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29"/>
  </p:notesMasterIdLst>
  <p:handoutMasterIdLst>
    <p:handoutMasterId r:id="rId30"/>
  </p:handoutMasterIdLst>
  <p:sldIdLst>
    <p:sldId id="273" r:id="rId5"/>
    <p:sldId id="258" r:id="rId6"/>
    <p:sldId id="261" r:id="rId7"/>
    <p:sldId id="262" r:id="rId8"/>
    <p:sldId id="263" r:id="rId9"/>
    <p:sldId id="260" r:id="rId10"/>
    <p:sldId id="274" r:id="rId11"/>
    <p:sldId id="264" r:id="rId12"/>
    <p:sldId id="265" r:id="rId13"/>
    <p:sldId id="267" r:id="rId14"/>
    <p:sldId id="276" r:id="rId15"/>
    <p:sldId id="281" r:id="rId16"/>
    <p:sldId id="279" r:id="rId17"/>
    <p:sldId id="280" r:id="rId18"/>
    <p:sldId id="269" r:id="rId19"/>
    <p:sldId id="270" r:id="rId20"/>
    <p:sldId id="288" r:id="rId21"/>
    <p:sldId id="272" r:id="rId22"/>
    <p:sldId id="278" r:id="rId23"/>
    <p:sldId id="282" r:id="rId24"/>
    <p:sldId id="283" r:id="rId25"/>
    <p:sldId id="287" r:id="rId26"/>
    <p:sldId id="285" r:id="rId27"/>
    <p:sldId id="286"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103" d="100"/>
          <a:sy n="103" d="100"/>
        </p:scale>
        <p:origin x="144" y="612"/>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Master" Target="slideMasters/slideMaster2.xml"/><Relationship Id="rId29" Type="http://schemas.openxmlformats.org/officeDocument/2006/relationships/notesMaster" Target="notesMasters/notesMaster1.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432F539-2EB1-4C9A-A4BB-DA0EEF3C900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9"/>
            <a:ext cx="9144000" cy="1655763"/>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2133600"/>
            <a:ext cx="10972800" cy="6035040"/>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9"/>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9"/>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9"/>
            <a:ext cx="4873575"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5" y="2665379"/>
            <a:ext cx="4873575" cy="3524284"/>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9"/>
            <a:ext cx="4897576"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1"/>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366607"/>
            <a:ext cx="10972800" cy="1524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133600"/>
            <a:ext cx="10972800" cy="6035040"/>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9"/>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9"/>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8F21C52-EC68-422C-A5FF-CD0BF9AE679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F8B6BA8-C402-4CA3-9472-EDF80871DC8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8F21C52-EC68-422C-A5FF-CD0BF9AE679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F8B6BA8-C402-4CA3-9472-EDF80871DC8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cstate="screen"/>
          <a:srcRect/>
          <a:stretch>
            <a:fillRect/>
          </a:stretch>
        </p:blipFill>
        <p:spPr>
          <a:xfrm>
            <a:off x="0" y="1"/>
            <a:ext cx="12192000" cy="6858000"/>
          </a:xfrm>
          <a:prstGeom prst="rect">
            <a:avLst/>
          </a:prstGeom>
        </p:spPr>
      </p:pic>
      <p:grpSp>
        <p:nvGrpSpPr>
          <p:cNvPr id="2" name="组合 1"/>
          <p:cNvGrpSpPr/>
          <p:nvPr userDrawn="1"/>
        </p:nvGrpSpPr>
        <p:grpSpPr>
          <a:xfrm>
            <a:off x="0" y="0"/>
            <a:ext cx="12192000" cy="6858000"/>
            <a:chOff x="0" y="0"/>
            <a:chExt cx="12192000" cy="6858000"/>
          </a:xfrm>
        </p:grpSpPr>
        <p:sp>
          <p:nvSpPr>
            <p:cNvPr id="3" name="矩形 2"/>
            <p:cNvSpPr/>
            <p:nvPr userDrawn="1"/>
          </p:nvSpPr>
          <p:spPr>
            <a:xfrm>
              <a:off x="0" y="0"/>
              <a:ext cx="6096000" cy="6858000"/>
            </a:xfrm>
            <a:prstGeom prst="rect">
              <a:avLst/>
            </a:prstGeom>
            <a:solidFill>
              <a:schemeClr val="accent1">
                <a:lumMod val="75000"/>
                <a:alpha val="65000"/>
              </a:schemeClr>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4" name="矩形 3"/>
            <p:cNvSpPr/>
            <p:nvPr userDrawn="1"/>
          </p:nvSpPr>
          <p:spPr>
            <a:xfrm>
              <a:off x="6096000" y="0"/>
              <a:ext cx="6096000" cy="6858000"/>
            </a:xfrm>
            <a:prstGeom prst="rect">
              <a:avLst/>
            </a:prstGeom>
            <a:solidFill>
              <a:schemeClr val="bg1">
                <a:alpha val="65000"/>
              </a:schemeClr>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4" Type="http://schemas.openxmlformats.org/officeDocument/2006/relationships/theme" Target="../theme/theme3.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p:txStyles>
    <p:titleStyle>
      <a:lvl1pPr marL="1219200" lvl="0" indent="-1219200" algn="ctr" eaLnBrk="1" latinLnBrk="0" hangingPunct="1">
        <a:lnSpc>
          <a:spcPct val="100000"/>
        </a:lnSpc>
        <a:spcBef>
          <a:spcPct val="0"/>
        </a:spcBef>
        <a:buNone/>
        <a:defRPr sz="5865" kern="1200">
          <a:solidFill>
            <a:schemeClr val="tx1"/>
          </a:solidFill>
          <a:latin typeface="+mj-lt"/>
          <a:ea typeface="+mj-ea"/>
          <a:cs typeface="+mj-cs"/>
          <a:sym typeface="Calibri" panose="020F0502020204030204" charset="0"/>
        </a:defRPr>
      </a:lvl1pPr>
    </p:titleStyle>
    <p:bodyStyle>
      <a:lvl1pPr marL="457200" lvl="0" indent="-457200" algn="l" defTabSz="1219200" eaLnBrk="1" fontAlgn="base" latinLnBrk="0" hangingPunct="1">
        <a:lnSpc>
          <a:spcPct val="100000"/>
        </a:lnSpc>
        <a:spcBef>
          <a:spcPts val="130"/>
        </a:spcBef>
        <a:buFont typeface="Arial" panose="020B0604020202020204" pitchFamily="34" charset="0"/>
        <a:buChar char="•"/>
        <a:defRPr sz="4265" kern="1200">
          <a:solidFill>
            <a:schemeClr val="tx1"/>
          </a:solidFill>
          <a:latin typeface="+mn-lt"/>
          <a:ea typeface="+mn-ea"/>
          <a:cs typeface="+mn-cs"/>
          <a:sym typeface="Calibri" panose="020F0502020204030204" charset="0"/>
        </a:defRPr>
      </a:lvl1pPr>
      <a:lvl2pPr marL="990600" lvl="1" indent="-381000" algn="l" defTabSz="1219200" eaLnBrk="1" fontAlgn="base" latinLnBrk="0" hangingPunct="1">
        <a:lnSpc>
          <a:spcPct val="100000"/>
        </a:lnSpc>
        <a:spcBef>
          <a:spcPts val="130"/>
        </a:spcBef>
        <a:buFont typeface="Arial" panose="020B0604020202020204" pitchFamily="34" charset="0"/>
        <a:buChar char="–"/>
        <a:defRPr sz="3735" kern="1200">
          <a:solidFill>
            <a:schemeClr val="tx1"/>
          </a:solidFill>
          <a:latin typeface="Calibri" panose="020F0502020204030204" charset="0"/>
          <a:ea typeface="宋体" panose="02010600030101010101" pitchFamily="2" charset="-122"/>
          <a:cs typeface="+mn-cs"/>
          <a:sym typeface="Calibri" panose="020F0502020204030204" charset="0"/>
        </a:defRPr>
      </a:lvl2pPr>
      <a:lvl3pPr marL="1524000" lvl="2" indent="-304800" algn="l" defTabSz="1219200" eaLnBrk="1" fontAlgn="base" latinLnBrk="0" hangingPunct="1">
        <a:lnSpc>
          <a:spcPct val="100000"/>
        </a:lnSpc>
        <a:spcBef>
          <a:spcPts val="130"/>
        </a:spcBef>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cs typeface="+mn-cs"/>
          <a:sym typeface="Calibri" panose="020F0502020204030204" charset="0"/>
        </a:defRPr>
      </a:lvl3pPr>
      <a:lvl4pPr marL="2133600" lvl="3" indent="-304800" algn="l" defTabSz="1219200" eaLnBrk="1" fontAlgn="base" latinLnBrk="0" hangingPunct="1">
        <a:lnSpc>
          <a:spcPct val="100000"/>
        </a:lnSpc>
        <a:spcBef>
          <a:spcPts val="130"/>
        </a:spcBef>
        <a:buFont typeface="Arial" panose="020B0604020202020204" pitchFamily="34" charset="0"/>
        <a:buChar char="–"/>
        <a:defRPr sz="2665" kern="1200">
          <a:solidFill>
            <a:schemeClr val="tx1"/>
          </a:solidFill>
          <a:latin typeface="Calibri" panose="020F0502020204030204" charset="0"/>
          <a:ea typeface="宋体" panose="02010600030101010101" pitchFamily="2" charset="-122"/>
          <a:cs typeface="+mn-cs"/>
          <a:sym typeface="Calibri" panose="020F0502020204030204" charset="0"/>
        </a:defRPr>
      </a:lvl4pPr>
      <a:lvl5pPr marL="2743200" lvl="4" indent="-304800" algn="l" defTabSz="1219200" eaLnBrk="1" fontAlgn="base" latinLnBrk="0" hangingPunct="1">
        <a:lnSpc>
          <a:spcPct val="100000"/>
        </a:lnSpc>
        <a:spcBef>
          <a:spcPts val="130"/>
        </a:spcBef>
        <a:buFont typeface="Arial" panose="020B0604020202020204" pitchFamily="34" charset="0"/>
        <a:buChar char="»"/>
        <a:defRPr sz="2665" kern="1200">
          <a:solidFill>
            <a:schemeClr val="tx1"/>
          </a:solidFill>
          <a:latin typeface="Calibri" panose="020F0502020204030204" charset="0"/>
          <a:ea typeface="宋体" panose="02010600030101010101" pitchFamily="2" charset="-122"/>
          <a:cs typeface="+mn-cs"/>
          <a:sym typeface="Calibri" panose="020F0502020204030204" charset="0"/>
        </a:defRPr>
      </a:lvl5pPr>
      <a:lvl6pPr marL="3352800" lvl="5" indent="-304800" algn="l" defTabSz="1219200" eaLnBrk="1" fontAlgn="base" latinLnBrk="0" hangingPunct="1">
        <a:lnSpc>
          <a:spcPct val="100000"/>
        </a:lnSpc>
        <a:spcBef>
          <a:spcPts val="130"/>
        </a:spcBef>
        <a:buFont typeface="Arial" panose="020B0604020202020204" pitchFamily="34" charset="0"/>
        <a:buChar char="»"/>
        <a:defRPr sz="2665" kern="1200">
          <a:solidFill>
            <a:schemeClr val="tx1"/>
          </a:solidFill>
          <a:latin typeface="Calibri" panose="020F0502020204030204" charset="0"/>
          <a:ea typeface="宋体" panose="02010600030101010101" pitchFamily="2" charset="-122"/>
          <a:cs typeface="+mn-cs"/>
          <a:sym typeface="Calibri" panose="020F0502020204030204" charset="0"/>
        </a:defRPr>
      </a:lvl6pPr>
      <a:lvl7pPr marL="3962400" lvl="6" indent="-304800" algn="l" defTabSz="1219200" eaLnBrk="1" fontAlgn="base" latinLnBrk="0" hangingPunct="1">
        <a:lnSpc>
          <a:spcPct val="100000"/>
        </a:lnSpc>
        <a:spcBef>
          <a:spcPts val="130"/>
        </a:spcBef>
        <a:buFont typeface="Arial" panose="020B0604020202020204" pitchFamily="34" charset="0"/>
        <a:buChar char="»"/>
        <a:defRPr sz="2665" kern="1200">
          <a:solidFill>
            <a:schemeClr val="tx1"/>
          </a:solidFill>
          <a:latin typeface="Calibri" panose="020F0502020204030204" charset="0"/>
          <a:ea typeface="宋体" panose="02010600030101010101" pitchFamily="2" charset="-122"/>
          <a:cs typeface="+mn-cs"/>
          <a:sym typeface="Calibri" panose="020F0502020204030204" charset="0"/>
        </a:defRPr>
      </a:lvl7pPr>
      <a:lvl8pPr marL="4572000" lvl="7" indent="-304800" algn="l" defTabSz="1219200" eaLnBrk="1" fontAlgn="base" latinLnBrk="0" hangingPunct="1">
        <a:lnSpc>
          <a:spcPct val="100000"/>
        </a:lnSpc>
        <a:spcBef>
          <a:spcPts val="130"/>
        </a:spcBef>
        <a:buFont typeface="Arial" panose="020B0604020202020204" pitchFamily="34" charset="0"/>
        <a:buChar char="»"/>
        <a:defRPr sz="2665" kern="1200">
          <a:solidFill>
            <a:schemeClr val="tx1"/>
          </a:solidFill>
          <a:latin typeface="Calibri" panose="020F0502020204030204" charset="0"/>
          <a:ea typeface="宋体" panose="02010600030101010101" pitchFamily="2" charset="-122"/>
          <a:cs typeface="+mn-cs"/>
          <a:sym typeface="Calibri" panose="020F0502020204030204" charset="0"/>
        </a:defRPr>
      </a:lvl8pPr>
      <a:lvl9pPr marL="5181600" lvl="8" indent="-304800" algn="l" defTabSz="1219200" eaLnBrk="1" fontAlgn="base" latinLnBrk="0" hangingPunct="1">
        <a:lnSpc>
          <a:spcPct val="100000"/>
        </a:lnSpc>
        <a:spcBef>
          <a:spcPts val="130"/>
        </a:spcBef>
        <a:buFont typeface="Arial" panose="020B0604020202020204" pitchFamily="34" charset="0"/>
        <a:buChar char="»"/>
        <a:defRPr sz="2665" kern="1200">
          <a:solidFill>
            <a:schemeClr val="tx1"/>
          </a:solidFill>
          <a:latin typeface="Calibri" panose="020F0502020204030204" charset="0"/>
          <a:ea typeface="宋体" panose="02010600030101010101" pitchFamily="2" charset="-122"/>
          <a:cs typeface="+mn-cs"/>
          <a:sym typeface="Calibri" panose="020F0502020204030204" charset="0"/>
        </a:defRPr>
      </a:lvl9pPr>
    </p:bodyStyle>
    <p:otherStyle>
      <a:lvl1pPr marL="0" lvl="0" indent="0" algn="l" defTabSz="1219200" eaLnBrk="1" fontAlgn="base" latinLnBrk="0" hangingPunct="1">
        <a:lnSpc>
          <a:spcPct val="100000"/>
        </a:lnSpc>
        <a:spcBef>
          <a:spcPct val="0"/>
        </a:spcBef>
        <a:spcAft>
          <a:spcPct val="0"/>
        </a:spcAft>
        <a:buFont typeface="Arial" panose="020B0604020202020204" pitchFamily="34" charset="0"/>
        <a:defRPr sz="2400" kern="1200" baseline="0">
          <a:solidFill>
            <a:schemeClr val="tx1"/>
          </a:solidFill>
          <a:latin typeface="+mn-lt"/>
          <a:ea typeface="+mn-ea"/>
          <a:cs typeface="+mn-cs"/>
        </a:defRPr>
      </a:lvl1pPr>
      <a:lvl2pPr marL="609600" lvl="1" indent="0" algn="l" defTabSz="1219200" eaLnBrk="1" fontAlgn="base" latinLnBrk="0" hangingPunct="1">
        <a:lnSpc>
          <a:spcPct val="100000"/>
        </a:lnSpc>
        <a:spcBef>
          <a:spcPct val="0"/>
        </a:spcBef>
        <a:spcAft>
          <a:spcPct val="0"/>
        </a:spcAft>
        <a:buFont typeface="Arial" panose="020B0604020202020204" pitchFamily="34" charset="0"/>
        <a:defRPr sz="2400" kern="1200" baseline="0">
          <a:solidFill>
            <a:schemeClr val="tx1"/>
          </a:solidFill>
          <a:ea typeface="宋体" panose="02010600030101010101" pitchFamily="2" charset="-122"/>
          <a:cs typeface="+mn-cs"/>
        </a:defRPr>
      </a:lvl2pPr>
      <a:lvl3pPr marL="1219200" lvl="2" indent="0" algn="l" defTabSz="1219200" eaLnBrk="1" fontAlgn="base" latinLnBrk="0" hangingPunct="1">
        <a:lnSpc>
          <a:spcPct val="100000"/>
        </a:lnSpc>
        <a:spcBef>
          <a:spcPct val="0"/>
        </a:spcBef>
        <a:spcAft>
          <a:spcPct val="0"/>
        </a:spcAft>
        <a:buFont typeface="Arial" panose="020B0604020202020204" pitchFamily="34" charset="0"/>
        <a:defRPr sz="2400" kern="1200" baseline="0">
          <a:solidFill>
            <a:schemeClr val="tx1"/>
          </a:solidFill>
          <a:ea typeface="宋体" panose="02010600030101010101" pitchFamily="2" charset="-122"/>
          <a:cs typeface="+mn-cs"/>
        </a:defRPr>
      </a:lvl3pPr>
      <a:lvl4pPr marL="1828800" lvl="3" indent="0" algn="l" defTabSz="1219200" eaLnBrk="1" fontAlgn="base" latinLnBrk="0" hangingPunct="1">
        <a:lnSpc>
          <a:spcPct val="100000"/>
        </a:lnSpc>
        <a:spcBef>
          <a:spcPct val="0"/>
        </a:spcBef>
        <a:spcAft>
          <a:spcPct val="0"/>
        </a:spcAft>
        <a:buFont typeface="Arial" panose="020B0604020202020204" pitchFamily="34" charset="0"/>
        <a:defRPr sz="2400" kern="1200" baseline="0">
          <a:solidFill>
            <a:schemeClr val="tx1"/>
          </a:solidFill>
          <a:ea typeface="宋体" panose="02010600030101010101" pitchFamily="2" charset="-122"/>
          <a:cs typeface="+mn-cs"/>
        </a:defRPr>
      </a:lvl4pPr>
      <a:lvl5pPr marL="2438400" lvl="4" indent="0" algn="l" defTabSz="1219200" eaLnBrk="1" fontAlgn="base" latinLnBrk="0" hangingPunct="1">
        <a:lnSpc>
          <a:spcPct val="100000"/>
        </a:lnSpc>
        <a:spcBef>
          <a:spcPct val="0"/>
        </a:spcBef>
        <a:spcAft>
          <a:spcPct val="0"/>
        </a:spcAft>
        <a:buFont typeface="Arial" panose="020B0604020202020204" pitchFamily="34" charset="0"/>
        <a:defRPr sz="2400" kern="1200" baseline="0">
          <a:solidFill>
            <a:schemeClr val="tx1"/>
          </a:solidFill>
          <a:ea typeface="宋体" panose="02010600030101010101" pitchFamily="2" charset="-122"/>
          <a:cs typeface="+mn-cs"/>
        </a:defRPr>
      </a:lvl5pPr>
      <a:lvl6pPr marL="3048000" lvl="5" indent="0" algn="l" defTabSz="1219200" eaLnBrk="1" fontAlgn="base" latinLnBrk="0" hangingPunct="1">
        <a:lnSpc>
          <a:spcPct val="100000"/>
        </a:lnSpc>
        <a:spcBef>
          <a:spcPct val="0"/>
        </a:spcBef>
        <a:spcAft>
          <a:spcPct val="0"/>
        </a:spcAft>
        <a:buFont typeface="Arial" panose="020B0604020202020204" pitchFamily="34" charset="0"/>
        <a:defRPr sz="2400" kern="1200" baseline="0">
          <a:solidFill>
            <a:schemeClr val="tx1"/>
          </a:solidFill>
          <a:ea typeface="宋体" panose="02010600030101010101" pitchFamily="2" charset="-122"/>
          <a:cs typeface="+mn-cs"/>
        </a:defRPr>
      </a:lvl6pPr>
      <a:lvl7pPr marL="3657600" lvl="6" indent="0" algn="l" defTabSz="1219200" eaLnBrk="1" fontAlgn="base" latinLnBrk="0" hangingPunct="1">
        <a:lnSpc>
          <a:spcPct val="100000"/>
        </a:lnSpc>
        <a:spcBef>
          <a:spcPct val="0"/>
        </a:spcBef>
        <a:spcAft>
          <a:spcPct val="0"/>
        </a:spcAft>
        <a:buFont typeface="Arial" panose="020B0604020202020204" pitchFamily="34" charset="0"/>
        <a:defRPr sz="2400" kern="1200" baseline="0">
          <a:solidFill>
            <a:schemeClr val="tx1"/>
          </a:solidFill>
          <a:ea typeface="宋体" panose="02010600030101010101" pitchFamily="2" charset="-122"/>
          <a:cs typeface="+mn-cs"/>
        </a:defRPr>
      </a:lvl7pPr>
      <a:lvl8pPr marL="4267200" lvl="7" indent="0" algn="l" defTabSz="1219200" eaLnBrk="1" fontAlgn="base" latinLnBrk="0" hangingPunct="1">
        <a:lnSpc>
          <a:spcPct val="100000"/>
        </a:lnSpc>
        <a:spcBef>
          <a:spcPct val="0"/>
        </a:spcBef>
        <a:spcAft>
          <a:spcPct val="0"/>
        </a:spcAft>
        <a:buFont typeface="Arial" panose="020B0604020202020204" pitchFamily="34" charset="0"/>
        <a:defRPr sz="2400" kern="1200" baseline="0">
          <a:solidFill>
            <a:schemeClr val="tx1"/>
          </a:solidFill>
          <a:ea typeface="宋体" panose="02010600030101010101" pitchFamily="2" charset="-122"/>
          <a:cs typeface="+mn-cs"/>
        </a:defRPr>
      </a:lvl8pPr>
      <a:lvl9pPr marL="4876800" lvl="8" indent="0" algn="l" defTabSz="1219200" eaLnBrk="1" fontAlgn="base" latinLnBrk="0" hangingPunct="1">
        <a:lnSpc>
          <a:spcPct val="100000"/>
        </a:lnSpc>
        <a:spcBef>
          <a:spcPct val="0"/>
        </a:spcBef>
        <a:spcAft>
          <a:spcPct val="0"/>
        </a:spcAft>
        <a:buFont typeface="Arial" panose="020B0604020202020204" pitchFamily="34" charset="0"/>
        <a:defRPr sz="2400" kern="1200" baseline="0">
          <a:solidFill>
            <a:schemeClr val="tx1"/>
          </a:solidFill>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F21C52-EC68-422C-A5FF-CD0BF9AE6790}"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8B6BA8-C402-4CA3-9472-EDF80871DC8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5.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6.xml"/><Relationship Id="rId2" Type="http://schemas.openxmlformats.org/officeDocument/2006/relationships/image" Target="../media/image3.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7.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494285" y="1282353"/>
            <a:ext cx="10080625" cy="103239"/>
            <a:chOff x="6618518" y="1126210"/>
            <a:chExt cx="10080625" cy="103239"/>
          </a:xfrm>
          <a:effectLst>
            <a:reflection blurRad="6350" stA="50000" endA="300" endPos="55000" dir="5400000" sy="-100000" algn="bl" rotWithShape="0"/>
          </a:effectLst>
        </p:grpSpPr>
        <p:sp>
          <p:nvSpPr>
            <p:cNvPr id="51" name="矩形 50"/>
            <p:cNvSpPr/>
            <p:nvPr/>
          </p:nvSpPr>
          <p:spPr>
            <a:xfrm>
              <a:off x="6618518" y="1126210"/>
              <a:ext cx="1983307" cy="10323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cxnSp>
          <p:nvCxnSpPr>
            <p:cNvPr id="52" name="直接连接符 51"/>
            <p:cNvCxnSpPr/>
            <p:nvPr/>
          </p:nvCxnSpPr>
          <p:spPr>
            <a:xfrm flipV="1">
              <a:off x="8601825" y="1204049"/>
              <a:ext cx="8097318" cy="1"/>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0" name="Rectangle 2"/>
          <p:cNvSpPr>
            <a:spLocks noGrp="1" noChangeArrowheads="1"/>
          </p:cNvSpPr>
          <p:nvPr>
            <p:ph idx="1"/>
          </p:nvPr>
        </p:nvSpPr>
        <p:spPr>
          <a:xfrm>
            <a:off x="805054" y="1690697"/>
            <a:ext cx="10440988" cy="2436813"/>
          </a:xfrm>
        </p:spPr>
        <p:txBody>
          <a:bodyPr lIns="104413" tIns="52206" rIns="104413" bIns="52206"/>
          <a:lstStyle/>
          <a:p>
            <a:pPr>
              <a:lnSpc>
                <a:spcPct val="90000"/>
              </a:lnSpc>
              <a:buFont typeface="Wingdings" panose="05000000000000000000" pitchFamily="2" charset="2"/>
              <a:buNone/>
            </a:pPr>
            <a:r>
              <a:rPr lang="en-US" altLang="zh-CN" sz="8800" b="1" dirty="0">
                <a:solidFill>
                  <a:srgbClr val="0000FF"/>
                </a:solidFill>
                <a:latin typeface="微软雅黑" panose="020B0503020204020204" charset="-122"/>
                <a:ea typeface="微软雅黑" panose="020B0503020204020204" charset="-122"/>
              </a:rPr>
              <a:t>   </a:t>
            </a:r>
            <a:r>
              <a:rPr lang="zh-CN" altLang="en-US" sz="8800" b="1" dirty="0">
                <a:solidFill>
                  <a:srgbClr val="0000FF"/>
                </a:solidFill>
                <a:latin typeface="微软雅黑" panose="020B0503020204020204" charset="-122"/>
                <a:ea typeface="微软雅黑" panose="020B0503020204020204" charset="-122"/>
              </a:rPr>
              <a:t>议论文叙例方法     </a:t>
            </a:r>
            <a:endParaRPr lang="en-US" altLang="zh-CN" sz="8800" dirty="0">
              <a:solidFill>
                <a:srgbClr val="0000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矩形 2"/>
          <p:cNvSpPr/>
          <p:nvPr/>
        </p:nvSpPr>
        <p:spPr>
          <a:xfrm>
            <a:off x="215266" y="309033"/>
            <a:ext cx="11762316" cy="3681730"/>
          </a:xfrm>
          <a:prstGeom prst="rect">
            <a:avLst/>
          </a:prstGeom>
          <a:noFill/>
          <a:ln w="9525">
            <a:noFill/>
          </a:ln>
        </p:spPr>
        <p:txBody>
          <a:bodyPr>
            <a:spAutoFit/>
          </a:bodyPr>
          <a:p>
            <a:pPr algn="just" fontAlgn="auto">
              <a:lnSpc>
                <a:spcPts val="4000"/>
              </a:lnSpc>
            </a:pPr>
            <a:r>
              <a:rPr lang="en-US" altLang="zh-CN" sz="3465" dirty="0">
                <a:solidFill>
                  <a:srgbClr val="000000"/>
                </a:solidFill>
                <a:latin typeface="Times New Roman" panose="02020603050405020304" pitchFamily="18" charset="0"/>
                <a:ea typeface="华文细黑" panose="02010600040101010101" charset="-122"/>
                <a:sym typeface="Times New Roman" panose="02020603050405020304" pitchFamily="18" charset="0"/>
              </a:rPr>
              <a:t>        </a:t>
            </a:r>
            <a:r>
              <a:rPr lang="zh-CN" altLang="en-US" sz="2800" dirty="0">
                <a:solidFill>
                  <a:srgbClr val="000000"/>
                </a:solidFill>
                <a:latin typeface="Times New Roman" panose="02020603050405020304" pitchFamily="18" charset="0"/>
                <a:ea typeface="华文细黑" panose="02010600040101010101" charset="-122"/>
                <a:sym typeface="Times New Roman" panose="02020603050405020304" pitchFamily="18" charset="0"/>
              </a:rPr>
              <a:t>在</a:t>
            </a:r>
            <a:r>
              <a:rPr lang="en-US" altLang="zh-CN" sz="2800" dirty="0">
                <a:solidFill>
                  <a:srgbClr val="000000"/>
                </a:solidFill>
                <a:latin typeface="宋体" panose="02010600030101010101" pitchFamily="2" charset="-122"/>
                <a:ea typeface="华文细黑" panose="02010600040101010101" charset="-122"/>
                <a:sym typeface="Times New Roman" panose="02020603050405020304" pitchFamily="18" charset="0"/>
              </a:rPr>
              <a:t>“</a:t>
            </a:r>
            <a:r>
              <a:rPr lang="zh-CN" altLang="en-US" sz="2800" dirty="0">
                <a:solidFill>
                  <a:srgbClr val="000000"/>
                </a:solidFill>
                <a:latin typeface="Times New Roman" panose="02020603050405020304" pitchFamily="18" charset="0"/>
                <a:ea typeface="华文细黑" panose="02010600040101010101" charset="-122"/>
                <a:sym typeface="Times New Roman" panose="02020603050405020304" pitchFamily="18" charset="0"/>
              </a:rPr>
              <a:t>感动中国</a:t>
            </a:r>
            <a:r>
              <a:rPr lang="en-US" altLang="zh-CN" sz="2800" dirty="0">
                <a:solidFill>
                  <a:srgbClr val="000000"/>
                </a:solidFill>
                <a:latin typeface="宋体" panose="02010600030101010101" pitchFamily="2" charset="-122"/>
                <a:ea typeface="华文细黑" panose="02010600040101010101" charset="-122"/>
                <a:sym typeface="Times New Roman" panose="02020603050405020304" pitchFamily="18" charset="0"/>
              </a:rPr>
              <a:t>”</a:t>
            </a:r>
            <a:r>
              <a:rPr lang="zh-CN" altLang="en-US" sz="2800" dirty="0">
                <a:solidFill>
                  <a:srgbClr val="000000"/>
                </a:solidFill>
                <a:latin typeface="Times New Roman" panose="02020603050405020304" pitchFamily="18" charset="0"/>
                <a:ea typeface="华文细黑" panose="02010600040101010101" charset="-122"/>
                <a:sym typeface="Times New Roman" panose="02020603050405020304" pitchFamily="18" charset="0"/>
              </a:rPr>
              <a:t>颁奖晚会上，我们看到徐本禹泪流满面，看到袁隆平永远质朴的气质，不禁想，他们究竟什么地方打动了我们？保送研究生徐本禹埋头在乡村小学，或许有人疑惑他的价值是否真的符合其位，他用全国人民对农村教育的空前关注做出回答。杂交水稻之父袁隆平登上世界农业科技之巅，依旧躬耕陇野的身影给我们的启示何止万千。</a:t>
            </a:r>
            <a:endParaRPr lang="zh-CN" altLang="en-US" sz="2800" dirty="0">
              <a:solidFill>
                <a:srgbClr val="000000"/>
              </a:solidFill>
              <a:latin typeface="宋体" panose="02010600030101010101" pitchFamily="2" charset="-122"/>
              <a:ea typeface="宋体" panose="02010600030101010101" pitchFamily="2" charset="-122"/>
              <a:sym typeface="Courier New" panose="02070309020205020404" charset="0"/>
            </a:endParaRPr>
          </a:p>
          <a:p>
            <a:pPr algn="just" fontAlgn="auto">
              <a:lnSpc>
                <a:spcPts val="4000"/>
              </a:lnSpc>
            </a:pPr>
            <a:r>
              <a:rPr lang="en-US" altLang="zh-CN" sz="2800" dirty="0">
                <a:solidFill>
                  <a:srgbClr val="000000"/>
                </a:solidFill>
                <a:latin typeface="Times New Roman" panose="02020603050405020304" pitchFamily="18" charset="0"/>
                <a:ea typeface="华文细黑" panose="02010600040101010101" charset="-122"/>
                <a:sym typeface="Times New Roman" panose="02020603050405020304" pitchFamily="18" charset="0"/>
              </a:rPr>
              <a:t>        </a:t>
            </a:r>
            <a:r>
              <a:rPr lang="zh-CN" altLang="en-US" sz="2800" dirty="0">
                <a:solidFill>
                  <a:srgbClr val="000000"/>
                </a:solidFill>
                <a:latin typeface="Times New Roman" panose="02020603050405020304" pitchFamily="18" charset="0"/>
                <a:ea typeface="华文细黑" panose="02010600040101010101" charset="-122"/>
                <a:sym typeface="Times New Roman" panose="02020603050405020304" pitchFamily="18" charset="0"/>
              </a:rPr>
              <a:t>选择属于你的位置，在快乐中实现自己的价值，如梅在雪，归我所属，乐我生命。</a:t>
            </a:r>
            <a:endParaRPr lang="en-US" altLang="zh-CN" sz="2800" dirty="0">
              <a:solidFill>
                <a:srgbClr val="000000"/>
              </a:solidFill>
              <a:latin typeface="Times New Roman" panose="02020603050405020304" pitchFamily="18" charset="0"/>
              <a:ea typeface="华文细黑" panose="02010600040101010101" charset="-122"/>
              <a:sym typeface="Times New Roman" panose="02020603050405020304" pitchFamily="18" charset="0"/>
            </a:endParaRPr>
          </a:p>
        </p:txBody>
      </p:sp>
      <p:sp>
        <p:nvSpPr>
          <p:cNvPr id="33794" name="矩形 2"/>
          <p:cNvSpPr/>
          <p:nvPr/>
        </p:nvSpPr>
        <p:spPr>
          <a:xfrm>
            <a:off x="215265" y="4036695"/>
            <a:ext cx="11762105" cy="2014855"/>
          </a:xfrm>
          <a:prstGeom prst="rect">
            <a:avLst/>
          </a:prstGeom>
          <a:noFill/>
          <a:ln w="9525">
            <a:noFill/>
          </a:ln>
        </p:spPr>
        <p:txBody>
          <a:bodyPr wrap="square">
            <a:spAutoFit/>
          </a:bodyPr>
          <a:p>
            <a:pPr algn="just">
              <a:lnSpc>
                <a:spcPts val="5000"/>
              </a:lnSpc>
            </a:pPr>
            <a:r>
              <a:rPr lang="zh-CN" altLang="en-US" sz="3465" dirty="0">
                <a:solidFill>
                  <a:srgbClr val="E36C0A"/>
                </a:solidFill>
                <a:latin typeface="Times New Roman" panose="02020603050405020304" pitchFamily="18" charset="0"/>
                <a:ea typeface="华文细黑" panose="02010600040101010101" charset="-122"/>
                <a:sym typeface="Times New Roman" panose="02020603050405020304" pitchFamily="18" charset="0"/>
              </a:rPr>
              <a:t>评点</a:t>
            </a:r>
            <a:r>
              <a:rPr lang="zh-CN" altLang="en-US" sz="3465" dirty="0">
                <a:solidFill>
                  <a:srgbClr val="000000"/>
                </a:solidFill>
                <a:latin typeface="Times New Roman" panose="02020603050405020304" pitchFamily="18" charset="0"/>
                <a:ea typeface="华文细黑" panose="02010600040101010101" charset="-122"/>
                <a:sym typeface="Times New Roman" panose="02020603050405020304" pitchFamily="18" charset="0"/>
              </a:rPr>
              <a:t>　</a:t>
            </a:r>
            <a:r>
              <a:rPr lang="zh-CN" altLang="en-US" sz="2800" dirty="0">
                <a:solidFill>
                  <a:srgbClr val="7030A0"/>
                </a:solidFill>
                <a:latin typeface="Times New Roman" panose="02020603050405020304" pitchFamily="18" charset="0"/>
                <a:ea typeface="华文细黑" panose="02010600040101010101" charset="-122"/>
                <a:sym typeface="Times New Roman" panose="02020603050405020304" pitchFamily="18" charset="0"/>
              </a:rPr>
              <a:t>素材的筛选详略得当，说到颇有文采的女性时极尽详写之能事，点到徐本禹、袁隆平时则一笔带过。最后点题，简洁而用语精美：</a:t>
            </a:r>
            <a:r>
              <a:rPr lang="en-US" altLang="zh-CN" sz="2800" dirty="0">
                <a:solidFill>
                  <a:srgbClr val="7030A0"/>
                </a:solidFill>
                <a:latin typeface="宋体" panose="02010600030101010101" pitchFamily="2" charset="-122"/>
                <a:ea typeface="华文细黑" panose="02010600040101010101" charset="-122"/>
                <a:sym typeface="Times New Roman" panose="02020603050405020304" pitchFamily="18" charset="0"/>
              </a:rPr>
              <a:t>“</a:t>
            </a:r>
            <a:r>
              <a:rPr lang="zh-CN" altLang="en-US" sz="2800" dirty="0">
                <a:solidFill>
                  <a:srgbClr val="7030A0"/>
                </a:solidFill>
                <a:latin typeface="Times New Roman" panose="02020603050405020304" pitchFamily="18" charset="0"/>
                <a:ea typeface="华文细黑" panose="02010600040101010101" charset="-122"/>
                <a:sym typeface="Times New Roman" panose="02020603050405020304" pitchFamily="18" charset="0"/>
              </a:rPr>
              <a:t>如梅在雪，归我所属，乐我生命。</a:t>
            </a:r>
            <a:r>
              <a:rPr lang="en-US" altLang="zh-CN" sz="2800" dirty="0">
                <a:solidFill>
                  <a:srgbClr val="7030A0"/>
                </a:solidFill>
                <a:latin typeface="宋体" panose="02010600030101010101" pitchFamily="2" charset="-122"/>
                <a:ea typeface="华文细黑" panose="02010600040101010101" charset="-122"/>
                <a:sym typeface="Times New Roman" panose="02020603050405020304" pitchFamily="18" charset="0"/>
              </a:rPr>
              <a:t>”</a:t>
            </a:r>
            <a:endParaRPr lang="en-US" altLang="zh-CN" sz="2800" dirty="0">
              <a:solidFill>
                <a:srgbClr val="7030A0"/>
              </a:solidFill>
              <a:latin typeface="宋体" panose="02010600030101010101" pitchFamily="2" charset="-122"/>
              <a:ea typeface="华文细黑" panose="02010600040101010101" charset="-122"/>
              <a:sym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3794"/>
                                        </p:tgtEl>
                                        <p:attrNameLst>
                                          <p:attrName>style.visibility</p:attrName>
                                        </p:attrNameLst>
                                      </p:cBhvr>
                                      <p:to>
                                        <p:strVal val="visible"/>
                                      </p:to>
                                    </p:set>
                                    <p:animEffect transition="in" filter="blinds(horizontal)">
                                      <p:cBhvr>
                                        <p:cTn id="7" dur="500"/>
                                        <p:tgtEl>
                                          <p:spTgt spid="337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t>请以</a:t>
            </a:r>
            <a:r>
              <a:rPr lang="en-US" altLang="zh-CN"/>
              <a:t>“</a:t>
            </a:r>
            <a:r>
              <a:rPr lang="zh-CN" altLang="en-US"/>
              <a:t>独创者，助国前行</a:t>
            </a:r>
            <a:r>
              <a:rPr lang="en-US" altLang="zh-CN"/>
              <a:t>”</a:t>
            </a:r>
            <a:r>
              <a:t>为</a:t>
            </a:r>
            <a:r>
              <a:t>中心论点进行修改：</a:t>
            </a:r>
          </a:p>
        </p:txBody>
      </p:sp>
      <p:sp>
        <p:nvSpPr>
          <p:cNvPr id="3" name="内容占位符 2"/>
          <p:cNvSpPr>
            <a:spLocks noGrp="1"/>
          </p:cNvSpPr>
          <p:nvPr>
            <p:ph idx="1"/>
          </p:nvPr>
        </p:nvSpPr>
        <p:spPr/>
        <p:txBody>
          <a:bodyPr/>
          <a:p>
            <a:r>
              <a:rPr lang="zh-CN" altLang="en-US" sz="2800"/>
              <a:t>上海药物研究所研究员王逸平身患不治之症克罗思病，但一直在与时间赛跑，先后完成了</a:t>
            </a:r>
            <a:r>
              <a:rPr lang="en-US" altLang="zh-CN" sz="2800"/>
              <a:t>50</a:t>
            </a:r>
            <a:r>
              <a:rPr sz="2800"/>
              <a:t>多项新药药效学评价，构建了完整的心血管药物平台和体系，研发成功可治疗冠心病、心绞痛的现代中药</a:t>
            </a:r>
            <a:r>
              <a:rPr lang="en-US" altLang="zh-CN" sz="2800"/>
              <a:t>——</a:t>
            </a:r>
            <a:r>
              <a:rPr sz="2800"/>
              <a:t>丹参多酚酸盐粉针剂，造福了</a:t>
            </a:r>
            <a:r>
              <a:rPr lang="en-US" altLang="zh-CN" sz="2800"/>
              <a:t>2000</a:t>
            </a:r>
            <a:r>
              <a:rPr sz="2800"/>
              <a:t>多万患者；英国海归的地球物理学家黄大年把全部精力献给国家深深事业，勇攀科学高峰，为我国</a:t>
            </a:r>
            <a:r>
              <a:rPr lang="en-US" altLang="zh-CN" sz="2800"/>
              <a:t>“</a:t>
            </a:r>
            <a:r>
              <a:rPr sz="2800"/>
              <a:t>巡天探地潜海</a:t>
            </a:r>
            <a:r>
              <a:rPr lang="en-US" altLang="zh-CN" sz="2800"/>
              <a:t>”</a:t>
            </a:r>
            <a:r>
              <a:rPr sz="2800"/>
              <a:t>填补了多项技术空白；</a:t>
            </a:r>
            <a:r>
              <a:rPr lang="en-US" altLang="zh-CN" sz="2800"/>
              <a:t>FAST</a:t>
            </a:r>
            <a:r>
              <a:rPr sz="2800"/>
              <a:t>工程总工程师兼首席科学家南仁东为了我国天文事业的发展，矢志创新，从没人看好的设想到提出一个大型射电望远镜，实现了</a:t>
            </a:r>
            <a:r>
              <a:rPr lang="en-US" altLang="zh-CN" sz="2800"/>
              <a:t>“</a:t>
            </a:r>
            <a:r>
              <a:rPr sz="2800"/>
              <a:t>从朴素想法到国之重器</a:t>
            </a:r>
            <a:r>
              <a:rPr lang="en-US" altLang="zh-CN" sz="2800"/>
              <a:t>”</a:t>
            </a:r>
            <a:r>
              <a:rPr sz="2800"/>
              <a:t>的转变，成就并孕育了</a:t>
            </a:r>
            <a:r>
              <a:rPr lang="en-US" altLang="zh-CN" sz="2800"/>
              <a:t>FAST......</a:t>
            </a:r>
            <a:endParaRPr lang="en-US" altLang="zh-CN" sz="280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69882" y="111960"/>
            <a:ext cx="10852237" cy="648000"/>
          </a:xfrm>
        </p:spPr>
        <p:txBody>
          <a:bodyPr/>
          <a:p>
            <a:r>
              <a:rPr lang="zh-CN" altLang="en-US"/>
              <a:t>可改为：</a:t>
            </a:r>
            <a:endParaRPr lang="zh-CN" altLang="en-US"/>
          </a:p>
        </p:txBody>
      </p:sp>
      <p:sp>
        <p:nvSpPr>
          <p:cNvPr id="3" name="内容占位符 2"/>
          <p:cNvSpPr>
            <a:spLocks noGrp="1"/>
          </p:cNvSpPr>
          <p:nvPr>
            <p:ph idx="1"/>
          </p:nvPr>
        </p:nvSpPr>
        <p:spPr>
          <a:xfrm>
            <a:off x="231140" y="537210"/>
            <a:ext cx="11572240" cy="5041265"/>
          </a:xfrm>
        </p:spPr>
        <p:txBody>
          <a:bodyPr/>
          <a:p>
            <a:pPr marL="0" indent="0">
              <a:buNone/>
            </a:pPr>
            <a:r>
              <a:rPr lang="en-US" altLang="zh-CN" sz="2800">
                <a:sym typeface="+mn-ea"/>
              </a:rPr>
              <a:t>       </a:t>
            </a:r>
            <a:r>
              <a:rPr sz="2700">
                <a:sym typeface="+mn-ea"/>
              </a:rPr>
              <a:t>独创者，助国前行！我们熟知巨轮前行，需具备强大的推力。推及国之巨轮前行，那需具备强大推力必是</a:t>
            </a:r>
            <a:r>
              <a:rPr lang="en-US" altLang="zh-CN" sz="2700">
                <a:sym typeface="+mn-ea"/>
              </a:rPr>
              <a:t>——</a:t>
            </a:r>
            <a:r>
              <a:rPr sz="2700">
                <a:sym typeface="+mn-ea"/>
              </a:rPr>
              <a:t>掌握核心技术的独创！看上海药物研究所研究员王逸平构建了完整的心血管药物平台和体系，研发成功可治疗冠心病、心绞痛的现代中药；看英国海归的地球物理学家黄大年潜心于国家深探事业，为我国</a:t>
            </a:r>
            <a:r>
              <a:rPr lang="en-US" altLang="zh-CN" sz="2700">
                <a:sym typeface="+mn-ea"/>
              </a:rPr>
              <a:t>“</a:t>
            </a:r>
            <a:r>
              <a:rPr sz="2700">
                <a:sym typeface="+mn-ea"/>
              </a:rPr>
              <a:t>巡天探地潜海</a:t>
            </a:r>
            <a:r>
              <a:rPr lang="en-US" altLang="zh-CN" sz="2700">
                <a:sym typeface="+mn-ea"/>
              </a:rPr>
              <a:t>”</a:t>
            </a:r>
            <a:r>
              <a:rPr sz="2700">
                <a:sym typeface="+mn-ea"/>
              </a:rPr>
              <a:t>填补了多项技术空白；看</a:t>
            </a:r>
            <a:r>
              <a:rPr lang="en-US" altLang="zh-CN" sz="2700">
                <a:sym typeface="+mn-ea"/>
              </a:rPr>
              <a:t>FAST</a:t>
            </a:r>
            <a:r>
              <a:rPr sz="2700">
                <a:sym typeface="+mn-ea"/>
              </a:rPr>
              <a:t>工程总工程师兼首席科学家南仁东实现了</a:t>
            </a:r>
            <a:r>
              <a:rPr lang="en-US" altLang="zh-CN" sz="2700">
                <a:sym typeface="+mn-ea"/>
              </a:rPr>
              <a:t>FAST“</a:t>
            </a:r>
            <a:r>
              <a:rPr sz="2700">
                <a:sym typeface="+mn-ea"/>
              </a:rPr>
              <a:t>从朴素想法到国之重器</a:t>
            </a:r>
            <a:r>
              <a:rPr lang="en-US" altLang="zh-CN" sz="2700">
                <a:sym typeface="+mn-ea"/>
              </a:rPr>
              <a:t>”</a:t>
            </a:r>
            <a:r>
              <a:rPr sz="2700">
                <a:sym typeface="+mn-ea"/>
              </a:rPr>
              <a:t>的转变</a:t>
            </a:r>
            <a:r>
              <a:rPr lang="en-US" altLang="zh-CN" sz="2700">
                <a:sym typeface="+mn-ea"/>
              </a:rPr>
              <a:t>......</a:t>
            </a:r>
            <a:r>
              <a:rPr sz="2700">
                <a:sym typeface="+mn-ea"/>
              </a:rPr>
              <a:t>许许多多的科研人在坚持</a:t>
            </a:r>
            <a:r>
              <a:rPr sz="2700">
                <a:solidFill>
                  <a:srgbClr val="FF0000"/>
                </a:solidFill>
                <a:sym typeface="+mn-ea"/>
              </a:rPr>
              <a:t>独创</a:t>
            </a:r>
            <a:r>
              <a:rPr sz="2700">
                <a:sym typeface="+mn-ea"/>
              </a:rPr>
              <a:t>的道路上大放光彩，在实现自身价值之余又诠释了独创者之于国家的意义</a:t>
            </a:r>
            <a:r>
              <a:rPr lang="en-US" altLang="zh-CN" sz="2700">
                <a:sym typeface="+mn-ea"/>
              </a:rPr>
              <a:t>——</a:t>
            </a:r>
            <a:r>
              <a:rPr sz="2700">
                <a:solidFill>
                  <a:srgbClr val="FF0000"/>
                </a:solidFill>
                <a:sym typeface="+mn-ea"/>
              </a:rPr>
              <a:t>独创者，助国前行。</a:t>
            </a:r>
            <a:r>
              <a:rPr sz="2700">
                <a:sym typeface="+mn-ea"/>
              </a:rPr>
              <a:t>许许多多的我们，身为国之知识青年，国家呼唤我们成为</a:t>
            </a:r>
            <a:r>
              <a:rPr sz="2700">
                <a:solidFill>
                  <a:srgbClr val="FF0000"/>
                </a:solidFill>
                <a:sym typeface="+mn-ea"/>
              </a:rPr>
              <a:t>独创者、独有者</a:t>
            </a:r>
            <a:r>
              <a:rPr sz="2700">
                <a:sym typeface="+mn-ea"/>
              </a:rPr>
              <a:t>，我们又怎能不做逢山开路、遇水架桥，</a:t>
            </a:r>
            <a:r>
              <a:rPr sz="2700">
                <a:solidFill>
                  <a:srgbClr val="FF0000"/>
                </a:solidFill>
                <a:sym typeface="+mn-ea"/>
              </a:rPr>
              <a:t>助国前行的独创者</a:t>
            </a:r>
            <a:r>
              <a:rPr sz="2700">
                <a:sym typeface="+mn-ea"/>
              </a:rPr>
              <a:t>呢？行动起来吧，国之青年们，</a:t>
            </a:r>
            <a:r>
              <a:rPr sz="2700">
                <a:solidFill>
                  <a:srgbClr val="FF0000"/>
                </a:solidFill>
                <a:sym typeface="+mn-ea"/>
              </a:rPr>
              <a:t>勇当独创者，助国前行</a:t>
            </a:r>
            <a:r>
              <a:rPr sz="2700">
                <a:sym typeface="+mn-ea"/>
              </a:rPr>
              <a:t>！</a:t>
            </a:r>
            <a:endParaRPr lang="en-US" altLang="zh-CN" sz="2700"/>
          </a:p>
          <a:p>
            <a:endParaRPr lang="zh-CN" altLang="en-US" sz="2700"/>
          </a:p>
        </p:txBody>
      </p:sp>
    </p:spTree>
    <p:custDataLst>
      <p:tags r:id="rId1"/>
    </p:custData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25077" y="102435"/>
            <a:ext cx="10852237" cy="648000"/>
          </a:xfrm>
        </p:spPr>
        <p:txBody>
          <a:bodyPr/>
          <a:p>
            <a:r>
              <a:rPr lang="zh-CN" altLang="en-US"/>
              <a:t>习作：</a:t>
            </a:r>
            <a:endParaRPr lang="zh-CN" altLang="en-US"/>
          </a:p>
        </p:txBody>
      </p:sp>
      <p:pic>
        <p:nvPicPr>
          <p:cNvPr id="4" name="内容占位符 3"/>
          <p:cNvPicPr>
            <a:picLocks noChangeAspect="1"/>
          </p:cNvPicPr>
          <p:nvPr>
            <p:ph idx="1"/>
          </p:nvPr>
        </p:nvPicPr>
        <p:blipFill>
          <a:blip r:embed="rId1">
            <a:lum bright="6000"/>
          </a:blip>
          <a:stretch>
            <a:fillRect/>
          </a:stretch>
        </p:blipFill>
        <p:spPr>
          <a:xfrm>
            <a:off x="81915" y="749935"/>
            <a:ext cx="11920220" cy="3102610"/>
          </a:xfrm>
          <a:prstGeom prst="rect">
            <a:avLst/>
          </a:prstGeom>
        </p:spPr>
      </p:pic>
      <p:pic>
        <p:nvPicPr>
          <p:cNvPr id="6" name="内容占位符 3"/>
          <p:cNvPicPr>
            <a:picLocks noChangeAspect="1"/>
          </p:cNvPicPr>
          <p:nvPr/>
        </p:nvPicPr>
        <p:blipFill>
          <a:blip r:embed="rId2">
            <a:lum bright="6000"/>
          </a:blip>
          <a:srcRect b="61471"/>
          <a:stretch>
            <a:fillRect/>
          </a:stretch>
        </p:blipFill>
        <p:spPr>
          <a:xfrm>
            <a:off x="28575" y="3632835"/>
            <a:ext cx="12027535" cy="2879725"/>
          </a:xfrm>
          <a:prstGeom prst="rect">
            <a:avLst/>
          </a:prstGeom>
        </p:spPr>
      </p:pic>
    </p:spTree>
    <p:custDataLst>
      <p:tags r:id="rId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9" name="内容占位符 6"/>
          <p:cNvPicPr>
            <a:picLocks noChangeAspect="1"/>
          </p:cNvPicPr>
          <p:nvPr>
            <p:ph idx="1"/>
          </p:nvPr>
        </p:nvPicPr>
        <p:blipFill>
          <a:blip r:embed="rId1"/>
          <a:srcRect t="36856"/>
          <a:stretch>
            <a:fillRect/>
          </a:stretch>
        </p:blipFill>
        <p:spPr>
          <a:xfrm>
            <a:off x="201295" y="941070"/>
            <a:ext cx="11804015" cy="5396230"/>
          </a:xfrm>
          <a:prstGeom prst="rect">
            <a:avLst/>
          </a:prstGeom>
        </p:spPr>
      </p:pic>
    </p:spTree>
    <p:custDataLst>
      <p:tags r:id="rId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矩形 2"/>
          <p:cNvSpPr/>
          <p:nvPr/>
        </p:nvSpPr>
        <p:spPr>
          <a:xfrm>
            <a:off x="230717" y="280459"/>
            <a:ext cx="11643783" cy="4707890"/>
          </a:xfrm>
          <a:prstGeom prst="rect">
            <a:avLst/>
          </a:prstGeom>
          <a:noFill/>
          <a:ln w="9525">
            <a:noFill/>
          </a:ln>
        </p:spPr>
        <p:txBody>
          <a:bodyPr>
            <a:spAutoFit/>
          </a:bodyPr>
          <a:p>
            <a:pPr algn="just">
              <a:lnSpc>
                <a:spcPts val="4500"/>
              </a:lnSpc>
            </a:pPr>
            <a:r>
              <a:rPr lang="en-US" altLang="zh-CN" sz="3200" dirty="0">
                <a:solidFill>
                  <a:srgbClr val="000000"/>
                </a:solidFill>
                <a:latin typeface="Times New Roman" panose="02020603050405020304" pitchFamily="18" charset="0"/>
                <a:ea typeface="华文细黑" panose="02010600040101010101" charset="-122"/>
                <a:sym typeface="Courier New" panose="02070309020205020404" charset="0"/>
              </a:rPr>
              <a:t>3</a:t>
            </a:r>
            <a:r>
              <a:rPr lang="en-US" altLang="zh-CN" sz="3200" dirty="0">
                <a:solidFill>
                  <a:srgbClr val="000000"/>
                </a:solidFill>
                <a:latin typeface="Times New Roman" panose="02020603050405020304" pitchFamily="18" charset="0"/>
                <a:ea typeface="微软雅黑" panose="020B0503020204020204" charset="-122"/>
                <a:sym typeface="Courier New" panose="02070309020205020404" charset="0"/>
              </a:rPr>
              <a:t>.</a:t>
            </a:r>
            <a:r>
              <a:rPr lang="zh-CN" altLang="en-US" sz="3200" dirty="0">
                <a:solidFill>
                  <a:srgbClr val="000000"/>
                </a:solidFill>
                <a:latin typeface="Times New Roman" panose="02020603050405020304" pitchFamily="18" charset="0"/>
                <a:ea typeface="华文细黑" panose="02010600040101010101" charset="-122"/>
                <a:sym typeface="Times New Roman" panose="02020603050405020304" pitchFamily="18" charset="0"/>
              </a:rPr>
              <a:t>变通</a:t>
            </a:r>
            <a:r>
              <a:rPr lang="en-US" altLang="zh-CN" sz="3200" dirty="0">
                <a:solidFill>
                  <a:srgbClr val="000000"/>
                </a:solidFill>
                <a:latin typeface="Times New Roman" panose="02020603050405020304" pitchFamily="18" charset="0"/>
                <a:ea typeface="华文细黑" panose="02010600040101010101" charset="-122"/>
                <a:sym typeface="Courier New" panose="02070309020205020404" charset="0"/>
              </a:rPr>
              <a:t>——</a:t>
            </a:r>
            <a:r>
              <a:rPr lang="zh-CN" altLang="en-US" sz="3200" dirty="0">
                <a:solidFill>
                  <a:srgbClr val="000000"/>
                </a:solidFill>
                <a:latin typeface="Times New Roman" panose="02020603050405020304" pitchFamily="18" charset="0"/>
                <a:ea typeface="华文细黑" panose="02010600040101010101" charset="-122"/>
                <a:sym typeface="Times New Roman" panose="02020603050405020304" pitchFamily="18" charset="0"/>
              </a:rPr>
              <a:t>多角度叙例</a:t>
            </a:r>
            <a:endParaRPr lang="zh-CN" altLang="en-US" sz="3200" dirty="0">
              <a:solidFill>
                <a:srgbClr val="000000"/>
              </a:solidFill>
              <a:latin typeface="宋体" panose="02010600030101010101" pitchFamily="2" charset="-122"/>
              <a:ea typeface="宋体" panose="02010600030101010101" pitchFamily="2" charset="-122"/>
              <a:sym typeface="Courier New" panose="02070309020205020404" charset="0"/>
            </a:endParaRPr>
          </a:p>
          <a:p>
            <a:pPr algn="just">
              <a:lnSpc>
                <a:spcPts val="4500"/>
              </a:lnSpc>
            </a:pPr>
            <a:r>
              <a:rPr lang="zh-CN" altLang="en-US" sz="3200" dirty="0">
                <a:solidFill>
                  <a:srgbClr val="000000"/>
                </a:solidFill>
                <a:latin typeface="Times New Roman" panose="02020603050405020304" pitchFamily="18" charset="0"/>
                <a:ea typeface="华文细黑" panose="02010600040101010101" charset="-122"/>
                <a:sym typeface="Times New Roman" panose="02020603050405020304" pitchFamily="18" charset="0"/>
              </a:rPr>
              <a:t>对同一论据要从不同角度审视，依据论点选论据，自圆其说即可。</a:t>
            </a:r>
            <a:endParaRPr lang="zh-CN" altLang="en-US" sz="3200" dirty="0">
              <a:solidFill>
                <a:srgbClr val="000000"/>
              </a:solidFill>
              <a:latin typeface="宋体" panose="02010600030101010101" pitchFamily="2" charset="-122"/>
              <a:ea typeface="宋体" panose="02010600030101010101" pitchFamily="2" charset="-122"/>
              <a:sym typeface="Courier New" panose="02070309020205020404" charset="0"/>
            </a:endParaRPr>
          </a:p>
          <a:p>
            <a:pPr algn="just">
              <a:lnSpc>
                <a:spcPts val="4500"/>
              </a:lnSpc>
            </a:pPr>
            <a:r>
              <a:rPr lang="zh-CN" altLang="en-US" sz="3200" dirty="0">
                <a:solidFill>
                  <a:srgbClr val="000000"/>
                </a:solidFill>
                <a:latin typeface="Times New Roman" panose="02020603050405020304" pitchFamily="18" charset="0"/>
                <a:ea typeface="华文细黑" panose="02010600040101010101" charset="-122"/>
                <a:sym typeface="Times New Roman" panose="02020603050405020304" pitchFamily="18" charset="0"/>
              </a:rPr>
              <a:t>对于同一角度的多个例子，我们可以用</a:t>
            </a:r>
            <a:r>
              <a:rPr lang="en-US" altLang="zh-CN" sz="3200" dirty="0">
                <a:solidFill>
                  <a:srgbClr val="000000"/>
                </a:solidFill>
                <a:latin typeface="宋体" panose="02010600030101010101" pitchFamily="2" charset="-122"/>
                <a:ea typeface="华文细黑" panose="02010600040101010101" charset="-122"/>
                <a:sym typeface="Times New Roman" panose="02020603050405020304" pitchFamily="18" charset="0"/>
              </a:rPr>
              <a:t>“</a:t>
            </a:r>
            <a:r>
              <a:rPr lang="zh-CN" altLang="en-US" sz="3200" dirty="0">
                <a:solidFill>
                  <a:srgbClr val="000000"/>
                </a:solidFill>
                <a:latin typeface="Times New Roman" panose="02020603050405020304" pitchFamily="18" charset="0"/>
                <a:ea typeface="华文细黑" panose="02010600040101010101" charset="-122"/>
                <a:sym typeface="Times New Roman" panose="02020603050405020304" pitchFamily="18" charset="0"/>
              </a:rPr>
              <a:t>且不说</a:t>
            </a:r>
            <a:r>
              <a:rPr lang="en-US" altLang="zh-CN" sz="3200" dirty="0">
                <a:solidFill>
                  <a:srgbClr val="000000"/>
                </a:solidFill>
                <a:latin typeface="宋体" panose="02010600030101010101" pitchFamily="2" charset="-122"/>
                <a:ea typeface="华文细黑" panose="02010600040101010101" charset="-122"/>
                <a:sym typeface="Times New Roman" panose="02020603050405020304" pitchFamily="18" charset="0"/>
              </a:rPr>
              <a:t>……</a:t>
            </a:r>
            <a:r>
              <a:rPr lang="zh-CN" altLang="en-US" sz="3200" dirty="0">
                <a:solidFill>
                  <a:srgbClr val="000000"/>
                </a:solidFill>
                <a:latin typeface="Times New Roman" panose="02020603050405020304" pitchFamily="18" charset="0"/>
                <a:ea typeface="华文细黑" panose="02010600040101010101" charset="-122"/>
                <a:sym typeface="Times New Roman" panose="02020603050405020304" pitchFamily="18" charset="0"/>
              </a:rPr>
              <a:t>，也不说</a:t>
            </a:r>
            <a:r>
              <a:rPr lang="en-US" altLang="zh-CN" sz="3200" dirty="0">
                <a:solidFill>
                  <a:srgbClr val="000000"/>
                </a:solidFill>
                <a:latin typeface="宋体" panose="02010600030101010101" pitchFamily="2" charset="-122"/>
                <a:ea typeface="华文细黑" panose="02010600040101010101" charset="-122"/>
                <a:sym typeface="Times New Roman" panose="02020603050405020304" pitchFamily="18" charset="0"/>
              </a:rPr>
              <a:t>……</a:t>
            </a:r>
            <a:r>
              <a:rPr lang="zh-CN" altLang="en-US" sz="3200" dirty="0">
                <a:solidFill>
                  <a:srgbClr val="000000"/>
                </a:solidFill>
                <a:latin typeface="Times New Roman" panose="02020603050405020304" pitchFamily="18" charset="0"/>
                <a:ea typeface="华文细黑" panose="02010600040101010101" charset="-122"/>
                <a:sym typeface="Times New Roman" panose="02020603050405020304" pitchFamily="18" charset="0"/>
              </a:rPr>
              <a:t>，就说</a:t>
            </a:r>
            <a:r>
              <a:rPr lang="en-US" altLang="zh-CN" sz="3200" dirty="0">
                <a:solidFill>
                  <a:srgbClr val="000000"/>
                </a:solidFill>
                <a:latin typeface="宋体" panose="02010600030101010101" pitchFamily="2" charset="-122"/>
                <a:ea typeface="华文细黑" panose="02010600040101010101" charset="-122"/>
                <a:sym typeface="Times New Roman" panose="02020603050405020304" pitchFamily="18" charset="0"/>
              </a:rPr>
              <a:t>……”</a:t>
            </a:r>
            <a:r>
              <a:rPr lang="zh-CN" altLang="en-US" sz="3200" dirty="0">
                <a:solidFill>
                  <a:srgbClr val="000000"/>
                </a:solidFill>
                <a:latin typeface="Times New Roman" panose="02020603050405020304" pitchFamily="18" charset="0"/>
                <a:ea typeface="华文细黑" panose="02010600040101010101" charset="-122"/>
                <a:sym typeface="Times New Roman" panose="02020603050405020304" pitchFamily="18" charset="0"/>
              </a:rPr>
              <a:t>的格式来进行排列，以避免给人以堆砌事例、以例代证的印象。</a:t>
            </a:r>
            <a:endParaRPr lang="en-US" altLang="zh-CN" sz="3200" dirty="0">
              <a:solidFill>
                <a:srgbClr val="000000"/>
              </a:solidFill>
              <a:latin typeface="Times New Roman" panose="02020603050405020304" pitchFamily="18" charset="0"/>
              <a:ea typeface="华文细黑" panose="02010600040101010101" charset="-122"/>
              <a:sym typeface="Times New Roman" panose="02020603050405020304" pitchFamily="18" charset="0"/>
            </a:endParaRPr>
          </a:p>
          <a:p>
            <a:pPr algn="just">
              <a:lnSpc>
                <a:spcPts val="4500"/>
              </a:lnSpc>
            </a:pPr>
            <a:r>
              <a:rPr lang="zh-CN" altLang="en-US" sz="3200" dirty="0">
                <a:solidFill>
                  <a:srgbClr val="000000"/>
                </a:solidFill>
                <a:latin typeface="Times New Roman" panose="02020603050405020304" pitchFamily="18" charset="0"/>
                <a:ea typeface="华文细黑" panose="02010600040101010101" charset="-122"/>
                <a:sym typeface="Times New Roman" panose="02020603050405020304" pitchFamily="18" charset="0"/>
              </a:rPr>
              <a:t>在论述时，如果很多事例都在一个平面、一个角度上，难以全面阐述中心论点。这时，要注意事例的多层次性、多角度性选用和分析。</a:t>
            </a:r>
            <a:endParaRPr lang="zh-CN" altLang="en-US" sz="3200" dirty="0">
              <a:solidFill>
                <a:srgbClr val="000000"/>
              </a:solidFill>
              <a:latin typeface="宋体" panose="02010600030101010101" pitchFamily="2" charset="-122"/>
              <a:ea typeface="宋体" panose="02010600030101010101" pitchFamily="2" charset="-122"/>
              <a:sym typeface="Courier New" panose="0207030902020502040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矩形 3"/>
          <p:cNvSpPr/>
          <p:nvPr/>
        </p:nvSpPr>
        <p:spPr>
          <a:xfrm>
            <a:off x="159809" y="465456"/>
            <a:ext cx="11645900" cy="3297555"/>
          </a:xfrm>
          <a:prstGeom prst="rect">
            <a:avLst/>
          </a:prstGeom>
          <a:noFill/>
          <a:ln w="9525">
            <a:noFill/>
          </a:ln>
        </p:spPr>
        <p:txBody>
          <a:bodyPr>
            <a:spAutoFit/>
          </a:bodyPr>
          <a:p>
            <a:pPr algn="just">
              <a:lnSpc>
                <a:spcPts val="5000"/>
              </a:lnSpc>
            </a:pPr>
            <a:r>
              <a:rPr lang="zh-CN" altLang="en-US" sz="3200" dirty="0">
                <a:solidFill>
                  <a:srgbClr val="E36C0A"/>
                </a:solidFill>
                <a:latin typeface="Times New Roman" panose="02020603050405020304" pitchFamily="18" charset="0"/>
                <a:ea typeface="华文细黑" panose="02010600040101010101" charset="-122"/>
                <a:sym typeface="Times New Roman" panose="02020603050405020304" pitchFamily="18" charset="0"/>
              </a:rPr>
              <a:t>例</a:t>
            </a:r>
            <a:r>
              <a:rPr lang="en-US" altLang="zh-CN" sz="3200" dirty="0">
                <a:solidFill>
                  <a:srgbClr val="E36C0A"/>
                </a:solidFill>
                <a:latin typeface="Times New Roman" panose="02020603050405020304" pitchFamily="18" charset="0"/>
                <a:ea typeface="华文细黑" panose="02010600040101010101" charset="-122"/>
                <a:sym typeface="Times New Roman" panose="02020603050405020304" pitchFamily="18" charset="0"/>
              </a:rPr>
              <a:t>1</a:t>
            </a:r>
            <a:r>
              <a:rPr lang="en-US" altLang="zh-CN" sz="3200" dirty="0">
                <a:solidFill>
                  <a:srgbClr val="000000"/>
                </a:solidFill>
                <a:latin typeface="Times New Roman" panose="02020603050405020304" pitchFamily="18" charset="0"/>
                <a:ea typeface="华文细黑" panose="02010600040101010101" charset="-122"/>
                <a:sym typeface="Times New Roman" panose="02020603050405020304" pitchFamily="18" charset="0"/>
              </a:rPr>
              <a:t> </a:t>
            </a:r>
            <a:r>
              <a:rPr lang="zh-CN" altLang="en-US" sz="3200" dirty="0">
                <a:solidFill>
                  <a:srgbClr val="000000"/>
                </a:solidFill>
                <a:latin typeface="Times New Roman" panose="02020603050405020304" pitchFamily="18" charset="0"/>
                <a:ea typeface="华文细黑" panose="02010600040101010101" charset="-122"/>
                <a:sym typeface="Times New Roman" panose="02020603050405020304" pitchFamily="18" charset="0"/>
              </a:rPr>
              <a:t>论述</a:t>
            </a:r>
            <a:r>
              <a:rPr lang="en-US" altLang="zh-CN" sz="3200" dirty="0">
                <a:solidFill>
                  <a:srgbClr val="000000"/>
                </a:solidFill>
                <a:latin typeface="宋体" panose="02010600030101010101" pitchFamily="2" charset="-122"/>
                <a:ea typeface="华文细黑" panose="02010600040101010101" charset="-122"/>
                <a:sym typeface="Times New Roman" panose="02020603050405020304" pitchFamily="18" charset="0"/>
              </a:rPr>
              <a:t>“</a:t>
            </a:r>
            <a:r>
              <a:rPr lang="zh-CN" altLang="en-US" sz="3200" dirty="0">
                <a:solidFill>
                  <a:srgbClr val="000000"/>
                </a:solidFill>
                <a:latin typeface="Times New Roman" panose="02020603050405020304" pitchFamily="18" charset="0"/>
                <a:ea typeface="华文细黑" panose="02010600040101010101" charset="-122"/>
                <a:sym typeface="Times New Roman" panose="02020603050405020304" pitchFamily="18" charset="0"/>
              </a:rPr>
              <a:t>珍惜时间，才能有所作为</a:t>
            </a:r>
            <a:r>
              <a:rPr lang="en-US" altLang="zh-CN" sz="3200" dirty="0">
                <a:solidFill>
                  <a:srgbClr val="000000"/>
                </a:solidFill>
                <a:latin typeface="宋体" panose="02010600030101010101" pitchFamily="2" charset="-122"/>
                <a:ea typeface="华文细黑" panose="02010600040101010101" charset="-122"/>
                <a:sym typeface="Times New Roman" panose="02020603050405020304" pitchFamily="18" charset="0"/>
              </a:rPr>
              <a:t>”</a:t>
            </a:r>
            <a:r>
              <a:rPr lang="zh-CN" altLang="en-US" sz="3200" dirty="0">
                <a:solidFill>
                  <a:srgbClr val="000000"/>
                </a:solidFill>
                <a:latin typeface="Times New Roman" panose="02020603050405020304" pitchFamily="18" charset="0"/>
                <a:ea typeface="华文细黑" panose="02010600040101010101" charset="-122"/>
                <a:sym typeface="Times New Roman" panose="02020603050405020304" pitchFamily="18" charset="0"/>
              </a:rPr>
              <a:t>的中心论点时，可以这样论述：</a:t>
            </a:r>
            <a:endParaRPr lang="zh-CN" altLang="en-US" sz="3200" dirty="0">
              <a:solidFill>
                <a:srgbClr val="000000"/>
              </a:solidFill>
              <a:latin typeface="宋体" panose="02010600030101010101" pitchFamily="2" charset="-122"/>
              <a:ea typeface="宋体" panose="02010600030101010101" pitchFamily="2" charset="-122"/>
              <a:sym typeface="Courier New" panose="02070309020205020404" charset="0"/>
            </a:endParaRPr>
          </a:p>
          <a:p>
            <a:pPr algn="just">
              <a:lnSpc>
                <a:spcPts val="5000"/>
              </a:lnSpc>
            </a:pPr>
            <a:r>
              <a:rPr lang="en-US" altLang="zh-CN" sz="3200" dirty="0">
                <a:solidFill>
                  <a:srgbClr val="000000"/>
                </a:solidFill>
                <a:latin typeface="Times New Roman" panose="02020603050405020304" pitchFamily="18" charset="0"/>
                <a:ea typeface="华文细黑" panose="02010600040101010101" charset="-122"/>
                <a:sym typeface="Times New Roman" panose="02020603050405020304" pitchFamily="18" charset="0"/>
              </a:rPr>
              <a:t>        </a:t>
            </a:r>
            <a:r>
              <a:rPr lang="zh-CN" altLang="en-US" sz="3200" dirty="0">
                <a:solidFill>
                  <a:srgbClr val="000000"/>
                </a:solidFill>
                <a:latin typeface="Times New Roman" panose="02020603050405020304" pitchFamily="18" charset="0"/>
                <a:ea typeface="华文细黑" panose="02010600040101010101" charset="-122"/>
                <a:sym typeface="Times New Roman" panose="02020603050405020304" pitchFamily="18" charset="0"/>
              </a:rPr>
              <a:t>我们且不说挤时间于马上、枕上、厕上写文章而成为文学大家的欧阳修，也不说怀揣面包而半夜起床雕刻的米开朗基罗，就说把别人喝咖啡的时间挤出来写稿而成为文学家的鲁迅</a:t>
            </a:r>
            <a:r>
              <a:rPr lang="en-US" altLang="zh-CN" sz="3200" dirty="0">
                <a:solidFill>
                  <a:srgbClr val="000000"/>
                </a:solidFill>
                <a:latin typeface="宋体" panose="02010600030101010101" pitchFamily="2" charset="-122"/>
                <a:ea typeface="华文细黑" panose="02010600040101010101" charset="-122"/>
                <a:sym typeface="Times New Roman" panose="02020603050405020304" pitchFamily="18" charset="0"/>
              </a:rPr>
              <a:t>……</a:t>
            </a:r>
            <a:endParaRPr lang="zh-CN" altLang="en-US" sz="3200" dirty="0">
              <a:ea typeface="宋体" panose="02010600030101010101" pitchFamily="2" charset="-122"/>
            </a:endParaRPr>
          </a:p>
        </p:txBody>
      </p:sp>
      <p:sp>
        <p:nvSpPr>
          <p:cNvPr id="36866" name="矩形 3"/>
          <p:cNvSpPr/>
          <p:nvPr/>
        </p:nvSpPr>
        <p:spPr>
          <a:xfrm>
            <a:off x="160020" y="3893820"/>
            <a:ext cx="11303000" cy="2014855"/>
          </a:xfrm>
          <a:prstGeom prst="rect">
            <a:avLst/>
          </a:prstGeom>
          <a:noFill/>
          <a:ln w="9525">
            <a:noFill/>
          </a:ln>
        </p:spPr>
        <p:txBody>
          <a:bodyPr>
            <a:spAutoFit/>
          </a:bodyPr>
          <a:p>
            <a:pPr algn="just">
              <a:lnSpc>
                <a:spcPts val="5000"/>
              </a:lnSpc>
            </a:pPr>
            <a:r>
              <a:rPr lang="zh-CN" altLang="en-US" sz="3200" dirty="0">
                <a:solidFill>
                  <a:srgbClr val="E36C0A"/>
                </a:solidFill>
                <a:latin typeface="Times New Roman" panose="02020603050405020304" pitchFamily="18" charset="0"/>
                <a:ea typeface="华文细黑" panose="02010600040101010101" charset="-122"/>
                <a:sym typeface="Times New Roman" panose="02020603050405020304" pitchFamily="18" charset="0"/>
              </a:rPr>
              <a:t>评点</a:t>
            </a:r>
            <a:r>
              <a:rPr lang="zh-CN" altLang="en-US" sz="3200" dirty="0">
                <a:solidFill>
                  <a:srgbClr val="000000"/>
                </a:solidFill>
                <a:latin typeface="Times New Roman" panose="02020603050405020304" pitchFamily="18" charset="0"/>
                <a:ea typeface="华文细黑" panose="02010600040101010101" charset="-122"/>
                <a:sym typeface="Times New Roman" panose="02020603050405020304" pitchFamily="18" charset="0"/>
              </a:rPr>
              <a:t>　</a:t>
            </a:r>
            <a:r>
              <a:rPr lang="zh-CN" altLang="en-US" sz="3200" dirty="0">
                <a:solidFill>
                  <a:srgbClr val="7030A0"/>
                </a:solidFill>
                <a:latin typeface="Times New Roman" panose="02020603050405020304" pitchFamily="18" charset="0"/>
                <a:ea typeface="华文细黑" panose="02010600040101010101" charset="-122"/>
                <a:sym typeface="Times New Roman" panose="02020603050405020304" pitchFamily="18" charset="0"/>
              </a:rPr>
              <a:t>这属于同一角度的多个例子，我们可以用</a:t>
            </a:r>
            <a:r>
              <a:rPr lang="en-US" altLang="zh-CN" sz="3200" dirty="0">
                <a:solidFill>
                  <a:srgbClr val="7030A0"/>
                </a:solidFill>
                <a:latin typeface="宋体" panose="02010600030101010101" pitchFamily="2" charset="-122"/>
                <a:ea typeface="华文细黑" panose="02010600040101010101" charset="-122"/>
                <a:sym typeface="Times New Roman" panose="02020603050405020304" pitchFamily="18" charset="0"/>
              </a:rPr>
              <a:t>“</a:t>
            </a:r>
            <a:r>
              <a:rPr lang="zh-CN" altLang="en-US" sz="3200" dirty="0">
                <a:solidFill>
                  <a:srgbClr val="7030A0"/>
                </a:solidFill>
                <a:latin typeface="Times New Roman" panose="02020603050405020304" pitchFamily="18" charset="0"/>
                <a:ea typeface="华文细黑" panose="02010600040101010101" charset="-122"/>
                <a:sym typeface="Times New Roman" panose="02020603050405020304" pitchFamily="18" charset="0"/>
              </a:rPr>
              <a:t>且不说</a:t>
            </a:r>
            <a:r>
              <a:rPr lang="en-US" altLang="zh-CN" sz="3200" dirty="0">
                <a:solidFill>
                  <a:srgbClr val="7030A0"/>
                </a:solidFill>
                <a:latin typeface="宋体" panose="02010600030101010101" pitchFamily="2" charset="-122"/>
                <a:ea typeface="华文细黑" panose="02010600040101010101" charset="-122"/>
                <a:sym typeface="Times New Roman" panose="02020603050405020304" pitchFamily="18" charset="0"/>
              </a:rPr>
              <a:t>……</a:t>
            </a:r>
            <a:r>
              <a:rPr lang="zh-CN" altLang="en-US" sz="3200" dirty="0">
                <a:solidFill>
                  <a:srgbClr val="7030A0"/>
                </a:solidFill>
                <a:latin typeface="Times New Roman" panose="02020603050405020304" pitchFamily="18" charset="0"/>
                <a:ea typeface="华文细黑" panose="02010600040101010101" charset="-122"/>
                <a:sym typeface="Times New Roman" panose="02020603050405020304" pitchFamily="18" charset="0"/>
              </a:rPr>
              <a:t>，也不说</a:t>
            </a:r>
            <a:r>
              <a:rPr lang="en-US" altLang="zh-CN" sz="3200" dirty="0">
                <a:solidFill>
                  <a:srgbClr val="7030A0"/>
                </a:solidFill>
                <a:latin typeface="宋体" panose="02010600030101010101" pitchFamily="2" charset="-122"/>
                <a:ea typeface="华文细黑" panose="02010600040101010101" charset="-122"/>
                <a:sym typeface="Times New Roman" panose="02020603050405020304" pitchFamily="18" charset="0"/>
              </a:rPr>
              <a:t>……</a:t>
            </a:r>
            <a:r>
              <a:rPr lang="zh-CN" altLang="en-US" sz="3200" dirty="0">
                <a:solidFill>
                  <a:srgbClr val="7030A0"/>
                </a:solidFill>
                <a:latin typeface="Times New Roman" panose="02020603050405020304" pitchFamily="18" charset="0"/>
                <a:ea typeface="华文细黑" panose="02010600040101010101" charset="-122"/>
                <a:sym typeface="Times New Roman" panose="02020603050405020304" pitchFamily="18" charset="0"/>
              </a:rPr>
              <a:t>，就说</a:t>
            </a:r>
            <a:r>
              <a:rPr lang="en-US" altLang="zh-CN" sz="3200" dirty="0">
                <a:solidFill>
                  <a:srgbClr val="7030A0"/>
                </a:solidFill>
                <a:latin typeface="宋体" panose="02010600030101010101" pitchFamily="2" charset="-122"/>
                <a:ea typeface="华文细黑" panose="02010600040101010101" charset="-122"/>
                <a:sym typeface="Times New Roman" panose="02020603050405020304" pitchFamily="18" charset="0"/>
              </a:rPr>
              <a:t>……”</a:t>
            </a:r>
            <a:r>
              <a:rPr lang="zh-CN" altLang="en-US" sz="3200" dirty="0">
                <a:solidFill>
                  <a:srgbClr val="7030A0"/>
                </a:solidFill>
                <a:latin typeface="Times New Roman" panose="02020603050405020304" pitchFamily="18" charset="0"/>
                <a:ea typeface="华文细黑" panose="02010600040101010101" charset="-122"/>
                <a:sym typeface="Times New Roman" panose="02020603050405020304" pitchFamily="18" charset="0"/>
              </a:rPr>
              <a:t>的格式来进行排列，这样既丰富了文章的内容，又不会给人堆砌事例之感。</a:t>
            </a:r>
            <a:endParaRPr lang="zh-CN" altLang="en-US" sz="3200" dirty="0">
              <a:solidFill>
                <a:srgbClr val="7030A0"/>
              </a:solidFill>
              <a:latin typeface="Times New Roman" panose="02020603050405020304" pitchFamily="18" charset="0"/>
              <a:ea typeface="华文细黑" panose="02010600040101010101" charset="-122"/>
              <a:sym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6866"/>
                                        </p:tgtEl>
                                        <p:attrNameLst>
                                          <p:attrName>style.visibility</p:attrName>
                                        </p:attrNameLst>
                                      </p:cBhvr>
                                      <p:to>
                                        <p:strVal val="visible"/>
                                      </p:to>
                                    </p:set>
                                    <p:animEffect transition="in" filter="blinds(horizontal)">
                                      <p:cBhvr>
                                        <p:cTn id="7" dur="500"/>
                                        <p:tgtEl>
                                          <p:spTgt spid="368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p:cNvPicPr>
            <a:picLocks noChangeAspect="1"/>
          </p:cNvPicPr>
          <p:nvPr>
            <p:ph idx="1"/>
          </p:nvPr>
        </p:nvPicPr>
        <p:blipFill>
          <a:blip r:embed="rId1">
            <a:lum bright="6000"/>
          </a:blip>
          <a:stretch>
            <a:fillRect/>
          </a:stretch>
        </p:blipFill>
        <p:spPr>
          <a:xfrm>
            <a:off x="97790" y="366395"/>
            <a:ext cx="12006580" cy="6397625"/>
          </a:xfrm>
          <a:prstGeom prst="rect">
            <a:avLst/>
          </a:prstGeom>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矩形 3"/>
          <p:cNvSpPr/>
          <p:nvPr/>
        </p:nvSpPr>
        <p:spPr>
          <a:xfrm>
            <a:off x="317500" y="-122767"/>
            <a:ext cx="11529484" cy="5220970"/>
          </a:xfrm>
          <a:prstGeom prst="rect">
            <a:avLst/>
          </a:prstGeom>
          <a:noFill/>
          <a:ln w="9525">
            <a:noFill/>
          </a:ln>
        </p:spPr>
        <p:txBody>
          <a:bodyPr>
            <a:spAutoFit/>
          </a:bodyPr>
          <a:p>
            <a:pPr algn="just">
              <a:lnSpc>
                <a:spcPts val="5000"/>
              </a:lnSpc>
            </a:pPr>
            <a:r>
              <a:rPr lang="zh-CN" altLang="en-US" sz="3465" dirty="0">
                <a:solidFill>
                  <a:srgbClr val="E36C0A"/>
                </a:solidFill>
                <a:latin typeface="Times New Roman" panose="02020603050405020304" pitchFamily="18" charset="0"/>
                <a:ea typeface="华文细黑" panose="02010600040101010101" charset="-122"/>
                <a:sym typeface="Times New Roman" panose="02020603050405020304" pitchFamily="18" charset="0"/>
              </a:rPr>
              <a:t>例</a:t>
            </a:r>
            <a:r>
              <a:rPr lang="en-US" altLang="zh-CN" sz="3465" dirty="0">
                <a:solidFill>
                  <a:srgbClr val="E36C0A"/>
                </a:solidFill>
                <a:latin typeface="Times New Roman" panose="02020603050405020304" pitchFamily="18" charset="0"/>
                <a:ea typeface="华文细黑" panose="02010600040101010101" charset="-122"/>
                <a:sym typeface="Times New Roman" panose="02020603050405020304" pitchFamily="18" charset="0"/>
              </a:rPr>
              <a:t>2</a:t>
            </a:r>
            <a:r>
              <a:rPr lang="en-US" altLang="zh-CN" sz="3465" dirty="0">
                <a:solidFill>
                  <a:srgbClr val="000000"/>
                </a:solidFill>
                <a:latin typeface="Times New Roman" panose="02020603050405020304" pitchFamily="18" charset="0"/>
                <a:ea typeface="华文细黑" panose="02010600040101010101" charset="-122"/>
                <a:sym typeface="Times New Roman" panose="02020603050405020304" pitchFamily="18" charset="0"/>
              </a:rPr>
              <a:t>  </a:t>
            </a:r>
            <a:r>
              <a:rPr lang="zh-CN" altLang="en-US" sz="3465" dirty="0">
                <a:solidFill>
                  <a:srgbClr val="000000"/>
                </a:solidFill>
                <a:latin typeface="Times New Roman" panose="02020603050405020304" pitchFamily="18" charset="0"/>
                <a:ea typeface="华文细黑" panose="02010600040101010101" charset="-122"/>
                <a:sym typeface="Times New Roman" panose="02020603050405020304" pitchFamily="18" charset="0"/>
              </a:rPr>
              <a:t>论述</a:t>
            </a:r>
            <a:r>
              <a:rPr lang="en-US" altLang="zh-CN" sz="3465" dirty="0">
                <a:solidFill>
                  <a:srgbClr val="000000"/>
                </a:solidFill>
                <a:latin typeface="宋体" panose="02010600030101010101" pitchFamily="2" charset="-122"/>
                <a:ea typeface="华文细黑" panose="02010600040101010101" charset="-122"/>
                <a:sym typeface="Times New Roman" panose="02020603050405020304" pitchFamily="18" charset="0"/>
              </a:rPr>
              <a:t>“</a:t>
            </a:r>
            <a:r>
              <a:rPr lang="zh-CN" altLang="en-US" sz="3465" dirty="0">
                <a:solidFill>
                  <a:srgbClr val="000000"/>
                </a:solidFill>
                <a:latin typeface="Times New Roman" panose="02020603050405020304" pitchFamily="18" charset="0"/>
                <a:ea typeface="华文细黑" panose="02010600040101010101" charset="-122"/>
                <a:sym typeface="Times New Roman" panose="02020603050405020304" pitchFamily="18" charset="0"/>
              </a:rPr>
              <a:t>学会拒绝</a:t>
            </a:r>
            <a:r>
              <a:rPr lang="en-US" altLang="zh-CN" sz="3465" dirty="0">
                <a:solidFill>
                  <a:srgbClr val="000000"/>
                </a:solidFill>
                <a:latin typeface="宋体" panose="02010600030101010101" pitchFamily="2" charset="-122"/>
                <a:ea typeface="华文细黑" panose="02010600040101010101" charset="-122"/>
                <a:sym typeface="Times New Roman" panose="02020603050405020304" pitchFamily="18" charset="0"/>
              </a:rPr>
              <a:t>”</a:t>
            </a:r>
            <a:r>
              <a:rPr lang="zh-CN" altLang="en-US" sz="3465" dirty="0">
                <a:solidFill>
                  <a:srgbClr val="000000"/>
                </a:solidFill>
                <a:latin typeface="Times New Roman" panose="02020603050405020304" pitchFamily="18" charset="0"/>
                <a:ea typeface="华文细黑" panose="02010600040101010101" charset="-122"/>
                <a:sym typeface="Times New Roman" panose="02020603050405020304" pitchFamily="18" charset="0"/>
              </a:rPr>
              <a:t>这一中心论点时，可以这样例证：</a:t>
            </a:r>
            <a:endParaRPr lang="zh-CN" altLang="en-US" sz="1335" dirty="0">
              <a:solidFill>
                <a:srgbClr val="000000"/>
              </a:solidFill>
              <a:latin typeface="宋体" panose="02010600030101010101" pitchFamily="2" charset="-122"/>
              <a:ea typeface="宋体" panose="02010600030101010101" pitchFamily="2" charset="-122"/>
              <a:sym typeface="Courier New" panose="02070309020205020404" charset="0"/>
            </a:endParaRPr>
          </a:p>
          <a:p>
            <a:pPr algn="just">
              <a:lnSpc>
                <a:spcPts val="5000"/>
              </a:lnSpc>
            </a:pPr>
            <a:r>
              <a:rPr lang="en-US" altLang="zh-CN" sz="3465" dirty="0">
                <a:solidFill>
                  <a:srgbClr val="000000"/>
                </a:solidFill>
                <a:latin typeface="Times New Roman" panose="02020603050405020304" pitchFamily="18" charset="0"/>
                <a:ea typeface="华文细黑" panose="02010600040101010101" charset="-122"/>
                <a:sym typeface="Times New Roman" panose="02020603050405020304" pitchFamily="18" charset="0"/>
              </a:rPr>
              <a:t>        </a:t>
            </a:r>
            <a:r>
              <a:rPr lang="zh-CN" altLang="en-US" sz="3465" dirty="0">
                <a:solidFill>
                  <a:srgbClr val="FF0000"/>
                </a:solidFill>
                <a:latin typeface="Times New Roman" panose="02020603050405020304" pitchFamily="18" charset="0"/>
                <a:ea typeface="华文细黑" panose="02010600040101010101" charset="-122"/>
                <a:sym typeface="Times New Roman" panose="02020603050405020304" pitchFamily="18" charset="0"/>
              </a:rPr>
              <a:t>拒绝</a:t>
            </a:r>
            <a:r>
              <a:rPr lang="zh-CN" altLang="en-US" sz="3465" dirty="0">
                <a:solidFill>
                  <a:srgbClr val="000000"/>
                </a:solidFill>
                <a:latin typeface="Times New Roman" panose="02020603050405020304" pitchFamily="18" charset="0"/>
                <a:ea typeface="华文细黑" panose="02010600040101010101" charset="-122"/>
                <a:sym typeface="Times New Roman" panose="02020603050405020304" pitchFamily="18" charset="0"/>
              </a:rPr>
              <a:t>在热闹的白天与群芳争艳，</a:t>
            </a:r>
            <a:r>
              <a:rPr lang="zh-CN" altLang="en-US" sz="3465" u="sng" dirty="0">
                <a:solidFill>
                  <a:srgbClr val="FF0000"/>
                </a:solidFill>
                <a:latin typeface="Times New Roman" panose="02020603050405020304" pitchFamily="18" charset="0"/>
                <a:ea typeface="华文细黑" panose="02010600040101010101" charset="-122"/>
                <a:sym typeface="Times New Roman" panose="02020603050405020304" pitchFamily="18" charset="0"/>
              </a:rPr>
              <a:t>才有了</a:t>
            </a:r>
            <a:r>
              <a:rPr lang="zh-CN" altLang="en-US" sz="3465" dirty="0">
                <a:solidFill>
                  <a:srgbClr val="000000"/>
                </a:solidFill>
                <a:latin typeface="Times New Roman" panose="02020603050405020304" pitchFamily="18" charset="0"/>
                <a:ea typeface="华文细黑" panose="02010600040101010101" charset="-122"/>
                <a:sym typeface="Times New Roman" panose="02020603050405020304" pitchFamily="18" charset="0"/>
              </a:rPr>
              <a:t>夜间的昙花那一缕沁人心脾的清雅幽香；</a:t>
            </a:r>
            <a:r>
              <a:rPr lang="zh-CN" altLang="en-US" sz="3465" dirty="0">
                <a:solidFill>
                  <a:srgbClr val="000000"/>
                </a:solidFill>
                <a:latin typeface="宋体" panose="02010600030101010101" pitchFamily="2" charset="-122"/>
                <a:ea typeface="宋体" panose="02010600030101010101" pitchFamily="2" charset="-122"/>
                <a:cs typeface="Times New Roman" panose="02020603050405020304" pitchFamily="18" charset="0"/>
                <a:sym typeface="Courier New" panose="02070309020205020404" charset="0"/>
              </a:rPr>
              <a:t> </a:t>
            </a:r>
            <a:r>
              <a:rPr lang="zh-CN" altLang="en-US" sz="3465" u="sng" dirty="0">
                <a:solidFill>
                  <a:srgbClr val="FF0000"/>
                </a:solidFill>
                <a:latin typeface="Times New Roman" panose="02020603050405020304" pitchFamily="18" charset="0"/>
                <a:ea typeface="华文细黑" panose="02010600040101010101" charset="-122"/>
                <a:sym typeface="Times New Roman" panose="02020603050405020304" pitchFamily="18" charset="0"/>
              </a:rPr>
              <a:t>拒绝</a:t>
            </a:r>
            <a:r>
              <a:rPr lang="zh-CN" altLang="en-US" sz="3465" dirty="0">
                <a:solidFill>
                  <a:srgbClr val="000000"/>
                </a:solidFill>
                <a:latin typeface="Times New Roman" panose="02020603050405020304" pitchFamily="18" charset="0"/>
                <a:ea typeface="华文细黑" panose="02010600040101010101" charset="-122"/>
                <a:sym typeface="Times New Roman" panose="02020603050405020304" pitchFamily="18" charset="0"/>
              </a:rPr>
              <a:t>温暖舒适的环境，</a:t>
            </a:r>
            <a:r>
              <a:rPr lang="zh-CN" altLang="en-US" sz="3465" u="sng" dirty="0">
                <a:solidFill>
                  <a:srgbClr val="FF0000"/>
                </a:solidFill>
                <a:latin typeface="Times New Roman" panose="02020603050405020304" pitchFamily="18" charset="0"/>
                <a:ea typeface="华文细黑" panose="02010600040101010101" charset="-122"/>
                <a:sym typeface="Times New Roman" panose="02020603050405020304" pitchFamily="18" charset="0"/>
              </a:rPr>
              <a:t>才有了</a:t>
            </a:r>
            <a:r>
              <a:rPr lang="zh-CN" altLang="en-US" sz="3465" dirty="0">
                <a:solidFill>
                  <a:srgbClr val="000000"/>
                </a:solidFill>
                <a:latin typeface="Times New Roman" panose="02020603050405020304" pitchFamily="18" charset="0"/>
                <a:ea typeface="华文细黑" panose="02010600040101010101" charset="-122"/>
                <a:sym typeface="Times New Roman" panose="02020603050405020304" pitchFamily="18" charset="0"/>
              </a:rPr>
              <a:t>雪莲纯洁的身躯和神奇的功效；</a:t>
            </a:r>
            <a:r>
              <a:rPr lang="zh-CN" altLang="en-US" sz="3465" u="sng" dirty="0">
                <a:solidFill>
                  <a:srgbClr val="FF0000"/>
                </a:solidFill>
                <a:latin typeface="Times New Roman" panose="02020603050405020304" pitchFamily="18" charset="0"/>
                <a:ea typeface="华文细黑" panose="02010600040101010101" charset="-122"/>
                <a:sym typeface="Times New Roman" panose="02020603050405020304" pitchFamily="18" charset="0"/>
              </a:rPr>
              <a:t>拒绝</a:t>
            </a:r>
            <a:r>
              <a:rPr lang="zh-CN" altLang="en-US" sz="3465" dirty="0">
                <a:solidFill>
                  <a:srgbClr val="000000"/>
                </a:solidFill>
                <a:latin typeface="Times New Roman" panose="02020603050405020304" pitchFamily="18" charset="0"/>
                <a:ea typeface="华文细黑" panose="02010600040101010101" charset="-122"/>
                <a:sym typeface="Times New Roman" panose="02020603050405020304" pitchFamily="18" charset="0"/>
              </a:rPr>
              <a:t>肥沃的泥土，</a:t>
            </a:r>
            <a:r>
              <a:rPr lang="zh-CN" altLang="en-US" sz="3465" u="sng" dirty="0">
                <a:solidFill>
                  <a:srgbClr val="FF0000"/>
                </a:solidFill>
                <a:latin typeface="Times New Roman" panose="02020603050405020304" pitchFamily="18" charset="0"/>
                <a:ea typeface="华文细黑" panose="02010600040101010101" charset="-122"/>
                <a:sym typeface="Times New Roman" panose="02020603050405020304" pitchFamily="18" charset="0"/>
              </a:rPr>
              <a:t>才有了</a:t>
            </a:r>
            <a:r>
              <a:rPr lang="zh-CN" altLang="en-US" sz="3465" dirty="0">
                <a:solidFill>
                  <a:srgbClr val="000000"/>
                </a:solidFill>
                <a:latin typeface="Times New Roman" panose="02020603050405020304" pitchFamily="18" charset="0"/>
                <a:ea typeface="华文细黑" panose="02010600040101010101" charset="-122"/>
                <a:sym typeface="Times New Roman" panose="02020603050405020304" pitchFamily="18" charset="0"/>
              </a:rPr>
              <a:t>岩石中的苍松那份坚强；</a:t>
            </a:r>
            <a:r>
              <a:rPr lang="en-US" altLang="zh-CN" sz="3465" dirty="0">
                <a:solidFill>
                  <a:srgbClr val="7030A0"/>
                </a:solidFill>
                <a:latin typeface="Times New Roman" panose="02020603050405020304" pitchFamily="18" charset="0"/>
                <a:ea typeface="华文细黑" panose="02010600040101010101" charset="-122"/>
                <a:sym typeface="Courier New" panose="02070309020205020404" charset="0"/>
              </a:rPr>
              <a:t>(</a:t>
            </a:r>
            <a:r>
              <a:rPr lang="zh-CN" altLang="en-US" sz="3465" dirty="0">
                <a:solidFill>
                  <a:srgbClr val="7030A0"/>
                </a:solidFill>
                <a:latin typeface="Times New Roman" panose="02020603050405020304" pitchFamily="18" charset="0"/>
                <a:ea typeface="华文细黑" panose="02010600040101010101" charset="-122"/>
                <a:sym typeface="Times New Roman" panose="02020603050405020304" pitchFamily="18" charset="0"/>
              </a:rPr>
              <a:t>自然用例</a:t>
            </a:r>
            <a:r>
              <a:rPr lang="en-US" altLang="zh-CN" sz="3465" dirty="0">
                <a:solidFill>
                  <a:srgbClr val="7030A0"/>
                </a:solidFill>
                <a:latin typeface="Times New Roman" panose="02020603050405020304" pitchFamily="18" charset="0"/>
                <a:ea typeface="华文细黑" panose="02010600040101010101" charset="-122"/>
                <a:sym typeface="Courier New" panose="02070309020205020404" charset="0"/>
              </a:rPr>
              <a:t>)</a:t>
            </a:r>
            <a:r>
              <a:rPr lang="zh-CN" altLang="en-US" sz="3465" dirty="0">
                <a:solidFill>
                  <a:srgbClr val="000000"/>
                </a:solidFill>
                <a:latin typeface="Times New Roman" panose="02020603050405020304" pitchFamily="18" charset="0"/>
                <a:ea typeface="华文细黑" panose="02010600040101010101" charset="-122"/>
                <a:sym typeface="Times New Roman" panose="02020603050405020304" pitchFamily="18" charset="0"/>
              </a:rPr>
              <a:t>人类社会中，</a:t>
            </a:r>
            <a:r>
              <a:rPr lang="zh-CN" altLang="en-US" sz="3465" u="sng" dirty="0">
                <a:solidFill>
                  <a:srgbClr val="FF0000"/>
                </a:solidFill>
                <a:latin typeface="Times New Roman" panose="02020603050405020304" pitchFamily="18" charset="0"/>
                <a:ea typeface="华文细黑" panose="02010600040101010101" charset="-122"/>
                <a:sym typeface="Times New Roman" panose="02020603050405020304" pitchFamily="18" charset="0"/>
              </a:rPr>
              <a:t>有拒绝</a:t>
            </a:r>
            <a:r>
              <a:rPr lang="zh-CN" altLang="en-US" sz="3465" dirty="0">
                <a:solidFill>
                  <a:srgbClr val="000000"/>
                </a:solidFill>
                <a:latin typeface="Times New Roman" panose="02020603050405020304" pitchFamily="18" charset="0"/>
                <a:ea typeface="华文细黑" panose="02010600040101010101" charset="-122"/>
                <a:sym typeface="Times New Roman" panose="02020603050405020304" pitchFamily="18" charset="0"/>
              </a:rPr>
              <a:t>做官的陶渊明，</a:t>
            </a:r>
            <a:r>
              <a:rPr lang="zh-CN" altLang="en-US" sz="3465" u="sng" dirty="0">
                <a:solidFill>
                  <a:srgbClr val="FF0000"/>
                </a:solidFill>
                <a:latin typeface="Times New Roman" panose="02020603050405020304" pitchFamily="18" charset="0"/>
                <a:ea typeface="华文细黑" panose="02010600040101010101" charset="-122"/>
                <a:sym typeface="Times New Roman" panose="02020603050405020304" pitchFamily="18" charset="0"/>
              </a:rPr>
              <a:t>拒绝</a:t>
            </a:r>
            <a:r>
              <a:rPr lang="zh-CN" altLang="en-US" sz="3465" dirty="0">
                <a:solidFill>
                  <a:srgbClr val="000000"/>
                </a:solidFill>
                <a:latin typeface="Times New Roman" panose="02020603050405020304" pitchFamily="18" charset="0"/>
                <a:ea typeface="华文细黑" panose="02010600040101010101" charset="-122"/>
                <a:sym typeface="Times New Roman" panose="02020603050405020304" pitchFamily="18" charset="0"/>
              </a:rPr>
              <a:t>在官场阿谀奉承的李白，</a:t>
            </a:r>
            <a:r>
              <a:rPr lang="zh-CN" altLang="en-US" sz="3465" u="sng" dirty="0">
                <a:solidFill>
                  <a:srgbClr val="FF0000"/>
                </a:solidFill>
                <a:latin typeface="Times New Roman" panose="02020603050405020304" pitchFamily="18" charset="0"/>
                <a:ea typeface="华文细黑" panose="02010600040101010101" charset="-122"/>
                <a:sym typeface="Times New Roman" panose="02020603050405020304" pitchFamily="18" charset="0"/>
              </a:rPr>
              <a:t>拒绝</a:t>
            </a:r>
            <a:r>
              <a:rPr lang="zh-CN" altLang="en-US" sz="3465" dirty="0">
                <a:solidFill>
                  <a:srgbClr val="000000"/>
                </a:solidFill>
                <a:latin typeface="Times New Roman" panose="02020603050405020304" pitchFamily="18" charset="0"/>
                <a:ea typeface="华文细黑" panose="02010600040101010101" charset="-122"/>
                <a:sym typeface="Times New Roman" panose="02020603050405020304" pitchFamily="18" charset="0"/>
              </a:rPr>
              <a:t>朋友馈赠的王安石；</a:t>
            </a:r>
            <a:r>
              <a:rPr lang="en-US" altLang="zh-CN" sz="3465" dirty="0">
                <a:solidFill>
                  <a:srgbClr val="7030A0"/>
                </a:solidFill>
                <a:latin typeface="Times New Roman" panose="02020603050405020304" pitchFamily="18" charset="0"/>
                <a:ea typeface="华文细黑" panose="02010600040101010101" charset="-122"/>
                <a:sym typeface="Courier New" panose="02070309020205020404" charset="0"/>
              </a:rPr>
              <a:t>(</a:t>
            </a:r>
            <a:r>
              <a:rPr lang="zh-CN" altLang="en-US" sz="3465" dirty="0">
                <a:solidFill>
                  <a:srgbClr val="7030A0"/>
                </a:solidFill>
                <a:latin typeface="Times New Roman" panose="02020603050405020304" pitchFamily="18" charset="0"/>
                <a:ea typeface="华文细黑" panose="02010600040101010101" charset="-122"/>
                <a:sym typeface="Times New Roman" panose="02020603050405020304" pitchFamily="18" charset="0"/>
              </a:rPr>
              <a:t>正面用例</a:t>
            </a:r>
            <a:r>
              <a:rPr lang="en-US" altLang="zh-CN" sz="3465" dirty="0">
                <a:solidFill>
                  <a:srgbClr val="7030A0"/>
                </a:solidFill>
                <a:latin typeface="Times New Roman" panose="02020603050405020304" pitchFamily="18" charset="0"/>
                <a:ea typeface="华文细黑" panose="02010600040101010101" charset="-122"/>
                <a:sym typeface="Courier New" panose="02070309020205020404" charset="0"/>
              </a:rPr>
              <a:t>)</a:t>
            </a:r>
            <a:r>
              <a:rPr lang="zh-CN" altLang="en-US" sz="3465" u="sng" dirty="0">
                <a:solidFill>
                  <a:srgbClr val="FF0000"/>
                </a:solidFill>
                <a:latin typeface="Times New Roman" panose="02020603050405020304" pitchFamily="18" charset="0"/>
                <a:ea typeface="华文细黑" panose="02010600040101010101" charset="-122"/>
                <a:sym typeface="Times New Roman" panose="02020603050405020304" pitchFamily="18" charset="0"/>
              </a:rPr>
              <a:t>有不能拒绝</a:t>
            </a:r>
            <a:r>
              <a:rPr lang="zh-CN" altLang="en-US" sz="3465" dirty="0">
                <a:solidFill>
                  <a:srgbClr val="000000"/>
                </a:solidFill>
                <a:latin typeface="Times New Roman" panose="02020603050405020304" pitchFamily="18" charset="0"/>
                <a:ea typeface="华文细黑" panose="02010600040101010101" charset="-122"/>
                <a:sym typeface="Times New Roman" panose="02020603050405020304" pitchFamily="18" charset="0"/>
              </a:rPr>
              <a:t>美色利诱的唐玄宗，</a:t>
            </a:r>
            <a:r>
              <a:rPr lang="zh-CN" altLang="en-US" sz="3465" dirty="0">
                <a:solidFill>
                  <a:srgbClr val="FF0000"/>
                </a:solidFill>
                <a:latin typeface="Times New Roman" panose="02020603050405020304" pitchFamily="18" charset="0"/>
                <a:ea typeface="华文细黑" panose="02010600040101010101" charset="-122"/>
                <a:sym typeface="Times New Roman" panose="02020603050405020304" pitchFamily="18" charset="0"/>
              </a:rPr>
              <a:t>不能拒绝</a:t>
            </a:r>
            <a:r>
              <a:rPr lang="zh-CN" altLang="en-US" sz="3465" dirty="0">
                <a:solidFill>
                  <a:srgbClr val="000000"/>
                </a:solidFill>
                <a:latin typeface="Times New Roman" panose="02020603050405020304" pitchFamily="18" charset="0"/>
                <a:ea typeface="华文细黑" panose="02010600040101010101" charset="-122"/>
                <a:sym typeface="Times New Roman" panose="02020603050405020304" pitchFamily="18" charset="0"/>
              </a:rPr>
              <a:t>金钱诱惑的毒贩子</a:t>
            </a:r>
            <a:r>
              <a:rPr lang="en-US" altLang="zh-CN" sz="3465" dirty="0">
                <a:solidFill>
                  <a:srgbClr val="000000"/>
                </a:solidFill>
                <a:latin typeface="宋体" panose="02010600030101010101" pitchFamily="2" charset="-122"/>
                <a:ea typeface="华文细黑" panose="02010600040101010101" charset="-122"/>
                <a:sym typeface="Times New Roman" panose="02020603050405020304" pitchFamily="18" charset="0"/>
              </a:rPr>
              <a:t>……</a:t>
            </a:r>
            <a:r>
              <a:rPr lang="en-US" altLang="zh-CN" sz="3465" dirty="0">
                <a:solidFill>
                  <a:srgbClr val="7030A0"/>
                </a:solidFill>
                <a:latin typeface="Times New Roman" panose="02020603050405020304" pitchFamily="18" charset="0"/>
                <a:ea typeface="华文细黑" panose="02010600040101010101" charset="-122"/>
                <a:sym typeface="Courier New" panose="02070309020205020404" charset="0"/>
              </a:rPr>
              <a:t>(</a:t>
            </a:r>
            <a:r>
              <a:rPr lang="zh-CN" altLang="en-US" sz="3465" dirty="0">
                <a:solidFill>
                  <a:srgbClr val="7030A0"/>
                </a:solidFill>
                <a:latin typeface="Times New Roman" panose="02020603050405020304" pitchFamily="18" charset="0"/>
                <a:ea typeface="华文细黑" panose="02010600040101010101" charset="-122"/>
                <a:sym typeface="Times New Roman" panose="02020603050405020304" pitchFamily="18" charset="0"/>
              </a:rPr>
              <a:t>反面用例</a:t>
            </a:r>
            <a:r>
              <a:rPr lang="en-US" altLang="zh-CN" sz="3465" dirty="0">
                <a:solidFill>
                  <a:srgbClr val="7030A0"/>
                </a:solidFill>
                <a:latin typeface="Times New Roman" panose="02020603050405020304" pitchFamily="18" charset="0"/>
                <a:ea typeface="华文细黑" panose="02010600040101010101" charset="-122"/>
                <a:sym typeface="Courier New" panose="02070309020205020404" charset="0"/>
              </a:rPr>
              <a:t>)</a:t>
            </a:r>
            <a:endParaRPr lang="en-US" altLang="zh-CN" sz="3465" dirty="0">
              <a:solidFill>
                <a:srgbClr val="7030A0"/>
              </a:solidFill>
              <a:latin typeface="Times New Roman" panose="02020603050405020304" pitchFamily="18" charset="0"/>
              <a:ea typeface="华文细黑" panose="02010600040101010101" charset="-122"/>
              <a:sym typeface="Courier New" panose="02070309020205020404" charset="0"/>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标题 61441"/>
          <p:cNvSpPr>
            <a:spLocks noGrp="1"/>
          </p:cNvSpPr>
          <p:nvPr>
            <p:ph type="title"/>
          </p:nvPr>
        </p:nvSpPr>
        <p:spPr>
          <a:xfrm>
            <a:off x="3465513" y="424815"/>
            <a:ext cx="8229600" cy="417513"/>
          </a:xfrm>
        </p:spPr>
        <p:txBody>
          <a:bodyPr anchor="ctr"/>
          <a:p>
            <a:r>
              <a:rPr lang="zh-CN" altLang="en-US" sz="4000" b="1" dirty="0">
                <a:solidFill>
                  <a:srgbClr val="FF0066"/>
                </a:solidFill>
                <a:ea typeface="黑体" panose="02010609060101010101" pitchFamily="2" charset="-122"/>
              </a:rPr>
              <a:t>小结：成功叙例的共同点</a:t>
            </a:r>
            <a:br>
              <a:rPr lang="zh-CN" altLang="en-US" sz="4000" b="1" dirty="0">
                <a:solidFill>
                  <a:srgbClr val="FF0066"/>
                </a:solidFill>
                <a:ea typeface="黑体" panose="02010609060101010101" pitchFamily="2" charset="-122"/>
              </a:rPr>
            </a:br>
            <a:endParaRPr lang="zh-CN" altLang="en-US" sz="4000" b="1">
              <a:solidFill>
                <a:srgbClr val="FF0066"/>
              </a:solidFill>
              <a:ea typeface="黑体" panose="02010609060101010101" pitchFamily="2" charset="-122"/>
            </a:endParaRPr>
          </a:p>
        </p:txBody>
      </p:sp>
      <p:sp>
        <p:nvSpPr>
          <p:cNvPr id="61443" name="文本占位符 61442"/>
          <p:cNvSpPr>
            <a:spLocks noGrp="1"/>
          </p:cNvSpPr>
          <p:nvPr>
            <p:ph type="body" idx="1"/>
          </p:nvPr>
        </p:nvSpPr>
        <p:spPr>
          <a:xfrm>
            <a:off x="135255" y="620395"/>
            <a:ext cx="11920855" cy="6308725"/>
          </a:xfrm>
        </p:spPr>
        <p:txBody>
          <a:bodyPr/>
          <a:p>
            <a:pPr>
              <a:lnSpc>
                <a:spcPct val="120000"/>
              </a:lnSpc>
            </a:pPr>
            <a:r>
              <a:rPr lang="en-US" altLang="zh-CN" sz="2400" b="1" dirty="0">
                <a:solidFill>
                  <a:srgbClr val="0000FF"/>
                </a:solidFill>
                <a:latin typeface="华文细黑" panose="02010600040101010101" charset="-122"/>
                <a:ea typeface="华文细黑" panose="02010600040101010101" charset="-122"/>
                <a:cs typeface="华文细黑" panose="02010600040101010101" charset="-122"/>
              </a:rPr>
              <a:t>1</a:t>
            </a:r>
            <a:r>
              <a:rPr lang="zh-CN" altLang="en-US" sz="2400" b="1" dirty="0">
                <a:solidFill>
                  <a:srgbClr val="0000FF"/>
                </a:solidFill>
                <a:latin typeface="华文细黑" panose="02010600040101010101" charset="-122"/>
                <a:ea typeface="华文细黑" panose="02010600040101010101" charset="-122"/>
                <a:cs typeface="华文细黑" panose="02010600040101010101" charset="-122"/>
              </a:rPr>
              <a:t>、</a:t>
            </a:r>
            <a:r>
              <a:rPr sz="2400" b="1">
                <a:solidFill>
                  <a:srgbClr val="0000FF"/>
                </a:solidFill>
                <a:latin typeface="华文细黑" panose="02010600040101010101" charset="-122"/>
                <a:ea typeface="华文细黑" panose="02010600040101010101" charset="-122"/>
                <a:cs typeface="华文细黑" panose="02010600040101010101" charset="-122"/>
                <a:sym typeface="+mn-ea"/>
              </a:rPr>
              <a:t>叙例内容要扣住中心，有意</a:t>
            </a:r>
            <a:r>
              <a:rPr lang="zh-CN" altLang="en-US" sz="2400" b="1" dirty="0">
                <a:solidFill>
                  <a:srgbClr val="0000FF"/>
                </a:solidFill>
                <a:latin typeface="华文细黑" panose="02010600040101010101" charset="-122"/>
                <a:ea typeface="华文细黑" panose="02010600040101010101" charset="-122"/>
                <a:cs typeface="华文细黑" panose="02010600040101010101" charset="-122"/>
              </a:rPr>
              <a:t>剪裁材料</a:t>
            </a:r>
            <a:r>
              <a:rPr lang="en-US" altLang="zh-CN" sz="2400" b="1">
                <a:solidFill>
                  <a:srgbClr val="0000FF"/>
                </a:solidFill>
                <a:latin typeface="华文细黑" panose="02010600040101010101" charset="-122"/>
                <a:ea typeface="华文细黑" panose="02010600040101010101" charset="-122"/>
                <a:cs typeface="华文细黑" panose="02010600040101010101" charset="-122"/>
              </a:rPr>
              <a:t>——</a:t>
            </a:r>
            <a:r>
              <a:rPr sz="2400" b="1">
                <a:solidFill>
                  <a:srgbClr val="0000FF"/>
                </a:solidFill>
                <a:latin typeface="华文细黑" panose="02010600040101010101" charset="-122"/>
                <a:ea typeface="华文细黑" panose="02010600040101010101" charset="-122"/>
                <a:cs typeface="华文细黑" panose="02010600040101010101" charset="-122"/>
              </a:rPr>
              <a:t>挖、</a:t>
            </a:r>
            <a:r>
              <a:rPr lang="zh-CN" altLang="en-US" sz="2400" b="1" dirty="0">
                <a:solidFill>
                  <a:srgbClr val="0000FF"/>
                </a:solidFill>
                <a:latin typeface="华文细黑" panose="02010600040101010101" charset="-122"/>
                <a:ea typeface="华文细黑" panose="02010600040101010101" charset="-122"/>
                <a:cs typeface="华文细黑" panose="02010600040101010101" charset="-122"/>
              </a:rPr>
              <a:t>补、删材料</a:t>
            </a:r>
            <a:endParaRPr lang="zh-CN" altLang="en-US" sz="2400" b="1" dirty="0">
              <a:solidFill>
                <a:srgbClr val="0000FF"/>
              </a:solidFill>
              <a:latin typeface="华文细黑" panose="02010600040101010101" charset="-122"/>
              <a:ea typeface="华文细黑" panose="02010600040101010101" charset="-122"/>
              <a:cs typeface="华文细黑" panose="02010600040101010101" charset="-122"/>
            </a:endParaRPr>
          </a:p>
          <a:p>
            <a:pPr>
              <a:lnSpc>
                <a:spcPct val="120000"/>
              </a:lnSpc>
            </a:pPr>
            <a:r>
              <a:rPr lang="en-US" altLang="zh-CN" sz="2400" b="1" dirty="0">
                <a:solidFill>
                  <a:srgbClr val="0000FF"/>
                </a:solidFill>
                <a:latin typeface="华文细黑" panose="02010600040101010101" charset="-122"/>
                <a:ea typeface="华文细黑" panose="02010600040101010101" charset="-122"/>
                <a:cs typeface="华文细黑" panose="02010600040101010101" charset="-122"/>
              </a:rPr>
              <a:t>2</a:t>
            </a:r>
            <a:r>
              <a:rPr lang="zh-CN" altLang="en-US" sz="2400" b="1" dirty="0">
                <a:solidFill>
                  <a:srgbClr val="0000FF"/>
                </a:solidFill>
                <a:latin typeface="华文细黑" panose="02010600040101010101" charset="-122"/>
                <a:ea typeface="华文细黑" panose="02010600040101010101" charset="-122"/>
                <a:cs typeface="华文细黑" panose="02010600040101010101" charset="-122"/>
              </a:rPr>
              <a:t>、</a:t>
            </a:r>
            <a:r>
              <a:rPr sz="2400" b="1">
                <a:solidFill>
                  <a:srgbClr val="0000FF"/>
                </a:solidFill>
                <a:latin typeface="华文细黑" panose="02010600040101010101" charset="-122"/>
                <a:ea typeface="华文细黑" panose="02010600040101010101" charset="-122"/>
                <a:cs typeface="华文细黑" panose="02010600040101010101" charset="-122"/>
                <a:sym typeface="+mn-ea"/>
              </a:rPr>
              <a:t>叙例应简洁。</a:t>
            </a:r>
            <a:r>
              <a:rPr sz="2400" b="1">
                <a:solidFill>
                  <a:srgbClr val="FF0000"/>
                </a:solidFill>
                <a:latin typeface="华文细黑" panose="02010600040101010101" charset="-122"/>
                <a:ea typeface="华文细黑" panose="02010600040101010101" charset="-122"/>
                <a:cs typeface="华文细黑" panose="02010600040101010101" charset="-122"/>
                <a:sym typeface="+mn-ea"/>
              </a:rPr>
              <a:t>有新意、别人知之不多的材料，或有代表性的、最能证明观点</a:t>
            </a:r>
            <a:r>
              <a:rPr lang="zh-CN" altLang="en-US" sz="2400" b="1" dirty="0">
                <a:solidFill>
                  <a:srgbClr val="FF0000"/>
                </a:solidFill>
                <a:latin typeface="华文细黑" panose="02010600040101010101" charset="-122"/>
                <a:ea typeface="华文细黑" panose="02010600040101010101" charset="-122"/>
                <a:cs typeface="华文细黑" panose="02010600040101010101" charset="-122"/>
              </a:rPr>
              <a:t>的细节详写</a:t>
            </a:r>
            <a:r>
              <a:rPr sz="2400" b="1">
                <a:solidFill>
                  <a:srgbClr val="FF0000"/>
                </a:solidFill>
                <a:latin typeface="华文细黑" panose="02010600040101010101" charset="-122"/>
                <a:ea typeface="华文细黑" panose="02010600040101010101" charset="-122"/>
                <a:cs typeface="华文细黑" panose="02010600040101010101" charset="-122"/>
                <a:sym typeface="+mn-ea"/>
              </a:rPr>
              <a:t>（最多不超过</a:t>
            </a:r>
            <a:r>
              <a:rPr lang="en-US" altLang="zh-CN" sz="2400" b="1">
                <a:solidFill>
                  <a:srgbClr val="FF0000"/>
                </a:solidFill>
                <a:latin typeface="华文细黑" panose="02010600040101010101" charset="-122"/>
                <a:ea typeface="华文细黑" panose="02010600040101010101" charset="-122"/>
                <a:cs typeface="华文细黑" panose="02010600040101010101" charset="-122"/>
                <a:sym typeface="+mn-ea"/>
              </a:rPr>
              <a:t>150</a:t>
            </a:r>
            <a:r>
              <a:rPr sz="2400" b="1">
                <a:solidFill>
                  <a:srgbClr val="FF0000"/>
                </a:solidFill>
                <a:latin typeface="华文细黑" panose="02010600040101010101" charset="-122"/>
                <a:ea typeface="华文细黑" panose="02010600040101010101" charset="-122"/>
                <a:cs typeface="华文细黑" panose="02010600040101010101" charset="-122"/>
                <a:sym typeface="+mn-ea"/>
              </a:rPr>
              <a:t>字）</a:t>
            </a:r>
            <a:r>
              <a:rPr lang="zh-CN" altLang="en-US" sz="2400" b="1" dirty="0">
                <a:solidFill>
                  <a:srgbClr val="FF0000"/>
                </a:solidFill>
                <a:latin typeface="华文细黑" panose="02010600040101010101" charset="-122"/>
                <a:ea typeface="华文细黑" panose="02010600040101010101" charset="-122"/>
                <a:cs typeface="华文细黑" panose="02010600040101010101" charset="-122"/>
              </a:rPr>
              <a:t>；</a:t>
            </a:r>
            <a:r>
              <a:rPr sz="2400" b="1">
                <a:solidFill>
                  <a:srgbClr val="FF0000"/>
                </a:solidFill>
                <a:latin typeface="华文细黑" panose="02010600040101010101" charset="-122"/>
                <a:ea typeface="华文细黑" panose="02010600040101010101" charset="-122"/>
                <a:cs typeface="华文细黑" panose="02010600040101010101" charset="-122"/>
                <a:sym typeface="+mn-ea"/>
              </a:rPr>
              <a:t>大家熟悉的论据略写。</a:t>
            </a:r>
            <a:endParaRPr lang="zh-CN" altLang="en-US" sz="2400" b="1" dirty="0">
              <a:solidFill>
                <a:srgbClr val="0000FF"/>
              </a:solidFill>
              <a:latin typeface="华文细黑" panose="02010600040101010101" charset="-122"/>
              <a:ea typeface="华文细黑" panose="02010600040101010101" charset="-122"/>
              <a:cs typeface="华文细黑" panose="02010600040101010101" charset="-122"/>
            </a:endParaRPr>
          </a:p>
          <a:p>
            <a:pPr>
              <a:lnSpc>
                <a:spcPct val="120000"/>
              </a:lnSpc>
            </a:pPr>
            <a:r>
              <a:rPr lang="en-US" altLang="zh-CN" sz="2400" b="1" dirty="0">
                <a:solidFill>
                  <a:srgbClr val="0000FF"/>
                </a:solidFill>
                <a:latin typeface="华文细黑" panose="02010600040101010101" charset="-122"/>
                <a:ea typeface="华文细黑" panose="02010600040101010101" charset="-122"/>
                <a:cs typeface="华文细黑" panose="02010600040101010101" charset="-122"/>
              </a:rPr>
              <a:t>3</a:t>
            </a:r>
            <a:r>
              <a:rPr lang="zh-CN" altLang="en-US" sz="2400" b="1" dirty="0">
                <a:solidFill>
                  <a:srgbClr val="0000FF"/>
                </a:solidFill>
                <a:latin typeface="华文细黑" panose="02010600040101010101" charset="-122"/>
                <a:ea typeface="华文细黑" panose="02010600040101010101" charset="-122"/>
                <a:cs typeface="华文细黑" panose="02010600040101010101" charset="-122"/>
              </a:rPr>
              <a:t>、</a:t>
            </a:r>
            <a:r>
              <a:rPr sz="2400" b="1">
                <a:solidFill>
                  <a:srgbClr val="0000FF"/>
                </a:solidFill>
                <a:latin typeface="华文细黑" panose="02010600040101010101" charset="-122"/>
                <a:ea typeface="华文细黑" panose="02010600040101010101" charset="-122"/>
                <a:cs typeface="华文细黑" panose="02010600040101010101" charset="-122"/>
                <a:sym typeface="+mn-ea"/>
              </a:rPr>
              <a:t>叙例要注意按一定的顺序浓缩各种不同材料</a:t>
            </a:r>
            <a:endParaRPr sz="2400" b="1">
              <a:solidFill>
                <a:srgbClr val="0000FF"/>
              </a:solidFill>
              <a:latin typeface="华文细黑" panose="02010600040101010101" charset="-122"/>
              <a:ea typeface="华文细黑" panose="02010600040101010101" charset="-122"/>
              <a:cs typeface="华文细黑" panose="02010600040101010101" charset="-122"/>
              <a:sym typeface="+mn-ea"/>
            </a:endParaRPr>
          </a:p>
          <a:p>
            <a:pPr marL="0" indent="0">
              <a:lnSpc>
                <a:spcPct val="120000"/>
              </a:lnSpc>
              <a:buNone/>
            </a:pPr>
            <a:r>
              <a:rPr sz="2400" b="1">
                <a:solidFill>
                  <a:srgbClr val="0000FF"/>
                </a:solidFill>
                <a:latin typeface="华文细黑" panose="02010600040101010101" charset="-122"/>
                <a:ea typeface="华文细黑" panose="02010600040101010101" charset="-122"/>
                <a:cs typeface="华文细黑" panose="02010600040101010101" charset="-122"/>
                <a:sym typeface="+mn-ea"/>
              </a:rPr>
              <a:t>     </a:t>
            </a:r>
            <a:r>
              <a:rPr sz="2400" b="1">
                <a:solidFill>
                  <a:srgbClr val="FF0000"/>
                </a:solidFill>
                <a:latin typeface="华文细黑" panose="02010600040101010101" charset="-122"/>
                <a:ea typeface="华文细黑" panose="02010600040101010101" charset="-122"/>
                <a:cs typeface="华文细黑" panose="02010600040101010101" charset="-122"/>
                <a:sym typeface="+mn-ea"/>
              </a:rPr>
              <a:t> （古今中外、由浅入深、由具体到抽象,由小到大）</a:t>
            </a:r>
            <a:endParaRPr lang="zh-CN" altLang="en-US" sz="2400" b="1" dirty="0">
              <a:solidFill>
                <a:srgbClr val="FF0000"/>
              </a:solidFill>
              <a:latin typeface="华文细黑" panose="02010600040101010101" charset="-122"/>
              <a:ea typeface="华文细黑" panose="02010600040101010101" charset="-122"/>
              <a:cs typeface="华文细黑" panose="02010600040101010101" charset="-122"/>
            </a:endParaRPr>
          </a:p>
          <a:p>
            <a:pPr>
              <a:lnSpc>
                <a:spcPct val="120000"/>
              </a:lnSpc>
            </a:pPr>
            <a:r>
              <a:rPr lang="en-US" altLang="zh-CN" sz="2400" b="1" dirty="0">
                <a:solidFill>
                  <a:srgbClr val="0000FF"/>
                </a:solidFill>
                <a:latin typeface="华文细黑" panose="02010600040101010101" charset="-122"/>
                <a:ea typeface="华文细黑" panose="02010600040101010101" charset="-122"/>
                <a:cs typeface="华文细黑" panose="02010600040101010101" charset="-122"/>
              </a:rPr>
              <a:t>4</a:t>
            </a:r>
            <a:r>
              <a:rPr lang="zh-CN" altLang="en-US" sz="2400" b="1" dirty="0">
                <a:solidFill>
                  <a:srgbClr val="0000FF"/>
                </a:solidFill>
                <a:latin typeface="华文细黑" panose="02010600040101010101" charset="-122"/>
                <a:ea typeface="华文细黑" panose="02010600040101010101" charset="-122"/>
                <a:cs typeface="华文细黑" panose="02010600040101010101" charset="-122"/>
              </a:rPr>
              <a:t>、</a:t>
            </a:r>
            <a:r>
              <a:rPr sz="2400" b="1">
                <a:solidFill>
                  <a:srgbClr val="0000FF"/>
                </a:solidFill>
                <a:latin typeface="华文细黑" panose="02010600040101010101" charset="-122"/>
                <a:ea typeface="华文细黑" panose="02010600040101010101" charset="-122"/>
                <a:cs typeface="华文细黑" panose="02010600040101010101" charset="-122"/>
                <a:sym typeface="+mn-ea"/>
              </a:rPr>
              <a:t>叙例要注意方式、善用句式、修辞</a:t>
            </a:r>
            <a:endParaRPr lang="zh-CN" altLang="en-US" sz="2400" b="1" dirty="0">
              <a:solidFill>
                <a:srgbClr val="0000FF"/>
              </a:solidFill>
              <a:latin typeface="华文细黑" panose="02010600040101010101" charset="-122"/>
              <a:ea typeface="华文细黑" panose="02010600040101010101" charset="-122"/>
              <a:cs typeface="华文细黑" panose="02010600040101010101" charset="-122"/>
            </a:endParaRPr>
          </a:p>
          <a:p>
            <a:pPr>
              <a:lnSpc>
                <a:spcPct val="120000"/>
              </a:lnSpc>
            </a:pPr>
            <a:r>
              <a:rPr sz="2400" b="1" dirty="0">
                <a:solidFill>
                  <a:srgbClr val="006600"/>
                </a:solidFill>
                <a:latin typeface="华文细黑" panose="02010600040101010101" charset="-122"/>
                <a:ea typeface="华文细黑" panose="02010600040101010101" charset="-122"/>
                <a:cs typeface="华文细黑" panose="02010600040101010101" charset="-122"/>
              </a:rPr>
              <a:t>5</a:t>
            </a:r>
            <a:r>
              <a:rPr lang="zh-CN" altLang="en-US" sz="2400" b="1" dirty="0">
                <a:solidFill>
                  <a:srgbClr val="006600"/>
                </a:solidFill>
                <a:latin typeface="华文细黑" panose="02010600040101010101" charset="-122"/>
                <a:ea typeface="华文细黑" panose="02010600040101010101" charset="-122"/>
                <a:cs typeface="华文细黑" panose="02010600040101010101" charset="-122"/>
              </a:rPr>
              <a:t>、</a:t>
            </a:r>
            <a:r>
              <a:rPr lang="zh-CN" altLang="en-US" sz="2400" b="1" dirty="0">
                <a:solidFill>
                  <a:srgbClr val="006600"/>
                </a:solidFill>
                <a:latin typeface="华文细黑" panose="02010600040101010101" charset="-122"/>
                <a:ea typeface="华文细黑" panose="02010600040101010101" charset="-122"/>
                <a:cs typeface="华文细黑" panose="02010600040101010101" charset="-122"/>
              </a:rPr>
              <a:t>丰富的积累、开阔的视野</a:t>
            </a:r>
            <a:endParaRPr lang="zh-CN" altLang="en-US" sz="2400" b="1" dirty="0">
              <a:solidFill>
                <a:srgbClr val="006600"/>
              </a:solidFill>
              <a:latin typeface="华文细黑" panose="02010600040101010101" charset="-122"/>
              <a:ea typeface="华文细黑" panose="02010600040101010101" charset="-122"/>
              <a:cs typeface="华文细黑" panose="02010600040101010101" charset="-122"/>
            </a:endParaRPr>
          </a:p>
          <a:p>
            <a:pPr marL="0" indent="0">
              <a:buNone/>
            </a:pPr>
            <a:r>
              <a:rPr lang="zh-CN" altLang="en-US" sz="2400" b="1" dirty="0">
                <a:solidFill>
                  <a:srgbClr val="006600"/>
                </a:solidFill>
                <a:latin typeface="华文细黑" panose="02010600040101010101" charset="-122"/>
                <a:ea typeface="华文细黑" panose="02010600040101010101" charset="-122"/>
                <a:cs typeface="华文细黑" panose="02010600040101010101" charset="-122"/>
              </a:rPr>
              <a:t>作者丰富的文学和历史知识的积累、对家国大事的关注及看法</a:t>
            </a:r>
            <a:endParaRPr lang="zh-CN" altLang="en-US" sz="2400" b="1" dirty="0">
              <a:solidFill>
                <a:srgbClr val="006600"/>
              </a:solidFill>
              <a:latin typeface="华文细黑" panose="02010600040101010101" charset="-122"/>
              <a:ea typeface="华文细黑" panose="02010600040101010101" charset="-122"/>
              <a:cs typeface="华文细黑" panose="02010600040101010101" charset="-122"/>
            </a:endParaRPr>
          </a:p>
          <a:p>
            <a:pPr marL="0" indent="0">
              <a:buNone/>
            </a:pPr>
            <a:r>
              <a:rPr sz="2400" b="1" dirty="0">
                <a:solidFill>
                  <a:srgbClr val="006600"/>
                </a:solidFill>
                <a:latin typeface="华文细黑" panose="02010600040101010101" charset="-122"/>
                <a:ea typeface="华文细黑" panose="02010600040101010101" charset="-122"/>
                <a:cs typeface="华文细黑" panose="02010600040101010101" charset="-122"/>
              </a:rPr>
              <a:t>（</a:t>
            </a:r>
            <a:r>
              <a:rPr lang="en-US" altLang="zh-CN" sz="2400" b="1" dirty="0">
                <a:solidFill>
                  <a:srgbClr val="006600"/>
                </a:solidFill>
                <a:latin typeface="华文细黑" panose="02010600040101010101" charset="-122"/>
                <a:ea typeface="华文细黑" panose="02010600040101010101" charset="-122"/>
                <a:cs typeface="华文细黑" panose="02010600040101010101" charset="-122"/>
              </a:rPr>
              <a:t>1</a:t>
            </a:r>
            <a:r>
              <a:rPr sz="2400" b="1" dirty="0">
                <a:solidFill>
                  <a:srgbClr val="006600"/>
                </a:solidFill>
                <a:latin typeface="华文细黑" panose="02010600040101010101" charset="-122"/>
                <a:ea typeface="华文细黑" panose="02010600040101010101" charset="-122"/>
                <a:cs typeface="华文细黑" panose="02010600040101010101" charset="-122"/>
              </a:rPr>
              <a:t>）</a:t>
            </a:r>
            <a:r>
              <a:rPr altLang="x-none" sz="2400" b="1">
                <a:solidFill>
                  <a:srgbClr val="006600"/>
                </a:solidFill>
                <a:latin typeface="华文细黑" panose="02010600040101010101" charset="-122"/>
                <a:ea typeface="华文细黑" panose="02010600040101010101" charset="-122"/>
                <a:cs typeface="华文细黑" panose="02010600040101010101" charset="-122"/>
                <a:sym typeface="+mn-ea"/>
              </a:rPr>
              <a:t>古诗文名句的旁征博引</a:t>
            </a:r>
            <a:r>
              <a:rPr lang="en-US" altLang="zh-CN" sz="2400" b="1">
                <a:solidFill>
                  <a:srgbClr val="006600"/>
                </a:solidFill>
                <a:latin typeface="华文细黑" panose="02010600040101010101" charset="-122"/>
                <a:ea typeface="华文细黑" panose="02010600040101010101" charset="-122"/>
                <a:cs typeface="华文细黑" panose="02010600040101010101" charset="-122"/>
                <a:sym typeface="+mn-ea"/>
              </a:rPr>
              <a:t>——</a:t>
            </a:r>
            <a:r>
              <a:rPr altLang="x-none" sz="2400" b="1">
                <a:solidFill>
                  <a:srgbClr val="006600"/>
                </a:solidFill>
                <a:latin typeface="华文细黑" panose="02010600040101010101" charset="-122"/>
                <a:ea typeface="华文细黑" panose="02010600040101010101" charset="-122"/>
                <a:cs typeface="华文细黑" panose="02010600040101010101" charset="-122"/>
                <a:sym typeface="+mn-ea"/>
              </a:rPr>
              <a:t>明引</a:t>
            </a:r>
            <a:endParaRPr lang="zh-CN" altLang="en-US" sz="2400" b="1" dirty="0">
              <a:solidFill>
                <a:srgbClr val="006600"/>
              </a:solidFill>
              <a:latin typeface="华文细黑" panose="02010600040101010101" charset="-122"/>
              <a:ea typeface="华文细黑" panose="02010600040101010101" charset="-122"/>
              <a:cs typeface="华文细黑" panose="02010600040101010101" charset="-122"/>
            </a:endParaRPr>
          </a:p>
          <a:p>
            <a:pPr marL="0" indent="0">
              <a:buNone/>
            </a:pPr>
            <a:r>
              <a:rPr lang="zh-CN" altLang="x-none" sz="2400" b="1" dirty="0">
                <a:solidFill>
                  <a:srgbClr val="006600"/>
                </a:solidFill>
                <a:latin typeface="华文细黑" panose="02010600040101010101" charset="-122"/>
                <a:ea typeface="华文细黑" panose="02010600040101010101" charset="-122"/>
                <a:cs typeface="华文细黑" panose="02010600040101010101" charset="-122"/>
              </a:rPr>
              <a:t>（2）</a:t>
            </a:r>
            <a:r>
              <a:rPr sz="2400" b="1">
                <a:solidFill>
                  <a:srgbClr val="006600"/>
                </a:solidFill>
                <a:latin typeface="华文细黑" panose="02010600040101010101" charset="-122"/>
                <a:ea typeface="华文细黑" panose="02010600040101010101" charset="-122"/>
                <a:cs typeface="华文细黑" panose="02010600040101010101" charset="-122"/>
                <a:sym typeface="+mn-ea"/>
              </a:rPr>
              <a:t>文化历史名人的典故事迹如数家珍</a:t>
            </a:r>
            <a:endParaRPr lang="zh-CN" altLang="x-none" sz="2400" b="1" dirty="0">
              <a:solidFill>
                <a:srgbClr val="006600"/>
              </a:solidFill>
              <a:latin typeface="华文细黑" panose="02010600040101010101" charset="-122"/>
              <a:ea typeface="华文细黑" panose="02010600040101010101" charset="-122"/>
              <a:cs typeface="华文细黑" panose="02010600040101010101" charset="-122"/>
            </a:endParaRPr>
          </a:p>
          <a:p>
            <a:pPr marL="0" indent="0">
              <a:buNone/>
            </a:pPr>
            <a:r>
              <a:rPr sz="2400" b="1" dirty="0">
                <a:solidFill>
                  <a:srgbClr val="006600"/>
                </a:solidFill>
                <a:latin typeface="华文细黑" panose="02010600040101010101" charset="-122"/>
                <a:ea typeface="华文细黑" panose="02010600040101010101" charset="-122"/>
                <a:cs typeface="华文细黑" panose="02010600040101010101" charset="-122"/>
              </a:rPr>
              <a:t>（</a:t>
            </a:r>
            <a:r>
              <a:rPr lang="en-US" altLang="zh-CN" sz="2400" b="1" dirty="0">
                <a:solidFill>
                  <a:srgbClr val="006600"/>
                </a:solidFill>
                <a:latin typeface="华文细黑" panose="02010600040101010101" charset="-122"/>
                <a:ea typeface="华文细黑" panose="02010600040101010101" charset="-122"/>
                <a:cs typeface="华文细黑" panose="02010600040101010101" charset="-122"/>
              </a:rPr>
              <a:t>3</a:t>
            </a:r>
            <a:r>
              <a:rPr sz="2400" b="1" dirty="0">
                <a:solidFill>
                  <a:srgbClr val="006600"/>
                </a:solidFill>
                <a:latin typeface="华文细黑" panose="02010600040101010101" charset="-122"/>
                <a:ea typeface="华文细黑" panose="02010600040101010101" charset="-122"/>
                <a:cs typeface="华文细黑" panose="02010600040101010101" charset="-122"/>
              </a:rPr>
              <a:t>）时事热点的关注及立场</a:t>
            </a:r>
            <a:endParaRPr sz="2400" b="1" dirty="0">
              <a:solidFill>
                <a:srgbClr val="006600"/>
              </a:solidFill>
              <a:latin typeface="华文细黑" panose="02010600040101010101" charset="-122"/>
              <a:ea typeface="华文细黑" panose="02010600040101010101" charset="-122"/>
              <a:cs typeface="华文细黑"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1442"/>
                                        </p:tgtEl>
                                        <p:attrNameLst>
                                          <p:attrName>style.visibility</p:attrName>
                                        </p:attrNameLst>
                                      </p:cBhvr>
                                      <p:to>
                                        <p:strVal val="visible"/>
                                      </p:to>
                                    </p:set>
                                    <p:animEffect transition="in" filter="blinds(horizontal)">
                                      <p:cBhvr>
                                        <p:cTn id="7" dur="500"/>
                                        <p:tgtEl>
                                          <p:spTgt spid="6144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61443">
                                            <p:txEl>
                                              <p:charRg st="0" end="38"/>
                                            </p:txEl>
                                          </p:spTgt>
                                        </p:tgtEl>
                                        <p:attrNameLst>
                                          <p:attrName>style.visibility</p:attrName>
                                        </p:attrNameLst>
                                      </p:cBhvr>
                                      <p:to>
                                        <p:strVal val="visible"/>
                                      </p:to>
                                    </p:set>
                                    <p:animEffect transition="in" filter="barn(outVertical)">
                                      <p:cBhvr>
                                        <p:cTn id="12" dur="500"/>
                                        <p:tgtEl>
                                          <p:spTgt spid="61443">
                                            <p:txEl>
                                              <p:charRg st="0" end="3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61443">
                                            <p:txEl>
                                              <p:charRg st="38" end="56"/>
                                            </p:txEl>
                                          </p:spTgt>
                                        </p:tgtEl>
                                        <p:attrNameLst>
                                          <p:attrName>style.visibility</p:attrName>
                                        </p:attrNameLst>
                                      </p:cBhvr>
                                      <p:to>
                                        <p:strVal val="visible"/>
                                      </p:to>
                                    </p:set>
                                    <p:animEffect transition="in" filter="barn(outVertical)">
                                      <p:cBhvr>
                                        <p:cTn id="17" dur="500"/>
                                        <p:tgtEl>
                                          <p:spTgt spid="61443">
                                            <p:txEl>
                                              <p:charRg st="38" end="5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61443">
                                            <p:txEl>
                                              <p:charRg st="56" end="75"/>
                                            </p:txEl>
                                          </p:spTgt>
                                        </p:tgtEl>
                                        <p:attrNameLst>
                                          <p:attrName>style.visibility</p:attrName>
                                        </p:attrNameLst>
                                      </p:cBhvr>
                                      <p:to>
                                        <p:strVal val="visible"/>
                                      </p:to>
                                    </p:set>
                                    <p:animEffect transition="in" filter="barn(outVertical)">
                                      <p:cBhvr>
                                        <p:cTn id="22" dur="500"/>
                                        <p:tgtEl>
                                          <p:spTgt spid="61443">
                                            <p:txEl>
                                              <p:charRg st="56" end="7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grpId="0" nodeType="clickEffect">
                                  <p:stCondLst>
                                    <p:cond delay="0"/>
                                  </p:stCondLst>
                                  <p:childTnLst>
                                    <p:set>
                                      <p:cBhvr>
                                        <p:cTn id="26" dur="1" fill="hold">
                                          <p:stCondLst>
                                            <p:cond delay="0"/>
                                          </p:stCondLst>
                                        </p:cTn>
                                        <p:tgtEl>
                                          <p:spTgt spid="61443">
                                            <p:txEl>
                                              <p:charRg st="3" end="3"/>
                                            </p:txEl>
                                          </p:spTgt>
                                        </p:tgtEl>
                                        <p:attrNameLst>
                                          <p:attrName>style.visibility</p:attrName>
                                        </p:attrNameLst>
                                      </p:cBhvr>
                                      <p:to>
                                        <p:strVal val="visible"/>
                                      </p:to>
                                    </p:set>
                                    <p:animEffect transition="in" filter="barn(outVertical)">
                                      <p:cBhvr>
                                        <p:cTn id="27" dur="500"/>
                                        <p:tgtEl>
                                          <p:spTgt spid="61443">
                                            <p:txEl>
                                              <p:char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37" fill="hold" grpId="0" nodeType="clickEffect">
                                  <p:stCondLst>
                                    <p:cond delay="0"/>
                                  </p:stCondLst>
                                  <p:childTnLst>
                                    <p:set>
                                      <p:cBhvr>
                                        <p:cTn id="31" dur="1" fill="hold">
                                          <p:stCondLst>
                                            <p:cond delay="0"/>
                                          </p:stCondLst>
                                        </p:cTn>
                                        <p:tgtEl>
                                          <p:spTgt spid="61443">
                                            <p:txEl>
                                              <p:charRg st="75" end="85"/>
                                            </p:txEl>
                                          </p:spTgt>
                                        </p:tgtEl>
                                        <p:attrNameLst>
                                          <p:attrName>style.visibility</p:attrName>
                                        </p:attrNameLst>
                                      </p:cBhvr>
                                      <p:to>
                                        <p:strVal val="visible"/>
                                      </p:to>
                                    </p:set>
                                    <p:animEffect transition="in" filter="barn(outVertical)">
                                      <p:cBhvr>
                                        <p:cTn id="32" dur="500"/>
                                        <p:tgtEl>
                                          <p:spTgt spid="61443">
                                            <p:txEl>
                                              <p:charRg st="75" end="8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37" fill="hold" grpId="0" nodeType="clickEffect">
                                  <p:stCondLst>
                                    <p:cond delay="0"/>
                                  </p:stCondLst>
                                  <p:childTnLst>
                                    <p:set>
                                      <p:cBhvr>
                                        <p:cTn id="36" dur="1" fill="hold">
                                          <p:stCondLst>
                                            <p:cond delay="0"/>
                                          </p:stCondLst>
                                        </p:cTn>
                                        <p:tgtEl>
                                          <p:spTgt spid="61443">
                                            <p:txEl>
                                              <p:charRg st="85" end="103"/>
                                            </p:txEl>
                                          </p:spTgt>
                                        </p:tgtEl>
                                        <p:attrNameLst>
                                          <p:attrName>style.visibility</p:attrName>
                                        </p:attrNameLst>
                                      </p:cBhvr>
                                      <p:to>
                                        <p:strVal val="visible"/>
                                      </p:to>
                                    </p:set>
                                    <p:animEffect transition="in" filter="barn(outVertical)">
                                      <p:cBhvr>
                                        <p:cTn id="37" dur="500"/>
                                        <p:tgtEl>
                                          <p:spTgt spid="61443">
                                            <p:txEl>
                                              <p:charRg st="85" end="10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37" fill="hold" grpId="0" nodeType="clickEffect">
                                  <p:stCondLst>
                                    <p:cond delay="0"/>
                                  </p:stCondLst>
                                  <p:childTnLst>
                                    <p:set>
                                      <p:cBhvr>
                                        <p:cTn id="41" dur="1" fill="hold">
                                          <p:stCondLst>
                                            <p:cond delay="0"/>
                                          </p:stCondLst>
                                        </p:cTn>
                                        <p:tgtEl>
                                          <p:spTgt spid="61443">
                                            <p:txEl>
                                              <p:charRg st="128" end="144"/>
                                            </p:txEl>
                                          </p:spTgt>
                                        </p:tgtEl>
                                        <p:attrNameLst>
                                          <p:attrName>style.visibility</p:attrName>
                                        </p:attrNameLst>
                                      </p:cBhvr>
                                      <p:to>
                                        <p:strVal val="visible"/>
                                      </p:to>
                                    </p:set>
                                    <p:animEffect transition="in" filter="barn(outVertical)">
                                      <p:cBhvr>
                                        <p:cTn id="42" dur="500"/>
                                        <p:tgtEl>
                                          <p:spTgt spid="61443">
                                            <p:txEl>
                                              <p:charRg st="128" end="14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37" fill="hold" grpId="0" nodeType="clickEffect">
                                  <p:stCondLst>
                                    <p:cond delay="0"/>
                                  </p:stCondLst>
                                  <p:childTnLst>
                                    <p:set>
                                      <p:cBhvr>
                                        <p:cTn id="46" dur="1" fill="hold">
                                          <p:stCondLst>
                                            <p:cond delay="0"/>
                                          </p:stCondLst>
                                        </p:cTn>
                                        <p:tgtEl>
                                          <p:spTgt spid="61443">
                                            <p:txEl>
                                              <p:charRg st="144" end="162"/>
                                            </p:txEl>
                                          </p:spTgt>
                                        </p:tgtEl>
                                        <p:attrNameLst>
                                          <p:attrName>style.visibility</p:attrName>
                                        </p:attrNameLst>
                                      </p:cBhvr>
                                      <p:to>
                                        <p:strVal val="visible"/>
                                      </p:to>
                                    </p:set>
                                    <p:animEffect transition="in" filter="barn(outVertical)">
                                      <p:cBhvr>
                                        <p:cTn id="47" dur="500"/>
                                        <p:tgtEl>
                                          <p:spTgt spid="61443">
                                            <p:txEl>
                                              <p:charRg st="144" end="16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37" fill="hold" grpId="0" nodeType="clickEffect">
                                  <p:stCondLst>
                                    <p:cond delay="0"/>
                                  </p:stCondLst>
                                  <p:childTnLst>
                                    <p:set>
                                      <p:cBhvr>
                                        <p:cTn id="51" dur="1" fill="hold">
                                          <p:stCondLst>
                                            <p:cond delay="0"/>
                                          </p:stCondLst>
                                        </p:cTn>
                                        <p:tgtEl>
                                          <p:spTgt spid="61443">
                                            <p:txEl>
                                              <p:charRg st="162" end="179"/>
                                            </p:txEl>
                                          </p:spTgt>
                                        </p:tgtEl>
                                        <p:attrNameLst>
                                          <p:attrName>style.visibility</p:attrName>
                                        </p:attrNameLst>
                                      </p:cBhvr>
                                      <p:to>
                                        <p:strVal val="visible"/>
                                      </p:to>
                                    </p:set>
                                    <p:animEffect transition="in" filter="barn(outVertical)">
                                      <p:cBhvr>
                                        <p:cTn id="52" dur="500"/>
                                        <p:tgtEl>
                                          <p:spTgt spid="61443">
                                            <p:txEl>
                                              <p:charRg st="162" end="17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37" fill="hold" grpId="0" nodeType="clickEffect">
                                  <p:stCondLst>
                                    <p:cond delay="0"/>
                                  </p:stCondLst>
                                  <p:childTnLst>
                                    <p:set>
                                      <p:cBhvr>
                                        <p:cTn id="56" dur="1" fill="hold">
                                          <p:stCondLst>
                                            <p:cond delay="0"/>
                                          </p:stCondLst>
                                        </p:cTn>
                                        <p:tgtEl>
                                          <p:spTgt spid="61443">
                                            <p:txEl>
                                              <p:charRg st="8" end="8"/>
                                            </p:txEl>
                                          </p:spTgt>
                                        </p:tgtEl>
                                        <p:attrNameLst>
                                          <p:attrName>style.visibility</p:attrName>
                                        </p:attrNameLst>
                                      </p:cBhvr>
                                      <p:to>
                                        <p:strVal val="visible"/>
                                      </p:to>
                                    </p:set>
                                    <p:animEffect transition="in" filter="barn(outVertical)">
                                      <p:cBhvr>
                                        <p:cTn id="57" dur="500"/>
                                        <p:tgtEl>
                                          <p:spTgt spid="61443">
                                            <p:txEl>
                                              <p:char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2" grpId="0"/>
      <p:bldP spid="6144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标题 35841"/>
          <p:cNvSpPr>
            <a:spLocks noGrp="1"/>
          </p:cNvSpPr>
          <p:nvPr>
            <p:ph type="title"/>
          </p:nvPr>
        </p:nvSpPr>
        <p:spPr>
          <a:xfrm>
            <a:off x="2135188" y="-109537"/>
            <a:ext cx="7696200" cy="914400"/>
          </a:xfrm>
        </p:spPr>
        <p:txBody>
          <a:bodyPr anchor="ctr"/>
          <a:p>
            <a:r>
              <a:rPr lang="zh-CN" altLang="en-US" sz="3600" b="1" dirty="0">
                <a:solidFill>
                  <a:schemeClr val="accent2"/>
                </a:solidFill>
                <a:latin typeface="黑体" panose="02010609060101010101" pitchFamily="2" charset="-122"/>
                <a:ea typeface="黑体" panose="02010609060101010101" pitchFamily="2" charset="-122"/>
              </a:rPr>
              <a:t>议论文写作之叙例</a:t>
            </a:r>
            <a:endParaRPr lang="zh-CN" altLang="en-US" sz="3600" b="1" dirty="0">
              <a:solidFill>
                <a:schemeClr val="accent2"/>
              </a:solidFill>
              <a:latin typeface="黑体" panose="02010609060101010101" pitchFamily="2" charset="-122"/>
              <a:ea typeface="黑体" panose="02010609060101010101" pitchFamily="2" charset="-122"/>
            </a:endParaRPr>
          </a:p>
        </p:txBody>
      </p:sp>
      <p:graphicFrame>
        <p:nvGraphicFramePr>
          <p:cNvPr id="35843" name="表格 35842"/>
          <p:cNvGraphicFramePr/>
          <p:nvPr/>
        </p:nvGraphicFramePr>
        <p:xfrm>
          <a:off x="1595120" y="736600"/>
          <a:ext cx="8647430" cy="5833745"/>
        </p:xfrm>
        <a:graphic>
          <a:graphicData uri="http://schemas.openxmlformats.org/drawingml/2006/table">
            <a:tbl>
              <a:tblPr/>
              <a:tblGrid>
                <a:gridCol w="1833880"/>
                <a:gridCol w="6813550"/>
              </a:tblGrid>
              <a:tr h="720725">
                <a:tc rowSpan="3">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3200" b="1" dirty="0">
                        <a:solidFill>
                          <a:schemeClr val="accent2"/>
                        </a:solidFill>
                        <a:latin typeface="黑体" panose="02010609060101010101" pitchFamily="2" charset="-122"/>
                        <a:ea typeface="黑体" panose="02010609060101010101" pitchFamily="2" charset="-122"/>
                      </a:endParaRPr>
                    </a:p>
                    <a:p>
                      <a:pPr marL="0" lvl="0" indent="0">
                        <a:buNone/>
                      </a:pPr>
                      <a:endParaRPr lang="zh-CN" altLang="en-US" sz="3200" b="1" dirty="0">
                        <a:solidFill>
                          <a:schemeClr val="accent2"/>
                        </a:solidFill>
                        <a:latin typeface="黑体" panose="02010609060101010101" pitchFamily="2" charset="-122"/>
                        <a:ea typeface="黑体" panose="02010609060101010101" pitchFamily="2" charset="-122"/>
                      </a:endParaRPr>
                    </a:p>
                    <a:p>
                      <a:pPr marL="0" lvl="0" indent="0">
                        <a:buNone/>
                      </a:pPr>
                      <a:r>
                        <a:rPr lang="zh-CN" altLang="en-US" sz="3200" b="1" dirty="0">
                          <a:solidFill>
                            <a:schemeClr val="accent2"/>
                          </a:solidFill>
                          <a:latin typeface="黑体" panose="02010609060101010101" pitchFamily="2" charset="-122"/>
                          <a:ea typeface="黑体" panose="02010609060101010101" pitchFamily="2" charset="-122"/>
                        </a:rPr>
                        <a:t>存在问题</a:t>
                      </a:r>
                      <a:endParaRPr lang="zh-CN" altLang="en-US" sz="3200" b="1" dirty="0">
                        <a:solidFill>
                          <a:schemeClr val="accent2"/>
                        </a:solidFill>
                        <a:latin typeface="黑体" panose="02010609060101010101" pitchFamily="2" charset="-122"/>
                        <a:ea typeface="黑体" panose="02010609060101010101" pitchFamily="2" charset="-122"/>
                      </a:endParaRPr>
                    </a:p>
                    <a:p>
                      <a:pPr marL="0" lvl="0" indent="0">
                        <a:buNone/>
                      </a:pPr>
                      <a:endParaRPr lang="zh-CN" altLang="en-US" sz="3200" b="1" dirty="0">
                        <a:solidFill>
                          <a:schemeClr val="accent2"/>
                        </a:solidFill>
                        <a:latin typeface="黑体" panose="02010609060101010101" pitchFamily="2" charset="-122"/>
                        <a:ea typeface="黑体" panose="02010609060101010101" pitchFamily="2" charset="-122"/>
                      </a:endParaRPr>
                    </a:p>
                  </a:txBody>
                  <a:tcPr>
                    <a:lnL w="38100" cap="flat" cmpd="sng">
                      <a:solidFill>
                        <a:srgbClr val="0D7505"/>
                      </a:solidFill>
                      <a:prstDash val="solid"/>
                      <a:headEnd type="none" w="med" len="med"/>
                      <a:tailEnd type="none" w="med" len="med"/>
                    </a:lnL>
                    <a:lnR w="38100" cap="flat" cmpd="sng">
                      <a:solidFill>
                        <a:srgbClr val="0D7505"/>
                      </a:solidFill>
                      <a:prstDash val="solid"/>
                      <a:headEnd type="none" w="med" len="med"/>
                      <a:tailEnd type="none" w="med" len="med"/>
                    </a:lnR>
                    <a:lnT w="38100" cap="flat" cmpd="sng">
                      <a:solidFill>
                        <a:srgbClr val="0D7505"/>
                      </a:solidFill>
                      <a:prstDash val="solid"/>
                      <a:headEnd type="none" w="med" len="med"/>
                      <a:tailEnd type="none" w="med" len="med"/>
                    </a:lnT>
                    <a:lnB w="38100" cap="flat" cmpd="sng">
                      <a:solidFill>
                        <a:srgbClr val="0D7505"/>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3200" b="1" dirty="0">
                        <a:solidFill>
                          <a:schemeClr val="accent2"/>
                        </a:solidFill>
                        <a:latin typeface="黑体" panose="02010609060101010101" pitchFamily="2" charset="-122"/>
                        <a:ea typeface="黑体" panose="02010609060101010101" pitchFamily="2" charset="-122"/>
                      </a:endParaRPr>
                    </a:p>
                  </a:txBody>
                  <a:tcPr>
                    <a:lnL w="38100" cap="flat" cmpd="sng">
                      <a:solidFill>
                        <a:srgbClr val="0D7505"/>
                      </a:solidFill>
                      <a:prstDash val="solid"/>
                      <a:headEnd type="none" w="med" len="med"/>
                      <a:tailEnd type="none" w="med" len="med"/>
                    </a:lnL>
                    <a:lnR w="38100" cap="flat" cmpd="sng">
                      <a:solidFill>
                        <a:srgbClr val="0D7505"/>
                      </a:solidFill>
                      <a:prstDash val="solid"/>
                      <a:headEnd type="none" w="med" len="med"/>
                      <a:tailEnd type="none" w="med" len="med"/>
                    </a:lnR>
                    <a:lnT w="38100" cap="flat" cmpd="sng">
                      <a:solidFill>
                        <a:srgbClr val="0D7505"/>
                      </a:solidFill>
                      <a:prstDash val="solid"/>
                      <a:headEnd type="none" w="med" len="med"/>
                      <a:tailEnd type="none" w="med" len="med"/>
                    </a:lnT>
                    <a:lnB w="38100" cap="flat" cmpd="sng">
                      <a:solidFill>
                        <a:srgbClr val="0D7505"/>
                      </a:solidFill>
                      <a:prstDash val="solid"/>
                      <a:headEnd type="none" w="med" len="med"/>
                      <a:tailEnd type="none" w="med" len="med"/>
                    </a:lnB>
                    <a:lnTlToBr>
                      <a:noFill/>
                    </a:lnTlToBr>
                    <a:lnBlToTr>
                      <a:noFill/>
                    </a:lnBlToTr>
                    <a:noFill/>
                  </a:tcPr>
                </a:tc>
              </a:tr>
              <a:tr h="579120">
                <a:tc vMerge="1">
                  <a:tcPr>
                    <a:lnL w="38100" cap="flat" cmpd="sng">
                      <a:solidFill>
                        <a:srgbClr val="0D7505"/>
                      </a:solidFill>
                      <a:prstDash val="solid"/>
                      <a:headEnd type="none" w="med" len="med"/>
                      <a:tailEnd type="none" w="med" len="med"/>
                    </a:lnL>
                    <a:lnR w="38100" cap="flat" cmpd="sng">
                      <a:solidFill>
                        <a:srgbClr val="0D7505"/>
                      </a:solidFill>
                      <a:prstDash val="solid"/>
                      <a:headEnd type="none" w="med" len="med"/>
                      <a:tailEnd type="none" w="med" len="med"/>
                    </a:lnR>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3200" b="1" dirty="0">
                        <a:solidFill>
                          <a:schemeClr val="accent2"/>
                        </a:solidFill>
                        <a:latin typeface="黑体" panose="02010609060101010101" pitchFamily="2" charset="-122"/>
                        <a:ea typeface="黑体" panose="02010609060101010101" pitchFamily="2" charset="-122"/>
                      </a:endParaRPr>
                    </a:p>
                  </a:txBody>
                  <a:tcPr>
                    <a:lnL w="38100" cap="flat" cmpd="sng">
                      <a:solidFill>
                        <a:srgbClr val="0D7505"/>
                      </a:solidFill>
                      <a:prstDash val="solid"/>
                      <a:headEnd type="none" w="med" len="med"/>
                      <a:tailEnd type="none" w="med" len="med"/>
                    </a:lnL>
                    <a:lnR w="38100" cap="flat" cmpd="sng">
                      <a:solidFill>
                        <a:srgbClr val="0D7505"/>
                      </a:solidFill>
                      <a:prstDash val="solid"/>
                      <a:headEnd type="none" w="med" len="med"/>
                      <a:tailEnd type="none" w="med" len="med"/>
                    </a:lnR>
                    <a:lnT w="38100" cap="flat" cmpd="sng">
                      <a:solidFill>
                        <a:srgbClr val="0D7505"/>
                      </a:solidFill>
                      <a:prstDash val="solid"/>
                      <a:headEnd type="none" w="med" len="med"/>
                      <a:tailEnd type="none" w="med" len="med"/>
                    </a:lnT>
                    <a:lnB w="38100" cap="flat" cmpd="sng">
                      <a:solidFill>
                        <a:srgbClr val="0D7505"/>
                      </a:solidFill>
                      <a:prstDash val="solid"/>
                      <a:headEnd type="none" w="med" len="med"/>
                      <a:tailEnd type="none" w="med" len="med"/>
                    </a:lnB>
                    <a:lnTlToBr>
                      <a:noFill/>
                    </a:lnTlToBr>
                    <a:lnBlToTr>
                      <a:noFill/>
                    </a:lnBlToTr>
                    <a:noFill/>
                  </a:tcPr>
                </a:tc>
              </a:tr>
              <a:tr h="1366520">
                <a:tc vMerge="1">
                  <a:tcPr>
                    <a:lnL w="38100" cap="flat" cmpd="sng">
                      <a:solidFill>
                        <a:srgbClr val="0D7505"/>
                      </a:solidFill>
                      <a:prstDash val="solid"/>
                      <a:headEnd type="none" w="med" len="med"/>
                      <a:tailEnd type="none" w="med" len="med"/>
                    </a:lnL>
                    <a:lnR w="38100" cap="flat" cmpd="sng">
                      <a:solidFill>
                        <a:srgbClr val="0D7505"/>
                      </a:solidFill>
                      <a:prstDash val="solid"/>
                      <a:headEnd type="none" w="med" len="med"/>
                      <a:tailEnd type="none" w="med" len="med"/>
                    </a:lnR>
                    <a:lnB w="38100" cap="flat" cmpd="sng">
                      <a:solidFill>
                        <a:srgbClr val="0D7505"/>
                      </a:solidFill>
                      <a:prstDash val="solid"/>
                      <a:headEnd type="none" w="med" len="med"/>
                      <a:tailEnd type="none" w="med" len="med"/>
                    </a:lnB>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3200" b="1" dirty="0">
                        <a:solidFill>
                          <a:schemeClr val="accent2"/>
                        </a:solidFill>
                        <a:latin typeface="黑体" panose="02010609060101010101" pitchFamily="2" charset="-122"/>
                        <a:ea typeface="黑体" panose="02010609060101010101" pitchFamily="2" charset="-122"/>
                      </a:endParaRPr>
                    </a:p>
                  </a:txBody>
                  <a:tcPr>
                    <a:lnL w="38100" cap="flat" cmpd="sng">
                      <a:solidFill>
                        <a:srgbClr val="0D7505"/>
                      </a:solidFill>
                      <a:prstDash val="solid"/>
                      <a:headEnd type="none" w="med" len="med"/>
                      <a:tailEnd type="none" w="med" len="med"/>
                    </a:lnL>
                    <a:lnR w="38100" cap="flat" cmpd="sng">
                      <a:solidFill>
                        <a:srgbClr val="0D7505"/>
                      </a:solidFill>
                      <a:prstDash val="solid"/>
                      <a:headEnd type="none" w="med" len="med"/>
                      <a:tailEnd type="none" w="med" len="med"/>
                    </a:lnR>
                    <a:lnT w="38100" cap="flat" cmpd="sng">
                      <a:solidFill>
                        <a:srgbClr val="0D7505"/>
                      </a:solidFill>
                      <a:prstDash val="solid"/>
                      <a:headEnd type="none" w="med" len="med"/>
                      <a:tailEnd type="none" w="med" len="med"/>
                    </a:lnT>
                    <a:lnB w="38100" cap="flat" cmpd="sng">
                      <a:solidFill>
                        <a:srgbClr val="0D7505"/>
                      </a:solidFill>
                      <a:prstDash val="solid"/>
                      <a:headEnd type="none" w="med" len="med"/>
                      <a:tailEnd type="none" w="med" len="med"/>
                    </a:lnB>
                    <a:lnTlToBr>
                      <a:noFill/>
                    </a:lnTlToBr>
                    <a:lnBlToTr>
                      <a:noFill/>
                    </a:lnBlToTr>
                    <a:noFill/>
                  </a:tcPr>
                </a:tc>
              </a:tr>
              <a:tr h="871220">
                <a:tc rowSpan="3">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en-US" altLang="zh-CN" sz="3200" b="1" dirty="0">
                          <a:solidFill>
                            <a:schemeClr val="accent2"/>
                          </a:solidFill>
                          <a:latin typeface="黑体" panose="02010609060101010101" pitchFamily="2" charset="-122"/>
                          <a:ea typeface="黑体" panose="02010609060101010101" pitchFamily="2" charset="-122"/>
                        </a:rPr>
                        <a:t>   </a:t>
                      </a:r>
                      <a:endParaRPr lang="en-US" altLang="zh-CN" sz="3200" b="1" dirty="0">
                        <a:solidFill>
                          <a:schemeClr val="accent2"/>
                        </a:solidFill>
                        <a:latin typeface="黑体" panose="02010609060101010101" pitchFamily="2" charset="-122"/>
                        <a:ea typeface="黑体" panose="02010609060101010101" pitchFamily="2" charset="-122"/>
                      </a:endParaRPr>
                    </a:p>
                    <a:p>
                      <a:pPr marL="0" lvl="0" indent="0">
                        <a:buNone/>
                      </a:pPr>
                      <a:r>
                        <a:rPr lang="zh-CN" altLang="en-US" sz="3200" b="1" dirty="0">
                          <a:solidFill>
                            <a:schemeClr val="accent2"/>
                          </a:solidFill>
                          <a:latin typeface="黑体" panose="02010609060101010101" pitchFamily="2" charset="-122"/>
                          <a:ea typeface="黑体" panose="02010609060101010101" pitchFamily="2" charset="-122"/>
                        </a:rPr>
                        <a:t>对策</a:t>
                      </a:r>
                      <a:endParaRPr lang="zh-CN" altLang="en-US" sz="3200" b="1" dirty="0">
                        <a:solidFill>
                          <a:schemeClr val="accent2"/>
                        </a:solidFill>
                        <a:latin typeface="黑体" panose="02010609060101010101" pitchFamily="2" charset="-122"/>
                        <a:ea typeface="黑体" panose="02010609060101010101" pitchFamily="2" charset="-122"/>
                      </a:endParaRPr>
                    </a:p>
                  </a:txBody>
                  <a:tcPr>
                    <a:lnL w="38100" cap="flat" cmpd="sng">
                      <a:solidFill>
                        <a:srgbClr val="0D7505"/>
                      </a:solidFill>
                      <a:prstDash val="solid"/>
                      <a:headEnd type="none" w="med" len="med"/>
                      <a:tailEnd type="none" w="med" len="med"/>
                    </a:lnL>
                    <a:lnR w="38100" cap="flat" cmpd="sng">
                      <a:solidFill>
                        <a:srgbClr val="0D7505"/>
                      </a:solidFill>
                      <a:prstDash val="solid"/>
                      <a:headEnd type="none" w="med" len="med"/>
                      <a:tailEnd type="none" w="med" len="med"/>
                    </a:lnR>
                    <a:lnT w="38100" cap="flat" cmpd="sng">
                      <a:solidFill>
                        <a:srgbClr val="0D7505"/>
                      </a:solidFill>
                      <a:prstDash val="solid"/>
                      <a:headEnd type="none" w="med" len="med"/>
                      <a:tailEnd type="none" w="med" len="med"/>
                    </a:lnT>
                    <a:lnB w="38100" cap="flat" cmpd="sng">
                      <a:solidFill>
                        <a:srgbClr val="0D7505"/>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b="1" dirty="0">
                        <a:solidFill>
                          <a:srgbClr val="FF0000"/>
                        </a:solidFill>
                        <a:latin typeface="Times New Roman" panose="02020603050405020304" pitchFamily="18" charset="0"/>
                      </a:endParaRPr>
                    </a:p>
                  </a:txBody>
                  <a:tcPr>
                    <a:lnL w="38100" cap="flat" cmpd="sng">
                      <a:solidFill>
                        <a:srgbClr val="0D7505"/>
                      </a:solidFill>
                      <a:prstDash val="solid"/>
                      <a:headEnd type="none" w="med" len="med"/>
                      <a:tailEnd type="none" w="med" len="med"/>
                    </a:lnL>
                    <a:lnR w="38100" cap="flat" cmpd="sng">
                      <a:solidFill>
                        <a:srgbClr val="0D7505"/>
                      </a:solidFill>
                      <a:prstDash val="solid"/>
                      <a:headEnd type="none" w="med" len="med"/>
                      <a:tailEnd type="none" w="med" len="med"/>
                    </a:lnR>
                    <a:lnT w="38100" cap="flat" cmpd="sng">
                      <a:solidFill>
                        <a:srgbClr val="0D7505"/>
                      </a:solidFill>
                      <a:prstDash val="solid"/>
                      <a:headEnd type="none" w="med" len="med"/>
                      <a:tailEnd type="none" w="med" len="med"/>
                    </a:lnT>
                    <a:lnB w="38100" cap="flat" cmpd="sng">
                      <a:solidFill>
                        <a:srgbClr val="0D7505"/>
                      </a:solidFill>
                      <a:prstDash val="solid"/>
                      <a:headEnd type="none" w="med" len="med"/>
                      <a:tailEnd type="none" w="med" len="med"/>
                    </a:lnB>
                    <a:lnTlToBr>
                      <a:noFill/>
                    </a:lnTlToBr>
                    <a:lnBlToTr>
                      <a:noFill/>
                    </a:lnBlToTr>
                    <a:noFill/>
                  </a:tcPr>
                </a:tc>
              </a:tr>
              <a:tr h="579120">
                <a:tc vMerge="1">
                  <a:tcPr>
                    <a:lnL w="38100" cap="flat" cmpd="sng">
                      <a:solidFill>
                        <a:srgbClr val="0D7505"/>
                      </a:solidFill>
                      <a:prstDash val="solid"/>
                      <a:headEnd type="none" w="med" len="med"/>
                      <a:tailEnd type="none" w="med" len="med"/>
                    </a:lnL>
                    <a:lnR w="38100" cap="flat" cmpd="sng">
                      <a:solidFill>
                        <a:srgbClr val="0D7505"/>
                      </a:solidFill>
                      <a:prstDash val="solid"/>
                      <a:headEnd type="none" w="med" len="med"/>
                      <a:tailEnd type="none" w="med" len="med"/>
                    </a:lnR>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3200" b="1" dirty="0">
                        <a:solidFill>
                          <a:schemeClr val="accent2"/>
                        </a:solidFill>
                        <a:latin typeface="黑体" panose="02010609060101010101" pitchFamily="2" charset="-122"/>
                        <a:ea typeface="黑体" panose="02010609060101010101" pitchFamily="2" charset="-122"/>
                      </a:endParaRPr>
                    </a:p>
                  </a:txBody>
                  <a:tcPr>
                    <a:lnL w="38100" cap="flat" cmpd="sng">
                      <a:solidFill>
                        <a:srgbClr val="0D7505"/>
                      </a:solidFill>
                      <a:prstDash val="solid"/>
                      <a:headEnd type="none" w="med" len="med"/>
                      <a:tailEnd type="none" w="med" len="med"/>
                    </a:lnL>
                    <a:lnR w="38100" cap="flat" cmpd="sng">
                      <a:solidFill>
                        <a:srgbClr val="0D7505"/>
                      </a:solidFill>
                      <a:prstDash val="solid"/>
                      <a:headEnd type="none" w="med" len="med"/>
                      <a:tailEnd type="none" w="med" len="med"/>
                    </a:lnR>
                    <a:lnT w="38100" cap="flat" cmpd="sng">
                      <a:solidFill>
                        <a:srgbClr val="0D7505"/>
                      </a:solidFill>
                      <a:prstDash val="solid"/>
                      <a:headEnd type="none" w="med" len="med"/>
                      <a:tailEnd type="none" w="med" len="med"/>
                    </a:lnT>
                    <a:lnB w="38100" cap="flat" cmpd="sng">
                      <a:solidFill>
                        <a:srgbClr val="0D7505"/>
                      </a:solidFill>
                      <a:prstDash val="solid"/>
                      <a:headEnd type="none" w="med" len="med"/>
                      <a:tailEnd type="none" w="med" len="med"/>
                    </a:lnB>
                    <a:lnTlToBr>
                      <a:noFill/>
                    </a:lnTlToBr>
                    <a:lnBlToTr>
                      <a:noFill/>
                    </a:lnBlToTr>
                    <a:noFill/>
                  </a:tcPr>
                </a:tc>
              </a:tr>
              <a:tr h="1717040">
                <a:tc vMerge="1">
                  <a:tcPr>
                    <a:lnL w="38100" cap="flat" cmpd="sng">
                      <a:solidFill>
                        <a:srgbClr val="0D7505"/>
                      </a:solidFill>
                      <a:prstDash val="solid"/>
                      <a:headEnd type="none" w="med" len="med"/>
                      <a:tailEnd type="none" w="med" len="med"/>
                    </a:lnL>
                    <a:lnR w="38100" cap="flat" cmpd="sng">
                      <a:solidFill>
                        <a:srgbClr val="0D7505"/>
                      </a:solidFill>
                      <a:prstDash val="solid"/>
                      <a:headEnd type="none" w="med" len="med"/>
                      <a:tailEnd type="none" w="med" len="med"/>
                    </a:lnR>
                    <a:lnB w="38100" cap="flat" cmpd="sng">
                      <a:solidFill>
                        <a:srgbClr val="0D7505"/>
                      </a:solidFill>
                      <a:prstDash val="solid"/>
                      <a:headEnd type="none" w="med" len="med"/>
                      <a:tailEnd type="none" w="med" len="med"/>
                    </a:lnB>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3200" b="1" dirty="0">
                        <a:solidFill>
                          <a:schemeClr val="accent2"/>
                        </a:solidFill>
                        <a:latin typeface="黑体" panose="02010609060101010101" pitchFamily="2" charset="-122"/>
                        <a:ea typeface="黑体" panose="02010609060101010101" pitchFamily="2" charset="-122"/>
                      </a:endParaRPr>
                    </a:p>
                  </a:txBody>
                  <a:tcPr>
                    <a:lnL w="38100" cap="flat" cmpd="sng">
                      <a:solidFill>
                        <a:srgbClr val="0D7505"/>
                      </a:solidFill>
                      <a:prstDash val="solid"/>
                      <a:headEnd type="none" w="med" len="med"/>
                      <a:tailEnd type="none" w="med" len="med"/>
                    </a:lnL>
                    <a:lnR w="38100" cap="flat" cmpd="sng">
                      <a:solidFill>
                        <a:srgbClr val="0D7505"/>
                      </a:solidFill>
                      <a:prstDash val="solid"/>
                      <a:headEnd type="none" w="med" len="med"/>
                      <a:tailEnd type="none" w="med" len="med"/>
                    </a:lnR>
                    <a:lnT w="38100" cap="flat" cmpd="sng">
                      <a:solidFill>
                        <a:srgbClr val="0D7505"/>
                      </a:solidFill>
                      <a:prstDash val="solid"/>
                      <a:headEnd type="none" w="med" len="med"/>
                      <a:tailEnd type="none" w="med" len="med"/>
                    </a:lnT>
                    <a:lnB w="38100" cap="flat" cmpd="sng">
                      <a:solidFill>
                        <a:srgbClr val="0D7505"/>
                      </a:solidFill>
                      <a:prstDash val="solid"/>
                      <a:headEnd type="none" w="med" len="med"/>
                      <a:tailEnd type="none" w="med" len="med"/>
                    </a:lnB>
                    <a:lnTlToBr>
                      <a:noFill/>
                    </a:lnTlToBr>
                    <a:lnBlToTr>
                      <a:noFill/>
                    </a:lnBlToTr>
                    <a:noFill/>
                  </a:tcPr>
                </a:tc>
              </a:tr>
            </a:tbl>
          </a:graphicData>
        </a:graphic>
      </p:graphicFrame>
      <p:sp>
        <p:nvSpPr>
          <p:cNvPr id="35862" name="文本框 35861"/>
          <p:cNvSpPr txBox="1"/>
          <p:nvPr/>
        </p:nvSpPr>
        <p:spPr>
          <a:xfrm>
            <a:off x="3863975" y="1989138"/>
            <a:ext cx="6019800" cy="583565"/>
          </a:xfrm>
          <a:prstGeom prst="rect">
            <a:avLst/>
          </a:prstGeom>
          <a:noFill/>
          <a:ln w="9525">
            <a:noFill/>
          </a:ln>
        </p:spPr>
        <p:txBody>
          <a:bodyPr>
            <a:spAutoFit/>
          </a:bodyPr>
          <a:p>
            <a:pPr>
              <a:spcBef>
                <a:spcPct val="20000"/>
              </a:spcBef>
              <a:buClr>
                <a:schemeClr val="bg2"/>
              </a:buClr>
              <a:buSzPct val="70000"/>
              <a:buFont typeface="Wingdings" panose="05000000000000000000" pitchFamily="2" charset="2"/>
            </a:pPr>
            <a:r>
              <a:rPr lang="zh-CN" altLang="en-US" sz="3200" b="1" dirty="0">
                <a:latin typeface="黑体" panose="02010609060101010101" pitchFamily="2" charset="-122"/>
                <a:ea typeface="黑体" panose="02010609060101010101" pitchFamily="2" charset="-122"/>
              </a:rPr>
              <a:t>叙述的事例杂乱无章，缺层次感</a:t>
            </a:r>
            <a:endParaRPr lang="zh-CN" altLang="en-US" sz="3200" b="1" dirty="0">
              <a:latin typeface="黑体" panose="02010609060101010101" pitchFamily="2" charset="-122"/>
              <a:ea typeface="黑体" panose="02010609060101010101" pitchFamily="2" charset="-122"/>
            </a:endParaRPr>
          </a:p>
        </p:txBody>
      </p:sp>
      <p:sp>
        <p:nvSpPr>
          <p:cNvPr id="35863" name="文本框 35862"/>
          <p:cNvSpPr txBox="1"/>
          <p:nvPr/>
        </p:nvSpPr>
        <p:spPr>
          <a:xfrm>
            <a:off x="3792538" y="765175"/>
            <a:ext cx="6019800" cy="583565"/>
          </a:xfrm>
          <a:prstGeom prst="rect">
            <a:avLst/>
          </a:prstGeom>
          <a:noFill/>
          <a:ln w="9525">
            <a:noFill/>
          </a:ln>
        </p:spPr>
        <p:txBody>
          <a:bodyPr>
            <a:spAutoFit/>
          </a:bodyPr>
          <a:p>
            <a:pPr>
              <a:spcBef>
                <a:spcPct val="20000"/>
              </a:spcBef>
              <a:buClr>
                <a:schemeClr val="bg2"/>
              </a:buClr>
              <a:buSzPct val="70000"/>
              <a:buFont typeface="Wingdings" panose="05000000000000000000" pitchFamily="2" charset="2"/>
            </a:pPr>
            <a:r>
              <a:rPr lang="zh-CN" altLang="en-US" sz="3200" b="1" dirty="0">
                <a:latin typeface="黑体" panose="02010609060101010101" pitchFamily="2" charset="-122"/>
                <a:ea typeface="黑体" panose="02010609060101010101" pitchFamily="2" charset="-122"/>
              </a:rPr>
              <a:t>叙述的语言过于繁多，以叙代议</a:t>
            </a:r>
            <a:endParaRPr lang="zh-CN" altLang="en-US" sz="3200" b="1" dirty="0">
              <a:latin typeface="黑体" panose="02010609060101010101" pitchFamily="2" charset="-122"/>
              <a:ea typeface="黑体" panose="02010609060101010101" pitchFamily="2" charset="-122"/>
            </a:endParaRPr>
          </a:p>
        </p:txBody>
      </p:sp>
      <p:sp>
        <p:nvSpPr>
          <p:cNvPr id="35864" name="文本框 35863"/>
          <p:cNvSpPr txBox="1"/>
          <p:nvPr/>
        </p:nvSpPr>
        <p:spPr>
          <a:xfrm>
            <a:off x="3792538" y="1412875"/>
            <a:ext cx="6172200" cy="583565"/>
          </a:xfrm>
          <a:prstGeom prst="rect">
            <a:avLst/>
          </a:prstGeom>
          <a:noFill/>
          <a:ln w="9525">
            <a:noFill/>
          </a:ln>
        </p:spPr>
        <p:txBody>
          <a:bodyPr>
            <a:spAutoFit/>
          </a:bodyPr>
          <a:p>
            <a:r>
              <a:rPr lang="zh-CN" altLang="en-US" sz="3200" b="1" dirty="0">
                <a:latin typeface="黑体" panose="02010609060101010101" pitchFamily="2" charset="-122"/>
                <a:ea typeface="黑体" panose="02010609060101010101" pitchFamily="2" charset="-122"/>
              </a:rPr>
              <a:t>叙述的角度不够明确，无侧重点</a:t>
            </a:r>
            <a:endParaRPr lang="zh-CN" altLang="en-US" sz="3200" b="1" dirty="0">
              <a:latin typeface="黑体" panose="02010609060101010101" pitchFamily="2" charset="-122"/>
              <a:ea typeface="黑体" panose="02010609060101010101" pitchFamily="2" charset="-122"/>
            </a:endParaRPr>
          </a:p>
        </p:txBody>
      </p:sp>
      <p:sp>
        <p:nvSpPr>
          <p:cNvPr id="35865" name="文本框 35864"/>
          <p:cNvSpPr txBox="1"/>
          <p:nvPr/>
        </p:nvSpPr>
        <p:spPr>
          <a:xfrm>
            <a:off x="3863975" y="2565400"/>
            <a:ext cx="6019800" cy="583565"/>
          </a:xfrm>
          <a:prstGeom prst="rect">
            <a:avLst/>
          </a:prstGeom>
          <a:noFill/>
          <a:ln w="9525">
            <a:noFill/>
          </a:ln>
        </p:spPr>
        <p:txBody>
          <a:bodyPr>
            <a:spAutoFit/>
          </a:bodyPr>
          <a:p>
            <a:pPr>
              <a:spcBef>
                <a:spcPct val="20000"/>
              </a:spcBef>
              <a:buClr>
                <a:schemeClr val="bg2"/>
              </a:buClr>
              <a:buSzPct val="70000"/>
              <a:buFont typeface="Wingdings" panose="05000000000000000000" pitchFamily="2" charset="2"/>
            </a:pPr>
            <a:r>
              <a:rPr lang="zh-CN" altLang="en-US" sz="3200" b="1" dirty="0">
                <a:latin typeface="黑体" panose="02010609060101010101" pitchFamily="2" charset="-122"/>
                <a:ea typeface="黑体" panose="02010609060101010101" pitchFamily="2" charset="-122"/>
              </a:rPr>
              <a:t>叙例时扣题意识不强</a:t>
            </a:r>
            <a:endParaRPr lang="zh-CN" altLang="en-US" sz="3200" b="1" dirty="0">
              <a:latin typeface="黑体" panose="02010609060101010101" pitchFamily="2" charset="-122"/>
              <a:ea typeface="黑体" panose="02010609060101010101" pitchFamily="2" charset="-122"/>
            </a:endParaRPr>
          </a:p>
        </p:txBody>
      </p:sp>
      <p:sp>
        <p:nvSpPr>
          <p:cNvPr id="35866" name="矩形 35865"/>
          <p:cNvSpPr/>
          <p:nvPr/>
        </p:nvSpPr>
        <p:spPr>
          <a:xfrm>
            <a:off x="3719513" y="3357563"/>
            <a:ext cx="6408737" cy="953135"/>
          </a:xfrm>
          <a:prstGeom prst="rect">
            <a:avLst/>
          </a:prstGeom>
          <a:noFill/>
          <a:ln w="9525">
            <a:noFill/>
          </a:ln>
        </p:spPr>
        <p:txBody>
          <a:bodyPr>
            <a:spAutoFit/>
          </a:bodyPr>
          <a:p>
            <a:pPr>
              <a:spcBef>
                <a:spcPct val="20000"/>
              </a:spcBef>
            </a:pPr>
            <a:r>
              <a:rPr lang="zh-CN" altLang="en-US" sz="2800" b="1" dirty="0">
                <a:solidFill>
                  <a:schemeClr val="accent2"/>
                </a:solidFill>
                <a:latin typeface="黑体" panose="02010609060101010101" pitchFamily="2" charset="-122"/>
                <a:ea typeface="黑体" panose="02010609060101010101" pitchFamily="2" charset="-122"/>
              </a:rPr>
              <a:t>只是叙述而不描写，是择要交代梗概，舍弃其中的细节</a:t>
            </a:r>
            <a:r>
              <a:rPr lang="zh-CN" altLang="en-US" sz="2800" b="1" dirty="0">
                <a:solidFill>
                  <a:srgbClr val="FF0000"/>
                </a:solidFill>
                <a:latin typeface="Times New Roman" panose="02020603050405020304" pitchFamily="18" charset="0"/>
              </a:rPr>
              <a:t>宜简不宜繁</a:t>
            </a:r>
            <a:endParaRPr lang="zh-CN" altLang="en-US" sz="2800" b="1" dirty="0">
              <a:solidFill>
                <a:srgbClr val="FF0000"/>
              </a:solidFill>
              <a:latin typeface="Times New Roman" panose="02020603050405020304" pitchFamily="18" charset="0"/>
            </a:endParaRPr>
          </a:p>
        </p:txBody>
      </p:sp>
      <p:sp>
        <p:nvSpPr>
          <p:cNvPr id="35867" name="矩形 35866"/>
          <p:cNvSpPr/>
          <p:nvPr/>
        </p:nvSpPr>
        <p:spPr>
          <a:xfrm>
            <a:off x="3863975" y="4292600"/>
            <a:ext cx="4830445" cy="521970"/>
          </a:xfrm>
          <a:prstGeom prst="rect">
            <a:avLst/>
          </a:prstGeom>
          <a:noFill/>
          <a:ln w="9525">
            <a:noFill/>
          </a:ln>
        </p:spPr>
        <p:txBody>
          <a:bodyPr wrap="none" anchor="t">
            <a:spAutoFit/>
          </a:bodyPr>
          <a:p>
            <a:r>
              <a:rPr lang="zh-CN" altLang="en-US" sz="2800" b="1" dirty="0">
                <a:solidFill>
                  <a:schemeClr val="accent2"/>
                </a:solidFill>
                <a:latin typeface="黑体" panose="02010609060101010101" pitchFamily="2" charset="-122"/>
                <a:ea typeface="黑体" panose="02010609060101010101" pitchFamily="2" charset="-122"/>
              </a:rPr>
              <a:t>紧扣所定论点，舍弃无关内容</a:t>
            </a:r>
            <a:endParaRPr lang="zh-CN" altLang="en-US" sz="2800" b="1" dirty="0">
              <a:solidFill>
                <a:schemeClr val="accent2"/>
              </a:solidFill>
              <a:latin typeface="黑体" panose="02010609060101010101" pitchFamily="2" charset="-122"/>
              <a:ea typeface="黑体" panose="02010609060101010101" pitchFamily="2" charset="-122"/>
            </a:endParaRPr>
          </a:p>
        </p:txBody>
      </p:sp>
      <p:sp>
        <p:nvSpPr>
          <p:cNvPr id="35868" name="矩形 35867"/>
          <p:cNvSpPr/>
          <p:nvPr/>
        </p:nvSpPr>
        <p:spPr>
          <a:xfrm>
            <a:off x="3935413" y="4868863"/>
            <a:ext cx="5490845" cy="583565"/>
          </a:xfrm>
          <a:prstGeom prst="rect">
            <a:avLst/>
          </a:prstGeom>
          <a:noFill/>
          <a:ln w="9525">
            <a:noFill/>
          </a:ln>
        </p:spPr>
        <p:txBody>
          <a:bodyPr wrap="none" anchor="t">
            <a:spAutoFit/>
          </a:bodyPr>
          <a:p>
            <a:r>
              <a:rPr lang="zh-CN" altLang="en-US" sz="3200" b="1" dirty="0">
                <a:solidFill>
                  <a:schemeClr val="accent2"/>
                </a:solidFill>
                <a:latin typeface="黑体" panose="02010609060101010101" pitchFamily="2" charset="-122"/>
                <a:ea typeface="黑体" panose="02010609060101010101" pitchFamily="2" charset="-122"/>
              </a:rPr>
              <a:t>理清逻辑关系，遵循古今中外</a:t>
            </a:r>
            <a:endParaRPr lang="zh-CN" altLang="en-US" sz="3200" b="1" dirty="0">
              <a:solidFill>
                <a:schemeClr val="accent2"/>
              </a:solidFill>
              <a:latin typeface="黑体" panose="02010609060101010101" pitchFamily="2" charset="-122"/>
              <a:ea typeface="黑体" panose="02010609060101010101" pitchFamily="2" charset="-122"/>
            </a:endParaRPr>
          </a:p>
        </p:txBody>
      </p:sp>
      <p:sp>
        <p:nvSpPr>
          <p:cNvPr id="35869" name="矩形 35868"/>
          <p:cNvSpPr/>
          <p:nvPr/>
        </p:nvSpPr>
        <p:spPr>
          <a:xfrm>
            <a:off x="3648075" y="5445125"/>
            <a:ext cx="6408738" cy="1076325"/>
          </a:xfrm>
          <a:prstGeom prst="rect">
            <a:avLst/>
          </a:prstGeom>
          <a:noFill/>
          <a:ln w="9525">
            <a:noFill/>
          </a:ln>
        </p:spPr>
        <p:txBody>
          <a:bodyPr>
            <a:spAutoFit/>
          </a:bodyPr>
          <a:p>
            <a:r>
              <a:rPr lang="zh-CN" altLang="en-US" sz="3200" b="1" dirty="0">
                <a:solidFill>
                  <a:schemeClr val="accent2"/>
                </a:solidFill>
                <a:latin typeface="黑体" panose="02010609060101010101" pitchFamily="2" charset="-122"/>
                <a:ea typeface="黑体" panose="02010609060101010101" pitchFamily="2" charset="-122"/>
              </a:rPr>
              <a:t>叙例组织语言时注意围绕论点、</a:t>
            </a:r>
            <a:endParaRPr lang="zh-CN" altLang="en-US" sz="3200" b="1" dirty="0">
              <a:solidFill>
                <a:schemeClr val="accent2"/>
              </a:solidFill>
              <a:latin typeface="黑体" panose="02010609060101010101" pitchFamily="2" charset="-122"/>
              <a:ea typeface="黑体" panose="02010609060101010101" pitchFamily="2" charset="-122"/>
            </a:endParaRPr>
          </a:p>
          <a:p>
            <a:r>
              <a:rPr lang="zh-CN" altLang="en-US" sz="3200" b="1" dirty="0">
                <a:solidFill>
                  <a:schemeClr val="accent2"/>
                </a:solidFill>
                <a:latin typeface="黑体" panose="02010609060101010101" pitchFamily="2" charset="-122"/>
                <a:ea typeface="黑体" panose="02010609060101010101" pitchFamily="2" charset="-122"/>
              </a:rPr>
              <a:t>命题等交代与之相关的事件及结果</a:t>
            </a:r>
            <a:endParaRPr lang="zh-CN" altLang="en-US" sz="3200" b="1" dirty="0">
              <a:solidFill>
                <a:schemeClr val="accent2"/>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5863"/>
                                        </p:tgtEl>
                                        <p:attrNameLst>
                                          <p:attrName>style.visibility</p:attrName>
                                        </p:attrNameLst>
                                      </p:cBhvr>
                                      <p:to>
                                        <p:strVal val="visible"/>
                                      </p:to>
                                    </p:set>
                                    <p:animEffect transition="in" filter="box(in)">
                                      <p:cBhvr>
                                        <p:cTn id="7" dur="500"/>
                                        <p:tgtEl>
                                          <p:spTgt spid="35863"/>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5864"/>
                                        </p:tgtEl>
                                        <p:attrNameLst>
                                          <p:attrName>style.visibility</p:attrName>
                                        </p:attrNameLst>
                                      </p:cBhvr>
                                      <p:to>
                                        <p:strVal val="visible"/>
                                      </p:to>
                                    </p:set>
                                    <p:animEffect transition="in" filter="wedge">
                                      <p:cBhvr>
                                        <p:cTn id="12" dur="2000"/>
                                        <p:tgtEl>
                                          <p:spTgt spid="3586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5862"/>
                                        </p:tgtEl>
                                        <p:attrNameLst>
                                          <p:attrName>style.visibility</p:attrName>
                                        </p:attrNameLst>
                                      </p:cBhvr>
                                      <p:to>
                                        <p:strVal val="visible"/>
                                      </p:to>
                                    </p:set>
                                    <p:animEffect transition="in" filter="blinds(horizontal)">
                                      <p:cBhvr>
                                        <p:cTn id="17" dur="500"/>
                                        <p:tgtEl>
                                          <p:spTgt spid="3586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5865"/>
                                        </p:tgtEl>
                                        <p:attrNameLst>
                                          <p:attrName>style.visibility</p:attrName>
                                        </p:attrNameLst>
                                      </p:cBhvr>
                                      <p:to>
                                        <p:strVal val="visible"/>
                                      </p:to>
                                    </p:set>
                                    <p:animEffect transition="in" filter="blinds(horizontal)">
                                      <p:cBhvr>
                                        <p:cTn id="22" dur="500"/>
                                        <p:tgtEl>
                                          <p:spTgt spid="3586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5866"/>
                                        </p:tgtEl>
                                        <p:attrNameLst>
                                          <p:attrName>style.visibility</p:attrName>
                                        </p:attrNameLst>
                                      </p:cBhvr>
                                      <p:to>
                                        <p:strVal val="visible"/>
                                      </p:to>
                                    </p:set>
                                    <p:animEffect transition="in" filter="blinds(horizontal)">
                                      <p:cBhvr>
                                        <p:cTn id="27" dur="500"/>
                                        <p:tgtEl>
                                          <p:spTgt spid="3586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5867"/>
                                        </p:tgtEl>
                                        <p:attrNameLst>
                                          <p:attrName>style.visibility</p:attrName>
                                        </p:attrNameLst>
                                      </p:cBhvr>
                                      <p:to>
                                        <p:strVal val="visible"/>
                                      </p:to>
                                    </p:set>
                                    <p:animEffect transition="in" filter="blinds(horizontal)">
                                      <p:cBhvr>
                                        <p:cTn id="32" dur="500"/>
                                        <p:tgtEl>
                                          <p:spTgt spid="3586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5868"/>
                                        </p:tgtEl>
                                        <p:attrNameLst>
                                          <p:attrName>style.visibility</p:attrName>
                                        </p:attrNameLst>
                                      </p:cBhvr>
                                      <p:to>
                                        <p:strVal val="visible"/>
                                      </p:to>
                                    </p:set>
                                    <p:animEffect transition="in" filter="blinds(horizontal)">
                                      <p:cBhvr>
                                        <p:cTn id="37" dur="500"/>
                                        <p:tgtEl>
                                          <p:spTgt spid="35868"/>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5869"/>
                                        </p:tgtEl>
                                        <p:attrNameLst>
                                          <p:attrName>style.visibility</p:attrName>
                                        </p:attrNameLst>
                                      </p:cBhvr>
                                      <p:to>
                                        <p:strVal val="visible"/>
                                      </p:to>
                                    </p:set>
                                    <p:animEffect transition="in" filter="blinds(horizontal)">
                                      <p:cBhvr>
                                        <p:cTn id="42" dur="500"/>
                                        <p:tgtEl>
                                          <p:spTgt spid="358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62" grpId="0"/>
      <p:bldP spid="35863" grpId="0"/>
      <p:bldP spid="35864" grpId="0"/>
      <p:bldP spid="35865" grpId="0"/>
      <p:bldP spid="35866" grpId="0"/>
      <p:bldP spid="35867" grpId="0"/>
      <p:bldP spid="35868" grpId="0"/>
      <p:bldP spid="3586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ChangeArrowheads="1"/>
          </p:cNvSpPr>
          <p:nvPr>
            <p:ph type="title"/>
          </p:nvPr>
        </p:nvSpPr>
        <p:spPr>
          <a:xfrm>
            <a:off x="311150" y="365760"/>
            <a:ext cx="11880850" cy="936625"/>
          </a:xfrm>
        </p:spPr>
        <p:txBody>
          <a:bodyPr lIns="104413" tIns="52206" rIns="104413" bIns="52206">
            <a:normAutofit fontScale="90000"/>
          </a:bodyPr>
          <a:lstStyle/>
          <a:p>
            <a:r>
              <a:rPr lang="en-US" altLang="zh-CN" sz="3600" b="1" noProof="1">
                <a:solidFill>
                  <a:srgbClr val="FF0000"/>
                </a:solidFill>
                <a:latin typeface="华文行楷" panose="02010800040101010101" pitchFamily="2" charset="-122"/>
                <a:ea typeface="华文行楷" panose="02010800040101010101" pitchFamily="2" charset="-122"/>
              </a:rPr>
              <a:t> </a:t>
            </a:r>
            <a:r>
              <a:rPr lang="zh-CN" altLang="en-US" sz="3600" b="1" noProof="1">
                <a:solidFill>
                  <a:srgbClr val="FF0000"/>
                </a:solidFill>
                <a:latin typeface="华文行楷" panose="02010800040101010101" pitchFamily="2" charset="-122"/>
                <a:ea typeface="华文行楷" panose="02010800040101010101" pitchFamily="2" charset="-122"/>
              </a:rPr>
              <a:t>请用所学方法（剪裁舍弃、挖掘增补法）修改以下叙例片段：</a:t>
            </a:r>
            <a:br>
              <a:rPr lang="zh-CN" altLang="zh-CN" b="1" noProof="1">
                <a:solidFill>
                  <a:srgbClr val="FF0000"/>
                </a:solidFill>
                <a:ea typeface="隶书" panose="02010509060101010101" pitchFamily="49" charset="-122"/>
              </a:rPr>
            </a:br>
            <a:endParaRPr lang="zh-CN" altLang="en-US" b="1" dirty="0">
              <a:solidFill>
                <a:srgbClr val="FF0000"/>
              </a:solidFill>
              <a:latin typeface="微软雅黑" panose="020B0503020204020204" charset="-122"/>
              <a:ea typeface="微软雅黑" panose="020B0503020204020204" charset="-122"/>
            </a:endParaRPr>
          </a:p>
        </p:txBody>
      </p:sp>
      <p:sp>
        <p:nvSpPr>
          <p:cNvPr id="13" name="Rectangle 2"/>
          <p:cNvSpPr>
            <a:spLocks noGrp="1"/>
          </p:cNvSpPr>
          <p:nvPr>
            <p:ph idx="1"/>
          </p:nvPr>
        </p:nvSpPr>
        <p:spPr>
          <a:xfrm>
            <a:off x="154940" y="834218"/>
            <a:ext cx="12191999" cy="6267519"/>
          </a:xfrm>
          <a:solidFill>
            <a:schemeClr val="bg1"/>
          </a:solidFill>
        </p:spPr>
        <p:txBody>
          <a:bodyPr lIns="104413" tIns="52206" rIns="104413" bIns="52206">
            <a:normAutofit lnSpcReduction="10000"/>
          </a:bodyPr>
          <a:lstStyle/>
          <a:p>
            <a:pPr>
              <a:lnSpc>
                <a:spcPct val="130000"/>
              </a:lnSpc>
              <a:buFontTx/>
              <a:buNone/>
              <a:defRPr/>
            </a:pPr>
            <a:r>
              <a:rPr lang="en-US" altLang="zh-CN" sz="2600" b="1" dirty="0">
                <a:solidFill>
                  <a:srgbClr val="002060"/>
                </a:solidFill>
                <a:latin typeface="黑体" panose="02010609060101010101" pitchFamily="2" charset="-122"/>
                <a:ea typeface="黑体" panose="02010609060101010101" pitchFamily="2" charset="-122"/>
              </a:rPr>
              <a:t>     </a:t>
            </a:r>
            <a:r>
              <a:rPr lang="zh-CN" altLang="zh-CN" sz="2800" b="1" dirty="0">
                <a:latin typeface="黑体" panose="02010609060101010101" pitchFamily="2" charset="-122"/>
                <a:ea typeface="黑体" panose="02010609060101010101" pitchFamily="2" charset="-122"/>
              </a:rPr>
              <a:t>“打破常规的重要性”：奥地利作曲家莫扎特，出身于宫廷乐师家庭，从小就显示出很高的音乐才能，被誉为“神童”。他儿时曾从师于著名的作曲家海顿。有一次，他与老师半开玩笑地说：“我写了一段曲子，老师您也不一定弹奏得了。”海顿不以为然，心想：我有什么复杂的曲子不能弹奏呢？莫扎特将自己写好的曲子递给了老师。海顿弹奏了一阵后惊呼起来：“这是什么样的曲子呀，当两手分别弹响两端时，怎么会有一个音符出现在键盘中间呢？看来任何人也无法弹奏这样的曲子。”莫扎特接过乐谱说：“我来试试看。”于是，他坐上琴椅弹奏起来，当遇到那个在键盘中间的音符时，他便埋头，用鼻子弹出了那个音符。莫扎特的这个动作令海顿惊叹不已。</a:t>
            </a:r>
            <a:endParaRPr lang="zh-CN" altLang="zh-CN" sz="2800" b="1" dirty="0">
              <a:latin typeface="黑体" panose="02010609060101010101" pitchFamily="2" charset="-122"/>
              <a:ea typeface="黑体" panose="02010609060101010101" pitchFamily="2" charset="-122"/>
            </a:endParaRPr>
          </a:p>
          <a:p>
            <a:pPr>
              <a:lnSpc>
                <a:spcPct val="150000"/>
              </a:lnSpc>
              <a:buFont typeface="Wingdings" panose="05000000000000000000" pitchFamily="2" charset="2"/>
              <a:buNone/>
              <a:defRPr/>
            </a:pPr>
            <a:endParaRPr lang="zh-CN" altLang="zh-CN" sz="2800" b="1" noProof="1" dirty="0">
              <a:solidFill>
                <a:schemeClr val="accent2"/>
              </a:solidFill>
              <a:latin typeface="黑体" panose="02010609060101010101" pitchFamily="2" charset="-122"/>
              <a:ea typeface="黑体" panose="0201060906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4714" y="1049311"/>
            <a:ext cx="11227633" cy="2675255"/>
          </a:xfrm>
          <a:prstGeom prst="rect">
            <a:avLst/>
          </a:prstGeom>
          <a:noFill/>
        </p:spPr>
        <p:txBody>
          <a:bodyPr wrap="square" rtlCol="0">
            <a:spAutoFit/>
          </a:bodyPr>
          <a:lstStyle/>
          <a:p>
            <a:pPr>
              <a:lnSpc>
                <a:spcPct val="120000"/>
              </a:lnSpc>
            </a:pPr>
            <a:r>
              <a:rPr lang="zh-CN" altLang="en-US" sz="2800" b="1" dirty="0">
                <a:solidFill>
                  <a:srgbClr val="C00000"/>
                </a:solidFill>
                <a:latin typeface="华文细黑" panose="02010600040101010101" charset="-122"/>
                <a:ea typeface="华文细黑" panose="02010600040101010101" charset="-122"/>
                <a:cs typeface="华文细黑" panose="02010600040101010101" charset="-122"/>
              </a:rPr>
              <a:t>存在问题：</a:t>
            </a:r>
            <a:endParaRPr lang="en-US" altLang="zh-CN" sz="2800" b="1" dirty="0">
              <a:solidFill>
                <a:srgbClr val="C00000"/>
              </a:solidFill>
              <a:latin typeface="华文细黑" panose="02010600040101010101" charset="-122"/>
              <a:ea typeface="华文细黑" panose="02010600040101010101" charset="-122"/>
              <a:cs typeface="华文细黑" panose="02010600040101010101" charset="-122"/>
            </a:endParaRPr>
          </a:p>
          <a:p>
            <a:pPr>
              <a:lnSpc>
                <a:spcPct val="120000"/>
              </a:lnSpc>
            </a:pPr>
            <a:r>
              <a:rPr lang="en-US" altLang="zh-CN" sz="2800" b="1" dirty="0">
                <a:latin typeface="华文细黑" panose="02010600040101010101" charset="-122"/>
                <a:ea typeface="华文细黑" panose="02010600040101010101" charset="-122"/>
                <a:cs typeface="华文细黑" panose="02010600040101010101" charset="-122"/>
              </a:rPr>
              <a:t>1.</a:t>
            </a:r>
            <a:r>
              <a:rPr lang="zh-CN" altLang="en-US" sz="2800" b="1" dirty="0">
                <a:latin typeface="华文细黑" panose="02010600040101010101" charset="-122"/>
                <a:ea typeface="华文细黑" panose="02010600040101010101" charset="-122"/>
                <a:cs typeface="华文细黑" panose="02010600040101010101" charset="-122"/>
              </a:rPr>
              <a:t>没有删掉与论点无关的句子，反而省掉了重要句子；</a:t>
            </a:r>
            <a:endParaRPr lang="en-US" altLang="zh-CN" sz="2800" b="1" dirty="0">
              <a:latin typeface="华文细黑" panose="02010600040101010101" charset="-122"/>
              <a:ea typeface="华文细黑" panose="02010600040101010101" charset="-122"/>
              <a:cs typeface="华文细黑" panose="02010600040101010101" charset="-122"/>
            </a:endParaRPr>
          </a:p>
          <a:p>
            <a:pPr>
              <a:lnSpc>
                <a:spcPct val="120000"/>
              </a:lnSpc>
            </a:pPr>
            <a:r>
              <a:rPr lang="en-US" altLang="zh-CN" sz="2800" b="1" dirty="0">
                <a:latin typeface="华文细黑" panose="02010600040101010101" charset="-122"/>
                <a:ea typeface="华文细黑" panose="02010600040101010101" charset="-122"/>
                <a:cs typeface="华文细黑" panose="02010600040101010101" charset="-122"/>
              </a:rPr>
              <a:t>2.</a:t>
            </a:r>
            <a:r>
              <a:rPr lang="zh-CN" altLang="en-US" sz="2800" b="1" dirty="0">
                <a:latin typeface="华文细黑" panose="02010600040101010101" charset="-122"/>
                <a:ea typeface="华文细黑" panose="02010600040101010101" charset="-122"/>
                <a:cs typeface="华文细黑" panose="02010600040101010101" charset="-122"/>
              </a:rPr>
              <a:t>叙事时记叙文体味道浓重；（不要出现对话形式，应作为第三方转述他们的对话）</a:t>
            </a:r>
            <a:endParaRPr lang="en-US" altLang="zh-CN" sz="2800" b="1" dirty="0">
              <a:latin typeface="华文细黑" panose="02010600040101010101" charset="-122"/>
              <a:ea typeface="华文细黑" panose="02010600040101010101" charset="-122"/>
              <a:cs typeface="华文细黑" panose="02010600040101010101" charset="-122"/>
            </a:endParaRPr>
          </a:p>
          <a:p>
            <a:pPr>
              <a:lnSpc>
                <a:spcPct val="120000"/>
              </a:lnSpc>
            </a:pPr>
            <a:r>
              <a:rPr lang="en-US" altLang="zh-CN" sz="2800" b="1" dirty="0">
                <a:latin typeface="华文细黑" panose="02010600040101010101" charset="-122"/>
                <a:ea typeface="华文细黑" panose="02010600040101010101" charset="-122"/>
                <a:cs typeface="华文细黑" panose="02010600040101010101" charset="-122"/>
              </a:rPr>
              <a:t>3.</a:t>
            </a:r>
            <a:r>
              <a:rPr lang="zh-CN" altLang="en-US" sz="2800" b="1" dirty="0">
                <a:latin typeface="华文细黑" panose="02010600040101010101" charset="-122"/>
                <a:ea typeface="华文细黑" panose="02010600040101010101" charset="-122"/>
                <a:cs typeface="华文细黑" panose="02010600040101010101" charset="-122"/>
              </a:rPr>
              <a:t>没在叙例中突显“打破常规”标志词。</a:t>
            </a:r>
            <a:endParaRPr lang="zh-CN" altLang="en-US" sz="2800" b="1" dirty="0">
              <a:latin typeface="华文细黑" panose="02010600040101010101" charset="-122"/>
              <a:ea typeface="华文细黑" panose="02010600040101010101" charset="-122"/>
              <a:cs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01870" y="251080"/>
            <a:ext cx="806368" cy="751567"/>
          </a:xfrm>
          <a:prstGeom prst="rect">
            <a:avLst/>
          </a:prstGeom>
          <a:effectLst>
            <a:reflection stA="41000" endPos="40000" dir="5400000" sy="-100000" algn="bl" rotWithShape="0"/>
          </a:effectLst>
        </p:spPr>
      </p:pic>
      <p:sp>
        <p:nvSpPr>
          <p:cNvPr id="13" name="Rectangle 2"/>
          <p:cNvSpPr>
            <a:spLocks noGrp="1"/>
          </p:cNvSpPr>
          <p:nvPr>
            <p:ph idx="1"/>
          </p:nvPr>
        </p:nvSpPr>
        <p:spPr>
          <a:xfrm>
            <a:off x="297713" y="295240"/>
            <a:ext cx="11492417" cy="6267519"/>
          </a:xfrm>
          <a:solidFill>
            <a:schemeClr val="bg1"/>
          </a:solidFill>
        </p:spPr>
        <p:txBody>
          <a:bodyPr lIns="104413" tIns="52206" rIns="104413" bIns="52206">
            <a:normAutofit lnSpcReduction="10000"/>
          </a:bodyPr>
          <a:lstStyle/>
          <a:p>
            <a:pPr>
              <a:lnSpc>
                <a:spcPct val="150000"/>
              </a:lnSpc>
              <a:buFontTx/>
              <a:buNone/>
              <a:defRPr/>
            </a:pPr>
            <a:r>
              <a:rPr lang="en-US" altLang="zh-CN" sz="2600" b="1" dirty="0">
                <a:solidFill>
                  <a:srgbClr val="002060"/>
                </a:solidFill>
                <a:latin typeface="黑体" panose="02010609060101010101" pitchFamily="2" charset="-122"/>
                <a:ea typeface="黑体" panose="02010609060101010101" pitchFamily="2" charset="-122"/>
              </a:rPr>
              <a:t>     </a:t>
            </a:r>
            <a:r>
              <a:rPr lang="zh-CN" altLang="zh-CN" b="1" dirty="0">
                <a:latin typeface="黑体" panose="02010609060101010101" pitchFamily="2" charset="-122"/>
                <a:ea typeface="黑体" panose="02010609060101010101" pitchFamily="2" charset="-122"/>
              </a:rPr>
              <a:t>“打破常规的重要性”：</a:t>
            </a:r>
            <a:r>
              <a:rPr lang="zh-CN" altLang="en-US" b="1" dirty="0">
                <a:latin typeface="黑体" panose="02010609060101010101" pitchFamily="2" charset="-122"/>
                <a:ea typeface="黑体" panose="02010609060101010101" pitchFamily="2" charset="-122"/>
              </a:rPr>
              <a:t>①</a:t>
            </a:r>
            <a:r>
              <a:rPr lang="zh-CN" altLang="zh-CN" b="1" dirty="0">
                <a:latin typeface="黑体" panose="02010609060101010101" pitchFamily="2" charset="-122"/>
                <a:ea typeface="黑体" panose="02010609060101010101" pitchFamily="2" charset="-122"/>
              </a:rPr>
              <a:t>奥地利作曲家莫扎特，出身于宫廷乐师家庭，从小就显示出很高的音乐才能，被誉为“神童”。他儿时曾从师于著名的作曲家海顿。</a:t>
            </a:r>
            <a:r>
              <a:rPr lang="zh-CN" altLang="en-US" b="1" dirty="0">
                <a:latin typeface="黑体" panose="02010609060101010101" pitchFamily="2" charset="-122"/>
                <a:ea typeface="黑体" panose="02010609060101010101" pitchFamily="2" charset="-122"/>
              </a:rPr>
              <a:t>②</a:t>
            </a:r>
            <a:r>
              <a:rPr lang="zh-CN" altLang="zh-CN" b="1" dirty="0">
                <a:latin typeface="黑体" panose="02010609060101010101" pitchFamily="2" charset="-122"/>
                <a:ea typeface="黑体" panose="02010609060101010101" pitchFamily="2" charset="-122"/>
              </a:rPr>
              <a:t>有一次，他与老师半开玩笑地说：“我写了一段曲子，老师您也不一定弹奏得了。”海顿不以为然，心想：我有什么复杂的曲子不能弹奏呢？莫扎特将自己写好的曲子递给了老师。海顿弹奏了一阵后惊呼起来：“这是什么样的曲子呀，当两手分别弹响两端时，怎么会有一个音符出现在键盘中间呢？看来任何人也无法弹奏这样的曲子。”莫扎特接过乐谱说：“我来试试看。”于是，他坐上琴椅弹奏起来，当遇到那个在键盘中间的音符时，他便埋头，用鼻子弹出了那个音符。</a:t>
            </a:r>
            <a:r>
              <a:rPr lang="zh-CN" altLang="en-US" b="1" dirty="0">
                <a:latin typeface="黑体" panose="02010609060101010101" pitchFamily="2" charset="-122"/>
                <a:ea typeface="黑体" panose="02010609060101010101" pitchFamily="2" charset="-122"/>
              </a:rPr>
              <a:t>③</a:t>
            </a:r>
            <a:r>
              <a:rPr lang="zh-CN" altLang="zh-CN" b="1" dirty="0">
                <a:latin typeface="黑体" panose="02010609060101010101" pitchFamily="2" charset="-122"/>
                <a:ea typeface="黑体" panose="02010609060101010101" pitchFamily="2" charset="-122"/>
              </a:rPr>
              <a:t>莫扎特的这个动作令海顿惊叹不已。</a:t>
            </a:r>
            <a:endParaRPr lang="zh-CN" altLang="zh-CN" b="1" dirty="0">
              <a:latin typeface="黑体" panose="02010609060101010101" pitchFamily="2" charset="-122"/>
              <a:ea typeface="黑体" panose="02010609060101010101" pitchFamily="2" charset="-122"/>
            </a:endParaRPr>
          </a:p>
          <a:p>
            <a:pPr>
              <a:lnSpc>
                <a:spcPct val="150000"/>
              </a:lnSpc>
              <a:buFont typeface="Wingdings" panose="05000000000000000000" pitchFamily="2" charset="2"/>
              <a:buNone/>
              <a:defRPr/>
            </a:pPr>
            <a:endParaRPr lang="en-US" altLang="zh-CN" sz="2600" b="1" noProof="1">
              <a:solidFill>
                <a:schemeClr val="accent2"/>
              </a:solidFill>
              <a:latin typeface="黑体" panose="02010609060101010101" pitchFamily="2" charset="-122"/>
              <a:ea typeface="黑体" panose="02010609060101010101" pitchFamily="2" charset="-122"/>
            </a:endParaRPr>
          </a:p>
        </p:txBody>
      </p:sp>
      <p:cxnSp>
        <p:nvCxnSpPr>
          <p:cNvPr id="8" name="直接连接符 7"/>
          <p:cNvCxnSpPr/>
          <p:nvPr/>
        </p:nvCxnSpPr>
        <p:spPr>
          <a:xfrm>
            <a:off x="8979108" y="659568"/>
            <a:ext cx="266112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51772" y="1259174"/>
            <a:ext cx="8667179"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51772" y="2488367"/>
            <a:ext cx="10735821"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51772" y="3028013"/>
            <a:ext cx="4829697"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460761" y="1828800"/>
            <a:ext cx="475188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051685" y="4811843"/>
            <a:ext cx="616095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4" name="对话气泡: 矩形 23"/>
          <p:cNvSpPr/>
          <p:nvPr/>
        </p:nvSpPr>
        <p:spPr>
          <a:xfrm>
            <a:off x="5260773" y="1828800"/>
            <a:ext cx="6265889" cy="1341610"/>
          </a:xfrm>
          <a:prstGeom prst="wedgeRectCallout">
            <a:avLst>
              <a:gd name="adj1" fmla="val -23225"/>
              <a:gd name="adj2" fmla="val 100489"/>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t>当两手分别弹响两端时，键盘中间有一个音符无法用手弹奏，海顿被难住了。断言任何人都弹不出这样的曲子。</a:t>
            </a:r>
            <a:endParaRPr lang="zh-CN" altLang="en-US" sz="2800" b="1" dirty="0"/>
          </a:p>
        </p:txBody>
      </p:sp>
      <p:sp>
        <p:nvSpPr>
          <p:cNvPr id="25" name="对话气泡: 矩形 24"/>
          <p:cNvSpPr/>
          <p:nvPr/>
        </p:nvSpPr>
        <p:spPr>
          <a:xfrm>
            <a:off x="7060366" y="3740035"/>
            <a:ext cx="5131633" cy="1326636"/>
          </a:xfrm>
          <a:prstGeom prst="wedgeRectCallout">
            <a:avLst>
              <a:gd name="adj1" fmla="val -20833"/>
              <a:gd name="adj2" fmla="val 6589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莫扎特接着弹奏，当遇到键盘中间的那个音符时，</a:t>
            </a:r>
            <a:r>
              <a:rPr lang="zh-CN" altLang="en-US" sz="2400" b="1" dirty="0">
                <a:solidFill>
                  <a:srgbClr val="C00000"/>
                </a:solidFill>
              </a:rPr>
              <a:t>打破用手弹奏的常规</a:t>
            </a:r>
            <a:r>
              <a:rPr lang="zh-CN" altLang="en-US" sz="2400" b="1" dirty="0"/>
              <a:t>，灵活地用鼻子奏响了那个音符。</a:t>
            </a:r>
            <a:endParaRPr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ppt_x"/>
                                          </p:val>
                                        </p:tav>
                                        <p:tav tm="100000">
                                          <p:val>
                                            <p:strVal val="#ppt_x"/>
                                          </p:val>
                                        </p:tav>
                                      </p:tavLst>
                                    </p:anim>
                                    <p:anim calcmode="lin" valueType="num">
                                      <p:cBhvr additive="base">
                                        <p:cTn id="18" dur="500" fill="hold"/>
                                        <p:tgtEl>
                                          <p:spTgt spid="19"/>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ppt_x"/>
                                          </p:val>
                                        </p:tav>
                                        <p:tav tm="100000">
                                          <p:val>
                                            <p:strVal val="#ppt_x"/>
                                          </p:val>
                                        </p:tav>
                                      </p:tavLst>
                                    </p:anim>
                                    <p:anim calcmode="lin" valueType="num">
                                      <p:cBhvr additive="base">
                                        <p:cTn id="22" dur="500" fill="hold"/>
                                        <p:tgtEl>
                                          <p:spTgt spid="14"/>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ppt_x"/>
                                          </p:val>
                                        </p:tav>
                                        <p:tav tm="100000">
                                          <p:val>
                                            <p:strVal val="#ppt_x"/>
                                          </p:val>
                                        </p:tav>
                                      </p:tavLst>
                                    </p:anim>
                                    <p:anim calcmode="lin" valueType="num">
                                      <p:cBhvr additive="base">
                                        <p:cTn id="3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fill="hold"/>
                                        <p:tgtEl>
                                          <p:spTgt spid="24"/>
                                        </p:tgtEl>
                                        <p:attrNameLst>
                                          <p:attrName>ppt_x</p:attrName>
                                        </p:attrNameLst>
                                      </p:cBhvr>
                                      <p:tavLst>
                                        <p:tav tm="0">
                                          <p:val>
                                            <p:strVal val="#ppt_x"/>
                                          </p:val>
                                        </p:tav>
                                        <p:tav tm="100000">
                                          <p:val>
                                            <p:strVal val="#ppt_x"/>
                                          </p:val>
                                        </p:tav>
                                      </p:tavLst>
                                    </p:anim>
                                    <p:anim calcmode="lin" valueType="num">
                                      <p:cBhvr additive="base">
                                        <p:cTn id="3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ppt_x"/>
                                          </p:val>
                                        </p:tav>
                                        <p:tav tm="100000">
                                          <p:val>
                                            <p:strVal val="#ppt_x"/>
                                          </p:val>
                                        </p:tav>
                                      </p:tavLst>
                                    </p:anim>
                                    <p:anim calcmode="lin" valueType="num">
                                      <p:cBhvr additive="base">
                                        <p:cTn id="4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172184" y="1002647"/>
            <a:ext cx="11999495" cy="6608763"/>
          </a:xfrm>
          <a:prstGeom prst="rect">
            <a:avLst/>
          </a:prstGeom>
          <a:solidFill>
            <a:schemeClr val="bg1"/>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defRPr/>
            </a:pPr>
            <a:r>
              <a:rPr lang="zh-CN" altLang="zh-CN" sz="3200" b="1" dirty="0">
                <a:solidFill>
                  <a:srgbClr val="FF0000"/>
                </a:solidFill>
                <a:latin typeface="黑体" panose="02010609060101010101" pitchFamily="2" charset="-122"/>
                <a:ea typeface="黑体" panose="02010609060101010101" pitchFamily="2" charset="-122"/>
              </a:rPr>
              <a:t>修改展示：</a:t>
            </a:r>
            <a:r>
              <a:rPr lang="en-US" altLang="zh-CN" sz="4000" b="1" dirty="0">
                <a:solidFill>
                  <a:srgbClr val="FF0000"/>
                </a:solidFill>
                <a:latin typeface="黑体" panose="02010609060101010101" pitchFamily="2" charset="-122"/>
                <a:ea typeface="黑体" panose="02010609060101010101" pitchFamily="2" charset="-122"/>
              </a:rPr>
              <a:t>      </a:t>
            </a:r>
            <a:endParaRPr lang="zh-CN" altLang="zh-CN" sz="4000" b="1" dirty="0">
              <a:solidFill>
                <a:srgbClr val="FF0000"/>
              </a:solidFill>
              <a:latin typeface="黑体" panose="02010609060101010101" pitchFamily="2" charset="-122"/>
              <a:ea typeface="黑体" panose="02010609060101010101" pitchFamily="2" charset="-122"/>
            </a:endParaRPr>
          </a:p>
          <a:p>
            <a:pPr marL="0" indent="0">
              <a:lnSpc>
                <a:spcPct val="130000"/>
              </a:lnSpc>
              <a:buFontTx/>
              <a:buNone/>
              <a:defRPr/>
            </a:pPr>
            <a:r>
              <a:rPr lang="en-US" altLang="zh-CN" b="1" dirty="0">
                <a:solidFill>
                  <a:srgbClr val="0000FF"/>
                </a:solidFill>
              </a:rPr>
              <a:t> </a:t>
            </a:r>
            <a:r>
              <a:rPr lang="zh-CN" altLang="zh-CN" b="1" dirty="0">
                <a:solidFill>
                  <a:srgbClr val="0000FF"/>
                </a:solidFill>
                <a:latin typeface="楷体" panose="02010609060101010101" pitchFamily="49" charset="-122"/>
                <a:ea typeface="楷体" panose="02010609060101010101" pitchFamily="49" charset="-122"/>
              </a:rPr>
              <a:t>①莫扎特儿时从师于著名的作曲家海顿。</a:t>
            </a:r>
            <a:r>
              <a:rPr lang="zh-CN" altLang="zh-CN" b="1" dirty="0">
                <a:latin typeface="黑体" panose="02010609060101010101" pitchFamily="2" charset="-122"/>
                <a:ea typeface="黑体" panose="02010609060101010101" pitchFamily="2" charset="-122"/>
              </a:rPr>
              <a:t> ②</a:t>
            </a:r>
            <a:r>
              <a:rPr lang="zh-CN" altLang="zh-CN" b="1" dirty="0">
                <a:solidFill>
                  <a:srgbClr val="000000"/>
                </a:solidFill>
                <a:latin typeface="楷体" panose="02010609060101010101" pitchFamily="49" charset="-122"/>
                <a:ea typeface="楷体" panose="02010609060101010101" pitchFamily="49" charset="-122"/>
              </a:rPr>
              <a:t>一次，他拿出自己写的一段曲子请老师弹奏。当海顿两手分别弹响两端时，竟被</a:t>
            </a:r>
            <a:r>
              <a:rPr lang="zh-CN" altLang="en-US" b="1" dirty="0">
                <a:solidFill>
                  <a:srgbClr val="000000"/>
                </a:solidFill>
                <a:latin typeface="楷体" panose="02010609060101010101" pitchFamily="49" charset="-122"/>
                <a:ea typeface="楷体" panose="02010609060101010101" pitchFamily="49" charset="-122"/>
              </a:rPr>
              <a:t>键盘中间有一个音符无法用手弹奏的问题</a:t>
            </a:r>
            <a:r>
              <a:rPr lang="zh-CN" altLang="zh-CN" b="1" dirty="0">
                <a:solidFill>
                  <a:srgbClr val="000000"/>
                </a:solidFill>
                <a:latin typeface="楷体" panose="02010609060101010101" pitchFamily="49" charset="-122"/>
                <a:ea typeface="楷体" panose="02010609060101010101" pitchFamily="49" charset="-122"/>
              </a:rPr>
              <a:t>难住</a:t>
            </a:r>
            <a:r>
              <a:rPr lang="zh-CN" altLang="en-US" b="1" dirty="0">
                <a:solidFill>
                  <a:srgbClr val="000000"/>
                </a:solidFill>
                <a:latin typeface="楷体" panose="02010609060101010101" pitchFamily="49" charset="-122"/>
                <a:ea typeface="楷体" panose="02010609060101010101" pitchFamily="49" charset="-122"/>
              </a:rPr>
              <a:t>了</a:t>
            </a:r>
            <a:r>
              <a:rPr lang="zh-CN" altLang="zh-CN" b="1" dirty="0">
                <a:solidFill>
                  <a:srgbClr val="000000"/>
                </a:solidFill>
                <a:latin typeface="楷体" panose="02010609060101010101" pitchFamily="49" charset="-122"/>
                <a:ea typeface="楷体" panose="02010609060101010101" pitchFamily="49" charset="-122"/>
              </a:rPr>
              <a:t>。海顿断言任何人也弹不出这样的曲子。莫扎特接着弹奏，当遇到键盘中间的那个音符时，</a:t>
            </a:r>
            <a:r>
              <a:rPr lang="zh-CN" altLang="zh-CN" b="1" dirty="0">
                <a:solidFill>
                  <a:srgbClr val="FF0000"/>
                </a:solidFill>
                <a:latin typeface="楷体" panose="02010609060101010101" pitchFamily="49" charset="-122"/>
                <a:ea typeface="楷体" panose="02010609060101010101" pitchFamily="49" charset="-122"/>
              </a:rPr>
              <a:t>打破用手弹奏的常规，</a:t>
            </a:r>
            <a:r>
              <a:rPr lang="zh-CN" altLang="zh-CN" b="1" dirty="0">
                <a:solidFill>
                  <a:srgbClr val="000000"/>
                </a:solidFill>
                <a:latin typeface="楷体" panose="02010609060101010101" pitchFamily="49" charset="-122"/>
                <a:ea typeface="楷体" panose="02010609060101010101" pitchFamily="49" charset="-122"/>
              </a:rPr>
              <a:t>灵活地用鼻子奏响了那个音符。</a:t>
            </a:r>
            <a:r>
              <a:rPr lang="zh-CN" altLang="zh-CN" b="1" dirty="0">
                <a:solidFill>
                  <a:srgbClr val="000000"/>
                </a:solidFill>
                <a:latin typeface="黑体" panose="02010609060101010101" pitchFamily="2" charset="-122"/>
                <a:ea typeface="黑体" panose="02010609060101010101" pitchFamily="2" charset="-122"/>
              </a:rPr>
              <a:t> </a:t>
            </a:r>
            <a:r>
              <a:rPr lang="zh-CN" altLang="zh-CN" b="1" dirty="0">
                <a:solidFill>
                  <a:srgbClr val="9900FF"/>
                </a:solidFill>
                <a:latin typeface="黑体" panose="02010609060101010101" pitchFamily="2" charset="-122"/>
                <a:ea typeface="黑体" panose="02010609060101010101" pitchFamily="2" charset="-122"/>
              </a:rPr>
              <a:t>③</a:t>
            </a:r>
            <a:r>
              <a:rPr lang="zh-CN" altLang="zh-CN" b="1" dirty="0">
                <a:solidFill>
                  <a:srgbClr val="9900FF"/>
                </a:solidFill>
                <a:latin typeface="楷体" panose="02010609060101010101" pitchFamily="49" charset="-122"/>
                <a:ea typeface="楷体" panose="02010609060101010101" pitchFamily="49" charset="-122"/>
              </a:rPr>
              <a:t>莫扎特的做法，让海顿赞叹不已。</a:t>
            </a:r>
            <a:endParaRPr lang="zh-CN" altLang="zh-CN" b="1" dirty="0">
              <a:solidFill>
                <a:srgbClr val="9900FF"/>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ChangeArrowheads="1"/>
          </p:cNvSpPr>
          <p:nvPr>
            <p:ph type="title"/>
          </p:nvPr>
        </p:nvSpPr>
        <p:spPr>
          <a:xfrm>
            <a:off x="805054" y="1423244"/>
            <a:ext cx="9393238" cy="1314450"/>
          </a:xfrm>
        </p:spPr>
        <p:txBody>
          <a:bodyPr lIns="104413" tIns="52206" rIns="104413" bIns="52206">
            <a:noAutofit/>
          </a:bodyPr>
          <a:lstStyle/>
          <a:p>
            <a:r>
              <a:rPr lang="zh-CN" altLang="en-US" sz="4000" b="1" noProof="1">
                <a:solidFill>
                  <a:srgbClr val="0000FF"/>
                </a:solidFill>
                <a:ea typeface="隶书" panose="02010509060101010101" pitchFamily="49" charset="-122"/>
              </a:rPr>
              <a:t>修改建议：</a:t>
            </a:r>
            <a:br>
              <a:rPr lang="zh-CN" altLang="zh-CN" sz="4000" b="1" noProof="1">
                <a:solidFill>
                  <a:srgbClr val="0000FF"/>
                </a:solidFill>
                <a:ea typeface="隶书" panose="02010509060101010101" pitchFamily="49" charset="-122"/>
              </a:rPr>
            </a:br>
            <a:endParaRPr lang="zh-CN" altLang="zh-CN" sz="4000" b="1" noProof="1" dirty="0">
              <a:solidFill>
                <a:srgbClr val="0000FF"/>
              </a:solidFill>
              <a:latin typeface="微软雅黑" panose="020B0503020204020204" charset="-122"/>
              <a:ea typeface="隶书" panose="02010509060101010101" pitchFamily="49" charset="-122"/>
            </a:endParaRPr>
          </a:p>
        </p:txBody>
      </p:sp>
      <p:sp>
        <p:nvSpPr>
          <p:cNvPr id="9" name="Rectangle 2"/>
          <p:cNvSpPr>
            <a:spLocks noGrp="1"/>
          </p:cNvSpPr>
          <p:nvPr>
            <p:ph idx="1"/>
          </p:nvPr>
        </p:nvSpPr>
        <p:spPr>
          <a:xfrm>
            <a:off x="0" y="2435392"/>
            <a:ext cx="11823032" cy="3804987"/>
          </a:xfrm>
          <a:solidFill>
            <a:schemeClr val="bg1"/>
          </a:solidFill>
        </p:spPr>
        <p:txBody>
          <a:bodyPr lIns="104413" tIns="52206" rIns="104413" bIns="52206">
            <a:normAutofit/>
          </a:bodyPr>
          <a:lstStyle/>
          <a:p>
            <a:pPr marL="0" indent="0">
              <a:lnSpc>
                <a:spcPct val="150000"/>
              </a:lnSpc>
              <a:spcAft>
                <a:spcPts val="0"/>
              </a:spcAft>
              <a:buFontTx/>
              <a:buNone/>
              <a:defRPr/>
            </a:pPr>
            <a:r>
              <a:rPr lang="zh-CN" altLang="en-US" sz="2800" b="1" noProof="1">
                <a:latin typeface="华文细黑" panose="02010600040101010101" charset="-122"/>
                <a:ea typeface="华文细黑" panose="02010600040101010101" charset="-122"/>
                <a:cs typeface="华文细黑" panose="02010600040101010101" charset="-122"/>
              </a:rPr>
              <a:t>（</a:t>
            </a:r>
            <a:r>
              <a:rPr lang="en-US" altLang="zh-CN" sz="2800" b="1" noProof="1">
                <a:latin typeface="华文细黑" panose="02010600040101010101" charset="-122"/>
                <a:ea typeface="华文细黑" panose="02010600040101010101" charset="-122"/>
                <a:cs typeface="华文细黑" panose="02010600040101010101" charset="-122"/>
              </a:rPr>
              <a:t>1</a:t>
            </a:r>
            <a:r>
              <a:rPr lang="zh-CN" altLang="en-US" sz="2800" b="1" noProof="1">
                <a:latin typeface="华文细黑" panose="02010600040101010101" charset="-122"/>
                <a:ea typeface="华文细黑" panose="02010600040101010101" charset="-122"/>
                <a:cs typeface="华文细黑" panose="02010600040101010101" charset="-122"/>
              </a:rPr>
              <a:t>）</a:t>
            </a:r>
            <a:r>
              <a:rPr lang="zh-CN" altLang="zh-CN" sz="2800" b="1" dirty="0">
                <a:latin typeface="华文细黑" panose="02010600040101010101" charset="-122"/>
                <a:ea typeface="华文细黑" panose="02010600040101010101" charset="-122"/>
                <a:cs typeface="华文细黑" panose="02010600040101010101" charset="-122"/>
              </a:rPr>
              <a:t>事例中的许多内容与论点无关，如</a:t>
            </a:r>
            <a:r>
              <a:rPr lang="zh-CN" altLang="zh-CN" sz="2800" b="1" dirty="0">
                <a:solidFill>
                  <a:srgbClr val="FF0000"/>
                </a:solidFill>
                <a:latin typeface="华文细黑" panose="02010600040101010101" charset="-122"/>
                <a:ea typeface="华文细黑" panose="02010600040101010101" charset="-122"/>
                <a:cs typeface="华文细黑" panose="02010600040101010101" charset="-122"/>
              </a:rPr>
              <a:t>莫扎特的出身、小时候的情况</a:t>
            </a:r>
            <a:r>
              <a:rPr lang="zh-CN" altLang="zh-CN" sz="2800" b="1" dirty="0">
                <a:latin typeface="华文细黑" panose="02010600040101010101" charset="-122"/>
                <a:ea typeface="华文细黑" panose="02010600040101010101" charset="-122"/>
                <a:cs typeface="华文细黑" panose="02010600040101010101" charset="-122"/>
              </a:rPr>
              <a:t>等，“叙例”时须毫不可惜地</a:t>
            </a:r>
            <a:r>
              <a:rPr lang="zh-CN" altLang="zh-CN" sz="2800" b="1" dirty="0">
                <a:solidFill>
                  <a:srgbClr val="FF0000"/>
                </a:solidFill>
                <a:latin typeface="华文细黑" panose="02010600040101010101" charset="-122"/>
                <a:ea typeface="华文细黑" panose="02010600040101010101" charset="-122"/>
                <a:cs typeface="华文细黑" panose="02010600040101010101" charset="-122"/>
              </a:rPr>
              <a:t>舍去</a:t>
            </a:r>
            <a:r>
              <a:rPr lang="zh-CN" altLang="zh-CN" sz="2800" b="1" dirty="0">
                <a:latin typeface="华文细黑" panose="02010600040101010101" charset="-122"/>
                <a:ea typeface="华文细黑" panose="02010600040101010101" charset="-122"/>
                <a:cs typeface="华文细黑" panose="02010600040101010101" charset="-122"/>
              </a:rPr>
              <a:t>；</a:t>
            </a:r>
            <a:endParaRPr lang="en-US" altLang="zh-CN" sz="2800" b="1" dirty="0">
              <a:latin typeface="华文细黑" panose="02010600040101010101" charset="-122"/>
              <a:ea typeface="华文细黑" panose="02010600040101010101" charset="-122"/>
              <a:cs typeface="华文细黑" panose="02010600040101010101" charset="-122"/>
            </a:endParaRPr>
          </a:p>
          <a:p>
            <a:pPr marL="0" indent="0">
              <a:lnSpc>
                <a:spcPct val="150000"/>
              </a:lnSpc>
              <a:spcAft>
                <a:spcPts val="0"/>
              </a:spcAft>
              <a:buFontTx/>
              <a:buNone/>
              <a:defRPr/>
            </a:pPr>
            <a:r>
              <a:rPr lang="zh-CN" altLang="en-US" sz="2800" b="1" dirty="0">
                <a:latin typeface="华文细黑" panose="02010600040101010101" charset="-122"/>
                <a:ea typeface="华文细黑" panose="02010600040101010101" charset="-122"/>
                <a:cs typeface="华文细黑" panose="02010600040101010101" charset="-122"/>
              </a:rPr>
              <a:t>（</a:t>
            </a:r>
            <a:r>
              <a:rPr lang="en-US" altLang="zh-CN" sz="2800" b="1" dirty="0">
                <a:latin typeface="华文细黑" panose="02010600040101010101" charset="-122"/>
                <a:ea typeface="华文细黑" panose="02010600040101010101" charset="-122"/>
                <a:cs typeface="华文细黑" panose="02010600040101010101" charset="-122"/>
              </a:rPr>
              <a:t>2</a:t>
            </a:r>
            <a:r>
              <a:rPr lang="zh-CN" altLang="en-US" sz="2800" b="1" dirty="0">
                <a:latin typeface="华文细黑" panose="02010600040101010101" charset="-122"/>
                <a:ea typeface="华文细黑" panose="02010600040101010101" charset="-122"/>
                <a:cs typeface="华文细黑" panose="02010600040101010101" charset="-122"/>
              </a:rPr>
              <a:t>）</a:t>
            </a:r>
            <a:r>
              <a:rPr lang="zh-CN" altLang="zh-CN" sz="2800" b="1" dirty="0">
                <a:latin typeface="华文细黑" panose="02010600040101010101" charset="-122"/>
                <a:ea typeface="华文细黑" panose="02010600040101010101" charset="-122"/>
                <a:cs typeface="华文细黑" panose="02010600040101010101" charset="-122"/>
              </a:rPr>
              <a:t>对</a:t>
            </a:r>
            <a:r>
              <a:rPr lang="zh-CN" altLang="zh-CN" sz="2800" b="1" dirty="0">
                <a:solidFill>
                  <a:srgbClr val="FF0000"/>
                </a:solidFill>
                <a:latin typeface="华文细黑" panose="02010600040101010101" charset="-122"/>
                <a:ea typeface="华文细黑" panose="02010600040101010101" charset="-122"/>
                <a:cs typeface="华文细黑" panose="02010600040101010101" charset="-122"/>
              </a:rPr>
              <a:t>莫扎特与海顿言行</a:t>
            </a:r>
            <a:r>
              <a:rPr lang="zh-CN" altLang="zh-CN" sz="2800" b="1" dirty="0">
                <a:latin typeface="华文细黑" panose="02010600040101010101" charset="-122"/>
                <a:ea typeface="华文细黑" panose="02010600040101010101" charset="-122"/>
                <a:cs typeface="华文细黑" panose="02010600040101010101" charset="-122"/>
              </a:rPr>
              <a:t>的生动形象的描述，也不符合</a:t>
            </a:r>
            <a:r>
              <a:rPr lang="zh-CN" altLang="zh-CN" sz="2800" b="1" dirty="0">
                <a:solidFill>
                  <a:srgbClr val="FF0000"/>
                </a:solidFill>
                <a:latin typeface="华文细黑" panose="02010600040101010101" charset="-122"/>
                <a:ea typeface="华文细黑" panose="02010600040101010101" charset="-122"/>
                <a:cs typeface="华文细黑" panose="02010600040101010101" charset="-122"/>
              </a:rPr>
              <a:t>简明扼要</a:t>
            </a:r>
            <a:r>
              <a:rPr lang="zh-CN" altLang="zh-CN" sz="2800" b="1" dirty="0">
                <a:latin typeface="华文细黑" panose="02010600040101010101" charset="-122"/>
                <a:ea typeface="华文细黑" panose="02010600040101010101" charset="-122"/>
                <a:cs typeface="华文细黑" panose="02010600040101010101" charset="-122"/>
              </a:rPr>
              <a:t>的要求，也宜</a:t>
            </a:r>
            <a:r>
              <a:rPr lang="zh-CN" altLang="zh-CN" sz="2800" b="1" dirty="0">
                <a:solidFill>
                  <a:srgbClr val="FF0000"/>
                </a:solidFill>
                <a:latin typeface="华文细黑" panose="02010600040101010101" charset="-122"/>
                <a:ea typeface="华文细黑" panose="02010600040101010101" charset="-122"/>
                <a:cs typeface="华文细黑" panose="02010600040101010101" charset="-122"/>
              </a:rPr>
              <a:t>简练概括</a:t>
            </a:r>
            <a:r>
              <a:rPr lang="zh-CN" altLang="zh-CN" sz="2800" b="1" dirty="0">
                <a:latin typeface="华文细黑" panose="02010600040101010101" charset="-122"/>
                <a:ea typeface="华文细黑" panose="02010600040101010101" charset="-122"/>
                <a:cs typeface="华文细黑" panose="02010600040101010101" charset="-122"/>
              </a:rPr>
              <a:t>。</a:t>
            </a:r>
            <a:r>
              <a:rPr lang="en-US" altLang="zh-CN" sz="2800" b="1" noProof="1">
                <a:solidFill>
                  <a:schemeClr val="accent2"/>
                </a:solidFill>
                <a:ea typeface="隶书" panose="02010509060101010101" pitchFamily="49" charset="-122"/>
              </a:rPr>
              <a:t>  </a:t>
            </a:r>
            <a:endParaRPr lang="zh-CN" altLang="en-US" sz="2800" b="1" noProof="1">
              <a:solidFill>
                <a:schemeClr val="accent2"/>
              </a:solidFill>
              <a:ea typeface="隶书" panose="02010509060101010101" pitchFamily="49" charset="-122"/>
            </a:endParaRPr>
          </a:p>
          <a:p>
            <a:pPr>
              <a:lnSpc>
                <a:spcPct val="90000"/>
              </a:lnSpc>
              <a:defRPr/>
            </a:pPr>
            <a:endParaRPr lang="en-US" altLang="zh-CN" sz="2800" b="1" noProof="1">
              <a:solidFill>
                <a:schemeClr val="accent2"/>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animEffect transition="in" filter="fade">
                                      <p:cBhvr>
                                        <p:cTn id="11" dur="1000"/>
                                        <p:tgtEl>
                                          <p:spTgt spid="9">
                                            <p:txEl>
                                              <p:pRg st="0" end="0"/>
                                            </p:txEl>
                                          </p:spTgt>
                                        </p:tgtEl>
                                      </p:cBhvr>
                                    </p:animEffect>
                                    <p:anim calcmode="lin" valueType="num">
                                      <p:cBhvr>
                                        <p:cTn id="12"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9">
                                            <p:txEl>
                                              <p:pRg st="1" end="1"/>
                                            </p:txEl>
                                          </p:spTgt>
                                        </p:tgtEl>
                                        <p:attrNameLst>
                                          <p:attrName>style.visibility</p:attrName>
                                        </p:attrNameLst>
                                      </p:cBhvr>
                                      <p:to>
                                        <p:strVal val="visible"/>
                                      </p:to>
                                    </p:set>
                                    <p:animEffect transition="in" filter="fade">
                                      <p:cBhvr>
                                        <p:cTn id="18" dur="1000"/>
                                        <p:tgtEl>
                                          <p:spTgt spid="9">
                                            <p:txEl>
                                              <p:pRg st="1" end="1"/>
                                            </p:txEl>
                                          </p:spTgt>
                                        </p:tgtEl>
                                      </p:cBhvr>
                                    </p:animEffect>
                                    <p:anim calcmode="lin" valueType="num">
                                      <p:cBhvr>
                                        <p:cTn id="19"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矩形 2"/>
          <p:cNvSpPr/>
          <p:nvPr/>
        </p:nvSpPr>
        <p:spPr>
          <a:xfrm>
            <a:off x="303530" y="504825"/>
            <a:ext cx="11633835" cy="2014855"/>
          </a:xfrm>
          <a:prstGeom prst="rect">
            <a:avLst/>
          </a:prstGeom>
          <a:noFill/>
          <a:ln w="9525">
            <a:noFill/>
          </a:ln>
        </p:spPr>
        <p:txBody>
          <a:bodyPr wrap="square">
            <a:spAutoFit/>
          </a:bodyPr>
          <a:p>
            <a:pPr algn="ctr">
              <a:lnSpc>
                <a:spcPts val="5000"/>
              </a:lnSpc>
            </a:pPr>
            <a:r>
              <a:rPr lang="zh-CN" altLang="en-US" sz="3200" dirty="0">
                <a:solidFill>
                  <a:srgbClr val="000000"/>
                </a:solidFill>
                <a:latin typeface="Times New Roman" panose="02020603050405020304" pitchFamily="18" charset="0"/>
                <a:ea typeface="华文细黑" panose="02010600040101010101" charset="-122"/>
                <a:sym typeface="Courier New" panose="02070309020205020404" charset="0"/>
              </a:rPr>
              <a:t>一、</a:t>
            </a:r>
            <a:r>
              <a:rPr lang="zh-CN" altLang="en-US" sz="3200" dirty="0">
                <a:solidFill>
                  <a:srgbClr val="000000"/>
                </a:solidFill>
                <a:latin typeface="Times New Roman" panose="02020603050405020304" pitchFamily="18" charset="0"/>
                <a:ea typeface="华文细黑" panose="02010600040101010101" charset="-122"/>
                <a:sym typeface="Times New Roman" panose="02020603050405020304" pitchFamily="18" charset="0"/>
              </a:rPr>
              <a:t>精练</a:t>
            </a:r>
            <a:r>
              <a:rPr lang="en-US" altLang="zh-CN" sz="3200" dirty="0">
                <a:solidFill>
                  <a:srgbClr val="000000"/>
                </a:solidFill>
                <a:latin typeface="Times New Roman" panose="02020603050405020304" pitchFamily="18" charset="0"/>
                <a:ea typeface="华文细黑" panose="02010600040101010101" charset="-122"/>
                <a:sym typeface="Courier New" panose="02070309020205020404" charset="0"/>
              </a:rPr>
              <a:t>——</a:t>
            </a:r>
            <a:r>
              <a:rPr lang="zh-CN" altLang="en-US" sz="3200" dirty="0">
                <a:solidFill>
                  <a:srgbClr val="000000"/>
                </a:solidFill>
                <a:latin typeface="Times New Roman" panose="02020603050405020304" pitchFamily="18" charset="0"/>
                <a:ea typeface="华文细黑" panose="02010600040101010101" charset="-122"/>
                <a:sym typeface="Times New Roman" panose="02020603050405020304" pitchFamily="18" charset="0"/>
              </a:rPr>
              <a:t>叙例要精练 </a:t>
            </a:r>
            <a:endParaRPr lang="zh-CN" altLang="en-US" sz="3200" dirty="0">
              <a:solidFill>
                <a:srgbClr val="000000"/>
              </a:solidFill>
              <a:latin typeface="宋体" panose="02010600030101010101" pitchFamily="2" charset="-122"/>
              <a:ea typeface="宋体" panose="02010600030101010101" pitchFamily="2" charset="-122"/>
              <a:sym typeface="Courier New" panose="02070309020205020404" charset="0"/>
            </a:endParaRPr>
          </a:p>
          <a:p>
            <a:pPr algn="just">
              <a:lnSpc>
                <a:spcPts val="5000"/>
              </a:lnSpc>
            </a:pPr>
            <a:r>
              <a:rPr lang="zh-CN" altLang="en-US" sz="3200" dirty="0">
                <a:solidFill>
                  <a:srgbClr val="000000"/>
                </a:solidFill>
                <a:latin typeface="Times New Roman" panose="02020603050405020304" pitchFamily="18" charset="0"/>
                <a:ea typeface="华文细黑" panose="02010600040101010101" charset="-122"/>
                <a:sym typeface="Times New Roman" panose="02020603050405020304" pitchFamily="18" charset="0"/>
              </a:rPr>
              <a:t>        论据运用不在多，而在于精，在于能说明问题。写议论文占用材料要多多益善，而选用材料要沙里淘金，精益求精。</a:t>
            </a:r>
            <a:endParaRPr lang="zh-CN" altLang="en-US" sz="3200" dirty="0">
              <a:solidFill>
                <a:srgbClr val="000000"/>
              </a:solidFill>
              <a:latin typeface="Times New Roman" panose="02020603050405020304" pitchFamily="18" charset="0"/>
              <a:ea typeface="华文细黑" panose="02010600040101010101" charset="-122"/>
              <a:sym typeface="Times New Roman" panose="02020603050405020304" pitchFamily="18" charset="0"/>
            </a:endParaRPr>
          </a:p>
        </p:txBody>
      </p:sp>
      <p:sp>
        <p:nvSpPr>
          <p:cNvPr id="4" name="文本框 3"/>
          <p:cNvSpPr txBox="1"/>
          <p:nvPr/>
        </p:nvSpPr>
        <p:spPr>
          <a:xfrm>
            <a:off x="303530" y="2742565"/>
            <a:ext cx="11945620" cy="3775710"/>
          </a:xfrm>
          <a:prstGeom prst="rect">
            <a:avLst/>
          </a:prstGeom>
          <a:noFill/>
        </p:spPr>
        <p:txBody>
          <a:bodyPr wrap="square" rtlCol="0" anchor="t">
            <a:spAutoFit/>
          </a:bodyPr>
          <a:p>
            <a:pPr marL="228600" marR="0" lvl="0" indent="-228600" algn="l" defTabSz="914400" rtl="0" eaLnBrk="1" fontAlgn="auto" latinLnBrk="0" hangingPunct="1">
              <a:lnSpc>
                <a:spcPct val="90000"/>
              </a:lnSpc>
              <a:spcBef>
                <a:spcPts val="1000"/>
              </a:spcBef>
              <a:spcAft>
                <a:spcPts val="0"/>
              </a:spcAft>
              <a:buClrTx/>
              <a:buSzTx/>
              <a:buFontTx/>
              <a:buNone/>
              <a:defRPr/>
            </a:pPr>
            <a:r>
              <a:rPr lang="zh-CN" altLang="zh-CN" sz="2800" b="1" noProof="0" dirty="0">
                <a:ln>
                  <a:noFill/>
                </a:ln>
                <a:solidFill>
                  <a:srgbClr val="7030A0"/>
                </a:solidFill>
                <a:effectLst/>
                <a:uLnTx/>
                <a:uFillTx/>
                <a:latin typeface="华文细黑" panose="02010600040101010101" charset="-122"/>
                <a:ea typeface="华文细黑" panose="02010600040101010101" charset="-122"/>
                <a:cs typeface="华文细黑" panose="02010600040101010101" charset="-122"/>
                <a:sym typeface="+mn-ea"/>
              </a:rPr>
              <a:t>好的叙例构成要素</a:t>
            </a:r>
            <a:endParaRPr lang="zh-CN" altLang="zh-CN" sz="2800" b="1" noProof="0" dirty="0">
              <a:ln>
                <a:noFill/>
              </a:ln>
              <a:solidFill>
                <a:srgbClr val="7030A0"/>
              </a:solidFill>
              <a:effectLst/>
              <a:uLnTx/>
              <a:uFillTx/>
              <a:latin typeface="华文细黑" panose="02010600040101010101" charset="-122"/>
              <a:ea typeface="华文细黑" panose="02010600040101010101" charset="-122"/>
              <a:cs typeface="华文细黑" panose="02010600040101010101" charset="-122"/>
              <a:sym typeface="+mn-ea"/>
            </a:endParaRPr>
          </a:p>
          <a:p>
            <a:pPr marL="228600" marR="0" lvl="0" indent="-228600" algn="l" defTabSz="914400" rtl="0" eaLnBrk="1" fontAlgn="auto" latinLnBrk="0" hangingPunct="1">
              <a:lnSpc>
                <a:spcPct val="90000"/>
              </a:lnSpc>
              <a:spcBef>
                <a:spcPts val="1000"/>
              </a:spcBef>
              <a:spcAft>
                <a:spcPts val="0"/>
              </a:spcAft>
              <a:buClrTx/>
              <a:buSzTx/>
              <a:buFontTx/>
              <a:buNone/>
              <a:defRPr/>
            </a:pPr>
            <a:r>
              <a:rPr lang="zh-CN" altLang="zh-CN" sz="2800" b="1" noProof="0" dirty="0">
                <a:ln>
                  <a:noFill/>
                </a:ln>
                <a:solidFill>
                  <a:srgbClr val="FF0000"/>
                </a:solidFill>
                <a:effectLst/>
                <a:uLnTx/>
                <a:uFillTx/>
                <a:latin typeface="华文细黑" panose="02010600040101010101" charset="-122"/>
                <a:ea typeface="华文细黑" panose="02010600040101010101" charset="-122"/>
                <a:cs typeface="华文细黑" panose="02010600040101010101" charset="-122"/>
                <a:sym typeface="+mn-ea"/>
              </a:rPr>
              <a:t>（强调：须围绕观点/扣题）</a:t>
            </a:r>
            <a:r>
              <a:rPr lang="zh-CN" altLang="zh-CN" sz="2800" b="1" noProof="0" dirty="0">
                <a:ln>
                  <a:noFill/>
                </a:ln>
                <a:solidFill>
                  <a:srgbClr val="7030A0"/>
                </a:solidFill>
                <a:effectLst/>
                <a:uLnTx/>
                <a:uFillTx/>
                <a:latin typeface="华文细黑" panose="02010600040101010101" charset="-122"/>
                <a:ea typeface="华文细黑" panose="02010600040101010101" charset="-122"/>
                <a:cs typeface="华文细黑" panose="02010600040101010101" charset="-122"/>
                <a:sym typeface="+mn-ea"/>
              </a:rPr>
              <a:t>引述事例一般</a:t>
            </a:r>
            <a:r>
              <a:rPr lang="zh-CN" altLang="en-US" sz="2800" b="1" noProof="0" dirty="0">
                <a:ln>
                  <a:noFill/>
                </a:ln>
                <a:solidFill>
                  <a:srgbClr val="7030A0"/>
                </a:solidFill>
                <a:effectLst/>
                <a:uLnTx/>
                <a:uFillTx/>
                <a:latin typeface="华文细黑" panose="02010600040101010101" charset="-122"/>
                <a:ea typeface="华文细黑" panose="02010600040101010101" charset="-122"/>
                <a:cs typeface="华文细黑" panose="02010600040101010101" charset="-122"/>
                <a:sym typeface="+mn-ea"/>
              </a:rPr>
              <a:t>有</a:t>
            </a:r>
            <a:r>
              <a:rPr lang="zh-CN" altLang="zh-CN" sz="2800" b="1" noProof="0" dirty="0">
                <a:ln>
                  <a:noFill/>
                </a:ln>
                <a:solidFill>
                  <a:srgbClr val="7030A0"/>
                </a:solidFill>
                <a:effectLst/>
                <a:uLnTx/>
                <a:uFillTx/>
                <a:latin typeface="华文细黑" panose="02010600040101010101" charset="-122"/>
                <a:ea typeface="华文细黑" panose="02010600040101010101" charset="-122"/>
                <a:cs typeface="华文细黑" panose="02010600040101010101" charset="-122"/>
                <a:sym typeface="+mn-ea"/>
              </a:rPr>
              <a:t>几句话，内容要围绕论点，交代人物的基本状况、行动和行动的结果。  (Who+What+How)</a:t>
            </a:r>
            <a:endParaRPr lang="zh-CN" altLang="zh-CN" sz="2800" b="1" noProof="0" dirty="0">
              <a:ln>
                <a:noFill/>
              </a:ln>
              <a:solidFill>
                <a:srgbClr val="7030A0"/>
              </a:solidFill>
              <a:effectLst/>
              <a:uLnTx/>
              <a:uFillTx/>
              <a:latin typeface="华文细黑" panose="02010600040101010101" charset="-122"/>
              <a:ea typeface="华文细黑" panose="02010600040101010101" charset="-122"/>
              <a:cs typeface="华文细黑" panose="02010600040101010101" charset="-122"/>
              <a:sym typeface="+mn-ea"/>
            </a:endParaRPr>
          </a:p>
          <a:p>
            <a:pPr marL="228600" marR="0" lvl="0" indent="-228600" algn="l" defTabSz="914400" rtl="0" eaLnBrk="1" fontAlgn="auto" latinLnBrk="0" hangingPunct="1">
              <a:lnSpc>
                <a:spcPct val="90000"/>
              </a:lnSpc>
              <a:spcBef>
                <a:spcPts val="1000"/>
              </a:spcBef>
              <a:spcAft>
                <a:spcPts val="0"/>
              </a:spcAft>
              <a:buClrTx/>
              <a:buSzTx/>
              <a:buFontTx/>
              <a:buNone/>
              <a:defRPr/>
            </a:pPr>
            <a:r>
              <a:rPr lang="zh-CN" altLang="zh-CN" sz="2800" b="1" noProof="0" dirty="0">
                <a:ln>
                  <a:noFill/>
                </a:ln>
                <a:solidFill>
                  <a:srgbClr val="7030A0"/>
                </a:solidFill>
                <a:effectLst/>
                <a:uLnTx/>
                <a:uFillTx/>
                <a:latin typeface="华文细黑" panose="02010600040101010101" charset="-122"/>
                <a:ea typeface="华文细黑" panose="02010600040101010101" charset="-122"/>
                <a:cs typeface="华文细黑" panose="02010600040101010101" charset="-122"/>
                <a:sym typeface="+mn-ea"/>
              </a:rPr>
              <a:t>①一句话简单交代人物的基本状况，如人物身份，职业等；</a:t>
            </a:r>
            <a:endParaRPr lang="zh-CN" altLang="zh-CN" sz="2800" b="1" noProof="0" dirty="0">
              <a:ln>
                <a:noFill/>
              </a:ln>
              <a:solidFill>
                <a:srgbClr val="7030A0"/>
              </a:solidFill>
              <a:effectLst/>
              <a:uLnTx/>
              <a:uFillTx/>
              <a:latin typeface="华文细黑" panose="02010600040101010101" charset="-122"/>
              <a:ea typeface="华文细黑" panose="02010600040101010101" charset="-122"/>
              <a:cs typeface="华文细黑" panose="02010600040101010101" charset="-122"/>
              <a:sym typeface="+mn-ea"/>
            </a:endParaRPr>
          </a:p>
          <a:p>
            <a:pPr marL="228600" marR="0" lvl="0" indent="-228600" algn="l" defTabSz="914400" rtl="0" eaLnBrk="1" fontAlgn="auto" latinLnBrk="0" hangingPunct="1">
              <a:lnSpc>
                <a:spcPct val="90000"/>
              </a:lnSpc>
              <a:spcBef>
                <a:spcPts val="1000"/>
              </a:spcBef>
              <a:spcAft>
                <a:spcPts val="0"/>
              </a:spcAft>
              <a:buClrTx/>
              <a:buSzTx/>
              <a:buFontTx/>
              <a:buNone/>
              <a:defRPr/>
            </a:pPr>
            <a:r>
              <a:rPr lang="zh-CN" altLang="zh-CN" sz="2800" b="1" noProof="0" dirty="0">
                <a:ln>
                  <a:noFill/>
                </a:ln>
                <a:solidFill>
                  <a:srgbClr val="7030A0"/>
                </a:solidFill>
                <a:effectLst/>
                <a:uLnTx/>
                <a:uFillTx/>
                <a:latin typeface="华文细黑" panose="02010600040101010101" charset="-122"/>
                <a:ea typeface="华文细黑" panose="02010600040101010101" charset="-122"/>
                <a:cs typeface="华文细黑" panose="02010600040101010101" charset="-122"/>
                <a:sym typeface="+mn-ea"/>
              </a:rPr>
              <a:t>②简要叙述紧扣论点的人物行动、心理、语言；突出有内在逻辑关系的句子；（突出与论点有关的外在标志性句子）</a:t>
            </a:r>
            <a:endParaRPr lang="zh-CN" altLang="zh-CN" sz="2800" b="1" noProof="0" dirty="0">
              <a:ln>
                <a:noFill/>
              </a:ln>
              <a:solidFill>
                <a:srgbClr val="7030A0"/>
              </a:solidFill>
              <a:effectLst/>
              <a:uLnTx/>
              <a:uFillTx/>
              <a:latin typeface="华文细黑" panose="02010600040101010101" charset="-122"/>
              <a:ea typeface="华文细黑" panose="02010600040101010101" charset="-122"/>
              <a:cs typeface="华文细黑" panose="02010600040101010101" charset="-122"/>
              <a:sym typeface="+mn-ea"/>
            </a:endParaRPr>
          </a:p>
          <a:p>
            <a:pPr marL="228600" marR="0" lvl="0" indent="-228600" algn="l" defTabSz="914400" rtl="0" eaLnBrk="1" fontAlgn="auto" latinLnBrk="0" hangingPunct="1">
              <a:lnSpc>
                <a:spcPct val="90000"/>
              </a:lnSpc>
              <a:spcBef>
                <a:spcPts val="1000"/>
              </a:spcBef>
              <a:spcAft>
                <a:spcPts val="0"/>
              </a:spcAft>
              <a:buClrTx/>
              <a:buSzTx/>
              <a:buFontTx/>
              <a:buNone/>
              <a:defRPr/>
            </a:pPr>
            <a:r>
              <a:rPr lang="zh-CN" altLang="zh-CN" sz="2800" b="1" noProof="0" dirty="0">
                <a:ln>
                  <a:noFill/>
                </a:ln>
                <a:solidFill>
                  <a:srgbClr val="7030A0"/>
                </a:solidFill>
                <a:effectLst/>
                <a:uLnTx/>
                <a:uFillTx/>
                <a:latin typeface="华文细黑" panose="02010600040101010101" charset="-122"/>
                <a:ea typeface="华文细黑" panose="02010600040101010101" charset="-122"/>
                <a:cs typeface="华文细黑" panose="02010600040101010101" charset="-122"/>
                <a:sym typeface="+mn-ea"/>
              </a:rPr>
              <a:t>③紧扣论点，结果如何。</a:t>
            </a:r>
            <a:endParaRPr lang="zh-CN" altLang="zh-CN" sz="2800" b="1" noProof="0" dirty="0">
              <a:ln>
                <a:noFill/>
              </a:ln>
              <a:solidFill>
                <a:prstClr val="black"/>
              </a:solidFill>
              <a:effectLst/>
              <a:uLnTx/>
              <a:uFillTx/>
              <a:latin typeface="黑体" panose="02010609060101010101" pitchFamily="2" charset="-122"/>
              <a:ea typeface="黑体" panose="02010609060101010101" pitchFamily="2" charset="-122"/>
              <a:sym typeface="+mn-ea"/>
            </a:endParaRPr>
          </a:p>
          <a:p>
            <a:pPr marL="228600" marR="0" lvl="0" indent="-228600" algn="l" defTabSz="914400" rtl="0" eaLnBrk="1" fontAlgn="auto" latinLnBrk="0" hangingPunct="1">
              <a:lnSpc>
                <a:spcPct val="90000"/>
              </a:lnSpc>
              <a:spcBef>
                <a:spcPts val="1000"/>
              </a:spcBef>
              <a:spcAft>
                <a:spcPts val="0"/>
              </a:spcAft>
              <a:buClrTx/>
              <a:buSzTx/>
              <a:buFontTx/>
              <a:buNone/>
              <a:defRPr/>
            </a:pPr>
            <a:r>
              <a:rPr lang="zh-CN" altLang="zh-CN" sz="2400" b="1" noProof="0" dirty="0">
                <a:ln>
                  <a:noFill/>
                </a:ln>
                <a:solidFill>
                  <a:prstClr val="black"/>
                </a:solidFill>
                <a:effectLst/>
                <a:uLnTx/>
                <a:uFillTx/>
                <a:latin typeface="黑体" panose="02010609060101010101" pitchFamily="2" charset="-122"/>
                <a:ea typeface="黑体" panose="02010609060101010101" pitchFamily="2" charset="-122"/>
                <a:sym typeface="+mn-ea"/>
              </a:rPr>
              <a:t>  </a:t>
            </a:r>
            <a:endParaRPr lang="zh-CN" altLang="zh-CN" sz="2400" b="1" noProof="0" dirty="0">
              <a:ln>
                <a:noFill/>
              </a:ln>
              <a:solidFill>
                <a:prstClr val="black"/>
              </a:solidFill>
              <a:effectLst/>
              <a:uLnTx/>
              <a:uFillTx/>
              <a:latin typeface="黑体" panose="02010609060101010101" pitchFamily="2" charset="-122"/>
              <a:ea typeface="黑体" panose="0201060906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矩形 2"/>
          <p:cNvSpPr/>
          <p:nvPr/>
        </p:nvSpPr>
        <p:spPr>
          <a:xfrm>
            <a:off x="171451" y="497417"/>
            <a:ext cx="11762316" cy="5285105"/>
          </a:xfrm>
          <a:prstGeom prst="rect">
            <a:avLst/>
          </a:prstGeom>
          <a:noFill/>
          <a:ln w="9525">
            <a:noFill/>
          </a:ln>
        </p:spPr>
        <p:txBody>
          <a:bodyPr>
            <a:spAutoFit/>
          </a:bodyPr>
          <a:p>
            <a:pPr algn="just">
              <a:lnSpc>
                <a:spcPts val="4500"/>
              </a:lnSpc>
            </a:pPr>
            <a:r>
              <a:rPr lang="zh-CN" altLang="en-US" sz="3200" dirty="0">
                <a:solidFill>
                  <a:srgbClr val="E36C0A"/>
                </a:solidFill>
                <a:latin typeface="Times New Roman" panose="02020603050405020304" pitchFamily="18" charset="0"/>
                <a:ea typeface="华文细黑" panose="02010600040101010101" charset="-122"/>
                <a:sym typeface="Times New Roman" panose="02020603050405020304" pitchFamily="18" charset="0"/>
              </a:rPr>
              <a:t>例</a:t>
            </a:r>
            <a:r>
              <a:rPr lang="zh-CN" altLang="en-US" sz="3200" dirty="0">
                <a:solidFill>
                  <a:srgbClr val="000000"/>
                </a:solidFill>
                <a:latin typeface="Times New Roman" panose="02020603050405020304" pitchFamily="18" charset="0"/>
                <a:ea typeface="华文细黑" panose="02010600040101010101" charset="-122"/>
                <a:sym typeface="Times New Roman" panose="02020603050405020304" pitchFamily="18" charset="0"/>
              </a:rPr>
              <a:t>　一同学写作《付出就有收获》作文中有这样的叙例片段：</a:t>
            </a:r>
            <a:endParaRPr lang="zh-CN" altLang="en-US" sz="3200" dirty="0">
              <a:solidFill>
                <a:srgbClr val="000000"/>
              </a:solidFill>
              <a:latin typeface="宋体" panose="02010600030101010101" pitchFamily="2" charset="-122"/>
              <a:ea typeface="宋体" panose="02010600030101010101" pitchFamily="2" charset="-122"/>
              <a:sym typeface="Courier New" panose="02070309020205020404" charset="0"/>
            </a:endParaRPr>
          </a:p>
          <a:p>
            <a:pPr algn="just">
              <a:lnSpc>
                <a:spcPts val="4500"/>
              </a:lnSpc>
            </a:pPr>
            <a:r>
              <a:rPr lang="en-US" altLang="zh-CN" sz="3200" dirty="0">
                <a:solidFill>
                  <a:srgbClr val="000000"/>
                </a:solidFill>
                <a:latin typeface="Times New Roman" panose="02020603050405020304" pitchFamily="18" charset="0"/>
                <a:ea typeface="华文细黑" panose="02010600040101010101" charset="-122"/>
                <a:sym typeface="Times New Roman" panose="02020603050405020304" pitchFamily="18" charset="0"/>
              </a:rPr>
              <a:t>        </a:t>
            </a:r>
            <a:r>
              <a:rPr lang="zh-CN" altLang="en-US" sz="3200" dirty="0">
                <a:solidFill>
                  <a:srgbClr val="000000"/>
                </a:solidFill>
                <a:latin typeface="Times New Roman" panose="02020603050405020304" pitchFamily="18" charset="0"/>
                <a:ea typeface="华文细黑" panose="02010600040101010101" charset="-122"/>
                <a:sym typeface="Times New Roman" panose="02020603050405020304" pitchFamily="18" charset="0"/>
              </a:rPr>
              <a:t>我国著名的生物学家童第周是一个懂得付出的人。他刚开始的时候成绩不是很好，有一次老师找他谈话后他就开始变得勤奋起来。每天早上很早就起床，借着马路上微弱的灯光把老师当天要讲的内容自己提前预习。到了晚上他是最后一个睡觉的同学，点着蜡烛不管天气多么炎热或寒冷，他总是坚持不懈地复习老师所讲的知识。没过多久，他就从班上倒数第几名变成了班上第一名，最后还出国留学。这难道不是</a:t>
            </a:r>
            <a:r>
              <a:rPr lang="en-US" altLang="zh-CN" sz="3200" dirty="0">
                <a:solidFill>
                  <a:srgbClr val="000000"/>
                </a:solidFill>
                <a:latin typeface="宋体" panose="02010600030101010101" pitchFamily="2" charset="-122"/>
                <a:ea typeface="华文细黑" panose="02010600040101010101" charset="-122"/>
                <a:sym typeface="Times New Roman" panose="02020603050405020304" pitchFamily="18" charset="0"/>
              </a:rPr>
              <a:t>“</a:t>
            </a:r>
            <a:r>
              <a:rPr lang="zh-CN" altLang="en-US" sz="3200" dirty="0">
                <a:solidFill>
                  <a:srgbClr val="000000"/>
                </a:solidFill>
                <a:latin typeface="Times New Roman" panose="02020603050405020304" pitchFamily="18" charset="0"/>
                <a:ea typeface="华文细黑" panose="02010600040101010101" charset="-122"/>
                <a:sym typeface="Times New Roman" panose="02020603050405020304" pitchFamily="18" charset="0"/>
              </a:rPr>
              <a:t>欲取之，必予之</a:t>
            </a:r>
            <a:r>
              <a:rPr lang="en-US" altLang="zh-CN" sz="3200" dirty="0">
                <a:solidFill>
                  <a:srgbClr val="000000"/>
                </a:solidFill>
                <a:latin typeface="宋体" panose="02010600030101010101" pitchFamily="2" charset="-122"/>
                <a:ea typeface="华文细黑" panose="02010600040101010101" charset="-122"/>
                <a:sym typeface="Times New Roman" panose="02020603050405020304" pitchFamily="18" charset="0"/>
              </a:rPr>
              <a:t>”</a:t>
            </a:r>
            <a:r>
              <a:rPr lang="zh-CN" altLang="en-US" sz="3200" dirty="0">
                <a:solidFill>
                  <a:srgbClr val="000000"/>
                </a:solidFill>
                <a:latin typeface="Times New Roman" panose="02020603050405020304" pitchFamily="18" charset="0"/>
                <a:ea typeface="华文细黑" panose="02010600040101010101" charset="-122"/>
                <a:sym typeface="Times New Roman" panose="02020603050405020304" pitchFamily="18" charset="0"/>
              </a:rPr>
              <a:t>最有力的事实论据吗？</a:t>
            </a:r>
            <a:endParaRPr lang="zh-CN" altLang="en-US" sz="3200" dirty="0">
              <a:solidFill>
                <a:srgbClr val="000000"/>
              </a:solidFill>
              <a:latin typeface="宋体" panose="02010600030101010101" pitchFamily="2" charset="-122"/>
              <a:ea typeface="宋体" panose="02010600030101010101" pitchFamily="2" charset="-122"/>
              <a:sym typeface="Courier New" panose="0207030902020502040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矩形 2"/>
          <p:cNvSpPr/>
          <p:nvPr/>
        </p:nvSpPr>
        <p:spPr>
          <a:xfrm>
            <a:off x="143933" y="705273"/>
            <a:ext cx="11643784" cy="4579620"/>
          </a:xfrm>
          <a:prstGeom prst="rect">
            <a:avLst/>
          </a:prstGeom>
          <a:noFill/>
          <a:ln w="9525">
            <a:noFill/>
          </a:ln>
        </p:spPr>
        <p:txBody>
          <a:bodyPr>
            <a:spAutoFit/>
          </a:bodyPr>
          <a:p>
            <a:pPr algn="just">
              <a:lnSpc>
                <a:spcPts val="5000"/>
              </a:lnSpc>
            </a:pPr>
            <a:r>
              <a:rPr lang="zh-CN" altLang="en-US" sz="3200" dirty="0">
                <a:solidFill>
                  <a:srgbClr val="E36C0A"/>
                </a:solidFill>
                <a:latin typeface="Times New Roman" panose="02020603050405020304" pitchFamily="18" charset="0"/>
                <a:ea typeface="华文细黑" panose="02010600040101010101" charset="-122"/>
                <a:sym typeface="Times New Roman" panose="02020603050405020304" pitchFamily="18" charset="0"/>
              </a:rPr>
              <a:t>评点</a:t>
            </a:r>
            <a:r>
              <a:rPr lang="zh-CN" altLang="en-US" sz="3200" dirty="0">
                <a:solidFill>
                  <a:srgbClr val="000000"/>
                </a:solidFill>
                <a:latin typeface="Times New Roman" panose="02020603050405020304" pitchFamily="18" charset="0"/>
                <a:ea typeface="华文细黑" panose="02010600040101010101" charset="-122"/>
                <a:sym typeface="Times New Roman" panose="02020603050405020304" pitchFamily="18" charset="0"/>
              </a:rPr>
              <a:t>　选用论据的目的在于证明论点。本段选例典型，但叙例太详细具体，不够精练概括，不符合议论文文体特点和叙例要求。</a:t>
            </a:r>
            <a:endParaRPr lang="zh-CN" altLang="en-US" sz="3200" dirty="0">
              <a:solidFill>
                <a:srgbClr val="000000"/>
              </a:solidFill>
              <a:latin typeface="Times New Roman" panose="02020603050405020304" pitchFamily="18" charset="0"/>
              <a:ea typeface="华文细黑" panose="02010600040101010101" charset="-122"/>
              <a:sym typeface="Times New Roman" panose="02020603050405020304" pitchFamily="18" charset="0"/>
            </a:endParaRPr>
          </a:p>
          <a:p>
            <a:pPr algn="just">
              <a:lnSpc>
                <a:spcPts val="5000"/>
              </a:lnSpc>
            </a:pPr>
            <a:r>
              <a:rPr lang="zh-CN" altLang="en-US" sz="3200" dirty="0">
                <a:solidFill>
                  <a:srgbClr val="FF0000"/>
                </a:solidFill>
                <a:latin typeface="Times New Roman" panose="02020603050405020304" pitchFamily="18" charset="0"/>
                <a:ea typeface="华文细黑" panose="02010600040101010101" charset="-122"/>
                <a:sym typeface="Times New Roman" panose="02020603050405020304" pitchFamily="18" charset="0"/>
              </a:rPr>
              <a:t>拟改为：</a:t>
            </a:r>
            <a:endParaRPr lang="zh-CN" altLang="en-US" sz="3200" dirty="0">
              <a:solidFill>
                <a:srgbClr val="FF0000"/>
              </a:solidFill>
              <a:latin typeface="宋体" panose="02010600030101010101" pitchFamily="2" charset="-122"/>
              <a:ea typeface="宋体" panose="02010600030101010101" pitchFamily="2" charset="-122"/>
              <a:sym typeface="Courier New" panose="02070309020205020404" charset="0"/>
            </a:endParaRPr>
          </a:p>
          <a:p>
            <a:pPr algn="just">
              <a:lnSpc>
                <a:spcPts val="5000"/>
              </a:lnSpc>
            </a:pPr>
            <a:r>
              <a:rPr lang="en-US" altLang="zh-CN" sz="3200" dirty="0">
                <a:solidFill>
                  <a:srgbClr val="FF0000"/>
                </a:solidFill>
                <a:latin typeface="Times New Roman" panose="02020603050405020304" pitchFamily="18" charset="0"/>
                <a:ea typeface="华文细黑" panose="02010600040101010101" charset="-122"/>
                <a:sym typeface="Times New Roman" panose="02020603050405020304" pitchFamily="18" charset="0"/>
              </a:rPr>
              <a:t>        </a:t>
            </a:r>
            <a:r>
              <a:rPr lang="zh-CN" altLang="en-US" sz="3200" dirty="0">
                <a:solidFill>
                  <a:srgbClr val="FF0000"/>
                </a:solidFill>
                <a:latin typeface="Times New Roman" panose="02020603050405020304" pitchFamily="18" charset="0"/>
                <a:ea typeface="华文细黑" panose="02010600040101010101" charset="-122"/>
                <a:sym typeface="Times New Roman" panose="02020603050405020304" pitchFamily="18" charset="0"/>
              </a:rPr>
              <a:t>没有人是不付出劳动就获取成功的。多年前一个又一个夜晚，那个叫童第周的少年在厕所的灯光下读书。别人都进入了梦乡，他却读得那么认真，那么投入。他从前的物理成绩一塌糊涂，可他却证明了只要付出努力就可以成功。</a:t>
            </a:r>
            <a:endParaRPr lang="zh-CN" altLang="en-US" sz="3200" dirty="0">
              <a:solidFill>
                <a:srgbClr val="FF0000"/>
              </a:solidFill>
              <a:latin typeface="Times New Roman" panose="02020603050405020304" pitchFamily="18" charset="0"/>
              <a:ea typeface="华文细黑" panose="02010600040101010101" charset="-122"/>
              <a:sym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8674">
                                            <p:txEl>
                                              <p:pRg st="1" end="1"/>
                                            </p:txEl>
                                          </p:spTgt>
                                        </p:tgtEl>
                                        <p:attrNameLst>
                                          <p:attrName>style.visibility</p:attrName>
                                        </p:attrNameLst>
                                      </p:cBhvr>
                                      <p:to>
                                        <p:strVal val="visible"/>
                                      </p:to>
                                    </p:set>
                                    <p:animEffect transition="in" filter="blinds(horizontal)">
                                      <p:cBhvr>
                                        <p:cTn id="7" dur="500"/>
                                        <p:tgtEl>
                                          <p:spTgt spid="28674">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8674">
                                            <p:txEl>
                                              <p:pRg st="2" end="2"/>
                                            </p:txEl>
                                          </p:spTgt>
                                        </p:tgtEl>
                                        <p:attrNameLst>
                                          <p:attrName>style.visibility</p:attrName>
                                        </p:attrNameLst>
                                      </p:cBhvr>
                                      <p:to>
                                        <p:strVal val="visible"/>
                                      </p:to>
                                    </p:set>
                                    <p:animEffect transition="in" filter="blinds(horizontal)">
                                      <p:cBhvr>
                                        <p:cTn id="10" dur="500"/>
                                        <p:tgtEl>
                                          <p:spTgt spid="2867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69882" y="157680"/>
            <a:ext cx="10852237" cy="648000"/>
          </a:xfrm>
        </p:spPr>
        <p:txBody>
          <a:bodyPr/>
          <a:p>
            <a:r>
              <a:rPr lang="zh-CN" altLang="en-US"/>
              <a:t>习作：</a:t>
            </a:r>
            <a:endParaRPr lang="zh-CN" altLang="en-US"/>
          </a:p>
        </p:txBody>
      </p:sp>
      <p:sp>
        <p:nvSpPr>
          <p:cNvPr id="3" name="内容占位符 2"/>
          <p:cNvSpPr>
            <a:spLocks noGrp="1"/>
          </p:cNvSpPr>
          <p:nvPr>
            <p:ph idx="1"/>
          </p:nvPr>
        </p:nvSpPr>
        <p:spPr>
          <a:xfrm>
            <a:off x="158750" y="908685"/>
            <a:ext cx="11843385" cy="5041265"/>
          </a:xfrm>
        </p:spPr>
        <p:txBody>
          <a:bodyPr/>
          <a:p>
            <a:pPr marL="0" indent="0">
              <a:buNone/>
            </a:pPr>
            <a:r>
              <a:rPr lang="en-US" altLang="zh-CN"/>
              <a:t>        </a:t>
            </a:r>
            <a:r>
              <a:rPr sz="2800"/>
              <a:t>独创，是核心，能让我们以实力掌握话语权。港珠澳大桥需要建造外海沉管隧道，但在港珠澳大桥之前，全中国的沉管隧道工程加起来不到</a:t>
            </a:r>
            <a:r>
              <a:rPr lang="en-US" altLang="zh-CN" sz="2800"/>
              <a:t>4</a:t>
            </a:r>
            <a:r>
              <a:rPr sz="2800"/>
              <a:t>公里。</a:t>
            </a:r>
            <a:r>
              <a:rPr lang="en-US" altLang="zh-CN" sz="2800"/>
              <a:t>2011</a:t>
            </a:r>
            <a:r>
              <a:rPr sz="2800"/>
              <a:t>年，在与一家荷兰公司商谈沉管安装的技术合作时，该公司开出了高达</a:t>
            </a:r>
            <a:r>
              <a:rPr lang="en-US" altLang="zh-CN" sz="2800"/>
              <a:t>1.5</a:t>
            </a:r>
            <a:r>
              <a:rPr sz="2800"/>
              <a:t>亿欧元的咨询费。谈判过程异常艰难，最后时刻，林鸣提出能否以</a:t>
            </a:r>
            <a:r>
              <a:rPr lang="en-US" altLang="zh-CN" sz="2800"/>
              <a:t>3</a:t>
            </a:r>
            <a:r>
              <a:rPr sz="2800"/>
              <a:t>亿人民币换取最重要、风险最大部分的技术支持。对方回答是：我给你们唱</a:t>
            </a:r>
            <a:r>
              <a:rPr sz="2800">
                <a:sym typeface="+mn-ea"/>
              </a:rPr>
              <a:t>道</a:t>
            </a:r>
            <a:r>
              <a:rPr sz="2800"/>
              <a:t>（首）祈祷歌。面对羞辱，总工程师林鸣彻底醒悟：核心技术买不来也求不来，只能靠自己。林鸣和他的团队经受了无数考验，将国外同行眼中的不可能变成可能，一项又一项突破，终于使港珠澳大桥如蛟龙般横亘沧海。这说明，国家若想要强大，必须得自己创新，把核心技术掌握着自己手里。</a:t>
            </a:r>
            <a:endParaRPr sz="2800"/>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14325" y="-35560"/>
            <a:ext cx="10852150" cy="5751195"/>
          </a:xfrm>
        </p:spPr>
        <p:txBody>
          <a:bodyPr/>
          <a:p>
            <a:r>
              <a:rPr lang="zh-CN" altLang="en-US" sz="2800" b="1"/>
              <a:t>可改为：</a:t>
            </a:r>
            <a:endParaRPr lang="zh-CN" altLang="en-US" sz="2000" b="1"/>
          </a:p>
          <a:p>
            <a:pPr marL="0" indent="0">
              <a:buNone/>
            </a:pPr>
            <a:r>
              <a:rPr sz="2000" b="1">
                <a:sym typeface="+mn-ea"/>
              </a:rPr>
              <a:t>         </a:t>
            </a:r>
            <a:r>
              <a:rPr sz="2800" b="1">
                <a:sym typeface="+mn-ea"/>
              </a:rPr>
              <a:t>独创，是核心，能让我们以实力掌握话语权。从古至今，话语权向来掌握在拥有绝对实力的一方，而独创能力便是绝对实力的核心。当下更不例外。港珠澳大桥需要建造外海沉管隧道，但我国缺乏该方面核心技术，</a:t>
            </a:r>
            <a:r>
              <a:rPr sz="2800" b="1">
                <a:sym typeface="+mn-ea"/>
              </a:rPr>
              <a:t>总工程师林鸣</a:t>
            </a:r>
            <a:r>
              <a:rPr sz="2800" b="1">
                <a:sym typeface="+mn-ea"/>
              </a:rPr>
              <a:t>在</a:t>
            </a:r>
            <a:r>
              <a:rPr sz="2800" b="1">
                <a:sym typeface="+mn-ea"/>
              </a:rPr>
              <a:t>与一家掌握沉管安装的技术且</a:t>
            </a:r>
            <a:r>
              <a:rPr sz="2800" b="1" u="sng">
                <a:solidFill>
                  <a:srgbClr val="FF0000"/>
                </a:solidFill>
                <a:sym typeface="+mn-ea"/>
              </a:rPr>
              <a:t>具有话语权</a:t>
            </a:r>
            <a:r>
              <a:rPr sz="2800" b="1">
                <a:sym typeface="+mn-ea"/>
              </a:rPr>
              <a:t>的荷兰公司商谈</a:t>
            </a:r>
            <a:r>
              <a:rPr sz="2800" b="1">
                <a:sym typeface="+mn-ea"/>
              </a:rPr>
              <a:t>寻求其</a:t>
            </a:r>
            <a:r>
              <a:rPr sz="2800" b="1" u="sng">
                <a:solidFill>
                  <a:srgbClr val="FF0000"/>
                </a:solidFill>
                <a:sym typeface="+mn-ea"/>
              </a:rPr>
              <a:t>最核心技术</a:t>
            </a:r>
            <a:r>
              <a:rPr sz="2800" b="1">
                <a:sym typeface="+mn-ea"/>
              </a:rPr>
              <a:t>支持时，受到对方的刁难与羞辱。此时林鸣彻底醒悟：核心技术买不来，只能靠自己，只能</a:t>
            </a:r>
            <a:r>
              <a:rPr sz="2800" b="1" u="sng">
                <a:solidFill>
                  <a:srgbClr val="FF0000"/>
                </a:solidFill>
                <a:sym typeface="+mn-ea"/>
              </a:rPr>
              <a:t>独创</a:t>
            </a:r>
            <a:r>
              <a:rPr sz="2800" b="1">
                <a:sym typeface="+mn-ea"/>
              </a:rPr>
              <a:t>！当港珠澳大桥如蛟龙般横亘沧海，当外国同行向我国投来惊讶与赞叹的目光时，我们必须明确：</a:t>
            </a:r>
            <a:r>
              <a:rPr sz="2800" b="1" u="sng">
                <a:solidFill>
                  <a:srgbClr val="FF0000"/>
                </a:solidFill>
                <a:sym typeface="+mn-ea"/>
              </a:rPr>
              <a:t>独创是</a:t>
            </a:r>
            <a:r>
              <a:rPr sz="2800" b="1" u="sng">
                <a:solidFill>
                  <a:srgbClr val="FF0000"/>
                </a:solidFill>
                <a:sym typeface="+mn-ea"/>
              </a:rPr>
              <a:t>核心，</a:t>
            </a:r>
            <a:r>
              <a:rPr sz="2800" b="1" u="sng">
                <a:solidFill>
                  <a:srgbClr val="FF0000"/>
                </a:solidFill>
                <a:sym typeface="+mn-ea"/>
              </a:rPr>
              <a:t>是它让我们国家凭实力掌握了话语权</a:t>
            </a:r>
            <a:r>
              <a:rPr sz="2800" b="1">
                <a:sym typeface="+mn-ea"/>
              </a:rPr>
              <a:t>！一个国家若想强大，手握</a:t>
            </a:r>
            <a:r>
              <a:rPr sz="2800" b="1" u="sng">
                <a:solidFill>
                  <a:srgbClr val="FF0000"/>
                </a:solidFill>
                <a:sym typeface="+mn-ea"/>
              </a:rPr>
              <a:t>话语权</a:t>
            </a:r>
            <a:r>
              <a:rPr sz="2800" b="1">
                <a:sym typeface="+mn-ea"/>
              </a:rPr>
              <a:t>，赢得他国敬畏，必须具有</a:t>
            </a:r>
            <a:r>
              <a:rPr sz="2800" b="1" u="sng">
                <a:solidFill>
                  <a:srgbClr val="FF0000"/>
                </a:solidFill>
                <a:sym typeface="+mn-ea"/>
              </a:rPr>
              <a:t>独创</a:t>
            </a:r>
            <a:r>
              <a:rPr sz="2800" b="1">
                <a:sym typeface="+mn-ea"/>
              </a:rPr>
              <a:t>能力，必须</a:t>
            </a:r>
            <a:r>
              <a:rPr sz="2800" b="1">
                <a:sym typeface="+mn-ea"/>
              </a:rPr>
              <a:t>掌握</a:t>
            </a:r>
            <a:r>
              <a:rPr sz="2800" b="1" u="sng">
                <a:solidFill>
                  <a:srgbClr val="FF0000"/>
                </a:solidFill>
                <a:sym typeface="+mn-ea"/>
              </a:rPr>
              <a:t>核心技术</a:t>
            </a:r>
            <a:r>
              <a:rPr sz="2800" b="1">
                <a:sym typeface="+mn-ea"/>
              </a:rPr>
              <a:t>。</a:t>
            </a:r>
            <a:endParaRPr lang="zh-CN" altLang="en-US" sz="2800" b="1">
              <a:sym typeface="+mn-ea"/>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矩形 2"/>
          <p:cNvSpPr/>
          <p:nvPr/>
        </p:nvSpPr>
        <p:spPr>
          <a:xfrm>
            <a:off x="249767" y="201084"/>
            <a:ext cx="11760200" cy="5220970"/>
          </a:xfrm>
          <a:prstGeom prst="rect">
            <a:avLst/>
          </a:prstGeom>
          <a:noFill/>
          <a:ln w="9525">
            <a:noFill/>
          </a:ln>
        </p:spPr>
        <p:txBody>
          <a:bodyPr>
            <a:spAutoFit/>
          </a:bodyPr>
          <a:p>
            <a:pPr algn="ctr">
              <a:lnSpc>
                <a:spcPts val="5000"/>
              </a:lnSpc>
            </a:pPr>
            <a:r>
              <a:rPr lang="zh-CN" altLang="en-US" sz="3465" dirty="0">
                <a:solidFill>
                  <a:srgbClr val="000000"/>
                </a:solidFill>
                <a:latin typeface="Times New Roman" panose="02020603050405020304" pitchFamily="18" charset="0"/>
                <a:ea typeface="华文细黑" panose="02010600040101010101" charset="-122"/>
                <a:sym typeface="Courier New" panose="02070309020205020404" charset="0"/>
              </a:rPr>
              <a:t>二、</a:t>
            </a:r>
            <a:r>
              <a:rPr lang="zh-CN" altLang="en-US" sz="3465" dirty="0">
                <a:solidFill>
                  <a:srgbClr val="000000"/>
                </a:solidFill>
                <a:latin typeface="Times New Roman" panose="02020603050405020304" pitchFamily="18" charset="0"/>
                <a:ea typeface="华文细黑" panose="02010600040101010101" charset="-122"/>
                <a:sym typeface="Times New Roman" panose="02020603050405020304" pitchFamily="18" charset="0"/>
              </a:rPr>
              <a:t>得当</a:t>
            </a:r>
            <a:r>
              <a:rPr lang="en-US" altLang="zh-CN" sz="3465" dirty="0">
                <a:solidFill>
                  <a:srgbClr val="000000"/>
                </a:solidFill>
                <a:latin typeface="Times New Roman" panose="02020603050405020304" pitchFamily="18" charset="0"/>
                <a:ea typeface="华文细黑" panose="02010600040101010101" charset="-122"/>
                <a:sym typeface="Courier New" panose="02070309020205020404" charset="0"/>
              </a:rPr>
              <a:t>——</a:t>
            </a:r>
            <a:r>
              <a:rPr lang="zh-CN" altLang="en-US" sz="3465" dirty="0">
                <a:solidFill>
                  <a:srgbClr val="000000"/>
                </a:solidFill>
                <a:latin typeface="Times New Roman" panose="02020603050405020304" pitchFamily="18" charset="0"/>
                <a:ea typeface="华文细黑" panose="02010600040101010101" charset="-122"/>
                <a:sym typeface="Times New Roman" panose="02020603050405020304" pitchFamily="18" charset="0"/>
              </a:rPr>
              <a:t>叙例有详略</a:t>
            </a:r>
            <a:endParaRPr lang="zh-CN" altLang="en-US" sz="3465" dirty="0">
              <a:solidFill>
                <a:srgbClr val="000000"/>
              </a:solidFill>
              <a:latin typeface="Times New Roman" panose="02020603050405020304" pitchFamily="18" charset="0"/>
              <a:ea typeface="华文细黑" panose="02010600040101010101" charset="-122"/>
              <a:sym typeface="Times New Roman" panose="02020603050405020304" pitchFamily="18" charset="0"/>
            </a:endParaRPr>
          </a:p>
          <a:p>
            <a:pPr algn="ctr">
              <a:lnSpc>
                <a:spcPts val="5000"/>
              </a:lnSpc>
            </a:pPr>
            <a:endParaRPr lang="zh-CN" altLang="en-US" sz="1335" dirty="0">
              <a:solidFill>
                <a:srgbClr val="000000"/>
              </a:solidFill>
              <a:latin typeface="宋体" panose="02010600030101010101" pitchFamily="2" charset="-122"/>
              <a:ea typeface="宋体" panose="02010600030101010101" pitchFamily="2" charset="-122"/>
              <a:sym typeface="Courier New" panose="02070309020205020404" charset="0"/>
            </a:endParaRPr>
          </a:p>
          <a:p>
            <a:pPr algn="just">
              <a:lnSpc>
                <a:spcPts val="5000"/>
              </a:lnSpc>
            </a:pPr>
            <a:r>
              <a:rPr lang="zh-CN" altLang="en-US" sz="3465" dirty="0">
                <a:solidFill>
                  <a:srgbClr val="000000"/>
                </a:solidFill>
                <a:latin typeface="Times New Roman" panose="02020603050405020304" pitchFamily="18" charset="0"/>
                <a:ea typeface="华文细黑" panose="02010600040101010101" charset="-122"/>
                <a:sym typeface="Times New Roman" panose="02020603050405020304" pitchFamily="18" charset="0"/>
              </a:rPr>
              <a:t>        议论文重在议论分析，论据是为议论分析提供依据的，一篇以例证法为主的议论文，</a:t>
            </a:r>
            <a:r>
              <a:rPr lang="zh-CN" altLang="en-US" sz="3465" u="sng" dirty="0">
                <a:solidFill>
                  <a:srgbClr val="FF0000"/>
                </a:solidFill>
                <a:latin typeface="Times New Roman" panose="02020603050405020304" pitchFamily="18" charset="0"/>
                <a:ea typeface="华文细黑" panose="02010600040101010101" charset="-122"/>
                <a:sym typeface="Times New Roman" panose="02020603050405020304" pitchFamily="18" charset="0"/>
              </a:rPr>
              <a:t>一般要用到三至五则事例作论据</a:t>
            </a:r>
            <a:r>
              <a:rPr lang="zh-CN" altLang="en-US" sz="3465" dirty="0">
                <a:solidFill>
                  <a:srgbClr val="000000"/>
                </a:solidFill>
                <a:latin typeface="Times New Roman" panose="02020603050405020304" pitchFamily="18" charset="0"/>
                <a:ea typeface="华文细黑" panose="02010600040101010101" charset="-122"/>
                <a:sym typeface="Times New Roman" panose="02020603050405020304" pitchFamily="18" charset="0"/>
              </a:rPr>
              <a:t>，所以，在选用事例时，</a:t>
            </a:r>
            <a:r>
              <a:rPr lang="zh-CN" altLang="en-US" sz="3465" dirty="0">
                <a:solidFill>
                  <a:srgbClr val="0070C0"/>
                </a:solidFill>
                <a:latin typeface="Times New Roman" panose="02020603050405020304" pitchFamily="18" charset="0"/>
                <a:ea typeface="华文细黑" panose="02010600040101010101" charset="-122"/>
                <a:sym typeface="Times New Roman" panose="02020603050405020304" pitchFamily="18" charset="0"/>
              </a:rPr>
              <a:t>事例的叙述不能喧宾夺主</a:t>
            </a:r>
            <a:r>
              <a:rPr lang="zh-CN" altLang="en-US" sz="3465" dirty="0">
                <a:solidFill>
                  <a:srgbClr val="000000"/>
                </a:solidFill>
                <a:latin typeface="Times New Roman" panose="02020603050405020304" pitchFamily="18" charset="0"/>
                <a:ea typeface="华文细黑" panose="02010600040101010101" charset="-122"/>
                <a:sym typeface="Times New Roman" panose="02020603050405020304" pitchFamily="18" charset="0"/>
              </a:rPr>
              <a:t>。凡是</a:t>
            </a:r>
            <a:r>
              <a:rPr lang="zh-CN" altLang="en-US" sz="3465" u="sng" dirty="0">
                <a:solidFill>
                  <a:srgbClr val="FF0000"/>
                </a:solidFill>
                <a:latin typeface="Times New Roman" panose="02020603050405020304" pitchFamily="18" charset="0"/>
                <a:ea typeface="华文细黑" panose="02010600040101010101" charset="-122"/>
                <a:sym typeface="Times New Roman" panose="02020603050405020304" pitchFamily="18" charset="0"/>
              </a:rPr>
              <a:t>众所周知的普遍事例，必须进行概括性的三言两语式的叙述，讲究简明精要；</a:t>
            </a:r>
            <a:r>
              <a:rPr lang="zh-CN" altLang="en-US" sz="3465" dirty="0">
                <a:solidFill>
                  <a:srgbClr val="000000"/>
                </a:solidFill>
                <a:latin typeface="Times New Roman" panose="02020603050405020304" pitchFamily="18" charset="0"/>
                <a:ea typeface="华文细黑" panose="02010600040101010101" charset="-122"/>
                <a:sym typeface="Times New Roman" panose="02020603050405020304" pitchFamily="18" charset="0"/>
              </a:rPr>
              <a:t>凡叙述</a:t>
            </a:r>
            <a:r>
              <a:rPr lang="zh-CN" altLang="en-US" sz="3465" u="sng" dirty="0">
                <a:solidFill>
                  <a:srgbClr val="FF0000"/>
                </a:solidFill>
                <a:latin typeface="Times New Roman" panose="02020603050405020304" pitchFamily="18" charset="0"/>
                <a:ea typeface="华文细黑" panose="02010600040101010101" charset="-122"/>
                <a:sym typeface="Times New Roman" panose="02020603050405020304" pitchFamily="18" charset="0"/>
              </a:rPr>
              <a:t>典型，新鲜事例可作适当删减</a:t>
            </a:r>
            <a:r>
              <a:rPr lang="zh-CN" altLang="en-US" sz="3465" dirty="0">
                <a:solidFill>
                  <a:srgbClr val="000000"/>
                </a:solidFill>
                <a:latin typeface="Times New Roman" panose="02020603050405020304" pitchFamily="18" charset="0"/>
                <a:ea typeface="华文细黑" panose="02010600040101010101" charset="-122"/>
                <a:sym typeface="Times New Roman" panose="02020603050405020304" pitchFamily="18" charset="0"/>
              </a:rPr>
              <a:t>，</a:t>
            </a:r>
            <a:r>
              <a:rPr lang="zh-CN" altLang="en-US" sz="3465" u="sng" dirty="0">
                <a:solidFill>
                  <a:srgbClr val="FF0000"/>
                </a:solidFill>
                <a:latin typeface="Times New Roman" panose="02020603050405020304" pitchFamily="18" charset="0"/>
                <a:ea typeface="华文细黑" panose="02010600040101010101" charset="-122"/>
                <a:sym typeface="Times New Roman" panose="02020603050405020304" pitchFamily="18" charset="0"/>
              </a:rPr>
              <a:t>重要之处可作较详细的介绍，以突出证明与论点的关系。</a:t>
            </a:r>
            <a:endParaRPr lang="zh-CN" altLang="en-US" sz="3465" u="sng" dirty="0">
              <a:solidFill>
                <a:srgbClr val="FF0000"/>
              </a:solidFill>
              <a:latin typeface="Times New Roman" panose="02020603050405020304" pitchFamily="18" charset="0"/>
              <a:ea typeface="华文细黑" panose="02010600040101010101" charset="-122"/>
              <a:sym typeface="Times New Roman" panose="02020603050405020304"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矩形 2"/>
          <p:cNvSpPr/>
          <p:nvPr/>
        </p:nvSpPr>
        <p:spPr>
          <a:xfrm>
            <a:off x="203200" y="216747"/>
            <a:ext cx="11762317" cy="6759575"/>
          </a:xfrm>
          <a:prstGeom prst="rect">
            <a:avLst/>
          </a:prstGeom>
          <a:noFill/>
          <a:ln w="9525">
            <a:noFill/>
          </a:ln>
        </p:spPr>
        <p:txBody>
          <a:bodyPr>
            <a:spAutoFit/>
          </a:bodyPr>
          <a:p>
            <a:pPr algn="just" fontAlgn="auto">
              <a:lnSpc>
                <a:spcPts val="4000"/>
              </a:lnSpc>
            </a:pPr>
            <a:r>
              <a:rPr lang="zh-CN" altLang="en-US" sz="2800" dirty="0">
                <a:solidFill>
                  <a:srgbClr val="E36C0A"/>
                </a:solidFill>
                <a:latin typeface="Times New Roman" panose="02020603050405020304" pitchFamily="18" charset="0"/>
                <a:ea typeface="华文细黑" panose="02010600040101010101" charset="-122"/>
                <a:sym typeface="Times New Roman" panose="02020603050405020304" pitchFamily="18" charset="0"/>
              </a:rPr>
              <a:t>例</a:t>
            </a:r>
            <a:r>
              <a:rPr lang="zh-CN" altLang="en-US" sz="2800" dirty="0">
                <a:solidFill>
                  <a:srgbClr val="000000"/>
                </a:solidFill>
                <a:latin typeface="Times New Roman" panose="02020603050405020304" pitchFamily="18" charset="0"/>
                <a:ea typeface="华文细黑" panose="02010600040101010101" charset="-122"/>
                <a:sym typeface="Times New Roman" panose="02020603050405020304" pitchFamily="18" charset="0"/>
              </a:rPr>
              <a:t>　在以</a:t>
            </a:r>
            <a:r>
              <a:rPr lang="en-US" altLang="zh-CN" sz="2800" dirty="0">
                <a:solidFill>
                  <a:srgbClr val="000000"/>
                </a:solidFill>
                <a:latin typeface="宋体" panose="02010600030101010101" pitchFamily="2" charset="-122"/>
                <a:ea typeface="华文细黑" panose="02010600040101010101" charset="-122"/>
                <a:sym typeface="Times New Roman" panose="02020603050405020304" pitchFamily="18" charset="0"/>
              </a:rPr>
              <a:t>“</a:t>
            </a:r>
            <a:r>
              <a:rPr lang="zh-CN" altLang="en-US" sz="2800" dirty="0">
                <a:solidFill>
                  <a:srgbClr val="000000"/>
                </a:solidFill>
                <a:latin typeface="Times New Roman" panose="02020603050405020304" pitchFamily="18" charset="0"/>
                <a:ea typeface="华文细黑" panose="02010600040101010101" charset="-122"/>
                <a:sym typeface="Times New Roman" panose="02020603050405020304" pitchFamily="18" charset="0"/>
              </a:rPr>
              <a:t>位置</a:t>
            </a:r>
            <a:r>
              <a:rPr lang="en-US" altLang="zh-CN" sz="2800" dirty="0">
                <a:solidFill>
                  <a:srgbClr val="000000"/>
                </a:solidFill>
                <a:latin typeface="宋体" panose="02010600030101010101" pitchFamily="2" charset="-122"/>
                <a:ea typeface="华文细黑" panose="02010600040101010101" charset="-122"/>
                <a:sym typeface="Times New Roman" panose="02020603050405020304" pitchFamily="18" charset="0"/>
              </a:rPr>
              <a:t>”</a:t>
            </a:r>
            <a:r>
              <a:rPr lang="zh-CN" altLang="en-US" sz="2800" dirty="0">
                <a:solidFill>
                  <a:srgbClr val="000000"/>
                </a:solidFill>
                <a:latin typeface="Times New Roman" panose="02020603050405020304" pitchFamily="18" charset="0"/>
                <a:ea typeface="华文细黑" panose="02010600040101010101" charset="-122"/>
                <a:sym typeface="Times New Roman" panose="02020603050405020304" pitchFamily="18" charset="0"/>
              </a:rPr>
              <a:t>为话题的作文中，一同学以</a:t>
            </a:r>
            <a:r>
              <a:rPr lang="en-US" altLang="zh-CN" sz="2800" dirty="0">
                <a:solidFill>
                  <a:srgbClr val="000000"/>
                </a:solidFill>
                <a:latin typeface="宋体" panose="02010600030101010101" pitchFamily="2" charset="-122"/>
                <a:ea typeface="华文细黑" panose="02010600040101010101" charset="-122"/>
                <a:sym typeface="Times New Roman" panose="02020603050405020304" pitchFamily="18" charset="0"/>
              </a:rPr>
              <a:t>“</a:t>
            </a:r>
            <a:r>
              <a:rPr lang="zh-CN" altLang="en-US" sz="2800" dirty="0">
                <a:solidFill>
                  <a:srgbClr val="000000"/>
                </a:solidFill>
                <a:latin typeface="Times New Roman" panose="02020603050405020304" pitchFamily="18" charset="0"/>
                <a:ea typeface="华文细黑" panose="02010600040101010101" charset="-122"/>
                <a:sym typeface="Times New Roman" panose="02020603050405020304" pitchFamily="18" charset="0"/>
              </a:rPr>
              <a:t>如梅在雪</a:t>
            </a:r>
            <a:r>
              <a:rPr lang="en-US" altLang="zh-CN" sz="2800" dirty="0">
                <a:solidFill>
                  <a:srgbClr val="000000"/>
                </a:solidFill>
                <a:latin typeface="宋体" panose="02010600030101010101" pitchFamily="2" charset="-122"/>
                <a:ea typeface="华文细黑" panose="02010600040101010101" charset="-122"/>
                <a:sym typeface="Times New Roman" panose="02020603050405020304" pitchFamily="18" charset="0"/>
              </a:rPr>
              <a:t>”</a:t>
            </a:r>
            <a:r>
              <a:rPr lang="zh-CN" altLang="en-US" sz="2800" dirty="0">
                <a:solidFill>
                  <a:srgbClr val="000000"/>
                </a:solidFill>
                <a:latin typeface="Times New Roman" panose="02020603050405020304" pitchFamily="18" charset="0"/>
                <a:ea typeface="华文细黑" panose="02010600040101010101" charset="-122"/>
                <a:sym typeface="Times New Roman" panose="02020603050405020304" pitchFamily="18" charset="0"/>
              </a:rPr>
              <a:t>为题写了下面的文段：</a:t>
            </a:r>
            <a:endParaRPr lang="zh-CN" altLang="en-US" sz="2800" dirty="0">
              <a:solidFill>
                <a:srgbClr val="000000"/>
              </a:solidFill>
              <a:latin typeface="宋体" panose="02010600030101010101" pitchFamily="2" charset="-122"/>
              <a:ea typeface="宋体" panose="02010600030101010101" pitchFamily="2" charset="-122"/>
              <a:sym typeface="Courier New" panose="02070309020205020404" charset="0"/>
            </a:endParaRPr>
          </a:p>
          <a:p>
            <a:pPr algn="just" fontAlgn="auto">
              <a:lnSpc>
                <a:spcPts val="4000"/>
              </a:lnSpc>
            </a:pPr>
            <a:r>
              <a:rPr lang="en-US" altLang="zh-CN" sz="2800" dirty="0">
                <a:solidFill>
                  <a:srgbClr val="000000"/>
                </a:solidFill>
                <a:latin typeface="Times New Roman" panose="02020603050405020304" pitchFamily="18" charset="0"/>
                <a:ea typeface="华文细黑" panose="02010600040101010101" charset="-122"/>
                <a:sym typeface="Times New Roman" panose="02020603050405020304" pitchFamily="18" charset="0"/>
              </a:rPr>
              <a:t>        </a:t>
            </a:r>
            <a:r>
              <a:rPr lang="zh-CN" altLang="en-US" sz="2800" dirty="0">
                <a:solidFill>
                  <a:srgbClr val="000000"/>
                </a:solidFill>
                <a:latin typeface="Times New Roman" panose="02020603050405020304" pitchFamily="18" charset="0"/>
                <a:ea typeface="华文细黑" panose="02010600040101010101" charset="-122"/>
                <a:sym typeface="Times New Roman" panose="02020603050405020304" pitchFamily="18" charset="0"/>
              </a:rPr>
              <a:t>曾在报上读到一个颇有文采的女性，拥有一份稳定的工作和一个看上去颇为幸福的家庭。然而日子久了，曾写出畅销小说和散文的笔在空虚循环的日子里滞涩，她惊恐地发现丰满的精神家园正走向荒芜。于是国企的工作不要了，与她相敬如宾、时间耗尽了激情的丈夫也离开了她，她义无反顾地走了，寻找新的位置，一心要激活生命里潜在的价值。客</a:t>
            </a:r>
            <a:r>
              <a:rPr lang="zh-CN" altLang="en-US" sz="2800" dirty="0">
                <a:solidFill>
                  <a:srgbClr val="000000"/>
                </a:solidFill>
                <a:latin typeface="Times New Roman" panose="02020603050405020304" pitchFamily="18" charset="0"/>
                <a:ea typeface="华文细黑" panose="02010600040101010101" charset="-122"/>
                <a:sym typeface="Times New Roman" panose="02020603050405020304" pitchFamily="18" charset="0"/>
              </a:rPr>
              <a:t>居异乡的日子是凄苦的，在我怅然地放下报纸的时候也许她依然在漂泊不定。也许她原来的位置正躲在暗处笑她。而我，纵然没有她决然相弃的勇气，也要为她做出的选择击节赞赏。只有在恰当的位置，人生的价值才能得到最大的发挥。找寻适合自己的位置，就像于茫茫人海中寻觅知音，纵然路途险远，脚步也不该有半点迟疑。</a:t>
            </a:r>
            <a:endParaRPr lang="zh-CN" altLang="en-US" sz="2800" dirty="0">
              <a:solidFill>
                <a:srgbClr val="000000"/>
              </a:solidFill>
              <a:latin typeface="宋体" panose="02010600030101010101" pitchFamily="2" charset="-122"/>
              <a:ea typeface="宋体" panose="02010600030101010101" pitchFamily="2" charset="-122"/>
              <a:sym typeface="Courier New" panose="02070309020205020404" charset="0"/>
            </a:endParaRPr>
          </a:p>
          <a:p>
            <a:pPr algn="just" fontAlgn="auto">
              <a:lnSpc>
                <a:spcPts val="4000"/>
              </a:lnSpc>
            </a:pPr>
            <a:endParaRPr lang="zh-CN" altLang="en-US" sz="2800" dirty="0">
              <a:solidFill>
                <a:srgbClr val="000000"/>
              </a:solidFill>
              <a:latin typeface="宋体" panose="02010600030101010101" pitchFamily="2" charset="-122"/>
              <a:ea typeface="宋体" panose="02010600030101010101" pitchFamily="2" charset="-122"/>
              <a:sym typeface="Courier New" panose="02070309020205020404" charset="0"/>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2、3、6、8、10、11、12、15"/>
  <p:tag name="KSO_WM_TEMPLATE_SUBCATEGORY" val="0"/>
  <p:tag name="KSO_WM_TAG_VERSION" val="1.0"/>
  <p:tag name="KSO_WM_BEAUTIFY_FLAG" val="#wm#"/>
  <p:tag name="KSO_WM_TEMPLATE_CATEGORY" val="custom"/>
  <p:tag name="KSO_WM_TEMPLATE_INDEX" val="20187308"/>
</p:tagLst>
</file>

<file path=ppt/tags/tag62.xml><?xml version="1.0" encoding="utf-8"?>
<p:tagLst xmlns:p="http://schemas.openxmlformats.org/presentationml/2006/main">
  <p:tag name="KSO_WM_BEAUTIFY_FLAG" val="#wm#"/>
  <p:tag name="KSO_WM_TEMPLATE_CATEGORY" val="custom"/>
  <p:tag name="KSO_WM_TEMPLATE_INDEX" val="20187308"/>
</p:tagLst>
</file>

<file path=ppt/tags/tag63.xml><?xml version="1.0" encoding="utf-8"?>
<p:tagLst xmlns:p="http://schemas.openxmlformats.org/presentationml/2006/main">
  <p:tag name="KSO_WM_BEAUTIFY_FLAG" val="#wm#"/>
  <p:tag name="KSO_WM_TEMPLATE_CATEGORY" val="custom"/>
  <p:tag name="KSO_WM_TEMPLATE_INDEX" val="20187308"/>
</p:tagLst>
</file>

<file path=ppt/tags/tag64.xml><?xml version="1.0" encoding="utf-8"?>
<p:tagLst xmlns:p="http://schemas.openxmlformats.org/presentationml/2006/main">
  <p:tag name="KSO_WM_BEAUTIFY_FLAG" val="#wm#"/>
  <p:tag name="KSO_WM_TEMPLATE_CATEGORY" val="custom"/>
  <p:tag name="KSO_WM_TEMPLATE_INDEX" val="20187308"/>
</p:tagLst>
</file>

<file path=ppt/tags/tag65.xml><?xml version="1.0" encoding="utf-8"?>
<p:tagLst xmlns:p="http://schemas.openxmlformats.org/presentationml/2006/main">
  <p:tag name="KSO_WM_BEAUTIFY_FLAG" val="#wm#"/>
  <p:tag name="KSO_WM_TEMPLATE_CATEGORY" val="custom"/>
  <p:tag name="KSO_WM_TEMPLATE_INDEX" val="20187308"/>
</p:tagLst>
</file>

<file path=ppt/tags/tag66.xml><?xml version="1.0" encoding="utf-8"?>
<p:tagLst xmlns:p="http://schemas.openxmlformats.org/presentationml/2006/main">
  <p:tag name="KSO_WM_BEAUTIFY_FLAG" val="#wm#"/>
  <p:tag name="KSO_WM_TEMPLATE_CATEGORY" val="custom"/>
  <p:tag name="KSO_WM_TEMPLATE_INDEX" val="20187308"/>
</p:tagLst>
</file>

<file path=ppt/tags/tag67.xml><?xml version="1.0" encoding="utf-8"?>
<p:tagLst xmlns:p="http://schemas.openxmlformats.org/presentationml/2006/main">
  <p:tag name="KSO_WM_BEAUTIFY_FLAG" val="#wm#"/>
  <p:tag name="KSO_WM_TEMPLATE_CATEGORY" val="custom"/>
  <p:tag name="KSO_WM_TEMPLATE_INDEX" val="20187308"/>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85e2c1964ae26f8ff4e4aac8a66d9ee5b519d576">
  <a:themeElements>
    <a:clrScheme name="自定义 1">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lumMod val="7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4754</Words>
  <Application>WPS 演示</Application>
  <PresentationFormat>宽屏</PresentationFormat>
  <Paragraphs>142</Paragraphs>
  <Slides>24</Slides>
  <Notes>15</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24</vt:i4>
      </vt:variant>
    </vt:vector>
  </HeadingPairs>
  <TitlesOfParts>
    <vt:vector size="40" baseType="lpstr">
      <vt:lpstr>Arial</vt:lpstr>
      <vt:lpstr>宋体</vt:lpstr>
      <vt:lpstr>Wingdings</vt:lpstr>
      <vt:lpstr>Calibri</vt:lpstr>
      <vt:lpstr>微软雅黑</vt:lpstr>
      <vt:lpstr>黑体</vt:lpstr>
      <vt:lpstr>Times New Roman</vt:lpstr>
      <vt:lpstr>华文细黑</vt:lpstr>
      <vt:lpstr>Courier New</vt:lpstr>
      <vt:lpstr>Arial Unicode MS</vt:lpstr>
      <vt:lpstr>华文行楷</vt:lpstr>
      <vt:lpstr>隶书</vt:lpstr>
      <vt:lpstr>楷体</vt:lpstr>
      <vt:lpstr>Office 主题​​</vt:lpstr>
      <vt:lpstr>1_Office 主题​​</vt:lpstr>
      <vt:lpstr>85e2c1964ae26f8ff4e4aac8a66d9ee5b519d576</vt:lpstr>
      <vt:lpstr>PowerPoint 演示文稿</vt:lpstr>
      <vt:lpstr>议论文写作之叙例</vt:lpstr>
      <vt:lpstr>PowerPoint 演示文稿</vt:lpstr>
      <vt:lpstr>PowerPoint 演示文稿</vt:lpstr>
      <vt:lpstr>PowerPoint 演示文稿</vt:lpstr>
      <vt:lpstr>习作：</vt:lpstr>
      <vt:lpstr>PowerPoint 演示文稿</vt:lpstr>
      <vt:lpstr>PowerPoint 演示文稿</vt:lpstr>
      <vt:lpstr>PowerPoint 演示文稿</vt:lpstr>
      <vt:lpstr>PowerPoint 演示文稿</vt:lpstr>
      <vt:lpstr>请以“独创者，助国前行”为中心论点进行修改：</vt:lpstr>
      <vt:lpstr>可改为：</vt:lpstr>
      <vt:lpstr>习作：</vt:lpstr>
      <vt:lpstr>PowerPoint 演示文稿</vt:lpstr>
      <vt:lpstr>PowerPoint 演示文稿</vt:lpstr>
      <vt:lpstr>PowerPoint 演示文稿</vt:lpstr>
      <vt:lpstr>PowerPoint 演示文稿</vt:lpstr>
      <vt:lpstr>PowerPoint 演示文稿</vt:lpstr>
      <vt:lpstr>小结：成功叙例的共同点 </vt:lpstr>
      <vt:lpstr> 请用所学方法（剪裁舍弃、挖掘增补法）修改以下叙例片段： </vt:lpstr>
      <vt:lpstr>PowerPoint 演示文稿</vt:lpstr>
      <vt:lpstr>PowerPoint 演示文稿</vt:lpstr>
      <vt:lpstr>PowerPoint 演示文稿</vt:lpstr>
      <vt:lpstr>修改建议：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艳莲</cp:lastModifiedBy>
  <cp:revision>3</cp:revision>
  <dcterms:created xsi:type="dcterms:W3CDTF">2019-03-04T22:55:00Z</dcterms:created>
  <dcterms:modified xsi:type="dcterms:W3CDTF">2019-03-05T00:11:12Z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2052-11.1.0.8500</vt:lpwstr>
  </property>
</Properties>
</file>