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61" r:id="rId4"/>
    <p:sldId id="258" r:id="rId5"/>
    <p:sldId id="264" r:id="rId6"/>
    <p:sldId id="259" r:id="rId7"/>
    <p:sldId id="263" r:id="rId8"/>
    <p:sldId id="268" r:id="rId9"/>
    <p:sldId id="267" r:id="rId10"/>
    <p:sldId id="266" r:id="rId11"/>
    <p:sldId id="269"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34" autoAdjust="0"/>
    <p:restoredTop sz="94649" autoAdjust="0"/>
  </p:normalViewPr>
  <p:slideViewPr>
    <p:cSldViewPr>
      <p:cViewPr>
        <p:scale>
          <a:sx n="100" d="100"/>
          <a:sy n="100" d="100"/>
        </p:scale>
        <p:origin x="-1932" y="-3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99" d="100"/>
        <a:sy n="99"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2370EDA2-F051-434F-B742-5F90B701205A}" type="datetimeFigureOut">
              <a:rPr lang="zh-CN" altLang="en-US"/>
              <a:pPr>
                <a:defRPr/>
              </a:pPr>
              <a:t>2018/1/11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486CB0A0-1F5C-4096-BB0B-D8FD99164EA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6.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CN" smtClean="0">
                <a:solidFill>
                  <a:srgbClr val="4A452A"/>
                </a:solidFill>
              </a:rPr>
              <a:t>PPT</a:t>
            </a:r>
            <a:r>
              <a:rPr lang="zh-CN" altLang="en-US" smtClean="0">
                <a:solidFill>
                  <a:srgbClr val="4A452A"/>
                </a:solidFill>
              </a:rPr>
              <a:t>模板：</a:t>
            </a:r>
            <a:r>
              <a:rPr lang="en-US" altLang="zh-CN" smtClean="0">
                <a:solidFill>
                  <a:srgbClr val="4A452A"/>
                </a:solidFill>
                <a:hlinkClick r:id="rId3"/>
              </a:rPr>
              <a:t>www.1ppt.com/moban/</a:t>
            </a:r>
            <a:r>
              <a:rPr lang="en-US" altLang="zh-CN" smtClean="0">
                <a:solidFill>
                  <a:srgbClr val="4A452A"/>
                </a:solidFill>
              </a:rPr>
              <a:t>                  PPT</a:t>
            </a:r>
            <a:r>
              <a:rPr lang="zh-CN" altLang="en-US" smtClean="0">
                <a:solidFill>
                  <a:srgbClr val="4A452A"/>
                </a:solidFill>
              </a:rPr>
              <a:t>素材：</a:t>
            </a:r>
            <a:r>
              <a:rPr lang="en-US" altLang="zh-CN" smtClean="0">
                <a:solidFill>
                  <a:srgbClr val="4A452A"/>
                </a:solidFill>
                <a:hlinkClick r:id="rId4"/>
              </a:rPr>
              <a:t>www.1ppt.com/sucai/</a:t>
            </a:r>
            <a:endParaRPr lang="en-US" altLang="zh-CN" smtClean="0">
              <a:solidFill>
                <a:srgbClr val="4A452A"/>
              </a:solidFill>
            </a:endParaRPr>
          </a:p>
          <a:p>
            <a:pPr>
              <a:spcBef>
                <a:spcPct val="0"/>
              </a:spcBef>
            </a:pPr>
            <a:r>
              <a:rPr lang="en-US" altLang="zh-CN" smtClean="0">
                <a:solidFill>
                  <a:srgbClr val="4A452A"/>
                </a:solidFill>
              </a:rPr>
              <a:t>PPT</a:t>
            </a:r>
            <a:r>
              <a:rPr lang="zh-CN" altLang="en-US" smtClean="0">
                <a:solidFill>
                  <a:srgbClr val="4A452A"/>
                </a:solidFill>
              </a:rPr>
              <a:t>背景：</a:t>
            </a:r>
            <a:r>
              <a:rPr lang="en-US" altLang="zh-CN" smtClean="0">
                <a:solidFill>
                  <a:srgbClr val="4A452A"/>
                </a:solidFill>
                <a:hlinkClick r:id="rId5"/>
              </a:rPr>
              <a:t>www.1ppt.com/beijing/</a:t>
            </a:r>
            <a:r>
              <a:rPr lang="en-US" altLang="zh-CN" smtClean="0">
                <a:solidFill>
                  <a:srgbClr val="4A452A"/>
                </a:solidFill>
              </a:rPr>
              <a:t>                   PPT</a:t>
            </a:r>
            <a:r>
              <a:rPr lang="zh-CN" altLang="en-US" smtClean="0">
                <a:solidFill>
                  <a:srgbClr val="4A452A"/>
                </a:solidFill>
              </a:rPr>
              <a:t>图表：</a:t>
            </a:r>
            <a:r>
              <a:rPr lang="en-US" altLang="zh-CN" smtClean="0">
                <a:solidFill>
                  <a:srgbClr val="4A452A"/>
                </a:solidFill>
                <a:hlinkClick r:id="rId6"/>
              </a:rPr>
              <a:t>www.1ppt.com/tubiao/</a:t>
            </a:r>
            <a:r>
              <a:rPr lang="en-US" altLang="zh-CN" smtClean="0">
                <a:solidFill>
                  <a:srgbClr val="4A452A"/>
                </a:solidFill>
              </a:rPr>
              <a:t>      </a:t>
            </a:r>
          </a:p>
          <a:p>
            <a:pPr>
              <a:spcBef>
                <a:spcPct val="0"/>
              </a:spcBef>
            </a:pPr>
            <a:r>
              <a:rPr lang="en-US" altLang="zh-CN" smtClean="0">
                <a:solidFill>
                  <a:srgbClr val="4A452A"/>
                </a:solidFill>
              </a:rPr>
              <a:t>PPT</a:t>
            </a:r>
            <a:r>
              <a:rPr lang="zh-CN" altLang="en-US" smtClean="0">
                <a:solidFill>
                  <a:srgbClr val="4A452A"/>
                </a:solidFill>
              </a:rPr>
              <a:t>下载：</a:t>
            </a:r>
            <a:r>
              <a:rPr lang="en-US" altLang="zh-CN" smtClean="0">
                <a:solidFill>
                  <a:srgbClr val="4A452A"/>
                </a:solidFill>
                <a:hlinkClick r:id="rId7"/>
              </a:rPr>
              <a:t>www.1ppt.com/xiazai/</a:t>
            </a:r>
            <a:r>
              <a:rPr lang="en-US" altLang="zh-CN" smtClean="0">
                <a:solidFill>
                  <a:srgbClr val="4A452A"/>
                </a:solidFill>
              </a:rPr>
              <a:t>                     PPT</a:t>
            </a:r>
            <a:r>
              <a:rPr lang="zh-CN" altLang="en-US" smtClean="0">
                <a:solidFill>
                  <a:srgbClr val="4A452A"/>
                </a:solidFill>
              </a:rPr>
              <a:t>教程： </a:t>
            </a:r>
            <a:r>
              <a:rPr lang="en-US" altLang="zh-CN" smtClean="0">
                <a:solidFill>
                  <a:srgbClr val="4A452A"/>
                </a:solidFill>
                <a:hlinkClick r:id="rId8"/>
              </a:rPr>
              <a:t>www.1ppt.com/powerpoint/</a:t>
            </a:r>
            <a:r>
              <a:rPr lang="en-US" altLang="zh-CN" smtClean="0">
                <a:solidFill>
                  <a:srgbClr val="4A452A"/>
                </a:solidFill>
              </a:rPr>
              <a:t>      </a:t>
            </a:r>
          </a:p>
          <a:p>
            <a:pPr>
              <a:spcBef>
                <a:spcPct val="0"/>
              </a:spcBef>
            </a:pPr>
            <a:r>
              <a:rPr lang="zh-CN" altLang="en-US" smtClean="0">
                <a:solidFill>
                  <a:srgbClr val="4A452A"/>
                </a:solidFill>
              </a:rPr>
              <a:t>资料下载：</a:t>
            </a:r>
            <a:r>
              <a:rPr lang="en-US" altLang="zh-CN" smtClean="0">
                <a:solidFill>
                  <a:srgbClr val="4A452A"/>
                </a:solidFill>
                <a:hlinkClick r:id="rId9"/>
              </a:rPr>
              <a:t>www.1ppt.com/ziliao/</a:t>
            </a:r>
            <a:r>
              <a:rPr lang="en-US" altLang="zh-CN" smtClean="0">
                <a:solidFill>
                  <a:srgbClr val="4A452A"/>
                </a:solidFill>
              </a:rPr>
              <a:t>                   </a:t>
            </a:r>
            <a:r>
              <a:rPr lang="zh-CN" altLang="en-US" smtClean="0">
                <a:solidFill>
                  <a:srgbClr val="4A452A"/>
                </a:solidFill>
              </a:rPr>
              <a:t>范文下载：</a:t>
            </a:r>
            <a:r>
              <a:rPr lang="en-US" altLang="zh-CN" smtClean="0">
                <a:solidFill>
                  <a:srgbClr val="4A452A"/>
                </a:solidFill>
                <a:hlinkClick r:id="rId10"/>
              </a:rPr>
              <a:t>www.1ppt.com/fanwen/</a:t>
            </a:r>
            <a:r>
              <a:rPr lang="en-US" altLang="zh-CN" smtClean="0">
                <a:solidFill>
                  <a:srgbClr val="4A452A"/>
                </a:solidFill>
              </a:rPr>
              <a:t>             </a:t>
            </a:r>
          </a:p>
          <a:p>
            <a:pPr>
              <a:spcBef>
                <a:spcPct val="0"/>
              </a:spcBef>
            </a:pPr>
            <a:r>
              <a:rPr lang="zh-CN" altLang="en-US" smtClean="0">
                <a:solidFill>
                  <a:srgbClr val="4A452A"/>
                </a:solidFill>
              </a:rPr>
              <a:t>试卷下载：</a:t>
            </a:r>
            <a:r>
              <a:rPr lang="en-US" altLang="zh-CN" smtClean="0">
                <a:solidFill>
                  <a:srgbClr val="4A452A"/>
                </a:solidFill>
                <a:hlinkClick r:id="rId11"/>
              </a:rPr>
              <a:t>www.1ppt.com/shiti/</a:t>
            </a:r>
            <a:r>
              <a:rPr lang="en-US" altLang="zh-CN" smtClean="0">
                <a:solidFill>
                  <a:srgbClr val="4A452A"/>
                </a:solidFill>
              </a:rPr>
              <a:t>                     </a:t>
            </a:r>
            <a:r>
              <a:rPr lang="zh-CN" altLang="en-US" smtClean="0">
                <a:solidFill>
                  <a:srgbClr val="4A452A"/>
                </a:solidFill>
              </a:rPr>
              <a:t>教案下载：</a:t>
            </a:r>
            <a:r>
              <a:rPr lang="en-US" altLang="zh-CN" smtClean="0">
                <a:solidFill>
                  <a:srgbClr val="4A452A"/>
                </a:solidFill>
                <a:hlinkClick r:id="rId12"/>
              </a:rPr>
              <a:t>www.1ppt.com/jiaoan/</a:t>
            </a:r>
            <a:r>
              <a:rPr lang="en-US" altLang="zh-CN" smtClean="0">
                <a:solidFill>
                  <a:srgbClr val="4A452A"/>
                </a:solidFill>
              </a:rPr>
              <a:t>               </a:t>
            </a:r>
          </a:p>
          <a:p>
            <a:pPr>
              <a:spcBef>
                <a:spcPct val="0"/>
              </a:spcBef>
            </a:pPr>
            <a:r>
              <a:rPr lang="en-US" altLang="zh-CN" smtClean="0">
                <a:solidFill>
                  <a:srgbClr val="4A452A"/>
                </a:solidFill>
              </a:rPr>
              <a:t>PPT</a:t>
            </a:r>
            <a:r>
              <a:rPr lang="zh-CN" altLang="en-US" smtClean="0">
                <a:solidFill>
                  <a:srgbClr val="4A452A"/>
                </a:solidFill>
              </a:rPr>
              <a:t>论坛：</a:t>
            </a:r>
            <a:r>
              <a:rPr lang="en-US" altLang="zh-CN" smtClean="0">
                <a:solidFill>
                  <a:srgbClr val="4A452A"/>
                </a:solidFill>
                <a:hlinkClick r:id="rId13"/>
              </a:rPr>
              <a:t>www.1ppt.cn</a:t>
            </a:r>
            <a:r>
              <a:rPr lang="en-US" altLang="zh-CN" smtClean="0">
                <a:solidFill>
                  <a:srgbClr val="4A452A"/>
                </a:solidFill>
              </a:rPr>
              <a:t>                                      PPT</a:t>
            </a:r>
            <a:r>
              <a:rPr lang="zh-CN" altLang="en-US" smtClean="0">
                <a:solidFill>
                  <a:srgbClr val="4A452A"/>
                </a:solidFill>
              </a:rPr>
              <a:t>课件：</a:t>
            </a:r>
            <a:r>
              <a:rPr lang="en-US" altLang="zh-CN" smtClean="0">
                <a:solidFill>
                  <a:srgbClr val="4A452A"/>
                </a:solidFill>
                <a:hlinkClick r:id="rId14"/>
              </a:rPr>
              <a:t>www.1ppt.com/kejian/</a:t>
            </a:r>
            <a:r>
              <a:rPr lang="en-US" altLang="zh-CN" smtClean="0">
                <a:solidFill>
                  <a:srgbClr val="4A452A"/>
                </a:solidFill>
              </a:rPr>
              <a:t> </a:t>
            </a:r>
          </a:p>
          <a:p>
            <a:pPr>
              <a:spcBef>
                <a:spcPct val="0"/>
              </a:spcBef>
            </a:pPr>
            <a:r>
              <a:rPr lang="zh-CN" altLang="en-US" smtClean="0">
                <a:solidFill>
                  <a:srgbClr val="4A452A"/>
                </a:solidFill>
              </a:rPr>
              <a:t>语文课件：</a:t>
            </a:r>
            <a:r>
              <a:rPr lang="en-US" altLang="zh-CN" smtClean="0">
                <a:solidFill>
                  <a:srgbClr val="4A452A"/>
                </a:solidFill>
                <a:hlinkClick r:id="rId15"/>
              </a:rPr>
              <a:t>www.1ppt.com/kejian/yuwen/</a:t>
            </a:r>
            <a:r>
              <a:rPr lang="en-US" altLang="zh-CN" smtClean="0">
                <a:solidFill>
                  <a:srgbClr val="4A452A"/>
                </a:solidFill>
              </a:rPr>
              <a:t>    </a:t>
            </a:r>
            <a:r>
              <a:rPr lang="zh-CN" altLang="en-US" smtClean="0">
                <a:solidFill>
                  <a:srgbClr val="4A452A"/>
                </a:solidFill>
              </a:rPr>
              <a:t>数学课件：</a:t>
            </a:r>
            <a:r>
              <a:rPr lang="en-US" altLang="zh-CN" smtClean="0">
                <a:solidFill>
                  <a:srgbClr val="4A452A"/>
                </a:solidFill>
                <a:hlinkClick r:id="rId16"/>
              </a:rPr>
              <a:t>www.1ppt.com/kejian/shuxue/</a:t>
            </a:r>
            <a:r>
              <a:rPr lang="en-US" altLang="zh-CN" smtClean="0">
                <a:solidFill>
                  <a:srgbClr val="4A452A"/>
                </a:solidFill>
              </a:rPr>
              <a:t> </a:t>
            </a:r>
          </a:p>
          <a:p>
            <a:pPr>
              <a:spcBef>
                <a:spcPct val="0"/>
              </a:spcBef>
            </a:pPr>
            <a:r>
              <a:rPr lang="zh-CN" altLang="en-US" smtClean="0">
                <a:solidFill>
                  <a:srgbClr val="4A452A"/>
                </a:solidFill>
              </a:rPr>
              <a:t>英语课件：</a:t>
            </a:r>
            <a:r>
              <a:rPr lang="en-US" altLang="zh-CN" smtClean="0">
                <a:solidFill>
                  <a:srgbClr val="4A452A"/>
                </a:solidFill>
                <a:hlinkClick r:id="rId17"/>
              </a:rPr>
              <a:t>www.1ppt.com/kejian/yingyu/</a:t>
            </a:r>
            <a:r>
              <a:rPr lang="en-US" altLang="zh-CN" smtClean="0">
                <a:solidFill>
                  <a:srgbClr val="4A452A"/>
                </a:solidFill>
              </a:rPr>
              <a:t>    </a:t>
            </a:r>
            <a:r>
              <a:rPr lang="zh-CN" altLang="en-US" smtClean="0">
                <a:solidFill>
                  <a:srgbClr val="4A452A"/>
                </a:solidFill>
              </a:rPr>
              <a:t>美术课件：</a:t>
            </a:r>
            <a:r>
              <a:rPr lang="en-US" altLang="zh-CN" smtClean="0">
                <a:solidFill>
                  <a:srgbClr val="4A452A"/>
                </a:solidFill>
                <a:hlinkClick r:id="rId18"/>
              </a:rPr>
              <a:t>www.1ppt.com/kejian/meishu/</a:t>
            </a:r>
            <a:r>
              <a:rPr lang="en-US" altLang="zh-CN" smtClean="0">
                <a:solidFill>
                  <a:srgbClr val="4A452A"/>
                </a:solidFill>
              </a:rPr>
              <a:t> </a:t>
            </a:r>
          </a:p>
          <a:p>
            <a:pPr>
              <a:spcBef>
                <a:spcPct val="0"/>
              </a:spcBef>
            </a:pPr>
            <a:r>
              <a:rPr lang="zh-CN" altLang="en-US" smtClean="0">
                <a:solidFill>
                  <a:srgbClr val="4A452A"/>
                </a:solidFill>
              </a:rPr>
              <a:t>科学课件：</a:t>
            </a:r>
            <a:r>
              <a:rPr lang="en-US" altLang="zh-CN" smtClean="0">
                <a:solidFill>
                  <a:srgbClr val="4A452A"/>
                </a:solidFill>
                <a:hlinkClick r:id="rId19"/>
              </a:rPr>
              <a:t>www.1ppt.com/kejian/kexue/</a:t>
            </a:r>
            <a:r>
              <a:rPr lang="en-US" altLang="zh-CN" smtClean="0">
                <a:solidFill>
                  <a:srgbClr val="4A452A"/>
                </a:solidFill>
              </a:rPr>
              <a:t>     </a:t>
            </a:r>
            <a:r>
              <a:rPr lang="zh-CN" altLang="en-US" smtClean="0">
                <a:solidFill>
                  <a:srgbClr val="4A452A"/>
                </a:solidFill>
              </a:rPr>
              <a:t>物理课件：</a:t>
            </a:r>
            <a:r>
              <a:rPr lang="en-US" altLang="zh-CN" smtClean="0">
                <a:solidFill>
                  <a:srgbClr val="4A452A"/>
                </a:solidFill>
                <a:hlinkClick r:id="rId20"/>
              </a:rPr>
              <a:t>www.1ppt.com/kejian/wuli/</a:t>
            </a:r>
            <a:r>
              <a:rPr lang="en-US" altLang="zh-CN" smtClean="0">
                <a:solidFill>
                  <a:srgbClr val="4A452A"/>
                </a:solidFill>
              </a:rPr>
              <a:t> </a:t>
            </a:r>
          </a:p>
          <a:p>
            <a:pPr>
              <a:spcBef>
                <a:spcPct val="0"/>
              </a:spcBef>
            </a:pPr>
            <a:r>
              <a:rPr lang="zh-CN" altLang="en-US" smtClean="0">
                <a:solidFill>
                  <a:srgbClr val="4A452A"/>
                </a:solidFill>
              </a:rPr>
              <a:t>化学课件：</a:t>
            </a:r>
            <a:r>
              <a:rPr lang="en-US" altLang="zh-CN" smtClean="0">
                <a:solidFill>
                  <a:srgbClr val="4A452A"/>
                </a:solidFill>
                <a:hlinkClick r:id="rId21"/>
              </a:rPr>
              <a:t>www.1ppt.com/kejian/huaxue/</a:t>
            </a:r>
            <a:r>
              <a:rPr lang="en-US" altLang="zh-CN" smtClean="0">
                <a:solidFill>
                  <a:srgbClr val="4A452A"/>
                </a:solidFill>
              </a:rPr>
              <a:t>  </a:t>
            </a:r>
            <a:r>
              <a:rPr lang="zh-CN" altLang="en-US" smtClean="0">
                <a:solidFill>
                  <a:srgbClr val="4A452A"/>
                </a:solidFill>
              </a:rPr>
              <a:t>生物课件：</a:t>
            </a:r>
            <a:r>
              <a:rPr lang="en-US" altLang="zh-CN" smtClean="0">
                <a:solidFill>
                  <a:srgbClr val="4A452A"/>
                </a:solidFill>
                <a:hlinkClick r:id="rId22"/>
              </a:rPr>
              <a:t>www.1ppt.com/kejian/shengwu/</a:t>
            </a:r>
            <a:r>
              <a:rPr lang="en-US" altLang="zh-CN" smtClean="0">
                <a:solidFill>
                  <a:srgbClr val="4A452A"/>
                </a:solidFill>
              </a:rPr>
              <a:t> </a:t>
            </a:r>
          </a:p>
          <a:p>
            <a:pPr>
              <a:spcBef>
                <a:spcPct val="0"/>
              </a:spcBef>
            </a:pPr>
            <a:r>
              <a:rPr lang="zh-CN" altLang="en-US" smtClean="0">
                <a:solidFill>
                  <a:srgbClr val="4A452A"/>
                </a:solidFill>
              </a:rPr>
              <a:t>地理课件：</a:t>
            </a:r>
            <a:r>
              <a:rPr lang="en-US" altLang="zh-CN" smtClean="0">
                <a:solidFill>
                  <a:srgbClr val="4A452A"/>
                </a:solidFill>
                <a:hlinkClick r:id="rId23"/>
              </a:rPr>
              <a:t>www.1ppt.com/kejian/dili/</a:t>
            </a:r>
            <a:r>
              <a:rPr lang="en-US" altLang="zh-CN" smtClean="0">
                <a:solidFill>
                  <a:srgbClr val="4A452A"/>
                </a:solidFill>
              </a:rPr>
              <a:t>          </a:t>
            </a:r>
            <a:r>
              <a:rPr lang="zh-CN" altLang="en-US" smtClean="0">
                <a:solidFill>
                  <a:srgbClr val="4A452A"/>
                </a:solidFill>
              </a:rPr>
              <a:t>历史课件：</a:t>
            </a:r>
            <a:r>
              <a:rPr lang="en-US" altLang="zh-CN" smtClean="0">
                <a:solidFill>
                  <a:srgbClr val="4A452A"/>
                </a:solidFill>
                <a:hlinkClick r:id="rId24"/>
              </a:rPr>
              <a:t>www.1ppt.com/kejian/lishi/</a:t>
            </a:r>
            <a:r>
              <a:rPr lang="en-US" altLang="zh-CN" smtClean="0">
                <a:solidFill>
                  <a:srgbClr val="4A452A"/>
                </a:solidFill>
              </a:rPr>
              <a:t>        </a:t>
            </a:r>
          </a:p>
          <a:p>
            <a:pPr>
              <a:spcBef>
                <a:spcPct val="0"/>
              </a:spcBef>
            </a:pPr>
            <a:r>
              <a:rPr lang="en-US" altLang="zh-CN" smtClean="0">
                <a:solidFill>
                  <a:srgbClr val="4A452A"/>
                </a:solidFill>
              </a:rPr>
              <a:t>  </a:t>
            </a:r>
            <a:endParaRPr lang="zh-CN" altLang="en-US" smtClean="0">
              <a:solidFill>
                <a:srgbClr val="4A452A"/>
              </a:solidFill>
            </a:endParaRPr>
          </a:p>
          <a:p>
            <a:pPr>
              <a:spcBef>
                <a:spcPct val="0"/>
              </a:spcBef>
            </a:pPr>
            <a:endParaRPr lang="zh-CN" altLang="en-US" smtClean="0"/>
          </a:p>
        </p:txBody>
      </p:sp>
      <p:sp>
        <p:nvSpPr>
          <p:cNvPr id="327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7BE304-6F24-4676-8DF5-179E88794721}" type="slidenum">
              <a:rPr lang="zh-CN" altLang="en-US"/>
              <a:pPr fontAlgn="base">
                <a:spcBef>
                  <a:spcPct val="0"/>
                </a:spcBef>
                <a:spcAft>
                  <a:spcPct val="0"/>
                </a:spcAft>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31ED97B-B6C5-46EB-A958-7E26FF438662}" type="datetimeFigureOut">
              <a:rPr lang="zh-CN" altLang="en-US"/>
              <a:pPr>
                <a:defRPr/>
              </a:pPr>
              <a:t>2018/1/11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5380FE5-DE08-4465-8868-16C0196831A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A6D5DBA-AB26-49AC-86A2-2FCD22396E97}" type="datetimeFigureOut">
              <a:rPr lang="zh-CN" altLang="en-US"/>
              <a:pPr>
                <a:defRPr/>
              </a:pPr>
              <a:t>2018/1/11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5EF9763-38B1-4CF9-8878-F61860150646}"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9F7B935-7F41-4174-83E5-8E630DB41012}" type="datetimeFigureOut">
              <a:rPr lang="zh-CN" altLang="en-US"/>
              <a:pPr>
                <a:defRPr/>
              </a:pPr>
              <a:t>2018/1/11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0A86731-A899-4944-9398-27D220604E01}"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C6238F6-7A53-4A57-9B1C-3381A3B3C828}" type="datetimeFigureOut">
              <a:rPr lang="zh-CN" altLang="en-US"/>
              <a:pPr>
                <a:defRPr/>
              </a:pPr>
              <a:t>2018/1/11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EA52CF9-DC11-4A8C-B7B1-075E79A207BB}"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52A49E9-7F7E-4157-BCDB-9414AB549E1E}" type="datetimeFigureOut">
              <a:rPr lang="zh-CN" altLang="en-US"/>
              <a:pPr>
                <a:defRPr/>
              </a:pPr>
              <a:t>2018/1/11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50CADBF-2AE3-438E-9746-DB230A3FD4B7}"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17EF7E6-AE06-4E4C-B752-A03DEC7A63A6}" type="datetimeFigureOut">
              <a:rPr lang="zh-CN" altLang="en-US"/>
              <a:pPr>
                <a:defRPr/>
              </a:pPr>
              <a:t>2018/1/11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40888E6-752F-46A9-9967-B26BC639495B}"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AE5CE632-2D58-454B-BD4A-8EC001B9C5CF}" type="datetimeFigureOut">
              <a:rPr lang="zh-CN" altLang="en-US"/>
              <a:pPr>
                <a:defRPr/>
              </a:pPr>
              <a:t>2018/1/11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E8A80F3-DF19-4E54-B919-49FA7CB80232}"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CC6C78E-5F6C-4A93-A148-8BA2AC584784}" type="datetimeFigureOut">
              <a:rPr lang="zh-CN" altLang="en-US"/>
              <a:pPr>
                <a:defRPr/>
              </a:pPr>
              <a:t>2018/1/11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27CDE41-F426-44BC-8F2C-81097128743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943D882-334B-45AD-9AA3-2DA2602F9442}" type="datetimeFigureOut">
              <a:rPr lang="zh-CN" altLang="en-US"/>
              <a:pPr>
                <a:defRPr/>
              </a:pPr>
              <a:t>2018/1/11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69BF9A1-A4AA-47CF-9303-FF50F48955A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32ECED5-BD18-4CF3-A2A7-221DD59B9B53}" type="datetimeFigureOut">
              <a:rPr lang="zh-CN" altLang="en-US"/>
              <a:pPr>
                <a:defRPr/>
              </a:pPr>
              <a:t>2018/1/11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BB435AA-041E-4EC2-BF19-9B189EF59BD2}"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457D495-C839-4E5D-B9AA-C774914D54AF}" type="datetimeFigureOut">
              <a:rPr lang="zh-CN" altLang="en-US"/>
              <a:pPr>
                <a:defRPr/>
              </a:pPr>
              <a:t>2018/1/11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113B3D4-584F-4EF4-93EA-2A5CC72D687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37907F4C-5858-474D-8209-C319F96A51D9}" type="datetimeFigureOut">
              <a:rPr lang="zh-CN" altLang="en-US"/>
              <a:pPr>
                <a:defRPr/>
              </a:pPr>
              <a:t>2018/1/11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BEE0E2C3-41D2-4C12-942B-60A7C1A6C19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5"/>
          <p:cNvPicPr>
            <a:picLocks noChangeAspect="1"/>
          </p:cNvPicPr>
          <p:nvPr/>
        </p:nvPicPr>
        <p:blipFill>
          <a:blip r:embed="rId2"/>
          <a:srcRect/>
          <a:stretch>
            <a:fillRect/>
          </a:stretch>
        </p:blipFill>
        <p:spPr bwMode="auto">
          <a:xfrm>
            <a:off x="250825" y="0"/>
            <a:ext cx="6156325" cy="6154738"/>
          </a:xfrm>
          <a:prstGeom prst="rect">
            <a:avLst/>
          </a:prstGeom>
          <a:noFill/>
          <a:ln w="9525">
            <a:noFill/>
            <a:miter lim="800000"/>
            <a:headEnd/>
            <a:tailEnd/>
          </a:ln>
        </p:spPr>
      </p:pic>
      <p:sp>
        <p:nvSpPr>
          <p:cNvPr id="26626" name="矩形 6"/>
          <p:cNvSpPr>
            <a:spLocks noChangeArrowheads="1"/>
          </p:cNvSpPr>
          <p:nvPr/>
        </p:nvSpPr>
        <p:spPr bwMode="auto">
          <a:xfrm>
            <a:off x="6875463" y="0"/>
            <a:ext cx="1662112" cy="6858000"/>
          </a:xfrm>
          <a:prstGeom prst="rect">
            <a:avLst/>
          </a:prstGeom>
          <a:noFill/>
          <a:ln w="9525">
            <a:noFill/>
            <a:miter lim="800000"/>
            <a:headEnd/>
            <a:tailEnd/>
          </a:ln>
        </p:spPr>
        <p:txBody>
          <a:bodyPr vert="eaVert">
            <a:spAutoFit/>
          </a:bodyPr>
          <a:lstStyle/>
          <a:p>
            <a:pPr algn="ctr"/>
            <a:r>
              <a:rPr lang="zh-CN" altLang="en-US" sz="9600">
                <a:latin typeface="华文新魏" pitchFamily="2" charset="-122"/>
                <a:ea typeface="华文新魏" pitchFamily="2" charset="-122"/>
              </a:rPr>
              <a:t>蒹   葭</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p:cNvGrpSpPr/>
        <p:nvPr/>
      </p:nvGrpSpPr>
      <p:grpSpPr>
        <a:xfrm>
          <a:off x="0" y="0"/>
          <a:ext cx="0" cy="0"/>
          <a:chOff x="0" y="0"/>
          <a:chExt cx="0" cy="0"/>
        </a:xfrm>
      </p:grpSpPr>
      <p:pic>
        <p:nvPicPr>
          <p:cNvPr id="36866" name="图片 3"/>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矩形 2"/>
          <p:cNvSpPr/>
          <p:nvPr/>
        </p:nvSpPr>
        <p:spPr>
          <a:xfrm>
            <a:off x="8675688" y="260350"/>
            <a:ext cx="185737" cy="923925"/>
          </a:xfrm>
          <a:prstGeom prst="rect">
            <a:avLst/>
          </a:prstGeom>
          <a:noFill/>
          <a:ln>
            <a:noFill/>
          </a:ln>
        </p:spPr>
        <p:txBody>
          <a:bodyPr wrap="none">
            <a:spAutoFit/>
          </a:bodyPr>
          <a:lstStyle/>
          <a:p>
            <a:pPr algn="ctr" fontAlgn="auto">
              <a:spcBef>
                <a:spcPts val="0"/>
              </a:spcBef>
              <a:spcAft>
                <a:spcPts val="0"/>
              </a:spcAft>
              <a:defRPr/>
            </a:pPr>
            <a:endParaRPr lang="zh-CN" altLang="en-US" sz="5400" b="1" dirty="0">
              <a:ln w="17780" cmpd="sng">
                <a:solidFill>
                  <a:srgbClr val="FFFFFF"/>
                </a:solidFill>
                <a:prstDash val="solid"/>
                <a:miter lim="800000"/>
              </a:ln>
              <a:effectLst>
                <a:outerShdw blurRad="50800" algn="tl" rotWithShape="0">
                  <a:srgbClr val="000000"/>
                </a:outerShdw>
              </a:effectLst>
              <a:latin typeface="+mn-lt"/>
              <a:ea typeface="+mn-ea"/>
            </a:endParaRPr>
          </a:p>
        </p:txBody>
      </p:sp>
      <p:sp>
        <p:nvSpPr>
          <p:cNvPr id="36868" name="TextBox 6"/>
          <p:cNvSpPr txBox="1">
            <a:spLocks noChangeArrowheads="1"/>
          </p:cNvSpPr>
          <p:nvPr/>
        </p:nvSpPr>
        <p:spPr bwMode="auto">
          <a:xfrm>
            <a:off x="2528888" y="3860800"/>
            <a:ext cx="5111750" cy="923925"/>
          </a:xfrm>
          <a:prstGeom prst="rect">
            <a:avLst/>
          </a:prstGeom>
          <a:noFill/>
          <a:ln w="9525">
            <a:noFill/>
            <a:miter lim="800000"/>
            <a:headEnd/>
            <a:tailEnd/>
          </a:ln>
        </p:spPr>
        <p:txBody>
          <a:bodyPr>
            <a:spAutoFit/>
          </a:bodyPr>
          <a:lstStyle/>
          <a:p>
            <a:r>
              <a:rPr lang="zh-CN" altLang="en-US" sz="5400">
                <a:latin typeface="华文行楷" pitchFamily="2" charset="-122"/>
                <a:ea typeface="华文行楷" pitchFamily="2" charset="-122"/>
              </a:rPr>
              <a:t>在水一方</a:t>
            </a:r>
            <a:r>
              <a:rPr lang="en-US" altLang="zh-CN" sz="5400">
                <a:latin typeface="华文行楷" pitchFamily="2" charset="-122"/>
                <a:ea typeface="华文行楷" pitchFamily="2" charset="-122"/>
              </a:rPr>
              <a:t>—</a:t>
            </a:r>
            <a:r>
              <a:rPr lang="zh-CN" altLang="en-US" sz="5400">
                <a:latin typeface="华文行楷" pitchFamily="2" charset="-122"/>
                <a:ea typeface="华文行楷" pitchFamily="2" charset="-122"/>
              </a:rPr>
              <a:t>李健</a:t>
            </a:r>
          </a:p>
        </p:txBody>
      </p:sp>
      <p:sp>
        <p:nvSpPr>
          <p:cNvPr id="8" name="矩形 7"/>
          <p:cNvSpPr/>
          <p:nvPr/>
        </p:nvSpPr>
        <p:spPr>
          <a:xfrm>
            <a:off x="-508" y="1484784"/>
            <a:ext cx="4068452" cy="923330"/>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zh-CN" altLang="en-US" sz="5400" b="1" cap="all" dirty="0">
                <a:ln w="0"/>
                <a:effectLst>
                  <a:reflection blurRad="12700" stA="50000" endPos="50000" dist="5000" dir="5400000" sy="-100000" rotWithShape="0"/>
                </a:effectLst>
                <a:latin typeface="+mn-lt"/>
                <a:ea typeface="+mn-ea"/>
              </a:rPr>
              <a:t>  歌曲欣赏</a:t>
            </a:r>
            <a:endParaRPr lang="zh-CN" altLang="en-US" sz="5400" b="1" cap="all" dirty="0">
              <a:ln w="0"/>
              <a:effectLst>
                <a:reflection blurRad="12700" stA="50000" endPos="50000" dist="5000" dir="5400000" sy="-100000" rotWithShape="0"/>
              </a:effectLst>
              <a:latin typeface="+mn-lt"/>
              <a:ea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60648"/>
            <a:ext cx="2555776" cy="923330"/>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zh-CN" altLang="en-US" sz="5400" b="1" cap="all" dirty="0">
                <a:ln w="0"/>
                <a:effectLst>
                  <a:reflection blurRad="12700" stA="50000" endPos="50000" dist="5000" dir="5400000" sy="-100000" rotWithShape="0"/>
                </a:effectLst>
                <a:latin typeface="+mn-lt"/>
                <a:ea typeface="+mn-ea"/>
              </a:rPr>
              <a:t>    问题</a:t>
            </a:r>
            <a:endParaRPr lang="zh-CN" altLang="en-US" sz="5400" b="1" cap="all" dirty="0">
              <a:ln w="0"/>
              <a:effectLst>
                <a:reflection blurRad="12700" stA="50000" endPos="50000" dist="5000" dir="5400000" sy="-100000" rotWithShape="0"/>
              </a:effectLst>
              <a:latin typeface="+mn-lt"/>
              <a:ea typeface="+mn-ea"/>
            </a:endParaRPr>
          </a:p>
        </p:txBody>
      </p:sp>
      <p:sp>
        <p:nvSpPr>
          <p:cNvPr id="37890" name="TextBox 2"/>
          <p:cNvSpPr txBox="1">
            <a:spLocks noChangeArrowheads="1"/>
          </p:cNvSpPr>
          <p:nvPr/>
        </p:nvSpPr>
        <p:spPr bwMode="auto">
          <a:xfrm>
            <a:off x="971550" y="1700213"/>
            <a:ext cx="7200900" cy="1200150"/>
          </a:xfrm>
          <a:prstGeom prst="rect">
            <a:avLst/>
          </a:prstGeom>
          <a:noFill/>
          <a:ln w="9525">
            <a:noFill/>
            <a:miter lim="800000"/>
            <a:headEnd/>
            <a:tailEnd/>
          </a:ln>
        </p:spPr>
        <p:txBody>
          <a:bodyPr>
            <a:spAutoFit/>
          </a:bodyPr>
          <a:lstStyle/>
          <a:p>
            <a:r>
              <a:rPr lang="zh-CN" altLang="en-US" sz="3600">
                <a:latin typeface="Calibri" pitchFamily="34" charset="0"/>
              </a:rPr>
              <a:t>“所谓伊人”指的仅仅是一位美丽的女子吗？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5"/>
          <p:cNvPicPr>
            <a:picLocks noChangeAspect="1"/>
          </p:cNvPicPr>
          <p:nvPr/>
        </p:nvPicPr>
        <p:blipFill>
          <a:blip r:embed="rId2">
            <a:grayscl/>
          </a:blip>
          <a:srcRect/>
          <a:stretch>
            <a:fillRect/>
          </a:stretch>
        </p:blipFill>
        <p:spPr bwMode="auto">
          <a:xfrm>
            <a:off x="0" y="0"/>
            <a:ext cx="9144000" cy="6858000"/>
          </a:xfrm>
          <a:prstGeom prst="rect">
            <a:avLst/>
          </a:prstGeom>
          <a:noFill/>
          <a:ln w="9525">
            <a:noFill/>
            <a:miter lim="800000"/>
            <a:headEnd/>
            <a:tailEnd/>
          </a:ln>
        </p:spPr>
      </p:pic>
      <p:sp>
        <p:nvSpPr>
          <p:cNvPr id="4" name="标题 3"/>
          <p:cNvSpPr>
            <a:spLocks noGrp="1"/>
          </p:cNvSpPr>
          <p:nvPr>
            <p:ph type="title"/>
          </p:nvPr>
        </p:nvSpPr>
        <p:spPr/>
        <p:txBody>
          <a:bodyPr rtlCol="0">
            <a:normAutofit/>
          </a:bodyPr>
          <a:lstStyle/>
          <a:p>
            <a:pPr marL="342900" indent="-342900" fontAlgn="auto">
              <a:spcBef>
                <a:spcPct val="20000"/>
              </a:spcBef>
              <a:spcAft>
                <a:spcPts val="0"/>
              </a:spcAft>
              <a:defRPr/>
            </a:pPr>
            <a:r>
              <a:rPr lang="zh-CN" altLang="zh-CN" sz="4800" b="1" kern="100" dirty="0" smtClean="0">
                <a:solidFill>
                  <a:prstClr val="black"/>
                </a:solidFill>
                <a:cs typeface="Times New Roman"/>
              </a:rPr>
              <a:t>蒹</a:t>
            </a:r>
            <a:r>
              <a:rPr lang="en-US" altLang="zh-CN" sz="4800" b="1" kern="100" dirty="0" smtClean="0">
                <a:solidFill>
                  <a:prstClr val="black"/>
                </a:solidFill>
                <a:cs typeface="Times New Roman"/>
              </a:rPr>
              <a:t>      </a:t>
            </a:r>
            <a:r>
              <a:rPr lang="zh-CN" altLang="zh-CN" sz="4800" b="1" kern="100" dirty="0" smtClean="0">
                <a:solidFill>
                  <a:prstClr val="black"/>
                </a:solidFill>
                <a:cs typeface="Times New Roman"/>
              </a:rPr>
              <a:t>葭</a:t>
            </a:r>
            <a:endParaRPr lang="zh-CN" altLang="en-US" sz="7200" dirty="0"/>
          </a:p>
        </p:txBody>
      </p:sp>
      <p:sp>
        <p:nvSpPr>
          <p:cNvPr id="5" name="内容占位符 4"/>
          <p:cNvSpPr>
            <a:spLocks noGrp="1"/>
          </p:cNvSpPr>
          <p:nvPr>
            <p:ph idx="1"/>
          </p:nvPr>
        </p:nvSpPr>
        <p:spPr/>
        <p:txBody>
          <a:bodyPr rtlCol="0">
            <a:normAutofit fontScale="85000" lnSpcReduction="20000"/>
          </a:bodyPr>
          <a:lstStyle/>
          <a:p>
            <a:pPr marL="0" indent="0" algn="dist" fontAlgn="auto">
              <a:lnSpc>
                <a:spcPct val="150000"/>
              </a:lnSpc>
              <a:spcAft>
                <a:spcPts val="0"/>
              </a:spcAft>
              <a:buFont typeface="Arial" panose="020B0604020202020204" pitchFamily="34" charset="0"/>
              <a:buNone/>
              <a:defRPr/>
            </a:pPr>
            <a:r>
              <a:rPr lang="zh-CN" altLang="zh-CN" kern="100" dirty="0" smtClean="0">
                <a:cs typeface="Times New Roman"/>
              </a:rPr>
              <a:t>蒹</a:t>
            </a:r>
            <a:r>
              <a:rPr lang="zh-CN" altLang="zh-CN" kern="100" dirty="0">
                <a:cs typeface="Times New Roman"/>
              </a:rPr>
              <a:t>葭苍苍，白露为霜。所谓伊人，在水一方。</a:t>
            </a:r>
            <a:r>
              <a:rPr lang="en-US" altLang="zh-CN" kern="100" dirty="0">
                <a:cs typeface="Times New Roman"/>
              </a:rPr>
              <a:t/>
            </a:r>
            <a:br>
              <a:rPr lang="en-US" altLang="zh-CN" kern="100" dirty="0">
                <a:cs typeface="Times New Roman"/>
              </a:rPr>
            </a:br>
            <a:r>
              <a:rPr lang="zh-CN" altLang="zh-CN" kern="100" dirty="0">
                <a:cs typeface="Times New Roman"/>
              </a:rPr>
              <a:t>溯洄从之，道阻且长；溯游从之，宛在水中央。</a:t>
            </a:r>
            <a:r>
              <a:rPr lang="en-US" altLang="zh-CN" kern="100" dirty="0">
                <a:cs typeface="Times New Roman"/>
              </a:rPr>
              <a:t/>
            </a:r>
            <a:br>
              <a:rPr lang="en-US" altLang="zh-CN" kern="100" dirty="0">
                <a:cs typeface="Times New Roman"/>
              </a:rPr>
            </a:br>
            <a:r>
              <a:rPr lang="en-US" altLang="zh-CN" kern="100" dirty="0">
                <a:cs typeface="Times New Roman"/>
              </a:rPr>
              <a:t/>
            </a:r>
            <a:br>
              <a:rPr lang="en-US" altLang="zh-CN" kern="100" dirty="0">
                <a:cs typeface="Times New Roman"/>
              </a:rPr>
            </a:br>
            <a:r>
              <a:rPr lang="zh-CN" altLang="zh-CN" kern="100" dirty="0">
                <a:cs typeface="Times New Roman"/>
              </a:rPr>
              <a:t>蒹葭</a:t>
            </a:r>
            <a:r>
              <a:rPr lang="zh-CN" altLang="zh-CN" kern="100" dirty="0" smtClean="0">
                <a:cs typeface="Times New Roman"/>
              </a:rPr>
              <a:t>萋萋</a:t>
            </a:r>
            <a:r>
              <a:rPr lang="zh-CN" altLang="en-US" kern="100" dirty="0" smtClean="0">
                <a:cs typeface="Times New Roman"/>
              </a:rPr>
              <a:t>，</a:t>
            </a:r>
            <a:r>
              <a:rPr lang="zh-CN" altLang="zh-CN" kern="100" dirty="0" smtClean="0">
                <a:cs typeface="Times New Roman"/>
              </a:rPr>
              <a:t>白露</a:t>
            </a:r>
            <a:r>
              <a:rPr lang="zh-CN" altLang="zh-CN" kern="100" dirty="0">
                <a:cs typeface="Times New Roman"/>
              </a:rPr>
              <a:t>未晞。所谓伊人，在水之湄。</a:t>
            </a:r>
            <a:r>
              <a:rPr lang="en-US" altLang="zh-CN" kern="100" dirty="0">
                <a:cs typeface="Times New Roman"/>
              </a:rPr>
              <a:t/>
            </a:r>
            <a:br>
              <a:rPr lang="en-US" altLang="zh-CN" kern="100" dirty="0">
                <a:cs typeface="Times New Roman"/>
              </a:rPr>
            </a:br>
            <a:r>
              <a:rPr lang="zh-CN" altLang="zh-CN" kern="100" dirty="0">
                <a:cs typeface="Times New Roman"/>
              </a:rPr>
              <a:t>溯洄从之，道阻且跻；溯游从之，宛在水中坻。</a:t>
            </a:r>
            <a:r>
              <a:rPr lang="en-US" altLang="zh-CN" kern="100" dirty="0">
                <a:cs typeface="Times New Roman"/>
              </a:rPr>
              <a:t/>
            </a:r>
            <a:br>
              <a:rPr lang="en-US" altLang="zh-CN" kern="100" dirty="0">
                <a:cs typeface="Times New Roman"/>
              </a:rPr>
            </a:br>
            <a:r>
              <a:rPr lang="en-US" altLang="zh-CN" kern="100" dirty="0">
                <a:cs typeface="Times New Roman"/>
              </a:rPr>
              <a:t/>
            </a:r>
            <a:br>
              <a:rPr lang="en-US" altLang="zh-CN" kern="100" dirty="0">
                <a:cs typeface="Times New Roman"/>
              </a:rPr>
            </a:br>
            <a:r>
              <a:rPr lang="zh-CN" altLang="zh-CN" kern="100" dirty="0">
                <a:cs typeface="Times New Roman"/>
              </a:rPr>
              <a:t>蒹葭采采，白露未已</a:t>
            </a:r>
            <a:r>
              <a:rPr lang="zh-CN" altLang="zh-CN" kern="100" dirty="0" smtClean="0">
                <a:cs typeface="Times New Roman"/>
              </a:rPr>
              <a:t>。所谓</a:t>
            </a:r>
            <a:r>
              <a:rPr lang="zh-CN" altLang="zh-CN" kern="100" dirty="0">
                <a:cs typeface="Times New Roman"/>
              </a:rPr>
              <a:t>伊人，在水之涘。</a:t>
            </a:r>
            <a:r>
              <a:rPr lang="en-US" altLang="zh-CN" kern="100" dirty="0">
                <a:cs typeface="Times New Roman"/>
              </a:rPr>
              <a:t/>
            </a:r>
            <a:br>
              <a:rPr lang="en-US" altLang="zh-CN" kern="100" dirty="0">
                <a:cs typeface="Times New Roman"/>
              </a:rPr>
            </a:br>
            <a:r>
              <a:rPr lang="zh-CN" altLang="zh-CN" kern="100" dirty="0">
                <a:cs typeface="Times New Roman"/>
              </a:rPr>
              <a:t>溯洄从之，道阻且右；溯游从之，宛在水中沚。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2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000"/>
                                        <p:tgtEl>
                                          <p:spTgt spid="5">
                                            <p:txEl>
                                              <p:pRg st="0" end="0"/>
                                            </p:txEl>
                                          </p:spTgt>
                                        </p:tgtEl>
                                      </p:cBhvr>
                                    </p:animEffect>
                                    <p:anim calcmode="lin" valueType="num">
                                      <p:cBhvr>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Box 5"/>
          <p:cNvSpPr txBox="1">
            <a:spLocks noChangeArrowheads="1"/>
          </p:cNvSpPr>
          <p:nvPr/>
        </p:nvSpPr>
        <p:spPr bwMode="auto">
          <a:xfrm>
            <a:off x="611188" y="1628775"/>
            <a:ext cx="7777162" cy="4032250"/>
          </a:xfrm>
          <a:prstGeom prst="rect">
            <a:avLst/>
          </a:prstGeom>
          <a:noFill/>
          <a:ln w="9525">
            <a:noFill/>
            <a:miter lim="800000"/>
            <a:headEnd/>
            <a:tailEnd/>
          </a:ln>
        </p:spPr>
        <p:txBody>
          <a:bodyPr>
            <a:spAutoFit/>
          </a:bodyPr>
          <a:lstStyle/>
          <a:p>
            <a:pPr indent="647700" algn="just"/>
            <a:r>
              <a:rPr lang="zh-CN" altLang="en-US" sz="3200">
                <a:latin typeface="Calibri" pitchFamily="34" charset="0"/>
              </a:rPr>
              <a:t>本诗之主题历来众说纷坛。有人认为是</a:t>
            </a:r>
            <a:r>
              <a:rPr lang="zh-CN" altLang="en-US" sz="3200" b="1">
                <a:latin typeface="Calibri" pitchFamily="34" charset="0"/>
              </a:rPr>
              <a:t>爱情诗</a:t>
            </a:r>
            <a:r>
              <a:rPr lang="zh-CN" altLang="en-US" sz="3200">
                <a:latin typeface="Calibri" pitchFamily="34" charset="0"/>
              </a:rPr>
              <a:t>，有人认为是</a:t>
            </a:r>
            <a:r>
              <a:rPr lang="zh-CN" altLang="en-US" sz="3200" b="1">
                <a:latin typeface="Calibri" pitchFamily="34" charset="0"/>
              </a:rPr>
              <a:t>明智诗</a:t>
            </a:r>
            <a:r>
              <a:rPr lang="zh-CN" altLang="en-US" sz="3200">
                <a:latin typeface="Calibri" pitchFamily="34" charset="0"/>
              </a:rPr>
              <a:t>，有人认为是</a:t>
            </a:r>
            <a:r>
              <a:rPr lang="zh-CN" altLang="en-US" sz="3200" b="1">
                <a:latin typeface="Calibri" pitchFamily="34" charset="0"/>
              </a:rPr>
              <a:t>怀人诗</a:t>
            </a:r>
            <a:r>
              <a:rPr lang="zh-CN" altLang="en-US" sz="3200">
                <a:latin typeface="Calibri" pitchFamily="34" charset="0"/>
              </a:rPr>
              <a:t>，有人认为是</a:t>
            </a:r>
            <a:r>
              <a:rPr lang="zh-CN" altLang="en-US" sz="3200" b="1">
                <a:latin typeface="Calibri" pitchFamily="34" charset="0"/>
              </a:rPr>
              <a:t>人生哲理诗</a:t>
            </a:r>
            <a:r>
              <a:rPr lang="zh-CN" altLang="en-US" sz="3200">
                <a:latin typeface="Calibri" pitchFamily="34" charset="0"/>
              </a:rPr>
              <a:t>。各有其理，但有一点可以肯定的，那就是“</a:t>
            </a:r>
            <a:r>
              <a:rPr lang="zh-CN" altLang="en-US" sz="3200" b="1">
                <a:latin typeface="Calibri" pitchFamily="34" charset="0"/>
              </a:rPr>
              <a:t>企慕思见</a:t>
            </a:r>
            <a:r>
              <a:rPr lang="zh-CN" altLang="en-US" sz="3200">
                <a:latin typeface="Calibri" pitchFamily="34" charset="0"/>
              </a:rPr>
              <a:t>”之情，“</a:t>
            </a:r>
            <a:r>
              <a:rPr lang="zh-CN" altLang="en-US" sz="3200" b="1">
                <a:latin typeface="Calibri" pitchFamily="34" charset="0"/>
              </a:rPr>
              <a:t>执着追求</a:t>
            </a:r>
            <a:r>
              <a:rPr lang="zh-CN" altLang="en-US" sz="3200">
                <a:latin typeface="Calibri" pitchFamily="34" charset="0"/>
              </a:rPr>
              <a:t>”之意，“</a:t>
            </a:r>
            <a:r>
              <a:rPr lang="zh-CN" altLang="en-US" sz="3200" b="1">
                <a:latin typeface="Calibri" pitchFamily="34" charset="0"/>
              </a:rPr>
              <a:t>坚贞不渝</a:t>
            </a:r>
            <a:r>
              <a:rPr lang="zh-CN" altLang="en-US" sz="3200">
                <a:latin typeface="Calibri" pitchFamily="34" charset="0"/>
              </a:rPr>
              <a:t>”之志。因此我们偏向认为这是一首</a:t>
            </a:r>
            <a:r>
              <a:rPr lang="zh-CN" altLang="en-US" sz="3200" b="1">
                <a:latin typeface="Calibri" pitchFamily="34" charset="0"/>
              </a:rPr>
              <a:t>爱情诗</a:t>
            </a:r>
            <a:r>
              <a:rPr lang="zh-CN" altLang="en-US" sz="3200">
                <a:latin typeface="Calibri" pitchFamily="34" charset="0"/>
              </a:rPr>
              <a:t>，讲了一个主人公苦苦追寻伊人而不得的爱情故事。</a:t>
            </a:r>
          </a:p>
        </p:txBody>
      </p:sp>
      <p:sp>
        <p:nvSpPr>
          <p:cNvPr id="28674" name="TextBox 7"/>
          <p:cNvSpPr txBox="1">
            <a:spLocks noChangeArrowheads="1"/>
          </p:cNvSpPr>
          <p:nvPr/>
        </p:nvSpPr>
        <p:spPr bwMode="auto">
          <a:xfrm>
            <a:off x="1547813" y="476250"/>
            <a:ext cx="5903912" cy="923925"/>
          </a:xfrm>
          <a:prstGeom prst="rect">
            <a:avLst/>
          </a:prstGeom>
          <a:noFill/>
          <a:ln w="9525">
            <a:noFill/>
            <a:miter lim="800000"/>
            <a:headEnd/>
            <a:tailEnd/>
          </a:ln>
        </p:spPr>
        <p:txBody>
          <a:bodyPr>
            <a:spAutoFit/>
          </a:bodyPr>
          <a:lstStyle/>
          <a:p>
            <a:pPr algn="ctr"/>
            <a:r>
              <a:rPr lang="zh-CN" altLang="en-US" sz="5400" b="1">
                <a:solidFill>
                  <a:srgbClr val="FF0000"/>
                </a:solidFill>
                <a:latin typeface="Calibri" pitchFamily="34" charset="0"/>
              </a:rPr>
              <a:t>主旨多样性</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10"/>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6" name="图片 5"/>
          <p:cNvPicPr>
            <a:picLocks noChangeAspect="1"/>
          </p:cNvPicPr>
          <p:nvPr/>
        </p:nvPicPr>
        <p:blipFill>
          <a:blip r:embed="rId3">
            <a:duotone>
              <a:schemeClr val="accent3">
                <a:shade val="45000"/>
                <a:satMod val="135000"/>
              </a:schemeClr>
              <a:prstClr val="white"/>
            </a:duotone>
            <a:extLst>
              <a:ext uri="{28A0092B-C50C-407E-A947-70E740481C1C}"/>
            </a:extLst>
          </a:blip>
          <a:stretch>
            <a:fillRect/>
          </a:stretch>
        </p:blipFill>
        <p:spPr>
          <a:xfrm rot="5400000">
            <a:off x="1142998" y="-1143001"/>
            <a:ext cx="6858001" cy="9144003"/>
          </a:xfrm>
          <a:prstGeom prst="rect">
            <a:avLst/>
          </a:prstGeom>
        </p:spPr>
      </p:pic>
      <p:pic>
        <p:nvPicPr>
          <p:cNvPr id="29699" name="图片 12"/>
          <p:cNvPicPr>
            <a:picLocks noChangeAspect="1"/>
          </p:cNvPicPr>
          <p:nvPr/>
        </p:nvPicPr>
        <p:blipFill>
          <a:blip r:embed="rId4"/>
          <a:srcRect/>
          <a:stretch>
            <a:fillRect/>
          </a:stretch>
        </p:blipFill>
        <p:spPr bwMode="auto">
          <a:xfrm>
            <a:off x="-15875" y="3529013"/>
            <a:ext cx="5516563" cy="3355975"/>
          </a:xfrm>
          <a:prstGeom prst="rect">
            <a:avLst/>
          </a:prstGeom>
          <a:noFill/>
          <a:ln w="9525">
            <a:noFill/>
            <a:miter lim="800000"/>
            <a:headEnd/>
            <a:tailEnd/>
          </a:ln>
        </p:spPr>
      </p:pic>
      <p:sp>
        <p:nvSpPr>
          <p:cNvPr id="8" name="矩形 7"/>
          <p:cNvSpPr/>
          <p:nvPr/>
        </p:nvSpPr>
        <p:spPr>
          <a:xfrm>
            <a:off x="-3" y="260648"/>
            <a:ext cx="4536504" cy="923330"/>
          </a:xfrm>
          <a:prstGeom prst="rect">
            <a:avLst/>
          </a:prstGeom>
          <a:noFill/>
          <a:ln>
            <a:noFill/>
          </a:ln>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zh-CN" altLang="en-US" sz="5400" b="1" cap="all" dirty="0">
                <a:ln w="0"/>
                <a:effectLst>
                  <a:reflection blurRad="12700" stA="50000" endPos="50000" dist="5000" dir="5400000" sy="-100000" rotWithShape="0"/>
                </a:effectLst>
                <a:latin typeface="+mn-lt"/>
                <a:ea typeface="+mn-ea"/>
              </a:rPr>
              <a:t>诗意粗解</a:t>
            </a:r>
            <a:endParaRPr lang="zh-CN" altLang="en-US" sz="5400" b="1" cap="all" dirty="0">
              <a:ln w="0"/>
              <a:effectLst>
                <a:reflection blurRad="12700" stA="50000" endPos="50000" dist="5000" dir="5400000" sy="-100000" rotWithShape="0"/>
              </a:effectLst>
              <a:latin typeface="+mn-lt"/>
              <a:ea typeface="+mn-ea"/>
            </a:endParaRPr>
          </a:p>
        </p:txBody>
      </p:sp>
      <p:sp>
        <p:nvSpPr>
          <p:cNvPr id="14" name="TextBox 13"/>
          <p:cNvSpPr txBox="1">
            <a:spLocks noChangeArrowheads="1"/>
          </p:cNvSpPr>
          <p:nvPr/>
        </p:nvSpPr>
        <p:spPr bwMode="auto">
          <a:xfrm>
            <a:off x="871538" y="1052513"/>
            <a:ext cx="8280400" cy="5262562"/>
          </a:xfrm>
          <a:prstGeom prst="rect">
            <a:avLst/>
          </a:prstGeom>
          <a:noFill/>
          <a:ln w="9525">
            <a:noFill/>
            <a:miter lim="800000"/>
            <a:headEnd/>
            <a:tailEnd/>
          </a:ln>
        </p:spPr>
        <p:txBody>
          <a:bodyPr>
            <a:spAutoFit/>
          </a:bodyPr>
          <a:lstStyle/>
          <a:p>
            <a:pPr indent="719138" algn="just">
              <a:lnSpc>
                <a:spcPct val="150000"/>
              </a:lnSpc>
            </a:pPr>
            <a:r>
              <a:rPr lang="zh-CN" altLang="en-US" sz="2400">
                <a:latin typeface="Calibri" pitchFamily="34" charset="0"/>
              </a:rPr>
              <a:t>我昨晚一夜没有睡觉，</a:t>
            </a:r>
            <a:endParaRPr lang="en-US" altLang="zh-CN" sz="2400">
              <a:latin typeface="Calibri" pitchFamily="34" charset="0"/>
            </a:endParaRPr>
          </a:p>
          <a:p>
            <a:pPr indent="719138" algn="just">
              <a:lnSpc>
                <a:spcPct val="150000"/>
              </a:lnSpc>
            </a:pPr>
            <a:r>
              <a:rPr lang="zh-CN" altLang="en-US" sz="2400">
                <a:latin typeface="Calibri" pitchFamily="34" charset="0"/>
              </a:rPr>
              <a:t>清晨往河边去散步。</a:t>
            </a:r>
            <a:endParaRPr lang="en-US" altLang="zh-CN" sz="2400">
              <a:latin typeface="Calibri" pitchFamily="34" charset="0"/>
            </a:endParaRPr>
          </a:p>
          <a:p>
            <a:pPr indent="719138" algn="just">
              <a:lnSpc>
                <a:spcPct val="150000"/>
              </a:lnSpc>
            </a:pPr>
            <a:r>
              <a:rPr lang="zh-CN" altLang="en-US" sz="2400">
                <a:latin typeface="Calibri" pitchFamily="34" charset="0"/>
              </a:rPr>
              <a:t>水边的芦草依然还是青青地，</a:t>
            </a:r>
            <a:endParaRPr lang="en-US" altLang="zh-CN" sz="2400">
              <a:latin typeface="Calibri" pitchFamily="34" charset="0"/>
            </a:endParaRPr>
          </a:p>
          <a:p>
            <a:pPr indent="719138" algn="just">
              <a:lnSpc>
                <a:spcPct val="150000"/>
              </a:lnSpc>
            </a:pPr>
            <a:r>
              <a:rPr lang="zh-CN" altLang="en-US" sz="2400">
                <a:latin typeface="Calibri" pitchFamily="34" charset="0"/>
              </a:rPr>
              <a:t>草上的白露已经凝成秋霜了。</a:t>
            </a:r>
            <a:endParaRPr lang="en-US" altLang="zh-CN" sz="2400">
              <a:latin typeface="Calibri" pitchFamily="34" charset="0"/>
            </a:endParaRPr>
          </a:p>
          <a:p>
            <a:pPr indent="719138" algn="just">
              <a:lnSpc>
                <a:spcPct val="150000"/>
              </a:lnSpc>
            </a:pPr>
            <a:r>
              <a:rPr lang="zh-CN" altLang="en-US" sz="2400">
                <a:latin typeface="Calibri" pitchFamily="34" charset="0"/>
              </a:rPr>
              <a:t>我的爱人明明是站在河的那边，</a:t>
            </a:r>
            <a:endParaRPr lang="en-US" altLang="zh-CN" sz="2400">
              <a:latin typeface="Calibri" pitchFamily="34" charset="0"/>
            </a:endParaRPr>
          </a:p>
          <a:p>
            <a:pPr indent="719138" algn="just">
              <a:lnSpc>
                <a:spcPct val="150000"/>
              </a:lnSpc>
            </a:pPr>
            <a:r>
              <a:rPr lang="zh-CN" altLang="en-US" sz="2400">
                <a:latin typeface="Calibri" pitchFamily="34" charset="0"/>
              </a:rPr>
              <a:t>我想从上渡头去赶他，路难走又太远了，</a:t>
            </a:r>
            <a:endParaRPr lang="en-US" altLang="zh-CN" sz="2400">
              <a:latin typeface="Calibri" pitchFamily="34" charset="0"/>
            </a:endParaRPr>
          </a:p>
          <a:p>
            <a:pPr indent="719138" algn="just">
              <a:lnSpc>
                <a:spcPct val="150000"/>
              </a:lnSpc>
            </a:pPr>
            <a:r>
              <a:rPr lang="zh-CN" altLang="en-US" sz="2400">
                <a:latin typeface="Calibri" pitchFamily="34" charset="0"/>
              </a:rPr>
              <a:t>我想从下渡头去赶他，他又好像站在河水的当中一样。</a:t>
            </a:r>
            <a:endParaRPr lang="en-US" altLang="zh-CN" sz="2400">
              <a:latin typeface="Calibri" pitchFamily="34" charset="0"/>
            </a:endParaRPr>
          </a:p>
          <a:p>
            <a:pPr indent="719138" algn="just">
              <a:lnSpc>
                <a:spcPct val="150000"/>
              </a:lnSpc>
            </a:pPr>
            <a:r>
              <a:rPr lang="zh-CN" altLang="en-US" sz="2400">
                <a:latin typeface="Calibri" pitchFamily="34" charset="0"/>
              </a:rPr>
              <a:t>啊，我追逐的只是一个幻影呀！</a:t>
            </a:r>
            <a:endParaRPr lang="en-US" altLang="zh-CN" sz="2400">
              <a:latin typeface="Calibri" pitchFamily="34" charset="0"/>
            </a:endParaRPr>
          </a:p>
          <a:p>
            <a:pPr indent="719138" algn="just"/>
            <a:r>
              <a:rPr lang="en-US" altLang="zh-CN" sz="2400">
                <a:latin typeface="Calibri" pitchFamily="34" charset="0"/>
              </a:rPr>
              <a:t>                                                 </a:t>
            </a:r>
          </a:p>
          <a:p>
            <a:pPr indent="719138" algn="just"/>
            <a:r>
              <a:rPr lang="en-US" altLang="zh-CN" sz="2400">
                <a:latin typeface="Calibri" pitchFamily="34" charset="0"/>
              </a:rPr>
              <a:t>                                                                                     </a:t>
            </a:r>
            <a:r>
              <a:rPr lang="zh-CN" altLang="en-US" sz="2400">
                <a:latin typeface="Calibri" pitchFamily="34" charset="0"/>
              </a:rPr>
              <a:t>（郭沫若）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12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10"/>
          <p:cNvPicPr>
            <a:picLocks noChangeAspect="1"/>
          </p:cNvPicPr>
          <p:nvPr/>
        </p:nvPicPr>
        <p:blipFill>
          <a:blip r:embed="rId2"/>
          <a:srcRect/>
          <a:stretch>
            <a:fillRect/>
          </a:stretch>
        </p:blipFill>
        <p:spPr bwMode="auto">
          <a:xfrm>
            <a:off x="3924300" y="3573463"/>
            <a:ext cx="5219700" cy="3284537"/>
          </a:xfrm>
          <a:prstGeom prst="rect">
            <a:avLst/>
          </a:prstGeom>
          <a:noFill/>
          <a:ln w="9525">
            <a:noFill/>
            <a:miter lim="800000"/>
            <a:headEnd/>
            <a:tailEnd/>
          </a:ln>
        </p:spPr>
      </p:pic>
      <p:sp>
        <p:nvSpPr>
          <p:cNvPr id="2" name="标题 1"/>
          <p:cNvSpPr>
            <a:spLocks noGrp="1"/>
          </p:cNvSpPr>
          <p:nvPr>
            <p:ph type="title"/>
          </p:nvPr>
        </p:nvSpPr>
        <p:spPr>
          <a:xfrm>
            <a:off x="457200" y="404664"/>
            <a:ext cx="8229600" cy="1012974"/>
          </a:xfrm>
        </p:spPr>
        <p:txBody>
          <a:bodyPr rtlCol="0">
            <a:normAutofit/>
          </a:bodyPr>
          <a:lstStyle/>
          <a:p>
            <a:pPr fontAlgn="auto">
              <a:spcAft>
                <a:spcPts val="0"/>
              </a:spcAft>
              <a:defRPr/>
            </a:pPr>
            <a:r>
              <a:rPr lang="zh-CN" altLang="en-US" sz="6000" b="1" cap="all" dirty="0" smtClean="0">
                <a:ln w="0"/>
                <a:solidFill>
                  <a:srgbClr val="C00000"/>
                </a:solidFill>
                <a:effectLst>
                  <a:reflection blurRad="12700" stA="50000" endPos="50000" dist="5000" dir="5400000" sy="-100000" rotWithShape="0"/>
                </a:effectLst>
              </a:rPr>
              <a:t>特     点</a:t>
            </a:r>
            <a:endParaRPr lang="zh-CN" altLang="en-US" dirty="0"/>
          </a:p>
        </p:txBody>
      </p:sp>
      <p:sp>
        <p:nvSpPr>
          <p:cNvPr id="3" name="文本占位符 2"/>
          <p:cNvSpPr>
            <a:spLocks noGrp="1"/>
          </p:cNvSpPr>
          <p:nvPr>
            <p:ph type="body" idx="1"/>
          </p:nvPr>
        </p:nvSpPr>
        <p:spPr/>
        <p:txBody>
          <a:bodyPr/>
          <a:lstStyle/>
          <a:p>
            <a:pPr algn="just"/>
            <a:r>
              <a:rPr lang="zh-CN" altLang="en-US" sz="3200" smtClean="0"/>
              <a:t>写作特点</a:t>
            </a:r>
          </a:p>
        </p:txBody>
      </p:sp>
      <p:sp>
        <p:nvSpPr>
          <p:cNvPr id="4" name="内容占位符 3"/>
          <p:cNvSpPr>
            <a:spLocks noGrp="1"/>
          </p:cNvSpPr>
          <p:nvPr>
            <p:ph sz="half" idx="2"/>
          </p:nvPr>
        </p:nvSpPr>
        <p:spPr/>
        <p:txBody>
          <a:bodyPr/>
          <a:lstStyle/>
          <a:p>
            <a:pPr algn="just">
              <a:lnSpc>
                <a:spcPct val="150000"/>
              </a:lnSpc>
            </a:pPr>
            <a:r>
              <a:rPr lang="zh-CN" altLang="en-US" sz="2800" smtClean="0"/>
              <a:t>赋中见兴，勾勒景物</a:t>
            </a:r>
          </a:p>
          <a:p>
            <a:pPr algn="just">
              <a:lnSpc>
                <a:spcPct val="150000"/>
              </a:lnSpc>
            </a:pPr>
            <a:r>
              <a:rPr lang="zh-CN" altLang="en-US" sz="2800" smtClean="0"/>
              <a:t>重章叠句，回环复沓</a:t>
            </a:r>
          </a:p>
          <a:p>
            <a:pPr algn="just">
              <a:lnSpc>
                <a:spcPct val="150000"/>
              </a:lnSpc>
            </a:pPr>
            <a:r>
              <a:rPr lang="zh-CN" altLang="en-US" sz="2800" smtClean="0"/>
              <a:t>语言朴素，生动活泼</a:t>
            </a:r>
          </a:p>
          <a:p>
            <a:endParaRPr lang="zh-CN" altLang="en-US" smtClean="0"/>
          </a:p>
        </p:txBody>
      </p:sp>
      <p:sp>
        <p:nvSpPr>
          <p:cNvPr id="5" name="文本占位符 4"/>
          <p:cNvSpPr>
            <a:spLocks noGrp="1"/>
          </p:cNvSpPr>
          <p:nvPr>
            <p:ph type="body" sz="quarter" idx="3"/>
          </p:nvPr>
        </p:nvSpPr>
        <p:spPr/>
        <p:txBody>
          <a:bodyPr/>
          <a:lstStyle/>
          <a:p>
            <a:pPr algn="just"/>
            <a:r>
              <a:rPr lang="zh-CN" altLang="en-US" sz="3200" smtClean="0"/>
              <a:t>艺术特点</a:t>
            </a:r>
          </a:p>
        </p:txBody>
      </p:sp>
      <p:sp>
        <p:nvSpPr>
          <p:cNvPr id="6" name="内容占位符 5"/>
          <p:cNvSpPr>
            <a:spLocks noGrp="1"/>
          </p:cNvSpPr>
          <p:nvPr>
            <p:ph sz="quarter" idx="4"/>
          </p:nvPr>
        </p:nvSpPr>
        <p:spPr/>
        <p:txBody>
          <a:bodyPr/>
          <a:lstStyle/>
          <a:p>
            <a:pPr algn="just">
              <a:lnSpc>
                <a:spcPct val="150000"/>
              </a:lnSpc>
            </a:pPr>
            <a:r>
              <a:rPr lang="zh-CN" altLang="en-US" sz="2800" smtClean="0"/>
              <a:t>意境朦胧，含蕴不尽</a:t>
            </a:r>
            <a:endParaRPr lang="en-US" altLang="zh-CN" sz="2800" smtClean="0"/>
          </a:p>
          <a:p>
            <a:pPr algn="just">
              <a:lnSpc>
                <a:spcPct val="150000"/>
              </a:lnSpc>
            </a:pPr>
            <a:r>
              <a:rPr lang="zh-CN" altLang="en-US" sz="2800" smtClean="0"/>
              <a:t>重章叠句，深化意境</a:t>
            </a:r>
            <a:endParaRPr lang="en-US" altLang="zh-CN" sz="2800" smtClean="0"/>
          </a:p>
          <a:p>
            <a:pPr algn="just">
              <a:lnSpc>
                <a:spcPct val="150000"/>
              </a:lnSpc>
            </a:pPr>
            <a:r>
              <a:rPr lang="zh-CN" altLang="en-US" sz="2800" smtClean="0"/>
              <a:t>事实虚化，意象空灵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2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5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25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25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250"/>
                                        <p:tgtEl>
                                          <p:spTgt spid="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fade">
                                      <p:cBhvr>
                                        <p:cTn id="32" dur="250"/>
                                        <p:tgtEl>
                                          <p:spTgt spid="4">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25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animEffect transition="in" filter="fade">
                                      <p:cBhvr>
                                        <p:cTn id="42" dur="250"/>
                                        <p:tgtEl>
                                          <p:spTgt spid="6">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
                                            <p:txEl>
                                              <p:pRg st="2" end="2"/>
                                            </p:txEl>
                                          </p:spTgt>
                                        </p:tgtEl>
                                        <p:attrNameLst>
                                          <p:attrName>style.visibility</p:attrName>
                                        </p:attrNameLst>
                                      </p:cBhvr>
                                      <p:to>
                                        <p:strVal val="visible"/>
                                      </p:to>
                                    </p:set>
                                    <p:animEffect transition="in" filter="fade">
                                      <p:cBhvr>
                                        <p:cTn id="47" dur="25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43438" y="2565400"/>
            <a:ext cx="735012" cy="241300"/>
          </a:xfrm>
          <a:prstGeom prst="rect">
            <a:avLst/>
          </a:prstGeom>
          <a:noFill/>
          <a:ln w="25400" cap="flat" cmpd="sng" algn="ctr">
            <a:noFill/>
            <a:prstDash val="solid"/>
          </a:ln>
          <a:effectLst/>
        </p:spPr>
        <p:txBody>
          <a:bodyPr anchor="ctr"/>
          <a:lstStyle/>
          <a:p>
            <a:pPr fontAlgn="auto">
              <a:spcBef>
                <a:spcPts val="0"/>
              </a:spcBef>
              <a:spcAft>
                <a:spcPts val="0"/>
              </a:spcAft>
              <a:defRPr/>
            </a:pPr>
            <a:r>
              <a:rPr lang="en-US" altLang="zh-CN" sz="100" kern="0" dirty="0">
                <a:solidFill>
                  <a:sysClr val="window" lastClr="FFFFFF"/>
                </a:solidFill>
                <a:latin typeface="Calibri"/>
                <a:ea typeface="宋体"/>
              </a:rPr>
              <a:t>PPT</a:t>
            </a:r>
            <a:r>
              <a:rPr lang="zh-CN" altLang="en-US" sz="100" kern="0" dirty="0">
                <a:solidFill>
                  <a:sysClr val="window" lastClr="FFFFFF"/>
                </a:solidFill>
                <a:latin typeface="Calibri"/>
                <a:ea typeface="宋体"/>
              </a:rPr>
              <a:t>模板：</a:t>
            </a:r>
            <a:r>
              <a:rPr lang="en-US" altLang="zh-CN" sz="100" kern="0" dirty="0">
                <a:solidFill>
                  <a:sysClr val="window" lastClr="FFFFFF"/>
                </a:solidFill>
                <a:latin typeface="Calibri"/>
                <a:ea typeface="宋体"/>
              </a:rPr>
              <a:t>www.1ppt.com/moban/                  PPT</a:t>
            </a:r>
            <a:r>
              <a:rPr lang="zh-CN" altLang="en-US" sz="100" kern="0" dirty="0">
                <a:solidFill>
                  <a:sysClr val="window" lastClr="FFFFFF"/>
                </a:solidFill>
                <a:latin typeface="Calibri"/>
                <a:ea typeface="宋体"/>
              </a:rPr>
              <a:t>素材：</a:t>
            </a:r>
            <a:r>
              <a:rPr lang="en-US" altLang="zh-CN" sz="100" kern="0" dirty="0">
                <a:solidFill>
                  <a:sysClr val="window" lastClr="FFFFFF"/>
                </a:solidFill>
                <a:latin typeface="Calibri"/>
                <a:ea typeface="宋体"/>
              </a:rPr>
              <a:t>www.1ppt.com/sucai/</a:t>
            </a:r>
          </a:p>
          <a:p>
            <a:pPr fontAlgn="auto">
              <a:spcBef>
                <a:spcPts val="0"/>
              </a:spcBef>
              <a:spcAft>
                <a:spcPts val="0"/>
              </a:spcAft>
              <a:defRPr/>
            </a:pPr>
            <a:r>
              <a:rPr lang="en-US" altLang="zh-CN" sz="100" kern="0" dirty="0">
                <a:solidFill>
                  <a:sysClr val="window" lastClr="FFFFFF"/>
                </a:solidFill>
                <a:latin typeface="Calibri"/>
                <a:ea typeface="宋体"/>
              </a:rPr>
              <a:t>PPT</a:t>
            </a:r>
            <a:r>
              <a:rPr lang="zh-CN" altLang="en-US" sz="100" kern="0" dirty="0">
                <a:solidFill>
                  <a:sysClr val="window" lastClr="FFFFFF"/>
                </a:solidFill>
                <a:latin typeface="Calibri"/>
                <a:ea typeface="宋体"/>
              </a:rPr>
              <a:t>背景：</a:t>
            </a:r>
            <a:r>
              <a:rPr lang="en-US" altLang="zh-CN" sz="100" kern="0" dirty="0">
                <a:solidFill>
                  <a:sysClr val="window" lastClr="FFFFFF"/>
                </a:solidFill>
                <a:latin typeface="Calibri"/>
                <a:ea typeface="宋体"/>
              </a:rPr>
              <a:t>www.1ppt.com/beijing/                   PPT</a:t>
            </a:r>
            <a:r>
              <a:rPr lang="zh-CN" altLang="en-US" sz="100" kern="0" dirty="0">
                <a:solidFill>
                  <a:sysClr val="window" lastClr="FFFFFF"/>
                </a:solidFill>
                <a:latin typeface="Calibri"/>
                <a:ea typeface="宋体"/>
              </a:rPr>
              <a:t>图表：</a:t>
            </a:r>
            <a:r>
              <a:rPr lang="en-US" altLang="zh-CN" sz="100" kern="0" dirty="0">
                <a:solidFill>
                  <a:sysClr val="window" lastClr="FFFFFF"/>
                </a:solidFill>
                <a:latin typeface="Calibri"/>
                <a:ea typeface="宋体"/>
              </a:rPr>
              <a:t>www.1ppt.com/tubiao/      </a:t>
            </a:r>
          </a:p>
          <a:p>
            <a:pPr fontAlgn="auto">
              <a:spcBef>
                <a:spcPts val="0"/>
              </a:spcBef>
              <a:spcAft>
                <a:spcPts val="0"/>
              </a:spcAft>
              <a:defRPr/>
            </a:pPr>
            <a:r>
              <a:rPr lang="en-US" altLang="zh-CN" sz="100" kern="0" dirty="0">
                <a:solidFill>
                  <a:sysClr val="window" lastClr="FFFFFF"/>
                </a:solidFill>
                <a:latin typeface="Calibri"/>
                <a:ea typeface="宋体"/>
              </a:rPr>
              <a:t>PPT</a:t>
            </a:r>
            <a:r>
              <a:rPr lang="zh-CN" altLang="en-US" sz="100" kern="0" dirty="0">
                <a:solidFill>
                  <a:sysClr val="window" lastClr="FFFFFF"/>
                </a:solidFill>
                <a:latin typeface="Calibri"/>
                <a:ea typeface="宋体"/>
              </a:rPr>
              <a:t>下载：</a:t>
            </a:r>
            <a:r>
              <a:rPr lang="en-US" altLang="zh-CN" sz="100" kern="0" dirty="0">
                <a:solidFill>
                  <a:sysClr val="window" lastClr="FFFFFF"/>
                </a:solidFill>
                <a:latin typeface="Calibri"/>
                <a:ea typeface="宋体"/>
              </a:rPr>
              <a:t>www.1ppt.com/xiazai/                     PPT</a:t>
            </a:r>
            <a:r>
              <a:rPr lang="zh-CN" altLang="en-US" sz="100" kern="0" dirty="0">
                <a:solidFill>
                  <a:sysClr val="window" lastClr="FFFFFF"/>
                </a:solidFill>
                <a:latin typeface="Calibri"/>
                <a:ea typeface="宋体"/>
              </a:rPr>
              <a:t>教程： </a:t>
            </a:r>
            <a:r>
              <a:rPr lang="en-US" altLang="zh-CN" sz="100" kern="0" dirty="0">
                <a:solidFill>
                  <a:sysClr val="window" lastClr="FFFFFF"/>
                </a:solidFill>
                <a:latin typeface="Calibri"/>
                <a:ea typeface="宋体"/>
              </a:rPr>
              <a:t>www.1ppt.com/powerpoint/      </a:t>
            </a:r>
          </a:p>
          <a:p>
            <a:pPr fontAlgn="auto">
              <a:spcBef>
                <a:spcPts val="0"/>
              </a:spcBef>
              <a:spcAft>
                <a:spcPts val="0"/>
              </a:spcAft>
              <a:defRPr/>
            </a:pPr>
            <a:r>
              <a:rPr lang="zh-CN" altLang="en-US" sz="100" kern="0" dirty="0">
                <a:solidFill>
                  <a:sysClr val="window" lastClr="FFFFFF"/>
                </a:solidFill>
                <a:latin typeface="Calibri"/>
                <a:ea typeface="宋体"/>
              </a:rPr>
              <a:t>资料下载：</a:t>
            </a:r>
            <a:r>
              <a:rPr lang="en-US" altLang="zh-CN" sz="100" kern="0" dirty="0">
                <a:solidFill>
                  <a:sysClr val="window" lastClr="FFFFFF"/>
                </a:solidFill>
                <a:latin typeface="Calibri"/>
                <a:ea typeface="宋体"/>
              </a:rPr>
              <a:t>www.1ppt.com/ziliao/                   </a:t>
            </a:r>
            <a:r>
              <a:rPr lang="zh-CN" altLang="en-US" sz="100" kern="0" dirty="0">
                <a:solidFill>
                  <a:sysClr val="window" lastClr="FFFFFF"/>
                </a:solidFill>
                <a:latin typeface="Calibri"/>
                <a:ea typeface="宋体"/>
              </a:rPr>
              <a:t>范文下载：</a:t>
            </a:r>
            <a:r>
              <a:rPr lang="en-US" altLang="zh-CN" sz="100" kern="0" dirty="0">
                <a:solidFill>
                  <a:sysClr val="window" lastClr="FFFFFF"/>
                </a:solidFill>
                <a:latin typeface="Calibri"/>
                <a:ea typeface="宋体"/>
              </a:rPr>
              <a:t>www.1ppt.com/fanwen/             </a:t>
            </a:r>
          </a:p>
          <a:p>
            <a:pPr fontAlgn="auto">
              <a:spcBef>
                <a:spcPts val="0"/>
              </a:spcBef>
              <a:spcAft>
                <a:spcPts val="0"/>
              </a:spcAft>
              <a:defRPr/>
            </a:pPr>
            <a:r>
              <a:rPr lang="zh-CN" altLang="en-US" sz="100" kern="0" dirty="0">
                <a:solidFill>
                  <a:sysClr val="window" lastClr="FFFFFF"/>
                </a:solidFill>
                <a:latin typeface="Calibri"/>
                <a:ea typeface="宋体"/>
              </a:rPr>
              <a:t>试卷下载：</a:t>
            </a:r>
            <a:r>
              <a:rPr lang="en-US" altLang="zh-CN" sz="100" kern="0" dirty="0">
                <a:solidFill>
                  <a:sysClr val="window" lastClr="FFFFFF"/>
                </a:solidFill>
                <a:latin typeface="Calibri"/>
                <a:ea typeface="宋体"/>
              </a:rPr>
              <a:t>www.1ppt.com/shiti/                     </a:t>
            </a:r>
            <a:r>
              <a:rPr lang="zh-CN" altLang="en-US" sz="100" kern="0" dirty="0">
                <a:solidFill>
                  <a:sysClr val="window" lastClr="FFFFFF"/>
                </a:solidFill>
                <a:latin typeface="Calibri"/>
                <a:ea typeface="宋体"/>
              </a:rPr>
              <a:t>教案下载：</a:t>
            </a:r>
            <a:r>
              <a:rPr lang="en-US" altLang="zh-CN" sz="100" kern="0" dirty="0">
                <a:solidFill>
                  <a:sysClr val="window" lastClr="FFFFFF"/>
                </a:solidFill>
                <a:latin typeface="Calibri"/>
                <a:ea typeface="宋体"/>
              </a:rPr>
              <a:t>www.1ppt.com/jiaoan/               </a:t>
            </a:r>
          </a:p>
          <a:p>
            <a:pPr fontAlgn="auto">
              <a:spcBef>
                <a:spcPts val="0"/>
              </a:spcBef>
              <a:spcAft>
                <a:spcPts val="0"/>
              </a:spcAft>
              <a:defRPr/>
            </a:pPr>
            <a:r>
              <a:rPr lang="en-US" altLang="zh-CN" sz="100" kern="0" dirty="0">
                <a:solidFill>
                  <a:sysClr val="window" lastClr="FFFFFF"/>
                </a:solidFill>
                <a:latin typeface="Calibri"/>
                <a:ea typeface="宋体"/>
              </a:rPr>
              <a:t>PPT</a:t>
            </a:r>
            <a:r>
              <a:rPr lang="zh-CN" altLang="en-US" sz="100" kern="0" dirty="0">
                <a:solidFill>
                  <a:sysClr val="window" lastClr="FFFFFF"/>
                </a:solidFill>
                <a:latin typeface="Calibri"/>
                <a:ea typeface="宋体"/>
              </a:rPr>
              <a:t>论坛：</a:t>
            </a:r>
            <a:r>
              <a:rPr lang="en-US" altLang="zh-CN" sz="100" kern="0" dirty="0">
                <a:solidFill>
                  <a:sysClr val="window" lastClr="FFFFFF"/>
                </a:solidFill>
                <a:latin typeface="Calibri"/>
                <a:ea typeface="宋体"/>
              </a:rPr>
              <a:t>www.1ppt.cn                                     PPT</a:t>
            </a:r>
            <a:r>
              <a:rPr lang="zh-CN" altLang="en-US" sz="100" kern="0" dirty="0">
                <a:solidFill>
                  <a:sysClr val="window" lastClr="FFFFFF"/>
                </a:solidFill>
                <a:latin typeface="Calibri"/>
                <a:ea typeface="宋体"/>
              </a:rPr>
              <a:t>课件：</a:t>
            </a:r>
            <a:r>
              <a:rPr lang="en-US" altLang="zh-CN" sz="100" kern="0" dirty="0">
                <a:solidFill>
                  <a:sysClr val="window" lastClr="FFFFFF"/>
                </a:solidFill>
                <a:latin typeface="Calibri"/>
                <a:ea typeface="宋体"/>
              </a:rPr>
              <a:t>www.1ppt.com/kejian/ </a:t>
            </a:r>
          </a:p>
          <a:p>
            <a:pPr fontAlgn="auto">
              <a:spcBef>
                <a:spcPts val="0"/>
              </a:spcBef>
              <a:spcAft>
                <a:spcPts val="0"/>
              </a:spcAft>
              <a:defRPr/>
            </a:pPr>
            <a:r>
              <a:rPr lang="zh-CN" altLang="en-US" sz="100" kern="0" dirty="0">
                <a:solidFill>
                  <a:sysClr val="window" lastClr="FFFFFF"/>
                </a:solidFill>
                <a:latin typeface="Calibri"/>
                <a:ea typeface="宋体"/>
              </a:rPr>
              <a:t>语文课件：</a:t>
            </a:r>
            <a:r>
              <a:rPr lang="en-US" altLang="zh-CN" sz="100" kern="0" dirty="0">
                <a:solidFill>
                  <a:sysClr val="window" lastClr="FFFFFF"/>
                </a:solidFill>
                <a:latin typeface="Calibri"/>
                <a:ea typeface="宋体"/>
              </a:rPr>
              <a:t>www.1ppt.com/kejian/yuwen/    </a:t>
            </a:r>
            <a:r>
              <a:rPr lang="zh-CN" altLang="en-US" sz="100" kern="0" dirty="0">
                <a:solidFill>
                  <a:sysClr val="window" lastClr="FFFFFF"/>
                </a:solidFill>
                <a:latin typeface="Calibri"/>
                <a:ea typeface="宋体"/>
              </a:rPr>
              <a:t>数学课件：</a:t>
            </a:r>
            <a:r>
              <a:rPr lang="en-US" altLang="zh-CN" sz="100" kern="0" dirty="0">
                <a:solidFill>
                  <a:sysClr val="window" lastClr="FFFFFF"/>
                </a:solidFill>
                <a:latin typeface="Calibri"/>
                <a:ea typeface="宋体"/>
              </a:rPr>
              <a:t>www.1ppt.com/kejian/shuxue/ </a:t>
            </a:r>
          </a:p>
          <a:p>
            <a:pPr fontAlgn="auto">
              <a:spcBef>
                <a:spcPts val="0"/>
              </a:spcBef>
              <a:spcAft>
                <a:spcPts val="0"/>
              </a:spcAft>
              <a:defRPr/>
            </a:pPr>
            <a:r>
              <a:rPr lang="zh-CN" altLang="en-US" sz="100" kern="0" dirty="0">
                <a:solidFill>
                  <a:sysClr val="window" lastClr="FFFFFF"/>
                </a:solidFill>
                <a:latin typeface="Calibri"/>
                <a:ea typeface="宋体"/>
              </a:rPr>
              <a:t>英语课件：</a:t>
            </a:r>
            <a:r>
              <a:rPr lang="en-US" altLang="zh-CN" sz="100" kern="0" dirty="0">
                <a:solidFill>
                  <a:sysClr val="window" lastClr="FFFFFF"/>
                </a:solidFill>
                <a:latin typeface="Calibri"/>
                <a:ea typeface="宋体"/>
              </a:rPr>
              <a:t>www.1ppt.com/kejian/yingyu/    </a:t>
            </a:r>
            <a:r>
              <a:rPr lang="zh-CN" altLang="en-US" sz="100" kern="0" dirty="0">
                <a:solidFill>
                  <a:sysClr val="window" lastClr="FFFFFF"/>
                </a:solidFill>
                <a:latin typeface="Calibri"/>
                <a:ea typeface="宋体"/>
              </a:rPr>
              <a:t>美术课件：</a:t>
            </a:r>
            <a:r>
              <a:rPr lang="en-US" altLang="zh-CN" sz="100" kern="0" dirty="0">
                <a:solidFill>
                  <a:sysClr val="window" lastClr="FFFFFF"/>
                </a:solidFill>
                <a:latin typeface="Calibri"/>
                <a:ea typeface="宋体"/>
              </a:rPr>
              <a:t>www.1ppt.com/kejian/meishu/ </a:t>
            </a:r>
          </a:p>
          <a:p>
            <a:pPr fontAlgn="auto">
              <a:spcBef>
                <a:spcPts val="0"/>
              </a:spcBef>
              <a:spcAft>
                <a:spcPts val="0"/>
              </a:spcAft>
              <a:defRPr/>
            </a:pPr>
            <a:r>
              <a:rPr lang="zh-CN" altLang="en-US" sz="100" kern="0" dirty="0">
                <a:solidFill>
                  <a:sysClr val="window" lastClr="FFFFFF"/>
                </a:solidFill>
                <a:latin typeface="Calibri"/>
                <a:ea typeface="宋体"/>
              </a:rPr>
              <a:t>科学课件：</a:t>
            </a:r>
            <a:r>
              <a:rPr lang="en-US" altLang="zh-CN" sz="100" kern="0" dirty="0">
                <a:solidFill>
                  <a:sysClr val="window" lastClr="FFFFFF"/>
                </a:solidFill>
                <a:latin typeface="Calibri"/>
                <a:ea typeface="宋体"/>
              </a:rPr>
              <a:t>www.1ppt.com/kejian/kexue/     </a:t>
            </a:r>
            <a:r>
              <a:rPr lang="zh-CN" altLang="en-US" sz="100" kern="0" dirty="0">
                <a:solidFill>
                  <a:sysClr val="window" lastClr="FFFFFF"/>
                </a:solidFill>
                <a:latin typeface="Calibri"/>
                <a:ea typeface="宋体"/>
              </a:rPr>
              <a:t>物理课件：</a:t>
            </a:r>
            <a:r>
              <a:rPr lang="en-US" altLang="zh-CN" sz="100" kern="0" dirty="0">
                <a:solidFill>
                  <a:sysClr val="window" lastClr="FFFFFF"/>
                </a:solidFill>
                <a:latin typeface="Calibri"/>
                <a:ea typeface="宋体"/>
              </a:rPr>
              <a:t>www.1ppt.com/kejian/wuli/ </a:t>
            </a:r>
          </a:p>
          <a:p>
            <a:pPr fontAlgn="auto">
              <a:spcBef>
                <a:spcPts val="0"/>
              </a:spcBef>
              <a:spcAft>
                <a:spcPts val="0"/>
              </a:spcAft>
              <a:defRPr/>
            </a:pPr>
            <a:r>
              <a:rPr lang="zh-CN" altLang="en-US" sz="100" kern="0" dirty="0">
                <a:solidFill>
                  <a:sysClr val="window" lastClr="FFFFFF"/>
                </a:solidFill>
                <a:latin typeface="Calibri"/>
                <a:ea typeface="宋体"/>
              </a:rPr>
              <a:t>化学课件：</a:t>
            </a:r>
            <a:r>
              <a:rPr lang="en-US" altLang="zh-CN" sz="100" kern="0" dirty="0">
                <a:solidFill>
                  <a:sysClr val="window" lastClr="FFFFFF"/>
                </a:solidFill>
                <a:latin typeface="Calibri"/>
                <a:ea typeface="宋体"/>
              </a:rPr>
              <a:t>www.1ppt.com/kejian/huaxue/  </a:t>
            </a:r>
            <a:r>
              <a:rPr lang="zh-CN" altLang="en-US" sz="100" kern="0" dirty="0">
                <a:solidFill>
                  <a:sysClr val="window" lastClr="FFFFFF"/>
                </a:solidFill>
                <a:latin typeface="Calibri"/>
                <a:ea typeface="宋体"/>
              </a:rPr>
              <a:t>生物课件：</a:t>
            </a:r>
            <a:r>
              <a:rPr lang="en-US" altLang="zh-CN" sz="100" kern="0" dirty="0">
                <a:solidFill>
                  <a:sysClr val="window" lastClr="FFFFFF"/>
                </a:solidFill>
                <a:latin typeface="Calibri"/>
                <a:ea typeface="宋体"/>
              </a:rPr>
              <a:t>www.1ppt.com/kejian/shengwu/ </a:t>
            </a:r>
          </a:p>
          <a:p>
            <a:pPr fontAlgn="auto">
              <a:spcBef>
                <a:spcPts val="0"/>
              </a:spcBef>
              <a:spcAft>
                <a:spcPts val="0"/>
              </a:spcAft>
              <a:defRPr/>
            </a:pPr>
            <a:r>
              <a:rPr lang="zh-CN" altLang="en-US" sz="100" kern="0" dirty="0">
                <a:solidFill>
                  <a:sysClr val="window" lastClr="FFFFFF"/>
                </a:solidFill>
                <a:latin typeface="Calibri"/>
                <a:ea typeface="宋体"/>
              </a:rPr>
              <a:t>地理课件：</a:t>
            </a:r>
            <a:r>
              <a:rPr lang="en-US" altLang="zh-CN" sz="100" kern="0" dirty="0">
                <a:solidFill>
                  <a:sysClr val="window" lastClr="FFFFFF"/>
                </a:solidFill>
                <a:latin typeface="Calibri"/>
                <a:ea typeface="宋体"/>
              </a:rPr>
              <a:t>www.1ppt.com/kejian/dili/          </a:t>
            </a:r>
            <a:r>
              <a:rPr lang="zh-CN" altLang="en-US" sz="100" kern="0" dirty="0">
                <a:solidFill>
                  <a:sysClr val="window" lastClr="FFFFFF"/>
                </a:solidFill>
                <a:latin typeface="Calibri"/>
                <a:ea typeface="宋体"/>
              </a:rPr>
              <a:t>历史课件：</a:t>
            </a:r>
            <a:r>
              <a:rPr lang="en-US" altLang="zh-CN" sz="100" kern="0" dirty="0">
                <a:solidFill>
                  <a:sysClr val="window" lastClr="FFFFFF"/>
                </a:solidFill>
                <a:latin typeface="Calibri"/>
                <a:ea typeface="宋体"/>
              </a:rPr>
              <a:t>www.1ppt.com/kejian/lishi/        </a:t>
            </a:r>
          </a:p>
        </p:txBody>
      </p:sp>
      <p:sp>
        <p:nvSpPr>
          <p:cNvPr id="3" name="矩形 2"/>
          <p:cNvSpPr/>
          <p:nvPr/>
        </p:nvSpPr>
        <p:spPr>
          <a:xfrm>
            <a:off x="0" y="188640"/>
            <a:ext cx="4067944" cy="923330"/>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ea typeface="+mn-ea"/>
              </a:rPr>
              <a:t>    </a:t>
            </a:r>
            <a:r>
              <a:rPr lang="zh-CN" altLang="en-US" sz="5400" b="1" cap="all" dirty="0">
                <a:ln w="0"/>
                <a:effectLst>
                  <a:reflection blurRad="12700" stA="50000" endPos="50000" dist="5000" dir="5400000" sy="-100000" rotWithShape="0"/>
                </a:effectLst>
                <a:latin typeface="+mn-lt"/>
                <a:ea typeface="+mn-ea"/>
              </a:rPr>
              <a:t>结构内容</a:t>
            </a:r>
            <a:endParaRPr lang="zh-CN" altLang="en-US" sz="5400" b="1" cap="all" dirty="0">
              <a:ln w="0"/>
              <a:effectLst>
                <a:reflection blurRad="12700" stA="50000" endPos="50000" dist="5000" dir="5400000" sy="-100000" rotWithShape="0"/>
              </a:effectLst>
              <a:latin typeface="+mn-lt"/>
              <a:ea typeface="+mn-ea"/>
            </a:endParaRPr>
          </a:p>
        </p:txBody>
      </p:sp>
      <p:sp>
        <p:nvSpPr>
          <p:cNvPr id="4" name="TextBox 3"/>
          <p:cNvSpPr txBox="1"/>
          <p:nvPr/>
        </p:nvSpPr>
        <p:spPr>
          <a:xfrm>
            <a:off x="239713" y="955675"/>
            <a:ext cx="8569325" cy="5908675"/>
          </a:xfrm>
          <a:prstGeom prst="rect">
            <a:avLst/>
          </a:prstGeom>
          <a:noFill/>
        </p:spPr>
        <p:txBody>
          <a:bodyPr>
            <a:spAutoFit/>
          </a:bodyPr>
          <a:lstStyle/>
          <a:p>
            <a:pPr algn="just" fontAlgn="auto">
              <a:lnSpc>
                <a:spcPct val="150000"/>
              </a:lnSpc>
              <a:spcBef>
                <a:spcPts val="0"/>
              </a:spcBef>
              <a:spcAft>
                <a:spcPts val="0"/>
              </a:spcAft>
              <a:defRPr/>
            </a:pPr>
            <a:r>
              <a:rPr lang="zh-CN" altLang="en-US" sz="2800" b="1" dirty="0">
                <a:effectLst>
                  <a:outerShdw blurRad="38100" dist="38100" dir="2700000" algn="tl">
                    <a:srgbClr val="000000">
                      <a:alpha val="43137"/>
                    </a:srgbClr>
                  </a:outerShdw>
                </a:effectLst>
                <a:latin typeface="+mn-lt"/>
                <a:ea typeface="+mn-ea"/>
              </a:rPr>
              <a:t>    全诗三章</a:t>
            </a:r>
            <a:endParaRPr lang="en-US" altLang="zh-CN" sz="2800" b="1" dirty="0">
              <a:effectLst>
                <a:outerShdw blurRad="38100" dist="38100" dir="2700000" algn="tl">
                  <a:srgbClr val="000000">
                    <a:alpha val="43137"/>
                  </a:srgbClr>
                </a:outerShdw>
              </a:effectLst>
              <a:latin typeface="+mn-lt"/>
              <a:ea typeface="+mn-ea"/>
            </a:endParaRPr>
          </a:p>
          <a:p>
            <a:pPr indent="720000" algn="just" fontAlgn="auto">
              <a:lnSpc>
                <a:spcPct val="150000"/>
              </a:lnSpc>
              <a:spcBef>
                <a:spcPts val="0"/>
              </a:spcBef>
              <a:spcAft>
                <a:spcPts val="0"/>
              </a:spcAft>
              <a:defRPr/>
            </a:pPr>
            <a:r>
              <a:rPr lang="zh-CN" altLang="en-US" sz="2800" b="1" dirty="0">
                <a:effectLst>
                  <a:outerShdw blurRad="38100" dist="38100" dir="2700000" algn="tl">
                    <a:srgbClr val="000000">
                      <a:alpha val="43137"/>
                    </a:srgbClr>
                  </a:outerShdw>
                </a:effectLst>
                <a:latin typeface="+mn-lt"/>
                <a:ea typeface="+mn-ea"/>
              </a:rPr>
              <a:t>一、用水岸边的秋景起兴，展现一幅河上秋色图，渲染清冷气氛，抒发了主人公与日夜相思的心上人欢会艰难之情。</a:t>
            </a:r>
            <a:endParaRPr lang="en-US" altLang="zh-CN" sz="2800" b="1" dirty="0">
              <a:effectLst>
                <a:outerShdw blurRad="38100" dist="38100" dir="2700000" algn="tl">
                  <a:srgbClr val="000000">
                    <a:alpha val="43137"/>
                  </a:srgbClr>
                </a:outerShdw>
              </a:effectLst>
              <a:latin typeface="+mn-lt"/>
              <a:ea typeface="+mn-ea"/>
            </a:endParaRPr>
          </a:p>
          <a:p>
            <a:pPr indent="720000" algn="just" fontAlgn="auto">
              <a:lnSpc>
                <a:spcPct val="150000"/>
              </a:lnSpc>
              <a:spcBef>
                <a:spcPts val="0"/>
              </a:spcBef>
              <a:spcAft>
                <a:spcPts val="0"/>
              </a:spcAft>
              <a:defRPr/>
            </a:pPr>
            <a:r>
              <a:rPr lang="zh-CN" altLang="en-US" sz="2800" b="1" dirty="0">
                <a:effectLst>
                  <a:outerShdw blurRad="38100" dist="38100" dir="2700000" algn="tl">
                    <a:srgbClr val="000000">
                      <a:alpha val="43137"/>
                    </a:srgbClr>
                  </a:outerShdw>
                </a:effectLst>
                <a:latin typeface="+mn-lt"/>
                <a:ea typeface="+mn-ea"/>
              </a:rPr>
              <a:t>二、每章只换几个字</a:t>
            </a:r>
            <a:r>
              <a:rPr lang="en-US" altLang="zh-CN" sz="2800" b="1" dirty="0">
                <a:effectLst>
                  <a:outerShdw blurRad="38100" dist="38100" dir="2700000" algn="tl">
                    <a:srgbClr val="000000">
                      <a:alpha val="43137"/>
                    </a:srgbClr>
                  </a:outerShdw>
                </a:effectLst>
                <a:latin typeface="+mn-lt"/>
                <a:ea typeface="+mn-ea"/>
              </a:rPr>
              <a:t>,</a:t>
            </a:r>
            <a:r>
              <a:rPr lang="zh-CN" altLang="en-US" sz="2800" b="1" dirty="0">
                <a:effectLst>
                  <a:outerShdw blurRad="38100" dist="38100" dir="2700000" algn="tl">
                    <a:srgbClr val="000000">
                      <a:alpha val="43137"/>
                    </a:srgbClr>
                  </a:outerShdw>
                </a:effectLst>
                <a:latin typeface="+mn-lt"/>
                <a:ea typeface="+mn-ea"/>
              </a:rPr>
              <a:t>这不仅发挥了重章叠句、反复吟咏、一唱三叹的艺术效果</a:t>
            </a:r>
            <a:r>
              <a:rPr lang="en-US" altLang="zh-CN" sz="2800" b="1" dirty="0">
                <a:effectLst>
                  <a:outerShdw blurRad="38100" dist="38100" dir="2700000" algn="tl">
                    <a:srgbClr val="000000">
                      <a:alpha val="43137"/>
                    </a:srgbClr>
                  </a:outerShdw>
                </a:effectLst>
                <a:latin typeface="+mn-lt"/>
                <a:ea typeface="+mn-ea"/>
              </a:rPr>
              <a:t>,</a:t>
            </a:r>
            <a:r>
              <a:rPr lang="zh-CN" altLang="en-US" sz="2800" b="1" dirty="0">
                <a:effectLst>
                  <a:outerShdw blurRad="38100" dist="38100" dir="2700000" algn="tl">
                    <a:srgbClr val="000000">
                      <a:alpha val="43137"/>
                    </a:srgbClr>
                  </a:outerShdw>
                </a:effectLst>
                <a:latin typeface="+mn-lt"/>
                <a:ea typeface="+mn-ea"/>
              </a:rPr>
              <a:t>而且更深入一层把主人公企求和失望的情绪推向高潮。</a:t>
            </a:r>
            <a:endParaRPr lang="en-US" altLang="zh-CN" sz="2800" b="1" dirty="0">
              <a:effectLst>
                <a:outerShdw blurRad="38100" dist="38100" dir="2700000" algn="tl">
                  <a:srgbClr val="000000">
                    <a:alpha val="43137"/>
                  </a:srgbClr>
                </a:outerShdw>
              </a:effectLst>
              <a:latin typeface="+mn-lt"/>
              <a:ea typeface="+mn-ea"/>
            </a:endParaRPr>
          </a:p>
          <a:p>
            <a:pPr indent="720000" algn="just" fontAlgn="auto">
              <a:lnSpc>
                <a:spcPct val="150000"/>
              </a:lnSpc>
              <a:spcBef>
                <a:spcPts val="0"/>
              </a:spcBef>
              <a:spcAft>
                <a:spcPts val="0"/>
              </a:spcAft>
              <a:defRPr/>
            </a:pPr>
            <a:r>
              <a:rPr lang="zh-CN" altLang="en-US" sz="2800" b="1" dirty="0">
                <a:effectLst>
                  <a:outerShdw blurRad="38100" dist="38100" dir="2700000" algn="tl">
                    <a:srgbClr val="000000">
                      <a:alpha val="43137"/>
                    </a:srgbClr>
                  </a:outerShdw>
                </a:effectLst>
                <a:latin typeface="+mn-lt"/>
                <a:ea typeface="+mn-ea"/>
              </a:rPr>
              <a:t>三、反复咏叹，表现了可望而难即，无可奈何的心绪和空虚惆怅的情致。</a:t>
            </a:r>
            <a:endParaRPr lang="zh-CN" altLang="en-US" sz="2800" b="1" dirty="0">
              <a:effectLst>
                <a:outerShdw blurRad="38100" dist="38100" dir="2700000" algn="tl">
                  <a:srgbClr val="000000">
                    <a:alpha val="43137"/>
                  </a:srgbClr>
                </a:outerShdw>
              </a:effectLst>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12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anim calcmode="lin" valueType="num">
                                      <p:cBhvr>
                                        <p:cTn id="13" dur="750" fill="hold"/>
                                        <p:tgtEl>
                                          <p:spTgt spid="4"/>
                                        </p:tgtEl>
                                        <p:attrNameLst>
                                          <p:attrName>ppt_x</p:attrName>
                                        </p:attrNameLst>
                                      </p:cBhvr>
                                      <p:tavLst>
                                        <p:tav tm="0">
                                          <p:val>
                                            <p:strVal val="#ppt_x"/>
                                          </p:val>
                                        </p:tav>
                                        <p:tav tm="100000">
                                          <p:val>
                                            <p:strVal val="#ppt_x"/>
                                          </p:val>
                                        </p:tav>
                                      </p:tavLst>
                                    </p:anim>
                                    <p:anim calcmode="lin" valueType="num">
                                      <p:cBhvr>
                                        <p:cTn id="14"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8640"/>
            <a:ext cx="2411760" cy="923330"/>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zh-CN" altLang="en-US" sz="5400" b="1" cap="all" dirty="0">
                <a:ln w="0"/>
                <a:effectLst>
                  <a:reflection blurRad="12700" stA="50000" endPos="50000" dist="5000" dir="5400000" sy="-100000" rotWithShape="0"/>
                </a:effectLst>
                <a:latin typeface="+mn-lt"/>
                <a:ea typeface="+mn-ea"/>
              </a:rPr>
              <a:t>    用 语</a:t>
            </a:r>
            <a:endParaRPr lang="zh-CN" altLang="en-US" sz="5400" b="1" cap="all" dirty="0">
              <a:ln w="0"/>
              <a:effectLst>
                <a:reflection blurRad="12700" stA="50000" endPos="50000" dist="5000" dir="5400000" sy="-100000" rotWithShape="0"/>
              </a:effectLst>
              <a:latin typeface="+mn-lt"/>
              <a:ea typeface="+mn-ea"/>
            </a:endParaRPr>
          </a:p>
        </p:txBody>
      </p:sp>
      <p:sp>
        <p:nvSpPr>
          <p:cNvPr id="3" name="TextBox 2"/>
          <p:cNvSpPr txBox="1">
            <a:spLocks noChangeArrowheads="1"/>
          </p:cNvSpPr>
          <p:nvPr/>
        </p:nvSpPr>
        <p:spPr bwMode="auto">
          <a:xfrm>
            <a:off x="684213" y="1103313"/>
            <a:ext cx="7848600" cy="5632450"/>
          </a:xfrm>
          <a:prstGeom prst="rect">
            <a:avLst/>
          </a:prstGeom>
          <a:noFill/>
          <a:ln w="9525">
            <a:noFill/>
            <a:miter lim="800000"/>
            <a:headEnd/>
            <a:tailEnd/>
          </a:ln>
        </p:spPr>
        <p:txBody>
          <a:bodyPr>
            <a:spAutoFit/>
          </a:bodyPr>
          <a:lstStyle/>
          <a:p>
            <a:pPr indent="647700"/>
            <a:r>
              <a:rPr lang="zh-CN" altLang="en-US" sz="2400">
                <a:latin typeface="Calibri" pitchFamily="34" charset="0"/>
              </a:rPr>
              <a:t>首章的“</a:t>
            </a:r>
            <a:r>
              <a:rPr lang="zh-CN" altLang="en-US" sz="2400" b="1">
                <a:latin typeface="Calibri" pitchFamily="34" charset="0"/>
              </a:rPr>
              <a:t>苍苍</a:t>
            </a:r>
            <a:r>
              <a:rPr lang="zh-CN" altLang="en-US" sz="2400">
                <a:latin typeface="Calibri" pitchFamily="34" charset="0"/>
              </a:rPr>
              <a:t>”，次章的“</a:t>
            </a:r>
            <a:r>
              <a:rPr lang="zh-CN" altLang="en-US" sz="2400" b="1">
                <a:latin typeface="Calibri" pitchFamily="34" charset="0"/>
              </a:rPr>
              <a:t>凄凄</a:t>
            </a:r>
            <a:r>
              <a:rPr lang="zh-CN" altLang="en-US" sz="2400">
                <a:latin typeface="Calibri" pitchFamily="34" charset="0"/>
              </a:rPr>
              <a:t>”，末章的“</a:t>
            </a:r>
            <a:r>
              <a:rPr lang="zh-CN" altLang="en-US" sz="2400" b="1">
                <a:latin typeface="Calibri" pitchFamily="34" charset="0"/>
              </a:rPr>
              <a:t>采采</a:t>
            </a:r>
            <a:r>
              <a:rPr lang="zh-CN" altLang="en-US" sz="2400">
                <a:latin typeface="Calibri" pitchFamily="34" charset="0"/>
              </a:rPr>
              <a:t>”，写出芦苇的颜色由苍青至凄青到泛白，把深秋凄凉的气氛渲染得越来越浓。而从声情上愈转低沉，哀婉之意自然流露。</a:t>
            </a:r>
            <a:endParaRPr lang="en-US" altLang="zh-CN" sz="2400">
              <a:latin typeface="Calibri" pitchFamily="34" charset="0"/>
            </a:endParaRPr>
          </a:p>
          <a:p>
            <a:pPr indent="647700"/>
            <a:r>
              <a:rPr lang="zh-CN" altLang="en-US" sz="2400">
                <a:latin typeface="Calibri" pitchFamily="34" charset="0"/>
              </a:rPr>
              <a:t>白露“</a:t>
            </a:r>
            <a:r>
              <a:rPr lang="zh-CN" altLang="en-US" sz="2400" b="1">
                <a:latin typeface="Calibri" pitchFamily="34" charset="0"/>
              </a:rPr>
              <a:t>为霜</a:t>
            </a:r>
            <a:r>
              <a:rPr lang="zh-CN" altLang="en-US" sz="2400">
                <a:latin typeface="Calibri" pitchFamily="34" charset="0"/>
              </a:rPr>
              <a:t>”、“</a:t>
            </a:r>
            <a:r>
              <a:rPr lang="zh-CN" altLang="en-US" sz="2400" b="1">
                <a:latin typeface="Calibri" pitchFamily="34" charset="0"/>
              </a:rPr>
              <a:t>未晞</a:t>
            </a:r>
            <a:r>
              <a:rPr lang="zh-CN" altLang="en-US" sz="2400">
                <a:latin typeface="Calibri" pitchFamily="34" charset="0"/>
              </a:rPr>
              <a:t>”、“</a:t>
            </a:r>
            <a:r>
              <a:rPr lang="zh-CN" altLang="en-US" sz="2400" b="1">
                <a:latin typeface="Calibri" pitchFamily="34" charset="0"/>
              </a:rPr>
              <a:t>未已</a:t>
            </a:r>
            <a:r>
              <a:rPr lang="zh-CN" altLang="en-US" sz="2400">
                <a:latin typeface="Calibri" pitchFamily="34" charset="0"/>
              </a:rPr>
              <a:t>”的变换，描绘出朝露成霜而又融为秋水的渐变情状与过程，形象地画出了时间发展的轨迹，暗示追求时间的漫长与追求者的执着。</a:t>
            </a:r>
            <a:endParaRPr lang="en-US" altLang="zh-CN" sz="2400">
              <a:latin typeface="Calibri" pitchFamily="34" charset="0"/>
            </a:endParaRPr>
          </a:p>
          <a:p>
            <a:pPr indent="647700"/>
            <a:r>
              <a:rPr lang="zh-CN" altLang="en-US" sz="2400">
                <a:latin typeface="Calibri" pitchFamily="34" charset="0"/>
              </a:rPr>
              <a:t>描写伊人所在地点时，“</a:t>
            </a:r>
            <a:r>
              <a:rPr lang="zh-CN" altLang="en-US" sz="2400" b="1">
                <a:latin typeface="Calibri" pitchFamily="34" charset="0"/>
              </a:rPr>
              <a:t>方</a:t>
            </a:r>
            <a:r>
              <a:rPr lang="zh-CN" altLang="en-US" sz="2400">
                <a:latin typeface="Calibri" pitchFamily="34" charset="0"/>
              </a:rPr>
              <a:t>”、“</a:t>
            </a:r>
            <a:r>
              <a:rPr lang="zh-CN" altLang="en-US" sz="2400" b="1">
                <a:latin typeface="Calibri" pitchFamily="34" charset="0"/>
              </a:rPr>
              <a:t>湄</a:t>
            </a:r>
            <a:r>
              <a:rPr lang="zh-CN" altLang="en-US" sz="2400">
                <a:latin typeface="Calibri" pitchFamily="34" charset="0"/>
              </a:rPr>
              <a:t>”、“</a:t>
            </a:r>
            <a:r>
              <a:rPr lang="zh-CN" altLang="en-US" sz="2400" b="1">
                <a:latin typeface="Calibri" pitchFamily="34" charset="0"/>
              </a:rPr>
              <a:t>涘</a:t>
            </a:r>
            <a:r>
              <a:rPr lang="zh-CN" altLang="en-US" sz="2400">
                <a:latin typeface="Calibri" pitchFamily="34" charset="0"/>
              </a:rPr>
              <a:t>”三字的变换，就把伊人在彼岸等待诗人和诗人盼望与伊人相会的活动与心理形象而真切地描绘了出来，这样写，大大拓宽了诗的意境。</a:t>
            </a:r>
            <a:endParaRPr lang="en-US" altLang="zh-CN" sz="2400">
              <a:latin typeface="Calibri" pitchFamily="34" charset="0"/>
            </a:endParaRPr>
          </a:p>
          <a:p>
            <a:pPr indent="647700"/>
            <a:r>
              <a:rPr lang="zh-CN" altLang="en-US" sz="2400">
                <a:latin typeface="Calibri" pitchFamily="34" charset="0"/>
              </a:rPr>
              <a:t>另外，像“</a:t>
            </a:r>
            <a:r>
              <a:rPr lang="zh-CN" altLang="en-US" sz="2400" b="1">
                <a:latin typeface="Calibri" pitchFamily="34" charset="0"/>
              </a:rPr>
              <a:t>长</a:t>
            </a:r>
            <a:r>
              <a:rPr lang="zh-CN" altLang="en-US" sz="2400">
                <a:latin typeface="Calibri" pitchFamily="34" charset="0"/>
              </a:rPr>
              <a:t>”、“</a:t>
            </a:r>
            <a:r>
              <a:rPr lang="zh-CN" altLang="en-US" sz="2400" b="1">
                <a:latin typeface="Calibri" pitchFamily="34" charset="0"/>
              </a:rPr>
              <a:t>跻</a:t>
            </a:r>
            <a:r>
              <a:rPr lang="zh-CN" altLang="en-US" sz="2400">
                <a:latin typeface="Calibri" pitchFamily="34" charset="0"/>
              </a:rPr>
              <a:t>”、“</a:t>
            </a:r>
            <a:r>
              <a:rPr lang="zh-CN" altLang="en-US" sz="2400" b="1">
                <a:latin typeface="Calibri" pitchFamily="34" charset="0"/>
              </a:rPr>
              <a:t>右</a:t>
            </a:r>
            <a:r>
              <a:rPr lang="zh-CN" altLang="en-US" sz="2400">
                <a:latin typeface="Calibri" pitchFamily="34" charset="0"/>
              </a:rPr>
              <a:t>”和“</a:t>
            </a:r>
            <a:r>
              <a:rPr lang="zh-CN" altLang="en-US" sz="2400" b="1">
                <a:latin typeface="Calibri" pitchFamily="34" charset="0"/>
              </a:rPr>
              <a:t>央</a:t>
            </a:r>
            <a:r>
              <a:rPr lang="zh-CN" altLang="en-US" sz="2400">
                <a:latin typeface="Calibri" pitchFamily="34" charset="0"/>
              </a:rPr>
              <a:t>”、“</a:t>
            </a:r>
            <a:r>
              <a:rPr lang="zh-CN" altLang="en-US" sz="2400" b="1">
                <a:latin typeface="Calibri" pitchFamily="34" charset="0"/>
              </a:rPr>
              <a:t>坻</a:t>
            </a:r>
            <a:r>
              <a:rPr lang="zh-CN" altLang="en-US" sz="2400">
                <a:latin typeface="Calibri" pitchFamily="34" charset="0"/>
              </a:rPr>
              <a:t>”、“</a:t>
            </a:r>
            <a:r>
              <a:rPr lang="zh-CN" altLang="en-US" sz="2400" b="1">
                <a:latin typeface="Calibri" pitchFamily="34" charset="0"/>
              </a:rPr>
              <a:t>沚</a:t>
            </a:r>
            <a:r>
              <a:rPr lang="zh-CN" altLang="en-US" sz="2400">
                <a:latin typeface="Calibri" pitchFamily="34" charset="0"/>
              </a:rPr>
              <a:t>”的变换，描述出了追求道路上的曲折。</a:t>
            </a:r>
            <a:endParaRPr lang="en-US" altLang="zh-CN" sz="2400">
              <a:latin typeface="Calibri" pitchFamily="34" charset="0"/>
            </a:endParaRPr>
          </a:p>
          <a:p>
            <a:pPr indent="647700"/>
            <a:r>
              <a:rPr lang="zh-CN" altLang="en-US" sz="2400">
                <a:latin typeface="Calibri" pitchFamily="34" charset="0"/>
              </a:rPr>
              <a:t>若把三章诗所用几组变换的词语联系起来加以品味，更能体会到诗的隽永淳厚的意味。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2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60648"/>
            <a:ext cx="2411760" cy="923330"/>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zh-CN" altLang="en-US" sz="5400" b="1" cap="all" dirty="0">
                <a:ln w="0"/>
                <a:effectLst>
                  <a:reflection blurRad="12700" stA="50000" endPos="50000" dist="5000" dir="5400000" sy="-100000" rotWithShape="0"/>
                </a:effectLst>
                <a:latin typeface="+mn-lt"/>
                <a:ea typeface="+mn-ea"/>
              </a:rPr>
              <a:t>   手 法</a:t>
            </a:r>
            <a:endParaRPr lang="zh-CN" altLang="en-US" sz="5400" b="1" cap="all" dirty="0">
              <a:ln w="0"/>
              <a:effectLst>
                <a:reflection blurRad="12700" stA="50000" endPos="50000" dist="5000" dir="5400000" sy="-100000" rotWithShape="0"/>
              </a:effectLst>
              <a:latin typeface="+mn-lt"/>
              <a:ea typeface="+mn-ea"/>
            </a:endParaRPr>
          </a:p>
        </p:txBody>
      </p:sp>
      <p:sp>
        <p:nvSpPr>
          <p:cNvPr id="34818" name="TextBox 3"/>
          <p:cNvSpPr txBox="1">
            <a:spLocks noChangeArrowheads="1"/>
          </p:cNvSpPr>
          <p:nvPr/>
        </p:nvSpPr>
        <p:spPr bwMode="auto">
          <a:xfrm>
            <a:off x="684213" y="1412875"/>
            <a:ext cx="8208962" cy="2678113"/>
          </a:xfrm>
          <a:prstGeom prst="rect">
            <a:avLst/>
          </a:prstGeom>
          <a:noFill/>
          <a:ln w="9525">
            <a:noFill/>
            <a:miter lim="800000"/>
            <a:headEnd/>
            <a:tailEnd/>
          </a:ln>
        </p:spPr>
        <p:txBody>
          <a:bodyPr>
            <a:spAutoFit/>
          </a:bodyPr>
          <a:lstStyle/>
          <a:p>
            <a:pPr>
              <a:lnSpc>
                <a:spcPct val="150000"/>
              </a:lnSpc>
            </a:pPr>
            <a:r>
              <a:rPr lang="en-US" altLang="zh-CN" sz="2800">
                <a:latin typeface="Calibri" pitchFamily="34" charset="0"/>
              </a:rPr>
              <a:t>1.“</a:t>
            </a:r>
            <a:r>
              <a:rPr lang="zh-CN" altLang="en-US" sz="2800">
                <a:latin typeface="Calibri" pitchFamily="34" charset="0"/>
              </a:rPr>
              <a:t>兴”，即起兴，渲染场景、烘托气氛之用，是</a:t>
            </a:r>
            <a:r>
              <a:rPr lang="en-US" altLang="zh-CN" sz="2800">
                <a:latin typeface="Calibri" pitchFamily="34" charset="0"/>
              </a:rPr>
              <a:t>《</a:t>
            </a:r>
            <a:r>
              <a:rPr lang="zh-CN" altLang="en-US" sz="2800">
                <a:latin typeface="Calibri" pitchFamily="34" charset="0"/>
              </a:rPr>
              <a:t>诗经</a:t>
            </a:r>
            <a:r>
              <a:rPr lang="en-US" altLang="zh-CN" sz="2800">
                <a:latin typeface="Calibri" pitchFamily="34" charset="0"/>
              </a:rPr>
              <a:t>》</a:t>
            </a:r>
            <a:r>
              <a:rPr lang="zh-CN" altLang="en-US" sz="2800">
                <a:latin typeface="Calibri" pitchFamily="34" charset="0"/>
              </a:rPr>
              <a:t>经典手法。</a:t>
            </a:r>
            <a:r>
              <a:rPr lang="en-US" altLang="zh-CN" sz="2800">
                <a:latin typeface="Calibri" pitchFamily="34" charset="0"/>
              </a:rPr>
              <a:t>(</a:t>
            </a:r>
            <a:r>
              <a:rPr lang="zh-CN" altLang="en-US" sz="2800">
                <a:latin typeface="Calibri" pitchFamily="34" charset="0"/>
              </a:rPr>
              <a:t>风雅颂赋比兴</a:t>
            </a:r>
            <a:r>
              <a:rPr lang="en-US" altLang="zh-CN" sz="2800">
                <a:latin typeface="Calibri" pitchFamily="34" charset="0"/>
              </a:rPr>
              <a:t>)</a:t>
            </a:r>
            <a:r>
              <a:rPr lang="zh-CN" altLang="en-US" sz="2800">
                <a:latin typeface="Calibri" pitchFamily="34" charset="0"/>
              </a:rPr>
              <a:t>诗中每章开头都运用了起兴的笔法。</a:t>
            </a:r>
            <a:endParaRPr lang="en-US" altLang="zh-CN" sz="2800">
              <a:latin typeface="Calibri" pitchFamily="34" charset="0"/>
            </a:endParaRPr>
          </a:p>
          <a:p>
            <a:pPr>
              <a:lnSpc>
                <a:spcPct val="150000"/>
              </a:lnSpc>
            </a:pPr>
            <a:r>
              <a:rPr lang="en-US" altLang="zh-CN" sz="2800">
                <a:latin typeface="Calibri" pitchFamily="34" charset="0"/>
              </a:rPr>
              <a:t>2.</a:t>
            </a:r>
            <a:r>
              <a:rPr lang="zh-CN" altLang="en-US" sz="2800">
                <a:latin typeface="Calibri" pitchFamily="34" charset="0"/>
              </a:rPr>
              <a:t>重章迭沓</a:t>
            </a:r>
            <a:r>
              <a:rPr lang="en-US" altLang="zh-CN" sz="2800">
                <a:latin typeface="Calibri" pitchFamily="34" charset="0"/>
              </a:rPr>
              <a:t>,</a:t>
            </a:r>
            <a:r>
              <a:rPr lang="zh-CN" altLang="en-US" sz="2800">
                <a:latin typeface="Calibri" pitchFamily="34" charset="0"/>
              </a:rPr>
              <a:t>即反复</a:t>
            </a:r>
            <a:r>
              <a:rPr lang="en-US" altLang="zh-CN" sz="2800">
                <a:latin typeface="Calibri" pitchFamily="34" charset="0"/>
              </a:rPr>
              <a:t>,</a:t>
            </a:r>
            <a:r>
              <a:rPr lang="zh-CN" altLang="en-US" sz="2800">
                <a:latin typeface="Calibri" pitchFamily="34" charset="0"/>
              </a:rPr>
              <a:t>增强韵律感</a:t>
            </a:r>
            <a:r>
              <a:rPr lang="en-US" altLang="zh-CN" sz="2800">
                <a:latin typeface="Calibri" pitchFamily="34" charset="0"/>
              </a:rPr>
              <a:t>,</a:t>
            </a:r>
            <a:r>
              <a:rPr lang="zh-CN" altLang="en-US" sz="2800">
                <a:latin typeface="Calibri" pitchFamily="34" charset="0"/>
              </a:rPr>
              <a:t>结构整齐</a:t>
            </a:r>
            <a:endParaRPr lang="en-US" altLang="zh-CN" sz="2800">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8640"/>
            <a:ext cx="2688557" cy="923330"/>
          </a:xfrm>
          <a:prstGeom prst="rect">
            <a:avLst/>
          </a:prstGeom>
          <a:noFill/>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zh-CN" altLang="en-US" sz="5400" b="1" cap="all" dirty="0">
                <a:ln w="0"/>
                <a:effectLst>
                  <a:reflection blurRad="12700" stA="50000" endPos="50000" dist="5000" dir="5400000" sy="-100000" rotWithShape="0"/>
                </a:effectLst>
                <a:latin typeface="+mn-lt"/>
                <a:ea typeface="+mn-ea"/>
              </a:rPr>
              <a:t>    地 位 </a:t>
            </a:r>
            <a:endParaRPr lang="zh-CN" altLang="en-US" sz="5400" b="1" cap="all" dirty="0">
              <a:ln w="0"/>
              <a:effectLst>
                <a:reflection blurRad="12700" stA="50000" endPos="50000" dist="5000" dir="5400000" sy="-100000" rotWithShape="0"/>
              </a:effectLst>
              <a:latin typeface="+mn-lt"/>
              <a:ea typeface="+mn-ea"/>
            </a:endParaRPr>
          </a:p>
        </p:txBody>
      </p:sp>
      <p:sp>
        <p:nvSpPr>
          <p:cNvPr id="4" name="TextBox 3"/>
          <p:cNvSpPr txBox="1">
            <a:spLocks noChangeArrowheads="1"/>
          </p:cNvSpPr>
          <p:nvPr/>
        </p:nvSpPr>
        <p:spPr bwMode="auto">
          <a:xfrm>
            <a:off x="395288" y="1341438"/>
            <a:ext cx="8353425" cy="4400550"/>
          </a:xfrm>
          <a:prstGeom prst="rect">
            <a:avLst/>
          </a:prstGeom>
          <a:noFill/>
          <a:ln w="9525">
            <a:noFill/>
            <a:miter lim="800000"/>
            <a:headEnd/>
            <a:tailEnd/>
          </a:ln>
        </p:spPr>
        <p:txBody>
          <a:bodyPr>
            <a:spAutoFit/>
          </a:bodyPr>
          <a:lstStyle/>
          <a:p>
            <a:pPr indent="647700"/>
            <a:r>
              <a:rPr lang="en-US" altLang="zh-CN" sz="2800">
                <a:latin typeface="Calibri" pitchFamily="34" charset="0"/>
              </a:rPr>
              <a:t>《</a:t>
            </a:r>
            <a:r>
              <a:rPr lang="zh-CN" altLang="en-US" sz="2800">
                <a:latin typeface="Calibri" pitchFamily="34" charset="0"/>
              </a:rPr>
              <a:t>蒹葭</a:t>
            </a:r>
            <a:r>
              <a:rPr lang="en-US" altLang="zh-CN" sz="2800">
                <a:latin typeface="Calibri" pitchFamily="34" charset="0"/>
              </a:rPr>
              <a:t>》</a:t>
            </a:r>
            <a:r>
              <a:rPr lang="zh-CN" altLang="en-US" sz="2800">
                <a:latin typeface="Calibri" pitchFamily="34" charset="0"/>
              </a:rPr>
              <a:t>是</a:t>
            </a:r>
            <a:r>
              <a:rPr lang="en-US" altLang="zh-CN" sz="2800">
                <a:latin typeface="Calibri" pitchFamily="34" charset="0"/>
              </a:rPr>
              <a:t>《</a:t>
            </a:r>
            <a:r>
              <a:rPr lang="zh-CN" altLang="en-US" sz="2800">
                <a:latin typeface="Calibri" pitchFamily="34" charset="0"/>
              </a:rPr>
              <a:t>诗经</a:t>
            </a:r>
            <a:r>
              <a:rPr lang="en-US" altLang="zh-CN" sz="2800">
                <a:latin typeface="Calibri" pitchFamily="34" charset="0"/>
              </a:rPr>
              <a:t>》</a:t>
            </a:r>
            <a:r>
              <a:rPr lang="zh-CN" altLang="en-US" sz="2800">
                <a:latin typeface="Calibri" pitchFamily="34" charset="0"/>
              </a:rPr>
              <a:t>中表现“</a:t>
            </a:r>
            <a:r>
              <a:rPr lang="zh-CN" altLang="en-US" sz="2800" b="1">
                <a:latin typeface="Calibri" pitchFamily="34" charset="0"/>
              </a:rPr>
              <a:t>朦胧美</a:t>
            </a:r>
            <a:r>
              <a:rPr lang="zh-CN" altLang="en-US" sz="2800">
                <a:latin typeface="Calibri" pitchFamily="34" charset="0"/>
              </a:rPr>
              <a:t>”的名篇，在</a:t>
            </a:r>
            <a:r>
              <a:rPr lang="en-US" altLang="zh-CN" sz="2800">
                <a:latin typeface="Calibri" pitchFamily="34" charset="0"/>
              </a:rPr>
              <a:t>《</a:t>
            </a:r>
            <a:r>
              <a:rPr lang="zh-CN" altLang="en-US" sz="2800">
                <a:latin typeface="Calibri" pitchFamily="34" charset="0"/>
              </a:rPr>
              <a:t>秦风</a:t>
            </a:r>
            <a:r>
              <a:rPr lang="en-US" altLang="zh-CN" sz="2800">
                <a:latin typeface="Calibri" pitchFamily="34" charset="0"/>
              </a:rPr>
              <a:t>》</a:t>
            </a:r>
            <a:r>
              <a:rPr lang="zh-CN" altLang="en-US" sz="2800">
                <a:latin typeface="Calibri" pitchFamily="34" charset="0"/>
              </a:rPr>
              <a:t>中独标一格，是中国第一首朦胧诗。</a:t>
            </a:r>
            <a:endParaRPr lang="en-US" altLang="zh-CN" sz="2800">
              <a:latin typeface="Calibri" pitchFamily="34" charset="0"/>
            </a:endParaRPr>
          </a:p>
          <a:p>
            <a:pPr indent="647700"/>
            <a:r>
              <a:rPr lang="en-US" altLang="zh-CN" sz="2800">
                <a:latin typeface="Calibri" pitchFamily="34" charset="0"/>
              </a:rPr>
              <a:t>《</a:t>
            </a:r>
            <a:r>
              <a:rPr lang="zh-CN" altLang="en-US" sz="2800">
                <a:latin typeface="Calibri" pitchFamily="34" charset="0"/>
              </a:rPr>
              <a:t>诗经</a:t>
            </a:r>
            <a:r>
              <a:rPr lang="en-US" altLang="zh-CN" sz="2800">
                <a:latin typeface="Calibri" pitchFamily="34" charset="0"/>
              </a:rPr>
              <a:t>》</a:t>
            </a:r>
            <a:r>
              <a:rPr lang="zh-CN" altLang="en-US" sz="2800">
                <a:latin typeface="Calibri" pitchFamily="34" charset="0"/>
              </a:rPr>
              <a:t>中的意象绝大多数都是</a:t>
            </a:r>
            <a:r>
              <a:rPr lang="zh-CN" altLang="en-US" sz="2800" b="1">
                <a:latin typeface="Calibri" pitchFamily="34" charset="0"/>
              </a:rPr>
              <a:t>零散</a:t>
            </a:r>
            <a:r>
              <a:rPr lang="zh-CN" altLang="en-US" sz="2800">
                <a:latin typeface="Calibri" pitchFamily="34" charset="0"/>
              </a:rPr>
              <a:t>的，不能成为独立审美对象。</a:t>
            </a:r>
            <a:r>
              <a:rPr lang="en-US" altLang="zh-CN" sz="2800">
                <a:latin typeface="Calibri" pitchFamily="34" charset="0"/>
              </a:rPr>
              <a:t>《</a:t>
            </a:r>
            <a:r>
              <a:rPr lang="zh-CN" altLang="en-US" sz="2800">
                <a:latin typeface="Calibri" pitchFamily="34" charset="0"/>
              </a:rPr>
              <a:t>蒹葭</a:t>
            </a:r>
            <a:r>
              <a:rPr lang="en-US" altLang="zh-CN" sz="2800">
                <a:latin typeface="Calibri" pitchFamily="34" charset="0"/>
              </a:rPr>
              <a:t>》</a:t>
            </a:r>
            <a:r>
              <a:rPr lang="zh-CN" altLang="en-US" sz="2800">
                <a:latin typeface="Calibri" pitchFamily="34" charset="0"/>
              </a:rPr>
              <a:t>艺术技巧成熟，圆融，是</a:t>
            </a:r>
            <a:r>
              <a:rPr lang="en-US" altLang="zh-CN" sz="2800">
                <a:latin typeface="Calibri" pitchFamily="34" charset="0"/>
              </a:rPr>
              <a:t>《</a:t>
            </a:r>
            <a:r>
              <a:rPr lang="zh-CN" altLang="en-US" sz="2800">
                <a:latin typeface="Calibri" pitchFamily="34" charset="0"/>
              </a:rPr>
              <a:t>国风</a:t>
            </a:r>
            <a:r>
              <a:rPr lang="en-US" altLang="zh-CN" sz="2800">
                <a:latin typeface="Calibri" pitchFamily="34" charset="0"/>
              </a:rPr>
              <a:t>》</a:t>
            </a:r>
            <a:r>
              <a:rPr lang="zh-CN" altLang="en-US" sz="2800">
                <a:latin typeface="Calibri" pitchFamily="34" charset="0"/>
              </a:rPr>
              <a:t>乃至</a:t>
            </a:r>
            <a:r>
              <a:rPr lang="en-US" altLang="zh-CN" sz="2800">
                <a:latin typeface="Calibri" pitchFamily="34" charset="0"/>
              </a:rPr>
              <a:t>《</a:t>
            </a:r>
            <a:r>
              <a:rPr lang="zh-CN" altLang="en-US" sz="2800">
                <a:latin typeface="Calibri" pitchFamily="34" charset="0"/>
              </a:rPr>
              <a:t>诗经</a:t>
            </a:r>
            <a:r>
              <a:rPr lang="en-US" altLang="zh-CN" sz="2800">
                <a:latin typeface="Calibri" pitchFamily="34" charset="0"/>
              </a:rPr>
              <a:t>》</a:t>
            </a:r>
            <a:r>
              <a:rPr lang="zh-CN" altLang="en-US" sz="2800">
                <a:latin typeface="Calibri" pitchFamily="34" charset="0"/>
              </a:rPr>
              <a:t>中</a:t>
            </a:r>
            <a:r>
              <a:rPr lang="zh-CN" altLang="en-US" sz="2800" b="1">
                <a:solidFill>
                  <a:srgbClr val="FF0000"/>
                </a:solidFill>
                <a:latin typeface="Calibri" pitchFamily="34" charset="0"/>
              </a:rPr>
              <a:t>唯一</a:t>
            </a:r>
            <a:r>
              <a:rPr lang="zh-CN" altLang="en-US" sz="2800">
                <a:latin typeface="Calibri" pitchFamily="34" charset="0"/>
              </a:rPr>
              <a:t>具有完整，统一意象群的作品，可以上升到意境和风格的高度。是中国第一篇成熟的抒情作品。它的艺术手法连同诗中那些意象及由此形成的悠远意境已经成为古典美的代名词。至今，并长久地拥有蓬勃的生命力。</a:t>
            </a:r>
            <a:endParaRPr lang="en-US" altLang="zh-CN" sz="2800">
              <a:latin typeface="Calibri" pitchFamily="34" charset="0"/>
            </a:endParaRPr>
          </a:p>
          <a:p>
            <a:pPr indent="647700"/>
            <a:r>
              <a:rPr lang="zh-CN" altLang="en-US" sz="2800">
                <a:latin typeface="Calibri" pitchFamily="34" charset="0"/>
              </a:rPr>
              <a:t>因此</a:t>
            </a:r>
            <a:r>
              <a:rPr lang="en-US" altLang="zh-CN" sz="2800">
                <a:latin typeface="Calibri" pitchFamily="34" charset="0"/>
              </a:rPr>
              <a:t>《</a:t>
            </a:r>
            <a:r>
              <a:rPr lang="zh-CN" altLang="en-US" sz="2800">
                <a:latin typeface="Calibri" pitchFamily="34" charset="0"/>
              </a:rPr>
              <a:t>蒹葭</a:t>
            </a:r>
            <a:r>
              <a:rPr lang="en-US" altLang="zh-CN" sz="2800">
                <a:latin typeface="Calibri" pitchFamily="34" charset="0"/>
              </a:rPr>
              <a:t>》</a:t>
            </a:r>
            <a:r>
              <a:rPr lang="zh-CN" altLang="en-US" sz="2800">
                <a:latin typeface="Calibri" pitchFamily="34" charset="0"/>
              </a:rPr>
              <a:t>在</a:t>
            </a:r>
            <a:r>
              <a:rPr lang="en-US" altLang="zh-CN" sz="2800">
                <a:latin typeface="Calibri" pitchFamily="34" charset="0"/>
              </a:rPr>
              <a:t>《</a:t>
            </a:r>
            <a:r>
              <a:rPr lang="zh-CN" altLang="en-US" sz="2800">
                <a:latin typeface="Calibri" pitchFamily="34" charset="0"/>
              </a:rPr>
              <a:t>诗经</a:t>
            </a:r>
            <a:r>
              <a:rPr lang="en-US" altLang="zh-CN" sz="2800">
                <a:latin typeface="Calibri" pitchFamily="34" charset="0"/>
              </a:rPr>
              <a:t>》</a:t>
            </a:r>
            <a:r>
              <a:rPr lang="zh-CN" altLang="en-US" sz="2800">
                <a:latin typeface="Calibri" pitchFamily="34" charset="0"/>
              </a:rPr>
              <a:t>中拥有不可撼动的地位。</a:t>
            </a:r>
            <a:endParaRPr lang="en-US" altLang="zh-CN" sz="280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544</TotalTime>
  <Words>1238</Words>
  <Application>Microsoft Office PowerPoint</Application>
  <PresentationFormat>如螢幕大小 (4:3)</PresentationFormat>
  <Paragraphs>63</Paragraphs>
  <Slides>11</Slides>
  <Notes>1</Notes>
  <HiddenSlides>0</HiddenSlides>
  <MMClips>0</MMClips>
  <ScaleCrop>false</ScaleCrop>
  <HeadingPairs>
    <vt:vector size="6" baseType="variant">
      <vt:variant>
        <vt:lpstr>已用的字体</vt:lpstr>
      </vt:variant>
      <vt:variant>
        <vt:i4>8</vt:i4>
      </vt:variant>
      <vt:variant>
        <vt:lpstr>演示文稿设计模板</vt:lpstr>
      </vt:variant>
      <vt:variant>
        <vt:i4>1</vt:i4>
      </vt:variant>
      <vt:variant>
        <vt:lpstr>幻灯片标题</vt:lpstr>
      </vt:variant>
      <vt:variant>
        <vt:i4>11</vt:i4>
      </vt:variant>
    </vt:vector>
  </HeadingPairs>
  <TitlesOfParts>
    <vt:vector size="20" baseType="lpstr">
      <vt:lpstr>Calibri</vt:lpstr>
      <vt:lpstr>宋体</vt:lpstr>
      <vt:lpstr>Arial</vt:lpstr>
      <vt:lpstr>华文新魏</vt:lpstr>
      <vt:lpstr>微软雅黑</vt:lpstr>
      <vt:lpstr>Times New Roman</vt:lpstr>
      <vt:lpstr>华文行楷</vt:lpstr>
      <vt:lpstr>Wingdings</vt:lpstr>
      <vt:lpstr>第一PPT模板网-WWW.1PPT.COM</vt:lpstr>
      <vt:lpstr>幻灯片 1</vt:lpstr>
      <vt:lpstr>蒹      葭</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User</cp:lastModifiedBy>
  <cp:revision>40</cp:revision>
  <dcterms:created xsi:type="dcterms:W3CDTF">2017-03-05T12:13:24Z</dcterms:created>
  <dcterms:modified xsi:type="dcterms:W3CDTF">2018-01-11T09:53:01Z</dcterms:modified>
</cp:coreProperties>
</file>