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2" r:id="rId8"/>
    <p:sldId id="261" r:id="rId9"/>
    <p:sldId id="263" r:id="rId10"/>
    <p:sldId id="264" r:id="rId11"/>
    <p:sldId id="265" r:id="rId12"/>
    <p:sldId id="266" r:id="rId13"/>
    <p:sldId id="267" r:id="rId14"/>
    <p:sldId id="268" r:id="rId15"/>
    <p:sldId id="271" r:id="rId16"/>
    <p:sldId id="272" r:id="rId17"/>
    <p:sldId id="273" r:id="rId18"/>
    <p:sldId id="274" r:id="rId19"/>
    <p:sldId id="275" r:id="rId20"/>
    <p:sldId id="318" r:id="rId21"/>
    <p:sldId id="270" r:id="rId22"/>
    <p:sldId id="277" r:id="rId23"/>
    <p:sldId id="278" r:id="rId24"/>
    <p:sldId id="279" r:id="rId25"/>
    <p:sldId id="280" r:id="rId26"/>
    <p:sldId id="281" r:id="rId27"/>
    <p:sldId id="282" r:id="rId28"/>
    <p:sldId id="283" r:id="rId29"/>
    <p:sldId id="285" r:id="rId30"/>
    <p:sldId id="286" r:id="rId31"/>
    <p:sldId id="287" r:id="rId32"/>
    <p:sldId id="288" r:id="rId33"/>
    <p:sldId id="284" r:id="rId34"/>
    <p:sldId id="291" r:id="rId35"/>
    <p:sldId id="290" r:id="rId36"/>
    <p:sldId id="289" r:id="rId37"/>
    <p:sldId id="292" r:id="rId38"/>
    <p:sldId id="294" r:id="rId39"/>
    <p:sldId id="293" r:id="rId40"/>
    <p:sldId id="296" r:id="rId41"/>
    <p:sldId id="298" r:id="rId42"/>
    <p:sldId id="297" r:id="rId43"/>
    <p:sldId id="299" r:id="rId44"/>
    <p:sldId id="301" r:id="rId45"/>
    <p:sldId id="300" r:id="rId46"/>
    <p:sldId id="303" r:id="rId47"/>
    <p:sldId id="302" r:id="rId48"/>
    <p:sldId id="304" r:id="rId49"/>
    <p:sldId id="305" r:id="rId50"/>
    <p:sldId id="306" r:id="rId51"/>
    <p:sldId id="308" r:id="rId52"/>
    <p:sldId id="307" r:id="rId53"/>
    <p:sldId id="309" r:id="rId54"/>
    <p:sldId id="310" r:id="rId55"/>
    <p:sldId id="312" r:id="rId56"/>
    <p:sldId id="311" r:id="rId57"/>
    <p:sldId id="314" r:id="rId58"/>
    <p:sldId id="313" r:id="rId59"/>
    <p:sldId id="295" r:id="rId60"/>
    <p:sldId id="315"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906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commentAuthors" Target="commentAuthors.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8649970" y="1055370"/>
            <a:ext cx="3467100" cy="4907280"/>
          </a:xfrm>
          <a:prstGeom prst="rect">
            <a:avLst/>
          </a:prstGeom>
        </p:spPr>
      </p:pic>
      <p:pic>
        <p:nvPicPr>
          <p:cNvPr id="7170" name="图片 1" descr="组48325同意"/>
          <p:cNvPicPr>
            <a:picLocks noChangeAspect="1"/>
          </p:cNvPicPr>
          <p:nvPr/>
        </p:nvPicPr>
        <p:blipFill>
          <a:blip r:embed="rId2"/>
          <a:stretch>
            <a:fillRect/>
          </a:stretch>
        </p:blipFill>
        <p:spPr>
          <a:xfrm>
            <a:off x="452120" y="417513"/>
            <a:ext cx="2546321" cy="648000"/>
          </a:xfrm>
          <a:prstGeom prst="rect">
            <a:avLst/>
          </a:prstGeom>
          <a:noFill/>
          <a:ln w="9525">
            <a:noFill/>
          </a:ln>
        </p:spPr>
      </p:pic>
      <p:sp>
        <p:nvSpPr>
          <p:cNvPr id="7172" name="文本框 7"/>
          <p:cNvSpPr txBox="1"/>
          <p:nvPr/>
        </p:nvSpPr>
        <p:spPr>
          <a:xfrm>
            <a:off x="819150" y="47688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导入新课</a:t>
            </a:r>
            <a:endParaRPr lang="zh-CN" altLang="en-US" sz="2800" b="1" dirty="0">
              <a:solidFill>
                <a:srgbClr val="FF0000"/>
              </a:solidFill>
              <a:latin typeface="思源黑体 CN Heavy" pitchFamily="34" charset="-122"/>
              <a:ea typeface="思源黑体 CN Heavy" pitchFamily="34" charset="-122"/>
            </a:endParaRPr>
          </a:p>
        </p:txBody>
      </p:sp>
      <p:sp>
        <p:nvSpPr>
          <p:cNvPr id="5" name="文本框 4"/>
          <p:cNvSpPr txBox="1"/>
          <p:nvPr/>
        </p:nvSpPr>
        <p:spPr>
          <a:xfrm>
            <a:off x="390525" y="1101725"/>
            <a:ext cx="7901940" cy="5631180"/>
          </a:xfrm>
          <a:prstGeom prst="rect">
            <a:avLst/>
          </a:prstGeom>
          <a:noFill/>
          <a:ln w="9525">
            <a:noFill/>
          </a:ln>
        </p:spPr>
        <p:txBody>
          <a:bodyPr wrap="square" anchor="t">
            <a:spAutoFit/>
          </a:bodyPr>
          <a:p>
            <a:pPr algn="l" defTabSz="914400" fontAlgn="auto">
              <a:lnSpc>
                <a:spcPts val="3600"/>
              </a:lnSpc>
              <a:tabLst>
                <a:tab pos="269875" algn="l"/>
              </a:tabLst>
            </a:pPr>
            <a:r>
              <a:rPr lang="en-US" altLang="zh-CN" sz="3200" b="1" dirty="0">
                <a:solidFill>
                  <a:srgbClr val="FF0000"/>
                </a:solidFill>
                <a:uFillTx/>
                <a:latin typeface="楷体" panose="02010609060101010101" pitchFamily="49" charset="-122"/>
                <a:ea typeface="楷体" panose="02010609060101010101" pitchFamily="49" charset="-122"/>
                <a:sym typeface="+mn-ea"/>
              </a:rPr>
              <a:t>    </a:t>
            </a:r>
            <a:r>
              <a:rPr lang="zh-CN" altLang="en-US" sz="2800" b="1" dirty="0">
                <a:solidFill>
                  <a:schemeClr val="tx1"/>
                </a:solidFill>
                <a:uFillTx/>
                <a:latin typeface="楷体" panose="02010609060101010101" pitchFamily="49" charset="-122"/>
                <a:ea typeface="楷体" panose="02010609060101010101" pitchFamily="49" charset="-122"/>
                <a:sym typeface="+mn-ea"/>
              </a:rPr>
              <a:t>在以前，通信工具并不像现在这么发达，书信是沟通两地各种情感最好的载体，所以才有“家书抵万金”之说。诸葛亮一生为国，鞠躬尽瘁，死而后已。他为了蜀汉国家事业日夜操劳，顾不上亲自教育儿子，于是写下《诫子书》告诫诸葛瞻。全文通过智慧理性、简练谨严的文字，将普天下为人父者的爱子之情表达得非常深切，成为后世历代学子修身立志的名篇。无独有偶，我国著名翻译家傅雷，他的长子傅聪留学海外，也是通过一封封家书对儿子进行谆谆教导，为儿子排忧解难。今天咱们就一起来品读这本家书合集，感受傅雷深深的爱子之情并获得人生的智慧。</a:t>
            </a:r>
            <a:endParaRPr lang="zh-CN" altLang="en-US" sz="2800" b="1" dirty="0">
              <a:solidFill>
                <a:schemeClr val="tx1"/>
              </a:solidFill>
              <a:uFillTx/>
              <a:latin typeface="楷体" panose="02010609060101010101" pitchFamily="49" charset="-122"/>
              <a:ea typeface="楷体" panose="02010609060101010101" pitchFamily="49" charset="-122"/>
              <a:sym typeface="+mn-ea"/>
            </a:endParaRPr>
          </a:p>
        </p:txBody>
      </p:sp>
      <p:pic>
        <p:nvPicPr>
          <p:cNvPr id="8194" name="Picture 14" descr="shxs033a"/>
          <p:cNvPicPr>
            <a:picLocks noChangeAspect="1"/>
          </p:cNvPicPr>
          <p:nvPr/>
        </p:nvPicPr>
        <p:blipFill>
          <a:blip r:embed="rId3"/>
          <a:stretch>
            <a:fillRect/>
          </a:stretch>
        </p:blipFill>
        <p:spPr>
          <a:xfrm>
            <a:off x="4409440" y="180975"/>
            <a:ext cx="2854325" cy="956310"/>
          </a:xfrm>
          <a:prstGeom prst="rect">
            <a:avLst/>
          </a:prstGeom>
          <a:noFill/>
          <a:ln w="9525">
            <a:noFill/>
          </a:ln>
        </p:spPr>
      </p:pic>
      <p:sp>
        <p:nvSpPr>
          <p:cNvPr id="18435" name="WordArt 19"/>
          <p:cNvSpPr>
            <a:spLocks noTextEdit="1"/>
          </p:cNvSpPr>
          <p:nvPr/>
        </p:nvSpPr>
        <p:spPr>
          <a:xfrm>
            <a:off x="4857115" y="433705"/>
            <a:ext cx="1937385" cy="429260"/>
          </a:xfrm>
          <a:prstGeom prst="rect">
            <a:avLst/>
          </a:prstGeom>
        </p:spPr>
        <p:txBody>
          <a:bodyPr wrap="none" fromWordArt="1">
            <a:prstTxWarp prst="textPlain">
              <a:avLst>
                <a:gd name="adj" fmla="val 50000"/>
              </a:avLst>
            </a:prstTxWarp>
            <a:normAutofit fontScale="60000"/>
          </a:bodyPr>
          <a:p>
            <a:pPr algn="ctr" fontAlgn="base"/>
            <a:r>
              <a:rPr lang="zh-CN" altLang="en-US" sz="35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cs typeface="+mn-cs"/>
              </a:rPr>
              <a:t>第一课时</a:t>
            </a:r>
            <a:endParaRPr lang="zh-CN" altLang="en-US" sz="35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9018270" y="1544955"/>
            <a:ext cx="3056890" cy="4285615"/>
          </a:xfrm>
          <a:prstGeom prst="rect">
            <a:avLst/>
          </a:prstGeom>
          <a:solidFill>
            <a:schemeClr val="accent6">
              <a:lumMod val="60000"/>
              <a:lumOff val="40000"/>
            </a:schemeClr>
          </a:solidFill>
        </p:spPr>
      </p:pic>
      <p:sp>
        <p:nvSpPr>
          <p:cNvPr id="6" name="文本框 5"/>
          <p:cNvSpPr txBox="1"/>
          <p:nvPr/>
        </p:nvSpPr>
        <p:spPr>
          <a:xfrm>
            <a:off x="424180" y="811530"/>
            <a:ext cx="8389620" cy="5648960"/>
          </a:xfrm>
          <a:prstGeom prst="rect">
            <a:avLst/>
          </a:prstGeom>
          <a:noFill/>
        </p:spPr>
        <p:txBody>
          <a:bodyPr wrap="square" rtlCol="0">
            <a:spAutoFit/>
          </a:bodyPr>
          <a:p>
            <a:pPr algn="l" fontAlgn="auto">
              <a:lnSpc>
                <a:spcPts val="3940"/>
              </a:lnSpc>
            </a:pPr>
            <a:r>
              <a:rPr lang="zh-CN" altLang="en-US" sz="3200" b="1">
                <a:latin typeface="楷体" panose="02010609060101010101" pitchFamily="49" charset="-122"/>
                <a:ea typeface="楷体" panose="02010609060101010101" pitchFamily="49" charset="-122"/>
              </a:rPr>
              <a:t> ㈡如何进行选择性阅读</a:t>
            </a:r>
            <a:endParaRPr lang="zh-CN" altLang="en-US" sz="3200" b="1">
              <a:latin typeface="楷体" panose="02010609060101010101" pitchFamily="49" charset="-122"/>
              <a:ea typeface="楷体" panose="02010609060101010101" pitchFamily="49" charset="-122"/>
            </a:endParaRPr>
          </a:p>
          <a:p>
            <a:pPr algn="l" fontAlgn="auto">
              <a:lnSpc>
                <a:spcPts val="3940"/>
              </a:lnSpc>
            </a:pPr>
            <a:r>
              <a:rPr lang="zh-CN" altLang="en-US" sz="3200" b="1">
                <a:latin typeface="楷体" panose="02010609060101010101" pitchFamily="49" charset="-122"/>
                <a:ea typeface="楷体" panose="02010609060101010101" pitchFamily="49" charset="-122"/>
              </a:rPr>
              <a:t>1.根据兴趣进行选择。</a:t>
            </a:r>
            <a:endParaRPr lang="zh-CN" altLang="en-US" sz="3200" b="1">
              <a:latin typeface="楷体" panose="02010609060101010101" pitchFamily="49" charset="-122"/>
              <a:ea typeface="楷体" panose="02010609060101010101" pitchFamily="49" charset="-122"/>
            </a:endParaRPr>
          </a:p>
          <a:p>
            <a:pPr algn="l" fontAlgn="auto">
              <a:lnSpc>
                <a:spcPts val="3940"/>
              </a:lnSpc>
            </a:pPr>
            <a:r>
              <a:rPr lang="zh-CN" altLang="en-US" sz="3200" b="1">
                <a:latin typeface="楷体" panose="02010609060101010101" pitchFamily="49" charset="-122"/>
                <a:ea typeface="楷体" panose="02010609060101010101" pitchFamily="49" charset="-122"/>
              </a:rPr>
              <a:t>根据个人的兴趣爱好特长，对书中内容进行取舍。例如，对艺术有一定修养或比较熟悉的人，会对《傅雷家书》中有关艺术的论述产生兴趣，如音乐、绘画、雕塑，会认真去读，相反，如果是对这些艺术很陌生的人，就可能对“谈艺”部分略而不读。所以，首先要善于根据自己的兴趣进行选择。一本书中，一定会有一些内容能引起你的兴趣，那就可以把这部分内容认真去读。</a:t>
            </a:r>
            <a:endParaRPr lang="zh-CN" altLang="en-US" sz="3200" b="1">
              <a:latin typeface="楷体" panose="02010609060101010101" pitchFamily="49" charset="-122"/>
              <a:ea typeface="楷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8905240" y="1165225"/>
            <a:ext cx="3190240" cy="4565650"/>
          </a:xfrm>
          <a:prstGeom prst="rect">
            <a:avLst/>
          </a:prstGeom>
        </p:spPr>
      </p:pic>
      <p:sp>
        <p:nvSpPr>
          <p:cNvPr id="6" name="文本框 5"/>
          <p:cNvSpPr txBox="1"/>
          <p:nvPr/>
        </p:nvSpPr>
        <p:spPr>
          <a:xfrm>
            <a:off x="424180" y="834390"/>
            <a:ext cx="8389620" cy="5215890"/>
          </a:xfrm>
          <a:prstGeom prst="rect">
            <a:avLst/>
          </a:prstGeom>
          <a:noFill/>
        </p:spPr>
        <p:txBody>
          <a:bodyPr wrap="square" rtlCol="0">
            <a:spAutoFit/>
          </a:bodyPr>
          <a:p>
            <a:pPr algn="l" fontAlgn="auto">
              <a:lnSpc>
                <a:spcPts val="4440"/>
              </a:lnSpc>
            </a:pPr>
            <a:r>
              <a:rPr lang="zh-CN" altLang="en-US" sz="3200" b="1">
                <a:latin typeface="楷体" panose="02010609060101010101" pitchFamily="49" charset="-122"/>
                <a:ea typeface="楷体" panose="02010609060101010101" pitchFamily="49" charset="-122"/>
              </a:rPr>
              <a:t> 2.根据问题进行选择。</a:t>
            </a:r>
            <a:endParaRPr lang="zh-CN" altLang="en-US" sz="3200" b="1">
              <a:latin typeface="楷体" panose="02010609060101010101" pitchFamily="49" charset="-122"/>
              <a:ea typeface="楷体" panose="02010609060101010101" pitchFamily="49" charset="-122"/>
            </a:endParaRPr>
          </a:p>
          <a:p>
            <a:pPr algn="l" fontAlgn="auto">
              <a:lnSpc>
                <a:spcPts val="4440"/>
              </a:lnSpc>
            </a:pPr>
            <a:r>
              <a:rPr lang="zh-CN" altLang="en-US" sz="3200" b="1">
                <a:latin typeface="楷体" panose="02010609060101010101" pitchFamily="49" charset="-122"/>
                <a:ea typeface="楷体" panose="02010609060101010101" pitchFamily="49" charset="-122"/>
              </a:rPr>
              <a:t>我们平时在读书的时候，都会有一个关注的焦点，就是要选择与我们思考的问题有关的内容来读，抛弃那些无关紧要的东西。这样，越往后读，记忆的负担就会越来越轻，思想却愈加深邃。《傅雷家书》中有关成长的话题，应该对你会很有启发，在阅读时，可以分门别类，以问题的形式梳理一下，重点体会傅雷的教子之道。</a:t>
            </a:r>
            <a:endParaRPr lang="zh-CN" altLang="en-US" sz="3200" b="1">
              <a:latin typeface="楷体" panose="02010609060101010101" pitchFamily="49" charset="-122"/>
              <a:ea typeface="楷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文本框 5"/>
          <p:cNvSpPr txBox="1"/>
          <p:nvPr/>
        </p:nvSpPr>
        <p:spPr>
          <a:xfrm>
            <a:off x="435610" y="845820"/>
            <a:ext cx="8389620" cy="5100320"/>
          </a:xfrm>
          <a:prstGeom prst="rect">
            <a:avLst/>
          </a:prstGeom>
          <a:noFill/>
        </p:spPr>
        <p:txBody>
          <a:bodyPr wrap="square" rtlCol="0">
            <a:spAutoFit/>
          </a:bodyPr>
          <a:p>
            <a:pPr algn="l" fontAlgn="auto">
              <a:lnSpc>
                <a:spcPts val="4340"/>
              </a:lnSpc>
            </a:pPr>
            <a:r>
              <a:rPr lang="zh-CN" altLang="en-US" sz="3200" b="1">
                <a:latin typeface="楷体" panose="02010609060101010101" pitchFamily="49" charset="-122"/>
                <a:ea typeface="楷体" panose="02010609060101010101" pitchFamily="49" charset="-122"/>
              </a:rPr>
              <a:t> 3.根据目的进行选择。</a:t>
            </a:r>
            <a:endParaRPr lang="zh-CN" altLang="en-US" sz="3200" b="1">
              <a:latin typeface="楷体" panose="02010609060101010101" pitchFamily="49" charset="-122"/>
              <a:ea typeface="楷体" panose="02010609060101010101" pitchFamily="49" charset="-122"/>
            </a:endParaRPr>
          </a:p>
          <a:p>
            <a:pPr algn="l" fontAlgn="auto">
              <a:lnSpc>
                <a:spcPts val="4340"/>
              </a:lnSpc>
            </a:pPr>
            <a:r>
              <a:rPr lang="zh-CN" altLang="en-US" sz="3200" b="1">
                <a:latin typeface="楷体" panose="02010609060101010101" pitchFamily="49" charset="-122"/>
                <a:ea typeface="楷体" panose="02010609060101010101" pitchFamily="49" charset="-122"/>
              </a:rPr>
              <a:t>根据不同的读书目的，可以选择不同的阅读内容。例如，为了与课内学习沟通衔接，就要关注与课内关联度较高的内容；如果是为了写读后感，就要关注感受最多、体会最深的内容；如果是为了质疑批判，就要关注你认为可以商讨、指瑕的一些内容。在阅读《傅雷家书》的时候，要看看书中的哪些内容适合以上的哪种阅读目的，从而运用不同的阅读方法。</a:t>
            </a:r>
            <a:endParaRPr lang="zh-CN" altLang="en-US" sz="3200" b="1">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8926195" y="1635125"/>
            <a:ext cx="3242310" cy="37249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6" name="文本框 5"/>
          <p:cNvSpPr txBox="1"/>
          <p:nvPr/>
        </p:nvSpPr>
        <p:spPr>
          <a:xfrm>
            <a:off x="435610" y="845820"/>
            <a:ext cx="8389620" cy="5400675"/>
          </a:xfrm>
          <a:prstGeom prst="rect">
            <a:avLst/>
          </a:prstGeom>
          <a:noFill/>
        </p:spPr>
        <p:txBody>
          <a:bodyPr wrap="square" rtlCol="0">
            <a:spAutoFit/>
          </a:bodyPr>
          <a:p>
            <a:pPr algn="l" fontAlgn="auto">
              <a:lnSpc>
                <a:spcPts val="4140"/>
              </a:lnSpc>
            </a:pPr>
            <a:r>
              <a:rPr lang="zh-CN" altLang="en-US" sz="3200" b="1">
                <a:latin typeface="楷体" panose="02010609060101010101" pitchFamily="49" charset="-122"/>
                <a:ea typeface="楷体" panose="02010609060101010101" pitchFamily="49" charset="-122"/>
              </a:rPr>
              <a:t> 4.根据方法进行选择。</a:t>
            </a:r>
            <a:endParaRPr lang="zh-CN" altLang="en-US" sz="3200" b="1">
              <a:latin typeface="楷体" panose="02010609060101010101" pitchFamily="49" charset="-122"/>
              <a:ea typeface="楷体" panose="02010609060101010101" pitchFamily="49" charset="-122"/>
            </a:endParaRPr>
          </a:p>
          <a:p>
            <a:pPr algn="l" fontAlgn="auto">
              <a:lnSpc>
                <a:spcPts val="4140"/>
              </a:lnSpc>
            </a:pPr>
            <a:r>
              <a:rPr lang="zh-CN" altLang="en-US" sz="3200" b="1">
                <a:latin typeface="楷体" panose="02010609060101010101" pitchFamily="49" charset="-122"/>
                <a:ea typeface="楷体" panose="02010609060101010101" pitchFamily="49" charset="-122"/>
              </a:rPr>
              <a:t>阅读不同的文本，可以采取不同的方法。例如，实用文体可以采取“冷读”的方法，阅读时头脑冷静、心平气和，这样有利于把握概念，抓住要点，深入理解；文学作品则可以采取“热读”的办法，阅读时可以调动感情，鼓舞精神，一气贯注，达到感同身受或身临其境的效果。而理解、记忆性阅读则可以采取默读的方法；评价、探究性阅读，可以采取评点批注的方法；消遣、娱乐性阅读，可以采取浏览跳读的方法。</a:t>
            </a:r>
            <a:endParaRPr lang="zh-CN" altLang="en-US" sz="3200" b="1">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9074150" y="1613535"/>
            <a:ext cx="3085465" cy="44418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451168"/>
            <a:ext cx="2389188" cy="608012"/>
          </a:xfrm>
          <a:prstGeom prst="rect">
            <a:avLst/>
          </a:prstGeom>
          <a:noFill/>
          <a:ln w="9525">
            <a:noFill/>
          </a:ln>
        </p:spPr>
      </p:pic>
      <p:sp>
        <p:nvSpPr>
          <p:cNvPr id="7172" name="文本框 7"/>
          <p:cNvSpPr txBox="1"/>
          <p:nvPr/>
        </p:nvSpPr>
        <p:spPr>
          <a:xfrm>
            <a:off x="1014095" y="51054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pic>
        <p:nvPicPr>
          <p:cNvPr id="4" name="图片 3"/>
          <p:cNvPicPr>
            <a:picLocks noChangeAspect="1"/>
          </p:cNvPicPr>
          <p:nvPr/>
        </p:nvPicPr>
        <p:blipFill>
          <a:blip r:embed="rId2"/>
          <a:stretch>
            <a:fillRect/>
          </a:stretch>
        </p:blipFill>
        <p:spPr>
          <a:xfrm>
            <a:off x="8859520" y="1383030"/>
            <a:ext cx="3237865" cy="4533265"/>
          </a:xfrm>
          <a:prstGeom prst="rect">
            <a:avLst/>
          </a:prstGeom>
        </p:spPr>
      </p:pic>
      <p:sp>
        <p:nvSpPr>
          <p:cNvPr id="6" name="文本框 5"/>
          <p:cNvSpPr txBox="1"/>
          <p:nvPr/>
        </p:nvSpPr>
        <p:spPr>
          <a:xfrm>
            <a:off x="481330" y="1225550"/>
            <a:ext cx="8389620" cy="5226050"/>
          </a:xfrm>
          <a:prstGeom prst="rect">
            <a:avLst/>
          </a:prstGeom>
          <a:noFill/>
        </p:spPr>
        <p:txBody>
          <a:bodyPr wrap="square" rtlCol="0">
            <a:spAutoFit/>
          </a:bodyPr>
          <a:p>
            <a:pPr algn="l" fontAlgn="auto">
              <a:lnSpc>
                <a:spcPts val="3640"/>
              </a:lnSpc>
            </a:pPr>
            <a:r>
              <a:rPr lang="zh-CN" altLang="en-US" sz="32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傅雷家书》是由我国著名文学翻译家、文艺评论家傅雷写给儿子的书信编纂而成的一本集子，摘编了傅雷先生1954年至1966年8月12日的186封书信，最长的一封书信长达七千多字。信中的内容，除了生活琐事之外，更多的是谈论艺术和人生，灌输一个艺术家应有的高尚情操，让儿子知道“国家的荣辱、艺术的尊严”，做一个“德艺俱备，人格卓越的艺术家”。字里行间，充满了父亲对儿子的挚爱、期望，以及对国家和世界的高尚情感。《傅雷家书》是一部充满着父爱的苦心孤诣，呕心沥血的教子篇，也是现代中国影响最大的家训。</a:t>
            </a:r>
            <a:endParaRPr lang="zh-CN" altLang="en-US"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304020" y="347980"/>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96388" y="18605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58948" y="363538"/>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㈠内容简介</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74125" y="1021080"/>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29000">
              <a:schemeClr val="bg2">
                <a:lumMod val="90000"/>
              </a:schemeClr>
            </a:gs>
            <a:gs pos="48000">
              <a:schemeClr val="bg2">
                <a:lumMod val="75000"/>
              </a:schemeClr>
            </a:gs>
            <a:gs pos="56000">
              <a:schemeClr val="bg2">
                <a:lumMod val="75000"/>
              </a:schemeClr>
            </a:gs>
            <a:gs pos="83000">
              <a:schemeClr val="bg2">
                <a:lumMod val="75000"/>
              </a:schemeClr>
            </a:gs>
            <a:gs pos="100000">
              <a:schemeClr val="accent1">
                <a:lumMod val="30000"/>
                <a:lumOff val="70000"/>
              </a:schemeClr>
            </a:gs>
          </a:gsLst>
          <a:lin ang="5400000" scaled="0"/>
        </a:gra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359093"/>
            <a:ext cx="2389188" cy="608012"/>
          </a:xfrm>
          <a:prstGeom prst="rect">
            <a:avLst/>
          </a:prstGeom>
          <a:noFill/>
          <a:ln w="9525">
            <a:noFill/>
          </a:ln>
        </p:spPr>
      </p:pic>
      <p:sp>
        <p:nvSpPr>
          <p:cNvPr id="7172" name="文本框 7"/>
          <p:cNvSpPr txBox="1"/>
          <p:nvPr/>
        </p:nvSpPr>
        <p:spPr>
          <a:xfrm>
            <a:off x="1014095" y="41846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04825" y="1041400"/>
            <a:ext cx="8389620" cy="5692775"/>
          </a:xfrm>
          <a:prstGeom prst="rect">
            <a:avLst/>
          </a:prstGeom>
          <a:noFill/>
        </p:spPr>
        <p:txBody>
          <a:bodyPr wrap="square" rtlCol="0">
            <a:spAutoFit/>
          </a:bodyPr>
          <a:p>
            <a:pPr algn="l" fontAlgn="auto">
              <a:lnSpc>
                <a:spcPts val="3640"/>
              </a:lnSpc>
            </a:pPr>
            <a:r>
              <a:rPr lang="zh-CN" altLang="en-US" sz="2800" b="1">
                <a:latin typeface="楷体" panose="02010609060101010101" pitchFamily="49" charset="-122"/>
                <a:ea typeface="楷体" panose="02010609060101010101" pitchFamily="49" charset="-122"/>
              </a:rPr>
              <a:t>1、傅雷：严谨</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认真</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一丝不苟，对亲人和国家有着无私的热爱，有良知，正直，为人坦荡，秉性刚毅。</a:t>
            </a:r>
            <a:endParaRPr lang="zh-CN" altLang="en-US" sz="2800" b="1">
              <a:latin typeface="楷体" panose="02010609060101010101" pitchFamily="49" charset="-122"/>
              <a:ea typeface="楷体" panose="02010609060101010101" pitchFamily="49" charset="-122"/>
            </a:endParaRPr>
          </a:p>
          <a:p>
            <a:pPr algn="l" fontAlgn="auto">
              <a:lnSpc>
                <a:spcPts val="3640"/>
              </a:lnSpc>
            </a:pPr>
            <a:r>
              <a:rPr lang="zh-CN" altLang="en-US" sz="2800" b="1">
                <a:latin typeface="楷体" panose="02010609060101010101" pitchFamily="49" charset="-122"/>
                <a:ea typeface="楷体" panose="02010609060101010101" pitchFamily="49" charset="-122"/>
              </a:rPr>
              <a:t>2、傅雷夫人（朱梅馥）：因材施教，教育思想非常成功。</a:t>
            </a:r>
            <a:endParaRPr lang="zh-CN" altLang="en-US" sz="2800" b="1">
              <a:latin typeface="楷体" panose="02010609060101010101" pitchFamily="49" charset="-122"/>
              <a:ea typeface="楷体" panose="02010609060101010101" pitchFamily="49" charset="-122"/>
            </a:endParaRPr>
          </a:p>
          <a:p>
            <a:pPr algn="l" fontAlgn="auto">
              <a:lnSpc>
                <a:spcPts val="3640"/>
              </a:lnSpc>
            </a:pPr>
            <a:r>
              <a:rPr lang="zh-CN" altLang="en-US" sz="2800" b="1">
                <a:latin typeface="楷体" panose="02010609060101010101" pitchFamily="49" charset="-122"/>
                <a:ea typeface="楷体" panose="02010609060101010101" pitchFamily="49" charset="-122"/>
              </a:rPr>
              <a:t>3、傅聪：著名钢琴大师。刻苦用功，先做人后成“家”，生活有条有理，严谨，热爱音乐，同时也是个热爱祖国的德艺俱备、人格卓越的艺术家。早于六十年代已被《时代杂志》赞誉为“中国当今最伟大的音乐家之一”，是华人音乐家扬名国际乐坛的典范。</a:t>
            </a:r>
            <a:endParaRPr lang="zh-CN" altLang="en-US" sz="2800" b="1">
              <a:latin typeface="楷体" panose="02010609060101010101" pitchFamily="49" charset="-122"/>
              <a:ea typeface="楷体" panose="02010609060101010101" pitchFamily="49" charset="-122"/>
            </a:endParaRPr>
          </a:p>
          <a:p>
            <a:pPr algn="l" fontAlgn="auto">
              <a:lnSpc>
                <a:spcPts val="3640"/>
              </a:lnSpc>
            </a:pPr>
            <a:r>
              <a:rPr lang="zh-CN" altLang="en-US" sz="2800" b="1">
                <a:latin typeface="楷体" panose="02010609060101010101" pitchFamily="49" charset="-122"/>
                <a:ea typeface="楷体" panose="02010609060101010101" pitchFamily="49" charset="-122"/>
              </a:rPr>
              <a:t>4、傅敏：英语特级教师。正直，善良，勤勤恳恳，默默无闻，不因有父亲和哥哥的光环而骄傲。</a:t>
            </a:r>
            <a:endParaRPr lang="zh-CN" altLang="en-US"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304020" y="347980"/>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96388" y="18605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58948" y="363538"/>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㈡主要人物</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74125" y="1021080"/>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a:stretch>
            <a:fillRect/>
          </a:stretch>
        </p:blipFill>
        <p:spPr>
          <a:xfrm>
            <a:off x="8851265" y="1542415"/>
            <a:ext cx="3241040" cy="47320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359093"/>
            <a:ext cx="2389188" cy="608012"/>
          </a:xfrm>
          <a:prstGeom prst="rect">
            <a:avLst/>
          </a:prstGeom>
          <a:noFill/>
          <a:ln w="9525">
            <a:noFill/>
          </a:ln>
        </p:spPr>
      </p:pic>
      <p:sp>
        <p:nvSpPr>
          <p:cNvPr id="7172" name="文本框 7"/>
          <p:cNvSpPr txBox="1"/>
          <p:nvPr/>
        </p:nvSpPr>
        <p:spPr>
          <a:xfrm>
            <a:off x="1014095" y="41846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16255" y="1374775"/>
            <a:ext cx="8596630" cy="4944110"/>
          </a:xfrm>
          <a:prstGeom prst="rect">
            <a:avLst/>
          </a:prstGeom>
          <a:noFill/>
        </p:spPr>
        <p:txBody>
          <a:bodyPr wrap="square" rtlCol="0">
            <a:spAutoFit/>
          </a:bodyPr>
          <a:p>
            <a:pPr algn="l" fontAlgn="auto">
              <a:lnSpc>
                <a:spcPts val="3440"/>
              </a:lnSpc>
            </a:pPr>
            <a:r>
              <a:rPr sz="2400" b="1">
                <a:latin typeface="楷体" panose="02010609060101010101" pitchFamily="49" charset="-122"/>
                <a:ea typeface="楷体" panose="02010609060101010101" pitchFamily="49" charset="-122"/>
              </a:rPr>
              <a:t>1.傅雷在儿子幼时，严加管教，一丝不苟，严父底下出才子。</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2.傅雷希望儿子茁壮成长，向外发展，但又不忍孩子远离身边。</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3.傅雷鼓励儿子，让其有努力拼搏的决心。同时也提出了自己的希望，给孩子指明了前进的方向。</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4.傅雷用自己的生活、工作经验，提醒儿子少走冤枉路，多踏捷径。</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5.在儿子的感情问题上，给儿子明确的道路方向。告诉他如何处理自己的感情与事业的问题。</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6.傅雷教育儿子说，无论从事什么职业，做人是第一位的。</a:t>
            </a:r>
            <a:endParaRPr sz="2400" b="1">
              <a:latin typeface="楷体" panose="02010609060101010101" pitchFamily="49" charset="-122"/>
              <a:ea typeface="楷体" panose="02010609060101010101" pitchFamily="49" charset="-122"/>
            </a:endParaRPr>
          </a:p>
          <a:p>
            <a:pPr algn="l" fontAlgn="auto">
              <a:lnSpc>
                <a:spcPts val="3440"/>
              </a:lnSpc>
            </a:pPr>
            <a:r>
              <a:rPr sz="2400" b="1">
                <a:latin typeface="楷体" panose="02010609060101010101" pitchFamily="49" charset="-122"/>
                <a:ea typeface="楷体" panose="02010609060101010101" pitchFamily="49" charset="-122"/>
              </a:rPr>
              <a:t>7.在信中用大量篇幅谈美术，谈音乐作品，谈表现技巧和艺术修养等。</a:t>
            </a:r>
            <a:endParaRPr sz="24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304020" y="347980"/>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96388" y="18605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58948" y="363538"/>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㈢主要事件</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74125" y="1021080"/>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9355455" y="1891665"/>
            <a:ext cx="2743835" cy="374459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577533"/>
            <a:ext cx="2389188" cy="608012"/>
          </a:xfrm>
          <a:prstGeom prst="rect">
            <a:avLst/>
          </a:prstGeom>
          <a:noFill/>
          <a:ln w="9525">
            <a:noFill/>
          </a:ln>
        </p:spPr>
      </p:pic>
      <p:sp>
        <p:nvSpPr>
          <p:cNvPr id="7172" name="文本框 7"/>
          <p:cNvSpPr txBox="1"/>
          <p:nvPr/>
        </p:nvSpPr>
        <p:spPr>
          <a:xfrm>
            <a:off x="1014095" y="63690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481965" y="1697355"/>
            <a:ext cx="8389620" cy="4441190"/>
          </a:xfrm>
          <a:prstGeom prst="rect">
            <a:avLst/>
          </a:prstGeom>
          <a:noFill/>
        </p:spPr>
        <p:txBody>
          <a:bodyPr wrap="square" rtlCol="0">
            <a:spAutoFit/>
          </a:bodyPr>
          <a:p>
            <a:pPr algn="l" fontAlgn="auto">
              <a:lnSpc>
                <a:spcPts val="4240"/>
              </a:lnSpc>
            </a:pPr>
            <a:r>
              <a:rPr sz="3200" b="1">
                <a:latin typeface="楷体" panose="02010609060101010101" pitchFamily="49" charset="-122"/>
                <a:ea typeface="楷体" panose="02010609060101010101" pitchFamily="49" charset="-122"/>
              </a:rPr>
              <a:t>1.内涵丰富。</a:t>
            </a:r>
            <a:endParaRPr sz="3200" b="1">
              <a:latin typeface="楷体" panose="02010609060101010101" pitchFamily="49" charset="-122"/>
              <a:ea typeface="楷体" panose="02010609060101010101" pitchFamily="49" charset="-122"/>
            </a:endParaRPr>
          </a:p>
          <a:p>
            <a:pPr algn="l" fontAlgn="auto">
              <a:lnSpc>
                <a:spcPts val="4240"/>
              </a:lnSpc>
            </a:pPr>
            <a:r>
              <a:rPr sz="3200" b="1">
                <a:latin typeface="楷体" panose="02010609060101010101" pitchFamily="49" charset="-122"/>
                <a:ea typeface="楷体" panose="02010609060101010101" pitchFamily="49" charset="-122"/>
              </a:rPr>
              <a:t>  在《傅雷家书》中常常顺手拈来一些外文单词，表现出傅雷作为一名翻译家的外文修养。“黄河之水天上来，奔流到海不复回”等诗句和“羲皇之人”“枘凿”等典故的运用又显示出作者深厚的古典文学修养。除此之外，“太阳太强烈，会把五谷晒焦；雨水太猛，也会淹死庄稼”，表明作者生活知识的丰富。</a:t>
            </a:r>
            <a:endParaRPr sz="32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304020" y="566420"/>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96388" y="40449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58948" y="581978"/>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㈣艺术特色</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74125" y="1239520"/>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2"/>
          <a:stretch>
            <a:fillRect/>
          </a:stretch>
        </p:blipFill>
        <p:spPr>
          <a:xfrm>
            <a:off x="9286875" y="2359025"/>
            <a:ext cx="2734310" cy="362775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48000">
              <a:schemeClr val="bg2">
                <a:lumMod val="75000"/>
              </a:schemeClr>
            </a:gs>
            <a:gs pos="56000">
              <a:schemeClr val="bg2">
                <a:lumMod val="75000"/>
              </a:schemeClr>
            </a:gs>
            <a:gs pos="83000">
              <a:schemeClr val="bg2">
                <a:lumMod val="75000"/>
              </a:schemeClr>
            </a:gs>
            <a:gs pos="100000">
              <a:schemeClr val="accent1">
                <a:lumMod val="30000"/>
                <a:lumOff val="70000"/>
              </a:schemeClr>
            </a:gs>
          </a:gsLst>
          <a:lin ang="5400000" scaled="0"/>
        </a:gra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32765" y="439738"/>
            <a:ext cx="2389188" cy="608012"/>
          </a:xfrm>
          <a:prstGeom prst="rect">
            <a:avLst/>
          </a:prstGeom>
          <a:noFill/>
          <a:ln w="9525">
            <a:noFill/>
          </a:ln>
        </p:spPr>
      </p:pic>
      <p:sp>
        <p:nvSpPr>
          <p:cNvPr id="7172" name="文本框 7"/>
          <p:cNvSpPr txBox="1"/>
          <p:nvPr/>
        </p:nvSpPr>
        <p:spPr>
          <a:xfrm>
            <a:off x="1002665" y="49911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481965" y="1226185"/>
            <a:ext cx="8389620" cy="5226050"/>
          </a:xfrm>
          <a:prstGeom prst="rect">
            <a:avLst/>
          </a:prstGeom>
          <a:noFill/>
        </p:spPr>
        <p:txBody>
          <a:bodyPr wrap="square" rtlCol="0">
            <a:spAutoFit/>
          </a:bodyPr>
          <a:p>
            <a:pPr algn="l" fontAlgn="auto">
              <a:lnSpc>
                <a:spcPts val="3640"/>
              </a:lnSpc>
            </a:pPr>
            <a:r>
              <a:rPr sz="2800" b="1">
                <a:latin typeface="楷体" panose="02010609060101010101" pitchFamily="49" charset="-122"/>
                <a:ea typeface="楷体" panose="02010609060101010101" pitchFamily="49" charset="-122"/>
              </a:rPr>
              <a:t>2.语言含蓄。</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作为一名儒家文化浸染下的中国知识分子，傅雷的语言风格还是以“含蓄”为主。如“我是过来人，决不至于大惊小怪”，并不直接点出事情，而是从自己身上说开去，让儿子从别人身上吸取养料和教训。说到如何对待往事时，也是用了这样一个含蓄的比喻：“就是要你把这些事当作心灵的灰烬看，看的时候当然不免感触万端，但不要刻骨铭心地伤害自己，而要像对着古战场一般的存着凭吊的心怀。”含蓄地写出了所有过来人回首往事时那种无法直言的情怀。</a:t>
            </a:r>
            <a:endParaRPr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292590" y="428625"/>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84958" y="26670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47518" y="444183"/>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㈣艺术特色</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62695" y="110172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a:stretch>
            <a:fillRect/>
          </a:stretch>
        </p:blipFill>
        <p:spPr>
          <a:xfrm>
            <a:off x="9058910" y="1958975"/>
            <a:ext cx="2827655" cy="377634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54000"/>
          </a:schemeClr>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32765" y="439738"/>
            <a:ext cx="2389188" cy="608012"/>
          </a:xfrm>
          <a:prstGeom prst="rect">
            <a:avLst/>
          </a:prstGeom>
          <a:noFill/>
          <a:ln w="9525">
            <a:noFill/>
          </a:ln>
        </p:spPr>
      </p:pic>
      <p:sp>
        <p:nvSpPr>
          <p:cNvPr id="7172" name="文本框 7"/>
          <p:cNvSpPr txBox="1"/>
          <p:nvPr/>
        </p:nvSpPr>
        <p:spPr>
          <a:xfrm>
            <a:off x="1002665" y="49911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7" name="任意多边形 6"/>
          <p:cNvSpPr/>
          <p:nvPr/>
        </p:nvSpPr>
        <p:spPr>
          <a:xfrm rot="10800000" flipH="1">
            <a:off x="9292590" y="428625"/>
            <a:ext cx="213296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84958" y="26670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47518" y="444183"/>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㈣艺术特色</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62695" y="110172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a:stretch>
            <a:fillRect/>
          </a:stretch>
        </p:blipFill>
        <p:spPr>
          <a:xfrm>
            <a:off x="8830310" y="2036445"/>
            <a:ext cx="3361055" cy="3669665"/>
          </a:xfrm>
          <a:prstGeom prst="rect">
            <a:avLst/>
          </a:prstGeom>
        </p:spPr>
      </p:pic>
      <p:sp>
        <p:nvSpPr>
          <p:cNvPr id="2" name="文本框 1"/>
          <p:cNvSpPr txBox="1"/>
          <p:nvPr/>
        </p:nvSpPr>
        <p:spPr>
          <a:xfrm>
            <a:off x="459105" y="1353185"/>
            <a:ext cx="8871585" cy="5144135"/>
          </a:xfrm>
          <a:prstGeom prst="rect">
            <a:avLst/>
          </a:prstGeom>
          <a:noFill/>
        </p:spPr>
        <p:txBody>
          <a:bodyPr wrap="square" rtlCol="0">
            <a:spAutoFit/>
          </a:bodyPr>
          <a:p>
            <a:pPr algn="l" fontAlgn="auto">
              <a:lnSpc>
                <a:spcPts val="3940"/>
              </a:lnSpc>
            </a:pPr>
            <a:r>
              <a:rPr sz="2800" b="1">
                <a:latin typeface="楷体" panose="02010609060101010101" pitchFamily="49" charset="-122"/>
                <a:ea typeface="楷体" panose="02010609060101010101" pitchFamily="49" charset="-122"/>
              </a:rPr>
              <a:t>3.情感深挚。</a:t>
            </a:r>
            <a:endParaRPr sz="2800" b="1">
              <a:latin typeface="楷体" panose="02010609060101010101" pitchFamily="49" charset="-122"/>
              <a:ea typeface="楷体" panose="02010609060101010101" pitchFamily="49" charset="-122"/>
            </a:endParaRPr>
          </a:p>
          <a:p>
            <a:pPr algn="l" fontAlgn="auto">
              <a:lnSpc>
                <a:spcPts val="3940"/>
              </a:lnSpc>
            </a:pPr>
            <a:r>
              <a:rPr sz="2800" b="1">
                <a:latin typeface="楷体" panose="02010609060101010101" pitchFamily="49" charset="-122"/>
                <a:ea typeface="楷体" panose="02010609060101010101" pitchFamily="49" charset="-122"/>
              </a:rPr>
              <a:t>  傅雷表现出对远在异国的儿子深深的牵挂，对儿子的不安真诚的宽慰，对儿子的成功更是由衷地高兴——一切深情，都蕴含在这些简单而平静的文字中。</a:t>
            </a:r>
            <a:endParaRPr sz="2800" b="1">
              <a:latin typeface="楷体" panose="02010609060101010101" pitchFamily="49" charset="-122"/>
              <a:ea typeface="楷体" panose="02010609060101010101" pitchFamily="49" charset="-122"/>
            </a:endParaRPr>
          </a:p>
          <a:p>
            <a:pPr algn="l" fontAlgn="auto">
              <a:lnSpc>
                <a:spcPts val="3940"/>
              </a:lnSpc>
            </a:pPr>
            <a:r>
              <a:rPr sz="2800" b="1">
                <a:latin typeface="楷体" panose="02010609060101010101" pitchFamily="49" charset="-122"/>
                <a:ea typeface="楷体" panose="02010609060101010101" pitchFamily="49" charset="-122"/>
              </a:rPr>
              <a:t>4.哲理深刻。</a:t>
            </a:r>
            <a:endParaRPr sz="2800" b="1">
              <a:latin typeface="楷体" panose="02010609060101010101" pitchFamily="49" charset="-122"/>
              <a:ea typeface="楷体" panose="02010609060101010101" pitchFamily="49" charset="-122"/>
            </a:endParaRPr>
          </a:p>
          <a:p>
            <a:pPr algn="l" fontAlgn="auto">
              <a:lnSpc>
                <a:spcPts val="3940"/>
              </a:lnSpc>
            </a:pPr>
            <a:r>
              <a:rPr sz="2800" b="1">
                <a:latin typeface="楷体" panose="02010609060101010101" pitchFamily="49" charset="-122"/>
                <a:ea typeface="楷体" panose="02010609060101010101" pitchFamily="49" charset="-122"/>
              </a:rPr>
              <a:t>  傅雷作为一名父亲，在儿子的生活中既担当着“朋友、亲人”的角色，同时又是一位循循善诱的良师，这更多地体现在文中的侃侃而谈与谆谆告诫上。当儿子情绪低落时，他宽慰儿子；对于儿子的矛盾，他又剖析并激励。字字句句，都蕴含着深刻的哲理，给人启迪。</a:t>
            </a:r>
            <a:endParaRPr sz="2800" b="1">
              <a:latin typeface="楷体" panose="02010609060101010101" pitchFamily="49" charset="-122"/>
              <a:ea typeface="楷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14605" y="-38735"/>
            <a:ext cx="12188190" cy="6892290"/>
          </a:xfrm>
          <a:prstGeom prst="rect">
            <a:avLst/>
          </a:prstGeom>
        </p:spPr>
      </p:pic>
      <p:sp>
        <p:nvSpPr>
          <p:cNvPr id="5" name="文本框 4"/>
          <p:cNvSpPr txBox="1"/>
          <p:nvPr/>
        </p:nvSpPr>
        <p:spPr>
          <a:xfrm>
            <a:off x="1122045" y="991870"/>
            <a:ext cx="2214880" cy="706755"/>
          </a:xfrm>
          <a:prstGeom prst="rect">
            <a:avLst/>
          </a:prstGeom>
          <a:noFill/>
        </p:spPr>
        <p:txBody>
          <a:bodyPr wrap="none" rtlCol="0">
            <a:spAutoFit/>
          </a:bodyPr>
          <a:p>
            <a:r>
              <a:rPr lang="zh-CN" altLang="en-US" sz="4000">
                <a:solidFill>
                  <a:srgbClr val="FF0000"/>
                </a:solidFill>
              </a:rPr>
              <a:t>名著导读</a:t>
            </a:r>
            <a:endParaRPr lang="zh-CN" altLang="en-US" sz="400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54000"/>
          </a:schemeClr>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32765" y="439738"/>
            <a:ext cx="2389188" cy="608012"/>
          </a:xfrm>
          <a:prstGeom prst="rect">
            <a:avLst/>
          </a:prstGeom>
          <a:noFill/>
          <a:ln w="9525">
            <a:noFill/>
          </a:ln>
        </p:spPr>
      </p:pic>
      <p:sp>
        <p:nvSpPr>
          <p:cNvPr id="7172" name="文本框 7"/>
          <p:cNvSpPr txBox="1"/>
          <p:nvPr/>
        </p:nvSpPr>
        <p:spPr>
          <a:xfrm>
            <a:off x="1002665" y="49911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名著精读</a:t>
            </a:r>
            <a:endParaRPr lang="zh-CN" altLang="en-US" sz="2800" b="1" dirty="0">
              <a:solidFill>
                <a:srgbClr val="FF0000"/>
              </a:solidFill>
              <a:latin typeface="思源黑体 CN Heavy" pitchFamily="34" charset="-122"/>
              <a:ea typeface="思源黑体 CN Heavy" pitchFamily="34" charset="-122"/>
            </a:endParaRPr>
          </a:p>
        </p:txBody>
      </p:sp>
      <p:sp>
        <p:nvSpPr>
          <p:cNvPr id="7" name="任意多边形 6"/>
          <p:cNvSpPr/>
          <p:nvPr/>
        </p:nvSpPr>
        <p:spPr>
          <a:xfrm rot="10800000" flipH="1">
            <a:off x="9292590" y="428625"/>
            <a:ext cx="144272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9184958" y="26670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347518" y="444183"/>
            <a:ext cx="12515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㈤小结</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8862695" y="110172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2"/>
          <a:stretch>
            <a:fillRect/>
          </a:stretch>
        </p:blipFill>
        <p:spPr>
          <a:xfrm>
            <a:off x="9163685" y="2345690"/>
            <a:ext cx="2995295" cy="3478530"/>
          </a:xfrm>
          <a:prstGeom prst="rect">
            <a:avLst/>
          </a:prstGeom>
        </p:spPr>
      </p:pic>
      <p:sp>
        <p:nvSpPr>
          <p:cNvPr id="2" name="文本框 1"/>
          <p:cNvSpPr txBox="1"/>
          <p:nvPr/>
        </p:nvSpPr>
        <p:spPr>
          <a:xfrm>
            <a:off x="447675" y="1594485"/>
            <a:ext cx="8526780" cy="4354195"/>
          </a:xfrm>
          <a:prstGeom prst="rect">
            <a:avLst/>
          </a:prstGeom>
          <a:noFill/>
        </p:spPr>
        <p:txBody>
          <a:bodyPr wrap="square" rtlCol="0">
            <a:spAutoFit/>
          </a:bodyPr>
          <a:p>
            <a:pPr algn="l" fontAlgn="auto">
              <a:lnSpc>
                <a:spcPts val="5540"/>
              </a:lnSpc>
            </a:pPr>
            <a:r>
              <a:rPr lang="en-US" sz="3600" b="1">
                <a:latin typeface="楷体" panose="02010609060101010101" pitchFamily="49" charset="-122"/>
                <a:ea typeface="楷体" panose="02010609060101010101" pitchFamily="49" charset="-122"/>
              </a:rPr>
              <a:t>  </a:t>
            </a:r>
            <a:r>
              <a:rPr sz="3600" b="1">
                <a:latin typeface="楷体" panose="02010609060101010101" pitchFamily="49" charset="-122"/>
                <a:ea typeface="楷体" panose="02010609060101010101" pitchFamily="49" charset="-122"/>
              </a:rPr>
              <a:t>父爱的感觉没有母爱温柔，但它却能够保护你，避免让你误入歧途；父爱的感觉是酸涩的，如果让我用一种东西来比喻父爱，我会选择用柠檬。父爱是不被人察觉的，因为它永远都躲在母爱的背后。承受的最多的是父爱，得到最多的却是母爱！</a:t>
            </a:r>
            <a:endParaRPr sz="3600" b="1">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pattFill prst="horzBrick">
          <a:fgClr>
            <a:schemeClr val="accent2">
              <a:lumMod val="60000"/>
              <a:lumOff val="40000"/>
            </a:schemeClr>
          </a:fgClr>
          <a:bgClr>
            <a:schemeClr val="bg1"/>
          </a:bgClr>
        </a:patt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32765" y="439738"/>
            <a:ext cx="2389188" cy="608012"/>
          </a:xfrm>
          <a:prstGeom prst="rect">
            <a:avLst/>
          </a:prstGeom>
          <a:noFill/>
          <a:ln w="9525">
            <a:noFill/>
          </a:ln>
        </p:spPr>
      </p:pic>
      <p:sp>
        <p:nvSpPr>
          <p:cNvPr id="7172" name="文本框 7"/>
          <p:cNvSpPr txBox="1"/>
          <p:nvPr/>
        </p:nvSpPr>
        <p:spPr>
          <a:xfrm>
            <a:off x="1002665" y="49911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课堂检测</a:t>
            </a:r>
            <a:endParaRPr lang="zh-CN" altLang="en-US" sz="2800" b="1" dirty="0">
              <a:solidFill>
                <a:srgbClr val="FF0000"/>
              </a:solidFill>
              <a:latin typeface="思源黑体 CN Heavy" pitchFamily="34" charset="-122"/>
              <a:ea typeface="思源黑体 CN Heavy" pitchFamily="34" charset="-122"/>
            </a:endParaRPr>
          </a:p>
        </p:txBody>
      </p:sp>
      <p:sp>
        <p:nvSpPr>
          <p:cNvPr id="4" name="文本框 3"/>
          <p:cNvSpPr txBox="1"/>
          <p:nvPr/>
        </p:nvSpPr>
        <p:spPr>
          <a:xfrm>
            <a:off x="481965" y="1208405"/>
            <a:ext cx="11385550" cy="5393055"/>
          </a:xfrm>
          <a:prstGeom prst="rect">
            <a:avLst/>
          </a:prstGeom>
          <a:noFill/>
        </p:spPr>
        <p:txBody>
          <a:bodyPr wrap="square" rtlCol="0">
            <a:spAutoFit/>
          </a:bodyPr>
          <a:p>
            <a:pPr algn="l" fontAlgn="auto">
              <a:lnSpc>
                <a:spcPts val="3180"/>
              </a:lnSpc>
            </a:pPr>
            <a:r>
              <a:rPr lang="zh-CN" altLang="en-US" sz="2400" b="1">
                <a:latin typeface="楷体" panose="02010609060101010101" pitchFamily="49" charset="-122"/>
                <a:ea typeface="楷体" panose="02010609060101010101" pitchFamily="49" charset="-122"/>
              </a:rPr>
              <a:t>㈠填空</a:t>
            </a:r>
            <a:endParaRPr lang="zh-CN" altLang="en-US" sz="2400" b="1">
              <a:latin typeface="楷体" panose="02010609060101010101" pitchFamily="49" charset="-122"/>
              <a:ea typeface="楷体" panose="02010609060101010101" pitchFamily="49" charset="-122"/>
            </a:endParaRPr>
          </a:p>
          <a:p>
            <a:pPr algn="l" fontAlgn="auto">
              <a:lnSpc>
                <a:spcPts val="3180"/>
              </a:lnSpc>
            </a:pPr>
            <a:r>
              <a:rPr lang="zh-CN" altLang="en-US" sz="2400" b="1">
                <a:latin typeface="楷体" panose="02010609060101010101" pitchFamily="49" charset="-122"/>
                <a:ea typeface="楷体" panose="02010609060101010101" pitchFamily="49" charset="-122"/>
              </a:rPr>
              <a:t>1、傅雷(1908-1966)，字</a:t>
            </a:r>
            <a:r>
              <a:rPr lang="zh-CN" altLang="zh-CN" sz="2400" b="1">
                <a:latin typeface="楷体" panose="02010609060101010101" pitchFamily="49" charset="-122"/>
                <a:ea typeface="楷体" panose="02010609060101010101" pitchFamily="49" charset="-122"/>
                <a:sym typeface="+mn-ea"/>
              </a:rPr>
              <a:t>_____</a:t>
            </a:r>
            <a:r>
              <a:rPr lang="zh-CN" altLang="en-US" sz="2400" b="1">
                <a:latin typeface="楷体" panose="02010609060101010101" pitchFamily="49" charset="-122"/>
                <a:ea typeface="楷体" panose="02010609060101010101" pitchFamily="49" charset="-122"/>
              </a:rPr>
              <a:t>，号怒庵。我国著名文学</a:t>
            </a:r>
            <a:r>
              <a:rPr lang="zh-CN" altLang="zh-CN" sz="2400" b="1">
                <a:latin typeface="楷体" panose="02010609060101010101" pitchFamily="49" charset="-122"/>
                <a:ea typeface="楷体" panose="02010609060101010101" pitchFamily="49" charset="-122"/>
                <a:sym typeface="+mn-ea"/>
              </a:rPr>
              <a:t>_______</a:t>
            </a:r>
            <a:r>
              <a:rPr lang="zh-CN" altLang="en-US" sz="2400" b="1">
                <a:latin typeface="楷体" panose="02010609060101010101" pitchFamily="49" charset="-122"/>
                <a:ea typeface="楷体" panose="02010609060101010101" pitchFamily="49" charset="-122"/>
              </a:rPr>
              <a:t>、文艺</a:t>
            </a:r>
            <a:r>
              <a:rPr lang="zh-CN" altLang="zh-CN" sz="2400" b="1">
                <a:latin typeface="楷体" panose="02010609060101010101" pitchFamily="49" charset="-122"/>
                <a:ea typeface="楷体" panose="02010609060101010101" pitchFamily="49" charset="-122"/>
                <a:sym typeface="+mn-ea"/>
              </a:rPr>
              <a:t>_______</a:t>
            </a:r>
            <a:r>
              <a:rPr lang="zh-CN" altLang="en-US"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gn="l" fontAlgn="auto">
              <a:lnSpc>
                <a:spcPts val="3180"/>
              </a:lnSpc>
            </a:pPr>
            <a:r>
              <a:rPr lang="zh-CN" altLang="en-US" sz="2400" b="1">
                <a:latin typeface="楷体" panose="02010609060101010101" pitchFamily="49" charset="-122"/>
                <a:ea typeface="楷体" panose="02010609060101010101" pitchFamily="49" charset="-122"/>
              </a:rPr>
              <a:t>2、我国著名翻译家傅雷先生从20世纪30年代起，就致力于法国文学的译介工作，并翻译了法国批判现实主义作家巴尔扎克的《</a:t>
            </a:r>
            <a:r>
              <a:rPr lang="zh-CN" altLang="zh-CN" sz="2400" b="1">
                <a:latin typeface="楷体" panose="02010609060101010101" pitchFamily="49" charset="-122"/>
                <a:ea typeface="楷体" panose="02010609060101010101" pitchFamily="49" charset="-122"/>
                <a:sym typeface="+mn-ea"/>
              </a:rPr>
              <a:t>_________</a:t>
            </a:r>
            <a:r>
              <a:rPr lang="zh-CN" altLang="en-US" sz="2400" b="1">
                <a:latin typeface="楷体" panose="02010609060101010101" pitchFamily="49" charset="-122"/>
                <a:ea typeface="楷体" panose="02010609060101010101" pitchFamily="49" charset="-122"/>
              </a:rPr>
              <a:t>》中的大部分作品。请再说出2部傅雷翻译过的作品______________、__________________。</a:t>
            </a:r>
            <a:endParaRPr lang="zh-CN" altLang="en-US" sz="2400" b="1">
              <a:latin typeface="楷体" panose="02010609060101010101" pitchFamily="49" charset="-122"/>
              <a:ea typeface="楷体" panose="02010609060101010101" pitchFamily="49" charset="-122"/>
            </a:endParaRPr>
          </a:p>
          <a:p>
            <a:pPr algn="l" fontAlgn="auto">
              <a:lnSpc>
                <a:spcPts val="3180"/>
              </a:lnSpc>
            </a:pPr>
            <a:r>
              <a:rPr lang="zh-CN" altLang="en-US" sz="2400" b="1">
                <a:latin typeface="楷体" panose="02010609060101010101" pitchFamily="49" charset="-122"/>
                <a:ea typeface="楷体" panose="02010609060101010101" pitchFamily="49" charset="-122"/>
              </a:rPr>
              <a:t>3、傅雷先生是一个严厉、尽责的父亲，在儿子</a:t>
            </a:r>
            <a:r>
              <a:rPr lang="zh-CN" altLang="zh-CN" sz="2400" b="1">
                <a:latin typeface="楷体" panose="02010609060101010101" pitchFamily="49" charset="-122"/>
                <a:ea typeface="楷体" panose="02010609060101010101" pitchFamily="49" charset="-122"/>
                <a:sym typeface="+mn-ea"/>
              </a:rPr>
              <a:t>_____</a:t>
            </a:r>
            <a:r>
              <a:rPr lang="zh-CN" altLang="en-US" sz="2400" b="1">
                <a:latin typeface="楷体" panose="02010609060101010101" pitchFamily="49" charset="-122"/>
                <a:ea typeface="楷体" panose="02010609060101010101" pitchFamily="49" charset="-122"/>
              </a:rPr>
              <a:t>长大成人、留学海外之后，通过</a:t>
            </a:r>
            <a:r>
              <a:rPr lang="zh-CN" altLang="zh-CN" sz="2400" b="1">
                <a:latin typeface="楷体" panose="02010609060101010101" pitchFamily="49" charset="-122"/>
                <a:ea typeface="楷体" panose="02010609060101010101" pitchFamily="49" charset="-122"/>
                <a:sym typeface="+mn-ea"/>
              </a:rPr>
              <a:t>_____</a:t>
            </a:r>
            <a:r>
              <a:rPr lang="zh-CN" altLang="en-US" sz="2400" b="1">
                <a:latin typeface="楷体" panose="02010609060101010101" pitchFamily="49" charset="-122"/>
                <a:ea typeface="楷体" panose="02010609060101010101" pitchFamily="49" charset="-122"/>
              </a:rPr>
              <a:t>的方式对儿子的生活和艺术进行悉心指导，教导儿子要知道国家的荣辱，艺术的尊严，能够用严肃的态度对待一切，做一个“</a:t>
            </a:r>
            <a:r>
              <a:rPr lang="zh-CN" altLang="zh-CN" sz="2400" b="1">
                <a:latin typeface="楷体" panose="02010609060101010101" pitchFamily="49" charset="-122"/>
                <a:ea typeface="楷体" panose="02010609060101010101" pitchFamily="49" charset="-122"/>
                <a:sym typeface="+mn-ea"/>
              </a:rPr>
              <a:t>_________</a:t>
            </a:r>
            <a:r>
              <a:rPr lang="zh-CN" altLang="en-US" sz="2400" b="1">
                <a:latin typeface="楷体" panose="02010609060101010101" pitchFamily="49" charset="-122"/>
                <a:ea typeface="楷体" panose="02010609060101010101" pitchFamily="49" charset="-122"/>
              </a:rPr>
              <a:t>、</a:t>
            </a:r>
            <a:r>
              <a:rPr lang="zh-CN" altLang="zh-CN" sz="2400" b="1">
                <a:latin typeface="楷体" panose="02010609060101010101" pitchFamily="49" charset="-122"/>
                <a:ea typeface="楷体" panose="02010609060101010101" pitchFamily="49" charset="-122"/>
                <a:sym typeface="+mn-ea"/>
              </a:rPr>
              <a:t>_________</a:t>
            </a:r>
            <a:r>
              <a:rPr lang="zh-CN" altLang="en-US" sz="2400" b="1">
                <a:latin typeface="楷体" panose="02010609060101010101" pitchFamily="49" charset="-122"/>
                <a:ea typeface="楷体" panose="02010609060101010101" pitchFamily="49" charset="-122"/>
              </a:rPr>
              <a:t>的艺术家”。在傅雷的严格教导下，两个儿子各有所成，大儿子成为</a:t>
            </a:r>
            <a:r>
              <a:rPr lang="zh-CN" altLang="zh-CN" sz="2400" b="1">
                <a:latin typeface="楷体" panose="02010609060101010101" pitchFamily="49" charset="-122"/>
                <a:ea typeface="楷体" panose="02010609060101010101" pitchFamily="49" charset="-122"/>
                <a:sym typeface="+mn-ea"/>
              </a:rPr>
              <a:t>____________</a:t>
            </a:r>
            <a:r>
              <a:rPr lang="zh-CN" altLang="en-US" sz="2400" b="1">
                <a:latin typeface="楷体" panose="02010609060101010101" pitchFamily="49" charset="-122"/>
                <a:ea typeface="楷体" panose="02010609060101010101" pitchFamily="49" charset="-122"/>
              </a:rPr>
              <a:t>，二儿子成为</a:t>
            </a:r>
            <a:r>
              <a:rPr lang="zh-CN" altLang="zh-CN" sz="2400" b="1">
                <a:latin typeface="楷体" panose="02010609060101010101" pitchFamily="49" charset="-122"/>
                <a:ea typeface="楷体" panose="02010609060101010101" pitchFamily="49" charset="-122"/>
                <a:sym typeface="+mn-ea"/>
              </a:rPr>
              <a:t>____________</a:t>
            </a:r>
            <a:r>
              <a:rPr lang="zh-CN" altLang="en-US" sz="2400" b="1">
                <a:latin typeface="楷体" panose="02010609060101010101" pitchFamily="49" charset="-122"/>
                <a:ea typeface="楷体" panose="02010609060101010101" pitchFamily="49" charset="-122"/>
              </a:rPr>
              <a:t>。后来这些书信汇编成册，这就是《</a:t>
            </a:r>
            <a:r>
              <a:rPr lang="zh-CN" altLang="zh-CN" sz="2400" b="1">
                <a:latin typeface="楷体" panose="02010609060101010101" pitchFamily="49" charset="-122"/>
                <a:ea typeface="楷体" panose="02010609060101010101" pitchFamily="49" charset="-122"/>
                <a:sym typeface="+mn-ea"/>
              </a:rPr>
              <a:t>_________</a:t>
            </a:r>
            <a:r>
              <a:rPr lang="zh-CN" altLang="en-US"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gn="l" fontAlgn="auto">
              <a:lnSpc>
                <a:spcPts val="3180"/>
              </a:lnSpc>
            </a:pPr>
            <a:r>
              <a:rPr lang="zh-CN" altLang="en-US" sz="2400" b="1">
                <a:latin typeface="楷体" panose="02010609060101010101" pitchFamily="49" charset="-122"/>
                <a:ea typeface="楷体" panose="02010609060101010101" pitchFamily="49" charset="-122"/>
              </a:rPr>
              <a:t>4、名著之所以“著名”，不仅因文字，更因情怀。《傅雷家书》是一部书信集，凝聚着傅雷先生对祖国、对儿子_______（填人名）深厚的爱；《昆虫记》在真实记录和描写昆虫生活的同时，还渗透着</a:t>
            </a:r>
            <a:r>
              <a:rPr lang="zh-CN" altLang="en-US" sz="2400" b="1">
                <a:latin typeface="楷体" panose="02010609060101010101" pitchFamily="49" charset="-122"/>
                <a:ea typeface="楷体" panose="02010609060101010101" pitchFamily="49" charset="-122"/>
                <a:sym typeface="+mn-ea"/>
              </a:rPr>
              <a:t>_______</a:t>
            </a:r>
            <a:r>
              <a:rPr lang="zh-CN" altLang="en-US" sz="2400" b="1">
                <a:latin typeface="楷体" panose="02010609060101010101" pitchFamily="49" charset="-122"/>
                <a:ea typeface="楷体" panose="02010609060101010101" pitchFamily="49" charset="-122"/>
              </a:rPr>
              <a:t>（填作者）对人类的思考。</a:t>
            </a:r>
            <a:endParaRPr lang="zh-CN" altLang="en-US" sz="2400" b="1">
              <a:latin typeface="楷体" panose="02010609060101010101" pitchFamily="49" charset="-122"/>
              <a:ea typeface="楷体" panose="02010609060101010101" pitchFamily="49" charset="-122"/>
            </a:endParaRPr>
          </a:p>
        </p:txBody>
      </p:sp>
      <p:sp>
        <p:nvSpPr>
          <p:cNvPr id="6" name="文本框 5"/>
          <p:cNvSpPr txBox="1"/>
          <p:nvPr/>
        </p:nvSpPr>
        <p:spPr>
          <a:xfrm>
            <a:off x="3944620" y="1611630"/>
            <a:ext cx="87376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怒安</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8096885" y="1588135"/>
            <a:ext cx="113792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翻译家</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10086340" y="1588135"/>
            <a:ext cx="114935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评论家</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6429375" y="2382520"/>
            <a:ext cx="171386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人间喜剧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3451860" y="2796540"/>
            <a:ext cx="233299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《托尔斯泰传》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5623560" y="2807970"/>
            <a:ext cx="304736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《约翰·克里斯朵夫》</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6775450" y="3221990"/>
            <a:ext cx="87376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傅聪</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828675" y="3612515"/>
            <a:ext cx="81597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书信</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7338060" y="4015105"/>
            <a:ext cx="143637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德艺俱备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9017635" y="4027170"/>
            <a:ext cx="167767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人格卓越</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6" name="文本框 15"/>
          <p:cNvSpPr txBox="1"/>
          <p:nvPr/>
        </p:nvSpPr>
        <p:spPr>
          <a:xfrm>
            <a:off x="8764270" y="4417695"/>
            <a:ext cx="204597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著名钢琴大师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1356360" y="4808855"/>
            <a:ext cx="2045970"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英语特级教师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8084820" y="4831715"/>
            <a:ext cx="170116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 傅雷家书</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4657725" y="5636895"/>
            <a:ext cx="88455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傅聪</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5153025" y="6062345"/>
            <a:ext cx="1252855" cy="499110"/>
          </a:xfrm>
          <a:prstGeom prst="rect">
            <a:avLst/>
          </a:prstGeom>
          <a:noFill/>
        </p:spPr>
        <p:txBody>
          <a:bodyPr wrap="square" rtlCol="0">
            <a:spAutoFit/>
          </a:bodyPr>
          <a:p>
            <a:pPr algn="l" fontAlgn="auto">
              <a:lnSpc>
                <a:spcPts val="3180"/>
              </a:lnSpc>
            </a:pPr>
            <a:r>
              <a:rPr lang="zh-CN" altLang="en-US" sz="2400" b="1">
                <a:solidFill>
                  <a:srgbClr val="FF0000"/>
                </a:solidFill>
                <a:latin typeface="楷体" panose="02010609060101010101" pitchFamily="49" charset="-122"/>
                <a:ea typeface="楷体" panose="02010609060101010101" pitchFamily="49" charset="-122"/>
              </a:rPr>
              <a:t>法布尔</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dotGrid">
          <a:fgClr>
            <a:schemeClr val="accent1"/>
          </a:fgClr>
          <a:bgClr>
            <a:schemeClr val="bg1"/>
          </a:bgClr>
        </a:pattFill>
        <a:effectLst/>
      </p:bgPr>
    </p:bg>
    <p:spTree>
      <p:nvGrpSpPr>
        <p:cNvPr id="1" name=""/>
        <p:cNvGrpSpPr/>
        <p:nvPr/>
      </p:nvGrpSpPr>
      <p:grpSpPr/>
      <p:sp>
        <p:nvSpPr>
          <p:cNvPr id="4" name="文本框 3"/>
          <p:cNvSpPr txBox="1"/>
          <p:nvPr/>
        </p:nvSpPr>
        <p:spPr>
          <a:xfrm>
            <a:off x="539750" y="517525"/>
            <a:ext cx="11346815" cy="6123940"/>
          </a:xfrm>
          <a:prstGeom prst="rect">
            <a:avLst/>
          </a:prstGeom>
          <a:noFill/>
        </p:spPr>
        <p:txBody>
          <a:bodyPr wrap="square" rtlCol="0">
            <a:spAutoFit/>
          </a:bodyPr>
          <a:p>
            <a:pPr algn="l"/>
            <a:r>
              <a:rPr lang="zh-CN" altLang="en-US" sz="2800" b="1">
                <a:latin typeface="楷体" panose="02010609060101010101" pitchFamily="49" charset="-122"/>
                <a:ea typeface="楷体" panose="02010609060101010101" pitchFamily="49" charset="-122"/>
              </a:rPr>
              <a:t>㈡阅读选文，回答问题</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1956年2月29日夜</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亲爱的孩子：</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昨天整理你得信，又有些感想。</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关于莫扎特的话，例如说他天真、可爱、清新等等，似乎很多人懂得；但弹起来还是没有那天真、可爱、清新的味儿。这道理，我觉得是“理性认识”和“感情深入”的分别。感性认识固然是初步印象，是大概的认识；理性认识是深入一步，了解到本质。但是艺术地领会，还不能以此为限。必须再深入进去，把理性所认识的，用心灵去体会……</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比如你自己，过去你未尝不知道莫扎特的特色，但你对他并没有发生真正的共鸣……</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这一回可不然，你的确和莫扎特起了共鸣，你的脉搏和他的脉搏一致了……</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（《傅雷家书》节选）</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pattFill prst="dotGrid">
          <a:fgClr>
            <a:schemeClr val="accent6">
              <a:lumMod val="60000"/>
              <a:lumOff val="40000"/>
            </a:schemeClr>
          </a:fgClr>
          <a:bgClr>
            <a:schemeClr val="bg1"/>
          </a:bgClr>
        </a:pattFill>
        <a:effectLst/>
      </p:bgPr>
    </p:bg>
    <p:spTree>
      <p:nvGrpSpPr>
        <p:cNvPr id="1" name=""/>
        <p:cNvGrpSpPr/>
        <p:nvPr/>
      </p:nvGrpSpPr>
      <p:grpSpPr/>
      <p:sp>
        <p:nvSpPr>
          <p:cNvPr id="4" name="文本框 3"/>
          <p:cNvSpPr txBox="1"/>
          <p:nvPr/>
        </p:nvSpPr>
        <p:spPr>
          <a:xfrm>
            <a:off x="643890" y="966470"/>
            <a:ext cx="11119485" cy="2522855"/>
          </a:xfrm>
          <a:prstGeom prst="rect">
            <a:avLst/>
          </a:prstGeom>
          <a:noFill/>
        </p:spPr>
        <p:txBody>
          <a:bodyPr wrap="square" rtlCol="0">
            <a:spAutoFit/>
          </a:bodyPr>
          <a:p>
            <a:pPr algn="l" fontAlgn="auto">
              <a:lnSpc>
                <a:spcPts val="6320"/>
              </a:lnSpc>
            </a:pPr>
            <a:r>
              <a:rPr lang="zh-CN" altLang="en-US" sz="3600" b="1">
                <a:latin typeface="楷体" panose="02010609060101010101" pitchFamily="49" charset="-122"/>
                <a:ea typeface="楷体" panose="02010609060101010101" pitchFamily="49" charset="-122"/>
              </a:rPr>
              <a:t>1、《傅雷家书》是傅雷写给谁的？“书”指的是什么？</a:t>
            </a:r>
            <a:endParaRPr lang="zh-CN" altLang="en-US" sz="3600" b="1">
              <a:latin typeface="楷体" panose="02010609060101010101" pitchFamily="49" charset="-122"/>
              <a:ea typeface="楷体" panose="02010609060101010101" pitchFamily="49" charset="-122"/>
            </a:endParaRPr>
          </a:p>
          <a:p>
            <a:pPr algn="l" fontAlgn="auto">
              <a:lnSpc>
                <a:spcPts val="6320"/>
              </a:lnSpc>
            </a:pPr>
            <a:r>
              <a:rPr lang="zh-CN" altLang="en-US" sz="3600" b="1">
                <a:latin typeface="楷体" panose="02010609060101010101" pitchFamily="49" charset="-122"/>
                <a:ea typeface="楷体" panose="02010609060101010101" pitchFamily="49" charset="-122"/>
              </a:rPr>
              <a:t>  </a:t>
            </a:r>
            <a:endParaRPr lang="zh-CN" altLang="en-US" sz="3600" b="1">
              <a:solidFill>
                <a:srgbClr val="FF0000"/>
              </a:solidFill>
              <a:latin typeface="楷体" panose="02010609060101010101" pitchFamily="49" charset="-122"/>
              <a:ea typeface="楷体" panose="02010609060101010101" pitchFamily="49" charset="-122"/>
            </a:endParaRPr>
          </a:p>
          <a:p>
            <a:pPr algn="l" fontAlgn="auto">
              <a:lnSpc>
                <a:spcPts val="6320"/>
              </a:lnSpc>
            </a:pPr>
            <a:r>
              <a:rPr lang="zh-CN" altLang="en-US" sz="3600" b="1">
                <a:latin typeface="楷体" panose="02010609060101010101" pitchFamily="49" charset="-122"/>
                <a:ea typeface="楷体" panose="02010609060101010101" pitchFamily="49" charset="-122"/>
              </a:rPr>
              <a:t>2、在这封家书中，傅雷为什么多次提到莫扎特？</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690245" y="1737360"/>
            <a:ext cx="2194560" cy="901700"/>
          </a:xfrm>
          <a:prstGeom prst="rect">
            <a:avLst/>
          </a:prstGeom>
          <a:noFill/>
        </p:spPr>
        <p:txBody>
          <a:bodyPr wrap="square" rtlCol="0">
            <a:spAutoFit/>
          </a:bodyPr>
          <a:p>
            <a:pPr algn="l" fontAlgn="auto">
              <a:lnSpc>
                <a:spcPts val="6320"/>
              </a:lnSpc>
            </a:pPr>
            <a:r>
              <a:rPr lang="zh-CN" altLang="en-US" sz="3600" b="1">
                <a:solidFill>
                  <a:srgbClr val="FF0000"/>
                </a:solidFill>
                <a:latin typeface="楷体" panose="02010609060101010101" pitchFamily="49" charset="-122"/>
                <a:ea typeface="楷体" panose="02010609060101010101" pitchFamily="49" charset="-122"/>
              </a:rPr>
              <a:t>儿子傅聪</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620395" y="3359150"/>
            <a:ext cx="11119485" cy="2522855"/>
          </a:xfrm>
          <a:prstGeom prst="rect">
            <a:avLst/>
          </a:prstGeom>
          <a:noFill/>
        </p:spPr>
        <p:txBody>
          <a:bodyPr wrap="square" rtlCol="0">
            <a:spAutoFit/>
          </a:bodyPr>
          <a:p>
            <a:pPr algn="l" fontAlgn="auto">
              <a:lnSpc>
                <a:spcPts val="6320"/>
              </a:lnSpc>
            </a:pPr>
            <a:r>
              <a:rPr lang="zh-CN" altLang="en-US" sz="3600" b="1">
                <a:latin typeface="楷体" panose="02010609060101010101" pitchFamily="49" charset="-122"/>
                <a:ea typeface="楷体" panose="02010609060101010101" pitchFamily="49" charset="-122"/>
              </a:rPr>
              <a:t>  </a:t>
            </a:r>
            <a:r>
              <a:rPr lang="zh-CN" altLang="en-US" sz="3600" b="1">
                <a:solidFill>
                  <a:srgbClr val="FF0000"/>
                </a:solidFill>
                <a:latin typeface="楷体" panose="02010609060101010101" pitchFamily="49" charset="-122"/>
                <a:ea typeface="楷体" panose="02010609060101010101" pitchFamily="49" charset="-122"/>
              </a:rPr>
              <a:t>傅聪从事音乐工作，因此，傅雷谈莫扎特的艺术特色与内心情感的关系，与傅聪交流，循循善诱。也体现了一位父亲望子成龙的良苦用心。</a:t>
            </a:r>
            <a:endParaRPr lang="zh-CN" altLang="en-US" sz="36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394075" y="1725930"/>
            <a:ext cx="1228090" cy="901700"/>
          </a:xfrm>
          <a:prstGeom prst="rect">
            <a:avLst/>
          </a:prstGeom>
          <a:noFill/>
        </p:spPr>
        <p:txBody>
          <a:bodyPr wrap="square" rtlCol="0">
            <a:spAutoFit/>
          </a:bodyPr>
          <a:p>
            <a:pPr algn="l" fontAlgn="auto">
              <a:lnSpc>
                <a:spcPts val="6320"/>
              </a:lnSpc>
            </a:pPr>
            <a:r>
              <a:rPr lang="zh-CN" altLang="en-US" sz="3600" b="1">
                <a:solidFill>
                  <a:srgbClr val="FF0000"/>
                </a:solidFill>
                <a:latin typeface="楷体" panose="02010609060101010101" pitchFamily="49" charset="-122"/>
                <a:ea typeface="楷体" panose="02010609060101010101" pitchFamily="49" charset="-122"/>
              </a:rPr>
              <a:t>书信</a:t>
            </a:r>
            <a:endParaRPr lang="zh-CN" altLang="en-US" sz="36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dotGrid">
          <a:fgClr>
            <a:srgbClr val="7030A0"/>
          </a:fgClr>
          <a:bgClr>
            <a:schemeClr val="bg1"/>
          </a:bgClr>
        </a:pattFill>
        <a:effectLst/>
      </p:bgPr>
    </p:bg>
    <p:spTree>
      <p:nvGrpSpPr>
        <p:cNvPr id="1" name=""/>
        <p:cNvGrpSpPr/>
        <p:nvPr/>
      </p:nvGrpSpPr>
      <p:grpSpPr/>
      <p:sp>
        <p:nvSpPr>
          <p:cNvPr id="4" name="文本框 3"/>
          <p:cNvSpPr txBox="1"/>
          <p:nvPr/>
        </p:nvSpPr>
        <p:spPr>
          <a:xfrm>
            <a:off x="539750" y="552450"/>
            <a:ext cx="11246485" cy="4199890"/>
          </a:xfrm>
          <a:prstGeom prst="rect">
            <a:avLst/>
          </a:prstGeom>
          <a:noFill/>
        </p:spPr>
        <p:txBody>
          <a:bodyPr wrap="square" rtlCol="0">
            <a:spAutoFit/>
          </a:bodyPr>
          <a:p>
            <a:pPr algn="l" fontAlgn="auto">
              <a:lnSpc>
                <a:spcPts val="3560"/>
              </a:lnSpc>
            </a:pPr>
            <a:r>
              <a:rPr lang="zh-CN" altLang="en-US" sz="2800" b="1">
                <a:latin typeface="楷体" panose="02010609060101010101" pitchFamily="49" charset="-122"/>
                <a:ea typeface="楷体" panose="02010609060101010101" pitchFamily="49" charset="-122"/>
              </a:rPr>
              <a:t>㈢阅读名著，回答问题  </a:t>
            </a:r>
            <a:endParaRPr lang="zh-CN" altLang="en-US" sz="2800" b="1">
              <a:latin typeface="楷体" panose="02010609060101010101" pitchFamily="49" charset="-122"/>
              <a:ea typeface="楷体" panose="02010609060101010101" pitchFamily="49" charset="-122"/>
            </a:endParaRPr>
          </a:p>
          <a:p>
            <a:pPr algn="l" fontAlgn="auto">
              <a:lnSpc>
                <a:spcPts val="3560"/>
              </a:lnSpc>
            </a:pPr>
            <a:r>
              <a:rPr lang="zh-CN" altLang="en-US" sz="2800" b="1">
                <a:latin typeface="楷体" panose="02010609060101010101" pitchFamily="49" charset="-122"/>
                <a:ea typeface="楷体" panose="02010609060101010101" pitchFamily="49" charset="-122"/>
              </a:rPr>
              <a:t>1、被称为“苦心孤诣教子篇”的名著是哪一部？傅雷希望儿子成为一个怎样的艺术家？</a:t>
            </a:r>
            <a:endParaRPr lang="zh-CN" altLang="en-US" sz="2800" b="1">
              <a:latin typeface="楷体" panose="02010609060101010101" pitchFamily="49" charset="-122"/>
              <a:ea typeface="楷体" panose="02010609060101010101" pitchFamily="49" charset="-122"/>
            </a:endParaRPr>
          </a:p>
          <a:p>
            <a:pPr algn="l" fontAlgn="auto">
              <a:lnSpc>
                <a:spcPts val="3560"/>
              </a:lnSpc>
            </a:pPr>
            <a:r>
              <a:rPr lang="zh-CN" altLang="en-US" sz="2800" b="1">
                <a:solidFill>
                  <a:srgbClr val="FF0000"/>
                </a:solidFill>
                <a:latin typeface="楷体" panose="02010609060101010101" pitchFamily="49" charset="-122"/>
                <a:ea typeface="楷体" panose="02010609060101010101" pitchFamily="49" charset="-122"/>
              </a:rPr>
              <a:t>  </a:t>
            </a:r>
            <a:endParaRPr lang="zh-CN" altLang="en-US" sz="2800" b="1">
              <a:solidFill>
                <a:srgbClr val="FF0000"/>
              </a:solidFill>
              <a:latin typeface="楷体" panose="02010609060101010101" pitchFamily="49" charset="-122"/>
              <a:ea typeface="楷体" panose="02010609060101010101" pitchFamily="49" charset="-122"/>
            </a:endParaRPr>
          </a:p>
          <a:p>
            <a:pPr algn="l" fontAlgn="auto">
              <a:lnSpc>
                <a:spcPts val="3560"/>
              </a:lnSpc>
            </a:pPr>
            <a:endParaRPr lang="zh-CN" altLang="en-US" sz="2800" b="1">
              <a:solidFill>
                <a:srgbClr val="FF0000"/>
              </a:solidFill>
              <a:latin typeface="楷体" panose="02010609060101010101" pitchFamily="49" charset="-122"/>
              <a:ea typeface="楷体" panose="02010609060101010101" pitchFamily="49" charset="-122"/>
            </a:endParaRPr>
          </a:p>
          <a:p>
            <a:pPr algn="l" fontAlgn="auto">
              <a:lnSpc>
                <a:spcPts val="3560"/>
              </a:lnSpc>
            </a:pPr>
            <a:endParaRPr lang="zh-CN" altLang="en-US" sz="2800" b="1">
              <a:solidFill>
                <a:srgbClr val="FF0000"/>
              </a:solidFill>
              <a:latin typeface="楷体" panose="02010609060101010101" pitchFamily="49" charset="-122"/>
              <a:ea typeface="楷体" panose="02010609060101010101" pitchFamily="49" charset="-122"/>
            </a:endParaRPr>
          </a:p>
          <a:p>
            <a:pPr algn="l" fontAlgn="auto">
              <a:lnSpc>
                <a:spcPts val="3560"/>
              </a:lnSpc>
            </a:pPr>
            <a:r>
              <a:rPr lang="zh-CN" altLang="en-US" sz="2800" b="1">
                <a:latin typeface="楷体" panose="02010609060101010101" pitchFamily="49" charset="-122"/>
                <a:ea typeface="楷体" panose="02010609060101010101" pitchFamily="49" charset="-122"/>
              </a:rPr>
              <a:t>2、傅雷给儿子的信中曾经说过：“我高兴的是我有多了一个朋友，儿子变成了朋友，世界上有什么事可以和这种相比呢？”从文中找出这种“父子如朋友”的境界体现在哪些地方。</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562610" y="1920240"/>
            <a:ext cx="3689985" cy="547370"/>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pitchFamily="49" charset="-122"/>
                <a:ea typeface="楷体" panose="02010609060101010101" pitchFamily="49" charset="-122"/>
              </a:rPr>
              <a:t>  ①《傅雷家书》； </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539750" y="1944370"/>
            <a:ext cx="11246485" cy="1460500"/>
          </a:xfrm>
          <a:prstGeom prst="rect">
            <a:avLst/>
          </a:prstGeom>
          <a:noFill/>
        </p:spPr>
        <p:txBody>
          <a:bodyPr wrap="square" rtlCol="0">
            <a:spAutoFit/>
          </a:bodyPr>
          <a:p>
            <a:pPr algn="l" fontAlgn="auto">
              <a:lnSpc>
                <a:spcPts val="3560"/>
              </a:lnSpc>
            </a:pPr>
            <a:endParaRPr lang="zh-CN" altLang="en-US" sz="2800" b="1">
              <a:solidFill>
                <a:srgbClr val="FF0000"/>
              </a:solidFill>
              <a:latin typeface="楷体" panose="02010609060101010101" pitchFamily="49" charset="-122"/>
              <a:ea typeface="楷体" panose="02010609060101010101" pitchFamily="49" charset="-122"/>
            </a:endParaRPr>
          </a:p>
          <a:p>
            <a:pPr algn="l" fontAlgn="auto">
              <a:lnSpc>
                <a:spcPts val="3560"/>
              </a:lnSpc>
            </a:pPr>
            <a:r>
              <a:rPr lang="zh-CN" altLang="en-US" sz="2800" b="1">
                <a:solidFill>
                  <a:srgbClr val="FF0000"/>
                </a:solidFill>
                <a:latin typeface="楷体" panose="02010609060101010101" pitchFamily="49" charset="-122"/>
                <a:ea typeface="楷体" panose="02010609060101010101" pitchFamily="49" charset="-122"/>
              </a:rPr>
              <a:t>  ②傅雷教育儿子胜不骄，败不馁，要有国家和民族荣誉感，做一个德艺俱备、人格卓越的艺术家。</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550545" y="4727575"/>
            <a:ext cx="11246485" cy="1917065"/>
          </a:xfrm>
          <a:prstGeom prst="rect">
            <a:avLst/>
          </a:prstGeom>
          <a:noFill/>
        </p:spPr>
        <p:txBody>
          <a:bodyPr wrap="square" rtlCol="0">
            <a:spAutoFit/>
          </a:bodyPr>
          <a:p>
            <a:pPr algn="l" fontAlgn="auto">
              <a:lnSpc>
                <a:spcPts val="3560"/>
              </a:lnSpc>
            </a:pPr>
            <a:r>
              <a:rPr lang="zh-CN" altLang="en-US" sz="2800" b="1">
                <a:solidFill>
                  <a:srgbClr val="FF0000"/>
                </a:solidFill>
                <a:latin typeface="楷体" panose="02010609060101010101" pitchFamily="49" charset="-122"/>
                <a:ea typeface="楷体" panose="02010609060101010101" pitchFamily="49" charset="-122"/>
              </a:rPr>
              <a:t>  朋友的意义，首先在于感情上，精神上的互相理解与慰藉，当傅聪情绪消沉时，可以毫无顾虑地向父亲倾诉，而父亲并没有高高在上、横加训斥，他能够充分的理解儿子的痛苦，尽力地安慰他，让儿子觉得温暖，安心；而后以十分平等的口气给他提出人生的忠告。</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9685" y="-8890"/>
            <a:ext cx="12188190" cy="6862445"/>
          </a:xfrm>
          <a:prstGeom prst="rect">
            <a:avLst/>
          </a:prstGeom>
        </p:spPr>
      </p:pic>
      <p:pic>
        <p:nvPicPr>
          <p:cNvPr id="7170" name="图片 1" descr="组48325同意"/>
          <p:cNvPicPr>
            <a:picLocks noChangeAspect="1"/>
          </p:cNvPicPr>
          <p:nvPr/>
        </p:nvPicPr>
        <p:blipFill>
          <a:blip r:embed="rId2"/>
          <a:stretch>
            <a:fillRect/>
          </a:stretch>
        </p:blipFill>
        <p:spPr>
          <a:xfrm>
            <a:off x="544195" y="704533"/>
            <a:ext cx="2389188" cy="608012"/>
          </a:xfrm>
          <a:prstGeom prst="rect">
            <a:avLst/>
          </a:prstGeom>
          <a:noFill/>
          <a:ln w="9525">
            <a:noFill/>
          </a:ln>
        </p:spPr>
      </p:pic>
      <p:sp>
        <p:nvSpPr>
          <p:cNvPr id="7172" name="文本框 7"/>
          <p:cNvSpPr txBox="1"/>
          <p:nvPr/>
        </p:nvSpPr>
        <p:spPr>
          <a:xfrm>
            <a:off x="1014095" y="76390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布置作业</a:t>
            </a:r>
            <a:endParaRPr lang="zh-CN" altLang="en-US" sz="2800" b="1" dirty="0">
              <a:solidFill>
                <a:srgbClr val="FF0000"/>
              </a:solidFill>
              <a:latin typeface="思源黑体 CN Heavy" pitchFamily="34" charset="-122"/>
              <a:ea typeface="思源黑体 CN Heavy" pitchFamily="34" charset="-122"/>
            </a:endParaRPr>
          </a:p>
        </p:txBody>
      </p:sp>
      <p:sp>
        <p:nvSpPr>
          <p:cNvPr id="5" name="文本框 4"/>
          <p:cNvSpPr txBox="1"/>
          <p:nvPr/>
        </p:nvSpPr>
        <p:spPr>
          <a:xfrm>
            <a:off x="1667510" y="2577465"/>
            <a:ext cx="7099935" cy="1938020"/>
          </a:xfrm>
          <a:prstGeom prst="rect">
            <a:avLst/>
          </a:prstGeom>
          <a:noFill/>
        </p:spPr>
        <p:txBody>
          <a:bodyPr wrap="none" rtlCol="0">
            <a:spAutoFit/>
          </a:bodyPr>
          <a:p>
            <a:pPr algn="l"/>
            <a:r>
              <a:rPr lang="en-US" altLang="zh-CN" sz="4000" b="1">
                <a:latin typeface="微软雅黑" panose="020B0503020204020204" charset="-122"/>
                <a:ea typeface="微软雅黑" panose="020B0503020204020204" charset="-122"/>
              </a:rPr>
              <a:t>1</a:t>
            </a:r>
            <a:r>
              <a:rPr lang="zh-CN" altLang="en-US" sz="4000" b="1">
                <a:latin typeface="微软雅黑" panose="020B0503020204020204" charset="-122"/>
                <a:ea typeface="微软雅黑" panose="020B0503020204020204" charset="-122"/>
              </a:rPr>
              <a:t>、</a:t>
            </a:r>
            <a:r>
              <a:rPr lang="zh-CN" altLang="en-US" sz="4000" b="1">
                <a:latin typeface="微软雅黑" panose="020B0503020204020204" charset="-122"/>
                <a:ea typeface="微软雅黑" panose="020B0503020204020204" charset="-122"/>
              </a:rPr>
              <a:t>课下阅读《傅雷家书》。</a:t>
            </a:r>
            <a:endParaRPr lang="zh-CN" altLang="en-US" sz="4000" b="1">
              <a:latin typeface="微软雅黑" panose="020B0503020204020204" charset="-122"/>
              <a:ea typeface="微软雅黑" panose="020B0503020204020204" charset="-122"/>
            </a:endParaRPr>
          </a:p>
          <a:p>
            <a:pPr algn="l"/>
            <a:endParaRPr lang="zh-CN" altLang="en-US" sz="4000" b="1">
              <a:latin typeface="微软雅黑" panose="020B0503020204020204" charset="-122"/>
              <a:ea typeface="微软雅黑" panose="020B0503020204020204" charset="-122"/>
            </a:endParaRPr>
          </a:p>
          <a:p>
            <a:pPr algn="l"/>
            <a:r>
              <a:rPr lang="en-US" altLang="zh-CN" sz="4000" b="1">
                <a:latin typeface="微软雅黑" panose="020B0503020204020204" charset="-122"/>
                <a:ea typeface="微软雅黑" panose="020B0503020204020204" charset="-122"/>
              </a:rPr>
              <a:t>2</a:t>
            </a:r>
            <a:r>
              <a:rPr lang="zh-CN" altLang="en-US" sz="4000" b="1">
                <a:latin typeface="微软雅黑" panose="020B0503020204020204" charset="-122"/>
                <a:ea typeface="微软雅黑" panose="020B0503020204020204" charset="-122"/>
              </a:rPr>
              <a:t>、摘抄精彩语句，进行赏析。</a:t>
            </a:r>
            <a:endParaRPr lang="zh-CN" altLang="en-US" sz="4000" b="1">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49000">
              <a:schemeClr val="accent6">
                <a:lumMod val="40000"/>
                <a:lumOff val="60000"/>
              </a:schemeClr>
            </a:gs>
            <a:gs pos="100000">
              <a:schemeClr val="tx2">
                <a:lumMod val="20000"/>
                <a:lumOff val="80000"/>
              </a:schemeClr>
            </a:gs>
          </a:gsLst>
          <a:lin ang="5400000" scaled="0"/>
        </a:gradFill>
        <a:effectLst/>
      </p:bgPr>
    </p:bg>
    <p:spTree>
      <p:nvGrpSpPr>
        <p:cNvPr id="1" name=""/>
        <p:cNvGrpSpPr/>
        <p:nvPr/>
      </p:nvGrpSpPr>
      <p:grpSpPr/>
      <p:pic>
        <p:nvPicPr>
          <p:cNvPr id="8194" name="Picture 14" descr="shxs033a"/>
          <p:cNvPicPr>
            <a:picLocks noChangeAspect="1"/>
          </p:cNvPicPr>
          <p:nvPr/>
        </p:nvPicPr>
        <p:blipFill>
          <a:blip r:embed="rId1"/>
          <a:stretch>
            <a:fillRect/>
          </a:stretch>
        </p:blipFill>
        <p:spPr>
          <a:xfrm>
            <a:off x="4374515" y="353695"/>
            <a:ext cx="2854325" cy="956310"/>
          </a:xfrm>
          <a:prstGeom prst="rect">
            <a:avLst/>
          </a:prstGeom>
          <a:noFill/>
          <a:ln w="9525">
            <a:noFill/>
          </a:ln>
        </p:spPr>
      </p:pic>
      <p:sp>
        <p:nvSpPr>
          <p:cNvPr id="18435" name="WordArt 19"/>
          <p:cNvSpPr>
            <a:spLocks noTextEdit="1"/>
          </p:cNvSpPr>
          <p:nvPr/>
        </p:nvSpPr>
        <p:spPr>
          <a:xfrm>
            <a:off x="4822190" y="606425"/>
            <a:ext cx="1937385" cy="429260"/>
          </a:xfrm>
          <a:prstGeom prst="rect">
            <a:avLst/>
          </a:prstGeom>
        </p:spPr>
        <p:txBody>
          <a:bodyPr wrap="none" fromWordArt="1">
            <a:prstTxWarp prst="textPlain">
              <a:avLst>
                <a:gd name="adj" fmla="val 50000"/>
              </a:avLst>
            </a:prstTxWarp>
            <a:normAutofit fontScale="60000"/>
          </a:bodyPr>
          <a:p>
            <a:pPr algn="ctr" fontAlgn="base"/>
            <a:r>
              <a:rPr lang="zh-CN" altLang="en-US" sz="35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cs typeface="+mn-cs"/>
              </a:rPr>
              <a:t>第二课时</a:t>
            </a:r>
            <a:endParaRPr lang="zh-CN" altLang="en-US" sz="3500" b="1" strike="noStrike" noProof="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黑体" panose="02010609060101010101" charset="-122"/>
              <a:ea typeface="黑体" panose="02010609060101010101" charset="-122"/>
            </a:endParaRPr>
          </a:p>
        </p:txBody>
      </p:sp>
      <p:pic>
        <p:nvPicPr>
          <p:cNvPr id="7170" name="图片 1" descr="组48325同意"/>
          <p:cNvPicPr>
            <a:picLocks noChangeAspect="1"/>
          </p:cNvPicPr>
          <p:nvPr/>
        </p:nvPicPr>
        <p:blipFill>
          <a:blip r:embed="rId2"/>
          <a:stretch>
            <a:fillRect/>
          </a:stretch>
        </p:blipFill>
        <p:spPr>
          <a:xfrm>
            <a:off x="555625" y="1153478"/>
            <a:ext cx="2389188" cy="608012"/>
          </a:xfrm>
          <a:prstGeom prst="rect">
            <a:avLst/>
          </a:prstGeom>
          <a:noFill/>
          <a:ln w="9525">
            <a:noFill/>
          </a:ln>
        </p:spPr>
      </p:pic>
      <p:sp>
        <p:nvSpPr>
          <p:cNvPr id="7172" name="文本框 7"/>
          <p:cNvSpPr txBox="1"/>
          <p:nvPr/>
        </p:nvSpPr>
        <p:spPr>
          <a:xfrm>
            <a:off x="1025525" y="121285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复习提问</a:t>
            </a:r>
            <a:endParaRPr lang="zh-CN" altLang="en-US" sz="2800" b="1" dirty="0">
              <a:solidFill>
                <a:srgbClr val="FF0000"/>
              </a:solidFill>
              <a:latin typeface="思源黑体 CN Heavy" pitchFamily="34" charset="-122"/>
              <a:ea typeface="思源黑体 CN Heavy" pitchFamily="34" charset="-122"/>
            </a:endParaRPr>
          </a:p>
        </p:txBody>
      </p:sp>
      <p:sp>
        <p:nvSpPr>
          <p:cNvPr id="4" name="文本框 3"/>
          <p:cNvSpPr txBox="1"/>
          <p:nvPr/>
        </p:nvSpPr>
        <p:spPr>
          <a:xfrm>
            <a:off x="459740" y="1760220"/>
            <a:ext cx="4552315" cy="901700"/>
          </a:xfrm>
          <a:prstGeom prst="rect">
            <a:avLst/>
          </a:prstGeom>
          <a:noFill/>
        </p:spPr>
        <p:txBody>
          <a:bodyPr wrap="square" rtlCol="0">
            <a:spAutoFit/>
          </a:bodyPr>
          <a:p>
            <a:pPr algn="l" fontAlgn="auto">
              <a:lnSpc>
                <a:spcPts val="6320"/>
              </a:lnSpc>
            </a:pPr>
            <a:r>
              <a:rPr lang="zh-CN" altLang="en-US" sz="3200" b="1">
                <a:solidFill>
                  <a:schemeClr val="tx1"/>
                </a:solidFill>
                <a:latin typeface="楷体" panose="02010609060101010101" pitchFamily="49" charset="-122"/>
                <a:ea typeface="楷体" panose="02010609060101010101" pitchFamily="49" charset="-122"/>
              </a:rPr>
              <a:t>学生精彩摘抄展示</a:t>
            </a:r>
            <a:endParaRPr lang="zh-CN" altLang="en-US" sz="3200" b="1">
              <a:solidFill>
                <a:schemeClr val="tx1"/>
              </a:solidFill>
              <a:latin typeface="楷体" panose="02010609060101010101" pitchFamily="49" charset="-122"/>
              <a:ea typeface="楷体" panose="02010609060101010101" pitchFamily="49" charset="-122"/>
            </a:endParaRPr>
          </a:p>
        </p:txBody>
      </p:sp>
      <p:pic>
        <p:nvPicPr>
          <p:cNvPr id="5" name="图片 1" descr="组48325同意"/>
          <p:cNvPicPr>
            <a:picLocks noChangeAspect="1"/>
          </p:cNvPicPr>
          <p:nvPr/>
        </p:nvPicPr>
        <p:blipFill>
          <a:blip r:embed="rId2"/>
          <a:stretch>
            <a:fillRect/>
          </a:stretch>
        </p:blipFill>
        <p:spPr>
          <a:xfrm>
            <a:off x="533400" y="2822258"/>
            <a:ext cx="2389188" cy="608012"/>
          </a:xfrm>
          <a:prstGeom prst="rect">
            <a:avLst/>
          </a:prstGeom>
          <a:noFill/>
          <a:ln w="9525">
            <a:noFill/>
          </a:ln>
        </p:spPr>
      </p:pic>
      <p:sp>
        <p:nvSpPr>
          <p:cNvPr id="6" name="文本框 7"/>
          <p:cNvSpPr txBox="1"/>
          <p:nvPr/>
        </p:nvSpPr>
        <p:spPr>
          <a:xfrm>
            <a:off x="1003300" y="288163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精彩赏析</a:t>
            </a:r>
            <a:endParaRPr lang="zh-CN" altLang="en-US" sz="2800" b="1" dirty="0">
              <a:solidFill>
                <a:srgbClr val="FF0000"/>
              </a:solidFill>
              <a:latin typeface="思源黑体 CN Heavy" pitchFamily="34" charset="-122"/>
              <a:ea typeface="思源黑体 CN Heavy" pitchFamily="34" charset="-122"/>
            </a:endParaRPr>
          </a:p>
        </p:txBody>
      </p:sp>
      <p:sp>
        <p:nvSpPr>
          <p:cNvPr id="7" name="文本框 6"/>
          <p:cNvSpPr txBox="1"/>
          <p:nvPr/>
        </p:nvSpPr>
        <p:spPr>
          <a:xfrm>
            <a:off x="494030" y="3876675"/>
            <a:ext cx="11294110" cy="1081405"/>
          </a:xfrm>
          <a:prstGeom prst="rect">
            <a:avLst/>
          </a:prstGeom>
          <a:noFill/>
        </p:spPr>
        <p:txBody>
          <a:bodyPr wrap="square" rtlCol="0">
            <a:spAutoFit/>
          </a:bodyPr>
          <a:p>
            <a:pPr algn="l" fontAlgn="auto">
              <a:lnSpc>
                <a:spcPts val="3860"/>
              </a:lnSpc>
            </a:pPr>
            <a:r>
              <a:rPr lang="zh-CN" altLang="en-US" sz="3200" b="1">
                <a:latin typeface="楷体" panose="02010609060101010101" pitchFamily="49" charset="-122"/>
                <a:ea typeface="楷体" panose="02010609060101010101" pitchFamily="49" charset="-122"/>
              </a:rPr>
              <a:t>1.“我以前在信中和你提到过感情的ruin，……要像对古战场一般存着凭吊的情怀。”</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470535" y="4969510"/>
            <a:ext cx="11294110" cy="1081405"/>
          </a:xfrm>
          <a:prstGeom prst="rect">
            <a:avLst/>
          </a:prstGeom>
          <a:noFill/>
        </p:spPr>
        <p:txBody>
          <a:bodyPr wrap="square" rtlCol="0">
            <a:spAutoFit/>
          </a:bodyPr>
          <a:p>
            <a:pPr algn="l" fontAlgn="auto">
              <a:lnSpc>
                <a:spcPts val="3860"/>
              </a:lnSpc>
            </a:pPr>
            <a:r>
              <a:rPr lang="zh-CN" altLang="en-US" sz="3200" b="1">
                <a:solidFill>
                  <a:srgbClr val="FF0000"/>
                </a:solidFill>
                <a:latin typeface="楷体" panose="02010609060101010101" pitchFamily="49" charset="-122"/>
                <a:ea typeface="楷体" panose="02010609060101010101" pitchFamily="49" charset="-122"/>
              </a:rPr>
              <a:t>赏析：这句话意在说明控制情绪的必要，面对古战场，苍凉而平静，沉郁而超然，是我们对待往事应有的心态。</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7844155" y="683260"/>
            <a:ext cx="3887470" cy="5484495"/>
          </a:xfrm>
          <a:prstGeom prst="rect">
            <a:avLst/>
          </a:prstGeom>
        </p:spPr>
      </p:pic>
      <p:sp>
        <p:nvSpPr>
          <p:cNvPr id="5" name="文本框 4"/>
          <p:cNvSpPr txBox="1"/>
          <p:nvPr/>
        </p:nvSpPr>
        <p:spPr>
          <a:xfrm>
            <a:off x="551180" y="822960"/>
            <a:ext cx="6864985" cy="2214880"/>
          </a:xfrm>
          <a:prstGeom prst="rect">
            <a:avLst/>
          </a:prstGeom>
          <a:noFill/>
        </p:spPr>
        <p:txBody>
          <a:bodyPr wrap="square" rtlCol="0">
            <a:spAutoFit/>
          </a:bodyPr>
          <a:p>
            <a:pPr algn="l" fontAlgn="auto">
              <a:lnSpc>
                <a:spcPts val="4140"/>
              </a:lnSpc>
            </a:pPr>
            <a:r>
              <a:rPr lang="zh-CN" altLang="en-US" sz="3200" b="1">
                <a:latin typeface="楷体" panose="02010609060101010101" pitchFamily="49" charset="-122"/>
                <a:ea typeface="楷体" panose="02010609060101010101" pitchFamily="49" charset="-122"/>
              </a:rPr>
              <a:t>2.人一辈子都在高潮——低潮中沉浮。惟有庸碌的人生活才如一潭死水；或者要有极高的修养，方能廊清无累，真正解脱。</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505460" y="3030855"/>
            <a:ext cx="6864985" cy="3276600"/>
          </a:xfrm>
          <a:prstGeom prst="rect">
            <a:avLst/>
          </a:prstGeom>
          <a:noFill/>
        </p:spPr>
        <p:txBody>
          <a:bodyPr wrap="square" rtlCol="0">
            <a:spAutoFit/>
          </a:bodyPr>
          <a:p>
            <a:pPr algn="l" fontAlgn="auto">
              <a:lnSpc>
                <a:spcPts val="41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赏析：第一个前半句是作者认为有追求、希望和敢于挑战的人生才有意义，后半句是说当一个人的知识和经验积累到一定境界，各方面修养都很高时，就能平静 淡然的看待一切，这和一潭死水的生活是不同的。</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tile tx="0" ty="0" sx="100000" sy="100000" flip="none" algn="tl"/>
        </a:blipFill>
        <a:effectLst/>
      </p:bgPr>
    </p:bg>
    <p:spTree>
      <p:nvGrpSpPr>
        <p:cNvPr id="1" name=""/>
        <p:cNvGrpSpPr/>
        <p:nvPr/>
      </p:nvGrpSpPr>
      <p:grpSpPr/>
      <p:sp>
        <p:nvSpPr>
          <p:cNvPr id="4" name="文本框 3"/>
          <p:cNvSpPr txBox="1"/>
          <p:nvPr/>
        </p:nvSpPr>
        <p:spPr>
          <a:xfrm>
            <a:off x="654050" y="690245"/>
            <a:ext cx="8119745" cy="371792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3.“亲爱的孩子，你走后第二天，就想写信，怕你嫌烦，也就罢了。可是没一天不想着你，每天清早六七点钟就醒，翻来覆去的睡不着，也说不出为什么。好像克利斯朵夫的母亲独自守在家里，想起孩子童年一幕幕的形象一样，我和你妈妈老是想着你二三岁到六七岁间的小故事。” </a:t>
            </a:r>
            <a:endParaRPr lang="zh-CN" altLang="en-US" sz="3200" b="1">
              <a:solidFill>
                <a:srgbClr val="FF0000"/>
              </a:solidFill>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2"/>
          <a:stretch>
            <a:fillRect/>
          </a:stretch>
        </p:blipFill>
        <p:spPr>
          <a:xfrm>
            <a:off x="9116060" y="1493520"/>
            <a:ext cx="2888615" cy="4138930"/>
          </a:xfrm>
          <a:prstGeom prst="rect">
            <a:avLst/>
          </a:prstGeom>
        </p:spPr>
      </p:pic>
      <p:sp>
        <p:nvSpPr>
          <p:cNvPr id="6" name="文本框 5"/>
          <p:cNvSpPr txBox="1"/>
          <p:nvPr/>
        </p:nvSpPr>
        <p:spPr>
          <a:xfrm>
            <a:off x="653415" y="4312920"/>
            <a:ext cx="8119745" cy="216344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赏析：从上面的语句，字里行间可以看出傅雷的爱子情深。对于长大的儿子，希望他茁壮成长，向外发展，但又不忍孩子远离身边。</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 name="文本框 3"/>
          <p:cNvSpPr txBox="1"/>
          <p:nvPr/>
        </p:nvSpPr>
        <p:spPr>
          <a:xfrm>
            <a:off x="654050" y="667385"/>
            <a:ext cx="8119745" cy="112712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4.赤子孤独了，会创造一个世界，创造许多心灵的朋友。</a:t>
            </a:r>
            <a:endParaRPr lang="zh-CN" altLang="en-US" sz="3200" b="1">
              <a:latin typeface="楷体" panose="02010609060101010101" pitchFamily="49" charset="-122"/>
              <a:ea typeface="楷体" panose="02010609060101010101" pitchFamily="49" charset="-122"/>
            </a:endParaRPr>
          </a:p>
        </p:txBody>
      </p:sp>
      <p:sp>
        <p:nvSpPr>
          <p:cNvPr id="6" name="文本框 5"/>
          <p:cNvSpPr txBox="1"/>
          <p:nvPr/>
        </p:nvSpPr>
        <p:spPr>
          <a:xfrm>
            <a:off x="584200" y="1724660"/>
            <a:ext cx="8395970" cy="475424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赤子之心是最纯洁的，它剔除私心杂念，远离欲望纷争，只容纳人间最美好、最真挚的感情，所以“永远能够与普天下的赤子之心相接相契相抱!”赤子的现实生活也许境遇不佳、缺少知音，身边的世界让他孤独；但人类最纯洁最美好的感情与思想，是相通而永存的，普天下的赤子都将成为他的知音和朋友。就是这些心灵的朋友和美好的情感，成为赤子创造的博大宽广的精神世界。</a:t>
            </a:r>
            <a:endParaRPr lang="zh-CN" altLang="en-US" sz="3200" b="1">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8742680" y="1681480"/>
            <a:ext cx="3427095" cy="3633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otGrid">
          <a:fgClr>
            <a:schemeClr val="accent2"/>
          </a:fgClr>
          <a:bgClr>
            <a:schemeClr val="bg1"/>
          </a:bgClr>
        </a:pattFill>
        <a:effectLst/>
      </p:bgPr>
    </p:bg>
    <p:spTree>
      <p:nvGrpSpPr>
        <p:cNvPr id="1" name=""/>
        <p:cNvGrpSpPr/>
        <p:nvPr/>
      </p:nvGrpSpPr>
      <p:grpSpPr/>
      <p:sp>
        <p:nvSpPr>
          <p:cNvPr id="4" name="文本框 3"/>
          <p:cNvSpPr txBox="1"/>
          <p:nvPr/>
        </p:nvSpPr>
        <p:spPr>
          <a:xfrm>
            <a:off x="678180" y="725170"/>
            <a:ext cx="11024870" cy="5400675"/>
          </a:xfrm>
          <a:prstGeom prst="rect">
            <a:avLst/>
          </a:prstGeom>
          <a:noFill/>
          <a:ln w="9525">
            <a:noFill/>
          </a:ln>
        </p:spPr>
        <p:txBody>
          <a:bodyPr wrap="square" anchor="t">
            <a:spAutoFit/>
          </a:bodyPr>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〖教学目标〗</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1、了解傅雷及《傅雷家书》的主要内容。</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2、掌握“选择性阅读”的读书方法，提高自己的阅读能力。</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3、领会傅雷的教子之道及浓郁的父子深情。</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〖教学重点〗</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1、了解傅雷及《傅雷家书》的主要内容。</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2、掌握“选择性阅读”的读书方法。</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〖教学难点〗</a:t>
            </a:r>
            <a:endParaRPr lang="zh-CN" altLang="en-US" sz="32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4600"/>
              </a:lnSpc>
              <a:tabLst>
                <a:tab pos="269875" algn="l"/>
              </a:tabLst>
            </a:pPr>
            <a:r>
              <a:rPr lang="zh-CN" altLang="en-US" sz="3200" b="1" dirty="0">
                <a:solidFill>
                  <a:schemeClr val="tx1"/>
                </a:solidFill>
                <a:latin typeface="楷体" panose="02010609060101010101" pitchFamily="49" charset="-122"/>
                <a:ea typeface="楷体" panose="02010609060101010101" pitchFamily="49" charset="-122"/>
                <a:sym typeface="+mn-ea"/>
              </a:rPr>
              <a:t>掌握“选择性阅读”的读书方法，提高自己的阅读能力。</a:t>
            </a:r>
            <a:endParaRPr lang="zh-CN" altLang="en-US" sz="3200" b="1"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 name="文本框 3"/>
          <p:cNvSpPr txBox="1"/>
          <p:nvPr/>
        </p:nvSpPr>
        <p:spPr>
          <a:xfrm>
            <a:off x="504190" y="667385"/>
            <a:ext cx="8648700" cy="216344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5.我以前在信中和你提过感情的创伤，就是要你把这些事当做心灵的灰烬看，看的时候当然不免感触万端，但不要刻骨铭心的伤害自己，而要像对着古战场一般的存着凭吊的心怀。</a:t>
            </a:r>
            <a:endParaRPr lang="zh-CN" altLang="en-US" sz="3200" b="1">
              <a:latin typeface="楷体" panose="02010609060101010101" pitchFamily="49" charset="-122"/>
              <a:ea typeface="楷体" panose="02010609060101010101" pitchFamily="49" charset="-122"/>
            </a:endParaRPr>
          </a:p>
        </p:txBody>
      </p:sp>
      <p:sp>
        <p:nvSpPr>
          <p:cNvPr id="6" name="文本框 5"/>
          <p:cNvSpPr txBox="1"/>
          <p:nvPr/>
        </p:nvSpPr>
        <p:spPr>
          <a:xfrm>
            <a:off x="526415" y="2840355"/>
            <a:ext cx="8395970" cy="371792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这句话意在说明控制情绪的必要。对于感情的创伤，要“当做心灵的灰烬看”，就“像对着古战场一般的存着凭吊的心怀”。凭吊古战场时，烈火硝烟散尽，只余断壁残垣，金戈铁马、血肉厮杀都已被岁月的黄沙掩埋。只余下万千感慨，苍凉而平静，沉郁而超然。这就是我们对待往事应有的心态。</a:t>
            </a:r>
            <a:endParaRPr lang="zh-CN" altLang="en-US" sz="3200" b="1">
              <a:solidFill>
                <a:srgbClr val="FF0000"/>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a:stretch>
            <a:fillRect/>
          </a:stretch>
        </p:blipFill>
        <p:spPr>
          <a:xfrm>
            <a:off x="9146540" y="1752600"/>
            <a:ext cx="3031490" cy="3445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wdUpDiag">
          <a:fgClr>
            <a:schemeClr val="bg2"/>
          </a:fgClr>
          <a:bgClr>
            <a:schemeClr val="bg1"/>
          </a:bgClr>
        </a:pattFill>
        <a:effectLst/>
      </p:bgPr>
    </p:bg>
    <p:spTree>
      <p:nvGrpSpPr>
        <p:cNvPr id="1" name=""/>
        <p:cNvGrpSpPr/>
        <p:nvPr/>
      </p:nvGrpSpPr>
      <p:grpSpPr/>
      <p:sp>
        <p:nvSpPr>
          <p:cNvPr id="4" name="文本框 3"/>
          <p:cNvSpPr txBox="1"/>
          <p:nvPr/>
        </p:nvSpPr>
        <p:spPr>
          <a:xfrm>
            <a:off x="504190" y="667385"/>
            <a:ext cx="11155680" cy="2425065"/>
          </a:xfrm>
          <a:prstGeom prst="rect">
            <a:avLst/>
          </a:prstGeom>
          <a:noFill/>
        </p:spPr>
        <p:txBody>
          <a:bodyPr wrap="square" rtlCol="0">
            <a:spAutoFit/>
          </a:bodyPr>
          <a:p>
            <a:pPr algn="l" fontAlgn="auto">
              <a:lnSpc>
                <a:spcPts val="3640"/>
              </a:lnSpc>
            </a:pPr>
            <a:r>
              <a:rPr lang="zh-CN" altLang="en-US" sz="2800" b="1">
                <a:latin typeface="楷体" panose="02010609060101010101" pitchFamily="49" charset="-122"/>
                <a:ea typeface="楷体" panose="02010609060101010101" pitchFamily="49" charset="-122"/>
              </a:rPr>
              <a:t>6.“以演奏而论，我觉得大体很好，一气呵成，精神饱满，细腻的地方非常细腻，tonecolour变化的确很多。我们听了都很高兴，很感动。好孩子，我真该夸奖你几句才好。回想一九五一年四月刚从昆明回沪的时期，你真是从低洼中到了半山腰了。希望你从此注意整个的修养，将来一定能攀蹬峰顶。” </a:t>
            </a:r>
            <a:endParaRPr lang="zh-CN" altLang="en-US" sz="2800" b="1">
              <a:latin typeface="楷体" panose="02010609060101010101" pitchFamily="49" charset="-122"/>
              <a:ea typeface="楷体" panose="02010609060101010101" pitchFamily="49" charset="-122"/>
            </a:endParaRPr>
          </a:p>
        </p:txBody>
      </p:sp>
      <p:sp>
        <p:nvSpPr>
          <p:cNvPr id="6" name="文本框 5"/>
          <p:cNvSpPr txBox="1"/>
          <p:nvPr/>
        </p:nvSpPr>
        <p:spPr>
          <a:xfrm>
            <a:off x="446405" y="3115945"/>
            <a:ext cx="11052175" cy="3358515"/>
          </a:xfrm>
          <a:prstGeom prst="rect">
            <a:avLst/>
          </a:prstGeom>
          <a:noFill/>
        </p:spPr>
        <p:txBody>
          <a:bodyPr wrap="square" rtlCol="0">
            <a:spAutoFit/>
          </a:bodyPr>
          <a:p>
            <a:pPr algn="l" fontAlgn="auto">
              <a:lnSpc>
                <a:spcPts val="3640"/>
              </a:lnSpc>
            </a:pPr>
            <a:r>
              <a:rPr lang="zh-CN" altLang="en-US" sz="3200" b="1">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赏析：这是傅雷老师，听过儿子傅聪的录音后，对儿子所讲评的。这里面包括了，傅老师对儿子的录音，精细的分析，以及客观的赞赏。并且在后面提到了对儿子的希望。这是家长对孩子的教育方法。既要体现出自己对孩子的肯定，让其有努力拼搏的决心，以及会成功的信心。另一方面，也提出了自己的希望，给孩子指明了前进的路线，发展的方向。而我们当子女的，也应在父母指引的道路上，吸取父母的经验，取长补短发展自己的新道路。</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wdUpDiag">
          <a:fgClr>
            <a:schemeClr val="bg2"/>
          </a:fgClr>
          <a:bgClr>
            <a:schemeClr val="bg1"/>
          </a:bgClr>
        </a:pattFill>
        <a:effectLst/>
      </p:bgPr>
    </p:bg>
    <p:spTree>
      <p:nvGrpSpPr>
        <p:cNvPr id="1" name=""/>
        <p:cNvGrpSpPr/>
        <p:nvPr/>
      </p:nvGrpSpPr>
      <p:grpSpPr/>
      <p:sp>
        <p:nvSpPr>
          <p:cNvPr id="4" name="文本框 3"/>
          <p:cNvSpPr txBox="1"/>
          <p:nvPr/>
        </p:nvSpPr>
        <p:spPr>
          <a:xfrm>
            <a:off x="504190" y="667385"/>
            <a:ext cx="11155680" cy="2425065"/>
          </a:xfrm>
          <a:prstGeom prst="rect">
            <a:avLst/>
          </a:prstGeom>
          <a:noFill/>
        </p:spPr>
        <p:txBody>
          <a:bodyPr wrap="square" rtlCol="0">
            <a:spAutoFit/>
          </a:bodyPr>
          <a:p>
            <a:pPr algn="l" fontAlgn="auto">
              <a:lnSpc>
                <a:spcPts val="3640"/>
              </a:lnSpc>
            </a:pPr>
            <a:r>
              <a:rPr lang="zh-CN" altLang="en-US" sz="2800" b="1">
                <a:latin typeface="楷体" panose="02010609060101010101" pitchFamily="49" charset="-122"/>
                <a:ea typeface="楷体" panose="02010609060101010101" pitchFamily="49" charset="-122"/>
              </a:rPr>
              <a:t>7.“在公共团体中，赶任务而妨碍正常学习是免不了的，这一点我早料到。一切只有你自己用坚定的意志和立场，向领导婉转而有力的去争取。否则出国的准备又能做到多少呢？——特别是乐力方面，我一直放心不下。从今以后，处处都要靠你个人的毅力、信念与意志——实践的意志。” </a:t>
            </a:r>
            <a:endParaRPr lang="zh-CN" altLang="en-US" sz="2800" b="1">
              <a:latin typeface="楷体" panose="02010609060101010101" pitchFamily="49" charset="-122"/>
              <a:ea typeface="楷体" panose="02010609060101010101" pitchFamily="49" charset="-122"/>
            </a:endParaRPr>
          </a:p>
        </p:txBody>
      </p:sp>
      <p:sp>
        <p:nvSpPr>
          <p:cNvPr id="6" name="文本框 5"/>
          <p:cNvSpPr txBox="1"/>
          <p:nvPr/>
        </p:nvSpPr>
        <p:spPr>
          <a:xfrm>
            <a:off x="446405" y="3115945"/>
            <a:ext cx="11052175" cy="3358515"/>
          </a:xfrm>
          <a:prstGeom prst="rect">
            <a:avLst/>
          </a:prstGeom>
          <a:noFill/>
        </p:spPr>
        <p:txBody>
          <a:bodyPr wrap="square" rtlCol="0">
            <a:spAutoFit/>
          </a:bodyPr>
          <a:p>
            <a:pPr algn="l" fontAlgn="auto">
              <a:lnSpc>
                <a:spcPts val="3640"/>
              </a:lnSpc>
            </a:pPr>
            <a:r>
              <a:rPr lang="zh-CN" altLang="en-US" sz="3200" b="1">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赏析：千叮咛万嘱咐，父母心放不住。儿子面临社会千变万化，如何应对，作为父母百感交集。用自己走过的经验，提醒儿子少走怨路，多踏捷径。这是天下父母的想法。孩子，是父母生命的延续，是父母心中托起太阳的希望。父母走的弯路，不希望孩子重蹈覆辙，希望他们能比自己“更上一层楼”。青春期的我们，应该放下逆反的心理，听从父母的教训，理解父母的苦心。其实，这也是为了我们自己好，为了我们以后的生活更加轻松、快乐。</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 name="图片 1"/>
          <p:cNvPicPr>
            <a:picLocks noChangeAspect="1"/>
          </p:cNvPicPr>
          <p:nvPr/>
        </p:nvPicPr>
        <p:blipFill>
          <a:blip r:embed="rId1"/>
          <a:stretch>
            <a:fillRect/>
          </a:stretch>
        </p:blipFill>
        <p:spPr>
          <a:xfrm>
            <a:off x="8695055" y="1633855"/>
            <a:ext cx="3429000" cy="3682365"/>
          </a:xfrm>
          <a:prstGeom prst="rect">
            <a:avLst/>
          </a:prstGeom>
        </p:spPr>
      </p:pic>
      <p:sp>
        <p:nvSpPr>
          <p:cNvPr id="3" name="文本框 2"/>
          <p:cNvSpPr txBox="1"/>
          <p:nvPr/>
        </p:nvSpPr>
        <p:spPr>
          <a:xfrm>
            <a:off x="527685" y="667385"/>
            <a:ext cx="8119745" cy="164528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8.孩子，可怕的敌人不一定是面目狰狞的，和颜悦色、一腔热血的友情，有时也会耽误你许许多多宝贵的光阴。</a:t>
            </a:r>
            <a:endParaRPr lang="zh-CN" altLang="en-US" sz="3200" b="1">
              <a:latin typeface="楷体" panose="02010609060101010101" pitchFamily="49" charset="-122"/>
              <a:ea typeface="楷体" panose="02010609060101010101" pitchFamily="49" charset="-122"/>
            </a:endParaRPr>
          </a:p>
        </p:txBody>
      </p:sp>
      <p:sp>
        <p:nvSpPr>
          <p:cNvPr id="5" name="文本框 4"/>
          <p:cNvSpPr txBox="1"/>
          <p:nvPr/>
        </p:nvSpPr>
        <p:spPr>
          <a:xfrm>
            <a:off x="491490" y="2426335"/>
            <a:ext cx="8395970" cy="371792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告诫年轻人，不要沉溺于热烈的友情，友谊虽然不可或缺，但过度的沉醉还是对你我不利，说实话，他说的这种友情如果任何一个年轻人遇到了，都是无比幸运的，因为它很美好，美好到你无法抗拒，要珍惜，因为它很珍贵，但别无法自拔，年轻人还有更多更重要的事去做。</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文本框 2"/>
          <p:cNvSpPr txBox="1"/>
          <p:nvPr/>
        </p:nvSpPr>
        <p:spPr>
          <a:xfrm>
            <a:off x="527685" y="667385"/>
            <a:ext cx="8119745" cy="268160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9.成就的大小、高低，是不在我们掌握之内的，一半靠人力，一半靠天赋，但只要坚强，就不怕失败，不怕挫折，不怕打击——不管是人事上的、生活上的、技术上的、学习上的——打击；从此以后你可以孤军奋斗了。</a:t>
            </a:r>
            <a:endParaRPr lang="zh-CN" altLang="en-US" sz="3200" b="1">
              <a:latin typeface="楷体" panose="02010609060101010101" pitchFamily="49" charset="-122"/>
              <a:ea typeface="楷体" panose="02010609060101010101" pitchFamily="49" charset="-122"/>
            </a:endParaRPr>
          </a:p>
        </p:txBody>
      </p:sp>
      <p:sp>
        <p:nvSpPr>
          <p:cNvPr id="5" name="文本框 4"/>
          <p:cNvSpPr txBox="1"/>
          <p:nvPr/>
        </p:nvSpPr>
        <p:spPr>
          <a:xfrm>
            <a:off x="537210" y="3472815"/>
            <a:ext cx="8395970" cy="268160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赏析：态度决定一切，要有信心和坚强的毅力，有心去做每一样东西，成功是不会离你远去的。拥有了这些，成熟的你不应该在依靠别人，有了能力，出去闯出自己的事业，那才是一个成功的自己。</a:t>
            </a:r>
            <a:endParaRPr lang="zh-CN" altLang="en-US" sz="3200" b="1">
              <a:solidFill>
                <a:srgbClr val="FF0000"/>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8965565" y="1618615"/>
            <a:ext cx="3209290" cy="35763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文本框 2"/>
          <p:cNvSpPr txBox="1"/>
          <p:nvPr/>
        </p:nvSpPr>
        <p:spPr>
          <a:xfrm>
            <a:off x="562610" y="1058545"/>
            <a:ext cx="8119745" cy="216344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10.还有《梦李白》、《天末怀李白》几首，也是缠绵悱恻，至情至性，非常动人的。但比起苏、李的离别诗来，似乎还缺少一些浑厚古朴。</a:t>
            </a:r>
            <a:endParaRPr lang="zh-CN" altLang="en-US" sz="3200" b="1">
              <a:latin typeface="楷体" panose="02010609060101010101" pitchFamily="49" charset="-122"/>
              <a:ea typeface="楷体" panose="02010609060101010101" pitchFamily="49" charset="-122"/>
            </a:endParaRPr>
          </a:p>
        </p:txBody>
      </p:sp>
      <p:sp>
        <p:nvSpPr>
          <p:cNvPr id="5" name="文本框 4"/>
          <p:cNvSpPr txBox="1"/>
          <p:nvPr/>
        </p:nvSpPr>
        <p:spPr>
          <a:xfrm>
            <a:off x="445770" y="3599180"/>
            <a:ext cx="8395970" cy="216344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赏析：这句话用了对比的修辞手法更加形象、具体地表现出苏轼与李白比起诗圣杜甫的离别诗更加雄厚、感人、古朴的风格的诗风。同时还举了一些例子，让这个读者的感受更加真切。</a:t>
            </a:r>
            <a:endParaRPr lang="zh-CN" altLang="en-US" sz="3200" b="1">
              <a:solidFill>
                <a:srgbClr val="FF0000"/>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a:stretch>
            <a:fillRect/>
          </a:stretch>
        </p:blipFill>
        <p:spPr>
          <a:xfrm>
            <a:off x="9042400" y="951865"/>
            <a:ext cx="3088640" cy="5147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485458"/>
            <a:ext cx="2389188" cy="608012"/>
          </a:xfrm>
          <a:prstGeom prst="rect">
            <a:avLst/>
          </a:prstGeom>
          <a:noFill/>
          <a:ln w="9525">
            <a:noFill/>
          </a:ln>
        </p:spPr>
      </p:pic>
      <p:sp>
        <p:nvSpPr>
          <p:cNvPr id="7172" name="文本框 7"/>
          <p:cNvSpPr txBox="1"/>
          <p:nvPr/>
        </p:nvSpPr>
        <p:spPr>
          <a:xfrm>
            <a:off x="1014095" y="54483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专题研究</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16890" y="1558925"/>
            <a:ext cx="8389620" cy="4759325"/>
          </a:xfrm>
          <a:prstGeom prst="rect">
            <a:avLst/>
          </a:prstGeom>
          <a:noFill/>
        </p:spPr>
        <p:txBody>
          <a:bodyPr wrap="square" rtlCol="0">
            <a:spAutoFit/>
          </a:bodyPr>
          <a:p>
            <a:pPr algn="l" fontAlgn="auto">
              <a:lnSpc>
                <a:spcPts val="3640"/>
              </a:lnSpc>
            </a:pPr>
            <a:r>
              <a:rPr sz="2800" b="1">
                <a:latin typeface="楷体" panose="02010609060101010101" pitchFamily="49" charset="-122"/>
                <a:ea typeface="楷体" panose="02010609060101010101" pitchFamily="49" charset="-122"/>
              </a:rPr>
              <a:t>1、要点综述</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傅雷家书》傅雷用自己的经历现身说法，教导儿子待人要谦虚，做事要严谨，礼仪要得体；遇困境不气馁，获大奖不骄傲；要有国家和民族的荣辱感，要有艺术、人格的尊严，做一个“德艺俱备、人格卓越的艺术家”。</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对儿子的生活，傅雷也进行了有益的引导，对日常生活中如何劳逸结合，正确理财，以及如何正确处理恋爱婚姻等问题，都像良师益友一样提出意见和建议。</a:t>
            </a:r>
            <a:endParaRPr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8199755" y="440055"/>
            <a:ext cx="330644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092123" y="27813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8242618" y="478473"/>
            <a:ext cx="30295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㈠傅雷的教子之道</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769860" y="111315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9355455" y="2018030"/>
            <a:ext cx="2743835" cy="374459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pattFill prst="dashHorz">
          <a:fgClr>
            <a:srgbClr val="C00000"/>
          </a:fgClr>
          <a:bgClr>
            <a:schemeClr val="bg1"/>
          </a:bgClr>
        </a:pattFill>
        <a:effectLst/>
      </p:bgPr>
    </p:bg>
    <p:spTree>
      <p:nvGrpSpPr>
        <p:cNvPr id="1" name=""/>
        <p:cNvGrpSpPr/>
        <p:nvPr/>
      </p:nvGrpSpPr>
      <p:grpSpPr/>
      <p:sp>
        <p:nvSpPr>
          <p:cNvPr id="4" name="文本框 3"/>
          <p:cNvSpPr txBox="1"/>
          <p:nvPr/>
        </p:nvSpPr>
        <p:spPr>
          <a:xfrm>
            <a:off x="585470" y="506730"/>
            <a:ext cx="11139170" cy="6123940"/>
          </a:xfrm>
          <a:prstGeom prst="rect">
            <a:avLst/>
          </a:prstGeom>
          <a:noFill/>
        </p:spPr>
        <p:txBody>
          <a:bodyPr wrap="square" rtlCol="0">
            <a:spAutoFit/>
          </a:bodyPr>
          <a:p>
            <a:pPr algn="l"/>
            <a:r>
              <a:rPr lang="zh-CN" altLang="en-US" sz="2800" b="1">
                <a:latin typeface="楷体" panose="02010609060101010101" pitchFamily="49" charset="-122"/>
                <a:ea typeface="楷体" panose="02010609060101010101" pitchFamily="49" charset="-122"/>
              </a:rPr>
              <a:t>⑴生活细节</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在饭桌上，两手不拿刀叉时，也要平放在桌面上，不能放在桌下，搁在自己腿上或膝盖上。你只要留心别的有教养的青年就可知道。刀叉尤其不要掉在盘下，叮叮当当的！</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总而言之，你要学习的不仅仅在音乐，还要在举动、态度、礼貌各方面吸收别人的长处。但望你不要嫌我繁琐，而要想到一切都是要使你更完满、更受人欢喜！</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⑵人际交往</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待朋友不能如此马虎。生性并非“薄情”的人，在行动上做得跟“薄情”一样，是最冤枉的，犯不着的。正如一个并不调皮的人耍调皮而结果反吃亏，一个道理。一切做人的道理，你心里无不明白，吃亏的是没有事实表现；希望你从今以后，一辈子记住这一点。大小事都要对人家有交代！</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pattFill prst="dashVert">
          <a:fgClr>
            <a:srgbClr val="7030A0"/>
          </a:fgClr>
          <a:bgClr>
            <a:schemeClr val="bg1"/>
          </a:bgClr>
        </a:pattFill>
        <a:effectLst/>
      </p:bgPr>
    </p:bg>
    <p:spTree>
      <p:nvGrpSpPr>
        <p:cNvPr id="1" name=""/>
        <p:cNvGrpSpPr/>
        <p:nvPr/>
      </p:nvGrpSpPr>
      <p:grpSpPr/>
      <p:sp>
        <p:nvSpPr>
          <p:cNvPr id="4" name="文本框 3"/>
          <p:cNvSpPr txBox="1"/>
          <p:nvPr/>
        </p:nvSpPr>
        <p:spPr>
          <a:xfrm>
            <a:off x="585470" y="552450"/>
            <a:ext cx="11139170" cy="5723890"/>
          </a:xfrm>
          <a:prstGeom prst="rect">
            <a:avLst/>
          </a:prstGeom>
          <a:noFill/>
        </p:spPr>
        <p:txBody>
          <a:bodyPr wrap="square" rtlCol="0">
            <a:spAutoFit/>
          </a:bodyPr>
          <a:p>
            <a:pPr algn="l" fontAlgn="auto">
              <a:lnSpc>
                <a:spcPts val="3660"/>
              </a:lnSpc>
            </a:pPr>
            <a:r>
              <a:rPr lang="zh-CN" altLang="en-US" sz="2800" b="1">
                <a:latin typeface="楷体" panose="02010609060101010101" pitchFamily="49" charset="-122"/>
                <a:ea typeface="楷体" panose="02010609060101010101" pitchFamily="49" charset="-122"/>
              </a:rPr>
              <a:t>⑶读书求学</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读俄文别太快，太快了记不牢，将来又要重头来过，犯不上。一开头必须从容不迫，位与格必须要记忆，像应付考试般临时强记是没用的。现在读俄文只好求一个概念，勿野心太大。目前贪多务得，实际也不会如何得益，切记切记！</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⑷感情处理</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另外一点我可以告诉你：就是我一生任何时期，闹恋爱最热烈的时候，也没有忘却对学问的忠诚。学问第一，艺术第一，真理第一，——爱情第二，这是我至此为止没有变过的原则。 </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我想你心目中的上帝一定也是Bach[巴哈]，Beethoven[贝多芬]，Chopin[肖邦]等等第一，爱人第二。既然如此，你目前所能支配的精力与时间，只能贡献给你第一个偶像，还轮不到第二个神明。</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9553575" y="2173605"/>
            <a:ext cx="2631440" cy="3226435"/>
          </a:xfrm>
          <a:prstGeom prst="rect">
            <a:avLst/>
          </a:prstGeom>
        </p:spPr>
      </p:pic>
      <p:sp>
        <p:nvSpPr>
          <p:cNvPr id="5" name="文本框 4"/>
          <p:cNvSpPr txBox="1"/>
          <p:nvPr/>
        </p:nvSpPr>
        <p:spPr>
          <a:xfrm>
            <a:off x="608965" y="304800"/>
            <a:ext cx="9329420" cy="6554470"/>
          </a:xfrm>
          <a:prstGeom prst="rect">
            <a:avLst/>
          </a:prstGeom>
          <a:noFill/>
        </p:spPr>
        <p:txBody>
          <a:bodyPr wrap="square" rtlCol="0">
            <a:spAutoFit/>
          </a:bodyPr>
          <a:p>
            <a:pPr algn="l"/>
            <a:r>
              <a:rPr lang="zh-CN" altLang="en-US" sz="2800" b="1">
                <a:latin typeface="楷体" panose="02010609060101010101" pitchFamily="49" charset="-122"/>
                <a:ea typeface="楷体" panose="02010609060101010101" pitchFamily="49" charset="-122"/>
              </a:rPr>
              <a:t>2、说说我的感悟</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示例：           《傅雷家书》读书报告</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歌德曾经说过:“读一本好书，就像和一位高尚的人谈话。”经典作品，具有最永恒的魅力，它们像谦谦的智者，谆谆教导的老师。欣赏它们的灵魂，不但有助于我们认识与了解社会，从而形成正确的人生观、世界观，而且还是提高个人文学素养的一个重要途径。</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读完《傅雷家书》，感于它的“谆谆人生语，悠悠父子情”。它让我懂得了人生的意义与价值，想到鲁迅先生的那句话：“沉默呵，沉默呵，不在沉默中爆发，就在沉默中灭亡。”一颗纯洁、正直、真诚、高尚的灵魂，尽管有时会遭到意想不到的磨难，侮辱，迫害，陷入似乎不齿于人群的绝境，而最后真实的光不能永远湮灭，还是要为大家所认识，使它的光焰照彻人间，得到它应该得到的尊敬和爱。</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0" name="图片 1" descr="组48325同意"/>
          <p:cNvPicPr>
            <a:picLocks noChangeAspect="1"/>
          </p:cNvPicPr>
          <p:nvPr/>
        </p:nvPicPr>
        <p:blipFill>
          <a:blip r:embed="rId1"/>
          <a:stretch>
            <a:fillRect/>
          </a:stretch>
        </p:blipFill>
        <p:spPr>
          <a:xfrm>
            <a:off x="452755" y="370523"/>
            <a:ext cx="2389188" cy="608012"/>
          </a:xfrm>
          <a:prstGeom prst="rect">
            <a:avLst/>
          </a:prstGeom>
          <a:noFill/>
          <a:ln w="9525">
            <a:noFill/>
          </a:ln>
        </p:spPr>
      </p:pic>
      <p:sp>
        <p:nvSpPr>
          <p:cNvPr id="7172" name="文本框 7"/>
          <p:cNvSpPr txBox="1"/>
          <p:nvPr/>
        </p:nvSpPr>
        <p:spPr>
          <a:xfrm>
            <a:off x="922655" y="42989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有关资料</a:t>
            </a:r>
            <a:endParaRPr lang="zh-CN" altLang="en-US" sz="2800" b="1" dirty="0">
              <a:solidFill>
                <a:srgbClr val="FF0000"/>
              </a:solidFill>
              <a:latin typeface="思源黑体 CN Heavy" pitchFamily="34" charset="-122"/>
              <a:ea typeface="思源黑体 CN Heavy" pitchFamily="34" charset="-122"/>
            </a:endParaRPr>
          </a:p>
        </p:txBody>
      </p:sp>
      <p:sp>
        <p:nvSpPr>
          <p:cNvPr id="7" name="任意多边形 6"/>
          <p:cNvSpPr/>
          <p:nvPr/>
        </p:nvSpPr>
        <p:spPr>
          <a:xfrm rot="10800000" flipH="1">
            <a:off x="8487410" y="255905"/>
            <a:ext cx="185674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379778" y="9398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8600123" y="248603"/>
            <a:ext cx="1605280" cy="521970"/>
          </a:xfrm>
          <a:prstGeom prst="rect">
            <a:avLst/>
          </a:prstGeom>
          <a:noFill/>
          <a:ln w="9525">
            <a:noFill/>
          </a:ln>
        </p:spPr>
        <p:txBody>
          <a:bodyPr wrap="none" anchor="t">
            <a:spAutoFit/>
          </a:bodyPr>
          <a:lstStyle/>
          <a:p>
            <a:pPr algn="l"/>
            <a:r>
              <a:rPr sz="2800" b="1" dirty="0">
                <a:latin typeface="微软雅黑" panose="020B0503020204020204" charset="-122"/>
                <a:ea typeface="微软雅黑" panose="020B0503020204020204" charset="-122"/>
              </a:rPr>
              <a:t>作家作品</a:t>
            </a:r>
            <a:endParaRPr sz="2800" b="1" dirty="0">
              <a:latin typeface="微软雅黑" panose="020B0503020204020204" charset="-122"/>
              <a:ea typeface="微软雅黑" panose="020B0503020204020204" charset="-122"/>
            </a:endParaRPr>
          </a:p>
        </p:txBody>
      </p:sp>
      <p:sp>
        <p:nvSpPr>
          <p:cNvPr id="10" name="矩形 3"/>
          <p:cNvSpPr>
            <a:spLocks noChangeArrowheads="1"/>
          </p:cNvSpPr>
          <p:nvPr/>
        </p:nvSpPr>
        <p:spPr bwMode="auto">
          <a:xfrm>
            <a:off x="2564130" y="845185"/>
            <a:ext cx="9511665" cy="6015990"/>
          </a:xfrm>
          <a:prstGeom prst="rect">
            <a:avLst/>
          </a:prstGeom>
          <a:noFill/>
          <a:ln w="9525">
            <a:noFill/>
            <a:miter lim="800000"/>
          </a:ln>
        </p:spPr>
        <p:txBody>
          <a:bodyPr wrap="square">
            <a:spAutoFit/>
          </a:bodyPr>
          <a:lstStyle>
            <a:defPPr>
              <a:defRPr lang="zh-CN"/>
            </a:defPPr>
            <a:lvl1pPr marL="0" algn="l" defTabSz="457200" rtl="0" eaLnBrk="0" fontAlgn="base" latinLnBrk="0" hangingPunct="0">
              <a:spcBef>
                <a:spcPct val="0"/>
              </a:spcBef>
              <a:spcAft>
                <a:spcPct val="0"/>
              </a:spcAft>
              <a:buFont typeface="Arial" panose="020B0604020202020204" pitchFamily="34" charset="0"/>
              <a:defRPr sz="1800" kern="1200">
                <a:solidFill>
                  <a:schemeClr val="tx1"/>
                </a:solidFill>
                <a:latin typeface="Calibri" panose="020F0502020204030204" charset="0"/>
                <a:ea typeface="宋体" panose="02010600030101010101" pitchFamily="2" charset="-122"/>
                <a:cs typeface="+mn-cs"/>
              </a:defRPr>
            </a:lvl1pPr>
            <a:lvl2pPr marL="457200" algn="l" defTabSz="457200" rtl="0" eaLnBrk="0" fontAlgn="base" latinLnBrk="0" hangingPunct="0">
              <a:spcBef>
                <a:spcPct val="0"/>
              </a:spcBef>
              <a:spcAft>
                <a:spcPct val="0"/>
              </a:spcAft>
              <a:buFont typeface="Arial" panose="020B0604020202020204" pitchFamily="34" charset="0"/>
              <a:defRPr sz="1800" kern="1200">
                <a:solidFill>
                  <a:schemeClr val="tx1"/>
                </a:solidFill>
                <a:latin typeface="Calibri" panose="020F0502020204030204" charset="0"/>
                <a:ea typeface="宋体" panose="02010600030101010101" pitchFamily="2" charset="-122"/>
                <a:cs typeface="+mn-cs"/>
              </a:defRPr>
            </a:lvl2pPr>
            <a:lvl3pPr marL="914400" algn="l" defTabSz="457200" rtl="0" eaLnBrk="0" fontAlgn="base" latinLnBrk="0" hangingPunct="0">
              <a:spcBef>
                <a:spcPct val="0"/>
              </a:spcBef>
              <a:spcAft>
                <a:spcPct val="0"/>
              </a:spcAft>
              <a:buFont typeface="Arial" panose="020B0604020202020204" pitchFamily="34" charset="0"/>
              <a:defRPr sz="1800" kern="1200">
                <a:solidFill>
                  <a:schemeClr val="tx1"/>
                </a:solidFill>
                <a:latin typeface="Calibri" panose="020F0502020204030204" charset="0"/>
                <a:ea typeface="宋体" panose="02010600030101010101" pitchFamily="2" charset="-122"/>
                <a:cs typeface="+mn-cs"/>
              </a:defRPr>
            </a:lvl3pPr>
            <a:lvl4pPr marL="1371600" algn="l" defTabSz="457200" rtl="0" eaLnBrk="0" fontAlgn="base" latinLnBrk="0" hangingPunct="0">
              <a:spcBef>
                <a:spcPct val="0"/>
              </a:spcBef>
              <a:spcAft>
                <a:spcPct val="0"/>
              </a:spcAft>
              <a:buFont typeface="Arial" panose="020B0604020202020204" pitchFamily="34" charset="0"/>
              <a:defRPr sz="1800" kern="1200">
                <a:solidFill>
                  <a:schemeClr val="tx1"/>
                </a:solidFill>
                <a:latin typeface="Calibri" panose="020F0502020204030204" charset="0"/>
                <a:ea typeface="宋体" panose="02010600030101010101" pitchFamily="2" charset="-122"/>
                <a:cs typeface="+mn-cs"/>
              </a:defRPr>
            </a:lvl4pPr>
            <a:lvl5pPr marL="1828800" algn="l" defTabSz="457200" rtl="0" eaLnBrk="0" fontAlgn="base" latinLnBrk="0" hangingPunct="0">
              <a:spcBef>
                <a:spcPct val="0"/>
              </a:spcBef>
              <a:spcAft>
                <a:spcPct val="0"/>
              </a:spcAft>
              <a:buFont typeface="Arial" panose="020B0604020202020204" pitchFamily="34" charset="0"/>
              <a:defRPr sz="1800"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sz="1800"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sz="1800"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sz="1800" kern="1200">
                <a:solidFill>
                  <a:schemeClr val="tx1"/>
                </a:solidFill>
                <a:latin typeface="Calibri" panose="020F0502020204030204" charset="0"/>
                <a:ea typeface="宋体" panose="02010600030101010101" pitchFamily="2" charset="-122"/>
                <a:cs typeface="+mn-cs"/>
              </a:defRPr>
            </a:lvl8pPr>
          </a:lstStyle>
          <a:p>
            <a:pPr>
              <a:lnSpc>
                <a:spcPts val="3080"/>
              </a:lnSpc>
              <a:defRPr/>
            </a:pPr>
            <a:r>
              <a:rPr lang="en-US" altLang="zh-CN" sz="2800" b="1" dirty="0">
                <a:latin typeface="楷体_GB2312" panose="02010609030101010101" pitchFamily="49" charset="-122"/>
                <a:ea typeface="楷体_GB2312" panose="02010609030101010101" pitchFamily="49" charset="-122"/>
                <a:sym typeface="+mn-ea"/>
              </a:rPr>
              <a:t>   </a:t>
            </a:r>
            <a:r>
              <a:rPr lang="en-US" altLang="zh-CN" sz="2400" b="1" dirty="0">
                <a:solidFill>
                  <a:schemeClr val="accent5">
                    <a:lumMod val="50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傅雷（1908—1966），字怒安，号怒庵。上海南汇县（现南汇区）人。我国著名文学翻译家、文艺评论家。1927年赴法国入巴黎大学学习，在艺术、美术、音乐各个领域都有精辟独到的见解。1931年返国，受聘于上海美术专科学校讲授美术史和法文。1934年与叶常青合办《时事汇报》周刊，任总编辑。抗战胜利后，参与筹备成立中国民主促进会，并当选为第一届理事。“文革”初受到迫害，1966年9月3日和夫人朱梅馥双双自缢。</a:t>
            </a:r>
            <a:endPar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a:lnSpc>
                <a:spcPts val="3080"/>
              </a:lnSpc>
              <a:defRPr/>
            </a:pPr>
            <a:r>
              <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rPr>
              <a:t>    傅雷毕生翻译巴尔扎克、罗曼·罗兰、伏尔泰等作家的文学名著，译作达数百万言。内容丰富，行文流畅，文笔传神，被誉为“傅雷体华文语言”。主要译作有《约翰·克利斯朵夫》《高老头》《欧也妮·葛朗台》《老实人》等34部。20世纪60年代初，傅雷因在翻译巴尔扎克作品方面的卓越贡献，被法国巴尔扎克研究会吸收为会员。他有两子傅聪、傅敏。傅聪为世界范围内享有盛誉的钢琴家，傅敏为英语教师。他的全部译作，现经家属编定，交由安徽人民出版社编成《傅雷译文集》。</a:t>
            </a:r>
            <a:endParaRPr lang="en-US" altLang="zh-CN" sz="2400" b="1" dirty="0">
              <a:solidFill>
                <a:schemeClr val="tx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11" name="直接连接符 10"/>
          <p:cNvCxnSpPr/>
          <p:nvPr/>
        </p:nvCxnSpPr>
        <p:spPr>
          <a:xfrm flipH="1">
            <a:off x="8057515" y="92900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stretch>
            <a:fillRect/>
          </a:stretch>
        </p:blipFill>
        <p:spPr>
          <a:xfrm>
            <a:off x="55245" y="1976755"/>
            <a:ext cx="2385060" cy="349631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pattFill prst="diagBrick">
          <a:fgClr>
            <a:schemeClr val="accent6">
              <a:lumMod val="60000"/>
              <a:lumOff val="40000"/>
            </a:schemeClr>
          </a:fgClr>
          <a:bgClr>
            <a:schemeClr val="bg1"/>
          </a:bgClr>
        </a:pattFill>
        <a:effectLst/>
      </p:bgPr>
    </p:bg>
    <p:spTree>
      <p:nvGrpSpPr>
        <p:cNvPr id="1" name=""/>
        <p:cNvGrpSpPr/>
        <p:nvPr/>
      </p:nvGrpSpPr>
      <p:grpSpPr/>
      <p:sp>
        <p:nvSpPr>
          <p:cNvPr id="4" name="文本框 3"/>
          <p:cNvSpPr txBox="1"/>
          <p:nvPr/>
        </p:nvSpPr>
        <p:spPr>
          <a:xfrm>
            <a:off x="517525" y="426720"/>
            <a:ext cx="11550650" cy="6123940"/>
          </a:xfrm>
          <a:prstGeom prst="rect">
            <a:avLst/>
          </a:prstGeom>
          <a:noFill/>
        </p:spPr>
        <p:txBody>
          <a:bodyPr wrap="square" rtlCol="0">
            <a:spAutoFit/>
          </a:bodyPr>
          <a:p>
            <a:pPr algn="l"/>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傅雷先生的家庭教育看似严格，但在我仔细研读后，才深深地体味其中所包含的情感。傅雷先生对他的儿子的爱虽看似平淡，却饱含着伟大而无私的真挚情感。从他谆谆的教诲中，我读出了一位家长，特别是一位父亲的崇高的责任感。虽然傅聪远在国外，但父子通过书信相互交流。虽然信中所提的事都是一些生活中的小事，也许在他人的眼中，这些事都不值得一提，但是在这父子俩之间却是连接彼此心灵的纽带。</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在这本书中，没有华丽的辞藻与惊天动地的壮语，但它在字里行间所透露出的真情，却使它在众多的著作中熠熠闪光。它充满着父爱的苦心孤诣，呕心沥血。一封封的书信，我们看到了父子俩之间的默契与真挚的情感，这使得双方在精神上可以相互为各自的依靠。纵然国内家庭遭遇残酷的厄运，但傅聪始终没有背离他的祖国，他不受祖国敌对势力者多方的威胁利诱，没有说过或做过有损祖国尊严的言行。这种信赖祖国、热爱祖国的精神，与傅雷先生在数万里外给他殷切的爱国主义教育是不能分开的。</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pattFill prst="dashVert">
          <a:fgClr>
            <a:srgbClr val="002060"/>
          </a:fgClr>
          <a:bgClr>
            <a:schemeClr val="bg1"/>
          </a:bgClr>
        </a:pattFill>
        <a:effectLst/>
      </p:bgPr>
    </p:bg>
    <p:spTree>
      <p:nvGrpSpPr>
        <p:cNvPr id="1" name=""/>
        <p:cNvGrpSpPr/>
        <p:nvPr/>
      </p:nvGrpSpPr>
      <p:grpSpPr/>
      <p:sp>
        <p:nvSpPr>
          <p:cNvPr id="4" name="文本框 3"/>
          <p:cNvSpPr txBox="1"/>
          <p:nvPr/>
        </p:nvSpPr>
        <p:spPr>
          <a:xfrm>
            <a:off x="517525" y="829310"/>
            <a:ext cx="11550650" cy="5169535"/>
          </a:xfrm>
          <a:prstGeom prst="rect">
            <a:avLst/>
          </a:prstGeom>
          <a:noFill/>
        </p:spPr>
        <p:txBody>
          <a:bodyPr wrap="square" rtlCol="0">
            <a:spAutoFit/>
          </a:bodyPr>
          <a:p>
            <a:pPr algn="l" fontAlgn="auto">
              <a:lnSpc>
                <a:spcPts val="3960"/>
              </a:lnSpc>
            </a:pP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有时候，我们可能会认为自己苦于家庭教育的严格，限制了自己的个性发展，有的人因此而怀恨于父母，从而导致了不堪设想的后果。因此，有人主张任其自然而因势利导，像傅雷先生那样的严格施教，不免让人觉得有些“残酷”。但是更深刻地体会到，培养儿女也正是对社会、对祖国、对人类世界尽了一项神圣的义务与责任。在傅聪长大成才的道路上，我们看到了作为父亲的傅雷先生所灌注的心</a:t>
            </a:r>
            <a:endParaRPr lang="zh-CN" altLang="en-US" sz="2800" b="1">
              <a:latin typeface="楷体" panose="02010609060101010101" pitchFamily="49" charset="-122"/>
              <a:ea typeface="楷体" panose="02010609060101010101" pitchFamily="49" charset="-122"/>
            </a:endParaRPr>
          </a:p>
          <a:p>
            <a:pPr algn="l" fontAlgn="auto">
              <a:lnSpc>
                <a:spcPts val="3960"/>
              </a:lnSpc>
            </a:pPr>
            <a:r>
              <a:rPr lang="zh-CN" altLang="en-US" sz="2800" b="1">
                <a:latin typeface="楷体" panose="02010609060101010101" pitchFamily="49" charset="-122"/>
                <a:ea typeface="楷体" panose="02010609060101010101" pitchFamily="49" charset="-122"/>
              </a:rPr>
              <a:t>血。在这些书信中，我们不是看到傅雷先生为儿子呕心沥血所留下的斑斑血痕吗?</a:t>
            </a:r>
            <a:endParaRPr lang="zh-CN" altLang="en-US" sz="2800" b="1">
              <a:latin typeface="楷体" panose="02010609060101010101" pitchFamily="49" charset="-122"/>
              <a:ea typeface="楷体" panose="02010609060101010101" pitchFamily="49" charset="-122"/>
            </a:endParaRPr>
          </a:p>
          <a:p>
            <a:pPr algn="l" fontAlgn="auto">
              <a:lnSpc>
                <a:spcPts val="3960"/>
              </a:lnSpc>
            </a:pPr>
            <a:r>
              <a:rPr lang="zh-CN" altLang="en-US" sz="2800" b="1">
                <a:latin typeface="楷体" panose="02010609060101010101" pitchFamily="49" charset="-122"/>
                <a:ea typeface="楷体" panose="02010609060101010101" pitchFamily="49" charset="-122"/>
              </a:rPr>
              <a:t>    《傅雷家书》像一艘船，带领我们从狭隘的地方驶向生活的无限广阔的海洋。跟随它，我们不会失去希望，也不会迷失方向。</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485458"/>
            <a:ext cx="2389188" cy="608012"/>
          </a:xfrm>
          <a:prstGeom prst="rect">
            <a:avLst/>
          </a:prstGeom>
          <a:noFill/>
          <a:ln w="9525">
            <a:noFill/>
          </a:ln>
        </p:spPr>
      </p:pic>
      <p:sp>
        <p:nvSpPr>
          <p:cNvPr id="7172" name="文本框 7"/>
          <p:cNvSpPr txBox="1"/>
          <p:nvPr/>
        </p:nvSpPr>
        <p:spPr>
          <a:xfrm>
            <a:off x="1014095" y="54483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专题研究</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28320" y="1443990"/>
            <a:ext cx="8389620" cy="5226050"/>
          </a:xfrm>
          <a:prstGeom prst="rect">
            <a:avLst/>
          </a:prstGeom>
          <a:noFill/>
        </p:spPr>
        <p:txBody>
          <a:bodyPr wrap="square" rtlCol="0">
            <a:spAutoFit/>
          </a:bodyPr>
          <a:p>
            <a:pPr algn="l" fontAlgn="auto">
              <a:lnSpc>
                <a:spcPts val="3640"/>
              </a:lnSpc>
            </a:pPr>
            <a:r>
              <a:rPr sz="2800" b="1">
                <a:latin typeface="楷体" panose="02010609060101010101" pitchFamily="49" charset="-122"/>
                <a:ea typeface="楷体" panose="02010609060101010101" pitchFamily="49" charset="-122"/>
              </a:rPr>
              <a:t>1、内容综述</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《傅雷家书》全书是一个父亲在循循善诱，读来很亲切，既饱含了对儿子的深情，也有着父亲独有的不可抗拒的威严。</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信中有对过去教子过于严格的悔赎，有对儿子进步的表扬和鼓励，有对音乐和艺术的指导和探讨，有对党和国家建设及户外的看法和意见，有对儿子生活的嘘问和关心。 “贯穿全部家书的情义，就是要儿子知道国家的荣辱，艺术的尊严，能够用严肃的态度对待一切，做一个‘德艺兼备、人格卓越的艺术家’。”</a:t>
            </a:r>
            <a:endParaRPr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9084945" y="520700"/>
            <a:ext cx="2145030"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977313" y="35877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9127808" y="559118"/>
            <a:ext cx="19627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㈡父子情深</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769860" y="111315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9355455" y="2018030"/>
            <a:ext cx="2743835" cy="374459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60000"/>
                <a:lumOff val="40000"/>
              </a:schemeClr>
            </a:gs>
            <a:gs pos="49000">
              <a:schemeClr val="bg1"/>
            </a:gs>
            <a:gs pos="100000">
              <a:srgbClr val="92D050"/>
            </a:gs>
          </a:gsLst>
          <a:lin ang="5400000" scaled="0"/>
        </a:gradFill>
        <a:effectLst/>
      </p:bgPr>
    </p:bg>
    <p:spTree>
      <p:nvGrpSpPr>
        <p:cNvPr id="1" name=""/>
        <p:cNvGrpSpPr/>
        <p:nvPr/>
      </p:nvGrpSpPr>
      <p:grpSpPr/>
      <p:sp>
        <p:nvSpPr>
          <p:cNvPr id="6" name="文本框 5"/>
          <p:cNvSpPr txBox="1"/>
          <p:nvPr/>
        </p:nvSpPr>
        <p:spPr>
          <a:xfrm>
            <a:off x="469900" y="718820"/>
            <a:ext cx="11287760" cy="5507990"/>
          </a:xfrm>
          <a:prstGeom prst="rect">
            <a:avLst/>
          </a:prstGeom>
          <a:noFill/>
        </p:spPr>
        <p:txBody>
          <a:bodyPr wrap="square" rtlCol="0">
            <a:spAutoFit/>
          </a:bodyPr>
          <a:p>
            <a:pPr algn="l" fontAlgn="auto">
              <a:lnSpc>
                <a:spcPts val="3840"/>
              </a:lnSpc>
            </a:pPr>
            <a:r>
              <a:rPr lang="en-US" sz="2800" b="1">
                <a:latin typeface="楷体" panose="02010609060101010101" pitchFamily="49" charset="-122"/>
                <a:ea typeface="楷体" panose="02010609060101010101" pitchFamily="49" charset="-122"/>
              </a:rPr>
              <a:t>  </a:t>
            </a:r>
            <a:r>
              <a:rPr sz="2800" b="1">
                <a:latin typeface="楷体" panose="02010609060101010101" pitchFamily="49" charset="-122"/>
                <a:ea typeface="楷体" panose="02010609060101010101" pitchFamily="49" charset="-122"/>
              </a:rPr>
              <a:t>傅雷教子是以严厉而著称，傅聪至海外留学，与父亲的联系自然只能依靠书信，于是父子之情便在一封封家书中表露无疑。他们透过书信一齐讨论艺术，研究乐曲的内涵，交流对事物的看法，虽然没有母子通信时那种嘘寒问暖，但他们之间的默契却是其他无论什么都无可代替的。　</a:t>
            </a:r>
            <a:endParaRPr sz="2800" b="1">
              <a:latin typeface="楷体" panose="02010609060101010101" pitchFamily="49" charset="-122"/>
              <a:ea typeface="楷体" panose="02010609060101010101" pitchFamily="49" charset="-122"/>
            </a:endParaRPr>
          </a:p>
          <a:p>
            <a:pPr algn="l" fontAlgn="auto">
              <a:lnSpc>
                <a:spcPts val="3840"/>
              </a:lnSpc>
            </a:pPr>
            <a:r>
              <a:rPr sz="2800" b="1">
                <a:latin typeface="楷体" panose="02010609060101010101" pitchFamily="49" charset="-122"/>
                <a:ea typeface="楷体" panose="02010609060101010101" pitchFamily="49" charset="-122"/>
              </a:rPr>
              <a:t>  书信总的说来就是与儿子别离后的思念。在信中，傅雷向儿子道歉，归根结底还是父亲表达对儿子的爱。</a:t>
            </a:r>
            <a:endParaRPr sz="2800" b="1">
              <a:latin typeface="楷体" panose="02010609060101010101" pitchFamily="49" charset="-122"/>
              <a:ea typeface="楷体" panose="02010609060101010101" pitchFamily="49" charset="-122"/>
            </a:endParaRPr>
          </a:p>
          <a:p>
            <a:pPr algn="l" fontAlgn="auto">
              <a:lnSpc>
                <a:spcPts val="3840"/>
              </a:lnSpc>
            </a:pPr>
            <a:r>
              <a:rPr sz="2800" b="1">
                <a:latin typeface="楷体" panose="02010609060101010101" pitchFamily="49" charset="-122"/>
                <a:ea typeface="楷体" panose="02010609060101010101" pitchFamily="49" charset="-122"/>
              </a:rPr>
              <a:t>  “跟着你痛苦的童年一齐过去的，是我不懂做爸爸的艺术的壮年。幸亏你得天独厚，任凭如何打击都摧毁不了你，因而减少了我一部分罪过。可是结果是一回事，当年的事实又是一回事：尽管我埋葬了自己的过去，却始终埋葬不了自己的错误。孩子，孩子！孩子！我要怎样的拥抱你才能表示我的悔恨与热爱呢！”</a:t>
            </a:r>
            <a:endParaRPr sz="2800" b="1">
              <a:latin typeface="楷体" panose="02010609060101010101" pitchFamily="49" charset="-122"/>
              <a:ea typeface="楷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4">
                <a:lumMod val="40000"/>
                <a:lumOff val="60000"/>
              </a:schemeClr>
            </a:gs>
            <a:gs pos="49000">
              <a:schemeClr val="bg1"/>
            </a:gs>
            <a:gs pos="100000">
              <a:schemeClr val="accent2">
                <a:lumMod val="40000"/>
                <a:lumOff val="60000"/>
              </a:schemeClr>
            </a:gs>
          </a:gsLst>
          <a:lin ang="5400000" scaled="0"/>
        </a:gradFill>
        <a:effectLst/>
      </p:bgPr>
    </p:bg>
    <p:spTree>
      <p:nvGrpSpPr>
        <p:cNvPr id="1" name=""/>
        <p:cNvGrpSpPr/>
        <p:nvPr/>
      </p:nvGrpSpPr>
      <p:grpSpPr/>
      <p:sp>
        <p:nvSpPr>
          <p:cNvPr id="6" name="文本框 5"/>
          <p:cNvSpPr txBox="1"/>
          <p:nvPr/>
        </p:nvSpPr>
        <p:spPr>
          <a:xfrm>
            <a:off x="469900" y="718820"/>
            <a:ext cx="11287760" cy="5528945"/>
          </a:xfrm>
          <a:prstGeom prst="rect">
            <a:avLst/>
          </a:prstGeom>
          <a:noFill/>
        </p:spPr>
        <p:txBody>
          <a:bodyPr wrap="square" rtlCol="0">
            <a:spAutoFit/>
          </a:bodyPr>
          <a:p>
            <a:pPr algn="l" fontAlgn="auto">
              <a:lnSpc>
                <a:spcPts val="4240"/>
              </a:lnSpc>
            </a:pPr>
            <a:r>
              <a:rPr lang="en-US" sz="2800" b="1">
                <a:latin typeface="楷体" panose="02010609060101010101" pitchFamily="49" charset="-122"/>
                <a:ea typeface="楷体" panose="02010609060101010101" pitchFamily="49" charset="-122"/>
              </a:rPr>
              <a:t>  </a:t>
            </a:r>
            <a:r>
              <a:rPr sz="3200" b="1">
                <a:latin typeface="楷体" panose="02010609060101010101" pitchFamily="49" charset="-122"/>
                <a:ea typeface="楷体" panose="02010609060101010101" pitchFamily="49" charset="-122"/>
              </a:rPr>
              <a:t>傅雷一方面深切地爱着傅聪，一方面也深知人只有经历痛苦才能真正有所成长。所以，傅雷对儿子的改变倍感欣慰继而给予鼓励。</a:t>
            </a:r>
            <a:endParaRPr sz="3200" b="1">
              <a:latin typeface="楷体" panose="02010609060101010101" pitchFamily="49" charset="-122"/>
              <a:ea typeface="楷体" panose="02010609060101010101" pitchFamily="49" charset="-122"/>
            </a:endParaRPr>
          </a:p>
          <a:p>
            <a:pPr algn="l" fontAlgn="auto">
              <a:lnSpc>
                <a:spcPts val="4240"/>
              </a:lnSpc>
            </a:pPr>
            <a:r>
              <a:rPr sz="3200" b="1">
                <a:latin typeface="楷体" panose="02010609060101010101" pitchFamily="49" charset="-122"/>
                <a:ea typeface="楷体" panose="02010609060101010101" pitchFamily="49" charset="-122"/>
              </a:rPr>
              <a:t> “辛酸的眼泪是培养你心灵的酒浆。不经历尖锐的痛苦的人，不会有深厚博大的同情心。所以孩子，我很高兴你这种蜕变的过程，但愿你将来比我对人生有更深切的了解，对人类有更热烈的爱，对艺术有更诚挚的信心！”</a:t>
            </a:r>
            <a:endParaRPr sz="3200" b="1">
              <a:latin typeface="楷体" panose="02010609060101010101" pitchFamily="49" charset="-122"/>
              <a:ea typeface="楷体" panose="02010609060101010101" pitchFamily="49" charset="-122"/>
            </a:endParaRPr>
          </a:p>
          <a:p>
            <a:pPr algn="l" fontAlgn="auto">
              <a:lnSpc>
                <a:spcPts val="4240"/>
              </a:lnSpc>
            </a:pPr>
            <a:r>
              <a:rPr sz="3200" b="1">
                <a:latin typeface="楷体" panose="02010609060101010101" pitchFamily="49" charset="-122"/>
                <a:ea typeface="楷体" panose="02010609060101010101" pitchFamily="49" charset="-122"/>
              </a:rPr>
              <a:t>  《傅雷家书》，让我们感受的是一颗纯洁、正直、真诚、高尚的灵魂。父子之间的感情正因艺术的崇高而得以升华，成为一份取之不尽的人类精神的养料。</a:t>
            </a:r>
            <a:endParaRPr sz="3200" b="1">
              <a:latin typeface="楷体" panose="02010609060101010101" pitchFamily="49" charset="-122"/>
              <a:ea typeface="楷体" panose="02010609060101010101" pitchFamily="49"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pattFill prst="openDmnd">
          <a:fgClr>
            <a:schemeClr val="accent2">
              <a:lumMod val="75000"/>
            </a:schemeClr>
          </a:fgClr>
          <a:bgClr>
            <a:schemeClr val="bg1"/>
          </a:bgClr>
        </a:pattFill>
        <a:effectLst/>
      </p:bgPr>
    </p:bg>
    <p:spTree>
      <p:nvGrpSpPr>
        <p:cNvPr id="1" name=""/>
        <p:cNvGrpSpPr/>
        <p:nvPr/>
      </p:nvGrpSpPr>
      <p:grpSpPr/>
      <p:sp>
        <p:nvSpPr>
          <p:cNvPr id="4" name="文本框 3"/>
          <p:cNvSpPr txBox="1"/>
          <p:nvPr/>
        </p:nvSpPr>
        <p:spPr>
          <a:xfrm>
            <a:off x="608965" y="736600"/>
            <a:ext cx="11214735" cy="5723890"/>
          </a:xfrm>
          <a:prstGeom prst="rect">
            <a:avLst/>
          </a:prstGeom>
          <a:noFill/>
        </p:spPr>
        <p:txBody>
          <a:bodyPr wrap="square" rtlCol="0">
            <a:spAutoFit/>
          </a:bodyPr>
          <a:p>
            <a:pPr algn="l" fontAlgn="auto">
              <a:lnSpc>
                <a:spcPts val="3660"/>
              </a:lnSpc>
            </a:pPr>
            <a:r>
              <a:rPr lang="zh-CN" altLang="en-US" sz="2800" b="1">
                <a:latin typeface="楷体" panose="02010609060101010101" pitchFamily="49" charset="-122"/>
                <a:ea typeface="楷体" panose="02010609060101010101" pitchFamily="49" charset="-122"/>
              </a:rPr>
              <a:t>2、说说我的感悟</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我是一名寄宿生，所以不能每天见到自己的亲人，只能依靠电话联系。那天晚上，我爸爸得知我的地理考试成绩比我在原来的学校还要低时。爸爸一直在思考是不是那里的题目更难，或者是我本身有退步，有懈怠了。辗转反侧，差点儿患上失眠症，如同傅雷一般，甚是想念。</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另外，在此之前，当傅雷得知儿子傅聪可以到著名的音乐之乡波兰去学习钢琴时，又是欣喜，又是悲哀，因为孩子又要从一个很远的地方到另外一个更远的地方接受更好的教育了。</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爸爸也是如此，当爸爸接到我可以在省会就读的消息时，很是纠结，还同我们一家人辩论了一个下午才决定送我去省会，与傅雷的想法如出一辙。</a:t>
            </a:r>
            <a:endParaRPr lang="zh-CN" altLang="en-US" sz="2800" b="1">
              <a:latin typeface="楷体" panose="02010609060101010101" pitchFamily="49" charset="-122"/>
              <a:ea typeface="楷体" panose="02010609060101010101" pitchFamily="49" charset="-122"/>
            </a:endParaRPr>
          </a:p>
          <a:p>
            <a:pPr algn="l" fontAlgn="auto">
              <a:lnSpc>
                <a:spcPts val="3660"/>
              </a:lnSpc>
            </a:pPr>
            <a:r>
              <a:rPr lang="zh-CN" altLang="en-US" sz="2800" b="1">
                <a:latin typeface="楷体" panose="02010609060101010101" pitchFamily="49" charset="-122"/>
                <a:ea typeface="楷体" panose="02010609060101010101" pitchFamily="49" charset="-122"/>
              </a:rPr>
              <a:t>  而每当我回家时，父母都是异常的高兴，我忍不住想：</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pattFill prst="openDmnd">
          <a:fgClr>
            <a:srgbClr val="0070C0"/>
          </a:fgClr>
          <a:bgClr>
            <a:schemeClr val="bg1"/>
          </a:bgClr>
        </a:pattFill>
        <a:effectLst/>
      </p:bgPr>
    </p:bg>
    <p:spTree>
      <p:nvGrpSpPr>
        <p:cNvPr id="1" name=""/>
        <p:cNvGrpSpPr/>
        <p:nvPr/>
      </p:nvGrpSpPr>
      <p:grpSpPr/>
      <p:sp>
        <p:nvSpPr>
          <p:cNvPr id="4" name="文本框 3"/>
          <p:cNvSpPr txBox="1"/>
          <p:nvPr/>
        </p:nvSpPr>
        <p:spPr>
          <a:xfrm>
            <a:off x="608965" y="736600"/>
            <a:ext cx="11214735" cy="5536565"/>
          </a:xfrm>
          <a:prstGeom prst="rect">
            <a:avLst/>
          </a:prstGeom>
          <a:noFill/>
        </p:spPr>
        <p:txBody>
          <a:bodyPr wrap="square" rtlCol="0">
            <a:spAutoFit/>
          </a:bodyPr>
          <a:p>
            <a:pPr algn="l" fontAlgn="auto">
              <a:lnSpc>
                <a:spcPts val="3860"/>
              </a:lnSpc>
            </a:pPr>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不就是回来一趟吗？以前不是每周都回来一趟吗？用得着吗？”后来才发现，原来天下的父母都是这样牵挂着孩子，每当孩子回家的时候，做父母的都会说：“这幸福不知应当向谁感谢，即使我没有宗教信仰，至此也不由得要感谢上帝了！”</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  傅聪评价父亲：“又热烈，又恬静，又深刻，又朴素，又温柔，又高傲，又微妙，又率直。”</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  在这些信里，流露的不仅有温情，也有智慧，对生活、工作、理想朴素而又深刻的见解，这些家书中包含着傅雷那颗炽热、剔透的心。于是，可以明白为什么当年的大师们足以让今天的同行们高山仰止，因为他们创造了一个今人多难以企及的高度——“德艺俱备，人格卓越”。</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359093"/>
            <a:ext cx="2389188" cy="608012"/>
          </a:xfrm>
          <a:prstGeom prst="rect">
            <a:avLst/>
          </a:prstGeom>
          <a:noFill/>
          <a:ln w="9525">
            <a:noFill/>
          </a:ln>
        </p:spPr>
      </p:pic>
      <p:sp>
        <p:nvSpPr>
          <p:cNvPr id="7172" name="文本框 7"/>
          <p:cNvSpPr txBox="1"/>
          <p:nvPr/>
        </p:nvSpPr>
        <p:spPr>
          <a:xfrm>
            <a:off x="1014095" y="41846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专题研究</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39750" y="1041400"/>
            <a:ext cx="8665845" cy="5692775"/>
          </a:xfrm>
          <a:prstGeom prst="rect">
            <a:avLst/>
          </a:prstGeom>
          <a:noFill/>
        </p:spPr>
        <p:txBody>
          <a:bodyPr wrap="square" rtlCol="0">
            <a:spAutoFit/>
          </a:bodyPr>
          <a:p>
            <a:pPr algn="l" fontAlgn="auto">
              <a:lnSpc>
                <a:spcPts val="3640"/>
              </a:lnSpc>
            </a:pPr>
            <a:r>
              <a:rPr sz="2800" b="1">
                <a:latin typeface="楷体" panose="02010609060101010101" pitchFamily="49" charset="-122"/>
                <a:ea typeface="楷体" panose="02010609060101010101" pitchFamily="49" charset="-122"/>
              </a:rPr>
              <a:t>示例：              我给傅雷写回信</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尊敬的傅雷先生:</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您好，对于您对您儿子的教育，我要真心地赞叹一声：太伟大了！您对孩子的教育方式是前所未有的，但却又获得了前所未有的成功。</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对于您在家书中所强调的，年轻人如何做人的问题，   </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我深表赞同。对于您提出的待人要谦虚、做人要严谨、礼仪要得体等观点，我认为这对于我们的成长是非常有必要的。现在的教育提倡“素质教育”，说明现在不仅仅只注重于成绩，更重要的是注重于对学生内心品质的教育，将来做一个德艺俱备、人格卓越的国家栋梁。</a:t>
            </a:r>
            <a:endParaRPr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8199755" y="440055"/>
            <a:ext cx="330644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8092123" y="278130"/>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8242618" y="478473"/>
            <a:ext cx="3029585"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㈢我给傅雷写回信</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769860" y="1113155"/>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9355455" y="2018030"/>
            <a:ext cx="2743835" cy="374459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pattFill prst="shingle">
          <a:fgClr>
            <a:schemeClr val="bg2">
              <a:lumMod val="50000"/>
            </a:schemeClr>
          </a:fgClr>
          <a:bgClr>
            <a:schemeClr val="bg1"/>
          </a:bgClr>
        </a:pattFill>
        <a:effectLst/>
      </p:bgPr>
    </p:bg>
    <p:spTree>
      <p:nvGrpSpPr>
        <p:cNvPr id="1" name=""/>
        <p:cNvGrpSpPr/>
        <p:nvPr/>
      </p:nvGrpSpPr>
      <p:grpSpPr/>
      <p:sp>
        <p:nvSpPr>
          <p:cNvPr id="4" name="文本框 3"/>
          <p:cNvSpPr txBox="1"/>
          <p:nvPr/>
        </p:nvSpPr>
        <p:spPr>
          <a:xfrm>
            <a:off x="470535" y="563880"/>
            <a:ext cx="11391265" cy="6123940"/>
          </a:xfrm>
          <a:prstGeom prst="rect">
            <a:avLst/>
          </a:prstGeom>
          <a:noFill/>
        </p:spPr>
        <p:txBody>
          <a:bodyPr wrap="square" rtlCol="0">
            <a:spAutoFit/>
          </a:bodyPr>
          <a:p>
            <a:pPr algn="l"/>
            <a:r>
              <a:rPr lang="en-US" altLang="zh-CN" sz="2800" b="1">
                <a:latin typeface="楷体" panose="02010609060101010101" pitchFamily="49" charset="-122"/>
                <a:ea typeface="楷体" panose="02010609060101010101" pitchFamily="49" charset="-122"/>
              </a:rPr>
              <a:t>  </a:t>
            </a:r>
            <a:r>
              <a:rPr lang="zh-CN" altLang="en-US" sz="2800" b="1">
                <a:latin typeface="楷体" panose="02010609060101010101" pitchFamily="49" charset="-122"/>
                <a:ea typeface="楷体" panose="02010609060101010101" pitchFamily="49" charset="-122"/>
              </a:rPr>
              <a:t>虽然您对于儿子的管教是严厉的，同样您也很关心儿子的生活。比如如何劳逸结合，如何正确处理恋爱、婚姻等问题，您都对儿子做出了详细的解答，并提出自己的观点和建议。您对儿子的爱真是溢于言表。</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记得您有一封家书是这么说的：“自己责备自己而没有行动表现，我是最不赞成的。这是做人的基本风格，不仅某人某事而已。我以前常和你说的，只有事实才能证明你的心意，只有行动才能表明你的心迹。”您的一封家书，不仅仅启发了您的儿子，也启发了我。您的话是如此宝贵与真诚，让我受益莫深。</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傅雷先生，虽然您对儿子的爱令人敬佩，但您还是要注意一点，对于您的儿子，您不要将他约束得太紧，应该适当地对他放开手，让他尝试着自己去飞翔，就像小鸟一样，让他自己去飞翔，这样以后才能更好地搏击长空！</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一位《傅雷家书》读者           </a:t>
            </a:r>
            <a:endParaRPr lang="zh-CN" altLang="en-US" sz="2800" b="1">
              <a:latin typeface="楷体" panose="02010609060101010101" pitchFamily="49" charset="-122"/>
              <a:ea typeface="楷体" panose="02010609060101010101" pitchFamily="49" charset="-122"/>
            </a:endParaRPr>
          </a:p>
          <a:p>
            <a:pPr algn="l"/>
            <a:r>
              <a:rPr lang="zh-CN" altLang="en-US" sz="2800" b="1">
                <a:latin typeface="楷体" panose="02010609060101010101" pitchFamily="49" charset="-122"/>
                <a:ea typeface="楷体" panose="02010609060101010101" pitchFamily="49" charset="-122"/>
              </a:rPr>
              <a:t>                                            ××  年×月×日</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485458"/>
            <a:ext cx="2389188" cy="608012"/>
          </a:xfrm>
          <a:prstGeom prst="rect">
            <a:avLst/>
          </a:prstGeom>
          <a:noFill/>
          <a:ln w="9525">
            <a:noFill/>
          </a:ln>
        </p:spPr>
      </p:pic>
      <p:sp>
        <p:nvSpPr>
          <p:cNvPr id="7172" name="文本框 7"/>
          <p:cNvSpPr txBox="1"/>
          <p:nvPr/>
        </p:nvSpPr>
        <p:spPr>
          <a:xfrm>
            <a:off x="1014095" y="54483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拓展探究</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39750" y="1294765"/>
            <a:ext cx="8699500" cy="5226050"/>
          </a:xfrm>
          <a:prstGeom prst="rect">
            <a:avLst/>
          </a:prstGeom>
          <a:noFill/>
        </p:spPr>
        <p:txBody>
          <a:bodyPr wrap="square" rtlCol="0">
            <a:spAutoFit/>
          </a:bodyPr>
          <a:p>
            <a:pPr algn="l" fontAlgn="auto">
              <a:lnSpc>
                <a:spcPts val="3640"/>
              </a:lnSpc>
            </a:pPr>
            <a:r>
              <a:rPr sz="2800" b="1">
                <a:latin typeface="楷体" panose="02010609060101010101" pitchFamily="49" charset="-122"/>
                <a:ea typeface="楷体" panose="02010609060101010101" pitchFamily="49" charset="-122"/>
              </a:rPr>
              <a:t>1、作者名片</a:t>
            </a:r>
            <a:endParaRPr sz="2800" b="1">
              <a:latin typeface="楷体" panose="02010609060101010101" pitchFamily="49" charset="-122"/>
              <a:ea typeface="楷体" panose="02010609060101010101" pitchFamily="49" charset="-122"/>
            </a:endParaRPr>
          </a:p>
          <a:p>
            <a:pPr algn="l" fontAlgn="auto">
              <a:lnSpc>
                <a:spcPts val="3640"/>
              </a:lnSpc>
            </a:pPr>
            <a:r>
              <a:rPr sz="2800" b="1">
                <a:latin typeface="楷体" panose="02010609060101010101" pitchFamily="49" charset="-122"/>
                <a:ea typeface="楷体" panose="02010609060101010101" pitchFamily="49" charset="-122"/>
              </a:rPr>
              <a:t>  乔斯坦·贾德，1952年出生于挪威首都奥斯陆，挪威当代著名作家。毕业于奥斯陆大学，主修斯堪的纳维亚语和神学。1974年开始写作，1986年创作出版第一本书。1991年后成为全职作家。他的作品致力于对人生意义与终极关怀的探索与思考，1991年出版的哲学启蒙小说《苏菲的世界》风靡世界，迄今为止已被译成56种语言，全球销售超过3亿册。而他本人也因此获得了世界性的声誉，跻身世界级作家行列，被称为全球十大作家之一，成为挪威继1990年赢得诺贝尔文学奖的作家汉姆之后最成功的本土作家。</a:t>
            </a:r>
            <a:endParaRPr sz="2800" b="1">
              <a:latin typeface="楷体" panose="02010609060101010101" pitchFamily="49" charset="-122"/>
              <a:ea typeface="楷体" panose="02010609060101010101" pitchFamily="49" charset="-122"/>
            </a:endParaRPr>
          </a:p>
        </p:txBody>
      </p:sp>
      <p:sp>
        <p:nvSpPr>
          <p:cNvPr id="7" name="任意多边形 6"/>
          <p:cNvSpPr/>
          <p:nvPr/>
        </p:nvSpPr>
        <p:spPr>
          <a:xfrm rot="10800000" flipH="1">
            <a:off x="7819390" y="486410"/>
            <a:ext cx="4008755" cy="585470"/>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p>
            <a:pPr algn="ctr" fontAlgn="base">
              <a:defRPr/>
            </a:pPr>
            <a:endParaRPr lang="en-US" sz="2800" b="1" strike="noStrike" kern="0" noProof="1">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flipH="1">
            <a:off x="7711758" y="324485"/>
            <a:ext cx="0" cy="90805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9" name="TextBox 7"/>
          <p:cNvSpPr txBox="1"/>
          <p:nvPr/>
        </p:nvSpPr>
        <p:spPr>
          <a:xfrm>
            <a:off x="7793673" y="524193"/>
            <a:ext cx="4196080" cy="521970"/>
          </a:xfrm>
          <a:prstGeom prst="rect">
            <a:avLst/>
          </a:prstGeom>
          <a:noFill/>
          <a:ln w="9525">
            <a:noFill/>
          </a:ln>
        </p:spPr>
        <p:txBody>
          <a:bodyPr wrap="none" anchor="t">
            <a:spAutoFit/>
          </a:bodyPr>
          <a:p>
            <a:pPr algn="l"/>
            <a:r>
              <a:rPr sz="2800" b="1" dirty="0">
                <a:latin typeface="微软雅黑" panose="020B0503020204020204" charset="-122"/>
                <a:ea typeface="微软雅黑" panose="020B0503020204020204" charset="-122"/>
              </a:rPr>
              <a:t>阅读推荐:《苏菲的世界》</a:t>
            </a:r>
            <a:endParaRPr sz="2800" b="1" dirty="0">
              <a:latin typeface="微软雅黑" panose="020B0503020204020204" charset="-122"/>
              <a:ea typeface="微软雅黑" panose="020B0503020204020204" charset="-122"/>
            </a:endParaRPr>
          </a:p>
        </p:txBody>
      </p:sp>
      <p:cxnSp>
        <p:nvCxnSpPr>
          <p:cNvPr id="11" name="直接连接符 10"/>
          <p:cNvCxnSpPr/>
          <p:nvPr/>
        </p:nvCxnSpPr>
        <p:spPr>
          <a:xfrm flipH="1">
            <a:off x="7516495" y="1159510"/>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a:stretch>
            <a:fillRect/>
          </a:stretch>
        </p:blipFill>
        <p:spPr>
          <a:xfrm>
            <a:off x="9330690" y="2367915"/>
            <a:ext cx="2839720" cy="33966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ltUpDiag">
          <a:fgClr>
            <a:schemeClr val="accent1"/>
          </a:fgClr>
          <a:bgClr>
            <a:schemeClr val="bg1"/>
          </a:bgClr>
        </a:patt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440690" y="405448"/>
            <a:ext cx="2389188" cy="608012"/>
          </a:xfrm>
          <a:prstGeom prst="rect">
            <a:avLst/>
          </a:prstGeom>
          <a:noFill/>
          <a:ln w="9525">
            <a:noFill/>
          </a:ln>
        </p:spPr>
      </p:pic>
      <p:sp>
        <p:nvSpPr>
          <p:cNvPr id="2" name="文本框 7"/>
          <p:cNvSpPr txBox="1"/>
          <p:nvPr/>
        </p:nvSpPr>
        <p:spPr>
          <a:xfrm>
            <a:off x="922655" y="441325"/>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预习设计</a:t>
            </a:r>
            <a:endParaRPr lang="zh-CN" altLang="en-US" sz="2800" b="1" dirty="0">
              <a:solidFill>
                <a:srgbClr val="FF0000"/>
              </a:solidFill>
              <a:latin typeface="思源黑体 CN Heavy" pitchFamily="34" charset="-122"/>
              <a:ea typeface="思源黑体 CN Heavy" pitchFamily="34" charset="-122"/>
            </a:endParaRPr>
          </a:p>
        </p:txBody>
      </p:sp>
      <p:sp>
        <p:nvSpPr>
          <p:cNvPr id="3" name="文本框 2"/>
          <p:cNvSpPr txBox="1"/>
          <p:nvPr/>
        </p:nvSpPr>
        <p:spPr>
          <a:xfrm>
            <a:off x="447675" y="1080135"/>
            <a:ext cx="11315065" cy="5631180"/>
          </a:xfrm>
          <a:prstGeom prst="rect">
            <a:avLst/>
          </a:prstGeom>
          <a:noFill/>
          <a:ln w="9525">
            <a:noFill/>
          </a:ln>
        </p:spPr>
        <p:txBody>
          <a:bodyPr wrap="square" anchor="t">
            <a:spAutoFit/>
          </a:bodyPr>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1、填空</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读书方法很多，常见的有精读、泛读、略读等，陶渊明所谓“_______，________。”就是一种略读的方法。</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2、下列作家、作品和作品中的人物搭配有误的一项是(      )</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A.李汝珍——《镜花缘》——唐敖        </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B.罗广斌——《红星照耀中国》——江雪琴</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C.柳青——《创业史》——梁生宝        </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D.孙犁——《白洋淀》——燕海川</a:t>
            </a:r>
            <a:endParaRPr lang="zh-CN" altLang="en-US" sz="2800" b="1" dirty="0">
              <a:solidFill>
                <a:schemeClr val="tx1"/>
              </a:solidFill>
              <a:latin typeface="楷体" panose="02010609060101010101" pitchFamily="49" charset="-122"/>
              <a:ea typeface="楷体" panose="02010609060101010101" pitchFamily="49" charset="-122"/>
              <a:sym typeface="+mn-ea"/>
            </a:endParaRPr>
          </a:p>
          <a:p>
            <a:pPr algn="l" defTabSz="914400" fontAlgn="auto">
              <a:lnSpc>
                <a:spcPts val="3600"/>
              </a:lnSpc>
              <a:tabLst>
                <a:tab pos="269875" algn="l"/>
              </a:tabLst>
            </a:pPr>
            <a:r>
              <a:rPr lang="zh-CN" altLang="en-US" sz="2800" b="1" dirty="0">
                <a:solidFill>
                  <a:schemeClr val="tx1"/>
                </a:solidFill>
                <a:latin typeface="楷体" panose="02010609060101010101" pitchFamily="49" charset="-122"/>
                <a:ea typeface="楷体" panose="02010609060101010101" pitchFamily="49" charset="-122"/>
                <a:sym typeface="+mn-ea"/>
              </a:rPr>
              <a:t>3、我爱读书。我读吴承恩的《西游记》，领略齐天大圣降妖除魔的神通广大；我读笛福《_____________》，品尝那个漂流者在荒岛上的酸甜苦辣；我读</a:t>
            </a:r>
            <a:r>
              <a:rPr lang="zh-CN" altLang="en-US" sz="2800" b="1" dirty="0">
                <a:latin typeface="楷体" panose="02010609060101010101" pitchFamily="49" charset="-122"/>
                <a:ea typeface="楷体" panose="02010609060101010101" pitchFamily="49" charset="-122"/>
                <a:sym typeface="+mn-ea"/>
              </a:rPr>
              <a:t>______________</a:t>
            </a:r>
            <a:r>
              <a:rPr lang="zh-CN" altLang="en-US" sz="2800" b="1" dirty="0">
                <a:solidFill>
                  <a:schemeClr val="tx1"/>
                </a:solidFill>
                <a:latin typeface="楷体" panose="02010609060101010101" pitchFamily="49" charset="-122"/>
                <a:ea typeface="楷体" panose="02010609060101010101" pitchFamily="49" charset="-122"/>
                <a:sym typeface="+mn-ea"/>
              </a:rPr>
              <a:t>《钢铁是怎样炼成的》，走进保尔·柯察金的心灵世界……。</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4" name="文本框 3"/>
          <p:cNvSpPr txBox="1"/>
          <p:nvPr/>
        </p:nvSpPr>
        <p:spPr>
          <a:xfrm>
            <a:off x="10225405" y="1321435"/>
            <a:ext cx="1610995" cy="796290"/>
          </a:xfrm>
          <a:prstGeom prst="rect">
            <a:avLst/>
          </a:prstGeom>
          <a:noFill/>
          <a:ln w="9525">
            <a:noFill/>
          </a:ln>
        </p:spPr>
        <p:txBody>
          <a:bodyPr wrap="square" anchor="t">
            <a:spAutoFit/>
          </a:bodyPr>
          <a:p>
            <a:pPr algn="l" defTabSz="914400">
              <a:lnSpc>
                <a:spcPts val="55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好读书，</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9373235" y="2264410"/>
            <a:ext cx="585470" cy="796290"/>
          </a:xfrm>
          <a:prstGeom prst="rect">
            <a:avLst/>
          </a:prstGeom>
          <a:noFill/>
          <a:ln w="9525">
            <a:noFill/>
          </a:ln>
        </p:spPr>
        <p:txBody>
          <a:bodyPr wrap="square" anchor="t">
            <a:spAutoFit/>
          </a:bodyPr>
          <a:p>
            <a:pPr algn="l" defTabSz="914400">
              <a:lnSpc>
                <a:spcPts val="55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B</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6" name="文本框 5"/>
          <p:cNvSpPr txBox="1"/>
          <p:nvPr/>
        </p:nvSpPr>
        <p:spPr>
          <a:xfrm>
            <a:off x="448945" y="1792605"/>
            <a:ext cx="1828800" cy="796290"/>
          </a:xfrm>
          <a:prstGeom prst="rect">
            <a:avLst/>
          </a:prstGeom>
          <a:noFill/>
          <a:ln w="9525">
            <a:noFill/>
          </a:ln>
        </p:spPr>
        <p:txBody>
          <a:bodyPr wrap="square" anchor="t">
            <a:spAutoFit/>
          </a:bodyPr>
          <a:p>
            <a:pPr algn="l" defTabSz="914400">
              <a:lnSpc>
                <a:spcPts val="55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不求甚解。</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7" name="矩形标注 6"/>
          <p:cNvSpPr/>
          <p:nvPr/>
        </p:nvSpPr>
        <p:spPr>
          <a:xfrm>
            <a:off x="6084570" y="3824605"/>
            <a:ext cx="1454150" cy="611505"/>
          </a:xfrm>
          <a:prstGeom prst="wedgeRectCallout">
            <a:avLst>
              <a:gd name="adj1" fmla="val -130000"/>
              <a:gd name="adj2" fmla="val -88006"/>
            </a:avLst>
          </a:prstGeom>
        </p:spPr>
        <p:style>
          <a:lnRef idx="2">
            <a:schemeClr val="accent6"/>
          </a:lnRef>
          <a:fillRef idx="1">
            <a:schemeClr val="lt1"/>
          </a:fillRef>
          <a:effectRef idx="0">
            <a:schemeClr val="accent6"/>
          </a:effectRef>
          <a:fontRef idx="minor">
            <a:schemeClr val="dk1"/>
          </a:fontRef>
        </p:style>
        <p:txBody>
          <a:bodyPr rtlCol="0" anchor="ctr"/>
          <a:p>
            <a:pPr algn="l" defTabSz="914400" fontAlgn="auto">
              <a:lnSpc>
                <a:spcPts val="36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《红岩》</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8" name="文本框 7"/>
          <p:cNvSpPr txBox="1"/>
          <p:nvPr/>
        </p:nvSpPr>
        <p:spPr>
          <a:xfrm>
            <a:off x="3750945" y="4991100"/>
            <a:ext cx="2451100" cy="796290"/>
          </a:xfrm>
          <a:prstGeom prst="rect">
            <a:avLst/>
          </a:prstGeom>
          <a:noFill/>
          <a:ln w="9525">
            <a:noFill/>
          </a:ln>
        </p:spPr>
        <p:txBody>
          <a:bodyPr wrap="square" anchor="t">
            <a:spAutoFit/>
          </a:bodyPr>
          <a:p>
            <a:pPr algn="l" defTabSz="914400">
              <a:lnSpc>
                <a:spcPts val="55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鲁滨逊漂流记  </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p:nvPr/>
        </p:nvSpPr>
        <p:spPr>
          <a:xfrm>
            <a:off x="2635250" y="5439410"/>
            <a:ext cx="2794635" cy="796290"/>
          </a:xfrm>
          <a:prstGeom prst="rect">
            <a:avLst/>
          </a:prstGeom>
          <a:noFill/>
          <a:ln w="9525">
            <a:noFill/>
          </a:ln>
        </p:spPr>
        <p:txBody>
          <a:bodyPr wrap="square" anchor="t">
            <a:spAutoFit/>
          </a:bodyPr>
          <a:p>
            <a:pPr algn="l" defTabSz="914400">
              <a:lnSpc>
                <a:spcPts val="5500"/>
              </a:lnSpc>
              <a:tabLst>
                <a:tab pos="269875" algn="l"/>
              </a:tabLst>
            </a:pPr>
            <a:r>
              <a:rPr lang="zh-CN" altLang="en-US" sz="2800" b="1" dirty="0">
                <a:solidFill>
                  <a:srgbClr val="FF0000"/>
                </a:solidFill>
                <a:latin typeface="楷体" panose="02010609060101010101" pitchFamily="49" charset="-122"/>
                <a:ea typeface="楷体" panose="02010609060101010101" pitchFamily="49" charset="-122"/>
                <a:sym typeface="+mn-ea"/>
              </a:rPr>
              <a:t>奥斯特洛夫斯基</a:t>
            </a:r>
            <a:endParaRPr lang="zh-CN" altLang="en-US" sz="2800" b="1"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1+#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494030" y="673100"/>
            <a:ext cx="8733790" cy="5659755"/>
          </a:xfrm>
          <a:prstGeom prst="rect">
            <a:avLst/>
          </a:prstGeom>
          <a:noFill/>
        </p:spPr>
        <p:txBody>
          <a:bodyPr wrap="square" rtlCol="0">
            <a:spAutoFit/>
          </a:bodyPr>
          <a:p>
            <a:pPr algn="l" fontAlgn="auto">
              <a:lnSpc>
                <a:spcPts val="3340"/>
              </a:lnSpc>
            </a:pPr>
            <a:r>
              <a:rPr sz="2400" b="1">
                <a:latin typeface="楷体" panose="02010609060101010101" pitchFamily="49" charset="-122"/>
                <a:ea typeface="楷体" panose="02010609060101010101" pitchFamily="49" charset="-122"/>
              </a:rPr>
              <a:t>2、主要内容</a:t>
            </a:r>
            <a:endParaRPr sz="2400" b="1">
              <a:latin typeface="楷体" panose="02010609060101010101" pitchFamily="49" charset="-122"/>
              <a:ea typeface="楷体" panose="02010609060101010101" pitchFamily="49" charset="-122"/>
            </a:endParaRPr>
          </a:p>
          <a:p>
            <a:pPr algn="l" fontAlgn="auto">
              <a:lnSpc>
                <a:spcPts val="3340"/>
              </a:lnSpc>
            </a:pPr>
            <a:r>
              <a:rPr sz="2400" b="1">
                <a:latin typeface="楷体" panose="02010609060101010101" pitchFamily="49" charset="-122"/>
                <a:ea typeface="楷体" panose="02010609060101010101" pitchFamily="49" charset="-122"/>
              </a:rPr>
              <a:t>  14岁的少女苏菲某天放学回家，发现了一封神秘的信。苏菲从这封写着“你是谁?”的信开始，在艾伯特的指点下，从哲学的摇篮雅典出发，对苏格拉底和柏拉图的哲学有了初步了解。她对文艺复兴时期的认识包括达·芬奇的绘画、莎士比亚的戏剧……涉及艺术、科学等许多方面。至于近现代，艾伯特的“哲学函授课”包含了康德、黑格尔、弗洛伊德乃至马克思的哲学思想。在苏菲的所到之处，到处都凝结着文明的精华。世界像谜团一般在她眼底展开，苏菲运用少女天生的悟性与后天知识，企图解开这些谜团，然而，事实真相远比她所想的更怪异、更离奇……《苏菲的世界》揭示了西方哲学史发展的历程，既是智慧的世界，又是梦的世界，它将会唤醒每个人内心深处对生命的赞叹与对人生终极意义的关怀和好奇。</a:t>
            </a:r>
            <a:endParaRPr sz="2400" b="1">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9268460" y="1912620"/>
            <a:ext cx="2892425" cy="34163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rgbClr val="C906BE"/>
            </a:gs>
            <a:gs pos="49000">
              <a:schemeClr val="bg1"/>
            </a:gs>
            <a:gs pos="100000">
              <a:srgbClr val="C906BE"/>
            </a:gs>
          </a:gsLst>
          <a:lin ang="5400000" scaled="0"/>
        </a:gradFill>
        <a:effectLst/>
      </p:bgPr>
    </p:bg>
    <p:spTree>
      <p:nvGrpSpPr>
        <p:cNvPr id="1" name=""/>
        <p:cNvGrpSpPr/>
        <p:nvPr/>
      </p:nvGrpSpPr>
      <p:grpSpPr/>
      <p:sp>
        <p:nvSpPr>
          <p:cNvPr id="6" name="文本框 5"/>
          <p:cNvSpPr txBox="1"/>
          <p:nvPr/>
        </p:nvSpPr>
        <p:spPr>
          <a:xfrm>
            <a:off x="447675" y="443230"/>
            <a:ext cx="9102090" cy="5993130"/>
          </a:xfrm>
          <a:prstGeom prst="rect">
            <a:avLst/>
          </a:prstGeom>
          <a:noFill/>
        </p:spPr>
        <p:txBody>
          <a:bodyPr wrap="square" rtlCol="0">
            <a:spAutoFit/>
          </a:bodyPr>
          <a:p>
            <a:pPr algn="l" fontAlgn="auto">
              <a:lnSpc>
                <a:spcPts val="3540"/>
              </a:lnSpc>
            </a:pPr>
            <a:r>
              <a:rPr sz="2800" b="1">
                <a:latin typeface="楷体" panose="02010609060101010101" pitchFamily="49" charset="-122"/>
                <a:ea typeface="楷体" panose="02010609060101010101" pitchFamily="49" charset="-122"/>
              </a:rPr>
              <a:t>3、推荐理由</a:t>
            </a:r>
            <a:endParaRPr sz="2800" b="1">
              <a:latin typeface="楷体" panose="02010609060101010101" pitchFamily="49" charset="-122"/>
              <a:ea typeface="楷体" panose="02010609060101010101" pitchFamily="49" charset="-122"/>
            </a:endParaRPr>
          </a:p>
          <a:p>
            <a:pPr algn="l" fontAlgn="auto">
              <a:lnSpc>
                <a:spcPts val="3540"/>
              </a:lnSpc>
            </a:pPr>
            <a:r>
              <a:rPr sz="2800" b="1">
                <a:latin typeface="楷体" panose="02010609060101010101" pitchFamily="49" charset="-122"/>
                <a:ea typeface="楷体" panose="02010609060101010101" pitchFamily="49" charset="-122"/>
              </a:rPr>
              <a:t>  《苏菲的世界》是一部深入浅出的人类哲学史，它不仅能唤醒人们内心深处对生命的敬仰与赞叹、对人生意义的关心与好奇，而且也为每一个人的成长——使生命从混沌走向智慧、由困惑而进入觉悟之境，挂起了一盏盏明亮的桅灯……</a:t>
            </a:r>
            <a:endParaRPr sz="2800" b="1">
              <a:latin typeface="楷体" panose="02010609060101010101" pitchFamily="49" charset="-122"/>
              <a:ea typeface="楷体" panose="02010609060101010101" pitchFamily="49" charset="-122"/>
            </a:endParaRPr>
          </a:p>
          <a:p>
            <a:pPr algn="l" fontAlgn="auto">
              <a:lnSpc>
                <a:spcPts val="3540"/>
              </a:lnSpc>
            </a:pPr>
            <a:r>
              <a:rPr sz="2800" b="1">
                <a:latin typeface="楷体" panose="02010609060101010101" pitchFamily="49" charset="-122"/>
                <a:ea typeface="楷体" panose="02010609060101010101" pitchFamily="49" charset="-122"/>
              </a:rPr>
              <a:t>  这本书的成功，显示了一个重要的社会指标，就是社会大众渴望知识及缺乏安全感。在一本小说里，塞进整部西方哲学史，本身就极具魅力。除了追求知识的流行趋势之外，一般人也多少觉察到当今教育上的缺失，我们的教育并未提供有关人生和其意义的必要知识，而这些答案正隐藏在哲学的奥秘里。现在，我们有机会一一来巡视，到底这些饱学之士，教了我们些什么。</a:t>
            </a:r>
            <a:endParaRPr sz="2800" b="1">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9263380" y="1866265"/>
            <a:ext cx="2912110" cy="394843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pattFill prst="dotGrid">
          <a:fgClr>
            <a:schemeClr val="accent4"/>
          </a:fgClr>
          <a:bgClr>
            <a:schemeClr val="bg1"/>
          </a:bgClr>
        </a:pattFill>
        <a:effectLst/>
      </p:bgPr>
    </p:bg>
    <p:spTree>
      <p:nvGrpSpPr>
        <p:cNvPr id="1" name=""/>
        <p:cNvGrpSpPr/>
        <p:nvPr/>
      </p:nvGrpSpPr>
      <p:grpSpPr/>
      <p:pic>
        <p:nvPicPr>
          <p:cNvPr id="7170" name="图片 1" descr="组48325同意"/>
          <p:cNvPicPr>
            <a:picLocks noChangeAspect="1"/>
          </p:cNvPicPr>
          <p:nvPr/>
        </p:nvPicPr>
        <p:blipFill>
          <a:blip r:embed="rId1"/>
          <a:stretch>
            <a:fillRect/>
          </a:stretch>
        </p:blipFill>
        <p:spPr>
          <a:xfrm>
            <a:off x="544195" y="485458"/>
            <a:ext cx="2389188" cy="608012"/>
          </a:xfrm>
          <a:prstGeom prst="rect">
            <a:avLst/>
          </a:prstGeom>
          <a:noFill/>
          <a:ln w="9525">
            <a:noFill/>
          </a:ln>
        </p:spPr>
      </p:pic>
      <p:sp>
        <p:nvSpPr>
          <p:cNvPr id="7172" name="文本框 7"/>
          <p:cNvSpPr txBox="1"/>
          <p:nvPr/>
        </p:nvSpPr>
        <p:spPr>
          <a:xfrm>
            <a:off x="1014095" y="544830"/>
            <a:ext cx="161290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课堂检测</a:t>
            </a:r>
            <a:endParaRPr lang="zh-CN" altLang="en-US" sz="2800" b="1" dirty="0">
              <a:solidFill>
                <a:srgbClr val="FF0000"/>
              </a:solidFill>
              <a:latin typeface="思源黑体 CN Heavy" pitchFamily="34" charset="-122"/>
              <a:ea typeface="思源黑体 CN Heavy" pitchFamily="34" charset="-122"/>
            </a:endParaRPr>
          </a:p>
        </p:txBody>
      </p:sp>
      <p:sp>
        <p:nvSpPr>
          <p:cNvPr id="4" name="文本框 3"/>
          <p:cNvSpPr txBox="1"/>
          <p:nvPr/>
        </p:nvSpPr>
        <p:spPr>
          <a:xfrm>
            <a:off x="505460" y="1346200"/>
            <a:ext cx="11252835" cy="1722120"/>
          </a:xfrm>
          <a:prstGeom prst="rect">
            <a:avLst/>
          </a:prstGeom>
          <a:noFill/>
        </p:spPr>
        <p:txBody>
          <a:bodyPr wrap="square" rtlCol="0">
            <a:spAutoFit/>
          </a:bodyPr>
          <a:p>
            <a:pPr algn="l" fontAlgn="auto">
              <a:lnSpc>
                <a:spcPts val="4240"/>
              </a:lnSpc>
            </a:pPr>
            <a:r>
              <a:rPr lang="zh-CN" altLang="en-US" sz="3200" b="1">
                <a:latin typeface="楷体" panose="02010609060101010101" pitchFamily="49" charset="-122"/>
                <a:ea typeface="楷体" panose="02010609060101010101" pitchFamily="49" charset="-122"/>
              </a:rPr>
              <a:t>㈠傅雷在给傅聪的家书（1959.8.16）中，曾告诉儿子学习不仅仅在音乐方面，还要在行为、礼节方面多加注意，请举例说明？</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505460" y="2990850"/>
            <a:ext cx="11252835" cy="3353435"/>
          </a:xfrm>
          <a:prstGeom prst="rect">
            <a:avLst/>
          </a:prstGeom>
          <a:noFill/>
        </p:spPr>
        <p:txBody>
          <a:bodyPr wrap="square" rtlCol="0">
            <a:spAutoFit/>
          </a:bodyPr>
          <a:p>
            <a:pPr algn="l" fontAlgn="auto">
              <a:lnSpc>
                <a:spcPts val="4240"/>
              </a:lnSpc>
            </a:pPr>
            <a:r>
              <a:rPr lang="zh-CN" altLang="en-US" sz="3200" b="1">
                <a:latin typeface="楷体" panose="02010609060101010101" pitchFamily="49" charset="-122"/>
                <a:ea typeface="楷体" panose="02010609060101010101" pitchFamily="49" charset="-122"/>
              </a:rPr>
              <a:t>  </a:t>
            </a:r>
            <a:r>
              <a:rPr lang="zh-CN" altLang="en-US" sz="3200" b="1">
                <a:solidFill>
                  <a:srgbClr val="FF0000"/>
                </a:solidFill>
                <a:latin typeface="楷体" panose="02010609060101010101" pitchFamily="49" charset="-122"/>
                <a:ea typeface="楷体" panose="02010609060101010101" pitchFamily="49" charset="-122"/>
              </a:rPr>
              <a:t>“在饭桌上，两手不拿刀叉时，也要平放在桌面上，不能放在桌下，搁在自己腿上或膝盖上。你只要留心别的有教养的青年就可知道。刀叉尤其不要掉在盘下，叮叮当当的！出台行礼或谢幕，面部表情要温和，切勿像过去那样太严肃。这与群众情绪大有关系，应及时注意。只要不急，心里放平静些，表情自然会和缓。”</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pattFill prst="dotGrid">
          <a:fgClr>
            <a:schemeClr val="accent6"/>
          </a:fgClr>
          <a:bgClr>
            <a:schemeClr val="bg1"/>
          </a:bgClr>
        </a:pattFill>
        <a:effectLst/>
      </p:bgPr>
    </p:bg>
    <p:spTree>
      <p:nvGrpSpPr>
        <p:cNvPr id="1" name=""/>
        <p:cNvGrpSpPr/>
        <p:nvPr/>
      </p:nvGrpSpPr>
      <p:grpSpPr/>
      <p:sp>
        <p:nvSpPr>
          <p:cNvPr id="4" name="文本框 3"/>
          <p:cNvSpPr txBox="1"/>
          <p:nvPr/>
        </p:nvSpPr>
        <p:spPr>
          <a:xfrm>
            <a:off x="597535" y="621665"/>
            <a:ext cx="11085830" cy="4546600"/>
          </a:xfrm>
          <a:prstGeom prst="rect">
            <a:avLst/>
          </a:prstGeom>
          <a:noFill/>
        </p:spPr>
        <p:txBody>
          <a:bodyPr wrap="square" rtlCol="0">
            <a:spAutoFit/>
          </a:bodyPr>
          <a:p>
            <a:pPr algn="l" fontAlgn="auto">
              <a:lnSpc>
                <a:spcPts val="3860"/>
              </a:lnSpc>
            </a:pPr>
            <a:r>
              <a:rPr lang="zh-CN" altLang="en-US" sz="2800" b="1">
                <a:latin typeface="楷体" panose="02010609060101010101" pitchFamily="49" charset="-122"/>
                <a:ea typeface="楷体" panose="02010609060101010101" pitchFamily="49" charset="-122"/>
              </a:rPr>
              <a:t>㈡阅读选文，回答问题</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[1954年11月23日夜]</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那才是你最大的成功，才是到了艺术与人生的最高境界。你该记得贝多芬的故事，有一回他弹完了琴，看见听的人都流着泪，他哈哈大笑道：“嘿！你们都是傻子。”艺术是火，艺术家是不哭的。这当然不能一毗即成，尤其是你，但不能不把这境界作为你终生努力的目标。▲心目中的大艺术家，也是这一派。</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1、选段中的你指的是_____，“ ▲”中的人物是</a:t>
            </a:r>
            <a:r>
              <a:rPr lang="zh-CN" altLang="en-US" sz="2800" b="1" dirty="0">
                <a:latin typeface="楷体" panose="02010609060101010101" pitchFamily="49" charset="-122"/>
                <a:ea typeface="楷体" panose="02010609060101010101" pitchFamily="49" charset="-122"/>
                <a:sym typeface="+mn-ea"/>
              </a:rPr>
              <a:t>__________</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a:p>
            <a:pPr algn="l" fontAlgn="auto">
              <a:lnSpc>
                <a:spcPts val="3860"/>
              </a:lnSpc>
            </a:pPr>
            <a:r>
              <a:rPr lang="zh-CN" altLang="en-US" sz="2800" b="1">
                <a:latin typeface="楷体" panose="02010609060101010101" pitchFamily="49" charset="-122"/>
                <a:ea typeface="楷体" panose="02010609060101010101" pitchFamily="49" charset="-122"/>
              </a:rPr>
              <a:t>2、选段中“艺术与人生的最高境界”指的是  </a:t>
            </a:r>
            <a:endParaRPr lang="zh-CN" altLang="en-US" sz="2800" b="1">
              <a:latin typeface="楷体" panose="02010609060101010101" pitchFamily="49" charset="-122"/>
              <a:ea typeface="楷体" panose="02010609060101010101" pitchFamily="49" charset="-122"/>
            </a:endParaRPr>
          </a:p>
        </p:txBody>
      </p:sp>
      <p:sp>
        <p:nvSpPr>
          <p:cNvPr id="5" name="文本框 4"/>
          <p:cNvSpPr txBox="1"/>
          <p:nvPr/>
        </p:nvSpPr>
        <p:spPr>
          <a:xfrm>
            <a:off x="4060190" y="4061460"/>
            <a:ext cx="1010285" cy="586105"/>
          </a:xfrm>
          <a:prstGeom prst="rect">
            <a:avLst/>
          </a:prstGeom>
          <a:noFill/>
        </p:spPr>
        <p:txBody>
          <a:bodyPr wrap="square" rtlCol="0">
            <a:spAutoFit/>
          </a:bodyPr>
          <a:p>
            <a:pPr algn="l" fontAlgn="auto">
              <a:lnSpc>
                <a:spcPts val="3860"/>
              </a:lnSpc>
            </a:pPr>
            <a:r>
              <a:rPr lang="zh-CN" altLang="en-US" sz="2800" b="1">
                <a:solidFill>
                  <a:srgbClr val="FF0000"/>
                </a:solidFill>
                <a:latin typeface="楷体" panose="02010609060101010101" pitchFamily="49" charset="-122"/>
                <a:ea typeface="楷体" panose="02010609060101010101" pitchFamily="49" charset="-122"/>
              </a:rPr>
              <a:t>傅聪</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8292465" y="4038600"/>
            <a:ext cx="2115185" cy="586105"/>
          </a:xfrm>
          <a:prstGeom prst="rect">
            <a:avLst/>
          </a:prstGeom>
          <a:noFill/>
        </p:spPr>
        <p:txBody>
          <a:bodyPr wrap="square" rtlCol="0">
            <a:spAutoFit/>
          </a:bodyPr>
          <a:p>
            <a:pPr algn="l" fontAlgn="auto">
              <a:lnSpc>
                <a:spcPts val="3860"/>
              </a:lnSpc>
            </a:pPr>
            <a:r>
              <a:rPr lang="zh-CN" altLang="en-US" sz="2800" b="1">
                <a:solidFill>
                  <a:srgbClr val="FF0000"/>
                </a:solidFill>
                <a:latin typeface="楷体" panose="02010609060101010101" pitchFamily="49" charset="-122"/>
                <a:ea typeface="楷体" panose="02010609060101010101" pitchFamily="49" charset="-122"/>
              </a:rPr>
              <a:t>罗曼·罗兰</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517525" y="5177155"/>
            <a:ext cx="11085830" cy="1081405"/>
          </a:xfrm>
          <a:prstGeom prst="rect">
            <a:avLst/>
          </a:prstGeom>
          <a:noFill/>
        </p:spPr>
        <p:txBody>
          <a:bodyPr wrap="square" rtlCol="0">
            <a:spAutoFit/>
          </a:bodyPr>
          <a:p>
            <a:pPr algn="l" fontAlgn="auto">
              <a:lnSpc>
                <a:spcPts val="3860"/>
              </a:lnSpc>
            </a:pPr>
            <a:r>
              <a:rPr lang="zh-CN" altLang="en-US" sz="2800" b="1">
                <a:solidFill>
                  <a:srgbClr val="FF0000"/>
                </a:solidFill>
                <a:latin typeface="楷体" panose="02010609060101010101" pitchFamily="49" charset="-122"/>
                <a:ea typeface="楷体" panose="02010609060101010101" pitchFamily="49" charset="-122"/>
              </a:rPr>
              <a:t>能掀动听众的感情使他们如醉如狂，哭笑无常，而你自己屹如泰山，像调度千军万马的大将军一样不动声色。</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pattFill prst="lgGrid">
          <a:fgClr>
            <a:schemeClr val="accent2">
              <a:lumMod val="60000"/>
              <a:lumOff val="40000"/>
            </a:schemeClr>
          </a:fgClr>
          <a:bgClr>
            <a:schemeClr val="bg1"/>
          </a:bgClr>
        </a:pattFill>
        <a:effectLst/>
      </p:bgPr>
    </p:bg>
    <p:spTree>
      <p:nvGrpSpPr>
        <p:cNvPr id="1" name=""/>
        <p:cNvGrpSpPr/>
        <p:nvPr/>
      </p:nvGrpSpPr>
      <p:grpSpPr/>
      <p:sp>
        <p:nvSpPr>
          <p:cNvPr id="4" name="文本框 3"/>
          <p:cNvSpPr txBox="1"/>
          <p:nvPr/>
        </p:nvSpPr>
        <p:spPr>
          <a:xfrm>
            <a:off x="459740" y="357505"/>
            <a:ext cx="11398250" cy="6326505"/>
          </a:xfrm>
          <a:prstGeom prst="rect">
            <a:avLst/>
          </a:prstGeom>
          <a:noFill/>
        </p:spPr>
        <p:txBody>
          <a:bodyPr wrap="square" rtlCol="0">
            <a:spAutoFit/>
          </a:bodyPr>
          <a:p>
            <a:pPr algn="l" fontAlgn="auto">
              <a:lnSpc>
                <a:spcPts val="3740"/>
              </a:lnSpc>
            </a:pPr>
            <a:r>
              <a:rPr lang="zh-CN" altLang="en-US" sz="2800" b="1">
                <a:latin typeface="楷体" panose="02010609060101010101" pitchFamily="49" charset="-122"/>
                <a:ea typeface="楷体" panose="02010609060101010101" pitchFamily="49" charset="-122"/>
              </a:rPr>
              <a:t>㈢阅读选文，回答问题</a:t>
            </a:r>
            <a:endParaRPr lang="zh-CN" altLang="en-US" sz="2800" b="1">
              <a:latin typeface="楷体" panose="02010609060101010101" pitchFamily="49" charset="-122"/>
              <a:ea typeface="楷体" panose="02010609060101010101" pitchFamily="49" charset="-122"/>
            </a:endParaRPr>
          </a:p>
          <a:p>
            <a:pPr algn="l" fontAlgn="auto">
              <a:lnSpc>
                <a:spcPts val="3740"/>
              </a:lnSpc>
            </a:pPr>
            <a:r>
              <a:rPr lang="zh-CN" altLang="en-US" sz="2800" b="1">
                <a:latin typeface="楷体" panose="02010609060101010101" pitchFamily="49" charset="-122"/>
                <a:ea typeface="楷体" panose="02010609060101010101" pitchFamily="49" charset="-122"/>
              </a:rPr>
              <a:t>[1954年10月2日]</a:t>
            </a:r>
            <a:endParaRPr lang="zh-CN" altLang="en-US" sz="2800" b="1">
              <a:latin typeface="楷体" panose="02010609060101010101" pitchFamily="49" charset="-122"/>
              <a:ea typeface="楷体" panose="02010609060101010101" pitchFamily="49" charset="-122"/>
            </a:endParaRPr>
          </a:p>
          <a:p>
            <a:pPr algn="l" fontAlgn="auto">
              <a:lnSpc>
                <a:spcPts val="3740"/>
              </a:lnSpc>
            </a:pPr>
            <a:r>
              <a:rPr lang="zh-CN" altLang="en-US" sz="2800" b="1">
                <a:latin typeface="楷体" panose="02010609060101010101" pitchFamily="49" charset="-122"/>
                <a:ea typeface="楷体" panose="02010609060101010101" pitchFamily="49" charset="-122"/>
              </a:rPr>
              <a:t>聪，亲爱的孩子：</a:t>
            </a:r>
            <a:endParaRPr lang="zh-CN" altLang="en-US" sz="2800" b="1">
              <a:latin typeface="楷体" panose="02010609060101010101" pitchFamily="49" charset="-122"/>
              <a:ea typeface="楷体" panose="02010609060101010101" pitchFamily="49" charset="-122"/>
            </a:endParaRPr>
          </a:p>
          <a:p>
            <a:pPr algn="l" fontAlgn="auto">
              <a:lnSpc>
                <a:spcPts val="3740"/>
              </a:lnSpc>
            </a:pPr>
            <a:r>
              <a:rPr lang="zh-CN" altLang="en-US" sz="2800" b="1">
                <a:latin typeface="楷体" panose="02010609060101010101" pitchFamily="49" charset="-122"/>
                <a:ea typeface="楷体" panose="02010609060101010101" pitchFamily="49" charset="-122"/>
              </a:rPr>
              <a:t>  收到9月22日晚发的第六信，很高兴。我们并没为你前信感到什么烦恼或是不安。我在第八封信中还对你预告，这种精神消沉的情形，以后还是会有的。我是过来人，决不至于大惊小怪。你也不必为此担心，更不必硬压在肚里不告诉我们。心中的苦闷不在家信中发泄，又哪里去发泄呢？孩子不向父母诉苦向谁诉呢？我们不来安慰你，又该谁来安慰你呢？人一辈子都在高潮——低潮中浮沉，惟有庸碌的人，生活才如死水一般；或者要有极高的修养，方能廓然无累，真正的解脱。只要高潮不过分使你紧张，低潮不过分使你颓废，就好了。太阳太强烈，会把五谷晒焦；雨水太猛，也会淹死庄稼。我们只求心理相当平衡，不至于受伤而已。</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pattFill prst="lgGrid">
          <a:fgClr>
            <a:schemeClr val="accent1"/>
          </a:fgClr>
          <a:bgClr>
            <a:schemeClr val="bg1"/>
          </a:bgClr>
        </a:pattFill>
        <a:effectLst/>
      </p:bgPr>
    </p:bg>
    <p:spTree>
      <p:nvGrpSpPr>
        <p:cNvPr id="1" name=""/>
        <p:cNvGrpSpPr/>
        <p:nvPr/>
      </p:nvGrpSpPr>
      <p:grpSpPr/>
      <p:sp>
        <p:nvSpPr>
          <p:cNvPr id="5" name="文本框 4"/>
          <p:cNvSpPr txBox="1"/>
          <p:nvPr/>
        </p:nvSpPr>
        <p:spPr>
          <a:xfrm>
            <a:off x="448310" y="598805"/>
            <a:ext cx="11398250" cy="5846445"/>
          </a:xfrm>
          <a:prstGeom prst="rect">
            <a:avLst/>
          </a:prstGeom>
          <a:noFill/>
        </p:spPr>
        <p:txBody>
          <a:bodyPr wrap="square" rtlCol="0">
            <a:spAutoFit/>
          </a:bodyPr>
          <a:p>
            <a:pPr algn="l" fontAlgn="auto">
              <a:lnSpc>
                <a:spcPts val="3740"/>
              </a:lnSpc>
            </a:pPr>
            <a:r>
              <a:rPr lang="zh-CN" altLang="en-US" sz="2800" b="1">
                <a:latin typeface="楷体" panose="02010609060101010101" pitchFamily="49" charset="-122"/>
                <a:ea typeface="楷体" panose="02010609060101010101" pitchFamily="49" charset="-122"/>
                <a:sym typeface="+mn-ea"/>
              </a:rPr>
              <a:t>你也不是栽了筋斗爬不起来的人。我预料国外这几年，对你整个的人也</a:t>
            </a:r>
            <a:endParaRPr lang="zh-CN" altLang="en-US" sz="2800" b="1">
              <a:latin typeface="楷体" panose="02010609060101010101" pitchFamily="49" charset="-122"/>
              <a:ea typeface="楷体" panose="02010609060101010101" pitchFamily="49" charset="-122"/>
            </a:endParaRPr>
          </a:p>
          <a:p>
            <a:pPr algn="l" fontAlgn="auto">
              <a:lnSpc>
                <a:spcPts val="3740"/>
              </a:lnSpc>
            </a:pPr>
            <a:r>
              <a:rPr lang="zh-CN" altLang="en-US" sz="2800" b="1">
                <a:latin typeface="楷体" panose="02010609060101010101" pitchFamily="49" charset="-122"/>
                <a:ea typeface="楷体" panose="02010609060101010101" pitchFamily="49" charset="-122"/>
              </a:rPr>
              <a:t>有很大的帮助。这次来信所说的痛苦，我都理会得；我很同情，我愿意尽量安慰你、鼓励你。克利斯朵夫不是经过多少回这种情形吗？他不是一切艺术家的缩影与结晶吗？慢慢的你会养成另外一种心情对付过去的事：就是能够想到而不再惊心动魄，能够从客观的立场分析前因后果，做将来的借鉴，以免重蹈覆辙。一个人惟有敢于正视现实，正视错误，用理智分析，彻底感悟，才不至于被回忆侵蚀。我相信你逐渐会学会这一套，越来越坚强的。我以前在信中和你提过感情的创伤，就是要你把这些事当做心灵的灰烬看，看的时候当然不免感触万端，但不要刻骨铭心地伤害自己，而要像对着古战场一般的存着凭吊的心怀。倘若你认为这些话是对的，对你有些启发作用，那么将来在遇到因回忆而痛苦的时候（那一定免不了会再来的），拿出这封信来重读几遍。</a:t>
            </a:r>
            <a:endParaRPr lang="zh-CN" altLang="en-US" sz="2800" b="1">
              <a:latin typeface="楷体" panose="02010609060101010101" pitchFamily="49" charset="-122"/>
              <a:ea typeface="楷体" panose="02010609060101010101" pitchFamily="49"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pattFill prst="lgGrid">
          <a:fgClr>
            <a:schemeClr val="accent2">
              <a:lumMod val="40000"/>
              <a:lumOff val="60000"/>
            </a:schemeClr>
          </a:fgClr>
          <a:bgClr>
            <a:schemeClr val="bg1"/>
          </a:bgClr>
        </a:pattFill>
        <a:effectLst/>
      </p:bgPr>
    </p:bg>
    <p:spTree>
      <p:nvGrpSpPr>
        <p:cNvPr id="1" name=""/>
        <p:cNvGrpSpPr/>
        <p:nvPr/>
      </p:nvGrpSpPr>
      <p:grpSpPr/>
      <p:sp>
        <p:nvSpPr>
          <p:cNvPr id="5" name="文本框 4"/>
          <p:cNvSpPr txBox="1"/>
          <p:nvPr/>
        </p:nvSpPr>
        <p:spPr>
          <a:xfrm>
            <a:off x="471805" y="828675"/>
            <a:ext cx="11398250" cy="371792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sym typeface="+mn-ea"/>
              </a:rPr>
              <a:t>1.傅雷是在儿子精神消沉时，给儿子写这封信的，他写这封信的目的是什么？</a:t>
            </a:r>
            <a:endParaRPr lang="zh-CN" altLang="en-US" sz="3200" b="1">
              <a:latin typeface="楷体" panose="02010609060101010101" pitchFamily="49" charset="-122"/>
              <a:ea typeface="楷体" panose="02010609060101010101" pitchFamily="49" charset="-122"/>
              <a:sym typeface="+mn-ea"/>
            </a:endParaRPr>
          </a:p>
          <a:p>
            <a:pPr algn="l" fontAlgn="auto">
              <a:lnSpc>
                <a:spcPts val="4040"/>
              </a:lnSpc>
            </a:pPr>
            <a:r>
              <a:rPr lang="zh-CN" altLang="en-US" sz="3200" b="1">
                <a:latin typeface="楷体" panose="02010609060101010101" pitchFamily="49" charset="-122"/>
                <a:ea typeface="楷体" panose="02010609060101010101" pitchFamily="49" charset="-122"/>
                <a:sym typeface="+mn-ea"/>
              </a:rPr>
              <a:t>                                                                         </a:t>
            </a:r>
            <a:endParaRPr lang="zh-CN" altLang="en-US" sz="3200" b="1">
              <a:latin typeface="楷体" panose="02010609060101010101" pitchFamily="49" charset="-122"/>
              <a:ea typeface="楷体" panose="02010609060101010101" pitchFamily="49" charset="-122"/>
              <a:sym typeface="+mn-ea"/>
            </a:endParaRPr>
          </a:p>
          <a:p>
            <a:pPr algn="l" fontAlgn="auto">
              <a:lnSpc>
                <a:spcPts val="4040"/>
              </a:lnSpc>
            </a:pPr>
            <a:r>
              <a:rPr lang="zh-CN" altLang="en-US" sz="3200" b="1">
                <a:latin typeface="楷体" panose="02010609060101010101" pitchFamily="49" charset="-122"/>
                <a:ea typeface="楷体" panose="02010609060101010101" pitchFamily="49" charset="-122"/>
                <a:sym typeface="+mn-ea"/>
              </a:rPr>
              <a:t>2.品味下面的句子，体会语言中蕴含的深刻含义。</a:t>
            </a:r>
            <a:endParaRPr lang="zh-CN" altLang="en-US" sz="3200" b="1">
              <a:latin typeface="楷体" panose="02010609060101010101" pitchFamily="49" charset="-122"/>
              <a:ea typeface="楷体" panose="02010609060101010101" pitchFamily="49" charset="-122"/>
              <a:sym typeface="+mn-ea"/>
            </a:endParaRPr>
          </a:p>
          <a:p>
            <a:pPr algn="l" fontAlgn="auto">
              <a:lnSpc>
                <a:spcPts val="4040"/>
              </a:lnSpc>
            </a:pPr>
            <a:r>
              <a:rPr lang="zh-CN" altLang="en-US" sz="3200" b="1">
                <a:latin typeface="楷体" panose="02010609060101010101" pitchFamily="49" charset="-122"/>
                <a:ea typeface="楷体" panose="02010609060101010101" pitchFamily="49" charset="-122"/>
                <a:sym typeface="+mn-ea"/>
              </a:rPr>
              <a:t>⑴一个人唯有敢于正视现实，正视错误，用理智分析，彻底感悟，才不至于被回忆侵蚀。我相信你逐渐会学会这一套，越来越坚强的。</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sym typeface="+mn-ea"/>
            </a:endParaRPr>
          </a:p>
        </p:txBody>
      </p:sp>
      <p:sp>
        <p:nvSpPr>
          <p:cNvPr id="3" name="文本框 2"/>
          <p:cNvSpPr txBox="1"/>
          <p:nvPr/>
        </p:nvSpPr>
        <p:spPr>
          <a:xfrm>
            <a:off x="506095" y="1875155"/>
            <a:ext cx="11398250" cy="60896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sym typeface="+mn-ea"/>
              </a:rPr>
              <a:t>  </a:t>
            </a:r>
            <a:r>
              <a:rPr lang="zh-CN" altLang="en-US" sz="3200" b="1">
                <a:solidFill>
                  <a:srgbClr val="FF0000"/>
                </a:solidFill>
                <a:latin typeface="楷体" panose="02010609060101010101" pitchFamily="49" charset="-122"/>
                <a:ea typeface="楷体" panose="02010609060101010101" pitchFamily="49" charset="-122"/>
                <a:sym typeface="+mn-ea"/>
              </a:rPr>
              <a:t>劝慰儿子如何面对感情的创伤，学会泰然处之。</a:t>
            </a:r>
            <a:r>
              <a:rPr lang="zh-CN" altLang="en-US" sz="3200" b="1">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sym typeface="+mn-ea"/>
            </a:endParaRPr>
          </a:p>
        </p:txBody>
      </p:sp>
      <p:sp>
        <p:nvSpPr>
          <p:cNvPr id="7" name="文本框 6"/>
          <p:cNvSpPr txBox="1"/>
          <p:nvPr/>
        </p:nvSpPr>
        <p:spPr>
          <a:xfrm>
            <a:off x="517525" y="4589780"/>
            <a:ext cx="11398250" cy="1645285"/>
          </a:xfrm>
          <a:prstGeom prst="rect">
            <a:avLst/>
          </a:prstGeom>
          <a:noFill/>
        </p:spPr>
        <p:txBody>
          <a:bodyPr wrap="square" rtlCol="0">
            <a:spAutoFit/>
          </a:bodyPr>
          <a:p>
            <a:pPr algn="l" fontAlgn="auto">
              <a:lnSpc>
                <a:spcPts val="4040"/>
              </a:lnSpc>
            </a:pPr>
            <a:r>
              <a:rPr lang="zh-CN" altLang="en-US" sz="3200" b="1">
                <a:latin typeface="楷体" panose="02010609060101010101" pitchFamily="49" charset="-122"/>
                <a:ea typeface="楷体" panose="02010609060101010101" pitchFamily="49" charset="-122"/>
                <a:sym typeface="+mn-ea"/>
              </a:rPr>
              <a:t>  </a:t>
            </a:r>
            <a:r>
              <a:rPr lang="zh-CN" altLang="en-US" sz="3200" b="1">
                <a:solidFill>
                  <a:srgbClr val="FF0000"/>
                </a:solidFill>
                <a:latin typeface="楷体" panose="02010609060101010101" pitchFamily="49" charset="-122"/>
                <a:ea typeface="楷体" panose="02010609060101010101" pitchFamily="49" charset="-122"/>
                <a:sym typeface="+mn-ea"/>
              </a:rPr>
              <a:t>现实不能逃避，错误还须正视，冷静地分析事情的前因后果，吸取教训，引以为鉴，那样就能够无坚不摧，就可以不怕挫折，不怕打击，甚至不怕孤独，人也就变得坚强了。</a:t>
            </a:r>
            <a:r>
              <a:rPr lang="zh-CN" altLang="en-US" sz="2800" b="1">
                <a:solidFill>
                  <a:srgbClr val="FF0000"/>
                </a:solidFill>
                <a:latin typeface="楷体" panose="02010609060101010101" pitchFamily="49" charset="-122"/>
                <a:ea typeface="楷体" panose="02010609060101010101" pitchFamily="49" charset="-122"/>
                <a:sym typeface="+mn-ea"/>
              </a:rPr>
              <a:t> </a:t>
            </a:r>
            <a:r>
              <a:rPr lang="zh-CN" altLang="en-US" sz="2800" b="1">
                <a:latin typeface="楷体" panose="02010609060101010101" pitchFamily="49" charset="-122"/>
                <a:ea typeface="楷体" panose="02010609060101010101" pitchFamily="49" charset="-122"/>
                <a:sym typeface="+mn-ea"/>
              </a:rPr>
              <a:t>                                                                        </a:t>
            </a:r>
            <a:endParaRPr lang="zh-CN" altLang="en-US" sz="2800" b="1">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pattFill prst="lgGrid">
          <a:fgClr>
            <a:schemeClr val="accent6">
              <a:lumMod val="60000"/>
              <a:lumOff val="40000"/>
            </a:schemeClr>
          </a:fgClr>
          <a:bgClr>
            <a:schemeClr val="bg1"/>
          </a:bgClr>
        </a:pattFill>
        <a:effectLst/>
      </p:bgPr>
    </p:bg>
    <p:spTree>
      <p:nvGrpSpPr>
        <p:cNvPr id="1" name=""/>
        <p:cNvGrpSpPr/>
        <p:nvPr/>
      </p:nvGrpSpPr>
      <p:grpSpPr/>
      <p:sp>
        <p:nvSpPr>
          <p:cNvPr id="5" name="文本框 4"/>
          <p:cNvSpPr txBox="1"/>
          <p:nvPr/>
        </p:nvSpPr>
        <p:spPr>
          <a:xfrm>
            <a:off x="448310" y="598805"/>
            <a:ext cx="11398250" cy="3830955"/>
          </a:xfrm>
          <a:prstGeom prst="rect">
            <a:avLst/>
          </a:prstGeom>
          <a:noFill/>
        </p:spPr>
        <p:txBody>
          <a:bodyPr wrap="square" rtlCol="0">
            <a:spAutoFit/>
          </a:bodyPr>
          <a:p>
            <a:pPr algn="l" fontAlgn="auto">
              <a:lnSpc>
                <a:spcPts val="3240"/>
              </a:lnSpc>
            </a:pPr>
            <a:r>
              <a:rPr lang="zh-CN" altLang="en-US" sz="2400" b="1">
                <a:latin typeface="楷体" panose="02010609060101010101" pitchFamily="49" charset="-122"/>
                <a:ea typeface="楷体" panose="02010609060101010101" pitchFamily="49" charset="-122"/>
                <a:sym typeface="+mn-ea"/>
              </a:rPr>
              <a:t>⑵我以前在信中和你提过感情的创伤，就是要你把这些事当做心灵的灰烬看，看的时候当然不免感触万端，但不要刻骨铭心地伤害自己，而要像对着古战场一般的存着凭吊的心怀。</a:t>
            </a:r>
            <a:endParaRPr lang="zh-CN" altLang="en-US" sz="2400" b="1">
              <a:latin typeface="楷体" panose="02010609060101010101" pitchFamily="49" charset="-122"/>
              <a:ea typeface="楷体" panose="02010609060101010101" pitchFamily="49" charset="-122"/>
              <a:sym typeface="+mn-ea"/>
            </a:endParaRPr>
          </a:p>
          <a:p>
            <a:pPr algn="l" fontAlgn="auto">
              <a:lnSpc>
                <a:spcPts val="3240"/>
              </a:lnSpc>
            </a:pPr>
            <a:r>
              <a:rPr lang="zh-CN" altLang="en-US" sz="2400" b="1">
                <a:latin typeface="楷体" panose="02010609060101010101" pitchFamily="49" charset="-122"/>
                <a:ea typeface="楷体" panose="02010609060101010101" pitchFamily="49" charset="-122"/>
                <a:sym typeface="+mn-ea"/>
              </a:rPr>
              <a:t>  </a:t>
            </a:r>
            <a:endParaRPr lang="zh-CN" altLang="en-US" sz="2400" b="1">
              <a:latin typeface="楷体" panose="02010609060101010101" pitchFamily="49" charset="-122"/>
              <a:ea typeface="楷体" panose="02010609060101010101" pitchFamily="49" charset="-122"/>
              <a:sym typeface="+mn-ea"/>
            </a:endParaRPr>
          </a:p>
          <a:p>
            <a:pPr algn="l" fontAlgn="auto">
              <a:lnSpc>
                <a:spcPts val="3240"/>
              </a:lnSpc>
            </a:pPr>
            <a:endParaRPr lang="zh-CN" altLang="en-US" sz="2400" b="1">
              <a:latin typeface="楷体" panose="02010609060101010101" pitchFamily="49" charset="-122"/>
              <a:ea typeface="楷体" panose="02010609060101010101" pitchFamily="49" charset="-122"/>
              <a:sym typeface="+mn-ea"/>
            </a:endParaRPr>
          </a:p>
          <a:p>
            <a:pPr algn="l" fontAlgn="auto">
              <a:lnSpc>
                <a:spcPts val="3240"/>
              </a:lnSpc>
            </a:pPr>
            <a:endParaRPr lang="zh-CN" altLang="en-US" sz="2400" b="1">
              <a:latin typeface="楷体" panose="02010609060101010101" pitchFamily="49" charset="-122"/>
              <a:ea typeface="楷体" panose="02010609060101010101" pitchFamily="49" charset="-122"/>
              <a:sym typeface="+mn-ea"/>
            </a:endParaRPr>
          </a:p>
          <a:p>
            <a:pPr algn="l" fontAlgn="auto">
              <a:lnSpc>
                <a:spcPts val="3240"/>
              </a:lnSpc>
            </a:pPr>
            <a:r>
              <a:rPr lang="zh-CN" altLang="en-US" sz="2400" b="1">
                <a:latin typeface="楷体" panose="02010609060101010101" pitchFamily="49" charset="-122"/>
                <a:ea typeface="楷体" panose="02010609060101010101" pitchFamily="49" charset="-122"/>
                <a:sym typeface="+mn-ea"/>
              </a:rPr>
              <a:t>                                                                                                                                                 </a:t>
            </a:r>
            <a:endParaRPr lang="zh-CN" altLang="en-US" sz="2400" b="1">
              <a:latin typeface="楷体" panose="02010609060101010101" pitchFamily="49" charset="-122"/>
              <a:ea typeface="楷体" panose="02010609060101010101" pitchFamily="49" charset="-122"/>
              <a:sym typeface="+mn-ea"/>
            </a:endParaRPr>
          </a:p>
          <a:p>
            <a:pPr algn="l" fontAlgn="auto">
              <a:lnSpc>
                <a:spcPts val="3240"/>
              </a:lnSpc>
            </a:pPr>
            <a:r>
              <a:rPr lang="zh-CN" altLang="en-US" sz="2400" b="1">
                <a:latin typeface="楷体" panose="02010609060101010101" pitchFamily="49" charset="-122"/>
                <a:ea typeface="楷体" panose="02010609060101010101" pitchFamily="49" charset="-122"/>
                <a:sym typeface="+mn-ea"/>
              </a:rPr>
              <a:t>3、《傅雷家书》是多篇书信汇编而成，包含着傅雷对儿子的关心和教育。请结合你的阅读经验，谈谈《傅雷家书》的阅读方法。</a:t>
            </a:r>
            <a:endParaRPr lang="zh-CN" altLang="en-US" sz="2400" b="1">
              <a:solidFill>
                <a:srgbClr val="FF0000"/>
              </a:solidFill>
              <a:latin typeface="楷体" panose="02010609060101010101" pitchFamily="49" charset="-122"/>
              <a:ea typeface="楷体" panose="02010609060101010101" pitchFamily="49" charset="-122"/>
              <a:sym typeface="+mn-ea"/>
            </a:endParaRPr>
          </a:p>
        </p:txBody>
      </p:sp>
      <p:sp>
        <p:nvSpPr>
          <p:cNvPr id="2" name="文本框 1"/>
          <p:cNvSpPr txBox="1"/>
          <p:nvPr/>
        </p:nvSpPr>
        <p:spPr>
          <a:xfrm>
            <a:off x="448310" y="1818005"/>
            <a:ext cx="11398250" cy="1753235"/>
          </a:xfrm>
          <a:prstGeom prst="rect">
            <a:avLst/>
          </a:prstGeom>
          <a:noFill/>
        </p:spPr>
        <p:txBody>
          <a:bodyPr wrap="square" rtlCol="0">
            <a:spAutoFit/>
          </a:bodyPr>
          <a:p>
            <a:pPr algn="l" fontAlgn="auto">
              <a:lnSpc>
                <a:spcPts val="3240"/>
              </a:lnSpc>
            </a:pPr>
            <a:r>
              <a:rPr lang="zh-CN" altLang="en-US" sz="2400" b="1">
                <a:latin typeface="楷体" panose="02010609060101010101" pitchFamily="49" charset="-122"/>
                <a:ea typeface="楷体" panose="02010609060101010101" pitchFamily="49" charset="-122"/>
                <a:sym typeface="+mn-ea"/>
              </a:rPr>
              <a:t>  </a:t>
            </a:r>
            <a:r>
              <a:rPr lang="zh-CN" altLang="en-US" sz="2400" b="1">
                <a:solidFill>
                  <a:srgbClr val="FF0000"/>
                </a:solidFill>
                <a:latin typeface="楷体" panose="02010609060101010101" pitchFamily="49" charset="-122"/>
                <a:ea typeface="楷体" panose="02010609060101010101" pitchFamily="49" charset="-122"/>
                <a:sym typeface="+mn-ea"/>
              </a:rPr>
              <a:t>对于感情的创伤，要“当做心灵的灰烬看”，就“像对着占战场一般的存着凭吊的心怀”。凭吊古战场时，烈火硝烟散尽，只余残垣断壁，金戈铁马、血肉厮杀都已被岁月的黄沙掩埋，只余下万千感慨，苍凉而平静，沉郁而超然。这就是我们对待往事应有的心态。 </a:t>
            </a:r>
            <a:r>
              <a:rPr lang="zh-CN" altLang="en-US" sz="2400" b="1">
                <a:latin typeface="楷体" panose="02010609060101010101" pitchFamily="49" charset="-122"/>
                <a:ea typeface="楷体" panose="02010609060101010101" pitchFamily="49" charset="-122"/>
                <a:sym typeface="+mn-ea"/>
              </a:rPr>
              <a:t>                                                                                                                                                    </a:t>
            </a:r>
            <a:endParaRPr lang="zh-CN" altLang="en-US" sz="2400" b="1">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390525" y="4359910"/>
            <a:ext cx="11398250" cy="2168525"/>
          </a:xfrm>
          <a:prstGeom prst="rect">
            <a:avLst/>
          </a:prstGeom>
          <a:noFill/>
        </p:spPr>
        <p:txBody>
          <a:bodyPr wrap="square" rtlCol="0">
            <a:spAutoFit/>
          </a:bodyPr>
          <a:p>
            <a:pPr algn="l" fontAlgn="auto">
              <a:lnSpc>
                <a:spcPts val="3240"/>
              </a:lnSpc>
            </a:pPr>
            <a:r>
              <a:rPr lang="zh-CN" altLang="en-US" sz="2400" b="1">
                <a:latin typeface="楷体" panose="02010609060101010101" pitchFamily="49" charset="-122"/>
                <a:ea typeface="楷体" panose="02010609060101010101" pitchFamily="49" charset="-122"/>
                <a:sym typeface="+mn-ea"/>
              </a:rPr>
              <a:t>   </a:t>
            </a:r>
            <a:r>
              <a:rPr lang="zh-CN" altLang="en-US" sz="2400" b="1">
                <a:solidFill>
                  <a:srgbClr val="FF0000"/>
                </a:solidFill>
                <a:latin typeface="楷体" panose="02010609060101010101" pitchFamily="49" charset="-122"/>
                <a:ea typeface="楷体" panose="02010609060101010101" pitchFamily="49" charset="-122"/>
                <a:sym typeface="+mn-ea"/>
              </a:rPr>
              <a:t>①《傅雷家书》是书信汇编，独立成篇，可以根据自己的兴趣选择性阅读。②本书是非文学作品，是一位知识渊博的父亲给孩子的人生指导，阅读这本书，感受父子深情的同时，还可以丰富文化、艺术、历史等各领域的知识，适合采用摘记、批注的方法阅读。③作者傅雷是著名的翻译家，可由作者的译作延伸。如傅雷在信中多次提到的《约翰·克里斯朵夫》</a:t>
            </a:r>
            <a:endParaRPr lang="zh-CN" altLang="en-US" sz="2400" b="1">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5240" y="2540"/>
            <a:ext cx="12193270" cy="6858635"/>
          </a:xfrm>
          <a:prstGeom prst="rect">
            <a:avLst/>
          </a:prstGeom>
        </p:spPr>
      </p:pic>
      <p:pic>
        <p:nvPicPr>
          <p:cNvPr id="7170" name="图片 1" descr="组48325同意"/>
          <p:cNvPicPr>
            <a:picLocks noChangeAspect="1"/>
          </p:cNvPicPr>
          <p:nvPr/>
        </p:nvPicPr>
        <p:blipFill>
          <a:blip r:embed="rId2"/>
          <a:stretch>
            <a:fillRect/>
          </a:stretch>
        </p:blipFill>
        <p:spPr>
          <a:xfrm>
            <a:off x="681990" y="1290955"/>
            <a:ext cx="2998470" cy="710565"/>
          </a:xfrm>
          <a:prstGeom prst="rect">
            <a:avLst/>
          </a:prstGeom>
          <a:noFill/>
          <a:ln w="9525">
            <a:noFill/>
          </a:ln>
        </p:spPr>
      </p:pic>
      <p:sp>
        <p:nvSpPr>
          <p:cNvPr id="7172" name="文本框 7"/>
          <p:cNvSpPr txBox="1"/>
          <p:nvPr/>
        </p:nvSpPr>
        <p:spPr>
          <a:xfrm>
            <a:off x="1151890" y="1350010"/>
            <a:ext cx="2019300" cy="64516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3600" b="1" dirty="0">
                <a:solidFill>
                  <a:srgbClr val="FF0000"/>
                </a:solidFill>
                <a:latin typeface="思源黑体 CN Heavy" pitchFamily="34" charset="-122"/>
                <a:ea typeface="思源黑体 CN Heavy" pitchFamily="34" charset="-122"/>
              </a:rPr>
              <a:t>课堂检测</a:t>
            </a:r>
            <a:endParaRPr lang="zh-CN" altLang="en-US" sz="3600" b="1" dirty="0">
              <a:solidFill>
                <a:srgbClr val="FF0000"/>
              </a:solidFill>
              <a:latin typeface="思源黑体 CN Heavy" pitchFamily="34" charset="-122"/>
              <a:ea typeface="思源黑体 CN Heavy" pitchFamily="34" charset="-122"/>
            </a:endParaRPr>
          </a:p>
        </p:txBody>
      </p:sp>
      <p:sp>
        <p:nvSpPr>
          <p:cNvPr id="5" name="文本框 4"/>
          <p:cNvSpPr txBox="1"/>
          <p:nvPr/>
        </p:nvSpPr>
        <p:spPr>
          <a:xfrm>
            <a:off x="1207135" y="3393440"/>
            <a:ext cx="9366885" cy="635000"/>
          </a:xfrm>
          <a:prstGeom prst="rect">
            <a:avLst/>
          </a:prstGeom>
          <a:noFill/>
        </p:spPr>
        <p:txBody>
          <a:bodyPr wrap="square" rtlCol="0">
            <a:spAutoFit/>
          </a:bodyPr>
          <a:p>
            <a:pPr algn="l" fontAlgn="auto">
              <a:lnSpc>
                <a:spcPts val="4240"/>
              </a:lnSpc>
            </a:pPr>
            <a:r>
              <a:rPr lang="zh-CN" altLang="en-US" sz="4000" b="1">
                <a:latin typeface="微软雅黑" panose="020B0503020204020204" charset="-122"/>
                <a:ea typeface="微软雅黑" panose="020B0503020204020204" charset="-122"/>
                <a:cs typeface="微软雅黑" panose="020B0503020204020204" charset="-122"/>
              </a:rPr>
              <a:t>课外阅读《傅雷家书》，写一篇读后感。</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2225" y="-13970"/>
            <a:ext cx="12139295" cy="6880860"/>
          </a:xfrm>
          <a:prstGeom prst="rect">
            <a:avLst/>
          </a:prstGeom>
        </p:spPr>
      </p:pic>
      <p:sp>
        <p:nvSpPr>
          <p:cNvPr id="5" name="文本框 4"/>
          <p:cNvSpPr txBox="1"/>
          <p:nvPr/>
        </p:nvSpPr>
        <p:spPr>
          <a:xfrm>
            <a:off x="3610610" y="2212340"/>
            <a:ext cx="3536315" cy="1861185"/>
          </a:xfrm>
          <a:prstGeom prst="rect">
            <a:avLst/>
          </a:prstGeom>
          <a:noFill/>
        </p:spPr>
        <p:txBody>
          <a:bodyPr wrap="none" rtlCol="0">
            <a:spAutoFit/>
          </a:bodyPr>
          <a:p>
            <a:r>
              <a:rPr lang="zh-CN" altLang="en-US" sz="11500" i="1">
                <a:solidFill>
                  <a:srgbClr val="FF0000"/>
                </a:solidFill>
                <a:latin typeface="微软雅黑" panose="020B0503020204020204" charset="-122"/>
                <a:ea typeface="微软雅黑" panose="020B0503020204020204" charset="-122"/>
              </a:rPr>
              <a:t>再 见</a:t>
            </a:r>
            <a:endParaRPr lang="zh-CN" altLang="en-US" sz="11500" i="1">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dashHorz">
          <a:fgClr>
            <a:schemeClr val="accent6">
              <a:lumMod val="40000"/>
              <a:lumOff val="60000"/>
            </a:schemeClr>
          </a:fgClr>
          <a:bgClr>
            <a:schemeClr val="bg1"/>
          </a:bgClr>
        </a:pattFill>
        <a:effectLst/>
      </p:bgPr>
    </p:bg>
    <p:spTree>
      <p:nvGrpSpPr>
        <p:cNvPr id="1" name=""/>
        <p:cNvGrpSpPr/>
        <p:nvPr/>
      </p:nvGrpSpPr>
      <p:grpSpPr/>
      <p:sp>
        <p:nvSpPr>
          <p:cNvPr id="4" name="文本框 3"/>
          <p:cNvSpPr txBox="1"/>
          <p:nvPr/>
        </p:nvSpPr>
        <p:spPr>
          <a:xfrm>
            <a:off x="620395" y="920750"/>
            <a:ext cx="11057255" cy="5056505"/>
          </a:xfrm>
          <a:prstGeom prst="rect">
            <a:avLst/>
          </a:prstGeom>
          <a:noFill/>
        </p:spPr>
        <p:txBody>
          <a:bodyPr wrap="square" rtlCol="0">
            <a:spAutoFit/>
          </a:bodyPr>
          <a:p>
            <a:pPr algn="l" fontAlgn="auto">
              <a:lnSpc>
                <a:spcPts val="4840"/>
              </a:lnSpc>
            </a:pPr>
            <a:r>
              <a:rPr lang="zh-CN" altLang="en-US" sz="3200" b="1">
                <a:latin typeface="楷体" panose="02010609060101010101" pitchFamily="49" charset="-122"/>
                <a:ea typeface="楷体" panose="02010609060101010101" pitchFamily="49" charset="-122"/>
              </a:rPr>
              <a:t>4、根据提供的信息，分别说出对应人物或作品。</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示例：潇湘馆 丫环紫娟 葬花 《红楼梦》人物： (林黛玉) </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⑴义胆忠肝 ，六经以来二表。托孤寄命，三代而后一人。</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《三国演义》人物：（</a:t>
            </a:r>
            <a:r>
              <a:rPr lang="zh-CN" altLang="en-US" sz="3200" b="1" dirty="0">
                <a:latin typeface="楷体" panose="02010609060101010101" pitchFamily="49" charset="-122"/>
                <a:ea typeface="楷体" panose="02010609060101010101" pitchFamily="49" charset="-122"/>
                <a:sym typeface="+mn-ea"/>
              </a:rPr>
              <a:t>_________</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⑵日本仙台  医学教授  修改讲义   </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鲁迅作品（《</a:t>
            </a:r>
            <a:r>
              <a:rPr lang="zh-CN" altLang="en-US" sz="3200" b="1" dirty="0">
                <a:latin typeface="楷体" panose="02010609060101010101" pitchFamily="49" charset="-122"/>
                <a:ea typeface="楷体" panose="02010609060101010101" pitchFamily="49" charset="-122"/>
                <a:sym typeface="+mn-ea"/>
              </a:rPr>
              <a:t>_________</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⑶一流车夫  三匹骆驼  怒辞杨宅   虎妞利诱 是现代小说家</a:t>
            </a:r>
            <a:r>
              <a:rPr lang="zh-CN" altLang="en-US" sz="3200" b="1" dirty="0">
                <a:latin typeface="楷体" panose="02010609060101010101" pitchFamily="49" charset="-122"/>
                <a:ea typeface="楷体" panose="02010609060101010101" pitchFamily="49" charset="-122"/>
                <a:sym typeface="+mn-ea"/>
              </a:rPr>
              <a:t>_____</a:t>
            </a:r>
            <a:r>
              <a:rPr lang="zh-CN" altLang="en-US" sz="3200" b="1">
                <a:latin typeface="楷体" panose="02010609060101010101" pitchFamily="49" charset="-122"/>
                <a:ea typeface="楷体" panose="02010609060101010101" pitchFamily="49" charset="-122"/>
              </a:rPr>
              <a:t>的长篇小说《</a:t>
            </a:r>
            <a:r>
              <a:rPr lang="zh-CN" altLang="en-US" sz="3200" b="1" dirty="0">
                <a:latin typeface="楷体" panose="02010609060101010101" pitchFamily="49" charset="-122"/>
                <a:ea typeface="楷体" panose="02010609060101010101" pitchFamily="49" charset="-122"/>
                <a:sym typeface="+mn-ea"/>
              </a:rPr>
              <a:t>_________</a:t>
            </a:r>
            <a:r>
              <a:rPr lang="zh-CN" altLang="en-US" sz="3200" b="1">
                <a:latin typeface="楷体" panose="02010609060101010101" pitchFamily="49" charset="-122"/>
                <a:ea typeface="楷体" panose="02010609060101010101" pitchFamily="49" charset="-122"/>
              </a:rPr>
              <a:t>》的主要情节。</a:t>
            </a:r>
            <a:r>
              <a:rPr lang="zh-CN" altLang="en-US" sz="2800" b="1">
                <a:latin typeface="楷体" panose="02010609060101010101" pitchFamily="49" charset="-122"/>
                <a:ea typeface="楷体" panose="02010609060101010101" pitchFamily="49" charset="-122"/>
              </a:rPr>
              <a:t>  </a:t>
            </a:r>
            <a:endParaRPr lang="zh-CN" altLang="en-US" sz="2800" b="1">
              <a:latin typeface="楷体" panose="02010609060101010101" pitchFamily="49" charset="-122"/>
              <a:ea typeface="楷体" panose="02010609060101010101" pitchFamily="49" charset="-122"/>
            </a:endParaRPr>
          </a:p>
        </p:txBody>
      </p:sp>
      <p:sp>
        <p:nvSpPr>
          <p:cNvPr id="5" name="文本框 4"/>
          <p:cNvSpPr txBox="1"/>
          <p:nvPr/>
        </p:nvSpPr>
        <p:spPr>
          <a:xfrm>
            <a:off x="4980305" y="2749550"/>
            <a:ext cx="146558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诸葛亮</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3197225" y="3991610"/>
            <a:ext cx="184467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藤野先生</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149985" y="5211445"/>
            <a:ext cx="106235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老舍</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4669155" y="5234305"/>
            <a:ext cx="183324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骆驼祥子</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dashHorz">
          <a:fgClr>
            <a:srgbClr val="00B0F0"/>
          </a:fgClr>
          <a:bgClr>
            <a:schemeClr val="bg1"/>
          </a:bgClr>
        </a:pattFill>
        <a:effectLst/>
      </p:bgPr>
    </p:bg>
    <p:spTree>
      <p:nvGrpSpPr>
        <p:cNvPr id="1" name=""/>
        <p:cNvGrpSpPr/>
        <p:nvPr/>
      </p:nvGrpSpPr>
      <p:grpSpPr/>
      <p:sp>
        <p:nvSpPr>
          <p:cNvPr id="4" name="文本框 3"/>
          <p:cNvSpPr txBox="1"/>
          <p:nvPr/>
        </p:nvSpPr>
        <p:spPr>
          <a:xfrm>
            <a:off x="608330" y="645160"/>
            <a:ext cx="11057255" cy="4436110"/>
          </a:xfrm>
          <a:prstGeom prst="rect">
            <a:avLst/>
          </a:prstGeom>
          <a:noFill/>
        </p:spPr>
        <p:txBody>
          <a:bodyPr wrap="square" rtlCol="0">
            <a:spAutoFit/>
          </a:bodyPr>
          <a:p>
            <a:pPr algn="l" fontAlgn="auto">
              <a:lnSpc>
                <a:spcPts val="4840"/>
              </a:lnSpc>
            </a:pPr>
            <a:r>
              <a:rPr lang="zh-CN" altLang="en-US" sz="3200" b="1">
                <a:latin typeface="楷体" panose="02010609060101010101" pitchFamily="49" charset="-122"/>
                <a:ea typeface="楷体" panose="02010609060101010101" pitchFamily="49" charset="-122"/>
              </a:rPr>
              <a:t>5、他是个面容瘦削看上去很像林肯的人物，个子高出一般的中国人，背有些驼，一头浓密的黑发留的很长，双眼炯炯有神，鼻梁很高，髋骨突出。……他还是一个精通中国古文的有成就的学者，他博览群书，对哲学和历史有深入的研究。他还是……一个颇有天才的军事和政治战略家。</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⑴“他”是《</a:t>
            </a:r>
            <a:r>
              <a:rPr lang="zh-CN" altLang="en-US" sz="3200" b="1" dirty="0">
                <a:latin typeface="楷体" panose="02010609060101010101" pitchFamily="49" charset="-122"/>
                <a:ea typeface="楷体" panose="02010609060101010101" pitchFamily="49" charset="-122"/>
                <a:sym typeface="+mn-ea"/>
              </a:rPr>
              <a:t>_____________</a:t>
            </a:r>
            <a:r>
              <a:rPr lang="zh-CN" altLang="en-US" sz="3200" b="1">
                <a:latin typeface="楷体" panose="02010609060101010101" pitchFamily="49" charset="-122"/>
                <a:ea typeface="楷体" panose="02010609060101010101" pitchFamily="49" charset="-122"/>
              </a:rPr>
              <a:t>》中的</a:t>
            </a:r>
            <a:r>
              <a:rPr lang="zh-CN" altLang="en-US" sz="3200" b="1" dirty="0">
                <a:latin typeface="楷体" panose="02010609060101010101" pitchFamily="49" charset="-122"/>
                <a:ea typeface="楷体" panose="02010609060101010101" pitchFamily="49" charset="-122"/>
                <a:sym typeface="+mn-ea"/>
              </a:rPr>
              <a:t>_______</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gn="l" fontAlgn="auto">
              <a:lnSpc>
                <a:spcPts val="4840"/>
              </a:lnSpc>
            </a:pPr>
            <a:r>
              <a:rPr lang="zh-CN" altLang="en-US" sz="3200" b="1">
                <a:latin typeface="楷体" panose="02010609060101010101" pitchFamily="49" charset="-122"/>
                <a:ea typeface="楷体" panose="02010609060101010101" pitchFamily="49" charset="-122"/>
              </a:rPr>
              <a:t>⑵“他”是一个怎样的人？</a:t>
            </a:r>
            <a:r>
              <a:rPr lang="zh-CN" altLang="en-US" sz="2800" b="1">
                <a:latin typeface="楷体" panose="02010609060101010101" pitchFamily="49" charset="-122"/>
                <a:ea typeface="楷体" panose="02010609060101010101" pitchFamily="49" charset="-122"/>
              </a:rPr>
              <a:t> </a:t>
            </a:r>
            <a:endParaRPr lang="zh-CN" altLang="en-US" sz="2800" b="1">
              <a:latin typeface="楷体" panose="02010609060101010101" pitchFamily="49" charset="-122"/>
              <a:ea typeface="楷体" panose="02010609060101010101" pitchFamily="49" charset="-122"/>
            </a:endParaRPr>
          </a:p>
        </p:txBody>
      </p:sp>
      <p:sp>
        <p:nvSpPr>
          <p:cNvPr id="5" name="文本框 4"/>
          <p:cNvSpPr txBox="1"/>
          <p:nvPr/>
        </p:nvSpPr>
        <p:spPr>
          <a:xfrm>
            <a:off x="3150870" y="3716020"/>
            <a:ext cx="290131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红星照耀中国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7106920" y="3727450"/>
            <a:ext cx="160401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毛泽东</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552450" y="4935855"/>
            <a:ext cx="11090275" cy="1332230"/>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面容瘦削、高个子、浓密黑发、精通中国古文、军事和政治战略家。</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dashHorz">
          <a:fgClr>
            <a:srgbClr val="7030A0"/>
          </a:fgClr>
          <a:bgClr>
            <a:schemeClr val="bg1"/>
          </a:bgClr>
        </a:pattFill>
        <a:effectLst/>
      </p:bgPr>
    </p:bg>
    <p:spTree>
      <p:nvGrpSpPr>
        <p:cNvPr id="1" name=""/>
        <p:cNvGrpSpPr/>
        <p:nvPr/>
      </p:nvGrpSpPr>
      <p:grpSpPr/>
      <p:sp>
        <p:nvSpPr>
          <p:cNvPr id="4" name="文本框 3"/>
          <p:cNvSpPr txBox="1"/>
          <p:nvPr/>
        </p:nvSpPr>
        <p:spPr>
          <a:xfrm>
            <a:off x="608965" y="748665"/>
            <a:ext cx="11057255" cy="5331460"/>
          </a:xfrm>
          <a:prstGeom prst="rect">
            <a:avLst/>
          </a:prstGeom>
          <a:noFill/>
        </p:spPr>
        <p:txBody>
          <a:bodyPr wrap="square" rtlCol="0">
            <a:spAutoFit/>
          </a:bodyPr>
          <a:p>
            <a:pPr algn="l" fontAlgn="auto">
              <a:lnSpc>
                <a:spcPts val="4540"/>
              </a:lnSpc>
            </a:pPr>
            <a:r>
              <a:rPr lang="zh-CN" altLang="en-US" sz="3200" b="1">
                <a:latin typeface="楷体" panose="02010609060101010101" pitchFamily="49" charset="-122"/>
                <a:ea typeface="楷体" panose="02010609060101010101" pitchFamily="49" charset="-122"/>
              </a:rPr>
              <a:t>6、</a:t>
            </a:r>
            <a:r>
              <a:rPr lang="zh-CN" altLang="en-US" sz="3200" b="1">
                <a:latin typeface="楷体" panose="02010609060101010101" pitchFamily="49" charset="-122"/>
                <a:ea typeface="楷体" panose="02010609060101010101" pitchFamily="49" charset="-122"/>
                <a:sym typeface="+mn-ea"/>
              </a:rPr>
              <a:t>___</a:t>
            </a:r>
            <a:r>
              <a:rPr lang="zh-CN" altLang="en-US" sz="3200" b="1">
                <a:latin typeface="楷体" panose="02010609060101010101" pitchFamily="49" charset="-122"/>
                <a:ea typeface="楷体" panose="02010609060101010101" pitchFamily="49" charset="-122"/>
              </a:rPr>
              <a:t>国作家</a:t>
            </a:r>
            <a:r>
              <a:rPr lang="zh-CN" altLang="en-US" sz="3200" b="1">
                <a:latin typeface="楷体" panose="02010609060101010101" pitchFamily="49" charset="-122"/>
                <a:ea typeface="楷体" panose="02010609060101010101" pitchFamily="49" charset="-122"/>
                <a:sym typeface="+mn-ea"/>
              </a:rPr>
              <a:t>_____</a:t>
            </a:r>
            <a:r>
              <a:rPr lang="zh-CN" altLang="en-US" sz="3200" b="1">
                <a:latin typeface="楷体" panose="02010609060101010101" pitchFamily="49" charset="-122"/>
                <a:ea typeface="楷体" panose="02010609060101010101" pitchFamily="49" charset="-122"/>
              </a:rPr>
              <a:t>2012年获得诺贝尔文学奖。他获奖的代表性作品是《_________》《</a:t>
            </a:r>
            <a:r>
              <a:rPr lang="zh-CN" altLang="en-US" sz="3200" b="1">
                <a:latin typeface="楷体" panose="02010609060101010101" pitchFamily="49" charset="-122"/>
                <a:ea typeface="楷体" panose="02010609060101010101" pitchFamily="49" charset="-122"/>
                <a:sym typeface="+mn-ea"/>
              </a:rPr>
              <a:t>_____</a:t>
            </a:r>
            <a:r>
              <a:rPr lang="zh-CN" altLang="en-US" sz="3200" b="1">
                <a:latin typeface="楷体" panose="02010609060101010101" pitchFamily="49" charset="-122"/>
                <a:ea typeface="楷体" panose="02010609060101010101" pitchFamily="49" charset="-122"/>
              </a:rPr>
              <a:t>》，这部作品的主要创作手法是</a:t>
            </a:r>
            <a:r>
              <a:rPr lang="zh-CN" altLang="en-US" sz="3200" b="1">
                <a:latin typeface="楷体" panose="02010609060101010101" pitchFamily="49" charset="-122"/>
                <a:ea typeface="楷体" panose="02010609060101010101" pitchFamily="49" charset="-122"/>
                <a:sym typeface="+mn-ea"/>
              </a:rPr>
              <a:t>____________</a:t>
            </a:r>
            <a:r>
              <a:rPr lang="zh-CN" altLang="en-US" sz="3200" b="1">
                <a:latin typeface="楷体" panose="02010609060101010101" pitchFamily="49" charset="-122"/>
                <a:ea typeface="楷体" panose="02010609060101010101" pitchFamily="49" charset="-122"/>
              </a:rPr>
              <a:t>，题材内容分别是</a:t>
            </a:r>
            <a:r>
              <a:rPr lang="zh-CN" altLang="en-US" sz="3200" b="1">
                <a:latin typeface="楷体" panose="02010609060101010101" pitchFamily="49" charset="-122"/>
                <a:ea typeface="楷体" panose="02010609060101010101" pitchFamily="49" charset="-122"/>
                <a:sym typeface="+mn-ea"/>
              </a:rPr>
              <a:t>__________、_______</a:t>
            </a:r>
            <a:r>
              <a:rPr lang="zh-CN" altLang="en-US" sz="3200" b="1">
                <a:latin typeface="楷体" panose="02010609060101010101" pitchFamily="49" charset="-122"/>
                <a:ea typeface="楷体" panose="02010609060101010101" pitchFamily="49" charset="-122"/>
              </a:rPr>
              <a:t>。</a:t>
            </a:r>
            <a:endParaRPr lang="zh-CN" altLang="en-US" sz="3200" b="1">
              <a:latin typeface="楷体" panose="02010609060101010101" pitchFamily="49" charset="-122"/>
              <a:ea typeface="楷体" panose="02010609060101010101" pitchFamily="49" charset="-122"/>
            </a:endParaRPr>
          </a:p>
          <a:p>
            <a:pPr algn="l" fontAlgn="auto">
              <a:lnSpc>
                <a:spcPts val="4540"/>
              </a:lnSpc>
            </a:pPr>
            <a:r>
              <a:rPr lang="zh-CN" altLang="en-US" sz="3200" b="1">
                <a:latin typeface="楷体" panose="02010609060101010101" pitchFamily="49" charset="-122"/>
                <a:ea typeface="楷体" panose="02010609060101010101" pitchFamily="49" charset="-122"/>
              </a:rPr>
              <a:t>7、傅雷，我国著名文学</a:t>
            </a:r>
            <a:r>
              <a:rPr lang="zh-CN" altLang="en-US" sz="3200" b="1">
                <a:latin typeface="楷体" panose="02010609060101010101" pitchFamily="49" charset="-122"/>
                <a:ea typeface="楷体" panose="02010609060101010101" pitchFamily="49" charset="-122"/>
                <a:sym typeface="+mn-ea"/>
              </a:rPr>
              <a:t>_______</a:t>
            </a:r>
            <a:r>
              <a:rPr lang="zh-CN" altLang="en-US" sz="3200" b="1">
                <a:latin typeface="楷体" panose="02010609060101010101" pitchFamily="49" charset="-122"/>
                <a:ea typeface="楷体" panose="02010609060101010101" pitchFamily="49" charset="-122"/>
              </a:rPr>
              <a:t>、文艺评论家。傅雷毕生翻译</a:t>
            </a:r>
            <a:r>
              <a:rPr lang="zh-CN" altLang="en-US" sz="3200" b="1">
                <a:latin typeface="楷体" panose="02010609060101010101" pitchFamily="49" charset="-122"/>
                <a:ea typeface="楷体" panose="02010609060101010101" pitchFamily="49" charset="-122"/>
                <a:sym typeface="+mn-ea"/>
              </a:rPr>
              <a:t>________</a:t>
            </a:r>
            <a:r>
              <a:rPr lang="zh-CN" altLang="en-US" sz="3200" b="1">
                <a:latin typeface="楷体" panose="02010609060101010101" pitchFamily="49" charset="-122"/>
                <a:ea typeface="楷体" panose="02010609060101010101" pitchFamily="49" charset="-122"/>
              </a:rPr>
              <a:t>、</a:t>
            </a:r>
            <a:r>
              <a:rPr lang="zh-CN" altLang="en-US" sz="3200" b="1">
                <a:latin typeface="楷体" panose="02010609060101010101" pitchFamily="49" charset="-122"/>
                <a:ea typeface="楷体" panose="02010609060101010101" pitchFamily="49" charset="-122"/>
                <a:sym typeface="+mn-ea"/>
              </a:rPr>
              <a:t>___________</a:t>
            </a:r>
            <a:r>
              <a:rPr lang="zh-CN" altLang="en-US" sz="3200" b="1">
                <a:latin typeface="楷体" panose="02010609060101010101" pitchFamily="49" charset="-122"/>
                <a:ea typeface="楷体" panose="02010609060101010101" pitchFamily="49" charset="-122"/>
              </a:rPr>
              <a:t>、伏尔泰等作家的文学名著，主要译作有《</a:t>
            </a:r>
            <a:r>
              <a:rPr lang="zh-CN" altLang="en-US" sz="3200" b="1">
                <a:latin typeface="楷体" panose="02010609060101010101" pitchFamily="49" charset="-122"/>
                <a:ea typeface="楷体" panose="02010609060101010101" pitchFamily="49" charset="-122"/>
                <a:sym typeface="+mn-ea"/>
              </a:rPr>
              <a:t>________________</a:t>
            </a:r>
            <a:r>
              <a:rPr lang="zh-CN" altLang="en-US" sz="3200" b="1">
                <a:latin typeface="楷体" panose="02010609060101010101" pitchFamily="49" charset="-122"/>
                <a:ea typeface="楷体" panose="02010609060101010101" pitchFamily="49" charset="-122"/>
              </a:rPr>
              <a:t>》《高老头》《</a:t>
            </a:r>
            <a:r>
              <a:rPr lang="zh-CN" altLang="en-US" sz="3200" b="1">
                <a:latin typeface="楷体" panose="02010609060101010101" pitchFamily="49" charset="-122"/>
                <a:ea typeface="楷体" panose="02010609060101010101" pitchFamily="49" charset="-122"/>
                <a:sym typeface="+mn-ea"/>
              </a:rPr>
              <a:t>______________</a:t>
            </a:r>
            <a:r>
              <a:rPr lang="zh-CN" altLang="en-US" sz="3200" b="1">
                <a:latin typeface="楷体" panose="02010609060101010101" pitchFamily="49" charset="-122"/>
                <a:ea typeface="楷体" panose="02010609060101010101" pitchFamily="49" charset="-122"/>
              </a:rPr>
              <a:t>》《老实人》等34部。《傅雷家书》是傅雷写给</a:t>
            </a:r>
            <a:r>
              <a:rPr lang="zh-CN" altLang="en-US" sz="3200" b="1">
                <a:latin typeface="楷体" panose="02010609060101010101" pitchFamily="49" charset="-122"/>
                <a:ea typeface="楷体" panose="02010609060101010101" pitchFamily="49" charset="-122"/>
                <a:sym typeface="+mn-ea"/>
              </a:rPr>
              <a:t>____</a:t>
            </a:r>
            <a:r>
              <a:rPr lang="zh-CN" altLang="en-US" sz="3200" b="1">
                <a:latin typeface="楷体" panose="02010609060101010101" pitchFamily="49" charset="-122"/>
                <a:ea typeface="楷体" panose="02010609060101010101" pitchFamily="49" charset="-122"/>
              </a:rPr>
              <a:t>的书信编纂而成的一本集子，是一部充满着父爱的苦心孤诣，呕心沥血的</a:t>
            </a:r>
            <a:r>
              <a:rPr lang="zh-CN" altLang="en-US" sz="3200" b="1">
                <a:latin typeface="楷体" panose="02010609060101010101" pitchFamily="49" charset="-122"/>
                <a:ea typeface="楷体" panose="02010609060101010101" pitchFamily="49" charset="-122"/>
                <a:sym typeface="+mn-ea"/>
              </a:rPr>
              <a:t>____</a:t>
            </a:r>
            <a:r>
              <a:rPr lang="zh-CN" altLang="en-US" sz="3200" b="1">
                <a:latin typeface="楷体" panose="02010609060101010101" pitchFamily="49" charset="-122"/>
                <a:ea typeface="楷体" panose="02010609060101010101" pitchFamily="49" charset="-122"/>
              </a:rPr>
              <a:t>篇，也是现代中国影响最大的家训。</a:t>
            </a:r>
            <a:endParaRPr lang="zh-CN" altLang="en-US" sz="3200" b="1">
              <a:latin typeface="楷体" panose="02010609060101010101" pitchFamily="49" charset="-122"/>
              <a:ea typeface="楷体" panose="02010609060101010101" pitchFamily="49" charset="-122"/>
            </a:endParaRPr>
          </a:p>
        </p:txBody>
      </p:sp>
      <p:sp>
        <p:nvSpPr>
          <p:cNvPr id="5" name="文本框 4"/>
          <p:cNvSpPr txBox="1"/>
          <p:nvPr/>
        </p:nvSpPr>
        <p:spPr>
          <a:xfrm>
            <a:off x="1345565" y="645160"/>
            <a:ext cx="61531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中</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3208655" y="655955"/>
            <a:ext cx="106299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sym typeface="+mn-ea"/>
              </a:rPr>
              <a:t>莫言</a:t>
            </a:r>
            <a:endParaRPr lang="zh-CN" altLang="en-US" sz="3200" b="1">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2760345" y="1277620"/>
            <a:ext cx="190182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生死疲劳</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5601335" y="1277620"/>
            <a:ext cx="68326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蛙</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1437640" y="1852295"/>
            <a:ext cx="276352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魔幻现实主义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7188200" y="1840865"/>
            <a:ext cx="224536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农民与土地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9522460" y="1852295"/>
            <a:ext cx="193548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计划生育</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5084445" y="2450465"/>
            <a:ext cx="143002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翻译家</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1012825" y="3002915"/>
            <a:ext cx="192341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巴尔扎克</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3185795" y="3014345"/>
            <a:ext cx="276352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罗曼·罗兰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2266315" y="3589655"/>
            <a:ext cx="361442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约翰·克利斯朵夫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8465820" y="3577590"/>
            <a:ext cx="361442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欧也妮·葛朗台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8799830" y="4175760"/>
            <a:ext cx="1015365"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儿子  </a:t>
            </a:r>
            <a:endParaRPr lang="zh-CN" altLang="en-US" sz="3200" b="1">
              <a:solidFill>
                <a:srgbClr val="FF0000"/>
              </a:solidFill>
              <a:latin typeface="楷体" panose="02010609060101010101" pitchFamily="49" charset="-122"/>
              <a:ea typeface="楷体" panose="02010609060101010101" pitchFamily="49" charset="-122"/>
            </a:endParaRPr>
          </a:p>
        </p:txBody>
      </p:sp>
      <p:sp>
        <p:nvSpPr>
          <p:cNvPr id="16" name="文本框 15"/>
          <p:cNvSpPr txBox="1"/>
          <p:nvPr/>
        </p:nvSpPr>
        <p:spPr>
          <a:xfrm>
            <a:off x="1461770" y="5326380"/>
            <a:ext cx="1096010" cy="711835"/>
          </a:xfrm>
          <a:prstGeom prst="rect">
            <a:avLst/>
          </a:prstGeom>
          <a:noFill/>
        </p:spPr>
        <p:txBody>
          <a:bodyPr wrap="square" rtlCol="0">
            <a:spAutoFit/>
          </a:bodyPr>
          <a:p>
            <a:pPr algn="l" fontAlgn="auto">
              <a:lnSpc>
                <a:spcPts val="4840"/>
              </a:lnSpc>
            </a:pPr>
            <a:r>
              <a:rPr lang="zh-CN" altLang="en-US" sz="3200" b="1">
                <a:solidFill>
                  <a:srgbClr val="FF0000"/>
                </a:solidFill>
                <a:latin typeface="楷体" panose="02010609060101010101" pitchFamily="49" charset="-122"/>
                <a:ea typeface="楷体" panose="02010609060101010101" pitchFamily="49" charset="-122"/>
              </a:rPr>
              <a:t>教子  </a:t>
            </a:r>
            <a:endParaRPr lang="zh-CN" altLang="en-US" sz="32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1+#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1+#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1+#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1+#ppt_w/2"/>
                                          </p:val>
                                        </p:tav>
                                        <p:tav tm="100000">
                                          <p:val>
                                            <p:strVal val="#ppt_x"/>
                                          </p:val>
                                        </p:tav>
                                      </p:tavLst>
                                    </p:anim>
                                    <p:anim calcmode="lin" valueType="num">
                                      <p:cBhvr additive="base">
                                        <p:cTn id="6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1+#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1+#ppt_w/2"/>
                                          </p:val>
                                        </p:tav>
                                        <p:tav tm="100000">
                                          <p:val>
                                            <p:strVal val="#ppt_x"/>
                                          </p:val>
                                        </p:tav>
                                      </p:tavLst>
                                    </p:anim>
                                    <p:anim calcmode="lin" valueType="num">
                                      <p:cBhvr additive="base">
                                        <p:cTn id="8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1+#ppt_w/2"/>
                                          </p:val>
                                        </p:tav>
                                        <p:tav tm="100000">
                                          <p:val>
                                            <p:strVal val="#ppt_x"/>
                                          </p:val>
                                        </p:tav>
                                      </p:tavLst>
                                    </p:anim>
                                    <p:anim calcmode="lin" valueType="num">
                                      <p:cBhvr additive="base">
                                        <p:cTn id="8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2" grpId="0"/>
      <p:bldP spid="3" grpId="0"/>
      <p:bldP spid="9" grpId="0"/>
      <p:bldP spid="10" grpId="0"/>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8977630" y="1520825"/>
            <a:ext cx="3161030" cy="3985260"/>
          </a:xfrm>
          <a:prstGeom prst="rect">
            <a:avLst/>
          </a:prstGeom>
        </p:spPr>
      </p:pic>
      <p:pic>
        <p:nvPicPr>
          <p:cNvPr id="7170" name="图片 1" descr="组48325同意"/>
          <p:cNvPicPr>
            <a:picLocks noChangeAspect="1"/>
          </p:cNvPicPr>
          <p:nvPr/>
        </p:nvPicPr>
        <p:blipFill>
          <a:blip r:embed="rId2"/>
          <a:stretch>
            <a:fillRect/>
          </a:stretch>
        </p:blipFill>
        <p:spPr>
          <a:xfrm>
            <a:off x="440690" y="405765"/>
            <a:ext cx="3147695" cy="607695"/>
          </a:xfrm>
          <a:prstGeom prst="rect">
            <a:avLst/>
          </a:prstGeom>
          <a:noFill/>
          <a:ln w="9525">
            <a:noFill/>
          </a:ln>
        </p:spPr>
      </p:pic>
      <p:sp>
        <p:nvSpPr>
          <p:cNvPr id="5" name="文本框 7"/>
          <p:cNvSpPr txBox="1"/>
          <p:nvPr/>
        </p:nvSpPr>
        <p:spPr>
          <a:xfrm>
            <a:off x="922655" y="464185"/>
            <a:ext cx="2327910" cy="521970"/>
          </a:xfrm>
          <a:prstGeom prst="rect">
            <a:avLst/>
          </a:prstGeom>
          <a:noFill/>
          <a:ln w="9525">
            <a:noFill/>
          </a:ln>
        </p:spPr>
        <p:txBody>
          <a:bodyPr wrap="none" anchor="t">
            <a:spAutoFit/>
          </a:bodyPr>
          <a:p>
            <a:pPr algn="l" eaLnBrk="0" hangingPunct="0">
              <a:buFont typeface="Arial" panose="020B0604020202020204" pitchFamily="34" charset="0"/>
              <a:buNone/>
            </a:pPr>
            <a:r>
              <a:rPr lang="zh-CN" altLang="en-US" sz="2800" b="1" dirty="0">
                <a:solidFill>
                  <a:srgbClr val="FF0000"/>
                </a:solidFill>
                <a:latin typeface="思源黑体 CN Heavy" pitchFamily="34" charset="-122"/>
                <a:ea typeface="思源黑体 CN Heavy" pitchFamily="34" charset="-122"/>
              </a:rPr>
              <a:t>读书方法指导</a:t>
            </a:r>
            <a:endParaRPr lang="zh-CN" altLang="en-US" sz="2800" b="1" dirty="0">
              <a:solidFill>
                <a:srgbClr val="FF0000"/>
              </a:solidFill>
              <a:latin typeface="思源黑体 CN Heavy" pitchFamily="34" charset="-122"/>
              <a:ea typeface="思源黑体 CN Heavy" pitchFamily="34" charset="-122"/>
            </a:endParaRPr>
          </a:p>
        </p:txBody>
      </p:sp>
      <p:sp>
        <p:nvSpPr>
          <p:cNvPr id="6" name="文本框 5"/>
          <p:cNvSpPr txBox="1"/>
          <p:nvPr/>
        </p:nvSpPr>
        <p:spPr>
          <a:xfrm>
            <a:off x="574040" y="1317625"/>
            <a:ext cx="8389620" cy="5144135"/>
          </a:xfrm>
          <a:prstGeom prst="rect">
            <a:avLst/>
          </a:prstGeom>
          <a:noFill/>
        </p:spPr>
        <p:txBody>
          <a:bodyPr wrap="square" rtlCol="0">
            <a:spAutoFit/>
          </a:bodyPr>
          <a:p>
            <a:pPr algn="l" fontAlgn="auto">
              <a:lnSpc>
                <a:spcPts val="3940"/>
              </a:lnSpc>
            </a:pPr>
            <a:r>
              <a:rPr lang="zh-CN" altLang="en-US" sz="3200" b="1">
                <a:latin typeface="楷体" panose="02010609060101010101" pitchFamily="49" charset="-122"/>
                <a:ea typeface="楷体" panose="02010609060101010101" pitchFamily="49" charset="-122"/>
              </a:rPr>
              <a:t>㈠什么是选择性阅读？</a:t>
            </a:r>
            <a:endParaRPr lang="zh-CN" altLang="en-US" sz="3200" b="1">
              <a:latin typeface="楷体" panose="02010609060101010101" pitchFamily="49" charset="-122"/>
              <a:ea typeface="楷体" panose="02010609060101010101" pitchFamily="49" charset="-122"/>
            </a:endParaRPr>
          </a:p>
          <a:p>
            <a:pPr algn="l" fontAlgn="auto">
              <a:lnSpc>
                <a:spcPts val="3940"/>
              </a:lnSpc>
            </a:pPr>
            <a:r>
              <a:rPr lang="zh-CN" altLang="en-US" sz="3200" b="1">
                <a:latin typeface="楷体" panose="02010609060101010101" pitchFamily="49" charset="-122"/>
                <a:ea typeface="楷体" panose="02010609060101010101" pitchFamily="49" charset="-122"/>
              </a:rPr>
              <a:t>我们今天所处的时代，是一个信息爆炸的时代。知识增长大大超过个人的接受速度，引发了学习方式的变革。就读书而来说，选择性阅读变得更加重要。</a:t>
            </a:r>
            <a:endParaRPr lang="zh-CN" altLang="en-US" sz="3200" b="1">
              <a:latin typeface="楷体" panose="02010609060101010101" pitchFamily="49" charset="-122"/>
              <a:ea typeface="楷体" panose="02010609060101010101" pitchFamily="49" charset="-122"/>
            </a:endParaRPr>
          </a:p>
          <a:p>
            <a:pPr algn="l" fontAlgn="auto">
              <a:lnSpc>
                <a:spcPts val="3940"/>
              </a:lnSpc>
            </a:pPr>
            <a:r>
              <a:rPr lang="zh-CN" altLang="en-US" sz="3200" b="1">
                <a:latin typeface="楷体" panose="02010609060101010101" pitchFamily="49" charset="-122"/>
                <a:ea typeface="楷体" panose="02010609060101010101" pitchFamily="49" charset="-122"/>
              </a:rPr>
              <a:t>选择性阅读是一种理性、目的性很强的阅读方式，它往往和阅读者的兴趣、思想、关注点密不可分。大致有以下几种情形：1.兴趣选择阅读；2.问题选择阅读；3.目的选择阅读；</a:t>
            </a:r>
            <a:endParaRPr lang="zh-CN" altLang="en-US" sz="3200" b="1">
              <a:latin typeface="楷体" panose="02010609060101010101" pitchFamily="49" charset="-122"/>
              <a:ea typeface="楷体" panose="02010609060101010101" pitchFamily="49" charset="-122"/>
            </a:endParaRPr>
          </a:p>
          <a:p>
            <a:pPr algn="l" fontAlgn="auto">
              <a:lnSpc>
                <a:spcPts val="3940"/>
              </a:lnSpc>
            </a:pPr>
            <a:r>
              <a:rPr lang="zh-CN" altLang="en-US" sz="3200" b="1">
                <a:latin typeface="楷体" panose="02010609060101010101" pitchFamily="49" charset="-122"/>
                <a:ea typeface="楷体" panose="02010609060101010101" pitchFamily="49" charset="-122"/>
              </a:rPr>
              <a:t>4.方法选择阅读。</a:t>
            </a:r>
            <a:endParaRPr lang="zh-CN" altLang="en-US" sz="3200" b="1">
              <a:latin typeface="楷体" panose="02010609060101010101" pitchFamily="49" charset="-122"/>
              <a:ea typeface="楷体" panose="02010609060101010101" pitchFamily="49" charset="-122"/>
            </a:endParaRPr>
          </a:p>
        </p:txBody>
      </p:sp>
    </p:spTree>
  </p:cSld>
  <p:clrMapOvr>
    <a:masterClrMapping/>
  </p:clrMapOvr>
</p:sld>
</file>

<file path=ppt/tags/tag1.xml><?xml version="1.0" encoding="utf-8"?>
<p:tagLst xmlns:p="http://schemas.openxmlformats.org/presentationml/2006/main">
  <p:tag name="REFSHAPE" val="296965796"/>
  <p:tag name="KSO_WM_UNIT_PLACING_PICTURE_USER_VIEWPORT" val="{&quot;height&quot;:5424,&quot;width&quot;:768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14804</Words>
  <Application>WPS 演示</Application>
  <PresentationFormat>宽屏</PresentationFormat>
  <Paragraphs>446</Paragraphs>
  <Slides>59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59</vt:i4>
      </vt:variant>
    </vt:vector>
  </HeadingPairs>
  <TitlesOfParts>
    <vt:vector size="71" baseType="lpstr">
      <vt:lpstr>Arial</vt:lpstr>
      <vt:lpstr>宋体</vt:lpstr>
      <vt:lpstr>Wingdings</vt:lpstr>
      <vt:lpstr>思源黑体 CN Heavy</vt:lpstr>
      <vt:lpstr>黑体</vt:lpstr>
      <vt:lpstr>楷体</vt:lpstr>
      <vt:lpstr>微软雅黑</vt:lpstr>
      <vt:lpstr>Calibri</vt:lpstr>
      <vt:lpstr>楷体_GB2312</vt:lpstr>
      <vt:lpstr>Arial Unicode MS</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46</cp:revision>
  <dcterms:created xsi:type="dcterms:W3CDTF">2020-03-06T12:27:00Z</dcterms:created>
  <dcterms:modified xsi:type="dcterms:W3CDTF">2020-03-07T06:33:28Z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