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3"/>
  </p:notesMasterIdLst>
  <p:sldIdLst>
    <p:sldId id="270" r:id="rId3"/>
    <p:sldId id="579" r:id="rId4"/>
    <p:sldId id="271" r:id="rId5"/>
    <p:sldId id="364" r:id="rId6"/>
    <p:sldId id="365" r:id="rId7"/>
    <p:sldId id="367" r:id="rId8"/>
    <p:sldId id="368" r:id="rId9"/>
    <p:sldId id="369" r:id="rId10"/>
    <p:sldId id="370" r:id="rId11"/>
    <p:sldId id="371" r:id="rId12"/>
    <p:sldId id="372" r:id="rId13"/>
    <p:sldId id="363" r:id="rId14"/>
    <p:sldId id="272" r:id="rId15"/>
    <p:sldId id="375" r:id="rId16"/>
    <p:sldId id="376" r:id="rId17"/>
    <p:sldId id="377" r:id="rId18"/>
    <p:sldId id="378" r:id="rId19"/>
    <p:sldId id="379" r:id="rId20"/>
    <p:sldId id="380" r:id="rId21"/>
    <p:sldId id="381" r:id="rId22"/>
    <p:sldId id="382" r:id="rId23"/>
    <p:sldId id="383" r:id="rId24"/>
    <p:sldId id="385" r:id="rId25"/>
    <p:sldId id="386" r:id="rId26"/>
    <p:sldId id="387" r:id="rId27"/>
    <p:sldId id="388" r:id="rId28"/>
    <p:sldId id="389" r:id="rId29"/>
    <p:sldId id="390" r:id="rId30"/>
    <p:sldId id="392" r:id="rId31"/>
    <p:sldId id="394" r:id="rId32"/>
    <p:sldId id="395" r:id="rId34"/>
    <p:sldId id="396" r:id="rId35"/>
    <p:sldId id="399" r:id="rId36"/>
    <p:sldId id="400" r:id="rId37"/>
    <p:sldId id="401" r:id="rId38"/>
    <p:sldId id="402" r:id="rId39"/>
    <p:sldId id="403" r:id="rId40"/>
    <p:sldId id="404" r:id="rId41"/>
    <p:sldId id="406" r:id="rId42"/>
    <p:sldId id="407" r:id="rId43"/>
    <p:sldId id="408" r:id="rId44"/>
    <p:sldId id="410" r:id="rId45"/>
    <p:sldId id="411" r:id="rId46"/>
    <p:sldId id="412" r:id="rId47"/>
    <p:sldId id="413" r:id="rId48"/>
    <p:sldId id="414" r:id="rId49"/>
    <p:sldId id="415" r:id="rId50"/>
    <p:sldId id="416" r:id="rId51"/>
    <p:sldId id="417" r:id="rId52"/>
    <p:sldId id="418" r:id="rId53"/>
    <p:sldId id="420" r:id="rId54"/>
    <p:sldId id="421" r:id="rId55"/>
    <p:sldId id="422" r:id="rId56"/>
    <p:sldId id="423" r:id="rId57"/>
    <p:sldId id="424" r:id="rId58"/>
    <p:sldId id="425" r:id="rId59"/>
    <p:sldId id="426" r:id="rId60"/>
    <p:sldId id="427" r:id="rId61"/>
    <p:sldId id="428" r:id="rId62"/>
    <p:sldId id="430" r:id="rId63"/>
    <p:sldId id="432" r:id="rId64"/>
    <p:sldId id="434" r:id="rId65"/>
    <p:sldId id="435" r:id="rId66"/>
    <p:sldId id="436" r:id="rId67"/>
    <p:sldId id="437" r:id="rId68"/>
    <p:sldId id="438" r:id="rId69"/>
    <p:sldId id="439" r:id="rId70"/>
    <p:sldId id="440" r:id="rId71"/>
    <p:sldId id="442" r:id="rId72"/>
    <p:sldId id="443" r:id="rId73"/>
    <p:sldId id="444" r:id="rId74"/>
    <p:sldId id="446" r:id="rId75"/>
    <p:sldId id="447" r:id="rId76"/>
    <p:sldId id="448" r:id="rId77"/>
    <p:sldId id="449" r:id="rId78"/>
    <p:sldId id="451" r:id="rId79"/>
    <p:sldId id="453" r:id="rId80"/>
    <p:sldId id="455" r:id="rId81"/>
    <p:sldId id="456" r:id="rId82"/>
    <p:sldId id="457" r:id="rId83"/>
    <p:sldId id="460" r:id="rId84"/>
    <p:sldId id="462" r:id="rId85"/>
    <p:sldId id="463" r:id="rId86"/>
    <p:sldId id="464" r:id="rId87"/>
    <p:sldId id="465" r:id="rId88"/>
    <p:sldId id="466" r:id="rId89"/>
    <p:sldId id="467" r:id="rId90"/>
    <p:sldId id="468" r:id="rId91"/>
    <p:sldId id="469" r:id="rId92"/>
    <p:sldId id="470" r:id="rId93"/>
    <p:sldId id="471" r:id="rId94"/>
    <p:sldId id="472" r:id="rId95"/>
    <p:sldId id="473" r:id="rId96"/>
    <p:sldId id="474" r:id="rId97"/>
    <p:sldId id="475" r:id="rId98"/>
    <p:sldId id="476" r:id="rId99"/>
    <p:sldId id="477" r:id="rId100"/>
    <p:sldId id="478" r:id="rId101"/>
    <p:sldId id="479" r:id="rId102"/>
    <p:sldId id="480" r:id="rId103"/>
    <p:sldId id="481" r:id="rId104"/>
    <p:sldId id="482" r:id="rId105"/>
    <p:sldId id="483" r:id="rId106"/>
    <p:sldId id="484" r:id="rId107"/>
    <p:sldId id="485" r:id="rId108"/>
    <p:sldId id="486" r:id="rId109"/>
    <p:sldId id="487" r:id="rId110"/>
    <p:sldId id="488" r:id="rId111"/>
    <p:sldId id="489" r:id="rId112"/>
    <p:sldId id="490" r:id="rId113"/>
    <p:sldId id="491" r:id="rId114"/>
    <p:sldId id="492" r:id="rId115"/>
    <p:sldId id="493" r:id="rId116"/>
    <p:sldId id="534" r:id="rId117"/>
    <p:sldId id="494" r:id="rId118"/>
    <p:sldId id="495" r:id="rId119"/>
    <p:sldId id="496" r:id="rId120"/>
    <p:sldId id="497" r:id="rId121"/>
    <p:sldId id="498" r:id="rId122"/>
    <p:sldId id="499" r:id="rId123"/>
    <p:sldId id="500" r:id="rId124"/>
    <p:sldId id="501" r:id="rId125"/>
    <p:sldId id="502" r:id="rId126"/>
    <p:sldId id="503" r:id="rId127"/>
    <p:sldId id="504" r:id="rId128"/>
    <p:sldId id="505" r:id="rId129"/>
    <p:sldId id="506" r:id="rId130"/>
    <p:sldId id="507" r:id="rId131"/>
    <p:sldId id="508" r:id="rId132"/>
    <p:sldId id="509" r:id="rId133"/>
    <p:sldId id="510" r:id="rId134"/>
    <p:sldId id="512" r:id="rId135"/>
    <p:sldId id="513" r:id="rId136"/>
    <p:sldId id="514" r:id="rId137"/>
    <p:sldId id="515" r:id="rId138"/>
    <p:sldId id="516" r:id="rId139"/>
    <p:sldId id="517" r:id="rId140"/>
    <p:sldId id="518" r:id="rId141"/>
    <p:sldId id="527" r:id="rId142"/>
    <p:sldId id="519" r:id="rId143"/>
    <p:sldId id="520" r:id="rId144"/>
    <p:sldId id="521" r:id="rId145"/>
    <p:sldId id="522" r:id="rId146"/>
    <p:sldId id="523" r:id="rId147"/>
    <p:sldId id="524" r:id="rId148"/>
    <p:sldId id="525" r:id="rId149"/>
    <p:sldId id="526" r:id="rId150"/>
    <p:sldId id="528" r:id="rId151"/>
    <p:sldId id="529" r:id="rId152"/>
    <p:sldId id="530" r:id="rId153"/>
    <p:sldId id="531" r:id="rId154"/>
    <p:sldId id="533" r:id="rId155"/>
    <p:sldId id="405" r:id="rId1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BC593"/>
    <a:srgbClr val="98C957"/>
    <a:srgbClr val="6EB292"/>
    <a:srgbClr val="FFFFFF"/>
    <a:srgbClr val="48CAC4"/>
    <a:srgbClr val="009E96"/>
    <a:srgbClr val="A4E6D0"/>
    <a:srgbClr val="5AB8A6"/>
    <a:srgbClr val="37DB3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725"/>
    <p:restoredTop sz="94674"/>
  </p:normalViewPr>
  <p:slideViewPr>
    <p:cSldViewPr>
      <p:cViewPr>
        <p:scale>
          <a:sx n="90" d="100"/>
          <a:sy n="90" d="100"/>
        </p:scale>
        <p:origin x="-72" y="6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0" Type="http://schemas.openxmlformats.org/officeDocument/2006/relationships/commentAuthors" Target="commentAuthors.xml"/><Relationship Id="rId16" Type="http://schemas.openxmlformats.org/officeDocument/2006/relationships/slide" Target="slides/slide14.xml"/><Relationship Id="rId159" Type="http://schemas.openxmlformats.org/officeDocument/2006/relationships/tableStyles" Target="tableStyles.xml"/><Relationship Id="rId158" Type="http://schemas.openxmlformats.org/officeDocument/2006/relationships/viewProps" Target="viewProps.xml"/><Relationship Id="rId157" Type="http://schemas.openxmlformats.org/officeDocument/2006/relationships/presProps" Target="presProps.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3.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a:lstStyle/>
          <a:p>
            <a:fld id="{53A34AF9-1664-4634-98DD-8A193B72BA2B}" type="datetime1">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random/>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random/>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slide" Target="slide67.xml"/><Relationship Id="rId8" Type="http://schemas.openxmlformats.org/officeDocument/2006/relationships/slide" Target="slide58.xml"/><Relationship Id="rId7" Type="http://schemas.openxmlformats.org/officeDocument/2006/relationships/slide" Target="slide49.xml"/><Relationship Id="rId6" Type="http://schemas.openxmlformats.org/officeDocument/2006/relationships/slide" Target="slide40.xml"/><Relationship Id="rId5" Type="http://schemas.openxmlformats.org/officeDocument/2006/relationships/slide" Target="slide32.xml"/><Relationship Id="rId4" Type="http://schemas.openxmlformats.org/officeDocument/2006/relationships/slide" Target="slide26.xml"/><Relationship Id="rId3" Type="http://schemas.openxmlformats.org/officeDocument/2006/relationships/slide" Target="slide21.xml"/><Relationship Id="rId2" Type="http://schemas.openxmlformats.org/officeDocument/2006/relationships/slide" Target="slide12.xml"/><Relationship Id="rId13" Type="http://schemas.openxmlformats.org/officeDocument/2006/relationships/slideLayout" Target="../slideLayouts/slideLayout2.xml"/><Relationship Id="rId12" Type="http://schemas.openxmlformats.org/officeDocument/2006/relationships/slide" Target="slide131.xml"/><Relationship Id="rId11" Type="http://schemas.openxmlformats.org/officeDocument/2006/relationships/slide" Target="slide82.xml"/><Relationship Id="rId10" Type="http://schemas.openxmlformats.org/officeDocument/2006/relationships/slide" Target="slide7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52728" y="2071678"/>
            <a:ext cx="6429420" cy="922020"/>
          </a:xfrm>
          <a:prstGeom prst="rect">
            <a:avLst/>
          </a:prstGeom>
          <a:noFill/>
        </p:spPr>
        <p:txBody>
          <a:bodyPr wrap="square" rtlCol="0">
            <a:spAutoFit/>
          </a:bodyPr>
          <a:lstStyle/>
          <a:p>
            <a:pPr algn="ctr"/>
            <a:r>
              <a:rPr lang="zh-CN" altLang="en-US" sz="5400" b="1" dirty="0" smtClean="0">
                <a:solidFill>
                  <a:schemeClr val="bg1">
                    <a:lumMod val="90000"/>
                    <a:lumOff val="10000"/>
                  </a:schemeClr>
                </a:solidFill>
                <a:latin typeface="Heiti SC Light"/>
                <a:ea typeface="Heiti SC Light"/>
                <a:cs typeface="Heiti SC Light"/>
              </a:rPr>
              <a:t>第</a:t>
            </a:r>
            <a:r>
              <a:rPr lang="en-US" altLang="zh-CN" sz="5400" b="1" dirty="0" smtClean="0">
                <a:solidFill>
                  <a:schemeClr val="bg1">
                    <a:lumMod val="90000"/>
                    <a:lumOff val="10000"/>
                  </a:schemeClr>
                </a:solidFill>
                <a:latin typeface="Heiti SC Light"/>
                <a:ea typeface="Heiti SC Light"/>
                <a:cs typeface="Heiti SC Light"/>
              </a:rPr>
              <a:t>3</a:t>
            </a:r>
            <a:r>
              <a:rPr lang="zh-CN" altLang="en-US" sz="5400" b="1" dirty="0" smtClean="0">
                <a:solidFill>
                  <a:schemeClr val="bg1">
                    <a:lumMod val="90000"/>
                    <a:lumOff val="10000"/>
                  </a:schemeClr>
                </a:solidFill>
                <a:latin typeface="Heiti SC Light"/>
                <a:ea typeface="Heiti SC Light"/>
                <a:cs typeface="Heiti SC Light"/>
              </a:rPr>
              <a:t>部分  写作</a:t>
            </a:r>
          </a:p>
        </p:txBody>
      </p:sp>
      <p:sp>
        <p:nvSpPr>
          <p:cNvPr id="5" name="TextBox 7"/>
          <p:cNvSpPr txBox="1"/>
          <p:nvPr/>
        </p:nvSpPr>
        <p:spPr>
          <a:xfrm>
            <a:off x="2789215" y="3162300"/>
            <a:ext cx="6443215" cy="768350"/>
          </a:xfrm>
          <a:prstGeom prst="rect">
            <a:avLst/>
          </a:prstGeom>
          <a:noFill/>
        </p:spPr>
        <p:txBody>
          <a:bodyPr wrap="square" rtlCol="0">
            <a:spAutoFit/>
          </a:bodyPr>
          <a:lstStyle/>
          <a:p>
            <a:pPr marL="571500" indent="-571500" algn="ctr">
              <a:buFont typeface="Wingdings" pitchFamily="2" charset="2"/>
              <a:buChar char="u"/>
            </a:pPr>
            <a:r>
              <a:rPr lang="zh-CN" altLang="en-US" sz="4400" dirty="0" smtClean="0">
                <a:solidFill>
                  <a:schemeClr val="bg1">
                    <a:lumMod val="90000"/>
                    <a:lumOff val="10000"/>
                  </a:schemeClr>
                </a:solidFill>
                <a:latin typeface="Heiti SC Light"/>
                <a:ea typeface="Heiti SC Light"/>
                <a:cs typeface="Heiti SC Light"/>
              </a:rPr>
              <a:t>专题</a:t>
            </a:r>
            <a:r>
              <a:rPr lang="en-US" altLang="zh-CN" sz="4400" dirty="0" smtClean="0">
                <a:solidFill>
                  <a:schemeClr val="bg1">
                    <a:lumMod val="90000"/>
                    <a:lumOff val="10000"/>
                  </a:schemeClr>
                </a:solidFill>
                <a:latin typeface="Heiti SC Light"/>
                <a:ea typeface="Heiti SC Light"/>
                <a:cs typeface="Heiti SC Light"/>
              </a:rPr>
              <a:t>7  </a:t>
            </a:r>
            <a:r>
              <a:rPr lang="zh-CN" altLang="en-US" sz="4400" dirty="0" smtClean="0">
                <a:solidFill>
                  <a:schemeClr val="bg1">
                    <a:lumMod val="90000"/>
                    <a:lumOff val="10000"/>
                  </a:schemeClr>
                </a:solidFill>
                <a:latin typeface="Heiti SC Light"/>
                <a:ea typeface="Heiti SC Light"/>
                <a:cs typeface="Heiti SC Light"/>
              </a:rPr>
              <a:t>写作</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836712"/>
            <a:ext cx="2808312" cy="584775"/>
          </a:xfrm>
          <a:prstGeom prst="rect">
            <a:avLst/>
          </a:prstGeom>
          <a:noFill/>
        </p:spPr>
        <p:txBody>
          <a:bodyPr wrap="square" rtlCol="0">
            <a:spAutoFit/>
          </a:bodyPr>
          <a:lstStyle/>
          <a:p>
            <a:r>
              <a:rPr lang="zh-CN" altLang="en-US" sz="3200" dirty="0" smtClean="0"/>
              <a:t>立  意</a:t>
            </a:r>
            <a:endParaRPr lang="zh-CN" altLang="en-US" sz="3200" dirty="0"/>
          </a:p>
        </p:txBody>
      </p:sp>
      <p:graphicFrame>
        <p:nvGraphicFramePr>
          <p:cNvPr id="14" name="表格 13"/>
          <p:cNvGraphicFramePr>
            <a:graphicFrameLocks noGrp="1"/>
          </p:cNvGraphicFramePr>
          <p:nvPr/>
        </p:nvGraphicFramePr>
        <p:xfrm>
          <a:off x="1919536" y="1484784"/>
          <a:ext cx="9289032" cy="438912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a:txBody>
                    <a:bodyPr/>
                    <a:lstStyle/>
                    <a:p>
                      <a:r>
                        <a:rPr lang="zh-CN" altLang="en-US" dirty="0" smtClean="0"/>
                        <a:t>个人成长 </a:t>
                      </a:r>
                      <a:endParaRPr lang="en-US" altLang="zh-CN" dirty="0" smtClean="0"/>
                    </a:p>
                    <a:p>
                      <a:r>
                        <a:rPr lang="zh-CN" altLang="en-US" dirty="0" smtClean="0"/>
                        <a:t>时代发展</a:t>
                      </a:r>
                      <a:endParaRPr lang="zh-CN" altLang="en-US" dirty="0" smtClean="0"/>
                    </a:p>
                    <a:p>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勇担重任，促时代发展</a:t>
                      </a:r>
                      <a:endParaRPr lang="zh-CN" altLang="en-US" dirty="0" smtClean="0"/>
                    </a:p>
                    <a:p>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回想过去的</a:t>
                      </a:r>
                      <a:r>
                        <a:rPr lang="en-US" altLang="zh-CN" dirty="0" smtClean="0"/>
                        <a:t>18</a:t>
                      </a:r>
                      <a:r>
                        <a:rPr lang="zh-CN" altLang="en-US" dirty="0" smtClean="0"/>
                        <a:t>年，中国加入</a:t>
                      </a:r>
                      <a:r>
                        <a:rPr lang="en-US" altLang="zh-CN" dirty="0" smtClean="0"/>
                        <a:t>WTO</a:t>
                      </a:r>
                      <a:r>
                        <a:rPr lang="zh-CN" altLang="en-US" dirty="0" smtClean="0"/>
                        <a:t>，为国骄傲；</a:t>
                      </a:r>
                      <a:r>
                        <a:rPr lang="en-US" altLang="zh-CN" dirty="0" smtClean="0"/>
                        <a:t>2008</a:t>
                      </a:r>
                      <a:r>
                        <a:rPr lang="zh-CN" altLang="en-US" dirty="0" smtClean="0"/>
                        <a:t>年成功举办北京奥运会，举国欢腾；汶川地震，齐心重建。坚信未来，实现社会主义现代化，建设富强、民主、文明、和谐的国家。</a:t>
                      </a:r>
                      <a:r>
                        <a:rPr lang="en-US" altLang="zh-CN" dirty="0" smtClean="0"/>
                        <a:t>18</a:t>
                      </a:r>
                      <a:r>
                        <a:rPr lang="zh-CN" altLang="en-US" dirty="0" smtClean="0"/>
                        <a:t>岁的你们即将担当起国家发展的重任，唯有勇敢前行，才能实现民族伟大复兴。</a:t>
                      </a:r>
                      <a:endParaRPr lang="zh-CN" altLang="en-US" dirty="0" smtClean="0"/>
                    </a:p>
                    <a:p>
                      <a:endParaRPr lang="zh-CN" altLang="en-US" dirty="0"/>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机遇    挑战</a:t>
                      </a:r>
                      <a:endParaRPr lang="zh-CN" altLang="en-US" dirty="0" smtClean="0"/>
                    </a:p>
                    <a:p>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把握机遇，直面挑战</a:t>
                      </a:r>
                      <a:endParaRPr lang="zh-CN" altLang="en-US" dirty="0" smtClean="0"/>
                    </a:p>
                    <a:p>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我们是农历庚辰龙年出生的跨世纪一代，你们是沐浴在新时代春风中成长的一代。我们的时代，是把握机遇的筑梦时代。万水千山，祖国与我们同在。我们与你们，时代不同，挑战各异，但不变的是拳拳赤子之心，是对中国梦的向往与追求。</a:t>
                      </a:r>
                      <a:endParaRPr lang="zh-CN" altLang="en-US" dirty="0" smtClean="0"/>
                    </a:p>
                    <a:p>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000" fill="hold">
                                          <p:stCondLst>
                                            <p:cond delay="0"/>
                                          </p:stCondLst>
                                        </p:cTn>
                                        <p:tgtEl>
                                          <p:spTgt spid="10"/>
                                        </p:tgtEl>
                                        <p:attrNameLst>
                                          <p:attrName>style.visibility</p:attrName>
                                        </p:attrNameLst>
                                      </p:cBhvr>
                                      <p:to>
                                        <p:strVal val="visible"/>
                                      </p:to>
                                    </p:set>
                                    <p:animEffect transition="in" filter="wheel(1)">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diamond(in)">
                                      <p:cBhvr>
                                        <p:cTn id="2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132856"/>
            <a:ext cx="3287688" cy="2304256"/>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07368" y="1916832"/>
            <a:ext cx="11017224" cy="4401205"/>
          </a:xfrm>
          <a:prstGeom prst="rect">
            <a:avLst/>
          </a:prstGeom>
          <a:noFill/>
        </p:spPr>
        <p:txBody>
          <a:bodyPr wrap="square" rtlCol="0">
            <a:spAutoFit/>
          </a:bodyPr>
          <a:lstStyle/>
          <a:p>
            <a:r>
              <a:rPr lang="en-US" altLang="zh-CN" sz="2800" b="1" dirty="0" smtClean="0">
                <a:solidFill>
                  <a:srgbClr val="00B050"/>
                </a:solidFill>
              </a:rPr>
              <a:t>7.《</a:t>
            </a:r>
            <a:r>
              <a:rPr lang="zh-CN" altLang="en-US" sz="2800" b="1" dirty="0" smtClean="0">
                <a:solidFill>
                  <a:srgbClr val="00B050"/>
                </a:solidFill>
              </a:rPr>
              <a:t>中国诗词大会</a:t>
            </a:r>
            <a:r>
              <a:rPr lang="en-US" altLang="zh-CN" sz="2800" b="1" dirty="0" smtClean="0">
                <a:solidFill>
                  <a:srgbClr val="00B050"/>
                </a:solidFill>
              </a:rPr>
              <a:t>》</a:t>
            </a:r>
            <a:r>
              <a:rPr lang="zh-CN" altLang="en-US" sz="2800" b="1" dirty="0" smtClean="0">
                <a:solidFill>
                  <a:srgbClr val="00B050"/>
                </a:solidFill>
              </a:rPr>
              <a:t>：传统文化的创造性转化</a:t>
            </a:r>
            <a:endParaRPr lang="en-US" altLang="zh-CN" sz="2800" b="1" dirty="0" smtClean="0">
              <a:solidFill>
                <a:srgbClr val="00B050"/>
              </a:solidFill>
            </a:endParaRPr>
          </a:p>
          <a:p>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伴随着央视</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中国诗词大会</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节目的热播，来</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自上海复旦附中的</a:t>
            </a:r>
            <a:r>
              <a:rPr lang="en-US" altLang="zh-CN" sz="2800" dirty="0" smtClean="0">
                <a:latin typeface="楷体" panose="02010609060101010101" pitchFamily="49" charset="-122"/>
                <a:ea typeface="楷体" panose="02010609060101010101" pitchFamily="49" charset="-122"/>
              </a:rPr>
              <a:t>16</a:t>
            </a:r>
            <a:r>
              <a:rPr lang="zh-CN" altLang="en-US" sz="2800" dirty="0" smtClean="0">
                <a:latin typeface="楷体" panose="02010609060101010101" pitchFamily="49" charset="-122"/>
                <a:ea typeface="楷体" panose="02010609060101010101" pitchFamily="49" charset="-122"/>
              </a:rPr>
              <a:t>岁高中女生武亦姝彻底“红”</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了。各方赞美纷至沓来，甚至有人对能背两千首诗</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词、写得一手好字的她给出了这样的评价，“满足</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了我对古代才女的所有幻想”。夸张的言辞背后，</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是由衷的欣赏之情。无独有偶，另一个在众多娱乐节目中显得相当独特的朗读书信的节目</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见字如面</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也广受好评。联系到此前</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中国汉字听写大会</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和</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中国成语大会</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这些“另类”节目的流行，我们有理由相信，这一文化现象的背后，透露出的是时代变迁的本质。</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479376" y="980728"/>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7170" name="Picture 2" descr="C:\Users\Administrator\Desktop\t01ecbb2b08bd66b940.jpg"/>
          <p:cNvPicPr>
            <a:picLocks noChangeAspect="1" noChangeArrowheads="1"/>
          </p:cNvPicPr>
          <p:nvPr/>
        </p:nvPicPr>
        <p:blipFill>
          <a:blip r:embed="rId1" cstate="print"/>
          <a:srcRect/>
          <a:stretch>
            <a:fillRect/>
          </a:stretch>
        </p:blipFill>
        <p:spPr bwMode="auto">
          <a:xfrm flipH="1">
            <a:off x="8760296" y="2204864"/>
            <a:ext cx="3200808" cy="2185552"/>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box(in)">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nodeType="withEffect">
                                  <p:stCondLst>
                                    <p:cond delay="0"/>
                                  </p:stCondLst>
                                  <p:childTnLst>
                                    <p:set>
                                      <p:cBhvr>
                                        <p:cTn id="19" dur="1" fill="hold">
                                          <p:stCondLst>
                                            <p:cond delay="0"/>
                                          </p:stCondLst>
                                        </p:cTn>
                                        <p:tgtEl>
                                          <p:spTgt spid="7170"/>
                                        </p:tgtEl>
                                        <p:attrNameLst>
                                          <p:attrName>style.visibility</p:attrName>
                                        </p:attrNameLst>
                                      </p:cBhvr>
                                      <p:to>
                                        <p:strVal val="visible"/>
                                      </p:to>
                                    </p:set>
                                    <p:animEffect transition="in" filter="checkerboard(across)">
                                      <p:cBhvr>
                                        <p:cTn id="20"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1628800"/>
            <a:ext cx="10009112" cy="1815882"/>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中国诗词大会</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的成功并非偶然，在观众知识结构、欣赏趣味“升级”的当下，综艺节目勇于突破常规、兼顾文化性与娱乐性，无疑是一次成功的调整转型，而其背后更应引起关注的，则是传统文化的创造性转化这一更为深远的命题。</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908720"/>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4437112"/>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810747" y="4365104"/>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49411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诗词之美   传统文化   国民素养   创新</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box(in)">
                                      <p:cBhvr>
                                        <p:cTn id="7" dur="1000"/>
                                        <p:tgtEl>
                                          <p:spTgt spid="8"/>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9"/>
                                        </p:tgtEl>
                                        <p:attrNameLst>
                                          <p:attrName>style.visibility</p:attrName>
                                        </p:attrNameLst>
                                      </p:cBhvr>
                                      <p:to>
                                        <p:strVal val="visible"/>
                                      </p:to>
                                    </p:set>
                                    <p:animEffect transition="in" filter="box(in)">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000" fill="hold">
                                          <p:stCondLst>
                                            <p:cond delay="0"/>
                                          </p:stCondLst>
                                        </p:cTn>
                                        <p:tgtEl>
                                          <p:spTgt spid="12"/>
                                        </p:tgtEl>
                                        <p:attrNameLst>
                                          <p:attrName>style.visibility</p:attrName>
                                        </p:attrNameLst>
                                      </p:cBhvr>
                                      <p:to>
                                        <p:strVal val="visible"/>
                                      </p:to>
                                    </p:set>
                                    <p:animEffect transition="in" filter="box(in)">
                                      <p:cBhvr>
                                        <p:cTn id="20" dur="1000"/>
                                        <p:tgtEl>
                                          <p:spTgt spid="12"/>
                                        </p:tgtEl>
                                      </p:cBhvr>
                                    </p:animEffect>
                                  </p:childTnLst>
                                </p:cTn>
                              </p:par>
                              <p:par>
                                <p:cTn id="21" presetID="4" presetClass="entr" presetSubtype="16" fill="hold" grpId="0" nodeType="withEffect">
                                  <p:stCondLst>
                                    <p:cond delay="0"/>
                                  </p:stCondLst>
                                  <p:childTnLst>
                                    <p:set>
                                      <p:cBhvr>
                                        <p:cTn id="22" dur="1000" fill="hold">
                                          <p:stCondLst>
                                            <p:cond delay="0"/>
                                          </p:stCondLst>
                                        </p:cTn>
                                        <p:tgtEl>
                                          <p:spTgt spid="13"/>
                                        </p:tgtEl>
                                        <p:attrNameLst>
                                          <p:attrName>style.visibility</p:attrName>
                                        </p:attrNameLst>
                                      </p:cBhvr>
                                      <p:to>
                                        <p:strVal val="visible"/>
                                      </p:to>
                                    </p:set>
                                    <p:animEffect transition="in" filter="box(in)">
                                      <p:cBhvr>
                                        <p:cTn id="23" dur="1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1464" y="1557367"/>
            <a:ext cx="9649072" cy="4031873"/>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众所周知，传统文化既是一个国家和民族的发展命脉所在，也是不断进行再创作的宝贵精神资源。只是，伴随着时代的进步、社会的发展，对现代人而言，传统文化不可避免地存在与时代脱节、难以为当今所接受的东西。这样一来，如何能够做到古为今用、推陈出新，结合时代的需求来看待传统文化，对其加以甄别、取舍，有扬弃地继承，创造性地转化，使之与现代文化融合贯通，就成了当下我们所面临的迫切的时代任务。而对于“传统文化的创造性转化”的大议题，</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中国诗词大会</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交出了一份令人满意的答卷。</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708920"/>
            <a:ext cx="3287688" cy="2088232"/>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07368" y="2348881"/>
            <a:ext cx="11017224" cy="3539430"/>
          </a:xfrm>
          <a:prstGeom prst="rect">
            <a:avLst/>
          </a:prstGeom>
          <a:noFill/>
        </p:spPr>
        <p:txBody>
          <a:bodyPr wrap="square" rtlCol="0">
            <a:spAutoFit/>
          </a:bodyPr>
          <a:lstStyle/>
          <a:p>
            <a:r>
              <a:rPr lang="en-US" altLang="zh-CN" sz="2800" b="1" dirty="0" smtClean="0">
                <a:solidFill>
                  <a:srgbClr val="00B050"/>
                </a:solidFill>
              </a:rPr>
              <a:t>8.</a:t>
            </a:r>
            <a:r>
              <a:rPr lang="zh-CN" altLang="en-US" sz="2800" b="1" dirty="0" smtClean="0">
                <a:solidFill>
                  <a:srgbClr val="00B050"/>
                </a:solidFill>
              </a:rPr>
              <a:t>共享单车乱象：文明源于规则</a:t>
            </a:r>
            <a:endParaRPr lang="en-US" altLang="zh-CN"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满大街花花绿绿的共享单车，意味着这已成为</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一个国民现象级事物。据统计，截至</a:t>
            </a:r>
            <a:r>
              <a:rPr lang="en-US" altLang="zh-CN" sz="2800" dirty="0" smtClean="0">
                <a:latin typeface="楷体" panose="02010609060101010101" pitchFamily="49" charset="-122"/>
                <a:ea typeface="楷体" panose="02010609060101010101" pitchFamily="49" charset="-122"/>
              </a:rPr>
              <a:t>2016</a:t>
            </a:r>
            <a:r>
              <a:rPr lang="zh-CN" altLang="en-US" sz="2800" dirty="0" smtClean="0">
                <a:latin typeface="楷体" panose="02010609060101010101" pitchFamily="49" charset="-122"/>
                <a:ea typeface="楷体" panose="02010609060101010101" pitchFamily="49" charset="-122"/>
              </a:rPr>
              <a:t>年年底，</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中国共享单车市场整体用户数已达</a:t>
            </a:r>
            <a:r>
              <a:rPr lang="en-US" altLang="zh-CN" sz="2800" dirty="0" smtClean="0">
                <a:latin typeface="楷体" panose="02010609060101010101" pitchFamily="49" charset="-122"/>
                <a:ea typeface="楷体" panose="02010609060101010101" pitchFamily="49" charset="-122"/>
              </a:rPr>
              <a:t>1886</a:t>
            </a:r>
            <a:r>
              <a:rPr lang="zh-CN" altLang="en-US" sz="2800" dirty="0" smtClean="0">
                <a:latin typeface="楷体" panose="02010609060101010101" pitchFamily="49" charset="-122"/>
                <a:ea typeface="楷体" panose="02010609060101010101" pitchFamily="49" charset="-122"/>
              </a:rPr>
              <a:t>万。或许和</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扫码支付一样，共享单车也将成为国人离不开的生</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活方式之一。与此同时，共享单车乱象引起越来越</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多的关注。私人加锁、拔胎、车座插针、被贴假二维码骗钱</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各种奇葩事每每将问题焦点导向关于国民素质的讨论。</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911424" y="1556792"/>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8194" name="Picture 2" descr="C:\Users\Administrator\Desktop\QQ截图20190122131410.jpg"/>
          <p:cNvPicPr>
            <a:picLocks noChangeAspect="1" noChangeArrowheads="1"/>
          </p:cNvPicPr>
          <p:nvPr/>
        </p:nvPicPr>
        <p:blipFill>
          <a:blip r:embed="rId1" cstate="print"/>
          <a:srcRect/>
          <a:stretch>
            <a:fillRect/>
          </a:stretch>
        </p:blipFill>
        <p:spPr bwMode="auto">
          <a:xfrm>
            <a:off x="8832304" y="2852936"/>
            <a:ext cx="3096344" cy="1826531"/>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box(in)">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nodeType="withEffect">
                                  <p:stCondLst>
                                    <p:cond delay="0"/>
                                  </p:stCondLst>
                                  <p:childTnLst>
                                    <p:set>
                                      <p:cBhvr>
                                        <p:cTn id="19" dur="1" fill="hold">
                                          <p:stCondLst>
                                            <p:cond delay="0"/>
                                          </p:stCondLst>
                                        </p:cTn>
                                        <p:tgtEl>
                                          <p:spTgt spid="8194"/>
                                        </p:tgtEl>
                                        <p:attrNameLst>
                                          <p:attrName>style.visibility</p:attrName>
                                        </p:attrNameLst>
                                      </p:cBhvr>
                                      <p:to>
                                        <p:strVal val="visible"/>
                                      </p:to>
                                    </p:set>
                                    <p:animEffect transition="in" filter="checkerboard(across)">
                                      <p:cBhvr>
                                        <p:cTn id="20"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1628800"/>
            <a:ext cx="10009112" cy="2246769"/>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有人说共享单车是国民素质的照妖镜，但谈论素质不能脱离规则。共享单车的规则分两层：一是单车平台为用户设立的规则，二是各城市政府为共享单车设立的规则。有好的规则，素质差的人也能学好；没有好的规则，高素质的人也可能被带坏，文明最终还是源于规则。</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908720"/>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4437112"/>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810747" y="4365104"/>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49411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共享与共赢   文明与规则   国民素质</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box(in)">
                                      <p:cBhvr>
                                        <p:cTn id="7" dur="1000"/>
                                        <p:tgtEl>
                                          <p:spTgt spid="8"/>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9"/>
                                        </p:tgtEl>
                                        <p:attrNameLst>
                                          <p:attrName>style.visibility</p:attrName>
                                        </p:attrNameLst>
                                      </p:cBhvr>
                                      <p:to>
                                        <p:strVal val="visible"/>
                                      </p:to>
                                    </p:set>
                                    <p:animEffect transition="in" filter="box(in)">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000" fill="hold">
                                          <p:stCondLst>
                                            <p:cond delay="0"/>
                                          </p:stCondLst>
                                        </p:cTn>
                                        <p:tgtEl>
                                          <p:spTgt spid="12"/>
                                        </p:tgtEl>
                                        <p:attrNameLst>
                                          <p:attrName>style.visibility</p:attrName>
                                        </p:attrNameLst>
                                      </p:cBhvr>
                                      <p:to>
                                        <p:strVal val="visible"/>
                                      </p:to>
                                    </p:set>
                                    <p:animEffect transition="in" filter="box(in)">
                                      <p:cBhvr>
                                        <p:cTn id="20" dur="1000"/>
                                        <p:tgtEl>
                                          <p:spTgt spid="12"/>
                                        </p:tgtEl>
                                      </p:cBhvr>
                                    </p:animEffect>
                                  </p:childTnLst>
                                </p:cTn>
                              </p:par>
                              <p:par>
                                <p:cTn id="21" presetID="4" presetClass="entr" presetSubtype="16" fill="hold" grpId="0" nodeType="withEffect">
                                  <p:stCondLst>
                                    <p:cond delay="0"/>
                                  </p:stCondLst>
                                  <p:childTnLst>
                                    <p:set>
                                      <p:cBhvr>
                                        <p:cTn id="22" dur="1000" fill="hold">
                                          <p:stCondLst>
                                            <p:cond delay="0"/>
                                          </p:stCondLst>
                                        </p:cTn>
                                        <p:tgtEl>
                                          <p:spTgt spid="13"/>
                                        </p:tgtEl>
                                        <p:attrNameLst>
                                          <p:attrName>style.visibility</p:attrName>
                                        </p:attrNameLst>
                                      </p:cBhvr>
                                      <p:to>
                                        <p:strVal val="visible"/>
                                      </p:to>
                                    </p:set>
                                    <p:animEffect transition="in" filter="box(in)">
                                      <p:cBhvr>
                                        <p:cTn id="23" dur="1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3108543"/>
          </a:xfrm>
          <a:prstGeom prst="rect">
            <a:avLst/>
          </a:prstGeom>
          <a:noFill/>
        </p:spPr>
        <p:txBody>
          <a:bodyPr wrap="square" rtlCol="0">
            <a:spAutoFit/>
          </a:bodyPr>
          <a:lstStyle/>
          <a:p>
            <a:r>
              <a:rPr lang="zh-CN" altLang="en-US" sz="2800" dirty="0" smtClean="0">
                <a:latin typeface="宋体" pitchFamily="2" charset="-122"/>
                <a:ea typeface="宋体" pitchFamily="2" charset="-122"/>
              </a:rPr>
              <a:t>    社会不能无视各种颜色单车之间的竞争。乱停乱放的单车会阻碍通行，也会降低执法效率。政府应该为它们划定边界，以免多赢变成公害；开发共享单车的企业也应完善设备和管理制度。共享单车的发展，既是对国民素质的考验，也是对相关企业反应能力、执行能力的考验，同时还是对地方政府责任意识、响应能力的考验。只有有了明确的规则，才能让共享单车更有序地上路。文明出行，规则先行。</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564904"/>
            <a:ext cx="3287688" cy="2304256"/>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79376" y="2060848"/>
            <a:ext cx="11449272" cy="3539430"/>
          </a:xfrm>
          <a:prstGeom prst="rect">
            <a:avLst/>
          </a:prstGeom>
          <a:noFill/>
        </p:spPr>
        <p:txBody>
          <a:bodyPr wrap="square" rtlCol="0">
            <a:spAutoFit/>
          </a:bodyPr>
          <a:lstStyle/>
          <a:p>
            <a:r>
              <a:rPr lang="en-US" altLang="zh-CN" sz="2800" b="1" dirty="0" smtClean="0">
                <a:solidFill>
                  <a:srgbClr val="00B050"/>
                </a:solidFill>
              </a:rPr>
              <a:t>9.</a:t>
            </a:r>
            <a:r>
              <a:rPr lang="zh-CN" altLang="en-US" sz="2800" b="1" dirty="0" smtClean="0">
                <a:solidFill>
                  <a:srgbClr val="00B050"/>
                </a:solidFill>
              </a:rPr>
              <a:t>世界互联网大会：创新驱动造福人类</a:t>
            </a:r>
            <a:endParaRPr lang="en-US" altLang="zh-CN"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第三届世界互联网大会在浙江乌镇举办。大会</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期间，来自五大洲</a:t>
            </a:r>
            <a:r>
              <a:rPr lang="en-US" altLang="zh-CN" sz="2800" dirty="0" smtClean="0">
                <a:latin typeface="楷体" panose="02010609060101010101" pitchFamily="49" charset="-122"/>
                <a:ea typeface="楷体" panose="02010609060101010101" pitchFamily="49" charset="-122"/>
              </a:rPr>
              <a:t>110</a:t>
            </a:r>
            <a:r>
              <a:rPr lang="zh-CN" altLang="en-US" sz="2800" dirty="0" smtClean="0">
                <a:latin typeface="楷体" panose="02010609060101010101" pitchFamily="49" charset="-122"/>
                <a:ea typeface="楷体" panose="02010609060101010101" pitchFamily="49" charset="-122"/>
              </a:rPr>
              <a:t>多个国家和地区的</a:t>
            </a:r>
            <a:r>
              <a:rPr lang="en-US" altLang="zh-CN" sz="2800" dirty="0" smtClean="0">
                <a:latin typeface="楷体" panose="02010609060101010101" pitchFamily="49" charset="-122"/>
                <a:ea typeface="楷体" panose="02010609060101010101" pitchFamily="49" charset="-122"/>
              </a:rPr>
              <a:t>1600</a:t>
            </a:r>
            <a:r>
              <a:rPr lang="zh-CN" altLang="en-US" sz="2800" dirty="0" smtClean="0">
                <a:latin typeface="楷体" panose="02010609060101010101" pitchFamily="49" charset="-122"/>
                <a:ea typeface="楷体" panose="02010609060101010101" pitchFamily="49" charset="-122"/>
              </a:rPr>
              <a:t>余名</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嘉宾齐聚乌镇，围绕“创新驱动造福人类</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携手</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共建网络空间命运共同体”这一主题，进行坦诚交</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流，在思想交流、技术展示、经贸合作、共识形成</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等方面取得丰硕成果。大会围绕互联网经济、互联网创新、互联网文化、互联网治理、互联网国际合作等前沿热点共举办了</a:t>
            </a:r>
            <a:r>
              <a:rPr lang="en-US" altLang="zh-CN" sz="2800" dirty="0" smtClean="0">
                <a:latin typeface="楷体" panose="02010609060101010101" pitchFamily="49" charset="-122"/>
                <a:ea typeface="楷体" panose="02010609060101010101" pitchFamily="49" charset="-122"/>
              </a:rPr>
              <a:t>16</a:t>
            </a:r>
            <a:r>
              <a:rPr lang="zh-CN" altLang="en-US" sz="2800" dirty="0" smtClean="0">
                <a:latin typeface="楷体" panose="02010609060101010101" pitchFamily="49" charset="-122"/>
                <a:ea typeface="楷体" panose="02010609060101010101" pitchFamily="49" charset="-122"/>
              </a:rPr>
              <a:t>场论坛，主</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767408" y="1124744"/>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9218" name="Picture 2" descr="C:\Users\Administrator\Desktop\5a4dce3866c4e.jpg"/>
          <p:cNvPicPr>
            <a:picLocks noChangeAspect="1" noChangeArrowheads="1"/>
          </p:cNvPicPr>
          <p:nvPr/>
        </p:nvPicPr>
        <p:blipFill>
          <a:blip r:embed="rId1" cstate="print"/>
          <a:srcRect/>
          <a:stretch>
            <a:fillRect/>
          </a:stretch>
        </p:blipFill>
        <p:spPr bwMode="auto">
          <a:xfrm>
            <a:off x="8832304" y="2564904"/>
            <a:ext cx="3024336" cy="2177522"/>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nodeType="withEffect">
                                  <p:stCondLst>
                                    <p:cond delay="0"/>
                                  </p:stCondLst>
                                  <p:childTnLst>
                                    <p:set>
                                      <p:cBhvr>
                                        <p:cTn id="19" dur="1" fill="hold">
                                          <p:stCondLst>
                                            <p:cond delay="0"/>
                                          </p:stCondLst>
                                        </p:cTn>
                                        <p:tgtEl>
                                          <p:spTgt spid="9218"/>
                                        </p:tgtEl>
                                        <p:attrNameLst>
                                          <p:attrName>style.visibility</p:attrName>
                                        </p:attrNameLst>
                                      </p:cBhvr>
                                      <p:to>
                                        <p:strVal val="visible"/>
                                      </p:to>
                                    </p:set>
                                    <p:animEffect transition="in" filter="checkerboard(across)">
                                      <p:cBhvr>
                                        <p:cTn id="20"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3054439"/>
            <a:ext cx="9865096" cy="2246769"/>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互联网深刻改变着全球经济格局、利益格局、安全格局，共建网络空间命运共同体是建设人类共同新家园的客观需要，是应对信息化挑战的迫切要求，是培育发展新动能的必然选择。世界各国理应加强彼此间政策协调与合作，为共建网络空间命运共同体做出积极努力。</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2564904"/>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631504" y="2617495"/>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5373216"/>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703512" y="5354052"/>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5786100"/>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科技与创新   虚拟与现实   合作与双赢</a:t>
            </a:r>
          </a:p>
        </p:txBody>
      </p:sp>
      <p:sp>
        <p:nvSpPr>
          <p:cNvPr id="10" name="文本框 1"/>
          <p:cNvSpPr txBox="1"/>
          <p:nvPr/>
        </p:nvSpPr>
        <p:spPr>
          <a:xfrm>
            <a:off x="1559496" y="836712"/>
            <a:ext cx="9865096" cy="1815882"/>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题突出、特色鲜明、富有深度；首次发布了</a:t>
            </a:r>
            <a:r>
              <a:rPr lang="en-US" altLang="zh-CN" sz="2800" dirty="0" smtClean="0">
                <a:latin typeface="楷体" panose="02010609060101010101" pitchFamily="49" charset="-122"/>
                <a:ea typeface="楷体" panose="02010609060101010101" pitchFamily="49" charset="-122"/>
              </a:rPr>
              <a:t>15</a:t>
            </a:r>
            <a:r>
              <a:rPr lang="zh-CN" altLang="en-US" sz="2800" dirty="0" smtClean="0">
                <a:latin typeface="楷体" panose="02010609060101010101" pitchFamily="49" charset="-122"/>
                <a:ea typeface="楷体" panose="02010609060101010101" pitchFamily="49" charset="-122"/>
              </a:rPr>
              <a:t>项世界互联网领先科技成果，汇聚全球尖端科技，引领未来发展；来自国内外</a:t>
            </a:r>
            <a:r>
              <a:rPr lang="en-US" altLang="zh-CN" sz="2800" dirty="0" smtClean="0">
                <a:latin typeface="楷体" panose="02010609060101010101" pitchFamily="49" charset="-122"/>
                <a:ea typeface="楷体" panose="02010609060101010101" pitchFamily="49" charset="-122"/>
              </a:rPr>
              <a:t>310</a:t>
            </a:r>
            <a:r>
              <a:rPr lang="zh-CN" altLang="en-US" sz="2800" dirty="0" smtClean="0">
                <a:latin typeface="楷体" panose="02010609060101010101" pitchFamily="49" charset="-122"/>
                <a:ea typeface="楷体" panose="02010609060101010101" pitchFamily="49" charset="-122"/>
              </a:rPr>
              <a:t>多家企业参加“互联网之光”博览会，展示新技术新产品；发布</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乌镇报告</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，凝聚各方共识，成为大会标志性成果。</a:t>
            </a:r>
            <a:endParaRPr lang="en-US" altLang="zh-CN" sz="2800" dirty="0" smtClean="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box(in)">
                                      <p:cBhvr>
                                        <p:cTn id="12" dur="1000"/>
                                        <p:tgtEl>
                                          <p:spTgt spid="8"/>
                                        </p:tgtEl>
                                      </p:cBhvr>
                                    </p:animEffect>
                                  </p:childTnLst>
                                </p:cTn>
                              </p:par>
                              <p:par>
                                <p:cTn id="13" presetID="4" presetClass="entr" presetSubtype="16" fill="hold" grpId="0" nodeType="withEffect">
                                  <p:stCondLst>
                                    <p:cond delay="0"/>
                                  </p:stCondLst>
                                  <p:childTnLst>
                                    <p:set>
                                      <p:cBhvr>
                                        <p:cTn id="14" dur="1000" fill="hold">
                                          <p:stCondLst>
                                            <p:cond delay="0"/>
                                          </p:stCondLst>
                                        </p:cTn>
                                        <p:tgtEl>
                                          <p:spTgt spid="9"/>
                                        </p:tgtEl>
                                        <p:attrNameLst>
                                          <p:attrName>style.visibility</p:attrName>
                                        </p:attrNameLst>
                                      </p:cBhvr>
                                      <p:to>
                                        <p:strVal val="visible"/>
                                      </p:to>
                                    </p:set>
                                    <p:animEffect transition="in" filter="box(in)">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cBhvr>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000" fill="hold">
                                          <p:stCondLst>
                                            <p:cond delay="0"/>
                                          </p:stCondLst>
                                        </p:cTn>
                                        <p:tgtEl>
                                          <p:spTgt spid="12"/>
                                        </p:tgtEl>
                                        <p:attrNameLst>
                                          <p:attrName>style.visibility</p:attrName>
                                        </p:attrNameLst>
                                      </p:cBhvr>
                                      <p:to>
                                        <p:strVal val="visible"/>
                                      </p:to>
                                    </p:set>
                                    <p:animEffect transition="in" filter="box(in)">
                                      <p:cBhvr>
                                        <p:cTn id="25" dur="1000"/>
                                        <p:tgtEl>
                                          <p:spTgt spid="12"/>
                                        </p:tgtEl>
                                      </p:cBhvr>
                                    </p:animEffect>
                                  </p:childTnLst>
                                </p:cTn>
                              </p:par>
                              <p:par>
                                <p:cTn id="26" presetID="4" presetClass="entr" presetSubtype="16" fill="hold" grpId="0" nodeType="withEffect">
                                  <p:stCondLst>
                                    <p:cond delay="0"/>
                                  </p:stCondLst>
                                  <p:childTnLst>
                                    <p:set>
                                      <p:cBhvr>
                                        <p:cTn id="27" dur="1000" fill="hold">
                                          <p:stCondLst>
                                            <p:cond delay="0"/>
                                          </p:stCondLst>
                                        </p:cTn>
                                        <p:tgtEl>
                                          <p:spTgt spid="13"/>
                                        </p:tgtEl>
                                        <p:attrNameLst>
                                          <p:attrName>style.visibility</p:attrName>
                                        </p:attrNameLst>
                                      </p:cBhvr>
                                      <p:to>
                                        <p:strVal val="visible"/>
                                      </p:to>
                                    </p:set>
                                    <p:animEffect transition="in" filter="box(in)">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P spid="10"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4031873"/>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纵观世界文明史，人类先后经历了农业革命、工业革命、信息革命三次大的变革。每一次产业技术革命，都给人类生产生活带来巨大而深刻的影响。互联网让世界变成“鸡犬相闻”的地球村，引领了社会生产新变革，创造了人类生活新空间，拓展了国家治理新领域。当互联网穿透了有形社会的坚厚岩层，当我们的网上信息奔跑在数字田野，我们空前需要营造一个有钻石般精诚善念的精神家园。面对世界经济的复杂形势和各种风险挑战，没有谁能够独善其身，也没有谁能够置身事外，唯有通力合作、谋求共治、实现共赢。</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564904"/>
            <a:ext cx="3287688" cy="2304256"/>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07368" y="2204864"/>
            <a:ext cx="11017224" cy="4114335"/>
          </a:xfrm>
          <a:prstGeom prst="rect">
            <a:avLst/>
          </a:prstGeom>
          <a:noFill/>
        </p:spPr>
        <p:txBody>
          <a:bodyPr wrap="square" rtlCol="0">
            <a:spAutoFit/>
          </a:bodyPr>
          <a:lstStyle/>
          <a:p>
            <a:r>
              <a:rPr lang="en-US" altLang="zh-CN" sz="2800" b="1" dirty="0" smtClean="0">
                <a:solidFill>
                  <a:srgbClr val="00B050"/>
                </a:solidFill>
              </a:rPr>
              <a:t>10.</a:t>
            </a:r>
            <a:r>
              <a:rPr lang="zh-CN" altLang="en-US" sz="2800" b="1" dirty="0" smtClean="0">
                <a:solidFill>
                  <a:srgbClr val="00B050"/>
                </a:solidFill>
              </a:rPr>
              <a:t>初心在，就会有千山万水</a:t>
            </a:r>
            <a:endParaRPr lang="en-US" altLang="zh-CN"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数字技术正以史无前例的迭代速度，加速传媒</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版图的变革：自媒体崛起；行业垂直媒体日益发达；</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网购平台做起了“新闻内容”；聚合平台仗着“算</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法”和资本力量，横冲直撞</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那些原本与严肃新</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闻毫不搭边的行业，如今都成了“媒体同行”。从</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前的“大记者”也变成了被戏谑、调侃的“小编”。记者节，一度成为“吐槽节”；记者的职业，似乎因为背上理想的十字架，成为自嘲的宾语。</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767408" y="1340768"/>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10242" name="Picture 2" descr="C:\Users\Administrator\Desktop\QQ截图20190122131925.jpg"/>
          <p:cNvPicPr>
            <a:picLocks noChangeAspect="1" noChangeArrowheads="1"/>
          </p:cNvPicPr>
          <p:nvPr/>
        </p:nvPicPr>
        <p:blipFill>
          <a:blip r:embed="rId1" cstate="print"/>
          <a:srcRect/>
          <a:stretch>
            <a:fillRect/>
          </a:stretch>
        </p:blipFill>
        <p:spPr bwMode="auto">
          <a:xfrm>
            <a:off x="8851006" y="2695109"/>
            <a:ext cx="3005634" cy="2030035"/>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box(in)">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nodeType="withEffect">
                                  <p:stCondLst>
                                    <p:cond delay="0"/>
                                  </p:stCondLst>
                                  <p:childTnLst>
                                    <p:set>
                                      <p:cBhvr>
                                        <p:cTn id="19" dur="1" fill="hold">
                                          <p:stCondLst>
                                            <p:cond delay="0"/>
                                          </p:stCondLst>
                                        </p:cTn>
                                        <p:tgtEl>
                                          <p:spTgt spid="10242"/>
                                        </p:tgtEl>
                                        <p:attrNameLst>
                                          <p:attrName>style.visibility</p:attrName>
                                        </p:attrNameLst>
                                      </p:cBhvr>
                                      <p:to>
                                        <p:strVal val="visible"/>
                                      </p:to>
                                    </p:set>
                                    <p:animEffect transition="in" filter="checkerboard(across)">
                                      <p:cBhvr>
                                        <p:cTn id="20"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784"/>
          <a:ext cx="9289032" cy="4663440"/>
        </p:xfrm>
        <a:graphic>
          <a:graphicData uri="http://schemas.openxmlformats.org/drawingml/2006/table">
            <a:tbl>
              <a:tblPr firstRow="1" bandRow="1">
                <a:tableStyleId>{7DF18680-E054-41AD-8BC1-D1AEF772440D}</a:tableStyleId>
              </a:tblPr>
              <a:tblGrid>
                <a:gridCol w="1440160"/>
                <a:gridCol w="2664296"/>
                <a:gridCol w="5184576"/>
              </a:tblGrid>
              <a:tr h="6400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a:txBody>
                    <a:bodyPr/>
                    <a:lstStyle/>
                    <a:p>
                      <a:r>
                        <a:rPr lang="zh-CN" altLang="en-US" dirty="0" smtClean="0"/>
                        <a:t>追梦    圆梦</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你我之梦，中国之梦</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现在，“天宫一号”“精准扶贫”“互联网普及”，铸就你们所生活的时代。未来，继续为祖国不懈地奋斗，全面建成小康社会，基本实现社会主义现代化。不管怎样，一代代青年人并肩作战，跨过一道道槛后继续披荆斩棘，与中国一起圆梦。</a:t>
                      </a:r>
                      <a:endParaRPr lang="zh-CN" altLang="en-US" dirty="0"/>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机缘    使命</a:t>
                      </a:r>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担当使命</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机缘使命担当使命</a:t>
                      </a:r>
                      <a:r>
                        <a:rPr lang="en-US" altLang="zh-CN" dirty="0" smtClean="0"/>
                        <a:t>2000</a:t>
                      </a:r>
                      <a:r>
                        <a:rPr lang="zh-CN" altLang="en-US" dirty="0" smtClean="0"/>
                        <a:t>年，千万“世纪宝宝”闪烁着明亮的双眼，拉开了</a:t>
                      </a:r>
                      <a:r>
                        <a:rPr lang="en-US" altLang="zh-CN" dirty="0" smtClean="0"/>
                        <a:t>21</a:t>
                      </a:r>
                      <a:r>
                        <a:rPr lang="zh-CN" altLang="en-US" dirty="0" smtClean="0"/>
                        <a:t>世纪的帷幕，而中国也迎来了属于它的新时代。大学生村官秦玥飞放弃提拔的机会，用“造血”建设乡村；卧底非洲的中国少年黄泓翔，冒生命危险揭露血腥象牙秘密贸易</a:t>
                      </a:r>
                      <a:r>
                        <a:rPr lang="en-US" altLang="zh-CN" dirty="0" smtClean="0"/>
                        <a:t>……</a:t>
                      </a:r>
                      <a:r>
                        <a:rPr lang="zh-CN" altLang="en-US" dirty="0" smtClean="0"/>
                        <a:t>新时代的中国青年们，以独立之志，做合群之事，敢于担当，敢于突破与创新，敢于肩负起时代和国家赋予的使命。</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1628800"/>
            <a:ext cx="10009112" cy="1815882"/>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社会的发展促进媒体的转型，然而在无法预测的行业变革中，总有一些精神需要坚持，记者如此，其他行业也是如此。“寒芜际碣石，万里风云来。”人类站在了人工智能大爆发的前夜，就要在新时代来临时，有新担当、新作为。</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908720"/>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4437112"/>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810747" y="4365104"/>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49411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理想   守护真相   新媒体   与时俱进</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box(in)">
                                      <p:cBhvr>
                                        <p:cTn id="7" dur="1000"/>
                                        <p:tgtEl>
                                          <p:spTgt spid="8"/>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9"/>
                                        </p:tgtEl>
                                        <p:attrNameLst>
                                          <p:attrName>style.visibility</p:attrName>
                                        </p:attrNameLst>
                                      </p:cBhvr>
                                      <p:to>
                                        <p:strVal val="visible"/>
                                      </p:to>
                                    </p:set>
                                    <p:animEffect transition="in" filter="box(in)">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000" fill="hold">
                                          <p:stCondLst>
                                            <p:cond delay="0"/>
                                          </p:stCondLst>
                                        </p:cTn>
                                        <p:tgtEl>
                                          <p:spTgt spid="12"/>
                                        </p:tgtEl>
                                        <p:attrNameLst>
                                          <p:attrName>style.visibility</p:attrName>
                                        </p:attrNameLst>
                                      </p:cBhvr>
                                      <p:to>
                                        <p:strVal val="visible"/>
                                      </p:to>
                                    </p:set>
                                    <p:animEffect transition="in" filter="box(in)">
                                      <p:cBhvr>
                                        <p:cTn id="20" dur="1000"/>
                                        <p:tgtEl>
                                          <p:spTgt spid="12"/>
                                        </p:tgtEl>
                                      </p:cBhvr>
                                    </p:animEffect>
                                  </p:childTnLst>
                                </p:cTn>
                              </p:par>
                              <p:par>
                                <p:cTn id="21" presetID="4" presetClass="entr" presetSubtype="16" fill="hold" grpId="0" nodeType="withEffect">
                                  <p:stCondLst>
                                    <p:cond delay="0"/>
                                  </p:stCondLst>
                                  <p:childTnLst>
                                    <p:set>
                                      <p:cBhvr>
                                        <p:cTn id="22" dur="1000" fill="hold">
                                          <p:stCondLst>
                                            <p:cond delay="0"/>
                                          </p:stCondLst>
                                        </p:cTn>
                                        <p:tgtEl>
                                          <p:spTgt spid="13"/>
                                        </p:tgtEl>
                                        <p:attrNameLst>
                                          <p:attrName>style.visibility</p:attrName>
                                        </p:attrNameLst>
                                      </p:cBhvr>
                                      <p:to>
                                        <p:strVal val="visible"/>
                                      </p:to>
                                    </p:set>
                                    <p:animEffect transition="in" filter="box(in)">
                                      <p:cBhvr>
                                        <p:cTn id="23" dur="1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2677656"/>
          </a:xfrm>
          <a:prstGeom prst="rect">
            <a:avLst/>
          </a:prstGeom>
          <a:noFill/>
        </p:spPr>
        <p:txBody>
          <a:bodyPr wrap="square" rtlCol="0">
            <a:spAutoFit/>
          </a:bodyPr>
          <a:lstStyle/>
          <a:p>
            <a:r>
              <a:rPr lang="zh-CN" altLang="en-US" sz="2800" dirty="0" smtClean="0">
                <a:latin typeface="宋体" pitchFamily="2" charset="-122"/>
                <a:ea typeface="宋体" pitchFamily="2" charset="-122"/>
              </a:rPr>
              <a:t>    严肃媒体的力量和责任，便是在众声喧哗中打捞真相，举起追问的麦克风。追问真相，能够带来力量；传播温暖，能够带来希望；眺望远方，能够带来惊奇</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这一切都是冰冷的机器算法推送、口水化的“</a:t>
            </a:r>
            <a:r>
              <a:rPr lang="en-US" altLang="zh-CN" sz="2800" dirty="0" smtClean="0">
                <a:latin typeface="宋体" pitchFamily="2" charset="-122"/>
                <a:ea typeface="宋体" pitchFamily="2" charset="-122"/>
              </a:rPr>
              <a:t>10</a:t>
            </a:r>
            <a:r>
              <a:rPr lang="zh-CN" altLang="en-US" sz="2800" dirty="0" smtClean="0">
                <a:latin typeface="宋体" pitchFamily="2" charset="-122"/>
                <a:ea typeface="宋体" pitchFamily="2" charset="-122"/>
              </a:rPr>
              <a:t>万</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无法代替的。了解世界、了解自身，是人类永恒的追求。记者之路注定山高水长。初心在，就会有千山万水。</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box(in)">
                                      <p:cBhvr>
                                        <p:cTn id="7" dur="1000"/>
                                        <p:tgtEl>
                                          <p:spTgt spid="10"/>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9"/>
                                        </p:tgtEl>
                                        <p:attrNameLst>
                                          <p:attrName>style.visibility</p:attrName>
                                        </p:attrNameLst>
                                      </p:cBhvr>
                                      <p:to>
                                        <p:strVal val="visible"/>
                                      </p:to>
                                    </p:set>
                                    <p:animEffect transition="in" filter="box(in)">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60296" y="2564905"/>
            <a:ext cx="3096344" cy="2170148"/>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时代新敏素材</a:t>
            </a:r>
          </a:p>
        </p:txBody>
      </p:sp>
      <p:sp>
        <p:nvSpPr>
          <p:cNvPr id="2" name="文本框 1"/>
          <p:cNvSpPr txBox="1"/>
          <p:nvPr/>
        </p:nvSpPr>
        <p:spPr>
          <a:xfrm>
            <a:off x="407368" y="2348880"/>
            <a:ext cx="11161240" cy="3539430"/>
          </a:xfrm>
          <a:prstGeom prst="rect">
            <a:avLst/>
          </a:prstGeom>
          <a:noFill/>
        </p:spPr>
        <p:txBody>
          <a:bodyPr wrap="square" rtlCol="0">
            <a:spAutoFit/>
          </a:bodyPr>
          <a:lstStyle/>
          <a:p>
            <a:r>
              <a:rPr lang="en-US" altLang="zh-CN" sz="2800" b="1" dirty="0" smtClean="0">
                <a:solidFill>
                  <a:srgbClr val="00B050"/>
                </a:solidFill>
              </a:rPr>
              <a:t>11.“</a:t>
            </a:r>
            <a:r>
              <a:rPr lang="zh-CN" altLang="en-US" sz="2800" b="1" dirty="0" smtClean="0">
                <a:solidFill>
                  <a:srgbClr val="00B050"/>
                </a:solidFill>
              </a:rPr>
              <a:t>神舟十一号”：我们的征途是浩瀚星空</a:t>
            </a:r>
            <a:endParaRPr lang="en-US" altLang="zh-CN" sz="2800" b="1" dirty="0" smtClean="0">
              <a:solidFill>
                <a:srgbClr val="00B050"/>
              </a:solidFill>
            </a:endParaRPr>
          </a:p>
          <a:p>
            <a:r>
              <a:rPr lang="en-US" altLang="zh-CN" sz="2800" dirty="0" smtClean="0">
                <a:latin typeface="楷体" panose="02010609060101010101" pitchFamily="49" charset="-122"/>
                <a:ea typeface="楷体" panose="02010609060101010101" pitchFamily="49" charset="-122"/>
              </a:rPr>
              <a:t>    2016</a:t>
            </a:r>
            <a:r>
              <a:rPr lang="zh-CN" altLang="en-US" sz="2800" dirty="0" smtClean="0">
                <a:latin typeface="楷体" panose="02010609060101010101" pitchFamily="49" charset="-122"/>
                <a:ea typeface="楷体" panose="02010609060101010101" pitchFamily="49" charset="-122"/>
              </a:rPr>
              <a:t>年</a:t>
            </a:r>
            <a:r>
              <a:rPr lang="en-US" altLang="zh-CN" sz="2800" dirty="0" smtClean="0">
                <a:latin typeface="楷体" panose="02010609060101010101" pitchFamily="49" charset="-122"/>
                <a:ea typeface="楷体" panose="02010609060101010101" pitchFamily="49" charset="-122"/>
              </a:rPr>
              <a:t>10</a:t>
            </a:r>
            <a:r>
              <a:rPr lang="zh-CN" altLang="en-US" sz="2800" dirty="0" smtClean="0">
                <a:latin typeface="楷体" panose="02010609060101010101" pitchFamily="49" charset="-122"/>
                <a:ea typeface="楷体" panose="02010609060101010101" pitchFamily="49" charset="-122"/>
              </a:rPr>
              <a:t>月</a:t>
            </a:r>
            <a:r>
              <a:rPr lang="en-US" altLang="zh-CN" sz="2800" dirty="0" smtClean="0">
                <a:latin typeface="楷体" panose="02010609060101010101" pitchFamily="49" charset="-122"/>
                <a:ea typeface="楷体" panose="02010609060101010101" pitchFamily="49" charset="-122"/>
              </a:rPr>
              <a:t>17</a:t>
            </a:r>
            <a:r>
              <a:rPr lang="zh-CN" altLang="en-US" sz="2800" dirty="0" smtClean="0">
                <a:latin typeface="楷体" panose="02010609060101010101" pitchFamily="49" charset="-122"/>
                <a:ea typeface="楷体" panose="02010609060101010101" pitchFamily="49" charset="-122"/>
              </a:rPr>
              <a:t>日</a:t>
            </a:r>
            <a:r>
              <a:rPr lang="en-US" altLang="zh-CN" sz="2800" dirty="0" smtClean="0">
                <a:latin typeface="楷体" panose="02010609060101010101" pitchFamily="49" charset="-122"/>
                <a:ea typeface="楷体" panose="02010609060101010101" pitchFamily="49" charset="-122"/>
              </a:rPr>
              <a:t>7</a:t>
            </a:r>
            <a:r>
              <a:rPr lang="zh-CN" altLang="en-US" sz="2800" dirty="0" smtClean="0">
                <a:latin typeface="楷体" panose="02010609060101010101" pitchFamily="49" charset="-122"/>
                <a:ea typeface="楷体" panose="02010609060101010101" pitchFamily="49" charset="-122"/>
              </a:rPr>
              <a:t>时</a:t>
            </a:r>
            <a:r>
              <a:rPr lang="en-US" altLang="zh-CN" sz="2800" dirty="0" smtClean="0">
                <a:latin typeface="楷体" panose="02010609060101010101" pitchFamily="49" charset="-122"/>
                <a:ea typeface="楷体" panose="02010609060101010101" pitchFamily="49" charset="-122"/>
              </a:rPr>
              <a:t>30</a:t>
            </a:r>
            <a:r>
              <a:rPr lang="zh-CN" altLang="en-US" sz="2800" dirty="0" smtClean="0">
                <a:latin typeface="楷体" panose="02010609060101010101" pitchFamily="49" charset="-122"/>
                <a:ea typeface="楷体" panose="02010609060101010101" pitchFamily="49" charset="-122"/>
              </a:rPr>
              <a:t>分，“神舟十一号”飞船</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承载航天员景海鹏和陈冬，在酒泉卫星发射中心由</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“长征二号</a:t>
            </a:r>
            <a:r>
              <a:rPr lang="en-US" altLang="zh-CN" sz="2800" dirty="0" smtClean="0">
                <a:latin typeface="楷体" panose="02010609060101010101" pitchFamily="49" charset="-122"/>
                <a:ea typeface="楷体" panose="02010609060101010101" pitchFamily="49" charset="-122"/>
              </a:rPr>
              <a:t>F”</a:t>
            </a:r>
            <a:r>
              <a:rPr lang="zh-CN" altLang="en-US" sz="2800" dirty="0" smtClean="0">
                <a:latin typeface="楷体" panose="02010609060101010101" pitchFamily="49" charset="-122"/>
                <a:ea typeface="楷体" panose="02010609060101010101" pitchFamily="49" charset="-122"/>
              </a:rPr>
              <a:t>运载火箭发射升空，准确进入预定轨</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道。</a:t>
            </a:r>
            <a:r>
              <a:rPr lang="en-US" altLang="zh-CN" sz="2800" dirty="0" smtClean="0">
                <a:latin typeface="楷体" panose="02010609060101010101" pitchFamily="49" charset="-122"/>
                <a:ea typeface="楷体" panose="02010609060101010101" pitchFamily="49" charset="-122"/>
              </a:rPr>
              <a:t>10</a:t>
            </a:r>
            <a:r>
              <a:rPr lang="zh-CN" altLang="en-US" sz="2800" dirty="0" smtClean="0">
                <a:latin typeface="楷体" panose="02010609060101010101" pitchFamily="49" charset="-122"/>
                <a:ea typeface="楷体" panose="02010609060101010101" pitchFamily="49" charset="-122"/>
              </a:rPr>
              <a:t>月</a:t>
            </a:r>
            <a:r>
              <a:rPr lang="en-US" altLang="zh-CN" sz="2800" dirty="0" smtClean="0">
                <a:latin typeface="楷体" panose="02010609060101010101" pitchFamily="49" charset="-122"/>
                <a:ea typeface="楷体" panose="02010609060101010101" pitchFamily="49" charset="-122"/>
              </a:rPr>
              <a:t>19</a:t>
            </a:r>
            <a:r>
              <a:rPr lang="zh-CN" altLang="en-US" sz="2800" dirty="0" smtClean="0">
                <a:latin typeface="楷体" panose="02010609060101010101" pitchFamily="49" charset="-122"/>
                <a:ea typeface="楷体" panose="02010609060101010101" pitchFamily="49" charset="-122"/>
              </a:rPr>
              <a:t>日</a:t>
            </a:r>
            <a:r>
              <a:rPr lang="en-US" altLang="zh-CN" sz="2800" dirty="0" smtClean="0">
                <a:latin typeface="楷体" panose="02010609060101010101" pitchFamily="49" charset="-122"/>
                <a:ea typeface="楷体" panose="02010609060101010101" pitchFamily="49" charset="-122"/>
              </a:rPr>
              <a:t>3</a:t>
            </a:r>
            <a:r>
              <a:rPr lang="zh-CN" altLang="en-US" sz="2800" dirty="0" smtClean="0">
                <a:latin typeface="楷体" panose="02010609060101010101" pitchFamily="49" charset="-122"/>
                <a:ea typeface="楷体" panose="02010609060101010101" pitchFamily="49" charset="-122"/>
              </a:rPr>
              <a:t>时</a:t>
            </a:r>
            <a:r>
              <a:rPr lang="en-US" altLang="zh-CN" sz="2800" dirty="0" smtClean="0">
                <a:latin typeface="楷体" panose="02010609060101010101" pitchFamily="49" charset="-122"/>
                <a:ea typeface="楷体" panose="02010609060101010101" pitchFamily="49" charset="-122"/>
              </a:rPr>
              <a:t>31</a:t>
            </a:r>
            <a:r>
              <a:rPr lang="zh-CN" altLang="en-US" sz="2800" dirty="0" smtClean="0">
                <a:latin typeface="楷体" panose="02010609060101010101" pitchFamily="49" charset="-122"/>
                <a:ea typeface="楷体" panose="02010609060101010101" pitchFamily="49" charset="-122"/>
              </a:rPr>
              <a:t>分，“神舟十一号”飞船与“天</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宫二号”成功实现自动交会对接，形成组合体。</a:t>
            </a:r>
            <a:r>
              <a:rPr lang="en-US" altLang="zh-CN" sz="2800" dirty="0" smtClean="0">
                <a:latin typeface="楷体" panose="02010609060101010101" pitchFamily="49" charset="-122"/>
                <a:ea typeface="楷体" panose="02010609060101010101" pitchFamily="49" charset="-122"/>
              </a:rPr>
              <a:t>6</a:t>
            </a:r>
            <a:r>
              <a:rPr lang="zh-CN" altLang="en-US" sz="2800" dirty="0" smtClean="0">
                <a:latin typeface="楷体" panose="02010609060101010101" pitchFamily="49" charset="-122"/>
                <a:ea typeface="楷体" panose="02010609060101010101" pitchFamily="49" charset="-122"/>
              </a:rPr>
              <a:t>时</a:t>
            </a:r>
            <a:endParaRPr lang="en-US" altLang="zh-CN" sz="2800" dirty="0" smtClean="0">
              <a:latin typeface="楷体" panose="02010609060101010101" pitchFamily="49" charset="-122"/>
              <a:ea typeface="楷体" panose="02010609060101010101" pitchFamily="49" charset="-122"/>
            </a:endParaRPr>
          </a:p>
          <a:p>
            <a:r>
              <a:rPr lang="en-US" altLang="zh-CN" sz="2800" dirty="0" smtClean="0">
                <a:latin typeface="楷体" panose="02010609060101010101" pitchFamily="49" charset="-122"/>
                <a:ea typeface="楷体" panose="02010609060101010101" pitchFamily="49" charset="-122"/>
              </a:rPr>
              <a:t>32</a:t>
            </a:r>
            <a:r>
              <a:rPr lang="zh-CN" altLang="en-US" sz="2800" dirty="0" smtClean="0">
                <a:latin typeface="楷体" panose="02010609060101010101" pitchFamily="49" charset="-122"/>
                <a:ea typeface="楷体" panose="02010609060101010101" pitchFamily="49" charset="-122"/>
              </a:rPr>
              <a:t>分，两名航天员顺利进驻“天宫二号”。组合体飞行期间，两名航天员在轨正常工作和生活，按预定计划开展了一系列科学实验和技术</a:t>
            </a:r>
            <a:endParaRPr lang="en-US" altLang="zh-CN" sz="2800" dirty="0" smtClean="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616620" y="90999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11266" name="Picture 2" descr="C:\Users\Administrator\Desktop\186448015.jpg"/>
          <p:cNvPicPr>
            <a:picLocks noChangeAspect="1" noChangeArrowheads="1"/>
          </p:cNvPicPr>
          <p:nvPr/>
        </p:nvPicPr>
        <p:blipFill>
          <a:blip r:embed="rId1" cstate="print"/>
          <a:srcRect/>
          <a:stretch>
            <a:fillRect/>
          </a:stretch>
        </p:blipFill>
        <p:spPr bwMode="auto">
          <a:xfrm>
            <a:off x="8904312" y="2708920"/>
            <a:ext cx="2879725" cy="1900238"/>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2000"/>
                                        <p:tgtEl>
                                          <p:spTgt spid="10"/>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cBhvr>
                                    </p:anim>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checkerboard(across)">
                                      <p:cBhvr>
                                        <p:cTn id="26" dur="500"/>
                                        <p:tgtEl>
                                          <p:spTgt spid="11"/>
                                        </p:tgtEl>
                                      </p:cBhvr>
                                    </p:animEffect>
                                  </p:childTnLst>
                                </p:cTn>
                              </p:par>
                              <p:par>
                                <p:cTn id="27" presetID="5" presetClass="entr" presetSubtype="10" fill="hold" nodeType="withEffect">
                                  <p:stCondLst>
                                    <p:cond delay="0"/>
                                  </p:stCondLst>
                                  <p:childTnLst>
                                    <p:set>
                                      <p:cBhvr>
                                        <p:cTn id="28" dur="1" fill="hold">
                                          <p:stCondLst>
                                            <p:cond delay="0"/>
                                          </p:stCondLst>
                                        </p:cTn>
                                        <p:tgtEl>
                                          <p:spTgt spid="11266"/>
                                        </p:tgtEl>
                                        <p:attrNameLst>
                                          <p:attrName>style.visibility</p:attrName>
                                        </p:attrNameLst>
                                      </p:cBhvr>
                                      <p:to>
                                        <p:strVal val="visible"/>
                                      </p:to>
                                    </p:set>
                                    <p:animEffect transition="in" filter="checkerboard(across)">
                                      <p:cBhvr>
                                        <p:cTn id="29"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p:bldP spid="5" grpId="0" bldLvl="0" animBg="1"/>
      <p:bldP spid="2" grpId="0"/>
      <p:bldP spid="10"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
          <p:cNvSpPr txBox="1"/>
          <p:nvPr/>
        </p:nvSpPr>
        <p:spPr>
          <a:xfrm>
            <a:off x="1127448" y="1052737"/>
            <a:ext cx="10297144" cy="3970318"/>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试验，成功释放伴随卫星，并对组合体进行了近距离观测和拍摄。</a:t>
            </a:r>
            <a:r>
              <a:rPr lang="en-US" altLang="zh-CN" sz="2800" dirty="0" smtClean="0">
                <a:latin typeface="楷体" panose="02010609060101010101" pitchFamily="49" charset="-122"/>
                <a:ea typeface="楷体" panose="02010609060101010101" pitchFamily="49" charset="-122"/>
              </a:rPr>
              <a:t>11</a:t>
            </a:r>
            <a:r>
              <a:rPr lang="zh-CN" altLang="en-US" sz="2800" dirty="0" smtClean="0">
                <a:latin typeface="楷体" panose="02010609060101010101" pitchFamily="49" charset="-122"/>
                <a:ea typeface="楷体" panose="02010609060101010101" pitchFamily="49" charset="-122"/>
              </a:rPr>
              <a:t>月</a:t>
            </a:r>
            <a:r>
              <a:rPr lang="en-US" altLang="zh-CN" sz="2800" dirty="0" smtClean="0">
                <a:latin typeface="楷体" panose="02010609060101010101" pitchFamily="49" charset="-122"/>
                <a:ea typeface="楷体" panose="02010609060101010101" pitchFamily="49" charset="-122"/>
              </a:rPr>
              <a:t>17</a:t>
            </a:r>
            <a:r>
              <a:rPr lang="zh-CN" altLang="en-US" sz="2800" dirty="0" smtClean="0">
                <a:latin typeface="楷体" panose="02010609060101010101" pitchFamily="49" charset="-122"/>
                <a:ea typeface="楷体" panose="02010609060101010101" pitchFamily="49" charset="-122"/>
              </a:rPr>
              <a:t>日</a:t>
            </a:r>
            <a:r>
              <a:rPr lang="en-US" altLang="zh-CN" sz="2800" dirty="0" smtClean="0">
                <a:latin typeface="楷体" panose="02010609060101010101" pitchFamily="49" charset="-122"/>
                <a:ea typeface="楷体" panose="02010609060101010101" pitchFamily="49" charset="-122"/>
              </a:rPr>
              <a:t>12</a:t>
            </a:r>
            <a:r>
              <a:rPr lang="zh-CN" altLang="en-US" sz="2800" dirty="0" smtClean="0">
                <a:latin typeface="楷体" panose="02010609060101010101" pitchFamily="49" charset="-122"/>
                <a:ea typeface="楷体" panose="02010609060101010101" pitchFamily="49" charset="-122"/>
              </a:rPr>
              <a:t>时</a:t>
            </a:r>
            <a:r>
              <a:rPr lang="en-US" altLang="zh-CN" sz="2800" dirty="0" smtClean="0">
                <a:latin typeface="楷体" panose="02010609060101010101" pitchFamily="49" charset="-122"/>
                <a:ea typeface="楷体" panose="02010609060101010101" pitchFamily="49" charset="-122"/>
              </a:rPr>
              <a:t>41</a:t>
            </a:r>
            <a:r>
              <a:rPr lang="zh-CN" altLang="en-US" sz="2800" dirty="0" smtClean="0">
                <a:latin typeface="楷体" panose="02010609060101010101" pitchFamily="49" charset="-122"/>
                <a:ea typeface="楷体" panose="02010609060101010101" pitchFamily="49" charset="-122"/>
              </a:rPr>
              <a:t>分，“神舟十一号”飞船与“天宫二号”实施分离，随后开展了快速变轨控制验证试验。</a:t>
            </a:r>
            <a:r>
              <a:rPr lang="en-US" altLang="zh-CN" sz="2800" dirty="0" smtClean="0">
                <a:latin typeface="楷体" panose="02010609060101010101" pitchFamily="49" charset="-122"/>
                <a:ea typeface="楷体" panose="02010609060101010101" pitchFamily="49" charset="-122"/>
              </a:rPr>
              <a:t>11</a:t>
            </a:r>
            <a:r>
              <a:rPr lang="zh-CN" altLang="en-US" sz="2800" dirty="0" smtClean="0">
                <a:latin typeface="楷体" panose="02010609060101010101" pitchFamily="49" charset="-122"/>
                <a:ea typeface="楷体" panose="02010609060101010101" pitchFamily="49" charset="-122"/>
              </a:rPr>
              <a:t>月</a:t>
            </a:r>
            <a:r>
              <a:rPr lang="en-US" altLang="zh-CN" sz="2800" dirty="0" smtClean="0">
                <a:latin typeface="楷体" panose="02010609060101010101" pitchFamily="49" charset="-122"/>
                <a:ea typeface="楷体" panose="02010609060101010101" pitchFamily="49" charset="-122"/>
              </a:rPr>
              <a:t>18</a:t>
            </a:r>
            <a:r>
              <a:rPr lang="zh-CN" altLang="en-US" sz="2800" dirty="0" smtClean="0">
                <a:latin typeface="楷体" panose="02010609060101010101" pitchFamily="49" charset="-122"/>
                <a:ea typeface="楷体" panose="02010609060101010101" pitchFamily="49" charset="-122"/>
              </a:rPr>
              <a:t>日</a:t>
            </a:r>
            <a:r>
              <a:rPr lang="en-US" altLang="zh-CN" sz="2800" dirty="0" smtClean="0">
                <a:latin typeface="楷体" panose="02010609060101010101" pitchFamily="49" charset="-122"/>
                <a:ea typeface="楷体" panose="02010609060101010101" pitchFamily="49" charset="-122"/>
              </a:rPr>
              <a:t>13</a:t>
            </a:r>
            <a:r>
              <a:rPr lang="zh-CN" altLang="en-US" sz="2800" dirty="0" smtClean="0">
                <a:latin typeface="楷体" panose="02010609060101010101" pitchFamily="49" charset="-122"/>
                <a:ea typeface="楷体" panose="02010609060101010101" pitchFamily="49" charset="-122"/>
              </a:rPr>
              <a:t>时</a:t>
            </a:r>
            <a:r>
              <a:rPr lang="en-US" altLang="zh-CN" sz="2800" dirty="0" smtClean="0">
                <a:latin typeface="楷体" panose="02010609060101010101" pitchFamily="49" charset="-122"/>
                <a:ea typeface="楷体" panose="02010609060101010101" pitchFamily="49" charset="-122"/>
              </a:rPr>
              <a:t>11</a:t>
            </a:r>
            <a:r>
              <a:rPr lang="zh-CN" altLang="en-US" sz="2800" dirty="0" smtClean="0">
                <a:latin typeface="楷体" panose="02010609060101010101" pitchFamily="49" charset="-122"/>
                <a:ea typeface="楷体" panose="02010609060101010101" pitchFamily="49" charset="-122"/>
              </a:rPr>
              <a:t>分，飞船进入返回程序。</a:t>
            </a:r>
            <a:r>
              <a:rPr lang="en-US" altLang="zh-CN" sz="2800" dirty="0" smtClean="0">
                <a:latin typeface="楷体" panose="02010609060101010101" pitchFamily="49" charset="-122"/>
                <a:ea typeface="楷体" panose="02010609060101010101" pitchFamily="49" charset="-122"/>
              </a:rPr>
              <a:t>13</a:t>
            </a:r>
            <a:r>
              <a:rPr lang="zh-CN" altLang="en-US" sz="2800" dirty="0" smtClean="0">
                <a:latin typeface="楷体" panose="02010609060101010101" pitchFamily="49" charset="-122"/>
                <a:ea typeface="楷体" panose="02010609060101010101" pitchFamily="49" charset="-122"/>
              </a:rPr>
              <a:t>时</a:t>
            </a:r>
            <a:r>
              <a:rPr lang="en-US" altLang="zh-CN" sz="2800" dirty="0" smtClean="0">
                <a:latin typeface="楷体" panose="02010609060101010101" pitchFamily="49" charset="-122"/>
                <a:ea typeface="楷体" panose="02010609060101010101" pitchFamily="49" charset="-122"/>
              </a:rPr>
              <a:t>59</a:t>
            </a:r>
            <a:r>
              <a:rPr lang="zh-CN" altLang="en-US" sz="2800" dirty="0" smtClean="0">
                <a:latin typeface="楷体" panose="02010609060101010101" pitchFamily="49" charset="-122"/>
                <a:ea typeface="楷体" panose="02010609060101010101" pitchFamily="49" charset="-122"/>
              </a:rPr>
              <a:t>分，“神舟十一号”飞船返回舱在内蒙古中部预定区域成功着陆。</a:t>
            </a:r>
            <a:endParaRPr lang="en-US" altLang="zh-CN" sz="2800" dirty="0" smtClean="0">
              <a:latin typeface="楷体" panose="02010609060101010101" pitchFamily="49" charset="-122"/>
              <a:ea typeface="楷体" panose="02010609060101010101" pitchFamily="49" charset="-122"/>
            </a:endParaRPr>
          </a:p>
          <a:p>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这次太空飞行长达</a:t>
            </a:r>
            <a:r>
              <a:rPr lang="en-US" altLang="zh-CN" sz="2800" dirty="0" smtClean="0">
                <a:latin typeface="楷体" panose="02010609060101010101" pitchFamily="49" charset="-122"/>
                <a:ea typeface="楷体" panose="02010609060101010101" pitchFamily="49" charset="-122"/>
              </a:rPr>
              <a:t>33</a:t>
            </a:r>
            <a:r>
              <a:rPr lang="zh-CN" altLang="en-US" sz="2800" dirty="0" smtClean="0">
                <a:latin typeface="楷体" panose="02010609060101010101" pitchFamily="49" charset="-122"/>
                <a:ea typeface="楷体" panose="02010609060101010101" pitchFamily="49" charset="-122"/>
              </a:rPr>
              <a:t>天，是中国迄今为止历时最长的一次航天飞行，并且实现与“天宫二号”交会对接，一系列科学实验得以开展，为中国空间站建设打下了坚实的基础。</a:t>
            </a:r>
            <a:endParaRPr lang="zh-CN" altLang="en-US" sz="2800" dirty="0" smtClean="0">
              <a:latin typeface="楷体" panose="02010609060101010101" pitchFamily="49" charset="-122"/>
              <a:ea typeface="楷体" panose="02010609060101010101" pitchFamily="49" charset="-122"/>
            </a:endParaRPr>
          </a:p>
          <a:p>
            <a:endParaRPr lang="en-US" altLang="zh-CN" sz="2800" dirty="0" smtClean="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1504" y="1988840"/>
            <a:ext cx="9865096" cy="188789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“神舟十一号”升空，升起了中国航天梦，也升起了中国制造强国梦。中国能够掌握前沿航天技术，表明中国人有能力也有实力在更多领域取得更大突破，逐步实现从“中国制造”向“中国创造”的转变。</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4662" y="1297970"/>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1484784"/>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3933056"/>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775520" y="4005064"/>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703512" y="456196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梦想与现实   奉献与执着   探索</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box(in)">
                                      <p:cBhvr>
                                        <p:cTn id="7" dur="1000"/>
                                        <p:tgtEl>
                                          <p:spTgt spid="8"/>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9"/>
                                        </p:tgtEl>
                                        <p:attrNameLst>
                                          <p:attrName>style.visibility</p:attrName>
                                        </p:attrNameLst>
                                      </p:cBhvr>
                                      <p:to>
                                        <p:strVal val="visible"/>
                                      </p:to>
                                    </p:set>
                                    <p:animEffect transition="in" filter="box(in)">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000" fill="hold">
                                          <p:stCondLst>
                                            <p:cond delay="0"/>
                                          </p:stCondLst>
                                        </p:cTn>
                                        <p:tgtEl>
                                          <p:spTgt spid="12"/>
                                        </p:tgtEl>
                                        <p:attrNameLst>
                                          <p:attrName>style.visibility</p:attrName>
                                        </p:attrNameLst>
                                      </p:cBhvr>
                                      <p:to>
                                        <p:strVal val="visible"/>
                                      </p:to>
                                    </p:set>
                                    <p:animEffect transition="in" filter="box(in)">
                                      <p:cBhvr>
                                        <p:cTn id="20" dur="1000"/>
                                        <p:tgtEl>
                                          <p:spTgt spid="12"/>
                                        </p:tgtEl>
                                      </p:cBhvr>
                                    </p:animEffect>
                                  </p:childTnLst>
                                </p:cTn>
                              </p:par>
                              <p:par>
                                <p:cTn id="21" presetID="4" presetClass="entr" presetSubtype="16" fill="hold" grpId="0" nodeType="withEffect">
                                  <p:stCondLst>
                                    <p:cond delay="0"/>
                                  </p:stCondLst>
                                  <p:childTnLst>
                                    <p:set>
                                      <p:cBhvr>
                                        <p:cTn id="22" dur="1000" fill="hold">
                                          <p:stCondLst>
                                            <p:cond delay="0"/>
                                          </p:stCondLst>
                                        </p:cTn>
                                        <p:tgtEl>
                                          <p:spTgt spid="13"/>
                                        </p:tgtEl>
                                        <p:attrNameLst>
                                          <p:attrName>style.visibility</p:attrName>
                                        </p:attrNameLst>
                                      </p:cBhvr>
                                      <p:to>
                                        <p:strVal val="visible"/>
                                      </p:to>
                                    </p:set>
                                    <p:animEffect transition="in" filter="box(in)">
                                      <p:cBhvr>
                                        <p:cTn id="23" dur="1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4401205"/>
          </a:xfrm>
          <a:prstGeom prst="rect">
            <a:avLst/>
          </a:prstGeom>
          <a:noFill/>
        </p:spPr>
        <p:txBody>
          <a:bodyPr wrap="square" rtlCol="0">
            <a:spAutoFit/>
          </a:bodyPr>
          <a:lstStyle/>
          <a:p>
            <a:r>
              <a:rPr lang="zh-CN" altLang="en-US" sz="2800" dirty="0" smtClean="0">
                <a:latin typeface="宋体" pitchFamily="2" charset="-122"/>
                <a:ea typeface="宋体" pitchFamily="2" charset="-122"/>
              </a:rPr>
              <a:t>   </a:t>
            </a:r>
            <a:r>
              <a:rPr lang="en-US" altLang="zh-CN" sz="2800" dirty="0" smtClean="0">
                <a:latin typeface="宋体" pitchFamily="2" charset="-122"/>
                <a:ea typeface="宋体" pitchFamily="2" charset="-122"/>
              </a:rPr>
              <a:t>60</a:t>
            </a:r>
            <a:r>
              <a:rPr lang="zh-CN" altLang="en-US" sz="2800" dirty="0" smtClean="0">
                <a:latin typeface="宋体" pitchFamily="2" charset="-122"/>
                <a:ea typeface="宋体" pitchFamily="2" charset="-122"/>
              </a:rPr>
              <a:t>年来，中国航天从无到有、从小到大，见证了航天科技进步的奇迹，成就了中国航天大国的地位。从“神舟一号”到“神舟十一号”，每一次飞行都会运用一些新技术，解决一些老问题；每一次验证的技术都比上一次更先进、更完美。当然，每一次飞船发射的成功，不仅是国家综合实力的重要体现，更是航天人充分发扬航天精神的重要体现。这精神，就是无怨无悔的奉献精神、精益求精的工匠精神、顽强攻坚的战斗精神。勇于承担，精于探索，敢于拼搏，未来，“神舟”家族成员注定将络绎不绝地进入太空，通过对浩瀚星空的征途一步步实现中国人的航天梦。</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564904"/>
            <a:ext cx="3287688" cy="2304256"/>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23392" y="2204864"/>
            <a:ext cx="11017224" cy="3539430"/>
          </a:xfrm>
          <a:prstGeom prst="rect">
            <a:avLst/>
          </a:prstGeom>
          <a:noFill/>
        </p:spPr>
        <p:txBody>
          <a:bodyPr wrap="square" rtlCol="0">
            <a:spAutoFit/>
          </a:bodyPr>
          <a:lstStyle/>
          <a:p>
            <a:r>
              <a:rPr lang="en-US" altLang="zh-CN" sz="2800" b="1" dirty="0" smtClean="0">
                <a:solidFill>
                  <a:srgbClr val="00B050"/>
                </a:solidFill>
              </a:rPr>
              <a:t>12.</a:t>
            </a:r>
            <a:r>
              <a:rPr lang="zh-CN" altLang="en-US" sz="2800" b="1" dirty="0" smtClean="0">
                <a:solidFill>
                  <a:srgbClr val="00B050"/>
                </a:solidFill>
              </a:rPr>
              <a:t>毕业寄语：校长回归教育家身份</a:t>
            </a:r>
            <a:endParaRPr lang="en-US" altLang="zh-CN"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中科大校长包信和寄语毕业生永远“温暖做</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人”；南京大学校长陈骏寄语毕业生“嚼得菜根</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香，立志做大事”；北京大学教师代表饶毅勉励</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“超越动物欲望总和的每一位毕业生都应做自己</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尊重的人”，仅有</a:t>
            </a:r>
            <a:r>
              <a:rPr lang="en-US" altLang="zh-CN" sz="2800" dirty="0" smtClean="0">
                <a:latin typeface="楷体" panose="02010609060101010101" pitchFamily="49" charset="-122"/>
                <a:ea typeface="楷体" panose="02010609060101010101" pitchFamily="49" charset="-122"/>
              </a:rPr>
              <a:t>535</a:t>
            </a:r>
            <a:r>
              <a:rPr lang="zh-CN" altLang="en-US" sz="2800" dirty="0" smtClean="0">
                <a:latin typeface="楷体" panose="02010609060101010101" pitchFamily="49" charset="-122"/>
                <a:ea typeface="楷体" panose="02010609060101010101" pitchFamily="49" charset="-122"/>
              </a:rPr>
              <a:t>字的“史上最短的毕业致</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辞”却赢得了</a:t>
            </a:r>
            <a:r>
              <a:rPr lang="en-US" altLang="zh-CN" sz="2800" dirty="0" smtClean="0">
                <a:latin typeface="楷体" panose="02010609060101010101" pitchFamily="49" charset="-122"/>
                <a:ea typeface="楷体" panose="02010609060101010101" pitchFamily="49" charset="-122"/>
              </a:rPr>
              <a:t>9</a:t>
            </a:r>
            <a:r>
              <a:rPr lang="zh-CN" altLang="en-US" sz="2800" dirty="0" smtClean="0">
                <a:latin typeface="楷体" panose="02010609060101010101" pitchFamily="49" charset="-122"/>
                <a:ea typeface="楷体" panose="02010609060101010101" pitchFamily="49" charset="-122"/>
              </a:rPr>
              <a:t>次掌声。又到毕业季，高校校长们的毕业寄语再度成为公众热议的话题，其影响力远远溢出了象牙塔之外。如前华中科技</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911424" y="1484784"/>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12290" name="Picture 2" descr="C:\Users\Administrator\Desktop\49a21311gdfa71480a121&amp;690.jpg"/>
          <p:cNvPicPr>
            <a:picLocks noChangeAspect="1" noChangeArrowheads="1"/>
          </p:cNvPicPr>
          <p:nvPr/>
        </p:nvPicPr>
        <p:blipFill>
          <a:blip r:embed="rId1" cstate="print"/>
          <a:srcRect/>
          <a:stretch>
            <a:fillRect/>
          </a:stretch>
        </p:blipFill>
        <p:spPr bwMode="auto">
          <a:xfrm>
            <a:off x="8832304" y="2636912"/>
            <a:ext cx="3014176" cy="2171437"/>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nodeType="withEffect">
                                  <p:stCondLst>
                                    <p:cond delay="0"/>
                                  </p:stCondLst>
                                  <p:childTnLst>
                                    <p:set>
                                      <p:cBhvr>
                                        <p:cTn id="19" dur="1" fill="hold">
                                          <p:stCondLst>
                                            <p:cond delay="0"/>
                                          </p:stCondLst>
                                        </p:cTn>
                                        <p:tgtEl>
                                          <p:spTgt spid="12290"/>
                                        </p:tgtEl>
                                        <p:attrNameLst>
                                          <p:attrName>style.visibility</p:attrName>
                                        </p:attrNameLst>
                                      </p:cBhvr>
                                      <p:to>
                                        <p:strVal val="visible"/>
                                      </p:to>
                                    </p:set>
                                    <p:animEffect transition="in" filter="checkerboard(across)">
                                      <p:cBhvr>
                                        <p:cTn id="20"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3414479"/>
            <a:ext cx="10009112" cy="2246769"/>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不用假大空的话语、不以居高临下的姿态说教，不依仗权力，校长在寄语中阐述教育思想、吐露教育智慧、展现个人魅力，努力争取学生和社会的认同，更象征着其从官员到教育家身份的回归。而校长回归教育家身份，恰是大学精神和个性重彰的缩影。</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5468" y="2810187"/>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631504" y="297778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5445224"/>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703512" y="5498068"/>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5877272"/>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教育   长者之言   认同与尊重   学问与做人</a:t>
            </a:r>
          </a:p>
        </p:txBody>
      </p:sp>
      <p:sp>
        <p:nvSpPr>
          <p:cNvPr id="10" name="文本框 1"/>
          <p:cNvSpPr txBox="1"/>
          <p:nvPr/>
        </p:nvSpPr>
        <p:spPr>
          <a:xfrm>
            <a:off x="1559496" y="836712"/>
            <a:ext cx="10009112" cy="2246769"/>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大学校长李培根，因为语言别具一格、拒绝陈词滥调，一夜之间成了“网红”。大概从“根叔”开始，校长们开始放下身段，真情流露，以过来人的身份在临行之际给予毕业生们恰切的人生嘱咐。人们也慢慢发现，高高在上的校长形象也由此变得真实、亲切、可感。</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2000"/>
                                        <p:tgtEl>
                                          <p:spTgt spid="8"/>
                                        </p:tgtEl>
                                      </p:cBhvr>
                                    </p:animEffect>
                                  </p:childTnLst>
                                </p:cTn>
                              </p:par>
                              <p:par>
                                <p:cTn id="13" presetID="4" presetClass="entr" presetSubtype="16" fill="hold" grpId="0" nodeType="withEffect">
                                  <p:stCondLst>
                                    <p:cond delay="0"/>
                                  </p:stCondLst>
                                  <p:childTnLst>
                                    <p:set>
                                      <p:cBhvr>
                                        <p:cTn id="14" dur="1000" fill="hold">
                                          <p:stCondLst>
                                            <p:cond delay="0"/>
                                          </p:stCondLst>
                                        </p:cTn>
                                        <p:tgtEl>
                                          <p:spTgt spid="9"/>
                                        </p:tgtEl>
                                        <p:attrNameLst>
                                          <p:attrName>style.visibility</p:attrName>
                                        </p:attrNameLst>
                                      </p:cBhvr>
                                      <p:to>
                                        <p:strVal val="visible"/>
                                      </p:to>
                                    </p:set>
                                    <p:animEffect transition="in" filter="box(in)">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cBhvr>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000" fill="hold">
                                          <p:stCondLst>
                                            <p:cond delay="0"/>
                                          </p:stCondLst>
                                        </p:cTn>
                                        <p:tgtEl>
                                          <p:spTgt spid="12"/>
                                        </p:tgtEl>
                                        <p:attrNameLst>
                                          <p:attrName>style.visibility</p:attrName>
                                        </p:attrNameLst>
                                      </p:cBhvr>
                                      <p:to>
                                        <p:strVal val="visible"/>
                                      </p:to>
                                    </p:set>
                                    <p:animEffect transition="in" filter="box(in)">
                                      <p:cBhvr>
                                        <p:cTn id="25" dur="1000"/>
                                        <p:tgtEl>
                                          <p:spTgt spid="12"/>
                                        </p:tgtEl>
                                      </p:cBhvr>
                                    </p:animEffect>
                                  </p:childTnLst>
                                </p:cTn>
                              </p:par>
                              <p:par>
                                <p:cTn id="26" presetID="4" presetClass="entr" presetSubtype="16" fill="hold" grpId="0" nodeType="withEffect">
                                  <p:stCondLst>
                                    <p:cond delay="0"/>
                                  </p:stCondLst>
                                  <p:childTnLst>
                                    <p:set>
                                      <p:cBhvr>
                                        <p:cTn id="27" dur="1000" fill="hold">
                                          <p:stCondLst>
                                            <p:cond delay="0"/>
                                          </p:stCondLst>
                                        </p:cTn>
                                        <p:tgtEl>
                                          <p:spTgt spid="13"/>
                                        </p:tgtEl>
                                        <p:attrNameLst>
                                          <p:attrName>style.visibility</p:attrName>
                                        </p:attrNameLst>
                                      </p:cBhvr>
                                      <p:to>
                                        <p:strVal val="visible"/>
                                      </p:to>
                                    </p:set>
                                    <p:animEffect transition="in" filter="box(in)">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P spid="10"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4462760"/>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毕业寄语是大学生活的“最后一课”。这一课，当然需要励志，但是拒绝“鸡汤”，它需要的不是可用于所有场合的人生哲理，也不是浮华浅薄的辞章，而是对大学精神和人生使命的重申。要让人感受到对社会、未来的使命感以及让世界变得更美好的人生责任。现有中科大校长的“温暖做人”，南京大学校长的“嚼得菜根香，立志做大事”。向前追溯，</a:t>
            </a:r>
            <a:r>
              <a:rPr lang="en-US" altLang="zh-CN" sz="2800" dirty="0" smtClean="0">
                <a:latin typeface="宋体" pitchFamily="2" charset="-122"/>
                <a:ea typeface="宋体" pitchFamily="2" charset="-122"/>
              </a:rPr>
              <a:t>1932</a:t>
            </a:r>
            <a:r>
              <a:rPr lang="zh-CN" altLang="en-US" sz="2800" dirty="0" smtClean="0">
                <a:latin typeface="宋体" pitchFamily="2" charset="-122"/>
                <a:ea typeface="宋体" pitchFamily="2" charset="-122"/>
              </a:rPr>
              <a:t>年，时任北京大学校长的胡适在毕业典礼上说：“没有一点努力是会白白地丢了的。在我们看不见想不到的时候，在我们看不见想不到的方向。”这样的毕业寄语，虽然言辞平淡，却隽永深刻，让青年学子们终身受益。</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box(in)">
                                      <p:cBhvr>
                                        <p:cTn id="7" dur="1000"/>
                                        <p:tgtEl>
                                          <p:spTgt spid="10"/>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9"/>
                                        </p:tgtEl>
                                        <p:attrNameLst>
                                          <p:attrName>style.visibility</p:attrName>
                                        </p:attrNameLst>
                                      </p:cBhvr>
                                      <p:to>
                                        <p:strVal val="visible"/>
                                      </p:to>
                                    </p:set>
                                    <p:animEffect transition="in" filter="box(in)">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564904"/>
            <a:ext cx="3287688" cy="2304256"/>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07368" y="1916832"/>
            <a:ext cx="11017224" cy="3539430"/>
          </a:xfrm>
          <a:prstGeom prst="rect">
            <a:avLst/>
          </a:prstGeom>
          <a:noFill/>
        </p:spPr>
        <p:txBody>
          <a:bodyPr wrap="square" rtlCol="0">
            <a:spAutoFit/>
          </a:bodyPr>
          <a:lstStyle/>
          <a:p>
            <a:r>
              <a:rPr lang="en-US" altLang="zh-CN" sz="2800" b="1" dirty="0" smtClean="0">
                <a:solidFill>
                  <a:srgbClr val="00B050"/>
                </a:solidFill>
              </a:rPr>
              <a:t>13.</a:t>
            </a:r>
            <a:r>
              <a:rPr lang="zh-CN" altLang="en-US" sz="2800" b="1" dirty="0" smtClean="0">
                <a:solidFill>
                  <a:srgbClr val="00B050"/>
                </a:solidFill>
              </a:rPr>
              <a:t>科比：永不谢幕的传奇</a:t>
            </a:r>
            <a:endParaRPr lang="en-US" altLang="zh-CN"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在科比的个人职业生涯告别之战上，湖人队在</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主场</a:t>
            </a:r>
            <a:r>
              <a:rPr lang="en-US" altLang="zh-CN" sz="2800" dirty="0" smtClean="0">
                <a:latin typeface="楷体" panose="02010609060101010101" pitchFamily="49" charset="-122"/>
                <a:ea typeface="楷体" panose="02010609060101010101" pitchFamily="49" charset="-122"/>
              </a:rPr>
              <a:t>101∶96</a:t>
            </a:r>
            <a:r>
              <a:rPr lang="zh-CN" altLang="en-US" sz="2800" dirty="0" smtClean="0">
                <a:latin typeface="楷体" panose="02010609060101010101" pitchFamily="49" charset="-122"/>
                <a:ea typeface="楷体" panose="02010609060101010101" pitchFamily="49" charset="-122"/>
              </a:rPr>
              <a:t>战胜爵士队。科比出战</a:t>
            </a:r>
            <a:r>
              <a:rPr lang="en-US" altLang="zh-CN" sz="2800" dirty="0" smtClean="0">
                <a:latin typeface="楷体" panose="02010609060101010101" pitchFamily="49" charset="-122"/>
                <a:ea typeface="楷体" panose="02010609060101010101" pitchFamily="49" charset="-122"/>
              </a:rPr>
              <a:t>42</a:t>
            </a:r>
            <a:r>
              <a:rPr lang="zh-CN" altLang="en-US" sz="2800" dirty="0" smtClean="0">
                <a:latin typeface="楷体" panose="02010609060101010101" pitchFamily="49" charset="-122"/>
                <a:ea typeface="楷体" panose="02010609060101010101" pitchFamily="49" charset="-122"/>
              </a:rPr>
              <a:t>分钟，轰下惊</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人的</a:t>
            </a:r>
            <a:r>
              <a:rPr lang="en-US" altLang="zh-CN" sz="2800" dirty="0" smtClean="0">
                <a:latin typeface="楷体" panose="02010609060101010101" pitchFamily="49" charset="-122"/>
                <a:ea typeface="楷体" panose="02010609060101010101" pitchFamily="49" charset="-122"/>
              </a:rPr>
              <a:t>60</a:t>
            </a:r>
            <a:r>
              <a:rPr lang="zh-CN" altLang="en-US" sz="2800" dirty="0" smtClean="0">
                <a:latin typeface="楷体" panose="02010609060101010101" pitchFamily="49" charset="-122"/>
                <a:ea typeface="楷体" panose="02010609060101010101" pitchFamily="49" charset="-122"/>
              </a:rPr>
              <a:t>分，打破</a:t>
            </a:r>
            <a:r>
              <a:rPr lang="en-US" altLang="zh-CN" sz="2800" dirty="0" smtClean="0">
                <a:latin typeface="楷体" panose="02010609060101010101" pitchFamily="49" charset="-122"/>
                <a:ea typeface="楷体" panose="02010609060101010101" pitchFamily="49" charset="-122"/>
              </a:rPr>
              <a:t>NBA</a:t>
            </a:r>
            <a:r>
              <a:rPr lang="zh-CN" altLang="en-US" sz="2800" dirty="0" smtClean="0">
                <a:latin typeface="楷体" panose="02010609060101010101" pitchFamily="49" charset="-122"/>
                <a:ea typeface="楷体" panose="02010609060101010101" pitchFamily="49" charset="-122"/>
              </a:rPr>
              <a:t>球员退役战得分纪录，耗尽了最</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后的力气，没有留下任何遗憾。科比整个</a:t>
            </a:r>
            <a:r>
              <a:rPr lang="en-US" altLang="zh-CN" sz="2800" dirty="0" smtClean="0">
                <a:latin typeface="楷体" panose="02010609060101010101" pitchFamily="49" charset="-122"/>
                <a:ea typeface="楷体" panose="02010609060101010101" pitchFamily="49" charset="-122"/>
              </a:rPr>
              <a:t>NBA</a:t>
            </a:r>
            <a:r>
              <a:rPr lang="zh-CN" altLang="en-US" sz="2800" dirty="0" smtClean="0">
                <a:latin typeface="楷体" panose="02010609060101010101" pitchFamily="49" charset="-122"/>
                <a:ea typeface="楷体" panose="02010609060101010101" pitchFamily="49" charset="-122"/>
              </a:rPr>
              <a:t>生涯</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a:t>
            </a:r>
            <a:r>
              <a:rPr lang="en-US" altLang="zh-CN" sz="2800" dirty="0" smtClean="0">
                <a:latin typeface="楷体" panose="02010609060101010101" pitchFamily="49" charset="-122"/>
                <a:ea typeface="楷体" panose="02010609060101010101" pitchFamily="49" charset="-122"/>
              </a:rPr>
              <a:t>1996—2016</a:t>
            </a:r>
            <a:r>
              <a:rPr lang="zh-CN" altLang="en-US" sz="2800" dirty="0" smtClean="0">
                <a:latin typeface="楷体" panose="02010609060101010101" pitchFamily="49" charset="-122"/>
                <a:ea typeface="楷体" panose="02010609060101010101" pitchFamily="49" charset="-122"/>
              </a:rPr>
              <a:t>）一直效力于</a:t>
            </a:r>
            <a:r>
              <a:rPr lang="en-US" altLang="zh-CN" sz="2800" dirty="0" smtClean="0">
                <a:latin typeface="楷体" panose="02010609060101010101" pitchFamily="49" charset="-122"/>
                <a:ea typeface="楷体" panose="02010609060101010101" pitchFamily="49" charset="-122"/>
              </a:rPr>
              <a:t>NBA</a:t>
            </a:r>
            <a:r>
              <a:rPr lang="zh-CN" altLang="en-US" sz="2800" dirty="0" smtClean="0">
                <a:latin typeface="楷体" panose="02010609060101010101" pitchFamily="49" charset="-122"/>
                <a:ea typeface="楷体" panose="02010609060101010101" pitchFamily="49" charset="-122"/>
              </a:rPr>
              <a:t>洛杉矶湖人队，赢得</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无数荣誉</a:t>
            </a:r>
            <a:r>
              <a:rPr lang="en-US" altLang="zh-CN" sz="2800" dirty="0" smtClean="0">
                <a:latin typeface="楷体" panose="02010609060101010101" pitchFamily="49" charset="-122"/>
                <a:ea typeface="楷体" panose="02010609060101010101" pitchFamily="49" charset="-122"/>
              </a:rPr>
              <a:t>——5</a:t>
            </a:r>
            <a:r>
              <a:rPr lang="zh-CN" altLang="en-US" sz="2800" dirty="0" smtClean="0">
                <a:latin typeface="楷体" panose="02010609060101010101" pitchFamily="49" charset="-122"/>
                <a:ea typeface="楷体" panose="02010609060101010101" pitchFamily="49" charset="-122"/>
              </a:rPr>
              <a:t>次总冠军、</a:t>
            </a:r>
            <a:r>
              <a:rPr lang="en-US" altLang="zh-CN" sz="2800" dirty="0" smtClean="0">
                <a:latin typeface="楷体" panose="02010609060101010101" pitchFamily="49" charset="-122"/>
                <a:ea typeface="楷体" panose="02010609060101010101" pitchFamily="49" charset="-122"/>
              </a:rPr>
              <a:t>2</a:t>
            </a:r>
            <a:r>
              <a:rPr lang="zh-CN" altLang="en-US" sz="2800" dirty="0" smtClean="0">
                <a:latin typeface="楷体" panose="02010609060101010101" pitchFamily="49" charset="-122"/>
                <a:ea typeface="楷体" panose="02010609060101010101" pitchFamily="49" charset="-122"/>
              </a:rPr>
              <a:t>次得分王、</a:t>
            </a:r>
            <a:r>
              <a:rPr lang="en-US" altLang="zh-CN" sz="2800" dirty="0" smtClean="0">
                <a:latin typeface="楷体" panose="02010609060101010101" pitchFamily="49" charset="-122"/>
                <a:ea typeface="楷体" panose="02010609060101010101" pitchFamily="49" charset="-122"/>
              </a:rPr>
              <a:t>4</a:t>
            </a:r>
            <a:r>
              <a:rPr lang="zh-CN" altLang="en-US" sz="2800" dirty="0" smtClean="0">
                <a:latin typeface="楷体" panose="02010609060101010101" pitchFamily="49" charset="-122"/>
                <a:ea typeface="楷体" panose="02010609060101010101" pitchFamily="49" charset="-122"/>
              </a:rPr>
              <a:t>次全明星赛</a:t>
            </a:r>
            <a:r>
              <a:rPr lang="en-US" altLang="zh-CN" sz="2800" dirty="0" smtClean="0">
                <a:latin typeface="楷体" panose="02010609060101010101" pitchFamily="49" charset="-122"/>
                <a:ea typeface="楷体" panose="02010609060101010101" pitchFamily="49" charset="-122"/>
              </a:rPr>
              <a:t>MVP</a:t>
            </a:r>
            <a:r>
              <a:rPr lang="zh-CN" altLang="en-US" sz="2800" dirty="0" smtClean="0">
                <a:latin typeface="楷体" panose="02010609060101010101" pitchFamily="49" charset="-122"/>
                <a:ea typeface="楷体" panose="02010609060101010101" pitchFamily="49" charset="-122"/>
              </a:rPr>
              <a:t>、</a:t>
            </a:r>
            <a:r>
              <a:rPr lang="en-US" altLang="zh-CN" sz="2800" dirty="0" smtClean="0">
                <a:latin typeface="楷体" panose="02010609060101010101" pitchFamily="49" charset="-122"/>
                <a:ea typeface="楷体" panose="02010609060101010101" pitchFamily="49" charset="-122"/>
              </a:rPr>
              <a:t>1</a:t>
            </a:r>
            <a:r>
              <a:rPr lang="zh-CN" altLang="en-US" sz="2800" dirty="0" smtClean="0">
                <a:latin typeface="楷体" panose="02010609060101010101" pitchFamily="49" charset="-122"/>
                <a:ea typeface="楷体" panose="02010609060101010101" pitchFamily="49" charset="-122"/>
              </a:rPr>
              <a:t>次常规赛</a:t>
            </a:r>
            <a:r>
              <a:rPr lang="en-US" altLang="zh-CN" sz="2800" dirty="0" smtClean="0">
                <a:latin typeface="楷体" panose="02010609060101010101" pitchFamily="49" charset="-122"/>
                <a:ea typeface="楷体" panose="02010609060101010101" pitchFamily="49" charset="-122"/>
              </a:rPr>
              <a:t>MVP</a:t>
            </a:r>
            <a:r>
              <a:rPr lang="zh-CN" altLang="en-US" sz="2800" dirty="0" smtClean="0">
                <a:latin typeface="楷体" panose="02010609060101010101" pitchFamily="49" charset="-122"/>
                <a:ea typeface="楷体" panose="02010609060101010101" pitchFamily="49" charset="-122"/>
              </a:rPr>
              <a:t>、</a:t>
            </a:r>
            <a:r>
              <a:rPr lang="en-US" altLang="zh-CN" sz="2800" dirty="0" smtClean="0">
                <a:latin typeface="楷体" panose="02010609060101010101" pitchFamily="49" charset="-122"/>
                <a:ea typeface="楷体" panose="02010609060101010101" pitchFamily="49" charset="-122"/>
              </a:rPr>
              <a:t>2</a:t>
            </a:r>
            <a:r>
              <a:rPr lang="zh-CN" altLang="en-US" sz="2800" dirty="0" smtClean="0">
                <a:latin typeface="楷体" panose="02010609060101010101" pitchFamily="49" charset="-122"/>
                <a:ea typeface="楷体" panose="02010609060101010101" pitchFamily="49" charset="-122"/>
              </a:rPr>
              <a:t>次总决赛</a:t>
            </a:r>
            <a:r>
              <a:rPr lang="en-US" altLang="zh-CN" sz="2800" dirty="0" smtClean="0">
                <a:latin typeface="楷体" panose="02010609060101010101" pitchFamily="49" charset="-122"/>
                <a:ea typeface="楷体" panose="02010609060101010101" pitchFamily="49" charset="-122"/>
              </a:rPr>
              <a:t>MVP</a:t>
            </a:r>
            <a:r>
              <a:rPr lang="zh-CN" altLang="en-US" sz="2800" dirty="0" smtClean="0">
                <a:latin typeface="楷体" panose="02010609060101010101" pitchFamily="49" charset="-122"/>
                <a:ea typeface="楷体" panose="02010609060101010101" pitchFamily="49" charset="-122"/>
              </a:rPr>
              <a:t>、</a:t>
            </a:r>
            <a:r>
              <a:rPr lang="en-US" altLang="zh-CN" sz="2800" dirty="0" smtClean="0">
                <a:latin typeface="楷体" panose="02010609060101010101" pitchFamily="49" charset="-122"/>
                <a:ea typeface="楷体" panose="02010609060101010101" pitchFamily="49" charset="-122"/>
              </a:rPr>
              <a:t>18</a:t>
            </a:r>
            <a:r>
              <a:rPr lang="zh-CN" altLang="en-US" sz="2800" dirty="0" smtClean="0">
                <a:latin typeface="楷体" panose="02010609060101010101" pitchFamily="49" charset="-122"/>
                <a:ea typeface="楷体" panose="02010609060101010101" pitchFamily="49" charset="-122"/>
              </a:rPr>
              <a:t>次全明星、</a:t>
            </a:r>
            <a:r>
              <a:rPr lang="en-US" altLang="zh-CN" sz="2800" dirty="0" smtClean="0">
                <a:latin typeface="楷体" panose="02010609060101010101" pitchFamily="49" charset="-122"/>
                <a:ea typeface="楷体" panose="02010609060101010101" pitchFamily="49" charset="-122"/>
              </a:rPr>
              <a:t>11</a:t>
            </a:r>
            <a:r>
              <a:rPr lang="zh-CN" altLang="en-US" sz="2800" dirty="0" smtClean="0">
                <a:latin typeface="楷体" panose="02010609060101010101" pitchFamily="49" charset="-122"/>
                <a:ea typeface="楷体" panose="02010609060101010101" pitchFamily="49" charset="-122"/>
              </a:rPr>
              <a:t>次最佳阵容第一阵容、</a:t>
            </a:r>
            <a:r>
              <a:rPr lang="en-US" altLang="zh-CN" sz="2800" dirty="0" smtClean="0">
                <a:latin typeface="楷体" panose="02010609060101010101" pitchFamily="49" charset="-122"/>
                <a:ea typeface="楷体" panose="02010609060101010101" pitchFamily="49" charset="-122"/>
              </a:rPr>
              <a:t>9</a:t>
            </a:r>
            <a:r>
              <a:rPr lang="zh-CN" altLang="en-US" sz="2800" dirty="0" smtClean="0">
                <a:latin typeface="楷体" panose="02010609060101010101" pitchFamily="49" charset="-122"/>
                <a:ea typeface="楷体" panose="02010609060101010101" pitchFamily="49" charset="-122"/>
              </a:rPr>
              <a:t>次最佳</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695400" y="1124744"/>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13315" name="Picture 3" descr="C:\Users\Administrator\Desktop\QQ截图20190122133406.jpg"/>
          <p:cNvPicPr>
            <a:picLocks noChangeAspect="1" noChangeArrowheads="1"/>
          </p:cNvPicPr>
          <p:nvPr/>
        </p:nvPicPr>
        <p:blipFill>
          <a:blip r:embed="rId1" cstate="print"/>
          <a:srcRect/>
          <a:stretch>
            <a:fillRect/>
          </a:stretch>
        </p:blipFill>
        <p:spPr bwMode="auto">
          <a:xfrm>
            <a:off x="8904312" y="2564904"/>
            <a:ext cx="3096344" cy="2031593"/>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box(in)">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nodeType="withEffect">
                                  <p:stCondLst>
                                    <p:cond delay="0"/>
                                  </p:stCondLst>
                                  <p:childTnLst>
                                    <p:set>
                                      <p:cBhvr>
                                        <p:cTn id="19" dur="1" fill="hold">
                                          <p:stCondLst>
                                            <p:cond delay="0"/>
                                          </p:stCondLst>
                                        </p:cTn>
                                        <p:tgtEl>
                                          <p:spTgt spid="13315"/>
                                        </p:tgtEl>
                                        <p:attrNameLst>
                                          <p:attrName>style.visibility</p:attrName>
                                        </p:attrNameLst>
                                      </p:cBhvr>
                                      <p:to>
                                        <p:strVal val="visible"/>
                                      </p:to>
                                    </p:set>
                                    <p:animEffect transition="in" filter="checkerboard(across)">
                                      <p:cBhvr>
                                        <p:cTn id="20"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5" name="TextBox 4"/>
          <p:cNvSpPr txBox="1"/>
          <p:nvPr/>
        </p:nvSpPr>
        <p:spPr>
          <a:xfrm>
            <a:off x="1775520" y="1268760"/>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2 </a:t>
            </a:r>
            <a:r>
              <a:rPr lang="zh-CN" altLang="en-US" sz="3200" dirty="0" smtClean="0">
                <a:latin typeface="+mn-ea"/>
              </a:rPr>
              <a:t>现实与认知</a:t>
            </a:r>
          </a:p>
        </p:txBody>
      </p:sp>
      <p:sp>
        <p:nvSpPr>
          <p:cNvPr id="2" name="文本框 1"/>
          <p:cNvSpPr txBox="1"/>
          <p:nvPr/>
        </p:nvSpPr>
        <p:spPr>
          <a:xfrm>
            <a:off x="1559496" y="2132856"/>
            <a:ext cx="8573135" cy="3539430"/>
          </a:xfrm>
          <a:prstGeom prst="rect">
            <a:avLst/>
          </a:prstGeom>
          <a:noFill/>
        </p:spPr>
        <p:txBody>
          <a:bodyPr wrap="square" rtlCol="0">
            <a:spAutoFit/>
          </a:bodyPr>
          <a:lstStyle/>
          <a:p>
            <a:r>
              <a:rPr lang="zh-CN" altLang="en-US" sz="3200" dirty="0"/>
              <a:t>【高考真题】</a:t>
            </a:r>
            <a:r>
              <a:rPr lang="zh-CN" altLang="en-US" sz="3200" dirty="0">
                <a:latin typeface="宋体" pitchFamily="2" charset="-122"/>
                <a:ea typeface="宋体" pitchFamily="2" charset="-122"/>
              </a:rPr>
              <a:t>阅读下面的材料，根据要求写作。</a:t>
            </a:r>
            <a:endParaRPr lang="zh-CN" altLang="en-US" sz="3200" dirty="0">
              <a:latin typeface="宋体" pitchFamily="2" charset="-122"/>
              <a:ea typeface="宋体" pitchFamily="2" charset="-122"/>
            </a:endParaRPr>
          </a:p>
          <a:p>
            <a:r>
              <a:rPr lang="zh-CN" altLang="en-US" sz="3200" dirty="0"/>
              <a:t>        </a:t>
            </a:r>
            <a:r>
              <a:rPr lang="zh-CN" altLang="en-US" sz="3200" dirty="0">
                <a:latin typeface="楷体" panose="02010609060101010101" pitchFamily="49" charset="-122"/>
                <a:ea typeface="楷体" panose="02010609060101010101" pitchFamily="49" charset="-122"/>
              </a:rPr>
              <a:t>据近期一项对来华留学生的调查，他们较为关注的“中国关键词”有：一带一路、大熊猫、广场舞、中华美食、长城、共享单车、京剧、空气污染、美丽乡村、食品安全、高铁、移动支付。</a:t>
            </a:r>
            <a:endParaRPr lang="zh-CN" altLang="en-US" sz="3200" dirty="0">
              <a:latin typeface="楷体" panose="02010609060101010101" pitchFamily="49" charset="-122"/>
              <a:ea typeface="楷体" panose="02010609060101010101" pitchFamily="49" charset="-122"/>
            </a:endParaRPr>
          </a:p>
          <a:p>
            <a:r>
              <a:rPr lang="zh-CN" altLang="en-US" sz="3200" dirty="0"/>
              <a:t>        </a:t>
            </a:r>
            <a:endParaRPr lang="zh-CN" altLang="en-US" sz="32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6"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2838415"/>
            <a:ext cx="10009112" cy="2246769"/>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科比的完美告别，让人们看到他对胜利依然偏执的渴望，即使是日落西山的一刻，他依然带着凌晨四点的星光，闪耀着源自灵魂的光芒。对于</a:t>
            </a:r>
            <a:r>
              <a:rPr lang="en-US" altLang="zh-CN" sz="2800" dirty="0" smtClean="0">
                <a:latin typeface="楷体" panose="02010609060101010101" pitchFamily="49" charset="-122"/>
                <a:ea typeface="楷体" panose="02010609060101010101" pitchFamily="49" charset="-122"/>
              </a:rPr>
              <a:t>NBA</a:t>
            </a:r>
            <a:r>
              <a:rPr lang="zh-CN" altLang="en-US" sz="2800" dirty="0" smtClean="0">
                <a:latin typeface="楷体" panose="02010609060101010101" pitchFamily="49" charset="-122"/>
                <a:ea typeface="楷体" panose="02010609060101010101" pitchFamily="49" charset="-122"/>
              </a:rPr>
              <a:t>一代巨星来说，退役不是退出，传奇也永远不会谢幕！对于全世界的无数球迷来说，科比的故事就像一曲动人的歌，朗朗上口，代代相传</a:t>
            </a:r>
            <a:r>
              <a:rPr lang="en-US" altLang="zh-CN" sz="2800" dirty="0" smtClean="0">
                <a:latin typeface="楷体" panose="02010609060101010101" pitchFamily="49" charset="-122"/>
                <a:ea typeface="楷体" panose="02010609060101010101" pitchFamily="49" charset="-122"/>
              </a:rPr>
              <a:t>……</a:t>
            </a:r>
          </a:p>
        </p:txBody>
      </p:sp>
      <p:sp>
        <p:nvSpPr>
          <p:cNvPr id="8" name="Freeform 17"/>
          <p:cNvSpPr>
            <a:spLocks noEditPoints="1"/>
          </p:cNvSpPr>
          <p:nvPr/>
        </p:nvSpPr>
        <p:spPr bwMode="auto">
          <a:xfrm>
            <a:off x="623392" y="2306131"/>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631504" y="2401724"/>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5229706"/>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775520" y="521003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5714092"/>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奋斗与梦想   荣誉与精神   终点与起点</a:t>
            </a:r>
          </a:p>
        </p:txBody>
      </p:sp>
      <p:sp>
        <p:nvSpPr>
          <p:cNvPr id="10" name="文本框 1"/>
          <p:cNvSpPr txBox="1"/>
          <p:nvPr/>
        </p:nvSpPr>
        <p:spPr>
          <a:xfrm>
            <a:off x="1415480" y="836712"/>
            <a:ext cx="10009112" cy="1384995"/>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防守阵容第一阵容</a:t>
            </a:r>
            <a:r>
              <a:rPr lang="en-US" altLang="zh-CN" sz="2800" dirty="0" smtClean="0">
                <a:latin typeface="楷体" panose="02010609060101010101" pitchFamily="49" charset="-122"/>
                <a:ea typeface="楷体" panose="02010609060101010101" pitchFamily="49" charset="-122"/>
              </a:rPr>
              <a:t>……“20</a:t>
            </a:r>
            <a:r>
              <a:rPr lang="zh-CN" altLang="en-US" sz="2800" dirty="0" smtClean="0">
                <a:latin typeface="楷体" panose="02010609060101010101" pitchFamily="49" charset="-122"/>
                <a:ea typeface="楷体" panose="02010609060101010101" pitchFamily="49" charset="-122"/>
              </a:rPr>
              <a:t>年好快就过去了，这太不可思议了，最让我感动的不是那些荣誉，而是我们在陷入低谷时，一起挺了过来。”科比在告别赛后说。</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box(in)">
                                      <p:cBhvr>
                                        <p:cTn id="12" dur="1000"/>
                                        <p:tgtEl>
                                          <p:spTgt spid="8"/>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in)">
                                      <p:cBhvr>
                                        <p:cTn id="15" dur="2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cBhvr>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000" fill="hold">
                                          <p:stCondLst>
                                            <p:cond delay="0"/>
                                          </p:stCondLst>
                                        </p:cTn>
                                        <p:tgtEl>
                                          <p:spTgt spid="12"/>
                                        </p:tgtEl>
                                        <p:attrNameLst>
                                          <p:attrName>style.visibility</p:attrName>
                                        </p:attrNameLst>
                                      </p:cBhvr>
                                      <p:to>
                                        <p:strVal val="visible"/>
                                      </p:to>
                                    </p:set>
                                    <p:animEffect transition="in" filter="box(in)">
                                      <p:cBhvr>
                                        <p:cTn id="25" dur="1000"/>
                                        <p:tgtEl>
                                          <p:spTgt spid="12"/>
                                        </p:tgtEl>
                                      </p:cBhvr>
                                    </p:animEffect>
                                  </p:childTnLst>
                                </p:cTn>
                              </p:par>
                              <p:par>
                                <p:cTn id="26" presetID="4" presetClass="entr" presetSubtype="16" fill="hold" grpId="0" nodeType="withEffect">
                                  <p:stCondLst>
                                    <p:cond delay="0"/>
                                  </p:stCondLst>
                                  <p:childTnLst>
                                    <p:set>
                                      <p:cBhvr>
                                        <p:cTn id="27" dur="1000" fill="hold">
                                          <p:stCondLst>
                                            <p:cond delay="0"/>
                                          </p:stCondLst>
                                        </p:cTn>
                                        <p:tgtEl>
                                          <p:spTgt spid="13"/>
                                        </p:tgtEl>
                                        <p:attrNameLst>
                                          <p:attrName>style.visibility</p:attrName>
                                        </p:attrNameLst>
                                      </p:cBhvr>
                                      <p:to>
                                        <p:strVal val="visible"/>
                                      </p:to>
                                    </p:set>
                                    <p:animEffect transition="in" filter="box(in)">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P spid="10"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3539430"/>
          </a:xfrm>
          <a:prstGeom prst="rect">
            <a:avLst/>
          </a:prstGeom>
          <a:noFill/>
        </p:spPr>
        <p:txBody>
          <a:bodyPr wrap="square" rtlCol="0">
            <a:spAutoFit/>
          </a:bodyPr>
          <a:lstStyle/>
          <a:p>
            <a:r>
              <a:rPr lang="zh-CN" altLang="en-US" sz="2800" dirty="0" smtClean="0">
                <a:latin typeface="宋体" pitchFamily="2" charset="-122"/>
                <a:ea typeface="宋体" pitchFamily="2" charset="-122"/>
              </a:rPr>
              <a:t>    科比</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布莱恩特，他永不服输、永不放弃、永不停止求胜的心始终鞭策着他，使他成为一个时代最强的得分手、伟大的防守者、最具观赏性的飞人。加入联盟时，科比不过是未满</a:t>
            </a:r>
            <a:r>
              <a:rPr lang="en-US" altLang="zh-CN" sz="2800" dirty="0" smtClean="0">
                <a:latin typeface="宋体" pitchFamily="2" charset="-122"/>
                <a:ea typeface="宋体" pitchFamily="2" charset="-122"/>
              </a:rPr>
              <a:t>18</a:t>
            </a:r>
            <a:r>
              <a:rPr lang="zh-CN" altLang="en-US" sz="2800" dirty="0" smtClean="0">
                <a:latin typeface="宋体" pitchFamily="2" charset="-122"/>
                <a:ea typeface="宋体" pitchFamily="2" charset="-122"/>
              </a:rPr>
              <a:t>岁的懵懂少年；退役时，他已然是行将年满</a:t>
            </a:r>
            <a:r>
              <a:rPr lang="en-US" altLang="zh-CN" sz="2800" dirty="0" smtClean="0">
                <a:latin typeface="宋体" pitchFamily="2" charset="-122"/>
                <a:ea typeface="宋体" pitchFamily="2" charset="-122"/>
              </a:rPr>
              <a:t>38</a:t>
            </a:r>
            <a:r>
              <a:rPr lang="zh-CN" altLang="en-US" sz="2800" dirty="0" smtClean="0">
                <a:latin typeface="宋体" pitchFamily="2" charset="-122"/>
                <a:ea typeface="宋体" pitchFamily="2" charset="-122"/>
              </a:rPr>
              <a:t>岁的中年大叔。他曾与“</a:t>
            </a:r>
            <a:r>
              <a:rPr lang="en-US" altLang="zh-CN" sz="2800" dirty="0" smtClean="0">
                <a:latin typeface="宋体" pitchFamily="2" charset="-122"/>
                <a:ea typeface="宋体" pitchFamily="2" charset="-122"/>
              </a:rPr>
              <a:t>60</a:t>
            </a:r>
            <a:r>
              <a:rPr lang="zh-CN" altLang="en-US" sz="2800" dirty="0" smtClean="0">
                <a:latin typeface="宋体" pitchFamily="2" charset="-122"/>
                <a:ea typeface="宋体" pitchFamily="2" charset="-122"/>
              </a:rPr>
              <a:t>后”的乔丹斗过，与“</a:t>
            </a:r>
            <a:r>
              <a:rPr lang="en-US" altLang="zh-CN" sz="2800" dirty="0" smtClean="0">
                <a:latin typeface="宋体" pitchFamily="2" charset="-122"/>
                <a:ea typeface="宋体" pitchFamily="2" charset="-122"/>
              </a:rPr>
              <a:t>70</a:t>
            </a:r>
            <a:r>
              <a:rPr lang="zh-CN" altLang="en-US" sz="2800" dirty="0" smtClean="0">
                <a:latin typeface="宋体" pitchFamily="2" charset="-122"/>
                <a:ea typeface="宋体" pitchFamily="2" charset="-122"/>
              </a:rPr>
              <a:t>后”的奥胖并肩作战过，与“</a:t>
            </a:r>
            <a:r>
              <a:rPr lang="en-US" altLang="zh-CN" sz="2800" dirty="0" smtClean="0">
                <a:latin typeface="宋体" pitchFamily="2" charset="-122"/>
                <a:ea typeface="宋体" pitchFamily="2" charset="-122"/>
              </a:rPr>
              <a:t>80</a:t>
            </a:r>
            <a:r>
              <a:rPr lang="zh-CN" altLang="en-US" sz="2800" dirty="0" smtClean="0">
                <a:latin typeface="宋体" pitchFamily="2" charset="-122"/>
                <a:ea typeface="宋体" pitchFamily="2" charset="-122"/>
              </a:rPr>
              <a:t>后”的勒布朗隔空对峙过；如今，又见证了一群“</a:t>
            </a:r>
            <a:r>
              <a:rPr lang="en-US" altLang="zh-CN" sz="2800" dirty="0" smtClean="0">
                <a:latin typeface="宋体" pitchFamily="2" charset="-122"/>
                <a:ea typeface="宋体" pitchFamily="2" charset="-122"/>
              </a:rPr>
              <a:t>90</a:t>
            </a:r>
            <a:r>
              <a:rPr lang="zh-CN" altLang="en-US" sz="2800" dirty="0" smtClean="0">
                <a:latin typeface="宋体" pitchFamily="2" charset="-122"/>
                <a:ea typeface="宋体" pitchFamily="2" charset="-122"/>
              </a:rPr>
              <a:t>后”的兴起。四个时代的球员，映在科比的世界，道尽沧桑，写就传奇。</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276872"/>
            <a:ext cx="3287688" cy="1944216"/>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19433" y="1997224"/>
            <a:ext cx="11017224" cy="4401205"/>
          </a:xfrm>
          <a:prstGeom prst="rect">
            <a:avLst/>
          </a:prstGeom>
          <a:noFill/>
        </p:spPr>
        <p:txBody>
          <a:bodyPr wrap="square" rtlCol="0">
            <a:spAutoFit/>
          </a:bodyPr>
          <a:lstStyle/>
          <a:p>
            <a:r>
              <a:rPr lang="en-US" altLang="zh-CN" sz="2800" b="1" dirty="0" smtClean="0">
                <a:solidFill>
                  <a:srgbClr val="00B050"/>
                </a:solidFill>
              </a:rPr>
              <a:t>14.</a:t>
            </a:r>
            <a:r>
              <a:rPr lang="zh-CN" altLang="en-US" sz="2800" b="1" dirty="0" smtClean="0">
                <a:solidFill>
                  <a:srgbClr val="00B050"/>
                </a:solidFill>
              </a:rPr>
              <a:t>宫崎骏：第</a:t>
            </a:r>
            <a:r>
              <a:rPr lang="en-US" altLang="zh-CN" sz="2800" b="1" dirty="0" smtClean="0">
                <a:solidFill>
                  <a:srgbClr val="00B050"/>
                </a:solidFill>
              </a:rPr>
              <a:t>N</a:t>
            </a:r>
            <a:r>
              <a:rPr lang="zh-CN" altLang="en-US" sz="2800" b="1" dirty="0" smtClean="0">
                <a:solidFill>
                  <a:srgbClr val="00B050"/>
                </a:solidFill>
              </a:rPr>
              <a:t>次复出，为动画永不停歇</a:t>
            </a:r>
            <a:endParaRPr lang="en-US" altLang="zh-CN" sz="2800" b="1" dirty="0" smtClean="0">
              <a:solidFill>
                <a:srgbClr val="00B050"/>
              </a:solidFill>
            </a:endParaRPr>
          </a:p>
          <a:p>
            <a:r>
              <a:rPr lang="en-US" altLang="zh-CN" sz="2800" dirty="0" smtClean="0">
                <a:latin typeface="楷体" panose="02010609060101010101" pitchFamily="49" charset="-122"/>
                <a:ea typeface="楷体" panose="02010609060101010101" pitchFamily="49" charset="-122"/>
              </a:rPr>
              <a:t>    2013</a:t>
            </a:r>
            <a:r>
              <a:rPr lang="zh-CN" altLang="en-US" sz="2800" dirty="0" smtClean="0">
                <a:latin typeface="楷体" panose="02010609060101010101" pitchFamily="49" charset="-122"/>
                <a:ea typeface="楷体" panose="02010609060101010101" pitchFamily="49" charset="-122"/>
              </a:rPr>
              <a:t>年宣布从长篇动画领域隐退的宫崎骏，在</a:t>
            </a:r>
            <a:endParaRPr lang="en-US" altLang="zh-CN" sz="2800" dirty="0" smtClean="0">
              <a:latin typeface="楷体" panose="02010609060101010101" pitchFamily="49" charset="-122"/>
              <a:ea typeface="楷体" panose="02010609060101010101" pitchFamily="49" charset="-122"/>
            </a:endParaRPr>
          </a:p>
          <a:p>
            <a:r>
              <a:rPr lang="en-US" altLang="zh-CN" sz="2800" dirty="0" smtClean="0">
                <a:latin typeface="楷体" panose="02010609060101010101" pitchFamily="49" charset="-122"/>
                <a:ea typeface="楷体" panose="02010609060101010101" pitchFamily="49" charset="-122"/>
              </a:rPr>
              <a:t>NHK</a:t>
            </a:r>
            <a:r>
              <a:rPr lang="zh-CN" altLang="en-US" sz="2800" dirty="0" smtClean="0">
                <a:latin typeface="楷体" panose="02010609060101010101" pitchFamily="49" charset="-122"/>
                <a:ea typeface="楷体" panose="02010609060101010101" pitchFamily="49" charset="-122"/>
              </a:rPr>
              <a:t>纪录片</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永不停歇的人</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宫崎骏</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中首次公</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开坦言要参与长篇动画制作，他和吉卜力制作人铃</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木敏夫正在进行长篇新作企划，目标是在</a:t>
            </a:r>
            <a:r>
              <a:rPr lang="en-US" altLang="zh-CN" sz="2800" dirty="0" smtClean="0">
                <a:latin typeface="楷体" panose="02010609060101010101" pitchFamily="49" charset="-122"/>
                <a:ea typeface="楷体" panose="02010609060101010101" pitchFamily="49" charset="-122"/>
              </a:rPr>
              <a:t>2019</a:t>
            </a:r>
            <a:r>
              <a:rPr lang="zh-CN" altLang="en-US" sz="2800" dirty="0" smtClean="0">
                <a:latin typeface="楷体" panose="02010609060101010101" pitchFamily="49" charset="-122"/>
                <a:ea typeface="楷体" panose="02010609060101010101" pitchFamily="49" charset="-122"/>
              </a:rPr>
              <a:t>年完</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成。已</a:t>
            </a:r>
            <a:r>
              <a:rPr lang="en-US" altLang="zh-CN" sz="2800" dirty="0" smtClean="0">
                <a:latin typeface="楷体" panose="02010609060101010101" pitchFamily="49" charset="-122"/>
                <a:ea typeface="楷体" panose="02010609060101010101" pitchFamily="49" charset="-122"/>
              </a:rPr>
              <a:t>77</a:t>
            </a:r>
            <a:r>
              <a:rPr lang="zh-CN" altLang="en-US" sz="2800" dirty="0" smtClean="0">
                <a:latin typeface="楷体" panose="02010609060101010101" pitchFamily="49" charset="-122"/>
                <a:ea typeface="楷体" panose="02010609060101010101" pitchFamily="49" charset="-122"/>
              </a:rPr>
              <a:t>岁的宫崎骏在“无所事事等待死亡”和</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“工作中途死亡”中选择了后者。纪录片中还记录了宫崎骏首次使用</a:t>
            </a:r>
            <a:r>
              <a:rPr lang="en-US" altLang="zh-CN" sz="2800" dirty="0" smtClean="0">
                <a:latin typeface="楷体" panose="02010609060101010101" pitchFamily="49" charset="-122"/>
                <a:ea typeface="楷体" panose="02010609060101010101" pitchFamily="49" charset="-122"/>
              </a:rPr>
              <a:t>CG</a:t>
            </a:r>
            <a:r>
              <a:rPr lang="zh-CN" altLang="en-US" sz="2800" dirty="0" smtClean="0">
                <a:latin typeface="楷体" panose="02010609060101010101" pitchFamily="49" charset="-122"/>
                <a:ea typeface="楷体" panose="02010609060101010101" pitchFamily="49" charset="-122"/>
              </a:rPr>
              <a:t>手法制作短篇动画</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毛毛虫菠萝</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的经历，这部作品历经</a:t>
            </a:r>
            <a:r>
              <a:rPr lang="en-US" altLang="zh-CN" sz="2800" dirty="0" smtClean="0">
                <a:latin typeface="楷体" panose="02010609060101010101" pitchFamily="49" charset="-122"/>
                <a:ea typeface="楷体" panose="02010609060101010101" pitchFamily="49" charset="-122"/>
              </a:rPr>
              <a:t>700</a:t>
            </a:r>
            <a:r>
              <a:rPr lang="zh-CN" altLang="en-US" sz="2800" dirty="0" smtClean="0">
                <a:latin typeface="楷体" panose="02010609060101010101" pitchFamily="49" charset="-122"/>
                <a:ea typeface="楷体" panose="02010609060101010101" pitchFamily="49" charset="-122"/>
              </a:rPr>
              <a:t>天制作完成。也就是说在宣布隐退之后，自称“退休爷爷”的宫崎骏并没有真正放下动画事业，而是挑战全新的</a:t>
            </a:r>
            <a:r>
              <a:rPr lang="en-US" altLang="zh-CN" sz="2800" dirty="0" smtClean="0">
                <a:latin typeface="楷体" panose="02010609060101010101" pitchFamily="49" charset="-122"/>
                <a:ea typeface="楷体" panose="02010609060101010101" pitchFamily="49" charset="-122"/>
              </a:rPr>
              <a:t>CG</a:t>
            </a:r>
            <a:r>
              <a:rPr lang="zh-CN" altLang="en-US" sz="2800" dirty="0" smtClean="0">
                <a:latin typeface="楷体" panose="02010609060101010101" pitchFamily="49" charset="-122"/>
                <a:ea typeface="楷体" panose="02010609060101010101" pitchFamily="49" charset="-122"/>
              </a:rPr>
              <a:t>技术，期待复出。</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767408" y="1196752"/>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14338" name="Picture 2" descr="C:\Users\Administrator\Desktop\QQ截图20190122140002.jpg"/>
          <p:cNvPicPr>
            <a:picLocks noChangeAspect="1" noChangeArrowheads="1"/>
          </p:cNvPicPr>
          <p:nvPr/>
        </p:nvPicPr>
        <p:blipFill>
          <a:blip r:embed="rId1" cstate="print"/>
          <a:srcRect/>
          <a:stretch>
            <a:fillRect/>
          </a:stretch>
        </p:blipFill>
        <p:spPr bwMode="auto">
          <a:xfrm>
            <a:off x="8784976" y="2376617"/>
            <a:ext cx="3071664" cy="1700455"/>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4338"/>
                                        </p:tgtEl>
                                        <p:attrNameLst>
                                          <p:attrName>style.visibility</p:attrName>
                                        </p:attrNameLst>
                                      </p:cBhvr>
                                      <p:to>
                                        <p:strVal val="visible"/>
                                      </p:to>
                                    </p:set>
                                    <p:animEffect transition="in" filter="checkerboard(across)">
                                      <p:cBhvr>
                                        <p:cTn id="22"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1628800"/>
            <a:ext cx="10009112" cy="2246769"/>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宫崎骏身上有着一种创作者的强烈责任感，他的动画背后有着一颗装着地球、装着全人类的赤诚的心，反复向世界传达和平、环保、梦想等讯息。如今年事已高的宫崎骏甚至做好了制作途中自己可能去世的心理准备，这样一个打算把一生奉献给动画、致力于传播和平与爱的老人，值得我们尊重。</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908720"/>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4437112"/>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810747" y="4365104"/>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49411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兴趣与执着   传统与科技   偏执与突破</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000" fill="hold">
                                          <p:stCondLst>
                                            <p:cond delay="0"/>
                                          </p:stCondLst>
                                        </p:cTn>
                                        <p:tgtEl>
                                          <p:spTgt spid="12"/>
                                        </p:tgtEl>
                                        <p:attrNameLst>
                                          <p:attrName>style.visibility</p:attrName>
                                        </p:attrNameLst>
                                      </p:cBhvr>
                                      <p:to>
                                        <p:strVal val="visible"/>
                                      </p:to>
                                    </p:set>
                                    <p:animEffect transition="in" filter="box(in)">
                                      <p:cBhvr>
                                        <p:cTn id="22" dur="1000"/>
                                        <p:tgtEl>
                                          <p:spTgt spid="12"/>
                                        </p:tgtEl>
                                      </p:cBhvr>
                                    </p:animEffect>
                                  </p:childTnLst>
                                </p:cTn>
                              </p:par>
                              <p:par>
                                <p:cTn id="23" presetID="4" presetClass="entr" presetSubtype="16" fill="hold" grpId="0" nodeType="withEffect">
                                  <p:stCondLst>
                                    <p:cond delay="0"/>
                                  </p:stCondLst>
                                  <p:childTnLst>
                                    <p:set>
                                      <p:cBhvr>
                                        <p:cTn id="24" dur="1000" fill="hold">
                                          <p:stCondLst>
                                            <p:cond delay="0"/>
                                          </p:stCondLst>
                                        </p:cTn>
                                        <p:tgtEl>
                                          <p:spTgt spid="13"/>
                                        </p:tgtEl>
                                        <p:attrNameLst>
                                          <p:attrName>style.visibility</p:attrName>
                                        </p:attrNameLst>
                                      </p:cBhvr>
                                      <p:to>
                                        <p:strVal val="visible"/>
                                      </p:to>
                                    </p:set>
                                    <p:animEffect transition="in" filter="box(in)">
                                      <p:cBhvr>
                                        <p:cTn id="25" dur="1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3970318"/>
          </a:xfrm>
          <a:prstGeom prst="rect">
            <a:avLst/>
          </a:prstGeom>
          <a:noFill/>
        </p:spPr>
        <p:txBody>
          <a:bodyPr wrap="square" rtlCol="0">
            <a:spAutoFit/>
          </a:bodyPr>
          <a:lstStyle/>
          <a:p>
            <a:r>
              <a:rPr lang="zh-CN" altLang="en-US" sz="2800" dirty="0" smtClean="0">
                <a:latin typeface="宋体" pitchFamily="2" charset="-122"/>
                <a:ea typeface="宋体" pitchFamily="2" charset="-122"/>
              </a:rPr>
              <a:t>    一次次心力交瘁，一次次难以为继，当每一次宣布退休时，宫崎骏都在发誓离开自己所从事的这份折磨人的行业。可是每一次他都“言而无信”，对动画的挚爱让他根本停不下来，虽然</a:t>
            </a:r>
            <a:r>
              <a:rPr lang="en-US" altLang="zh-CN" sz="2800" dirty="0" smtClean="0">
                <a:latin typeface="宋体" pitchFamily="2" charset="-122"/>
                <a:ea typeface="宋体" pitchFamily="2" charset="-122"/>
              </a:rPr>
              <a:t>77</a:t>
            </a:r>
            <a:r>
              <a:rPr lang="zh-CN" altLang="en-US" sz="2800" dirty="0" smtClean="0">
                <a:latin typeface="宋体" pitchFamily="2" charset="-122"/>
                <a:ea typeface="宋体" pitchFamily="2" charset="-122"/>
              </a:rPr>
              <a:t>岁了，心脏不好，随时可能死掉，但能多活一天就多做一天，这才是真正的“鞠躬尽瘁，死而后已”！在如今这个数字技术时代里，曾坚持采用最原始的传统手绘制作技艺来完成整部作品创作的他，也在努力突破以往的偏执，从头学起</a:t>
            </a:r>
            <a:r>
              <a:rPr lang="en-US" altLang="zh-CN" sz="2800" dirty="0" smtClean="0">
                <a:latin typeface="宋体" pitchFamily="2" charset="-122"/>
                <a:ea typeface="宋体" pitchFamily="2" charset="-122"/>
              </a:rPr>
              <a:t>CG</a:t>
            </a:r>
            <a:r>
              <a:rPr lang="zh-CN" altLang="en-US" sz="2800" dirty="0" smtClean="0">
                <a:latin typeface="宋体" pitchFamily="2" charset="-122"/>
                <a:ea typeface="宋体" pitchFamily="2" charset="-122"/>
              </a:rPr>
              <a:t>技术。他让我们看到“匠人精神”的深层含义，这是一种和生存无关，只是因为喜欢，挑战自我，不断进步的精神。</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904312" y="1556792"/>
            <a:ext cx="2520280" cy="2880320"/>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07368" y="1834946"/>
            <a:ext cx="11017224" cy="4401205"/>
          </a:xfrm>
          <a:prstGeom prst="rect">
            <a:avLst/>
          </a:prstGeom>
          <a:noFill/>
        </p:spPr>
        <p:txBody>
          <a:bodyPr wrap="square" rtlCol="0">
            <a:spAutoFit/>
          </a:bodyPr>
          <a:lstStyle/>
          <a:p>
            <a:r>
              <a:rPr lang="en-US" altLang="zh-CN" sz="2800" b="1" dirty="0" smtClean="0">
                <a:solidFill>
                  <a:srgbClr val="00B050"/>
                </a:solidFill>
              </a:rPr>
              <a:t>15.</a:t>
            </a:r>
            <a:r>
              <a:rPr lang="zh-CN" altLang="en-US" sz="2800" b="1" dirty="0" smtClean="0">
                <a:solidFill>
                  <a:srgbClr val="00B050"/>
                </a:solidFill>
              </a:rPr>
              <a:t>陆谷孙：不做大师，甘为“匠人”</a:t>
            </a:r>
            <a:endParaRPr lang="en-US" altLang="zh-CN"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2016</a:t>
            </a:r>
            <a:r>
              <a:rPr lang="zh-CN" altLang="en-US" sz="2800" dirty="0" smtClean="0">
                <a:latin typeface="楷体" panose="02010609060101010101" pitchFamily="49" charset="-122"/>
                <a:ea typeface="楷体" panose="02010609060101010101" pitchFamily="49" charset="-122"/>
              </a:rPr>
              <a:t>年</a:t>
            </a:r>
            <a:r>
              <a:rPr lang="en-US" altLang="zh-CN" sz="2800" dirty="0" smtClean="0">
                <a:latin typeface="楷体" panose="02010609060101010101" pitchFamily="49" charset="-122"/>
                <a:ea typeface="楷体" panose="02010609060101010101" pitchFamily="49" charset="-122"/>
              </a:rPr>
              <a:t>7</a:t>
            </a:r>
            <a:r>
              <a:rPr lang="zh-CN" altLang="en-US" sz="2800" dirty="0" smtClean="0">
                <a:latin typeface="楷体" panose="02010609060101010101" pitchFamily="49" charset="-122"/>
                <a:ea typeface="楷体" panose="02010609060101010101" pitchFamily="49" charset="-122"/>
              </a:rPr>
              <a:t>月</a:t>
            </a:r>
            <a:r>
              <a:rPr lang="en-US" altLang="zh-CN" sz="2800" dirty="0" smtClean="0">
                <a:latin typeface="楷体" panose="02010609060101010101" pitchFamily="49" charset="-122"/>
                <a:ea typeface="楷体" panose="02010609060101010101" pitchFamily="49" charset="-122"/>
              </a:rPr>
              <a:t>28</a:t>
            </a:r>
            <a:r>
              <a:rPr lang="zh-CN" altLang="en-US" sz="2800" dirty="0" smtClean="0">
                <a:latin typeface="楷体" panose="02010609060101010101" pitchFamily="49" charset="-122"/>
                <a:ea typeface="楷体" panose="02010609060101010101" pitchFamily="49" charset="-122"/>
              </a:rPr>
              <a:t>日，著名翻译家、</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英汉大词典</a:t>
            </a:r>
            <a:r>
              <a:rPr lang="en-US" altLang="zh-CN" sz="2800" dirty="0" smtClean="0">
                <a:latin typeface="楷体" panose="02010609060101010101" pitchFamily="49" charset="-122"/>
                <a:ea typeface="楷体" panose="02010609060101010101" pitchFamily="49" charset="-122"/>
              </a:rPr>
              <a:t>》</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主编陆谷孙在上海病逝。复旦校园中淡定脱俗的</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“老神仙”、英语世界里的功夫高手，永诀他挚爱</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的事业和学生。单调烦琐、繁重艰辛，还容不得一</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丝差错，这就是词典编纂。但词典亦是一个民族文</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化的基石与抵达其他文化的桥梁。正是在这个少人喝彩的领域中，陆谷孙先生投入</a:t>
            </a:r>
            <a:r>
              <a:rPr lang="en-US" altLang="zh-CN" sz="2800" dirty="0" smtClean="0">
                <a:latin typeface="楷体" panose="02010609060101010101" pitchFamily="49" charset="-122"/>
                <a:ea typeface="楷体" panose="02010609060101010101" pitchFamily="49" charset="-122"/>
              </a:rPr>
              <a:t>40</a:t>
            </a:r>
            <a:r>
              <a:rPr lang="zh-CN" altLang="en-US" sz="2800" dirty="0" smtClean="0">
                <a:latin typeface="楷体" panose="02010609060101010101" pitchFamily="49" charset="-122"/>
                <a:ea typeface="楷体" panose="02010609060101010101" pitchFamily="49" charset="-122"/>
              </a:rPr>
              <a:t>余年，浑然忘我，用生命诠释了何谓学术界的“匠人精神”。不怕单调烦琐，不畏繁重艰辛，不容一丝差错，不屑无人问津，不知老之将至，陆谷孙先生毅然将自己的毕生精力奉献给了</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英</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695400" y="1124744"/>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15362" name="Picture 2" descr="C:\Users\Administrator\Desktop\201682163715168.jpg"/>
          <p:cNvPicPr>
            <a:picLocks noChangeAspect="1" noChangeArrowheads="1"/>
          </p:cNvPicPr>
          <p:nvPr/>
        </p:nvPicPr>
        <p:blipFill>
          <a:blip r:embed="rId1" cstate="print"/>
          <a:srcRect/>
          <a:stretch>
            <a:fillRect/>
          </a:stretch>
        </p:blipFill>
        <p:spPr bwMode="auto">
          <a:xfrm>
            <a:off x="8976320" y="1628800"/>
            <a:ext cx="2339468" cy="2664296"/>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5362"/>
                                        </p:tgtEl>
                                        <p:attrNameLst>
                                          <p:attrName>style.visibility</p:attrName>
                                        </p:attrNameLst>
                                      </p:cBhvr>
                                      <p:to>
                                        <p:strVal val="visible"/>
                                      </p:to>
                                    </p:set>
                                    <p:animEffect transition="in" filter="checkerboard(across)">
                                      <p:cBhvr>
                                        <p:cTn id="22"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3270463"/>
            <a:ext cx="10009112" cy="2246769"/>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梁启超曾经说过：“人生须知负责任的苦处，才能知道尽责任的乐趣。”责任就是一种担当，陆谷孙先生身上体现出来的对于文化的担当精神，自是集中反映了他对于文化的敢于承担、奋发有为的责任意识，迎难而上、百折不挠的攻坚意识，永不满足、永不懈怠的进取意识。</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4662" y="2666171"/>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631504" y="2833772"/>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5373216"/>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703512" y="5354052"/>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5786100"/>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责任   担当   匠人精神   浮躁与沉静</a:t>
            </a:r>
          </a:p>
        </p:txBody>
      </p:sp>
      <p:sp>
        <p:nvSpPr>
          <p:cNvPr id="10" name="文本框 1"/>
          <p:cNvSpPr txBox="1"/>
          <p:nvPr/>
        </p:nvSpPr>
        <p:spPr>
          <a:xfrm>
            <a:off x="1535430" y="764540"/>
            <a:ext cx="9888855" cy="2676525"/>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汉大词典</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中华汉英大词典</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。是什么力量、什么精神驱使着他？继承陆谷孙先生衣钵的</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英汉大词典</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第三版主编朱绩崧说得好：“当时代很浮躁的时候，先生始终保持着内心的宁静，知道自己从哪里来、往哪里去，知道自己的文化担当与  使命。”</a:t>
            </a:r>
            <a:endParaRPr lang="zh-CN" altLang="en-US" sz="2800" dirty="0" smtClean="0">
              <a:latin typeface="楷体" panose="02010609060101010101" pitchFamily="49" charset="-122"/>
              <a:ea typeface="楷体" panose="02010609060101010101" pitchFamily="49" charset="-122"/>
            </a:endParaRPr>
          </a:p>
          <a:p>
            <a:endParaRPr lang="en-US" altLang="zh-CN" sz="2800" dirty="0" smtClean="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2000"/>
                                        <p:tgtEl>
                                          <p:spTgt spid="8"/>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ox(in)">
                                      <p:cBhvr>
                                        <p:cTn id="15" dur="2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cBhvr>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ox(in)">
                                      <p:cBhvr>
                                        <p:cTn id="25" dur="2000"/>
                                        <p:tgtEl>
                                          <p:spTgt spid="12"/>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ox(in)">
                                      <p:cBhvr>
                                        <p:cTn id="28" dur="2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p:bldP spid="9" grpId="0"/>
      <p:bldP spid="12" grpId="0" animBg="1"/>
      <p:bldP spid="13" grpId="0"/>
      <p:bldP spid="14" grpId="0"/>
      <p:bldP spid="10"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3108543"/>
          </a:xfrm>
          <a:prstGeom prst="rect">
            <a:avLst/>
          </a:prstGeom>
          <a:noFill/>
        </p:spPr>
        <p:txBody>
          <a:bodyPr wrap="square" rtlCol="0">
            <a:spAutoFit/>
          </a:bodyPr>
          <a:lstStyle/>
          <a:p>
            <a:r>
              <a:rPr lang="zh-CN" altLang="en-US" sz="2800" dirty="0" smtClean="0">
                <a:latin typeface="宋体" pitchFamily="2" charset="-122"/>
                <a:ea typeface="宋体" pitchFamily="2" charset="-122"/>
              </a:rPr>
              <a:t>    跟随心的指引，为此心而用心，以此身来安放心灵，风景便在远处迎接着你。复旦大学陆谷孙教授潜心于学术，将一颗沉静执着的赤子之心安放于语言学的研究，以</a:t>
            </a:r>
            <a:r>
              <a:rPr lang="en-US" altLang="zh-CN" sz="2800" dirty="0" smtClean="0">
                <a:latin typeface="宋体" pitchFamily="2" charset="-122"/>
                <a:ea typeface="宋体" pitchFamily="2" charset="-122"/>
              </a:rPr>
              <a:t>15</a:t>
            </a:r>
            <a:r>
              <a:rPr lang="zh-CN" altLang="en-US" sz="2800" dirty="0" smtClean="0">
                <a:latin typeface="宋体" pitchFamily="2" charset="-122"/>
                <a:ea typeface="宋体" pitchFamily="2" charset="-122"/>
              </a:rPr>
              <a:t>年的探索研究成就了最为权威的</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英汉大词典</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；梭罗将心灵安放于对自然的追求、对“物我合一”境界的崇尚，他栖居于瓦尔登湖畔，在天地辽阔自由的地平线上观赏他独有的人生闪亮的曙光，那是用心追求的最美风景。</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551119" y="2564904"/>
            <a:ext cx="1728192" cy="2304256"/>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623392" y="2060848"/>
            <a:ext cx="10955833" cy="3970318"/>
          </a:xfrm>
          <a:prstGeom prst="rect">
            <a:avLst/>
          </a:prstGeom>
          <a:noFill/>
        </p:spPr>
        <p:txBody>
          <a:bodyPr wrap="square" rtlCol="0">
            <a:spAutoFit/>
          </a:bodyPr>
          <a:lstStyle/>
          <a:p>
            <a:r>
              <a:rPr lang="en-US" altLang="zh-CN" sz="2800" b="1" dirty="0" smtClean="0">
                <a:solidFill>
                  <a:srgbClr val="00B050"/>
                </a:solidFill>
              </a:rPr>
              <a:t>16.</a:t>
            </a:r>
            <a:r>
              <a:rPr lang="zh-CN" altLang="en-US" sz="2800" b="1" dirty="0" smtClean="0">
                <a:solidFill>
                  <a:srgbClr val="00B050"/>
                </a:solidFill>
              </a:rPr>
              <a:t>郝景芳：科幻背后针砭现实的勇气与温情</a:t>
            </a:r>
            <a:endParaRPr lang="en-US" altLang="zh-CN"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80</a:t>
            </a:r>
            <a:r>
              <a:rPr lang="zh-CN" altLang="en-US" sz="2800" dirty="0" smtClean="0">
                <a:latin typeface="楷体" panose="02010609060101010101" pitchFamily="49" charset="-122"/>
                <a:ea typeface="楷体" panose="02010609060101010101" pitchFamily="49" charset="-122"/>
              </a:rPr>
              <a:t>后”科幻作家郝景芳凭借作品</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北京折叠</a:t>
            </a:r>
            <a:r>
              <a:rPr lang="en-US" altLang="zh-CN" sz="2800" dirty="0" smtClean="0">
                <a:latin typeface="楷体" panose="02010609060101010101" pitchFamily="49" charset="-122"/>
                <a:ea typeface="楷体" panose="02010609060101010101" pitchFamily="49" charset="-122"/>
              </a:rPr>
              <a:t>》</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获得了</a:t>
            </a:r>
            <a:r>
              <a:rPr lang="en-US" altLang="zh-CN" sz="2800" dirty="0" smtClean="0">
                <a:latin typeface="楷体" panose="02010609060101010101" pitchFamily="49" charset="-122"/>
                <a:ea typeface="楷体" panose="02010609060101010101" pitchFamily="49" charset="-122"/>
              </a:rPr>
              <a:t>2016</a:t>
            </a:r>
            <a:r>
              <a:rPr lang="zh-CN" altLang="en-US" sz="2800" dirty="0" smtClean="0">
                <a:latin typeface="楷体" panose="02010609060101010101" pitchFamily="49" charset="-122"/>
                <a:ea typeface="楷体" panose="02010609060101010101" pitchFamily="49" charset="-122"/>
              </a:rPr>
              <a:t>年雨果奖，这是继</a:t>
            </a:r>
            <a:r>
              <a:rPr lang="en-US" altLang="zh-CN" sz="2800" dirty="0" smtClean="0">
                <a:latin typeface="楷体" panose="02010609060101010101" pitchFamily="49" charset="-122"/>
                <a:ea typeface="楷体" panose="02010609060101010101" pitchFamily="49" charset="-122"/>
              </a:rPr>
              <a:t>2015</a:t>
            </a:r>
            <a:r>
              <a:rPr lang="zh-CN" altLang="en-US" sz="2800" dirty="0" smtClean="0">
                <a:latin typeface="楷体" panose="02010609060101010101" pitchFamily="49" charset="-122"/>
                <a:ea typeface="楷体" panose="02010609060101010101" pitchFamily="49" charset="-122"/>
              </a:rPr>
              <a:t>年刘慈欣凭</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三</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体</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获得雨果奖之后，中国科幻作家再次获此殊荣。</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    相对于读者更为熟悉的想象宇宙式的科幻，</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北</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京折叠</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抛弃了建构一个宏大体系的做法，而采用非</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常细腻克制的笔触，反映普通人的生活与困境。阅读这篇作品，并不会给人以仰望星空的热望，而会让人想起更为现实的东西</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北漂、蜗居、在一线城市的繁华中辛苦求生的人们。郝景芳长期生活在北京，</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767408" y="1340768"/>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16386" name="Picture 2" descr="C:\Users\Administrator\Desktop\21se3_592_1000_146149768857c9117b167bc.jpg"/>
          <p:cNvPicPr>
            <a:picLocks noChangeAspect="1" noChangeArrowheads="1"/>
          </p:cNvPicPr>
          <p:nvPr/>
        </p:nvPicPr>
        <p:blipFill>
          <a:blip r:embed="rId1" cstate="print"/>
          <a:srcRect/>
          <a:stretch>
            <a:fillRect/>
          </a:stretch>
        </p:blipFill>
        <p:spPr bwMode="auto">
          <a:xfrm>
            <a:off x="9646285" y="2638425"/>
            <a:ext cx="1512570" cy="2155190"/>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6386"/>
                                        </p:tgtEl>
                                        <p:attrNameLst>
                                          <p:attrName>style.visibility</p:attrName>
                                        </p:attrNameLst>
                                      </p:cBhvr>
                                      <p:to>
                                        <p:strVal val="visible"/>
                                      </p:to>
                                    </p:set>
                                    <p:animEffect transition="in" filter="checkerboard(across)">
                                      <p:cBhvr>
                                        <p:cTn id="19" dur="500"/>
                                        <p:tgtEl>
                                          <p:spTgt spid="16386"/>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2" grpId="0"/>
      <p:bldP spid="10"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3773358"/>
            <a:ext cx="10009112" cy="1815882"/>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在我们惊叹于郝景芳如此年轻就问鼎科幻界最高荣誉奖项之余，走近她，就会发现她的成功并非偶然。她敢于突破，不走寻常路，让自己的创作牢牢立足于现实生活，她的理想自然也因接地气而茁壮繁茂。</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3242235"/>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33378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5445224"/>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775520" y="54260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580526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规则与突破  虚拟与现实   目标与步伐</a:t>
            </a:r>
          </a:p>
        </p:txBody>
      </p:sp>
      <p:sp>
        <p:nvSpPr>
          <p:cNvPr id="10" name="文本框 1"/>
          <p:cNvSpPr txBox="1"/>
          <p:nvPr/>
        </p:nvSpPr>
        <p:spPr>
          <a:xfrm>
            <a:off x="1546225" y="736600"/>
            <a:ext cx="9878060" cy="310769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从这篇小说中我们能够看出这个城市的现实状况带给她的触动。</a:t>
            </a:r>
            <a:endParaRPr lang="en-US" altLang="zh-CN" sz="2800" dirty="0" smtClean="0">
              <a:latin typeface="楷体" panose="02010609060101010101" pitchFamily="49" charset="-122"/>
              <a:ea typeface="楷体" panose="02010609060101010101" pitchFamily="49" charset="-122"/>
            </a:endParaRPr>
          </a:p>
          <a:p>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在郝景芳的心目中，写作和其他艺术门类不一样，“写作必须有足够的生活，不是充分条件却是必要条件”。如果没有足够的经历、生活，只是坐在家里“闭门造车”，难以写出真正丰富的作品，“所以即便写作是我的一个很大的理想，也还是每天要有其他的工作”。</a:t>
            </a:r>
            <a:endParaRPr lang="zh-CN" altLang="en-US" sz="2800" dirty="0" smtClean="0">
              <a:latin typeface="楷体" panose="02010609060101010101" pitchFamily="49" charset="-122"/>
              <a:ea typeface="楷体" panose="02010609060101010101" pitchFamily="49" charset="-122"/>
            </a:endParaRPr>
          </a:p>
          <a:p>
            <a:endParaRPr lang="en-US" altLang="zh-CN" sz="2800" dirty="0" smtClean="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box(in)">
                                      <p:cBhvr>
                                        <p:cTn id="12" dur="1000"/>
                                        <p:tgtEl>
                                          <p:spTgt spid="8"/>
                                        </p:tgtEl>
                                      </p:cBhvr>
                                    </p:animEffect>
                                  </p:childTnLst>
                                </p:cTn>
                              </p:par>
                              <p:par>
                                <p:cTn id="13" presetID="4" presetClass="entr" presetSubtype="16" fill="hold" grpId="0" nodeType="withEffect">
                                  <p:stCondLst>
                                    <p:cond delay="0"/>
                                  </p:stCondLst>
                                  <p:childTnLst>
                                    <p:set>
                                      <p:cBhvr>
                                        <p:cTn id="14" dur="1000" fill="hold">
                                          <p:stCondLst>
                                            <p:cond delay="0"/>
                                          </p:stCondLst>
                                        </p:cTn>
                                        <p:tgtEl>
                                          <p:spTgt spid="9"/>
                                        </p:tgtEl>
                                        <p:attrNameLst>
                                          <p:attrName>style.visibility</p:attrName>
                                        </p:attrNameLst>
                                      </p:cBhvr>
                                      <p:to>
                                        <p:strVal val="visible"/>
                                      </p:to>
                                    </p:set>
                                    <p:animEffect transition="in" filter="box(in)">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cBhvr>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000" fill="hold">
                                          <p:stCondLst>
                                            <p:cond delay="0"/>
                                          </p:stCondLst>
                                        </p:cTn>
                                        <p:tgtEl>
                                          <p:spTgt spid="12"/>
                                        </p:tgtEl>
                                        <p:attrNameLst>
                                          <p:attrName>style.visibility</p:attrName>
                                        </p:attrNameLst>
                                      </p:cBhvr>
                                      <p:to>
                                        <p:strVal val="visible"/>
                                      </p:to>
                                    </p:set>
                                    <p:animEffect transition="in" filter="box(in)">
                                      <p:cBhvr>
                                        <p:cTn id="25" dur="1000"/>
                                        <p:tgtEl>
                                          <p:spTgt spid="12"/>
                                        </p:tgtEl>
                                      </p:cBhvr>
                                    </p:animEffect>
                                  </p:childTnLst>
                                </p:cTn>
                              </p:par>
                              <p:par>
                                <p:cTn id="26" presetID="4" presetClass="entr" presetSubtype="16" fill="hold" grpId="0" nodeType="withEffect">
                                  <p:stCondLst>
                                    <p:cond delay="0"/>
                                  </p:stCondLst>
                                  <p:childTnLst>
                                    <p:set>
                                      <p:cBhvr>
                                        <p:cTn id="27" dur="1000" fill="hold">
                                          <p:stCondLst>
                                            <p:cond delay="0"/>
                                          </p:stCondLst>
                                        </p:cTn>
                                        <p:tgtEl>
                                          <p:spTgt spid="13"/>
                                        </p:tgtEl>
                                        <p:attrNameLst>
                                          <p:attrName>style.visibility</p:attrName>
                                        </p:attrNameLst>
                                      </p:cBhvr>
                                      <p:to>
                                        <p:strVal val="visible"/>
                                      </p:to>
                                    </p:set>
                                    <p:animEffect transition="in" filter="box(in)">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95195" y="1102360"/>
            <a:ext cx="8519160" cy="2677656"/>
          </a:xfrm>
          <a:prstGeom prst="rect">
            <a:avLst/>
          </a:prstGeom>
          <a:noFill/>
        </p:spPr>
        <p:txBody>
          <a:bodyPr wrap="square" rtlCol="0">
            <a:spAutoFit/>
          </a:bodyPr>
          <a:lstStyle/>
          <a:p>
            <a:r>
              <a:rPr lang="zh-CN" altLang="en-US" sz="2800" dirty="0" smtClean="0">
                <a:latin typeface="宋体" pitchFamily="2" charset="-122"/>
                <a:ea typeface="宋体" pitchFamily="2" charset="-122"/>
              </a:rPr>
              <a:t>    请从中选择两三个关键词来呈现你所认识的中国，写一篇文章帮助外国青年读懂中国。</a:t>
            </a:r>
            <a:endParaRPr lang="zh-CN" altLang="en-US" sz="2800" dirty="0" smtClean="0">
              <a:latin typeface="宋体" pitchFamily="2" charset="-122"/>
              <a:ea typeface="宋体" pitchFamily="2" charset="-122"/>
            </a:endParaRPr>
          </a:p>
          <a:p>
            <a:r>
              <a:rPr lang="zh-CN" altLang="en-US" sz="2800" dirty="0" smtClean="0">
                <a:latin typeface="宋体" pitchFamily="2" charset="-122"/>
                <a:ea typeface="宋体" pitchFamily="2" charset="-122"/>
                <a:sym typeface="+mn-ea"/>
              </a:rPr>
              <a:t>要</a:t>
            </a:r>
            <a:r>
              <a:rPr lang="zh-CN" altLang="en-US" sz="2800" dirty="0">
                <a:latin typeface="宋体" pitchFamily="2" charset="-122"/>
                <a:ea typeface="宋体" pitchFamily="2" charset="-122"/>
                <a:sym typeface="+mn-ea"/>
              </a:rPr>
              <a:t>求选好关键词，使之形成有机的关联；选好角度，明确文体，自拟标题；不要套作，不得抄袭；不少于800字。</a:t>
            </a:r>
            <a:endParaRPr lang="zh-CN" altLang="en-US" sz="2800" dirty="0">
              <a:latin typeface="宋体" pitchFamily="2" charset="-122"/>
              <a:ea typeface="宋体" pitchFamily="2" charset="-122"/>
            </a:endParaRPr>
          </a:p>
          <a:p>
            <a:r>
              <a:rPr lang="zh-CN" altLang="en-US" sz="2800" dirty="0">
                <a:effectLst>
                  <a:outerShdw blurRad="38100" dist="38100" dir="2700000" algn="tl">
                    <a:srgbClr val="000000">
                      <a:alpha val="43137"/>
                    </a:srgbClr>
                  </a:outerShdw>
                </a:effectLst>
                <a:latin typeface="宋体" pitchFamily="2" charset="-122"/>
                <a:ea typeface="宋体" pitchFamily="2" charset="-122"/>
                <a:sym typeface="+mn-ea"/>
              </a:rPr>
              <a:t>              </a:t>
            </a:r>
            <a:r>
              <a:rPr lang="zh-CN" altLang="en-US" sz="2800" dirty="0" smtClean="0">
                <a:effectLst>
                  <a:outerShdw blurRad="38100" dist="38100" dir="2700000" algn="tl">
                    <a:srgbClr val="000000">
                      <a:alpha val="43137"/>
                    </a:srgbClr>
                  </a:outerShdw>
                </a:effectLst>
                <a:latin typeface="宋体" pitchFamily="2" charset="-122"/>
                <a:ea typeface="宋体" pitchFamily="2" charset="-122"/>
                <a:sym typeface="+mn-ea"/>
              </a:rPr>
              <a:t> [</a:t>
            </a:r>
            <a:r>
              <a:rPr lang="zh-CN" altLang="en-US" sz="2800" dirty="0">
                <a:effectLst>
                  <a:outerShdw blurRad="38100" dist="38100" dir="2700000" algn="tl">
                    <a:srgbClr val="000000">
                      <a:alpha val="43137"/>
                    </a:srgbClr>
                  </a:outerShdw>
                </a:effectLst>
                <a:latin typeface="宋体" pitchFamily="2" charset="-122"/>
                <a:ea typeface="宋体" pitchFamily="2" charset="-122"/>
                <a:sym typeface="+mn-ea"/>
              </a:rPr>
              <a:t>课标</a:t>
            </a:r>
            <a:r>
              <a:rPr lang="zh-CN" altLang="en-US" sz="2800" dirty="0" smtClean="0">
                <a:effectLst>
                  <a:outerShdw blurRad="38100" dist="38100" dir="2700000" algn="tl">
                    <a:srgbClr val="000000">
                      <a:alpha val="43137"/>
                    </a:srgbClr>
                  </a:outerShdw>
                </a:effectLst>
                <a:latin typeface="宋体" pitchFamily="2" charset="-122"/>
                <a:ea typeface="宋体" pitchFamily="2" charset="-122"/>
                <a:sym typeface="+mn-ea"/>
              </a:rPr>
              <a:t>全国Ⅰ2017·22·60</a:t>
            </a:r>
            <a:r>
              <a:rPr lang="zh-CN" altLang="en-US" sz="2800" dirty="0">
                <a:effectLst>
                  <a:outerShdw blurRad="38100" dist="38100" dir="2700000" algn="tl">
                    <a:srgbClr val="000000">
                      <a:alpha val="43137"/>
                    </a:srgbClr>
                  </a:outerShdw>
                </a:effectLst>
                <a:latin typeface="宋体" pitchFamily="2" charset="-122"/>
                <a:ea typeface="宋体" pitchFamily="2" charset="-122"/>
                <a:sym typeface="+mn-ea"/>
              </a:rPr>
              <a:t>分]</a:t>
            </a:r>
            <a:endParaRPr lang="zh-CN" altLang="en-US" sz="2800" dirty="0">
              <a:effectLst>
                <a:outerShdw blurRad="38100" dist="38100" dir="2700000" algn="tl">
                  <a:srgbClr val="000000">
                    <a:alpha val="43137"/>
                  </a:srgbClr>
                </a:outerShdw>
              </a:effectLst>
              <a:latin typeface="宋体" pitchFamily="2" charset="-122"/>
              <a:ea typeface="宋体" pitchFamily="2" charset="-122"/>
            </a:endParaRPr>
          </a:p>
        </p:txBody>
      </p:sp>
      <p:grpSp>
        <p:nvGrpSpPr>
          <p:cNvPr id="6"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7"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9"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000" fill="hold">
                                          <p:stCondLst>
                                            <p:cond delay="0"/>
                                          </p:stCondLst>
                                        </p:cTn>
                                        <p:tgtEl>
                                          <p:spTgt spid="2"/>
                                        </p:tgtEl>
                                        <p:attrNameLst>
                                          <p:attrName>style.visibility</p:attrName>
                                        </p:attrNameLst>
                                      </p:cBhvr>
                                      <p:to>
                                        <p:strVal val="visible"/>
                                      </p:to>
                                    </p:set>
                                    <p:animEffect transition="in" filter="wipe(up)">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3539430"/>
          </a:xfrm>
          <a:prstGeom prst="rect">
            <a:avLst/>
          </a:prstGeom>
          <a:noFill/>
        </p:spPr>
        <p:txBody>
          <a:bodyPr wrap="square" rtlCol="0">
            <a:spAutoFit/>
          </a:bodyPr>
          <a:lstStyle/>
          <a:p>
            <a:r>
              <a:rPr lang="zh-CN" altLang="en-US" sz="2800" dirty="0" smtClean="0">
                <a:latin typeface="宋体" pitchFamily="2" charset="-122"/>
                <a:ea typeface="宋体" pitchFamily="2" charset="-122"/>
              </a:rPr>
              <a:t>    郝景芳是新生代的一位科幻作家，当科幻小说在时代的浪潮中被冲刷得越来越远时，她迈开了追求的脚步。她不再满足于以往科幻小说纵横飞跃、想象宇宙式的天马行空，而是走进普通人的生活与困境。她说“写作必须有足够的生活”，她在积累足够的经历、生活。最终她的追求换来了丰硕的成果，她的科幻短篇小说</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北京折叠</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获得了第</a:t>
            </a:r>
            <a:r>
              <a:rPr lang="en-US" altLang="zh-CN" sz="2800" dirty="0" smtClean="0">
                <a:latin typeface="宋体" pitchFamily="2" charset="-122"/>
                <a:ea typeface="宋体" pitchFamily="2" charset="-122"/>
              </a:rPr>
              <a:t>74</a:t>
            </a:r>
            <a:r>
              <a:rPr lang="zh-CN" altLang="en-US" sz="2800" dirty="0" smtClean="0">
                <a:latin typeface="宋体" pitchFamily="2" charset="-122"/>
                <a:ea typeface="宋体" pitchFamily="2" charset="-122"/>
              </a:rPr>
              <a:t>届雨果奖。这正应了英国著名诗人华兹华斯的那句话：“一个崇高的目标，只要不渝地追求，就会成为壮举。”</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a:t>
            </a:r>
          </a:p>
        </p:txBody>
      </p:sp>
      <p:sp>
        <p:nvSpPr>
          <p:cNvPr id="2" name="文本框 1"/>
          <p:cNvSpPr txBox="1"/>
          <p:nvPr/>
        </p:nvSpPr>
        <p:spPr>
          <a:xfrm>
            <a:off x="407368" y="2348881"/>
            <a:ext cx="11017224" cy="954107"/>
          </a:xfrm>
          <a:prstGeom prst="rect">
            <a:avLst/>
          </a:prstGeom>
          <a:noFill/>
        </p:spPr>
        <p:txBody>
          <a:bodyPr wrap="square" rtlCol="0">
            <a:spAutoFit/>
          </a:bodyPr>
          <a:lstStyle/>
          <a:p>
            <a:r>
              <a:rPr lang="en-US" altLang="zh-CN" sz="2800" b="1" dirty="0" smtClean="0">
                <a:solidFill>
                  <a:srgbClr val="00B050"/>
                </a:solidFill>
              </a:rPr>
              <a:t>1.《</a:t>
            </a:r>
            <a:r>
              <a:rPr lang="zh-CN" altLang="en-US" sz="2800" b="1" dirty="0" smtClean="0">
                <a:solidFill>
                  <a:srgbClr val="00B050"/>
                </a:solidFill>
              </a:rPr>
              <a:t>烛之武退秦师</a:t>
            </a:r>
            <a:r>
              <a:rPr lang="en-US" altLang="zh-CN" sz="2800" b="1" dirty="0" smtClean="0">
                <a:solidFill>
                  <a:srgbClr val="00B050"/>
                </a:solidFill>
              </a:rPr>
              <a:t>》</a:t>
            </a:r>
            <a:endParaRPr lang="en-US" altLang="zh-CN" sz="2800" b="1" dirty="0" smtClean="0">
              <a:solidFill>
                <a:srgbClr val="00B050"/>
              </a:solidFill>
            </a:endParaRPr>
          </a:p>
          <a:p>
            <a:endParaRPr lang="en-US" altLang="zh-CN" sz="2800" b="1" dirty="0" smtClean="0">
              <a:solidFill>
                <a:schemeClr val="tx1">
                  <a:lumMod val="50000"/>
                  <a:lumOff val="50000"/>
                </a:schemeClr>
              </a:solidFill>
            </a:endParaRP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言语与智慧   逆境与奋斗   机遇与成功</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ox(in)">
                                      <p:cBhvr>
                                        <p:cTn id="31" dur="20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checkerboard(across)">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1384" y="1484784"/>
            <a:ext cx="11017224" cy="4832092"/>
          </a:xfrm>
          <a:prstGeom prst="rect">
            <a:avLst/>
          </a:prstGeom>
          <a:noFill/>
        </p:spPr>
        <p:txBody>
          <a:bodyPr wrap="square" rtlCol="0">
            <a:spAutoFit/>
          </a:bodyPr>
          <a:lstStyle/>
          <a:p>
            <a:r>
              <a:rPr lang="zh-CN" altLang="en-US" sz="2800" dirty="0" smtClean="0">
                <a:latin typeface="宋体" pitchFamily="2" charset="-122"/>
                <a:ea typeface="宋体" pitchFamily="2" charset="-122"/>
              </a:rPr>
              <a:t>    命运对烛之武并不公允，他饱受冷落几十载，怀才不遇大半生。当他仰起憔悴的面孔抒发感慨时，没有人想起他；在他俯下苍老的身躯呼出抑郁时，没有人记起他。当黑云压城城欲摧的时候，有人想起了他；当大军压境“国危矣”的时刻，有人记起了他。就这样，“今老矣”的烛之武，被推到了历史的前沿。国难当头，他仰天长啸，没有过多的抱怨，拍一拍身上的尘土，挥一挥心中的幽怨，孤身出城，勇赴敌营。面对虎狼之师，面对强悍的君王，他不卑不亢，机智镇定。他慷慨陈词，以“利”巧攻心理，以“害”巧析形势，以“史”巧施离间，寥寥数语，便化解了一场灭国的灾难。烛之武，这位须发尽白却忠勇睿智的老人，怀着对国家的一片赤诚之心，对世事的深刻洞明，对局势的准确掌控，傲然屹立在历史的长河中</a:t>
            </a:r>
            <a:r>
              <a:rPr lang="en-US" altLang="zh-CN" sz="2800" dirty="0" smtClean="0">
                <a:latin typeface="宋体" pitchFamily="2" charset="-122"/>
                <a:ea typeface="宋体" pitchFamily="2" charset="-122"/>
              </a:rPr>
              <a:t>……</a:t>
            </a: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 presetClass="entr" presetSubtype="16" fill="hold" grpId="0" nodeType="afterEffect">
                                  <p:stCondLst>
                                    <p:cond delay="0"/>
                                  </p:stCondLst>
                                  <p:childTnLst>
                                    <p:set>
                                      <p:cBhvr>
                                        <p:cTn id="12" dur="1000" fill="hold">
                                          <p:stCondLst>
                                            <p:cond delay="0"/>
                                          </p:stCondLst>
                                        </p:cTn>
                                        <p:tgtEl>
                                          <p:spTgt spid="9"/>
                                        </p:tgtEl>
                                        <p:attrNameLst>
                                          <p:attrName>style.visibility</p:attrName>
                                        </p:attrNameLst>
                                      </p:cBhvr>
                                      <p:to>
                                        <p:strVal val="visible"/>
                                      </p:to>
                                    </p:set>
                                    <p:animEffect transition="in" filter="box(in)">
                                      <p:cBhvr>
                                        <p:cTn id="13" dur="1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a:t>
            </a:r>
          </a:p>
        </p:txBody>
      </p:sp>
      <p:sp>
        <p:nvSpPr>
          <p:cNvPr id="2" name="文本框 1"/>
          <p:cNvSpPr txBox="1"/>
          <p:nvPr/>
        </p:nvSpPr>
        <p:spPr>
          <a:xfrm>
            <a:off x="407368" y="2348881"/>
            <a:ext cx="11017224" cy="523220"/>
          </a:xfrm>
          <a:prstGeom prst="rect">
            <a:avLst/>
          </a:prstGeom>
          <a:noFill/>
        </p:spPr>
        <p:txBody>
          <a:bodyPr wrap="square" rtlCol="0">
            <a:spAutoFit/>
          </a:bodyPr>
          <a:lstStyle/>
          <a:p>
            <a:r>
              <a:rPr lang="en-US" altLang="zh-CN" sz="2800" b="1" dirty="0" smtClean="0">
                <a:solidFill>
                  <a:srgbClr val="00B050"/>
                </a:solidFill>
              </a:rPr>
              <a:t>2.《</a:t>
            </a:r>
            <a:r>
              <a:rPr lang="zh-CN" altLang="en-US" sz="2800" b="1" dirty="0" smtClean="0">
                <a:solidFill>
                  <a:srgbClr val="00B050"/>
                </a:solidFill>
              </a:rPr>
              <a:t>荆轲刺秦王</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命运与时代   位置与价值   诚信</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3432" y="1484784"/>
            <a:ext cx="10369152" cy="3108543"/>
          </a:xfrm>
          <a:prstGeom prst="rect">
            <a:avLst/>
          </a:prstGeom>
          <a:noFill/>
        </p:spPr>
        <p:txBody>
          <a:bodyPr wrap="square" rtlCol="0">
            <a:spAutoFit/>
          </a:bodyPr>
          <a:lstStyle/>
          <a:p>
            <a:r>
              <a:rPr lang="zh-CN" altLang="en-US" sz="2800" dirty="0" smtClean="0">
                <a:latin typeface="宋体" pitchFamily="2" charset="-122"/>
                <a:ea typeface="宋体" pitchFamily="2" charset="-122"/>
              </a:rPr>
              <a:t>    刘邦成就千秋大业的重要原因之一是拥有一个优秀的团队。在激烈险恶的斗争中，好的团队凝聚了无可抵挡的力量。张良以智慧，樊哙以勇猛，刘邦以圆滑，共同组成了一股力挽狂澜的力量。鸿门宴上生死搏，刘邦绝处逢生。反观项羽，团队内部缺乏沟通，人心涣散，项伯夜会刘邦，项羽意气用事，范增空有良策，四面楚歌已露端倪。团队的力量，可以决定个人命运，乃至决定历史走向。</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5" presetClass="entr" presetSubtype="10" fill="hold" grpId="1"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1"/>
      <p:bldP spid="10"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a:t>
            </a:r>
          </a:p>
        </p:txBody>
      </p:sp>
      <p:sp>
        <p:nvSpPr>
          <p:cNvPr id="2" name="文本框 1"/>
          <p:cNvSpPr txBox="1"/>
          <p:nvPr/>
        </p:nvSpPr>
        <p:spPr>
          <a:xfrm>
            <a:off x="407368" y="2348881"/>
            <a:ext cx="11017224" cy="523220"/>
          </a:xfrm>
          <a:prstGeom prst="rect">
            <a:avLst/>
          </a:prstGeom>
          <a:noFill/>
        </p:spPr>
        <p:txBody>
          <a:bodyPr wrap="square" rtlCol="0">
            <a:spAutoFit/>
          </a:bodyPr>
          <a:lstStyle/>
          <a:p>
            <a:r>
              <a:rPr lang="en-US" altLang="zh-CN" sz="2800" b="1" dirty="0" smtClean="0">
                <a:solidFill>
                  <a:srgbClr val="00B050"/>
                </a:solidFill>
              </a:rPr>
              <a:t>3.《</a:t>
            </a:r>
            <a:r>
              <a:rPr lang="zh-CN" altLang="en-US" sz="2800" b="1" dirty="0" smtClean="0">
                <a:solidFill>
                  <a:srgbClr val="00B050"/>
                </a:solidFill>
              </a:rPr>
              <a:t>鸿门宴</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团队的力量   依赖与独立   沟通与合作</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diamond(in)">
                                      <p:cBhvr>
                                        <p:cTn id="3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3432" y="1484784"/>
            <a:ext cx="10369152" cy="4464496"/>
          </a:xfrm>
          <a:prstGeom prst="rect">
            <a:avLst/>
          </a:prstGeom>
          <a:noFill/>
        </p:spPr>
        <p:txBody>
          <a:bodyPr wrap="square" rtlCol="0">
            <a:spAutoFit/>
          </a:bodyPr>
          <a:lstStyle/>
          <a:p>
            <a:r>
              <a:rPr lang="zh-CN" altLang="en-US" sz="2800" dirty="0" smtClean="0">
                <a:latin typeface="宋体" pitchFamily="2" charset="-122"/>
                <a:ea typeface="宋体" pitchFamily="2" charset="-122"/>
              </a:rPr>
              <a:t>    有人说，荆轲仅仅为了一个承诺，为了燕太子丹设置的情感和信义的罗网，身不由己地异化为一把刺秦的匕首，造成了个人的悲剧；也有人说，荆轲为了去兑现那个时代所崇尚的“士为知己者死”的信条而用生命拥抱信仰，这就注定了其完成的必定是个时代悲剧。其实，在那个风起云涌的时代，荆轲犹如一颗没有权利决定输赢的棋子，他的选择是二元对立的，也是步履维艰的。人总是处于一定的时代，我们不能用自己所处时代的价值作为标准去衡量荆轲那个时代的信仰价值。因而，荆轲的选择是那个时代的必然，也是那个时代的无奈。其信仰的成功度已体现在其悲剧行为过程的执着中。</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5" presetClass="entr" presetSubtype="1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a:t>
            </a:r>
          </a:p>
        </p:txBody>
      </p:sp>
      <p:sp>
        <p:nvSpPr>
          <p:cNvPr id="2" name="文本框 1"/>
          <p:cNvSpPr txBox="1"/>
          <p:nvPr/>
        </p:nvSpPr>
        <p:spPr>
          <a:xfrm>
            <a:off x="407368" y="2348881"/>
            <a:ext cx="11017224" cy="523220"/>
          </a:xfrm>
          <a:prstGeom prst="rect">
            <a:avLst/>
          </a:prstGeom>
          <a:noFill/>
        </p:spPr>
        <p:txBody>
          <a:bodyPr wrap="square" rtlCol="0">
            <a:spAutoFit/>
          </a:bodyPr>
          <a:lstStyle/>
          <a:p>
            <a:r>
              <a:rPr lang="en-US" altLang="zh-CN" sz="2800" b="1" dirty="0" smtClean="0">
                <a:solidFill>
                  <a:srgbClr val="00B050"/>
                </a:solidFill>
              </a:rPr>
              <a:t>4.《</a:t>
            </a:r>
            <a:r>
              <a:rPr lang="zh-CN" altLang="en-US" sz="2800" b="1" dirty="0" smtClean="0">
                <a:solidFill>
                  <a:srgbClr val="00B050"/>
                </a:solidFill>
              </a:rPr>
              <a:t>氓</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教育与成长   追求与放弃   承诺与责任</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diamond(in)">
                                      <p:cBhvr>
                                        <p:cTn id="3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3432" y="1484784"/>
            <a:ext cx="10369152" cy="3539430"/>
          </a:xfrm>
          <a:prstGeom prst="rect">
            <a:avLst/>
          </a:prstGeom>
          <a:noFill/>
        </p:spPr>
        <p:txBody>
          <a:bodyPr wrap="square" rtlCol="0">
            <a:spAutoFit/>
          </a:bodyPr>
          <a:lstStyle/>
          <a:p>
            <a:r>
              <a:rPr lang="zh-CN" altLang="en-US" sz="2800" dirty="0" smtClean="0">
                <a:latin typeface="宋体" pitchFamily="2" charset="-122"/>
                <a:ea typeface="宋体" pitchFamily="2" charset="-122"/>
              </a:rPr>
              <a:t>    悲剧是把美撕碎给人看。氓妇正是用自己沉痛的人生经历把少女时代最美的梦想</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爱情，无情地撕碎，血淋淋地展示给世人：鲜嫩的桑叶必然会枯黄飘零，原本忠厚的丈夫会变得无比残暴，昨天还承诺，今天就会“不思其反”，爱情之美转眼就会随风而逝。我敬佩这种撕碎、这种展示，就像敬佩德国每年都在全国展示反映纳粹暴行的图片。敢于正视并反思自己悲剧人生的，一定拥有坚韧强大的心灵；敢于直面并批判自己民族悲剧历史的，一定是个清醒自信的国家。正视悲剧，促人成熟。</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8"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5.《</a:t>
            </a:r>
            <a:r>
              <a:rPr lang="zh-CN" altLang="en-US" sz="2800" b="1" dirty="0" smtClean="0">
                <a:solidFill>
                  <a:srgbClr val="00B050"/>
                </a:solidFill>
              </a:rPr>
              <a:t>离骚</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理想与现实   挫折与坚持   胸怀   爱国</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6.《</a:t>
            </a:r>
            <a:r>
              <a:rPr lang="zh-CN" altLang="en-US" sz="2800" b="1" dirty="0" smtClean="0">
                <a:solidFill>
                  <a:srgbClr val="00B050"/>
                </a:solidFill>
              </a:rPr>
              <a:t>孔雀东南飞</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尊严与自由   规则与突破   坚贞与反抗</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 to="" calcmode="lin" valueType="num">
                                      <p:cBhvr>
                                        <p:cTn id="41" dur="1" fill="hold"/>
                                        <p:tgtEl>
                                          <p:spTgt spid="14"/>
                                        </p:tgtEl>
                                      </p:cBhvr>
                                    </p:anim>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strips(downLeft)">
                                      <p:cBhvr>
                                        <p:cTn id="46" dur="500"/>
                                        <p:tgtEl>
                                          <p:spTgt spid="15"/>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strips(downLeft)">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73275" y="1772816"/>
            <a:ext cx="8573135" cy="3724096"/>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由表及里法</a:t>
            </a:r>
            <a:endParaRPr lang="en-US" altLang="zh-CN" sz="3200" b="1" u="sng" dirty="0" smtClean="0">
              <a:latin typeface="宋体" pitchFamily="2" charset="-122"/>
              <a:ea typeface="宋体" pitchFamily="2"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人与外界事物接触，直接感受的往往是表面事件、表面状态，如果我们的认知停留于此，认知的结果必然是表面的、肤浅的。想要认识深刻，就必须对事物进行全面而深入的分析。一般来说，在了解描述现象本身的表现、状态和特点后，还要探究该现象产生的原因，明确该现象背后的影响以及应对的措施等。以本题中“共享单车”为例，共享单车是一种新型共享</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to="" calcmode="lin" valueType="num">
                                      <p:cBhvr>
                                        <p:cTn id="25"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7.《</a:t>
            </a:r>
            <a:r>
              <a:rPr lang="zh-CN" altLang="en-US" sz="2800" b="1" dirty="0" smtClean="0">
                <a:solidFill>
                  <a:srgbClr val="00B050"/>
                </a:solidFill>
              </a:rPr>
              <a:t>兰亭集序</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积极与消极   规范与创新   专注与融会</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8.《</a:t>
            </a:r>
            <a:r>
              <a:rPr lang="zh-CN" altLang="en-US" sz="2800" b="1" dirty="0" smtClean="0">
                <a:solidFill>
                  <a:srgbClr val="00B050"/>
                </a:solidFill>
              </a:rPr>
              <a:t>赤壁赋</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得与失   现象与本质   个性与人生</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grpId="0" nodeType="afterEffect">
                                  <p:stCondLst>
                                    <p:cond delay="0"/>
                                  </p:stCondLst>
                                  <p:childTnLst>
                                    <p:set>
                                      <p:cBhvr>
                                        <p:cTn id="6" dur="500"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to="" calcmode="lin" valueType="num">
                                      <p:cBhvr>
                                        <p:cTn id="22" dur="1" fill="hold"/>
                                        <p:tgtEl>
                                          <p:spTgt spid="2"/>
                                        </p:tgtEl>
                                      </p:cBhvr>
                                    </p:anim>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strips(downLef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to="" calcmode="lin" valueType="num">
                                      <p:cBhvr>
                                        <p:cTn id="40" dur="1" fill="hold"/>
                                        <p:tgtEl>
                                          <p:spTgt spid="14"/>
                                        </p:tgtEl>
                                      </p:cBhvr>
                                    </p:anim>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strips(downLeft)">
                                      <p:cBhvr>
                                        <p:cTn id="45" dur="500"/>
                                        <p:tgtEl>
                                          <p:spTgt spid="15"/>
                                        </p:tgtEl>
                                      </p:cBhvr>
                                    </p:animEffect>
                                  </p:childTnLst>
                                </p:cTn>
                              </p:par>
                              <p:par>
                                <p:cTn id="46" presetID="18" presetClass="entr" presetSubtype="12"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strips(down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9.《</a:t>
            </a:r>
            <a:r>
              <a:rPr lang="zh-CN" altLang="en-US" sz="2800" b="1" dirty="0" smtClean="0">
                <a:solidFill>
                  <a:srgbClr val="00B050"/>
                </a:solidFill>
              </a:rPr>
              <a:t>林黛玉进贾府</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言语与智慧   依赖与独立   坚守与反叛 </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10.《</a:t>
            </a:r>
            <a:r>
              <a:rPr lang="zh-CN" altLang="en-US" sz="2800" b="1" dirty="0" smtClean="0">
                <a:solidFill>
                  <a:srgbClr val="00B050"/>
                </a:solidFill>
              </a:rPr>
              <a:t>老人与海</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硬汉本色   付出与回报   渺小与伟大</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 to="" calcmode="lin" valueType="num">
                                      <p:cBhvr>
                                        <p:cTn id="41" dur="1" fill="hold"/>
                                        <p:tgtEl>
                                          <p:spTgt spid="14"/>
                                        </p:tgtEl>
                                      </p:cBhvr>
                                    </p:anim>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strips(downLeft)">
                                      <p:cBhvr>
                                        <p:cTn id="46" dur="500"/>
                                        <p:tgtEl>
                                          <p:spTgt spid="15"/>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strips(downLeft)">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285381"/>
            <a:ext cx="11017224" cy="523220"/>
          </a:xfrm>
          <a:prstGeom prst="rect">
            <a:avLst/>
          </a:prstGeom>
          <a:noFill/>
        </p:spPr>
        <p:txBody>
          <a:bodyPr wrap="square" rtlCol="0">
            <a:spAutoFit/>
          </a:bodyPr>
          <a:lstStyle/>
          <a:p>
            <a:r>
              <a:rPr lang="en-US" altLang="zh-CN" sz="2800" b="1" dirty="0" smtClean="0">
                <a:solidFill>
                  <a:srgbClr val="00B050"/>
                </a:solidFill>
              </a:rPr>
              <a:t>11.《</a:t>
            </a:r>
            <a:r>
              <a:rPr lang="zh-CN" altLang="en-US" sz="2800" b="1" dirty="0" smtClean="0">
                <a:solidFill>
                  <a:srgbClr val="00B050"/>
                </a:solidFill>
              </a:rPr>
              <a:t>蜀道难</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规矩与突破   攀登追求   理想与现实</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12.《</a:t>
            </a:r>
            <a:r>
              <a:rPr lang="zh-CN" altLang="en-US" sz="2800" b="1" dirty="0" smtClean="0">
                <a:solidFill>
                  <a:srgbClr val="00B050"/>
                </a:solidFill>
              </a:rPr>
              <a:t>咏怀古迹（其三）</a:t>
            </a:r>
            <a:r>
              <a:rPr lang="en-US" altLang="zh-CN" sz="2800" b="1" dirty="0" smtClean="0">
                <a:solidFill>
                  <a:srgbClr val="00B050"/>
                </a:solidFill>
              </a:rPr>
              <a:t>》</a:t>
            </a:r>
          </a:p>
        </p:txBody>
      </p:sp>
      <p:sp>
        <p:nvSpPr>
          <p:cNvPr id="15" name="Freeform 23"/>
          <p:cNvSpPr/>
          <p:nvPr/>
        </p:nvSpPr>
        <p:spPr bwMode="auto">
          <a:xfrm>
            <a:off x="767408" y="4915133"/>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197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责任  个人与民族</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par>
                          <p:cTn id="8" fill="hold">
                            <p:stCondLst>
                              <p:cond delay="20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strips(down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500"/>
                                        <p:tgtEl>
                                          <p:spTgt spid="1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 grpId="0"/>
      <p:bldP spid="10" grpId="0" animBg="1"/>
      <p:bldP spid="8" grpId="0" animBg="1"/>
      <p:bldP spid="9" grpId="0"/>
      <p:bldP spid="12" grpId="0"/>
      <p:bldP spid="14" grpId="0"/>
      <p:bldP spid="15" grpId="0" animBg="1"/>
      <p:bldP spid="16" grpId="0"/>
      <p:bldP spid="17"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13.《</a:t>
            </a:r>
            <a:r>
              <a:rPr lang="zh-CN" altLang="en-US" sz="2800" b="1" dirty="0" smtClean="0">
                <a:solidFill>
                  <a:srgbClr val="00B050"/>
                </a:solidFill>
              </a:rPr>
              <a:t>琵琶行</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知音   音乐与人生   苦难与命运   际遇与心态</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14.《</a:t>
            </a:r>
            <a:r>
              <a:rPr lang="zh-CN" altLang="en-US" sz="2800" b="1" dirty="0" smtClean="0">
                <a:solidFill>
                  <a:srgbClr val="00B050"/>
                </a:solidFill>
              </a:rPr>
              <a:t>师说</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教育与成长   规则与突破   革新</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trips(downLeft)">
                                      <p:cBhvr>
                                        <p:cTn id="28" dur="500"/>
                                        <p:tgtEl>
                                          <p:spTgt spid="8"/>
                                        </p:tgtEl>
                                      </p:cBhvr>
                                    </p:animEffect>
                                  </p:childTnLst>
                                </p:cTn>
                              </p:par>
                            </p:childTnLst>
                          </p:cTn>
                        </p:par>
                        <p:par>
                          <p:cTn id="29" fill="hold">
                            <p:stCondLst>
                              <p:cond delay="500"/>
                            </p:stCondLst>
                            <p:childTnLst>
                              <p:par>
                                <p:cTn id="30" presetID="18" presetClass="entr" presetSubtype="1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to="" calcmode="lin" valueType="num">
                                      <p:cBhvr>
                                        <p:cTn id="42" dur="1" fill="hold"/>
                                        <p:tgtEl>
                                          <p:spTgt spid="14"/>
                                        </p:tgtEl>
                                      </p:cBhvr>
                                    </p:anim>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strips(downLeft)">
                                      <p:cBhvr>
                                        <p:cTn id="47" dur="500"/>
                                        <p:tgtEl>
                                          <p:spTgt spid="15"/>
                                        </p:tgtEl>
                                      </p:cBhvr>
                                    </p:animEffect>
                                  </p:childTnLst>
                                </p:cTn>
                              </p:par>
                              <p:par>
                                <p:cTn id="48" presetID="18" presetClass="entr" presetSubtype="12"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strips(downLeft)">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15.《</a:t>
            </a:r>
            <a:r>
              <a:rPr lang="zh-CN" altLang="en-US" sz="2800" b="1" dirty="0" smtClean="0">
                <a:solidFill>
                  <a:srgbClr val="00B050"/>
                </a:solidFill>
              </a:rPr>
              <a:t>窦娥冤</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人情与法制   隐忍与反抗   正义与公道</a:t>
            </a:r>
          </a:p>
        </p:txBody>
      </p:sp>
      <p:sp>
        <p:nvSpPr>
          <p:cNvPr id="14" name="文本框 1"/>
          <p:cNvSpPr txBox="1"/>
          <p:nvPr/>
        </p:nvSpPr>
        <p:spPr>
          <a:xfrm>
            <a:off x="479376" y="4256787"/>
            <a:ext cx="11017224" cy="523220"/>
          </a:xfrm>
          <a:prstGeom prst="rect">
            <a:avLst/>
          </a:prstGeom>
          <a:noFill/>
        </p:spPr>
        <p:txBody>
          <a:bodyPr wrap="square" rtlCol="0">
            <a:spAutoFit/>
          </a:bodyPr>
          <a:lstStyle/>
          <a:p>
            <a:r>
              <a:rPr lang="en-US" altLang="zh-CN" sz="2800" b="1" dirty="0" smtClean="0">
                <a:solidFill>
                  <a:srgbClr val="00B050"/>
                </a:solidFill>
              </a:rPr>
              <a:t>16.《</a:t>
            </a:r>
            <a:r>
              <a:rPr lang="zh-CN" altLang="en-US" sz="2800" b="1" dirty="0" smtClean="0">
                <a:solidFill>
                  <a:srgbClr val="00B050"/>
                </a:solidFill>
              </a:rPr>
              <a:t>雷雨</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依赖与独立   规则与突破   抗争</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cBhvr>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strips(down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500"/>
                                        <p:tgtEl>
                                          <p:spTgt spid="1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17.《</a:t>
            </a:r>
            <a:r>
              <a:rPr lang="zh-CN" altLang="en-US" sz="2800" b="1" dirty="0" smtClean="0">
                <a:solidFill>
                  <a:srgbClr val="00B050"/>
                </a:solidFill>
              </a:rPr>
              <a:t>哈姆莱特</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位置与价值   性格与命运   正义与邪恶</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18.《</a:t>
            </a:r>
            <a:r>
              <a:rPr lang="zh-CN" altLang="en-US" sz="2800" b="1" dirty="0" smtClean="0">
                <a:solidFill>
                  <a:srgbClr val="00B050"/>
                </a:solidFill>
              </a:rPr>
              <a:t>雨霖铃</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虚拟与现实   离愁与相思   环境与成才</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par>
                                <p:cTn id="24" presetID="42"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18" presetClass="entr" presetSubtype="1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arn(inVertic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strips(downLeft)">
                                      <p:cBhvr>
                                        <p:cTn id="46" dur="500"/>
                                        <p:tgtEl>
                                          <p:spTgt spid="15"/>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strips(downLeft)">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19.《</a:t>
            </a:r>
            <a:r>
              <a:rPr lang="zh-CN" altLang="en-US" sz="2800" b="1" dirty="0" smtClean="0">
                <a:solidFill>
                  <a:srgbClr val="00B050"/>
                </a:solidFill>
              </a:rPr>
              <a:t>定风波</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依赖与独立   心态与人生   穷与达</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20.《</a:t>
            </a:r>
            <a:r>
              <a:rPr lang="zh-CN" altLang="en-US" sz="2800" b="1" dirty="0" smtClean="0">
                <a:solidFill>
                  <a:srgbClr val="00B050"/>
                </a:solidFill>
              </a:rPr>
              <a:t>永遇乐</a:t>
            </a:r>
            <a:r>
              <a:rPr lang="en-US" altLang="zh-CN" sz="2800" b="1" dirty="0" smtClean="0">
                <a:solidFill>
                  <a:srgbClr val="00B050"/>
                </a:solidFill>
              </a:rPr>
              <a:t>·</a:t>
            </a:r>
            <a:r>
              <a:rPr lang="zh-CN" altLang="en-US" sz="2800" b="1" dirty="0" smtClean="0">
                <a:solidFill>
                  <a:srgbClr val="00B050"/>
                </a:solidFill>
              </a:rPr>
              <a:t>京口北固亭怀古</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素养与培养   规则与突破   抱负</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cBhvr>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strips(down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500"/>
                                        <p:tgtEl>
                                          <p:spTgt spid="1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21.《</a:t>
            </a:r>
            <a:r>
              <a:rPr lang="zh-CN" altLang="en-US" sz="2800" b="1" dirty="0" smtClean="0">
                <a:solidFill>
                  <a:srgbClr val="00B050"/>
                </a:solidFill>
              </a:rPr>
              <a:t>醉花阴</a:t>
            </a:r>
            <a:r>
              <a:rPr lang="en-US" altLang="zh-CN" sz="2800" b="1" dirty="0" smtClean="0">
                <a:solidFill>
                  <a:srgbClr val="00B050"/>
                </a:solidFill>
              </a:rPr>
              <a:t>》 </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规范与创新   实践与真知   刚与柔</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22.《</a:t>
            </a:r>
            <a:r>
              <a:rPr lang="zh-CN" altLang="en-US" sz="2800" b="1" dirty="0" smtClean="0">
                <a:solidFill>
                  <a:srgbClr val="00B050"/>
                </a:solidFill>
              </a:rPr>
              <a:t>廉颇蔺相如列传</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功过与奖惩   言语与智慧   合作与共赢</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cBhvr>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strips(down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500"/>
                                        <p:tgtEl>
                                          <p:spTgt spid="1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23.《</a:t>
            </a:r>
            <a:r>
              <a:rPr lang="zh-CN" altLang="en-US" sz="2800" b="1" dirty="0" smtClean="0">
                <a:solidFill>
                  <a:srgbClr val="00B050"/>
                </a:solidFill>
              </a:rPr>
              <a:t>苏武传</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位置与价值   人情与法制   信念与气节</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24.《</a:t>
            </a:r>
            <a:r>
              <a:rPr lang="zh-CN" altLang="en-US" sz="2800" b="1" dirty="0" smtClean="0">
                <a:solidFill>
                  <a:srgbClr val="00B050"/>
                </a:solidFill>
              </a:rPr>
              <a:t>张衡传</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仰望星空与脚踏实地   治学与人格   探索与创新</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cBhvr>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strips(down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500"/>
                                        <p:tgtEl>
                                          <p:spTgt spid="1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25.《</a:t>
            </a:r>
            <a:r>
              <a:rPr lang="zh-CN" altLang="en-US" sz="2800" b="1" dirty="0" smtClean="0">
                <a:solidFill>
                  <a:srgbClr val="00B050"/>
                </a:solidFill>
              </a:rPr>
              <a:t>装在套子里的人</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068960"/>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变革与守旧   规则与突破   束缚与自由</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26.《</a:t>
            </a:r>
            <a:r>
              <a:rPr lang="zh-CN" altLang="en-US" sz="2800" b="1" dirty="0" smtClean="0">
                <a:solidFill>
                  <a:srgbClr val="00B050"/>
                </a:solidFill>
              </a:rPr>
              <a:t>归去来兮辞</a:t>
            </a:r>
            <a:r>
              <a:rPr lang="en-US" altLang="zh-CN" sz="2800" b="1" dirty="0" smtClean="0">
                <a:solidFill>
                  <a:srgbClr val="00B050"/>
                </a:solidFill>
              </a:rPr>
              <a:t>》</a:t>
            </a:r>
          </a:p>
        </p:txBody>
      </p:sp>
      <p:sp>
        <p:nvSpPr>
          <p:cNvPr id="15" name="Freeform 23"/>
          <p:cNvSpPr/>
          <p:nvPr/>
        </p:nvSpPr>
        <p:spPr bwMode="auto">
          <a:xfrm>
            <a:off x="767408" y="4960853"/>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诗意生活   精神家园   出世与入世</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cBhvr>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strips(down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500"/>
                                        <p:tgtEl>
                                          <p:spTgt spid="1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360295" y="1124491"/>
            <a:ext cx="8573135" cy="3600986"/>
          </a:xfrm>
          <a:prstGeom prst="rect">
            <a:avLst/>
          </a:prstGeom>
          <a:noFill/>
        </p:spPr>
        <p:txBody>
          <a:bodyPr wrap="square" rtlCol="0">
            <a:spAutoFit/>
          </a:bodyPr>
          <a:lstStyle/>
          <a:p>
            <a:r>
              <a:rPr lang="zh-CN" altLang="en-US" sz="2800" dirty="0" smtClean="0">
                <a:latin typeface="宋体" pitchFamily="2" charset="-122"/>
                <a:ea typeface="宋体" pitchFamily="2" charset="-122"/>
              </a:rPr>
              <a:t>经济模式，其表面上是公众共享单车服务，实际上是一种新型的交通工具租赁业务。明确其概念后，可进一步挖掘其产生的原因</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城市人们短途出行需求与交通不便的冲突。针对原因可以推断出它的意义：方便人们出行，提升公共道路通过率，强身健体等。而题干要求“呈现你所认识的中国”“帮助外国青年读懂中国”，故还需将关键词进行内在逻辑勾连，展现我国日新月异的社会状况。</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27.《</a:t>
            </a:r>
            <a:r>
              <a:rPr lang="zh-CN" altLang="en-US" sz="2800" b="1" dirty="0" smtClean="0">
                <a:solidFill>
                  <a:srgbClr val="00B050"/>
                </a:solidFill>
              </a:rPr>
              <a:t>滕王阁序</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140715"/>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规则与突破   素养价值</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28.《</a:t>
            </a:r>
            <a:r>
              <a:rPr lang="zh-CN" altLang="en-US" sz="2800" b="1" dirty="0" smtClean="0">
                <a:solidFill>
                  <a:srgbClr val="00B050"/>
                </a:solidFill>
              </a:rPr>
              <a:t>逍遥游</a:t>
            </a:r>
            <a:r>
              <a:rPr lang="en-US" altLang="zh-CN" sz="2800" b="1" dirty="0" smtClean="0">
                <a:solidFill>
                  <a:srgbClr val="00B050"/>
                </a:solidFill>
              </a:rPr>
              <a:t>》</a:t>
            </a:r>
          </a:p>
        </p:txBody>
      </p:sp>
      <p:sp>
        <p:nvSpPr>
          <p:cNvPr id="15" name="Freeform 23"/>
          <p:cNvSpPr/>
          <p:nvPr/>
        </p:nvSpPr>
        <p:spPr bwMode="auto">
          <a:xfrm>
            <a:off x="767408" y="494116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淡泊   自由与束缚   名与利</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cBhvr>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strips(down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500"/>
                                        <p:tgtEl>
                                          <p:spTgt spid="1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animBg="1"/>
      <p:bldP spid="16" grpId="0"/>
      <p:bldP spid="17"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教材经典素材集锦</a:t>
            </a:r>
          </a:p>
        </p:txBody>
      </p:sp>
      <p:sp>
        <p:nvSpPr>
          <p:cNvPr id="2" name="文本框 1"/>
          <p:cNvSpPr txBox="1"/>
          <p:nvPr/>
        </p:nvSpPr>
        <p:spPr>
          <a:xfrm>
            <a:off x="479376" y="2348881"/>
            <a:ext cx="11017224" cy="523220"/>
          </a:xfrm>
          <a:prstGeom prst="rect">
            <a:avLst/>
          </a:prstGeom>
          <a:noFill/>
        </p:spPr>
        <p:txBody>
          <a:bodyPr wrap="square" rtlCol="0">
            <a:spAutoFit/>
          </a:bodyPr>
          <a:lstStyle/>
          <a:p>
            <a:r>
              <a:rPr lang="en-US" altLang="zh-CN" sz="2800" b="1" dirty="0" smtClean="0">
                <a:solidFill>
                  <a:srgbClr val="00B050"/>
                </a:solidFill>
              </a:rPr>
              <a:t>29.《</a:t>
            </a:r>
            <a:r>
              <a:rPr lang="zh-CN" altLang="en-US" sz="2800" b="1" dirty="0" smtClean="0">
                <a:solidFill>
                  <a:srgbClr val="00B050"/>
                </a:solidFill>
              </a:rPr>
              <a:t>陈情表</a:t>
            </a:r>
            <a:r>
              <a:rPr lang="en-US" altLang="zh-CN" sz="2800" b="1" dirty="0" smtClean="0">
                <a:solidFill>
                  <a:srgbClr val="00B050"/>
                </a:solidFill>
              </a:rPr>
              <a:t>》</a:t>
            </a: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23"/>
          <p:cNvSpPr/>
          <p:nvPr/>
        </p:nvSpPr>
        <p:spPr bwMode="auto">
          <a:xfrm>
            <a:off x="767408" y="3140715"/>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矩形 8"/>
          <p:cNvSpPr/>
          <p:nvPr/>
        </p:nvSpPr>
        <p:spPr>
          <a:xfrm>
            <a:off x="1810747" y="3049796"/>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2" name="TextBox 11"/>
          <p:cNvSpPr txBox="1"/>
          <p:nvPr/>
        </p:nvSpPr>
        <p:spPr>
          <a:xfrm>
            <a:off x="1631504" y="3645024"/>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大度   情与理   以退为进的智慧</a:t>
            </a:r>
          </a:p>
        </p:txBody>
      </p:sp>
      <p:sp>
        <p:nvSpPr>
          <p:cNvPr id="14" name="文本框 1"/>
          <p:cNvSpPr txBox="1"/>
          <p:nvPr/>
        </p:nvSpPr>
        <p:spPr>
          <a:xfrm>
            <a:off x="479376" y="4273932"/>
            <a:ext cx="11017224" cy="523220"/>
          </a:xfrm>
          <a:prstGeom prst="rect">
            <a:avLst/>
          </a:prstGeom>
          <a:noFill/>
        </p:spPr>
        <p:txBody>
          <a:bodyPr wrap="square" rtlCol="0">
            <a:spAutoFit/>
          </a:bodyPr>
          <a:lstStyle/>
          <a:p>
            <a:r>
              <a:rPr lang="en-US" altLang="zh-CN" sz="2800" b="1" dirty="0" smtClean="0">
                <a:solidFill>
                  <a:srgbClr val="00B050"/>
                </a:solidFill>
              </a:rPr>
              <a:t>30.《</a:t>
            </a:r>
            <a:r>
              <a:rPr lang="zh-CN" altLang="en-US" sz="2800" b="1" dirty="0" smtClean="0">
                <a:solidFill>
                  <a:srgbClr val="00B050"/>
                </a:solidFill>
              </a:rPr>
              <a:t>说“木叶”</a:t>
            </a:r>
            <a:r>
              <a:rPr lang="en-US" altLang="zh-CN" sz="2800" b="1" dirty="0" smtClean="0">
                <a:solidFill>
                  <a:srgbClr val="00B050"/>
                </a:solidFill>
              </a:rPr>
              <a:t>》</a:t>
            </a:r>
          </a:p>
        </p:txBody>
      </p:sp>
      <p:sp>
        <p:nvSpPr>
          <p:cNvPr id="15" name="Freeform 23"/>
          <p:cNvSpPr/>
          <p:nvPr/>
        </p:nvSpPr>
        <p:spPr bwMode="auto">
          <a:xfrm>
            <a:off x="767408" y="488909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6" name="矩形 15"/>
          <p:cNvSpPr/>
          <p:nvPr/>
        </p:nvSpPr>
        <p:spPr>
          <a:xfrm>
            <a:off x="1847528" y="4869160"/>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7" name="TextBox 16"/>
          <p:cNvSpPr txBox="1"/>
          <p:nvPr/>
        </p:nvSpPr>
        <p:spPr>
          <a:xfrm>
            <a:off x="1703512" y="54980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言语与智慧   规则与创新</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cBhvr>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strips(downLeft)">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500"/>
                                        <p:tgtEl>
                                          <p:spTgt spid="1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10" grpId="0" animBg="1"/>
      <p:bldP spid="8" grpId="0" animBg="1"/>
      <p:bldP spid="9" grpId="0"/>
      <p:bldP spid="12" grpId="0"/>
      <p:bldP spid="14" grpId="0"/>
      <p:bldP spid="15" grpId="0" bldLvl="0" animBg="1"/>
      <p:bldP spid="16" grpId="0"/>
      <p:bldP spid="17"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888332" y="2336691"/>
            <a:ext cx="2100421" cy="2100421"/>
          </a:xfrm>
          <a:prstGeom prst="ellipse">
            <a:avLst/>
          </a:prstGeom>
          <a:noFill/>
          <a:ln w="12700" cap="flat" cmpd="sng" algn="ctr">
            <a:solidFill>
              <a:sysClr val="window" lastClr="FFFFFF"/>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2" name="组合 42"/>
          <p:cNvGrpSpPr/>
          <p:nvPr/>
        </p:nvGrpSpPr>
        <p:grpSpPr>
          <a:xfrm>
            <a:off x="911424" y="1772816"/>
            <a:ext cx="6480720" cy="576064"/>
            <a:chOff x="3136212" y="1304099"/>
            <a:chExt cx="6480720" cy="576064"/>
          </a:xfrm>
        </p:grpSpPr>
        <p:sp>
          <p:nvSpPr>
            <p:cNvPr id="41" name="圆角矩形 40"/>
            <p:cNvSpPr/>
            <p:nvPr/>
          </p:nvSpPr>
          <p:spPr>
            <a:xfrm>
              <a:off x="3424244" y="1372111"/>
              <a:ext cx="6192688" cy="411556"/>
            </a:xfrm>
            <a:prstGeom prst="roundRect">
              <a:avLst>
                <a:gd name="adj" fmla="val 50000"/>
              </a:avLst>
            </a:prstGeom>
            <a:solidFill>
              <a:srgbClr val="009E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2"/>
                  </a:solidFill>
                  <a:cs typeface="+mn-ea"/>
                  <a:sym typeface="+mn-lt"/>
                </a:rPr>
                <a:t>量体裁衣，新人耳目</a:t>
              </a:r>
              <a:endParaRPr lang="zh-CN" altLang="en-US" sz="2400" dirty="0">
                <a:solidFill>
                  <a:schemeClr val="bg2"/>
                </a:solidFill>
                <a:cs typeface="+mn-ea"/>
                <a:sym typeface="+mn-lt"/>
              </a:endParaRPr>
            </a:p>
          </p:txBody>
        </p:sp>
        <p:grpSp>
          <p:nvGrpSpPr>
            <p:cNvPr id="3" name="组合 29"/>
            <p:cNvGrpSpPr/>
            <p:nvPr/>
          </p:nvGrpSpPr>
          <p:grpSpPr>
            <a:xfrm>
              <a:off x="3136212" y="1304099"/>
              <a:ext cx="576064" cy="576064"/>
              <a:chOff x="3865339" y="1499026"/>
              <a:chExt cx="576064" cy="576064"/>
            </a:xfrm>
            <a:effectLst>
              <a:outerShdw blurRad="63500" sx="102000" sy="102000" algn="ctr" rotWithShape="0">
                <a:prstClr val="black">
                  <a:alpha val="40000"/>
                </a:prstClr>
              </a:outerShdw>
            </a:effectLst>
          </p:grpSpPr>
          <p:sp>
            <p:nvSpPr>
              <p:cNvPr id="31" name="椭圆 30"/>
              <p:cNvSpPr/>
              <p:nvPr/>
            </p:nvSpPr>
            <p:spPr>
              <a:xfrm>
                <a:off x="3865339" y="1499026"/>
                <a:ext cx="576064" cy="576064"/>
              </a:xfrm>
              <a:prstGeom prst="ellipse">
                <a:avLst/>
              </a:prstGeom>
              <a:solidFill>
                <a:srgbClr val="009E96"/>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2" name="标题 4"/>
              <p:cNvSpPr txBox="1"/>
              <p:nvPr/>
            </p:nvSpPr>
            <p:spPr>
              <a:xfrm>
                <a:off x="3865339" y="1499026"/>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prstClr val="white"/>
                    </a:solidFill>
                    <a:effectLst/>
                    <a:uLnTx/>
                    <a:uFillTx/>
                    <a:latin typeface="+mn-lt"/>
                    <a:ea typeface="+mn-ea"/>
                    <a:cs typeface="+mn-ea"/>
                    <a:sym typeface="+mn-lt"/>
                  </a:rPr>
                  <a:t>一</a:t>
                </a:r>
                <a:endParaRPr kumimoji="0" lang="en-US" altLang="zh-CN" sz="2400" b="1" i="0" u="none" strike="noStrike" kern="1200" cap="none" spc="0" normalizeH="0" baseline="0" noProof="0" dirty="0">
                  <a:ln>
                    <a:noFill/>
                  </a:ln>
                  <a:solidFill>
                    <a:prstClr val="white"/>
                  </a:solidFill>
                  <a:effectLst/>
                  <a:uLnTx/>
                  <a:uFillTx/>
                  <a:latin typeface="+mn-lt"/>
                  <a:ea typeface="+mn-ea"/>
                  <a:cs typeface="+mn-ea"/>
                  <a:sym typeface="+mn-lt"/>
                </a:endParaRPr>
              </a:p>
            </p:txBody>
          </p:sp>
        </p:grpSp>
      </p:grpSp>
      <p:grpSp>
        <p:nvGrpSpPr>
          <p:cNvPr id="4" name="组合 73"/>
          <p:cNvGrpSpPr/>
          <p:nvPr/>
        </p:nvGrpSpPr>
        <p:grpSpPr>
          <a:xfrm>
            <a:off x="911424" y="5085184"/>
            <a:ext cx="6696744" cy="576064"/>
            <a:chOff x="3136212" y="1289857"/>
            <a:chExt cx="6696744" cy="576064"/>
          </a:xfrm>
        </p:grpSpPr>
        <p:sp>
          <p:nvSpPr>
            <p:cNvPr id="75" name="圆角矩形 74"/>
            <p:cNvSpPr/>
            <p:nvPr/>
          </p:nvSpPr>
          <p:spPr>
            <a:xfrm>
              <a:off x="3640268" y="1396599"/>
              <a:ext cx="6192688" cy="411556"/>
            </a:xfrm>
            <a:prstGeom prst="roundRect">
              <a:avLst>
                <a:gd name="adj" fmla="val 50000"/>
              </a:avLst>
            </a:prstGeom>
            <a:solidFill>
              <a:srgbClr val="009E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2"/>
                  </a:solidFill>
                  <a:cs typeface="+mn-ea"/>
                  <a:sym typeface="+mn-lt"/>
                </a:rPr>
                <a:t>间关莺语花底滑</a:t>
              </a:r>
              <a:r>
                <a:rPr lang="en-US" altLang="zh-CN" sz="2400" dirty="0" smtClean="0">
                  <a:solidFill>
                    <a:schemeClr val="bg2"/>
                  </a:solidFill>
                  <a:cs typeface="+mn-ea"/>
                  <a:sym typeface="+mn-lt"/>
                </a:rPr>
                <a:t>——</a:t>
              </a:r>
              <a:r>
                <a:rPr lang="zh-CN" altLang="en-US" sz="2400" dirty="0" smtClean="0">
                  <a:solidFill>
                    <a:schemeClr val="bg2"/>
                  </a:solidFill>
                  <a:cs typeface="+mn-ea"/>
                  <a:sym typeface="+mn-lt"/>
                </a:rPr>
                <a:t>素材与观点的位置关系</a:t>
              </a:r>
              <a:endParaRPr lang="zh-CN" altLang="en-US" sz="2400" dirty="0">
                <a:solidFill>
                  <a:schemeClr val="bg2"/>
                </a:solidFill>
                <a:cs typeface="+mn-ea"/>
                <a:sym typeface="+mn-lt"/>
              </a:endParaRPr>
            </a:p>
          </p:txBody>
        </p:sp>
        <p:grpSp>
          <p:nvGrpSpPr>
            <p:cNvPr id="5" name="组合 75"/>
            <p:cNvGrpSpPr/>
            <p:nvPr/>
          </p:nvGrpSpPr>
          <p:grpSpPr>
            <a:xfrm>
              <a:off x="3136212" y="1289857"/>
              <a:ext cx="576064" cy="576064"/>
              <a:chOff x="3865339" y="1484784"/>
              <a:chExt cx="576064" cy="576064"/>
            </a:xfrm>
            <a:effectLst>
              <a:outerShdw blurRad="63500" sx="102000" sy="102000" algn="ctr" rotWithShape="0">
                <a:prstClr val="black">
                  <a:alpha val="40000"/>
                </a:prstClr>
              </a:outerShdw>
            </a:effectLst>
          </p:grpSpPr>
          <p:sp>
            <p:nvSpPr>
              <p:cNvPr id="77" name="椭圆 76"/>
              <p:cNvSpPr/>
              <p:nvPr/>
            </p:nvSpPr>
            <p:spPr>
              <a:xfrm>
                <a:off x="3865339" y="1484784"/>
                <a:ext cx="576064" cy="576064"/>
              </a:xfrm>
              <a:prstGeom prst="ellipse">
                <a:avLst/>
              </a:prstGeom>
              <a:solidFill>
                <a:srgbClr val="009E96"/>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8" name="标题 4"/>
              <p:cNvSpPr txBox="1"/>
              <p:nvPr/>
            </p:nvSpPr>
            <p:spPr>
              <a:xfrm>
                <a:off x="3865339" y="1499026"/>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prstClr val="white"/>
                    </a:solidFill>
                    <a:effectLst/>
                    <a:uLnTx/>
                    <a:uFillTx/>
                    <a:latin typeface="+mn-lt"/>
                    <a:ea typeface="+mn-ea"/>
                    <a:cs typeface="+mn-ea"/>
                    <a:sym typeface="+mn-lt"/>
                  </a:rPr>
                  <a:t>四</a:t>
                </a:r>
                <a:endParaRPr kumimoji="0" lang="en-US" altLang="zh-CN" sz="2400" b="1" i="0" u="none" strike="noStrike" kern="1200" cap="none" spc="0" normalizeH="0" baseline="0" noProof="0" dirty="0">
                  <a:ln>
                    <a:noFill/>
                  </a:ln>
                  <a:solidFill>
                    <a:prstClr val="white"/>
                  </a:solidFill>
                  <a:effectLst/>
                  <a:uLnTx/>
                  <a:uFillTx/>
                  <a:latin typeface="+mn-lt"/>
                  <a:ea typeface="+mn-ea"/>
                  <a:cs typeface="+mn-ea"/>
                  <a:sym typeface="+mn-lt"/>
                </a:endParaRPr>
              </a:p>
            </p:txBody>
          </p:sp>
        </p:grpSp>
      </p:grpSp>
      <p:grpSp>
        <p:nvGrpSpPr>
          <p:cNvPr id="6" name="组合 78"/>
          <p:cNvGrpSpPr/>
          <p:nvPr/>
        </p:nvGrpSpPr>
        <p:grpSpPr>
          <a:xfrm>
            <a:off x="911424" y="3861048"/>
            <a:ext cx="6624736" cy="576064"/>
            <a:chOff x="3136212" y="1289857"/>
            <a:chExt cx="6624736" cy="576064"/>
          </a:xfrm>
        </p:grpSpPr>
        <p:sp>
          <p:nvSpPr>
            <p:cNvPr id="80" name="圆角矩形 79"/>
            <p:cNvSpPr/>
            <p:nvPr/>
          </p:nvSpPr>
          <p:spPr>
            <a:xfrm>
              <a:off x="3568260" y="1396599"/>
              <a:ext cx="6192688" cy="411556"/>
            </a:xfrm>
            <a:prstGeom prst="roundRect">
              <a:avLst>
                <a:gd name="adj" fmla="val 50000"/>
              </a:avLst>
            </a:prstGeom>
            <a:solidFill>
              <a:srgbClr val="009E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2"/>
                  </a:solidFill>
                  <a:cs typeface="+mn-ea"/>
                  <a:sym typeface="+mn-lt"/>
                </a:rPr>
                <a:t>巧妙剪裁，突出重点</a:t>
              </a:r>
              <a:r>
                <a:rPr lang="en-US" altLang="zh-CN" sz="2400" dirty="0" smtClean="0">
                  <a:solidFill>
                    <a:schemeClr val="bg2"/>
                  </a:solidFill>
                  <a:cs typeface="+mn-ea"/>
                  <a:sym typeface="+mn-lt"/>
                </a:rPr>
                <a:t>——</a:t>
              </a:r>
              <a:r>
                <a:rPr lang="zh-CN" altLang="en-US" sz="2400" dirty="0" smtClean="0">
                  <a:solidFill>
                    <a:schemeClr val="bg2"/>
                  </a:solidFill>
                  <a:cs typeface="+mn-ea"/>
                  <a:sym typeface="+mn-lt"/>
                </a:rPr>
                <a:t>主体部分如何运用</a:t>
              </a:r>
              <a:endParaRPr lang="zh-CN" altLang="en-US" sz="2400" b="1" dirty="0">
                <a:solidFill>
                  <a:schemeClr val="bg2"/>
                </a:solidFill>
                <a:cs typeface="+mn-ea"/>
                <a:sym typeface="+mn-lt"/>
              </a:endParaRPr>
            </a:p>
          </p:txBody>
        </p:sp>
        <p:grpSp>
          <p:nvGrpSpPr>
            <p:cNvPr id="7" name="组合 80"/>
            <p:cNvGrpSpPr/>
            <p:nvPr/>
          </p:nvGrpSpPr>
          <p:grpSpPr>
            <a:xfrm>
              <a:off x="3136212" y="1289857"/>
              <a:ext cx="576064" cy="576064"/>
              <a:chOff x="3865339" y="1484784"/>
              <a:chExt cx="576064" cy="576064"/>
            </a:xfrm>
            <a:effectLst>
              <a:outerShdw blurRad="63500" sx="102000" sy="102000" algn="ctr" rotWithShape="0">
                <a:prstClr val="black">
                  <a:alpha val="40000"/>
                </a:prstClr>
              </a:outerShdw>
            </a:effectLst>
          </p:grpSpPr>
          <p:sp>
            <p:nvSpPr>
              <p:cNvPr id="82" name="椭圆 81"/>
              <p:cNvSpPr/>
              <p:nvPr/>
            </p:nvSpPr>
            <p:spPr>
              <a:xfrm>
                <a:off x="3865339" y="1484784"/>
                <a:ext cx="576064" cy="576064"/>
              </a:xfrm>
              <a:prstGeom prst="ellipse">
                <a:avLst/>
              </a:prstGeom>
              <a:solidFill>
                <a:srgbClr val="009E96"/>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3" name="标题 4"/>
              <p:cNvSpPr txBox="1"/>
              <p:nvPr/>
            </p:nvSpPr>
            <p:spPr>
              <a:xfrm>
                <a:off x="3865339" y="1499026"/>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prstClr val="white"/>
                    </a:solidFill>
                    <a:effectLst/>
                    <a:uLnTx/>
                    <a:uFillTx/>
                    <a:latin typeface="+mn-lt"/>
                    <a:ea typeface="+mn-ea"/>
                    <a:cs typeface="+mn-ea"/>
                    <a:sym typeface="+mn-lt"/>
                  </a:rPr>
                  <a:t>三</a:t>
                </a:r>
                <a:endParaRPr kumimoji="0" lang="en-US" altLang="zh-CN" sz="2400" b="1" i="0" u="none" strike="noStrike" kern="1200" cap="none" spc="0" normalizeH="0" baseline="0" noProof="0" dirty="0">
                  <a:ln>
                    <a:noFill/>
                  </a:ln>
                  <a:solidFill>
                    <a:prstClr val="white"/>
                  </a:solidFill>
                  <a:effectLst/>
                  <a:uLnTx/>
                  <a:uFillTx/>
                  <a:latin typeface="+mn-lt"/>
                  <a:ea typeface="+mn-ea"/>
                  <a:cs typeface="+mn-ea"/>
                  <a:sym typeface="+mn-lt"/>
                </a:endParaRPr>
              </a:p>
            </p:txBody>
          </p:sp>
        </p:grpSp>
      </p:grpSp>
      <p:sp>
        <p:nvSpPr>
          <p:cNvPr id="36" name="TextBox 35"/>
          <p:cNvSpPr txBox="1"/>
          <p:nvPr/>
        </p:nvSpPr>
        <p:spPr>
          <a:xfrm>
            <a:off x="839416" y="908720"/>
            <a:ext cx="4104456" cy="861774"/>
          </a:xfrm>
          <a:prstGeom prst="rect">
            <a:avLst/>
          </a:prstGeom>
          <a:noFill/>
        </p:spPr>
        <p:txBody>
          <a:bodyPr wrap="square" rtlCol="0">
            <a:spAutoFit/>
          </a:bodyPr>
          <a:lstStyle/>
          <a:p>
            <a:r>
              <a:rPr lang="zh-CN" altLang="en-US" sz="3200" dirty="0" smtClean="0">
                <a:solidFill>
                  <a:schemeClr val="bg1"/>
                </a:solidFill>
                <a:latin typeface="+mn-ea"/>
                <a:sym typeface="+mn-lt"/>
              </a:rPr>
              <a:t>素材运用</a:t>
            </a:r>
            <a:r>
              <a:rPr lang="en-US" altLang="zh-CN" sz="3200" dirty="0" smtClean="0">
                <a:solidFill>
                  <a:schemeClr val="bg1"/>
                </a:solidFill>
                <a:latin typeface="+mn-ea"/>
                <a:sym typeface="+mn-lt"/>
              </a:rPr>
              <a:t>  </a:t>
            </a:r>
            <a:r>
              <a:rPr lang="zh-CN" altLang="en-US" sz="3200" dirty="0" smtClean="0">
                <a:solidFill>
                  <a:schemeClr val="bg1"/>
                </a:solidFill>
                <a:latin typeface="+mn-ea"/>
                <a:sym typeface="+mn-lt"/>
              </a:rPr>
              <a:t>实用技法</a:t>
            </a:r>
            <a:endParaRPr lang="en-US" altLang="zh-CN" sz="3200" dirty="0" smtClean="0">
              <a:solidFill>
                <a:schemeClr val="bg1"/>
              </a:solidFill>
              <a:latin typeface="+mn-ea"/>
              <a:sym typeface="+mn-lt"/>
            </a:endParaRPr>
          </a:p>
          <a:p>
            <a:endParaRPr lang="zh-CN" altLang="en-US" dirty="0"/>
          </a:p>
        </p:txBody>
      </p:sp>
      <p:grpSp>
        <p:nvGrpSpPr>
          <p:cNvPr id="8" name="组合 42"/>
          <p:cNvGrpSpPr/>
          <p:nvPr/>
        </p:nvGrpSpPr>
        <p:grpSpPr>
          <a:xfrm>
            <a:off x="911424" y="2780928"/>
            <a:ext cx="6624736" cy="576064"/>
            <a:chOff x="3136212" y="1289857"/>
            <a:chExt cx="6624736" cy="576064"/>
          </a:xfrm>
        </p:grpSpPr>
        <p:sp>
          <p:nvSpPr>
            <p:cNvPr id="38" name="圆角矩形 37"/>
            <p:cNvSpPr/>
            <p:nvPr/>
          </p:nvSpPr>
          <p:spPr>
            <a:xfrm>
              <a:off x="3568260" y="1396599"/>
              <a:ext cx="6192688" cy="411556"/>
            </a:xfrm>
            <a:prstGeom prst="roundRect">
              <a:avLst>
                <a:gd name="adj" fmla="val 50000"/>
              </a:avLst>
            </a:prstGeom>
            <a:solidFill>
              <a:srgbClr val="009E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2"/>
                  </a:solidFill>
                  <a:cs typeface="+mn-ea"/>
                  <a:sym typeface="+mn-lt"/>
                </a:rPr>
                <a:t>言近旨远，形象深刻</a:t>
              </a:r>
              <a:r>
                <a:rPr lang="en-US" altLang="zh-CN" sz="2400" dirty="0" smtClean="0">
                  <a:solidFill>
                    <a:schemeClr val="bg2"/>
                  </a:solidFill>
                  <a:cs typeface="+mn-ea"/>
                  <a:sym typeface="+mn-lt"/>
                </a:rPr>
                <a:t>——</a:t>
              </a:r>
              <a:r>
                <a:rPr lang="zh-CN" altLang="en-US" sz="2400" dirty="0" smtClean="0">
                  <a:solidFill>
                    <a:schemeClr val="bg2"/>
                  </a:solidFill>
                  <a:cs typeface="+mn-ea"/>
                  <a:sym typeface="+mn-lt"/>
                </a:rPr>
                <a:t>结尾如何选用素材</a:t>
              </a:r>
              <a:endParaRPr lang="zh-CN" altLang="en-US" sz="2400" dirty="0">
                <a:solidFill>
                  <a:schemeClr val="bg2"/>
                </a:solidFill>
                <a:cs typeface="+mn-ea"/>
                <a:sym typeface="+mn-lt"/>
              </a:endParaRPr>
            </a:p>
          </p:txBody>
        </p:sp>
        <p:grpSp>
          <p:nvGrpSpPr>
            <p:cNvPr id="11" name="组合 29"/>
            <p:cNvGrpSpPr/>
            <p:nvPr/>
          </p:nvGrpSpPr>
          <p:grpSpPr>
            <a:xfrm>
              <a:off x="3136212" y="1289857"/>
              <a:ext cx="576064" cy="576064"/>
              <a:chOff x="3865339" y="1484784"/>
              <a:chExt cx="576064" cy="576064"/>
            </a:xfrm>
            <a:effectLst>
              <a:outerShdw blurRad="63500" sx="102000" sy="102000" algn="ctr" rotWithShape="0">
                <a:prstClr val="black">
                  <a:alpha val="40000"/>
                </a:prstClr>
              </a:outerShdw>
            </a:effectLst>
          </p:grpSpPr>
          <p:sp>
            <p:nvSpPr>
              <p:cNvPr id="40" name="椭圆 39"/>
              <p:cNvSpPr/>
              <p:nvPr/>
            </p:nvSpPr>
            <p:spPr>
              <a:xfrm>
                <a:off x="3865339" y="1484784"/>
                <a:ext cx="576064" cy="576064"/>
              </a:xfrm>
              <a:prstGeom prst="ellipse">
                <a:avLst/>
              </a:prstGeom>
              <a:solidFill>
                <a:srgbClr val="009E96"/>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3" name="标题 4"/>
              <p:cNvSpPr txBox="1"/>
              <p:nvPr/>
            </p:nvSpPr>
            <p:spPr>
              <a:xfrm>
                <a:off x="3865339" y="1499026"/>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smtClean="0">
                    <a:ln>
                      <a:noFill/>
                    </a:ln>
                    <a:solidFill>
                      <a:prstClr val="white"/>
                    </a:solidFill>
                    <a:effectLst/>
                    <a:uLnTx/>
                    <a:uFillTx/>
                    <a:latin typeface="+mn-lt"/>
                    <a:ea typeface="+mn-ea"/>
                    <a:cs typeface="+mn-ea"/>
                    <a:sym typeface="+mn-lt"/>
                  </a:rPr>
                  <a:t>二</a:t>
                </a:r>
                <a:endParaRPr kumimoji="0" lang="en-US" altLang="zh-CN" sz="2400" b="1" i="0" u="none" strike="noStrike" kern="1200" cap="none" spc="0" normalizeH="0" baseline="0" noProof="0" dirty="0">
                  <a:ln>
                    <a:noFill/>
                  </a:ln>
                  <a:solidFill>
                    <a:prstClr val="white"/>
                  </a:solidFill>
                  <a:effectLst/>
                  <a:uLnTx/>
                  <a:uFillTx/>
                  <a:latin typeface="+mn-lt"/>
                  <a:ea typeface="+mn-ea"/>
                  <a:cs typeface="+mn-ea"/>
                  <a:sym typeface="+mn-lt"/>
                </a:endParaRPr>
              </a:p>
            </p:txBody>
          </p:sp>
        </p:grpSp>
      </p:grpSp>
      <p:sp>
        <p:nvSpPr>
          <p:cNvPr id="28" name="Freeform 29"/>
          <p:cNvSpPr/>
          <p:nvPr/>
        </p:nvSpPr>
        <p:spPr bwMode="auto">
          <a:xfrm rot="2561653">
            <a:off x="7312933" y="1687446"/>
            <a:ext cx="313768" cy="31377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29" name="Freeform 31"/>
          <p:cNvSpPr/>
          <p:nvPr/>
        </p:nvSpPr>
        <p:spPr bwMode="auto">
          <a:xfrm rot="18904553">
            <a:off x="7311670" y="2040534"/>
            <a:ext cx="316408" cy="316407"/>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33" name="矩形 32"/>
          <p:cNvSpPr/>
          <p:nvPr/>
        </p:nvSpPr>
        <p:spPr>
          <a:xfrm>
            <a:off x="7968208" y="2708920"/>
            <a:ext cx="2454518" cy="369332"/>
          </a:xfrm>
          <a:prstGeom prst="rect">
            <a:avLst/>
          </a:prstGeom>
        </p:spPr>
        <p:txBody>
          <a:bodyPr wrap="none">
            <a:spAutoFit/>
          </a:bodyPr>
          <a:lstStyle/>
          <a:p>
            <a:r>
              <a:rPr lang="en-US" altLang="zh-CN" dirty="0" smtClean="0">
                <a:solidFill>
                  <a:schemeClr val="bg1"/>
                </a:solidFill>
              </a:rPr>
              <a:t>1.</a:t>
            </a:r>
            <a:r>
              <a:rPr lang="zh-CN" altLang="en-US" dirty="0" smtClean="0">
                <a:solidFill>
                  <a:schemeClr val="bg1"/>
                </a:solidFill>
              </a:rPr>
              <a:t>素材点睛，升华主旨</a:t>
            </a:r>
            <a:endParaRPr lang="zh-CN" altLang="en-US" dirty="0">
              <a:solidFill>
                <a:schemeClr val="bg1"/>
              </a:solidFill>
            </a:endParaRPr>
          </a:p>
        </p:txBody>
      </p:sp>
      <p:sp>
        <p:nvSpPr>
          <p:cNvPr id="37" name="矩形 36"/>
          <p:cNvSpPr/>
          <p:nvPr/>
        </p:nvSpPr>
        <p:spPr>
          <a:xfrm>
            <a:off x="7945119" y="1691516"/>
            <a:ext cx="3839513" cy="369332"/>
          </a:xfrm>
          <a:prstGeom prst="rect">
            <a:avLst/>
          </a:prstGeom>
        </p:spPr>
        <p:txBody>
          <a:bodyPr wrap="none">
            <a:spAutoFit/>
          </a:bodyPr>
          <a:lstStyle/>
          <a:p>
            <a:r>
              <a:rPr lang="en-US" altLang="zh-CN" dirty="0" smtClean="0">
                <a:solidFill>
                  <a:schemeClr val="bg1"/>
                </a:solidFill>
              </a:rPr>
              <a:t>1.</a:t>
            </a:r>
            <a:r>
              <a:rPr lang="zh-CN" altLang="en-US" dirty="0" smtClean="0">
                <a:solidFill>
                  <a:schemeClr val="bg1"/>
                </a:solidFill>
              </a:rPr>
              <a:t>选取精华，以素材引出或佐证观点</a:t>
            </a:r>
            <a:endParaRPr lang="zh-CN" altLang="en-US" dirty="0">
              <a:solidFill>
                <a:schemeClr val="bg1"/>
              </a:solidFill>
            </a:endParaRPr>
          </a:p>
        </p:txBody>
      </p:sp>
      <p:sp>
        <p:nvSpPr>
          <p:cNvPr id="39" name="矩形 38"/>
          <p:cNvSpPr/>
          <p:nvPr/>
        </p:nvSpPr>
        <p:spPr>
          <a:xfrm>
            <a:off x="7959928" y="1988840"/>
            <a:ext cx="3608680" cy="369332"/>
          </a:xfrm>
          <a:prstGeom prst="rect">
            <a:avLst/>
          </a:prstGeom>
        </p:spPr>
        <p:txBody>
          <a:bodyPr wrap="none">
            <a:spAutoFit/>
          </a:bodyPr>
          <a:lstStyle/>
          <a:p>
            <a:r>
              <a:rPr lang="en-US" altLang="zh-CN" dirty="0" smtClean="0">
                <a:solidFill>
                  <a:schemeClr val="bg1"/>
                </a:solidFill>
              </a:rPr>
              <a:t>2.</a:t>
            </a:r>
            <a:r>
              <a:rPr lang="zh-CN" altLang="en-US" dirty="0" smtClean="0">
                <a:solidFill>
                  <a:schemeClr val="bg1"/>
                </a:solidFill>
              </a:rPr>
              <a:t>素材先行，引发思考，提示下文</a:t>
            </a:r>
            <a:endParaRPr lang="zh-CN" altLang="en-US" dirty="0">
              <a:solidFill>
                <a:schemeClr val="bg1"/>
              </a:solidFill>
            </a:endParaRPr>
          </a:p>
        </p:txBody>
      </p:sp>
      <p:sp>
        <p:nvSpPr>
          <p:cNvPr id="44" name="矩形 43"/>
          <p:cNvSpPr/>
          <p:nvPr/>
        </p:nvSpPr>
        <p:spPr>
          <a:xfrm>
            <a:off x="8004353" y="3068960"/>
            <a:ext cx="2916183" cy="369332"/>
          </a:xfrm>
          <a:prstGeom prst="rect">
            <a:avLst/>
          </a:prstGeom>
        </p:spPr>
        <p:txBody>
          <a:bodyPr wrap="none">
            <a:spAutoFit/>
          </a:bodyPr>
          <a:lstStyle/>
          <a:p>
            <a:r>
              <a:rPr lang="en-US" altLang="zh-CN" dirty="0" smtClean="0">
                <a:solidFill>
                  <a:schemeClr val="bg1"/>
                </a:solidFill>
              </a:rPr>
              <a:t>2.</a:t>
            </a:r>
            <a:r>
              <a:rPr lang="zh-CN" altLang="en-US" dirty="0" smtClean="0">
                <a:solidFill>
                  <a:schemeClr val="bg1"/>
                </a:solidFill>
              </a:rPr>
              <a:t>素材形象，印入读者脑海</a:t>
            </a:r>
          </a:p>
        </p:txBody>
      </p:sp>
      <p:sp>
        <p:nvSpPr>
          <p:cNvPr id="45" name="Freeform 31"/>
          <p:cNvSpPr/>
          <p:nvPr/>
        </p:nvSpPr>
        <p:spPr bwMode="auto">
          <a:xfrm rot="18904553">
            <a:off x="7464070" y="2774451"/>
            <a:ext cx="316408" cy="316407"/>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46" name="Freeform 31"/>
          <p:cNvSpPr/>
          <p:nvPr/>
        </p:nvSpPr>
        <p:spPr bwMode="auto">
          <a:xfrm rot="18904553">
            <a:off x="7457674" y="3062483"/>
            <a:ext cx="316408" cy="316407"/>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47" name="矩形 46"/>
          <p:cNvSpPr/>
          <p:nvPr/>
        </p:nvSpPr>
        <p:spPr>
          <a:xfrm>
            <a:off x="8040216" y="3851756"/>
            <a:ext cx="2454518" cy="369332"/>
          </a:xfrm>
          <a:prstGeom prst="rect">
            <a:avLst/>
          </a:prstGeom>
        </p:spPr>
        <p:txBody>
          <a:bodyPr wrap="none">
            <a:spAutoFit/>
          </a:bodyPr>
          <a:lstStyle/>
          <a:p>
            <a:r>
              <a:rPr lang="en-US" altLang="zh-CN" dirty="0" smtClean="0">
                <a:solidFill>
                  <a:schemeClr val="bg1"/>
                </a:solidFill>
              </a:rPr>
              <a:t>1.</a:t>
            </a:r>
            <a:r>
              <a:rPr lang="zh-CN" altLang="en-US" dirty="0" smtClean="0">
                <a:solidFill>
                  <a:schemeClr val="bg1"/>
                </a:solidFill>
              </a:rPr>
              <a:t>条分缕析，支撑论点</a:t>
            </a:r>
          </a:p>
        </p:txBody>
      </p:sp>
      <p:sp>
        <p:nvSpPr>
          <p:cNvPr id="48" name="Freeform 31"/>
          <p:cNvSpPr/>
          <p:nvPr/>
        </p:nvSpPr>
        <p:spPr bwMode="auto">
          <a:xfrm rot="18904553">
            <a:off x="7457674" y="3839150"/>
            <a:ext cx="316408" cy="316407"/>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49" name="矩形 48"/>
          <p:cNvSpPr/>
          <p:nvPr/>
        </p:nvSpPr>
        <p:spPr>
          <a:xfrm>
            <a:off x="8063587" y="4139788"/>
            <a:ext cx="1992853" cy="369332"/>
          </a:xfrm>
          <a:prstGeom prst="rect">
            <a:avLst/>
          </a:prstGeom>
        </p:spPr>
        <p:txBody>
          <a:bodyPr wrap="none">
            <a:spAutoFit/>
          </a:bodyPr>
          <a:lstStyle/>
          <a:p>
            <a:r>
              <a:rPr lang="en-US" altLang="zh-CN" dirty="0" smtClean="0">
                <a:solidFill>
                  <a:schemeClr val="bg1"/>
                </a:solidFill>
              </a:rPr>
              <a:t>2.</a:t>
            </a:r>
            <a:r>
              <a:rPr lang="zh-CN" altLang="en-US" dirty="0" smtClean="0">
                <a:solidFill>
                  <a:schemeClr val="bg1"/>
                </a:solidFill>
              </a:rPr>
              <a:t>用素材串联正文</a:t>
            </a:r>
          </a:p>
        </p:txBody>
      </p:sp>
      <p:sp>
        <p:nvSpPr>
          <p:cNvPr id="50" name="Freeform 31"/>
          <p:cNvSpPr/>
          <p:nvPr/>
        </p:nvSpPr>
        <p:spPr bwMode="auto">
          <a:xfrm rot="18904553">
            <a:off x="7457674" y="4199190"/>
            <a:ext cx="316408" cy="316407"/>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51" name="矩形 50"/>
          <p:cNvSpPr/>
          <p:nvPr/>
        </p:nvSpPr>
        <p:spPr>
          <a:xfrm>
            <a:off x="8050812" y="4715852"/>
            <a:ext cx="1069524" cy="369332"/>
          </a:xfrm>
          <a:prstGeom prst="rect">
            <a:avLst/>
          </a:prstGeom>
        </p:spPr>
        <p:txBody>
          <a:bodyPr wrap="none">
            <a:spAutoFit/>
          </a:bodyPr>
          <a:lstStyle/>
          <a:p>
            <a:r>
              <a:rPr lang="en-US" altLang="zh-CN" dirty="0" smtClean="0">
                <a:solidFill>
                  <a:schemeClr val="bg1"/>
                </a:solidFill>
              </a:rPr>
              <a:t>1.</a:t>
            </a:r>
            <a:r>
              <a:rPr lang="zh-CN" altLang="en-US" dirty="0" smtClean="0">
                <a:solidFill>
                  <a:schemeClr val="bg1"/>
                </a:solidFill>
              </a:rPr>
              <a:t>后证式</a:t>
            </a:r>
          </a:p>
        </p:txBody>
      </p:sp>
      <p:sp>
        <p:nvSpPr>
          <p:cNvPr id="52" name="矩形 51"/>
          <p:cNvSpPr/>
          <p:nvPr/>
        </p:nvSpPr>
        <p:spPr>
          <a:xfrm>
            <a:off x="8050812" y="5003884"/>
            <a:ext cx="1069524" cy="369332"/>
          </a:xfrm>
          <a:prstGeom prst="rect">
            <a:avLst/>
          </a:prstGeom>
        </p:spPr>
        <p:txBody>
          <a:bodyPr wrap="none">
            <a:spAutoFit/>
          </a:bodyPr>
          <a:lstStyle/>
          <a:p>
            <a:r>
              <a:rPr lang="en-US" altLang="zh-CN" dirty="0" smtClean="0">
                <a:solidFill>
                  <a:schemeClr val="bg1"/>
                </a:solidFill>
              </a:rPr>
              <a:t>2.</a:t>
            </a:r>
            <a:r>
              <a:rPr lang="zh-CN" altLang="en-US" dirty="0" smtClean="0">
                <a:solidFill>
                  <a:schemeClr val="bg1"/>
                </a:solidFill>
              </a:rPr>
              <a:t>前铺式</a:t>
            </a:r>
          </a:p>
        </p:txBody>
      </p:sp>
      <p:sp>
        <p:nvSpPr>
          <p:cNvPr id="53" name="矩形 52"/>
          <p:cNvSpPr/>
          <p:nvPr/>
        </p:nvSpPr>
        <p:spPr>
          <a:xfrm>
            <a:off x="8050812" y="5291916"/>
            <a:ext cx="1069524" cy="369332"/>
          </a:xfrm>
          <a:prstGeom prst="rect">
            <a:avLst/>
          </a:prstGeom>
        </p:spPr>
        <p:txBody>
          <a:bodyPr wrap="none">
            <a:spAutoFit/>
          </a:bodyPr>
          <a:lstStyle/>
          <a:p>
            <a:r>
              <a:rPr lang="en-US" altLang="zh-CN" dirty="0" smtClean="0">
                <a:solidFill>
                  <a:schemeClr val="bg1"/>
                </a:solidFill>
              </a:rPr>
              <a:t>3.</a:t>
            </a:r>
            <a:r>
              <a:rPr lang="zh-CN" altLang="en-US" dirty="0" smtClean="0">
                <a:solidFill>
                  <a:schemeClr val="bg1"/>
                </a:solidFill>
              </a:rPr>
              <a:t>前衬式</a:t>
            </a:r>
          </a:p>
        </p:txBody>
      </p:sp>
      <p:sp>
        <p:nvSpPr>
          <p:cNvPr id="54" name="矩形 53"/>
          <p:cNvSpPr/>
          <p:nvPr/>
        </p:nvSpPr>
        <p:spPr>
          <a:xfrm>
            <a:off x="8050812" y="5579948"/>
            <a:ext cx="1069524" cy="369332"/>
          </a:xfrm>
          <a:prstGeom prst="rect">
            <a:avLst/>
          </a:prstGeom>
        </p:spPr>
        <p:txBody>
          <a:bodyPr wrap="none">
            <a:spAutoFit/>
          </a:bodyPr>
          <a:lstStyle/>
          <a:p>
            <a:r>
              <a:rPr lang="en-US" altLang="zh-CN" dirty="0" smtClean="0">
                <a:solidFill>
                  <a:schemeClr val="bg1"/>
                </a:solidFill>
              </a:rPr>
              <a:t>4.</a:t>
            </a:r>
            <a:r>
              <a:rPr lang="zh-CN" altLang="en-US" dirty="0" smtClean="0">
                <a:solidFill>
                  <a:schemeClr val="bg1"/>
                </a:solidFill>
              </a:rPr>
              <a:t>嵌入式</a:t>
            </a:r>
          </a:p>
        </p:txBody>
      </p:sp>
      <p:sp>
        <p:nvSpPr>
          <p:cNvPr id="55" name="矩形 54"/>
          <p:cNvSpPr/>
          <p:nvPr/>
        </p:nvSpPr>
        <p:spPr>
          <a:xfrm>
            <a:off x="8040216" y="5867980"/>
            <a:ext cx="1069524" cy="369332"/>
          </a:xfrm>
          <a:prstGeom prst="rect">
            <a:avLst/>
          </a:prstGeom>
        </p:spPr>
        <p:txBody>
          <a:bodyPr wrap="none">
            <a:spAutoFit/>
          </a:bodyPr>
          <a:lstStyle/>
          <a:p>
            <a:r>
              <a:rPr lang="en-US" altLang="zh-CN" dirty="0" smtClean="0">
                <a:solidFill>
                  <a:schemeClr val="bg1"/>
                </a:solidFill>
              </a:rPr>
              <a:t>5.</a:t>
            </a:r>
            <a:r>
              <a:rPr lang="zh-CN" altLang="en-US" dirty="0" smtClean="0">
                <a:solidFill>
                  <a:schemeClr val="bg1"/>
                </a:solidFill>
              </a:rPr>
              <a:t>后喻式</a:t>
            </a:r>
          </a:p>
        </p:txBody>
      </p:sp>
      <p:sp>
        <p:nvSpPr>
          <p:cNvPr id="56" name="Freeform 31"/>
          <p:cNvSpPr/>
          <p:nvPr/>
        </p:nvSpPr>
        <p:spPr bwMode="auto">
          <a:xfrm rot="18904553">
            <a:off x="7586270" y="5279310"/>
            <a:ext cx="316408" cy="316407"/>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57" name="Freeform 31"/>
          <p:cNvSpPr/>
          <p:nvPr/>
        </p:nvSpPr>
        <p:spPr bwMode="auto">
          <a:xfrm rot="18904553">
            <a:off x="7529682" y="5567342"/>
            <a:ext cx="316408" cy="316407"/>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58" name="Freeform 31"/>
          <p:cNvSpPr/>
          <p:nvPr/>
        </p:nvSpPr>
        <p:spPr bwMode="auto">
          <a:xfrm rot="18904553">
            <a:off x="7529682" y="4991278"/>
            <a:ext cx="316408" cy="316407"/>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59" name="Freeform 31"/>
          <p:cNvSpPr/>
          <p:nvPr/>
        </p:nvSpPr>
        <p:spPr bwMode="auto">
          <a:xfrm rot="19597244">
            <a:off x="7507784" y="5787952"/>
            <a:ext cx="316408" cy="316407"/>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60" name="Freeform 29"/>
          <p:cNvSpPr/>
          <p:nvPr/>
        </p:nvSpPr>
        <p:spPr bwMode="auto">
          <a:xfrm rot="2535991">
            <a:off x="7517700" y="4706683"/>
            <a:ext cx="313768" cy="31377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62" name="Freeform 26"/>
          <p:cNvSpPr>
            <a:spLocks noEditPoints="1"/>
          </p:cNvSpPr>
          <p:nvPr/>
        </p:nvSpPr>
        <p:spPr bwMode="auto">
          <a:xfrm>
            <a:off x="191344" y="836712"/>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000" fill="hold">
                                          <p:stCondLst>
                                            <p:cond delay="0"/>
                                          </p:stCondLst>
                                        </p:cTn>
                                        <p:tgtEl>
                                          <p:spTgt spid="62"/>
                                        </p:tgtEl>
                                        <p:attrNameLst>
                                          <p:attrName>style.visibility</p:attrName>
                                        </p:attrNameLst>
                                      </p:cBhvr>
                                      <p:to>
                                        <p:strVal val="visible"/>
                                      </p:to>
                                    </p:set>
                                    <p:animEffect transition="in" filter="wheel(1)">
                                      <p:cBhvr>
                                        <p:cTn id="7" dur="1000"/>
                                        <p:tgtEl>
                                          <p:spTgt spid="6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diamond(in)">
                                      <p:cBhvr>
                                        <p:cTn id="10" dur="2000"/>
                                        <p:tgtEl>
                                          <p:spTgt spid="36"/>
                                        </p:tgtEl>
                                      </p:cBhvr>
                                    </p:animEffect>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arn(inVertical)">
                                      <p:cBhvr>
                                        <p:cTn id="19" dur="500"/>
                                        <p:tgtEl>
                                          <p:spTgt spid="28"/>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diamond(in)">
                                      <p:cBhvr>
                                        <p:cTn id="22" dur="20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par>
                                <p:cTn id="28" presetID="8" presetClass="entr" presetSubtype="16" fill="hold" grpId="0" nodeType="withEffect">
                                  <p:stCondLst>
                                    <p:cond delay="0"/>
                                  </p:stCondLst>
                                  <p:childTnLst>
                                    <p:set>
                                      <p:cBhvr>
                                        <p:cTn id="29" dur="1000" fill="hold">
                                          <p:stCondLst>
                                            <p:cond delay="0"/>
                                          </p:stCondLst>
                                        </p:cTn>
                                        <p:tgtEl>
                                          <p:spTgt spid="39"/>
                                        </p:tgtEl>
                                        <p:attrNameLst>
                                          <p:attrName>style.visibility</p:attrName>
                                        </p:attrNameLst>
                                      </p:cBhvr>
                                      <p:to>
                                        <p:strVal val="visible"/>
                                      </p:to>
                                    </p:set>
                                    <p:animEffect transition="in" filter="diamond(in)">
                                      <p:cBhvr>
                                        <p:cTn id="30" dur="1000"/>
                                        <p:tgtEl>
                                          <p:spTgt spid="3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barn(inVertical)">
                                      <p:cBhvr>
                                        <p:cTn id="40" dur="500"/>
                                        <p:tgtEl>
                                          <p:spTgt spid="45"/>
                                        </p:tgtEl>
                                      </p:cBhvr>
                                    </p:animEffect>
                                  </p:childTnLst>
                                </p:cTn>
                              </p:par>
                              <p:par>
                                <p:cTn id="41" presetID="8" presetClass="entr" presetSubtype="16" fill="hold" grpId="0" nodeType="withEffect">
                                  <p:stCondLst>
                                    <p:cond delay="0"/>
                                  </p:stCondLst>
                                  <p:childTnLst>
                                    <p:set>
                                      <p:cBhvr>
                                        <p:cTn id="42" dur="1000" fill="hold">
                                          <p:stCondLst>
                                            <p:cond delay="0"/>
                                          </p:stCondLst>
                                        </p:cTn>
                                        <p:tgtEl>
                                          <p:spTgt spid="33"/>
                                        </p:tgtEl>
                                        <p:attrNameLst>
                                          <p:attrName>style.visibility</p:attrName>
                                        </p:attrNameLst>
                                      </p:cBhvr>
                                      <p:to>
                                        <p:strVal val="visible"/>
                                      </p:to>
                                    </p:set>
                                    <p:animEffect transition="in" filter="diamond(in)">
                                      <p:cBhvr>
                                        <p:cTn id="43" dur="10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barn(inVertical)">
                                      <p:cBhvr>
                                        <p:cTn id="48" dur="500"/>
                                        <p:tgtEl>
                                          <p:spTgt spid="46"/>
                                        </p:tgtEl>
                                      </p:cBhvr>
                                    </p:animEffect>
                                  </p:childTnLst>
                                </p:cTn>
                              </p:par>
                              <p:par>
                                <p:cTn id="49" presetID="8" presetClass="entr" presetSubtype="16"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diamond(in)">
                                      <p:cBhvr>
                                        <p:cTn id="51" dur="2000"/>
                                        <p:tgtEl>
                                          <p:spTgt spid="44"/>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barn(inVertical)">
                                      <p:cBhvr>
                                        <p:cTn id="56" dur="500"/>
                                        <p:tgtEl>
                                          <p:spTgt spid="6"/>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barn(inVertical)">
                                      <p:cBhvr>
                                        <p:cTn id="61" dur="500"/>
                                        <p:tgtEl>
                                          <p:spTgt spid="48"/>
                                        </p:tgtEl>
                                      </p:cBhvr>
                                    </p:animEffect>
                                  </p:childTnLst>
                                </p:cTn>
                              </p:par>
                              <p:par>
                                <p:cTn id="62" presetID="8" presetClass="entr" presetSubtype="16" fill="hold" grpId="0" nodeType="withEffect">
                                  <p:stCondLst>
                                    <p:cond delay="0"/>
                                  </p:stCondLst>
                                  <p:childTnLst>
                                    <p:set>
                                      <p:cBhvr>
                                        <p:cTn id="63" dur="1000" fill="hold">
                                          <p:stCondLst>
                                            <p:cond delay="0"/>
                                          </p:stCondLst>
                                        </p:cTn>
                                        <p:tgtEl>
                                          <p:spTgt spid="47"/>
                                        </p:tgtEl>
                                        <p:attrNameLst>
                                          <p:attrName>style.visibility</p:attrName>
                                        </p:attrNameLst>
                                      </p:cBhvr>
                                      <p:to>
                                        <p:strVal val="visible"/>
                                      </p:to>
                                    </p:set>
                                    <p:animEffect transition="in" filter="diamond(in)">
                                      <p:cBhvr>
                                        <p:cTn id="64" dur="1000"/>
                                        <p:tgtEl>
                                          <p:spTgt spid="47"/>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barn(inVertical)">
                                      <p:cBhvr>
                                        <p:cTn id="69" dur="500"/>
                                        <p:tgtEl>
                                          <p:spTgt spid="50"/>
                                        </p:tgtEl>
                                      </p:cBhvr>
                                    </p:animEffect>
                                  </p:childTnLst>
                                </p:cTn>
                              </p:par>
                              <p:par>
                                <p:cTn id="70" presetID="8" presetClass="entr" presetSubtype="16" fill="hold" grpId="0" nodeType="withEffect">
                                  <p:stCondLst>
                                    <p:cond delay="0"/>
                                  </p:stCondLst>
                                  <p:childTnLst>
                                    <p:set>
                                      <p:cBhvr>
                                        <p:cTn id="71" dur="1000" fill="hold">
                                          <p:stCondLst>
                                            <p:cond delay="0"/>
                                          </p:stCondLst>
                                        </p:cTn>
                                        <p:tgtEl>
                                          <p:spTgt spid="49"/>
                                        </p:tgtEl>
                                        <p:attrNameLst>
                                          <p:attrName>style.visibility</p:attrName>
                                        </p:attrNameLst>
                                      </p:cBhvr>
                                      <p:to>
                                        <p:strVal val="visible"/>
                                      </p:to>
                                    </p:set>
                                    <p:animEffect transition="in" filter="diamond(in)">
                                      <p:cBhvr>
                                        <p:cTn id="72" dur="1000"/>
                                        <p:tgtEl>
                                          <p:spTgt spid="49"/>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barn(inVertical)">
                                      <p:cBhvr>
                                        <p:cTn id="77" dur="500"/>
                                        <p:tgtEl>
                                          <p:spTgt spid="4"/>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barn(inVertical)">
                                      <p:cBhvr>
                                        <p:cTn id="82" dur="500"/>
                                        <p:tgtEl>
                                          <p:spTgt spid="60"/>
                                        </p:tgtEl>
                                      </p:cBhvr>
                                    </p:animEffect>
                                  </p:childTnLst>
                                </p:cTn>
                              </p:par>
                              <p:par>
                                <p:cTn id="83" presetID="8" presetClass="entr" presetSubtype="16"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diamond(in)">
                                      <p:cBhvr>
                                        <p:cTn id="85" dur="2000"/>
                                        <p:tgtEl>
                                          <p:spTgt spid="51"/>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barn(inVertical)">
                                      <p:cBhvr>
                                        <p:cTn id="90" dur="500"/>
                                        <p:tgtEl>
                                          <p:spTgt spid="58"/>
                                        </p:tgtEl>
                                      </p:cBhvr>
                                    </p:animEffect>
                                  </p:childTnLst>
                                </p:cTn>
                              </p:par>
                              <p:par>
                                <p:cTn id="91" presetID="8" presetClass="entr" presetSubtype="16" fill="hold" grpId="0" nodeType="withEffect">
                                  <p:stCondLst>
                                    <p:cond delay="0"/>
                                  </p:stCondLst>
                                  <p:childTnLst>
                                    <p:set>
                                      <p:cBhvr>
                                        <p:cTn id="92" dur="1000" fill="hold">
                                          <p:stCondLst>
                                            <p:cond delay="0"/>
                                          </p:stCondLst>
                                        </p:cTn>
                                        <p:tgtEl>
                                          <p:spTgt spid="52"/>
                                        </p:tgtEl>
                                        <p:attrNameLst>
                                          <p:attrName>style.visibility</p:attrName>
                                        </p:attrNameLst>
                                      </p:cBhvr>
                                      <p:to>
                                        <p:strVal val="visible"/>
                                      </p:to>
                                    </p:set>
                                    <p:animEffect transition="in" filter="diamond(in)">
                                      <p:cBhvr>
                                        <p:cTn id="93" dur="1000"/>
                                        <p:tgtEl>
                                          <p:spTgt spid="52"/>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21" fill="hold" grpId="0" nodeType="click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barn(inVertical)">
                                      <p:cBhvr>
                                        <p:cTn id="98" dur="500"/>
                                        <p:tgtEl>
                                          <p:spTgt spid="56"/>
                                        </p:tgtEl>
                                      </p:cBhvr>
                                    </p:animEffect>
                                  </p:childTnLst>
                                </p:cTn>
                              </p:par>
                              <p:par>
                                <p:cTn id="99" presetID="8" presetClass="entr" presetSubtype="16" fill="hold" grpId="0" nodeType="withEffect">
                                  <p:stCondLst>
                                    <p:cond delay="0"/>
                                  </p:stCondLst>
                                  <p:childTnLst>
                                    <p:set>
                                      <p:cBhvr>
                                        <p:cTn id="100" dur="1000" fill="hold">
                                          <p:stCondLst>
                                            <p:cond delay="0"/>
                                          </p:stCondLst>
                                        </p:cTn>
                                        <p:tgtEl>
                                          <p:spTgt spid="53"/>
                                        </p:tgtEl>
                                        <p:attrNameLst>
                                          <p:attrName>style.visibility</p:attrName>
                                        </p:attrNameLst>
                                      </p:cBhvr>
                                      <p:to>
                                        <p:strVal val="visible"/>
                                      </p:to>
                                    </p:set>
                                    <p:animEffect transition="in" filter="diamond(in)">
                                      <p:cBhvr>
                                        <p:cTn id="101" dur="1000"/>
                                        <p:tgtEl>
                                          <p:spTgt spid="53"/>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57"/>
                                        </p:tgtEl>
                                        <p:attrNameLst>
                                          <p:attrName>style.visibility</p:attrName>
                                        </p:attrNameLst>
                                      </p:cBhvr>
                                      <p:to>
                                        <p:strVal val="visible"/>
                                      </p:to>
                                    </p:set>
                                    <p:animEffect transition="in" filter="barn(inVertical)">
                                      <p:cBhvr>
                                        <p:cTn id="106" dur="500"/>
                                        <p:tgtEl>
                                          <p:spTgt spid="57"/>
                                        </p:tgtEl>
                                      </p:cBhvr>
                                    </p:animEffect>
                                  </p:childTnLst>
                                </p:cTn>
                              </p:par>
                              <p:par>
                                <p:cTn id="107" presetID="8" presetClass="entr" presetSubtype="16" fill="hold" grpId="0" nodeType="withEffect">
                                  <p:stCondLst>
                                    <p:cond delay="0"/>
                                  </p:stCondLst>
                                  <p:childTnLst>
                                    <p:set>
                                      <p:cBhvr>
                                        <p:cTn id="108" dur="1000" fill="hold">
                                          <p:stCondLst>
                                            <p:cond delay="0"/>
                                          </p:stCondLst>
                                        </p:cTn>
                                        <p:tgtEl>
                                          <p:spTgt spid="54"/>
                                        </p:tgtEl>
                                        <p:attrNameLst>
                                          <p:attrName>style.visibility</p:attrName>
                                        </p:attrNameLst>
                                      </p:cBhvr>
                                      <p:to>
                                        <p:strVal val="visible"/>
                                      </p:to>
                                    </p:set>
                                    <p:animEffect transition="in" filter="diamond(in)">
                                      <p:cBhvr>
                                        <p:cTn id="109" dur="1000"/>
                                        <p:tgtEl>
                                          <p:spTgt spid="54"/>
                                        </p:tgtEl>
                                      </p:cBhvr>
                                    </p:animEffect>
                                  </p:childTnLst>
                                </p:cTn>
                              </p:par>
                            </p:childTnLst>
                          </p:cTn>
                        </p:par>
                      </p:childTnLst>
                    </p:cTn>
                  </p:par>
                  <p:par>
                    <p:cTn id="110" fill="hold">
                      <p:stCondLst>
                        <p:cond delay="indefinite"/>
                      </p:stCondLst>
                      <p:childTnLst>
                        <p:par>
                          <p:cTn id="111" fill="hold">
                            <p:stCondLst>
                              <p:cond delay="0"/>
                            </p:stCondLst>
                            <p:childTnLst>
                              <p:par>
                                <p:cTn id="112" presetID="16" presetClass="entr" presetSubtype="21" fill="hold" grpId="0" nodeType="click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barn(inVertical)">
                                      <p:cBhvr>
                                        <p:cTn id="114" dur="500"/>
                                        <p:tgtEl>
                                          <p:spTgt spid="59"/>
                                        </p:tgtEl>
                                      </p:cBhvr>
                                    </p:animEffect>
                                  </p:childTnLst>
                                </p:cTn>
                              </p:par>
                              <p:par>
                                <p:cTn id="115" presetID="8" presetClass="entr" presetSubtype="16" fill="hold" grpId="0" nodeType="withEffect">
                                  <p:stCondLst>
                                    <p:cond delay="0"/>
                                  </p:stCondLst>
                                  <p:childTnLst>
                                    <p:set>
                                      <p:cBhvr>
                                        <p:cTn id="116" dur="1000" fill="hold">
                                          <p:stCondLst>
                                            <p:cond delay="0"/>
                                          </p:stCondLst>
                                        </p:cTn>
                                        <p:tgtEl>
                                          <p:spTgt spid="55"/>
                                        </p:tgtEl>
                                        <p:attrNameLst>
                                          <p:attrName>style.visibility</p:attrName>
                                        </p:attrNameLst>
                                      </p:cBhvr>
                                      <p:to>
                                        <p:strVal val="visible"/>
                                      </p:to>
                                    </p:set>
                                    <p:animEffect transition="in" filter="diamond(in)">
                                      <p:cBhvr>
                                        <p:cTn id="117"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8" grpId="0" animBg="1"/>
      <p:bldP spid="29" grpId="0" animBg="1"/>
      <p:bldP spid="33" grpId="0"/>
      <p:bldP spid="37" grpId="0"/>
      <p:bldP spid="39" grpId="0"/>
      <p:bldP spid="44" grpId="0"/>
      <p:bldP spid="45" grpId="0" animBg="1"/>
      <p:bldP spid="46" grpId="0" animBg="1"/>
      <p:bldP spid="47" grpId="0"/>
      <p:bldP spid="48" grpId="0" animBg="1"/>
      <p:bldP spid="49" grpId="0"/>
      <p:bldP spid="50" grpId="0" animBg="1"/>
      <p:bldP spid="51" grpId="0"/>
      <p:bldP spid="52" grpId="0"/>
      <p:bldP spid="53" grpId="0"/>
      <p:bldP spid="54" grpId="0"/>
      <p:bldP spid="55" grpId="0"/>
      <p:bldP spid="56" grpId="0" animBg="1"/>
      <p:bldP spid="57" grpId="0" animBg="1"/>
      <p:bldP spid="58" grpId="0" animBg="1"/>
      <p:bldP spid="59" grpId="0" animBg="1"/>
      <p:bldP spid="60" grpId="0" animBg="1"/>
      <p:bldP spid="62"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26699" y="2829239"/>
            <a:ext cx="2938780" cy="922020"/>
          </a:xfrm>
          <a:prstGeom prst="rect">
            <a:avLst/>
          </a:prstGeom>
        </p:spPr>
        <p:txBody>
          <a:bodyPr wrap="none">
            <a:spAutoFit/>
          </a:bodyPr>
          <a:lstStyle/>
          <a:p>
            <a:pPr algn="ctr"/>
            <a:r>
              <a:rPr kumimoji="1" lang="zh-CN" altLang="en-US" sz="5400" b="1" dirty="0" smtClean="0">
                <a:solidFill>
                  <a:schemeClr val="tx1"/>
                </a:solidFill>
                <a:effectLst>
                  <a:outerShdw blurRad="38100" dist="19050" dir="2700000" algn="tl" rotWithShape="0">
                    <a:schemeClr val="dk1">
                      <a:alpha val="40000"/>
                    </a:schemeClr>
                  </a:outerShdw>
                </a:effectLst>
                <a:latin typeface="黑体" pitchFamily="49" charset="-122"/>
                <a:ea typeface="黑体" pitchFamily="49" charset="-122"/>
                <a:cs typeface="Heiti SC Medium"/>
              </a:rPr>
              <a:t>本书完！</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145030" y="1772816"/>
            <a:ext cx="8573135" cy="3231654"/>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求同存异法</a:t>
            </a:r>
            <a:endParaRPr lang="en-US" altLang="zh-CN" sz="3200" b="1" u="sng" dirty="0" smtClean="0">
              <a:latin typeface="宋体" pitchFamily="2" charset="-122"/>
              <a:ea typeface="宋体" pitchFamily="2"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此法对组合型材料作文尤为适宜。如果作文提供的组合型材料内涵是一致的，则可以抽取其共同的、本质的内容，提炼出一个论点；如果作文提供的材料之间内涵不一致，甚至相差很远，那么应摒弃相异的面，寻找交叉、重合的点，以此作为文章的立意中心。以本题中“中华美食”“广场舞”为例，前者是饮食，</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62793" y="1267748"/>
            <a:ext cx="8784976" cy="3108543"/>
          </a:xfrm>
          <a:prstGeom prst="rect">
            <a:avLst/>
          </a:prstGeom>
          <a:noFill/>
        </p:spPr>
        <p:txBody>
          <a:bodyPr wrap="square" rtlCol="0">
            <a:spAutoFit/>
          </a:bodyPr>
          <a:lstStyle/>
          <a:p>
            <a:r>
              <a:rPr lang="zh-CN" altLang="en-US" sz="2800" dirty="0" smtClean="0">
                <a:latin typeface="宋体" pitchFamily="2" charset="-122"/>
                <a:ea typeface="宋体" pitchFamily="2" charset="-122"/>
              </a:rPr>
              <a:t>后者是舞蹈，似乎相距甚远，但我们可以抓住其内在联系或共同点：从同属文化的角度看，二者都可以表现中国文化的丰富性；从所属的人群看，二者都可以表现当代中国一般民众的生活；从所处的时代看，二者都可以展示改革开放的风貌；从发展变化的角度看，二者又都可以表现文化的传承等。在“同”的大前提下，论述其共性，保留其个性。</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836712"/>
            <a:ext cx="2808312" cy="584775"/>
          </a:xfrm>
          <a:prstGeom prst="rect">
            <a:avLst/>
          </a:prstGeom>
          <a:noFill/>
        </p:spPr>
        <p:txBody>
          <a:bodyPr wrap="square" rtlCol="0">
            <a:spAutoFit/>
          </a:bodyPr>
          <a:lstStyle/>
          <a:p>
            <a:r>
              <a:rPr lang="zh-CN" altLang="en-US" sz="3200" dirty="0" smtClean="0"/>
              <a:t>立  意</a:t>
            </a:r>
            <a:endParaRPr lang="zh-CN" altLang="en-US" sz="3200" dirty="0"/>
          </a:p>
        </p:txBody>
      </p:sp>
      <p:graphicFrame>
        <p:nvGraphicFramePr>
          <p:cNvPr id="14" name="表格 13"/>
          <p:cNvGraphicFramePr>
            <a:graphicFrameLocks noGrp="1"/>
          </p:cNvGraphicFramePr>
          <p:nvPr/>
        </p:nvGraphicFramePr>
        <p:xfrm>
          <a:off x="1919536" y="1484784"/>
          <a:ext cx="9289032" cy="4389120"/>
        </p:xfrm>
        <a:graphic>
          <a:graphicData uri="http://schemas.openxmlformats.org/drawingml/2006/table">
            <a:tbl>
              <a:tblPr firstRow="1" bandRow="1">
                <a:tableStyleId>{7DF18680-E054-41AD-8BC1-D1AEF772440D}</a:tableStyleId>
              </a:tblPr>
              <a:tblGrid>
                <a:gridCol w="1440160"/>
                <a:gridCol w="2664296"/>
                <a:gridCol w="5184576"/>
              </a:tblGrid>
              <a:tr h="6400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endParaRPr lang="zh-CN" altLang="en-US" dirty="0"/>
                    </a:p>
                  </a:txBody>
                  <a:tcPr>
                    <a:solidFill>
                      <a:srgbClr val="5AB8A6"/>
                    </a:solidFill>
                  </a:tcPr>
                </a:tc>
              </a:tr>
              <a:tr h="648072">
                <a:tc>
                  <a:txBody>
                    <a:bodyPr/>
                    <a:lstStyle/>
                    <a:p>
                      <a:r>
                        <a:rPr lang="zh-CN" altLang="en-US" dirty="0" smtClean="0"/>
                        <a:t>移动支付  高铁</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创新才能发展</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创新是历史进步的动力和时代发展的关键，位居今日中国“五大发展理念”之首。与百姓生活息息相关的“移动支付”“高铁”给人民群众的生活带来极大的便利，然而这只是冰山一角。以创新为首的“五大发展理念”必将引领时代发展，为全面建成小康社会、实现中华民族伟大复兴的“中国梦”提供根本遵循、注入强劲动力。</a:t>
                      </a:r>
                      <a:endParaRPr lang="zh-CN" altLang="en-US" dirty="0"/>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广场舞</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共享单车</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移动支付</a:t>
                      </a:r>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发展要适合国情</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人口众多是中国的基本国情，要了解中国，必须了解中国人当下的生活方式。比如，新流行的休闲活动</a:t>
                      </a:r>
                      <a:r>
                        <a:rPr lang="en-US" altLang="zh-CN" dirty="0" smtClean="0"/>
                        <a:t>——</a:t>
                      </a:r>
                      <a:r>
                        <a:rPr lang="zh-CN" altLang="en-US" dirty="0" smtClean="0"/>
                        <a:t>广场舞，新流行的出行方式</a:t>
                      </a:r>
                      <a:r>
                        <a:rPr lang="en-US" altLang="zh-CN" dirty="0" smtClean="0"/>
                        <a:t>——</a:t>
                      </a:r>
                      <a:r>
                        <a:rPr lang="zh-CN" altLang="en-US" dirty="0" smtClean="0"/>
                        <a:t>共享单车，新流行的交易方式</a:t>
                      </a:r>
                      <a:r>
                        <a:rPr lang="en-US" altLang="zh-CN" dirty="0" smtClean="0"/>
                        <a:t>——</a:t>
                      </a:r>
                      <a:r>
                        <a:rPr lang="zh-CN" altLang="en-US" dirty="0" smtClean="0"/>
                        <a:t>移动支付。尽管这些新方式各有缺点，但是瑕不掩瑜，这些新方式反映了当下中国人的生活方式和态度。</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500"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3"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3)">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amond(in)">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764704"/>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340768"/>
          <a:ext cx="9289032" cy="4937760"/>
        </p:xfrm>
        <a:graphic>
          <a:graphicData uri="http://schemas.openxmlformats.org/drawingml/2006/table">
            <a:tbl>
              <a:tblPr firstRow="1" bandRow="1">
                <a:tableStyleId>{7DF18680-E054-41AD-8BC1-D1AEF772440D}</a:tableStyleId>
              </a:tblPr>
              <a:tblGrid>
                <a:gridCol w="1440160"/>
                <a:gridCol w="2664296"/>
                <a:gridCol w="5184576"/>
              </a:tblGrid>
              <a:tr h="6400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endParaRPr lang="zh-CN" altLang="en-US" dirty="0"/>
                    </a:p>
                  </a:txBody>
                  <a:tcPr>
                    <a:solidFill>
                      <a:srgbClr val="5AB8A6"/>
                    </a:solidFill>
                  </a:tcPr>
                </a:tc>
              </a:tr>
              <a:tr h="648072">
                <a:tc>
                  <a:txBody>
                    <a:bodyPr/>
                    <a:lstStyle/>
                    <a:p>
                      <a:r>
                        <a:rPr lang="zh-CN" altLang="en-US" dirty="0" smtClean="0"/>
                        <a:t>高铁</a:t>
                      </a:r>
                      <a:endParaRPr lang="en-US" altLang="zh-CN" dirty="0" smtClean="0"/>
                    </a:p>
                    <a:p>
                      <a:r>
                        <a:rPr lang="zh-CN" altLang="en-US" dirty="0" smtClean="0"/>
                        <a:t>共享单车</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用辩证、发展的眼光看待新事物</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不可否认，快的高铁和慢的共享单车相辅相成，相得益彰，为人们的生活带来了极大的便利。当然，天下物无全美，新生的事物都有一个发展的过程，高铁在技术方面还存在一些急需攻关的难题，共享单车在管理方面也存在着较大的提升空间，但是“从无到有”已经是一个历史性的突破，“从有到优”更是指日可待。</a:t>
                      </a:r>
                      <a:endParaRPr lang="zh-CN" altLang="en-US" dirty="0"/>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共享单车“一带一路”</a:t>
                      </a:r>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美而成人之美，美之至也</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共享单车，财货之共有也。夫欲行其事必视之以公物，待之以公德，毁坏者必受其罚，美全者必有其誉。视人若己，成人之美，君子之德也。以此，共享之德生焉。“一带一路”，天下之大同也。“一带一路”既为万方咸宁之策，必与民为善，以财货聚其人，以文德聚其心。贫富一通，贵贱不二，天下化成，其可待乎？以此，共享之举，盛焉。</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hlinkClick r:id="rId1" action="ppaction://hlinksldjump"/>
          </p:cNvPr>
          <p:cNvSpPr txBox="1"/>
          <p:nvPr/>
        </p:nvSpPr>
        <p:spPr>
          <a:xfrm>
            <a:off x="623392" y="836712"/>
            <a:ext cx="5118343" cy="646331"/>
          </a:xfrm>
          <a:prstGeom prst="rect">
            <a:avLst/>
          </a:prstGeom>
          <a:noFill/>
        </p:spPr>
        <p:txBody>
          <a:bodyPr wrap="square" rtlCol="0">
            <a:spAutoFit/>
          </a:bodyPr>
          <a:lstStyle/>
          <a:p>
            <a:r>
              <a:rPr lang="zh-CN" altLang="en-US" sz="3600" b="1" dirty="0" smtClean="0">
                <a:solidFill>
                  <a:schemeClr val="bg1"/>
                </a:solidFill>
                <a:latin typeface="+mn-ea"/>
              </a:rPr>
              <a:t>高考作文  命题方向</a:t>
            </a:r>
          </a:p>
        </p:txBody>
      </p:sp>
      <p:sp>
        <p:nvSpPr>
          <p:cNvPr id="3" name="TextBox 2"/>
          <p:cNvSpPr txBox="1"/>
          <p:nvPr/>
        </p:nvSpPr>
        <p:spPr>
          <a:xfrm>
            <a:off x="767408" y="1628800"/>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1  </a:t>
            </a:r>
            <a:r>
              <a:rPr lang="zh-CN" altLang="en-US" sz="2400" dirty="0" smtClean="0">
                <a:latin typeface="+mn-ea"/>
                <a:hlinkClick r:id="rId1" action="ppaction://hlinksldjump"/>
              </a:rPr>
              <a:t>个体</a:t>
            </a:r>
            <a:r>
              <a:rPr lang="zh-CN" altLang="en-US" sz="2400" dirty="0" smtClean="0">
                <a:latin typeface="+mn-ea"/>
              </a:rPr>
              <a:t>与时代</a:t>
            </a:r>
          </a:p>
        </p:txBody>
      </p:sp>
      <p:sp>
        <p:nvSpPr>
          <p:cNvPr id="4" name="TextBox 3">
            <a:hlinkClick r:id="rId2" action="ppaction://hlinksldjump"/>
          </p:cNvPr>
          <p:cNvSpPr txBox="1"/>
          <p:nvPr/>
        </p:nvSpPr>
        <p:spPr>
          <a:xfrm>
            <a:off x="4943872" y="1628800"/>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2 </a:t>
            </a:r>
            <a:r>
              <a:rPr lang="zh-CN" altLang="en-US" sz="2400" dirty="0" smtClean="0">
                <a:latin typeface="+mn-ea"/>
              </a:rPr>
              <a:t>现实与认知</a:t>
            </a:r>
          </a:p>
        </p:txBody>
      </p:sp>
      <p:sp>
        <p:nvSpPr>
          <p:cNvPr id="5" name="TextBox 4">
            <a:hlinkClick r:id="rId3" action="ppaction://hlinksldjump"/>
          </p:cNvPr>
          <p:cNvSpPr txBox="1"/>
          <p:nvPr/>
        </p:nvSpPr>
        <p:spPr>
          <a:xfrm>
            <a:off x="839416" y="2204864"/>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3 </a:t>
            </a:r>
            <a:r>
              <a:rPr lang="zh-CN" altLang="en-US" sz="2400" dirty="0" smtClean="0">
                <a:latin typeface="+mn-ea"/>
              </a:rPr>
              <a:t>生活与思辨</a:t>
            </a:r>
          </a:p>
        </p:txBody>
      </p:sp>
      <p:sp>
        <p:nvSpPr>
          <p:cNvPr id="6" name="TextBox 5">
            <a:hlinkClick r:id="rId4" action="ppaction://hlinksldjump"/>
          </p:cNvPr>
          <p:cNvSpPr txBox="1"/>
          <p:nvPr/>
        </p:nvSpPr>
        <p:spPr>
          <a:xfrm>
            <a:off x="4943872" y="2276872"/>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4 </a:t>
            </a:r>
            <a:r>
              <a:rPr lang="zh-CN" altLang="en-US" sz="2400" dirty="0" smtClean="0">
                <a:latin typeface="+mn-ea"/>
              </a:rPr>
              <a:t>文化与传承</a:t>
            </a:r>
          </a:p>
        </p:txBody>
      </p:sp>
      <p:sp>
        <p:nvSpPr>
          <p:cNvPr id="7" name="TextBox 6">
            <a:hlinkClick r:id="rId5" action="ppaction://hlinksldjump"/>
          </p:cNvPr>
          <p:cNvSpPr txBox="1"/>
          <p:nvPr/>
        </p:nvSpPr>
        <p:spPr>
          <a:xfrm>
            <a:off x="839416" y="2780928"/>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5  </a:t>
            </a:r>
            <a:r>
              <a:rPr lang="zh-CN" altLang="en-US" sz="2400" dirty="0" smtClean="0">
                <a:latin typeface="+mn-ea"/>
              </a:rPr>
              <a:t>教育与成长</a:t>
            </a:r>
          </a:p>
        </p:txBody>
      </p:sp>
      <p:sp>
        <p:nvSpPr>
          <p:cNvPr id="8" name="TextBox 7">
            <a:hlinkClick r:id="rId6" action="ppaction://hlinksldjump"/>
          </p:cNvPr>
          <p:cNvSpPr txBox="1"/>
          <p:nvPr/>
        </p:nvSpPr>
        <p:spPr>
          <a:xfrm>
            <a:off x="5015880" y="2852936"/>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6  </a:t>
            </a:r>
            <a:r>
              <a:rPr lang="zh-CN" altLang="en-US" sz="2400" dirty="0" smtClean="0">
                <a:latin typeface="+mn-ea"/>
              </a:rPr>
              <a:t>素养与发展</a:t>
            </a:r>
          </a:p>
        </p:txBody>
      </p:sp>
      <p:sp>
        <p:nvSpPr>
          <p:cNvPr id="9" name="TextBox 8">
            <a:hlinkClick r:id="rId7" action="ppaction://hlinksldjump"/>
          </p:cNvPr>
          <p:cNvSpPr txBox="1"/>
          <p:nvPr/>
        </p:nvSpPr>
        <p:spPr>
          <a:xfrm>
            <a:off x="767408" y="3356992"/>
            <a:ext cx="3816424"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7  </a:t>
            </a:r>
            <a:r>
              <a:rPr lang="zh-CN" altLang="en-US" sz="2400" dirty="0" smtClean="0">
                <a:latin typeface="+mn-ea"/>
              </a:rPr>
              <a:t>人情与法制</a:t>
            </a:r>
          </a:p>
        </p:txBody>
      </p:sp>
      <p:sp>
        <p:nvSpPr>
          <p:cNvPr id="10" name="TextBox 9">
            <a:hlinkClick r:id="rId8" action="ppaction://hlinksldjump"/>
          </p:cNvPr>
          <p:cNvSpPr txBox="1"/>
          <p:nvPr/>
        </p:nvSpPr>
        <p:spPr>
          <a:xfrm>
            <a:off x="5015880" y="3429000"/>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8  </a:t>
            </a:r>
            <a:r>
              <a:rPr lang="zh-CN" altLang="en-US" sz="2400" dirty="0" smtClean="0">
                <a:latin typeface="+mn-ea"/>
              </a:rPr>
              <a:t>位置与价值</a:t>
            </a:r>
          </a:p>
        </p:txBody>
      </p:sp>
      <p:sp>
        <p:nvSpPr>
          <p:cNvPr id="11" name="TextBox 10">
            <a:hlinkClick r:id="rId9" action="ppaction://hlinksldjump"/>
          </p:cNvPr>
          <p:cNvSpPr txBox="1"/>
          <p:nvPr/>
        </p:nvSpPr>
        <p:spPr>
          <a:xfrm>
            <a:off x="911424" y="4005064"/>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9 </a:t>
            </a:r>
            <a:r>
              <a:rPr lang="zh-CN" altLang="en-US" sz="2400" dirty="0" smtClean="0">
                <a:latin typeface="+mn-ea"/>
              </a:rPr>
              <a:t>经营与关怀</a:t>
            </a:r>
          </a:p>
        </p:txBody>
      </p:sp>
      <p:sp>
        <p:nvSpPr>
          <p:cNvPr id="12" name="TextBox 11">
            <a:hlinkClick r:id="rId10" action="ppaction://hlinksldjump"/>
          </p:cNvPr>
          <p:cNvSpPr txBox="1"/>
          <p:nvPr/>
        </p:nvSpPr>
        <p:spPr>
          <a:xfrm>
            <a:off x="5015880" y="4005064"/>
            <a:ext cx="4392488"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主题</a:t>
            </a:r>
            <a:r>
              <a:rPr lang="en-US" altLang="zh-CN" sz="2400" dirty="0" smtClean="0">
                <a:latin typeface="+mn-ea"/>
              </a:rPr>
              <a:t>10  </a:t>
            </a:r>
            <a:r>
              <a:rPr lang="zh-CN" altLang="en-US" sz="2400" dirty="0" smtClean="0">
                <a:latin typeface="+mn-ea"/>
              </a:rPr>
              <a:t>虚拟与现实</a:t>
            </a:r>
          </a:p>
        </p:txBody>
      </p:sp>
      <p:sp>
        <p:nvSpPr>
          <p:cNvPr id="16" name="TextBox 15">
            <a:hlinkClick r:id="rId11" action="ppaction://hlinksldjump"/>
          </p:cNvPr>
          <p:cNvSpPr txBox="1"/>
          <p:nvPr/>
        </p:nvSpPr>
        <p:spPr>
          <a:xfrm>
            <a:off x="407368" y="4581128"/>
            <a:ext cx="5118343" cy="646331"/>
          </a:xfrm>
          <a:prstGeom prst="rect">
            <a:avLst/>
          </a:prstGeom>
          <a:noFill/>
        </p:spPr>
        <p:txBody>
          <a:bodyPr wrap="square" rtlCol="0">
            <a:spAutoFit/>
          </a:bodyPr>
          <a:lstStyle/>
          <a:p>
            <a:r>
              <a:rPr lang="zh-CN" altLang="en-US" sz="3600" b="1" dirty="0" smtClean="0">
                <a:solidFill>
                  <a:schemeClr val="bg1"/>
                </a:solidFill>
                <a:latin typeface="+mn-ea"/>
              </a:rPr>
              <a:t>热用素材  亮眼提分</a:t>
            </a:r>
          </a:p>
        </p:txBody>
      </p:sp>
      <p:sp>
        <p:nvSpPr>
          <p:cNvPr id="17" name="TextBox 16">
            <a:hlinkClick r:id="rId11" action="ppaction://hlinksldjump"/>
          </p:cNvPr>
          <p:cNvSpPr txBox="1"/>
          <p:nvPr/>
        </p:nvSpPr>
        <p:spPr>
          <a:xfrm>
            <a:off x="767408" y="5373216"/>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时代新敏素材</a:t>
            </a:r>
          </a:p>
        </p:txBody>
      </p:sp>
      <p:sp>
        <p:nvSpPr>
          <p:cNvPr id="18" name="TextBox 17">
            <a:hlinkClick r:id="rId12" action="ppaction://hlinksldjump"/>
          </p:cNvPr>
          <p:cNvSpPr txBox="1"/>
          <p:nvPr/>
        </p:nvSpPr>
        <p:spPr>
          <a:xfrm>
            <a:off x="4799856" y="5373216"/>
            <a:ext cx="3592830" cy="4616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2400" dirty="0" smtClean="0">
                <a:latin typeface="+mn-ea"/>
              </a:rPr>
              <a:t>教材经典素材</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randombar(horizont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randombar(horizontal)">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randombar(horizontal)">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randombar(horizontal)">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randombar(horizontal)">
                                      <p:cBhvr>
                                        <p:cTn id="69" dur="500"/>
                                        <p:tgtEl>
                                          <p:spTgt spid="17"/>
                                        </p:tgtEl>
                                      </p:cBhvr>
                                    </p:animEffect>
                                  </p:childTnLst>
                                </p:cTn>
                              </p:par>
                            </p:childTnLst>
                          </p:cTn>
                        </p:par>
                        <p:par>
                          <p:cTn id="70" fill="hold">
                            <p:stCondLst>
                              <p:cond delay="500"/>
                            </p:stCondLst>
                            <p:childTnLst>
                              <p:par>
                                <p:cTn id="71" presetID="14" presetClass="entr" presetSubtype="1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randombar(horizontal)">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6" grpId="0"/>
      <p:bldP spid="17" grpId="0" bldLvl="0" animBg="1"/>
      <p:bldP spid="1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764704"/>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340768"/>
          <a:ext cx="9289032" cy="320040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endParaRPr lang="zh-CN" altLang="en-US" dirty="0"/>
                    </a:p>
                  </a:txBody>
                  <a:tcPr>
                    <a:solidFill>
                      <a:srgbClr val="5AB8A6"/>
                    </a:solidFill>
                  </a:tcPr>
                </a:tc>
              </a:tr>
              <a:tr h="648072">
                <a:tc>
                  <a:txBody>
                    <a:bodyPr/>
                    <a:lstStyle/>
                    <a:p>
                      <a:r>
                        <a:rPr lang="zh-CN" altLang="en-US" dirty="0" smtClean="0"/>
                        <a:t>京剧</a:t>
                      </a:r>
                      <a:endParaRPr lang="en-US" altLang="zh-CN" dirty="0" smtClean="0"/>
                    </a:p>
                    <a:p>
                      <a:r>
                        <a:rPr lang="zh-CN" altLang="en-US" dirty="0" smtClean="0"/>
                        <a:t>广场舞</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和谐包容，多元发展</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如今的中国，有沉迷京剧的票友，也有喜爱跳舞的大妈，他们的审美情趣截然不同，但没必要争吵、没必要纠结，各人有各人的路。当今世界发展迅速，多元文化也呈现出新的面貌。中国作为世界上最古老的国家之一，其文化更是丰富。古老的文化艺术与新兴的娱乐活动仿佛势如水火，但中国以其宽宏博大的包容心将两者有机结合。无论是阳春白雪还是下里巴人，都只是中国这个泱泱大国不同的面貌罢了。</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5" name="TextBox 4"/>
          <p:cNvSpPr txBox="1"/>
          <p:nvPr/>
        </p:nvSpPr>
        <p:spPr>
          <a:xfrm>
            <a:off x="1919536" y="1196752"/>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3 </a:t>
            </a:r>
            <a:r>
              <a:rPr lang="zh-CN" altLang="en-US" sz="3200" dirty="0" smtClean="0">
                <a:latin typeface="+mn-ea"/>
              </a:rPr>
              <a:t>生活与思辨</a:t>
            </a:r>
          </a:p>
        </p:txBody>
      </p:sp>
      <p:sp>
        <p:nvSpPr>
          <p:cNvPr id="2" name="文本框 1"/>
          <p:cNvSpPr txBox="1"/>
          <p:nvPr/>
        </p:nvSpPr>
        <p:spPr>
          <a:xfrm>
            <a:off x="1847528" y="1916832"/>
            <a:ext cx="8573135" cy="2739211"/>
          </a:xfrm>
          <a:prstGeom prst="rect">
            <a:avLst/>
          </a:prstGeom>
          <a:noFill/>
        </p:spPr>
        <p:txBody>
          <a:bodyPr wrap="square" rtlCol="0">
            <a:spAutoFit/>
          </a:bodyPr>
          <a:lstStyle/>
          <a:p>
            <a:r>
              <a:rPr lang="zh-CN" altLang="en-US" sz="3200" dirty="0"/>
              <a:t>【高考真题</a:t>
            </a:r>
            <a:r>
              <a:rPr lang="zh-CN" altLang="en-US" sz="3200" dirty="0" smtClean="0"/>
              <a:t>】</a:t>
            </a:r>
            <a:r>
              <a:rPr lang="zh-CN" altLang="en-US" sz="2800" dirty="0" smtClean="0">
                <a:latin typeface="宋体" pitchFamily="2" charset="-122"/>
                <a:ea typeface="宋体" pitchFamily="2" charset="-122"/>
              </a:rPr>
              <a:t>生活中，人们不仅关注自身的需要，也时常渴望被他人需要，以体现自己的价值。这种“被需要”的心态普遍存在，对此你有怎样的认识</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请写一篇文章，谈谈你的思考。要求：（</a:t>
            </a:r>
            <a:r>
              <a:rPr lang="en-US" altLang="zh-CN" sz="2800" dirty="0" smtClean="0">
                <a:latin typeface="宋体" pitchFamily="2" charset="-122"/>
                <a:ea typeface="宋体" pitchFamily="2" charset="-122"/>
              </a:rPr>
              <a:t>1</a:t>
            </a:r>
            <a:r>
              <a:rPr lang="zh-CN" altLang="en-US" sz="2800" dirty="0" smtClean="0">
                <a:latin typeface="宋体" pitchFamily="2" charset="-122"/>
                <a:ea typeface="宋体" pitchFamily="2" charset="-122"/>
              </a:rPr>
              <a:t>）自拟题目；（</a:t>
            </a:r>
            <a:r>
              <a:rPr lang="en-US" altLang="zh-CN" sz="2800" dirty="0" smtClean="0">
                <a:latin typeface="宋体" pitchFamily="2" charset="-122"/>
                <a:ea typeface="宋体" pitchFamily="2" charset="-122"/>
              </a:rPr>
              <a:t>2</a:t>
            </a:r>
            <a:r>
              <a:rPr lang="zh-CN" altLang="en-US" sz="2800" dirty="0" smtClean="0">
                <a:latin typeface="宋体" pitchFamily="2" charset="-122"/>
                <a:ea typeface="宋体" pitchFamily="2" charset="-122"/>
              </a:rPr>
              <a:t>）不少于</a:t>
            </a:r>
            <a:r>
              <a:rPr lang="en-US" altLang="zh-CN" sz="2800" dirty="0" smtClean="0">
                <a:latin typeface="宋体" pitchFamily="2" charset="-122"/>
                <a:ea typeface="宋体" pitchFamily="2" charset="-122"/>
              </a:rPr>
              <a:t>800</a:t>
            </a:r>
            <a:r>
              <a:rPr lang="zh-CN" altLang="en-US" sz="2800" dirty="0" smtClean="0">
                <a:latin typeface="宋体" pitchFamily="2" charset="-122"/>
                <a:ea typeface="宋体" pitchFamily="2" charset="-122"/>
              </a:rPr>
              <a:t>字。</a:t>
            </a:r>
            <a:endParaRPr lang="en-US" altLang="zh-CN" sz="2800" dirty="0" smtClean="0">
              <a:latin typeface="宋体" pitchFamily="2" charset="-122"/>
              <a:ea typeface="宋体" pitchFamily="2" charset="-122"/>
            </a:endParaRPr>
          </a:p>
          <a:p>
            <a:pPr algn="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［上海</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2018·26,70</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分 ］</a:t>
            </a:r>
            <a:r>
              <a:rPr lang="zh-CN" altLang="en-US" sz="2800" dirty="0" smtClean="0">
                <a:effectLst>
                  <a:outerShdw blurRad="38100" dist="38100" dir="2700000" algn="tl">
                    <a:srgbClr val="000000">
                      <a:alpha val="43137"/>
                    </a:srgbClr>
                  </a:outerShdw>
                </a:effectLst>
              </a:rPr>
              <a:t>        </a:t>
            </a:r>
            <a:endParaRPr lang="zh-CN" altLang="en-US" sz="2800" dirty="0">
              <a:effectLst>
                <a:outerShdw blurRad="38100" dist="38100" dir="2700000" algn="tl">
                  <a:srgbClr val="000000">
                    <a:alpha val="43137"/>
                  </a:srgbClr>
                </a:outerShdw>
              </a:effectLst>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1412776"/>
            <a:ext cx="9638084" cy="4093428"/>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分清主次法</a:t>
            </a:r>
            <a:endParaRPr lang="en-US" altLang="zh-CN" sz="3200" b="1" u="sng" dirty="0" smtClean="0">
              <a:latin typeface="宋体" pitchFamily="2" charset="-122"/>
              <a:ea typeface="宋体" pitchFamily="2"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有些作文题目中的材料会涉及几个对象，但这几个对象并不是并列的关系，有主次之分，因此，我们在审题时就应该分清主次，从主要对象入手进行分析，否则就有可能偏题。本题在简短的材料中提出了两个核心概念</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自身的需要”和“被他人需要”。根据“对此你有怎样的认识”的写作指令，很明显题目的论说核心是“‘被需要’的心态”。当然，在写作时可以适当提及“自身的需要”，在论述中，比较异同，思辨地看待“需要”和“被需要”。</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836712"/>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9536" y="1340768"/>
            <a:ext cx="9433048" cy="4680520"/>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多向辐射法</a:t>
            </a:r>
            <a:endParaRPr lang="en-US" altLang="zh-CN" sz="3200" b="1" u="sng" dirty="0" smtClean="0">
              <a:latin typeface="宋体" pitchFamily="2" charset="-122"/>
              <a:ea typeface="宋体" pitchFamily="2"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有些作文题目中的材料提示语比较少，审题时，可以采用多向辐射法进行思维发散，多角度、多维度、辩证地思考材料题旨，确立更多的写作切入角度。就此题而言，可以围绕“关注自身的需要”“体现自己的价值”“被需要”等材料中的重要词句进行多向辐射式的思考。立意时，可以写“‘被需要’的心态”对人生的积极意义和价值，也可以写生活中需要“关注自身的需要”，更可以辩证地看待“自身的需要”和“被需要”的关系。同时还可以思考“被需要”的心理是什么，“被需要”的心理产生的原因是什么等。</a:t>
            </a:r>
            <a:endParaRPr lang="zh-CN" altLang="en-US" sz="2800" dirty="0">
              <a:latin typeface="宋体" pitchFamily="2" charset="-122"/>
              <a:ea typeface="宋体" pitchFamily="2" charset="-122"/>
            </a:endParaRPr>
          </a:p>
        </p:txBody>
      </p:sp>
      <p:sp>
        <p:nvSpPr>
          <p:cNvPr id="10" name="TextBox 9"/>
          <p:cNvSpPr txBox="1"/>
          <p:nvPr/>
        </p:nvSpPr>
        <p:spPr>
          <a:xfrm>
            <a:off x="1919536" y="836712"/>
            <a:ext cx="3024336" cy="584775"/>
          </a:xfrm>
          <a:prstGeom prst="rect">
            <a:avLst/>
          </a:prstGeom>
          <a:noFill/>
        </p:spPr>
        <p:txBody>
          <a:bodyPr wrap="square" rtlCol="0">
            <a:spAutoFit/>
          </a:bodyPr>
          <a:lstStyle/>
          <a:p>
            <a:r>
              <a:rPr lang="zh-CN" altLang="en-US" sz="3200" dirty="0" smtClean="0"/>
              <a:t>审  题</a:t>
            </a:r>
            <a:endParaRPr lang="zh-CN" altLang="en-US" sz="3200" dirty="0"/>
          </a:p>
        </p:txBody>
      </p:sp>
      <p:grpSp>
        <p:nvGrpSpPr>
          <p:cNvPr id="11"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12"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14"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836712"/>
            <a:ext cx="2808312" cy="584775"/>
          </a:xfrm>
          <a:prstGeom prst="rect">
            <a:avLst/>
          </a:prstGeom>
          <a:noFill/>
        </p:spPr>
        <p:txBody>
          <a:bodyPr wrap="square" rtlCol="0">
            <a:spAutoFit/>
          </a:bodyPr>
          <a:lstStyle/>
          <a:p>
            <a:r>
              <a:rPr lang="zh-CN" altLang="en-US" sz="3200" dirty="0" smtClean="0"/>
              <a:t>立  意</a:t>
            </a:r>
            <a:endParaRPr lang="zh-CN" altLang="en-US" sz="3200" dirty="0"/>
          </a:p>
        </p:txBody>
      </p:sp>
      <p:graphicFrame>
        <p:nvGraphicFramePr>
          <p:cNvPr id="14" name="表格 13"/>
          <p:cNvGraphicFramePr>
            <a:graphicFrameLocks noGrp="1"/>
          </p:cNvGraphicFramePr>
          <p:nvPr/>
        </p:nvGraphicFramePr>
        <p:xfrm>
          <a:off x="1919536" y="1484784"/>
          <a:ext cx="9289032" cy="4663440"/>
        </p:xfrm>
        <a:graphic>
          <a:graphicData uri="http://schemas.openxmlformats.org/drawingml/2006/table">
            <a:tbl>
              <a:tblPr firstRow="1" bandRow="1">
                <a:tableStyleId>{7DF18680-E054-41AD-8BC1-D1AEF772440D}</a:tableStyleId>
              </a:tblPr>
              <a:tblGrid>
                <a:gridCol w="1440160"/>
                <a:gridCol w="2664296"/>
                <a:gridCol w="5184576"/>
              </a:tblGrid>
              <a:tr h="6400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endParaRPr lang="zh-CN" altLang="en-US" dirty="0"/>
                    </a:p>
                  </a:txBody>
                  <a:tcPr>
                    <a:solidFill>
                      <a:srgbClr val="5AB8A6"/>
                    </a:solidFill>
                  </a:tcPr>
                </a:tc>
              </a:tr>
              <a:tr h="648072">
                <a:tc>
                  <a:txBody>
                    <a:bodyPr/>
                    <a:lstStyle/>
                    <a:p>
                      <a:r>
                        <a:rPr lang="zh-CN" altLang="en-US" dirty="0" smtClean="0"/>
                        <a:t>被需要</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被需要的心态助你成长</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读者的需要和鼓励让史铁生在生命最脆弱的时候看到了自身的价值，走出心灵的荒漠，继续发光发热，用笔写出生命赞歌，照亮别人。曼德拉面对冰冷的铁窗，时刻铭记生活中曾经的被需要和将来的被需要，渴望着自由与幸福。家人的需要、朋友的需要，让我们的人生充满着被人认可的满足感。</a:t>
                      </a:r>
                      <a:endParaRPr lang="zh-CN" altLang="en-US" dirty="0"/>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实现自身需要</a:t>
                      </a:r>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发现自己的价值，而不仅仅是通过“被需要”实现价值</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被需要”植根于人性深处对价值感的需求，“被需要”的原因也在于人的社会性。人们不自觉地渴望被他人需要，不断通过在集体中找寻自己的位置、为集体做出贡献来实现自己存在的意义，构建安全感与认同感。但人应当发现自己的价值所在，而不是通过“被需要”来实现自己的价值。</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amond(in)">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764704"/>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340768"/>
          <a:ext cx="9289032" cy="292608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endParaRPr lang="zh-CN" altLang="en-US" dirty="0"/>
                    </a:p>
                  </a:txBody>
                  <a:tcPr>
                    <a:solidFill>
                      <a:srgbClr val="5AB8A6"/>
                    </a:solidFill>
                  </a:tcPr>
                </a:tc>
              </a:tr>
              <a:tr h="648072">
                <a:tc>
                  <a:txBody>
                    <a:bodyPr/>
                    <a:lstStyle/>
                    <a:p>
                      <a:r>
                        <a:rPr lang="zh-CN" altLang="en-US" dirty="0" smtClean="0"/>
                        <a:t>个人需要与被他人需要</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实现自身需要和被他人需要都是生命的价值体现</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个人需要的满足和个人价值的实现先于被他人需要，但“被需要”是人生存的一种渴望，是一种感觉，是一种对于伦理关系的认知，是人对存在意义的认知。“被需要”让一个人确立自己的个人需要和个人价值的自觉。人会在社会生存中努力满足在“被需要”的存在感的引领下的个人需求，去实现个体的价值，进而创造出社会或者他人对自己的需要，实现“被需要”。</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5" name="TextBox 4"/>
          <p:cNvSpPr txBox="1"/>
          <p:nvPr/>
        </p:nvSpPr>
        <p:spPr>
          <a:xfrm>
            <a:off x="1775520" y="1052736"/>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4 </a:t>
            </a:r>
            <a:r>
              <a:rPr lang="zh-CN" altLang="en-US" sz="3200" dirty="0" smtClean="0">
                <a:latin typeface="+mn-ea"/>
              </a:rPr>
              <a:t>文化与传承</a:t>
            </a:r>
          </a:p>
        </p:txBody>
      </p:sp>
      <p:sp>
        <p:nvSpPr>
          <p:cNvPr id="2" name="文本框 1"/>
          <p:cNvSpPr txBox="1"/>
          <p:nvPr/>
        </p:nvSpPr>
        <p:spPr>
          <a:xfrm>
            <a:off x="1775520" y="1772816"/>
            <a:ext cx="8573135" cy="3539430"/>
          </a:xfrm>
          <a:prstGeom prst="rect">
            <a:avLst/>
          </a:prstGeom>
          <a:noFill/>
        </p:spPr>
        <p:txBody>
          <a:bodyPr wrap="square" rtlCol="0">
            <a:spAutoFit/>
          </a:bodyPr>
          <a:lstStyle/>
          <a:p>
            <a:r>
              <a:rPr lang="zh-CN" altLang="en-US" sz="3200" dirty="0"/>
              <a:t>【高考真题】</a:t>
            </a:r>
            <a:r>
              <a:rPr lang="zh-CN" altLang="en-US" sz="3200" dirty="0">
                <a:latin typeface="宋体" pitchFamily="2" charset="-122"/>
                <a:ea typeface="宋体" pitchFamily="2" charset="-122"/>
              </a:rPr>
              <a:t>阅读下面的材料，根据要求写作。</a:t>
            </a:r>
            <a:endParaRPr lang="zh-CN" altLang="en-US" sz="3200" dirty="0">
              <a:latin typeface="宋体" pitchFamily="2" charset="-122"/>
              <a:ea typeface="宋体" pitchFamily="2" charset="-122"/>
            </a:endParaRPr>
          </a:p>
          <a:p>
            <a:r>
              <a:rPr lang="zh-CN" altLang="en-US" sz="3200" dirty="0" smtClean="0">
                <a:latin typeface="楷体" panose="02010609060101010101" pitchFamily="49" charset="-122"/>
                <a:ea typeface="楷体" panose="02010609060101010101" pitchFamily="49" charset="-122"/>
              </a:rPr>
              <a:t>    ①天行健，君子以自强不息。（</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周易</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a:t>
            </a:r>
            <a:endParaRPr lang="en-US" altLang="zh-CN" sz="3200" dirty="0" smtClean="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②露从今夜白，月是故乡明。（杜甫）</a:t>
            </a:r>
            <a:endParaRPr lang="en-US" altLang="zh-CN" sz="3200" dirty="0" smtClean="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③何须浅碧深红色，自是花中第一流。（李清照）</a:t>
            </a:r>
            <a:endParaRPr lang="en-US" altLang="zh-CN" sz="3200" dirty="0" smtClean="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④受光于庭户见一堂，受光于天下照四方。（魏源）</a:t>
            </a:r>
            <a:endParaRPr lang="en-US" altLang="zh-CN" sz="3200" dirty="0" smtClean="0">
              <a:latin typeface="楷体" panose="02010609060101010101" pitchFamily="49" charset="-122"/>
              <a:ea typeface="楷体" panose="02010609060101010101" pitchFamily="49"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6420" y="1102360"/>
            <a:ext cx="8519160" cy="4216539"/>
          </a:xfrm>
          <a:prstGeom prst="rect">
            <a:avLst/>
          </a:prstGeom>
          <a:noFill/>
        </p:spPr>
        <p:txBody>
          <a:bodyPr wrap="square" rtlCol="0">
            <a:spAutoFit/>
          </a:bodyPr>
          <a:lstStyle/>
          <a:p>
            <a:r>
              <a:rPr lang="zh-CN" altLang="en-US" sz="3200" dirty="0" smtClean="0">
                <a:latin typeface="楷体" panose="02010609060101010101" pitchFamily="49" charset="-122"/>
                <a:ea typeface="楷体" panose="02010609060101010101" pitchFamily="49" charset="-122"/>
              </a:rPr>
              <a:t>    ⑤必须敢于正视，这才可望敢想，敢说，敢作，敢当。（鲁迅）</a:t>
            </a:r>
            <a:endParaRPr lang="en-US" altLang="zh-CN" sz="3200" dirty="0" smtClean="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⑥数风流人物，还看今朝。（毛泽东）</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a:t>
            </a:r>
            <a:r>
              <a:rPr lang="zh-CN" altLang="en-US" sz="2800" dirty="0" smtClean="0">
                <a:latin typeface="宋体" pitchFamily="2" charset="-122"/>
                <a:ea typeface="宋体" pitchFamily="2" charset="-122"/>
              </a:rPr>
              <a:t>中国文化博大精深，无数名句化育后世。读了上面六句，你有怎样的感触与思考？请以其中两三句为基础确定立意，并合理引用，写一篇文章。要求自选角度，明确文体，自拟标题；不要套作，不得抄袭；不少于</a:t>
            </a:r>
            <a:r>
              <a:rPr lang="en-US" altLang="zh-CN" sz="2800" dirty="0" smtClean="0">
                <a:latin typeface="宋体" pitchFamily="2" charset="-122"/>
                <a:ea typeface="宋体" pitchFamily="2" charset="-122"/>
              </a:rPr>
              <a:t>800</a:t>
            </a:r>
            <a:r>
              <a:rPr lang="zh-CN" altLang="en-US" sz="2800" dirty="0" smtClean="0">
                <a:latin typeface="宋体" pitchFamily="2" charset="-122"/>
                <a:ea typeface="宋体" pitchFamily="2" charset="-122"/>
              </a:rPr>
              <a:t>字。</a:t>
            </a:r>
            <a:endParaRPr lang="zh-CN" altLang="en-US" sz="2800" dirty="0" smtClean="0">
              <a:latin typeface="宋体" pitchFamily="2" charset="-122"/>
              <a:ea typeface="宋体" pitchFamily="2" charset="-122"/>
            </a:endParaRPr>
          </a:p>
          <a:p>
            <a:r>
              <a:rPr lang="zh-CN" altLang="en-US" sz="2800" dirty="0" smtClean="0">
                <a:effectLst>
                  <a:outerShdw blurRad="38100" dist="38100" dir="2700000" algn="tl">
                    <a:srgbClr val="000000">
                      <a:alpha val="43137"/>
                    </a:srgbClr>
                  </a:outerShdw>
                </a:effectLst>
                <a:latin typeface="宋体" pitchFamily="2" charset="-122"/>
                <a:ea typeface="宋体" pitchFamily="2" charset="-122"/>
                <a:sym typeface="+mn-ea"/>
              </a:rPr>
              <a:t>               [</a:t>
            </a:r>
            <a:r>
              <a:rPr lang="zh-CN" altLang="en-US" sz="2800" dirty="0">
                <a:effectLst>
                  <a:outerShdw blurRad="38100" dist="38100" dir="2700000" algn="tl">
                    <a:srgbClr val="000000">
                      <a:alpha val="43137"/>
                    </a:srgbClr>
                  </a:outerShdw>
                </a:effectLst>
                <a:latin typeface="宋体" pitchFamily="2" charset="-122"/>
                <a:ea typeface="宋体" pitchFamily="2" charset="-122"/>
                <a:sym typeface="+mn-ea"/>
              </a:rPr>
              <a:t>课标</a:t>
            </a:r>
            <a:r>
              <a:rPr lang="zh-CN" altLang="en-US" sz="2800" dirty="0" smtClean="0">
                <a:effectLst>
                  <a:outerShdw blurRad="38100" dist="38100" dir="2700000" algn="tl">
                    <a:srgbClr val="000000">
                      <a:alpha val="43137"/>
                    </a:srgbClr>
                  </a:outerShdw>
                </a:effectLst>
                <a:latin typeface="宋体" pitchFamily="2" charset="-122"/>
                <a:ea typeface="宋体" pitchFamily="2" charset="-122"/>
                <a:sym typeface="+mn-ea"/>
              </a:rPr>
              <a:t>全国</a:t>
            </a:r>
            <a:r>
              <a:rPr lang="en-US" altLang="zh-CN" sz="2800" dirty="0" smtClean="0">
                <a:latin typeface="楷体" panose="02010609060101010101" pitchFamily="49" charset="-122"/>
                <a:ea typeface="楷体" panose="02010609060101010101" pitchFamily="49" charset="-122"/>
              </a:rPr>
              <a:t>Ⅱ</a:t>
            </a:r>
            <a:r>
              <a:rPr lang="zh-CN" altLang="en-US" sz="2800" dirty="0" smtClean="0">
                <a:effectLst>
                  <a:outerShdw blurRad="38100" dist="38100" dir="2700000" algn="tl">
                    <a:srgbClr val="000000">
                      <a:alpha val="43137"/>
                    </a:srgbClr>
                  </a:outerShdw>
                </a:effectLst>
                <a:latin typeface="宋体" pitchFamily="2" charset="-122"/>
                <a:ea typeface="宋体" pitchFamily="2" charset="-122"/>
                <a:sym typeface="+mn-ea"/>
              </a:rPr>
              <a:t>2017·22·60</a:t>
            </a:r>
            <a:r>
              <a:rPr lang="zh-CN" altLang="en-US" sz="2800" dirty="0">
                <a:effectLst>
                  <a:outerShdw blurRad="38100" dist="38100" dir="2700000" algn="tl">
                    <a:srgbClr val="000000">
                      <a:alpha val="43137"/>
                    </a:srgbClr>
                  </a:outerShdw>
                </a:effectLst>
                <a:latin typeface="宋体" pitchFamily="2" charset="-122"/>
                <a:ea typeface="宋体" pitchFamily="2" charset="-122"/>
                <a:sym typeface="+mn-ea"/>
              </a:rPr>
              <a:t>分]</a:t>
            </a:r>
            <a:endParaRPr lang="zh-CN" altLang="en-US" sz="2800" dirty="0">
              <a:effectLst>
                <a:outerShdw blurRad="38100" dist="38100" dir="2700000" algn="tl">
                  <a:srgbClr val="000000">
                    <a:alpha val="43137"/>
                  </a:srgbClr>
                </a:outerShdw>
              </a:effectLst>
              <a:latin typeface="宋体" pitchFamily="2" charset="-122"/>
              <a:ea typeface="宋体" pitchFamily="2" charset="-122"/>
            </a:endParaRPr>
          </a:p>
        </p:txBody>
      </p:sp>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7"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8"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9"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1772817"/>
            <a:ext cx="9638084" cy="4462760"/>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意蕴揭示法</a:t>
            </a:r>
            <a:endParaRPr lang="en-US" altLang="zh-CN" sz="3200" b="1" u="sng" dirty="0" smtClean="0">
              <a:latin typeface="宋体" pitchFamily="2" charset="-122"/>
              <a:ea typeface="宋体" pitchFamily="2" charset="-122"/>
            </a:endParaRPr>
          </a:p>
          <a:p>
            <a:r>
              <a:rPr lang="zh-CN" altLang="en-US" sz="2800" dirty="0" smtClean="0">
                <a:latin typeface="宋体" pitchFamily="2" charset="-122"/>
                <a:ea typeface="宋体" pitchFamily="2" charset="-122"/>
              </a:rPr>
              <a:t>    一些形象化的材料，如寓言故事、诗句、图画等往往具有很强的象征意义，若只留意于表象，理解就会表面化，应该在理解表面文意或图形的基础上，进行“由物及人”“由物及事”的联想，联系到社会与人生，进而挖掘其内在思想，明确内蕴的观点或主旨。换一个说法，就是要化生动为平实，化具体为抽象，化模糊为明确，化形象为思想。如本题中“何须浅碧深红色，自是花中第一流”，表面是写桂花很美，但进一步思考其寓意，就可得出内在美比外在美更为重要、人生应当自信等主旨。</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1772816"/>
            <a:ext cx="9638084" cy="4031873"/>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多向发散法</a:t>
            </a:r>
            <a:endParaRPr lang="en-US" altLang="zh-CN" sz="3200" b="1" u="sng" dirty="0" smtClean="0">
              <a:latin typeface="宋体" pitchFamily="2" charset="-122"/>
              <a:ea typeface="宋体" pitchFamily="2" charset="-122"/>
            </a:endParaRPr>
          </a:p>
          <a:p>
            <a:r>
              <a:rPr lang="zh-CN" altLang="en-US" sz="2800" dirty="0" smtClean="0">
                <a:latin typeface="宋体" pitchFamily="2" charset="-122"/>
                <a:ea typeface="宋体" pitchFamily="2" charset="-122"/>
              </a:rPr>
              <a:t>    有些作文材料比较复杂或意义比较丰富，对于此类题应多角度地发散思维，再从中选取自己认为最有话可写的立意。如对多则材料进行选择性组合，不同的材料组合就有可能表达不同的意义。如本题中若①⑤组合，①强调人“自强不息”，⑤中“正视</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敢想，敢说，敢作，敢当”则可为①“自强不息”的具体表现；若⑤⑥组合，则⑤为实现⑥的充分条件</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多向发散后，选取一种你认为最有内容可写的立意来作文。</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mn-ea"/>
              </a:rPr>
              <a:t>高考作文  命题方向</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1  </a:t>
            </a:r>
            <a:r>
              <a:rPr lang="zh-CN" altLang="en-US" sz="3200" dirty="0" smtClean="0">
                <a:latin typeface="+mn-ea"/>
              </a:rPr>
              <a:t>个体与时代</a:t>
            </a:r>
          </a:p>
        </p:txBody>
      </p:sp>
      <p:sp>
        <p:nvSpPr>
          <p:cNvPr id="2" name="文本框 1"/>
          <p:cNvSpPr txBox="1"/>
          <p:nvPr/>
        </p:nvSpPr>
        <p:spPr>
          <a:xfrm>
            <a:off x="1714500" y="2492896"/>
            <a:ext cx="8573135" cy="4031873"/>
          </a:xfrm>
          <a:prstGeom prst="rect">
            <a:avLst/>
          </a:prstGeom>
          <a:noFill/>
        </p:spPr>
        <p:txBody>
          <a:bodyPr wrap="square" rtlCol="0">
            <a:spAutoFit/>
          </a:bodyPr>
          <a:lstStyle/>
          <a:p>
            <a:r>
              <a:rPr lang="zh-CN" altLang="en-US" sz="3200" dirty="0"/>
              <a:t>【高考真题】</a:t>
            </a:r>
            <a:r>
              <a:rPr lang="zh-CN" altLang="en-US" sz="3200" dirty="0">
                <a:latin typeface="宋体" pitchFamily="2" charset="-122"/>
                <a:ea typeface="宋体" pitchFamily="2" charset="-122"/>
              </a:rPr>
              <a:t>阅读下面的材料，根据要求写作。</a:t>
            </a:r>
            <a:endParaRPr lang="zh-CN" altLang="en-US" sz="3200" dirty="0">
              <a:latin typeface="宋体" pitchFamily="2" charset="-122"/>
              <a:ea typeface="宋体" pitchFamily="2" charset="-122"/>
            </a:endParaRPr>
          </a:p>
          <a:p>
            <a:r>
              <a:rPr lang="zh-CN" altLang="en-US" sz="3200" dirty="0"/>
              <a:t>       </a:t>
            </a:r>
            <a:r>
              <a:rPr lang="en-US" altLang="zh-CN" sz="3200" dirty="0" smtClean="0">
                <a:latin typeface="楷体" panose="02010609060101010101" pitchFamily="49" charset="-122"/>
                <a:ea typeface="楷体" panose="02010609060101010101" pitchFamily="49" charset="-122"/>
              </a:rPr>
              <a:t>2000</a:t>
            </a:r>
            <a:r>
              <a:rPr lang="zh-CN" altLang="en-US" sz="3200" dirty="0" smtClean="0">
                <a:latin typeface="楷体" panose="02010609060101010101" pitchFamily="49" charset="-122"/>
                <a:ea typeface="楷体" panose="02010609060101010101" pitchFamily="49" charset="-122"/>
              </a:rPr>
              <a:t>年  农历庚辰龙年，人类迈进新千年，      </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中国千万“世纪宝宝”出生。</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2008</a:t>
            </a:r>
            <a:r>
              <a:rPr lang="zh-CN" altLang="en-US" sz="3200" dirty="0" smtClean="0">
                <a:latin typeface="楷体" panose="02010609060101010101" pitchFamily="49" charset="-122"/>
                <a:ea typeface="楷体" panose="02010609060101010101" pitchFamily="49" charset="-122"/>
              </a:rPr>
              <a:t>年  汶川大地震。北京奥运会。</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2013</a:t>
            </a:r>
            <a:r>
              <a:rPr lang="zh-CN" altLang="en-US" sz="3200" dirty="0" smtClean="0">
                <a:latin typeface="楷体" panose="02010609060101010101" pitchFamily="49" charset="-122"/>
                <a:ea typeface="楷体" panose="02010609060101010101" pitchFamily="49" charset="-122"/>
              </a:rPr>
              <a:t>年  “天宫一号”首次太空授课。</a:t>
            </a:r>
            <a:endParaRPr lang="en-US" altLang="zh-CN" sz="3200" dirty="0" smtClean="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公路“村村通”接近完成；</a:t>
            </a:r>
            <a:endParaRPr lang="en-US" altLang="zh-CN" sz="3200" dirty="0" smtClean="0">
              <a:latin typeface="楷体" panose="02010609060101010101" pitchFamily="49" charset="-122"/>
              <a:ea typeface="楷体" panose="02010609060101010101" pitchFamily="49" charset="-122"/>
            </a:endParaRPr>
          </a:p>
          <a:p>
            <a:r>
              <a:rPr lang="zh-CN" altLang="en-US" sz="3200" dirty="0" smtClean="0">
                <a:latin typeface="楷体" panose="02010609060101010101" pitchFamily="49" charset="-122"/>
                <a:ea typeface="楷体" panose="02010609060101010101" pitchFamily="49" charset="-122"/>
              </a:rPr>
              <a:t>            “精准扶贫”开始推动。</a:t>
            </a:r>
            <a:endParaRPr lang="zh-CN" altLang="en-US" sz="3200" dirty="0" smtClean="0">
              <a:latin typeface="楷体" panose="02010609060101010101" pitchFamily="49" charset="-122"/>
              <a:ea typeface="楷体" panose="02010609060101010101" pitchFamily="49" charset="-122"/>
            </a:endParaRPr>
          </a:p>
          <a:p>
            <a:endParaRPr lang="zh-CN" altLang="en-US" sz="32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500" fill="hold"/>
                                        <p:tgtEl>
                                          <p:spTgt spid="7"/>
                                        </p:tgtEl>
                                        <p:attrNameLst>
                                          <p:attrName>ppt_w</p:attrName>
                                        </p:attrNameLst>
                                      </p:cBhvr>
                                      <p:tavLst>
                                        <p:tav tm="0">
                                          <p:val>
                                            <p:fltVal val="0"/>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to="" calcmode="lin" valueType="num">
                                      <p:cBhvr>
                                        <p:cTn id="2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2" grpId="0"/>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836712"/>
            <a:ext cx="2808312" cy="584775"/>
          </a:xfrm>
          <a:prstGeom prst="rect">
            <a:avLst/>
          </a:prstGeom>
          <a:noFill/>
        </p:spPr>
        <p:txBody>
          <a:bodyPr wrap="square" rtlCol="0">
            <a:spAutoFit/>
          </a:bodyPr>
          <a:lstStyle/>
          <a:p>
            <a:r>
              <a:rPr lang="zh-CN" altLang="en-US" sz="3200" dirty="0" smtClean="0"/>
              <a:t>立  意</a:t>
            </a:r>
            <a:endParaRPr lang="zh-CN" altLang="en-US" sz="3200" dirty="0"/>
          </a:p>
        </p:txBody>
      </p:sp>
      <p:graphicFrame>
        <p:nvGraphicFramePr>
          <p:cNvPr id="14" name="表格 13"/>
          <p:cNvGraphicFramePr>
            <a:graphicFrameLocks noGrp="1"/>
          </p:cNvGraphicFramePr>
          <p:nvPr/>
        </p:nvGraphicFramePr>
        <p:xfrm>
          <a:off x="1919536" y="1340768"/>
          <a:ext cx="9289032" cy="493776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endParaRPr lang="zh-CN" altLang="en-US" dirty="0"/>
                    </a:p>
                  </a:txBody>
                  <a:tcPr>
                    <a:solidFill>
                      <a:srgbClr val="5AB8A6"/>
                    </a:solidFill>
                  </a:tcPr>
                </a:tc>
              </a:tr>
              <a:tr h="648072">
                <a:tc>
                  <a:txBody>
                    <a:bodyPr/>
                    <a:lstStyle/>
                    <a:p>
                      <a:r>
                        <a:rPr lang="zh-CN" altLang="en-US" dirty="0" smtClean="0"/>
                        <a:t>③⑥组合</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文人需有傲骨</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何须浅碧深红色，自是花中第一流”，在她眼里，桂花为秋花之冠，“梅应妒，菊应羞”，只因它色淡香浓性柔，卓尔不群，这种清雅秀丽、幽香袭人的美，正是李清照傲视尘俗、乱世挺拔性格的写照。“俱往矣，数风流人物，还看今朝”，毛泽东胸怀天下，心有黎庶，他带领无产阶级所开创的新时代，超越了历史上任何一个朝代，这种气魄岂是一般庸才所及？</a:t>
                      </a:r>
                      <a:endParaRPr lang="zh-CN" altLang="en-US" dirty="0"/>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④⑤组合</a:t>
                      </a:r>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人生要有大胸怀、大担当、大勇气，才有大格局、大意义</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睁眼看世界的第一人”魏源说：“受光于庭户见一堂，受光于天下照四方。”格局小，影响力就小，发挥的作用就小；格局大，影响力就大，发挥的作用就大。格局对个人是这样，对一个国家也是如此。在当今国际化、全球化、信息化的世界背景下，中国提出了“一带一路”的倡议构想，可谓是“敢想，敢说，敢作，敢当”。</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amond(in)">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764704"/>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340768"/>
          <a:ext cx="9288859" cy="4937760"/>
        </p:xfrm>
        <a:graphic>
          <a:graphicData uri="http://schemas.openxmlformats.org/drawingml/2006/table">
            <a:tbl>
              <a:tblPr firstRow="1" bandRow="1">
                <a:tableStyleId>{7DF18680-E054-41AD-8BC1-D1AEF772440D}</a:tableStyleId>
              </a:tblPr>
              <a:tblGrid>
                <a:gridCol w="1440160"/>
                <a:gridCol w="2016224"/>
                <a:gridCol w="5832475"/>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endParaRPr lang="zh-CN" altLang="en-US" dirty="0"/>
                    </a:p>
                  </a:txBody>
                  <a:tcPr>
                    <a:solidFill>
                      <a:srgbClr val="5AB8A6"/>
                    </a:solidFill>
                  </a:tcPr>
                </a:tc>
              </a:tr>
              <a:tr h="648072">
                <a:tc>
                  <a:txBody>
                    <a:bodyPr/>
                    <a:lstStyle/>
                    <a:p>
                      <a:r>
                        <a:rPr lang="zh-CN" altLang="en-US" dirty="0" smtClean="0"/>
                        <a:t>高铁</a:t>
                      </a:r>
                      <a:endParaRPr lang="en-US" altLang="zh-CN" dirty="0" smtClean="0"/>
                    </a:p>
                    <a:p>
                      <a:r>
                        <a:rPr lang="zh-CN" altLang="en-US" dirty="0" smtClean="0"/>
                        <a:t>共享单车</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用辩证、发展的眼光看待新事物</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不可否认，快的高铁和慢的共享单车相辅相成，相得益彰，为人们的生活带来了极大的便利。当然，天下物无全美，新生的事物都有一个发展的过程，高铁在技术方面还存在一些急需攻关的难题，共享单车在管理方面也存在着较大的提升空间，但是“从无到有”已经是一个历史性的突破，“从有到优”更是指日可待。</a:t>
                      </a:r>
                      <a:endParaRPr lang="zh-CN" altLang="en-US" dirty="0"/>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②③组合</a:t>
                      </a:r>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故乡是中国人的生命之根</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人们对故乡的感情往往十分复杂。故乡常会让人有“家”的归属感，也会产生“何须浅碧深红色，自是花中第一流”的认同感。少年人常常想要离开家乡，他们所想要的，是外面能让他们自由飞翔的广阔天空；中年人常常想要回到家乡，他们所想要的，是故乡记忆中快乐的童年和那时的年少轻狂。人生像一个无休止的循环，“露从今夜白，月是故乡明”，当你历尽沧桑，别忘了回家的路，那个笼罩着皎洁月光的故乡，还在等待着当年的那个轻狂少年人！</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5" name="TextBox 4"/>
          <p:cNvSpPr txBox="1"/>
          <p:nvPr/>
        </p:nvSpPr>
        <p:spPr>
          <a:xfrm>
            <a:off x="1919536" y="1052736"/>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5  </a:t>
            </a:r>
            <a:r>
              <a:rPr lang="zh-CN" altLang="en-US" sz="3200" dirty="0" smtClean="0">
                <a:latin typeface="+mn-ea"/>
              </a:rPr>
              <a:t>教育与成长</a:t>
            </a:r>
          </a:p>
        </p:txBody>
      </p:sp>
      <p:sp>
        <p:nvSpPr>
          <p:cNvPr id="2" name="文本框 1"/>
          <p:cNvSpPr txBox="1"/>
          <p:nvPr/>
        </p:nvSpPr>
        <p:spPr>
          <a:xfrm>
            <a:off x="1775520" y="1916832"/>
            <a:ext cx="8845996" cy="4585871"/>
          </a:xfrm>
          <a:prstGeom prst="rect">
            <a:avLst/>
          </a:prstGeom>
          <a:noFill/>
        </p:spPr>
        <p:txBody>
          <a:bodyPr wrap="square" rtlCol="0">
            <a:spAutoFit/>
          </a:bodyPr>
          <a:lstStyle/>
          <a:p>
            <a:r>
              <a:rPr lang="zh-CN" altLang="en-US" sz="3200" dirty="0"/>
              <a:t>【高考真题】</a:t>
            </a:r>
            <a:r>
              <a:rPr lang="zh-CN" altLang="en-US" sz="2800" dirty="0">
                <a:latin typeface="宋体" pitchFamily="2" charset="-122"/>
                <a:ea typeface="宋体" pitchFamily="2" charset="-122"/>
              </a:rPr>
              <a:t>阅读下面</a:t>
            </a:r>
            <a:r>
              <a:rPr lang="zh-CN" altLang="en-US" sz="2800" dirty="0" smtClean="0">
                <a:latin typeface="宋体" pitchFamily="2" charset="-122"/>
                <a:ea typeface="宋体" pitchFamily="2" charset="-122"/>
              </a:rPr>
              <a:t>的漫画</a:t>
            </a:r>
            <a:endParaRPr lang="en-US" altLang="zh-CN" sz="2800" dirty="0" smtClean="0">
              <a:latin typeface="宋体" pitchFamily="2" charset="-122"/>
              <a:ea typeface="宋体" pitchFamily="2" charset="-122"/>
            </a:endParaRPr>
          </a:p>
          <a:p>
            <a:r>
              <a:rPr lang="zh-CN" altLang="en-US" sz="2800" dirty="0" smtClean="0">
                <a:latin typeface="宋体" pitchFamily="2" charset="-122"/>
                <a:ea typeface="宋体" pitchFamily="2" charset="-122"/>
              </a:rPr>
              <a:t>材</a:t>
            </a:r>
            <a:r>
              <a:rPr lang="zh-CN" altLang="en-US" sz="2800" dirty="0">
                <a:latin typeface="宋体" pitchFamily="2" charset="-122"/>
                <a:ea typeface="宋体" pitchFamily="2" charset="-122"/>
              </a:rPr>
              <a:t>料，根据要</a:t>
            </a:r>
            <a:r>
              <a:rPr lang="zh-CN" altLang="en-US" sz="2800" dirty="0" smtClean="0">
                <a:latin typeface="宋体" pitchFamily="2" charset="-122"/>
                <a:ea typeface="宋体" pitchFamily="2" charset="-122"/>
              </a:rPr>
              <a:t>求写一篇不少于</a:t>
            </a:r>
            <a:endParaRPr lang="en-US" altLang="zh-CN" sz="2800" dirty="0" smtClean="0">
              <a:latin typeface="宋体" pitchFamily="2" charset="-122"/>
              <a:ea typeface="宋体" pitchFamily="2" charset="-122"/>
            </a:endParaRPr>
          </a:p>
          <a:p>
            <a:r>
              <a:rPr lang="en-US" altLang="zh-CN" sz="2800" dirty="0" smtClean="0">
                <a:latin typeface="宋体" pitchFamily="2" charset="-122"/>
                <a:ea typeface="宋体" pitchFamily="2" charset="-122"/>
              </a:rPr>
              <a:t>800</a:t>
            </a:r>
            <a:r>
              <a:rPr lang="zh-CN" altLang="en-US" sz="2800" dirty="0" smtClean="0">
                <a:latin typeface="宋体" pitchFamily="2" charset="-122"/>
                <a:ea typeface="宋体" pitchFamily="2" charset="-122"/>
              </a:rPr>
              <a:t>字的文章。</a:t>
            </a:r>
            <a:endParaRPr lang="en-US" altLang="zh-CN" sz="2800" dirty="0" smtClean="0">
              <a:latin typeface="宋体" pitchFamily="2" charset="-122"/>
              <a:ea typeface="宋体" pitchFamily="2" charset="-122"/>
            </a:endParaRPr>
          </a:p>
          <a:p>
            <a:r>
              <a:rPr lang="zh-CN" altLang="en-US" sz="2800" dirty="0" smtClean="0">
                <a:latin typeface="宋体" pitchFamily="2" charset="-122"/>
                <a:ea typeface="宋体" pitchFamily="2" charset="-122"/>
              </a:rPr>
              <a:t>    要求：结合材料的内容和</a:t>
            </a:r>
            <a:endParaRPr lang="en-US" altLang="zh-CN" sz="2800" dirty="0" smtClean="0">
              <a:latin typeface="宋体" pitchFamily="2" charset="-122"/>
              <a:ea typeface="宋体" pitchFamily="2" charset="-122"/>
            </a:endParaRPr>
          </a:p>
          <a:p>
            <a:r>
              <a:rPr lang="zh-CN" altLang="en-US" sz="2800" dirty="0" smtClean="0">
                <a:latin typeface="宋体" pitchFamily="2" charset="-122"/>
                <a:ea typeface="宋体" pitchFamily="2" charset="-122"/>
              </a:rPr>
              <a:t>寓意，选好角度，确定立意，</a:t>
            </a:r>
            <a:endParaRPr lang="en-US" altLang="zh-CN" sz="2800" dirty="0" smtClean="0">
              <a:latin typeface="宋体" pitchFamily="2" charset="-122"/>
              <a:ea typeface="宋体" pitchFamily="2" charset="-122"/>
            </a:endParaRPr>
          </a:p>
          <a:p>
            <a:r>
              <a:rPr lang="zh-CN" altLang="en-US" sz="2800" dirty="0" smtClean="0">
                <a:latin typeface="宋体" pitchFamily="2" charset="-122"/>
                <a:ea typeface="宋体" pitchFamily="2" charset="-122"/>
              </a:rPr>
              <a:t>明确文体，自拟标题；不要套</a:t>
            </a:r>
            <a:endParaRPr lang="en-US" altLang="zh-CN" sz="2800" dirty="0" smtClean="0">
              <a:latin typeface="宋体" pitchFamily="2" charset="-122"/>
              <a:ea typeface="宋体" pitchFamily="2" charset="-122"/>
            </a:endParaRPr>
          </a:p>
          <a:p>
            <a:r>
              <a:rPr lang="zh-CN" altLang="en-US" sz="2800" dirty="0" smtClean="0">
                <a:latin typeface="宋体" pitchFamily="2" charset="-122"/>
                <a:ea typeface="宋体" pitchFamily="2" charset="-122"/>
              </a:rPr>
              <a:t>作，不得抄袭。</a:t>
            </a:r>
            <a:endParaRPr lang="zh-CN" altLang="en-US" sz="2800" dirty="0" smtClean="0">
              <a:latin typeface="宋体" pitchFamily="2" charset="-122"/>
              <a:ea typeface="宋体" pitchFamily="2" charset="-122"/>
            </a:endParaRPr>
          </a:p>
          <a:p>
            <a:pPr algn="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［课标全国</a:t>
            </a:r>
            <a:r>
              <a:rPr lang="zh-CN" altLang="en-US" sz="2800" dirty="0" smtClean="0">
                <a:effectLst>
                  <a:outerShdw blurRad="38100" dist="38100" dir="2700000" algn="tl">
                    <a:srgbClr val="000000">
                      <a:alpha val="43137"/>
                    </a:srgbClr>
                  </a:outerShdw>
                </a:effectLst>
                <a:latin typeface="宋体" pitchFamily="2" charset="-122"/>
                <a:ea typeface="宋体" pitchFamily="2" charset="-122"/>
                <a:sym typeface="+mn-ea"/>
              </a:rPr>
              <a:t>Ⅰ</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2016·18,60</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分］</a:t>
            </a:r>
            <a:endParaRPr lang="zh-CN" altLang="en-US" sz="2800" dirty="0" smtClean="0">
              <a:latin typeface="宋体" pitchFamily="2" charset="-122"/>
              <a:ea typeface="宋体" pitchFamily="2" charset="-122"/>
            </a:endParaRPr>
          </a:p>
          <a:p>
            <a:endParaRPr lang="zh-CN" altLang="en-US" sz="3200" dirty="0">
              <a:latin typeface="宋体" pitchFamily="2" charset="-122"/>
              <a:ea typeface="宋体" pitchFamily="2" charset="-122"/>
            </a:endParaRPr>
          </a:p>
          <a:p>
            <a:r>
              <a:rPr lang="zh-CN" altLang="en-US" sz="3200" dirty="0"/>
              <a:t> </a:t>
            </a:r>
            <a:endParaRPr lang="zh-CN" altLang="en-US" sz="3200" dirty="0">
              <a:effectLst>
                <a:outerShdw blurRad="38100" dist="38100" dir="2700000" algn="tl">
                  <a:srgbClr val="000000">
                    <a:alpha val="43137"/>
                  </a:srgbClr>
                </a:outerShdw>
              </a:effectLst>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2051" name="Picture 3"/>
          <p:cNvPicPr>
            <a:picLocks noChangeAspect="1" noChangeArrowheads="1"/>
          </p:cNvPicPr>
          <p:nvPr/>
        </p:nvPicPr>
        <p:blipFill>
          <a:blip r:embed="rId1" cstate="print"/>
          <a:srcRect/>
          <a:stretch>
            <a:fillRect/>
          </a:stretch>
        </p:blipFill>
        <p:spPr bwMode="auto">
          <a:xfrm>
            <a:off x="7176120" y="980728"/>
            <a:ext cx="3690739" cy="4582385"/>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par>
                          <p:cTn id="25" fill="hold">
                            <p:stCondLst>
                              <p:cond delay="0"/>
                            </p:stCondLst>
                            <p:childTnLst>
                              <p:par>
                                <p:cTn id="26" presetID="8" presetClass="entr" presetSubtype="16" fill="hold" nodeType="afterEffect">
                                  <p:stCondLst>
                                    <p:cond delay="0"/>
                                  </p:stCondLst>
                                  <p:childTnLst>
                                    <p:set>
                                      <p:cBhvr>
                                        <p:cTn id="27" dur="1" fill="hold">
                                          <p:stCondLst>
                                            <p:cond delay="0"/>
                                          </p:stCondLst>
                                        </p:cTn>
                                        <p:tgtEl>
                                          <p:spTgt spid="2051"/>
                                        </p:tgtEl>
                                        <p:attrNameLst>
                                          <p:attrName>style.visibility</p:attrName>
                                        </p:attrNameLst>
                                      </p:cBhvr>
                                      <p:to>
                                        <p:strVal val="visible"/>
                                      </p:to>
                                    </p:set>
                                    <p:animEffect transition="in" filter="diamond(in)">
                                      <p:cBhvr>
                                        <p:cTn id="28"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929765" y="1772816"/>
            <a:ext cx="8573135" cy="4092575"/>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剥笋抽丝法</a:t>
            </a:r>
            <a:endParaRPr lang="en-US" altLang="zh-CN" sz="3200" b="1" u="sng" dirty="0" smtClean="0">
              <a:latin typeface="宋体" pitchFamily="2" charset="-122"/>
              <a:ea typeface="宋体" pitchFamily="2"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有些作文题的材料，是以形象的画面（如漫画）或生动的描述（如寓言、故事等）为主体的。面对这样的材料作文题，审题时要抓住本质，必须有一个概括与抽象的过程。而这个概括与抽象的过程通常是有层级的，一般经过两三层的概括与抽象才能接近材料所反映的本质。以此题为例，把握漫画材料所反映的问题，</a:t>
            </a:r>
            <a:r>
              <a:rPr lang="zh-CN" altLang="en-US" sz="2800" dirty="0" smtClean="0">
                <a:latin typeface="宋体" pitchFamily="2" charset="-122"/>
                <a:ea typeface="宋体" pitchFamily="2" charset="-122"/>
                <a:sym typeface="+mn-ea"/>
              </a:rPr>
              <a:t>需要两个过程。首先，漫画中的</a:t>
            </a:r>
            <a:r>
              <a:rPr lang="en-US" altLang="zh-CN" sz="2800" dirty="0" smtClean="0">
                <a:latin typeface="宋体" pitchFamily="2" charset="-122"/>
                <a:ea typeface="宋体" pitchFamily="2" charset="-122"/>
                <a:sym typeface="+mn-ea"/>
              </a:rPr>
              <a:t>100</a:t>
            </a:r>
            <a:r>
              <a:rPr lang="zh-CN" altLang="en-US" sz="2800" dirty="0" smtClean="0">
                <a:latin typeface="宋体" pitchFamily="2" charset="-122"/>
                <a:ea typeface="宋体" pitchFamily="2" charset="-122"/>
                <a:sym typeface="+mn-ea"/>
              </a:rPr>
              <a:t>、</a:t>
            </a:r>
            <a:r>
              <a:rPr lang="en-US" altLang="zh-CN" sz="2800" dirty="0" smtClean="0">
                <a:latin typeface="宋体" pitchFamily="2" charset="-122"/>
                <a:ea typeface="宋体" pitchFamily="2" charset="-122"/>
                <a:sym typeface="+mn-ea"/>
              </a:rPr>
              <a:t>55</a:t>
            </a:r>
            <a:r>
              <a:rPr lang="zh-CN" altLang="en-US" sz="2800" dirty="0" smtClean="0">
                <a:latin typeface="宋体" pitchFamily="2" charset="-122"/>
                <a:ea typeface="宋体" pitchFamily="2" charset="-122"/>
                <a:sym typeface="+mn-ea"/>
              </a:rPr>
              <a:t>、</a:t>
            </a:r>
            <a:r>
              <a:rPr lang="en-US" altLang="zh-CN" sz="2800" dirty="0" smtClean="0">
                <a:latin typeface="宋体" pitchFamily="2" charset="-122"/>
                <a:ea typeface="宋体" pitchFamily="2" charset="-122"/>
                <a:sym typeface="+mn-ea"/>
              </a:rPr>
              <a:t>98</a:t>
            </a:r>
            <a:r>
              <a:rPr lang="zh-CN" altLang="en-US" sz="2800" dirty="0" smtClean="0">
                <a:latin typeface="宋体" pitchFamily="2" charset="-122"/>
                <a:ea typeface="宋体" pitchFamily="2" charset="-122"/>
                <a:sym typeface="+mn-ea"/>
              </a:rPr>
              <a:t>、</a:t>
            </a:r>
            <a:endParaRPr lang="zh-CN" altLang="en-US" sz="2800" dirty="0" smtClean="0">
              <a:latin typeface="宋体" pitchFamily="2" charset="-122"/>
              <a:ea typeface="宋体" pitchFamily="2" charset="-122"/>
            </a:endParaRPr>
          </a:p>
          <a:p>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01520" y="1196752"/>
            <a:ext cx="8573135" cy="3107690"/>
          </a:xfrm>
          <a:prstGeom prst="rect">
            <a:avLst/>
          </a:prstGeom>
          <a:noFill/>
        </p:spPr>
        <p:txBody>
          <a:bodyPr wrap="square" rtlCol="0">
            <a:spAutoFit/>
          </a:bodyPr>
          <a:lstStyle/>
          <a:p>
            <a:r>
              <a:rPr lang="zh-CN" altLang="en-US" sz="2800" dirty="0" smtClean="0">
                <a:latin typeface="宋体" pitchFamily="2" charset="-122"/>
                <a:ea typeface="宋体" pitchFamily="2" charset="-122"/>
              </a:rPr>
              <a:t> </a:t>
            </a:r>
            <a:r>
              <a:rPr lang="en-US" altLang="zh-CN" sz="2800" dirty="0" smtClean="0">
                <a:latin typeface="宋体" pitchFamily="2" charset="-122"/>
                <a:ea typeface="宋体" pitchFamily="2" charset="-122"/>
              </a:rPr>
              <a:t>61</a:t>
            </a:r>
            <a:r>
              <a:rPr lang="zh-CN" altLang="en-US" sz="2800" dirty="0" smtClean="0">
                <a:latin typeface="宋体" pitchFamily="2" charset="-122"/>
                <a:ea typeface="宋体" pitchFamily="2" charset="-122"/>
              </a:rPr>
              <a:t>，可概括为“分数”，脸上的唇印和手掌印可分别概括为“肯定、奖赏、表扬”与“批评、处罚、责备”。其次，进一步把“分数”抽象为评价标准，把“肯定、奖赏、表扬”与“批评、处罚、责备”抽象为教育方式或评价机制。由此判断，材料反映的核心问题是教育中的评价标准、评价机制、方式方法等问题。如此剥笋抽丝，就抓住了题目的关键。</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1772816"/>
            <a:ext cx="8573135" cy="3231654"/>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反常合道法</a:t>
            </a:r>
            <a:endParaRPr lang="en-US" altLang="zh-CN" sz="3200" b="1" u="sng" dirty="0" smtClean="0">
              <a:latin typeface="宋体" pitchFamily="2" charset="-122"/>
              <a:ea typeface="宋体" pitchFamily="2"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一般来说，高考作文的材料都有新颖之处，出人意料，但细细思量，往往又在情理之中。这些“意料之外”是材料吸引人的地方；“意料之外”暗含的情理，也往往是材料的核心之处。所谓“反常合道”，指写作上运用不合常情、常理的表现来反映更为真实、本质的内容。从审题的角度来讲，则是指要抓住材料</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114550" y="1196752"/>
            <a:ext cx="8573135" cy="3539430"/>
          </a:xfrm>
          <a:prstGeom prst="rect">
            <a:avLst/>
          </a:prstGeom>
          <a:noFill/>
        </p:spPr>
        <p:txBody>
          <a:bodyPr wrap="square" rtlCol="0">
            <a:spAutoFit/>
          </a:bodyPr>
          <a:lstStyle/>
          <a:p>
            <a:r>
              <a:rPr lang="zh-CN" altLang="en-US" sz="2800" dirty="0" smtClean="0">
                <a:latin typeface="宋体" pitchFamily="2" charset="-122"/>
                <a:ea typeface="宋体" pitchFamily="2" charset="-122"/>
              </a:rPr>
              <a:t>中的反常之处，深思其背后的原因，如此就能挖掘出材料所蕴含的深意。在这则材料中，考满分受表扬，不及格就挨惩罚，这倒常见；而考了</a:t>
            </a:r>
            <a:r>
              <a:rPr lang="en-US" altLang="zh-CN" sz="2800" dirty="0" smtClean="0">
                <a:latin typeface="宋体" pitchFamily="2" charset="-122"/>
                <a:ea typeface="宋体" pitchFamily="2" charset="-122"/>
              </a:rPr>
              <a:t>98</a:t>
            </a:r>
            <a:r>
              <a:rPr lang="zh-CN" altLang="en-US" sz="2800" dirty="0" smtClean="0">
                <a:latin typeface="宋体" pitchFamily="2" charset="-122"/>
                <a:ea typeface="宋体" pitchFamily="2" charset="-122"/>
              </a:rPr>
              <a:t>分被“掌掴”，考了</a:t>
            </a:r>
            <a:r>
              <a:rPr lang="en-US" altLang="zh-CN" sz="2800" dirty="0" smtClean="0">
                <a:latin typeface="宋体" pitchFamily="2" charset="-122"/>
                <a:ea typeface="宋体" pitchFamily="2" charset="-122"/>
              </a:rPr>
              <a:t>61</a:t>
            </a:r>
            <a:r>
              <a:rPr lang="zh-CN" altLang="en-US" sz="2800" dirty="0" smtClean="0">
                <a:latin typeface="宋体" pitchFamily="2" charset="-122"/>
                <a:ea typeface="宋体" pitchFamily="2" charset="-122"/>
              </a:rPr>
              <a:t>分被“亲吻”，却是不合常情的。由家长或教师的表现可以看出社会对待学生在学习和考试中的态度，折射出社会以分数为评价标准的单一与绝对，对教育本质的错误认识，以及无法辩证看待进步与退步等问题。</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836712"/>
            <a:ext cx="2808312" cy="584775"/>
          </a:xfrm>
          <a:prstGeom prst="rect">
            <a:avLst/>
          </a:prstGeom>
          <a:noFill/>
        </p:spPr>
        <p:txBody>
          <a:bodyPr wrap="square" rtlCol="0">
            <a:spAutoFit/>
          </a:bodyPr>
          <a:lstStyle/>
          <a:p>
            <a:r>
              <a:rPr lang="zh-CN" altLang="en-US" sz="3200" dirty="0" smtClean="0"/>
              <a:t>立  意</a:t>
            </a:r>
            <a:endParaRPr lang="zh-CN" altLang="en-US" sz="3200" dirty="0"/>
          </a:p>
        </p:txBody>
      </p:sp>
      <p:graphicFrame>
        <p:nvGraphicFramePr>
          <p:cNvPr id="14" name="表格 13"/>
          <p:cNvGraphicFramePr>
            <a:graphicFrameLocks noGrp="1"/>
          </p:cNvGraphicFramePr>
          <p:nvPr/>
        </p:nvGraphicFramePr>
        <p:xfrm>
          <a:off x="1919536" y="1484784"/>
          <a:ext cx="9289032" cy="4663440"/>
        </p:xfrm>
        <a:graphic>
          <a:graphicData uri="http://schemas.openxmlformats.org/drawingml/2006/table">
            <a:tbl>
              <a:tblPr firstRow="1" bandRow="1">
                <a:tableStyleId>{7DF18680-E054-41AD-8BC1-D1AEF772440D}</a:tableStyleId>
              </a:tblPr>
              <a:tblGrid>
                <a:gridCol w="1440160"/>
                <a:gridCol w="2376264"/>
                <a:gridCol w="5472608"/>
              </a:tblGrid>
              <a:tr h="64008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rowSpan="2">
                  <a:txBody>
                    <a:bodyPr/>
                    <a:lstStyle/>
                    <a:p>
                      <a:pPr marL="0" marR="0" indent="0" algn="just"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just"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just"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just"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just"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just"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just" defTabSz="914400" rtl="0" eaLnBrk="1" fontAlgn="auto" latinLnBrk="0" hangingPunct="1">
                        <a:lnSpc>
                          <a:spcPct val="100000"/>
                        </a:lnSpc>
                        <a:spcBef>
                          <a:spcPts val="0"/>
                        </a:spcBef>
                        <a:spcAft>
                          <a:spcPts val="0"/>
                        </a:spcAft>
                        <a:buClrTx/>
                        <a:buSzTx/>
                        <a:buFontTx/>
                        <a:buNone/>
                        <a:defRPr/>
                      </a:pPr>
                      <a:r>
                        <a:rPr lang="zh-CN" altLang="en-US" dirty="0" smtClean="0"/>
                        <a:t>教师、</a:t>
                      </a:r>
                      <a:endParaRPr lang="zh-CN" altLang="en-US" dirty="0" smtClean="0"/>
                    </a:p>
                    <a:p>
                      <a:pPr marL="0" marR="0" indent="0" algn="just" defTabSz="914400" rtl="0" eaLnBrk="1" fontAlgn="auto" latinLnBrk="0" hangingPunct="1">
                        <a:lnSpc>
                          <a:spcPct val="100000"/>
                        </a:lnSpc>
                        <a:spcBef>
                          <a:spcPts val="0"/>
                        </a:spcBef>
                        <a:spcAft>
                          <a:spcPts val="0"/>
                        </a:spcAft>
                        <a:buClrTx/>
                        <a:buSzTx/>
                        <a:buFontTx/>
                        <a:buNone/>
                        <a:defRPr/>
                      </a:pPr>
                      <a:r>
                        <a:rPr lang="zh-CN" altLang="en-US" dirty="0" smtClean="0"/>
                        <a:t>家长和</a:t>
                      </a:r>
                      <a:endParaRPr lang="zh-CN" altLang="en-US" dirty="0" smtClean="0"/>
                    </a:p>
                    <a:p>
                      <a:pPr marL="0" marR="0" indent="0" algn="just" defTabSz="914400" rtl="0" eaLnBrk="1" fontAlgn="auto" latinLnBrk="0" hangingPunct="1">
                        <a:lnSpc>
                          <a:spcPct val="100000"/>
                        </a:lnSpc>
                        <a:spcBef>
                          <a:spcPts val="0"/>
                        </a:spcBef>
                        <a:spcAft>
                          <a:spcPts val="0"/>
                        </a:spcAft>
                        <a:buClrTx/>
                        <a:buSzTx/>
                        <a:buFontTx/>
                        <a:buNone/>
                        <a:defRPr/>
                      </a:pPr>
                      <a:r>
                        <a:rPr lang="zh-CN" altLang="en-US" dirty="0" smtClean="0"/>
                        <a:t>社会</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“唯分数论”不可取</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若长期以分数为标准，这世界上将会失去多少梦想家？又会多出多少只会做题的机器？试想，若马云的父母在他数学仅得</a:t>
                      </a:r>
                      <a:r>
                        <a:rPr lang="en-US" altLang="zh-CN" dirty="0" smtClean="0"/>
                        <a:t>1</a:t>
                      </a:r>
                      <a:r>
                        <a:rPr lang="zh-CN" altLang="en-US" dirty="0" smtClean="0"/>
                        <a:t>分时赏他一巴掌，也许如今就不会有阿里巴巴；若达</a:t>
                      </a:r>
                      <a:r>
                        <a:rPr lang="en-US" altLang="zh-CN" dirty="0" smtClean="0"/>
                        <a:t>·</a:t>
                      </a:r>
                      <a:r>
                        <a:rPr lang="zh-CN" altLang="en-US" dirty="0" smtClean="0"/>
                        <a:t>芬奇在画不好鸡蛋时被臭骂一顿，也许他会放弃画画，而使世界永失</a:t>
                      </a:r>
                      <a:r>
                        <a:rPr lang="en-US" altLang="zh-CN" dirty="0" smtClean="0"/>
                        <a:t>《</a:t>
                      </a:r>
                      <a:r>
                        <a:rPr lang="zh-CN" altLang="en-US" dirty="0" smtClean="0"/>
                        <a:t>蒙娜丽莎的微笑</a:t>
                      </a:r>
                      <a:r>
                        <a:rPr lang="en-US" altLang="zh-CN" dirty="0" smtClean="0"/>
                        <a:t>》</a:t>
                      </a:r>
                      <a:r>
                        <a:rPr lang="zh-CN" altLang="en-US" dirty="0" smtClean="0"/>
                        <a:t>；若钱钟书因数学考试成绩太低而被忽视其本身的才能，也不会有嬉笑怒骂的</a:t>
                      </a:r>
                      <a:r>
                        <a:rPr lang="en-US" altLang="zh-CN" dirty="0" smtClean="0"/>
                        <a:t>《</a:t>
                      </a:r>
                      <a:r>
                        <a:rPr lang="zh-CN" altLang="en-US" dirty="0" smtClean="0"/>
                        <a:t>围城</a:t>
                      </a:r>
                      <a:r>
                        <a:rPr lang="en-US" altLang="zh-CN" dirty="0" smtClean="0"/>
                        <a:t>》……</a:t>
                      </a:r>
                      <a:endParaRPr lang="zh-CN" altLang="en-US" dirty="0"/>
                    </a:p>
                  </a:txBody>
                  <a:tcPr/>
                </a:tc>
              </a:tr>
              <a:tr h="648072">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最好的教育是温和的，而不是苛责的</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言辞犀利、冷酷如雪的鲁迅先生和木心老人，每当遇到虔诚的学子，他们会一改往日严肃的面容，掏出一片赤诚之心来。鲁迅的文字，温暖了多少“在灯下扑火”的“苍翠精致的英雄们”。木心的关切之语，让学子真正感受到“春风化雨”的温暖细腻！教育，不是靠一时的恐吓暴力，而是依赖长期的温暖陪伴、轻柔抚摩，如此才能让人真正地感受到教化的力量。</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amond(in)">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784"/>
          <a:ext cx="9288596" cy="4536504"/>
        </p:xfrm>
        <a:graphic>
          <a:graphicData uri="http://schemas.openxmlformats.org/drawingml/2006/table">
            <a:tbl>
              <a:tblPr firstRow="1" bandRow="1">
                <a:tableStyleId>{7DF18680-E054-41AD-8BC1-D1AEF772440D}</a:tableStyleId>
              </a:tblPr>
              <a:tblGrid>
                <a:gridCol w="1440160"/>
                <a:gridCol w="2664296"/>
                <a:gridCol w="5184140"/>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3896424">
                <a:tc>
                  <a:txBody>
                    <a:bodyPr/>
                    <a:lstStyle/>
                    <a:p>
                      <a:pPr marL="0" marR="0" indent="0" algn="just"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just"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just" defTabSz="914400" rtl="0" eaLnBrk="1" fontAlgn="auto" latinLnBrk="0" hangingPunct="1">
                        <a:lnSpc>
                          <a:spcPct val="100000"/>
                        </a:lnSpc>
                        <a:spcBef>
                          <a:spcPts val="0"/>
                        </a:spcBef>
                        <a:spcAft>
                          <a:spcPts val="0"/>
                        </a:spcAft>
                        <a:buClrTx/>
                        <a:buSzTx/>
                        <a:buFontTx/>
                        <a:buNone/>
                        <a:defRPr/>
                      </a:pPr>
                      <a:r>
                        <a:rPr lang="zh-CN" altLang="en-US" dirty="0" smtClean="0"/>
                        <a:t>教师、</a:t>
                      </a:r>
                      <a:endParaRPr lang="zh-CN" altLang="en-US" dirty="0" smtClean="0"/>
                    </a:p>
                    <a:p>
                      <a:pPr marL="0" marR="0" indent="0" algn="just" defTabSz="914400" rtl="0" eaLnBrk="1" fontAlgn="auto" latinLnBrk="0" hangingPunct="1">
                        <a:lnSpc>
                          <a:spcPct val="100000"/>
                        </a:lnSpc>
                        <a:spcBef>
                          <a:spcPts val="0"/>
                        </a:spcBef>
                        <a:spcAft>
                          <a:spcPts val="0"/>
                        </a:spcAft>
                        <a:buClrTx/>
                        <a:buSzTx/>
                        <a:buFontTx/>
                        <a:buNone/>
                        <a:defRPr/>
                      </a:pPr>
                      <a:r>
                        <a:rPr lang="zh-CN" altLang="en-US" dirty="0" smtClean="0"/>
                        <a:t>家长和</a:t>
                      </a:r>
                      <a:endParaRPr lang="zh-CN" altLang="en-US" dirty="0" smtClean="0"/>
                    </a:p>
                    <a:p>
                      <a:pPr marL="0" marR="0" indent="0" algn="just" defTabSz="914400" rtl="0" eaLnBrk="1" fontAlgn="auto" latinLnBrk="0" hangingPunct="1">
                        <a:lnSpc>
                          <a:spcPct val="100000"/>
                        </a:lnSpc>
                        <a:spcBef>
                          <a:spcPts val="0"/>
                        </a:spcBef>
                        <a:spcAft>
                          <a:spcPts val="0"/>
                        </a:spcAft>
                        <a:buClrTx/>
                        <a:buSzTx/>
                        <a:buFontTx/>
                        <a:buNone/>
                        <a:defRPr/>
                      </a:pPr>
                      <a:r>
                        <a:rPr lang="zh-CN" altLang="en-US" dirty="0" smtClean="0"/>
                        <a:t>社会</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对待失误应宽容</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管夷吾举于士时，若无鲍叔牙之规劝，他又怎能在东周列国的舞台上崭露头角，成就千秋英名；廉颇负荆请罪时，正因蔺相如之宽容，方有赵国文武双全的王者格局，美名方能流传千古。古往今来，身清如玉、毫无瑕疵的完人少之又少，更多的是那在宽容之心与规劝之言下抬头向前，于温暖和宽厚中成就大美格局的“非满分学生”。</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784"/>
          <a:ext cx="9289032" cy="4663440"/>
        </p:xfrm>
        <a:graphic>
          <a:graphicData uri="http://schemas.openxmlformats.org/drawingml/2006/table">
            <a:tbl>
              <a:tblPr firstRow="1" bandRow="1">
                <a:tableStyleId>{7DF18680-E054-41AD-8BC1-D1AEF772440D}</a:tableStyleId>
              </a:tblPr>
              <a:tblGrid>
                <a:gridCol w="1224136"/>
                <a:gridCol w="2304256"/>
                <a:gridCol w="5760640"/>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rowSpan="2">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学生梦</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正确对待进步与退步</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起伏的波浪才更具力量。没有后退，没有低谷，就没有前进的动力和空间，也就没有厚积薄发的震撼。就像生活在南极冰海的企鹅，想要跃到岸上，并不是靠在水面上拼命挣扎，而是猛地扎进深水，凭着一股冲劲儿再跃出水面，落在岸上。漫画中的第二个孩子就像企鹅，在不及格的深潜后获得腾跃的力量。</a:t>
                      </a:r>
                      <a:endParaRPr lang="zh-CN" altLang="en-US" dirty="0"/>
                    </a:p>
                  </a:txBody>
                  <a:tcPr/>
                </a:tc>
              </a:tr>
              <a:tr h="648072">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标准因人而异，绝非有失公平</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一代“书圣”王羲之，其书法如行云流水般飘逸洒脱，他的书法作品</a:t>
                      </a:r>
                      <a:r>
                        <a:rPr lang="en-US" altLang="zh-CN" dirty="0" smtClean="0"/>
                        <a:t>《</a:t>
                      </a:r>
                      <a:r>
                        <a:rPr lang="zh-CN" altLang="en-US" dirty="0" smtClean="0"/>
                        <a:t>兰亭集序</a:t>
                      </a:r>
                      <a:r>
                        <a:rPr lang="en-US" altLang="zh-CN" dirty="0" smtClean="0"/>
                        <a:t>》</a:t>
                      </a:r>
                      <a:r>
                        <a:rPr lang="zh-CN" altLang="en-US" dirty="0" smtClean="0"/>
                        <a:t>让人赞不绝口，但你若以规范的楷书来要求他，他怕是不及颜真卿等人啊！一代“诗仙”李白，吟得“明朝散发弄扁舟”的豪放之语，但你若让他创作描写男女爱情的清丽委婉的诗篇，他怕是要让人大失所望。正如你无法让莫言去提取青蒿素，屠呦呦也难写出</a:t>
                      </a:r>
                      <a:r>
                        <a:rPr lang="en-US" altLang="zh-CN" dirty="0" smtClean="0"/>
                        <a:t>《</a:t>
                      </a:r>
                      <a:r>
                        <a:rPr lang="zh-CN" altLang="en-US" dirty="0" smtClean="0"/>
                        <a:t>红高粱</a:t>
                      </a:r>
                      <a:r>
                        <a:rPr lang="en-US" altLang="zh-CN" dirty="0" smtClean="0"/>
                        <a:t>》</a:t>
                      </a:r>
                      <a:r>
                        <a:rPr lang="zh-CN" altLang="en-US" dirty="0" smtClean="0"/>
                        <a:t>，但诺贝尔奖对他们的肯定是不能否定的，标准因人不同，绝非有失公平。</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908720"/>
            <a:ext cx="8573135" cy="3539430"/>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en-US" altLang="zh-CN" sz="3200" dirty="0" smtClean="0">
                <a:latin typeface="楷体" panose="02010609060101010101" pitchFamily="49" charset="-122"/>
                <a:ea typeface="楷体" panose="02010609060101010101" pitchFamily="49" charset="-122"/>
              </a:rPr>
              <a:t>2017</a:t>
            </a:r>
            <a:r>
              <a:rPr lang="zh-CN" altLang="en-US" sz="3200" dirty="0" smtClean="0">
                <a:latin typeface="楷体" panose="02010609060101010101" pitchFamily="49" charset="-122"/>
                <a:ea typeface="楷体" panose="02010609060101010101" pitchFamily="49" charset="-122"/>
              </a:rPr>
              <a:t>年  网民规模达</a:t>
            </a:r>
            <a:r>
              <a:rPr lang="en-US" altLang="zh-CN" sz="3200" dirty="0" smtClean="0">
                <a:latin typeface="楷体" panose="02010609060101010101" pitchFamily="49" charset="-122"/>
                <a:ea typeface="楷体" panose="02010609060101010101" pitchFamily="49" charset="-122"/>
              </a:rPr>
              <a:t>7.72</a:t>
            </a:r>
            <a:r>
              <a:rPr lang="zh-CN" altLang="en-US" sz="3200" dirty="0" smtClean="0">
                <a:latin typeface="楷体" panose="02010609060101010101" pitchFamily="49" charset="-122"/>
                <a:ea typeface="楷体" panose="02010609060101010101" pitchFamily="49" charset="-122"/>
              </a:rPr>
              <a:t>亿，互联网普及   </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率超全球平均水平。</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2018</a:t>
            </a:r>
            <a:r>
              <a:rPr lang="zh-CN" altLang="en-US" sz="3200" dirty="0" smtClean="0">
                <a:latin typeface="楷体" panose="02010609060101010101" pitchFamily="49" charset="-122"/>
                <a:ea typeface="楷体" panose="02010609060101010101" pitchFamily="49" charset="-122"/>
              </a:rPr>
              <a:t>年  “世纪宝宝”一代长大成人。</a:t>
            </a:r>
            <a:endParaRPr lang="zh-CN" altLang="en-US"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2020</a:t>
            </a:r>
            <a:r>
              <a:rPr lang="zh-CN" altLang="en-US" sz="3200" dirty="0" smtClean="0">
                <a:latin typeface="楷体" panose="02010609060101010101" pitchFamily="49" charset="-122"/>
                <a:ea typeface="楷体" panose="02010609060101010101" pitchFamily="49" charset="-122"/>
              </a:rPr>
              <a:t>年  全面建成小康社会。</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2035</a:t>
            </a:r>
            <a:r>
              <a:rPr lang="zh-CN" altLang="en-US" sz="3200" dirty="0" smtClean="0">
                <a:latin typeface="楷体" panose="02010609060101010101" pitchFamily="49" charset="-122"/>
                <a:ea typeface="楷体" panose="02010609060101010101" pitchFamily="49" charset="-122"/>
              </a:rPr>
              <a:t>年  基本实现社会主义现代化。</a:t>
            </a:r>
            <a:endParaRPr lang="en-US" altLang="zh-CN" sz="3200" dirty="0" smtClean="0">
              <a:latin typeface="楷体" panose="02010609060101010101" pitchFamily="49" charset="-122"/>
              <a:ea typeface="楷体" panose="02010609060101010101" pitchFamily="49" charset="-122"/>
            </a:endParaRPr>
          </a:p>
          <a:p>
            <a:endParaRPr lang="zh-CN" altLang="en-US" sz="32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5" name="TextBox 4"/>
          <p:cNvSpPr txBox="1"/>
          <p:nvPr/>
        </p:nvSpPr>
        <p:spPr>
          <a:xfrm>
            <a:off x="1847528" y="1196752"/>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6  </a:t>
            </a:r>
            <a:r>
              <a:rPr lang="zh-CN" altLang="en-US" sz="3200" dirty="0" smtClean="0">
                <a:latin typeface="+mn-ea"/>
              </a:rPr>
              <a:t>素养与发展</a:t>
            </a:r>
          </a:p>
        </p:txBody>
      </p:sp>
      <p:sp>
        <p:nvSpPr>
          <p:cNvPr id="2" name="文本框 1"/>
          <p:cNvSpPr txBox="1"/>
          <p:nvPr/>
        </p:nvSpPr>
        <p:spPr>
          <a:xfrm>
            <a:off x="1775520" y="1988840"/>
            <a:ext cx="8573135" cy="3539430"/>
          </a:xfrm>
          <a:prstGeom prst="rect">
            <a:avLst/>
          </a:prstGeom>
          <a:noFill/>
        </p:spPr>
        <p:txBody>
          <a:bodyPr wrap="square" rtlCol="0">
            <a:spAutoFit/>
          </a:bodyPr>
          <a:lstStyle/>
          <a:p>
            <a:r>
              <a:rPr lang="zh-CN" altLang="en-US" sz="3200" dirty="0"/>
              <a:t>【高考真题</a:t>
            </a:r>
            <a:r>
              <a:rPr lang="zh-CN" altLang="en-US" sz="3200" dirty="0" smtClean="0"/>
              <a:t>】</a:t>
            </a:r>
            <a:r>
              <a:rPr lang="zh-CN" altLang="en-US" sz="3200" dirty="0" smtClean="0">
                <a:latin typeface="宋体" pitchFamily="2" charset="-122"/>
                <a:ea typeface="宋体" pitchFamily="2" charset="-122"/>
              </a:rPr>
              <a:t>阅读下面的材料，根据要求写一篇不少于</a:t>
            </a:r>
            <a:r>
              <a:rPr lang="en-US" altLang="zh-CN" sz="3200" dirty="0" smtClean="0">
                <a:latin typeface="宋体" pitchFamily="2" charset="-122"/>
                <a:ea typeface="宋体" pitchFamily="2" charset="-122"/>
              </a:rPr>
              <a:t>800</a:t>
            </a:r>
            <a:r>
              <a:rPr lang="zh-CN" altLang="en-US" sz="3200" dirty="0" smtClean="0">
                <a:latin typeface="宋体" pitchFamily="2" charset="-122"/>
                <a:ea typeface="宋体" pitchFamily="2" charset="-122"/>
              </a:rPr>
              <a:t>字的文章。</a:t>
            </a:r>
            <a:endParaRPr lang="en-US" altLang="zh-CN" sz="3200" dirty="0" smtClean="0">
              <a:latin typeface="宋体" pitchFamily="2" charset="-122"/>
              <a:ea typeface="宋体" pitchFamily="2" charset="-122"/>
            </a:endParaRPr>
          </a:p>
          <a:p>
            <a:r>
              <a:rPr lang="en-US" altLang="zh-CN" sz="3200" dirty="0" smtClean="0">
                <a:latin typeface="宋体" pitchFamily="2" charset="-122"/>
                <a:ea typeface="宋体" pitchFamily="2" charset="-122"/>
              </a:rPr>
              <a:t>    </a:t>
            </a:r>
            <a:r>
              <a:rPr lang="zh-CN" altLang="en-US" sz="3200" dirty="0" smtClean="0">
                <a:latin typeface="楷体" panose="02010609060101010101" pitchFamily="49" charset="-122"/>
                <a:ea typeface="楷体" panose="02010609060101010101" pitchFamily="49" charset="-122"/>
              </a:rPr>
              <a:t>语文学习关系到一个人的终身发展，社会整体的语文素养关系到国家的软实力和文化自信。对于我们中学生来说，语文素养的提升主要有三条途径：课堂有效教学、课外大量阅读、社会生活实践。</a:t>
            </a:r>
            <a:endParaRPr lang="en-US" altLang="zh-CN" sz="3200" dirty="0" smtClean="0">
              <a:latin typeface="楷体" panose="02010609060101010101" pitchFamily="49" charset="-122"/>
              <a:ea typeface="楷体" panose="02010609060101010101" pitchFamily="49"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73275" y="908720"/>
            <a:ext cx="8573135" cy="2739211"/>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请根据材料，从自己语文学习的体会出发，比较上述三条途径，阐述你的看法和理由。</a:t>
            </a:r>
            <a:endParaRPr lang="en-US" altLang="zh-CN" sz="2800" dirty="0" smtClean="0">
              <a:latin typeface="宋体" pitchFamily="2" charset="-122"/>
              <a:ea typeface="宋体" pitchFamily="2" charset="-122"/>
            </a:endParaRPr>
          </a:p>
          <a:p>
            <a:r>
              <a:rPr lang="en-US" altLang="zh-CN" sz="2800" dirty="0" smtClean="0">
                <a:latin typeface="宋体" pitchFamily="2" charset="-122"/>
                <a:ea typeface="宋体" pitchFamily="2" charset="-122"/>
              </a:rPr>
              <a:t>    </a:t>
            </a:r>
            <a:r>
              <a:rPr lang="zh-CN" altLang="en-US" sz="2800" dirty="0" smtClean="0">
                <a:latin typeface="宋体" pitchFamily="2" charset="-122"/>
                <a:ea typeface="宋体" pitchFamily="2" charset="-122"/>
              </a:rPr>
              <a:t>要求选好角度，确定立意，明确文体，自拟标题，不要套作，不得抄袭，不得泄露个人信息。</a:t>
            </a:r>
            <a:endParaRPr lang="zh-CN" altLang="en-US" sz="2800" dirty="0" smtClean="0">
              <a:latin typeface="宋体" pitchFamily="2" charset="-122"/>
              <a:ea typeface="宋体" pitchFamily="2" charset="-122"/>
            </a:endParaRPr>
          </a:p>
          <a:p>
            <a:pPr algn="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［课标全国</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Ⅱ2016·18</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60</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分］</a:t>
            </a:r>
            <a:endParaRPr lang="zh-CN" altLang="en-US" sz="2800" dirty="0" smtClean="0">
              <a:effectLst>
                <a:outerShdw blurRad="38100" dist="38100" dir="2700000" algn="tl">
                  <a:srgbClr val="000000">
                    <a:alpha val="43137"/>
                  </a:srgbClr>
                </a:outerShdw>
              </a:effectLst>
              <a:latin typeface="宋体" pitchFamily="2" charset="-122"/>
              <a:ea typeface="宋体" pitchFamily="2" charset="-122"/>
            </a:endParaRPr>
          </a:p>
          <a:p>
            <a:endParaRPr lang="zh-CN" altLang="en-US" sz="28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1772816"/>
            <a:ext cx="8573135" cy="3170099"/>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提示入手法</a:t>
            </a:r>
            <a:endParaRPr lang="en-US" altLang="zh-CN" sz="3200" b="1" u="sng" dirty="0" smtClean="0">
              <a:latin typeface="宋体" pitchFamily="2" charset="-122"/>
              <a:ea typeface="宋体" pitchFamily="2" charset="-122"/>
            </a:endParaRPr>
          </a:p>
          <a:p>
            <a:r>
              <a:rPr lang="zh-CN" altLang="en-US" sz="2800" dirty="0" smtClean="0">
                <a:latin typeface="宋体" pitchFamily="2" charset="-122"/>
                <a:ea typeface="宋体" pitchFamily="2" charset="-122"/>
              </a:rPr>
              <a:t>    审题的依据是材料，依材料审题才不会如盲人摸象般片面肤浅。这道题目由四部分组成：题干、材料、提示语和要求。这四部分的分量并不对等，但凡题目中有提示语的，提示语最为关键，它在某种程度上是命题者对考生写作的具体限定。在任务驱动型作文中，提示语即写作的任务型指令。就本题的提示语而言， </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01520" y="1196752"/>
            <a:ext cx="8918004" cy="3970318"/>
          </a:xfrm>
          <a:prstGeom prst="rect">
            <a:avLst/>
          </a:prstGeom>
          <a:noFill/>
        </p:spPr>
        <p:txBody>
          <a:bodyPr wrap="square" rtlCol="0">
            <a:spAutoFit/>
          </a:bodyPr>
          <a:lstStyle/>
          <a:p>
            <a:r>
              <a:rPr lang="zh-CN" altLang="en-US" sz="2800" dirty="0" smtClean="0">
                <a:latin typeface="宋体" pitchFamily="2" charset="-122"/>
                <a:ea typeface="宋体" pitchFamily="2" charset="-122"/>
              </a:rPr>
              <a:t>“从自己语文学习的体会出发”是写作的根本内容，“自己”二字意味着作文内容必须来自考生的亲身体验；“比较上述三条途径”是写作的角度，“比较”二字表明了考生作文时要有理性的分析；“阐述你的看法和理由”强调了文章要有观点（即“看法”），要有根据（即“理由”），“你的”二字突出文章的鲜明、独特和个性化。根据这些提示限定的内容和角度进行写作，才是合乎要求的。否则，漫谈“语文素养”或“提升语文素养”，多少有点隔靴搔痒。</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145030" y="1772816"/>
            <a:ext cx="8573135" cy="3170099"/>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多中选一法</a:t>
            </a:r>
            <a:endParaRPr lang="en-US" altLang="zh-CN" sz="3200" b="1" u="sng" dirty="0" smtClean="0">
              <a:latin typeface="宋体" pitchFamily="2" charset="-122"/>
              <a:ea typeface="宋体" pitchFamily="2" charset="-122"/>
            </a:endParaRPr>
          </a:p>
          <a:p>
            <a:r>
              <a:rPr lang="en-US" altLang="zh-CN" sz="2800" dirty="0" smtClean="0">
                <a:latin typeface="宋体" pitchFamily="2" charset="-122"/>
                <a:ea typeface="宋体" pitchFamily="2" charset="-122"/>
              </a:rPr>
              <a:t>    </a:t>
            </a:r>
            <a:r>
              <a:rPr lang="zh-CN" altLang="en-US" sz="2800" dirty="0" smtClean="0">
                <a:latin typeface="宋体" pitchFamily="2" charset="-122"/>
                <a:ea typeface="宋体" pitchFamily="2" charset="-122"/>
              </a:rPr>
              <a:t>有些材料作文，在题目中明确地告知了多个写作角度。比如此题就告知了三个角度</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课堂有效教学”“课外大量阅读”“社会生活实践”。这三个角度从题目的表述上来看，出题人并没有设置主次。写作时，可以将三个角度综合在一起进行审题立意，但在一篇文章中，写作角度过多很可能会造成泛泛而谈，</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2134801"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73275" y="1196752"/>
            <a:ext cx="8573135" cy="3539430"/>
          </a:xfrm>
          <a:prstGeom prst="rect">
            <a:avLst/>
          </a:prstGeom>
          <a:noFill/>
        </p:spPr>
        <p:txBody>
          <a:bodyPr wrap="square" rtlCol="0">
            <a:spAutoFit/>
          </a:bodyPr>
          <a:lstStyle/>
          <a:p>
            <a:r>
              <a:rPr lang="zh-CN" altLang="en-US" sz="2800" dirty="0" smtClean="0">
                <a:latin typeface="宋体" pitchFamily="2" charset="-122"/>
                <a:ea typeface="宋体" pitchFamily="2" charset="-122"/>
              </a:rPr>
              <a:t>每一个角度均论述得不透彻。与其如此，不如在肯定另外两个角度的基础上，集中一个角度，透彻说理，精妙为文。当然，选择深入论述的那个角度一定是比较权衡之后，自己感受最深的，思考最深刻的，并且有内容可写，有素材可用的。简言之，“多中选一法”就是在审题立意时，从题目中的多个角度中，选取一个自己能在考场上快速联想起写作内容并且能写出深度的角度。</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836712"/>
            <a:ext cx="2808312" cy="584775"/>
          </a:xfrm>
          <a:prstGeom prst="rect">
            <a:avLst/>
          </a:prstGeom>
          <a:noFill/>
        </p:spPr>
        <p:txBody>
          <a:bodyPr wrap="square" rtlCol="0">
            <a:spAutoFit/>
          </a:bodyPr>
          <a:lstStyle/>
          <a:p>
            <a:r>
              <a:rPr lang="zh-CN" altLang="en-US" sz="3200" dirty="0" smtClean="0"/>
              <a:t>立  意</a:t>
            </a:r>
            <a:endParaRPr lang="zh-CN" altLang="en-US" sz="3200" dirty="0"/>
          </a:p>
        </p:txBody>
      </p:sp>
      <p:graphicFrame>
        <p:nvGraphicFramePr>
          <p:cNvPr id="14" name="表格 13"/>
          <p:cNvGraphicFramePr>
            <a:graphicFrameLocks noGrp="1"/>
          </p:cNvGraphicFramePr>
          <p:nvPr/>
        </p:nvGraphicFramePr>
        <p:xfrm>
          <a:off x="1991544" y="1556033"/>
          <a:ext cx="9289032" cy="4389120"/>
        </p:xfrm>
        <a:graphic>
          <a:graphicData uri="http://schemas.openxmlformats.org/drawingml/2006/table">
            <a:tbl>
              <a:tblPr firstRow="1" bandRow="1">
                <a:tableStyleId>{7DF18680-E054-41AD-8BC1-D1AEF772440D}</a:tableStyleId>
              </a:tblPr>
              <a:tblGrid>
                <a:gridCol w="1080120"/>
                <a:gridCol w="2245360"/>
                <a:gridCol w="5963552"/>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rowSpan="2">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课堂</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有效</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教学</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课堂教学，提升自我</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电视剧</a:t>
                      </a:r>
                      <a:r>
                        <a:rPr lang="en-US" altLang="zh-CN" dirty="0" smtClean="0"/>
                        <a:t>《</a:t>
                      </a:r>
                      <a:r>
                        <a:rPr lang="zh-CN" altLang="en-US" dirty="0" smtClean="0"/>
                        <a:t>班淑传奇</a:t>
                      </a:r>
                      <a:r>
                        <a:rPr lang="en-US" altLang="zh-CN" dirty="0" smtClean="0"/>
                        <a:t>》</a:t>
                      </a:r>
                      <a:r>
                        <a:rPr lang="zh-CN" altLang="en-US" dirty="0" smtClean="0"/>
                        <a:t>讲述的是女傅班淑展现课堂有效教学魅力的故事。班淑面对着一群让人头疼的刁蛮公主与郡主，并未轻言放弃。她不像以往古板的老学究那样上课，而是通过在课堂上展现图画、讲述传说等方法引出所要传授的知识。这样，从前沉闷无聊的课堂变得既有趣又有效，而一群高傲的贵族小姐们也被课堂教学的魅力所征服，自然而然地提升了自我修养，变得知书达理。</a:t>
                      </a:r>
                      <a:endParaRPr lang="zh-CN" altLang="en-US" dirty="0"/>
                    </a:p>
                  </a:txBody>
                  <a:tcPr/>
                </a:tc>
              </a:tr>
              <a:tr h="648072">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课堂教学，涵养心灵</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在语文课堂学习中，我感受到屈原“亦余心之所善兮，虽九死其犹未悔”的执着，体味出李白“安能摧眉折腰事权贵，使我不得开心颜”的不卑不屈，品味到杜甫“艰难苦恨繁霜鬓，潦倒新停浊酒杯”的愁苦，领悟出杜牧“商女不知亡国恨，隔江犹唱后庭花”的悲伤，见证了李商隐“此情可待成追忆，只是当时已惘然”的无奈</a:t>
                      </a:r>
                      <a:r>
                        <a:rPr lang="en-US" altLang="zh-CN" dirty="0" smtClean="0"/>
                        <a:t>……</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amond(in)">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784"/>
          <a:ext cx="9289032" cy="4389120"/>
        </p:xfrm>
        <a:graphic>
          <a:graphicData uri="http://schemas.openxmlformats.org/drawingml/2006/table">
            <a:tbl>
              <a:tblPr firstRow="1" bandRow="1">
                <a:tableStyleId>{7DF18680-E054-41AD-8BC1-D1AEF772440D}</a:tableStyleId>
              </a:tblPr>
              <a:tblGrid>
                <a:gridCol w="1440160"/>
                <a:gridCol w="2304256"/>
                <a:gridCol w="554461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rowSpan="2">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课外</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大量</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阅读</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浩瀚书海出真知</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品读古卷，我歆羡</a:t>
                      </a:r>
                      <a:r>
                        <a:rPr lang="en-US" altLang="zh-CN" dirty="0" smtClean="0"/>
                        <a:t>《</a:t>
                      </a:r>
                      <a:r>
                        <a:rPr lang="zh-CN" altLang="en-US" dirty="0" smtClean="0"/>
                        <a:t>浮生六记</a:t>
                      </a:r>
                      <a:r>
                        <a:rPr lang="en-US" altLang="zh-CN" dirty="0" smtClean="0"/>
                        <a:t>》</a:t>
                      </a:r>
                      <a:r>
                        <a:rPr lang="zh-CN" altLang="en-US" dirty="0" smtClean="0"/>
                        <a:t>中沈复恬然自适的读书泼茶的生活，悟得</a:t>
                      </a:r>
                      <a:r>
                        <a:rPr lang="en-US" altLang="zh-CN" dirty="0" smtClean="0"/>
                        <a:t>《</a:t>
                      </a:r>
                      <a:r>
                        <a:rPr lang="zh-CN" altLang="en-US" dirty="0" smtClean="0"/>
                        <a:t>菜根谭</a:t>
                      </a:r>
                      <a:r>
                        <a:rPr lang="en-US" altLang="zh-CN" dirty="0" smtClean="0"/>
                        <a:t>》</a:t>
                      </a:r>
                      <a:r>
                        <a:rPr lang="zh-CN" altLang="en-US" dirty="0" smtClean="0"/>
                        <a:t>中“石火光中，争长竞短，几何光阴”的不争情怀，也曾有红楼一梦，企盼与“闲静时如姣花照水，行动处似弱柳扶风”的黛玉相逢的痴想。抚摸铅字，我追寻过</a:t>
                      </a:r>
                      <a:r>
                        <a:rPr lang="en-US" altLang="zh-CN" dirty="0" smtClean="0"/>
                        <a:t>《</a:t>
                      </a:r>
                      <a:r>
                        <a:rPr lang="zh-CN" altLang="en-US" dirty="0" smtClean="0"/>
                        <a:t>不安之书</a:t>
                      </a:r>
                      <a:r>
                        <a:rPr lang="en-US" altLang="zh-CN" dirty="0" smtClean="0"/>
                        <a:t>》</a:t>
                      </a:r>
                      <a:r>
                        <a:rPr lang="zh-CN" altLang="en-US" dirty="0" smtClean="0"/>
                        <a:t>的呢喃絮语，沉湎于</a:t>
                      </a:r>
                      <a:r>
                        <a:rPr lang="en-US" altLang="zh-CN" dirty="0" smtClean="0"/>
                        <a:t>《</a:t>
                      </a:r>
                      <a:r>
                        <a:rPr lang="zh-CN" altLang="en-US" dirty="0" smtClean="0"/>
                        <a:t>人间失格</a:t>
                      </a:r>
                      <a:r>
                        <a:rPr lang="en-US" altLang="zh-CN" dirty="0" smtClean="0"/>
                        <a:t>》</a:t>
                      </a:r>
                      <a:r>
                        <a:rPr lang="zh-CN" altLang="en-US" dirty="0" smtClean="0"/>
                        <a:t>的黑暗序曲，也曾在无助时从</a:t>
                      </a:r>
                      <a:r>
                        <a:rPr lang="en-US" altLang="zh-CN" dirty="0" smtClean="0"/>
                        <a:t>《</a:t>
                      </a:r>
                      <a:r>
                        <a:rPr lang="zh-CN" altLang="en-US" dirty="0" smtClean="0"/>
                        <a:t>我与地坛</a:t>
                      </a:r>
                      <a:r>
                        <a:rPr lang="en-US" altLang="zh-CN" dirty="0" smtClean="0"/>
                        <a:t>》</a:t>
                      </a:r>
                      <a:r>
                        <a:rPr lang="zh-CN" altLang="en-US" dirty="0" smtClean="0"/>
                        <a:t>中得到奋然前行的勇气。</a:t>
                      </a:r>
                      <a:endParaRPr lang="zh-CN" altLang="en-US" dirty="0"/>
                    </a:p>
                  </a:txBody>
                  <a:tcPr/>
                </a:tc>
              </a:tr>
              <a:tr h="648072">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阅读，提升语文素养之本</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许多饱学之士、英雄豪杰都是受书籍的影响，才能潇洒伟岸、德高望重、业绩辉煌。一位作家曾说过：饭可以不吃，书是不能不买的；知识不一定能改变一个人的命运，但读书的确可以改变一个人。一个人的能力和素质很大程度上取决于这个人的文化品位，而读书恰好可以陶冶性情，培养一个人的内在素养。</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784"/>
          <a:ext cx="9289032" cy="4663440"/>
        </p:xfrm>
        <a:graphic>
          <a:graphicData uri="http://schemas.openxmlformats.org/drawingml/2006/table">
            <a:tbl>
              <a:tblPr firstRow="1" bandRow="1">
                <a:tableStyleId>{7DF18680-E054-41AD-8BC1-D1AEF772440D}</a:tableStyleId>
              </a:tblPr>
              <a:tblGrid>
                <a:gridCol w="1440160"/>
                <a:gridCol w="2304256"/>
                <a:gridCol w="554461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rowSpan="2">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solidFill>
                            <a:schemeClr val="bg1">
                              <a:lumMod val="90000"/>
                              <a:lumOff val="10000"/>
                            </a:schemeClr>
                          </a:solidFill>
                        </a:rPr>
                        <a:t>社会</a:t>
                      </a:r>
                      <a:endParaRPr lang="zh-CN" altLang="en-US" dirty="0" smtClean="0">
                        <a:solidFill>
                          <a:schemeClr val="bg1">
                            <a:lumMod val="90000"/>
                            <a:lumOff val="10000"/>
                          </a:schemeClr>
                        </a:solidFill>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solidFill>
                            <a:schemeClr val="bg1">
                              <a:lumMod val="90000"/>
                              <a:lumOff val="10000"/>
                            </a:schemeClr>
                          </a:solidFill>
                        </a:rPr>
                        <a:t>生活</a:t>
                      </a:r>
                      <a:endParaRPr lang="zh-CN" altLang="en-US" dirty="0" smtClean="0">
                        <a:solidFill>
                          <a:schemeClr val="bg1">
                            <a:lumMod val="90000"/>
                            <a:lumOff val="10000"/>
                          </a:schemeClr>
                        </a:solidFill>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solidFill>
                            <a:schemeClr val="bg1">
                              <a:lumMod val="90000"/>
                              <a:lumOff val="10000"/>
                            </a:schemeClr>
                          </a:solidFill>
                        </a:rPr>
                        <a:t>实践</a:t>
                      </a:r>
                      <a:endParaRPr lang="zh-CN" altLang="en-US" dirty="0">
                        <a:solidFill>
                          <a:schemeClr val="bg1">
                            <a:lumMod val="90000"/>
                            <a:lumOff val="10000"/>
                          </a:schemeClr>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躬行出素养</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纸上得来终觉浅，绝知此事要躬行。”陆游在诗书精粹与爱国衷情的凝聚中投身抗金浪潮，一腔热血铸成铮铮铁骨。那长须飘飘的老者告诉我们：在学习中缺乏实践，只会成为喝墨水的读书人。为何世人皆呼“百无一用是书生”？为何有些官员在任多年却毫无政绩？因为他们便是知识的巨人、行动的矮子。</a:t>
                      </a:r>
                      <a:endParaRPr lang="zh-CN" altLang="en-US" dirty="0"/>
                    </a:p>
                  </a:txBody>
                  <a:tcPr/>
                </a:tc>
              </a:tr>
              <a:tr h="648072">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在生活中学语文</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如同好茶须有好水泡，语文最不能离的便是真挚的情感，而生活正是栽培真情的一块肥沃的土壤。若没有那江南杏花春雨的滋润，我们又怎能听到那坎坎伐檀声中的惆怅情思？走过了那“零雨其濛”的东山，千年之前征夫离乡时落下的热泪，正滴落在我们的心上。儿时熟稔了“低头思故乡”，可唯有我们漂泊无依时才会明了，那月色下的捣衣声，声声打在自己思乡的心上。</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5" name="TextBox 4"/>
          <p:cNvSpPr txBox="1"/>
          <p:nvPr/>
        </p:nvSpPr>
        <p:spPr>
          <a:xfrm>
            <a:off x="1847528" y="1196752"/>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7  </a:t>
            </a:r>
            <a:r>
              <a:rPr lang="zh-CN" altLang="en-US" sz="3200" dirty="0" smtClean="0">
                <a:latin typeface="+mn-ea"/>
              </a:rPr>
              <a:t>人情与法制</a:t>
            </a:r>
          </a:p>
        </p:txBody>
      </p:sp>
      <p:sp>
        <p:nvSpPr>
          <p:cNvPr id="2" name="文本框 1"/>
          <p:cNvSpPr txBox="1"/>
          <p:nvPr/>
        </p:nvSpPr>
        <p:spPr>
          <a:xfrm>
            <a:off x="1919536" y="1844824"/>
            <a:ext cx="8573135" cy="3539430"/>
          </a:xfrm>
          <a:prstGeom prst="rect">
            <a:avLst/>
          </a:prstGeom>
          <a:noFill/>
        </p:spPr>
        <p:txBody>
          <a:bodyPr wrap="square" rtlCol="0">
            <a:spAutoFit/>
          </a:bodyPr>
          <a:lstStyle/>
          <a:p>
            <a:r>
              <a:rPr lang="zh-CN" altLang="en-US" sz="3200" dirty="0"/>
              <a:t>【高考真题</a:t>
            </a:r>
            <a:r>
              <a:rPr lang="zh-CN" altLang="en-US" sz="3200" dirty="0" smtClean="0"/>
              <a:t>】</a:t>
            </a:r>
            <a:r>
              <a:rPr lang="zh-CN" altLang="en-US" sz="3200" dirty="0" smtClean="0">
                <a:latin typeface="宋体" pitchFamily="2" charset="-122"/>
                <a:ea typeface="宋体" pitchFamily="2" charset="-122"/>
              </a:rPr>
              <a:t>阅读下面的材料，根据要求写一篇不少于</a:t>
            </a:r>
            <a:r>
              <a:rPr lang="en-US" altLang="zh-CN" sz="3200" dirty="0" smtClean="0">
                <a:latin typeface="宋体" pitchFamily="2" charset="-122"/>
                <a:ea typeface="宋体" pitchFamily="2" charset="-122"/>
              </a:rPr>
              <a:t>800</a:t>
            </a:r>
            <a:r>
              <a:rPr lang="zh-CN" altLang="en-US" sz="3200" dirty="0" smtClean="0">
                <a:latin typeface="宋体" pitchFamily="2" charset="-122"/>
                <a:ea typeface="宋体" pitchFamily="2" charset="-122"/>
              </a:rPr>
              <a:t>字的文章。</a:t>
            </a:r>
            <a:endParaRPr lang="en-US" altLang="zh-CN" sz="3200" dirty="0" smtClean="0">
              <a:latin typeface="宋体" pitchFamily="2" charset="-122"/>
              <a:ea typeface="宋体" pitchFamily="2" charset="-122"/>
            </a:endParaRPr>
          </a:p>
          <a:p>
            <a:r>
              <a:rPr lang="en-US" altLang="zh-CN" sz="3200" dirty="0" smtClean="0">
                <a:latin typeface="宋体" pitchFamily="2" charset="-122"/>
                <a:ea typeface="宋体" pitchFamily="2" charset="-122"/>
              </a:rPr>
              <a:t>    </a:t>
            </a:r>
            <a:r>
              <a:rPr lang="zh-CN" altLang="en-US" sz="3200" dirty="0" smtClean="0">
                <a:latin typeface="楷体" panose="02010609060101010101" pitchFamily="49" charset="-122"/>
                <a:ea typeface="楷体" panose="02010609060101010101" pitchFamily="49" charset="-122"/>
              </a:rPr>
              <a:t>因父亲总是在高速路上开车时接电话，家人屡劝不改，女大学生小陈迫于无奈，更出于生命安全的考虑，通过微博私信向警方举报了自己的父亲；警方查实后，依法对老陈进行了教育和处罚，并将这起举报发在官方微博上。</a:t>
            </a:r>
            <a:endParaRPr lang="zh-CN" altLang="en-US" sz="3200" dirty="0">
              <a:latin typeface="楷体" panose="02010609060101010101" pitchFamily="49" charset="-122"/>
              <a:ea typeface="楷体" panose="02010609060101010101" pitchFamily="49"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1196752"/>
            <a:ext cx="8573135" cy="4524315"/>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一代人有一代人的际遇和机缘、使命和挑战。你们与新世纪的中国一路同行、成长，和中国的新时代一起追梦、圆梦。以上材料触发了你怎样的联想和思考？请据此写一篇文章，想象它装进“时光瓶”留待</a:t>
            </a:r>
            <a:r>
              <a:rPr lang="en-US" altLang="zh-CN" sz="2800" dirty="0" smtClean="0">
                <a:latin typeface="宋体" pitchFamily="2" charset="-122"/>
                <a:ea typeface="宋体" pitchFamily="2" charset="-122"/>
              </a:rPr>
              <a:t>2035</a:t>
            </a:r>
            <a:r>
              <a:rPr lang="zh-CN" altLang="en-US" sz="2800" dirty="0" smtClean="0">
                <a:latin typeface="宋体" pitchFamily="2" charset="-122"/>
                <a:ea typeface="宋体" pitchFamily="2" charset="-122"/>
              </a:rPr>
              <a:t>年开启，给那时</a:t>
            </a:r>
            <a:r>
              <a:rPr lang="en-US" altLang="zh-CN" sz="2800" dirty="0" smtClean="0">
                <a:latin typeface="宋体" pitchFamily="2" charset="-122"/>
                <a:ea typeface="宋体" pitchFamily="2" charset="-122"/>
              </a:rPr>
              <a:t>18</a:t>
            </a:r>
            <a:r>
              <a:rPr lang="zh-CN" altLang="en-US" sz="2800" dirty="0" smtClean="0">
                <a:latin typeface="宋体" pitchFamily="2" charset="-122"/>
                <a:ea typeface="宋体" pitchFamily="2" charset="-122"/>
              </a:rPr>
              <a:t>岁的一代人阅读。</a:t>
            </a:r>
            <a:endParaRPr lang="en-US" altLang="zh-CN" sz="2800" dirty="0" smtClean="0">
              <a:latin typeface="宋体" pitchFamily="2" charset="-122"/>
              <a:ea typeface="宋体" pitchFamily="2" charset="-122"/>
            </a:endParaRPr>
          </a:p>
          <a:p>
            <a:r>
              <a:rPr lang="en-US" altLang="zh-CN" sz="2800" dirty="0" smtClean="0">
                <a:latin typeface="宋体" pitchFamily="2" charset="-122"/>
                <a:ea typeface="宋体" pitchFamily="2" charset="-122"/>
              </a:rPr>
              <a:t>    </a:t>
            </a:r>
            <a:r>
              <a:rPr lang="zh-CN" altLang="en-US" sz="2800" dirty="0" smtClean="0">
                <a:latin typeface="宋体" pitchFamily="2" charset="-122"/>
                <a:ea typeface="宋体" pitchFamily="2" charset="-122"/>
              </a:rPr>
              <a:t>要求：选好角度，确定立意，明确文体，自拟标题，不要套作，不得抄袭，不得泄露个人信息；不少于</a:t>
            </a:r>
            <a:r>
              <a:rPr lang="en-US" altLang="zh-CN" sz="2800" dirty="0" smtClean="0">
                <a:latin typeface="宋体" pitchFamily="2" charset="-122"/>
                <a:ea typeface="宋体" pitchFamily="2" charset="-122"/>
              </a:rPr>
              <a:t>800</a:t>
            </a:r>
            <a:r>
              <a:rPr lang="zh-CN" altLang="en-US" sz="2800" dirty="0" smtClean="0">
                <a:latin typeface="宋体" pitchFamily="2" charset="-122"/>
                <a:ea typeface="宋体" pitchFamily="2" charset="-122"/>
              </a:rPr>
              <a:t>字。</a:t>
            </a:r>
            <a:endParaRPr lang="en-US" altLang="zh-CN" sz="2800" dirty="0" smtClean="0">
              <a:latin typeface="宋体" pitchFamily="2" charset="-122"/>
              <a:ea typeface="宋体" pitchFamily="2" charset="-122"/>
            </a:endParaRPr>
          </a:p>
          <a:p>
            <a:pPr algn="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［课标全国</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Ⅰ2018·22</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60</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分］</a:t>
            </a:r>
            <a:endParaRPr lang="zh-CN" altLang="en-US" sz="2800" dirty="0" smtClean="0">
              <a:effectLst>
                <a:outerShdw blurRad="38100" dist="38100" dir="2700000" algn="tl">
                  <a:srgbClr val="000000">
                    <a:alpha val="43137"/>
                  </a:srgbClr>
                </a:outerShdw>
              </a:effectLst>
              <a:latin typeface="宋体" pitchFamily="2" charset="-122"/>
              <a:ea typeface="宋体" pitchFamily="2" charset="-122"/>
            </a:endParaRPr>
          </a:p>
          <a:p>
            <a:endParaRPr lang="zh-CN" altLang="en-US" sz="32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01520" y="908720"/>
            <a:ext cx="8773988" cy="4216539"/>
          </a:xfrm>
          <a:prstGeom prst="rect">
            <a:avLst/>
          </a:prstGeom>
          <a:noFill/>
        </p:spPr>
        <p:txBody>
          <a:bodyPr wrap="square" rtlCol="0">
            <a:spAutoFit/>
          </a:bodyPr>
          <a:lstStyle/>
          <a:p>
            <a:r>
              <a:rPr lang="zh-CN" altLang="en-US" sz="3200" dirty="0" smtClean="0">
                <a:latin typeface="楷体" panose="02010609060101010101" pitchFamily="49" charset="-122"/>
                <a:ea typeface="楷体" panose="02010609060101010101" pitchFamily="49" charset="-122"/>
              </a:rPr>
              <a:t>此事赢得众多网友点赞，也引发一些质疑，经媒体报道后，激起了更大范围、更多角度的讨论。</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a:t>
            </a:r>
            <a:r>
              <a:rPr lang="zh-CN" altLang="en-US" sz="2800" dirty="0" smtClean="0">
                <a:latin typeface="宋体" pitchFamily="2" charset="-122"/>
                <a:ea typeface="宋体" pitchFamily="2" charset="-122"/>
              </a:rPr>
              <a:t>对于以上事情，你怎么看？请给小陈、老陈或其他相关方写一封信，表明你的态度，阐述你的看法。</a:t>
            </a:r>
            <a:endParaRPr lang="en-US" altLang="zh-CN" sz="2800" dirty="0" smtClean="0">
              <a:latin typeface="宋体" pitchFamily="2" charset="-122"/>
              <a:ea typeface="宋体" pitchFamily="2" charset="-122"/>
            </a:endParaRPr>
          </a:p>
          <a:p>
            <a:r>
              <a:rPr lang="en-US" altLang="zh-CN" sz="2800" dirty="0" smtClean="0">
                <a:latin typeface="宋体" pitchFamily="2" charset="-122"/>
                <a:ea typeface="宋体" pitchFamily="2" charset="-122"/>
              </a:rPr>
              <a:t>    </a:t>
            </a:r>
            <a:r>
              <a:rPr lang="zh-CN" altLang="en-US" sz="2800" dirty="0" smtClean="0">
                <a:latin typeface="宋体" pitchFamily="2" charset="-122"/>
                <a:ea typeface="宋体" pitchFamily="2" charset="-122"/>
              </a:rPr>
              <a:t>要求综合材料内容及含意，选好角度，确定立意，完成写作任务。明确收信人，统一以“明华”为写信人，不得泄露个人信息。</a:t>
            </a:r>
            <a:endParaRPr lang="zh-CN" altLang="en-US" sz="2800" dirty="0" smtClean="0">
              <a:latin typeface="宋体" pitchFamily="2" charset="-122"/>
              <a:ea typeface="宋体" pitchFamily="2" charset="-122"/>
            </a:endParaRPr>
          </a:p>
          <a:p>
            <a:pPr algn="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［课标全国</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Ⅰ2015·18</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60</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分］</a:t>
            </a:r>
            <a:endParaRPr lang="zh-CN" altLang="en-US" sz="2800" dirty="0" smtClean="0">
              <a:effectLst>
                <a:outerShdw blurRad="38100" dist="38100" dir="2700000" algn="tl">
                  <a:srgbClr val="000000">
                    <a:alpha val="43137"/>
                  </a:srgbClr>
                </a:outerShdw>
              </a:effectLst>
              <a:latin typeface="宋体" pitchFamily="2" charset="-122"/>
              <a:ea typeface="宋体" pitchFamily="2" charset="-122"/>
            </a:endParaRPr>
          </a:p>
          <a:p>
            <a:endParaRPr lang="zh-CN" altLang="en-US" sz="32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73275" y="1772816"/>
            <a:ext cx="8573135" cy="3231654"/>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指令导向法</a:t>
            </a:r>
            <a:endParaRPr lang="en-US" altLang="zh-CN" sz="3200" b="1" u="sng" dirty="0" smtClean="0">
              <a:latin typeface="宋体" pitchFamily="2" charset="-122"/>
              <a:ea typeface="宋体" pitchFamily="2"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对于任务驱动型材料作文，要明确命题者给的指令有哪些最为关键。这些指令包括写作者、写作对象、写作内容、写作文体等方面。如本题，写作者是“明华”，考生可结合自身成长经验，将其设定为一名高三毕业生，借“明华”之口表明自己的态度和看法；写信的对象是“小陈、老陈或其他相关方”，其他相</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2134801"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145030" y="1196752"/>
            <a:ext cx="8573135" cy="2246769"/>
          </a:xfrm>
          <a:prstGeom prst="rect">
            <a:avLst/>
          </a:prstGeom>
          <a:noFill/>
        </p:spPr>
        <p:txBody>
          <a:bodyPr wrap="square" rtlCol="0">
            <a:spAutoFit/>
          </a:bodyPr>
          <a:lstStyle/>
          <a:p>
            <a:r>
              <a:rPr lang="zh-CN" altLang="en-US" sz="2800" dirty="0" smtClean="0">
                <a:latin typeface="宋体" pitchFamily="2" charset="-122"/>
                <a:ea typeface="宋体" pitchFamily="2" charset="-122"/>
              </a:rPr>
              <a:t>关方就是材料中提到的警方、网友、媒体等；写作内容是“对于以上事情，你怎么看”，即表达你对这件事的看法；写作文体是书信，要符合书信的格式与语体要求。审题时抓住这些指令，就把握了这道作文题的基本要求。</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145030" y="1772816"/>
            <a:ext cx="8573135" cy="3231654"/>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舍主求次法</a:t>
            </a:r>
            <a:endParaRPr lang="en-US" altLang="zh-CN" sz="3200" b="1" u="sng" dirty="0" smtClean="0">
              <a:latin typeface="宋体" pitchFamily="2" charset="-122"/>
              <a:ea typeface="宋体" pitchFamily="2" charset="-122"/>
            </a:endParaRPr>
          </a:p>
          <a:p>
            <a:r>
              <a:rPr lang="en-US" altLang="zh-CN" sz="3200" dirty="0" smtClean="0">
                <a:latin typeface="宋体" pitchFamily="2" charset="-122"/>
                <a:ea typeface="宋体" pitchFamily="2" charset="-122"/>
              </a:rPr>
              <a:t>    </a:t>
            </a:r>
            <a:r>
              <a:rPr lang="zh-CN" altLang="en-US" sz="2800" dirty="0" smtClean="0">
                <a:latin typeface="宋体" pitchFamily="2" charset="-122"/>
                <a:ea typeface="宋体" pitchFamily="2" charset="-122"/>
              </a:rPr>
              <a:t>一般来说，抓住材料的主体，理解材料的主旨，是审题的关键，这叫舍次求主；但有时，命题者想在内容范围上有所扩大，同时也有潜在地给内容划分层级的想法，以考查考生思维的广度与深度。这时，舍主求次无疑会让自己的作文在众多考卷中独树一帜，从而引起阅卷者的注意。如本题，从人情与法制的角</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220655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145030" y="1196752"/>
            <a:ext cx="8573135" cy="3539430"/>
          </a:xfrm>
          <a:prstGeom prst="rect">
            <a:avLst/>
          </a:prstGeom>
          <a:noFill/>
        </p:spPr>
        <p:txBody>
          <a:bodyPr wrap="square" rtlCol="0">
            <a:spAutoFit/>
          </a:bodyPr>
          <a:lstStyle/>
          <a:p>
            <a:r>
              <a:rPr lang="zh-CN" altLang="en-US" sz="2800" dirty="0" smtClean="0">
                <a:latin typeface="宋体" pitchFamily="2" charset="-122"/>
                <a:ea typeface="宋体" pitchFamily="2" charset="-122"/>
              </a:rPr>
              <a:t>度立论，当然是正确的，而且这一角度也可以说“前人之述备矣”。但是，对警方行为的看法，命题者给出了“点赞、质疑和讨论”等不同评价。这意味着如何评价警方的行为，乃至如何评价网友和媒体的行为，人们的认识是不一致的。考生如果能从这一角度入题，写出有说服力的文章，一定会得到阅卷者的好评。当然，前提是你对这些问题有自己的看法，言之成理，言之有据。</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836206"/>
            <a:ext cx="2808312" cy="584775"/>
          </a:xfrm>
          <a:prstGeom prst="rect">
            <a:avLst/>
          </a:prstGeom>
          <a:noFill/>
        </p:spPr>
        <p:txBody>
          <a:bodyPr wrap="square" rtlCol="0">
            <a:spAutoFit/>
          </a:bodyPr>
          <a:lstStyle/>
          <a:p>
            <a:r>
              <a:rPr lang="zh-CN" altLang="en-US" sz="3200" dirty="0" smtClean="0"/>
              <a:t>立  意</a:t>
            </a:r>
            <a:endParaRPr lang="zh-CN" altLang="en-US" sz="3200" dirty="0"/>
          </a:p>
        </p:txBody>
      </p:sp>
      <p:graphicFrame>
        <p:nvGraphicFramePr>
          <p:cNvPr id="14" name="表格 13"/>
          <p:cNvGraphicFramePr>
            <a:graphicFrameLocks noGrp="1"/>
          </p:cNvGraphicFramePr>
          <p:nvPr/>
        </p:nvGraphicFramePr>
        <p:xfrm>
          <a:off x="1991544" y="1412270"/>
          <a:ext cx="9289032" cy="4663440"/>
        </p:xfrm>
        <a:graphic>
          <a:graphicData uri="http://schemas.openxmlformats.org/drawingml/2006/table">
            <a:tbl>
              <a:tblPr firstRow="1" bandRow="1">
                <a:tableStyleId>{7DF18680-E054-41AD-8BC1-D1AEF772440D}</a:tableStyleId>
              </a:tblPr>
              <a:tblGrid>
                <a:gridCol w="1440160"/>
                <a:gridCol w="2197735"/>
                <a:gridCol w="5651137"/>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rowSpan="2">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给小陈</a:t>
                      </a:r>
                      <a:endParaRPr lang="zh-CN" altLang="en-US" dirty="0" smtClean="0"/>
                    </a:p>
                    <a:p>
                      <a:r>
                        <a:rPr lang="zh-CN" altLang="en-US" dirty="0" smtClean="0"/>
                        <a:t>写信</a:t>
                      </a:r>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法规严于私情</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从古至今，法律的作用都是为了营造更为和谐的社会环境，是治国的手段；而情理则是人心沟通交流的准则和纽带，是怀柔醒心的方式。古罗马有位大法官忍住老泪，将爱子送往刑场。在情理面前，他是慈爱的父亲，教育儿子是他的天职，所以他苦口婆心；在法律面前，他是严明的法官，让犯人无处遁形是他的使命，所以他敬法弃私。那流不下来的老泪中有对儿子屡教不改的遗憾，也有法严于私的坚毅。</a:t>
                      </a:r>
                      <a:endParaRPr lang="zh-CN" altLang="en-US" dirty="0"/>
                    </a:p>
                  </a:txBody>
                  <a:tcPr/>
                </a:tc>
              </a:tr>
              <a:tr h="648072">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法理不外乎人情</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论语</a:t>
                      </a:r>
                      <a:r>
                        <a:rPr lang="en-US" altLang="zh-CN" dirty="0" smtClean="0"/>
                        <a:t>》</a:t>
                      </a:r>
                      <a:r>
                        <a:rPr lang="zh-CN" altLang="en-US" dirty="0" smtClean="0"/>
                        <a:t>里讲了这样一个故事：一个父亲偷了羊，儿子告发了他，孔子说：“我们那里恰恰相反，如果父亲偷了羊，儿子会帮他隐匿。”夫子是这样解释的：这样做有助于维护当地的伦理关系。正所谓法理不外乎人情，小陈，你的安全意识是正确的，但举报的方式值得商榷。</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amond(in)">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764957"/>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340768"/>
          <a:ext cx="9505056" cy="4952495"/>
        </p:xfrm>
        <a:graphic>
          <a:graphicData uri="http://schemas.openxmlformats.org/drawingml/2006/table">
            <a:tbl>
              <a:tblPr firstRow="1" bandRow="1">
                <a:tableStyleId>{7DF18680-E054-41AD-8BC1-D1AEF772440D}</a:tableStyleId>
              </a:tblPr>
              <a:tblGrid>
                <a:gridCol w="888962"/>
                <a:gridCol w="1055254"/>
                <a:gridCol w="7560840"/>
              </a:tblGrid>
              <a:tr h="9144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1468398">
                <a:tc rowSpan="2">
                  <a:txBody>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给老陈</a:t>
                      </a:r>
                      <a:endParaRPr lang="zh-CN" altLang="en-US" dirty="0" smtClean="0"/>
                    </a:p>
                    <a:p>
                      <a:r>
                        <a:rPr lang="zh-CN" altLang="en-US" dirty="0" smtClean="0"/>
                        <a:t>写信</a:t>
                      </a:r>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细心谨慎保平安</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项羽，是西楚霸王，力能扛鼎，功盖中原，灭秦而分封诸侯，最终却身死垓下。究其功败垂成、身死业毁的原因，何尝不是心存侥幸、大意疏忽？其始不用韩信，为后来树立大敌；其盛时于鸿门宴上不听范增劝告，心存侥幸，放走了砧上之鱼肉刘邦。心存侥幸，就会自高自大，忘乎所以。一朝覆灭，其可叹哉！</a:t>
                      </a:r>
                      <a:endParaRPr lang="zh-CN" altLang="en-US" dirty="0"/>
                    </a:p>
                  </a:txBody>
                  <a:tcPr/>
                </a:tc>
              </a:tr>
              <a:tr h="2569697">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敬畏生命</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青青陵上柏</a:t>
                      </a:r>
                      <a:r>
                        <a:rPr lang="en-US" altLang="zh-CN" dirty="0" smtClean="0"/>
                        <a:t>》</a:t>
                      </a:r>
                      <a:r>
                        <a:rPr lang="zh-CN" altLang="en-US" dirty="0" smtClean="0"/>
                        <a:t>云：“人生天地间，忽如远行客。”每个人都只是这人生逆旅中的暂住之客，我们的生命脆弱而又短暂，无法重新来过。也正因如此，我们才更应该对生命心怀敬畏，不因任何外因而失去对它的尊重。不由想起了那个“职业是生病，业余是写作”的作家史铁生，当他说出“微笑着，去唱生活的歌谣”时，当他穷四年之功、利用透析后的残存时间写下</a:t>
                      </a:r>
                      <a:r>
                        <a:rPr lang="en-US" altLang="zh-CN" dirty="0" smtClean="0"/>
                        <a:t>《</a:t>
                      </a:r>
                      <a:r>
                        <a:rPr lang="zh-CN" altLang="en-US" dirty="0" smtClean="0"/>
                        <a:t>病隙碎笔</a:t>
                      </a:r>
                      <a:r>
                        <a:rPr lang="en-US" altLang="zh-CN" dirty="0" smtClean="0"/>
                        <a:t>》</a:t>
                      </a:r>
                      <a:r>
                        <a:rPr lang="zh-CN" altLang="en-US" dirty="0" smtClean="0"/>
                        <a:t>时，当他在</a:t>
                      </a:r>
                      <a:r>
                        <a:rPr lang="en-US" altLang="zh-CN" dirty="0" smtClean="0"/>
                        <a:t>《</a:t>
                      </a:r>
                      <a:r>
                        <a:rPr lang="zh-CN" altLang="en-US" dirty="0" smtClean="0"/>
                        <a:t>命若琴弦</a:t>
                      </a:r>
                      <a:r>
                        <a:rPr lang="en-US" altLang="zh-CN" dirty="0" smtClean="0"/>
                        <a:t>》</a:t>
                      </a:r>
                      <a:r>
                        <a:rPr lang="zh-CN" altLang="en-US" dirty="0" smtClean="0"/>
                        <a:t>中塑造了千弦弹断、希望不灭的盲人琴师时，他对生命表现出了怎样深情的敬重？！陈先生，希望您能够懂得，正像当代诗人郭小川所说，“但愿每次回忆，对生活都不感到负疚”，敬畏自我的生命，可以让我们无悔此生。</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764957"/>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338416"/>
          <a:ext cx="9289032" cy="4754880"/>
        </p:xfrm>
        <a:graphic>
          <a:graphicData uri="http://schemas.openxmlformats.org/drawingml/2006/table">
            <a:tbl>
              <a:tblPr firstRow="1" bandRow="1">
                <a:tableStyleId>{7DF18680-E054-41AD-8BC1-D1AEF772440D}</a:tableStyleId>
              </a:tblPr>
              <a:tblGrid>
                <a:gridCol w="864096"/>
                <a:gridCol w="1440160"/>
                <a:gridCol w="69847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rowSpan="2">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给警察</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写信</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保护隐私是一种道德</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马航</a:t>
                      </a:r>
                      <a:r>
                        <a:rPr lang="en-US" altLang="zh-CN" dirty="0" smtClean="0"/>
                        <a:t>MH370</a:t>
                      </a:r>
                      <a:r>
                        <a:rPr lang="zh-CN" altLang="en-US" dirty="0" smtClean="0"/>
                        <a:t>失联后，有多少遇难者生死未卜，有多少遇难者家属为着那一丝希望而日夜守候，几近崩溃边缘。同样，有多少媒体急于挖掘遇难者家属的内心感受，亦有多少网民称遇难者家属忸怩作态，抑或庆幸自己不在飞机上。灾难发生时，任何对当事人感受的深入挖掘都无异于二次伤害，而我们真正需要做的，是以一份人文关怀来呵护敏感脆弱的人心，以及这个敏感脆弱的社会。</a:t>
                      </a:r>
                      <a:endParaRPr lang="zh-CN" altLang="en-US" dirty="0"/>
                    </a:p>
                  </a:txBody>
                  <a:tcPr/>
                </a:tc>
              </a:tr>
              <a:tr h="648072">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执法者对违法者的批评，应考虑社会效果</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几年前，有部门以“加强反腐”为名，鼓励小学生举报公务员父母在家收礼的行为，该活动在广泛质疑声中被叫停。违反社会伦理、造成亲情疏离的行为，无论打着多么高尚的旗号，都是不应该被鼓励和提倡的。</a:t>
                      </a:r>
                      <a:endParaRPr lang="zh-CN" altLang="en-US" dirty="0"/>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给网友</a:t>
                      </a:r>
                      <a:endParaRPr lang="zh-CN" altLang="en-US"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写信</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规则无可置疑</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苏格拉底受公民审判被判处死刑，明明可以越狱却为了维护规则而凛然赴死。尊重社会规则是我们每个人应该做的。举报父亲的小陈无疑做到了这一点，她的做法值得称赞，不应遭到质疑。</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5" name="TextBox 4"/>
          <p:cNvSpPr txBox="1"/>
          <p:nvPr/>
        </p:nvSpPr>
        <p:spPr>
          <a:xfrm>
            <a:off x="1991544" y="1196752"/>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8  </a:t>
            </a:r>
            <a:r>
              <a:rPr lang="zh-CN" altLang="en-US" sz="3200" dirty="0" smtClean="0">
                <a:latin typeface="+mn-ea"/>
              </a:rPr>
              <a:t>位置与价值</a:t>
            </a:r>
          </a:p>
        </p:txBody>
      </p:sp>
      <p:sp>
        <p:nvSpPr>
          <p:cNvPr id="2" name="文本框 1"/>
          <p:cNvSpPr txBox="1"/>
          <p:nvPr/>
        </p:nvSpPr>
        <p:spPr>
          <a:xfrm>
            <a:off x="2135560" y="1988840"/>
            <a:ext cx="8573135" cy="3539430"/>
          </a:xfrm>
          <a:prstGeom prst="rect">
            <a:avLst/>
          </a:prstGeom>
          <a:noFill/>
        </p:spPr>
        <p:txBody>
          <a:bodyPr wrap="square" rtlCol="0">
            <a:spAutoFit/>
          </a:bodyPr>
          <a:lstStyle/>
          <a:p>
            <a:r>
              <a:rPr lang="zh-CN" altLang="en-US" sz="3200" dirty="0"/>
              <a:t>【高考真题</a:t>
            </a:r>
            <a:r>
              <a:rPr lang="zh-CN" altLang="en-US" sz="3200" dirty="0" smtClean="0"/>
              <a:t>】</a:t>
            </a:r>
            <a:r>
              <a:rPr lang="zh-CN" altLang="en-US" sz="3200" dirty="0" smtClean="0">
                <a:latin typeface="宋体" pitchFamily="2" charset="-122"/>
                <a:ea typeface="宋体" pitchFamily="2" charset="-122"/>
              </a:rPr>
              <a:t>阅读下面的材料，根据要求写一篇不少于</a:t>
            </a:r>
            <a:r>
              <a:rPr lang="en-US" altLang="zh-CN" sz="3200" dirty="0" smtClean="0">
                <a:latin typeface="宋体" pitchFamily="2" charset="-122"/>
                <a:ea typeface="宋体" pitchFamily="2" charset="-122"/>
              </a:rPr>
              <a:t>800</a:t>
            </a:r>
            <a:r>
              <a:rPr lang="zh-CN" altLang="en-US" sz="3200" dirty="0" smtClean="0">
                <a:latin typeface="宋体" pitchFamily="2" charset="-122"/>
                <a:ea typeface="宋体" pitchFamily="2" charset="-122"/>
              </a:rPr>
              <a:t>字的文章。</a:t>
            </a:r>
            <a:endParaRPr lang="en-US" altLang="zh-CN" sz="3200" dirty="0" smtClean="0">
              <a:latin typeface="宋体" pitchFamily="2" charset="-122"/>
              <a:ea typeface="宋体" pitchFamily="2" charset="-122"/>
            </a:endParaRPr>
          </a:p>
          <a:p>
            <a:r>
              <a:rPr lang="en-US" altLang="zh-CN" sz="3200" dirty="0" smtClean="0">
                <a:latin typeface="宋体" pitchFamily="2" charset="-122"/>
                <a:ea typeface="宋体" pitchFamily="2" charset="-122"/>
              </a:rPr>
              <a:t>    </a:t>
            </a:r>
            <a:r>
              <a:rPr lang="zh-CN" altLang="en-US" sz="3200" dirty="0" smtClean="0">
                <a:latin typeface="楷体" panose="02010609060101010101" pitchFamily="49" charset="-122"/>
                <a:ea typeface="楷体" panose="02010609060101010101" pitchFamily="49" charset="-122"/>
              </a:rPr>
              <a:t>当代风采人物评选活动已产生最后三名候选人：大李，笃学敏思，矢志创新，为破解生命科学之谜做出重大贡献，率领团队一举跻身国际学术最前沿。老王，爱岗敬业，练就一手绝活，变普通技术为完美艺术，走出一条从职</a:t>
            </a:r>
            <a:endParaRPr lang="zh-CN" altLang="en-US" sz="32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929765" y="908720"/>
            <a:ext cx="8773988" cy="4708981"/>
          </a:xfrm>
          <a:prstGeom prst="rect">
            <a:avLst/>
          </a:prstGeom>
          <a:noFill/>
        </p:spPr>
        <p:txBody>
          <a:bodyPr wrap="square" rtlCol="0">
            <a:spAutoFit/>
          </a:bodyPr>
          <a:lstStyle/>
          <a:p>
            <a:r>
              <a:rPr lang="zh-CN" altLang="en-US" sz="3200" dirty="0" smtClean="0">
                <a:latin typeface="楷体" panose="02010609060101010101" pitchFamily="49" charset="-122"/>
                <a:ea typeface="楷体" panose="02010609060101010101" pitchFamily="49" charset="-122"/>
              </a:rPr>
              <a:t>高生到焊接大师的“大国工匠”之路。小刘，酷爱摄影，跋山涉水捕捉世间美景，他的博客赢得网友一片赞叹：“你带我们品味大千世界”“你帮我们留住美丽乡愁”。</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a:t>
            </a:r>
            <a:r>
              <a:rPr lang="zh-CN" altLang="en-US" sz="2800" dirty="0" smtClean="0">
                <a:latin typeface="宋体" pitchFamily="2" charset="-122"/>
                <a:ea typeface="宋体" pitchFamily="2" charset="-122"/>
              </a:rPr>
              <a:t>这三人中，你认为谁更具风采？请综合材料内容及含意作文，体现你的思考、权衡与选择。</a:t>
            </a:r>
            <a:endParaRPr lang="en-US" altLang="zh-CN" sz="2800" dirty="0" smtClean="0">
              <a:latin typeface="宋体" pitchFamily="2" charset="-122"/>
              <a:ea typeface="宋体" pitchFamily="2" charset="-122"/>
            </a:endParaRPr>
          </a:p>
          <a:p>
            <a:r>
              <a:rPr lang="en-US" altLang="zh-CN" sz="2800" dirty="0" smtClean="0">
                <a:latin typeface="宋体" pitchFamily="2" charset="-122"/>
                <a:ea typeface="宋体" pitchFamily="2" charset="-122"/>
              </a:rPr>
              <a:t>    </a:t>
            </a:r>
            <a:r>
              <a:rPr lang="zh-CN" altLang="en-US" sz="2800" dirty="0" smtClean="0">
                <a:latin typeface="宋体" pitchFamily="2" charset="-122"/>
                <a:ea typeface="宋体" pitchFamily="2" charset="-122"/>
              </a:rPr>
              <a:t>要求选好角度，确定立意，明确文体，自拟标题；不要套作，不得抄袭。</a:t>
            </a:r>
            <a:endParaRPr lang="zh-CN" altLang="en-US" sz="2800" dirty="0" smtClean="0">
              <a:latin typeface="宋体" pitchFamily="2" charset="-122"/>
              <a:ea typeface="宋体" pitchFamily="2" charset="-122"/>
            </a:endParaRPr>
          </a:p>
          <a:p>
            <a:pPr algn="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［课标全国</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Ⅱ2015·18</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60</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分］</a:t>
            </a:r>
            <a:endParaRPr lang="zh-CN" altLang="en-US" sz="2800" dirty="0" smtClean="0">
              <a:effectLst>
                <a:outerShdw blurRad="38100" dist="38100" dir="2700000" algn="tl">
                  <a:srgbClr val="000000">
                    <a:alpha val="43137"/>
                  </a:srgbClr>
                </a:outerShdw>
              </a:effectLst>
              <a:latin typeface="宋体" pitchFamily="2" charset="-122"/>
              <a:ea typeface="宋体" pitchFamily="2" charset="-122"/>
            </a:endParaRPr>
          </a:p>
          <a:p>
            <a:endParaRPr lang="zh-CN" altLang="en-US" sz="28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19"/>
          <p:cNvSpPr>
            <a:spLocks noEditPoints="1"/>
          </p:cNvSpPr>
          <p:nvPr/>
        </p:nvSpPr>
        <p:spPr bwMode="auto">
          <a:xfrm>
            <a:off x="575514" y="126368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12679"/>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
        <p:nvSpPr>
          <p:cNvPr id="4" name="文本框 3"/>
          <p:cNvSpPr txBox="1"/>
          <p:nvPr/>
        </p:nvSpPr>
        <p:spPr>
          <a:xfrm>
            <a:off x="1714500" y="1772816"/>
            <a:ext cx="8573135" cy="3600986"/>
          </a:xfrm>
          <a:prstGeom prst="rect">
            <a:avLst/>
          </a:prstGeom>
          <a:noFill/>
          <a:extLst>
            <a:ext uri="{909E8E84-426E-40DD-AFC4-6F175D3DCCD1}">
              <a14:hiddenFill xmlns:a14="http://schemas.microsoft.com/office/drawing/2010/main">
                <a:solidFill>
                  <a:schemeClr val="tx1">
                    <a:lumMod val="10000"/>
                    <a:lumOff val="90000"/>
                  </a:schemeClr>
                </a:solidFill>
              </a14:hiddenFill>
            </a:ext>
          </a:extLst>
        </p:spPr>
        <p:txBody>
          <a:bodyPr wrap="square" rtlCol="0">
            <a:spAutoFit/>
          </a:bodyPr>
          <a:lstStyle/>
          <a:p>
            <a:r>
              <a:rPr lang="zh-CN" altLang="en-US" sz="3200" b="1" u="sng" dirty="0" smtClean="0">
                <a:latin typeface="宋体" pitchFamily="2" charset="-122"/>
                <a:ea typeface="宋体" pitchFamily="2" charset="-122"/>
              </a:rPr>
              <a:t>关键词句法</a:t>
            </a:r>
            <a:endParaRPr lang="en-US" altLang="zh-CN" sz="3200" b="1" u="sng" dirty="0" smtClean="0">
              <a:latin typeface="宋体" pitchFamily="2" charset="-122"/>
              <a:ea typeface="宋体" pitchFamily="2" charset="-122"/>
            </a:endParaRPr>
          </a:p>
          <a:p>
            <a:r>
              <a:rPr lang="zh-CN" altLang="en-US" sz="2800" dirty="0" smtClean="0">
                <a:latin typeface="宋体" pitchFamily="2" charset="-122"/>
                <a:ea typeface="宋体" pitchFamily="2" charset="-122"/>
              </a:rPr>
              <a:t>    在一些作文材料中，出题人往往安排了一些暗示材料中心的关键词句。找到它们，也就找到了立意的突破口。本则材料由两部分组成</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事实性的叙述材料和引导性的议论材料。叙述材料中存在两个关键对象</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世纪宝宝”和“新世纪的中国”，借此体现了我们的生命个体和时代发展、国家进步之间的密切联系。议论材料中的关键词是：际遇、机缘、使命、</a:t>
            </a:r>
            <a:endParaRPr lang="zh-CN" altLang="en-US" sz="2800" dirty="0">
              <a:latin typeface="宋体" pitchFamily="2" charset="-122"/>
              <a:ea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1" presetClass="entr" presetSubtype="1" fill="hold" grpId="0" nodeType="withEffect">
                                  <p:stCondLst>
                                    <p:cond delay="0"/>
                                  </p:stCondLst>
                                  <p:childTnLst>
                                    <p:set>
                                      <p:cBhvr>
                                        <p:cTn id="11" dur="500" fill="hold">
                                          <p:stCondLst>
                                            <p:cond delay="0"/>
                                          </p:stCondLst>
                                        </p:cTn>
                                        <p:tgtEl>
                                          <p:spTgt spid="7"/>
                                        </p:tgtEl>
                                        <p:attrNameLst>
                                          <p:attrName>style.visibility</p:attrName>
                                        </p:attrNameLst>
                                      </p:cBhvr>
                                      <p:to>
                                        <p:strVal val="visible"/>
                                      </p:to>
                                    </p:set>
                                    <p:animEffect transition="in" filter="wheel(1)">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000" fill="hold">
                                          <p:stCondLst>
                                            <p:cond delay="0"/>
                                          </p:stCondLst>
                                        </p:cTn>
                                        <p:tgtEl>
                                          <p:spTgt spid="10"/>
                                        </p:tgtEl>
                                        <p:attrNameLst>
                                          <p:attrName>style.visibility</p:attrName>
                                        </p:attrNameLst>
                                      </p:cBhvr>
                                      <p:to>
                                        <p:strVal val="visible"/>
                                      </p:to>
                                    </p:set>
                                    <p:animEffect transition="in" filter="wheel(1)">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01520" y="1772920"/>
            <a:ext cx="9135745" cy="4092575"/>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多中求一法</a:t>
            </a:r>
            <a:endParaRPr lang="en-US" altLang="zh-CN" sz="3200" b="1" u="sng" dirty="0" smtClean="0">
              <a:latin typeface="宋体" pitchFamily="2" charset="-122"/>
              <a:ea typeface="宋体" pitchFamily="2" charset="-122"/>
            </a:endParaRPr>
          </a:p>
          <a:p>
            <a:r>
              <a:rPr lang="en-US" altLang="zh-CN" sz="3200" dirty="0" smtClean="0">
                <a:latin typeface="宋体" pitchFamily="2" charset="-122"/>
                <a:ea typeface="宋体" pitchFamily="2" charset="-122"/>
              </a:rPr>
              <a:t>    </a:t>
            </a:r>
            <a:r>
              <a:rPr lang="zh-CN" altLang="en-US" sz="2800" dirty="0" smtClean="0">
                <a:latin typeface="宋体" pitchFamily="2" charset="-122"/>
                <a:ea typeface="宋体" pitchFamily="2" charset="-122"/>
              </a:rPr>
              <a:t>从题目看，这是一道多角度材料作文题，多角度并不意味着可以借题发挥，无限延伸。虽然角度的开放性使写作内容更加丰富，但命题者总有一个核心观点约束着各个不同的角度。如本题，三个人代表着三个不同领域</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科研领域、技工领域、艺术领域。不同领域的价值表现肯定不同，不同人的认识与评价也迥异，但是命题者希望你找到的是他们的风采，“风采”正是“一”的所在，是写作的出发点。</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206304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929765" y="1772920"/>
            <a:ext cx="9435465" cy="4092575"/>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显中求隐法</a:t>
            </a:r>
            <a:endParaRPr lang="en-US" altLang="zh-CN" sz="3200" b="1" u="sng" dirty="0" smtClean="0">
              <a:latin typeface="宋体" pitchFamily="2" charset="-122"/>
              <a:ea typeface="宋体" pitchFamily="2" charset="-122"/>
            </a:endParaRPr>
          </a:p>
          <a:p>
            <a:r>
              <a:rPr lang="en-US" altLang="zh-CN" sz="3200" dirty="0" smtClean="0">
                <a:latin typeface="宋体" pitchFamily="2" charset="-122"/>
                <a:ea typeface="宋体" pitchFamily="2" charset="-122"/>
              </a:rPr>
              <a:t>    </a:t>
            </a:r>
            <a:r>
              <a:rPr lang="zh-CN" altLang="en-US" sz="2800" dirty="0" smtClean="0">
                <a:latin typeface="宋体" pitchFamily="2" charset="-122"/>
                <a:ea typeface="宋体" pitchFamily="2" charset="-122"/>
              </a:rPr>
              <a:t>一般来说，考生容易抓住材料中显性的观点，但隐性的内容常常是抓不准的，这需要考生深入挖掘，只要多想一步，就可能明白命题者的意图。如这则材料，命题者提出：“这三人中，你认为谁更具风采？”这就意味着这三人可能都有“不风采”处。如果选定了某一人，如何表述潜在的“不风采”处，是写作深入的关键。比如，选定老王，只有正确看待他的焊接工作、他的文凭等，才能化“不风采”为“风采”。</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836712"/>
            <a:ext cx="2808312" cy="584775"/>
          </a:xfrm>
          <a:prstGeom prst="rect">
            <a:avLst/>
          </a:prstGeom>
          <a:noFill/>
        </p:spPr>
        <p:txBody>
          <a:bodyPr wrap="square" rtlCol="0">
            <a:spAutoFit/>
          </a:bodyPr>
          <a:lstStyle/>
          <a:p>
            <a:r>
              <a:rPr lang="zh-CN" altLang="en-US" sz="3200" dirty="0" smtClean="0"/>
              <a:t>立  意</a:t>
            </a:r>
            <a:endParaRPr lang="zh-CN" altLang="en-US" sz="3200" dirty="0"/>
          </a:p>
        </p:txBody>
      </p:sp>
      <p:graphicFrame>
        <p:nvGraphicFramePr>
          <p:cNvPr id="14" name="表格 13"/>
          <p:cNvGraphicFramePr>
            <a:graphicFrameLocks noGrp="1"/>
          </p:cNvGraphicFramePr>
          <p:nvPr/>
        </p:nvGraphicFramePr>
        <p:xfrm>
          <a:off x="1919536" y="1484784"/>
          <a:ext cx="9289032" cy="429768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a:txBody>
                    <a:bodyPr/>
                    <a:lstStyle/>
                    <a:p>
                      <a:r>
                        <a:rPr lang="zh-CN" altLang="en-US" dirty="0" smtClean="0"/>
                        <a:t>大李</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敏思创新，最具风采</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庄小威从小就对科学有着浓厚的兴趣，她从中国科学技术大学物理系毕业后，赴美留学，获加利福尼亚大学伯克利分校物理学博士学位。在斯坦福大学结束生物学博士后生涯之后，她收到哈佛、麻省理工、耶鲁等</a:t>
                      </a:r>
                      <a:r>
                        <a:rPr lang="en-US" altLang="zh-CN" dirty="0" smtClean="0"/>
                        <a:t>7</a:t>
                      </a:r>
                      <a:r>
                        <a:rPr lang="zh-CN" altLang="en-US" dirty="0" smtClean="0"/>
                        <a:t>所世界一流大学的邀请，最终她选择了哈佛大学。她潜心学术，锐意进取，不仅在实验上取得显著成果，还获得了麦克阿瑟天才奖，成为当年获奖者里最年轻的一位。</a:t>
                      </a:r>
                      <a:r>
                        <a:rPr lang="en-US" altLang="zh-CN" dirty="0" smtClean="0"/>
                        <a:t>34</a:t>
                      </a:r>
                      <a:r>
                        <a:rPr lang="zh-CN" altLang="en-US" dirty="0" smtClean="0"/>
                        <a:t>岁，成为哈佛教授，拥有了自己的实验室。</a:t>
                      </a:r>
                      <a:r>
                        <a:rPr lang="en-US" altLang="zh-CN" dirty="0" smtClean="0"/>
                        <a:t>40</a:t>
                      </a:r>
                      <a:r>
                        <a:rPr lang="zh-CN" altLang="en-US" dirty="0" smtClean="0"/>
                        <a:t>岁，当选为美国科学院院士。她是怎样一步步攀登到这一顶峰的？这无疑与她“咬定青山不放松”的执着、不甘人后的奋力拼搏有关，是笃学敏思铺就了她的成功之路。</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amond(in)">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784"/>
          <a:ext cx="9289032" cy="457200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a:txBody>
                    <a:bodyPr/>
                    <a:lstStyle/>
                    <a:p>
                      <a:r>
                        <a:rPr lang="zh-CN" altLang="en-US" dirty="0" smtClean="0"/>
                        <a:t>老王</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工匠精神，别样风采</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高凤林焊接的是火箭发动机喷管。那是数百根几毫米的空心管线，管壁厚度为</a:t>
                      </a:r>
                      <a:r>
                        <a:rPr lang="en-US" altLang="zh-CN" dirty="0" smtClean="0"/>
                        <a:t>0.33</a:t>
                      </a:r>
                      <a:r>
                        <a:rPr lang="zh-CN" altLang="en-US" dirty="0" smtClean="0"/>
                        <a:t>毫米，他却能在</a:t>
                      </a:r>
                      <a:r>
                        <a:rPr lang="en-US" altLang="zh-CN" dirty="0" smtClean="0"/>
                        <a:t>3</a:t>
                      </a:r>
                      <a:r>
                        <a:rPr lang="zh-CN" altLang="en-US" dirty="0" smtClean="0"/>
                        <a:t>万多次精密的焊接中，把它们“编织”在一起，其焊缝细到接近头发丝。人称高凤林为火箭“心脏”的焊接人。“两丝”钳工顾秋亮在载人潜水器的组装中，实现了一个指甲大小的面积承受</a:t>
                      </a:r>
                      <a:r>
                        <a:rPr lang="en-US" altLang="zh-CN" dirty="0" smtClean="0"/>
                        <a:t>1</a:t>
                      </a:r>
                      <a:r>
                        <a:rPr lang="zh-CN" altLang="en-US" dirty="0" smtClean="0"/>
                        <a:t>千克水压、密封面控制在一根头发丝</a:t>
                      </a:r>
                      <a:r>
                        <a:rPr lang="en-US" altLang="zh-CN" dirty="0" smtClean="0"/>
                        <a:t>1/10</a:t>
                      </a:r>
                      <a:r>
                        <a:rPr lang="zh-CN" altLang="en-US" dirty="0" smtClean="0"/>
                        <a:t>面积的装配精度，以确保潜水器既不漏水，又能缓冲巨大的水压。宁允展研磨一种高速列车定位臂，就像绣花，把切口表面隐约的竖线，织成一张纹路细密、摩擦力超强的网，其精密度达到</a:t>
                      </a:r>
                      <a:r>
                        <a:rPr lang="en-US" altLang="zh-CN" dirty="0" smtClean="0"/>
                        <a:t>0.05</a:t>
                      </a:r>
                      <a:r>
                        <a:rPr lang="zh-CN" altLang="en-US" dirty="0" smtClean="0"/>
                        <a:t>毫米，使宁允展成为世界上独一无二的高铁研磨师。他们追求职业技能的完美与极致，创造了一个个惊人的数字，把不可能变为可能。</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784"/>
          <a:ext cx="9289032" cy="347472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a:txBody>
                    <a:bodyPr/>
                    <a:lstStyle/>
                    <a:p>
                      <a:r>
                        <a:rPr lang="zh-CN" altLang="en-US" dirty="0" smtClean="0"/>
                        <a:t>老王</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爱岗敬业，平凡亦精彩</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“最美山村女教师”马剑霞，在对生活进行了深刻的思考之后，毅然做出了自己的选择，从而成为一个在偏远山区坚守了</a:t>
                      </a:r>
                      <a:r>
                        <a:rPr lang="en-US" altLang="zh-CN" dirty="0" smtClean="0"/>
                        <a:t>10</a:t>
                      </a:r>
                      <a:r>
                        <a:rPr lang="zh-CN" altLang="en-US" dirty="0" smtClean="0"/>
                        <a:t>年的外乡人。从</a:t>
                      </a:r>
                      <a:r>
                        <a:rPr lang="en-US" altLang="zh-CN" dirty="0" smtClean="0"/>
                        <a:t>17</a:t>
                      </a:r>
                      <a:r>
                        <a:rPr lang="zh-CN" altLang="en-US" dirty="0" smtClean="0"/>
                        <a:t>岁到</a:t>
                      </a:r>
                      <a:r>
                        <a:rPr lang="en-US" altLang="zh-CN" dirty="0" smtClean="0"/>
                        <a:t>27</a:t>
                      </a:r>
                      <a:r>
                        <a:rPr lang="zh-CN" altLang="en-US" dirty="0" smtClean="0"/>
                        <a:t>岁，她在颠簸的山路上徒步攀爬，一路风霜蹉跎了年华，但她并没有因此而后悔，而是用耐心展现出奉献的品格，也诠释了繁华喧嚣中的淡然宁静之美。</a:t>
                      </a:r>
                      <a:r>
                        <a:rPr lang="en-US" altLang="zh-CN" dirty="0" smtClean="0"/>
                        <a:t>10</a:t>
                      </a:r>
                      <a:r>
                        <a:rPr lang="zh-CN" altLang="en-US" dirty="0" smtClean="0"/>
                        <a:t>年的时间，她收获了一个人之所以为人的尊严。生活，就应该是这个样子，如果一味地幻想，不断地抱怨，而不懂得如何去经营平凡的人生，生命又怎能光辉灿烂？</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30966" y="1421919"/>
          <a:ext cx="9289032" cy="402336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a:txBody>
                    <a:bodyPr/>
                    <a:lstStyle/>
                    <a:p>
                      <a:r>
                        <a:rPr lang="zh-CN" altLang="en-US" dirty="0" smtClean="0"/>
                        <a:t>小刘</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美在热爱生活</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在我们这个时代里，有很多人能够于世事喧闹中停下自己的脚步，细细地品味生活，为自己也为他人留下美好的回忆，这也许就是小刘捕捉美景的风采吧。其实，不管是哪个时代，都有超然于世事的人。不必说杨绛走到人生边上，依然能有“隐于世事喧哗之外，陶陶然专心治学”的清静；也不必说沈从文不得志时依然有着每日“看落日同水鸟”的闲情逸致；单说蒲松龄，他名落孙山后便不再热衷于功名利禄，而是选择以一碗清茶待四方过客，听取一段传奇，书写一本</a:t>
                      </a:r>
                      <a:r>
                        <a:rPr lang="en-US" altLang="zh-CN" dirty="0" smtClean="0"/>
                        <a:t>《</a:t>
                      </a:r>
                      <a:r>
                        <a:rPr lang="zh-CN" altLang="en-US" dirty="0" smtClean="0"/>
                        <a:t>聊斋志异</a:t>
                      </a:r>
                      <a:r>
                        <a:rPr lang="en-US" altLang="zh-CN" dirty="0" smtClean="0"/>
                        <a:t>》</a:t>
                      </a:r>
                      <a:r>
                        <a:rPr lang="zh-CN" altLang="en-US" dirty="0" smtClean="0"/>
                        <a:t>。这些人，虽都处世事喧嚣中，但依然能停下自己的步伐，安静地热爱生活。</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784"/>
          <a:ext cx="9289032" cy="374904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a:txBody>
                    <a:bodyPr/>
                    <a:lstStyle/>
                    <a:p>
                      <a:r>
                        <a:rPr lang="zh-CN" altLang="en-US" dirty="0" smtClean="0"/>
                        <a:t>小刘</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美在品味自然</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名校毕业、收入颇丰的梭罗在看破浮华后毅然选择放下一切，隐居于市井并在喧嚣中探寻美景。他成为一位富有哲思的诗人，在家乡的瓦尔登湖畔修建陋室，迸发着前所未有的思维火花。在那个没有相机、没有博客的世界里，他无法将美景与其他人分享，就与自我进行着灵魂对话，在“把观察四季当作职业”的美好日子里，感受着四季别样的风情。梭罗，一位诗意栖居在大地上的哲人、诗人，用双眼认真地捕捉被人忽略的风景，在寂静观察中丰富灵魂，用丰盈的心品味着最本真的自然。</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5" name="TextBox 4"/>
          <p:cNvSpPr txBox="1"/>
          <p:nvPr/>
        </p:nvSpPr>
        <p:spPr>
          <a:xfrm>
            <a:off x="2063552" y="1124744"/>
            <a:ext cx="3592830" cy="58356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9 </a:t>
            </a:r>
            <a:r>
              <a:rPr lang="zh-CN" altLang="en-US" sz="3200" dirty="0" smtClean="0">
                <a:latin typeface="+mn-ea"/>
              </a:rPr>
              <a:t>经营与关怀</a:t>
            </a:r>
          </a:p>
        </p:txBody>
      </p:sp>
      <p:sp>
        <p:nvSpPr>
          <p:cNvPr id="2" name="文本框 1"/>
          <p:cNvSpPr txBox="1"/>
          <p:nvPr/>
        </p:nvSpPr>
        <p:spPr>
          <a:xfrm>
            <a:off x="1991544" y="1772816"/>
            <a:ext cx="8573135" cy="3046988"/>
          </a:xfrm>
          <a:prstGeom prst="rect">
            <a:avLst/>
          </a:prstGeom>
          <a:noFill/>
        </p:spPr>
        <p:txBody>
          <a:bodyPr wrap="square" rtlCol="0">
            <a:spAutoFit/>
          </a:bodyPr>
          <a:lstStyle/>
          <a:p>
            <a:r>
              <a:rPr lang="zh-CN" altLang="en-US" sz="3200" dirty="0"/>
              <a:t>【高考真题</a:t>
            </a:r>
            <a:r>
              <a:rPr lang="zh-CN" altLang="en-US" sz="3200" dirty="0" smtClean="0"/>
              <a:t>】</a:t>
            </a:r>
            <a:r>
              <a:rPr lang="zh-CN" altLang="en-US" sz="3200" dirty="0" smtClean="0">
                <a:latin typeface="宋体" pitchFamily="2" charset="-122"/>
                <a:ea typeface="宋体" pitchFamily="2" charset="-122"/>
              </a:rPr>
              <a:t>阅读下面的材料，根据自己的感悟和联想，写一篇不少于</a:t>
            </a:r>
            <a:r>
              <a:rPr lang="en-US" altLang="zh-CN" sz="3200" dirty="0" smtClean="0">
                <a:latin typeface="宋体" pitchFamily="2" charset="-122"/>
                <a:ea typeface="宋体" pitchFamily="2" charset="-122"/>
              </a:rPr>
              <a:t>800</a:t>
            </a:r>
            <a:r>
              <a:rPr lang="zh-CN" altLang="en-US" sz="3200" dirty="0" smtClean="0">
                <a:latin typeface="宋体" pitchFamily="2" charset="-122"/>
                <a:ea typeface="宋体" pitchFamily="2" charset="-122"/>
              </a:rPr>
              <a:t>字的文章。</a:t>
            </a:r>
            <a:endParaRPr lang="en-US" altLang="zh-CN" sz="3200" dirty="0" smtClean="0">
              <a:latin typeface="宋体" pitchFamily="2" charset="-122"/>
              <a:ea typeface="宋体" pitchFamily="2" charset="-122"/>
            </a:endParaRPr>
          </a:p>
          <a:p>
            <a:r>
              <a:rPr lang="en-US" altLang="zh-CN" sz="3200" dirty="0" smtClean="0">
                <a:latin typeface="宋体" pitchFamily="2" charset="-122"/>
                <a:ea typeface="宋体" pitchFamily="2" charset="-122"/>
              </a:rPr>
              <a:t>    </a:t>
            </a:r>
            <a:r>
              <a:rPr lang="zh-CN" altLang="en-US" sz="3200" dirty="0" smtClean="0">
                <a:latin typeface="楷体" panose="02010609060101010101" pitchFamily="49" charset="-122"/>
                <a:ea typeface="楷体" panose="02010609060101010101" pitchFamily="49" charset="-122"/>
              </a:rPr>
              <a:t>某书店开启</a:t>
            </a:r>
            <a:r>
              <a:rPr lang="en-US" altLang="zh-CN" sz="3200" dirty="0" smtClean="0">
                <a:latin typeface="楷体" panose="02010609060101010101" pitchFamily="49" charset="-122"/>
                <a:ea typeface="楷体" panose="02010609060101010101" pitchFamily="49" charset="-122"/>
              </a:rPr>
              <a:t>24</a:t>
            </a:r>
            <a:r>
              <a:rPr lang="zh-CN" altLang="en-US" sz="3200" dirty="0" smtClean="0">
                <a:latin typeface="楷体" panose="02010609060101010101" pitchFamily="49" charset="-122"/>
                <a:ea typeface="楷体" panose="02010609060101010101" pitchFamily="49" charset="-122"/>
              </a:rPr>
              <a:t>小时经营模式。两年来，每到深夜，当大部分顾客离去，有一些人却走进书店。他们中有喜欢夜读的市民，有自习的大学生，有外来务工人员，也有流浪者和拾荒者。</a:t>
            </a:r>
            <a:endParaRPr lang="zh-CN" altLang="en-US" sz="32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929765" y="1123985"/>
            <a:ext cx="8573135" cy="4278094"/>
          </a:xfrm>
          <a:prstGeom prst="rect">
            <a:avLst/>
          </a:prstGeom>
          <a:noFill/>
        </p:spPr>
        <p:txBody>
          <a:bodyPr wrap="square" rtlCol="0">
            <a:spAutoFit/>
          </a:bodyPr>
          <a:lstStyle/>
          <a:p>
            <a:r>
              <a:rPr lang="zh-CN" altLang="en-US" sz="3200" dirty="0" smtClean="0">
                <a:latin typeface="楷体" panose="02010609060101010101" pitchFamily="49" charset="-122"/>
                <a:ea typeface="楷体" panose="02010609060101010101" pitchFamily="49" charset="-122"/>
              </a:rPr>
              <a:t>书店从来不驱赶任何人，工作人员说：“有些人经常看着看着就睡着了，但他们只要来看书，哪怕只看一页、只看一行，都是我们的读者；甚至有的人只是进来休息，我们也觉得自己的工作是有意义的。”</a:t>
            </a:r>
            <a:endParaRPr lang="en-US" altLang="zh-CN" sz="3200" dirty="0" smtClean="0">
              <a:latin typeface="楷体" panose="02010609060101010101" pitchFamily="49" charset="-122"/>
              <a:ea typeface="楷体" panose="02010609060101010101" pitchFamily="49" charset="-122"/>
            </a:endParaRPr>
          </a:p>
          <a:p>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宋体" pitchFamily="2" charset="-122"/>
                <a:ea typeface="宋体" pitchFamily="2" charset="-122"/>
              </a:rPr>
              <a:t>要求：①选准角度，自定立意；②自拟题目；  ③除诗歌外，文体不限；④文体特征鲜明。</a:t>
            </a:r>
            <a:endParaRPr lang="zh-CN" altLang="en-US" sz="2800" dirty="0" smtClean="0">
              <a:latin typeface="宋体" pitchFamily="2" charset="-122"/>
              <a:ea typeface="宋体" pitchFamily="2" charset="-122"/>
            </a:endParaRPr>
          </a:p>
          <a:p>
            <a:pPr algn="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山东</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2017·23</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60</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分</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a:t>
            </a:r>
            <a:endParaRPr lang="zh-CN" altLang="en-US" sz="2800" dirty="0" smtClean="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endParaRPr lang="zh-CN" altLang="en-US" sz="28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929765" y="1772816"/>
            <a:ext cx="8573135" cy="3231654"/>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细节切入法</a:t>
            </a:r>
            <a:endParaRPr lang="en-US" altLang="zh-CN" sz="3200" b="1" u="sng" dirty="0" smtClean="0">
              <a:latin typeface="宋体" pitchFamily="2" charset="-122"/>
              <a:ea typeface="宋体" pitchFamily="2"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作文题或材料的细节因其小或杂，经常被忽视。殊不知，细节常常表现人或事物内在的性质或情感倾向。因此，在审题时，对相关细节绝不能掉以轻心，而应通过表现特征，结合相关条件、关系或背景等推知内在情感或事理，使分析具体、深入。细节的表现形式多种多样，如行为细节、场景细节、事件细节、</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2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349500" y="1483772"/>
            <a:ext cx="8573135" cy="3539430"/>
          </a:xfrm>
          <a:prstGeom prst="rect">
            <a:avLst/>
          </a:prstGeom>
          <a:noFill/>
        </p:spPr>
        <p:txBody>
          <a:bodyPr wrap="square" rtlCol="0">
            <a:spAutoFit/>
          </a:bodyPr>
          <a:lstStyle/>
          <a:p>
            <a:r>
              <a:rPr lang="zh-CN" altLang="en-US" sz="2800" dirty="0" smtClean="0">
                <a:latin typeface="宋体" pitchFamily="2" charset="-122"/>
                <a:ea typeface="宋体" pitchFamily="2" charset="-122"/>
              </a:rPr>
              <a:t>挑战、追梦、圆梦。出题人以此召唤青年人要在国家发展、时代进步的洪流中勇于挑战，努力追梦、圆梦。任务指向部分的关键词是给</a:t>
            </a:r>
            <a:r>
              <a:rPr lang="en-US" altLang="zh-CN" sz="2800" dirty="0" smtClean="0">
                <a:latin typeface="宋体" pitchFamily="2" charset="-122"/>
                <a:ea typeface="宋体" pitchFamily="2" charset="-122"/>
              </a:rPr>
              <a:t>2035</a:t>
            </a:r>
            <a:r>
              <a:rPr lang="zh-CN" altLang="en-US" sz="2800" dirty="0" smtClean="0">
                <a:latin typeface="宋体" pitchFamily="2" charset="-122"/>
                <a:ea typeface="宋体" pitchFamily="2" charset="-122"/>
              </a:rPr>
              <a:t>年的</a:t>
            </a:r>
            <a:r>
              <a:rPr lang="en-US" altLang="zh-CN" sz="2800" dirty="0" smtClean="0">
                <a:latin typeface="宋体" pitchFamily="2" charset="-122"/>
                <a:ea typeface="宋体" pitchFamily="2" charset="-122"/>
              </a:rPr>
              <a:t>18</a:t>
            </a:r>
            <a:r>
              <a:rPr lang="zh-CN" altLang="en-US" sz="2800" dirty="0" smtClean="0">
                <a:latin typeface="宋体" pitchFamily="2" charset="-122"/>
                <a:ea typeface="宋体" pitchFamily="2" charset="-122"/>
              </a:rPr>
              <a:t>岁的一代人阅读。借此来呼吁现时写作的青年要勇为榜样，要传承这种与时代共命运的精神内涵。关键词“联想”和“思考”则表明不必完全局限于题目材料中的客观内容，而是可以将观察和思考的视角融入更宽广的时空中。</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01520" y="1196752"/>
            <a:ext cx="8573135" cy="2245360"/>
          </a:xfrm>
          <a:prstGeom prst="rect">
            <a:avLst/>
          </a:prstGeom>
          <a:noFill/>
        </p:spPr>
        <p:txBody>
          <a:bodyPr wrap="square" rtlCol="0">
            <a:spAutoFit/>
          </a:bodyPr>
          <a:lstStyle/>
          <a:p>
            <a:r>
              <a:rPr lang="zh-CN" altLang="en-US" sz="2800" dirty="0" smtClean="0">
                <a:latin typeface="宋体" pitchFamily="2" charset="-122"/>
                <a:ea typeface="宋体" pitchFamily="2" charset="-122"/>
              </a:rPr>
              <a:t>语言细节等，如本题中，“</a:t>
            </a:r>
            <a:r>
              <a:rPr lang="en-US" altLang="zh-CN" sz="2800" dirty="0" smtClean="0">
                <a:latin typeface="宋体" pitchFamily="2" charset="-122"/>
                <a:ea typeface="宋体" pitchFamily="2" charset="-122"/>
              </a:rPr>
              <a:t>24</a:t>
            </a:r>
            <a:r>
              <a:rPr lang="zh-CN" altLang="en-US" sz="2800" dirty="0" smtClean="0">
                <a:latin typeface="宋体" pitchFamily="2" charset="-122"/>
                <a:ea typeface="宋体" pitchFamily="2" charset="-122"/>
              </a:rPr>
              <a:t>小时”书店以及工作人员“不驱赶任何人”的表述，彰显了其具有人文关怀和社会责任感的经营理念。“流浪者”“拾荒者”特别强调了人物身份，既反映出书籍是所有人的精神归属，又折射出书店的经营理念。</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1917407"/>
            <a:ext cx="9926116" cy="4031873"/>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由果溯因法</a:t>
            </a:r>
            <a:endParaRPr lang="en-US" altLang="zh-CN" sz="3200" b="1" u="sng" dirty="0" smtClean="0">
              <a:latin typeface="宋体" pitchFamily="2" charset="-122"/>
              <a:ea typeface="宋体" pitchFamily="2" charset="-122"/>
            </a:endParaRPr>
          </a:p>
          <a:p>
            <a:r>
              <a:rPr lang="zh-CN" altLang="en-US" sz="2800" dirty="0" smtClean="0">
                <a:latin typeface="宋体" pitchFamily="2" charset="-122"/>
                <a:ea typeface="宋体" pitchFamily="2" charset="-122"/>
              </a:rPr>
              <a:t>    作文材料呈现的往往是事件或行为本身，是事物的表象，审题如果只着眼于此，必然会使认识停留在事物表面。而由表象推究其产生的原因，才能得到更深入的认识。如从夜读者角度推知其来读书的原因：可能是习惯，可能是好静，可能是渴望，可能是约会，也可能是无家可归，更有可能是在这个特殊的书店里获得了尊重、独立、平和等。如从书店的角度推知其容许各类人群夜读的原因，则能得出书店公平、共享、尊重、关怀的经营理念。</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908720"/>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aphicFrame>
        <p:nvGraphicFramePr>
          <p:cNvPr id="14" name="表格 13"/>
          <p:cNvGraphicFramePr>
            <a:graphicFrameLocks noGrp="1"/>
          </p:cNvGraphicFramePr>
          <p:nvPr/>
        </p:nvGraphicFramePr>
        <p:xfrm>
          <a:off x="1919536" y="836712"/>
          <a:ext cx="9505056" cy="5417274"/>
        </p:xfrm>
        <a:graphic>
          <a:graphicData uri="http://schemas.openxmlformats.org/drawingml/2006/table">
            <a:tbl>
              <a:tblPr firstRow="1" bandRow="1">
                <a:tableStyleId>{7DF18680-E054-41AD-8BC1-D1AEF772440D}</a:tableStyleId>
              </a:tblPr>
              <a:tblGrid>
                <a:gridCol w="934924"/>
                <a:gridCol w="1869847"/>
                <a:gridCol w="6700285"/>
              </a:tblGrid>
              <a:tr h="753834">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1432284">
                <a:tc rowSpan="3">
                  <a:txBody>
                    <a:bodyPr/>
                    <a:lstStyle/>
                    <a:p>
                      <a:r>
                        <a:rPr lang="zh-CN" altLang="en-US" dirty="0" smtClean="0"/>
                        <a:t>书店</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所有读者都是平等的，书籍应公平共享</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在这个不拒绝任何人、谁都可以进的书店，在丰富的书本面前，人们的身份差别消失了，他们只有一个共同的身份：读者。书本面前，没有谁比谁更高贵，也没有谁比谁更低贱。一个对任何人不打烊的书店，就这样善意地达成了“人人读而平等”的境界。它是一座城市的阅读绿洲，是每个夜归的人、住宿无着落的人的“接头据点”。</a:t>
                      </a:r>
                      <a:endParaRPr lang="zh-CN" altLang="en-US" dirty="0"/>
                    </a:p>
                  </a:txBody>
                  <a:tcPr/>
                </a:tc>
              </a:tr>
              <a:tr h="1206134">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书店传承文明，滋养人生</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学之厚者，家国天下；商之大者，为国为民。一个书香弥漫的社会，不会差到哪里去。书店，是社会经济生活的一部分，也是文化大厦的一部分，肩负着文化、文明的传播重任，以星星之火，点燃全社会的燎原烈焰。“山藏千秋不语，水润万物无声”，书籍必将滋养心灵，促进个人和社会发展。</a:t>
                      </a:r>
                      <a:endParaRPr lang="zh-CN" altLang="en-US" dirty="0"/>
                    </a:p>
                  </a:txBody>
                  <a:tcPr/>
                </a:tc>
              </a:tr>
              <a:tr h="1432284">
                <a:tc vMerge="1">
                  <a:tcPr>
                    <a:solidFill>
                      <a:srgbClr val="A4E6D0"/>
                    </a:solidFill>
                  </a:tcPr>
                </a:tc>
                <a:tc>
                  <a:txBody>
                    <a:bodyPr/>
                    <a:lstStyle/>
                    <a:p>
                      <a:r>
                        <a:rPr lang="zh-CN" altLang="en-US" dirty="0" smtClean="0"/>
                        <a:t>反映时代变化，满足精神需求</a:t>
                      </a:r>
                      <a:endParaRPr lang="zh-CN" altLang="en-US" dirty="0">
                        <a:solidFill>
                          <a:srgbClr val="A4E6D0"/>
                        </a:solidFill>
                      </a:endParaRPr>
                    </a:p>
                  </a:txBody>
                  <a:tcPr/>
                </a:tc>
                <a:tc>
                  <a:txBody>
                    <a:bodyPr/>
                    <a:lstStyle/>
                    <a:p>
                      <a:r>
                        <a:rPr lang="zh-CN" altLang="en-US" dirty="0" smtClean="0"/>
                        <a:t>我们等来了全天开放的城市图书馆，看到越来越完善的公共服务体系，看到更多的社会公共服务给大家带来的便利，我欣喜于这个变化。我相信，在</a:t>
                      </a:r>
                      <a:r>
                        <a:rPr lang="en-US" altLang="zh-CN" dirty="0" smtClean="0"/>
                        <a:t>24</a:t>
                      </a:r>
                      <a:r>
                        <a:rPr lang="zh-CN" altLang="en-US" dirty="0" smtClean="0"/>
                        <a:t>小时书店里，不管你是读书还是休息，你都会在那个氛围中变得安静谦和，就像赫尔岑所说，图书馆是思想的公共餐桌，应邀者围桌而坐，各自寻觅所需的食物。</a:t>
                      </a:r>
                      <a:endParaRPr lang="zh-CN" altLang="en-US" dirty="0"/>
                    </a:p>
                  </a:txBody>
                  <a:tcPr/>
                </a:tc>
              </a:tr>
            </a:tbl>
          </a:graphicData>
        </a:graphic>
      </p:graphicFrame>
      <p:sp>
        <p:nvSpPr>
          <p:cNvPr id="12" name="TextBox 11"/>
          <p:cNvSpPr txBox="1"/>
          <p:nvPr/>
        </p:nvSpPr>
        <p:spPr>
          <a:xfrm>
            <a:off x="767989" y="3140968"/>
            <a:ext cx="677108" cy="2808312"/>
          </a:xfrm>
          <a:prstGeom prst="rect">
            <a:avLst/>
          </a:prstGeom>
          <a:noFill/>
        </p:spPr>
        <p:txBody>
          <a:bodyPr vert="eaVert" wrap="square" rtlCol="0">
            <a:spAutoFit/>
          </a:bodyPr>
          <a:lstStyle/>
          <a:p>
            <a:r>
              <a:rPr lang="zh-CN" altLang="en-US" sz="3200" dirty="0" smtClean="0"/>
              <a:t>立    意</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amond(in)">
                                      <p:cBhvr>
                                        <p:cTn id="2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784"/>
          <a:ext cx="9289032" cy="4114800"/>
        </p:xfrm>
        <a:graphic>
          <a:graphicData uri="http://schemas.openxmlformats.org/drawingml/2006/table">
            <a:tbl>
              <a:tblPr firstRow="1" bandRow="1">
                <a:tableStyleId>{7DF18680-E054-41AD-8BC1-D1AEF772440D}</a:tableStyleId>
              </a:tblPr>
              <a:tblGrid>
                <a:gridCol w="1440160"/>
                <a:gridCol w="2664296"/>
                <a:gridCol w="5184576"/>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a:txBody>
                    <a:bodyPr/>
                    <a:lstStyle/>
                    <a:p>
                      <a:r>
                        <a:rPr lang="zh-CN" altLang="en-US" dirty="0" smtClean="0"/>
                        <a:t>工作人员</a:t>
                      </a:r>
                      <a:endParaRPr lang="zh-CN" altLang="en-US" dirty="0">
                        <a:solidFill>
                          <a:srgbClr val="A4E6D0"/>
                        </a:solidFill>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小小善举，可温暖他人，实现自我</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24</a:t>
                      </a:r>
                      <a:r>
                        <a:rPr lang="zh-CN" altLang="en-US" dirty="0" smtClean="0"/>
                        <a:t>小时书店是爱、善、尊重、包容的栖息地，店员温和的言语、亲切的目光，瞬间将爱的世界点亮。在柔和的灯光下，拾荒者得到了尊重，流浪者得到了包容。店员用小小的善举，温暖了他人的人生，也实现了自己的生命价值。大爱无言存希望，善举无痕爱意长。</a:t>
                      </a:r>
                      <a:endParaRPr lang="zh-CN" altLang="en-US" dirty="0"/>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读者</a:t>
                      </a:r>
                      <a:endParaRPr lang="zh-CN" altLang="en-US" dirty="0"/>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追求精神食粮和个人成长，在读书的苦中求得乐趣</a:t>
                      </a:r>
                      <a:endParaRPr lang="zh-CN" altLang="en-US" dirty="0">
                        <a:solidFill>
                          <a:srgbClr val="A4E6D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smtClean="0"/>
                        <a:t>“上天给了我浩瀚的书海和一双看不见的眼睛，即便如此，我依然暗暗设想，天堂应该是图书馆的模样。”感谢博尔赫斯，为我们营造了一个深情的身后世界。在无边的黑暗里，有属于我们的一盏灯。在死寂的异度空间，温暖的文字会让我们僵硬的身躯柔软复活。</a:t>
                      </a:r>
                      <a:endParaRPr lang="zh-CN" altLang="en-US" dirty="0"/>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5" name="TextBox 4"/>
          <p:cNvSpPr txBox="1"/>
          <p:nvPr/>
        </p:nvSpPr>
        <p:spPr>
          <a:xfrm>
            <a:off x="1847528" y="1268760"/>
            <a:ext cx="4392488"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主题</a:t>
            </a:r>
            <a:r>
              <a:rPr lang="en-US" altLang="zh-CN" sz="3200" dirty="0" smtClean="0">
                <a:latin typeface="+mn-ea"/>
              </a:rPr>
              <a:t>10  </a:t>
            </a:r>
            <a:r>
              <a:rPr lang="zh-CN" altLang="en-US" sz="3200" dirty="0" smtClean="0">
                <a:latin typeface="+mn-ea"/>
              </a:rPr>
              <a:t>虚拟与现实</a:t>
            </a:r>
          </a:p>
        </p:txBody>
      </p:sp>
      <p:sp>
        <p:nvSpPr>
          <p:cNvPr id="2" name="文本框 1"/>
          <p:cNvSpPr txBox="1"/>
          <p:nvPr/>
        </p:nvSpPr>
        <p:spPr>
          <a:xfrm>
            <a:off x="1775520" y="1988840"/>
            <a:ext cx="9782100" cy="4031873"/>
          </a:xfrm>
          <a:prstGeom prst="rect">
            <a:avLst/>
          </a:prstGeom>
          <a:noFill/>
        </p:spPr>
        <p:txBody>
          <a:bodyPr wrap="square" rtlCol="0">
            <a:spAutoFit/>
          </a:bodyPr>
          <a:lstStyle/>
          <a:p>
            <a:r>
              <a:rPr lang="zh-CN" altLang="en-US" sz="3200" dirty="0"/>
              <a:t>【高考真题】</a:t>
            </a:r>
            <a:r>
              <a:rPr lang="zh-CN" altLang="en-US" sz="3200" dirty="0">
                <a:latin typeface="宋体" pitchFamily="2" charset="-122"/>
                <a:ea typeface="宋体" pitchFamily="2" charset="-122"/>
              </a:rPr>
              <a:t>阅读下</a:t>
            </a:r>
            <a:r>
              <a:rPr lang="zh-CN" altLang="en-US" sz="3200" dirty="0" smtClean="0">
                <a:latin typeface="宋体" pitchFamily="2" charset="-122"/>
                <a:ea typeface="宋体" pitchFamily="2" charset="-122"/>
              </a:rPr>
              <a:t>面文字，</a:t>
            </a:r>
            <a:r>
              <a:rPr lang="zh-CN" altLang="en-US" sz="3200" dirty="0">
                <a:latin typeface="宋体" pitchFamily="2" charset="-122"/>
                <a:ea typeface="宋体" pitchFamily="2" charset="-122"/>
              </a:rPr>
              <a:t>根据要</a:t>
            </a:r>
            <a:r>
              <a:rPr lang="zh-CN" altLang="en-US" sz="3200" dirty="0" smtClean="0">
                <a:latin typeface="宋体" pitchFamily="2" charset="-122"/>
                <a:ea typeface="宋体" pitchFamily="2" charset="-122"/>
              </a:rPr>
              <a:t>求作文。</a:t>
            </a:r>
            <a:endParaRPr lang="zh-CN" altLang="en-US" sz="3200" dirty="0">
              <a:latin typeface="宋体" pitchFamily="2" charset="-122"/>
              <a:ea typeface="宋体" pitchFamily="2" charset="-122"/>
            </a:endParaRPr>
          </a:p>
          <a:p>
            <a:r>
              <a:rPr lang="zh-CN" altLang="en-US" sz="3200" dirty="0" smtClean="0">
                <a:latin typeface="楷体" panose="02010609060101010101" pitchFamily="49" charset="-122"/>
                <a:ea typeface="楷体" panose="02010609060101010101" pitchFamily="49" charset="-122"/>
              </a:rPr>
              <a:t>    网上购物，视频聊天，线上娱乐，已成为当下很多人生活中不可或缺的一部分。</a:t>
            </a:r>
            <a:endParaRPr lang="en-US" altLang="zh-CN" sz="3200" dirty="0" smtClean="0">
              <a:latin typeface="楷体" panose="02010609060101010101" pitchFamily="49" charset="-122"/>
              <a:ea typeface="楷体" panose="02010609060101010101" pitchFamily="49" charset="-122"/>
            </a:endParaRPr>
          </a:p>
          <a:p>
            <a:r>
              <a:rPr lang="en-US" altLang="zh-CN" sz="3200" dirty="0" smtClean="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业内人士指出，不远的将来，我们只需在家里安装</a:t>
            </a:r>
            <a:r>
              <a:rPr lang="en-US" altLang="zh-CN" sz="3200" dirty="0" smtClean="0">
                <a:latin typeface="楷体" panose="02010609060101010101" pitchFamily="49" charset="-122"/>
                <a:ea typeface="楷体" panose="02010609060101010101" pitchFamily="49" charset="-122"/>
              </a:rPr>
              <a:t>VR</a:t>
            </a:r>
            <a:r>
              <a:rPr lang="zh-CN" altLang="en-US" sz="3200" dirty="0" smtClean="0">
                <a:latin typeface="楷体" panose="02010609060101010101" pitchFamily="49" charset="-122"/>
                <a:ea typeface="楷体" panose="02010609060101010101" pitchFamily="49" charset="-122"/>
              </a:rPr>
              <a:t>（虚拟现实）设备，便可以足不出户地穿梭于各个虚拟场景：时而在商店的衣帽间里试穿新衣，时而在诊室里与医生面对面交流，时而在足球场上观看比赛，时而化身为新闻事件的“现场目击者”</a:t>
            </a:r>
            <a:r>
              <a:rPr lang="en-US" altLang="zh-CN" sz="3200" dirty="0" smtClean="0">
                <a:latin typeface="楷体" panose="02010609060101010101" pitchFamily="49" charset="-122"/>
                <a:ea typeface="楷体" panose="02010609060101010101" pitchFamily="49" charset="-122"/>
              </a:rPr>
              <a:t>……</a:t>
            </a:r>
            <a:endParaRPr lang="zh-CN" altLang="en-US" sz="3200" dirty="0">
              <a:effectLst>
                <a:outerShdw blurRad="38100" dist="38100" dir="2700000" algn="tl">
                  <a:srgbClr val="000000">
                    <a:alpha val="43137"/>
                  </a:srgbClr>
                </a:outerShdw>
              </a:effectLst>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6"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001520" y="908720"/>
            <a:ext cx="8573135" cy="4216539"/>
          </a:xfrm>
          <a:prstGeom prst="rect">
            <a:avLst/>
          </a:prstGeom>
          <a:noFill/>
        </p:spPr>
        <p:txBody>
          <a:bodyPr wrap="square" rtlCol="0">
            <a:spAutoFit/>
          </a:bodyPr>
          <a:lstStyle/>
          <a:p>
            <a:r>
              <a:rPr lang="zh-CN" altLang="en-US" sz="3200" dirty="0" smtClean="0">
                <a:latin typeface="楷体" panose="02010609060101010101" pitchFamily="49" charset="-122"/>
                <a:ea typeface="楷体" panose="02010609060101010101" pitchFamily="49" charset="-122"/>
              </a:rPr>
              <a:t>    当虚拟世界中的“虚拟”越来越成为现实世界中的“现实”时，是选择拥抱这个新世界，还是刻意远离，或者与它保持适当距离？</a:t>
            </a:r>
            <a:endParaRPr lang="en-US" altLang="zh-CN" sz="3200" dirty="0" smtClean="0">
              <a:latin typeface="楷体" panose="02010609060101010101" pitchFamily="49" charset="-122"/>
              <a:ea typeface="楷体" panose="02010609060101010101" pitchFamily="49"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对材料提出的问题，你有怎样的思考？写一篇论述类文章。</a:t>
            </a:r>
            <a:endParaRPr lang="en-US" altLang="zh-CN" sz="2800" dirty="0" smtClean="0">
              <a:latin typeface="宋体" pitchFamily="2" charset="-122"/>
              <a:ea typeface="宋体" pitchFamily="2" charset="-122"/>
            </a:endParaRPr>
          </a:p>
          <a:p>
            <a:r>
              <a:rPr lang="en-US" altLang="zh-CN" sz="2800" dirty="0" smtClean="0">
                <a:latin typeface="宋体" pitchFamily="2" charset="-122"/>
                <a:ea typeface="宋体" pitchFamily="2" charset="-122"/>
              </a:rPr>
              <a:t>    </a:t>
            </a:r>
            <a:r>
              <a:rPr lang="en-US" altLang="zh-CN" sz="2800" dirty="0" smtClean="0">
                <a:latin typeface="黑体" pitchFamily="49" charset="-122"/>
                <a:ea typeface="黑体" pitchFamily="49" charset="-122"/>
              </a:rPr>
              <a:t>【</a:t>
            </a:r>
            <a:r>
              <a:rPr lang="zh-CN" altLang="en-US" sz="2800" dirty="0" smtClean="0">
                <a:latin typeface="黑体" pitchFamily="49" charset="-122"/>
                <a:ea typeface="黑体" pitchFamily="49" charset="-122"/>
              </a:rPr>
              <a:t>注意</a:t>
            </a:r>
            <a:r>
              <a:rPr lang="en-US" altLang="zh-CN" sz="2800" dirty="0" smtClean="0">
                <a:latin typeface="黑体" pitchFamily="49" charset="-122"/>
                <a:ea typeface="黑体" pitchFamily="49" charset="-122"/>
              </a:rPr>
              <a:t>】</a:t>
            </a:r>
            <a:r>
              <a:rPr lang="en-US" altLang="zh-CN" sz="2800" dirty="0" smtClean="0">
                <a:latin typeface="宋体" pitchFamily="2" charset="-122"/>
                <a:ea typeface="宋体" pitchFamily="2" charset="-122"/>
              </a:rPr>
              <a:t>①</a:t>
            </a:r>
            <a:r>
              <a:rPr lang="zh-CN" altLang="en-US" sz="2800" dirty="0" smtClean="0">
                <a:latin typeface="宋体" pitchFamily="2" charset="-122"/>
                <a:ea typeface="宋体" pitchFamily="2" charset="-122"/>
              </a:rPr>
              <a:t>角度自选，立意自定。②标题自拟。③不少于</a:t>
            </a:r>
            <a:r>
              <a:rPr lang="en-US" altLang="zh-CN" sz="2800" dirty="0" smtClean="0">
                <a:latin typeface="宋体" pitchFamily="2" charset="-122"/>
                <a:ea typeface="宋体" pitchFamily="2" charset="-122"/>
              </a:rPr>
              <a:t>800</a:t>
            </a:r>
            <a:r>
              <a:rPr lang="zh-CN" altLang="en-US" sz="2800" dirty="0" smtClean="0">
                <a:latin typeface="宋体" pitchFamily="2" charset="-122"/>
                <a:ea typeface="宋体" pitchFamily="2" charset="-122"/>
              </a:rPr>
              <a:t>字。④不得抄袭、套作。</a:t>
            </a:r>
            <a:endParaRPr lang="zh-CN" altLang="en-US" sz="2800" dirty="0" smtClean="0">
              <a:latin typeface="宋体" pitchFamily="2" charset="-122"/>
              <a:ea typeface="宋体" pitchFamily="2" charset="-122"/>
            </a:endParaRPr>
          </a:p>
          <a:p>
            <a:pPr algn="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［浙江</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2016·26</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a:t>
            </a:r>
            <a:r>
              <a:rPr lang="en-US" altLang="zh-CN" sz="2800" dirty="0" smtClean="0">
                <a:effectLst>
                  <a:outerShdw blurRad="38100" dist="38100" dir="2700000" algn="tl">
                    <a:srgbClr val="000000">
                      <a:alpha val="43137"/>
                    </a:srgbClr>
                  </a:outerShdw>
                </a:effectLst>
                <a:latin typeface="宋体" pitchFamily="2" charset="-122"/>
                <a:ea typeface="宋体" pitchFamily="2" charset="-122"/>
              </a:rPr>
              <a:t>60</a:t>
            </a:r>
            <a:r>
              <a:rPr lang="zh-CN" altLang="en-US" sz="2800" dirty="0" smtClean="0">
                <a:effectLst>
                  <a:outerShdw blurRad="38100" dist="38100" dir="2700000" algn="tl">
                    <a:srgbClr val="000000">
                      <a:alpha val="43137"/>
                    </a:srgbClr>
                  </a:outerShdw>
                </a:effectLst>
                <a:latin typeface="宋体" pitchFamily="2" charset="-122"/>
                <a:ea typeface="宋体" pitchFamily="2" charset="-122"/>
              </a:rPr>
              <a:t>分］</a:t>
            </a:r>
            <a:endParaRPr lang="zh-CN" altLang="en-US" sz="2800" dirty="0" smtClean="0">
              <a:effectLst>
                <a:outerShdw blurRad="38100" dist="38100" dir="2700000" algn="tl">
                  <a:srgbClr val="000000">
                    <a:alpha val="43137"/>
                  </a:srgbClr>
                </a:outerShdw>
              </a:effectLst>
              <a:latin typeface="宋体" pitchFamily="2" charset="-122"/>
              <a:ea typeface="宋体" pitchFamily="2" charset="-122"/>
            </a:endParaRPr>
          </a:p>
          <a:p>
            <a:endParaRPr lang="zh-CN" altLang="en-US" sz="2800" dirty="0">
              <a:latin typeface="宋体" pitchFamily="2" charset="-122"/>
              <a:ea typeface="宋体" pitchFamily="2" charset="-122"/>
            </a:endParaRPr>
          </a:p>
        </p:txBody>
      </p:sp>
      <p:sp>
        <p:nvSpPr>
          <p:cNvPr id="6" name="Freeform 27"/>
          <p:cNvSpPr>
            <a:spLocks noEditPoints="1"/>
          </p:cNvSpPr>
          <p:nvPr/>
        </p:nvSpPr>
        <p:spPr bwMode="auto">
          <a:xfrm>
            <a:off x="479376" y="1124744"/>
            <a:ext cx="743555" cy="89368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1772817"/>
            <a:ext cx="9926116" cy="4031873"/>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折中分析法</a:t>
            </a:r>
            <a:endParaRPr lang="en-US" altLang="zh-CN" sz="3200" b="1" u="sng" dirty="0" smtClean="0">
              <a:latin typeface="宋体" pitchFamily="2" charset="-122"/>
              <a:ea typeface="宋体" pitchFamily="2" charset="-122"/>
            </a:endParaRPr>
          </a:p>
          <a:p>
            <a:r>
              <a:rPr lang="zh-CN" altLang="en-US" sz="2800" dirty="0" smtClean="0">
                <a:latin typeface="宋体" pitchFamily="2" charset="-122"/>
                <a:ea typeface="宋体" pitchFamily="2" charset="-122"/>
              </a:rPr>
              <a:t>    这种方法是中庸观在写作上的具体体现，即对某种事物或现象，既不全面肯定，也不一概否定。比如，虚拟走进现实，全部拒绝是守旧，势必行不通，因为历史潮流谁也无法阻挡；热情拥抱也未免过于盲目，因为新事物的初生阶段往往伴随着许多问题。较为明智的做法是保持清醒的头脑，既不断然拒绝，也不贸然接受。总之，理性拥抱虚拟世界，理性对待虚拟现实，既要指出一味拒绝不利于社会前进，也要强调过度热情只会扼杀新生事物。这种折中的观点，才是面对这类题时的正确选择。</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929765" y="1988760"/>
            <a:ext cx="8573135" cy="3600986"/>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联系现实法</a:t>
            </a:r>
            <a:endParaRPr lang="en-US" altLang="zh-CN" sz="3200" b="1" u="sng" dirty="0" smtClean="0">
              <a:latin typeface="宋体" pitchFamily="2" charset="-122"/>
              <a:ea typeface="宋体" pitchFamily="2" charset="-122"/>
            </a:endParaRPr>
          </a:p>
          <a:p>
            <a:r>
              <a:rPr lang="zh-CN" altLang="en-US" sz="2800" dirty="0" smtClean="0">
                <a:latin typeface="宋体" pitchFamily="2" charset="-122"/>
                <a:ea typeface="宋体" pitchFamily="2" charset="-122"/>
              </a:rPr>
              <a:t>    网络作为一个虚拟世界，正在悄无声息地改变我们的生活。材料只指出了几种表现，而它的发展日新月异，表现将越来越丰富多样。所以，考生在写作时可进一步联想到“互联网</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对现实生活的种种影响，如快递业、外卖等，进而理解互联网给生活带来的改变，写出自己独特的经历与感悟。这既能丰富写作素材，也是深化思想认识的重要步骤。</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2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to="" calcmode="lin" valueType="num">
                                      <p:cBhvr>
                                        <p:cTn id="2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764704"/>
            <a:ext cx="2808312" cy="584775"/>
          </a:xfrm>
          <a:prstGeom prst="rect">
            <a:avLst/>
          </a:prstGeom>
          <a:noFill/>
        </p:spPr>
        <p:txBody>
          <a:bodyPr wrap="square" rtlCol="0">
            <a:spAutoFit/>
          </a:bodyPr>
          <a:lstStyle/>
          <a:p>
            <a:r>
              <a:rPr lang="zh-CN" altLang="en-US" sz="3200" dirty="0" smtClean="0"/>
              <a:t>立  意</a:t>
            </a:r>
            <a:endParaRPr lang="zh-CN" altLang="en-US" sz="3200" dirty="0"/>
          </a:p>
        </p:txBody>
      </p:sp>
      <p:graphicFrame>
        <p:nvGraphicFramePr>
          <p:cNvPr id="14" name="表格 13"/>
          <p:cNvGraphicFramePr>
            <a:graphicFrameLocks noGrp="1"/>
          </p:cNvGraphicFramePr>
          <p:nvPr/>
        </p:nvGraphicFramePr>
        <p:xfrm>
          <a:off x="1919536" y="1268760"/>
          <a:ext cx="9289032" cy="4937760"/>
        </p:xfrm>
        <a:graphic>
          <a:graphicData uri="http://schemas.openxmlformats.org/drawingml/2006/table">
            <a:tbl>
              <a:tblPr firstRow="1" bandRow="1">
                <a:tableStyleId>{7DF18680-E054-41AD-8BC1-D1AEF772440D}</a:tableStyleId>
              </a:tblPr>
              <a:tblGrid>
                <a:gridCol w="1080120"/>
                <a:gridCol w="1368152"/>
                <a:gridCol w="6840760"/>
              </a:tblGrid>
              <a:tr h="36004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648072">
                <a:tc rowSpan="2">
                  <a:txBody>
                    <a:bodyPr/>
                    <a:lstStyle/>
                    <a:p>
                      <a:endParaRPr lang="en-US" altLang="zh-CN" sz="1800" dirty="0" smtClean="0">
                        <a:latin typeface="+mn-ea"/>
                        <a:ea typeface="+mn-ea"/>
                      </a:endParaRPr>
                    </a:p>
                    <a:p>
                      <a:endParaRPr lang="en-US" altLang="zh-CN" sz="1800" dirty="0" smtClean="0">
                        <a:latin typeface="+mn-ea"/>
                        <a:ea typeface="+mn-ea"/>
                      </a:endParaRPr>
                    </a:p>
                    <a:p>
                      <a:endParaRPr lang="en-US" altLang="zh-CN" sz="1800" dirty="0" smtClean="0">
                        <a:latin typeface="+mn-ea"/>
                        <a:ea typeface="+mn-ea"/>
                      </a:endParaRPr>
                    </a:p>
                    <a:p>
                      <a:endParaRPr lang="en-US" altLang="zh-CN" sz="1800" dirty="0" smtClean="0">
                        <a:latin typeface="+mn-ea"/>
                        <a:ea typeface="+mn-ea"/>
                      </a:endParaRPr>
                    </a:p>
                    <a:p>
                      <a:endParaRPr lang="en-US" altLang="zh-CN" sz="1800" dirty="0" smtClean="0">
                        <a:latin typeface="+mn-ea"/>
                        <a:ea typeface="+mn-ea"/>
                      </a:endParaRPr>
                    </a:p>
                    <a:p>
                      <a:endParaRPr lang="en-US" altLang="zh-CN" sz="1800" dirty="0" smtClean="0">
                        <a:latin typeface="+mn-ea"/>
                        <a:ea typeface="+mn-ea"/>
                      </a:endParaRPr>
                    </a:p>
                    <a:p>
                      <a:endParaRPr lang="en-US" altLang="zh-CN" sz="1800" dirty="0" smtClean="0">
                        <a:latin typeface="+mn-ea"/>
                        <a:ea typeface="+mn-ea"/>
                      </a:endParaRPr>
                    </a:p>
                    <a:p>
                      <a:r>
                        <a:rPr lang="zh-CN" altLang="en-US" sz="1800" dirty="0" smtClean="0">
                          <a:latin typeface="+mn-ea"/>
                          <a:ea typeface="+mn-ea"/>
                        </a:rPr>
                        <a:t>肯定态度</a:t>
                      </a:r>
                      <a:endParaRPr lang="zh-CN" altLang="en-US" sz="1800" dirty="0">
                        <a:solidFill>
                          <a:srgbClr val="A4E6D0"/>
                        </a:solidFill>
                        <a:latin typeface="+mn-ea"/>
                        <a:ea typeface="+mn-ea"/>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ea"/>
                          <a:ea typeface="+mn-ea"/>
                          <a:cs typeface="+mn-cs"/>
                        </a:rPr>
                        <a:t>以现实之心拥抱虚拟世界</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dirty="0" smtClean="0">
                          <a:latin typeface="+mn-ea"/>
                          <a:ea typeface="+mn-ea"/>
                        </a:rPr>
                        <a:t>脸书的创始人扎克伯格，在引领了一个虚拟时代的潮流之后，并未沉浸在虚拟的幻想中，他清楚地意识到自己的使命。在女儿出生时，他与妻子承诺将在有生之年把其所持有的</a:t>
                      </a:r>
                      <a:r>
                        <a:rPr lang="en-US" altLang="zh-CN" sz="1800" dirty="0" smtClean="0">
                          <a:latin typeface="+mn-ea"/>
                          <a:ea typeface="+mn-ea"/>
                        </a:rPr>
                        <a:t>99%</a:t>
                      </a:r>
                      <a:r>
                        <a:rPr lang="zh-CN" altLang="en-US" sz="1800" dirty="0" smtClean="0">
                          <a:latin typeface="+mn-ea"/>
                          <a:ea typeface="+mn-ea"/>
                        </a:rPr>
                        <a:t>的</a:t>
                      </a:r>
                      <a:r>
                        <a:rPr lang="en-US" altLang="zh-CN" sz="1800" dirty="0" smtClean="0">
                          <a:latin typeface="+mn-ea"/>
                          <a:ea typeface="+mn-ea"/>
                        </a:rPr>
                        <a:t>Facebook</a:t>
                      </a:r>
                      <a:r>
                        <a:rPr lang="zh-CN" altLang="en-US" sz="1800" dirty="0" smtClean="0">
                          <a:latin typeface="+mn-ea"/>
                          <a:ea typeface="+mn-ea"/>
                        </a:rPr>
                        <a:t>（脸谱网，系美国一个知名社交网络服务网站）股份捐出。很多人为他点赞，认为他慷慨无私。可我认为，他始终怀着一颗警醒之心，不断提醒自己，虚拟的最高目标便是造福现实世界，让每个公民都有畅游虚拟世界的权利。</a:t>
                      </a:r>
                      <a:endParaRPr lang="zh-CN" altLang="en-US" sz="1800" dirty="0">
                        <a:latin typeface="+mn-ea"/>
                        <a:ea typeface="+mn-ea"/>
                      </a:endParaRPr>
                    </a:p>
                  </a:txBody>
                  <a:tcPr/>
                </a:tc>
              </a:tr>
              <a:tr h="648072">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ea"/>
                          <a:ea typeface="+mn-ea"/>
                          <a:cs typeface="+mn-cs"/>
                        </a:rPr>
                        <a:t>虚拟现实的魅力</a:t>
                      </a:r>
                      <a:endParaRPr lang="zh-CN" altLang="en-US" sz="1800" kern="1200" dirty="0" smtClean="0">
                        <a:solidFill>
                          <a:schemeClr val="dk1"/>
                        </a:solidFill>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800" kern="1200" dirty="0" smtClean="0">
                        <a:solidFill>
                          <a:schemeClr val="dk1"/>
                        </a:solidFill>
                        <a:latin typeface="+mn-ea"/>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ea"/>
                          <a:ea typeface="+mn-ea"/>
                          <a:cs typeface="+mn-cs"/>
                        </a:rPr>
                        <a:t>有人视</a:t>
                      </a:r>
                      <a:r>
                        <a:rPr lang="en-US" altLang="zh-CN" sz="1800" kern="1200" dirty="0" smtClean="0">
                          <a:solidFill>
                            <a:schemeClr val="dk1"/>
                          </a:solidFill>
                          <a:latin typeface="+mn-ea"/>
                          <a:ea typeface="+mn-ea"/>
                          <a:cs typeface="+mn-cs"/>
                        </a:rPr>
                        <a:t>VR</a:t>
                      </a:r>
                      <a:r>
                        <a:rPr lang="zh-CN" altLang="en-US" sz="1800" kern="1200" dirty="0" smtClean="0">
                          <a:solidFill>
                            <a:schemeClr val="dk1"/>
                          </a:solidFill>
                          <a:latin typeface="+mn-ea"/>
                          <a:ea typeface="+mn-ea"/>
                          <a:cs typeface="+mn-cs"/>
                        </a:rPr>
                        <a:t>为洪水猛兽，悲观地认为若我们允许虚拟进入、干涉我们的生活，人类便将灭亡。果真会如此吗？其实这是杞人忧天，毕竟虚拟现实蓬勃发展带来的利处是明显的。譬如，</a:t>
                      </a:r>
                      <a:r>
                        <a:rPr lang="en-US" altLang="zh-CN" sz="1800" kern="1200" dirty="0" smtClean="0">
                          <a:solidFill>
                            <a:schemeClr val="dk1"/>
                          </a:solidFill>
                          <a:latin typeface="+mn-ea"/>
                          <a:ea typeface="+mn-ea"/>
                          <a:cs typeface="+mn-cs"/>
                        </a:rPr>
                        <a:t>VR</a:t>
                      </a:r>
                      <a:r>
                        <a:rPr lang="zh-CN" altLang="en-US" sz="1800" kern="1200" dirty="0" smtClean="0">
                          <a:solidFill>
                            <a:schemeClr val="dk1"/>
                          </a:solidFill>
                          <a:latin typeface="+mn-ea"/>
                          <a:ea typeface="+mn-ea"/>
                          <a:cs typeface="+mn-cs"/>
                        </a:rPr>
                        <a:t>技术可以大大降低沟通成本，购物、看病、交流、娱乐的定义都将会被改写。试想一下，一些本自认为终生都无法看到阳光折射下的七彩人间，无法用脚接触泥土的人，在拥有</a:t>
                      </a:r>
                      <a:r>
                        <a:rPr lang="en-US" altLang="zh-CN" sz="1800" kern="1200" dirty="0" smtClean="0">
                          <a:solidFill>
                            <a:schemeClr val="dk1"/>
                          </a:solidFill>
                          <a:latin typeface="+mn-ea"/>
                          <a:ea typeface="+mn-ea"/>
                          <a:cs typeface="+mn-cs"/>
                        </a:rPr>
                        <a:t>VR</a:t>
                      </a:r>
                      <a:r>
                        <a:rPr lang="zh-CN" altLang="en-US" sz="1800" kern="1200" dirty="0" smtClean="0">
                          <a:solidFill>
                            <a:schemeClr val="dk1"/>
                          </a:solidFill>
                          <a:latin typeface="+mn-ea"/>
                          <a:ea typeface="+mn-ea"/>
                          <a:cs typeface="+mn-cs"/>
                        </a:rPr>
                        <a:t>设备后，便可以重新认识这个世界。这难道不是值得庆幸的事情吗？可以说，虚拟现实能帮助我们更清楚地认识世界，甚至使人变得更像“人”。</a:t>
                      </a:r>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1)">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amond(in)">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2049205" y="1371560"/>
          <a:ext cx="9266974" cy="4937760"/>
        </p:xfrm>
        <a:graphic>
          <a:graphicData uri="http://schemas.openxmlformats.org/drawingml/2006/table">
            <a:tbl>
              <a:tblPr firstRow="1" bandRow="1">
                <a:tableStyleId>{7DF18680-E054-41AD-8BC1-D1AEF772440D}</a:tableStyleId>
              </a:tblPr>
              <a:tblGrid>
                <a:gridCol w="1177290"/>
                <a:gridCol w="1741589"/>
                <a:gridCol w="6348095"/>
              </a:tblGrid>
              <a:tr h="621411">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1953007">
                <a:tc rowSpan="2">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800" dirty="0" smtClean="0">
                          <a:latin typeface="+mn-ea"/>
                          <a:ea typeface="+mn-ea"/>
                        </a:rPr>
                        <a:t>否定或保留态度</a:t>
                      </a:r>
                      <a:endParaRPr lang="zh-CN" altLang="en-US" sz="1800" dirty="0">
                        <a:solidFill>
                          <a:srgbClr val="A4E6D0"/>
                        </a:solidFill>
                        <a:latin typeface="+mn-ea"/>
                        <a:ea typeface="+mn-ea"/>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ea"/>
                          <a:ea typeface="+mn-ea"/>
                          <a:cs typeface="+mn-cs"/>
                        </a:rPr>
                        <a:t>虚拟世界的侵害</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ea"/>
                          <a:ea typeface="+mn-ea"/>
                          <a:cs typeface="+mn-cs"/>
                        </a:rPr>
                        <a:t>虚拟世界对于人来说的确有一种无法阻绝的吸引力，像一个黑洞不断将我们吸向它，而且一旦吸入便一发不可收拾。拿网络游戏来说，不少青少年选择了将自己本应朝气蓬勃的青春献给了这个无底洞般的虚拟世界，将本可以飞奔在篮球场上的身体变为电脑前那几近佝偻的躯壳，没有了神采奕奕的灵魂。灵魂在里头沉睡，躯壳在外头萎靡，虚拟世界使人生变得空虚。</a:t>
                      </a:r>
                    </a:p>
                  </a:txBody>
                  <a:tcPr/>
                </a:tc>
              </a:tr>
              <a:tr h="2219326">
                <a:tc vMerge="1">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dirty="0" smtClean="0">
                          <a:latin typeface="+mn-ea"/>
                          <a:ea typeface="+mn-ea"/>
                        </a:rPr>
                        <a:t>虚拟不如现实</a:t>
                      </a:r>
                      <a:endParaRPr lang="zh-CN" altLang="en-US" sz="1800" kern="1200" dirty="0" smtClean="0">
                        <a:solidFill>
                          <a:schemeClr val="dk1"/>
                        </a:solidFill>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800" kern="1200" dirty="0" smtClean="0">
                        <a:solidFill>
                          <a:schemeClr val="dk1"/>
                        </a:solidFill>
                        <a:latin typeface="+mn-ea"/>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dirty="0" smtClean="0">
                          <a:latin typeface="+mn-ea"/>
                          <a:ea typeface="+mn-ea"/>
                        </a:rPr>
                        <a:t>现代科技的巨大进步的的确确让生活越来越便利，可当一切越来越便利的同时也越来越虚幻。我们是否问过自己：在与虚拟周旋的过程之中，我们还有最初抬头看见“一钩新月天如水”的欣喜吗？木心曾说：“从前的日色变得慢，车，马，邮件都慢，一生只够爱一个人。”在虚拟的世界里，我们看得见四时变幻、晨露夕岚吗？闻得到泥土气息、桂馥兰香吗？感受得到温软如玉、坚硬似铁吗？</a:t>
                      </a:r>
                      <a:endParaRPr lang="zh-CN" altLang="en-US" sz="18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800" kern="1200" dirty="0" smtClean="0">
                        <a:solidFill>
                          <a:schemeClr val="dk1"/>
                        </a:solidFill>
                        <a:latin typeface="+mn-ea"/>
                        <a:ea typeface="+mn-ea"/>
                        <a:cs typeface="+mn-cs"/>
                      </a:endParaRPr>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1714500" y="1772816"/>
            <a:ext cx="8573135" cy="3231654"/>
          </a:xfrm>
          <a:prstGeom prst="rect">
            <a:avLst/>
          </a:prstGeom>
          <a:noFill/>
        </p:spPr>
        <p:txBody>
          <a:bodyPr wrap="square" rtlCol="0">
            <a:spAutoFit/>
          </a:bodyPr>
          <a:lstStyle/>
          <a:p>
            <a:r>
              <a:rPr lang="zh-CN" altLang="en-US" sz="3200" b="1" u="sng" dirty="0" smtClean="0">
                <a:latin typeface="宋体" pitchFamily="2" charset="-122"/>
                <a:ea typeface="宋体" pitchFamily="2" charset="-122"/>
              </a:rPr>
              <a:t>提炼中心法</a:t>
            </a:r>
            <a:endParaRPr lang="en-US" altLang="zh-CN" sz="3200" b="1" u="sng" dirty="0" smtClean="0">
              <a:latin typeface="宋体" pitchFamily="2" charset="-122"/>
              <a:ea typeface="宋体" pitchFamily="2" charset="-122"/>
            </a:endParaRPr>
          </a:p>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进行材料作文写作时，如果能准确地提炼出材料的中心，就能做到审题方向明晰，立意准确。本则材料的中心句是“一代人有一代人的际遇和机缘、使命和挑战。你们与新世纪的中国一路同行、成长，和中国的新时代一起追梦、圆梦”，概括了整则材料的思考方向和核心话题。审题时，要充分认识个体与国家、</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1919536" y="1124744"/>
            <a:ext cx="3024336" cy="584775"/>
          </a:xfrm>
          <a:prstGeom prst="rect">
            <a:avLst/>
          </a:prstGeom>
          <a:noFill/>
        </p:spPr>
        <p:txBody>
          <a:bodyPr wrap="square" rtlCol="0">
            <a:spAutoFit/>
          </a:bodyPr>
          <a:lstStyle/>
          <a:p>
            <a:r>
              <a:rPr lang="zh-CN" altLang="en-US" sz="3200" dirty="0" smtClean="0"/>
              <a:t>审  题</a:t>
            </a:r>
            <a:endParaRPr lang="zh-CN" altLang="en-US" sz="32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3" fill="hold" grpId="0" nodeType="clickEffect">
                                  <p:stCondLst>
                                    <p:cond delay="0"/>
                                  </p:stCondLst>
                                  <p:childTnLst>
                                    <p:set>
                                      <p:cBhvr>
                                        <p:cTn id="18" dur="1000" fill="hold">
                                          <p:stCondLst>
                                            <p:cond delay="0"/>
                                          </p:stCondLst>
                                        </p:cTn>
                                        <p:tgtEl>
                                          <p:spTgt spid="10"/>
                                        </p:tgtEl>
                                        <p:attrNameLst>
                                          <p:attrName>style.visibility</p:attrName>
                                        </p:attrNameLst>
                                      </p:cBhvr>
                                      <p:to>
                                        <p:strVal val="visible"/>
                                      </p:to>
                                    </p:set>
                                    <p:animEffect transition="in" filter="wheel(3)">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000" fill="hold">
                                          <p:stCondLst>
                                            <p:cond delay="0"/>
                                          </p:stCondLst>
                                        </p:cTn>
                                        <p:tgtEl>
                                          <p:spTgt spid="2"/>
                                        </p:tgtEl>
                                        <p:attrNameLst>
                                          <p:attrName>style.visibility</p:attrName>
                                        </p:attrNameLst>
                                      </p:cBhvr>
                                      <p:to>
                                        <p:strVal val="visible"/>
                                      </p:to>
                                    </p:set>
                                    <p:animEffect transition="in" filter="wipe(left)">
                                      <p:cBhvr>
                                        <p:cTn id="2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836712"/>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6" y="1484278"/>
          <a:ext cx="9505056" cy="4483507"/>
        </p:xfrm>
        <a:graphic>
          <a:graphicData uri="http://schemas.openxmlformats.org/drawingml/2006/table">
            <a:tbl>
              <a:tblPr firstRow="1" bandRow="1">
                <a:tableStyleId>{7DF18680-E054-41AD-8BC1-D1AEF772440D}</a:tableStyleId>
              </a:tblPr>
              <a:tblGrid>
                <a:gridCol w="1473652"/>
                <a:gridCol w="2054740"/>
                <a:gridCol w="5976664"/>
              </a:tblGrid>
              <a:tr h="549061">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角    度</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立    意</a:t>
                      </a:r>
                      <a:endParaRPr lang="zh-CN" altLang="en-US" dirty="0" smtClean="0"/>
                    </a:p>
                    <a:p>
                      <a:pPr algn="ctr"/>
                      <a:endParaRPr lang="zh-CN" altLang="en-US" dirty="0"/>
                    </a:p>
                  </a:txBody>
                  <a:tcPr>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范    例</a:t>
                      </a:r>
                      <a:endParaRPr lang="zh-CN" altLang="en-US" dirty="0" smtClean="0"/>
                    </a:p>
                    <a:p>
                      <a:pPr algn="ctr"/>
                      <a:endParaRPr lang="zh-CN" altLang="en-US" dirty="0"/>
                    </a:p>
                  </a:txBody>
                  <a:tcPr>
                    <a:solidFill>
                      <a:srgbClr val="5AB8A6"/>
                    </a:solidFill>
                  </a:tcPr>
                </a:tc>
              </a:tr>
              <a:tr h="3843427">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ea"/>
                          <a:ea typeface="+mn-ea"/>
                          <a:cs typeface="+mn-cs"/>
                        </a:rPr>
                        <a:t>否定或保</a:t>
                      </a:r>
                      <a:endParaRPr lang="zh-CN" altLang="en-US" sz="1800" kern="1200" dirty="0" smtClean="0">
                        <a:solidFill>
                          <a:schemeClr val="dk1"/>
                        </a:solidFill>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ea"/>
                          <a:ea typeface="+mn-ea"/>
                          <a:cs typeface="+mn-cs"/>
                        </a:rPr>
                        <a:t>留态度</a:t>
                      </a:r>
                      <a:endParaRPr lang="zh-CN" altLang="en-US" sz="1800" kern="1200" dirty="0" smtClean="0">
                        <a:solidFill>
                          <a:schemeClr val="dk1"/>
                        </a:solidFill>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800" dirty="0">
                        <a:latin typeface="+mn-ea"/>
                        <a:ea typeface="+mn-ea"/>
                      </a:endParaRPr>
                    </a:p>
                  </a:txBody>
                  <a:tcPr>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latin typeface="+mn-ea"/>
                          <a:ea typeface="+mn-ea"/>
                          <a:cs typeface="+mn-cs"/>
                        </a:rPr>
                        <a:t>在虚拟世界中，更需认清现实</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dirty="0" smtClean="0">
                          <a:latin typeface="+mn-ea"/>
                          <a:ea typeface="+mn-ea"/>
                        </a:rPr>
                        <a:t>面对虚拟世界，我们应该摈弃它，远离它，甚至是不去看它？显然，这是另一种意义上的逃避。宣扬自己热爱现实的背后，其实是一颗惧怕现实的麻木的心灵。事实上，对充实感、力量感、新鲜感的追求，人皆有之。只不过是它们与现实构成了两个看似矛盾的维度。我们真正应做的，不是舍弃一方去追求另一方，而是让</a:t>
                      </a:r>
                      <a:r>
                        <a:rPr lang="en-US" altLang="zh-CN" sz="1800" dirty="0" smtClean="0">
                          <a:latin typeface="+mn-ea"/>
                          <a:ea typeface="+mn-ea"/>
                        </a:rPr>
                        <a:t>VR</a:t>
                      </a:r>
                      <a:r>
                        <a:rPr lang="zh-CN" altLang="en-US" sz="1800" dirty="0" smtClean="0">
                          <a:latin typeface="+mn-ea"/>
                          <a:ea typeface="+mn-ea"/>
                        </a:rPr>
                        <a:t>作为一种工具为人所用。</a:t>
                      </a:r>
                      <a:r>
                        <a:rPr lang="en-US" altLang="zh-CN" sz="1800" dirty="0" smtClean="0">
                          <a:latin typeface="+mn-ea"/>
                          <a:ea typeface="+mn-ea"/>
                        </a:rPr>
                        <a:t>VR</a:t>
                      </a:r>
                      <a:r>
                        <a:rPr lang="zh-CN" altLang="en-US" sz="1800" dirty="0" smtClean="0">
                          <a:latin typeface="+mn-ea"/>
                          <a:ea typeface="+mn-ea"/>
                        </a:rPr>
                        <a:t>的存在，只是提供了一种可能；</a:t>
                      </a:r>
                      <a:r>
                        <a:rPr lang="en-US" altLang="zh-CN" sz="1800" dirty="0" smtClean="0">
                          <a:latin typeface="+mn-ea"/>
                          <a:ea typeface="+mn-ea"/>
                        </a:rPr>
                        <a:t>VR</a:t>
                      </a:r>
                      <a:r>
                        <a:rPr lang="zh-CN" altLang="en-US" sz="1800" dirty="0" smtClean="0">
                          <a:latin typeface="+mn-ea"/>
                          <a:ea typeface="+mn-ea"/>
                        </a:rPr>
                        <a:t>的存在，是生活的另一面，是现实的另一面。</a:t>
                      </a:r>
                      <a:endParaRPr lang="zh-CN" altLang="en-US" sz="1800" dirty="0">
                        <a:latin typeface="+mn-ea"/>
                        <a:ea typeface="+mn-ea"/>
                      </a:endParaRPr>
                    </a:p>
                  </a:txBody>
                  <a:tcPr/>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7" name="Freeform 25"/>
          <p:cNvSpPr>
            <a:spLocks noEditPoints="1"/>
          </p:cNvSpPr>
          <p:nvPr/>
        </p:nvSpPr>
        <p:spPr bwMode="auto">
          <a:xfrm>
            <a:off x="623392" y="1268760"/>
            <a:ext cx="482519" cy="65918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0" name="TextBox 9"/>
          <p:cNvSpPr txBox="1"/>
          <p:nvPr/>
        </p:nvSpPr>
        <p:spPr>
          <a:xfrm>
            <a:off x="9264352" y="764704"/>
            <a:ext cx="1800200" cy="584775"/>
          </a:xfrm>
          <a:prstGeom prst="rect">
            <a:avLst/>
          </a:prstGeom>
          <a:noFill/>
        </p:spPr>
        <p:txBody>
          <a:bodyPr wrap="square" rtlCol="0">
            <a:spAutoFit/>
          </a:bodyPr>
          <a:lstStyle/>
          <a:p>
            <a:r>
              <a:rPr lang="zh-CN" altLang="en-US" sz="3200" dirty="0" smtClean="0"/>
              <a:t>续  表</a:t>
            </a:r>
            <a:endParaRPr lang="zh-CN" altLang="en-US" sz="3200" dirty="0"/>
          </a:p>
        </p:txBody>
      </p:sp>
      <p:graphicFrame>
        <p:nvGraphicFramePr>
          <p:cNvPr id="14" name="表格 13"/>
          <p:cNvGraphicFramePr>
            <a:graphicFrameLocks noGrp="1"/>
          </p:cNvGraphicFramePr>
          <p:nvPr/>
        </p:nvGraphicFramePr>
        <p:xfrm>
          <a:off x="1919535" y="1340768"/>
          <a:ext cx="9531767" cy="5017110"/>
        </p:xfrm>
        <a:graphic>
          <a:graphicData uri="http://schemas.openxmlformats.org/drawingml/2006/table">
            <a:tbl>
              <a:tblPr firstRow="1" bandRow="1">
                <a:tableStyleId>{7DF18680-E054-41AD-8BC1-D1AEF772440D}</a:tableStyleId>
              </a:tblPr>
              <a:tblGrid>
                <a:gridCol w="1125799"/>
                <a:gridCol w="1178458"/>
                <a:gridCol w="7227510"/>
              </a:tblGrid>
              <a:tr h="409845">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900" dirty="0" smtClean="0"/>
                        <a:t>角    度</a:t>
                      </a:r>
                      <a:endParaRPr lang="zh-CN" altLang="en-US" sz="1900" dirty="0" smtClean="0"/>
                    </a:p>
                    <a:p>
                      <a:pPr algn="ctr"/>
                      <a:endParaRPr lang="zh-CN" altLang="en-US" sz="1900" dirty="0"/>
                    </a:p>
                  </a:txBody>
                  <a:tcPr marL="95307" marR="95307" marT="47654" marB="47654">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900" dirty="0" smtClean="0"/>
                        <a:t>立    意</a:t>
                      </a:r>
                      <a:endParaRPr lang="zh-CN" altLang="en-US" sz="1900" dirty="0" smtClean="0"/>
                    </a:p>
                    <a:p>
                      <a:pPr algn="ctr"/>
                      <a:endParaRPr lang="zh-CN" altLang="en-US" sz="1900" dirty="0"/>
                    </a:p>
                  </a:txBody>
                  <a:tcPr marL="95307" marR="95307" marT="47654" marB="47654">
                    <a:solidFill>
                      <a:srgbClr val="5AB8A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900" dirty="0" smtClean="0"/>
                        <a:t>范    例</a:t>
                      </a:r>
                      <a:endParaRPr lang="zh-CN" altLang="en-US" sz="1900" dirty="0" smtClean="0"/>
                    </a:p>
                    <a:p>
                      <a:pPr algn="ctr"/>
                      <a:endParaRPr lang="zh-CN" altLang="en-US" sz="1900" dirty="0"/>
                    </a:p>
                  </a:txBody>
                  <a:tcPr marL="95307" marR="95307" marT="47654" marB="47654">
                    <a:solidFill>
                      <a:srgbClr val="5AB8A6"/>
                    </a:solidFill>
                  </a:tcPr>
                </a:tc>
              </a:tr>
              <a:tr h="2220454">
                <a:tc rowSpan="2">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en-US" altLang="zh-CN" sz="19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9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9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9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9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9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900" dirty="0" smtClean="0">
                          <a:latin typeface="+mn-ea"/>
                          <a:ea typeface="+mn-ea"/>
                        </a:rPr>
                        <a:t>辩证</a:t>
                      </a:r>
                      <a:endParaRPr lang="en-US" altLang="zh-CN" sz="19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900" dirty="0" smtClean="0">
                          <a:latin typeface="+mn-ea"/>
                          <a:ea typeface="+mn-ea"/>
                        </a:rPr>
                        <a:t>态度</a:t>
                      </a:r>
                      <a:endParaRPr lang="zh-CN" altLang="en-US" sz="1900" dirty="0">
                        <a:latin typeface="+mn-ea"/>
                        <a:ea typeface="+mn-ea"/>
                      </a:endParaRPr>
                    </a:p>
                  </a:txBody>
                  <a:tcPr marL="95307" marR="95307" marT="47654" marB="47654">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900" dirty="0" smtClean="0">
                          <a:latin typeface="+mn-ea"/>
                          <a:ea typeface="+mn-ea"/>
                        </a:rPr>
                        <a:t>理性对待虚拟现实</a:t>
                      </a:r>
                      <a:endParaRPr lang="zh-CN" altLang="en-US" sz="1900" kern="1200" dirty="0" smtClean="0">
                        <a:solidFill>
                          <a:schemeClr val="dk1"/>
                        </a:solidFill>
                        <a:latin typeface="+mn-ea"/>
                        <a:ea typeface="+mn-ea"/>
                        <a:cs typeface="+mn-cs"/>
                      </a:endParaRPr>
                    </a:p>
                  </a:txBody>
                  <a:tcPr marL="95307" marR="95307" marT="47654" marB="47654"/>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900" dirty="0" smtClean="0">
                          <a:latin typeface="+mn-ea"/>
                          <a:ea typeface="+mn-ea"/>
                        </a:rPr>
                        <a:t>美国“阿波罗号”载人飞船的成功发射，基于一次次的太空环境模拟实验。谷歌研制出的阿尔法狗，甚至打败了韩国职业棋手李世石、中国天才棋手柯洁。对于虚拟技术的好处，我们毋庸置疑。但是，万物负阴抱阳，虚拟现实使用不当，也会将人类引向堕落。面对</a:t>
                      </a:r>
                      <a:r>
                        <a:rPr lang="en-US" altLang="zh-CN" sz="1900" dirty="0" smtClean="0">
                          <a:latin typeface="+mn-ea"/>
                          <a:ea typeface="+mn-ea"/>
                        </a:rPr>
                        <a:t>VR</a:t>
                      </a:r>
                      <a:r>
                        <a:rPr lang="zh-CN" altLang="en-US" sz="1900" dirty="0" smtClean="0">
                          <a:latin typeface="+mn-ea"/>
                          <a:ea typeface="+mn-ea"/>
                        </a:rPr>
                        <a:t>技术的发展普及，我们要做的是平衡它与生活之间的关系，它应该是生活的调剂品，是通向简便的虹桥，但它无法取代现实。</a:t>
                      </a:r>
                      <a:endParaRPr lang="zh-CN" altLang="en-US" sz="1900" dirty="0">
                        <a:latin typeface="+mn-ea"/>
                        <a:ea typeface="+mn-ea"/>
                      </a:endParaRPr>
                    </a:p>
                  </a:txBody>
                  <a:tcPr marL="95307" marR="95307" marT="47654" marB="47654"/>
                </a:tc>
              </a:tr>
              <a:tr h="1978660">
                <a:tc vMerge="1">
                  <a:tcPr marL="95307" marR="95307" marT="47654" marB="47654">
                    <a:solidFill>
                      <a:srgbClr val="A4E6D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900" dirty="0" smtClean="0">
                          <a:latin typeface="+mn-ea"/>
                          <a:ea typeface="+mn-ea"/>
                        </a:rPr>
                        <a:t>虚实有度</a:t>
                      </a:r>
                      <a:endParaRPr lang="zh-CN" altLang="en-US" sz="1900" kern="1200" dirty="0" smtClean="0">
                        <a:solidFill>
                          <a:schemeClr val="dk1"/>
                        </a:solidFill>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900" kern="1200" dirty="0" smtClean="0">
                        <a:solidFill>
                          <a:schemeClr val="dk1"/>
                        </a:solidFill>
                        <a:latin typeface="+mn-ea"/>
                        <a:ea typeface="+mn-ea"/>
                        <a:cs typeface="+mn-cs"/>
                      </a:endParaRPr>
                    </a:p>
                  </a:txBody>
                  <a:tcPr marL="95307" marR="95307" marT="47654" marB="47654"/>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900" dirty="0" smtClean="0">
                          <a:latin typeface="+mn-ea"/>
                          <a:ea typeface="+mn-ea"/>
                        </a:rPr>
                        <a:t>当虚拟世界中的“虚拟”越来越成为现实生活中的“现实”时，这个奇妙的大花园为我们开启了新世界。我们沉浸于其中的快乐，不过也要用真实的身体去感受生活。恰如某位作家曾说的那样：“我们既要有花园中花朵的娇艳，也要有草原上纤草随风飘逸的自在。”我们既要体会虚拟为我们带来的真实感，又不能忘却微风拂面时每一根汗毛轻轻颤抖的感觉。</a:t>
                      </a:r>
                      <a:endParaRPr lang="zh-CN" altLang="en-US" sz="19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900" dirty="0">
                        <a:latin typeface="+mn-ea"/>
                        <a:ea typeface="+mn-ea"/>
                      </a:endParaRPr>
                    </a:p>
                  </a:txBody>
                  <a:tcPr marL="95307" marR="95307" marT="47654" marB="47654"/>
                </a:tc>
              </a:tr>
            </a:tbl>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amond(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564904"/>
            <a:ext cx="3287688" cy="2304256"/>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769744" y="949325"/>
            <a:ext cx="5118343" cy="646331"/>
          </a:xfrm>
          <a:prstGeom prst="rect">
            <a:avLst/>
          </a:prstGeom>
          <a:noFill/>
        </p:spPr>
        <p:txBody>
          <a:bodyPr wrap="square" rtlCol="0">
            <a:spAutoFit/>
          </a:bodyPr>
          <a:lstStyle/>
          <a:p>
            <a:r>
              <a:rPr lang="zh-CN" altLang="en-US" sz="3600" b="1" dirty="0" smtClean="0">
                <a:solidFill>
                  <a:schemeClr val="bg1"/>
                </a:solidFill>
                <a:latin typeface="华文新魏" panose="02010800040101010101" pitchFamily="2" charset="-122"/>
                <a:ea typeface="华文新魏" panose="02010800040101010101" pitchFamily="2" charset="-122"/>
              </a:rPr>
              <a:t>热用素材  亮眼提分</a:t>
            </a:r>
          </a:p>
        </p:txBody>
      </p:sp>
      <p:sp>
        <p:nvSpPr>
          <p:cNvPr id="5" name="TextBox 4"/>
          <p:cNvSpPr txBox="1"/>
          <p:nvPr/>
        </p:nvSpPr>
        <p:spPr>
          <a:xfrm>
            <a:off x="1775520" y="1700808"/>
            <a:ext cx="3592830" cy="584775"/>
          </a:xfrm>
          <a:prstGeom prst="rect">
            <a:avLst/>
          </a:prstGeom>
          <a:solidFill>
            <a:schemeClr val="tx2">
              <a:lumMod val="40000"/>
              <a:lumOff val="60000"/>
            </a:schemeClr>
          </a:solidFill>
          <a:ln>
            <a:solidFill>
              <a:schemeClr val="tx2"/>
            </a:solidFill>
          </a:ln>
        </p:spPr>
        <p:txBody>
          <a:bodyPr wrap="square" rtlCol="0">
            <a:spAutoFit/>
          </a:bodyPr>
          <a:lstStyle/>
          <a:p>
            <a:r>
              <a:rPr lang="zh-CN" altLang="en-US" sz="3200" dirty="0" smtClean="0">
                <a:latin typeface="+mn-ea"/>
              </a:rPr>
              <a:t>时代新敏素材</a:t>
            </a:r>
          </a:p>
        </p:txBody>
      </p:sp>
      <p:sp>
        <p:nvSpPr>
          <p:cNvPr id="2" name="文本框 1"/>
          <p:cNvSpPr txBox="1"/>
          <p:nvPr/>
        </p:nvSpPr>
        <p:spPr>
          <a:xfrm>
            <a:off x="407368" y="2348881"/>
            <a:ext cx="11017224" cy="4031873"/>
          </a:xfrm>
          <a:prstGeom prst="rect">
            <a:avLst/>
          </a:prstGeom>
          <a:noFill/>
        </p:spPr>
        <p:txBody>
          <a:bodyPr wrap="square" rtlCol="0">
            <a:spAutoFit/>
          </a:bodyPr>
          <a:lstStyle/>
          <a:p>
            <a:r>
              <a:rPr lang="en-US" altLang="zh-CN" sz="2800" b="1" dirty="0" smtClean="0">
                <a:solidFill>
                  <a:srgbClr val="00B050"/>
                </a:solidFill>
              </a:rPr>
              <a:t>1.</a:t>
            </a:r>
            <a:r>
              <a:rPr lang="zh-CN" altLang="en-US" sz="2800" b="1" dirty="0" smtClean="0">
                <a:solidFill>
                  <a:srgbClr val="00B050"/>
                </a:solidFill>
              </a:rPr>
              <a:t>短视频热潮：别在流行中失去自我</a:t>
            </a:r>
            <a:endParaRPr lang="zh-CN" altLang="en-US" sz="2800" dirty="0" smtClean="0">
              <a:solidFill>
                <a:srgbClr val="00B050"/>
              </a:solidFill>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    从“高手在民间”的“炫技”拍摄，到跳、唱、</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抖不能停的“鬼畜”剪辑，以快手、抖音为代表的</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短视频</a:t>
            </a:r>
            <a:r>
              <a:rPr lang="en-US" altLang="zh-CN" sz="2800" dirty="0" smtClean="0">
                <a:latin typeface="楷体" panose="02010609060101010101" pitchFamily="49" charset="-122"/>
                <a:ea typeface="楷体" panose="02010609060101010101" pitchFamily="49" charset="-122"/>
              </a:rPr>
              <a:t>APP</a:t>
            </a:r>
            <a:r>
              <a:rPr lang="zh-CN" altLang="en-US" sz="2800" dirty="0" smtClean="0">
                <a:latin typeface="楷体" panose="02010609060101010101" pitchFamily="49" charset="-122"/>
                <a:ea typeface="楷体" panose="02010609060101010101" pitchFamily="49" charset="-122"/>
              </a:rPr>
              <a:t>迅速征服了大量“</a:t>
            </a:r>
            <a:r>
              <a:rPr lang="en-US" altLang="zh-CN" sz="2800" dirty="0" smtClean="0">
                <a:latin typeface="楷体" panose="02010609060101010101" pitchFamily="49" charset="-122"/>
                <a:ea typeface="楷体" panose="02010609060101010101" pitchFamily="49" charset="-122"/>
              </a:rPr>
              <a:t>95</a:t>
            </a:r>
            <a:r>
              <a:rPr lang="zh-CN" altLang="en-US" sz="2800" dirty="0" smtClean="0">
                <a:latin typeface="楷体" panose="02010609060101010101" pitchFamily="49" charset="-122"/>
                <a:ea typeface="楷体" panose="02010609060101010101" pitchFamily="49" charset="-122"/>
              </a:rPr>
              <a:t>后”“</a:t>
            </a:r>
            <a:r>
              <a:rPr lang="en-US" altLang="zh-CN" sz="2800" dirty="0" smtClean="0">
                <a:latin typeface="楷体" panose="02010609060101010101" pitchFamily="49" charset="-122"/>
                <a:ea typeface="楷体" panose="02010609060101010101" pitchFamily="49" charset="-122"/>
              </a:rPr>
              <a:t>00</a:t>
            </a:r>
            <a:r>
              <a:rPr lang="zh-CN" altLang="en-US" sz="2800" dirty="0" smtClean="0">
                <a:latin typeface="楷体" panose="02010609060101010101" pitchFamily="49" charset="-122"/>
                <a:ea typeface="楷体" panose="02010609060101010101" pitchFamily="49" charset="-122"/>
              </a:rPr>
              <a:t>后”。</a:t>
            </a:r>
            <a:endParaRPr lang="en-US" altLang="zh-CN" sz="2800" dirty="0" smtClean="0">
              <a:latin typeface="楷体" panose="02010609060101010101" pitchFamily="49" charset="-122"/>
              <a:ea typeface="楷体" panose="02010609060101010101" pitchFamily="49" charset="-122"/>
            </a:endParaRPr>
          </a:p>
          <a:p>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最新数据显示，快手拥有近</a:t>
            </a:r>
            <a:r>
              <a:rPr lang="en-US" altLang="zh-CN" sz="2800" dirty="0" smtClean="0">
                <a:latin typeface="楷体" panose="02010609060101010101" pitchFamily="49" charset="-122"/>
                <a:ea typeface="楷体" panose="02010609060101010101" pitchFamily="49" charset="-122"/>
              </a:rPr>
              <a:t>7</a:t>
            </a:r>
            <a:r>
              <a:rPr lang="zh-CN" altLang="en-US" sz="2800" dirty="0" smtClean="0">
                <a:latin typeface="楷体" panose="02010609060101010101" pitchFamily="49" charset="-122"/>
                <a:ea typeface="楷体" panose="02010609060101010101" pitchFamily="49" charset="-122"/>
              </a:rPr>
              <a:t>亿累计用户，</a:t>
            </a:r>
            <a:r>
              <a:rPr lang="en-US" altLang="zh-CN" sz="2800" dirty="0" smtClean="0">
                <a:latin typeface="楷体" panose="02010609060101010101" pitchFamily="49" charset="-122"/>
                <a:ea typeface="楷体" panose="02010609060101010101" pitchFamily="49" charset="-122"/>
              </a:rPr>
              <a:t>1.2</a:t>
            </a:r>
            <a:r>
              <a:rPr lang="zh-CN" altLang="en-US" sz="2800" dirty="0" smtClean="0">
                <a:latin typeface="楷体" panose="02010609060101010101" pitchFamily="49" charset="-122"/>
                <a:ea typeface="楷体" panose="02010609060101010101" pitchFamily="49" charset="-122"/>
              </a:rPr>
              <a:t>亿</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日活跃用户，抖音正向此靠近。“记录普通人的生</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活”，某短视频</a:t>
            </a:r>
            <a:r>
              <a:rPr lang="en-US" altLang="zh-CN" sz="2800" dirty="0" smtClean="0">
                <a:latin typeface="楷体" panose="02010609060101010101" pitchFamily="49" charset="-122"/>
                <a:ea typeface="楷体" panose="02010609060101010101" pitchFamily="49" charset="-122"/>
              </a:rPr>
              <a:t>APP</a:t>
            </a:r>
            <a:r>
              <a:rPr lang="zh-CN" altLang="en-US" sz="2800" dirty="0" smtClean="0">
                <a:latin typeface="楷体" panose="02010609060101010101" pitchFamily="49" charset="-122"/>
                <a:ea typeface="楷体" panose="02010609060101010101" pitchFamily="49" charset="-122"/>
              </a:rPr>
              <a:t>如是宣称。只是放眼望去，那些十来秒的短视频中，真正的普通生活、优质记录倒在少数，多半还是自虐式吃异物、无意义搞笑以及刷底线猎奇。</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3074" name="Picture 2" descr="D:\喇慧敏\2019.1\喇 67课件\600分考点700分考法 高考语文 A版主书卷面（终）.files\image045.jpg"/>
          <p:cNvPicPr>
            <a:picLocks noChangeAspect="1" noChangeArrowheads="1"/>
          </p:cNvPicPr>
          <p:nvPr/>
        </p:nvPicPr>
        <p:blipFill>
          <a:blip r:embed="rId1" cstate="print"/>
          <a:srcRect/>
          <a:stretch>
            <a:fillRect/>
          </a:stretch>
        </p:blipFill>
        <p:spPr bwMode="auto">
          <a:xfrm>
            <a:off x="8832304" y="2708920"/>
            <a:ext cx="3096344" cy="2064230"/>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to="" calcmode="lin" valueType="num">
                                      <p:cBhvr>
                                        <p:cTn id="25" dur="1" fill="hold"/>
                                        <p:tgtEl>
                                          <p:spTgt spid="2"/>
                                        </p:tgtEl>
                                      </p:cBhvr>
                                    </p:anim>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heckerboard(across)">
                                      <p:cBhvr>
                                        <p:cTn id="30" dur="500"/>
                                        <p:tgtEl>
                                          <p:spTgt spid="11"/>
                                        </p:tgtEl>
                                      </p:cBhvr>
                                    </p:animEffect>
                                  </p:childTnLst>
                                </p:cTn>
                              </p:par>
                              <p:par>
                                <p:cTn id="31" presetID="5" presetClass="entr" presetSubtype="10" fill="hold" nodeType="withEffect">
                                  <p:stCondLst>
                                    <p:cond delay="0"/>
                                  </p:stCondLst>
                                  <p:childTnLst>
                                    <p:set>
                                      <p:cBhvr>
                                        <p:cTn id="32" dur="1" fill="hold">
                                          <p:stCondLst>
                                            <p:cond delay="0"/>
                                          </p:stCondLst>
                                        </p:cTn>
                                        <p:tgtEl>
                                          <p:spTgt spid="3074"/>
                                        </p:tgtEl>
                                        <p:attrNameLst>
                                          <p:attrName>style.visibility</p:attrName>
                                        </p:attrNameLst>
                                      </p:cBhvr>
                                      <p:to>
                                        <p:strVal val="visible"/>
                                      </p:to>
                                    </p:set>
                                    <p:animEffect transition="in" filter="checkerboard(across)">
                                      <p:cBhvr>
                                        <p:cTn id="3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p:bldP spid="5" grpId="0" bldLvl="0" animBg="1"/>
      <p:bldP spid="2" grpId="0"/>
      <p:bldP spid="10"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1628800"/>
            <a:ext cx="10009112" cy="2677656"/>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回顾这些年网络流行的一些风向，不难发现其中也有一种趋势：载体从文字、图片到视频，浏览时间从以分计到以秒算，提供的信息日渐低俗，用户的时间被越切越碎，品位似乎也一降再降。相较于过往，如今的潮流风向标主要源于网络，更新更快、花样更多，却也泥沙俱下、良莠不齐。如若不加选择地终日追逐，部分年轻人空虚迷茫的状态只怕更甚。</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908720"/>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4437112"/>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810747" y="4365104"/>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49411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迷失和坚守   价值观   拒绝浮躁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 presetClass="entr" presetSubtype="16" fill="hold" grpId="0" nodeType="withEffect">
                                  <p:stCondLst>
                                    <p:cond delay="0"/>
                                  </p:stCondLst>
                                  <p:childTnLst>
                                    <p:set>
                                      <p:cBhvr>
                                        <p:cTn id="26" dur="1000" fill="hold">
                                          <p:stCondLst>
                                            <p:cond delay="0"/>
                                          </p:stCondLst>
                                        </p:cTn>
                                        <p:tgtEl>
                                          <p:spTgt spid="13"/>
                                        </p:tgtEl>
                                        <p:attrNameLst>
                                          <p:attrName>style.visibility</p:attrName>
                                        </p:attrNameLst>
                                      </p:cBhvr>
                                      <p:to>
                                        <p:strVal val="visible"/>
                                      </p:to>
                                    </p:set>
                                    <p:animEffect transition="in" filter="box(in)">
                                      <p:cBhvr>
                                        <p:cTn id="27" dur="1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1" nodeType="click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4031873"/>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人活着总要有个主题，使你魂梦系之。”当下，价值多元、选择爆棚，如果每次都随流行而去，任凭人生的主题被一次次冲散，那很可能就真的失去了自我。青年人朝气蓬勃、风华正茂，本应如“早上八九点钟的太阳”般给人以希望。生命的这一阶段，正是学本领、长才干、拓视野的黄金年龄，正是大展拳脚、实现抱负的关键时期。青年的生活，除了眼前的搞怪视频、偶尔的轻松娱乐，还应该有科学、文化、艺术等饱满且值得追寻的日常。与其在屏幕中“坐井观天”、被流行文化消费，倒不如躬耕于自己的人生主题，努力实现价值与尊严。</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564904"/>
            <a:ext cx="3287688" cy="2304256"/>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79376" y="1844824"/>
            <a:ext cx="11017224" cy="4401205"/>
          </a:xfrm>
          <a:prstGeom prst="rect">
            <a:avLst/>
          </a:prstGeom>
          <a:noFill/>
        </p:spPr>
        <p:txBody>
          <a:bodyPr wrap="square" rtlCol="0">
            <a:spAutoFit/>
          </a:bodyPr>
          <a:lstStyle/>
          <a:p>
            <a:r>
              <a:rPr lang="en-US" altLang="zh-CN" sz="2800" dirty="0" smtClean="0">
                <a:solidFill>
                  <a:srgbClr val="00B050"/>
                </a:solidFill>
                <a:latin typeface="楷体" panose="02010609060101010101" pitchFamily="49" charset="-122"/>
                <a:ea typeface="楷体" panose="02010609060101010101" pitchFamily="49" charset="-122"/>
              </a:rPr>
              <a:t> </a:t>
            </a:r>
            <a:r>
              <a:rPr lang="en-US" altLang="zh-CN" sz="2800" b="1" dirty="0" smtClean="0">
                <a:solidFill>
                  <a:srgbClr val="00B050"/>
                </a:solidFill>
              </a:rPr>
              <a:t>2.</a:t>
            </a:r>
            <a:r>
              <a:rPr lang="zh-CN" altLang="en-US" sz="2800" b="1" dirty="0" smtClean="0">
                <a:solidFill>
                  <a:srgbClr val="00B050"/>
                </a:solidFill>
              </a:rPr>
              <a:t>钟扬：人生要用“不负”来书写</a:t>
            </a:r>
            <a:endParaRPr lang="zh-CN" altLang="en-US" sz="2800" b="1" dirty="0" smtClean="0">
              <a:solidFill>
                <a:srgbClr val="00B050"/>
              </a:solidFill>
            </a:endParaRPr>
          </a:p>
          <a:p>
            <a:r>
              <a:rPr lang="en-US" altLang="zh-CN" sz="2800" dirty="0" smtClean="0">
                <a:latin typeface="楷体" panose="02010609060101010101" pitchFamily="49" charset="-122"/>
                <a:ea typeface="楷体" panose="02010609060101010101" pitchFamily="49" charset="-122"/>
              </a:rPr>
              <a:t>    2017</a:t>
            </a:r>
            <a:r>
              <a:rPr lang="zh-CN" altLang="en-US" sz="2800" dirty="0" smtClean="0">
                <a:latin typeface="楷体" panose="02010609060101010101" pitchFamily="49" charset="-122"/>
                <a:ea typeface="楷体" panose="02010609060101010101" pitchFamily="49" charset="-122"/>
              </a:rPr>
              <a:t>年</a:t>
            </a:r>
            <a:r>
              <a:rPr lang="en-US" altLang="zh-CN" sz="2800" dirty="0" smtClean="0">
                <a:latin typeface="楷体" panose="02010609060101010101" pitchFamily="49" charset="-122"/>
                <a:ea typeface="楷体" panose="02010609060101010101" pitchFamily="49" charset="-122"/>
              </a:rPr>
              <a:t>9</a:t>
            </a:r>
            <a:r>
              <a:rPr lang="zh-CN" altLang="en-US" sz="2800" dirty="0" smtClean="0">
                <a:latin typeface="楷体" panose="02010609060101010101" pitchFamily="49" charset="-122"/>
                <a:ea typeface="楷体" panose="02010609060101010101" pitchFamily="49" charset="-122"/>
              </a:rPr>
              <a:t>月</a:t>
            </a:r>
            <a:r>
              <a:rPr lang="en-US" altLang="zh-CN" sz="2800" dirty="0" smtClean="0">
                <a:latin typeface="楷体" panose="02010609060101010101" pitchFamily="49" charset="-122"/>
                <a:ea typeface="楷体" panose="02010609060101010101" pitchFamily="49" charset="-122"/>
              </a:rPr>
              <a:t>25</a:t>
            </a:r>
            <a:r>
              <a:rPr lang="zh-CN" altLang="en-US" sz="2800" dirty="0" smtClean="0">
                <a:latin typeface="楷体" panose="02010609060101010101" pitchFamily="49" charset="-122"/>
                <a:ea typeface="楷体" panose="02010609060101010101" pitchFamily="49" charset="-122"/>
              </a:rPr>
              <a:t>日，钟扬在去内蒙古城川民族干部</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学院讲课的出差途中遭遇车祸去世。五十三载人生</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虽然短暂，钟扬却花了</a:t>
            </a:r>
            <a:r>
              <a:rPr lang="en-US" altLang="zh-CN" sz="2800" dirty="0" smtClean="0">
                <a:latin typeface="楷体" panose="02010609060101010101" pitchFamily="49" charset="-122"/>
                <a:ea typeface="楷体" panose="02010609060101010101" pitchFamily="49" charset="-122"/>
              </a:rPr>
              <a:t>16</a:t>
            </a:r>
            <a:r>
              <a:rPr lang="zh-CN" altLang="en-US" sz="2800" dirty="0" smtClean="0">
                <a:latin typeface="楷体" panose="02010609060101010101" pitchFamily="49" charset="-122"/>
                <a:ea typeface="楷体" panose="02010609060101010101" pitchFamily="49" charset="-122"/>
              </a:rPr>
              <a:t>年常年奔赴野外盘点青藏</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高原植物种质资源，为人类 “种子方舟”收集了</a:t>
            </a:r>
            <a:endParaRPr lang="en-US" altLang="zh-CN" sz="2800" dirty="0" smtClean="0">
              <a:latin typeface="楷体" panose="02010609060101010101" pitchFamily="49" charset="-122"/>
              <a:ea typeface="楷体" panose="02010609060101010101" pitchFamily="49" charset="-122"/>
            </a:endParaRPr>
          </a:p>
          <a:p>
            <a:r>
              <a:rPr lang="en-US" altLang="zh-CN" sz="2800" dirty="0" smtClean="0">
                <a:latin typeface="楷体" panose="02010609060101010101" pitchFamily="49" charset="-122"/>
                <a:ea typeface="楷体" panose="02010609060101010101" pitchFamily="49" charset="-122"/>
              </a:rPr>
              <a:t>4000</a:t>
            </a:r>
            <a:r>
              <a:rPr lang="zh-CN" altLang="en-US" sz="2800" dirty="0" smtClean="0">
                <a:latin typeface="楷体" panose="02010609060101010101" pitchFamily="49" charset="-122"/>
                <a:ea typeface="楷体" panose="02010609060101010101" pitchFamily="49" charset="-122"/>
              </a:rPr>
              <a:t>多万颗种子，填补了世界种质资源库没有西藏</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种子的空白，并带领西藏大学的生态学科进入一流</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学科建设名单；他用</a:t>
            </a:r>
            <a:r>
              <a:rPr lang="en-US" altLang="zh-CN" sz="2800" dirty="0" smtClean="0">
                <a:latin typeface="楷体" panose="02010609060101010101" pitchFamily="49" charset="-122"/>
                <a:ea typeface="楷体" panose="02010609060101010101" pitchFamily="49" charset="-122"/>
              </a:rPr>
              <a:t>10</a:t>
            </a:r>
            <a:r>
              <a:rPr lang="zh-CN" altLang="en-US" sz="2800" dirty="0" smtClean="0">
                <a:latin typeface="楷体" panose="02010609060101010101" pitchFamily="49" charset="-122"/>
                <a:ea typeface="楷体" panose="02010609060101010101" pitchFamily="49" charset="-122"/>
              </a:rPr>
              <a:t>年在上海种下一片红树林，为后人留下美丽景观和生态屏障；他用心血培育一大批优秀学子，其中不少少数民族学生已遍布西藏、新疆、青海、甘肃、宁夏等西部省份。</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605190" y="90872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1026" name="Picture 2" descr="D:\喇慧敏\2019.1\喇 67课件\600分考点700分考法 高考语文 A版主书卷面（终）.files\image047.jpg"/>
          <p:cNvPicPr>
            <a:picLocks noChangeAspect="1" noChangeArrowheads="1"/>
          </p:cNvPicPr>
          <p:nvPr/>
        </p:nvPicPr>
        <p:blipFill>
          <a:blip r:embed="rId1" cstate="print"/>
          <a:srcRect/>
          <a:stretch>
            <a:fillRect/>
          </a:stretch>
        </p:blipFill>
        <p:spPr bwMode="auto">
          <a:xfrm>
            <a:off x="8826448" y="2775928"/>
            <a:ext cx="3102200" cy="1949216"/>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checkerboard(across)">
                                      <p:cBhvr>
                                        <p:cTn id="2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1628800"/>
            <a:ext cx="10009112" cy="2677656"/>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这个时代，总有一些人，心怀梦想、默默付出，肩扛着时代使命砥砺前行。钟扬不仅坚守师道、授业解惑，以德立身、以德立学、以德施教，他最大的亮点，就是重点扶持一批日后会扎根西藏的当地的教师和学生，这既是他援藏的方式，更是他的报国之志。钟扬虔心一辈子，一辈子都在赶时间，一辈子都在做贡献。</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908720"/>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4437112"/>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810747" y="4365104"/>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49411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奋斗与拼搏  使命与担当 </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2000"/>
                                        <p:tgtEl>
                                          <p:spTgt spid="12"/>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ox(in)">
                                      <p:cBhvr>
                                        <p:cTn id="25" dur="2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000" fill="hold">
                                          <p:stCondLst>
                                            <p:cond delay="0"/>
                                          </p:stCondLst>
                                        </p:cTn>
                                        <p:tgtEl>
                                          <p:spTgt spid="14"/>
                                        </p:tgtEl>
                                        <p:attrNameLst>
                                          <p:attrName>style.visibility</p:attrName>
                                        </p:attrNameLst>
                                      </p:cBhvr>
                                      <p:to>
                                        <p:strVal val="visible"/>
                                      </p:to>
                                    </p:set>
                                    <p:animEffect transition="in" filter="circle(in)">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577064" cy="3108543"/>
          </a:xfrm>
          <a:prstGeom prst="rect">
            <a:avLst/>
          </a:prstGeom>
          <a:noFill/>
        </p:spPr>
        <p:txBody>
          <a:bodyPr wrap="square" rtlCol="0">
            <a:spAutoFit/>
          </a:bodyPr>
          <a:lstStyle/>
          <a:p>
            <a:r>
              <a:rPr lang="zh-CN" altLang="en-US" sz="2800" dirty="0" smtClean="0">
                <a:latin typeface="宋体" pitchFamily="2" charset="-122"/>
                <a:ea typeface="宋体" pitchFamily="2" charset="-122"/>
              </a:rPr>
              <a:t>    人生，贵在不负时光，不负自己。他人生的每一步，都在用“不负”书写，</a:t>
            </a:r>
            <a:r>
              <a:rPr lang="en-US" altLang="zh-CN" sz="2800" dirty="0" smtClean="0">
                <a:latin typeface="宋体" pitchFamily="2" charset="-122"/>
                <a:ea typeface="宋体" pitchFamily="2" charset="-122"/>
              </a:rPr>
              <a:t>30</a:t>
            </a:r>
            <a:r>
              <a:rPr lang="zh-CN" altLang="en-US" sz="2800" dirty="0" smtClean="0">
                <a:latin typeface="宋体" pitchFamily="2" charset="-122"/>
                <a:ea typeface="宋体" pitchFamily="2" charset="-122"/>
              </a:rPr>
              <a:t>余年从教、</a:t>
            </a:r>
            <a:r>
              <a:rPr lang="en-US" altLang="zh-CN" sz="2800" dirty="0" smtClean="0">
                <a:latin typeface="宋体" pitchFamily="2" charset="-122"/>
                <a:ea typeface="宋体" pitchFamily="2" charset="-122"/>
              </a:rPr>
              <a:t>16</a:t>
            </a:r>
            <a:r>
              <a:rPr lang="zh-CN" altLang="en-US" sz="2800" dirty="0" smtClean="0">
                <a:latin typeface="宋体" pitchFamily="2" charset="-122"/>
                <a:ea typeface="宋体" pitchFamily="2" charset="-122"/>
              </a:rPr>
              <a:t>年援藏、</a:t>
            </a:r>
            <a:r>
              <a:rPr lang="en-US" altLang="zh-CN" sz="2800" dirty="0" smtClean="0">
                <a:latin typeface="宋体" pitchFamily="2" charset="-122"/>
                <a:ea typeface="宋体" pitchFamily="2" charset="-122"/>
              </a:rPr>
              <a:t>10</a:t>
            </a:r>
            <a:r>
              <a:rPr lang="zh-CN" altLang="en-US" sz="2800" dirty="0" smtClean="0">
                <a:latin typeface="宋体" pitchFamily="2" charset="-122"/>
                <a:ea typeface="宋体" pitchFamily="2" charset="-122"/>
              </a:rPr>
              <a:t>年引种红树</a:t>
            </a:r>
            <a:r>
              <a:rPr lang="en-US" altLang="zh-CN" sz="2800" dirty="0" smtClean="0">
                <a:latin typeface="宋体" pitchFamily="2" charset="-122"/>
                <a:ea typeface="宋体" pitchFamily="2" charset="-122"/>
              </a:rPr>
              <a:t>……“</a:t>
            </a:r>
            <a:r>
              <a:rPr lang="zh-CN" altLang="en-US" sz="2800" dirty="0" smtClean="0">
                <a:latin typeface="宋体" pitchFamily="2" charset="-122"/>
                <a:ea typeface="宋体" pitchFamily="2" charset="-122"/>
              </a:rPr>
              <a:t>我们采集的种子，也许会在几百年后的某一天生根发芽，到那时，不知会完成多少人的梦想。”钟扬“雪域十六载，援藏报国胸怀西部常在路上；风华五三秋，崇德育人桃李天下播种未来”，他就像蜡烛一样，从顶燃到底，一直都是光明的。</a:t>
            </a:r>
            <a:endParaRPr lang="zh-CN" altLang="en-US" sz="2800" dirty="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120336" y="2420888"/>
            <a:ext cx="2236484" cy="2376264"/>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79376" y="2132856"/>
            <a:ext cx="11094720" cy="3969385"/>
          </a:xfrm>
          <a:prstGeom prst="rect">
            <a:avLst/>
          </a:prstGeom>
          <a:noFill/>
        </p:spPr>
        <p:txBody>
          <a:bodyPr wrap="square" rtlCol="0">
            <a:spAutoFit/>
          </a:bodyPr>
          <a:lstStyle/>
          <a:p>
            <a:r>
              <a:rPr lang="en-US" altLang="zh-CN" sz="2800" b="1" dirty="0" smtClean="0">
                <a:solidFill>
                  <a:srgbClr val="00B050"/>
                </a:solidFill>
              </a:rPr>
              <a:t>3.</a:t>
            </a:r>
            <a:r>
              <a:rPr lang="zh-CN" altLang="en-US" sz="2800" b="1" dirty="0" smtClean="0">
                <a:solidFill>
                  <a:srgbClr val="00B050"/>
                </a:solidFill>
              </a:rPr>
              <a:t>宋玺：海军陆战队里的女子侦察兵</a:t>
            </a:r>
            <a:endParaRPr lang="zh-CN" altLang="en-US"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来自山西的宋玺是一名“</a:t>
            </a:r>
            <a:r>
              <a:rPr lang="en-US" altLang="zh-CN" sz="2800" dirty="0" smtClean="0">
                <a:latin typeface="楷体" panose="02010609060101010101" pitchFamily="49" charset="-122"/>
                <a:ea typeface="楷体" panose="02010609060101010101" pitchFamily="49" charset="-122"/>
              </a:rPr>
              <a:t>90</a:t>
            </a:r>
            <a:r>
              <a:rPr lang="zh-CN" altLang="en-US" sz="2800" dirty="0" smtClean="0">
                <a:latin typeface="楷体" panose="02010609060101010101" pitchFamily="49" charset="-122"/>
                <a:ea typeface="楷体" panose="02010609060101010101" pitchFamily="49" charset="-122"/>
              </a:rPr>
              <a:t>后”，</a:t>
            </a:r>
            <a:r>
              <a:rPr lang="en-US" altLang="zh-CN" sz="2800" dirty="0" smtClean="0">
                <a:latin typeface="楷体" panose="02010609060101010101" pitchFamily="49" charset="-122"/>
                <a:ea typeface="楷体" panose="02010609060101010101" pitchFamily="49" charset="-122"/>
              </a:rPr>
              <a:t>2012</a:t>
            </a:r>
            <a:r>
              <a:rPr lang="zh-CN" altLang="en-US" sz="2800" dirty="0" smtClean="0">
                <a:latin typeface="楷体" panose="02010609060101010101" pitchFamily="49" charset="-122"/>
                <a:ea typeface="楷体" panose="02010609060101010101" pitchFamily="49" charset="-122"/>
              </a:rPr>
              <a:t>年，进入</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北京大学心理与认知科学学院学习。当兵是她从小的</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梦想，大三那年，她如愿入伍，前往南海舰队某新兵</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训练基地。在新兵训练的实战考核中，她以全优的成</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绩加入海军陆战队，成为一名侦察队队员。在两年的</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从军生涯中，她作为护航编队中的一名特战队员，先后参与特种大队的舱室搜索救援、对海射击等各项训练，足迹遍及南海群岛、亚丁湾等地。</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767408" y="1268760"/>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2051" name="Picture 3" descr="D:\喇慧敏\2019.1\喇 67课件\600分考点700分考法 高考语文 A版主书卷面（终）.files\image049.jpg"/>
          <p:cNvPicPr>
            <a:picLocks noChangeAspect="1" noChangeArrowheads="1"/>
          </p:cNvPicPr>
          <p:nvPr/>
        </p:nvPicPr>
        <p:blipFill>
          <a:blip r:embed="rId1" cstate="print"/>
          <a:srcRect/>
          <a:stretch>
            <a:fillRect/>
          </a:stretch>
        </p:blipFill>
        <p:spPr bwMode="auto">
          <a:xfrm>
            <a:off x="9276080" y="2434590"/>
            <a:ext cx="1907540" cy="2311400"/>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4"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to="" calcmode="lin" valueType="num">
                                      <p:cBhvr>
                                        <p:cTn id="13" dur="1" fill="hold"/>
                                        <p:tgtEl>
                                          <p:spTgt spid="2"/>
                                        </p:tgtEl>
                                      </p:cBhvr>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heckerboard(across)">
                                      <p:cBhvr>
                                        <p:cTn id="18" dur="500"/>
                                        <p:tgtEl>
                                          <p:spTgt spid="11"/>
                                        </p:tgtEl>
                                      </p:cBhvr>
                                    </p:animEffect>
                                  </p:childTnLst>
                                </p:cTn>
                              </p:par>
                            </p:childTnLst>
                          </p:cTn>
                        </p:par>
                        <p:par>
                          <p:cTn id="19" fill="hold">
                            <p:stCondLst>
                              <p:cond delay="500"/>
                            </p:stCondLst>
                            <p:childTnLst>
                              <p:par>
                                <p:cTn id="20" presetID="5" presetClass="entr" presetSubtype="10" fill="hold" nodeType="afterEffect">
                                  <p:stCondLst>
                                    <p:cond delay="0"/>
                                  </p:stCondLst>
                                  <p:childTnLst>
                                    <p:set>
                                      <p:cBhvr>
                                        <p:cTn id="21" dur="1" fill="hold">
                                          <p:stCondLst>
                                            <p:cond delay="0"/>
                                          </p:stCondLst>
                                        </p:cTn>
                                        <p:tgtEl>
                                          <p:spTgt spid="2051"/>
                                        </p:tgtEl>
                                        <p:attrNameLst>
                                          <p:attrName>style.visibility</p:attrName>
                                        </p:attrNameLst>
                                      </p:cBhvr>
                                      <p:to>
                                        <p:strVal val="visible"/>
                                      </p:to>
                                    </p:set>
                                    <p:animEffect transition="in" filter="checkerboard(across)">
                                      <p:cBhvr>
                                        <p:cTn id="22"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1628800"/>
            <a:ext cx="10009112" cy="2677656"/>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两年风风雨雨，宋玺从一个旧环境融入到了一个新环境，深入了解了一直憧憬的军营，也经历了不少淬炼、坎坷、挫折与惊喜。她认为，部队的生活既是一种挑战，又是一种机遇，更是自己青春梦想的实现。因为心中从军报国的梦想，因为在校丰富才能的积淀，因为军营奉公正己的严格，宋玺在部队找到了自己的价值，度过了无悔的青春。</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908720"/>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6138" y="4456162"/>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810747" y="4365104"/>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494116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青春和梦想   勇于挑战   报效国家</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2000"/>
                                        <p:tgtEl>
                                          <p:spTgt spid="12"/>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ox(in)">
                                      <p:cBhvr>
                                        <p:cTn id="25" dur="2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000" fill="hold">
                                          <p:stCondLst>
                                            <p:cond delay="0"/>
                                          </p:stCondLst>
                                        </p:cTn>
                                        <p:tgtEl>
                                          <p:spTgt spid="14"/>
                                        </p:tgtEl>
                                        <p:attrNameLst>
                                          <p:attrName>style.visibility</p:attrName>
                                        </p:attrNameLst>
                                      </p:cBhvr>
                                      <p:to>
                                        <p:strVal val="visible"/>
                                      </p:to>
                                    </p:set>
                                    <p:animEffect transition="in" filter="circle(in)">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6"/>
          <p:cNvGrpSpPr/>
          <p:nvPr/>
        </p:nvGrpSpPr>
        <p:grpSpPr>
          <a:xfrm>
            <a:off x="72008" y="836712"/>
            <a:ext cx="1703512" cy="1512168"/>
            <a:chOff x="6609209" y="790981"/>
            <a:chExt cx="2301875" cy="2308226"/>
          </a:xfrm>
          <a:effectLst>
            <a:outerShdw blurRad="63500" sx="102000" sy="102000" algn="ctr" rotWithShape="0">
              <a:prstClr val="black">
                <a:alpha val="40000"/>
              </a:prstClr>
            </a:outerShdw>
          </a:effectLst>
        </p:grpSpPr>
        <p:sp>
          <p:nvSpPr>
            <p:cNvPr id="8" name="Oval 5"/>
            <p:cNvSpPr>
              <a:spLocks noChangeArrowheads="1"/>
            </p:cNvSpPr>
            <p:nvPr/>
          </p:nvSpPr>
          <p:spPr bwMode="auto">
            <a:xfrm>
              <a:off x="6609209" y="790981"/>
              <a:ext cx="2301875" cy="2308226"/>
            </a:xfrm>
            <a:prstGeom prst="ellipse">
              <a:avLst/>
            </a:prstGeom>
            <a:solidFill>
              <a:srgbClr val="FFFFFF"/>
            </a:solidFill>
            <a:ln w="57150">
              <a:noFill/>
              <a:round/>
            </a:ln>
            <a:effectLst>
              <a:innerShdw blurRad="114300">
                <a:prstClr val="black"/>
              </a:innerShdw>
            </a:effectLst>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rgbClr val="009E96"/>
            </a:solidFill>
            <a:ln>
              <a:noFill/>
            </a:ln>
          </p:spPr>
          <p:txBody>
            <a:bodyPr vert="horz" wrap="square" lIns="91404" tIns="45702" rIns="91404" bIns="45702"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grpSp>
      <p:sp>
        <p:nvSpPr>
          <p:cNvPr id="2" name="文本框 1"/>
          <p:cNvSpPr txBox="1"/>
          <p:nvPr/>
        </p:nvSpPr>
        <p:spPr>
          <a:xfrm>
            <a:off x="2216785" y="1412017"/>
            <a:ext cx="8573135" cy="2677656"/>
          </a:xfrm>
          <a:prstGeom prst="rect">
            <a:avLst/>
          </a:prstGeom>
          <a:noFill/>
        </p:spPr>
        <p:txBody>
          <a:bodyPr wrap="square" rtlCol="0">
            <a:spAutoFit/>
          </a:bodyPr>
          <a:lstStyle/>
          <a:p>
            <a:r>
              <a:rPr lang="zh-CN" altLang="en-US" sz="2800" dirty="0" smtClean="0">
                <a:latin typeface="宋体" pitchFamily="2" charset="-122"/>
                <a:ea typeface="宋体" pitchFamily="2" charset="-122"/>
              </a:rPr>
              <a:t>时代发展的关系，将“我们”看到的祖国在新世纪的伟大变化、发展成果、重要事件以及“我们”自觉肩负起新时代赋予“我们”的使命，与祖国一路同行，一起成长，一起追梦、圆梦的生活体验和感受分享给</a:t>
            </a:r>
            <a:r>
              <a:rPr lang="en-US" altLang="zh-CN" sz="2800" dirty="0" smtClean="0">
                <a:latin typeface="宋体" pitchFamily="2" charset="-122"/>
                <a:ea typeface="宋体" pitchFamily="2" charset="-122"/>
              </a:rPr>
              <a:t>2035</a:t>
            </a:r>
            <a:r>
              <a:rPr lang="zh-CN" altLang="en-US" sz="2800" dirty="0" smtClean="0">
                <a:latin typeface="宋体" pitchFamily="2" charset="-122"/>
                <a:ea typeface="宋体" pitchFamily="2" charset="-122"/>
              </a:rPr>
              <a:t>年的青年人，以此来传承青年人为国担当的荣誉感和责任感。</a:t>
            </a:r>
            <a:endParaRPr lang="zh-CN" altLang="en-US" sz="2800" dirty="0">
              <a:latin typeface="宋体" pitchFamily="2" charset="-122"/>
              <a:ea typeface="宋体" pitchFamily="2" charset="-122"/>
            </a:endParaRPr>
          </a:p>
        </p:txBody>
      </p:sp>
      <p:sp>
        <p:nvSpPr>
          <p:cNvPr id="7" name="Freeform 19"/>
          <p:cNvSpPr>
            <a:spLocks noEditPoints="1"/>
          </p:cNvSpPr>
          <p:nvPr/>
        </p:nvSpPr>
        <p:spPr bwMode="auto">
          <a:xfrm>
            <a:off x="551384" y="1268760"/>
            <a:ext cx="696095" cy="65918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to="" calcmode="lin" valueType="num">
                                      <p:cBhvr>
                                        <p:cTn id="18"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3600986"/>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在远航的中国海军第</a:t>
            </a:r>
            <a:r>
              <a:rPr lang="en-US" altLang="zh-CN" sz="2800" dirty="0" smtClean="0">
                <a:latin typeface="宋体" pitchFamily="2" charset="-122"/>
                <a:ea typeface="宋体" pitchFamily="2" charset="-122"/>
              </a:rPr>
              <a:t>25</a:t>
            </a:r>
            <a:r>
              <a:rPr lang="zh-CN" altLang="en-US" sz="2800" dirty="0" smtClean="0">
                <a:latin typeface="宋体" pitchFamily="2" charset="-122"/>
                <a:ea typeface="宋体" pitchFamily="2" charset="-122"/>
              </a:rPr>
              <a:t>批护航编队中，有一位唯一的“</a:t>
            </a:r>
            <a:r>
              <a:rPr lang="en-US" altLang="zh-CN" sz="2800" dirty="0" smtClean="0">
                <a:latin typeface="宋体" pitchFamily="2" charset="-122"/>
                <a:ea typeface="宋体" pitchFamily="2" charset="-122"/>
              </a:rPr>
              <a:t>90</a:t>
            </a:r>
            <a:r>
              <a:rPr lang="zh-CN" altLang="en-US" sz="2800" dirty="0" smtClean="0">
                <a:latin typeface="宋体" pitchFamily="2" charset="-122"/>
                <a:ea typeface="宋体" pitchFamily="2" charset="-122"/>
              </a:rPr>
              <a:t>后”巾帼陆战队员，她也是海军陆战队某旅女子侦察队队员。这就是宋玺，北京大学心理与认知科学学院</a:t>
            </a:r>
            <a:r>
              <a:rPr lang="en-US" altLang="zh-CN" sz="2800" dirty="0" smtClean="0">
                <a:latin typeface="宋体" pitchFamily="2" charset="-122"/>
                <a:ea typeface="宋体" pitchFamily="2" charset="-122"/>
              </a:rPr>
              <a:t>2012</a:t>
            </a:r>
            <a:r>
              <a:rPr lang="zh-CN" altLang="en-US" sz="2800" dirty="0" smtClean="0">
                <a:latin typeface="宋体" pitchFamily="2" charset="-122"/>
                <a:ea typeface="宋体" pitchFamily="2" charset="-122"/>
              </a:rPr>
              <a:t>级本科生。恰值青春，她奔跑在勇敢逐梦的路上。“文能当北大学霸，艺能拿合唱冠军，武能维和打海盗”，这大概是对青年宋玺的最贴切的评价。在青春逐梦的路上，她用耐心、恒心支撑着努力，用兴趣爱好支撑着奋斗，积极拼搏，谱就青春美妙乐章。</a:t>
            </a:r>
            <a:endParaRPr lang="zh-CN" altLang="en-US" sz="2800" dirty="0" smtClean="0">
              <a:latin typeface="宋体" pitchFamily="2" charset="-122"/>
              <a:ea typeface="宋体" pitchFamily="2" charset="-122"/>
            </a:endParaRPr>
          </a:p>
          <a:p>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832304" y="2780928"/>
            <a:ext cx="2952328" cy="2016224"/>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51384" y="1988840"/>
            <a:ext cx="11017224" cy="3970318"/>
          </a:xfrm>
          <a:prstGeom prst="rect">
            <a:avLst/>
          </a:prstGeom>
          <a:noFill/>
        </p:spPr>
        <p:txBody>
          <a:bodyPr wrap="square" rtlCol="0">
            <a:spAutoFit/>
          </a:bodyPr>
          <a:lstStyle/>
          <a:p>
            <a:r>
              <a:rPr lang="en-US" altLang="zh-CN" sz="2800" b="1" dirty="0" smtClean="0">
                <a:solidFill>
                  <a:srgbClr val="00B050"/>
                </a:solidFill>
              </a:rPr>
              <a:t>4.</a:t>
            </a:r>
            <a:r>
              <a:rPr lang="zh-CN" altLang="en-US" sz="2800" b="1" dirty="0" smtClean="0">
                <a:solidFill>
                  <a:srgbClr val="00B050"/>
                </a:solidFill>
              </a:rPr>
              <a:t>茶水工获金像奖，苔花也学牡丹开</a:t>
            </a:r>
            <a:endParaRPr lang="zh-CN" altLang="en-US"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在第</a:t>
            </a:r>
            <a:r>
              <a:rPr lang="en-US" altLang="zh-CN" sz="2800" dirty="0" smtClean="0">
                <a:latin typeface="楷体" panose="02010609060101010101" pitchFamily="49" charset="-122"/>
                <a:ea typeface="楷体" panose="02010609060101010101" pitchFamily="49" charset="-122"/>
              </a:rPr>
              <a:t>37</a:t>
            </a:r>
            <a:r>
              <a:rPr lang="zh-CN" altLang="en-US" sz="2800" dirty="0" smtClean="0">
                <a:latin typeface="楷体" panose="02010609060101010101" pitchFamily="49" charset="-122"/>
                <a:ea typeface="楷体" panose="02010609060101010101" pitchFamily="49" charset="-122"/>
              </a:rPr>
              <a:t>届香港电影金像奖颁奖典礼现场，茶水岗</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位工作人员杨蓉莲获得专业精神奖。她登台领奖时，</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全场自发起立鼓掌。这个瞬间，成为这场颁奖典礼</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的一个热议焦点。因为在大家的惯常印象里，一个电</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影奖项的颁奖现场，明星大腕是绝对的主角，甚至把</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是否有所谓大牌明星露面作为衡量这个奖项影响力和感召力大小的关键指标。而这次，看似不起眼的茶水工却走到了舞台的正中央，“如米小”的苔花，不是“学”牡丹，而是在这个时刻直接开成了牡丹。</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911424" y="1052736"/>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5122" name="Picture 2" descr="C:\Users\Administrator\Desktop\44.jpeg"/>
          <p:cNvPicPr>
            <a:picLocks noChangeAspect="1" noChangeArrowheads="1"/>
          </p:cNvPicPr>
          <p:nvPr/>
        </p:nvPicPr>
        <p:blipFill>
          <a:blip r:embed="rId1" cstate="print"/>
          <a:srcRect/>
          <a:stretch>
            <a:fillRect/>
          </a:stretch>
        </p:blipFill>
        <p:spPr bwMode="auto">
          <a:xfrm>
            <a:off x="8904312" y="2852936"/>
            <a:ext cx="2783688" cy="1857242"/>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checkerboard(across)">
                                      <p:cBhvr>
                                        <p:cTn id="2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1484784"/>
            <a:ext cx="10009112" cy="3108543"/>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任何有价值的劳动都值得尊重，这应该成为一个常识。人的职业千差万别，个人的能力有大有小、水平有高有低，但只要是正向的努力、辛劳的付出，就应得到平等的对待。成就一项事业需要一群人共同携手、相互助力。每个人的生活都有认识的或不认识的人在热情参与。“每朵浪花一样澎湃”“每种色彩都应该盛开”。牡丹的绚烂当然值得礼赞，但苔花的清秀也值得呵护。</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908720"/>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4653136"/>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810747" y="4633972"/>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631504" y="5138028"/>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微小与伟大   平等和尊重   价值的大和小</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2000"/>
                                        <p:tgtEl>
                                          <p:spTgt spid="12"/>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ox(in)">
                                      <p:cBhvr>
                                        <p:cTn id="25" dur="2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000" fill="hold">
                                          <p:stCondLst>
                                            <p:cond delay="0"/>
                                          </p:stCondLst>
                                        </p:cTn>
                                        <p:tgtEl>
                                          <p:spTgt spid="14"/>
                                        </p:tgtEl>
                                        <p:attrNameLst>
                                          <p:attrName>style.visibility</p:attrName>
                                        </p:attrNameLst>
                                      </p:cBhvr>
                                      <p:to>
                                        <p:strVal val="visible"/>
                                      </p:to>
                                    </p:set>
                                    <p:animEffect transition="in" filter="diamond(in)">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4031873"/>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很多时候，生活中并不缺少伟大，而是我们并未真正地看见人、发现人、尊重人。新闻界前辈范敬宜先生就曾说过：“人物报道的天地是非常广阔的，生活中没有被我们想到或发现的优秀人物太多了。”就像获得第</a:t>
            </a:r>
            <a:r>
              <a:rPr lang="en-US" altLang="zh-CN" sz="2800" dirty="0" smtClean="0">
                <a:latin typeface="宋体" pitchFamily="2" charset="-122"/>
                <a:ea typeface="宋体" pitchFamily="2" charset="-122"/>
              </a:rPr>
              <a:t>37</a:t>
            </a:r>
            <a:r>
              <a:rPr lang="zh-CN" altLang="en-US" sz="2800" dirty="0" smtClean="0">
                <a:latin typeface="宋体" pitchFamily="2" charset="-122"/>
                <a:ea typeface="宋体" pitchFamily="2" charset="-122"/>
              </a:rPr>
              <a:t>届香港电影金像奖专业精神奖的茶水工杨蓉莲，不是明星也不是导演，甚至都不是电影行业从业者，只是在片场负责端茶送水的小人物，做着看似微小的工作，但依然在自己的岗位上发光发热，赢得了每一个人的尊重。</a:t>
            </a:r>
            <a:endParaRPr lang="zh-CN" altLang="en-US" sz="2800" dirty="0" smtClean="0">
              <a:latin typeface="宋体" pitchFamily="2" charset="-122"/>
              <a:ea typeface="宋体" pitchFamily="2" charset="-122"/>
            </a:endParaRPr>
          </a:p>
          <a:p>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box(in)">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968" y="2852936"/>
            <a:ext cx="3287688" cy="2016224"/>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07368" y="2348881"/>
            <a:ext cx="11017224" cy="3539430"/>
          </a:xfrm>
          <a:prstGeom prst="rect">
            <a:avLst/>
          </a:prstGeom>
          <a:noFill/>
        </p:spPr>
        <p:txBody>
          <a:bodyPr wrap="square" rtlCol="0">
            <a:spAutoFit/>
          </a:bodyPr>
          <a:lstStyle/>
          <a:p>
            <a:r>
              <a:rPr lang="en-US" altLang="zh-CN" sz="2800" b="1" dirty="0" smtClean="0">
                <a:solidFill>
                  <a:srgbClr val="00B050"/>
                </a:solidFill>
              </a:rPr>
              <a:t>5.</a:t>
            </a:r>
            <a:r>
              <a:rPr lang="zh-CN" altLang="en-US" sz="2800" b="1" dirty="0" smtClean="0">
                <a:solidFill>
                  <a:srgbClr val="00B050"/>
                </a:solidFill>
              </a:rPr>
              <a:t>西南联大：始终背负时代使命</a:t>
            </a:r>
            <a:endParaRPr lang="zh-CN" altLang="en-US" sz="2800" b="1" dirty="0" smtClean="0">
              <a:solidFill>
                <a:srgbClr val="00B050"/>
              </a:solidFill>
            </a:endParaRPr>
          </a:p>
          <a:p>
            <a:r>
              <a:rPr lang="zh-CN" altLang="en-US" sz="2800" dirty="0" smtClean="0">
                <a:latin typeface="楷体" panose="02010609060101010101" pitchFamily="49" charset="-122"/>
                <a:ea typeface="楷体" panose="02010609060101010101" pitchFamily="49" charset="-122"/>
              </a:rPr>
              <a:t>    “西山沧沧，滇水茫茫，这已不是渤海太行，</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这已不是衡岳潇湘</a:t>
            </a:r>
            <a:r>
              <a:rPr lang="en-US" altLang="zh-CN" sz="2800" dirty="0" smtClean="0">
                <a:latin typeface="楷体" panose="02010609060101010101" pitchFamily="49" charset="-122"/>
                <a:ea typeface="楷体" panose="02010609060101010101" pitchFamily="49" charset="-122"/>
              </a:rPr>
              <a:t>……”</a:t>
            </a:r>
            <a:endParaRPr lang="en-US" altLang="zh-CN" sz="2800" dirty="0" smtClean="0">
              <a:latin typeface="楷体" panose="02010609060101010101" pitchFamily="49" charset="-122"/>
              <a:ea typeface="楷体" panose="02010609060101010101" pitchFamily="49" charset="-122"/>
            </a:endParaRPr>
          </a:p>
          <a:p>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一首</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国立西南联合大学进行曲</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，唱尽了西</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南联大“辞却了五朝宫阙”的辛酸过往，折射出山</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河破碎的深重苦难。“华北之大，已安放不得一张</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平静的书桌了。”诞生于外敌入侵的危难时局，行进在硝烟弥漫的神州大地，西南联大最终落脚在西南边陲用泥土版筑成的围墙里。在夏</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695400" y="1484784"/>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4098" name="Picture 2" descr="D:\喇慧敏\2019.1\喇 67课件\600分考点700分考法 高考语文 A版主书卷面（终）.files\image043.png"/>
          <p:cNvPicPr>
            <a:picLocks noChangeAspect="1" noChangeArrowheads="1"/>
          </p:cNvPicPr>
          <p:nvPr/>
        </p:nvPicPr>
        <p:blipFill>
          <a:blip r:embed="rId1" cstate="print"/>
          <a:srcRect/>
          <a:stretch>
            <a:fillRect/>
          </a:stretch>
        </p:blipFill>
        <p:spPr bwMode="auto">
          <a:xfrm>
            <a:off x="8677910" y="2853055"/>
            <a:ext cx="3354070" cy="2016760"/>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4098"/>
                                        </p:tgtEl>
                                        <p:attrNameLst>
                                          <p:attrName>style.visibility</p:attrName>
                                        </p:attrNameLst>
                                      </p:cBhvr>
                                      <p:to>
                                        <p:strVal val="visible"/>
                                      </p:to>
                                    </p:set>
                                    <p:animEffect transition="in" filter="checkerboard(across)">
                                      <p:cBhvr>
                                        <p:cTn id="2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3429000"/>
            <a:ext cx="10009112" cy="1384995"/>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新时代，我们依然需要西南联大精神。北大教授陈平原曾提到，“联大有什么值得骄傲的？联大有精神：政治情怀、社会承担、学术抱负、远大志向”。</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5468" y="2882195"/>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631504" y="297778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7408" y="5013176"/>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559496" y="4994012"/>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558608" y="5517371"/>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精神传承   家国情怀   使命和担当   困境与奋进</a:t>
            </a:r>
          </a:p>
        </p:txBody>
      </p:sp>
      <p:sp>
        <p:nvSpPr>
          <p:cNvPr id="10" name="TextBox 9"/>
          <p:cNvSpPr txBox="1"/>
          <p:nvPr/>
        </p:nvSpPr>
        <p:spPr>
          <a:xfrm>
            <a:off x="1631504" y="836713"/>
            <a:ext cx="9289032" cy="2092881"/>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天漏雨、冬天灌风的条件下，这所集三校之力、于非常之时组建的“临时大学”虽然只从</a:t>
            </a:r>
            <a:r>
              <a:rPr lang="en-US" altLang="zh-CN" sz="2800" dirty="0" smtClean="0">
                <a:latin typeface="楷体" panose="02010609060101010101" pitchFamily="49" charset="-122"/>
                <a:ea typeface="楷体" panose="02010609060101010101" pitchFamily="49" charset="-122"/>
              </a:rPr>
              <a:t>1937</a:t>
            </a:r>
            <a:r>
              <a:rPr lang="zh-CN" altLang="en-US" sz="2800" dirty="0" smtClean="0">
                <a:latin typeface="楷体" panose="02010609060101010101" pitchFamily="49" charset="-122"/>
                <a:ea typeface="楷体" panose="02010609060101010101" pitchFamily="49" charset="-122"/>
              </a:rPr>
              <a:t>年到</a:t>
            </a:r>
            <a:r>
              <a:rPr lang="en-US" altLang="zh-CN" sz="2800" dirty="0" smtClean="0">
                <a:latin typeface="楷体" panose="02010609060101010101" pitchFamily="49" charset="-122"/>
                <a:ea typeface="楷体" panose="02010609060101010101" pitchFamily="49" charset="-122"/>
              </a:rPr>
              <a:t>1946</a:t>
            </a:r>
            <a:r>
              <a:rPr lang="zh-CN" altLang="en-US" sz="2800" dirty="0" smtClean="0">
                <a:latin typeface="楷体" panose="02010609060101010101" pitchFamily="49" charset="-122"/>
                <a:ea typeface="楷体" panose="02010609060101010101" pitchFamily="49" charset="-122"/>
              </a:rPr>
              <a:t>年存在短短</a:t>
            </a:r>
            <a:r>
              <a:rPr lang="en-US" altLang="zh-CN" sz="2800" dirty="0" smtClean="0">
                <a:latin typeface="楷体" panose="02010609060101010101" pitchFamily="49" charset="-122"/>
                <a:ea typeface="楷体" panose="02010609060101010101" pitchFamily="49" charset="-122"/>
              </a:rPr>
              <a:t>8</a:t>
            </a:r>
            <a:r>
              <a:rPr lang="zh-CN" altLang="en-US" sz="2800" dirty="0" smtClean="0">
                <a:latin typeface="楷体" panose="02010609060101010101" pitchFamily="49" charset="-122"/>
                <a:ea typeface="楷体" panose="02010609060101010101" pitchFamily="49" charset="-122"/>
              </a:rPr>
              <a:t>年</a:t>
            </a:r>
            <a:r>
              <a:rPr lang="en-US" altLang="zh-CN" sz="2800" dirty="0" smtClean="0">
                <a:latin typeface="楷体" panose="02010609060101010101" pitchFamily="49" charset="-122"/>
                <a:ea typeface="楷体" panose="02010609060101010101" pitchFamily="49" charset="-122"/>
              </a:rPr>
              <a:t>11</a:t>
            </a:r>
            <a:r>
              <a:rPr lang="zh-CN" altLang="en-US" sz="2800" dirty="0" smtClean="0">
                <a:latin typeface="楷体" panose="02010609060101010101" pitchFamily="49" charset="-122"/>
                <a:ea typeface="楷体" panose="02010609060101010101" pitchFamily="49" charset="-122"/>
              </a:rPr>
              <a:t>个月，却发展成彼时教书育人的理想场所、救亡图存的精神高地。</a:t>
            </a:r>
            <a:endParaRPr lang="zh-CN" altLang="en-US" sz="2800" dirty="0" smtClean="0">
              <a:latin typeface="楷体" panose="02010609060101010101" pitchFamily="49" charset="-122"/>
              <a:ea typeface="楷体" panose="02010609060101010101" pitchFamily="49" charset="-122"/>
            </a:endParaRPr>
          </a:p>
          <a:p>
            <a:endParaRPr lang="zh-CN" altLang="en-US"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000" fill="hold">
                                          <p:stCondLst>
                                            <p:cond delay="0"/>
                                          </p:stCondLst>
                                        </p:cTn>
                                        <p:tgtEl>
                                          <p:spTgt spid="8"/>
                                        </p:tgtEl>
                                        <p:attrNameLst>
                                          <p:attrName>style.visibility</p:attrName>
                                        </p:attrNameLst>
                                      </p:cBhvr>
                                      <p:to>
                                        <p:strVal val="visible"/>
                                      </p:to>
                                    </p:set>
                                    <p:animEffect transition="in" filter="box(in)">
                                      <p:cBhvr>
                                        <p:cTn id="13" dur="1000"/>
                                        <p:tgtEl>
                                          <p:spTgt spid="8"/>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ox(in)">
                                      <p:cBhvr>
                                        <p:cTn id="16" dur="2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to="" calcmode="lin" valueType="num">
                                      <p:cBhvr>
                                        <p:cTn id="21" dur="1" fill="hold"/>
                                        <p:tgtEl>
                                          <p:spTgt spid="2"/>
                                        </p:tgtEl>
                                      </p:cBhvr>
                                    </p:anim>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ox(in)">
                                      <p:cBhvr>
                                        <p:cTn id="26" dur="2000"/>
                                        <p:tgtEl>
                                          <p:spTgt spid="12"/>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ox(in)">
                                      <p:cBhvr>
                                        <p:cTn id="29" dur="20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animBg="1"/>
      <p:bldP spid="13" grpId="0"/>
      <p:bldP spid="14" grpId="0"/>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412776"/>
            <a:ext cx="9865096" cy="4031873"/>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新时代青年依旧需要联大精神。这联大精神，体现在“刚毅坚卓”的校训中，彰显在“停课赏雨”“跑警报”的乐观里，镌刻在如今依然挺拔于西南联大旧址和北大、清华、南开的纪念碑上，吟唱在“千秋耻，终当雪；中兴业，须人杰”的校歌旋律中。无论颠沛流离，不管饥寒交迫，联大师生“身处逆境而正义必胜的信念永不动摇”，始终背负着同国家民族命运共进退的时代使命，这就是联大精神的光辉。雄关漫道真如铁，而今迈步从头越。当年需要救亡图存的精神激励，新时代同样需要不忘初心的精神回归。</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712835" y="2420620"/>
            <a:ext cx="2809875" cy="2139315"/>
          </a:xfrm>
          <a:prstGeom prst="rect">
            <a:avLst/>
          </a:prstGeom>
          <a:solidFill>
            <a:srgbClr val="009E96"/>
          </a:solidFill>
          <a:ln>
            <a:solidFill>
              <a:srgbClr val="009E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51384" y="2060848"/>
            <a:ext cx="10801200" cy="3970318"/>
          </a:xfrm>
          <a:prstGeom prst="rect">
            <a:avLst/>
          </a:prstGeom>
          <a:noFill/>
        </p:spPr>
        <p:txBody>
          <a:bodyPr wrap="square" rtlCol="0">
            <a:spAutoFit/>
          </a:bodyPr>
          <a:lstStyle/>
          <a:p>
            <a:r>
              <a:rPr lang="en-US" altLang="zh-CN" sz="2800" b="1" dirty="0" smtClean="0">
                <a:solidFill>
                  <a:srgbClr val="00B050"/>
                </a:solidFill>
              </a:rPr>
              <a:t>6.</a:t>
            </a:r>
            <a:r>
              <a:rPr lang="zh-CN" altLang="en-US" sz="2800" b="1" dirty="0" smtClean="0">
                <a:solidFill>
                  <a:srgbClr val="00B050"/>
                </a:solidFill>
              </a:rPr>
              <a:t>人工智能：与机器合作才有未来</a:t>
            </a:r>
            <a:endParaRPr lang="en-US" altLang="zh-CN" sz="2800" b="1" dirty="0" smtClean="0">
              <a:solidFill>
                <a:srgbClr val="00B050"/>
              </a:solidFill>
            </a:endParaRPr>
          </a:p>
          <a:p>
            <a:r>
              <a:rPr lang="en-US" altLang="zh-CN" sz="2800" dirty="0" smtClean="0">
                <a:latin typeface="楷体" panose="02010609060101010101" pitchFamily="49" charset="-122"/>
                <a:ea typeface="楷体" panose="02010609060101010101" pitchFamily="49" charset="-122"/>
              </a:rPr>
              <a:t>    2017</a:t>
            </a:r>
            <a:r>
              <a:rPr lang="zh-CN" altLang="en-US" sz="2800" dirty="0" smtClean="0">
                <a:latin typeface="楷体" panose="02010609060101010101" pitchFamily="49" charset="-122"/>
                <a:ea typeface="楷体" panose="02010609060101010101" pitchFamily="49" charset="-122"/>
              </a:rPr>
              <a:t>年年初，</a:t>
            </a:r>
            <a:r>
              <a:rPr lang="en-US" altLang="zh-CN" sz="2800" dirty="0" smtClean="0">
                <a:latin typeface="楷体" panose="02010609060101010101" pitchFamily="49" charset="-122"/>
                <a:ea typeface="楷体" panose="02010609060101010101" pitchFamily="49" charset="-122"/>
              </a:rPr>
              <a:t>AlphaGo</a:t>
            </a:r>
            <a:r>
              <a:rPr lang="zh-CN" altLang="en-US" sz="2800" dirty="0" smtClean="0">
                <a:latin typeface="楷体" panose="02010609060101010101" pitchFamily="49" charset="-122"/>
                <a:ea typeface="楷体" panose="02010609060101010101" pitchFamily="49" charset="-122"/>
              </a:rPr>
              <a:t>（阿尔法狗）披上马</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甲</a:t>
            </a:r>
            <a:r>
              <a:rPr lang="en-US" altLang="zh-CN" sz="2800" dirty="0" smtClean="0">
                <a:latin typeface="楷体" panose="02010609060101010101" pitchFamily="49" charset="-122"/>
                <a:ea typeface="楷体" panose="02010609060101010101" pitchFamily="49" charset="-122"/>
              </a:rPr>
              <a:t>——Master</a:t>
            </a:r>
            <a:r>
              <a:rPr lang="zh-CN" altLang="en-US" sz="2800" dirty="0" smtClean="0">
                <a:latin typeface="楷体" panose="02010609060101010101" pitchFamily="49" charset="-122"/>
                <a:ea typeface="楷体" panose="02010609060101010101" pitchFamily="49" charset="-122"/>
              </a:rPr>
              <a:t>重出江湖。像传说中的武林新秀一样，</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它用“踢馆”的方式扬名立万，短时间内击败数十</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位中日韩围棋高手。有李世石的失败在先，这样的</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结果并不算出人意料，只不过是以近乎残酷的方式</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扫荡了人类仅存的侥幸心理罢了。做一名与</a:t>
            </a:r>
            <a:r>
              <a:rPr lang="en-US" altLang="zh-CN" sz="2800" dirty="0" smtClean="0">
                <a:latin typeface="楷体" panose="02010609060101010101" pitchFamily="49" charset="-122"/>
                <a:ea typeface="楷体" panose="02010609060101010101" pitchFamily="49" charset="-122"/>
              </a:rPr>
              <a:t>AlphaGo</a:t>
            </a:r>
            <a:endParaRPr lang="en-US" altLang="zh-CN" sz="2800" dirty="0" smtClean="0">
              <a:latin typeface="楷体" panose="02010609060101010101" pitchFamily="49" charset="-122"/>
              <a:ea typeface="楷体" panose="02010609060101010101" pitchFamily="49" charset="-122"/>
            </a:endParaRPr>
          </a:p>
          <a:p>
            <a:r>
              <a:rPr lang="zh-CN" altLang="en-US" sz="2800" dirty="0" smtClean="0">
                <a:latin typeface="楷体" panose="02010609060101010101" pitchFamily="49" charset="-122"/>
                <a:ea typeface="楷体" panose="02010609060101010101" pitchFamily="49" charset="-122"/>
              </a:rPr>
              <a:t>同时代的围棋手堪称不幸，从此所有的世界冠军都要加一个“人类”前缀。但是这一代的棋手又是幸运的。世界冠军古力在被</a:t>
            </a:r>
            <a:r>
              <a:rPr lang="en-US" altLang="zh-CN" sz="2800" dirty="0" smtClean="0">
                <a:latin typeface="楷体" panose="02010609060101010101" pitchFamily="49" charset="-122"/>
                <a:ea typeface="楷体" panose="02010609060101010101" pitchFamily="49" charset="-122"/>
              </a:rPr>
              <a:t>AlphaGo</a:t>
            </a:r>
            <a:r>
              <a:rPr lang="zh-CN" altLang="en-US" sz="2800" dirty="0" smtClean="0">
                <a:latin typeface="楷体" panose="02010609060101010101" pitchFamily="49" charset="-122"/>
                <a:ea typeface="楷体" panose="02010609060101010101" pitchFamily="49" charset="-122"/>
              </a:rPr>
              <a:t>战</a:t>
            </a:r>
            <a:endParaRPr lang="zh-CN" altLang="en-US" sz="2800" dirty="0">
              <a:latin typeface="楷体" panose="02010609060101010101" pitchFamily="49" charset="-122"/>
              <a:ea typeface="楷体" panose="02010609060101010101" pitchFamily="49" charset="-122"/>
            </a:endParaRPr>
          </a:p>
        </p:txBody>
      </p:sp>
      <p:sp>
        <p:nvSpPr>
          <p:cNvPr id="10" name="Freeform 26"/>
          <p:cNvSpPr>
            <a:spLocks noEditPoints="1"/>
          </p:cNvSpPr>
          <p:nvPr/>
        </p:nvSpPr>
        <p:spPr bwMode="auto">
          <a:xfrm>
            <a:off x="839416" y="1196752"/>
            <a:ext cx="738282" cy="685547"/>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pic>
        <p:nvPicPr>
          <p:cNvPr id="6146" name="Picture 2" descr="C:\Users\Administrator\Desktop\6.png"/>
          <p:cNvPicPr>
            <a:picLocks noChangeAspect="1" noChangeArrowheads="1"/>
          </p:cNvPicPr>
          <p:nvPr/>
        </p:nvPicPr>
        <p:blipFill>
          <a:blip r:embed="rId1" cstate="print"/>
          <a:srcRect/>
          <a:stretch>
            <a:fillRect/>
          </a:stretch>
        </p:blipFill>
        <p:spPr bwMode="auto">
          <a:xfrm>
            <a:off x="8867140" y="2519680"/>
            <a:ext cx="2485390" cy="1929130"/>
          </a:xfrm>
          <a:prstGeom prst="rect">
            <a:avLst/>
          </a:prstGeom>
          <a:noFill/>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500"/>
                                        <p:tgtEl>
                                          <p:spTgt spid="11"/>
                                        </p:tgtEl>
                                      </p:cBhvr>
                                    </p:animEffect>
                                  </p:childTnLst>
                                </p:cTn>
                              </p:par>
                              <p:par>
                                <p:cTn id="20" presetID="5" presetClass="entr" presetSubtype="10" fill="hold" nodeType="with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checkerboard(across)">
                                      <p:cBhvr>
                                        <p:cTn id="2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2" grpId="0"/>
      <p:bldP spid="10"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5480" y="2264673"/>
            <a:ext cx="10009112" cy="3108543"/>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    人工智能接二连三战胜人类，毋庸置疑，“围棋”这一古老的游戏将被重新定义。但此事的震撼意义未必像网络段子渲染得那么大。认知科学家史蒂芬</a:t>
            </a:r>
            <a:r>
              <a:rPr lang="en-US" altLang="zh-CN" sz="28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平克有句名言：“近</a:t>
            </a:r>
            <a:r>
              <a:rPr lang="en-US" altLang="zh-CN" sz="2800" dirty="0" smtClean="0">
                <a:latin typeface="楷体" panose="02010609060101010101" pitchFamily="49" charset="-122"/>
                <a:ea typeface="楷体" panose="02010609060101010101" pitchFamily="49" charset="-122"/>
              </a:rPr>
              <a:t>35</a:t>
            </a:r>
            <a:r>
              <a:rPr lang="zh-CN" altLang="en-US" sz="2800" dirty="0" smtClean="0">
                <a:latin typeface="楷体" panose="02010609060101010101" pitchFamily="49" charset="-122"/>
                <a:ea typeface="楷体" panose="02010609060101010101" pitchFamily="49" charset="-122"/>
              </a:rPr>
              <a:t>年的人工智能研究所收获的主要经验是，困难的工作非常简单，而简单的工作却无比困难。”围棋沦陷可能只是这句话的新注脚。人与机器，各有所长也各有所短，人工智能的发展还有很长的路要走。</a:t>
            </a:r>
            <a:endParaRPr lang="en-US" altLang="zh-CN" sz="2800" dirty="0" smtClean="0">
              <a:latin typeface="楷体" panose="02010609060101010101" pitchFamily="49" charset="-122"/>
              <a:ea typeface="楷体" panose="02010609060101010101" pitchFamily="49" charset="-122"/>
            </a:endParaRPr>
          </a:p>
        </p:txBody>
      </p:sp>
      <p:sp>
        <p:nvSpPr>
          <p:cNvPr id="8" name="Freeform 17"/>
          <p:cNvSpPr>
            <a:spLocks noEditPoints="1"/>
          </p:cNvSpPr>
          <p:nvPr/>
        </p:nvSpPr>
        <p:spPr bwMode="auto">
          <a:xfrm>
            <a:off x="623392" y="1730067"/>
            <a:ext cx="645996" cy="6908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9" name="TextBox 8"/>
          <p:cNvSpPr txBox="1"/>
          <p:nvPr/>
        </p:nvSpPr>
        <p:spPr>
          <a:xfrm>
            <a:off x="1559496" y="1825660"/>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素材解读</a:t>
            </a:r>
            <a:endParaRPr lang="zh-CN" altLang="en-US" sz="2800" dirty="0">
              <a:solidFill>
                <a:srgbClr val="009E96"/>
              </a:solidFill>
              <a:latin typeface="黑体" pitchFamily="49" charset="-122"/>
              <a:ea typeface="黑体" pitchFamily="49" charset="-122"/>
            </a:endParaRPr>
          </a:p>
        </p:txBody>
      </p:sp>
      <p:sp>
        <p:nvSpPr>
          <p:cNvPr id="12" name="Freeform 23"/>
          <p:cNvSpPr/>
          <p:nvPr/>
        </p:nvSpPr>
        <p:spPr bwMode="auto">
          <a:xfrm>
            <a:off x="766138" y="5327878"/>
            <a:ext cx="360040" cy="432048"/>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
        <p:nvSpPr>
          <p:cNvPr id="13" name="矩形 12"/>
          <p:cNvSpPr/>
          <p:nvPr/>
        </p:nvSpPr>
        <p:spPr>
          <a:xfrm>
            <a:off x="1631504" y="5282044"/>
            <a:ext cx="1620957" cy="523220"/>
          </a:xfrm>
          <a:prstGeom prst="rect">
            <a:avLst/>
          </a:prstGeom>
        </p:spPr>
        <p:txBody>
          <a:bodyPr wrap="none">
            <a:spAutoFit/>
          </a:bodyPr>
          <a:lstStyle/>
          <a:p>
            <a:r>
              <a:rPr lang="zh-CN" altLang="en-US" sz="2800" dirty="0" smtClean="0">
                <a:solidFill>
                  <a:srgbClr val="009E96"/>
                </a:solidFill>
                <a:latin typeface="黑体" pitchFamily="49" charset="-122"/>
                <a:ea typeface="黑体" pitchFamily="49" charset="-122"/>
              </a:rPr>
              <a:t>适用话题</a:t>
            </a:r>
          </a:p>
        </p:txBody>
      </p:sp>
      <p:sp>
        <p:nvSpPr>
          <p:cNvPr id="14" name="TextBox 13"/>
          <p:cNvSpPr txBox="1"/>
          <p:nvPr/>
        </p:nvSpPr>
        <p:spPr>
          <a:xfrm>
            <a:off x="1559496" y="5714092"/>
            <a:ext cx="9217024"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人工智能  机遇与危机</a:t>
            </a:r>
          </a:p>
        </p:txBody>
      </p:sp>
      <p:sp>
        <p:nvSpPr>
          <p:cNvPr id="10" name="TextBox 9"/>
          <p:cNvSpPr txBox="1"/>
          <p:nvPr/>
        </p:nvSpPr>
        <p:spPr>
          <a:xfrm>
            <a:off x="1559496" y="908720"/>
            <a:ext cx="9721080" cy="1231106"/>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败后写道：“人类与人工智能共同探索围棋世界的大幕即将拉开。”这是几千年来的前辈都不曾有过的机遇。</a:t>
            </a:r>
            <a:endParaRPr lang="zh-CN" altLang="en-US" sz="2800" dirty="0" smtClean="0">
              <a:latin typeface="楷体" panose="02010609060101010101" pitchFamily="49" charset="-122"/>
              <a:ea typeface="楷体" panose="02010609060101010101" pitchFamily="49" charset="-122"/>
            </a:endParaRPr>
          </a:p>
          <a:p>
            <a:endParaRPr lang="zh-CN" altLang="en-US"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2000"/>
                                        <p:tgtEl>
                                          <p:spTgt spid="8"/>
                                        </p:tgtEl>
                                      </p:cBhvr>
                                    </p:animEffect>
                                  </p:childTnLst>
                                </p:cTn>
                              </p:par>
                              <p:par>
                                <p:cTn id="13" presetID="4" presetClass="entr" presetSubtype="16" fill="hold" grpId="0" nodeType="withEffect">
                                  <p:stCondLst>
                                    <p:cond delay="0"/>
                                  </p:stCondLst>
                                  <p:childTnLst>
                                    <p:set>
                                      <p:cBhvr>
                                        <p:cTn id="14" dur="1000" fill="hold">
                                          <p:stCondLst>
                                            <p:cond delay="0"/>
                                          </p:stCondLst>
                                        </p:cTn>
                                        <p:tgtEl>
                                          <p:spTgt spid="9"/>
                                        </p:tgtEl>
                                        <p:attrNameLst>
                                          <p:attrName>style.visibility</p:attrName>
                                        </p:attrNameLst>
                                      </p:cBhvr>
                                      <p:to>
                                        <p:strVal val="visible"/>
                                      </p:to>
                                    </p:set>
                                    <p:animEffect transition="in" filter="box(in)">
                                      <p:cBhvr>
                                        <p:cTn id="15" dur="1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cBhvr>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000" fill="hold">
                                          <p:stCondLst>
                                            <p:cond delay="0"/>
                                          </p:stCondLst>
                                        </p:cTn>
                                        <p:tgtEl>
                                          <p:spTgt spid="12"/>
                                        </p:tgtEl>
                                        <p:attrNameLst>
                                          <p:attrName>style.visibility</p:attrName>
                                        </p:attrNameLst>
                                      </p:cBhvr>
                                      <p:to>
                                        <p:strVal val="visible"/>
                                      </p:to>
                                    </p:set>
                                    <p:animEffect transition="in" filter="box(in)">
                                      <p:cBhvr>
                                        <p:cTn id="25" dur="1000"/>
                                        <p:tgtEl>
                                          <p:spTgt spid="12"/>
                                        </p:tgtEl>
                                      </p:cBhvr>
                                    </p:animEffect>
                                  </p:childTnLst>
                                </p:cTn>
                              </p:par>
                              <p:par>
                                <p:cTn id="26" presetID="4" presetClass="entr" presetSubtype="16" fill="hold" grpId="0" nodeType="withEffect">
                                  <p:stCondLst>
                                    <p:cond delay="0"/>
                                  </p:stCondLst>
                                  <p:childTnLst>
                                    <p:set>
                                      <p:cBhvr>
                                        <p:cTn id="27" dur="1000" fill="hold">
                                          <p:stCondLst>
                                            <p:cond delay="0"/>
                                          </p:stCondLst>
                                        </p:cTn>
                                        <p:tgtEl>
                                          <p:spTgt spid="13"/>
                                        </p:tgtEl>
                                        <p:attrNameLst>
                                          <p:attrName>style.visibility</p:attrName>
                                        </p:attrNameLst>
                                      </p:cBhvr>
                                      <p:to>
                                        <p:strVal val="visible"/>
                                      </p:to>
                                    </p:set>
                                    <p:animEffect transition="in" filter="box(in)">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P spid="12" grpId="0" bldLvl="0" animBg="1"/>
      <p:bldP spid="13" grpId="0"/>
      <p:bldP spid="14" grpId="0"/>
      <p:bldP spid="10"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9496" y="1628800"/>
            <a:ext cx="9865096" cy="2739211"/>
          </a:xfrm>
          <a:prstGeom prst="rect">
            <a:avLst/>
          </a:prstGeom>
          <a:noFill/>
        </p:spPr>
        <p:txBody>
          <a:bodyPr wrap="square" rtlCol="0">
            <a:spAutoFit/>
          </a:bodyPr>
          <a:lstStyle/>
          <a:p>
            <a:r>
              <a:rPr lang="zh-CN" altLang="en-US" sz="3200" dirty="0" smtClean="0">
                <a:latin typeface="宋体" pitchFamily="2" charset="-122"/>
                <a:ea typeface="宋体" pitchFamily="2" charset="-122"/>
              </a:rPr>
              <a:t>    </a:t>
            </a:r>
            <a:r>
              <a:rPr lang="zh-CN" altLang="en-US" sz="2800" dirty="0" smtClean="0">
                <a:latin typeface="宋体" pitchFamily="2" charset="-122"/>
                <a:ea typeface="宋体" pitchFamily="2" charset="-122"/>
              </a:rPr>
              <a:t>机器可能会取代股票分析师、石油工程师，但是却难以替代园艺师、接待员和厨师。人工智能技术近几年突飞猛进，但直到现在机器仍无法完成连儿童都可轻易做到的许多事。人工智能不仅为围棋打开了一片新天地，同时也将为人类发现自身的独特性、创造性提供新视角。未来不是在人类与机器之间二选一，人类与机器协作进化才能发挥最大的潜能。</a:t>
            </a:r>
            <a:endParaRPr lang="en-US" altLang="zh-CN" sz="2800" dirty="0" smtClean="0">
              <a:latin typeface="宋体" pitchFamily="2" charset="-122"/>
              <a:ea typeface="宋体" pitchFamily="2" charset="-122"/>
            </a:endParaRPr>
          </a:p>
        </p:txBody>
      </p:sp>
      <p:sp>
        <p:nvSpPr>
          <p:cNvPr id="9" name="TextBox 8"/>
          <p:cNvSpPr txBox="1"/>
          <p:nvPr/>
        </p:nvSpPr>
        <p:spPr>
          <a:xfrm>
            <a:off x="1703512" y="980728"/>
            <a:ext cx="3960440" cy="523220"/>
          </a:xfrm>
          <a:prstGeom prst="rect">
            <a:avLst/>
          </a:prstGeom>
          <a:noFill/>
        </p:spPr>
        <p:txBody>
          <a:bodyPr wrap="square" rtlCol="0">
            <a:spAutoFit/>
          </a:bodyPr>
          <a:lstStyle/>
          <a:p>
            <a:r>
              <a:rPr lang="zh-CN" altLang="en-US" sz="2800" dirty="0" smtClean="0">
                <a:solidFill>
                  <a:srgbClr val="009E96"/>
                </a:solidFill>
                <a:latin typeface="黑体" pitchFamily="49" charset="-122"/>
                <a:ea typeface="黑体" pitchFamily="49" charset="-122"/>
              </a:rPr>
              <a:t>运用示例</a:t>
            </a:r>
            <a:endParaRPr lang="zh-CN" altLang="en-US" sz="2800" dirty="0">
              <a:solidFill>
                <a:srgbClr val="009E96"/>
              </a:solidFill>
              <a:latin typeface="黑体" pitchFamily="49" charset="-122"/>
              <a:ea typeface="黑体" pitchFamily="49" charset="-122"/>
            </a:endParaRPr>
          </a:p>
        </p:txBody>
      </p:sp>
      <p:sp>
        <p:nvSpPr>
          <p:cNvPr id="10" name="Freeform 14"/>
          <p:cNvSpPr>
            <a:spLocks noEditPoints="1"/>
          </p:cNvSpPr>
          <p:nvPr/>
        </p:nvSpPr>
        <p:spPr bwMode="auto">
          <a:xfrm>
            <a:off x="695400" y="897612"/>
            <a:ext cx="527344" cy="65918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9E96"/>
          </a:solidFill>
          <a:ln>
            <a:noFill/>
          </a:ln>
        </p:spPr>
        <p:txBody>
          <a:bodyPr vert="horz" wrap="square" lIns="91398" tIns="45699" rIns="91398" bIns="45699" numCol="1" anchor="t" anchorCtr="0" compatLnSpc="1"/>
          <a:lstStyle/>
          <a:p>
            <a:pPr fontAlgn="base">
              <a:spcBef>
                <a:spcPct val="0"/>
              </a:spcBef>
              <a:spcAft>
                <a:spcPct val="0"/>
              </a:spcAft>
              <a:buFont typeface="Arial" pitchFamily="34" charset="0"/>
              <a:buNone/>
            </a:pPr>
            <a:endParaRPr lang="zh-CN" altLang="en-US" sz="1800">
              <a:solidFill>
                <a:srgbClr val="294A5A"/>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animBg="1"/>
    </p:bldLst>
  </p:timing>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30618</Words>
  <Application>Kingsoft Office WPP</Application>
  <PresentationFormat>自定义</PresentationFormat>
  <Paragraphs>1717</Paragraphs>
  <Slides>153</Slides>
  <Notes>6</Notes>
  <HiddenSlides>0</HiddenSlides>
  <MMClips>0</MMClips>
  <ScaleCrop>false</ScaleCrop>
  <HeadingPairs>
    <vt:vector size="4" baseType="variant">
      <vt:variant>
        <vt:lpstr>主题</vt:lpstr>
      </vt:variant>
      <vt:variant>
        <vt:i4>1</vt:i4>
      </vt:variant>
      <vt:variant>
        <vt:lpstr>幻灯片标题</vt:lpstr>
      </vt:variant>
      <vt:variant>
        <vt:i4>153</vt:i4>
      </vt:variant>
    </vt:vector>
  </HeadingPairs>
  <TitlesOfParts>
    <vt:vector size="154" baseType="lpstr">
      <vt:lpstr>经济齿轮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362</cp:revision>
  <dcterms:created xsi:type="dcterms:W3CDTF">2017-02-11T06:33:00Z</dcterms:created>
  <dcterms:modified xsi:type="dcterms:W3CDTF">2019-02-13T08:49:24Z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