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9144000" cy="6858000"/>
  <p:custDataLst>
    <p:tags r:id="rId30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880"/>
        <p:guide pos="213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06030-ECEE-4D60-81BD-8BEF5327BA93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B3492-AB60-44D3-8D16-C04908812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98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3492-AB60-44D3-8D16-C0490881262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273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522"/>
            <a:ext cx="9144000" cy="685647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042918" y="2645105"/>
            <a:ext cx="1058163" cy="1274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F1F1F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blipFill dpi="0" rotWithShape="1">
          <a:blip r:embed="rId2">
            <a:lum/>
          </a:blip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bk object 18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700" b="0" i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75478" y="932510"/>
            <a:ext cx="2324734" cy="304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74141" y="1549755"/>
            <a:ext cx="7974965" cy="259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0" i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D0CB3-DC55-4C3C-9642-5CC058B511FF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9BF9E-5AC1-4EA2-A7D3-8282F0940088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76400" y="2057400"/>
            <a:ext cx="6010275" cy="94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</a:t>
            </a:r>
            <a:r>
              <a:rPr lang="en-US" altLang="zh-CN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初中语文中考一轮复习</a:t>
            </a:r>
          </a:p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把握诗歌情感，主旨题答题方法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总结一下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104638" y="895477"/>
            <a:ext cx="4039362" cy="2082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13485" marR="1089660" indent="-228600">
              <a:lnSpc>
                <a:spcPct val="150000"/>
              </a:lnSpc>
              <a:spcBef>
                <a:spcPts val="100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登幽州台歌 陈子昂</a:t>
            </a:r>
          </a:p>
          <a:p>
            <a:pPr marL="1213485" marR="1089660" indent="-228600">
              <a:lnSpc>
                <a:spcPct val="150000"/>
              </a:lnSpc>
              <a:spcBef>
                <a:spcPts val="100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  前不见古人，</a:t>
            </a:r>
            <a:br>
              <a:rPr sz="1800"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后不见来者。 </a:t>
            </a:r>
            <a:br>
              <a:rPr sz="1800"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念天地之悠悠，独怆然而涕下！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92098" y="895477"/>
            <a:ext cx="4851502" cy="2082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14400" marR="906780" algn="ctr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晚次乐乡县 唐·陈子昂</a:t>
            </a:r>
          </a:p>
          <a:p>
            <a:pPr marL="914400" marR="906780" algn="ctr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故乡杳无际，日暮且孤征。 川原迷旧国，道路入边城。 野戍荒烟断③，深山古木平。 如何此时恨。噭噭夜猿鸣。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68579" y="3609056"/>
            <a:ext cx="7913421" cy="142303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700" spc="-5">
                <a:solidFill>
                  <a:srgbClr val="0D0D0D"/>
                </a:solidFill>
                <a:latin typeface="MS Reference Sans Serif" panose="020B0604030504040204"/>
                <a:cs typeface="MS Reference Sans Serif" panose="020B0604030504040204"/>
              </a:rPr>
              <a:t>2.本诗抒发了诗人怎样的情感？在抒情方式上，与他的《登幽州台歌》有何不同？（3分）</a:t>
            </a:r>
            <a:br>
              <a:rPr sz="1700" spc="-5">
                <a:solidFill>
                  <a:srgbClr val="0D0D0D"/>
                </a:solidFill>
                <a:latin typeface="MS Reference Sans Serif" panose="020B0604030504040204"/>
                <a:cs typeface="MS Reference Sans Serif" panose="020B0604030504040204"/>
              </a:rPr>
            </a:br>
            <a:r>
              <a:rPr sz="1700" spc="-5">
                <a:solidFill>
                  <a:srgbClr val="0D0D0D"/>
                </a:solidFill>
                <a:latin typeface="MS Reference Sans Serif" panose="020B0604030504040204"/>
                <a:cs typeface="MS Reference Sans Serif" panose="020B0604030504040204"/>
              </a:rPr>
              <a:t>表现了诗人孤寂、凄凉的心情与浓重的乡愁。</a:t>
            </a: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700" spc="-5">
                <a:solidFill>
                  <a:srgbClr val="0D0D0D"/>
                </a:solidFill>
                <a:latin typeface="MS Reference Sans Serif" panose="020B0604030504040204"/>
                <a:cs typeface="MS Reference Sans Serif" panose="020B0604030504040204"/>
              </a:rPr>
              <a:t>《登幽州台歌》素淡的笔墨抒写真情实感，质朴明朗，苍凉激越。而这首五律，笔法细 腻，结构完整，采用寓情于景的手法，又有含而不露的特点。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85153" y="3049017"/>
            <a:ext cx="735965" cy="4387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F1F1F1"/>
                </a:solidFill>
                <a:latin typeface="微软雅黑" panose="020B0503020204020204" charset="-122"/>
                <a:cs typeface="微软雅黑" panose="020B0503020204020204" charset="-122"/>
              </a:rPr>
              <a:t>颔联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4645">
              <a:lnSpc>
                <a:spcPct val="100000"/>
              </a:lnSpc>
              <a:spcBef>
                <a:spcPts val="95"/>
              </a:spcBef>
            </a:pPr>
            <a:r>
              <a:rPr spc="-10"/>
              <a:t>首联</a:t>
            </a:r>
          </a:p>
          <a:p>
            <a:pPr marL="334645">
              <a:lnSpc>
                <a:spcPct val="100000"/>
              </a:lnSpc>
              <a:spcBef>
                <a:spcPts val="95"/>
              </a:spcBef>
            </a:pPr>
            <a:r>
              <a:rPr spc="-10"/>
              <a:t>颈联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53790" y="5532221"/>
            <a:ext cx="736600" cy="4387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F1F1F1"/>
                </a:solidFill>
                <a:latin typeface="微软雅黑" panose="020B0503020204020204" charset="-122"/>
                <a:cs typeface="微软雅黑" panose="020B0503020204020204" charset="-122"/>
              </a:rPr>
              <a:t>尾联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-881617" y="955737"/>
            <a:ext cx="9372600" cy="2844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876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野戍②荒烟断③，深山古木平④。</a:t>
            </a:r>
          </a:p>
          <a:p>
            <a:pPr marL="2387600">
              <a:lnSpc>
                <a:spcPct val="100000"/>
              </a:lnSpc>
              <a:spcBef>
                <a:spcPts val="100"/>
              </a:spcBef>
            </a:pPr>
            <a:endParaRPr sz="1800" spc="-5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3876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1.请你展开合理的想象，用生动形象的语言把颈联所表现的画面描述出来。（3分）</a:t>
            </a:r>
          </a:p>
          <a:p>
            <a:pPr marL="2387600">
              <a:lnSpc>
                <a:spcPct val="100000"/>
              </a:lnSpc>
              <a:spcBef>
                <a:spcPts val="100"/>
              </a:spcBef>
            </a:pPr>
            <a:endParaRPr sz="1800" spc="-5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387600">
              <a:lnSpc>
                <a:spcPct val="100000"/>
              </a:lnSpc>
              <a:spcBef>
                <a:spcPts val="100"/>
              </a:spcBef>
            </a:pPr>
            <a:endParaRPr sz="1800" spc="-5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3876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1、解词、直译</a:t>
            </a:r>
          </a:p>
          <a:p>
            <a:pPr marL="23876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2、组词成句：野外驻防之处的荒烟消散断绝，深山古树模糊一片。</a:t>
            </a:r>
          </a:p>
          <a:p>
            <a:pPr marL="23876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3、填词描绘：野外驻防地的荒烟（？？在视野中）消失，深山（上参差不齐的） 古树，（？？？）模糊一片。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28040" y="5555693"/>
            <a:ext cx="6075680" cy="120142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spc="40">
                <a:solidFill>
                  <a:srgbClr val="333333"/>
                </a:solidFill>
                <a:latin typeface="Arial Narrow" panose="020B0606020202030204"/>
                <a:cs typeface="Arial Narrow" panose="020B0606020202030204"/>
              </a:rPr>
              <a:t>[注释]①乐乡县：地名，唐时属山南道襄州，故城在今湖北荆门北九十里。</a:t>
            </a: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spc="40">
                <a:solidFill>
                  <a:srgbClr val="333333"/>
                </a:solidFill>
                <a:latin typeface="Arial Narrow" panose="020B0606020202030204"/>
                <a:cs typeface="Arial Narrow" panose="020B0606020202030204"/>
              </a:rPr>
              <a:t>②野戍：指野外驻防之处。③断：断绝，消散。④平：此处指景象模糊一片。</a:t>
            </a: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spc="40">
                <a:solidFill>
                  <a:srgbClr val="333333"/>
                </a:solidFill>
                <a:latin typeface="Arial Narrow" panose="020B0606020202030204"/>
                <a:cs typeface="Arial Narrow" panose="020B0606020202030204"/>
              </a:rPr>
              <a:t>⑤噭噭（jiào）：号叫声，这里指猿啼声。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83691" y="4757928"/>
            <a:ext cx="7920355" cy="360044"/>
          </a:xfrm>
          <a:prstGeom prst="rect">
            <a:avLst/>
          </a:prstGeom>
          <a:solidFill>
            <a:srgbClr val="FFFFFF"/>
          </a:solidFill>
          <a:ln w="12192">
            <a:solidFill>
              <a:srgbClr val="6FAC46"/>
            </a:solidFill>
          </a:ln>
        </p:spPr>
        <p:txBody>
          <a:bodyPr vert="horz" wrap="square" lIns="0" tIns="55244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435"/>
              </a:spcBef>
            </a:pPr>
            <a:r>
              <a:rPr sz="2000" b="1" spc="10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所谓的生动形象，就是表达出一定的情感意蕴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总结一下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38600" y="960708"/>
            <a:ext cx="5638800" cy="1259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13485" marR="1089660" indent="-228600">
              <a:lnSpc>
                <a:spcPct val="150000"/>
              </a:lnSpc>
              <a:spcBef>
                <a:spcPts val="100"/>
              </a:spcBef>
            </a:pPr>
            <a:r>
              <a:rPr lang="en-US" sz="1800" smtClean="0">
                <a:latin typeface="宋体" panose="02010600030101010101" pitchFamily="2" charset="-122"/>
                <a:cs typeface="宋体" panose="02010600030101010101" pitchFamily="2" charset="-122"/>
              </a:rPr>
              <a:t>    登幽州台歌 陈子昂</a:t>
            </a:r>
          </a:p>
          <a:p>
            <a:pPr marL="1213485" marR="1089660" indent="-228600">
              <a:lnSpc>
                <a:spcPct val="150000"/>
              </a:lnSpc>
              <a:spcBef>
                <a:spcPts val="100"/>
              </a:spcBef>
            </a:pPr>
            <a:r>
              <a:rPr lang="en-US" sz="1800" smtClean="0">
                <a:latin typeface="宋体" panose="02010600030101010101" pitchFamily="2" charset="-122"/>
                <a:cs typeface="宋体" panose="02010600030101010101" pitchFamily="2" charset="-122"/>
              </a:rPr>
              <a:t>  前不见古人，后不见来者。</a:t>
            </a:r>
            <a:br>
              <a:rPr lang="en-US" sz="1800" smtClean="0"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sz="1800" smtClean="0">
                <a:latin typeface="宋体" panose="02010600030101010101" pitchFamily="2" charset="-122"/>
                <a:cs typeface="宋体" panose="02010600030101010101" pitchFamily="2" charset="-122"/>
              </a:rPr>
              <a:t>念天地之悠悠，独怆然而涕下！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-152400" y="895477"/>
            <a:ext cx="4890592" cy="2082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14400" marR="906780" algn="ctr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晚次乐乡县 唐·陈子昂</a:t>
            </a:r>
          </a:p>
          <a:p>
            <a:pPr marL="914400" marR="906780" algn="ctr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故乡杳无际，日暮且孤征。 川原迷旧国，道路入边城。 野戍荒烟断③，深山古木平。 如何此时恨。噭噭夜猿鸣。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68579" y="3609056"/>
            <a:ext cx="8446821" cy="219519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229235" indent="-217170">
              <a:lnSpc>
                <a:spcPct val="100000"/>
              </a:lnSpc>
              <a:spcBef>
                <a:spcPts val="505"/>
              </a:spcBef>
              <a:buSzPct val="94000"/>
              <a:buFont typeface="MS Reference Sans Serif" panose="020B0604030504040204"/>
              <a:buAutoNum type="arabicPeriod"/>
              <a:tabLst>
                <a:tab pos="229870" algn="l"/>
              </a:tabLst>
            </a:pPr>
            <a:r>
              <a:rPr sz="170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rPr>
              <a:t>请你展开合理的想象，用生动形象的语言把颈联所表现的画面描述出来。（3分）</a:t>
            </a:r>
          </a:p>
          <a:p>
            <a:pPr marL="229235" indent="-217170">
              <a:lnSpc>
                <a:spcPct val="100000"/>
              </a:lnSpc>
              <a:spcBef>
                <a:spcPts val="505"/>
              </a:spcBef>
              <a:buSzPct val="94000"/>
              <a:buFont typeface="MS Reference Sans Serif" panose="020B0604030504040204"/>
              <a:buAutoNum type="arabicPeriod"/>
              <a:tabLst>
                <a:tab pos="229870" algn="l"/>
              </a:tabLst>
            </a:pPr>
            <a:r>
              <a:rPr sz="170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rPr>
              <a:t>诗人放眼四周：入城前见到野外戍楼上的缕缕荒烟，已在视野中消失；深山上参差不齐</a:t>
            </a:r>
          </a:p>
          <a:p>
            <a:pPr marL="229235" indent="-217170">
              <a:lnSpc>
                <a:spcPct val="100000"/>
              </a:lnSpc>
              <a:spcBef>
                <a:spcPts val="505"/>
              </a:spcBef>
              <a:buSzPct val="94000"/>
              <a:buFont typeface="MS Reference Sans Serif" panose="020B0604030504040204"/>
              <a:buAutoNum type="arabicPeriod"/>
              <a:tabLst>
                <a:tab pos="229870" algn="l"/>
              </a:tabLst>
            </a:pPr>
            <a:r>
              <a:rPr sz="170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rPr>
              <a:t>的林木，看上去也模糊一片。</a:t>
            </a:r>
          </a:p>
          <a:p>
            <a:pPr marL="229235" indent="-217170">
              <a:lnSpc>
                <a:spcPct val="100000"/>
              </a:lnSpc>
              <a:spcBef>
                <a:spcPts val="505"/>
              </a:spcBef>
              <a:buSzPct val="94000"/>
              <a:buFont typeface="MS Reference Sans Serif" panose="020B0604030504040204"/>
              <a:buAutoNum type="arabicPeriod"/>
              <a:tabLst>
                <a:tab pos="229870" algn="l"/>
              </a:tabLst>
            </a:pPr>
            <a:r>
              <a:rPr sz="170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rPr>
              <a:t>本诗抒发了诗人怎样的情感？在抒情方式上，与他的《登幽州台歌》有何不同？（3</a:t>
            </a:r>
          </a:p>
          <a:p>
            <a:pPr marL="229235" indent="-217170">
              <a:lnSpc>
                <a:spcPct val="100000"/>
              </a:lnSpc>
              <a:spcBef>
                <a:spcPts val="505"/>
              </a:spcBef>
              <a:buSzPct val="94000"/>
              <a:buFont typeface="MS Reference Sans Serif" panose="020B0604030504040204"/>
              <a:buAutoNum type="arabicPeriod"/>
              <a:tabLst>
                <a:tab pos="229870" algn="l"/>
              </a:tabLst>
            </a:pPr>
            <a:r>
              <a:rPr sz="170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rPr>
              <a:t>表现了诗人孤寂、凄凉的心情与浓重的乡愁。</a:t>
            </a:r>
          </a:p>
          <a:p>
            <a:pPr marL="229235" indent="-217170">
              <a:lnSpc>
                <a:spcPct val="100000"/>
              </a:lnSpc>
              <a:spcBef>
                <a:spcPts val="505"/>
              </a:spcBef>
              <a:buSzPct val="94000"/>
              <a:buFont typeface="MS Reference Sans Serif" panose="020B0604030504040204"/>
              <a:buAutoNum type="arabicPeriod"/>
              <a:tabLst>
                <a:tab pos="229870" algn="l"/>
              </a:tabLst>
            </a:pPr>
            <a:r>
              <a:rPr sz="170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rPr>
              <a:t>《登幽州台歌》素淡的笔墨抒写真情实感，质朴明朗，苍凉激越。而这首五律，笔法细 腻，结构完整，采用寓情于景的手法，又有含而不露的特点。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抒情方式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071364" y="1295476"/>
            <a:ext cx="3691636" cy="1422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直抒胸臆，激烈有余，但绵远不足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很多时候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“这个给你吃” 比“我爱你”更真实动人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间接抒情，往往是更有力的表达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719327"/>
            <a:ext cx="4703064" cy="587806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572000" y="4267200"/>
            <a:ext cx="4572000" cy="1132840"/>
          </a:xfrm>
          <a:prstGeom prst="rect">
            <a:avLst/>
          </a:prstGeom>
          <a:solidFill>
            <a:srgbClr val="FFFFFF"/>
          </a:solidFill>
          <a:ln w="12192">
            <a:solidFill>
              <a:srgbClr val="6FAC46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500380" marR="222885" indent="25400" algn="just">
              <a:lnSpc>
                <a:spcPct val="100000"/>
              </a:lnSpc>
              <a:spcBef>
                <a:spcPts val="280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枯眼望遥山隔水，往来曾见几心知？  壶空怕酌一杯酒，笔下难成和韵诗。 途路阻人离别久，讯音无雁寄回迟。 孤灯夜守长寥寂，夫忆妻兮父忆儿。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143000"/>
            <a:ext cx="7256145" cy="39668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抒情方式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748020" y="872490"/>
            <a:ext cx="2083435" cy="2519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间接表达未必只能是 借景抒情、托物传情 还可以借事传情</a:t>
            </a:r>
          </a:p>
          <a:p>
            <a:pPr marL="12700" marR="5080" indent="-635" algn="ctr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景特点——情</a:t>
            </a:r>
          </a:p>
          <a:p>
            <a:pPr marL="12700" marR="5080" indent="-635" algn="ctr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物特点——情</a:t>
            </a:r>
          </a:p>
          <a:p>
            <a:pPr marL="12700" marR="5080" indent="-635" algn="ctr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事特点——情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-152400" y="1229867"/>
            <a:ext cx="4605655" cy="202692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62380">
              <a:lnSpc>
                <a:spcPct val="100000"/>
              </a:lnSpc>
              <a:spcBef>
                <a:spcPts val="240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蟾宫曲·寒食新野道中</a:t>
            </a:r>
          </a:p>
          <a:p>
            <a:pPr marL="1262380">
              <a:lnSpc>
                <a:spcPct val="100000"/>
              </a:lnSpc>
              <a:spcBef>
                <a:spcPts val="240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柳濛烟梨雪参差，犬吠柴荆，燕语茅茨。</a:t>
            </a:r>
          </a:p>
          <a:p>
            <a:pPr marL="1262380">
              <a:lnSpc>
                <a:spcPct val="100000"/>
              </a:lnSpc>
              <a:spcBef>
                <a:spcPts val="240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老瓦盆边，田家翁媪，鬓发如丝。</a:t>
            </a:r>
          </a:p>
          <a:p>
            <a:pPr marL="1262380">
              <a:lnSpc>
                <a:spcPct val="100000"/>
              </a:lnSpc>
              <a:spcBef>
                <a:spcPts val="240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桑柘外秋千女儿，髻双鸦斜插花枝。转 眄移时，应叹行人，马上哦诗。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09600" y="4114800"/>
            <a:ext cx="8001000" cy="1983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表达思乡之情方式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触景伤情：何事吟余忽惆怅，村桥原树似吾乡。 感时生情：中秋望月；重阳登高；伤春悲秋；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日暮思归。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托物传情：月、雁、笛、柳。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因梦寄情：夜来有梦登归路，不到桐庐已及明。 妙喻传情：乡愁（是一张小小的邮票）。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抒情方式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28464" y="916051"/>
            <a:ext cx="1029335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东坡①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101210" y="1327784"/>
            <a:ext cx="940435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宋·苏轼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628010" y="1602105"/>
            <a:ext cx="4001390" cy="835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indent="76200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雨洗东坡月色清，市人行尽野人行。 莫嫌荦确②坡头路，自爱铿然曳杖声。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18590" y="2475357"/>
            <a:ext cx="8725409" cy="2274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0200" algn="ctr">
              <a:lnSpc>
                <a:spcPct val="100000"/>
              </a:lnSpc>
              <a:spcBef>
                <a:spcPts val="100"/>
              </a:spcBef>
              <a:tabLst>
                <a:tab pos="2071370" algn="l"/>
              </a:tabLst>
            </a:pPr>
            <a:r>
              <a:rPr sz="2700" baseline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热爱自然	旷达乐观</a:t>
            </a:r>
          </a:p>
          <a:p>
            <a:pPr marL="330200" algn="ctr">
              <a:lnSpc>
                <a:spcPct val="100000"/>
              </a:lnSpc>
              <a:spcBef>
                <a:spcPts val="100"/>
              </a:spcBef>
              <a:tabLst>
                <a:tab pos="2071370" algn="l"/>
              </a:tabLst>
            </a:pPr>
            <a:endParaRPr sz="2700" baseline="20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30200" algn="ctr">
              <a:lnSpc>
                <a:spcPct val="100000"/>
              </a:lnSpc>
              <a:spcBef>
                <a:spcPts val="100"/>
              </a:spcBef>
              <a:tabLst>
                <a:tab pos="2071370" algn="l"/>
              </a:tabLst>
            </a:pPr>
            <a:r>
              <a:rPr sz="2700" baseline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【注】①东坡：苏轼在贬官黄州时居住与躬耕的地方。②荦（luò）确：怪石嶙峋。</a:t>
            </a:r>
          </a:p>
          <a:p>
            <a:pPr marL="330200" algn="ctr">
              <a:lnSpc>
                <a:spcPct val="100000"/>
              </a:lnSpc>
              <a:spcBef>
                <a:spcPts val="100"/>
              </a:spcBef>
              <a:tabLst>
                <a:tab pos="2071370" algn="l"/>
              </a:tabLst>
            </a:pPr>
            <a:r>
              <a:rPr sz="2700" baseline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清幽，宁静</a:t>
            </a:r>
          </a:p>
          <a:p>
            <a:pPr marL="330200" algn="ctr">
              <a:lnSpc>
                <a:spcPct val="100000"/>
              </a:lnSpc>
              <a:spcBef>
                <a:spcPts val="100"/>
              </a:spcBef>
              <a:tabLst>
                <a:tab pos="2071370" algn="l"/>
              </a:tabLst>
            </a:pPr>
            <a:r>
              <a:rPr sz="2700" baseline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前两句诗写出了月光下的东坡 	的环境特点。（2分）</a:t>
            </a:r>
          </a:p>
          <a:p>
            <a:pPr marL="330200" algn="ctr">
              <a:lnSpc>
                <a:spcPct val="100000"/>
              </a:lnSpc>
              <a:spcBef>
                <a:spcPts val="100"/>
              </a:spcBef>
              <a:tabLst>
                <a:tab pos="2071370" algn="l"/>
              </a:tabLst>
            </a:pPr>
            <a:endParaRPr sz="2700" baseline="20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30200" algn="ctr">
              <a:lnSpc>
                <a:spcPct val="100000"/>
              </a:lnSpc>
              <a:spcBef>
                <a:spcPts val="100"/>
              </a:spcBef>
              <a:tabLst>
                <a:tab pos="2071370" algn="l"/>
              </a:tabLst>
            </a:pPr>
            <a:r>
              <a:rPr sz="2700" baseline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后两句诗景中寓情，表达了诗人怎样的思想情感？（2分）</a:t>
            </a:r>
          </a:p>
          <a:p>
            <a:pPr marL="330200" algn="ctr">
              <a:lnSpc>
                <a:spcPct val="100000"/>
              </a:lnSpc>
              <a:spcBef>
                <a:spcPts val="100"/>
              </a:spcBef>
              <a:tabLst>
                <a:tab pos="2071370" algn="l"/>
              </a:tabLst>
            </a:pPr>
            <a:r>
              <a:rPr sz="2700" baseline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表达了诗人热爱自然、恬淡旷达（乐观）的思想情感。 外物	自己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575553" y="1429003"/>
            <a:ext cx="1626235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行人稀少，安静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4800" y="693780"/>
            <a:ext cx="7308850" cy="5666105"/>
          </a:xfrm>
          <a:prstGeom prst="rect">
            <a:avLst/>
          </a:prstGeom>
        </p:spPr>
        <p:txBody>
          <a:bodyPr vert="horz" wrap="square" lIns="0" tIns="149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【试题练习】</a:t>
            </a: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早寒江上有怀</a:t>
            </a: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孟浩然</a:t>
            </a: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木落雁南度，北风江上寒。我家襄水曲，遥隔楚云端。</a:t>
            </a: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乡泪客中尽，孤帆天际看。迷津欲有问，平海夕漫漫。</a:t>
            </a: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本诗表达了诗人什么思想感情 。（3分）</a:t>
            </a: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思归的哀情</a:t>
            </a: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前路茫茫的愁绪</a:t>
            </a: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说说“木落雁南度，北风江上寒”写景的妙处。（3分）</a:t>
            </a: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①作者捕捉了当时带有典型性的事物，点明季节。树叶渐落，北雁南 飞，这是最具代表性的秋季景象。②作者又以“北风”呼啸来渲染自 然使人觉得寒冷，点出题目中的“早寒”。③作者活画出一幅深秋景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727371" y="6072865"/>
            <a:ext cx="2540000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象，渲染了悲凉的气氛。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705600" y="4724400"/>
            <a:ext cx="2263140" cy="310515"/>
          </a:xfrm>
          <a:prstGeom prst="rect">
            <a:avLst/>
          </a:prstGeom>
          <a:solidFill>
            <a:srgbClr val="FFFFFF"/>
          </a:solidFill>
          <a:ln w="12192">
            <a:solidFill>
              <a:srgbClr val="5B9BD4"/>
            </a:solidFill>
          </a:ln>
        </p:spPr>
        <p:txBody>
          <a:bodyPr vert="horz" wrap="square" lIns="0" tIns="3619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85"/>
              </a:spcBef>
            </a:pPr>
            <a:r>
              <a:rPr sz="1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分别概括，最后总结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-2362200" y="449585"/>
            <a:ext cx="11201400" cy="5437504"/>
          </a:xfrm>
          <a:prstGeom prst="rect">
            <a:avLst/>
          </a:prstGeom>
        </p:spPr>
        <p:txBody>
          <a:bodyPr vert="horz" wrap="square" lIns="0" tIns="225425" rIns="0" bIns="0" rtlCol="0">
            <a:spAutoFit/>
          </a:bodyPr>
          <a:lstStyle/>
          <a:p>
            <a:pPr marL="2856865" algn="ctr">
              <a:lnSpc>
                <a:spcPct val="100000"/>
              </a:lnSpc>
              <a:spcBef>
                <a:spcPts val="1775"/>
              </a:spcBef>
            </a:pP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看题目</a:t>
            </a:r>
          </a:p>
          <a:p>
            <a:pPr marL="2856865" algn="ctr">
              <a:lnSpc>
                <a:spcPct val="100000"/>
              </a:lnSpc>
              <a:spcBef>
                <a:spcPts val="1775"/>
              </a:spcBef>
            </a:pP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基本就可以判断出诗歌的主要内容 结合题目和背景来分析诗歌中形象情感</a:t>
            </a:r>
          </a:p>
          <a:p>
            <a:pPr marL="2856865" algn="ctr">
              <a:lnSpc>
                <a:spcPct val="100000"/>
              </a:lnSpc>
              <a:spcBef>
                <a:spcPts val="1775"/>
              </a:spcBef>
            </a:pP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找直接表达情感的词语</a:t>
            </a:r>
          </a:p>
          <a:p>
            <a:pPr marL="2856865" algn="ctr">
              <a:lnSpc>
                <a:spcPct val="100000"/>
              </a:lnSpc>
              <a:spcBef>
                <a:spcPts val="1775"/>
              </a:spcBef>
            </a:pP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诗歌中的景、物、事的特点，推断作者情感</a:t>
            </a:r>
          </a:p>
          <a:p>
            <a:pPr marL="2856865" algn="ctr">
              <a:lnSpc>
                <a:spcPct val="100000"/>
              </a:lnSpc>
              <a:spcBef>
                <a:spcPts val="1775"/>
              </a:spcBef>
            </a:pPr>
            <a:endParaRPr sz="28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856865" algn="ctr">
              <a:lnSpc>
                <a:spcPct val="100000"/>
              </a:lnSpc>
              <a:spcBef>
                <a:spcPts val="1775"/>
              </a:spcBef>
            </a:pP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表达情感的答题语言一般是： 对xxx的xx（特点）的态度</a:t>
            </a:r>
          </a:p>
          <a:p>
            <a:pPr marL="2856865" algn="ctr">
              <a:lnSpc>
                <a:spcPct val="100000"/>
              </a:lnSpc>
              <a:spcBef>
                <a:spcPts val="1775"/>
              </a:spcBef>
            </a:pPr>
            <a:r>
              <a:rPr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如：对远离家乡的个人遭遇的感慨</a:t>
            </a:r>
          </a:p>
        </p:txBody>
      </p:sp>
      <p:sp>
        <p:nvSpPr>
          <p:cNvPr id="5" name="object 5"/>
          <p:cNvSpPr/>
          <p:nvPr/>
        </p:nvSpPr>
        <p:spPr>
          <a:xfrm>
            <a:off x="8595143" y="6271259"/>
            <a:ext cx="583691" cy="58673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77845" y="4479797"/>
            <a:ext cx="6169660" cy="1494155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06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学习目标</a:t>
            </a:r>
          </a:p>
          <a:p>
            <a:pPr marL="90805">
              <a:lnSpc>
                <a:spcPct val="100000"/>
              </a:lnSpc>
              <a:spcBef>
                <a:spcPts val="106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一、通过内容（标题、意象）和注释，读懂诗歌</a:t>
            </a:r>
            <a:b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</a:b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二、判断抒情方式（直接、间接），确定解题思路 </a:t>
            </a:r>
            <a:b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</a:b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三、通过练习，掌握答题语言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93318" y="220217"/>
            <a:ext cx="9003081" cy="4018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内容总结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一、读懂诗歌：通过内容（标题、意象）和注释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杨万里《晓出净慈寺送林子方》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陈子昂《晚次乐乡县》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二、抒情方式：直抒胸臆或间接抒情（借景抒情、托物传情、借事传情）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直接：陈子昂《登幽州台歌》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间接：钱镠“陌上花开，可缓缓归矣”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崔颢《长干行》、苏轼《浣溪沙》苏轼《东坡》孟浩然《早寒江上有怀》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三、解题思路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诗歌主旨三角度:歌颂+批判+自我表达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请你展开合理的想象，用生动 形象的语言把颈联所表现的画面描述出来。（3分）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四、答题语言</a:t>
            </a:r>
          </a:p>
          <a:p>
            <a:pPr marL="18796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内容概括题[分别概括，最后总结] 赏析题[明手法、释运用、答三表]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4800" y="990600"/>
            <a:ext cx="8991600" cy="4053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US" sz="2000" b="0" smtClean="0">
                <a:latin typeface="楷体" panose="02010609060101010101" charset="-122"/>
              </a:rPr>
              <a:t>阅读下面这首诗，完成下面小题。</a:t>
            </a:r>
            <a:br>
              <a:rPr lang="en-US" sz="2000" b="0" smtClean="0">
                <a:latin typeface="楷体" panose="02010609060101010101" charset="-122"/>
              </a:rPr>
            </a:br>
            <a:r>
              <a:rPr lang="en-US" sz="2000" b="0" smtClean="0">
                <a:latin typeface="楷体" panose="02010609060101010101" charset="-122"/>
              </a:rPr>
              <a:t>                        春望杜甫</a:t>
            </a:r>
            <a:br>
              <a:rPr lang="en-US" sz="2000" b="0" smtClean="0">
                <a:latin typeface="楷体" panose="02010609060101010101" charset="-122"/>
              </a:rPr>
            </a:br>
            <a:r>
              <a:rPr lang="en-US" sz="2000" b="0" smtClean="0">
                <a:latin typeface="楷体" panose="02010609060101010101" charset="-122"/>
              </a:rPr>
              <a:t>                 国破山河在，城春草木深。</a:t>
            </a:r>
            <a:br>
              <a:rPr lang="en-US" sz="2000" b="0" smtClean="0">
                <a:latin typeface="楷体" panose="02010609060101010101" charset="-122"/>
              </a:rPr>
            </a:br>
            <a:r>
              <a:rPr lang="en-US" sz="2000" b="0" smtClean="0">
                <a:latin typeface="楷体" panose="02010609060101010101" charset="-122"/>
              </a:rPr>
              <a:t>                 感时花溅泪，恨别鸟惊心。</a:t>
            </a:r>
            <a:br>
              <a:rPr lang="en-US" sz="2000" b="0" smtClean="0">
                <a:latin typeface="楷体" panose="02010609060101010101" charset="-122"/>
              </a:rPr>
            </a:br>
            <a:r>
              <a:rPr lang="en-US" sz="2000" b="0" smtClean="0">
                <a:latin typeface="楷体" panose="02010609060101010101" charset="-122"/>
              </a:rPr>
              <a:t>                 烽火连三月，家书抵万金。</a:t>
            </a:r>
            <a:br>
              <a:rPr lang="en-US" sz="2000" b="0" smtClean="0">
                <a:latin typeface="楷体" panose="02010609060101010101" charset="-122"/>
              </a:rPr>
            </a:br>
            <a:r>
              <a:rPr lang="en-US" sz="2000" b="0" smtClean="0">
                <a:latin typeface="楷体" panose="02010609060101010101" charset="-122"/>
              </a:rPr>
              <a:t>                 白头搔更短，浑欲不胜簪。</a:t>
            </a:r>
            <a:br>
              <a:rPr lang="en-US" sz="2000" b="0" smtClean="0">
                <a:latin typeface="楷体" panose="02010609060101010101" charset="-122"/>
              </a:rPr>
            </a:br>
            <a:r>
              <a:rPr lang="en-US" sz="2000" b="0" smtClean="0">
                <a:latin typeface="楷体" panose="02010609060101010101" charset="-122"/>
              </a:rPr>
              <a:t>（1） 请从炼字的角度，赏析“城春草木深”。 </a:t>
            </a:r>
          </a:p>
          <a:p>
            <a:pPr marL="457200" indent="-457200">
              <a:buAutoNum type="arabicPeriod"/>
            </a:pPr>
            <a:endParaRPr lang="en-US" sz="2000" b="0" smtClean="0">
              <a:latin typeface="楷体" panose="02010609060101010101" charset="-122"/>
            </a:endParaRPr>
          </a:p>
          <a:p>
            <a:pPr marL="457200" indent="-457200">
              <a:buAutoNum type="arabicPeriod"/>
            </a:pPr>
            <a:endParaRPr lang="en-US" sz="2000" b="0" smtClean="0">
              <a:latin typeface="楷体" panose="02010609060101010101" charset="-122"/>
            </a:endParaRPr>
          </a:p>
          <a:p>
            <a:pPr marL="457200" indent="-457200">
              <a:buAutoNum type="arabicPeriod"/>
            </a:pPr>
            <a:endParaRPr lang="en-US" sz="2000" b="0" smtClean="0">
              <a:latin typeface="楷体" panose="02010609060101010101" charset="-122"/>
            </a:endParaRPr>
          </a:p>
          <a:p>
            <a:pPr marL="457200" indent="-457200">
              <a:buAutoNum type="arabicPeriod"/>
            </a:pPr>
            <a:r>
              <a:rPr lang="en-US" sz="2000" b="0" smtClean="0">
                <a:latin typeface="楷体" panose="02010609060101010101" charset="-122"/>
              </a:rPr>
              <a:t>  </a:t>
            </a:r>
            <a:br>
              <a:rPr lang="en-US" sz="2000" b="0" smtClean="0">
                <a:latin typeface="楷体" panose="02010609060101010101" charset="-122"/>
              </a:rPr>
            </a:br>
            <a:r>
              <a:rPr lang="en-US" sz="2000" b="0" smtClean="0">
                <a:latin typeface="楷体" panose="02010609060101010101" charset="-122"/>
              </a:rPr>
              <a:t>    （2） “白头搔更短”中一个“搔”字蕴含了丰富的情感，请加以分析。   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0" y="952500"/>
            <a:ext cx="9296399" cy="71018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80340" indent="-180340"/>
            <a:r>
              <a:rPr lang="en-US" sz="2000" b="0">
                <a:latin typeface="楷体" panose="02010609060101010101" charset="-122"/>
              </a:rPr>
              <a:t>1. 阅读下面这首诗，完成下面小题。春望杜甫国破山河在，城春草木深。感时花溅泪，恨别鸟惊心。烽火连三月，家书抵万金。白头搔更短，浑欲不胜簪。（1） 请从炼字的角度，赏析“城春草木深”。</a:t>
            </a:r>
          </a:p>
          <a:p>
            <a:pPr marL="180340" indent="-180340"/>
            <a:endParaRPr lang="en-US" sz="2000" b="0">
              <a:latin typeface="楷体" panose="02010609060101010101" charset="-122"/>
            </a:endParaRPr>
          </a:p>
          <a:p>
            <a:pPr marL="180340" indent="-180340"/>
            <a:r>
              <a:rPr lang="en-US" sz="2000" b="0">
                <a:latin typeface="楷体" panose="02010609060101010101" charset="-122"/>
              </a:rPr>
              <a:t> “深”是“幽深”的意思，描绘出了草木繁密而又荒芜，人民离散无人整治的景象，衬托出战乱给国家带来的破坏。</a:t>
            </a:r>
          </a:p>
          <a:p>
            <a:pPr marL="180340" indent="-180340"/>
            <a:r>
              <a:rPr lang="en-US" sz="2000" b="0">
                <a:latin typeface="楷体" panose="02010609060101010101" charset="-122"/>
              </a:rPr>
              <a:t>【解析】 考查赏析诗歌的炼字。“城春草木深”的意思是长安城春天满目凄凉， 到处草木丛生。其中一个“深”字用得颇为精妙。“深”意为幽深，本是春天草木茂盛之景，联系本诗创作背景可知，长安作为首都，人们对于生长得过于茂盛的草木应及时修剪，但因为战争的原因，人民离散，哪里还会有人、还会有心情去修剪这些草木呢？只能任由它们自由生长，渐至荒芜了。所以“深”字表示长安城里已不是市容整洁、井然有序，而是荒芜破败，人烟稀少，草木杂生。从侧面衬托出战乱给国家带来的破坏。 </a:t>
            </a:r>
          </a:p>
          <a:p>
            <a:pPr marL="180340" indent="-180340"/>
            <a:r>
              <a:rPr lang="en-US" sz="2000" b="0">
                <a:latin typeface="楷体" panose="02010609060101010101" charset="-122"/>
              </a:rPr>
              <a:t> （2） “白头搔更短”中一个“搔”字蕴含了丰富的情感，请加以分析。 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对国家前途命运的担忧之情、对战乱早日结束的渴盼（对战乱对国家社会造成的破坏的痛苦之情）、对家人的思念、渴望家人团聚、对自己目前困境的无奈。</a:t>
            </a:r>
          </a:p>
          <a:p>
            <a:pPr marL="180340" indent="-180340"/>
            <a:endParaRPr lang="en-US" sz="2000" b="0">
              <a:latin typeface="楷体" panose="02010609060101010101" charset="-122"/>
            </a:endParaRPr>
          </a:p>
          <a:p>
            <a:pPr marL="180340" indent="-180340"/>
            <a:r>
              <a:rPr lang="en-US" sz="2000" b="0">
                <a:latin typeface="楷体" panose="02010609060101010101" charset="-122"/>
              </a:rPr>
              <a:t>【解析】本题考查赏析作者感情。“搔”意为挠，是一个动词，一个人内心忧愁难以排解时一般会做这一动作。联系写作背景，自离家以来一直在战乱中奔波流浪，而又身陷于长安数月，不能与家人团聚，又担心国家的前途命运，种种感情， 汇聚为“搔”这一动作，集中表现了作者内心忧国思家悲己的感情。 </a:t>
            </a:r>
          </a:p>
          <a:p>
            <a:pPr marL="180340" indent="-180340"/>
            <a:endParaRPr lang="en-US" sz="2000" b="0">
              <a:latin typeface="楷体" panose="02010609060101010101" charset="-122"/>
            </a:endParaRPr>
          </a:p>
          <a:p>
            <a:pPr marL="180340" indent="-180340"/>
            <a:r>
              <a:rPr lang="en-US" sz="2000" b="0">
                <a:latin typeface="楷体" panose="02010609060101010101" charset="-122"/>
              </a:rPr>
              <a:t> 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2410" y="838200"/>
            <a:ext cx="8679180" cy="5273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80340" indent="-180340"/>
            <a:r>
              <a:rPr lang="en-US" sz="2000" b="0">
                <a:latin typeface="楷体" panose="02010609060101010101" charset="-122"/>
              </a:rPr>
              <a:t>1. 阅读下面的古诗文，回答问题。</a:t>
            </a:r>
          </a:p>
          <a:p>
            <a:pPr marL="180340" indent="-180340"/>
            <a:r>
              <a:rPr lang="en-US" sz="2000" b="0">
                <a:latin typeface="楷体" panose="02010609060101010101" charset="-122"/>
              </a:rPr>
              <a:t>                             黄鹤楼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                            崔颢 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               昔人已乘黄鹤去，此地空余黄鹤楼。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               黄鹤一去不复返，白云千载空悠悠。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               晴川历历汉阳树，芳草萋萋鹦鹉洲。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               日暮乡关何处是？烟波江上使人愁。</a:t>
            </a:r>
          </a:p>
          <a:p>
            <a:pPr marL="180340" indent="-180340"/>
            <a:r>
              <a:rPr lang="en-US" sz="2000" b="0">
                <a:latin typeface="楷体" panose="02010609060101010101" charset="-122"/>
              </a:rPr>
              <a:t>（1） 下列对本诗的鉴赏不正确的一项是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A. 本诗作者崔颢，唐代诗人，据说李白曾为此诗搁笔，曾有“眼前有景道不得， 崔颢题诗在上头”。</a:t>
            </a:r>
          </a:p>
          <a:p>
            <a:pPr marL="180340" indent="-180340"/>
            <a:r>
              <a:rPr lang="en-US" sz="2000" b="0">
                <a:latin typeface="楷体" panose="02010609060101010101" charset="-122"/>
              </a:rPr>
              <a:t>B. 首联从传说落笔，遥想“昔人”已经乘鹤而去，既写出黄鹤楼的历史悠久， 又为黄鹤楼蒙上一层神奇的色彩。</a:t>
            </a:r>
          </a:p>
          <a:p>
            <a:pPr marL="180340" indent="-180340"/>
            <a:r>
              <a:rPr lang="en-US" sz="2000" b="0">
                <a:latin typeface="楷体" panose="02010609060101010101" charset="-122"/>
              </a:rPr>
              <a:t>C. 颈联描写诗人登高远眺，登楼所见之景，天气晴好，汉阳的树木清晰分明， 鹦鹉洲上的草木荒芜衰败。</a:t>
            </a:r>
          </a:p>
          <a:p>
            <a:pPr marL="180340" indent="-180340"/>
            <a:r>
              <a:rPr lang="en-US" sz="2000" b="0">
                <a:latin typeface="楷体" panose="02010609060101010101" charset="-122"/>
              </a:rPr>
              <a:t>D. 全诗视野开阔，写景自然，抒情真挚，历来为人所传诵。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（2） 本诗在景物描写中蕴含着作者跌宕起伏的情感。请结合诗句做简要分析。 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8600" y="685800"/>
            <a:ext cx="8679180" cy="6492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80340" indent="-180340"/>
            <a:r>
              <a:rPr lang="en-US" sz="2000" b="0">
                <a:latin typeface="楷体" panose="02010609060101010101" charset="-122"/>
              </a:rPr>
              <a:t>2. 阅读下面的古诗文，回答问题。</a:t>
            </a:r>
          </a:p>
          <a:p>
            <a:pPr marL="180340" indent="-180340"/>
            <a:r>
              <a:rPr lang="en-US" sz="2000" b="0">
                <a:latin typeface="楷体" panose="02010609060101010101" charset="-122"/>
              </a:rPr>
              <a:t>                           黄鹤楼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                          崔颢 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昔人已乘黄鹤去，此地空余黄鹤楼。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黄鹤一去不复返，白云千载空悠悠。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晴川历历汉阳树，芳草萋萋鹦鹉洲。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日暮乡关何处是？烟波江上使人愁。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（1） 下列对本诗的鉴赏不正确的一项是  C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A. 本诗作者崔颢，唐代诗人，据说李白曾为此诗搁笔，曾有“眼前有景道不得， 崔颢题诗在上头”。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B. 首联从传说落笔，遥想“昔人”已经乘鹤而去，既写出黄鹤楼的历史悠久， 又为黄鹤楼蒙上一层神奇的色彩。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C. 颈联描写诗人登高远眺，登楼所见之景，天气晴好，汉阳的树木清晰分明， 鹦鹉洲上的草木荒芜衰败。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D. 全诗视野开阔，写景自然，抒情真挚，历来为人所传诵。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（2） 本诗在景物描写中蕴含着作者跌宕起伏的情感。请结合诗句做简要分析。   </a:t>
            </a:r>
            <a:br>
              <a:rPr lang="en-US" sz="2000" b="0">
                <a:latin typeface="楷体" panose="02010609060101010101" charset="-122"/>
              </a:rPr>
            </a:br>
            <a:r>
              <a:rPr lang="en-US" sz="2000" b="0">
                <a:latin typeface="楷体" panose="02010609060101010101" charset="-122"/>
              </a:rPr>
              <a:t>诗的前四句由传说落笔，表现世事茫茫之慨，后四句笔锋一转，展现晴川草树，眼前的“树”“芳草”勾起对家乡一草一木的回想，强烈的思乡之情也就油然而生。尾联情景交融，浩渺烟波，越来越深的暮色，不断强化着诗人挥之不去的思乡之情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32815" y="952500"/>
            <a:ext cx="7753985" cy="36576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80340" indent="-180340"/>
            <a:r>
              <a:rPr b="0"/>
              <a:t>3.阅读古诗，回答问题。</a:t>
            </a:r>
          </a:p>
          <a:p>
            <a:pPr marL="180340" indent="-180340"/>
            <a:r>
              <a:rPr b="0"/>
              <a:t>                                                          落叶</a:t>
            </a:r>
          </a:p>
          <a:p>
            <a:pPr marL="180340" indent="-180340"/>
            <a:r>
              <a:rPr b="0"/>
              <a:t>                                                   [唐]孔绍安</a:t>
            </a:r>
          </a:p>
          <a:p>
            <a:pPr marL="180340" indent="-180340"/>
            <a:r>
              <a:rPr b="0"/>
              <a:t>                                        早秋惊落叶，飘零似客心。</a:t>
            </a:r>
          </a:p>
          <a:p>
            <a:pPr marL="180340" indent="-180340"/>
            <a:endParaRPr b="0"/>
          </a:p>
          <a:p>
            <a:pPr marL="180340" indent="-180340"/>
            <a:r>
              <a:rPr b="0"/>
              <a:t>                                        翻飞未肯下，犹言惜故林。</a:t>
            </a:r>
          </a:p>
          <a:p>
            <a:pPr marL="180340" indent="-180340"/>
            <a:r>
              <a:rPr b="0"/>
              <a:t/>
            </a:r>
            <a:br>
              <a:rPr b="0"/>
            </a:br>
            <a:r>
              <a:rPr b="0"/>
              <a:t>（1）首句写“惊落叶”，也是写“作者之惊”，那么作者“惊”的原因有哪些？</a:t>
            </a:r>
          </a:p>
          <a:p>
            <a:pPr marL="180340" indent="-180340"/>
            <a:endParaRPr b="0"/>
          </a:p>
          <a:p>
            <a:pPr marL="180340" indent="-180340"/>
            <a:endParaRPr b="0"/>
          </a:p>
          <a:p>
            <a:pPr marL="180340" indent="-180340"/>
            <a:endParaRPr b="0"/>
          </a:p>
          <a:p>
            <a:pPr marL="180340" indent="-180340"/>
            <a:r>
              <a:rPr b="0"/>
              <a:t/>
            </a:r>
            <a:br>
              <a:rPr b="0"/>
            </a:br>
            <a:r>
              <a:rPr b="0"/>
              <a:t>（2）这首诗中运用了什么手法？表达了作者怎样的思想感情？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32815" y="952500"/>
            <a:ext cx="7906385" cy="39319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80340" indent="-180340"/>
            <a:r>
              <a:rPr b="0"/>
              <a:t>3.阅读古诗，回答问题。</a:t>
            </a:r>
          </a:p>
          <a:p>
            <a:pPr marL="180340" indent="-180340"/>
            <a:r>
              <a:rPr b="0"/>
              <a:t>                                                          落叶</a:t>
            </a:r>
          </a:p>
          <a:p>
            <a:pPr marL="180340" indent="-180340"/>
            <a:r>
              <a:rPr b="0"/>
              <a:t>                                                   [唐]孔绍安</a:t>
            </a:r>
          </a:p>
          <a:p>
            <a:pPr marL="180340" indent="-180340"/>
            <a:r>
              <a:rPr b="0"/>
              <a:t>                                     早秋惊落叶，飘零似客心。</a:t>
            </a:r>
          </a:p>
          <a:p>
            <a:pPr marL="180340" indent="-180340"/>
            <a:endParaRPr b="0"/>
          </a:p>
          <a:p>
            <a:pPr marL="180340" indent="-180340"/>
            <a:r>
              <a:rPr b="0"/>
              <a:t>                                     翻飞未肯下，犹言惜故林。</a:t>
            </a:r>
          </a:p>
          <a:p>
            <a:pPr marL="180340" indent="-180340"/>
            <a:r>
              <a:rPr b="0"/>
              <a:t>（1）首句写“惊落叶”，也是写“作者之惊”，那么作者“惊”的原因有哪些？</a:t>
            </a:r>
          </a:p>
          <a:p>
            <a:pPr marL="180340" indent="-180340"/>
            <a:r>
              <a:rPr b="0"/>
              <a:t>   诗人“惊”的原因有：由落叶想到季节变化，时光流逝；由落叶飘零想到自己的漂泊生活；由落叶“惜故林”激起强烈的思乡之情。</a:t>
            </a:r>
          </a:p>
          <a:p>
            <a:pPr marL="180340" indent="-180340"/>
            <a:endParaRPr b="0"/>
          </a:p>
          <a:p>
            <a:pPr marL="180340" indent="-180340"/>
            <a:endParaRPr b="0"/>
          </a:p>
          <a:p>
            <a:pPr marL="180340" indent="-180340"/>
            <a:r>
              <a:rPr b="0"/>
              <a:t>（2）这首诗中运用了什么手法？表达了作者怎样的思想感情？</a:t>
            </a:r>
          </a:p>
          <a:p>
            <a:pPr marL="180340" indent="-180340"/>
            <a:endParaRPr b="0"/>
          </a:p>
          <a:p>
            <a:pPr marL="180340" indent="-180340"/>
            <a:r>
              <a:rPr b="0"/>
              <a:t>   借物抒情，借“落叶”的形象抒发了游子的思乡之情。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2400" y="4267200"/>
            <a:ext cx="6477000" cy="76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1960" y="152400"/>
            <a:ext cx="5002530" cy="3413760"/>
          </a:xfrm>
        </p:spPr>
        <p:txBody>
          <a:bodyPr wrap="square"/>
          <a:lstStyle/>
          <a:p>
            <a:pPr indent="457200" algn="ctr" eaLnBrk="1" fontAlgn="auto" latinLnBrk="0" hangingPunct="1">
              <a:lnSpc>
                <a:spcPct val="200000"/>
              </a:lnSpc>
            </a:pPr>
            <a:r>
              <a:rPr lang="zh-CN" altLang="en-US" sz="1400"/>
              <a:t>4.阅读下面的诗歌，回答下列问题。</a:t>
            </a:r>
            <a:br>
              <a:rPr lang="zh-CN" altLang="en-US" sz="1400"/>
            </a:br>
            <a:r>
              <a:rPr lang="zh-CN" altLang="en-US" sz="1400"/>
              <a:t>江汉① </a:t>
            </a:r>
            <a:br>
              <a:rPr lang="zh-CN" altLang="en-US" sz="1400"/>
            </a:br>
            <a:r>
              <a:rPr lang="zh-CN" altLang="en-US" sz="1400"/>
              <a:t>杜甫</a:t>
            </a:r>
            <a:br>
              <a:rPr lang="zh-CN" altLang="en-US" sz="1400"/>
            </a:br>
            <a:r>
              <a:rPr lang="zh-CN" altLang="en-US" sz="1400"/>
              <a:t>   江汉思归客，乾冲一腐儒②。</a:t>
            </a:r>
            <a:br>
              <a:rPr lang="zh-CN" altLang="en-US" sz="1400"/>
            </a:br>
            <a:r>
              <a:rPr lang="zh-CN" altLang="en-US" sz="1400"/>
              <a:t>片云天共远，永夜月同孤。</a:t>
            </a:r>
            <a:br>
              <a:rPr lang="zh-CN" altLang="en-US" sz="1400"/>
            </a:br>
            <a:r>
              <a:rPr lang="zh-CN" altLang="en-US" sz="1400"/>
              <a:t>落日心犹壮，秋风病欲苏。</a:t>
            </a:r>
            <a:br>
              <a:rPr lang="zh-CN" altLang="en-US" sz="1400"/>
            </a:br>
            <a:r>
              <a:rPr lang="zh-CN" altLang="en-US" sz="1400"/>
              <a:t>古来存老马，不必取长途。</a:t>
            </a:r>
            <a:br>
              <a:rPr lang="zh-CN" altLang="en-US" sz="1400"/>
            </a:br>
            <a:endParaRPr lang="zh-CN" altLang="en-US" sz="1400"/>
          </a:p>
        </p:txBody>
      </p:sp>
      <p:sp>
        <p:nvSpPr>
          <p:cNvPr id="4" name="文本框 3"/>
          <p:cNvSpPr txBox="1"/>
          <p:nvPr/>
        </p:nvSpPr>
        <p:spPr>
          <a:xfrm>
            <a:off x="93785" y="3078480"/>
            <a:ext cx="6638290" cy="2651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bg1"/>
                </a:solidFill>
                <a:sym typeface="+mn-ea"/>
              </a:rPr>
              <a:t>【注】①本诗写于杜甫五十六岁，北归无望，生计日盛，漂泊流徙。②腐儒： 诗人自称，含有自嘲之意。</a:t>
            </a:r>
            <a:br>
              <a:rPr lang="zh-CN" altLang="en-US" sz="1200">
                <a:solidFill>
                  <a:schemeClr val="bg1"/>
                </a:solidFill>
                <a:sym typeface="+mn-ea"/>
              </a:rPr>
            </a:br>
            <a:r>
              <a:rPr lang="zh-CN" altLang="en-US" sz="1200">
                <a:solidFill>
                  <a:schemeClr val="bg1"/>
                </a:solidFill>
                <a:sym typeface="+mn-ea"/>
              </a:rPr>
              <a:t>（1）找出颔联意象并分析其作用。</a:t>
            </a:r>
            <a:br>
              <a:rPr lang="zh-CN" altLang="en-US" sz="1200">
                <a:solidFill>
                  <a:schemeClr val="bg1"/>
                </a:solidFill>
                <a:sym typeface="+mn-ea"/>
              </a:rPr>
            </a:br>
            <a:r>
              <a:rPr lang="zh-CN" altLang="en-US" sz="1200">
                <a:solidFill>
                  <a:schemeClr val="bg1"/>
                </a:solidFill>
                <a:sym typeface="+mn-ea"/>
              </a:rPr>
              <a:t>意象：“片云”“孤月”，“片云”“孤月”营造了凄凉的氛围，流露出作者漂泊无依、孤独烦闷之情。</a:t>
            </a:r>
            <a:br>
              <a:rPr lang="zh-CN" altLang="en-US" sz="1200">
                <a:solidFill>
                  <a:schemeClr val="bg1"/>
                </a:solidFill>
                <a:sym typeface="+mn-ea"/>
              </a:rPr>
            </a:br>
            <a:r>
              <a:rPr lang="zh-CN" altLang="en-US" sz="1200">
                <a:solidFill>
                  <a:schemeClr val="bg1"/>
                </a:solidFill>
                <a:sym typeface="+mn-ea"/>
              </a:rPr>
              <a:t/>
            </a:r>
            <a:br>
              <a:rPr lang="zh-CN" altLang="en-US" sz="1200">
                <a:solidFill>
                  <a:schemeClr val="bg1"/>
                </a:solidFill>
                <a:sym typeface="+mn-ea"/>
              </a:rPr>
            </a:br>
            <a:r>
              <a:rPr lang="zh-CN" altLang="en-US" sz="1200">
                <a:solidFill>
                  <a:schemeClr val="bg1"/>
                </a:solidFill>
                <a:sym typeface="+mn-ea"/>
              </a:rPr>
              <a:t>（2）诗的颔联和尾联抒发了诗人怎样的思想感情？</a:t>
            </a:r>
          </a:p>
        </p:txBody>
      </p:sp>
      <p:sp>
        <p:nvSpPr>
          <p:cNvPr id="6" name="矩形 5"/>
          <p:cNvSpPr/>
          <p:nvPr/>
        </p:nvSpPr>
        <p:spPr>
          <a:xfrm>
            <a:off x="237490" y="5867400"/>
            <a:ext cx="6477000" cy="76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FF0000"/>
                </a:solidFill>
              </a:rPr>
              <a:t>表达了诗人虽年老多病、身处逆境但仍积极处世，想要一展宏图的抱负和情感。</a:t>
            </a:r>
          </a:p>
        </p:txBody>
      </p:sp>
      <p:pic>
        <p:nvPicPr>
          <p:cNvPr id="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53900" y="12585700"/>
            <a:ext cx="330200" cy="241300"/>
          </a:xfrm>
          <a:prstGeom prst="cube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31600" y="10350500"/>
            <a:ext cx="355600" cy="266700"/>
          </a:xfrm>
          <a:prstGeom prst="cube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833100" y="113030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581"/>
            <a:ext cx="9143999" cy="685634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20673" y="1843102"/>
            <a:ext cx="7755637" cy="3230244"/>
          </a:xfrm>
          <a:prstGeom prst="rect">
            <a:avLst/>
          </a:prstGeom>
          <a:solidFill>
            <a:srgbClr val="FFFFFF">
              <a:alpha val="59999"/>
            </a:srgbClr>
          </a:solidFill>
          <a:ln w="12192">
            <a:solidFill>
              <a:srgbClr val="5B9BD4"/>
            </a:solidFill>
          </a:ln>
        </p:spPr>
        <p:txBody>
          <a:bodyPr vert="horz" wrap="square" lIns="0" tIns="126364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995"/>
              </a:spcBef>
            </a:pPr>
            <a:r>
              <a:rPr sz="1800">
                <a:solidFill>
                  <a:srgbClr val="333E50"/>
                </a:solidFill>
                <a:latin typeface="微软雅黑" panose="020B0503020204020204" charset="-122"/>
                <a:cs typeface="微软雅黑" panose="020B0503020204020204" charset="-122"/>
              </a:rPr>
              <a:t>有些诗歌，想读不懂都很难</a:t>
            </a:r>
          </a:p>
          <a:p>
            <a:pPr marL="91440">
              <a:lnSpc>
                <a:spcPct val="100000"/>
              </a:lnSpc>
              <a:spcBef>
                <a:spcPts val="995"/>
              </a:spcBef>
            </a:pPr>
            <a:endParaRPr sz="1800">
              <a:solidFill>
                <a:srgbClr val="333E50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91440">
              <a:lnSpc>
                <a:spcPct val="100000"/>
              </a:lnSpc>
              <a:spcBef>
                <a:spcPts val="995"/>
              </a:spcBef>
            </a:pPr>
            <a:r>
              <a:rPr sz="1800">
                <a:solidFill>
                  <a:srgbClr val="333E50"/>
                </a:solidFill>
                <a:latin typeface="微软雅黑" panose="020B0503020204020204" charset="-122"/>
                <a:cs typeface="微软雅黑" panose="020B0503020204020204" charset="-122"/>
              </a:rPr>
              <a:t>江苏盐城：卜元亨《咏牡丹》</a:t>
            </a:r>
            <a:br>
              <a:rPr sz="1800">
                <a:solidFill>
                  <a:srgbClr val="333E50"/>
                </a:solidFill>
                <a:latin typeface="微软雅黑" panose="020B0503020204020204" charset="-122"/>
                <a:cs typeface="微软雅黑" panose="020B0503020204020204" charset="-122"/>
              </a:rPr>
            </a:br>
            <a:r>
              <a:rPr sz="1800">
                <a:solidFill>
                  <a:srgbClr val="333E50"/>
                </a:solidFill>
                <a:latin typeface="微软雅黑" panose="020B0503020204020204" charset="-122"/>
                <a:cs typeface="微软雅黑" panose="020B0503020204020204" charset="-122"/>
              </a:rPr>
              <a:t> 贵州黔西南：白居易《喜雨》 </a:t>
            </a:r>
            <a:br>
              <a:rPr sz="1800">
                <a:solidFill>
                  <a:srgbClr val="333E50"/>
                </a:solidFill>
                <a:latin typeface="微软雅黑" panose="020B0503020204020204" charset="-122"/>
                <a:cs typeface="微软雅黑" panose="020B0503020204020204" charset="-122"/>
              </a:rPr>
            </a:br>
            <a:r>
              <a:rPr sz="1800">
                <a:solidFill>
                  <a:srgbClr val="333E50"/>
                </a:solidFill>
                <a:latin typeface="微软雅黑" panose="020B0503020204020204" charset="-122"/>
                <a:cs typeface="微软雅黑" panose="020B0503020204020204" charset="-122"/>
              </a:rPr>
              <a:t>四川内江：杜甫《月夜忆舍弟》</a:t>
            </a:r>
          </a:p>
          <a:p>
            <a:pPr marL="91440">
              <a:lnSpc>
                <a:spcPct val="100000"/>
              </a:lnSpc>
              <a:spcBef>
                <a:spcPts val="995"/>
              </a:spcBef>
            </a:pPr>
            <a:r>
              <a:rPr sz="1800">
                <a:solidFill>
                  <a:srgbClr val="333E50"/>
                </a:solidFill>
                <a:latin typeface="微软雅黑" panose="020B0503020204020204" charset="-122"/>
                <a:cs typeface="微软雅黑" panose="020B0503020204020204" charset="-122"/>
              </a:rPr>
              <a:t>广东广州：范仲淹《渔家傲•秋思》</a:t>
            </a:r>
          </a:p>
          <a:p>
            <a:pPr marL="91440">
              <a:lnSpc>
                <a:spcPct val="100000"/>
              </a:lnSpc>
              <a:spcBef>
                <a:spcPts val="995"/>
              </a:spcBef>
            </a:pPr>
            <a:r>
              <a:rPr sz="1800">
                <a:solidFill>
                  <a:srgbClr val="333E50"/>
                </a:solidFill>
                <a:latin typeface="微软雅黑" panose="020B0503020204020204" charset="-122"/>
                <a:cs typeface="微软雅黑" panose="020B0503020204020204" charset="-122"/>
              </a:rPr>
              <a:t>山东青岛：岑参《白雪歌送武判官归京》 </a:t>
            </a:r>
            <a:br>
              <a:rPr sz="1800">
                <a:solidFill>
                  <a:srgbClr val="333E50"/>
                </a:solidFill>
                <a:latin typeface="微软雅黑" panose="020B0503020204020204" charset="-122"/>
                <a:cs typeface="微软雅黑" panose="020B0503020204020204" charset="-122"/>
              </a:rPr>
            </a:br>
            <a:r>
              <a:rPr sz="1800">
                <a:solidFill>
                  <a:srgbClr val="333E50"/>
                </a:solidFill>
                <a:latin typeface="微软雅黑" panose="020B0503020204020204" charset="-122"/>
                <a:cs typeface="微软雅黑" panose="020B0503020204020204" charset="-122"/>
              </a:rPr>
              <a:t>河南省：白居易《卖炭翁》</a:t>
            </a:r>
          </a:p>
          <a:p>
            <a:pPr marL="91440">
              <a:lnSpc>
                <a:spcPct val="100000"/>
              </a:lnSpc>
              <a:spcBef>
                <a:spcPts val="995"/>
              </a:spcBef>
            </a:pPr>
            <a:r>
              <a:rPr sz="1800">
                <a:solidFill>
                  <a:srgbClr val="333E50"/>
                </a:solidFill>
                <a:latin typeface="微软雅黑" panose="020B0503020204020204" charset="-122"/>
                <a:cs typeface="微软雅黑" panose="020B0503020204020204" charset="-122"/>
              </a:rPr>
              <a:t>海南省：李白《闻王昌龄左迁龙标遥有此寄》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412492" y="257556"/>
            <a:ext cx="4572000" cy="802004"/>
          </a:xfrm>
          <a:prstGeom prst="rect">
            <a:avLst/>
          </a:prstGeom>
          <a:solidFill>
            <a:srgbClr val="FFFFFF"/>
          </a:solidFill>
          <a:ln w="12192">
            <a:solidFill>
              <a:srgbClr val="EC7C30"/>
            </a:solidFill>
          </a:ln>
        </p:spPr>
        <p:txBody>
          <a:bodyPr vert="horz" wrap="square" lIns="0" tIns="12636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95"/>
              </a:spcBef>
            </a:pPr>
            <a:r>
              <a:rPr sz="1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看题目</a:t>
            </a:r>
          </a:p>
          <a:p>
            <a:pPr algn="ctr">
              <a:lnSpc>
                <a:spcPct val="100000"/>
              </a:lnSpc>
              <a:spcBef>
                <a:spcPts val="995"/>
              </a:spcBef>
            </a:pPr>
            <a:r>
              <a:rPr sz="1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基本就可以判断出诗歌的主要内容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结合题目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179189" y="1248537"/>
            <a:ext cx="789305" cy="3181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看题目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654935" y="1705432"/>
            <a:ext cx="3837940" cy="3181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spc="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基本就可以判断出诗歌的主要内容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020951" y="2163318"/>
            <a:ext cx="5106670" cy="3181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还需要结合题目和背景来分析诗歌中形象情感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947542" y="3344672"/>
            <a:ext cx="3709035" cy="127762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R="18415" algn="ctr">
              <a:lnSpc>
                <a:spcPct val="100000"/>
              </a:lnSpc>
              <a:spcBef>
                <a:spcPts val="1180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近试上张水部 朱庆馀</a:t>
            </a:r>
          </a:p>
          <a:p>
            <a:pPr marR="18415" algn="ctr">
              <a:lnSpc>
                <a:spcPct val="100000"/>
              </a:lnSpc>
              <a:spcBef>
                <a:spcPts val="1180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洞房昨夜停红烛，待晓堂前拜舅姑。</a:t>
            </a:r>
          </a:p>
          <a:p>
            <a:pPr marR="18415" algn="ctr">
              <a:lnSpc>
                <a:spcPct val="100000"/>
              </a:lnSpc>
              <a:spcBef>
                <a:spcPts val="1180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妆罢低声问夫婿，画眉深浅入时无？</a:t>
            </a:r>
          </a:p>
        </p:txBody>
      </p:sp>
      <p:sp>
        <p:nvSpPr>
          <p:cNvPr id="10" name="object 10"/>
          <p:cNvSpPr/>
          <p:nvPr/>
        </p:nvSpPr>
        <p:spPr>
          <a:xfrm>
            <a:off x="195071" y="3290315"/>
            <a:ext cx="583692" cy="58674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117335" y="4597908"/>
            <a:ext cx="3026663" cy="201625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95071" y="5731764"/>
            <a:ext cx="4866640" cy="802640"/>
          </a:xfrm>
          <a:prstGeom prst="rect">
            <a:avLst/>
          </a:prstGeom>
          <a:solidFill>
            <a:srgbClr val="FFFFFF">
              <a:alpha val="59999"/>
            </a:srgbClr>
          </a:solidFill>
          <a:ln w="12192">
            <a:solidFill>
              <a:srgbClr val="5B9BD4"/>
            </a:solidFill>
          </a:ln>
        </p:spPr>
        <p:txBody>
          <a:bodyPr vert="horz" wrap="square" lIns="0" tIns="12700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000"/>
              </a:spcBef>
            </a:pPr>
            <a:r>
              <a:rPr sz="1800">
                <a:solidFill>
                  <a:srgbClr val="333E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作者身份是？</a:t>
            </a:r>
          </a:p>
          <a:p>
            <a:pPr marL="90805">
              <a:lnSpc>
                <a:spcPct val="100000"/>
              </a:lnSpc>
              <a:spcBef>
                <a:spcPts val="1000"/>
              </a:spcBef>
            </a:pPr>
            <a:r>
              <a:rPr sz="1800">
                <a:solidFill>
                  <a:srgbClr val="333E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他的心情是？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507991" y="1071372"/>
            <a:ext cx="4288790" cy="1252220"/>
          </a:xfrm>
          <a:prstGeom prst="rect">
            <a:avLst/>
          </a:prstGeom>
          <a:solidFill>
            <a:srgbClr val="FFFFFF"/>
          </a:solidFill>
          <a:ln w="12192">
            <a:solidFill>
              <a:srgbClr val="5B9BD4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42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晓出净慈寺送林子方</a:t>
            </a:r>
          </a:p>
          <a:p>
            <a:pPr marL="2540" algn="ctr">
              <a:lnSpc>
                <a:spcPct val="100000"/>
              </a:lnSpc>
              <a:spcBef>
                <a:spcPts val="42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杨万里</a:t>
            </a:r>
          </a:p>
          <a:p>
            <a:pPr marL="2540" algn="ctr">
              <a:lnSpc>
                <a:spcPct val="100000"/>
              </a:lnSpc>
              <a:spcBef>
                <a:spcPts val="42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毕竟西湖六月中，风光不与四时同。 </a:t>
            </a:r>
            <a:b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接天莲叶无穷碧，映日荷花别样红。</a:t>
            </a:r>
          </a:p>
        </p:txBody>
      </p:sp>
      <p:sp>
        <p:nvSpPr>
          <p:cNvPr id="5" name="object 5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结合背景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9940" y="2182825"/>
            <a:ext cx="8421370" cy="3418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诗歌的创作背景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800" spc="-5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林子方（1130-1192），林枅(jī)，福建莆田人，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南宋乾道年间进士，曾担任直阁秘书，负责为皇帝草拟诏书。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800" spc="-5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杨万里是林子方的上级兼好友，二人常在一起畅谈强国之道、抗金建议，也曾一同 切磋诗词文艺，两人志同道合、互视对方为知己。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800" spc="-5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后来，林子方被调离杭州任职福州，自以为仕途升迁、衣锦还乡的林子方自然很高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兴。但杨万里不这么想：在皇帝身边多好呀，何必去福州呢？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在与林子方离别之际，以《晓出净慈寺送林子方》为题，写下这首诗，劝告林子方 不要去福州。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读懂意象</a:t>
            </a:r>
          </a:p>
        </p:txBody>
      </p:sp>
      <p:sp>
        <p:nvSpPr>
          <p:cNvPr id="6" name="object 6"/>
          <p:cNvSpPr/>
          <p:nvPr/>
        </p:nvSpPr>
        <p:spPr>
          <a:xfrm>
            <a:off x="4152900" y="2852927"/>
            <a:ext cx="4825365" cy="3282950"/>
          </a:xfrm>
          <a:custGeom>
            <a:avLst/>
            <a:gdLst/>
            <a:ahLst/>
            <a:cxnLst/>
            <a:rect l="l" t="t" r="r" b="b"/>
            <a:pathLst>
              <a:path w="4825365" h="3282950">
                <a:moveTo>
                  <a:pt x="0" y="3282696"/>
                </a:moveTo>
                <a:lnTo>
                  <a:pt x="4824984" y="3282696"/>
                </a:lnTo>
                <a:lnTo>
                  <a:pt x="4824984" y="0"/>
                </a:lnTo>
                <a:lnTo>
                  <a:pt x="0" y="0"/>
                </a:lnTo>
                <a:lnTo>
                  <a:pt x="0" y="32826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52900" y="2852927"/>
            <a:ext cx="4825365" cy="3282950"/>
          </a:xfrm>
          <a:custGeom>
            <a:avLst/>
            <a:gdLst/>
            <a:ahLst/>
            <a:cxnLst/>
            <a:rect l="l" t="t" r="r" b="b"/>
            <a:pathLst>
              <a:path w="4825365" h="3282950">
                <a:moveTo>
                  <a:pt x="0" y="3282696"/>
                </a:moveTo>
                <a:lnTo>
                  <a:pt x="4824984" y="3282696"/>
                </a:lnTo>
                <a:lnTo>
                  <a:pt x="4824984" y="0"/>
                </a:lnTo>
                <a:lnTo>
                  <a:pt x="0" y="0"/>
                </a:lnTo>
                <a:lnTo>
                  <a:pt x="0" y="3282696"/>
                </a:lnTo>
                <a:close/>
              </a:path>
            </a:pathLst>
          </a:custGeom>
          <a:ln w="12192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808256" y="2812783"/>
            <a:ext cx="4866005" cy="291909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509270">
              <a:lnSpc>
                <a:spcPct val="100000"/>
              </a:lnSpc>
              <a:spcBef>
                <a:spcPts val="745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诗人强调六月的西湖，风光不与四时同，</a:t>
            </a:r>
          </a:p>
          <a:p>
            <a:pPr marL="509270">
              <a:lnSpc>
                <a:spcPct val="100000"/>
              </a:lnSpc>
              <a:spcBef>
                <a:spcPts val="745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真正想突出的是不同。</a:t>
            </a:r>
          </a:p>
          <a:p>
            <a:pPr marL="509270">
              <a:lnSpc>
                <a:spcPct val="100000"/>
              </a:lnSpc>
              <a:spcBef>
                <a:spcPts val="745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在“不同”中，可以体会到杨万里的良苦 用心：杭州的风景也好、仕途前景也好，和其他的任何地方都“不同”。</a:t>
            </a:r>
          </a:p>
          <a:p>
            <a:pPr marL="509270">
              <a:lnSpc>
                <a:spcPct val="100000"/>
              </a:lnSpc>
              <a:spcBef>
                <a:spcPts val="745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因为杭州不仅风景优美，更是南宋的首都。</a:t>
            </a:r>
          </a:p>
          <a:p>
            <a:pPr marL="509270">
              <a:lnSpc>
                <a:spcPct val="100000"/>
              </a:lnSpc>
              <a:spcBef>
                <a:spcPts val="745"/>
              </a:spcBef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天、日，都有暗指皇帝的意思，或者说朝 廷的权力中枢。接天的莲叶才能无穷碧，映日 的荷花才能别样红。</a:t>
            </a:r>
          </a:p>
        </p:txBody>
      </p:sp>
      <p:sp>
        <p:nvSpPr>
          <p:cNvPr id="9" name="object 9"/>
          <p:cNvSpPr/>
          <p:nvPr/>
        </p:nvSpPr>
        <p:spPr>
          <a:xfrm>
            <a:off x="347472" y="960119"/>
            <a:ext cx="3459479" cy="518922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507991" y="1071372"/>
            <a:ext cx="4288790" cy="1252220"/>
          </a:xfrm>
          <a:prstGeom prst="rect">
            <a:avLst/>
          </a:prstGeom>
          <a:solidFill>
            <a:srgbClr val="FFFFFF"/>
          </a:solidFill>
          <a:ln w="12192">
            <a:solidFill>
              <a:srgbClr val="5B9BD4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42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晓出净慈寺送林子方</a:t>
            </a:r>
          </a:p>
          <a:p>
            <a:pPr marL="2540" algn="ctr">
              <a:lnSpc>
                <a:spcPct val="100000"/>
              </a:lnSpc>
              <a:spcBef>
                <a:spcPts val="42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杨万里</a:t>
            </a:r>
          </a:p>
          <a:p>
            <a:pPr marL="2540" algn="ctr">
              <a:lnSpc>
                <a:spcPct val="100000"/>
              </a:lnSpc>
              <a:spcBef>
                <a:spcPts val="420"/>
              </a:spcBef>
            </a:pP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毕竟西湖六月中，风光不与四时同。 </a:t>
            </a:r>
            <a:b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sz="1800" spc="-5">
                <a:latin typeface="宋体" panose="02010600030101010101" pitchFamily="2" charset="-122"/>
                <a:cs typeface="宋体" panose="02010600030101010101" pitchFamily="2" charset="-122"/>
              </a:rPr>
              <a:t>接天莲叶无穷碧，映日荷花别样红。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27989" y="1397253"/>
            <a:ext cx="3272790" cy="2724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阅读下面这首古诗，按要求作答。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4801" y="1656943"/>
            <a:ext cx="5764148" cy="1993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38530" marR="930910" algn="ctr">
              <a:lnSpc>
                <a:spcPct val="150000"/>
              </a:lnSpc>
              <a:spcBef>
                <a:spcPts val="100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晚次乐乡县① 唐·陈子昂</a:t>
            </a:r>
          </a:p>
          <a:p>
            <a:pPr marL="938530" marR="930910" algn="ctr">
              <a:lnSpc>
                <a:spcPct val="150000"/>
              </a:lnSpc>
              <a:spcBef>
                <a:spcPts val="100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故乡杳无际，日暮且孤征。</a:t>
            </a:r>
          </a:p>
          <a:p>
            <a:pPr marL="938530" marR="930910" algn="ctr">
              <a:lnSpc>
                <a:spcPct val="150000"/>
              </a:lnSpc>
              <a:spcBef>
                <a:spcPts val="100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川原迷旧国，道路入边城。 </a:t>
            </a:r>
            <a:b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野戍②荒烟断③，深山古木平④。</a:t>
            </a:r>
          </a:p>
          <a:p>
            <a:pPr marL="938530" marR="930910" algn="ctr">
              <a:lnSpc>
                <a:spcPct val="150000"/>
              </a:lnSpc>
              <a:spcBef>
                <a:spcPts val="100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如何此时恨。噭噭⑤夜猿鸣。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7133" y="4378404"/>
            <a:ext cx="7372984" cy="1457325"/>
          </a:xfrm>
          <a:prstGeom prst="rect">
            <a:avLst/>
          </a:prstGeom>
        </p:spPr>
        <p:txBody>
          <a:bodyPr vert="horz" wrap="square" lIns="0" tIns="141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15"/>
              </a:spcBef>
            </a:pPr>
            <a:r>
              <a:rPr sz="1700" spc="55">
                <a:solidFill>
                  <a:srgbClr val="333333"/>
                </a:solidFill>
                <a:latin typeface="Arial Narrow" panose="020B0606020202030204"/>
                <a:cs typeface="Arial Narrow" panose="020B0606020202030204"/>
              </a:rPr>
              <a:t>[注释]①乐乡县：地名，唐时属山南道襄州，故城在今湖北荆门北九十里。</a:t>
            </a:r>
          </a:p>
          <a:p>
            <a:pPr marL="12700">
              <a:lnSpc>
                <a:spcPct val="100000"/>
              </a:lnSpc>
              <a:spcBef>
                <a:spcPts val="1115"/>
              </a:spcBef>
            </a:pPr>
            <a:r>
              <a:rPr sz="1700" spc="55">
                <a:solidFill>
                  <a:srgbClr val="333333"/>
                </a:solidFill>
                <a:latin typeface="Arial Narrow" panose="020B0606020202030204"/>
                <a:cs typeface="Arial Narrow" panose="020B0606020202030204"/>
              </a:rPr>
              <a:t>②野戍：指野外驻防之处。③断：断绝，消散。④平：此处指景象模糊一片。</a:t>
            </a:r>
          </a:p>
          <a:p>
            <a:pPr marL="12700">
              <a:lnSpc>
                <a:spcPct val="100000"/>
              </a:lnSpc>
              <a:spcBef>
                <a:spcPts val="1115"/>
              </a:spcBef>
            </a:pPr>
            <a:r>
              <a:rPr sz="1700" spc="55">
                <a:solidFill>
                  <a:srgbClr val="333333"/>
                </a:solidFill>
                <a:latin typeface="Arial Narrow" panose="020B0606020202030204"/>
                <a:cs typeface="Arial Narrow" panose="020B0606020202030204"/>
              </a:rPr>
              <a:t>⑤噭噭（jiào）：号叫声，这里指猿啼声。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143625" y="1745716"/>
            <a:ext cx="2580005" cy="939800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sz="2000" b="1" spc="10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解释“次”的意思</a:t>
            </a:r>
          </a:p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sz="2000" b="1" spc="10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找诗句中表达情感的词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68579" y="220217"/>
            <a:ext cx="941069" cy="28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34384" y="811865"/>
            <a:ext cx="3277235" cy="2406015"/>
          </a:xfrm>
          <a:prstGeom prst="rect">
            <a:avLst/>
          </a:prstGeom>
        </p:spPr>
        <p:txBody>
          <a:bodyPr vert="horz" wrap="square" lIns="0" tIns="1504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85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晚次乐乡县①</a:t>
            </a:r>
          </a:p>
          <a:p>
            <a:pPr algn="ctr">
              <a:lnSpc>
                <a:spcPct val="100000"/>
              </a:lnSpc>
              <a:spcBef>
                <a:spcPts val="1185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唐·陈子昂</a:t>
            </a:r>
          </a:p>
          <a:p>
            <a:pPr algn="ctr">
              <a:lnSpc>
                <a:spcPct val="100000"/>
              </a:lnSpc>
              <a:spcBef>
                <a:spcPts val="1185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故乡杳无际，日暮且孤征。</a:t>
            </a:r>
          </a:p>
          <a:p>
            <a:pPr algn="ctr">
              <a:lnSpc>
                <a:spcPct val="100000"/>
              </a:lnSpc>
              <a:spcBef>
                <a:spcPts val="1185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川原迷旧国，道路入边城。</a:t>
            </a:r>
          </a:p>
          <a:p>
            <a:pPr algn="ctr">
              <a:lnSpc>
                <a:spcPct val="100000"/>
              </a:lnSpc>
              <a:spcBef>
                <a:spcPts val="1185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野戍②荒烟断③，深山古木平④。 如何此时恨。噭噭⑤夜猿鸣。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28040" y="5555692"/>
            <a:ext cx="6582360" cy="98806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spc="40">
                <a:solidFill>
                  <a:srgbClr val="333333"/>
                </a:solidFill>
                <a:latin typeface="Arial Narrow" panose="020B0606020202030204"/>
                <a:cs typeface="Arial Narrow" panose="020B0606020202030204"/>
              </a:rPr>
              <a:t>[注释]①乐乡县：地名，唐时属山南道襄州，故城在今湖北荆门北九十里。</a:t>
            </a: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spc="40">
                <a:solidFill>
                  <a:srgbClr val="333333"/>
                </a:solidFill>
                <a:latin typeface="Arial Narrow" panose="020B0606020202030204"/>
                <a:cs typeface="Arial Narrow" panose="020B0606020202030204"/>
              </a:rPr>
              <a:t>②野戍：指野外驻防之处。③断：断绝，消散。④平：此处指景象模糊一片。</a:t>
            </a: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400" spc="40">
                <a:solidFill>
                  <a:srgbClr val="333333"/>
                </a:solidFill>
                <a:latin typeface="Arial Narrow" panose="020B0606020202030204"/>
                <a:cs typeface="Arial Narrow" panose="020B0606020202030204"/>
              </a:rPr>
              <a:t>⑤噭噭（jiào）：号叫声，这里指猿啼声。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353936" y="2106910"/>
            <a:ext cx="2521585" cy="874394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5"/>
              </a:spcBef>
            </a:pPr>
            <a: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抒情方式</a:t>
            </a:r>
          </a:p>
          <a:p>
            <a:pPr marL="12700">
              <a:lnSpc>
                <a:spcPct val="100000"/>
              </a:lnSpc>
              <a:spcBef>
                <a:spcPts val="205"/>
              </a:spcBef>
            </a:pPr>
            <a: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直接：表达出来 </a:t>
            </a:r>
            <a:b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</a:br>
            <a: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间接：表现出来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68579" y="3502507"/>
            <a:ext cx="8406942" cy="1198880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20"/>
              </a:spcBef>
            </a:pPr>
            <a:r>
              <a:rPr sz="1700" spc="60">
                <a:solidFill>
                  <a:srgbClr val="0D0D0D"/>
                </a:solidFill>
                <a:latin typeface="Arial Narrow" panose="020B0606020202030204"/>
                <a:cs typeface="Arial Narrow" panose="020B0606020202030204"/>
              </a:rPr>
              <a:t>2.本诗抒发了诗人怎样的情感？在抒情方式上，与他的《登幽州台歌》有何不同？</a:t>
            </a:r>
          </a:p>
          <a:p>
            <a:pPr marL="12700">
              <a:lnSpc>
                <a:spcPct val="100000"/>
              </a:lnSpc>
              <a:spcBef>
                <a:spcPts val="1120"/>
              </a:spcBef>
            </a:pPr>
            <a:r>
              <a:rPr sz="1700" spc="60">
                <a:solidFill>
                  <a:srgbClr val="0D0D0D"/>
                </a:solidFill>
                <a:latin typeface="Arial Narrow" panose="020B0606020202030204"/>
                <a:cs typeface="Arial Narrow" panose="020B0606020202030204"/>
              </a:rPr>
              <a:t>（3分）</a:t>
            </a:r>
          </a:p>
          <a:p>
            <a:pPr marL="12700">
              <a:lnSpc>
                <a:spcPct val="100000"/>
              </a:lnSpc>
              <a:spcBef>
                <a:spcPts val="1120"/>
              </a:spcBef>
            </a:pPr>
            <a:r>
              <a:rPr sz="1700" spc="60">
                <a:solidFill>
                  <a:srgbClr val="0D0D0D"/>
                </a:solidFill>
                <a:latin typeface="Arial Narrow" panose="020B0606020202030204"/>
                <a:cs typeface="Arial Narrow" panose="020B0606020202030204"/>
              </a:rPr>
              <a:t>表现了诗人孤寂、凄凉的心情与浓重的乡愁。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03098" y="2423236"/>
            <a:ext cx="21659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情感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找表达情感词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3E3E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0791" y="321563"/>
            <a:ext cx="8662416" cy="62148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057400" y="997711"/>
            <a:ext cx="5334000" cy="1684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84885" marR="1089660" algn="ctr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25252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登幽州台歌 </a:t>
            </a:r>
            <a:br>
              <a:rPr sz="1800">
                <a:solidFill>
                  <a:srgbClr val="25252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sz="1800">
                <a:solidFill>
                  <a:srgbClr val="25252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陈子昂</a:t>
            </a:r>
          </a:p>
          <a:p>
            <a:pPr marL="984885" marR="1089660" algn="ctr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25252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前不见古人，后不见来者。</a:t>
            </a:r>
          </a:p>
          <a:p>
            <a:pPr marL="984885" marR="1089660" algn="ctr">
              <a:lnSpc>
                <a:spcPct val="150000"/>
              </a:lnSpc>
              <a:spcBef>
                <a:spcPts val="100"/>
              </a:spcBef>
            </a:pPr>
            <a:r>
              <a:rPr sz="1800">
                <a:solidFill>
                  <a:srgbClr val="25252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念天地之悠悠，独怆然而涕下！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1184</Words>
  <Application>Microsoft Office PowerPoint</Application>
  <PresentationFormat>全屏显示(4:3)</PresentationFormat>
  <Paragraphs>235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Theme</vt:lpstr>
      <vt:lpstr>PowerPoint 演示文稿</vt:lpstr>
      <vt:lpstr>PowerPoint 演示文稿</vt:lpstr>
      <vt:lpstr>PowerPoint 演示文稿</vt:lpstr>
      <vt:lpstr>基本就可以判断出诗歌的主要内容</vt:lpstr>
      <vt:lpstr>结合背景</vt:lpstr>
      <vt:lpstr>读懂意象</vt:lpstr>
      <vt:lpstr>试题练习</vt:lpstr>
      <vt:lpstr>PowerPoint 演示文稿</vt:lpstr>
      <vt:lpstr>PowerPoint 演示文稿</vt:lpstr>
      <vt:lpstr>总结一下</vt:lpstr>
      <vt:lpstr>首联 颈联</vt:lpstr>
      <vt:lpstr>PowerPoint 演示文稿</vt:lpstr>
      <vt:lpstr>总结一下</vt:lpstr>
      <vt:lpstr>抒情方式</vt:lpstr>
      <vt:lpstr>PowerPoint 演示文稿</vt:lpstr>
      <vt:lpstr>抒情方式</vt:lpstr>
      <vt:lpstr>抒情方式</vt:lpstr>
      <vt:lpstr>试题练习</vt:lpstr>
      <vt:lpstr>PowerPoint 演示文稿</vt:lpstr>
      <vt:lpstr>PowerPoint 演示文稿</vt:lpstr>
      <vt:lpstr>试题练习</vt:lpstr>
      <vt:lpstr>试题练习</vt:lpstr>
      <vt:lpstr>试题练习</vt:lpstr>
      <vt:lpstr>试题练习</vt:lpstr>
      <vt:lpstr>试题练习</vt:lpstr>
      <vt:lpstr>试题练习</vt:lpstr>
      <vt:lpstr>4.阅读下面的诗歌，回答下列问题。 江汉①  杜甫    江汉思归客，乾冲一腐儒②。 片云天共远，永夜月同孤。 落日心犹壮，秋风病欲苏。 古来存老马，不必取长途。 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2021-09-29T09:21:04Z</cp:lastPrinted>
  <dcterms:created xsi:type="dcterms:W3CDTF">2021-09-29T09:21:04Z</dcterms:created>
  <dcterms:modified xsi:type="dcterms:W3CDTF">2021-10-13T04:19:16Z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