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tiff" ContentType="image/tif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61" r:id="rId1"/>
    <p:sldMasterId id="2147483663" r:id="rId2"/>
    <p:sldMasterId id="2147483666" r:id="rId3"/>
    <p:sldMasterId id="2147483670" r:id="rId4"/>
    <p:sldMasterId id="2147483675" r:id="rId5"/>
    <p:sldMasterId id="2147483695" r:id="rId6"/>
    <p:sldMasterId id="2147483703" r:id="rId7"/>
  </p:sldMasterIdLst>
  <p:sldIdLst>
    <p:sldId id="258" r:id="rId8"/>
    <p:sldId id="345" r:id="rId9"/>
    <p:sldId id="269" r:id="rId10"/>
    <p:sldId id="259" r:id="rId11"/>
    <p:sldId id="262" r:id="rId12"/>
    <p:sldId id="264" r:id="rId13"/>
    <p:sldId id="270" r:id="rId14"/>
    <p:sldId id="271" r:id="rId15"/>
    <p:sldId id="263" r:id="rId16"/>
    <p:sldId id="260" r:id="rId17"/>
    <p:sldId id="272" r:id="rId18"/>
    <p:sldId id="261" r:id="rId19"/>
    <p:sldId id="274" r:id="rId20"/>
    <p:sldId id="275" r:id="rId21"/>
    <p:sldId id="279" r:id="rId22"/>
    <p:sldId id="278" r:id="rId23"/>
    <p:sldId id="282" r:id="rId24"/>
    <p:sldId id="283" r:id="rId25"/>
    <p:sldId id="295" r:id="rId26"/>
    <p:sldId id="276" r:id="rId27"/>
    <p:sldId id="441" r:id="rId28"/>
    <p:sldId id="422" r:id="rId29"/>
    <p:sldId id="288" r:id="rId30"/>
    <p:sldId id="287" r:id="rId31"/>
    <p:sldId id="284" r:id="rId32"/>
    <p:sldId id="277" r:id="rId33"/>
    <p:sldId id="285" r:id="rId34"/>
    <p:sldId id="304" r:id="rId35"/>
    <p:sldId id="286" r:id="rId36"/>
    <p:sldId id="423" r:id="rId37"/>
    <p:sldId id="294" r:id="rId38"/>
    <p:sldId id="308" r:id="rId39"/>
    <p:sldId id="421" r:id="rId40"/>
    <p:sldId id="309" r:id="rId41"/>
    <p:sldId id="310" r:id="rId42"/>
    <p:sldId id="320" r:id="rId43"/>
    <p:sldId id="313" r:id="rId44"/>
    <p:sldId id="316" r:id="rId45"/>
    <p:sldId id="312" r:id="rId46"/>
    <p:sldId id="307" r:id="rId47"/>
  </p:sldIdLst>
  <p:sldSz cx="12192000" cy="6858000"/>
  <p:notesSz cx="6858000" cy="9144000"/>
  <p:custDataLst>
    <p:tags r:id="rId48"/>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38" d="100"/>
          <a:sy n="38"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2.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3.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4.xml" /><Relationship Id="rId40" Type="http://schemas.openxmlformats.org/officeDocument/2006/relationships/slide" Target="slides/slide33.xml" /><Relationship Id="rId41" Type="http://schemas.openxmlformats.org/officeDocument/2006/relationships/slide" Target="slides/slide34.xml" /><Relationship Id="rId42" Type="http://schemas.openxmlformats.org/officeDocument/2006/relationships/slide" Target="slides/slide35.xml" /><Relationship Id="rId43" Type="http://schemas.openxmlformats.org/officeDocument/2006/relationships/slide" Target="slides/slide36.xml" /><Relationship Id="rId44" Type="http://schemas.openxmlformats.org/officeDocument/2006/relationships/slide" Target="slides/slide37.xml" /><Relationship Id="rId45" Type="http://schemas.openxmlformats.org/officeDocument/2006/relationships/slide" Target="slides/slide38.xml" /><Relationship Id="rId46" Type="http://schemas.openxmlformats.org/officeDocument/2006/relationships/slide" Target="slides/slide39.xml" /><Relationship Id="rId47" Type="http://schemas.openxmlformats.org/officeDocument/2006/relationships/slide" Target="slides/slide40.xml" /><Relationship Id="rId48" Type="http://schemas.openxmlformats.org/officeDocument/2006/relationships/tags" Target="tags/tag1.xml" /><Relationship Id="rId49" Type="http://schemas.openxmlformats.org/officeDocument/2006/relationships/presProps" Target="presProps.xml" /><Relationship Id="rId5" Type="http://schemas.openxmlformats.org/officeDocument/2006/relationships/slideMaster" Target="slideMasters/slideMaster5.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 Target="slides/slide1.xml" /><Relationship Id="rId9" Type="http://schemas.openxmlformats.org/officeDocument/2006/relationships/slide" Target="slides/slide2.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8196"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8197"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8198"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ECC73336-40B1-4D0E-8EF8-5FAD6A694B3D}" type="slidenum">
              <a:rPr lang="zh-CN" altLang="en-US" sz="1400"/>
              <a:t>*</a:t>
            </a:fld>
            <a:endParaRPr lang="zh-CN" altLang="en-US" sz="14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9220"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9221"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9222"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7B3A8730-F93B-49C6-8BDF-7178903B47D0}" type="slidenum">
              <a:rPr lang="zh-CN" altLang="en-US" sz="1400"/>
              <a:t>*</a:t>
            </a:fld>
            <a:endParaRPr lang="zh-CN" altLang="en-US" sz="14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0244"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0245"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0246"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89EE2426-576C-45F4-B0A5-D869FEAF61DA}" type="slidenum">
              <a:rPr lang="zh-CN" altLang="en-US" sz="1400"/>
              <a:t>*</a:t>
            </a:fld>
            <a:endParaRPr lang="zh-CN" altLang="en-US" sz="1400"/>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1268"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1269"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1270"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06FB0690-E7DD-4F0B-A49B-81A421420568}" type="slidenum">
              <a:rPr lang="zh-CN" altLang="en-US" sz="1400"/>
              <a:t>*</a:t>
            </a:fld>
            <a:endParaRPr lang="zh-CN" altLang="en-US" sz="14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2292"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2293"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2294"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0B1C2014-AC37-416A-90D1-EA017AA61E0A}" type="slidenum">
              <a:rPr lang="zh-CN" altLang="en-US" sz="1400"/>
              <a:t>*</a:t>
            </a:fld>
            <a:endParaRPr lang="zh-CN" altLang="en-US" sz="14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3316"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3317"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3318"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10F248BB-2F23-4EAB-A006-904D72EA6CC1}" type="slidenum">
              <a:rPr lang="zh-CN" altLang="en-US" sz="1400"/>
              <a:t>*</a:t>
            </a:fld>
            <a:endParaRPr lang="zh-CN" altLang="en-US" sz="14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自定义版式">
    <p:bg>
      <p:bgPr>
        <a:solidFill>
          <a:srgbClr val="006432"/>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4340"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4341"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4342" name="灯片编号占位符 1029"/>
          <p:cNvSpPr>
            <a:spLocks noGrp="1"/>
          </p:cNvSpPr>
          <p:nvPr>
            <p:ph type="sldNum" sz="quarter" idx="12"/>
          </p:nvPr>
        </p:nvSpPr>
        <p:spPr>
          <a:xfrm>
            <a:off x="8737600" y="6245225"/>
            <a:ext cx="2844800" cy="476250"/>
          </a:xfrm>
          <a:prstGeom prst="rect">
            <a:avLst/>
          </a:prstGeom>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8406893E-A54C-4F46-9E80-E11D7DA579D5}" type="slidenum">
              <a:rPr lang="zh-CN" altLang="en-US" sz="1400"/>
              <a:t>*</a:t>
            </a:fld>
            <a:endParaRPr lang="zh-CN" altLang="en-US" sz="14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tiff" /><Relationship Id="rId3" Type="http://schemas.openxmlformats.org/officeDocument/2006/relationships/image" Target="../media/image2.png"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3.png" /><Relationship Id="rId6" Type="http://schemas.openxmlformats.org/officeDocument/2006/relationships/theme" Target="../theme/theme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1026"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27"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025E2471-23DA-4C2E-83B9-26F9A46BF66C}" type="slidenum">
              <a:rPr lang="zh-CN" altLang="en-US" sz="1400"/>
              <a:t>*</a:t>
            </a:fld>
            <a:endParaRPr lang="zh-CN" altLang="en-US" sz="1400"/>
          </a:p>
        </p:txBody>
      </p:sp>
      <p:pic>
        <p:nvPicPr>
          <p:cNvPr id="1031"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1032" name="组合 8"/>
          <p:cNvGrpSpPr/>
          <p:nvPr/>
        </p:nvGrpSpPr>
        <p:grpSpPr>
          <a:xfrm>
            <a:off x="14625638" y="6581775"/>
            <a:ext cx="958850" cy="214313"/>
            <a:chOff x="17275" y="10366"/>
            <a:chExt cx="1510" cy="336"/>
          </a:xfrm>
        </p:grpSpPr>
        <p:sp>
          <p:nvSpPr>
            <p:cNvPr id="1033"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1034"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1035"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2"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2050"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2051"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2053"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2054"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6CCBF68A-935C-4A5F-962E-360606F89326}" type="slidenum">
              <a:rPr lang="zh-CN" altLang="en-US" sz="1400"/>
              <a:t>*</a:t>
            </a:fld>
            <a:endParaRPr lang="zh-CN" altLang="en-US" sz="1400"/>
          </a:p>
        </p:txBody>
      </p:sp>
      <p:pic>
        <p:nvPicPr>
          <p:cNvPr id="2055"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2056" name="组合 8"/>
          <p:cNvGrpSpPr/>
          <p:nvPr/>
        </p:nvGrpSpPr>
        <p:grpSpPr>
          <a:xfrm>
            <a:off x="14625638" y="6581775"/>
            <a:ext cx="958850" cy="214313"/>
            <a:chOff x="17275" y="10366"/>
            <a:chExt cx="1510" cy="336"/>
          </a:xfrm>
        </p:grpSpPr>
        <p:sp>
          <p:nvSpPr>
            <p:cNvPr id="2057"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2058"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2059"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4"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3074"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3075"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3076"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3077"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3078"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327EF169-45EC-4567-B018-44DE8D76D9C0}" type="slidenum">
              <a:rPr lang="zh-CN" altLang="en-US" sz="1400"/>
              <a:t>*</a:t>
            </a:fld>
            <a:endParaRPr lang="zh-CN" altLang="en-US" sz="1400"/>
          </a:p>
        </p:txBody>
      </p:sp>
      <p:pic>
        <p:nvPicPr>
          <p:cNvPr id="3079"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3080" name="组合 8"/>
          <p:cNvGrpSpPr/>
          <p:nvPr/>
        </p:nvGrpSpPr>
        <p:grpSpPr>
          <a:xfrm>
            <a:off x="14625638" y="6581775"/>
            <a:ext cx="958850" cy="214313"/>
            <a:chOff x="17275" y="10366"/>
            <a:chExt cx="1510" cy="336"/>
          </a:xfrm>
        </p:grpSpPr>
        <p:sp>
          <p:nvSpPr>
            <p:cNvPr id="3081"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3082"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3083"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6"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4098"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4099"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4100"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4101"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4102"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1BA3B5C4-FA8A-4C54-9E1F-C3420E2FBAD2}" type="slidenum">
              <a:rPr lang="zh-CN" altLang="en-US" sz="1400"/>
              <a:t>*</a:t>
            </a:fld>
            <a:endParaRPr lang="zh-CN" altLang="en-US" sz="1400"/>
          </a:p>
        </p:txBody>
      </p:sp>
      <p:pic>
        <p:nvPicPr>
          <p:cNvPr id="4103"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4104" name="组合 8"/>
          <p:cNvGrpSpPr/>
          <p:nvPr/>
        </p:nvGrpSpPr>
        <p:grpSpPr>
          <a:xfrm>
            <a:off x="14625638" y="6581775"/>
            <a:ext cx="958850" cy="214313"/>
            <a:chOff x="17275" y="10366"/>
            <a:chExt cx="1510" cy="336"/>
          </a:xfrm>
        </p:grpSpPr>
        <p:sp>
          <p:nvSpPr>
            <p:cNvPr id="4105"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4106"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4107"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8"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5122"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5123"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5124"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5125"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5126"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707C35FD-F9CF-40B2-AA0D-08FF441AE43F}" type="slidenum">
              <a:rPr lang="zh-CN" altLang="en-US" sz="1400"/>
              <a:t>*</a:t>
            </a:fld>
            <a:endParaRPr lang="zh-CN" altLang="en-US" sz="1400"/>
          </a:p>
        </p:txBody>
      </p:sp>
      <p:pic>
        <p:nvPicPr>
          <p:cNvPr id="5127"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5128" name="组合 8"/>
          <p:cNvGrpSpPr/>
          <p:nvPr/>
        </p:nvGrpSpPr>
        <p:grpSpPr>
          <a:xfrm>
            <a:off x="14625638" y="6581775"/>
            <a:ext cx="958850" cy="214313"/>
            <a:chOff x="17275" y="10366"/>
            <a:chExt cx="1510" cy="336"/>
          </a:xfrm>
        </p:grpSpPr>
        <p:sp>
          <p:nvSpPr>
            <p:cNvPr id="5129"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5130"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5131"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50"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6146"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6147"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6148"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6149"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6150"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AA3DE03C-11AB-4374-9228-D325774BDE23}" type="slidenum">
              <a:rPr lang="zh-CN" altLang="en-US" sz="1400"/>
              <a:t>*</a:t>
            </a:fld>
            <a:endParaRPr lang="zh-CN" altLang="en-US" sz="1400"/>
          </a:p>
        </p:txBody>
      </p:sp>
      <p:pic>
        <p:nvPicPr>
          <p:cNvPr id="6151"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6152" name="组合 8"/>
          <p:cNvGrpSpPr/>
          <p:nvPr/>
        </p:nvGrpSpPr>
        <p:grpSpPr>
          <a:xfrm>
            <a:off x="14625638" y="6581775"/>
            <a:ext cx="958850" cy="214313"/>
            <a:chOff x="17275" y="10366"/>
            <a:chExt cx="1510" cy="336"/>
          </a:xfrm>
        </p:grpSpPr>
        <p:sp>
          <p:nvSpPr>
            <p:cNvPr id="6153"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6154"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6155"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52"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6432"/>
        </a:solidFill>
      </p:bgPr>
    </p:bg>
    <p:spTree>
      <p:nvGrpSpPr>
        <p:cNvPr id="1" name=""/>
        <p:cNvGrpSpPr/>
        <p:nvPr/>
      </p:nvGrpSpPr>
      <p:grpSpPr/>
      <p:sp>
        <p:nvSpPr>
          <p:cNvPr id="7170"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7171" name="文本占位符 1026"/>
          <p:cNvSpPr>
            <a:spLocks noGrp="1"/>
          </p:cNvSpPr>
          <p:nvPr>
            <p:ph type="body" idx="5"/>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7172"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7173"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7174"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766D105D-9DE3-456C-90AD-2E23FB8D1F81}" type="slidenum">
              <a:rPr lang="zh-CN" altLang="en-US" sz="1400"/>
              <a:t>*</a:t>
            </a:fld>
            <a:endParaRPr lang="zh-CN" altLang="en-US" sz="1400"/>
          </a:p>
        </p:txBody>
      </p:sp>
      <p:pic>
        <p:nvPicPr>
          <p:cNvPr id="7175" name="图片 4" descr="C:\Documents and Settings\Administrator\桌面\新建文件夹\标\绿字  白底.tif绿字  白底"/>
          <p:cNvPicPr>
            <a:picLocks noChangeAspect="1"/>
          </p:cNvPicPr>
          <p:nvPr/>
        </p:nvPicPr>
        <p:blipFill>
          <a:blip r:embed="rId2"/>
          <a:stretch>
            <a:fillRect/>
          </a:stretch>
        </p:blipFill>
        <p:spPr>
          <a:xfrm>
            <a:off x="-1587" y="-3175"/>
            <a:ext cx="1250950" cy="766763"/>
          </a:xfrm>
          <a:prstGeom prst="rect">
            <a:avLst/>
          </a:prstGeom>
          <a:noFill/>
          <a:ln>
            <a:noFill/>
            <a:miter lim="800000"/>
          </a:ln>
        </p:spPr>
      </p:pic>
      <p:grpSp>
        <p:nvGrpSpPr>
          <p:cNvPr id="7176" name="组合 8"/>
          <p:cNvGrpSpPr/>
          <p:nvPr/>
        </p:nvGrpSpPr>
        <p:grpSpPr>
          <a:xfrm>
            <a:off x="14625638" y="6581775"/>
            <a:ext cx="958850" cy="214313"/>
            <a:chOff x="17275" y="10366"/>
            <a:chExt cx="1510" cy="336"/>
          </a:xfrm>
        </p:grpSpPr>
        <p:sp>
          <p:nvSpPr>
            <p:cNvPr id="7177" name="文本框 14"/>
            <p:cNvSpPr txBox="1">
              <a:spLocks noChangeArrowheads="1"/>
            </p:cNvSpPr>
            <p:nvPr/>
          </p:nvSpPr>
          <p:spPr bwMode="auto">
            <a:xfrm>
              <a:off x="17275" y="10366"/>
              <a:ext cx="1100" cy="336"/>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800">
                  <a:solidFill>
                    <a:schemeClr val="bg1"/>
                  </a:solidFill>
                  <a:latin typeface="微软雅黑" pitchFamily="34" charset="-122"/>
                  <a:ea typeface="微软雅黑" panose="020b0503020204020204" pitchFamily="34" charset="-122"/>
                </a:rPr>
                <a:t>中考图书用</a:t>
              </a:r>
              <a:endParaRPr lang="zh-CN" altLang="en-US" sz="800">
                <a:solidFill>
                  <a:schemeClr val="bg1"/>
                </a:solidFill>
                <a:latin typeface="微软雅黑" pitchFamily="34" charset="-122"/>
                <a:ea typeface="微软雅黑" panose="020b0503020204020204" pitchFamily="34" charset="-122"/>
              </a:endParaRPr>
            </a:p>
          </p:txBody>
        </p:sp>
        <p:pic>
          <p:nvPicPr>
            <p:cNvPr id="7178" name="图片 15" descr="QQ图片20180804154625"/>
            <p:cNvPicPr>
              <a:picLocks noChangeAspect="1"/>
            </p:cNvPicPr>
            <p:nvPr/>
          </p:nvPicPr>
          <p:blipFill>
            <a:blip r:embed="rId3"/>
            <a:srcRect t="14443" r="11856" b="7430"/>
            <a:stretch>
              <a:fillRect/>
            </a:stretch>
          </p:blipFill>
          <p:spPr>
            <a:xfrm>
              <a:off x="18248" y="10388"/>
              <a:ext cx="537" cy="248"/>
            </a:xfrm>
            <a:prstGeom prst="rect">
              <a:avLst/>
            </a:prstGeom>
            <a:noFill/>
            <a:ln>
              <a:noFill/>
              <a:miter lim="800000"/>
            </a:ln>
          </p:spPr>
        </p:pic>
      </p:grpSp>
      <p:pic>
        <p:nvPicPr>
          <p:cNvPr id="7179"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54" r:id="rId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hyperlink" Target="2474947534.mp3" TargetMode="Ex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6.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hyperlink" Target="&#21517;&#33879;&#23548;&#35835;&#65306;&#12298;&#38050;&#38081;&#26159;&#24590;&#26679;&#28860;&#25104;&#12299;.ppt" TargetMode="Ex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hyperlink" Target="&#21608;&#27979;2.doc" TargetMode="Ex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hyperlink" Target="&#27700;&#27986;&#30693;&#35782;&#31454;&#36187;.pptx" TargetMode="External" /><Relationship Id="rId3" Type="http://schemas.openxmlformats.org/officeDocument/2006/relationships/hyperlink" Target="&#28023;&#24213;&#24605;&#32500;&#23548;&#22270;.png" TargetMode="External" /><Relationship Id="rId4" Type="http://schemas.openxmlformats.org/officeDocument/2006/relationships/hyperlink" Target="&#28023;&#24213;&#20004;&#19975;&#37324;.pptx" TargetMode="Ex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hyperlink" Target="&#12298;&#35199;&#28216;&#35760;&#12299;&#26025;&#26029;&#24515;&#29503;&#21363;&#24735;&#31354; &#34892;&#32773;&#26007;&#25112;&#25104;&#32988;&#20315;.pptx" TargetMode="Ex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jpeg" /><Relationship Id="rId5" Type="http://schemas.openxmlformats.org/officeDocument/2006/relationships/image" Target="../media/image20.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1.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png" /><Relationship Id="rId3" Type="http://schemas.openxmlformats.org/officeDocument/2006/relationships/image" Target="../media/image2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5362" name="标题 1"/>
          <p:cNvSpPr>
            <a:spLocks noGrp="1"/>
          </p:cNvSpPr>
          <p:nvPr>
            <p:ph type="title"/>
          </p:nvPr>
        </p:nvSpPr>
        <p:spPr>
          <a:xfrm>
            <a:off x="1809750" y="2092325"/>
            <a:ext cx="8572500" cy="1050925"/>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r>
              <a:rPr lang="zh-CN" altLang="en-US" sz="4800" b="1">
                <a:solidFill>
                  <a:srgbClr val="FFFF00"/>
                </a:solidFill>
                <a:latin typeface="黑体" pitchFamily="49" charset="-122"/>
                <a:ea typeface="黑体" pitchFamily="49" charset="-122"/>
              </a:rPr>
              <a:t>中考语文名著阅读教学指导</a:t>
            </a:r>
            <a:endParaRPr lang="zh-CN" altLang="en-US" sz="4800" b="1">
              <a:solidFill>
                <a:srgbClr val="FFFF00"/>
              </a:solidFill>
              <a:latin typeface="黑体" pitchFamily="49" charset="-122"/>
              <a:ea typeface="黑体" pitchFamily="49" charset="-122"/>
            </a:endParaRPr>
          </a:p>
        </p:txBody>
      </p:sp>
      <p:sp>
        <p:nvSpPr>
          <p:cNvPr id="15363" name="文本框 1"/>
          <p:cNvSpPr/>
          <p:nvPr/>
        </p:nvSpPr>
        <p:spPr>
          <a:xfrm>
            <a:off x="822325" y="930275"/>
            <a:ext cx="4356100"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chemeClr val="bg1"/>
                </a:solidFill>
                <a:latin typeface="楷体" pitchFamily="49" charset="-122"/>
                <a:ea typeface="楷体" pitchFamily="49" charset="-122"/>
              </a:rPr>
              <a:t>统编教材背景下</a:t>
            </a:r>
            <a:endParaRPr lang="zh-CN" altLang="en-US" sz="3600" b="1">
              <a:solidFill>
                <a:schemeClr val="bg1"/>
              </a:solidFill>
              <a:latin typeface="楷体" pitchFamily="49" charset="-122"/>
              <a:ea typeface="楷体"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4578" name="表格 5"/>
          <p:cNvGraphicFramePr>
            <a:graphicFrameLocks noGrp="1"/>
          </p:cNvGraphicFramePr>
          <p:nvPr/>
        </p:nvGraphicFramePr>
        <p:xfrm>
          <a:off x="1593850" y="296862"/>
          <a:ext cx="9236074" cy="5608637"/>
        </p:xfrm>
        <a:graphic>
          <a:graphicData uri="http://schemas.openxmlformats.org/drawingml/2006/table">
            <a:tbl>
              <a:tblPr/>
              <a:tblGrid>
                <a:gridCol w="525462"/>
                <a:gridCol w="2900362"/>
                <a:gridCol w="2540000"/>
                <a:gridCol w="3270250"/>
              </a:tblGrid>
              <a:tr h="669925">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2000" b="1">
                          <a:solidFill>
                            <a:srgbClr val="FFFFFF"/>
                          </a:solidFill>
                        </a:rPr>
                        <a:t>教材</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2000" b="1">
                          <a:solidFill>
                            <a:srgbClr val="FFFFFF"/>
                          </a:solidFill>
                          <a:latin typeface="Calibri" pitchFamily="34" charset="0"/>
                          <a:ea typeface="Times New Roman" pitchFamily="18" charset="0"/>
                        </a:rPr>
                        <a:t>导读</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2000" b="1">
                          <a:solidFill>
                            <a:srgbClr val="FFFFFF"/>
                          </a:solidFill>
                          <a:latin typeface="Calibri" pitchFamily="34" charset="0"/>
                          <a:ea typeface="Times New Roman" pitchFamily="18" charset="0"/>
                        </a:rPr>
                        <a:t>读书方法指导</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zh-CN" altLang="en-US" sz="2000" b="1">
                          <a:solidFill>
                            <a:srgbClr val="FFFFFF"/>
                          </a:solidFill>
                          <a:latin typeface="Calibri" pitchFamily="34" charset="0"/>
                          <a:ea typeface="Times New Roman" pitchFamily="18" charset="0"/>
                        </a:rPr>
                        <a:t>专题探究</a:t>
                      </a:r>
                      <a:endParaRPr lang="zh-CN" altLang="en-US"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r>
              <a:tr h="4286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七上</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《朝花夕拾》</a:t>
                      </a:r>
                      <a:endParaRPr lang="zh-CN" altLang="zh-CN" sz="2000" b="1">
                        <a:solidFill>
                          <a:srgbClr val="FF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消除与经典的隔膜</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童年、人物、教育观念</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7D7D8"/>
                    </a:solidFill>
                  </a:tcPr>
                </a:tc>
              </a:tr>
              <a:tr h="442912">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《西游记》</a:t>
                      </a:r>
                      <a:endParaRPr lang="zh-CN" altLang="zh-CN" sz="2000" b="1">
                        <a:solidFill>
                          <a:srgbClr val="FF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精读和跳读</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故事会、师徒、新创作</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032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七下</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《骆驼祥子》</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t>圈点与批注</a:t>
                      </a:r>
                      <a:endParaRPr sz="2000" b="1"/>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小传、悲因、洋车夫、京味</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57200">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《海底两万里》</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快速阅读</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航海日记、船长、潜艇图</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388938">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八上</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《红星照耀中国》</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纪实作品的阅读</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革命之路、长征、信仰精神</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286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《昆虫记》</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科普作品的阅读</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学观察、学探究、学写作</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8577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八下</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《傅雷家书》</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选择性阅读</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教子之道、父子情、写回信</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334962">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《钢铁是怎样炼成的》 </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摘抄和做笔记</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成长史、形象、红色经典</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159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九上</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《艾青诗选》</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latin typeface="Calibri" pitchFamily="34" charset="0"/>
                          <a:ea typeface="Times New Roman" pitchFamily="18" charset="0"/>
                        </a:rPr>
                        <a:t>如何读诗</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意象、艺术手法、朗诵会</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388938">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《水浒传》</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000000"/>
                          </a:solidFill>
                          <a:latin typeface="Calibri" pitchFamily="34" charset="0"/>
                          <a:ea typeface="Times New Roman" pitchFamily="18" charset="0"/>
                        </a:rPr>
                        <a:t>古典小说的阅读</a:t>
                      </a:r>
                      <a:endParaRPr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情节、人物、章回艺术特色</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286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九下</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en-US" altLang="zh-CN" sz="2000" b="1"/>
                        <a:t>《</a:t>
                      </a:r>
                      <a:r>
                        <a:rPr lang="zh-CN" altLang="en-US" sz="2000" b="1"/>
                        <a:t>儒林外史</a:t>
                      </a:r>
                      <a:r>
                        <a:rPr lang="zh-CN" altLang="zh-CN" sz="2000" b="1"/>
                        <a:t>》</a:t>
                      </a:r>
                      <a:endParaRPr lang="zh-CN" altLang="zh-CN" sz="2000" b="1">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latin typeface="Calibri" pitchFamily="34" charset="0"/>
                          <a:ea typeface="Times New Roman" pitchFamily="18" charset="0"/>
                        </a:rPr>
                        <a:t>讽刺作品的阅读</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b="1">
                          <a:solidFill>
                            <a:srgbClr val="000000"/>
                          </a:solidFill>
                          <a:latin typeface="Calibri" pitchFamily="34" charset="0"/>
                          <a:ea typeface="Times New Roman" pitchFamily="18" charset="0"/>
                        </a:rPr>
                        <a:t>故事会、讽刺艺术、续写</a:t>
                      </a:r>
                      <a:endParaRPr lang="zh-CN" altLang="zh-CN"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334962">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《简·爱》</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latin typeface="Calibri" pitchFamily="34" charset="0"/>
                          <a:ea typeface="Times New Roman" pitchFamily="18" charset="0"/>
                        </a:rPr>
                        <a:t>外国小说的阅读</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b="1">
                          <a:solidFill>
                            <a:srgbClr val="000000"/>
                          </a:solidFill>
                          <a:latin typeface="Calibri" pitchFamily="34" charset="0"/>
                          <a:ea typeface="Times New Roman" pitchFamily="18" charset="0"/>
                        </a:rPr>
                        <a:t>形象、爱的真谛、欣赏排演</a:t>
                      </a:r>
                      <a:endParaRPr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bl>
          </a:graphicData>
        </a:graphic>
      </p:graphicFrame>
      <p:sp>
        <p:nvSpPr>
          <p:cNvPr id="24644" name="标题 1"/>
          <p:cNvSpPr>
            <a:spLocks noGrp="1"/>
          </p:cNvSpPr>
          <p:nvPr>
            <p:ph type="title"/>
          </p:nvPr>
        </p:nvSpPr>
        <p:spPr>
          <a:xfrm>
            <a:off x="511175" y="161925"/>
            <a:ext cx="773113" cy="6272213"/>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zh-CN" altLang="en-US" sz="3600" b="1">
                <a:solidFill>
                  <a:srgbClr val="FFFF00"/>
                </a:solidFill>
                <a:latin typeface="黑体" pitchFamily="49" charset="-122"/>
                <a:ea typeface="黑体" pitchFamily="49" charset="-122"/>
              </a:rPr>
              <a:t>教材关于名著阅读的编排</a:t>
            </a:r>
            <a:endParaRPr lang="zh-CN" altLang="en-US" sz="3600" b="1">
              <a:solidFill>
                <a:srgbClr val="FFFF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500" fill="hold"/>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图片 2"/>
          <p:cNvPicPr>
            <a:picLocks noChangeAspect="1"/>
          </p:cNvPicPr>
          <p:nvPr/>
        </p:nvPicPr>
        <p:blipFill>
          <a:blip r:embed="rId2"/>
          <a:srcRect b="5939"/>
          <a:stretch>
            <a:fillRect/>
          </a:stretch>
        </p:blipFill>
        <p:spPr>
          <a:xfrm>
            <a:off x="2130425" y="2117725"/>
            <a:ext cx="7931150" cy="4014788"/>
          </a:xfrm>
          <a:prstGeom prst="rect">
            <a:avLst/>
          </a:prstGeom>
          <a:noFill/>
          <a:ln>
            <a:noFill/>
            <a:miter lim="800000"/>
          </a:ln>
        </p:spPr>
      </p:pic>
      <p:sp>
        <p:nvSpPr>
          <p:cNvPr id="25603" name="矩形 1"/>
          <p:cNvSpPr/>
          <p:nvPr/>
        </p:nvSpPr>
        <p:spPr>
          <a:xfrm>
            <a:off x="1546857" y="868680"/>
            <a:ext cx="9098280" cy="922020"/>
          </a:xfrm>
          <a:prstGeom prst="rect">
            <a:avLst/>
          </a:prstGeom>
          <a:noFill/>
          <a:ln>
            <a:noFill/>
          </a:ln>
        </p:spPr>
        <p:txBody>
          <a:bodyPr wrap="none">
            <a:spAutoFit/>
            <a:scene3d>
              <a:camera prst="isometricOffAxis1Right">
                <a:rot lat="600000" lon="19500000" rev="0"/>
              </a:camera>
              <a:lightRig rig="threePt" dir="t"/>
            </a:scene3d>
            <a:sp3d extrusionH="266700" contourW="12700">
              <a:extrusionClr>
                <a:srgbClr val="A7A7A6"/>
              </a:extrusionClr>
              <a:contourClr>
                <a:srgbClr val="BEBCB9"/>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二、眺望</a:t>
            </a:r>
            <a:r>
              <a:rPr kumimoji="0" lang="en-US" altLang="zh-CN" sz="54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a:t>
            </a:r>
            <a:r>
              <a:rPr kumimoji="0" lang="zh-CN" altLang="en-US" sz="54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 了解考试评价走向</a:t>
            </a:r>
            <a:endParaRPr kumimoji="0" lang="zh-CN" altLang="en-US" sz="5400" b="1" i="0" u="none" strike="noStrike" kern="1200" cap="none" spc="0" normalizeH="0" baseline="0" noProof="1">
              <a:ln w="10160">
                <a:solidFill>
                  <a:schemeClr val="accent5"/>
                </a:solidFill>
                <a:prstDash val="solid"/>
              </a:ln>
              <a:solidFill>
                <a:schemeClr val="bg1"/>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标题 1"/>
          <p:cNvSpPr>
            <a:spLocks noGrp="1"/>
          </p:cNvSpPr>
          <p:nvPr/>
        </p:nvSpPr>
        <p:spPr>
          <a:xfrm>
            <a:off x="419100" y="542925"/>
            <a:ext cx="676275" cy="545465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b="1">
                <a:solidFill>
                  <a:srgbClr val="FFFF00"/>
                </a:solidFill>
                <a:latin typeface="黑体" pitchFamily="49" charset="-122"/>
                <a:ea typeface="黑体" pitchFamily="49" charset="-122"/>
              </a:rPr>
              <a:t>河北省关于名著阅读的考查</a:t>
            </a:r>
            <a:endParaRPr lang="zh-CN" altLang="en-US" sz="2800" b="1">
              <a:solidFill>
                <a:srgbClr val="FFFF00"/>
              </a:solidFill>
              <a:latin typeface="黑体" pitchFamily="49" charset="-122"/>
              <a:ea typeface="黑体" pitchFamily="49" charset="-122"/>
            </a:endParaRPr>
          </a:p>
        </p:txBody>
      </p:sp>
      <p:graphicFrame>
        <p:nvGraphicFramePr>
          <p:cNvPr id="26627" name="表格 3"/>
          <p:cNvGraphicFramePr>
            <a:graphicFrameLocks noGrp="1"/>
          </p:cNvGraphicFramePr>
          <p:nvPr/>
        </p:nvGraphicFramePr>
        <p:xfrm>
          <a:off x="1325562" y="400050"/>
          <a:ext cx="9388475" cy="5470526"/>
        </p:xfrm>
        <a:graphic>
          <a:graphicData uri="http://schemas.openxmlformats.org/drawingml/2006/table">
            <a:tbl>
              <a:tblPr/>
              <a:tblGrid>
                <a:gridCol w="509588"/>
                <a:gridCol w="1287462"/>
                <a:gridCol w="7162800"/>
                <a:gridCol w="428625"/>
              </a:tblGrid>
              <a:tr h="808038">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en-US" sz="2000" b="1">
                          <a:solidFill>
                            <a:schemeClr val="bg1"/>
                          </a:solidFill>
                          <a:latin typeface="黑体" pitchFamily="49" charset="-122"/>
                          <a:ea typeface="黑体" pitchFamily="49" charset="-122"/>
                        </a:rPr>
                        <a:t>年份</a:t>
                      </a:r>
                      <a:endParaRPr lang="en-US" altLang="en-US" sz="2000"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en-US" sz="2000" b="1">
                          <a:solidFill>
                            <a:schemeClr val="bg1"/>
                          </a:solidFill>
                          <a:latin typeface="黑体" pitchFamily="49" charset="-122"/>
                          <a:ea typeface="黑体" pitchFamily="49" charset="-122"/>
                        </a:rPr>
                        <a:t>篇目</a:t>
                      </a:r>
                      <a:endParaRPr lang="en-US" altLang="en-US" sz="2000"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en-US" sz="2000" b="1">
                          <a:solidFill>
                            <a:schemeClr val="bg1"/>
                          </a:solidFill>
                          <a:latin typeface="黑体" pitchFamily="49" charset="-122"/>
                          <a:ea typeface="黑体" pitchFamily="49" charset="-122"/>
                        </a:rPr>
                        <a:t>题目</a:t>
                      </a:r>
                      <a:endParaRPr lang="en-US" altLang="en-US" sz="2000"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en-US" sz="2000">
                          <a:solidFill>
                            <a:schemeClr val="bg1"/>
                          </a:solidFill>
                          <a:latin typeface="黑体" pitchFamily="49" charset="-122"/>
                          <a:ea typeface="黑体" pitchFamily="49" charset="-122"/>
                        </a:rPr>
                        <a:t>分值</a:t>
                      </a:r>
                      <a:endParaRPr lang="en-US" altLang="en-US" sz="2000">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r>
              <a:tr h="1239838">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sz="2000" b="1">
                          <a:solidFill>
                            <a:schemeClr val="bg1"/>
                          </a:solidFill>
                          <a:latin typeface="黑体" pitchFamily="49" charset="-122"/>
                          <a:ea typeface="黑体" pitchFamily="49" charset="-122"/>
                        </a:rPr>
                        <a:t>17</a:t>
                      </a:r>
                      <a:endParaRPr lang="en-US" altLang="en-US" sz="2000"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红岩</a:t>
                      </a:r>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格列佛游记</a:t>
                      </a:r>
                      <a:r>
                        <a:rPr lang="en-US" altLang="zh-CN" b="1">
                          <a:solidFill>
                            <a:schemeClr val="bg1"/>
                          </a:solidFill>
                          <a:latin typeface="黑体" pitchFamily="49" charset="-122"/>
                          <a:ea typeface="黑体" pitchFamily="49" charset="-122"/>
                        </a:rPr>
                        <a:t>》</a:t>
                      </a:r>
                      <a:endParaRPr lang="en-US" altLang="en-US"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000" b="1">
                          <a:solidFill>
                            <a:schemeClr val="bg1"/>
                          </a:solidFill>
                          <a:latin typeface="黑体" pitchFamily="49" charset="-122"/>
                          <a:ea typeface="黑体" pitchFamily="49" charset="-122"/>
                        </a:rPr>
                        <a:t>15.</a:t>
                      </a:r>
                      <a:r>
                        <a:rPr lang="en-US" altLang="en-US" sz="2000" b="1">
                          <a:solidFill>
                            <a:schemeClr val="bg1"/>
                          </a:solidFill>
                          <a:latin typeface="黑体" pitchFamily="49" charset="-122"/>
                          <a:ea typeface="黑体" pitchFamily="49" charset="-122"/>
                        </a:rPr>
                        <a:t>在</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红岩</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中，渣滓洞监狱战友绝食的</a:t>
                      </a:r>
                      <a:r>
                        <a:rPr lang="en-US" altLang="en-US" sz="2000" b="1">
                          <a:solidFill>
                            <a:srgbClr val="FFFF00"/>
                          </a:solidFill>
                          <a:latin typeface="黑体" pitchFamily="49" charset="-122"/>
                          <a:ea typeface="黑体" pitchFamily="49" charset="-122"/>
                        </a:rPr>
                        <a:t>起因</a:t>
                      </a:r>
                      <a:r>
                        <a:rPr lang="en-US" altLang="en-US" sz="2000" b="1">
                          <a:solidFill>
                            <a:schemeClr val="bg1"/>
                          </a:solidFill>
                          <a:latin typeface="黑体" pitchFamily="49" charset="-122"/>
                          <a:ea typeface="黑体" pitchFamily="49" charset="-122"/>
                        </a:rPr>
                        <a:t>是什么？</a:t>
                      </a:r>
                      <a:r>
                        <a:rPr lang="en-US" altLang="zh-CN" sz="2000" b="1">
                          <a:solidFill>
                            <a:schemeClr val="bg1"/>
                          </a:solidFill>
                          <a:latin typeface="黑体" pitchFamily="49" charset="-122"/>
                          <a:ea typeface="黑体" pitchFamily="49" charset="-122"/>
                        </a:rPr>
                        <a:t>16.</a:t>
                      </a:r>
                      <a:r>
                        <a:rPr lang="en-US" altLang="en-US" sz="2000" b="1">
                          <a:solidFill>
                            <a:schemeClr val="bg1"/>
                          </a:solidFill>
                          <a:latin typeface="黑体" pitchFamily="49" charset="-122"/>
                          <a:ea typeface="黑体" pitchFamily="49" charset="-122"/>
                        </a:rPr>
                        <a:t>请结合</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格列佛游记</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中的具体内容，说说“慧骃”是</a:t>
                      </a:r>
                      <a:r>
                        <a:rPr lang="en-US" altLang="en-US" sz="2000" b="1">
                          <a:solidFill>
                            <a:srgbClr val="FFFF00"/>
                          </a:solidFill>
                          <a:latin typeface="黑体" pitchFamily="49" charset="-122"/>
                          <a:ea typeface="黑体" pitchFamily="49" charset="-122"/>
                        </a:rPr>
                        <a:t>怎样</a:t>
                      </a:r>
                      <a:r>
                        <a:rPr lang="en-US" altLang="en-US" sz="2000" b="1">
                          <a:solidFill>
                            <a:schemeClr val="bg1"/>
                          </a:solidFill>
                          <a:latin typeface="黑体" pitchFamily="49" charset="-122"/>
                          <a:ea typeface="黑体" pitchFamily="49" charset="-122"/>
                        </a:rPr>
                        <a:t>教育子女的。（说出一个方面即可）</a:t>
                      </a:r>
                      <a:endParaRPr lang="en-US" altLang="en-US" sz="2000" b="1">
                        <a:solidFill>
                          <a:schemeClr val="bg1"/>
                        </a:solidFill>
                        <a:latin typeface="黑体" pitchFamily="49" charset="-122"/>
                        <a:ea typeface="黑体" pitchFamily="49" charset="-122"/>
                      </a:endParaRPr>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sz="2000">
                          <a:solidFill>
                            <a:schemeClr val="bg1"/>
                          </a:solidFill>
                          <a:latin typeface="楷体" pitchFamily="49" charset="-122"/>
                          <a:ea typeface="楷体" pitchFamily="49" charset="-122"/>
                        </a:rPr>
                        <a:t>4</a:t>
                      </a:r>
                      <a:endParaRPr lang="en-US" altLang="en-US" sz="2000">
                        <a:solidFill>
                          <a:schemeClr val="bg1"/>
                        </a:solidFill>
                        <a:latin typeface="楷体" pitchFamily="49" charset="-122"/>
                        <a:ea typeface="楷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r>
              <a:tr h="1831975">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sz="2000" b="1">
                          <a:solidFill>
                            <a:schemeClr val="bg1"/>
                          </a:solidFill>
                          <a:latin typeface="黑体" pitchFamily="49" charset="-122"/>
                          <a:ea typeface="黑体" pitchFamily="49" charset="-122"/>
                        </a:rPr>
                        <a:t>18</a:t>
                      </a:r>
                      <a:endParaRPr lang="en-US" altLang="en-US" sz="2000"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红岩</a:t>
                      </a:r>
                      <a:r>
                        <a:rPr lang="en-US" altLang="zh-CN" b="1">
                          <a:solidFill>
                            <a:schemeClr val="bg1"/>
                          </a:solidFill>
                          <a:latin typeface="黑体" pitchFamily="49" charset="-122"/>
                          <a:ea typeface="黑体" pitchFamily="49" charset="-122"/>
                        </a:rPr>
                        <a:t>》</a:t>
                      </a:r>
                      <a:endParaRPr lang="en-US" altLang="zh-CN" b="1">
                        <a:solidFill>
                          <a:schemeClr val="bg1"/>
                        </a:solidFill>
                        <a:latin typeface="黑体" pitchFamily="49" charset="-122"/>
                        <a:ea typeface="黑体" pitchFamily="49" charset="-122"/>
                      </a:endParaRPr>
                    </a:p>
                    <a:p>
                      <a:pPr marL="0" lvl="0" indent="0" algn="ctr" eaLnBrk="1" hangingPunct="1"/>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简</a:t>
                      </a:r>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爱</a:t>
                      </a:r>
                      <a:r>
                        <a:rPr lang="en-US" altLang="zh-CN" b="1">
                          <a:solidFill>
                            <a:schemeClr val="bg1"/>
                          </a:solidFill>
                          <a:latin typeface="黑体" pitchFamily="49" charset="-122"/>
                          <a:ea typeface="黑体" pitchFamily="49" charset="-122"/>
                        </a:rPr>
                        <a:t>》</a:t>
                      </a:r>
                      <a:endParaRPr lang="en-US" altLang="en-US"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000" b="1">
                          <a:solidFill>
                            <a:schemeClr val="bg1"/>
                          </a:solidFill>
                          <a:latin typeface="黑体" pitchFamily="49" charset="-122"/>
                          <a:ea typeface="黑体" pitchFamily="49" charset="-122"/>
                        </a:rPr>
                        <a:t>15.</a:t>
                      </a:r>
                      <a:r>
                        <a:rPr lang="en-US" altLang="en-US" sz="2000" b="1">
                          <a:solidFill>
                            <a:schemeClr val="bg1"/>
                          </a:solidFill>
                          <a:latin typeface="黑体" pitchFamily="49" charset="-122"/>
                          <a:ea typeface="黑体" pitchFamily="49" charset="-122"/>
                        </a:rPr>
                        <a:t>在</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红岩</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中，他被敌人注射了麻醉剂，仍然凭着坚强的意志，保守了党的机密。这里的“他”是</a:t>
                      </a:r>
                      <a:r>
                        <a:rPr lang="en-US" altLang="en-US" sz="2000" b="1">
                          <a:solidFill>
                            <a:srgbClr val="FFFF00"/>
                          </a:solidFill>
                          <a:latin typeface="黑体" pitchFamily="49" charset="-122"/>
                          <a:ea typeface="黑体" pitchFamily="49" charset="-122"/>
                        </a:rPr>
                        <a:t>谁</a:t>
                      </a:r>
                      <a:r>
                        <a:rPr lang="en-US" altLang="en-US" sz="2000" b="1">
                          <a:solidFill>
                            <a:schemeClr val="bg1"/>
                          </a:solidFill>
                          <a:latin typeface="黑体" pitchFamily="49" charset="-122"/>
                          <a:ea typeface="黑体" pitchFamily="49" charset="-122"/>
                        </a:rPr>
                        <a:t>？“他”入狱前为办</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挺进报</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承担的</a:t>
                      </a:r>
                      <a:r>
                        <a:rPr lang="en-US" altLang="en-US" sz="2000" b="1">
                          <a:solidFill>
                            <a:srgbClr val="FFFF00"/>
                          </a:solidFill>
                          <a:latin typeface="黑体" pitchFamily="49" charset="-122"/>
                          <a:ea typeface="黑体" pitchFamily="49" charset="-122"/>
                        </a:rPr>
                        <a:t>具体工作</a:t>
                      </a:r>
                      <a:r>
                        <a:rPr lang="en-US" altLang="en-US" sz="2000" b="1">
                          <a:solidFill>
                            <a:schemeClr val="bg1"/>
                          </a:solidFill>
                          <a:latin typeface="黑体" pitchFamily="49" charset="-122"/>
                          <a:ea typeface="黑体" pitchFamily="49" charset="-122"/>
                        </a:rPr>
                        <a:t>是什么？   </a:t>
                      </a:r>
                      <a:endParaRPr lang="en-US" altLang="en-US" sz="2000" b="1">
                        <a:solidFill>
                          <a:schemeClr val="bg1"/>
                        </a:solidFill>
                        <a:latin typeface="黑体" pitchFamily="49" charset="-122"/>
                        <a:ea typeface="黑体" pitchFamily="49" charset="-122"/>
                      </a:endParaRPr>
                    </a:p>
                    <a:p>
                      <a:pPr marL="0" lvl="0" indent="0" eaLnBrk="1" hangingPunct="1"/>
                      <a:r>
                        <a:rPr lang="en-US" altLang="zh-CN" sz="2000" b="1">
                          <a:solidFill>
                            <a:schemeClr val="bg1"/>
                          </a:solidFill>
                          <a:latin typeface="黑体" pitchFamily="49" charset="-122"/>
                          <a:ea typeface="黑体" pitchFamily="49" charset="-122"/>
                        </a:rPr>
                        <a:t>16.</a:t>
                      </a:r>
                      <a:r>
                        <a:rPr lang="en-US" altLang="en-US" sz="2000" b="1">
                          <a:solidFill>
                            <a:schemeClr val="bg1"/>
                          </a:solidFill>
                          <a:latin typeface="黑体" pitchFamily="49" charset="-122"/>
                          <a:ea typeface="黑体" pitchFamily="49" charset="-122"/>
                        </a:rPr>
                        <a:t>请简述在洛伍德学校发生传染病疫情时简</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爱与好友海伦</a:t>
                      </a:r>
                      <a:r>
                        <a:rPr lang="en-US" altLang="zh-CN" sz="2000" b="1">
                          <a:solidFill>
                            <a:schemeClr val="bg1"/>
                          </a:solidFill>
                          <a:latin typeface="黑体" pitchFamily="49" charset="-122"/>
                          <a:ea typeface="黑体" pitchFamily="49" charset="-122"/>
                        </a:rPr>
                        <a:t>•</a:t>
                      </a:r>
                      <a:r>
                        <a:rPr lang="en-US" altLang="en-US" sz="2000" b="1">
                          <a:solidFill>
                            <a:schemeClr val="bg1"/>
                          </a:solidFill>
                          <a:latin typeface="黑体" pitchFamily="49" charset="-122"/>
                          <a:ea typeface="黑体" pitchFamily="49" charset="-122"/>
                        </a:rPr>
                        <a:t>彭斯之间感人至深的</a:t>
                      </a:r>
                      <a:r>
                        <a:rPr lang="en-US" altLang="en-US" sz="2000" b="1">
                          <a:solidFill>
                            <a:srgbClr val="FFFF00"/>
                          </a:solidFill>
                          <a:latin typeface="黑体" pitchFamily="49" charset="-122"/>
                          <a:ea typeface="黑体" pitchFamily="49" charset="-122"/>
                        </a:rPr>
                        <a:t>故事情节</a:t>
                      </a:r>
                      <a:r>
                        <a:rPr lang="en-US" altLang="en-US" sz="2000" b="1">
                          <a:solidFill>
                            <a:schemeClr val="bg1"/>
                          </a:solidFill>
                          <a:latin typeface="黑体" pitchFamily="49" charset="-122"/>
                          <a:ea typeface="黑体" pitchFamily="49" charset="-122"/>
                        </a:rPr>
                        <a:t>。</a:t>
                      </a:r>
                      <a:endParaRPr lang="en-US" altLang="en-US" sz="2000" b="1">
                        <a:solidFill>
                          <a:schemeClr val="bg1"/>
                        </a:solidFill>
                        <a:latin typeface="黑体" pitchFamily="49" charset="-122"/>
                        <a:ea typeface="黑体" pitchFamily="49" charset="-122"/>
                      </a:endParaRPr>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sz="2000">
                          <a:solidFill>
                            <a:schemeClr val="bg1"/>
                          </a:solidFill>
                          <a:latin typeface="楷体" pitchFamily="49" charset="-122"/>
                          <a:ea typeface="楷体" pitchFamily="49" charset="-122"/>
                        </a:rPr>
                        <a:t>6</a:t>
                      </a:r>
                      <a:endParaRPr lang="en-US" altLang="en-US" sz="2000">
                        <a:solidFill>
                          <a:schemeClr val="bg1"/>
                        </a:solidFill>
                        <a:latin typeface="楷体" pitchFamily="49" charset="-122"/>
                        <a:ea typeface="楷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r>
              <a:tr h="1590675">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sz="2000" b="1">
                          <a:solidFill>
                            <a:schemeClr val="bg1"/>
                          </a:solidFill>
                          <a:latin typeface="黑体" pitchFamily="49" charset="-122"/>
                          <a:ea typeface="黑体" pitchFamily="49" charset="-122"/>
                        </a:rPr>
                        <a:t>19</a:t>
                      </a:r>
                      <a:endParaRPr lang="en-US" altLang="en-US" sz="2000"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红岩</a:t>
                      </a:r>
                      <a:r>
                        <a:rPr lang="en-US" altLang="zh-CN" b="1">
                          <a:solidFill>
                            <a:schemeClr val="bg1"/>
                          </a:solidFill>
                          <a:latin typeface="黑体" pitchFamily="49" charset="-122"/>
                          <a:ea typeface="黑体" pitchFamily="49" charset="-122"/>
                        </a:rPr>
                        <a:t>》《</a:t>
                      </a:r>
                      <a:r>
                        <a:rPr lang="en-US" altLang="en-US" b="1">
                          <a:solidFill>
                            <a:schemeClr val="bg1"/>
                          </a:solidFill>
                          <a:latin typeface="黑体" pitchFamily="49" charset="-122"/>
                          <a:ea typeface="黑体" pitchFamily="49" charset="-122"/>
                        </a:rPr>
                        <a:t>水浒</a:t>
                      </a:r>
                      <a:r>
                        <a:rPr lang="en-US" altLang="zh-CN" b="1">
                          <a:solidFill>
                            <a:schemeClr val="bg1"/>
                          </a:solidFill>
                          <a:latin typeface="黑体" pitchFamily="49" charset="-122"/>
                          <a:ea typeface="黑体" pitchFamily="49" charset="-122"/>
                        </a:rPr>
                        <a:t>》</a:t>
                      </a:r>
                      <a:endParaRPr lang="en-US" altLang="en-US" b="1">
                        <a:solidFill>
                          <a:schemeClr val="bg1"/>
                        </a:solidFill>
                        <a:latin typeface="黑体" pitchFamily="49" charset="-122"/>
                        <a:ea typeface="黑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000" b="1">
                          <a:solidFill>
                            <a:schemeClr val="bg1"/>
                          </a:solidFill>
                          <a:latin typeface="黑体" pitchFamily="49" charset="-122"/>
                          <a:ea typeface="黑体" pitchFamily="49" charset="-122"/>
                        </a:rPr>
                        <a:t>14.</a:t>
                      </a:r>
                      <a:r>
                        <a:rPr lang="en-US" altLang="en-US" sz="2000" b="1">
                          <a:solidFill>
                            <a:schemeClr val="bg1"/>
                          </a:solidFill>
                          <a:latin typeface="黑体" pitchFamily="49" charset="-122"/>
                          <a:ea typeface="黑体" pitchFamily="49" charset="-122"/>
                        </a:rPr>
                        <a:t>下面文段表现了小萝卜头怎样的</a:t>
                      </a:r>
                      <a:r>
                        <a:rPr lang="en-US" altLang="en-US" sz="2000" b="1">
                          <a:solidFill>
                            <a:srgbClr val="FFFF00"/>
                          </a:solidFill>
                          <a:latin typeface="黑体" pitchFamily="49" charset="-122"/>
                          <a:ea typeface="黑体" pitchFamily="49" charset="-122"/>
                        </a:rPr>
                        <a:t>心理</a:t>
                      </a:r>
                      <a:r>
                        <a:rPr lang="en-US" altLang="en-US" sz="2000" b="1">
                          <a:solidFill>
                            <a:schemeClr val="bg1"/>
                          </a:solidFill>
                          <a:latin typeface="黑体" pitchFamily="49" charset="-122"/>
                          <a:ea typeface="黑体" pitchFamily="49" charset="-122"/>
                        </a:rPr>
                        <a:t>？（选文略）</a:t>
                      </a:r>
                      <a:endParaRPr lang="en-US" altLang="en-US" sz="2000" b="1">
                        <a:solidFill>
                          <a:schemeClr val="bg1"/>
                        </a:solidFill>
                        <a:latin typeface="黑体" pitchFamily="49" charset="-122"/>
                        <a:ea typeface="黑体" pitchFamily="49" charset="-122"/>
                      </a:endParaRPr>
                    </a:p>
                    <a:p>
                      <a:pPr marL="0" lvl="0" indent="0" eaLnBrk="1" hangingPunct="1"/>
                      <a:r>
                        <a:rPr lang="en-US" altLang="zh-CN" sz="2000" b="1">
                          <a:solidFill>
                            <a:schemeClr val="bg1"/>
                          </a:solidFill>
                          <a:latin typeface="黑体" pitchFamily="49" charset="-122"/>
                          <a:ea typeface="黑体" pitchFamily="49" charset="-122"/>
                        </a:rPr>
                        <a:t>15.</a:t>
                      </a:r>
                      <a:r>
                        <a:rPr lang="en-US" altLang="en-US" sz="2000" b="1">
                          <a:solidFill>
                            <a:schemeClr val="bg1"/>
                          </a:solidFill>
                          <a:latin typeface="黑体" pitchFamily="49" charset="-122"/>
                          <a:ea typeface="黑体" pitchFamily="49" charset="-122"/>
                        </a:rPr>
                        <a:t>（</a:t>
                      </a:r>
                      <a:r>
                        <a:rPr lang="en-US" altLang="zh-CN" sz="2000" b="1">
                          <a:solidFill>
                            <a:schemeClr val="bg1"/>
                          </a:solidFill>
                          <a:latin typeface="黑体" pitchFamily="49" charset="-122"/>
                          <a:ea typeface="黑体" pitchFamily="49" charset="-122"/>
                        </a:rPr>
                        <a:t>1</a:t>
                      </a:r>
                      <a:r>
                        <a:rPr lang="en-US" altLang="en-US" sz="2000" b="1">
                          <a:solidFill>
                            <a:schemeClr val="bg1"/>
                          </a:solidFill>
                          <a:latin typeface="黑体" pitchFamily="49" charset="-122"/>
                          <a:ea typeface="黑体" pitchFamily="49" charset="-122"/>
                        </a:rPr>
                        <a:t>）这枚纪念币图案表现的内容出自我国古典文学名著</a:t>
                      </a:r>
                      <a:r>
                        <a:rPr lang="en-US" altLang="zh-CN" sz="2000" b="1">
                          <a:solidFill>
                            <a:schemeClr val="bg1"/>
                          </a:solidFill>
                          <a:latin typeface="黑体" pitchFamily="49" charset="-122"/>
                          <a:ea typeface="黑体" pitchFamily="49" charset="-122"/>
                        </a:rPr>
                        <a:t>《 </a:t>
                      </a:r>
                      <a:r>
                        <a:rPr lang="en-US" altLang="zh-CN" sz="2000" b="1" u="sng">
                          <a:solidFill>
                            <a:schemeClr val="bg1"/>
                          </a:solidFill>
                          <a:latin typeface="黑体" pitchFamily="49" charset="-122"/>
                          <a:ea typeface="黑体" pitchFamily="49" charset="-122"/>
                        </a:rPr>
                        <a:t>      </a:t>
                      </a:r>
                      <a:r>
                        <a:rPr lang="en-US" altLang="zh-CN" sz="2000" b="1">
                          <a:solidFill>
                            <a:schemeClr val="bg1"/>
                          </a:solidFill>
                          <a:latin typeface="黑体" pitchFamily="49" charset="-122"/>
                          <a:ea typeface="黑体" pitchFamily="49" charset="-122"/>
                        </a:rPr>
                        <a:t> 》</a:t>
                      </a:r>
                      <a:r>
                        <a:rPr lang="en-US" altLang="en-US" sz="2000" b="1">
                          <a:solidFill>
                            <a:schemeClr val="bg1"/>
                          </a:solidFill>
                          <a:latin typeface="黑体" pitchFamily="49" charset="-122"/>
                          <a:ea typeface="黑体" pitchFamily="49" charset="-122"/>
                        </a:rPr>
                        <a:t>。</a:t>
                      </a:r>
                      <a:endParaRPr lang="en-US" altLang="en-US" sz="2000" b="1">
                        <a:solidFill>
                          <a:schemeClr val="bg1"/>
                        </a:solidFill>
                        <a:latin typeface="黑体" pitchFamily="49" charset="-122"/>
                        <a:ea typeface="黑体" pitchFamily="49" charset="-122"/>
                      </a:endParaRPr>
                    </a:p>
                    <a:p>
                      <a:pPr marL="0" lvl="0" indent="0" eaLnBrk="1" hangingPunct="1"/>
                      <a:r>
                        <a:rPr lang="en-US" altLang="zh-CN" sz="2000" b="1">
                          <a:solidFill>
                            <a:schemeClr val="bg1"/>
                          </a:solidFill>
                          <a:latin typeface="黑体" pitchFamily="49" charset="-122"/>
                          <a:ea typeface="黑体" pitchFamily="49" charset="-122"/>
                        </a:rPr>
                        <a:t>   </a:t>
                      </a:r>
                      <a:r>
                        <a:rPr lang="en-US" altLang="en-US" sz="2000" b="1">
                          <a:solidFill>
                            <a:schemeClr val="bg1"/>
                          </a:solidFill>
                          <a:latin typeface="黑体" pitchFamily="49" charset="-122"/>
                          <a:ea typeface="黑体" pitchFamily="49" charset="-122"/>
                        </a:rPr>
                        <a:t>（</a:t>
                      </a:r>
                      <a:r>
                        <a:rPr lang="en-US" altLang="zh-CN" sz="2000" b="1">
                          <a:solidFill>
                            <a:schemeClr val="bg1"/>
                          </a:solidFill>
                          <a:latin typeface="黑体" pitchFamily="49" charset="-122"/>
                          <a:ea typeface="黑体" pitchFamily="49" charset="-122"/>
                        </a:rPr>
                        <a:t>2</a:t>
                      </a:r>
                      <a:r>
                        <a:rPr lang="en-US" altLang="en-US" sz="2000" b="1">
                          <a:solidFill>
                            <a:schemeClr val="bg1"/>
                          </a:solidFill>
                          <a:latin typeface="黑体" pitchFamily="49" charset="-122"/>
                          <a:ea typeface="黑体" pitchFamily="49" charset="-122"/>
                        </a:rPr>
                        <a:t>）请简述“李逵背母”的</a:t>
                      </a:r>
                      <a:r>
                        <a:rPr lang="en-US" altLang="en-US" sz="2000" b="1">
                          <a:solidFill>
                            <a:srgbClr val="FFFF00"/>
                          </a:solidFill>
                          <a:latin typeface="黑体" pitchFamily="49" charset="-122"/>
                          <a:ea typeface="黑体" pitchFamily="49" charset="-122"/>
                        </a:rPr>
                        <a:t>故事情节</a:t>
                      </a:r>
                      <a:r>
                        <a:rPr lang="en-US" altLang="en-US" sz="2000" b="1">
                          <a:solidFill>
                            <a:schemeClr val="bg1"/>
                          </a:solidFill>
                          <a:latin typeface="黑体" pitchFamily="49" charset="-122"/>
                          <a:ea typeface="黑体" pitchFamily="49" charset="-122"/>
                        </a:rPr>
                        <a:t>。</a:t>
                      </a:r>
                      <a:endParaRPr lang="en-US" altLang="en-US" sz="2000" b="1">
                        <a:solidFill>
                          <a:schemeClr val="bg1"/>
                        </a:solidFill>
                        <a:latin typeface="黑体" pitchFamily="49" charset="-122"/>
                        <a:ea typeface="黑体" pitchFamily="49" charset="-122"/>
                      </a:endParaRPr>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lang="en-US" altLang="zh-CN" sz="2400">
                          <a:solidFill>
                            <a:schemeClr val="bg1"/>
                          </a:solidFill>
                          <a:latin typeface="楷体" pitchFamily="49" charset="-122"/>
                          <a:ea typeface="楷体" pitchFamily="49" charset="-122"/>
                        </a:rPr>
                        <a:t>7</a:t>
                      </a:r>
                      <a:endParaRPr lang="en-US" altLang="en-US" sz="2400">
                        <a:solidFill>
                          <a:schemeClr val="bg1"/>
                        </a:solidFill>
                        <a:latin typeface="楷体" pitchFamily="49" charset="-122"/>
                        <a:ea typeface="楷体" pitchFamily="49" charset="-122"/>
                      </a:endParaRPr>
                    </a:p>
                  </a:txBody>
                  <a:tcPr marL="68580" marR="68580" marT="0" marB="0" anchor="ctr">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0679A3"/>
                    </a:solidFill>
                  </a:tcPr>
                </a:tc>
              </a:tr>
            </a:tbl>
          </a:graphicData>
        </a:graphic>
      </p:graphicFrame>
      <p:sp>
        <p:nvSpPr>
          <p:cNvPr id="26654" name="椭圆 1"/>
          <p:cNvSpPr/>
          <p:nvPr/>
        </p:nvSpPr>
        <p:spPr>
          <a:xfrm>
            <a:off x="10439400" y="542925"/>
            <a:ext cx="1390650" cy="1441450"/>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6600" spc="0">
                <a:solidFill>
                  <a:srgbClr val="FF0000"/>
                </a:solidFill>
                <a:latin typeface="黑体" pitchFamily="49" charset="-122"/>
                <a:ea typeface="黑体" pitchFamily="49" charset="-122"/>
              </a:rPr>
              <a:t>真</a:t>
            </a:r>
            <a:endParaRPr lang="en-US" altLang="en-US" sz="6600">
              <a:solidFill>
                <a:srgbClr val="FF0000"/>
              </a:solidFill>
              <a:latin typeface="黑体" pitchFamily="49" charset="-122"/>
              <a:ea typeface="黑体" pitchFamily="49" charset="-122"/>
            </a:endParaRPr>
          </a:p>
        </p:txBody>
      </p:sp>
      <p:sp>
        <p:nvSpPr>
          <p:cNvPr id="26655" name="椭圆 2"/>
          <p:cNvSpPr/>
          <p:nvPr/>
        </p:nvSpPr>
        <p:spPr>
          <a:xfrm>
            <a:off x="10437813" y="2074863"/>
            <a:ext cx="1390650" cy="1441450"/>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zh-CN" sz="6600" spc="0">
                <a:solidFill>
                  <a:srgbClr val="FF0000"/>
                </a:solidFill>
                <a:latin typeface="黑体" pitchFamily="49" charset="-122"/>
                <a:ea typeface="黑体" pitchFamily="49" charset="-122"/>
              </a:rPr>
              <a:t>记</a:t>
            </a:r>
            <a:endParaRPr lang="en-US" altLang="zh-CN" sz="660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54"/>
                                        </p:tgtEl>
                                        <p:attrNameLst>
                                          <p:attrName>style.visibility</p:attrName>
                                        </p:attrNameLst>
                                      </p:cBhvr>
                                      <p:to>
                                        <p:strVal val="visible"/>
                                      </p:to>
                                    </p:set>
                                    <p:animEffect transition="in" filter="blinds(horizontal)">
                                      <p:cBhvr>
                                        <p:cTn id="7" dur="500" fill="hold"/>
                                        <p:tgtEl>
                                          <p:spTgt spid="26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55"/>
                                        </p:tgtEl>
                                        <p:attrNameLst>
                                          <p:attrName>style.visibility</p:attrName>
                                        </p:attrNameLst>
                                      </p:cBhvr>
                                      <p:to>
                                        <p:strVal val="visible"/>
                                      </p:to>
                                    </p:set>
                                    <p:animEffect transition="in" filter="blinds(horizontal)">
                                      <p:cBhvr>
                                        <p:cTn id="12" dur="500" fill="hold"/>
                                        <p:tgtEl>
                                          <p:spTgt spid="26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54" grpId="0"/>
      <p:bldP spid="2665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标题 1"/>
          <p:cNvSpPr>
            <a:spLocks noGrp="1"/>
          </p:cNvSpPr>
          <p:nvPr/>
        </p:nvSpPr>
        <p:spPr>
          <a:xfrm>
            <a:off x="1774825" y="404813"/>
            <a:ext cx="8497888" cy="1008062"/>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rPr>
              <a:t>全国其他省市关于名著阅读的典型试题</a:t>
            </a:r>
            <a:endParaRPr lang="zh-CN" altLang="en-US" sz="3600" b="1">
              <a:solidFill>
                <a:srgbClr val="FFFF00"/>
              </a:solidFill>
              <a:latin typeface="黑体" pitchFamily="49" charset="-122"/>
              <a:ea typeface="黑体" pitchFamily="49" charset="-122"/>
            </a:endParaRPr>
          </a:p>
        </p:txBody>
      </p:sp>
      <p:sp>
        <p:nvSpPr>
          <p:cNvPr id="27651" name="Rectangle 3"/>
          <p:cNvSpPr/>
          <p:nvPr/>
        </p:nvSpPr>
        <p:spPr>
          <a:xfrm>
            <a:off x="1376363" y="1289050"/>
            <a:ext cx="9628187" cy="30464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304800"/>
            <a:r>
              <a:rPr lang="zh-CN" altLang="en-US" sz="3200">
                <a:solidFill>
                  <a:schemeClr val="bg1"/>
                </a:solidFill>
                <a:latin typeface="黑体" pitchFamily="49" charset="-122"/>
                <a:ea typeface="黑体" pitchFamily="49" charset="-122"/>
              </a:rPr>
              <a:t>福建让概括选段中祥子原以为“俏的事”，后来结果却是什么；盐城让说说甲段中的“鲁提辖”与乙段中“鲁智深”都是指鲁达，为什么前后情节中称谓发生了变化……这些都考查学生对相关故事的熟知程度和对关键内容的准确把握，非熟读、细读不能作答，这就引导学生必须真实地阅读。</a:t>
            </a:r>
            <a:endParaRPr lang="zh-CN" altLang="en-US" sz="3200">
              <a:solidFill>
                <a:schemeClr val="bg1"/>
              </a:solidFill>
              <a:latin typeface="黑体" pitchFamily="49" charset="-122"/>
              <a:ea typeface="黑体" pitchFamily="49"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标题 1"/>
          <p:cNvSpPr>
            <a:spLocks noGrp="1"/>
          </p:cNvSpPr>
          <p:nvPr/>
        </p:nvSpPr>
        <p:spPr>
          <a:xfrm>
            <a:off x="1774825" y="204788"/>
            <a:ext cx="8497888" cy="100965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rPr>
              <a:t>全国其他省市关于名著阅读的典型试题</a:t>
            </a:r>
            <a:endParaRPr lang="zh-CN" altLang="en-US" sz="3600" b="1">
              <a:solidFill>
                <a:srgbClr val="FFFF00"/>
              </a:solidFill>
              <a:latin typeface="黑体" pitchFamily="49" charset="-122"/>
              <a:ea typeface="黑体" pitchFamily="49" charset="-122"/>
            </a:endParaRPr>
          </a:p>
        </p:txBody>
      </p:sp>
      <p:sp>
        <p:nvSpPr>
          <p:cNvPr id="28675" name="Rectangle 3"/>
          <p:cNvSpPr/>
          <p:nvPr/>
        </p:nvSpPr>
        <p:spPr>
          <a:xfrm>
            <a:off x="1884363" y="1036638"/>
            <a:ext cx="8388350" cy="1568450"/>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304800"/>
            <a:r>
              <a:rPr lang="zh-CN" altLang="en-US" sz="2400">
                <a:solidFill>
                  <a:schemeClr val="bg1"/>
                </a:solidFill>
                <a:latin typeface="黑体" pitchFamily="49" charset="-122"/>
                <a:ea typeface="黑体" pitchFamily="49" charset="-122"/>
              </a:rPr>
              <a:t>（广东）</a:t>
            </a:r>
            <a:endParaRPr lang="zh-CN" altLang="en-US" sz="2400">
              <a:solidFill>
                <a:schemeClr val="bg1"/>
              </a:solidFill>
              <a:latin typeface="黑体" pitchFamily="49" charset="-122"/>
              <a:ea typeface="黑体" pitchFamily="49" charset="-122"/>
            </a:endParaRPr>
          </a:p>
          <a:p>
            <a:pPr marL="0" lvl="0" indent="304800"/>
            <a:r>
              <a:rPr lang="zh-CN" altLang="zh-CN" sz="2400">
                <a:solidFill>
                  <a:schemeClr val="bg1"/>
                </a:solidFill>
                <a:latin typeface="黑体" pitchFamily="49" charset="-122"/>
                <a:ea typeface="黑体" pitchFamily="49" charset="-122"/>
              </a:rPr>
              <a:t>《</a:t>
            </a:r>
            <a:r>
              <a:rPr lang="zh-CN" altLang="en-US" sz="2400">
                <a:solidFill>
                  <a:schemeClr val="bg1"/>
                </a:solidFill>
                <a:latin typeface="黑体" pitchFamily="49" charset="-122"/>
                <a:ea typeface="黑体" pitchFamily="49" charset="-122"/>
              </a:rPr>
              <a:t>西游记</a:t>
            </a:r>
            <a:r>
              <a:rPr lang="zh-CN" altLang="zh-CN" sz="2400">
                <a:solidFill>
                  <a:schemeClr val="bg1"/>
                </a:solidFill>
                <a:latin typeface="黑体" pitchFamily="49" charset="-122"/>
                <a:ea typeface="黑体" pitchFamily="49" charset="-122"/>
              </a:rPr>
              <a:t>》</a:t>
            </a:r>
            <a:r>
              <a:rPr lang="zh-CN" altLang="en-US" sz="2400">
                <a:solidFill>
                  <a:schemeClr val="bg1"/>
                </a:solidFill>
                <a:latin typeface="黑体" pitchFamily="49" charset="-122"/>
                <a:ea typeface="黑体" pitchFamily="49" charset="-122"/>
              </a:rPr>
              <a:t>中很多人物即保持着动物性，又有神的本领，还兼有人的特点。请从孙悟空和猪八戒中任选其一，结合原著简要分析。</a:t>
            </a:r>
            <a:endParaRPr lang="zh-CN" altLang="en-US" sz="2400">
              <a:solidFill>
                <a:schemeClr val="bg1"/>
              </a:solidFill>
              <a:latin typeface="黑体" pitchFamily="49" charset="-122"/>
              <a:ea typeface="黑体" pitchFamily="49" charset="-122"/>
            </a:endParaRPr>
          </a:p>
        </p:txBody>
      </p:sp>
      <p:sp>
        <p:nvSpPr>
          <p:cNvPr id="28676" name="Rectangle 4"/>
          <p:cNvSpPr/>
          <p:nvPr/>
        </p:nvSpPr>
        <p:spPr>
          <a:xfrm>
            <a:off x="1884363" y="2605088"/>
            <a:ext cx="7993062" cy="1938337"/>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304800"/>
            <a:r>
              <a:rPr lang="zh-CN" altLang="en-US" sz="2400">
                <a:solidFill>
                  <a:schemeClr val="bg1"/>
                </a:solidFill>
                <a:latin typeface="黑体" pitchFamily="49" charset="-122"/>
                <a:ea typeface="黑体" pitchFamily="49" charset="-122"/>
              </a:rPr>
              <a:t>（浙江金华）</a:t>
            </a:r>
            <a:endParaRPr lang="zh-CN" altLang="en-US" sz="2400">
              <a:solidFill>
                <a:schemeClr val="bg1"/>
              </a:solidFill>
              <a:latin typeface="黑体" pitchFamily="49" charset="-122"/>
              <a:ea typeface="黑体" pitchFamily="49" charset="-122"/>
            </a:endParaRPr>
          </a:p>
          <a:p>
            <a:pPr marL="0" lvl="0" indent="304800"/>
            <a:r>
              <a:rPr lang="zh-CN" altLang="en-US" sz="2400">
                <a:solidFill>
                  <a:schemeClr val="bg1"/>
                </a:solidFill>
                <a:latin typeface="黑体" pitchFamily="49" charset="-122"/>
                <a:ea typeface="黑体" pitchFamily="49" charset="-122"/>
              </a:rPr>
              <a:t>文学世界，万物有灵。下列作者笔下的哪种植物可以用来比喻简</a:t>
            </a:r>
            <a:r>
              <a:rPr lang="zh-CN" altLang="zh-CN" sz="2400">
                <a:solidFill>
                  <a:schemeClr val="bg1"/>
                </a:solidFill>
                <a:latin typeface="黑体" pitchFamily="49" charset="-122"/>
                <a:ea typeface="黑体" pitchFamily="49" charset="-122"/>
              </a:rPr>
              <a:t>·</a:t>
            </a:r>
            <a:r>
              <a:rPr lang="zh-CN" altLang="en-US" sz="2400">
                <a:solidFill>
                  <a:schemeClr val="bg1"/>
                </a:solidFill>
                <a:latin typeface="黑体" pitchFamily="49" charset="-122"/>
                <a:ea typeface="黑体" pitchFamily="49" charset="-122"/>
              </a:rPr>
              <a:t>爱？请结合相关内容，简析两者的相似之处。</a:t>
            </a:r>
            <a:endParaRPr lang="zh-CN" altLang="en-US" sz="2400">
              <a:solidFill>
                <a:schemeClr val="bg1"/>
              </a:solidFill>
              <a:latin typeface="黑体" pitchFamily="49" charset="-122"/>
              <a:ea typeface="黑体" pitchFamily="49" charset="-122"/>
            </a:endParaRPr>
          </a:p>
          <a:p>
            <a:pPr marL="0" lvl="0" indent="304800"/>
            <a:r>
              <a:rPr lang="en-US" altLang="zh-CN" sz="2400">
                <a:solidFill>
                  <a:schemeClr val="bg1"/>
                </a:solidFill>
                <a:latin typeface="楷体" pitchFamily="49" charset="-122"/>
                <a:ea typeface="楷体" pitchFamily="49" charset="-122"/>
              </a:rPr>
              <a:t>A.</a:t>
            </a:r>
            <a:r>
              <a:rPr lang="zh-CN" altLang="en-US" sz="2400">
                <a:solidFill>
                  <a:schemeClr val="bg1"/>
                </a:solidFill>
                <a:latin typeface="楷体" pitchFamily="49" charset="-122"/>
                <a:ea typeface="楷体" pitchFamily="49" charset="-122"/>
              </a:rPr>
              <a:t>白杨树（矛盾）</a:t>
            </a:r>
            <a:r>
              <a:rPr lang="en-US" altLang="zh-CN" sz="2400">
                <a:solidFill>
                  <a:schemeClr val="bg1"/>
                </a:solidFill>
                <a:latin typeface="楷体" pitchFamily="49" charset="-122"/>
                <a:ea typeface="楷体" pitchFamily="49" charset="-122"/>
              </a:rPr>
              <a:t>B.</a:t>
            </a:r>
            <a:r>
              <a:rPr lang="zh-CN" altLang="en-US" sz="2400">
                <a:solidFill>
                  <a:schemeClr val="bg1"/>
                </a:solidFill>
                <a:latin typeface="楷体" pitchFamily="49" charset="-122"/>
                <a:ea typeface="楷体" pitchFamily="49" charset="-122"/>
              </a:rPr>
              <a:t>小桃树（贾平凹）</a:t>
            </a:r>
            <a:r>
              <a:rPr lang="en-US" altLang="zh-CN" sz="2400">
                <a:solidFill>
                  <a:schemeClr val="bg1"/>
                </a:solidFill>
                <a:latin typeface="楷体" pitchFamily="49" charset="-122"/>
                <a:ea typeface="楷体" pitchFamily="49" charset="-122"/>
              </a:rPr>
              <a:t>C.</a:t>
            </a:r>
            <a:r>
              <a:rPr lang="zh-CN" altLang="en-US" sz="2400">
                <a:solidFill>
                  <a:schemeClr val="bg1"/>
                </a:solidFill>
                <a:latin typeface="楷体" pitchFamily="49" charset="-122"/>
                <a:ea typeface="楷体" pitchFamily="49" charset="-122"/>
              </a:rPr>
              <a:t>木棉树（舒婷</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致橡树</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a:t>
            </a:r>
            <a:endParaRPr lang="zh-CN" altLang="en-US" sz="2400">
              <a:solidFill>
                <a:schemeClr val="bg1"/>
              </a:solidFill>
              <a:latin typeface="楷体" pitchFamily="49" charset="-122"/>
              <a:ea typeface="楷体" pitchFamily="49"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标题 1"/>
          <p:cNvSpPr>
            <a:spLocks noGrp="1"/>
          </p:cNvSpPr>
          <p:nvPr/>
        </p:nvSpPr>
        <p:spPr>
          <a:xfrm>
            <a:off x="1774825" y="404813"/>
            <a:ext cx="8497888" cy="100965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rPr>
              <a:t>全国其他省市关于名著阅读的典型试题</a:t>
            </a:r>
            <a:endParaRPr lang="zh-CN" altLang="en-US" sz="3600" b="1">
              <a:solidFill>
                <a:srgbClr val="FFFF00"/>
              </a:solidFill>
              <a:latin typeface="黑体" pitchFamily="49" charset="-122"/>
              <a:ea typeface="黑体" pitchFamily="49" charset="-122"/>
            </a:endParaRPr>
          </a:p>
        </p:txBody>
      </p:sp>
      <p:sp>
        <p:nvSpPr>
          <p:cNvPr id="29699" name="Rectangle 3"/>
          <p:cNvSpPr/>
          <p:nvPr/>
        </p:nvSpPr>
        <p:spPr>
          <a:xfrm>
            <a:off x="1919288" y="1171575"/>
            <a:ext cx="8569325" cy="3106738"/>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304800"/>
            <a:endParaRPr lang="en-US" altLang="zh-CN" sz="2000">
              <a:solidFill>
                <a:schemeClr val="bg1"/>
              </a:solidFill>
              <a:latin typeface="黑体" pitchFamily="49" charset="-122"/>
              <a:ea typeface="黑体" pitchFamily="49" charset="-122"/>
            </a:endParaRPr>
          </a:p>
          <a:p>
            <a:pPr marL="0" lvl="0" indent="304800"/>
            <a:r>
              <a:rPr lang="zh-CN" altLang="en-US" sz="2400">
                <a:solidFill>
                  <a:schemeClr val="bg1"/>
                </a:solidFill>
                <a:latin typeface="黑体" pitchFamily="49" charset="-122"/>
                <a:ea typeface="黑体" pitchFamily="49" charset="-122"/>
              </a:rPr>
              <a:t>（浙江湖州）</a:t>
            </a:r>
            <a:endParaRPr lang="zh-CN" altLang="en-US" sz="2400">
              <a:solidFill>
                <a:schemeClr val="bg1"/>
              </a:solidFill>
              <a:latin typeface="黑体" pitchFamily="49" charset="-122"/>
              <a:ea typeface="黑体" pitchFamily="49" charset="-122"/>
            </a:endParaRPr>
          </a:p>
          <a:p>
            <a:pPr marL="0" lvl="0" indent="304800"/>
            <a:r>
              <a:rPr lang="zh-CN" altLang="en-US" sz="2400">
                <a:solidFill>
                  <a:schemeClr val="bg1"/>
                </a:solidFill>
                <a:latin typeface="黑体" pitchFamily="49" charset="-122"/>
                <a:ea typeface="黑体" pitchFamily="49" charset="-122"/>
              </a:rPr>
              <a:t>请从下列两组名著中任选一组，从主题角度提炼出一个共同的关键词，并结合小说的内容阐释理由。</a:t>
            </a:r>
            <a:endParaRPr lang="zh-CN" altLang="en-US" sz="2400">
              <a:solidFill>
                <a:schemeClr val="bg1"/>
              </a:solidFill>
              <a:latin typeface="黑体" pitchFamily="49" charset="-122"/>
              <a:ea typeface="黑体" pitchFamily="49" charset="-122"/>
            </a:endParaRPr>
          </a:p>
          <a:p>
            <a:pPr marL="0" lvl="0" indent="304800"/>
            <a:r>
              <a:rPr lang="en-US" altLang="zh-CN" sz="2400">
                <a:solidFill>
                  <a:schemeClr val="bg1"/>
                </a:solidFill>
                <a:latin typeface="楷体" pitchFamily="49" charset="-122"/>
                <a:ea typeface="楷体" pitchFamily="49" charset="-122"/>
              </a:rPr>
              <a:t>A</a:t>
            </a:r>
            <a:r>
              <a:rPr lang="zh-CN" altLang="en-US" sz="2400">
                <a:solidFill>
                  <a:schemeClr val="bg1"/>
                </a:solidFill>
                <a:latin typeface="楷体" pitchFamily="49" charset="-122"/>
                <a:ea typeface="楷体" pitchFamily="49" charset="-122"/>
              </a:rPr>
              <a:t>组：</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西游记</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钢铁是怎样炼成的</a:t>
            </a:r>
            <a:r>
              <a:rPr lang="en-US" altLang="zh-CN" sz="2400">
                <a:solidFill>
                  <a:schemeClr val="bg1"/>
                </a:solidFill>
                <a:latin typeface="楷体" pitchFamily="49" charset="-122"/>
                <a:ea typeface="楷体" pitchFamily="49" charset="-122"/>
              </a:rPr>
              <a:t>》 </a:t>
            </a:r>
            <a:endParaRPr lang="en-US" altLang="zh-CN" sz="2400">
              <a:solidFill>
                <a:schemeClr val="bg1"/>
              </a:solidFill>
              <a:latin typeface="楷体" pitchFamily="49" charset="-122"/>
              <a:ea typeface="楷体" pitchFamily="49" charset="-122"/>
            </a:endParaRPr>
          </a:p>
          <a:p>
            <a:pPr marL="0" lvl="0" indent="304800"/>
            <a:r>
              <a:rPr lang="en-US" altLang="zh-CN" sz="2400">
                <a:solidFill>
                  <a:schemeClr val="bg1"/>
                </a:solidFill>
                <a:latin typeface="楷体" pitchFamily="49" charset="-122"/>
                <a:ea typeface="楷体" pitchFamily="49" charset="-122"/>
              </a:rPr>
              <a:t>B</a:t>
            </a:r>
            <a:r>
              <a:rPr lang="zh-CN" altLang="en-US" sz="2400">
                <a:solidFill>
                  <a:schemeClr val="bg1"/>
                </a:solidFill>
                <a:latin typeface="楷体" pitchFamily="49" charset="-122"/>
                <a:ea typeface="楷体" pitchFamily="49" charset="-122"/>
              </a:rPr>
              <a:t>组：</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西游记</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骆驼祥子</a:t>
            </a:r>
            <a:r>
              <a:rPr lang="en-US" altLang="zh-CN" sz="2400">
                <a:solidFill>
                  <a:schemeClr val="bg1"/>
                </a:solidFill>
                <a:latin typeface="楷体" pitchFamily="49" charset="-122"/>
                <a:ea typeface="楷体" pitchFamily="49" charset="-122"/>
              </a:rPr>
              <a:t>》</a:t>
            </a:r>
            <a:endParaRPr lang="en-US" altLang="zh-CN" sz="2400">
              <a:solidFill>
                <a:schemeClr val="bg1"/>
              </a:solidFill>
              <a:latin typeface="楷体" pitchFamily="49" charset="-122"/>
              <a:ea typeface="楷体" pitchFamily="49" charset="-122"/>
            </a:endParaRPr>
          </a:p>
          <a:p>
            <a:pPr marL="0" lvl="0" indent="304800"/>
            <a:endParaRPr lang="en-US" altLang="zh-CN" sz="2800">
              <a:solidFill>
                <a:schemeClr val="bg1"/>
              </a:solidFill>
              <a:latin typeface="楷体" pitchFamily="49" charset="-122"/>
              <a:ea typeface="楷体" pitchFamily="49" charset="-122"/>
            </a:endParaRPr>
          </a:p>
          <a:p>
            <a:pPr marL="0" lvl="0" indent="304800"/>
            <a:r>
              <a:rPr lang="en-US" altLang="zh-CN" sz="2800">
                <a:solidFill>
                  <a:schemeClr val="bg1"/>
                </a:solidFill>
                <a:latin typeface="楷体" pitchFamily="49" charset="-122"/>
                <a:ea typeface="楷体" pitchFamily="49" charset="-122"/>
              </a:rPr>
              <a:t>磨难、意志、信仰</a:t>
            </a:r>
            <a:endParaRPr lang="en-US" altLang="zh-CN" sz="2800">
              <a:solidFill>
                <a:schemeClr val="bg1"/>
              </a:solidFill>
              <a:latin typeface="楷体" pitchFamily="49" charset="-122"/>
              <a:ea typeface="楷体"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标题 1"/>
          <p:cNvSpPr>
            <a:spLocks noGrp="1"/>
          </p:cNvSpPr>
          <p:nvPr/>
        </p:nvSpPr>
        <p:spPr>
          <a:xfrm>
            <a:off x="1847850" y="620713"/>
            <a:ext cx="8497888" cy="100965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rPr>
              <a:t>全国其他省市关于名著阅读的典型试题</a:t>
            </a:r>
            <a:endParaRPr lang="zh-CN" altLang="en-US" sz="3600" b="1">
              <a:solidFill>
                <a:srgbClr val="FFFF00"/>
              </a:solidFill>
              <a:latin typeface="黑体" pitchFamily="49" charset="-122"/>
              <a:ea typeface="黑体" pitchFamily="49" charset="-122"/>
            </a:endParaRPr>
          </a:p>
        </p:txBody>
      </p:sp>
      <p:sp>
        <p:nvSpPr>
          <p:cNvPr id="30723" name="Rectangle 3"/>
          <p:cNvSpPr/>
          <p:nvPr/>
        </p:nvSpPr>
        <p:spPr>
          <a:xfrm>
            <a:off x="906463" y="1509713"/>
            <a:ext cx="10379075" cy="2306637"/>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304800"/>
            <a:r>
              <a:rPr lang="zh-CN" altLang="en-US" sz="2400">
                <a:solidFill>
                  <a:schemeClr val="bg1"/>
                </a:solidFill>
                <a:latin typeface="黑体" pitchFamily="49" charset="-122"/>
                <a:ea typeface="黑体" pitchFamily="49" charset="-122"/>
              </a:rPr>
              <a:t>（广东）</a:t>
            </a:r>
            <a:endParaRPr lang="zh-CN" altLang="en-US" sz="2400">
              <a:solidFill>
                <a:schemeClr val="bg1"/>
              </a:solidFill>
              <a:latin typeface="黑体" pitchFamily="49" charset="-122"/>
              <a:ea typeface="黑体" pitchFamily="49" charset="-122"/>
            </a:endParaRPr>
          </a:p>
          <a:p>
            <a:pPr marL="0" lvl="0" indent="304800"/>
            <a:r>
              <a:rPr lang="zh-CN" altLang="zh-CN" sz="2400">
                <a:solidFill>
                  <a:schemeClr val="bg1"/>
                </a:solidFill>
                <a:latin typeface="黑体" pitchFamily="49" charset="-122"/>
                <a:ea typeface="黑体" pitchFamily="49" charset="-122"/>
              </a:rPr>
              <a:t>《</a:t>
            </a:r>
            <a:r>
              <a:rPr lang="zh-CN" altLang="en-US" sz="2400">
                <a:solidFill>
                  <a:schemeClr val="bg1"/>
                </a:solidFill>
                <a:latin typeface="黑体" pitchFamily="49" charset="-122"/>
                <a:ea typeface="黑体" pitchFamily="49" charset="-122"/>
              </a:rPr>
              <a:t>西游记</a:t>
            </a:r>
            <a:r>
              <a:rPr lang="zh-CN" altLang="zh-CN" sz="2400">
                <a:solidFill>
                  <a:schemeClr val="bg1"/>
                </a:solidFill>
                <a:latin typeface="黑体" pitchFamily="49" charset="-122"/>
                <a:ea typeface="黑体" pitchFamily="49" charset="-122"/>
              </a:rPr>
              <a:t>》</a:t>
            </a:r>
            <a:r>
              <a:rPr lang="zh-CN" altLang="en-US" sz="2400">
                <a:solidFill>
                  <a:schemeClr val="bg1"/>
                </a:solidFill>
                <a:latin typeface="黑体" pitchFamily="49" charset="-122"/>
                <a:ea typeface="黑体" pitchFamily="49" charset="-122"/>
              </a:rPr>
              <a:t>的语言风格诙谐幽默，请从选文中举出一例，并作简要分析。</a:t>
            </a:r>
            <a:endParaRPr lang="en-US" altLang="zh-CN" sz="2400">
              <a:solidFill>
                <a:schemeClr val="bg1"/>
              </a:solidFill>
              <a:latin typeface="黑体" pitchFamily="49" charset="-122"/>
              <a:ea typeface="黑体" pitchFamily="49" charset="-122"/>
            </a:endParaRPr>
          </a:p>
          <a:p>
            <a:pPr marL="0" lvl="0" indent="304800"/>
            <a:r>
              <a:rPr lang="zh-CN" altLang="en-US" sz="2400">
                <a:solidFill>
                  <a:schemeClr val="bg1"/>
                </a:solidFill>
                <a:latin typeface="黑体" pitchFamily="49" charset="-122"/>
                <a:ea typeface="黑体" pitchFamily="49" charset="-122"/>
              </a:rPr>
              <a:t>（浙江衢州）</a:t>
            </a:r>
            <a:endParaRPr lang="zh-CN" altLang="en-US" sz="2400">
              <a:solidFill>
                <a:schemeClr val="bg1"/>
              </a:solidFill>
              <a:latin typeface="黑体" pitchFamily="49" charset="-122"/>
              <a:ea typeface="黑体" pitchFamily="49" charset="-122"/>
            </a:endParaRPr>
          </a:p>
          <a:p>
            <a:pPr marL="0" lvl="0" indent="304800"/>
            <a:r>
              <a:rPr lang="zh-CN" altLang="en-US" sz="2400">
                <a:solidFill>
                  <a:schemeClr val="bg1"/>
                </a:solidFill>
                <a:latin typeface="黑体" pitchFamily="49" charset="-122"/>
                <a:ea typeface="黑体" pitchFamily="49" charset="-122"/>
              </a:rPr>
              <a:t>巧妙的构思让情节引人入胜，从下列名著中选一部，结合故事分析作者的构思技巧。</a:t>
            </a:r>
            <a:endParaRPr lang="zh-CN" altLang="en-US" sz="2400">
              <a:solidFill>
                <a:schemeClr val="bg1"/>
              </a:solidFill>
              <a:latin typeface="黑体" pitchFamily="49" charset="-122"/>
              <a:ea typeface="黑体" pitchFamily="49" charset="-122"/>
            </a:endParaRPr>
          </a:p>
          <a:p>
            <a:pPr marL="0" lvl="0" indent="304800"/>
            <a:r>
              <a:rPr lang="en-US" altLang="zh-CN" sz="2400">
                <a:solidFill>
                  <a:schemeClr val="bg1"/>
                </a:solidFill>
                <a:latin typeface="楷体" pitchFamily="49" charset="-122"/>
                <a:ea typeface="楷体" pitchFamily="49" charset="-122"/>
              </a:rPr>
              <a:t>A.《</a:t>
            </a:r>
            <a:r>
              <a:rPr lang="zh-CN" altLang="en-US" sz="2400">
                <a:solidFill>
                  <a:schemeClr val="bg1"/>
                </a:solidFill>
                <a:latin typeface="楷体" pitchFamily="49" charset="-122"/>
                <a:ea typeface="楷体" pitchFamily="49" charset="-122"/>
              </a:rPr>
              <a:t>西游记</a:t>
            </a:r>
            <a:r>
              <a:rPr lang="en-US" altLang="zh-CN" sz="2400">
                <a:solidFill>
                  <a:schemeClr val="bg1"/>
                </a:solidFill>
                <a:latin typeface="楷体" pitchFamily="49" charset="-122"/>
                <a:ea typeface="楷体" pitchFamily="49" charset="-122"/>
              </a:rPr>
              <a:t>》B.《</a:t>
            </a:r>
            <a:r>
              <a:rPr lang="zh-CN" altLang="en-US" sz="2400">
                <a:solidFill>
                  <a:schemeClr val="bg1"/>
                </a:solidFill>
                <a:latin typeface="楷体" pitchFamily="49" charset="-122"/>
                <a:ea typeface="楷体" pitchFamily="49" charset="-122"/>
              </a:rPr>
              <a:t>水浒传</a:t>
            </a:r>
            <a:r>
              <a:rPr lang="en-US" altLang="zh-CN" sz="2400">
                <a:solidFill>
                  <a:schemeClr val="bg1"/>
                </a:solidFill>
                <a:latin typeface="楷体" pitchFamily="49" charset="-122"/>
                <a:ea typeface="楷体" pitchFamily="49" charset="-122"/>
              </a:rPr>
              <a:t>》C.《</a:t>
            </a:r>
            <a:r>
              <a:rPr lang="zh-CN" altLang="en-US" sz="2400">
                <a:solidFill>
                  <a:schemeClr val="bg1"/>
                </a:solidFill>
                <a:latin typeface="楷体" pitchFamily="49" charset="-122"/>
                <a:ea typeface="楷体" pitchFamily="49" charset="-122"/>
              </a:rPr>
              <a:t>哈利</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波特与死亡圣器</a:t>
            </a:r>
            <a:r>
              <a:rPr lang="en-US" altLang="zh-CN" sz="2400">
                <a:solidFill>
                  <a:schemeClr val="bg1"/>
                </a:solidFill>
                <a:latin typeface="楷体" pitchFamily="49" charset="-122"/>
                <a:ea typeface="楷体" pitchFamily="49" charset="-122"/>
              </a:rPr>
              <a:t>》    D.《</a:t>
            </a:r>
            <a:r>
              <a:rPr lang="zh-CN" altLang="en-US" sz="2400">
                <a:solidFill>
                  <a:schemeClr val="bg1"/>
                </a:solidFill>
                <a:latin typeface="楷体" pitchFamily="49" charset="-122"/>
                <a:ea typeface="楷体" pitchFamily="49" charset="-122"/>
              </a:rPr>
              <a:t>基地</a:t>
            </a:r>
            <a:r>
              <a:rPr lang="en-US" altLang="zh-CN" sz="2400">
                <a:solidFill>
                  <a:schemeClr val="bg1"/>
                </a:solidFill>
                <a:latin typeface="楷体" pitchFamily="49" charset="-122"/>
                <a:ea typeface="楷体" pitchFamily="49" charset="-122"/>
              </a:rPr>
              <a:t>》</a:t>
            </a:r>
            <a:endParaRPr lang="en-US" altLang="zh-CN" sz="2400">
              <a:solidFill>
                <a:schemeClr val="bg1"/>
              </a:solidFill>
              <a:latin typeface="楷体" pitchFamily="49" charset="-122"/>
              <a:ea typeface="楷体"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标题 1"/>
          <p:cNvSpPr>
            <a:spLocks noGrp="1"/>
          </p:cNvSpPr>
          <p:nvPr/>
        </p:nvSpPr>
        <p:spPr>
          <a:xfrm>
            <a:off x="1847850" y="404813"/>
            <a:ext cx="8497888" cy="8636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rPr>
              <a:t>全国其他省市关于名著阅读的典型试题</a:t>
            </a:r>
            <a:endParaRPr lang="zh-CN" altLang="en-US" sz="3600" b="1">
              <a:solidFill>
                <a:srgbClr val="FFFF00"/>
              </a:solidFill>
              <a:latin typeface="黑体" pitchFamily="49" charset="-122"/>
              <a:ea typeface="黑体" pitchFamily="49" charset="-122"/>
            </a:endParaRPr>
          </a:p>
        </p:txBody>
      </p:sp>
      <p:graphicFrame>
        <p:nvGraphicFramePr>
          <p:cNvPr id="31747" name="表格 5"/>
          <p:cNvGraphicFramePr>
            <a:graphicFrameLocks noGrp="1"/>
          </p:cNvGraphicFramePr>
          <p:nvPr/>
        </p:nvGraphicFramePr>
        <p:xfrm>
          <a:off x="1992312" y="2157412"/>
          <a:ext cx="8208963" cy="3134043"/>
        </p:xfrm>
        <a:graphic>
          <a:graphicData uri="http://schemas.openxmlformats.org/drawingml/2006/table">
            <a:tbl>
              <a:tblPr/>
              <a:tblGrid>
                <a:gridCol w="962025"/>
                <a:gridCol w="1182688"/>
                <a:gridCol w="1552575"/>
                <a:gridCol w="1331912"/>
                <a:gridCol w="1379538"/>
                <a:gridCol w="1800225"/>
              </a:tblGrid>
              <a:tr h="485775">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作品</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类别</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人物</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类别</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人物</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思考</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r>
              <a:tr h="798512">
                <a:tc rowSpan="3">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endParaRPr lang="zh-CN" altLang="zh-CN"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主要形象</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1600" b="1">
                          <a:latin typeface="黑体" pitchFamily="49" charset="-122"/>
                          <a:ea typeface="黑体" pitchFamily="49" charset="-122"/>
                        </a:rPr>
                        <a:t>杜少卿</a:t>
                      </a:r>
                      <a:endParaRPr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虞育德</a:t>
                      </a:r>
                      <a:endParaRPr lang="en-US" altLang="zh-CN"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严监生</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次要形象</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1600" b="1">
                          <a:latin typeface="黑体" pitchFamily="49" charset="-122"/>
                          <a:ea typeface="黑体" pitchFamily="49" charset="-122"/>
                        </a:rPr>
                        <a:t>娄焕文</a:t>
                      </a:r>
                      <a:endParaRPr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郭铁山</a:t>
                      </a:r>
                      <a:endParaRPr sz="1600" b="1">
                        <a:latin typeface="黑体" pitchFamily="49" charset="-122"/>
                        <a:ea typeface="黑体" pitchFamily="49" charset="-122"/>
                      </a:endParaRPr>
                    </a:p>
                    <a:p>
                      <a:pPr marL="0" lvl="0" indent="0" algn="ctr" eaLnBrk="1" hangingPunct="1">
                        <a:lnSpc>
                          <a:spcPct val="150000"/>
                        </a:lnSpc>
                      </a:pPr>
                      <a:r>
                        <a:rPr sz="1600" b="1">
                          <a:latin typeface="黑体" pitchFamily="49" charset="-122"/>
                          <a:ea typeface="黑体" pitchFamily="49" charset="-122"/>
                        </a:rPr>
                        <a:t>胡屠户</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rowSpan="3">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sz="1600" b="1">
                          <a:latin typeface="黑体" pitchFamily="49" charset="-122"/>
                          <a:ea typeface="黑体" pitchFamily="49" charset="-122"/>
                        </a:rPr>
                        <a:t>在阅读人物众多的小说作品时，对人物进行分类整理有何作用？</a:t>
                      </a:r>
                      <a:endParaRPr sz="1600" b="1">
                        <a:latin typeface="黑体" pitchFamily="49" charset="-122"/>
                        <a:ea typeface="黑体" pitchFamily="49" charset="-122"/>
                      </a:endParaRPr>
                    </a:p>
                    <a:p>
                      <a:pPr marL="0" lvl="0" indent="0" eaLnBrk="1" hangingPunct="1"/>
                      <a:r>
                        <a:rPr sz="1600" b="1">
                          <a:latin typeface="黑体" pitchFamily="49" charset="-122"/>
                          <a:ea typeface="黑体" pitchFamily="49" charset="-122"/>
                        </a:rPr>
                        <a:t>我的理解</a:t>
                      </a:r>
                      <a:r>
                        <a:rPr lang="zh-CN" altLang="en-US" sz="1600" b="1">
                          <a:latin typeface="黑体" pitchFamily="49" charset="-122"/>
                          <a:ea typeface="黑体" pitchFamily="49" charset="-122"/>
                        </a:rPr>
                        <a:t>：（</a:t>
                      </a:r>
                      <a:r>
                        <a:rPr lang="en-US" altLang="zh-CN" sz="1600" b="1">
                          <a:latin typeface="黑体" pitchFamily="49" charset="-122"/>
                          <a:ea typeface="黑体" pitchFamily="49" charset="-122"/>
                        </a:rPr>
                        <a:t>4）</a:t>
                      </a:r>
                      <a:r>
                        <a:rPr lang="en-US" altLang="en-US" sz="1600" b="1" u="sng">
                          <a:latin typeface="黑体" pitchFamily="49" charset="-122"/>
                          <a:ea typeface="黑体" pitchFamily="49" charset="-122"/>
                        </a:rPr>
                        <a:t>           </a:t>
                      </a:r>
                      <a:r>
                        <a:rPr sz="1600" b="1">
                          <a:latin typeface="黑体" pitchFamily="49" charset="-122"/>
                          <a:ea typeface="黑体" pitchFamily="49" charset="-122"/>
                        </a:rPr>
                        <a:t>。</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r>
              <a:tr h="798512">
                <a:tc vMerge="1">
                  <a:txBody>
                    <a:bodyPr vert="horz" wrap="square"/>
                    <a:lstStyle/>
                    <a:p/>
                  </a:txBody>
                  <a:tcPr>
                    <a:lnL w="12700">
                      <a:solidFill>
                        <a:prstClr val="black"/>
                      </a:solidFill>
                      <a:miter lim="800000"/>
                    </a:lnL>
                    <a:lnR w="12700">
                      <a:solidFill>
                        <a:prstClr val="black"/>
                      </a:solidFill>
                      <a:miter lim="800000"/>
                    </a:lnR>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u="sng">
                          <a:latin typeface="黑体" pitchFamily="49" charset="-122"/>
                          <a:ea typeface="黑体" pitchFamily="49" charset="-122"/>
                        </a:rPr>
                        <a:t>（</a:t>
                      </a:r>
                      <a:r>
                        <a:rPr lang="en-US" altLang="zh-CN" sz="1600" b="1" u="sng">
                          <a:latin typeface="黑体" pitchFamily="49" charset="-122"/>
                          <a:ea typeface="黑体" pitchFamily="49" charset="-122"/>
                        </a:rPr>
                        <a:t>1）</a:t>
                      </a:r>
                      <a:r>
                        <a:rPr sz="1600" b="1">
                          <a:latin typeface="黑体" pitchFamily="49" charset="-122"/>
                          <a:ea typeface="黑体" pitchFamily="49" charset="-122"/>
                        </a:rPr>
                        <a:t>形象</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1600" b="1">
                          <a:latin typeface="黑体" pitchFamily="49" charset="-122"/>
                          <a:ea typeface="黑体" pitchFamily="49" charset="-122"/>
                        </a:rPr>
                        <a:t>杜少卿</a:t>
                      </a:r>
                      <a:endParaRPr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沈琼枝</a:t>
                      </a:r>
                      <a:endParaRPr lang="en-US" altLang="zh-CN"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虞育德</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u="sng">
                          <a:latin typeface="黑体" pitchFamily="49" charset="-122"/>
                          <a:ea typeface="黑体" pitchFamily="49" charset="-122"/>
                        </a:rPr>
                        <a:t>（</a:t>
                      </a:r>
                      <a:r>
                        <a:rPr lang="en-US" altLang="zh-CN" sz="1600" b="1" u="sng">
                          <a:latin typeface="黑体" pitchFamily="49" charset="-122"/>
                          <a:ea typeface="黑体" pitchFamily="49" charset="-122"/>
                        </a:rPr>
                        <a:t>2）</a:t>
                      </a:r>
                      <a:r>
                        <a:rPr sz="1600" b="1">
                          <a:latin typeface="黑体" pitchFamily="49" charset="-122"/>
                          <a:ea typeface="黑体" pitchFamily="49" charset="-122"/>
                        </a:rPr>
                        <a:t>形象</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1600" b="1">
                          <a:latin typeface="黑体" pitchFamily="49" charset="-122"/>
                          <a:ea typeface="黑体" pitchFamily="49" charset="-122"/>
                        </a:rPr>
                        <a:t>牛浦郎</a:t>
                      </a:r>
                      <a:endParaRPr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潘 三</a:t>
                      </a:r>
                      <a:endParaRPr sz="1600" b="1">
                        <a:latin typeface="黑体" pitchFamily="49" charset="-122"/>
                        <a:ea typeface="黑体" pitchFamily="49" charset="-122"/>
                      </a:endParaRPr>
                    </a:p>
                    <a:p>
                      <a:pPr marL="0" lvl="0" indent="0" algn="ctr" eaLnBrk="1" hangingPunct="1">
                        <a:lnSpc>
                          <a:spcPct val="150000"/>
                        </a:lnSpc>
                      </a:pPr>
                      <a:r>
                        <a:rPr sz="1600" b="1">
                          <a:latin typeface="黑体" pitchFamily="49" charset="-122"/>
                          <a:ea typeface="黑体" pitchFamily="49" charset="-122"/>
                        </a:rPr>
                        <a:t>严监生</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vMerge="1">
                  <a:txBody>
                    <a:bodyPr vert="horz" wrap="square"/>
                    <a:lstStyle/>
                    <a:p/>
                  </a:txBody>
                  <a:tcPr>
                    <a:lnL w="12700">
                      <a:solidFill>
                        <a:prstClr val="black"/>
                      </a:solidFill>
                      <a:miter lim="800000"/>
                    </a:lnL>
                    <a:lnR w="12700">
                      <a:solidFill>
                        <a:prstClr val="black"/>
                      </a:solidFill>
                      <a:miter lim="800000"/>
                    </a:lnR>
                  </a:tcPr>
                </a:tc>
              </a:tr>
              <a:tr h="941388">
                <a:tc vMerge="1">
                  <a:txBody>
                    <a:bodyPr vert="horz" wrap="square"/>
                    <a:lstStyle/>
                    <a:p/>
                  </a:txBody>
                  <a:tcPr>
                    <a:lnL w="12700">
                      <a:solidFill>
                        <a:prstClr val="black"/>
                      </a:solidFill>
                      <a:miter lim="800000"/>
                    </a:lnL>
                    <a:lnR w="12700">
                      <a:solidFill>
                        <a:prstClr val="black"/>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热衷科考的形象</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1600" b="1">
                          <a:latin typeface="黑体" pitchFamily="49" charset="-122"/>
                          <a:ea typeface="黑体" pitchFamily="49" charset="-122"/>
                        </a:rPr>
                        <a:t>范</a:t>
                      </a:r>
                      <a:r>
                        <a:rPr lang="en-US" altLang="en-US" sz="1600" b="1">
                          <a:latin typeface="黑体" pitchFamily="49" charset="-122"/>
                          <a:ea typeface="黑体" pitchFamily="49" charset="-122"/>
                        </a:rPr>
                        <a:t>  进</a:t>
                      </a:r>
                      <a:endParaRPr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周</a:t>
                      </a:r>
                      <a:r>
                        <a:rPr lang="en-US" altLang="en-US" sz="1600" b="1">
                          <a:latin typeface="黑体" pitchFamily="49" charset="-122"/>
                          <a:ea typeface="黑体" pitchFamily="49" charset="-122"/>
                        </a:rPr>
                        <a:t>  进</a:t>
                      </a:r>
                      <a:endParaRPr sz="1600" b="1">
                        <a:latin typeface="黑体" pitchFamily="49" charset="-122"/>
                        <a:ea typeface="黑体" pitchFamily="49" charset="-122"/>
                      </a:endParaRPr>
                    </a:p>
                    <a:p>
                      <a:pPr marL="0" lvl="0" indent="0" algn="ctr" eaLnBrk="1" hangingPunct="1">
                        <a:lnSpc>
                          <a:spcPct val="150000"/>
                        </a:lnSpc>
                      </a:pPr>
                      <a:r>
                        <a:rPr sz="1600" b="1">
                          <a:latin typeface="黑体" pitchFamily="49" charset="-122"/>
                          <a:ea typeface="黑体" pitchFamily="49" charset="-122"/>
                        </a:rPr>
                        <a:t>匡超人</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lnSpc>
                          <a:spcPct val="150000"/>
                        </a:lnSpc>
                      </a:pPr>
                      <a:r>
                        <a:rPr sz="1600" b="1">
                          <a:latin typeface="黑体" pitchFamily="49" charset="-122"/>
                          <a:ea typeface="黑体" pitchFamily="49" charset="-122"/>
                        </a:rPr>
                        <a:t>不屑科考的形象</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1600" b="1">
                          <a:latin typeface="黑体" pitchFamily="49" charset="-122"/>
                          <a:ea typeface="黑体" pitchFamily="49" charset="-122"/>
                        </a:rPr>
                        <a:t>杜少卿</a:t>
                      </a:r>
                      <a:endParaRPr sz="1600" b="1">
                        <a:latin typeface="黑体" pitchFamily="49" charset="-122"/>
                        <a:ea typeface="黑体" pitchFamily="49" charset="-122"/>
                      </a:endParaRPr>
                    </a:p>
                    <a:p>
                      <a:pPr marL="0" lvl="0" indent="0" algn="ctr" eaLnBrk="1" hangingPunct="1"/>
                      <a:r>
                        <a:rPr sz="1600" b="1">
                          <a:latin typeface="黑体" pitchFamily="49" charset="-122"/>
                          <a:ea typeface="黑体" pitchFamily="49" charset="-122"/>
                        </a:rPr>
                        <a:t>庄绍光</a:t>
                      </a:r>
                      <a:endParaRPr sz="1600" b="1">
                        <a:latin typeface="黑体" pitchFamily="49" charset="-122"/>
                        <a:ea typeface="黑体" pitchFamily="49" charset="-122"/>
                      </a:endParaRPr>
                    </a:p>
                    <a:p>
                      <a:pPr marL="0" lvl="0" indent="0" algn="ctr" eaLnBrk="1" hangingPunct="1">
                        <a:lnSpc>
                          <a:spcPct val="150000"/>
                        </a:lnSpc>
                      </a:pPr>
                      <a:r>
                        <a:rPr sz="1600" b="1" u="sng">
                          <a:latin typeface="黑体" pitchFamily="49" charset="-122"/>
                          <a:ea typeface="黑体" pitchFamily="49" charset="-122"/>
                        </a:rPr>
                        <a:t>（</a:t>
                      </a:r>
                      <a:r>
                        <a:rPr lang="en-US" altLang="zh-CN" sz="1600" b="1" u="sng">
                          <a:latin typeface="黑体" pitchFamily="49" charset="-122"/>
                          <a:ea typeface="黑体" pitchFamily="49" charset="-122"/>
                        </a:rPr>
                        <a:t>3）</a:t>
                      </a:r>
                      <a:endParaRPr sz="1600" b="1">
                        <a:latin typeface="黑体" pitchFamily="49" charset="-122"/>
                        <a:ea typeface="黑体" pitchFamily="49"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rgbClr val="91DFFB"/>
                    </a:solidFill>
                  </a:tcPr>
                </a:tc>
                <a:tc vMerge="1">
                  <a:txBody>
                    <a:bodyPr vert="horz" wrap="square"/>
                    <a:lstStyle/>
                    <a:p/>
                  </a:txBody>
                  <a:tcPr>
                    <a:lnL w="12700">
                      <a:solidFill>
                        <a:prstClr val="black"/>
                      </a:solidFill>
                      <a:miter lim="800000"/>
                    </a:lnL>
                    <a:lnR w="12700">
                      <a:solidFill>
                        <a:prstClr val="black"/>
                      </a:solidFill>
                      <a:miter lim="800000"/>
                    </a:lnR>
                    <a:lnB w="12700">
                      <a:miter lim="800000"/>
                    </a:lnB>
                  </a:tcPr>
                </a:tc>
              </a:tr>
            </a:tbl>
          </a:graphicData>
        </a:graphic>
      </p:graphicFrame>
      <p:sp>
        <p:nvSpPr>
          <p:cNvPr id="31780" name="TextBox 6"/>
          <p:cNvSpPr/>
          <p:nvPr/>
        </p:nvSpPr>
        <p:spPr>
          <a:xfrm>
            <a:off x="2497138" y="3284538"/>
            <a:ext cx="460375" cy="1439862"/>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a:latin typeface="黑体" pitchFamily="49" charset="-122"/>
                <a:ea typeface="黑体" pitchFamily="49" charset="-122"/>
              </a:rPr>
              <a:t>《</a:t>
            </a:r>
            <a:r>
              <a:rPr lang="zh-CN" altLang="en-US">
                <a:latin typeface="黑体" pitchFamily="49" charset="-122"/>
                <a:ea typeface="黑体" pitchFamily="49" charset="-122"/>
              </a:rPr>
              <a:t>儒林外史</a:t>
            </a:r>
            <a:r>
              <a:rPr lang="en-US" altLang="zh-CN">
                <a:latin typeface="黑体" pitchFamily="49" charset="-122"/>
                <a:ea typeface="黑体" pitchFamily="49" charset="-122"/>
              </a:rPr>
              <a:t>》</a:t>
            </a:r>
            <a:endParaRPr lang="zh-CN" altLang="en-US">
              <a:latin typeface="黑体" pitchFamily="49" charset="-122"/>
              <a:ea typeface="黑体" pitchFamily="49" charset="-122"/>
            </a:endParaRPr>
          </a:p>
        </p:txBody>
      </p:sp>
      <p:sp>
        <p:nvSpPr>
          <p:cNvPr id="31781" name="Rectangle 1"/>
          <p:cNvSpPr/>
          <p:nvPr/>
        </p:nvSpPr>
        <p:spPr>
          <a:xfrm>
            <a:off x="2170113" y="1141413"/>
            <a:ext cx="7454900" cy="1016000"/>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304800"/>
            <a:r>
              <a:rPr lang="zh-CN" altLang="en-US" sz="2000">
                <a:solidFill>
                  <a:schemeClr val="bg1"/>
                </a:solidFill>
                <a:latin typeface="黑体" pitchFamily="49" charset="-122"/>
                <a:ea typeface="黑体" pitchFamily="49" charset="-122"/>
              </a:rPr>
              <a:t>（浙江绍兴）</a:t>
            </a:r>
            <a:endParaRPr lang="zh-CN" altLang="en-US" sz="2000">
              <a:solidFill>
                <a:schemeClr val="bg1"/>
              </a:solidFill>
              <a:latin typeface="黑体" pitchFamily="49" charset="-122"/>
              <a:ea typeface="黑体" pitchFamily="49" charset="-122"/>
            </a:endParaRPr>
          </a:p>
          <a:p>
            <a:pPr marL="0" lvl="0" indent="304800"/>
            <a:r>
              <a:rPr lang="zh-CN" altLang="zh-CN" sz="2000">
                <a:solidFill>
                  <a:schemeClr val="bg1"/>
                </a:solidFill>
                <a:latin typeface="黑体" pitchFamily="49" charset="-122"/>
                <a:ea typeface="黑体" pitchFamily="49" charset="-122"/>
              </a:rPr>
              <a:t>《</a:t>
            </a:r>
            <a:r>
              <a:rPr lang="zh-CN" altLang="en-US" sz="2000">
                <a:solidFill>
                  <a:schemeClr val="bg1"/>
                </a:solidFill>
                <a:latin typeface="黑体" pitchFamily="49" charset="-122"/>
                <a:ea typeface="黑体" pitchFamily="49" charset="-122"/>
              </a:rPr>
              <a:t>儒林外史</a:t>
            </a:r>
            <a:r>
              <a:rPr lang="zh-CN" altLang="zh-CN" sz="2000">
                <a:solidFill>
                  <a:schemeClr val="bg1"/>
                </a:solidFill>
                <a:latin typeface="黑体" pitchFamily="49" charset="-122"/>
                <a:ea typeface="黑体" pitchFamily="49" charset="-122"/>
              </a:rPr>
              <a:t>》</a:t>
            </a:r>
            <a:r>
              <a:rPr lang="zh-CN" altLang="en-US" sz="2000">
                <a:solidFill>
                  <a:schemeClr val="bg1"/>
                </a:solidFill>
                <a:latin typeface="黑体" pitchFamily="49" charset="-122"/>
                <a:ea typeface="黑体" pitchFamily="49" charset="-122"/>
              </a:rPr>
              <a:t>人物众多，形象繁杂，同学们在共读此书时，从不同角度对人物进行了梳理。阅读下表，完成表中题目。</a:t>
            </a:r>
            <a:endParaRPr lang="zh-CN" altLang="en-US" sz="2000">
              <a:solidFill>
                <a:schemeClr val="bg1"/>
              </a:solidFill>
              <a:latin typeface="黑体" pitchFamily="49" charset="-122"/>
              <a:ea typeface="黑体"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标题 1"/>
          <p:cNvSpPr>
            <a:spLocks noGrp="1"/>
          </p:cNvSpPr>
          <p:nvPr/>
        </p:nvSpPr>
        <p:spPr>
          <a:xfrm>
            <a:off x="1847850" y="620713"/>
            <a:ext cx="8497888" cy="100965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rPr>
              <a:t>全国其他省市关于名著阅读的典型试题</a:t>
            </a:r>
            <a:endParaRPr lang="zh-CN" altLang="en-US" sz="3600" b="1">
              <a:solidFill>
                <a:srgbClr val="FFFF00"/>
              </a:solidFill>
              <a:latin typeface="黑体" pitchFamily="49" charset="-122"/>
              <a:ea typeface="黑体" pitchFamily="49" charset="-122"/>
            </a:endParaRPr>
          </a:p>
        </p:txBody>
      </p:sp>
      <p:sp>
        <p:nvSpPr>
          <p:cNvPr id="32771" name="Rectangle 3"/>
          <p:cNvSpPr/>
          <p:nvPr/>
        </p:nvSpPr>
        <p:spPr>
          <a:xfrm>
            <a:off x="1957388" y="1485900"/>
            <a:ext cx="8280400" cy="22463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zh-CN" sz="2400">
                <a:solidFill>
                  <a:schemeClr val="bg1"/>
                </a:solidFill>
                <a:latin typeface="黑体" pitchFamily="49" charset="-122"/>
                <a:ea typeface="黑体" pitchFamily="49" charset="-122"/>
              </a:rPr>
              <a:t>（北京）</a:t>
            </a:r>
            <a:endParaRPr lang="zh-CN" altLang="zh-CN" sz="2400">
              <a:solidFill>
                <a:schemeClr val="bg1"/>
              </a:solidFill>
              <a:latin typeface="黑体" pitchFamily="49" charset="-122"/>
              <a:ea typeface="黑体" pitchFamily="49" charset="-122"/>
            </a:endParaRPr>
          </a:p>
          <a:p>
            <a:pPr marL="0" lvl="0" indent="0" eaLnBrk="1" hangingPunct="1"/>
            <a:r>
              <a:rPr lang="en-US" altLang="zh-CN" sz="2400">
                <a:solidFill>
                  <a:schemeClr val="bg1"/>
                </a:solidFill>
                <a:latin typeface="黑体" pitchFamily="49" charset="-122"/>
                <a:ea typeface="黑体" pitchFamily="49" charset="-122"/>
              </a:rPr>
              <a:t>    </a:t>
            </a:r>
            <a:r>
              <a:rPr lang="zh-CN" altLang="zh-CN" sz="2400">
                <a:solidFill>
                  <a:schemeClr val="bg1"/>
                </a:solidFill>
                <a:latin typeface="黑体" pitchFamily="49" charset="-122"/>
                <a:ea typeface="黑体" pitchFamily="49" charset="-122"/>
              </a:rPr>
              <a:t>阅读一部名著时，个性鲜明的人物、曲折起伏的情节，纷繁多样的人情世态……都可能引发你的</a:t>
            </a:r>
            <a:r>
              <a:rPr lang="zh-CN" altLang="zh-CN" sz="2400">
                <a:solidFill>
                  <a:srgbClr val="FFFF00"/>
                </a:solidFill>
                <a:latin typeface="黑体" pitchFamily="49" charset="-122"/>
                <a:ea typeface="黑体" pitchFamily="49" charset="-122"/>
              </a:rPr>
              <a:t>阅读兴趣</a:t>
            </a:r>
            <a:r>
              <a:rPr lang="zh-CN" altLang="zh-CN" sz="2400">
                <a:solidFill>
                  <a:schemeClr val="bg1"/>
                </a:solidFill>
                <a:latin typeface="黑体" pitchFamily="49" charset="-122"/>
                <a:ea typeface="黑体" pitchFamily="49" charset="-122"/>
              </a:rPr>
              <a:t>。请结合一部名著的内容，说出是什么引发了你的阅读兴趣，并简要说明</a:t>
            </a:r>
            <a:r>
              <a:rPr lang="zh-CN" altLang="zh-CN" sz="2400">
                <a:solidFill>
                  <a:srgbClr val="FFFF00"/>
                </a:solidFill>
                <a:latin typeface="黑体" pitchFamily="49" charset="-122"/>
                <a:ea typeface="黑体" pitchFamily="49" charset="-122"/>
              </a:rPr>
              <a:t>这一兴趣是如何促使你阅读这部名著的</a:t>
            </a:r>
            <a:r>
              <a:rPr lang="zh-CN" altLang="zh-CN" sz="2400">
                <a:solidFill>
                  <a:schemeClr val="bg1"/>
                </a:solidFill>
                <a:latin typeface="黑体" pitchFamily="49" charset="-122"/>
                <a:ea typeface="黑体" pitchFamily="49" charset="-122"/>
              </a:rPr>
              <a:t>。（</a:t>
            </a:r>
            <a:r>
              <a:rPr lang="en-US" altLang="zh-CN" sz="2400">
                <a:solidFill>
                  <a:schemeClr val="bg1"/>
                </a:solidFill>
                <a:latin typeface="黑体" pitchFamily="49" charset="-122"/>
                <a:ea typeface="黑体" pitchFamily="49" charset="-122"/>
              </a:rPr>
              <a:t>100</a:t>
            </a:r>
            <a:r>
              <a:rPr lang="zh-CN" altLang="zh-CN" sz="2400">
                <a:solidFill>
                  <a:schemeClr val="bg1"/>
                </a:solidFill>
                <a:latin typeface="黑体" pitchFamily="49" charset="-122"/>
                <a:ea typeface="黑体" pitchFamily="49" charset="-122"/>
              </a:rPr>
              <a:t>字左右）</a:t>
            </a:r>
            <a:endParaRPr lang="zh-CN" altLang="zh-CN" sz="2400">
              <a:solidFill>
                <a:schemeClr val="bg1"/>
              </a:solidFill>
              <a:latin typeface="黑体" pitchFamily="49" charset="-122"/>
              <a:ea typeface="黑体" pitchFamily="49" charset="-122"/>
            </a:endParaRPr>
          </a:p>
          <a:p>
            <a:pPr marL="0" lvl="0" indent="0" eaLnBrk="1" hangingPunct="1"/>
            <a:r>
              <a:rPr lang="en-US" altLang="zh-CN" sz="2000" u="sng">
                <a:solidFill>
                  <a:schemeClr val="bg1"/>
                </a:solidFill>
                <a:latin typeface="黑体" pitchFamily="49" charset="-122"/>
                <a:ea typeface="黑体" pitchFamily="49" charset="-122"/>
              </a:rPr>
              <a:t>                                                       </a:t>
            </a:r>
            <a:endParaRPr lang="zh-CN" altLang="zh-CN" sz="2000">
              <a:solidFill>
                <a:schemeClr val="bg1"/>
              </a:solidFill>
              <a:latin typeface="黑体" pitchFamily="49" charset="-122"/>
              <a:ea typeface="黑体"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4" name="图片 1"/>
          <p:cNvPicPr>
            <a:picLocks noChangeAspect="1"/>
          </p:cNvPicPr>
          <p:nvPr/>
        </p:nvPicPr>
        <p:blipFill>
          <a:blip r:embed="rId2"/>
          <a:stretch>
            <a:fillRect/>
          </a:stretch>
        </p:blipFill>
        <p:spPr>
          <a:xfrm>
            <a:off x="2035175" y="1343025"/>
            <a:ext cx="8123238" cy="5046663"/>
          </a:xfrm>
          <a:prstGeom prst="rect">
            <a:avLst/>
          </a:prstGeom>
          <a:noFill/>
          <a:ln>
            <a:noFill/>
            <a:miter lim="800000"/>
          </a:ln>
        </p:spPr>
      </p:pic>
      <p:sp>
        <p:nvSpPr>
          <p:cNvPr id="33795" name="椭圆 3"/>
          <p:cNvSpPr/>
          <p:nvPr/>
        </p:nvSpPr>
        <p:spPr>
          <a:xfrm>
            <a:off x="2330450" y="249238"/>
            <a:ext cx="7748588" cy="142081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zh-CN" altLang="en-US" sz="3600" b="1" spc="0">
                <a:solidFill>
                  <a:srgbClr val="FF0000"/>
                </a:solidFill>
                <a:latin typeface="宋体" panose="02010600030101010101" pitchFamily="2" charset="-122"/>
              </a:rPr>
              <a:t>进行国家（课标、教材）要求的名著阅读</a:t>
            </a:r>
            <a:endParaRPr lang="zh-CN" altLang="en-US" sz="36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linds(horizontal)">
                                      <p:cBhvr>
                                        <p:cTn id="7" dur="500" fill="hold"/>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文本框 2"/>
          <p:cNvSpPr txBox="1"/>
          <p:nvPr/>
        </p:nvSpPr>
        <p:spPr>
          <a:xfrm>
            <a:off x="1934843" y="3540758"/>
            <a:ext cx="7491732" cy="829945"/>
          </a:xfrm>
          <a:prstGeom prst="rect">
            <a:avLst/>
          </a:prstGeom>
          <a:noFill/>
        </p:spPr>
        <p:txBody>
          <a:bodyPr>
            <a:spAutoFit/>
          </a:bodyPr>
          <a:lstStyle/>
          <a:p>
            <a:pPr marL="0" marR="0" lvl="0" indent="457200" algn="l" defTabSz="914400" rtl="0" eaLnBrk="1" fontAlgn="base" latinLnBrk="0" hangingPunct="1">
              <a:lnSpc>
                <a:spcPct val="150000"/>
              </a:lnSpc>
              <a:spcBef>
                <a:spcPct val="0"/>
              </a:spcBef>
              <a:spcAft>
                <a:spcPct val="0"/>
              </a:spcAft>
              <a:buClrTx/>
              <a:buSzTx/>
              <a:buFontTx/>
              <a:buNone/>
              <a:defRPr/>
            </a:pPr>
            <a:r>
              <a:rPr kumimoji="0" lang="en-US" altLang="zh-CN"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mn-cs"/>
              </a:rPr>
              <a:t>4.</a:t>
            </a: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mn-cs"/>
              </a:rPr>
              <a:t>个个好样的</a:t>
            </a:r>
            <a:r>
              <a:rPr kumimoji="0" lang="zh-CN" altLang="en-US" sz="32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rPr>
              <a:t>（《西游记》人物一）</a:t>
            </a:r>
            <a:r>
              <a:rPr kumimoji="0" lang="zh-CN" altLang="en-US" sz="3200" b="0" i="0" u="none" strike="noStrike" kern="1200" cap="none" spc="0" normalizeH="0" baseline="0" noProof="1">
                <a:ln>
                  <a:noFill/>
                </a:ln>
                <a:solidFill>
                  <a:schemeClr val="tx1"/>
                </a:solidFill>
                <a:effectLst/>
                <a:uLnTx/>
                <a:uFillTx/>
                <a:latin typeface="Arial" pitchFamily="34" charset="0"/>
                <a:ea typeface="宋体" pitchFamily="2" charset="-122"/>
                <a:cs typeface="+mn-cs"/>
              </a:rPr>
              <a:t>  </a:t>
            </a:r>
          </a:p>
        </p:txBody>
      </p:sp>
      <p:sp>
        <p:nvSpPr>
          <p:cNvPr id="16387" name="文本框 1"/>
          <p:cNvSpPr txBox="1"/>
          <p:nvPr/>
        </p:nvSpPr>
        <p:spPr>
          <a:xfrm>
            <a:off x="2468245" y="849627"/>
            <a:ext cx="6685280" cy="583565"/>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黑体" panose="02010609060101010101" pitchFamily="49" charset="-122"/>
                <a:sym typeface="+mn-ea"/>
              </a:rPr>
              <a:t>1.</a:t>
            </a: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黑体" panose="02010609060101010101" pitchFamily="49" charset="-122"/>
                <a:sym typeface="+mn-ea"/>
              </a:rPr>
              <a:t>三令五申</a:t>
            </a:r>
            <a:r>
              <a:rPr kumimoji="0" lang="zh-CN" altLang="en-US" sz="32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黑体" panose="02010609060101010101" pitchFamily="49" charset="-122"/>
                <a:sym typeface="+mn-ea"/>
              </a:rPr>
              <a:t>（打《西游记》人物一）</a:t>
            </a:r>
            <a:endParaRPr kumimoji="0" lang="zh-CN" altLang="en-US" sz="32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黑体" panose="02010609060101010101" pitchFamily="49" charset="-122"/>
            </a:endParaRPr>
          </a:p>
        </p:txBody>
      </p:sp>
      <p:sp>
        <p:nvSpPr>
          <p:cNvPr id="16388" name="文本框 3"/>
          <p:cNvSpPr txBox="1"/>
          <p:nvPr/>
        </p:nvSpPr>
        <p:spPr>
          <a:xfrm>
            <a:off x="2468245" y="1804029"/>
            <a:ext cx="8107680" cy="583565"/>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黑体" panose="02010609060101010101" pitchFamily="49" charset="-122"/>
                <a:sym typeface="+mn-ea"/>
              </a:rPr>
              <a:t>2.</a:t>
            </a: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黑体" panose="02010609060101010101" pitchFamily="49" charset="-122"/>
                <a:sym typeface="+mn-ea"/>
              </a:rPr>
              <a:t>赤发鬼一躲二闪</a:t>
            </a:r>
            <a:r>
              <a:rPr kumimoji="0" lang="zh-CN" altLang="en-US" sz="32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黑体" panose="02010609060101010101" pitchFamily="49" charset="-122"/>
                <a:sym typeface="+mn-ea"/>
              </a:rPr>
              <a:t> （打《西游记》人物一）</a:t>
            </a:r>
            <a:endParaRPr kumimoji="0" lang="zh-CN" altLang="en-US" sz="32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16389" name="文本框 4"/>
          <p:cNvSpPr txBox="1"/>
          <p:nvPr/>
        </p:nvSpPr>
        <p:spPr>
          <a:xfrm>
            <a:off x="2017394" y="2566670"/>
            <a:ext cx="6736080" cy="829945"/>
          </a:xfrm>
          <a:prstGeom prst="rect">
            <a:avLst/>
          </a:prstGeom>
          <a:noFill/>
        </p:spPr>
        <p:txBody>
          <a:bodyPr wrap="none">
            <a:spAutoFit/>
          </a:bodyPr>
          <a:lstStyle/>
          <a:p>
            <a:pPr marL="0" marR="0" lvl="0" indent="457200" algn="l" defTabSz="914400" rtl="0" eaLnBrk="1" fontAlgn="base" latinLnBrk="0" hangingPunct="1">
              <a:lnSpc>
                <a:spcPct val="150000"/>
              </a:lnSpc>
              <a:spcBef>
                <a:spcPct val="0"/>
              </a:spcBef>
              <a:spcAft>
                <a:spcPct val="0"/>
              </a:spcAft>
              <a:buClrTx/>
              <a:buSzTx/>
              <a:buFontTx/>
              <a:buNone/>
              <a:defRPr/>
            </a:pPr>
            <a:r>
              <a:rPr kumimoji="0" lang="en-US" altLang="zh-CN"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mn-cs"/>
                <a:sym typeface="+mn-ea"/>
              </a:rPr>
              <a:t>3.</a:t>
            </a: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黑体" pitchFamily="49" charset="-122"/>
                <a:ea typeface="黑体" pitchFamily="49" charset="-122"/>
                <a:cs typeface="+mn-cs"/>
                <a:sym typeface="+mn-ea"/>
              </a:rPr>
              <a:t>启奏万岁</a:t>
            </a:r>
            <a:r>
              <a:rPr kumimoji="0" lang="zh-CN" altLang="en-US" sz="32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（《西游记》人物一）</a:t>
            </a:r>
            <a:endParaRPr kumimoji="0" lang="zh-CN" altLang="en-US" sz="32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blinds(horizontal)">
                                      <p:cBhvr>
                                        <p:cTn id="12" dur="500"/>
                                        <p:tgtEl>
                                          <p:spTgt spid="1638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389"/>
                                        </p:tgtEl>
                                        <p:attrNameLst>
                                          <p:attrName>style.visibility</p:attrName>
                                        </p:attrNameLst>
                                      </p:cBhvr>
                                      <p:to>
                                        <p:strVal val="visible"/>
                                      </p:to>
                                    </p:set>
                                    <p:animEffect transition="in" filter="blinds(horizontal)">
                                      <p:cBhvr>
                                        <p:cTn id="17" dur="500"/>
                                        <p:tgtEl>
                                          <p:spTgt spid="1638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blinds(horizontal)">
                                      <p:cBhvr>
                                        <p:cTn id="22"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818" name="Picture 4" descr="http://pic28.nipic.com/20130419/6530302_162907226000_2.jpg"/>
          <p:cNvPicPr>
            <a:picLocks noChangeAspect="1"/>
          </p:cNvPicPr>
          <p:nvPr/>
        </p:nvPicPr>
        <p:blipFill>
          <a:blip r:embed="rId2"/>
          <a:srcRect r="32979" b="11678"/>
          <a:stretch>
            <a:fillRect/>
          </a:stretch>
        </p:blipFill>
        <p:spPr>
          <a:xfrm>
            <a:off x="3552825" y="2043113"/>
            <a:ext cx="4356100" cy="4213225"/>
          </a:xfrm>
          <a:prstGeom prst="rect">
            <a:avLst/>
          </a:prstGeom>
          <a:noFill/>
          <a:ln>
            <a:noFill/>
            <a:miter lim="800000"/>
          </a:ln>
        </p:spPr>
      </p:pic>
      <p:sp>
        <p:nvSpPr>
          <p:cNvPr id="34819" name="矩形 2"/>
          <p:cNvSpPr/>
          <p:nvPr/>
        </p:nvSpPr>
        <p:spPr>
          <a:xfrm>
            <a:off x="1546857" y="900430"/>
            <a:ext cx="9098280" cy="922020"/>
          </a:xfrm>
          <a:prstGeom prst="rect">
            <a:avLst/>
          </a:prstGeom>
          <a:noFill/>
          <a:ln>
            <a:noFill/>
          </a:ln>
        </p:spPr>
        <p:txBody>
          <a:bodyPr wrap="none">
            <a:spAutoFit/>
            <a:scene3d>
              <a:camera prst="isometricOffAxis1Right">
                <a:rot lat="600000" lon="19500000" rev="0"/>
              </a:camera>
              <a:lightRig rig="threePt" dir="t"/>
            </a:scene3d>
            <a:sp3d extrusionH="266700" contourW="12700">
              <a:extrusionClr>
                <a:srgbClr val="A7A7A6"/>
              </a:extrusionClr>
              <a:contourClr>
                <a:srgbClr val="BEBCB9"/>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三、瞰望</a:t>
            </a:r>
            <a:r>
              <a:rPr kumimoji="0" lang="en-US" altLang="zh-CN" sz="54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a:t>
            </a:r>
            <a:r>
              <a:rPr kumimoji="0" lang="zh-CN" altLang="en-US" sz="54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 做好当下阅读指导</a:t>
            </a:r>
            <a:endParaRPr kumimoji="0" lang="zh-CN" altLang="en-US" sz="5400" b="1" i="0" u="none" strike="noStrike" kern="1200" cap="none" spc="0" normalizeH="0" baseline="0" noProof="1">
              <a:ln w="10160">
                <a:solidFill>
                  <a:schemeClr val="accent5"/>
                </a:solidFill>
                <a:prstDash val="solid"/>
              </a:ln>
              <a:solidFill>
                <a:schemeClr val="bg1"/>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标题 1"/>
          <p:cNvSpPr>
            <a:spLocks noGrp="1"/>
          </p:cNvSpPr>
          <p:nvPr>
            <p:ph type="title"/>
          </p:nvPr>
        </p:nvSpPr>
        <p:spPr>
          <a:xfrm>
            <a:off x="3638550" y="271463"/>
            <a:ext cx="6135688" cy="9398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zh-CN" altLang="en-US" sz="4000">
                <a:solidFill>
                  <a:srgbClr val="FFFF00"/>
                </a:solidFill>
                <a:latin typeface="黑体" pitchFamily="49" charset="-122"/>
                <a:ea typeface="黑体" pitchFamily="49" charset="-122"/>
              </a:rPr>
              <a:t>名著导读</a:t>
            </a:r>
            <a:r>
              <a:rPr lang="en-US" altLang="zh-CN" sz="4000">
                <a:solidFill>
                  <a:srgbClr val="FFFF00"/>
                </a:solidFill>
                <a:latin typeface="黑体" pitchFamily="49" charset="-122"/>
                <a:ea typeface="黑体" pitchFamily="49" charset="-122"/>
              </a:rPr>
              <a:t>1.0</a:t>
            </a:r>
            <a:r>
              <a:rPr lang="zh-CN" altLang="en-US" sz="4000">
                <a:solidFill>
                  <a:srgbClr val="FFFF00"/>
                </a:solidFill>
                <a:latin typeface="黑体" pitchFamily="49" charset="-122"/>
                <a:ea typeface="黑体" pitchFamily="49" charset="-122"/>
              </a:rPr>
              <a:t>（简洁版）</a:t>
            </a:r>
            <a:endParaRPr lang="zh-CN" altLang="en-US" sz="4000">
              <a:solidFill>
                <a:srgbClr val="FFFF00"/>
              </a:solidFill>
              <a:latin typeface="黑体" pitchFamily="49" charset="-122"/>
              <a:ea typeface="黑体" pitchFamily="49" charset="-122"/>
            </a:endParaRPr>
          </a:p>
        </p:txBody>
      </p:sp>
      <p:sp>
        <p:nvSpPr>
          <p:cNvPr id="35843" name="矩形 2"/>
          <p:cNvSpPr/>
          <p:nvPr/>
        </p:nvSpPr>
        <p:spPr>
          <a:xfrm>
            <a:off x="1468438" y="1285875"/>
            <a:ext cx="9739312" cy="4286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171450" lvl="0" indent="-171450" defTabSz="685800">
              <a:lnSpc>
                <a:spcPct val="120000"/>
              </a:lnSpc>
              <a:spcBef>
                <a:spcPts val="750"/>
              </a:spcBef>
            </a:pPr>
            <a:r>
              <a:rPr lang="en-US" altLang="zh-CN" sz="2800">
                <a:solidFill>
                  <a:srgbClr val="FFC000"/>
                </a:solidFill>
                <a:latin typeface="黑体" pitchFamily="49" charset="-122"/>
                <a:ea typeface="黑体" pitchFamily="49" charset="-122"/>
              </a:rPr>
              <a:t>1.</a:t>
            </a:r>
            <a:r>
              <a:rPr lang="zh-CN" altLang="en-US" sz="2800">
                <a:solidFill>
                  <a:srgbClr val="FFC000"/>
                </a:solidFill>
                <a:latin typeface="黑体" pitchFamily="49" charset="-122"/>
                <a:ea typeface="黑体" pitchFamily="49" charset="-122"/>
              </a:rPr>
              <a:t>学生自读名著，边读边画思维导图，读完了解基本内容。</a:t>
            </a:r>
            <a:endParaRPr lang="zh-CN" altLang="en-US" sz="2800">
              <a:solidFill>
                <a:srgbClr val="FFC000"/>
              </a:solidFill>
              <a:latin typeface="黑体" pitchFamily="49" charset="-122"/>
              <a:ea typeface="黑体" pitchFamily="49" charset="-122"/>
            </a:endParaRPr>
          </a:p>
          <a:p>
            <a:pPr marL="171450" lvl="0" indent="-171450" defTabSz="685800">
              <a:lnSpc>
                <a:spcPct val="120000"/>
              </a:lnSpc>
              <a:spcBef>
                <a:spcPts val="750"/>
              </a:spcBef>
            </a:pPr>
            <a:r>
              <a:rPr lang="zh-CN" altLang="en-US" sz="2800">
                <a:solidFill>
                  <a:srgbClr val="FFC000"/>
                </a:solidFill>
                <a:latin typeface="黑体" pitchFamily="49" charset="-122"/>
                <a:ea typeface="黑体" pitchFamily="49" charset="-122"/>
              </a:rPr>
              <a:t>     </a:t>
            </a:r>
            <a:endParaRPr lang="zh-CN" altLang="en-US" sz="2800">
              <a:solidFill>
                <a:srgbClr val="FFFFFF"/>
              </a:solidFill>
              <a:latin typeface="黑体" pitchFamily="49" charset="-122"/>
              <a:ea typeface="黑体" pitchFamily="49" charset="-122"/>
            </a:endParaRPr>
          </a:p>
          <a:p>
            <a:pPr marL="171450" lvl="0" indent="-171450" defTabSz="685800">
              <a:lnSpc>
                <a:spcPct val="120000"/>
              </a:lnSpc>
              <a:spcBef>
                <a:spcPts val="750"/>
              </a:spcBef>
            </a:pPr>
            <a:endParaRPr lang="en-US" altLang="zh-CN" sz="2800">
              <a:solidFill>
                <a:srgbClr val="FFC000"/>
              </a:solidFill>
              <a:latin typeface="黑体" pitchFamily="49" charset="-122"/>
              <a:ea typeface="黑体" pitchFamily="49" charset="-122"/>
            </a:endParaRPr>
          </a:p>
          <a:p>
            <a:pPr marL="171450" lvl="0" indent="-171450" defTabSz="685800">
              <a:lnSpc>
                <a:spcPct val="120000"/>
              </a:lnSpc>
              <a:spcBef>
                <a:spcPts val="750"/>
              </a:spcBef>
            </a:pPr>
            <a:endParaRPr lang="en-US" altLang="zh-CN" sz="2800">
              <a:solidFill>
                <a:srgbClr val="FFC000"/>
              </a:solidFill>
              <a:latin typeface="黑体" pitchFamily="49" charset="-122"/>
              <a:ea typeface="黑体" pitchFamily="49" charset="-122"/>
            </a:endParaRPr>
          </a:p>
          <a:p>
            <a:pPr marL="171450" lvl="0" indent="-171450" defTabSz="685800">
              <a:lnSpc>
                <a:spcPct val="120000"/>
              </a:lnSpc>
              <a:spcBef>
                <a:spcPts val="750"/>
              </a:spcBef>
            </a:pPr>
            <a:endParaRPr lang="en-US" altLang="zh-CN" sz="2800">
              <a:solidFill>
                <a:srgbClr val="FFC000"/>
              </a:solidFill>
              <a:latin typeface="黑体" pitchFamily="49" charset="-122"/>
              <a:ea typeface="黑体" pitchFamily="49" charset="-122"/>
            </a:endParaRPr>
          </a:p>
          <a:p>
            <a:pPr marL="171450" lvl="0" indent="-171450" defTabSz="685800">
              <a:lnSpc>
                <a:spcPct val="120000"/>
              </a:lnSpc>
              <a:spcBef>
                <a:spcPts val="750"/>
              </a:spcBef>
            </a:pPr>
            <a:endParaRPr lang="en-US" altLang="zh-CN" sz="2800">
              <a:solidFill>
                <a:srgbClr val="FFC000"/>
              </a:solidFill>
              <a:latin typeface="黑体" pitchFamily="49" charset="-122"/>
              <a:ea typeface="黑体" pitchFamily="49" charset="-122"/>
            </a:endParaRPr>
          </a:p>
          <a:p>
            <a:pPr marL="171450" lvl="0" indent="-171450" defTabSz="685800">
              <a:lnSpc>
                <a:spcPct val="120000"/>
              </a:lnSpc>
              <a:spcBef>
                <a:spcPts val="750"/>
              </a:spcBef>
            </a:pPr>
            <a:r>
              <a:rPr lang="en-US" altLang="zh-CN" sz="2800">
                <a:solidFill>
                  <a:srgbClr val="FFC000"/>
                </a:solidFill>
                <a:latin typeface="黑体" pitchFamily="49" charset="-122"/>
                <a:ea typeface="黑体" pitchFamily="49" charset="-122"/>
              </a:rPr>
              <a:t>2.</a:t>
            </a:r>
            <a:r>
              <a:rPr lang="zh-CN" altLang="en-US" sz="2800">
                <a:solidFill>
                  <a:srgbClr val="FFC000"/>
                </a:solidFill>
                <a:latin typeface="黑体" pitchFamily="49" charset="-122"/>
                <a:ea typeface="黑体" pitchFamily="49" charset="-122"/>
              </a:rPr>
              <a:t>在教师的指导下完成教材规定的专题探究。</a:t>
            </a:r>
            <a:endParaRPr lang="zh-CN" altLang="en-US" sz="2800">
              <a:solidFill>
                <a:srgbClr val="FFC000"/>
              </a:solidFill>
              <a:latin typeface="黑体" pitchFamily="49" charset="-122"/>
              <a:ea typeface="黑体" pitchFamily="49" charset="-122"/>
            </a:endParaRPr>
          </a:p>
        </p:txBody>
      </p:sp>
      <p:pic>
        <p:nvPicPr>
          <p:cNvPr id="35844" name="图片 2" descr="2"/>
          <p:cNvPicPr>
            <a:picLocks noChangeAspect="1"/>
          </p:cNvPicPr>
          <p:nvPr/>
        </p:nvPicPr>
        <p:blipFill>
          <a:blip r:embed="rId2"/>
          <a:stretch>
            <a:fillRect/>
          </a:stretch>
        </p:blipFill>
        <p:spPr>
          <a:xfrm>
            <a:off x="2076450" y="2109788"/>
            <a:ext cx="7327900" cy="2638425"/>
          </a:xfrm>
          <a:prstGeom prst="rect">
            <a:avLst/>
          </a:prstGeom>
          <a:noFill/>
          <a:ln>
            <a:noFill/>
            <a:miter lim="800000"/>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标题 1"/>
          <p:cNvSpPr>
            <a:spLocks noGrp="1"/>
          </p:cNvSpPr>
          <p:nvPr>
            <p:ph type="title"/>
          </p:nvPr>
        </p:nvSpPr>
        <p:spPr>
          <a:xfrm>
            <a:off x="2024063" y="285750"/>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a:r>
              <a:rPr lang="zh-CN" altLang="en-US" sz="3600">
                <a:solidFill>
                  <a:srgbClr val="FFFF00"/>
                </a:solidFill>
                <a:latin typeface="黑体" pitchFamily="49" charset="-122"/>
                <a:ea typeface="黑体" pitchFamily="49" charset="-122"/>
              </a:rPr>
              <a:t>名著导读</a:t>
            </a:r>
            <a:r>
              <a:rPr lang="en-US" altLang="zh-CN" sz="3600">
                <a:solidFill>
                  <a:srgbClr val="FFFF00"/>
                </a:solidFill>
                <a:latin typeface="黑体" pitchFamily="49" charset="-122"/>
                <a:ea typeface="黑体" pitchFamily="49" charset="-122"/>
              </a:rPr>
              <a:t>2.0</a:t>
            </a:r>
            <a:r>
              <a:rPr lang="zh-CN" altLang="en-US" sz="3600">
                <a:solidFill>
                  <a:srgbClr val="FFFF00"/>
                </a:solidFill>
                <a:latin typeface="黑体" pitchFamily="49" charset="-122"/>
                <a:ea typeface="黑体" pitchFamily="49" charset="-122"/>
              </a:rPr>
              <a:t>（精致版）</a:t>
            </a:r>
            <a:r>
              <a:rPr lang="zh-CN" altLang="en-US" sz="3600">
                <a:solidFill>
                  <a:srgbClr val="FFFFFF"/>
                </a:solidFill>
                <a:latin typeface="黑体" pitchFamily="49" charset="-122"/>
                <a:ea typeface="黑体" pitchFamily="49" charset="-122"/>
              </a:rPr>
              <a:t>三种课型：</a:t>
            </a:r>
            <a:endParaRPr lang="zh-CN" altLang="en-US" sz="3600">
              <a:latin typeface="黑体" pitchFamily="49" charset="-122"/>
              <a:ea typeface="黑体" pitchFamily="49" charset="-122"/>
            </a:endParaRPr>
          </a:p>
        </p:txBody>
      </p:sp>
      <p:sp>
        <p:nvSpPr>
          <p:cNvPr id="36867" name="矩形 2"/>
          <p:cNvSpPr/>
          <p:nvPr/>
        </p:nvSpPr>
        <p:spPr>
          <a:xfrm>
            <a:off x="1738313" y="1357313"/>
            <a:ext cx="8643937" cy="4706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171450" lvl="0" indent="-171450" defTabSz="685800">
              <a:lnSpc>
                <a:spcPct val="120000"/>
              </a:lnSpc>
              <a:spcBef>
                <a:spcPts val="750"/>
              </a:spcBef>
            </a:pPr>
            <a:r>
              <a:rPr lang="en-US" altLang="zh-CN" sz="2800">
                <a:solidFill>
                  <a:srgbClr val="FFC000"/>
                </a:solidFill>
                <a:latin typeface="黑体" pitchFamily="49" charset="-122"/>
                <a:ea typeface="黑体" pitchFamily="49" charset="-122"/>
              </a:rPr>
              <a:t>1.</a:t>
            </a:r>
            <a:r>
              <a:rPr lang="zh-CN" altLang="en-US" sz="2800">
                <a:solidFill>
                  <a:srgbClr val="FFC000"/>
                </a:solidFill>
                <a:latin typeface="黑体" pitchFamily="49" charset="-122"/>
                <a:ea typeface="黑体" pitchFamily="49" charset="-122"/>
              </a:rPr>
              <a:t>读前指导课</a:t>
            </a:r>
            <a:endParaRPr lang="zh-CN" altLang="en-US" sz="2800">
              <a:solidFill>
                <a:srgbClr val="FFC000"/>
              </a:solidFill>
              <a:latin typeface="黑体" pitchFamily="49" charset="-122"/>
              <a:ea typeface="黑体" pitchFamily="49" charset="-122"/>
            </a:endParaRPr>
          </a:p>
          <a:p>
            <a:pPr marL="171450" lvl="0" indent="-171450" defTabSz="685800">
              <a:lnSpc>
                <a:spcPct val="120000"/>
              </a:lnSpc>
              <a:spcBef>
                <a:spcPts val="750"/>
              </a:spcBef>
            </a:pPr>
            <a:r>
              <a:rPr lang="zh-CN" altLang="en-US" sz="2800">
                <a:solidFill>
                  <a:srgbClr val="FFC000"/>
                </a:solidFill>
                <a:latin typeface="黑体" pitchFamily="49" charset="-122"/>
                <a:ea typeface="黑体" pitchFamily="49" charset="-122"/>
              </a:rPr>
              <a:t>     </a:t>
            </a:r>
            <a:r>
              <a:rPr lang="zh-CN" altLang="en-US" sz="2800">
                <a:solidFill>
                  <a:srgbClr val="FFFFFF"/>
                </a:solidFill>
                <a:latin typeface="黑体" pitchFamily="49" charset="-122"/>
                <a:ea typeface="黑体" pitchFamily="49" charset="-122"/>
              </a:rPr>
              <a:t>主要从作品内容方面或特色入手，激发学生阅读兴趣，做好阅读规划。</a:t>
            </a:r>
            <a:endParaRPr lang="zh-CN" altLang="en-US" sz="2800">
              <a:solidFill>
                <a:srgbClr val="FFFFFF"/>
              </a:solidFill>
              <a:latin typeface="黑体" pitchFamily="49" charset="-122"/>
              <a:ea typeface="黑体" pitchFamily="49" charset="-122"/>
            </a:endParaRPr>
          </a:p>
          <a:p>
            <a:pPr marL="171450" lvl="0" indent="-171450" defTabSz="685800">
              <a:lnSpc>
                <a:spcPct val="120000"/>
              </a:lnSpc>
              <a:spcBef>
                <a:spcPts val="750"/>
              </a:spcBef>
            </a:pPr>
            <a:r>
              <a:rPr lang="en-US" altLang="zh-CN" sz="2800">
                <a:solidFill>
                  <a:srgbClr val="FFC000"/>
                </a:solidFill>
                <a:latin typeface="黑体" pitchFamily="49" charset="-122"/>
                <a:ea typeface="黑体" pitchFamily="49" charset="-122"/>
              </a:rPr>
              <a:t>2.</a:t>
            </a:r>
            <a:r>
              <a:rPr lang="zh-CN" altLang="en-US" sz="2800">
                <a:solidFill>
                  <a:srgbClr val="FFC000"/>
                </a:solidFill>
                <a:latin typeface="黑体" pitchFamily="49" charset="-122"/>
                <a:ea typeface="黑体" pitchFamily="49" charset="-122"/>
              </a:rPr>
              <a:t>过程推进课</a:t>
            </a:r>
            <a:endParaRPr lang="zh-CN" altLang="en-US" sz="2800">
              <a:solidFill>
                <a:srgbClr val="FFC000"/>
              </a:solidFill>
              <a:latin typeface="黑体" pitchFamily="49" charset="-122"/>
              <a:ea typeface="黑体" pitchFamily="49" charset="-122"/>
            </a:endParaRPr>
          </a:p>
          <a:p>
            <a:pPr marL="171450" lvl="0" indent="-171450" defTabSz="685800">
              <a:lnSpc>
                <a:spcPct val="120000"/>
              </a:lnSpc>
              <a:spcBef>
                <a:spcPts val="750"/>
              </a:spcBef>
            </a:pPr>
            <a:r>
              <a:rPr lang="en-US" altLang="zh-CN" sz="2800">
                <a:solidFill>
                  <a:srgbClr val="FFFFFF"/>
                </a:solidFill>
                <a:latin typeface="黑体" pitchFamily="49" charset="-122"/>
                <a:ea typeface="黑体" pitchFamily="49" charset="-122"/>
              </a:rPr>
              <a:t>     </a:t>
            </a:r>
            <a:r>
              <a:rPr lang="zh-CN" altLang="en-US" sz="2800">
                <a:solidFill>
                  <a:srgbClr val="FFFFFF"/>
                </a:solidFill>
                <a:latin typeface="黑体" pitchFamily="49" charset="-122"/>
                <a:ea typeface="黑体" pitchFamily="49" charset="-122"/>
              </a:rPr>
              <a:t>一方面搭建平台，检测学生前期的阅读收获。另一方面点拨疑惑，指引后期阅读的路径。</a:t>
            </a:r>
            <a:endParaRPr lang="zh-CN" altLang="en-US" sz="2800">
              <a:solidFill>
                <a:srgbClr val="FFFFFF"/>
              </a:solidFill>
              <a:latin typeface="黑体" pitchFamily="49" charset="-122"/>
              <a:ea typeface="黑体" pitchFamily="49" charset="-122"/>
            </a:endParaRPr>
          </a:p>
          <a:p>
            <a:pPr marL="171450" lvl="0" indent="-171450" defTabSz="685800">
              <a:lnSpc>
                <a:spcPct val="120000"/>
              </a:lnSpc>
              <a:spcBef>
                <a:spcPts val="750"/>
              </a:spcBef>
            </a:pPr>
            <a:r>
              <a:rPr lang="en-US" altLang="zh-CN" sz="2800">
                <a:solidFill>
                  <a:srgbClr val="FFC000"/>
                </a:solidFill>
                <a:latin typeface="黑体" pitchFamily="49" charset="-122"/>
                <a:ea typeface="黑体" pitchFamily="49" charset="-122"/>
              </a:rPr>
              <a:t>3.</a:t>
            </a:r>
            <a:r>
              <a:rPr lang="zh-CN" altLang="en-US" sz="2800">
                <a:solidFill>
                  <a:srgbClr val="FFC000"/>
                </a:solidFill>
                <a:latin typeface="黑体" pitchFamily="49" charset="-122"/>
                <a:ea typeface="黑体" pitchFamily="49" charset="-122"/>
              </a:rPr>
              <a:t>总结提升课</a:t>
            </a:r>
            <a:endParaRPr lang="zh-CN" altLang="en-US" sz="2800">
              <a:solidFill>
                <a:srgbClr val="FFC000"/>
              </a:solidFill>
              <a:latin typeface="黑体" pitchFamily="49" charset="-122"/>
              <a:ea typeface="黑体" pitchFamily="49" charset="-122"/>
            </a:endParaRPr>
          </a:p>
          <a:p>
            <a:pPr marL="171450" lvl="0" indent="-171450" defTabSz="685800">
              <a:lnSpc>
                <a:spcPct val="120000"/>
              </a:lnSpc>
              <a:spcBef>
                <a:spcPts val="750"/>
              </a:spcBef>
            </a:pPr>
            <a:r>
              <a:rPr lang="zh-CN" altLang="en-US" sz="2800">
                <a:solidFill>
                  <a:srgbClr val="FFFFFF"/>
                </a:solidFill>
                <a:latin typeface="黑体" pitchFamily="49" charset="-122"/>
                <a:ea typeface="黑体" pitchFamily="49" charset="-122"/>
              </a:rPr>
              <a:t>   不仅展示阅读成果，还要在原有基础上有所提升。</a:t>
            </a:r>
            <a:endParaRPr lang="zh-CN" altLang="en-US" sz="2800">
              <a:solidFill>
                <a:srgbClr val="FFFFFF"/>
              </a:solidFill>
              <a:latin typeface="黑体" pitchFamily="49" charset="-122"/>
              <a:ea typeface="黑体" pitchFamily="49"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90" name="Picture 2" descr="C:\Users\Administrator\Desktop\ac82282fa6117ecac3380ba62187c8c.jpg"/>
          <p:cNvPicPr>
            <a:picLocks noChangeAspect="1"/>
          </p:cNvPicPr>
          <p:nvPr/>
        </p:nvPicPr>
        <p:blipFill>
          <a:blip r:embed="rId2"/>
          <a:srcRect t="4086" r="13021" b="52268"/>
          <a:stretch>
            <a:fillRect/>
          </a:stretch>
        </p:blipFill>
        <p:spPr>
          <a:xfrm>
            <a:off x="1981200" y="976313"/>
            <a:ext cx="7610475" cy="5567362"/>
          </a:xfrm>
          <a:prstGeom prst="rect">
            <a:avLst/>
          </a:prstGeom>
          <a:noFill/>
          <a:ln>
            <a:noFill/>
            <a:miter lim="800000"/>
          </a:ln>
        </p:spPr>
      </p:pic>
      <p:sp>
        <p:nvSpPr>
          <p:cNvPr id="37891" name="标题 1"/>
          <p:cNvSpPr>
            <a:spLocks noGrp="1"/>
          </p:cNvSpPr>
          <p:nvPr>
            <p:ph type="title"/>
          </p:nvPr>
        </p:nvSpPr>
        <p:spPr>
          <a:xfrm>
            <a:off x="3638550" y="271463"/>
            <a:ext cx="6135688" cy="9398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等名著导读</a:t>
            </a:r>
            <a:endParaRPr lang="zh-CN" altLang="en-US" sz="4000">
              <a:solidFill>
                <a:srgbClr val="FFFF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fill="hold"/>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标题 1"/>
          <p:cNvSpPr>
            <a:spLocks noGrp="1"/>
          </p:cNvSpPr>
          <p:nvPr>
            <p:ph type="title"/>
          </p:nvPr>
        </p:nvSpPr>
        <p:spPr>
          <a:xfrm>
            <a:off x="609600" y="274638"/>
            <a:ext cx="109728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p:txBody>
      </p:sp>
      <p:pic>
        <p:nvPicPr>
          <p:cNvPr id="38915" name="Picture 2" descr="C:\Users\Administrator\Desktop\0ea64be0361a1ff0ede8c167544cb50.jpg"/>
          <p:cNvPicPr>
            <a:picLocks noChangeAspect="1"/>
          </p:cNvPicPr>
          <p:nvPr/>
        </p:nvPicPr>
        <p:blipFill>
          <a:blip r:embed="rId2"/>
          <a:srcRect l="12099" t="33956" r="5670" b="6038"/>
          <a:stretch>
            <a:fillRect/>
          </a:stretch>
        </p:blipFill>
        <p:spPr>
          <a:xfrm>
            <a:off x="2971800" y="274638"/>
            <a:ext cx="5389563" cy="6357937"/>
          </a:xfrm>
          <a:prstGeom prst="rect">
            <a:avLst/>
          </a:prstGeom>
          <a:noFill/>
          <a:ln>
            <a:noFill/>
            <a:miter lim="800000"/>
          </a:ln>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标题 1"/>
          <p:cNvSpPr>
            <a:spLocks noGrp="1"/>
          </p:cNvSpPr>
          <p:nvPr>
            <p:ph type="title"/>
          </p:nvPr>
        </p:nvSpPr>
        <p:spPr>
          <a:xfrm>
            <a:off x="609600" y="274638"/>
            <a:ext cx="109728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p:txBody>
      </p:sp>
      <p:pic>
        <p:nvPicPr>
          <p:cNvPr id="39939" name="Picture 3" descr="C:\Users\Administrator\Desktop\bfd08a012ad948839c4c47ebff966a7.jpg"/>
          <p:cNvPicPr>
            <a:picLocks noChangeAspect="1"/>
          </p:cNvPicPr>
          <p:nvPr/>
        </p:nvPicPr>
        <p:blipFill>
          <a:blip r:embed="rId2"/>
          <a:srcRect t="33194" r="9889" b="8870"/>
          <a:stretch>
            <a:fillRect/>
          </a:stretch>
        </p:blipFill>
        <p:spPr>
          <a:xfrm>
            <a:off x="1981200" y="419100"/>
            <a:ext cx="7021513" cy="6019800"/>
          </a:xfrm>
          <a:prstGeom prst="rect">
            <a:avLst/>
          </a:prstGeom>
          <a:noFill/>
          <a:ln>
            <a:noFill/>
            <a:miter lim="800000"/>
          </a:ln>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标题 1"/>
          <p:cNvSpPr>
            <a:spLocks noGrp="1"/>
          </p:cNvSpPr>
          <p:nvPr>
            <p:ph type="title"/>
          </p:nvPr>
        </p:nvSpPr>
        <p:spPr>
          <a:xfrm>
            <a:off x="1919288" y="333375"/>
            <a:ext cx="8126412" cy="9398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名著导读整体规划</a:t>
            </a:r>
            <a:endParaRPr lang="zh-CN" altLang="en-US" sz="4000">
              <a:solidFill>
                <a:srgbClr val="FFFF00"/>
              </a:solidFill>
              <a:latin typeface="黑体" pitchFamily="49" charset="-122"/>
              <a:ea typeface="黑体" pitchFamily="49" charset="-122"/>
            </a:endParaRPr>
          </a:p>
        </p:txBody>
      </p:sp>
      <p:sp>
        <p:nvSpPr>
          <p:cNvPr id="40963" name="TextBox 2"/>
          <p:cNvSpPr/>
          <p:nvPr/>
        </p:nvSpPr>
        <p:spPr>
          <a:xfrm>
            <a:off x="869950" y="1143000"/>
            <a:ext cx="10520363" cy="5262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rgbClr val="FFFF00"/>
                </a:solidFill>
                <a:latin typeface="黑体" pitchFamily="49" charset="-122"/>
                <a:ea typeface="黑体" pitchFamily="49" charset="-122"/>
              </a:rPr>
              <a:t>形式</a:t>
            </a:r>
            <a:r>
              <a:rPr lang="zh-CN" altLang="en-US" sz="2800">
                <a:solidFill>
                  <a:schemeClr val="bg1"/>
                </a:solidFill>
                <a:latin typeface="黑体" pitchFamily="49" charset="-122"/>
                <a:ea typeface="黑体" pitchFamily="49" charset="-122"/>
              </a:rPr>
              <a:t>：共读</a:t>
            </a:r>
            <a:r>
              <a:rPr lang="en-US" altLang="zh-CN" sz="2800">
                <a:solidFill>
                  <a:schemeClr val="bg1"/>
                </a:solidFill>
                <a:latin typeface="黑体" pitchFamily="49" charset="-122"/>
                <a:ea typeface="黑体" pitchFamily="49" charset="-122"/>
              </a:rPr>
              <a:t>·</a:t>
            </a:r>
            <a:r>
              <a:rPr lang="zh-CN" altLang="en-US" sz="2800">
                <a:solidFill>
                  <a:schemeClr val="bg1"/>
                </a:solidFill>
                <a:latin typeface="黑体" pitchFamily="49" charset="-122"/>
                <a:ea typeface="黑体" pitchFamily="49" charset="-122"/>
              </a:rPr>
              <a:t>共享</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rgbClr val="FFFF00"/>
                </a:solidFill>
                <a:latin typeface="黑体" pitchFamily="49" charset="-122"/>
                <a:ea typeface="黑体" pitchFamily="49" charset="-122"/>
              </a:rPr>
              <a:t>版本</a:t>
            </a:r>
            <a:r>
              <a:rPr lang="zh-CN" altLang="en-US" sz="2800">
                <a:solidFill>
                  <a:schemeClr val="bg1"/>
                </a:solidFill>
                <a:latin typeface="黑体" pitchFamily="49" charset="-122"/>
                <a:ea typeface="黑体" pitchFamily="49" charset="-122"/>
              </a:rPr>
              <a:t>：一百回本，有词语注解的原版</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rgbClr val="FFFF00"/>
                </a:solidFill>
                <a:latin typeface="黑体" pitchFamily="49" charset="-122"/>
                <a:ea typeface="黑体" pitchFamily="49" charset="-122"/>
              </a:rPr>
              <a:t>目标</a:t>
            </a:r>
            <a:r>
              <a:rPr lang="zh-CN" altLang="en-US" sz="2800">
                <a:solidFill>
                  <a:schemeClr val="bg1"/>
                </a:solidFill>
                <a:latin typeface="黑体" pitchFamily="49" charset="-122"/>
                <a:ea typeface="黑体" pitchFamily="49" charset="-122"/>
              </a:rPr>
              <a:t>：</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chemeClr val="bg1"/>
                </a:solidFill>
                <a:latin typeface="黑体" pitchFamily="49" charset="-122"/>
                <a:ea typeface="黑体" pitchFamily="49" charset="-122"/>
              </a:rPr>
              <a:t>了解内容情节；认识评价人物；分析艺术特点（结构、人物刻画、语言）；点评主题思想（忠、义）。</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rgbClr val="FFFF00"/>
                </a:solidFill>
                <a:latin typeface="黑体" pitchFamily="49" charset="-122"/>
                <a:ea typeface="黑体" pitchFamily="49" charset="-122"/>
              </a:rPr>
              <a:t>方法</a:t>
            </a:r>
            <a:r>
              <a:rPr lang="zh-CN" altLang="en-US" sz="2800">
                <a:solidFill>
                  <a:schemeClr val="bg1"/>
                </a:solidFill>
                <a:latin typeface="黑体" pitchFamily="49" charset="-122"/>
                <a:ea typeface="黑体" pitchFamily="49" charset="-122"/>
              </a:rPr>
              <a:t>：快速阅读，精读和跳读，圈点与批注，摘抄与做笔记，选择性阅读。</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chemeClr val="bg1"/>
                </a:solidFill>
                <a:latin typeface="黑体" pitchFamily="49" charset="-122"/>
                <a:ea typeface="黑体" pitchFamily="49" charset="-122"/>
              </a:rPr>
              <a:t>（既是阅读的过程方法，又是阅读学习的内容）</a:t>
            </a:r>
            <a:endParaRPr lang="zh-CN" altLang="en-US" sz="2800">
              <a:solidFill>
                <a:schemeClr val="bg1"/>
              </a:solidFill>
              <a:latin typeface="黑体" pitchFamily="49" charset="-122"/>
              <a:ea typeface="黑体" pitchFamily="49" charset="-122"/>
            </a:endParaRPr>
          </a:p>
          <a:p>
            <a:pPr marL="0" lvl="0" indent="0" eaLnBrk="1" hangingPunct="1"/>
            <a:r>
              <a:rPr lang="zh-CN" altLang="en-US" sz="2800">
                <a:solidFill>
                  <a:srgbClr val="FFFF00"/>
                </a:solidFill>
                <a:latin typeface="黑体" pitchFamily="49" charset="-122"/>
                <a:ea typeface="黑体" pitchFamily="49" charset="-122"/>
              </a:rPr>
              <a:t>时间</a:t>
            </a:r>
            <a:r>
              <a:rPr lang="zh-CN" altLang="en-US" sz="2800">
                <a:solidFill>
                  <a:schemeClr val="bg1"/>
                </a:solidFill>
                <a:latin typeface="黑体" pitchFamily="49" charset="-122"/>
                <a:ea typeface="黑体" pitchFamily="49" charset="-122"/>
              </a:rPr>
              <a:t>：</a:t>
            </a:r>
            <a:endParaRPr lang="zh-CN" altLang="en-US" sz="2800">
              <a:solidFill>
                <a:schemeClr val="bg1"/>
              </a:solidFill>
              <a:latin typeface="黑体" pitchFamily="49" charset="-122"/>
              <a:ea typeface="黑体" pitchFamily="49" charset="-122"/>
            </a:endParaRPr>
          </a:p>
          <a:p>
            <a:pPr marL="0" lvl="0" indent="0" eaLnBrk="1" hangingPunct="1"/>
            <a:r>
              <a:rPr lang="en-US" altLang="zh-CN" sz="2800">
                <a:solidFill>
                  <a:schemeClr val="bg1"/>
                </a:solidFill>
                <a:latin typeface="黑体" pitchFamily="49" charset="-122"/>
                <a:ea typeface="黑体" pitchFamily="49" charset="-122"/>
              </a:rPr>
              <a:t>1.</a:t>
            </a:r>
            <a:r>
              <a:rPr lang="zh-CN" altLang="en-US" sz="2800">
                <a:solidFill>
                  <a:schemeClr val="bg1"/>
                </a:solidFill>
                <a:latin typeface="黑体" pitchFamily="49" charset="-122"/>
                <a:ea typeface="黑体" pitchFamily="49" charset="-122"/>
              </a:rPr>
              <a:t>假期就集中用</a:t>
            </a:r>
            <a:r>
              <a:rPr lang="en-US" altLang="zh-CN" sz="2800">
                <a:solidFill>
                  <a:schemeClr val="bg1"/>
                </a:solidFill>
                <a:latin typeface="黑体" pitchFamily="49" charset="-122"/>
                <a:ea typeface="黑体" pitchFamily="49" charset="-122"/>
              </a:rPr>
              <a:t>20-30</a:t>
            </a:r>
            <a:r>
              <a:rPr lang="zh-CN" altLang="en-US" sz="2800">
                <a:solidFill>
                  <a:schemeClr val="bg1"/>
                </a:solidFill>
                <a:latin typeface="黑体" pitchFamily="49" charset="-122"/>
                <a:ea typeface="黑体" pitchFamily="49" charset="-122"/>
              </a:rPr>
              <a:t>天左右。</a:t>
            </a:r>
            <a:endParaRPr lang="zh-CN" altLang="en-US" sz="2800">
              <a:solidFill>
                <a:schemeClr val="bg1"/>
              </a:solidFill>
              <a:latin typeface="黑体" pitchFamily="49" charset="-122"/>
              <a:ea typeface="黑体" pitchFamily="49" charset="-122"/>
            </a:endParaRPr>
          </a:p>
          <a:p>
            <a:pPr marL="0" lvl="0" indent="0" eaLnBrk="1" hangingPunct="1"/>
            <a:r>
              <a:rPr lang="en-US" altLang="zh-CN" sz="2800">
                <a:solidFill>
                  <a:schemeClr val="bg1"/>
                </a:solidFill>
                <a:latin typeface="黑体" pitchFamily="49" charset="-122"/>
                <a:ea typeface="黑体" pitchFamily="49" charset="-122"/>
              </a:rPr>
              <a:t>2.</a:t>
            </a:r>
            <a:r>
              <a:rPr lang="zh-CN" altLang="en-US" sz="2800">
                <a:solidFill>
                  <a:schemeClr val="bg1"/>
                </a:solidFill>
                <a:latin typeface="黑体" pitchFamily="49" charset="-122"/>
                <a:ea typeface="黑体" pitchFamily="49" charset="-122"/>
              </a:rPr>
              <a:t>学期中，用</a:t>
            </a:r>
            <a:r>
              <a:rPr lang="en-US" altLang="zh-CN" sz="2800">
                <a:solidFill>
                  <a:schemeClr val="bg1"/>
                </a:solidFill>
                <a:latin typeface="黑体" pitchFamily="49" charset="-122"/>
                <a:ea typeface="黑体" pitchFamily="49" charset="-122"/>
              </a:rPr>
              <a:t>12</a:t>
            </a:r>
            <a:r>
              <a:rPr lang="zh-CN" altLang="en-US" sz="2800">
                <a:solidFill>
                  <a:schemeClr val="bg1"/>
                </a:solidFill>
                <a:latin typeface="黑体" pitchFamily="49" charset="-122"/>
                <a:ea typeface="黑体" pitchFamily="49" charset="-122"/>
              </a:rPr>
              <a:t>周。</a:t>
            </a:r>
            <a:endParaRPr lang="en-US" altLang="zh-CN" sz="2800">
              <a:solidFill>
                <a:schemeClr val="bg1"/>
              </a:solidFill>
              <a:latin typeface="黑体" pitchFamily="49" charset="-122"/>
              <a:ea typeface="黑体" pitchFamily="49" charset="-122"/>
            </a:endParaRPr>
          </a:p>
          <a:p>
            <a:pPr marL="0" lvl="0" indent="0" eaLnBrk="1" hangingPunct="1"/>
            <a:endParaRPr lang="zh-CN" altLang="en-US" sz="2800">
              <a:solidFill>
                <a:schemeClr val="bg1"/>
              </a:solidFill>
              <a:latin typeface="黑体" pitchFamily="49" charset="-122"/>
              <a:ea typeface="黑体" pitchFamily="49"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6" name="图片 1" descr="捕获"/>
          <p:cNvPicPr>
            <a:picLocks noChangeAspect="1"/>
          </p:cNvPicPr>
          <p:nvPr/>
        </p:nvPicPr>
        <p:blipFill>
          <a:blip r:embed="rId2"/>
          <a:stretch>
            <a:fillRect/>
          </a:stretch>
        </p:blipFill>
        <p:spPr>
          <a:xfrm>
            <a:off x="4154488" y="490538"/>
            <a:ext cx="3883025" cy="5875337"/>
          </a:xfrm>
          <a:prstGeom prst="rect">
            <a:avLst/>
          </a:prstGeom>
          <a:noFill/>
          <a:ln>
            <a:noFill/>
            <a:miter lim="800000"/>
          </a:ln>
        </p:spPr>
      </p:pic>
      <p:sp>
        <p:nvSpPr>
          <p:cNvPr id="41987" name="文本框 1"/>
          <p:cNvSpPr/>
          <p:nvPr/>
        </p:nvSpPr>
        <p:spPr>
          <a:xfrm>
            <a:off x="2984500" y="393700"/>
            <a:ext cx="798513" cy="6069013"/>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每周阅读安排</a:t>
            </a:r>
            <a:endParaRPr lang="zh-CN" altLang="en-US" sz="4000">
              <a:solidFill>
                <a:srgbClr val="FFFF00"/>
              </a:solidFill>
              <a:latin typeface="黑体" pitchFamily="49" charset="-122"/>
              <a:ea typeface="黑体"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（一）</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读前指导课</a:t>
            </a:r>
            <a:endParaRPr lang="zh-CN" altLang="en-US" sz="4000">
              <a:solidFill>
                <a:srgbClr val="FFFF00"/>
              </a:solidFill>
              <a:latin typeface="黑体" pitchFamily="49" charset="-122"/>
              <a:ea typeface="黑体" pitchFamily="49" charset="-122"/>
            </a:endParaRPr>
          </a:p>
        </p:txBody>
      </p:sp>
      <p:sp>
        <p:nvSpPr>
          <p:cNvPr id="43011" name="TextBox 2"/>
          <p:cNvSpPr/>
          <p:nvPr/>
        </p:nvSpPr>
        <p:spPr>
          <a:xfrm>
            <a:off x="2001838" y="2533650"/>
            <a:ext cx="8482012" cy="18145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rgbClr val="FFFF00"/>
                </a:solidFill>
                <a:latin typeface="黑体" pitchFamily="49" charset="-122"/>
                <a:ea typeface="黑体" pitchFamily="49" charset="-122"/>
                <a:sym typeface="宋体" panose="02010600030101010101" pitchFamily="2" charset="-122"/>
              </a:rPr>
              <a:t>2.</a:t>
            </a:r>
            <a:r>
              <a:rPr lang="zh-CN" altLang="en-US" sz="2800">
                <a:solidFill>
                  <a:srgbClr val="FFFF00"/>
                </a:solidFill>
                <a:latin typeface="黑体" pitchFamily="49" charset="-122"/>
                <a:ea typeface="黑体" pitchFamily="49" charset="-122"/>
                <a:sym typeface="宋体" panose="02010600030101010101" pitchFamily="2" charset="-122"/>
              </a:rPr>
              <a:t>阅读章回目录，找出熟悉的人物与情节</a:t>
            </a:r>
            <a:r>
              <a:rPr lang="zh-CN" altLang="en-US" sz="2800">
                <a:solidFill>
                  <a:schemeClr val="bg1"/>
                </a:solidFill>
                <a:latin typeface="黑体" pitchFamily="49" charset="-122"/>
                <a:ea typeface="黑体" pitchFamily="49" charset="-122"/>
                <a:sym typeface="宋体" panose="02010600030101010101" pitchFamily="2" charset="-122"/>
              </a:rPr>
              <a:t>：</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chemeClr val="bg1"/>
                </a:solidFill>
                <a:latin typeface="楷体" pitchFamily="49" charset="-122"/>
                <a:ea typeface="楷体" pitchFamily="49" charset="-122"/>
                <a:sym typeface="宋体" panose="02010600030101010101" pitchFamily="2" charset="-122"/>
              </a:rPr>
              <a:t>整体把握，用熟悉故事唤起亲切感，用目录吸引阅读。（前</a:t>
            </a:r>
            <a:r>
              <a:rPr lang="en-US" altLang="zh-CN" sz="2800">
                <a:solidFill>
                  <a:schemeClr val="bg1"/>
                </a:solidFill>
                <a:latin typeface="楷体" pitchFamily="49" charset="-122"/>
                <a:ea typeface="楷体" pitchFamily="49" charset="-122"/>
                <a:sym typeface="宋体" panose="02010600030101010101" pitchFamily="2" charset="-122"/>
              </a:rPr>
              <a:t>50</a:t>
            </a:r>
            <a:r>
              <a:rPr lang="zh-CN" altLang="en-US" sz="2800">
                <a:solidFill>
                  <a:schemeClr val="bg1"/>
                </a:solidFill>
                <a:latin typeface="楷体" pitchFamily="49" charset="-122"/>
                <a:ea typeface="楷体" pitchFamily="49" charset="-122"/>
                <a:sym typeface="宋体" panose="02010600030101010101" pitchFamily="2" charset="-122"/>
              </a:rPr>
              <a:t>回）（三部分：</a:t>
            </a:r>
            <a:r>
              <a:rPr lang="en-US" altLang="zh-CN" sz="2800">
                <a:solidFill>
                  <a:schemeClr val="bg1"/>
                </a:solidFill>
                <a:latin typeface="楷体" pitchFamily="49" charset="-122"/>
                <a:ea typeface="楷体" pitchFamily="49" charset="-122"/>
                <a:sym typeface="宋体" panose="02010600030101010101" pitchFamily="2" charset="-122"/>
              </a:rPr>
              <a:t>1-40,</a:t>
            </a:r>
            <a:r>
              <a:rPr lang="zh-CN" altLang="en-US" sz="2800">
                <a:solidFill>
                  <a:schemeClr val="bg1"/>
                </a:solidFill>
                <a:latin typeface="楷体" pitchFamily="49" charset="-122"/>
                <a:ea typeface="楷体" pitchFamily="49" charset="-122"/>
                <a:sym typeface="宋体" panose="02010600030101010101" pitchFamily="2" charset="-122"/>
              </a:rPr>
              <a:t>白龙庙英雄小聚义；</a:t>
            </a:r>
            <a:r>
              <a:rPr lang="en-US" altLang="zh-CN" sz="2800">
                <a:solidFill>
                  <a:schemeClr val="bg1"/>
                </a:solidFill>
                <a:latin typeface="楷体" pitchFamily="49" charset="-122"/>
                <a:ea typeface="楷体" pitchFamily="49" charset="-122"/>
                <a:sym typeface="宋体" panose="02010600030101010101" pitchFamily="2" charset="-122"/>
              </a:rPr>
              <a:t>41-71,</a:t>
            </a:r>
            <a:r>
              <a:rPr lang="zh-CN" altLang="en-US" sz="2800">
                <a:solidFill>
                  <a:schemeClr val="bg1"/>
                </a:solidFill>
                <a:latin typeface="楷体" pitchFamily="49" charset="-122"/>
                <a:ea typeface="楷体" pitchFamily="49" charset="-122"/>
                <a:sym typeface="宋体" panose="02010600030101010101" pitchFamily="2" charset="-122"/>
              </a:rPr>
              <a:t>梁山泊英雄排座次；</a:t>
            </a:r>
            <a:r>
              <a:rPr lang="en-US" altLang="zh-CN" sz="2800">
                <a:solidFill>
                  <a:schemeClr val="bg1"/>
                </a:solidFill>
                <a:latin typeface="楷体" pitchFamily="49" charset="-122"/>
                <a:ea typeface="楷体" pitchFamily="49" charset="-122"/>
                <a:sym typeface="宋体" panose="02010600030101010101" pitchFamily="2" charset="-122"/>
              </a:rPr>
              <a:t>72-100</a:t>
            </a:r>
            <a:r>
              <a:rPr lang="zh-CN" altLang="en-US" sz="2800">
                <a:solidFill>
                  <a:schemeClr val="bg1"/>
                </a:solidFill>
                <a:latin typeface="楷体" pitchFamily="49" charset="-122"/>
                <a:ea typeface="楷体" pitchFamily="49" charset="-122"/>
                <a:sym typeface="宋体" panose="02010600030101010101" pitchFamily="2" charset="-122"/>
              </a:rPr>
              <a:t>，宋公明神聚蓼儿洼）</a:t>
            </a:r>
            <a:endParaRPr lang="en-US" altLang="zh-CN" sz="2800">
              <a:solidFill>
                <a:schemeClr val="bg1"/>
              </a:solidFill>
              <a:latin typeface="黑体" pitchFamily="49" charset="-122"/>
              <a:ea typeface="黑体" pitchFamily="49" charset="-122"/>
            </a:endParaRPr>
          </a:p>
        </p:txBody>
      </p:sp>
      <p:sp>
        <p:nvSpPr>
          <p:cNvPr id="43012" name="文本框 1"/>
          <p:cNvSpPr/>
          <p:nvPr/>
        </p:nvSpPr>
        <p:spPr>
          <a:xfrm>
            <a:off x="2001838" y="1273175"/>
            <a:ext cx="8482012" cy="1260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rgbClr val="FFFF00"/>
                </a:solidFill>
                <a:latin typeface="黑体" pitchFamily="49" charset="-122"/>
                <a:ea typeface="黑体" pitchFamily="49" charset="-122"/>
                <a:sym typeface="宋体" panose="02010600030101010101" pitchFamily="2" charset="-122"/>
              </a:rPr>
              <a:t>1.</a:t>
            </a:r>
            <a:r>
              <a:rPr lang="zh-CN" altLang="en-US" sz="2800">
                <a:solidFill>
                  <a:srgbClr val="FFFF00"/>
                </a:solidFill>
                <a:latin typeface="黑体" pitchFamily="49" charset="-122"/>
                <a:ea typeface="黑体" pitchFamily="49" charset="-122"/>
                <a:sym typeface="宋体" panose="02010600030101010101" pitchFamily="2" charset="-122"/>
              </a:rPr>
              <a:t>书名</a:t>
            </a:r>
            <a:r>
              <a:rPr lang="zh-CN" altLang="en-US" sz="2800">
                <a:solidFill>
                  <a:schemeClr val="bg1"/>
                </a:solidFill>
                <a:latin typeface="黑体" pitchFamily="49" charset="-122"/>
                <a:ea typeface="黑体" pitchFamily="49" charset="-122"/>
                <a:sym typeface="宋体" panose="02010600030101010101" pitchFamily="2" charset="-122"/>
              </a:rPr>
              <a:t>：《江湖豪客传》</a:t>
            </a:r>
            <a:r>
              <a:rPr lang="zh-CN" altLang="en-US" sz="2800">
                <a:solidFill>
                  <a:schemeClr val="bg1"/>
                </a:solidFill>
                <a:ea typeface="黑体" pitchFamily="49" charset="-122"/>
                <a:sym typeface="宋体" panose="02010600030101010101" pitchFamily="2" charset="-122"/>
              </a:rPr>
              <a:t>→《水浒传》（施、罗贯中）</a:t>
            </a:r>
            <a:r>
              <a:rPr lang="en-US" altLang="zh-CN" sz="2400">
                <a:solidFill>
                  <a:schemeClr val="bg1"/>
                </a:solidFill>
                <a:latin typeface="楷体" pitchFamily="49" charset="-122"/>
                <a:ea typeface="楷体" pitchFamily="49" charset="-122"/>
                <a:sym typeface="宋体" panose="02010600030101010101" pitchFamily="2" charset="-122"/>
              </a:rPr>
              <a:t>“</a:t>
            </a:r>
            <a:r>
              <a:rPr lang="zh-CN" altLang="en-US" sz="2400">
                <a:solidFill>
                  <a:schemeClr val="bg1"/>
                </a:solidFill>
                <a:latin typeface="楷体" pitchFamily="49" charset="-122"/>
                <a:ea typeface="楷体" pitchFamily="49" charset="-122"/>
                <a:sym typeface="宋体" panose="02010600030101010101" pitchFamily="2" charset="-122"/>
              </a:rPr>
              <a:t>水浒</a:t>
            </a:r>
            <a:r>
              <a:rPr lang="en-US" altLang="zh-CN" sz="2400">
                <a:solidFill>
                  <a:schemeClr val="bg1"/>
                </a:solidFill>
                <a:latin typeface="楷体" pitchFamily="49" charset="-122"/>
                <a:ea typeface="楷体" pitchFamily="49" charset="-122"/>
                <a:sym typeface="宋体" panose="02010600030101010101" pitchFamily="2" charset="-122"/>
              </a:rPr>
              <a:t>”</a:t>
            </a:r>
            <a:r>
              <a:rPr lang="zh-CN" altLang="en-US" sz="2400">
                <a:solidFill>
                  <a:schemeClr val="bg1"/>
                </a:solidFill>
                <a:latin typeface="楷体" pitchFamily="49" charset="-122"/>
                <a:ea typeface="楷体" pitchFamily="49" charset="-122"/>
                <a:sym typeface="宋体" panose="02010600030101010101" pitchFamily="2" charset="-122"/>
              </a:rPr>
              <a:t>，即水边的意思，有</a:t>
            </a:r>
            <a:r>
              <a:rPr lang="en-US" altLang="zh-CN" sz="2400">
                <a:solidFill>
                  <a:schemeClr val="bg1"/>
                </a:solidFill>
                <a:latin typeface="楷体" pitchFamily="49" charset="-122"/>
                <a:ea typeface="楷体" pitchFamily="49" charset="-122"/>
                <a:sym typeface="宋体" panose="02010600030101010101" pitchFamily="2" charset="-122"/>
              </a:rPr>
              <a:t>“</a:t>
            </a:r>
            <a:r>
              <a:rPr lang="zh-CN" altLang="en-US" sz="2400">
                <a:solidFill>
                  <a:schemeClr val="bg1"/>
                </a:solidFill>
                <a:latin typeface="楷体" pitchFamily="49" charset="-122"/>
                <a:ea typeface="楷体" pitchFamily="49" charset="-122"/>
                <a:sym typeface="宋体" panose="02010600030101010101" pitchFamily="2" charset="-122"/>
              </a:rPr>
              <a:t>在野</a:t>
            </a:r>
            <a:r>
              <a:rPr lang="en-US" altLang="zh-CN" sz="2400">
                <a:solidFill>
                  <a:schemeClr val="bg1"/>
                </a:solidFill>
                <a:latin typeface="楷体" pitchFamily="49" charset="-122"/>
                <a:ea typeface="楷体" pitchFamily="49" charset="-122"/>
                <a:sym typeface="宋体" panose="02010600030101010101" pitchFamily="2" charset="-122"/>
              </a:rPr>
              <a:t>”</a:t>
            </a:r>
            <a:r>
              <a:rPr lang="zh-CN" altLang="en-US" sz="2400">
                <a:solidFill>
                  <a:schemeClr val="bg1"/>
                </a:solidFill>
                <a:latin typeface="楷体" pitchFamily="49" charset="-122"/>
                <a:ea typeface="楷体" pitchFamily="49" charset="-122"/>
                <a:sym typeface="宋体" panose="02010600030101010101" pitchFamily="2" charset="-122"/>
              </a:rPr>
              <a:t>的含义，且合《诗经》里</a:t>
            </a:r>
            <a:r>
              <a:rPr lang="en-US" altLang="zh-CN" sz="2400">
                <a:solidFill>
                  <a:schemeClr val="bg1"/>
                </a:solidFill>
                <a:latin typeface="楷体" pitchFamily="49" charset="-122"/>
                <a:ea typeface="楷体" pitchFamily="49" charset="-122"/>
                <a:sym typeface="宋体" panose="02010600030101010101" pitchFamily="2" charset="-122"/>
              </a:rPr>
              <a:t>“</a:t>
            </a:r>
            <a:r>
              <a:rPr lang="zh-CN" altLang="en-US" sz="2400">
                <a:solidFill>
                  <a:schemeClr val="bg1"/>
                </a:solidFill>
                <a:latin typeface="楷体" pitchFamily="49" charset="-122"/>
                <a:ea typeface="楷体" pitchFamily="49" charset="-122"/>
                <a:sym typeface="宋体" panose="02010600030101010101" pitchFamily="2" charset="-122"/>
              </a:rPr>
              <a:t>率西水浒，至于岐下</a:t>
            </a:r>
            <a:r>
              <a:rPr lang="en-US" altLang="zh-CN" sz="2400">
                <a:solidFill>
                  <a:schemeClr val="bg1"/>
                </a:solidFill>
                <a:latin typeface="楷体" pitchFamily="49" charset="-122"/>
                <a:ea typeface="楷体" pitchFamily="49" charset="-122"/>
                <a:sym typeface="宋体" panose="02010600030101010101" pitchFamily="2" charset="-122"/>
              </a:rPr>
              <a:t>”</a:t>
            </a:r>
            <a:r>
              <a:rPr lang="zh-CN" altLang="en-US" sz="2400">
                <a:solidFill>
                  <a:schemeClr val="bg1"/>
                </a:solidFill>
                <a:latin typeface="楷体" pitchFamily="49" charset="-122"/>
                <a:ea typeface="楷体" pitchFamily="49" charset="-122"/>
                <a:sym typeface="宋体" panose="02010600030101010101" pitchFamily="2" charset="-122"/>
              </a:rPr>
              <a:t>的典故。</a:t>
            </a:r>
            <a:endParaRPr lang="zh-CN" altLang="en-US"/>
          </a:p>
        </p:txBody>
      </p:sp>
      <p:sp>
        <p:nvSpPr>
          <p:cNvPr id="43013" name="文本框 2"/>
          <p:cNvSpPr/>
          <p:nvPr/>
        </p:nvSpPr>
        <p:spPr>
          <a:xfrm>
            <a:off x="2009775" y="4348163"/>
            <a:ext cx="8172450" cy="2000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rgbClr val="FFFF00"/>
                </a:solidFill>
                <a:latin typeface="黑体" pitchFamily="49" charset="-122"/>
                <a:ea typeface="黑体" pitchFamily="49" charset="-122"/>
                <a:sym typeface="宋体" panose="02010600030101010101" pitchFamily="2" charset="-122"/>
              </a:rPr>
              <a:t>3.</a:t>
            </a:r>
            <a:r>
              <a:rPr lang="zh-CN" altLang="en-US" sz="2800">
                <a:solidFill>
                  <a:srgbClr val="FFFF00"/>
                </a:solidFill>
                <a:latin typeface="黑体" pitchFamily="49" charset="-122"/>
                <a:ea typeface="黑体" pitchFamily="49" charset="-122"/>
                <a:sym typeface="宋体" panose="02010600030101010101" pitchFamily="2" charset="-122"/>
              </a:rPr>
              <a:t>从《好汉歌》看《水浒》</a:t>
            </a:r>
            <a:r>
              <a:rPr lang="zh-CN" altLang="en-US" sz="2400">
                <a:solidFill>
                  <a:schemeClr val="bg1"/>
                </a:solidFill>
                <a:latin typeface="黑体" pitchFamily="49" charset="-122"/>
                <a:ea typeface="黑体" pitchFamily="49" charset="-122"/>
                <a:sym typeface="宋体" panose="02010600030101010101" pitchFamily="2" charset="-122"/>
              </a:rPr>
              <a:t>：</a:t>
            </a:r>
            <a:endParaRPr lang="zh-CN" altLang="en-US" sz="2400">
              <a:solidFill>
                <a:schemeClr val="bg1"/>
              </a:solidFill>
              <a:latin typeface="黑体" pitchFamily="49" charset="-122"/>
              <a:ea typeface="黑体" pitchFamily="49" charset="-122"/>
            </a:endParaRPr>
          </a:p>
          <a:p>
            <a:pPr marL="0" lvl="0" indent="0" eaLnBrk="1" hangingPunct="1"/>
            <a:r>
              <a:rPr lang="en-US" altLang="zh-CN" sz="2400">
                <a:solidFill>
                  <a:schemeClr val="bg1"/>
                </a:solidFill>
                <a:latin typeface="楷体" pitchFamily="49" charset="-122"/>
                <a:ea typeface="楷体" pitchFamily="49" charset="-122"/>
                <a:sym typeface="宋体" panose="02010600030101010101" pitchFamily="2" charset="-122"/>
              </a:rPr>
              <a:t>大河向东流哇/天上的星星参北斗哇/（嘿嘿嘿嘿 参北斗哇）/（生死之交一碗酒哇）/说走咱就走哇/你有我有全都有哇/（嘿嘿嘿嘿 全都有哇）/（水里火里不回头哇）/路见不平一声吼哇/该出手时就出手哇/风风火火闯九州哇……</a:t>
            </a:r>
            <a:endParaRPr lang="zh-CN" altLang="en-US"/>
          </a:p>
        </p:txBody>
      </p:sp>
      <p:sp>
        <p:nvSpPr>
          <p:cNvPr id="43014" name="椭圆 3"/>
          <p:cNvSpPr/>
          <p:nvPr/>
        </p:nvSpPr>
        <p:spPr>
          <a:xfrm rot="20100000">
            <a:off x="6456363" y="3271838"/>
            <a:ext cx="3859212" cy="1655762"/>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3600" spc="0">
                <a:solidFill>
                  <a:srgbClr val="FF0000"/>
                </a:solidFill>
                <a:latin typeface="黑体" pitchFamily="49" charset="-122"/>
                <a:ea typeface="黑体" pitchFamily="49" charset="-122"/>
              </a:rPr>
              <a:t>常识、内容了解，激趣</a:t>
            </a:r>
            <a:endParaRPr lang="en-US" altLang="en-US" sz="3600">
              <a:solidFill>
                <a:srgbClr val="FF0000"/>
              </a:solidFill>
              <a:latin typeface="黑体" pitchFamily="49" charset="-122"/>
              <a:ea typeface="黑体" pitchFamily="49" charset="-122"/>
            </a:endParaRPr>
          </a:p>
        </p:txBody>
      </p:sp>
      <p:sp>
        <p:nvSpPr>
          <p:cNvPr id="43015" name="动作按钮: 声音 1">
            <a:hlinkClick r:id="rId2" action="ppaction://hlinkfile"/>
          </p:cNvPr>
          <p:cNvSpPr/>
          <p:nvPr/>
        </p:nvSpPr>
        <p:spPr>
          <a:xfrm>
            <a:off x="9120188" y="6021388"/>
            <a:ext cx="792162" cy="6477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endParaRPr lang="en-US" altLang="en-US">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blinds(horizontal)">
                                      <p:cBhvr>
                                        <p:cTn id="7" dur="500" fill="hold"/>
                                        <p:tgtEl>
                                          <p:spTgt spid="430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1"/>
                                        </p:tgtEl>
                                        <p:attrNameLst>
                                          <p:attrName>style.visibility</p:attrName>
                                        </p:attrNameLst>
                                      </p:cBhvr>
                                      <p:to>
                                        <p:strVal val="visible"/>
                                      </p:to>
                                    </p:set>
                                    <p:animEffect transition="in" filter="blinds(horizontal)">
                                      <p:cBhvr>
                                        <p:cTn id="12" dur="500" fill="hold"/>
                                        <p:tgtEl>
                                          <p:spTgt spid="430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013"/>
                                        </p:tgtEl>
                                        <p:attrNameLst>
                                          <p:attrName>style.visibility</p:attrName>
                                        </p:attrNameLst>
                                      </p:cBhvr>
                                      <p:to>
                                        <p:strVal val="visible"/>
                                      </p:to>
                                    </p:set>
                                    <p:animEffect transition="in" filter="blinds(horizontal)">
                                      <p:cBhvr>
                                        <p:cTn id="17" dur="500" fill="hold"/>
                                        <p:tgtEl>
                                          <p:spTgt spid="430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014"/>
                                        </p:tgtEl>
                                        <p:attrNameLst>
                                          <p:attrName>style.visibility</p:attrName>
                                        </p:attrNameLst>
                                      </p:cBhvr>
                                      <p:to>
                                        <p:strVal val="visible"/>
                                      </p:to>
                                    </p:set>
                                    <p:animEffect transition="in" filter="blinds(horizontal)">
                                      <p:cBhvr>
                                        <p:cTn id="22" dur="500" fill="hold"/>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P spid="43013" grpId="0"/>
      <p:bldP spid="430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（一）</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读前指导课</a:t>
            </a:r>
            <a:endParaRPr lang="zh-CN" altLang="en-US" sz="4000">
              <a:solidFill>
                <a:srgbClr val="FFFF00"/>
              </a:solidFill>
              <a:latin typeface="黑体" pitchFamily="49" charset="-122"/>
              <a:ea typeface="黑体" pitchFamily="49" charset="-122"/>
            </a:endParaRPr>
          </a:p>
        </p:txBody>
      </p:sp>
      <p:sp>
        <p:nvSpPr>
          <p:cNvPr id="44035" name="文本框 1"/>
          <p:cNvSpPr/>
          <p:nvPr/>
        </p:nvSpPr>
        <p:spPr>
          <a:xfrm>
            <a:off x="2001838" y="1273175"/>
            <a:ext cx="8482012" cy="47926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lnSpc>
                <a:spcPts val="3700"/>
              </a:lnSpc>
            </a:pPr>
            <a:r>
              <a:rPr lang="en-US" altLang="zh-CN" sz="2800">
                <a:solidFill>
                  <a:srgbClr val="FFFF00"/>
                </a:solidFill>
                <a:latin typeface="黑体" pitchFamily="49" charset="-122"/>
                <a:ea typeface="黑体" pitchFamily="49" charset="-122"/>
              </a:rPr>
              <a:t>4.</a:t>
            </a:r>
            <a:r>
              <a:rPr lang="zh-CN" altLang="en-US" sz="2800">
                <a:solidFill>
                  <a:srgbClr val="FFFF00"/>
                </a:solidFill>
                <a:latin typeface="黑体" pitchFamily="49" charset="-122"/>
                <a:ea typeface="黑体" pitchFamily="49" charset="-122"/>
              </a:rPr>
              <a:t>方法</a:t>
            </a:r>
            <a:r>
              <a:rPr lang="zh-CN" altLang="en-US" sz="2800">
                <a:solidFill>
                  <a:schemeClr val="bg1"/>
                </a:solidFill>
                <a:latin typeface="黑体" pitchFamily="49" charset="-122"/>
                <a:ea typeface="黑体" pitchFamily="49" charset="-122"/>
              </a:rPr>
              <a:t>：</a:t>
            </a:r>
            <a:r>
              <a:rPr lang="zh-CN" altLang="en-US" sz="2800">
                <a:solidFill>
                  <a:schemeClr val="bg1"/>
                </a:solidFill>
                <a:ea typeface="黑体" pitchFamily="49" charset="-122"/>
              </a:rPr>
              <a:t>快速，精读、跳读，圈点与批注</a:t>
            </a:r>
            <a:endParaRPr lang="zh-CN" altLang="en-US" sz="2800">
              <a:solidFill>
                <a:schemeClr val="bg1"/>
              </a:solidFill>
              <a:latin typeface="黑体" pitchFamily="49" charset="-122"/>
              <a:ea typeface="黑体" pitchFamily="49" charset="-122"/>
            </a:endParaRPr>
          </a:p>
          <a:p>
            <a:pPr marL="0" lvl="0" indent="0" eaLnBrk="1" hangingPunct="1">
              <a:lnSpc>
                <a:spcPts val="3700"/>
              </a:lnSpc>
            </a:pPr>
            <a:r>
              <a:rPr lang="en-US" altLang="zh-CN" sz="2800">
                <a:solidFill>
                  <a:srgbClr val="FFFF00"/>
                </a:solidFill>
                <a:latin typeface="黑体" pitchFamily="49" charset="-122"/>
                <a:ea typeface="黑体" pitchFamily="49" charset="-122"/>
              </a:rPr>
              <a:t>5.</a:t>
            </a:r>
            <a:r>
              <a:rPr lang="zh-CN" altLang="en-US" sz="2800">
                <a:solidFill>
                  <a:srgbClr val="FFFF00"/>
                </a:solidFill>
                <a:latin typeface="黑体" pitchFamily="49" charset="-122"/>
                <a:ea typeface="黑体" pitchFamily="49" charset="-122"/>
              </a:rPr>
              <a:t>关注点</a:t>
            </a:r>
            <a:r>
              <a:rPr lang="zh-CN" altLang="en-US" sz="2800">
                <a:solidFill>
                  <a:schemeClr val="bg1"/>
                </a:solidFill>
                <a:latin typeface="黑体" pitchFamily="49" charset="-122"/>
                <a:ea typeface="黑体" pitchFamily="49" charset="-122"/>
              </a:rPr>
              <a:t>：概述情节，了解人物，辨析手法</a:t>
            </a:r>
            <a:endParaRPr lang="zh-CN" altLang="en-US" sz="2800">
              <a:solidFill>
                <a:schemeClr val="bg1"/>
              </a:solidFill>
              <a:latin typeface="黑体" pitchFamily="49" charset="-122"/>
              <a:ea typeface="黑体" pitchFamily="49" charset="-122"/>
            </a:endParaRPr>
          </a:p>
          <a:p>
            <a:pPr marL="0" lvl="0" indent="0" eaLnBrk="1" hangingPunct="1">
              <a:lnSpc>
                <a:spcPts val="3700"/>
              </a:lnSpc>
              <a:buFont typeface="Arial"/>
            </a:pPr>
            <a:r>
              <a:rPr lang="en-US" altLang="zh-CN" sz="2800">
                <a:solidFill>
                  <a:srgbClr val="FFFF00"/>
                </a:solidFill>
                <a:latin typeface="黑体" pitchFamily="49" charset="-122"/>
                <a:ea typeface="黑体" pitchFamily="49" charset="-122"/>
              </a:rPr>
              <a:t>6.</a:t>
            </a:r>
            <a:r>
              <a:rPr lang="zh-CN" altLang="en-US" sz="2800">
                <a:solidFill>
                  <a:srgbClr val="FFFF00"/>
                </a:solidFill>
                <a:latin typeface="黑体" pitchFamily="49" charset="-122"/>
                <a:ea typeface="黑体" pitchFamily="49" charset="-122"/>
              </a:rPr>
              <a:t>专题阅读任务：</a:t>
            </a:r>
            <a:endParaRPr lang="en-US" altLang="zh-CN" sz="2800">
              <a:solidFill>
                <a:srgbClr val="FFFF00"/>
              </a:solidFill>
              <a:latin typeface="黑体" pitchFamily="49" charset="-122"/>
              <a:ea typeface="黑体" pitchFamily="49" charset="-122"/>
            </a:endParaRPr>
          </a:p>
          <a:p>
            <a:pPr marL="0" lvl="0" indent="0" eaLnBrk="1" hangingPunct="1">
              <a:lnSpc>
                <a:spcPts val="3700"/>
              </a:lnSpc>
              <a:buFont typeface="Arial"/>
            </a:pP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1</a:t>
            </a:r>
            <a:r>
              <a:rPr lang="zh-CN" altLang="en-US" sz="2800">
                <a:solidFill>
                  <a:schemeClr val="bg1"/>
                </a:solidFill>
                <a:latin typeface="楷体" pitchFamily="49" charset="-122"/>
                <a:ea typeface="楷体" pitchFamily="49" charset="-122"/>
              </a:rPr>
              <a:t>）评选影响故事发展的五大情节 </a:t>
            </a:r>
            <a:endParaRPr lang="en-US" altLang="zh-CN" sz="2800">
              <a:solidFill>
                <a:schemeClr val="bg1"/>
              </a:solidFill>
              <a:latin typeface="楷体" pitchFamily="49" charset="-122"/>
              <a:ea typeface="楷体" pitchFamily="49" charset="-122"/>
            </a:endParaRPr>
          </a:p>
          <a:p>
            <a:pPr marL="0" lvl="0" indent="0" eaLnBrk="1" hangingPunct="1">
              <a:lnSpc>
                <a:spcPts val="3700"/>
              </a:lnSpc>
              <a:buFont typeface="Arial"/>
            </a:pP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2</a:t>
            </a:r>
            <a:r>
              <a:rPr lang="zh-CN" altLang="en-US" sz="2800">
                <a:solidFill>
                  <a:schemeClr val="bg1"/>
                </a:solidFill>
                <a:latin typeface="楷体" pitchFamily="49" charset="-122"/>
                <a:ea typeface="楷体" pitchFamily="49" charset="-122"/>
              </a:rPr>
              <a:t>）我最喜欢的十大水浒人物排行榜</a:t>
            </a:r>
            <a:endParaRPr lang="zh-CN" altLang="en-US" sz="2800">
              <a:solidFill>
                <a:schemeClr val="bg1"/>
              </a:solidFill>
              <a:latin typeface="楷体" pitchFamily="49" charset="-122"/>
              <a:ea typeface="楷体" pitchFamily="49" charset="-122"/>
            </a:endParaRPr>
          </a:p>
          <a:p>
            <a:pPr marL="0" lvl="0" indent="0" eaLnBrk="1" hangingPunct="1">
              <a:lnSpc>
                <a:spcPts val="3700"/>
              </a:lnSpc>
              <a:buFont typeface="Arial"/>
            </a:pP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3</a:t>
            </a:r>
            <a:r>
              <a:rPr lang="zh-CN" altLang="en-US" sz="2800">
                <a:solidFill>
                  <a:schemeClr val="bg1"/>
                </a:solidFill>
                <a:latin typeface="楷体" pitchFamily="49" charset="-122"/>
                <a:ea typeface="楷体" pitchFamily="49" charset="-122"/>
              </a:rPr>
              <a:t>）水浒英雄的来路梳理     </a:t>
            </a:r>
            <a:endParaRPr lang="en-US" altLang="zh-CN" sz="2800">
              <a:solidFill>
                <a:schemeClr val="bg1"/>
              </a:solidFill>
              <a:latin typeface="楷体" pitchFamily="49" charset="-122"/>
              <a:ea typeface="楷体" pitchFamily="49" charset="-122"/>
            </a:endParaRPr>
          </a:p>
          <a:p>
            <a:pPr marL="0" lvl="0" indent="0" eaLnBrk="1" hangingPunct="1">
              <a:lnSpc>
                <a:spcPts val="3700"/>
              </a:lnSpc>
              <a:buFont typeface="Arial"/>
            </a:pP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4</a:t>
            </a:r>
            <a:r>
              <a:rPr lang="zh-CN" altLang="en-US" sz="2800">
                <a:solidFill>
                  <a:schemeClr val="bg1"/>
                </a:solidFill>
                <a:latin typeface="楷体" pitchFamily="49" charset="-122"/>
                <a:ea typeface="楷体" pitchFamily="49" charset="-122"/>
              </a:rPr>
              <a:t>）假如举办水浒运动会</a:t>
            </a:r>
            <a:endParaRPr lang="zh-CN" altLang="en-US" sz="2800">
              <a:solidFill>
                <a:schemeClr val="bg1"/>
              </a:solidFill>
              <a:latin typeface="楷体" pitchFamily="49" charset="-122"/>
              <a:ea typeface="楷体" pitchFamily="49" charset="-122"/>
            </a:endParaRPr>
          </a:p>
          <a:p>
            <a:pPr marL="0" lvl="0" indent="0" eaLnBrk="1" hangingPunct="1">
              <a:lnSpc>
                <a:spcPts val="3700"/>
              </a:lnSpc>
              <a:buFont typeface="Arial"/>
            </a:pP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5</a:t>
            </a:r>
            <a:r>
              <a:rPr lang="zh-CN" altLang="en-US" sz="2800">
                <a:solidFill>
                  <a:schemeClr val="bg1"/>
                </a:solidFill>
                <a:latin typeface="楷体" pitchFamily="49" charset="-122"/>
                <a:ea typeface="楷体" pitchFamily="49" charset="-122"/>
              </a:rPr>
              <a:t>）假如</a:t>
            </a:r>
            <a:r>
              <a:rPr lang="en-US" altLang="zh-CN" sz="2800" u="sng">
                <a:solidFill>
                  <a:schemeClr val="bg1"/>
                </a:solidFill>
                <a:latin typeface="楷体" pitchFamily="49" charset="-122"/>
                <a:ea typeface="楷体" pitchFamily="49" charset="-122"/>
              </a:rPr>
              <a:t>   </a:t>
            </a:r>
            <a:r>
              <a:rPr lang="zh-CN" altLang="en-US" sz="2800">
                <a:solidFill>
                  <a:schemeClr val="bg1"/>
                </a:solidFill>
                <a:latin typeface="楷体" pitchFamily="49" charset="-122"/>
                <a:ea typeface="楷体" pitchFamily="49" charset="-122"/>
              </a:rPr>
              <a:t>做头把交椅      </a:t>
            </a:r>
            <a:endParaRPr lang="en-US" altLang="zh-CN" sz="2800">
              <a:solidFill>
                <a:schemeClr val="bg1"/>
              </a:solidFill>
              <a:latin typeface="楷体" pitchFamily="49" charset="-122"/>
              <a:ea typeface="楷体" pitchFamily="49" charset="-122"/>
            </a:endParaRPr>
          </a:p>
          <a:p>
            <a:pPr marL="0" lvl="0" indent="0" eaLnBrk="1" hangingPunct="1">
              <a:lnSpc>
                <a:spcPts val="3700"/>
              </a:lnSpc>
              <a:buFont typeface="Arial"/>
            </a:pP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6</a:t>
            </a:r>
            <a:r>
              <a:rPr lang="zh-CN" altLang="en-US" sz="2800">
                <a:solidFill>
                  <a:schemeClr val="bg1"/>
                </a:solidFill>
                <a:latin typeface="楷体" pitchFamily="49" charset="-122"/>
                <a:ea typeface="楷体" pitchFamily="49" charset="-122"/>
              </a:rPr>
              <a:t>）</a:t>
            </a:r>
            <a:r>
              <a:rPr lang="en-US" altLang="zh-CN" sz="2800">
                <a:solidFill>
                  <a:schemeClr val="bg1"/>
                </a:solidFill>
                <a:latin typeface="楷体" pitchFamily="49" charset="-122"/>
                <a:ea typeface="楷体" pitchFamily="49" charset="-122"/>
              </a:rPr>
              <a:t>《</a:t>
            </a:r>
            <a:r>
              <a:rPr lang="zh-CN" altLang="en-US" sz="2800">
                <a:solidFill>
                  <a:schemeClr val="bg1"/>
                </a:solidFill>
                <a:latin typeface="楷体" pitchFamily="49" charset="-122"/>
                <a:ea typeface="楷体" pitchFamily="49" charset="-122"/>
              </a:rPr>
              <a:t>水浒传</a:t>
            </a:r>
            <a:r>
              <a:rPr lang="en-US" altLang="zh-CN" sz="2800">
                <a:solidFill>
                  <a:schemeClr val="bg1"/>
                </a:solidFill>
                <a:latin typeface="楷体" pitchFamily="49" charset="-122"/>
                <a:ea typeface="楷体" pitchFamily="49" charset="-122"/>
              </a:rPr>
              <a:t>》</a:t>
            </a:r>
            <a:r>
              <a:rPr lang="zh-CN" altLang="en-US" sz="2800">
                <a:solidFill>
                  <a:schemeClr val="bg1"/>
                </a:solidFill>
                <a:latin typeface="楷体" pitchFamily="49" charset="-122"/>
                <a:ea typeface="楷体" pitchFamily="49" charset="-122"/>
              </a:rPr>
              <a:t>的败笔探究</a:t>
            </a:r>
            <a:endParaRPr lang="en-US" altLang="zh-CN" sz="2800">
              <a:solidFill>
                <a:srgbClr val="FFFF00"/>
              </a:solidFill>
              <a:latin typeface="黑体" pitchFamily="49" charset="-122"/>
              <a:ea typeface="黑体" pitchFamily="49" charset="-122"/>
            </a:endParaRPr>
          </a:p>
          <a:p>
            <a:pPr marL="0" lvl="0" indent="0" eaLnBrk="1" hangingPunct="1"/>
            <a:endParaRPr lang="zh-CN" altLang="en-US" sz="2800">
              <a:solidFill>
                <a:schemeClr val="bg1"/>
              </a:solidFill>
              <a:ea typeface="黑体" pitchFamily="49"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10" name="Picture 4"/>
          <p:cNvPicPr>
            <a:picLocks noChangeAspect="1"/>
          </p:cNvPicPr>
          <p:nvPr/>
        </p:nvPicPr>
        <p:blipFill>
          <a:blip r:embed="rId2"/>
          <a:stretch>
            <a:fillRect/>
          </a:stretch>
        </p:blipFill>
        <p:spPr>
          <a:xfrm>
            <a:off x="2882900" y="-9525"/>
            <a:ext cx="4032250" cy="6875463"/>
          </a:xfrm>
          <a:prstGeom prst="rect">
            <a:avLst/>
          </a:prstGeom>
          <a:noFill/>
          <a:ln>
            <a:noFill/>
            <a:miter lim="800000"/>
          </a:ln>
        </p:spPr>
      </p:pic>
      <p:sp>
        <p:nvSpPr>
          <p:cNvPr id="17411" name="矩形 1"/>
          <p:cNvSpPr/>
          <p:nvPr/>
        </p:nvSpPr>
        <p:spPr>
          <a:xfrm>
            <a:off x="1840229" y="2511425"/>
            <a:ext cx="8755380" cy="922020"/>
          </a:xfrm>
          <a:prstGeom prst="rect">
            <a:avLst/>
          </a:prstGeom>
          <a:noFill/>
          <a:ln>
            <a:noFill/>
          </a:ln>
        </p:spPr>
        <p:txBody>
          <a:bodyPr wrap="none">
            <a:spAutoFit/>
            <a:scene3d>
              <a:camera prst="isometricOffAxis1Right">
                <a:rot lat="600000" lon="19500000" rev="0"/>
              </a:camera>
              <a:lightRig rig="threePt" dir="t"/>
            </a:scene3d>
            <a:sp3d extrusionH="266700" contourW="12700">
              <a:extrusionClr>
                <a:srgbClr val="A7A7A6"/>
              </a:extrusionClr>
              <a:contourClr>
                <a:srgbClr val="BEBCB9"/>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a:ln w="10160">
                  <a:solidFill>
                    <a:schemeClr val="accent5"/>
                  </a:solidFill>
                  <a:prstDash val="solid"/>
                </a:ln>
                <a:solidFill>
                  <a:schemeClr val="bg1"/>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一、仰望</a:t>
            </a:r>
            <a:r>
              <a:rPr kumimoji="0" lang="en-US" altLang="zh-CN" sz="5400" b="0" i="0" u="none" strike="noStrike" kern="1200" cap="none" spc="0" normalizeH="0" baseline="0" noProof="1">
                <a:ln w="10160">
                  <a:solidFill>
                    <a:schemeClr val="accent5"/>
                  </a:solidFill>
                  <a:prstDash val="solid"/>
                </a:ln>
                <a:solidFill>
                  <a:schemeClr val="bg1"/>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a:t>
            </a:r>
            <a:r>
              <a:rPr kumimoji="0" lang="zh-CN" altLang="en-US" sz="5400" b="0" i="0" u="none" strike="noStrike" kern="1200" cap="none" spc="0" normalizeH="0" baseline="0" noProof="1">
                <a:ln w="10160">
                  <a:solidFill>
                    <a:schemeClr val="accent5"/>
                  </a:solidFill>
                  <a:prstDash val="solid"/>
                </a:ln>
                <a:solidFill>
                  <a:schemeClr val="bg1"/>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rPr>
              <a:t>知道课标教材要求</a:t>
            </a:r>
            <a:endParaRPr kumimoji="0" lang="zh-CN" altLang="en-US" sz="5400" b="1" i="0" u="none" strike="noStrike" kern="1200" cap="none" spc="0" normalizeH="0" baseline="0" noProof="1">
              <a:ln w="10160">
                <a:solidFill>
                  <a:schemeClr val="accent5"/>
                </a:solidFill>
                <a:prstDash val="solid"/>
              </a:ln>
              <a:solidFill>
                <a:schemeClr val="bg1"/>
              </a:solidFill>
              <a:effectLst>
                <a:outerShdw blurRad="38100" dist="22860" dir="5400000" algn="tl" rotWithShape="0">
                  <a:srgbClr val="000000">
                    <a:alpha val="30000"/>
                  </a:srgbClr>
                </a:outerShdw>
              </a:effectLst>
              <a:uLnTx/>
              <a:uFillTx/>
              <a:latin typeface="黑体" pitchFamily="49" charset="-122"/>
              <a:ea typeface="黑体" pitchFamily="49" charset="-122"/>
              <a:cs typeface="+mn-cs"/>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（一）</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读前指导课</a:t>
            </a:r>
            <a:endParaRPr lang="zh-CN" altLang="en-US" sz="4000">
              <a:solidFill>
                <a:srgbClr val="FFFF00"/>
              </a:solidFill>
              <a:latin typeface="黑体" pitchFamily="49" charset="-122"/>
              <a:ea typeface="黑体" pitchFamily="49" charset="-122"/>
            </a:endParaRPr>
          </a:p>
        </p:txBody>
      </p:sp>
      <p:sp>
        <p:nvSpPr>
          <p:cNvPr id="45059" name="文本框 1"/>
          <p:cNvSpPr/>
          <p:nvPr/>
        </p:nvSpPr>
        <p:spPr>
          <a:xfrm>
            <a:off x="2001838" y="1273175"/>
            <a:ext cx="8482012" cy="18145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endParaRPr lang="en-US" altLang="zh-CN" sz="2800">
              <a:solidFill>
                <a:srgbClr val="FFFF00"/>
              </a:solidFill>
              <a:latin typeface="黑体" pitchFamily="49" charset="-122"/>
              <a:ea typeface="黑体" pitchFamily="49" charset="-122"/>
            </a:endParaRPr>
          </a:p>
          <a:p>
            <a:pPr marL="0" lvl="0" indent="0" eaLnBrk="1" hangingPunct="1"/>
            <a:r>
              <a:rPr lang="en-US" altLang="zh-CN" sz="2800">
                <a:solidFill>
                  <a:srgbClr val="FFFF00"/>
                </a:solidFill>
                <a:latin typeface="黑体" pitchFamily="49" charset="-122"/>
                <a:ea typeface="黑体" pitchFamily="49" charset="-122"/>
              </a:rPr>
              <a:t>7.</a:t>
            </a:r>
            <a:r>
              <a:rPr lang="zh-CN" altLang="en-US" sz="2800">
                <a:solidFill>
                  <a:srgbClr val="FFFF00"/>
                </a:solidFill>
                <a:latin typeface="黑体" pitchFamily="49" charset="-122"/>
                <a:ea typeface="黑体" pitchFamily="49" charset="-122"/>
              </a:rPr>
              <a:t>阅读示例</a:t>
            </a:r>
            <a:r>
              <a:rPr lang="zh-CN" altLang="en-US" sz="2800">
                <a:solidFill>
                  <a:schemeClr val="bg1"/>
                </a:solidFill>
                <a:latin typeface="黑体" pitchFamily="49" charset="-122"/>
                <a:ea typeface="黑体" pitchFamily="49" charset="-122"/>
              </a:rPr>
              <a:t>：猜读</a:t>
            </a:r>
            <a:r>
              <a:rPr lang="zh-CN" altLang="en-US" sz="2800">
                <a:solidFill>
                  <a:schemeClr val="bg1"/>
                </a:solidFill>
                <a:ea typeface="黑体" pitchFamily="49" charset="-122"/>
              </a:rPr>
              <a:t>→积累→跳过</a:t>
            </a:r>
            <a:r>
              <a:rPr lang="zh-CN" altLang="en-US" sz="2800">
                <a:solidFill>
                  <a:schemeClr val="bg1"/>
                </a:solidFill>
                <a:ea typeface="黑体" pitchFamily="49" charset="-122"/>
                <a:sym typeface="宋体" panose="02010600030101010101" pitchFamily="2" charset="-122"/>
              </a:rPr>
              <a:t>→圈批→总结</a:t>
            </a:r>
            <a:endParaRPr lang="zh-CN" altLang="en-US" sz="2800">
              <a:solidFill>
                <a:schemeClr val="bg1"/>
              </a:solidFill>
              <a:latin typeface="楷体" pitchFamily="49" charset="-122"/>
              <a:ea typeface="楷体" pitchFamily="49" charset="-122"/>
            </a:endParaRPr>
          </a:p>
          <a:p>
            <a:pPr marL="0" lvl="0" indent="0" eaLnBrk="1" hangingPunct="1"/>
            <a:r>
              <a:rPr lang="zh-CN" altLang="en-US" sz="2800">
                <a:solidFill>
                  <a:schemeClr val="bg1"/>
                </a:solidFill>
                <a:latin typeface="楷体" pitchFamily="49" charset="-122"/>
                <a:ea typeface="楷体" pitchFamily="49" charset="-122"/>
              </a:rPr>
              <a:t>     例：原著第十六回</a:t>
            </a:r>
            <a:endParaRPr lang="zh-CN" altLang="en-US" sz="2800">
              <a:solidFill>
                <a:schemeClr val="bg1"/>
              </a:solidFill>
              <a:latin typeface="楷体" pitchFamily="49" charset="-122"/>
              <a:ea typeface="楷体" pitchFamily="49" charset="-122"/>
            </a:endParaRPr>
          </a:p>
          <a:p>
            <a:pPr marL="0" lvl="0" indent="0" eaLnBrk="1" hangingPunct="1"/>
            <a:r>
              <a:rPr lang="zh-CN" altLang="en-US" sz="2800">
                <a:solidFill>
                  <a:schemeClr val="bg1"/>
                </a:solidFill>
                <a:latin typeface="楷体" pitchFamily="49" charset="-122"/>
                <a:ea typeface="楷体" pitchFamily="49" charset="-122"/>
              </a:rPr>
              <a:t>         杨志押送金银担，吴用智取生辰纲</a:t>
            </a:r>
            <a:endParaRPr lang="zh-CN" altLang="en-US" sz="2800">
              <a:solidFill>
                <a:schemeClr val="bg1"/>
              </a:solidFill>
              <a:ea typeface="黑体" pitchFamily="49" charset="-122"/>
            </a:endParaRPr>
          </a:p>
        </p:txBody>
      </p:sp>
      <p:sp>
        <p:nvSpPr>
          <p:cNvPr id="45060" name="椭圆 3"/>
          <p:cNvSpPr/>
          <p:nvPr/>
        </p:nvSpPr>
        <p:spPr>
          <a:xfrm rot="20100000">
            <a:off x="3908425" y="3667125"/>
            <a:ext cx="3860800" cy="1657350"/>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3600" spc="0">
                <a:solidFill>
                  <a:srgbClr val="FF0000"/>
                </a:solidFill>
                <a:latin typeface="黑体" pitchFamily="49" charset="-122"/>
                <a:ea typeface="黑体" pitchFamily="49" charset="-122"/>
              </a:rPr>
              <a:t>学习方法，以点带面。</a:t>
            </a:r>
            <a:endParaRPr lang="en-US" altLang="en-US" sz="360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linds(horizontal)">
                                      <p:cBhvr>
                                        <p:cTn id="7" dur="500" fill="hold"/>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6082" name="组合 84"/>
          <p:cNvGrpSpPr/>
          <p:nvPr/>
        </p:nvGrpSpPr>
        <p:grpSpPr>
          <a:xfrm>
            <a:off x="6167438" y="1857375"/>
            <a:ext cx="3925887" cy="2032000"/>
            <a:chExt cx="4261900" cy="1568325"/>
          </a:xfrm>
        </p:grpSpPr>
        <p:sp>
          <p:nvSpPr>
            <p:cNvPr id="46088" name="Oval 44"/>
            <p:cNvSpPr>
              <a:spLocks noChangeArrowheads="1"/>
            </p:cNvSpPr>
            <p:nvPr/>
          </p:nvSpPr>
          <p:spPr bwMode="auto">
            <a:xfrm>
              <a:off x="1040917" y="285485"/>
              <a:ext cx="842729" cy="876056"/>
            </a:xfrm>
            <a:prstGeom prst="ellipse">
              <a:avLst/>
            </a:prstGeom>
            <a:solidFill>
              <a:srgbClr val="FFFFFF"/>
            </a:solidFill>
            <a:ln w="9525">
              <a:solidFill>
                <a:srgbClr val="000000"/>
              </a:solidFill>
              <a:round/>
            </a:ln>
          </p:spPr>
          <p:txBody>
            <a:bodyPr upright="1"/>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just" eaLnBrk="1" hangingPunct="1"/>
              <a:r>
                <a:rPr lang="en-US" altLang="zh-CN" sz="1050" spc="0">
                  <a:latin typeface="Calibri" pitchFamily="34" charset="0"/>
                  <a:ea typeface="Times New Roman" pitchFamily="18" charset="0"/>
                  <a:sym typeface="Times New Roman" pitchFamily="18" charset="0"/>
                </a:rPr>
                <a:t>好酒</a:t>
              </a:r>
              <a:endParaRPr lang="en-US" altLang="zh-CN" sz="1000">
                <a:latin typeface="Calibri" pitchFamily="34" charset="0"/>
                <a:ea typeface="Times New Roman" pitchFamily="18" charset="0"/>
                <a:sym typeface="Times New Roman" pitchFamily="18" charset="0"/>
              </a:endParaRPr>
            </a:p>
          </p:txBody>
        </p:sp>
        <p:sp>
          <p:nvSpPr>
            <p:cNvPr id="46089" name="AutoShape 47"/>
            <p:cNvSpPr/>
            <p:nvPr/>
          </p:nvSpPr>
          <p:spPr>
            <a:xfrm>
              <a:off x="0" y="540337"/>
              <a:ext cx="1430399" cy="483975"/>
            </a:xfrm>
            <a:prstGeom prst="leftArrow">
              <a:avLst>
                <a:gd name="adj1" fmla="val 50000"/>
                <a:gd name="adj2" fmla="val 73820"/>
              </a:avLst>
            </a:prstGeom>
            <a:solidFill>
              <a:srgbClr val="FFFFFF"/>
            </a:solidFill>
            <a:ln>
              <a:solidFill>
                <a:prstClr val="black"/>
              </a:solid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just" eaLnBrk="1" hangingPunct="1"/>
              <a:r>
                <a:rPr lang="en-US" altLang="zh-CN" sz="1050" spc="0">
                  <a:latin typeface="Calibri" pitchFamily="34" charset="0"/>
                  <a:ea typeface="Times New Roman" pitchFamily="18" charset="0"/>
                  <a:sym typeface="Times New Roman" pitchFamily="18" charset="0"/>
                </a:rPr>
                <a:t>1.</a:t>
              </a:r>
              <a:endParaRPr lang="en-US" altLang="zh-CN" sz="1000">
                <a:latin typeface="Calibri" pitchFamily="34" charset="0"/>
                <a:ea typeface="Times New Roman" pitchFamily="18" charset="0"/>
                <a:sym typeface="Times New Roman" pitchFamily="18" charset="0"/>
              </a:endParaRPr>
            </a:p>
          </p:txBody>
        </p:sp>
        <p:sp>
          <p:nvSpPr>
            <p:cNvPr id="46090" name="Oval 48"/>
            <p:cNvSpPr>
              <a:spLocks noChangeArrowheads="1"/>
            </p:cNvSpPr>
            <p:nvPr/>
          </p:nvSpPr>
          <p:spPr bwMode="auto">
            <a:xfrm>
              <a:off x="2004282" y="285485"/>
              <a:ext cx="785858" cy="835623"/>
            </a:xfrm>
            <a:prstGeom prst="ellipse">
              <a:avLst/>
            </a:prstGeom>
            <a:solidFill>
              <a:srgbClr val="FFFFFF"/>
            </a:solidFill>
            <a:ln w="9525">
              <a:solidFill>
                <a:srgbClr val="000000"/>
              </a:solidFill>
              <a:round/>
            </a:ln>
          </p:spPr>
          <p:txBody>
            <a:bodyPr upright="1"/>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just" eaLnBrk="1" hangingPunct="1"/>
              <a:r>
                <a:rPr lang="en-US" altLang="zh-CN" sz="1050" spc="0">
                  <a:latin typeface="Calibri" pitchFamily="34" charset="0"/>
                  <a:ea typeface="Times New Roman" pitchFamily="18" charset="0"/>
                  <a:sym typeface="Times New Roman" pitchFamily="18" charset="0"/>
                </a:rPr>
                <a:t>好酒</a:t>
              </a:r>
              <a:endParaRPr lang="en-US" altLang="zh-CN" sz="1000">
                <a:latin typeface="Calibri" pitchFamily="34" charset="0"/>
                <a:ea typeface="Times New Roman" pitchFamily="18" charset="0"/>
                <a:sym typeface="Times New Roman" pitchFamily="18" charset="0"/>
              </a:endParaRPr>
            </a:p>
          </p:txBody>
        </p:sp>
        <p:sp>
          <p:nvSpPr>
            <p:cNvPr id="46091" name="AutoShape 49"/>
            <p:cNvSpPr/>
            <p:nvPr/>
          </p:nvSpPr>
          <p:spPr>
            <a:xfrm>
              <a:off x="2281745" y="0"/>
              <a:ext cx="1399379" cy="548914"/>
            </a:xfrm>
            <a:prstGeom prst="rightArrow">
              <a:avLst>
                <a:gd name="adj1" fmla="val 50000"/>
                <a:gd name="adj2" fmla="val 82984"/>
              </a:avLst>
            </a:prstGeom>
            <a:solidFill>
              <a:srgbClr val="FFFFFF"/>
            </a:solidFill>
            <a:ln>
              <a:solidFill>
                <a:prstClr val="black"/>
              </a:solid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just" eaLnBrk="1" hangingPunct="1"/>
              <a:r>
                <a:rPr lang="en-US" altLang="zh-CN" sz="1050" spc="0">
                  <a:latin typeface="Calibri" pitchFamily="34" charset="0"/>
                  <a:ea typeface="Times New Roman" pitchFamily="18" charset="0"/>
                  <a:sym typeface="Times New Roman" pitchFamily="18" charset="0"/>
                </a:rPr>
                <a:t>2.</a:t>
              </a:r>
              <a:endParaRPr lang="en-US" altLang="zh-CN" sz="1000">
                <a:latin typeface="Calibri" pitchFamily="34" charset="0"/>
                <a:ea typeface="Times New Roman" pitchFamily="18" charset="0"/>
                <a:sym typeface="Times New Roman" pitchFamily="18" charset="0"/>
              </a:endParaRPr>
            </a:p>
          </p:txBody>
        </p:sp>
        <p:sp>
          <p:nvSpPr>
            <p:cNvPr id="46092" name="AutoShape 50"/>
            <p:cNvSpPr/>
            <p:nvPr/>
          </p:nvSpPr>
          <p:spPr>
            <a:xfrm>
              <a:off x="2440296" y="381054"/>
              <a:ext cx="1821604" cy="557490"/>
            </a:xfrm>
            <a:prstGeom prst="leftArrow">
              <a:avLst>
                <a:gd name="adj1" fmla="val 50000"/>
                <a:gd name="adj2" fmla="val 94697"/>
              </a:avLst>
            </a:prstGeom>
            <a:solidFill>
              <a:srgbClr val="FFFFFF"/>
            </a:solidFill>
            <a:ln>
              <a:solidFill>
                <a:prstClr val="black"/>
              </a:solid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just" eaLnBrk="1" hangingPunct="1"/>
              <a:r>
                <a:rPr lang="en-US" altLang="zh-CN" sz="1050" spc="0">
                  <a:latin typeface="Calibri" pitchFamily="34" charset="0"/>
                  <a:ea typeface="Times New Roman" pitchFamily="18" charset="0"/>
                  <a:sym typeface="Times New Roman" pitchFamily="18" charset="0"/>
                </a:rPr>
                <a:t>3.</a:t>
              </a:r>
              <a:endParaRPr lang="en-US" altLang="zh-CN" sz="1000">
                <a:latin typeface="Calibri" pitchFamily="34" charset="0"/>
                <a:ea typeface="Times New Roman" pitchFamily="18" charset="0"/>
                <a:sym typeface="Times New Roman" pitchFamily="18" charset="0"/>
              </a:endParaRPr>
            </a:p>
          </p:txBody>
        </p:sp>
        <p:sp>
          <p:nvSpPr>
            <p:cNvPr id="46093" name="AutoShape 53"/>
            <p:cNvSpPr>
              <a:spLocks noChangeArrowheads="1"/>
            </p:cNvSpPr>
            <p:nvPr/>
          </p:nvSpPr>
          <p:spPr bwMode="auto">
            <a:xfrm>
              <a:off x="2512677" y="700845"/>
              <a:ext cx="1120192" cy="483976"/>
            </a:xfrm>
            <a:prstGeom prst="stripedRightArrow">
              <a:avLst>
                <a:gd name="adj1" fmla="val 50000"/>
                <a:gd name="adj2" fmla="val 57755"/>
              </a:avLst>
            </a:prstGeom>
            <a:solidFill>
              <a:srgbClr val="FFFFFF"/>
            </a:solidFill>
            <a:ln w="9525">
              <a:solidFill>
                <a:srgbClr val="000000"/>
              </a:solidFill>
              <a:miter lim="800000"/>
            </a:ln>
          </p:spPr>
          <p:txBody>
            <a:bodyPr upright="1"/>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050" b="0" i="0" u="none" strike="noStrike" kern="100" cap="none" spc="0" normalizeH="0" baseline="0" noProof="1">
                  <a:ln>
                    <a:noFill/>
                  </a:ln>
                  <a:solidFill>
                    <a:schemeClr val="tx1"/>
                  </a:solidFill>
                  <a:effectLst/>
                  <a:uLnTx/>
                  <a:uFillTx/>
                  <a:latin typeface="Calibri" panose="020f0502020204030204"/>
                  <a:ea typeface="宋体" pitchFamily="2" charset="-122"/>
                  <a:cs typeface="Times New Roman" panose="02020603050405020304"/>
                  <a:sym typeface="Times New Roman" panose="02020603050405020304"/>
                </a:rPr>
                <a:t>4.</a:t>
              </a:r>
            </a:p>
          </p:txBody>
        </p:sp>
        <p:sp>
          <p:nvSpPr>
            <p:cNvPr id="46094" name="AutoShape 54"/>
            <p:cNvSpPr/>
            <p:nvPr/>
          </p:nvSpPr>
          <p:spPr>
            <a:xfrm rot="5400000">
              <a:off x="2404863" y="933159"/>
              <a:ext cx="482750" cy="787582"/>
            </a:xfrm>
            <a:prstGeom prst="curvedLeftArrow">
              <a:avLst>
                <a:gd name="adj1" fmla="val 45439"/>
                <a:gd name="adj2" fmla="val 78672"/>
                <a:gd name="adj3" fmla="val 33333"/>
              </a:avLst>
            </a:prstGeom>
            <a:solidFill>
              <a:srgbClr val="FFFFFF"/>
            </a:solidFill>
            <a:ln>
              <a:solidFill>
                <a:prstClr val="black"/>
              </a:solid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133350" algn="just" eaLnBrk="1" hangingPunct="1"/>
              <a:r>
                <a:rPr lang="en-US" altLang="zh-CN" sz="1050" spc="0">
                  <a:latin typeface="Calibri" pitchFamily="34" charset="0"/>
                  <a:ea typeface="Times New Roman" pitchFamily="18" charset="0"/>
                  <a:sym typeface="Times New Roman" pitchFamily="18" charset="0"/>
                </a:rPr>
                <a:t>5.</a:t>
              </a:r>
              <a:endParaRPr lang="en-US" altLang="zh-CN" sz="1000">
                <a:latin typeface="Calibri" pitchFamily="34" charset="0"/>
                <a:ea typeface="Times New Roman" pitchFamily="18" charset="0"/>
                <a:sym typeface="Times New Roman" pitchFamily="18" charset="0"/>
              </a:endParaRPr>
            </a:p>
          </p:txBody>
        </p:sp>
      </p:grpSp>
      <p:sp>
        <p:nvSpPr>
          <p:cNvPr id="46083" name="文本框 1"/>
          <p:cNvSpPr/>
          <p:nvPr/>
        </p:nvSpPr>
        <p:spPr>
          <a:xfrm>
            <a:off x="1854200" y="825500"/>
            <a:ext cx="8482013" cy="9525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ea typeface="黑体" pitchFamily="49" charset="-122"/>
              </a:rPr>
              <a:t>（</a:t>
            </a:r>
            <a:r>
              <a:rPr lang="en-US" altLang="zh-CN" sz="2800">
                <a:solidFill>
                  <a:schemeClr val="bg1"/>
                </a:solidFill>
                <a:ea typeface="黑体" pitchFamily="49" charset="-122"/>
              </a:rPr>
              <a:t>1</a:t>
            </a:r>
            <a:r>
              <a:rPr lang="zh-CN" altLang="en-US" sz="2800">
                <a:solidFill>
                  <a:schemeClr val="bg1"/>
                </a:solidFill>
                <a:ea typeface="黑体" pitchFamily="49" charset="-122"/>
              </a:rPr>
              <a:t>）明了故事</a:t>
            </a:r>
            <a:endParaRPr lang="zh-CN" altLang="en-US" sz="2800">
              <a:solidFill>
                <a:schemeClr val="bg1"/>
              </a:solidFill>
              <a:ea typeface="黑体" pitchFamily="49" charset="-122"/>
            </a:endParaRPr>
          </a:p>
          <a:p>
            <a:pPr marL="0" lvl="0" indent="0" eaLnBrk="1" hangingPunct="1"/>
            <a:r>
              <a:rPr lang="zh-CN" altLang="en-US" sz="2800">
                <a:solidFill>
                  <a:schemeClr val="bg1"/>
                </a:solidFill>
                <a:ea typeface="黑体" pitchFamily="49" charset="-122"/>
              </a:rPr>
              <a:t>（情节发展图，核心情节图）</a:t>
            </a:r>
            <a:endParaRPr lang="zh-CN" altLang="en-US" sz="2800">
              <a:solidFill>
                <a:schemeClr val="bg1"/>
              </a:solidFill>
              <a:ea typeface="黑体" pitchFamily="49" charset="-122"/>
            </a:endParaRPr>
          </a:p>
        </p:txBody>
      </p:sp>
      <p:sp>
        <p:nvSpPr>
          <p:cNvPr id="46084" name="文本框 9"/>
          <p:cNvSpPr/>
          <p:nvPr/>
        </p:nvSpPr>
        <p:spPr>
          <a:xfrm>
            <a:off x="1722438" y="4784725"/>
            <a:ext cx="7489825" cy="9525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ea typeface="黑体" pitchFamily="49" charset="-122"/>
              </a:rPr>
              <a:t>（</a:t>
            </a:r>
            <a:r>
              <a:rPr lang="en-US" altLang="zh-CN" sz="2800">
                <a:solidFill>
                  <a:schemeClr val="bg1"/>
                </a:solidFill>
                <a:ea typeface="黑体" pitchFamily="49" charset="-122"/>
              </a:rPr>
              <a:t>3</a:t>
            </a:r>
            <a:r>
              <a:rPr lang="zh-CN" altLang="en-US" sz="2800">
                <a:solidFill>
                  <a:schemeClr val="bg1"/>
                </a:solidFill>
                <a:ea typeface="黑体" pitchFamily="49" charset="-122"/>
              </a:rPr>
              <a:t>）明了手法</a:t>
            </a:r>
            <a:endParaRPr lang="zh-CN" altLang="en-US" sz="2800">
              <a:solidFill>
                <a:schemeClr val="bg1"/>
              </a:solidFill>
              <a:ea typeface="黑体" pitchFamily="49" charset="-122"/>
            </a:endParaRPr>
          </a:p>
          <a:p>
            <a:pPr marL="0" lvl="0" indent="0" eaLnBrk="1" hangingPunct="1"/>
            <a:r>
              <a:rPr lang="zh-CN" altLang="en-US" sz="2800">
                <a:solidFill>
                  <a:schemeClr val="bg1"/>
                </a:solidFill>
                <a:ea typeface="黑体" pitchFamily="49" charset="-122"/>
              </a:rPr>
              <a:t>为什么这样讲故事？</a:t>
            </a:r>
            <a:r>
              <a:rPr lang="zh-CN" altLang="en-US" sz="2400">
                <a:solidFill>
                  <a:schemeClr val="bg1"/>
                </a:solidFill>
                <a:ea typeface="黑体" pitchFamily="49" charset="-122"/>
              </a:rPr>
              <a:t>双线结构，悬念、神秘、难度</a:t>
            </a:r>
            <a:endParaRPr lang="zh-CN" altLang="en-US" sz="2400"/>
          </a:p>
        </p:txBody>
      </p:sp>
      <p:pic>
        <p:nvPicPr>
          <p:cNvPr id="46085" name="图片 10"/>
          <p:cNvPicPr>
            <a:picLocks noChangeAspect="1"/>
          </p:cNvPicPr>
          <p:nvPr/>
        </p:nvPicPr>
        <p:blipFill>
          <a:blip r:embed="rId2"/>
          <a:stretch>
            <a:fillRect/>
          </a:stretch>
        </p:blipFill>
        <p:spPr>
          <a:xfrm>
            <a:off x="1854200" y="1857375"/>
            <a:ext cx="4027488" cy="1774825"/>
          </a:xfrm>
          <a:prstGeom prst="rect">
            <a:avLst/>
          </a:prstGeom>
          <a:noFill/>
          <a:ln>
            <a:noFill/>
            <a:miter lim="800000"/>
          </a:ln>
        </p:spPr>
      </p:pic>
      <p:sp>
        <p:nvSpPr>
          <p:cNvPr id="46086" name="文本框 11"/>
          <p:cNvSpPr/>
          <p:nvPr/>
        </p:nvSpPr>
        <p:spPr>
          <a:xfrm>
            <a:off x="1631950" y="3743325"/>
            <a:ext cx="7881938" cy="12303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ea typeface="黑体" pitchFamily="49" charset="-122"/>
                <a:sym typeface="宋体" panose="02010600030101010101" pitchFamily="2" charset="-122"/>
              </a:rPr>
              <a:t>（</a:t>
            </a:r>
            <a:r>
              <a:rPr lang="en-US" altLang="zh-CN" sz="2800">
                <a:solidFill>
                  <a:schemeClr val="bg1"/>
                </a:solidFill>
                <a:ea typeface="黑体" pitchFamily="49" charset="-122"/>
                <a:sym typeface="宋体" panose="02010600030101010101" pitchFamily="2" charset="-122"/>
              </a:rPr>
              <a:t>2</a:t>
            </a:r>
            <a:r>
              <a:rPr lang="zh-CN" altLang="en-US" sz="2800">
                <a:solidFill>
                  <a:schemeClr val="bg1"/>
                </a:solidFill>
                <a:ea typeface="黑体" pitchFamily="49" charset="-122"/>
                <a:sym typeface="宋体" panose="02010600030101010101" pitchFamily="2" charset="-122"/>
              </a:rPr>
              <a:t>）明了人物</a:t>
            </a:r>
            <a:endParaRPr lang="zh-CN" altLang="en-US" sz="2800">
              <a:solidFill>
                <a:schemeClr val="bg1"/>
              </a:solidFill>
              <a:ea typeface="黑体" pitchFamily="49" charset="-122"/>
              <a:sym typeface="宋体" panose="02010600030101010101" pitchFamily="2" charset="-122"/>
            </a:endParaRPr>
          </a:p>
          <a:p>
            <a:pPr marL="0" lvl="0" indent="0" eaLnBrk="1" hangingPunct="1"/>
            <a:r>
              <a:rPr lang="zh-CN" altLang="en-US" sz="2800">
                <a:solidFill>
                  <a:schemeClr val="bg1"/>
                </a:solidFill>
                <a:ea typeface="黑体" pitchFamily="49" charset="-122"/>
                <a:sym typeface="宋体" panose="02010600030101010101" pitchFamily="2" charset="-122"/>
              </a:rPr>
              <a:t>杨志：谨慎，精明，强硬；吴用：智多星（衬托）</a:t>
            </a:r>
            <a:endParaRPr lang="zh-CN" altLang="en-US" sz="2800">
              <a:solidFill>
                <a:schemeClr val="bg1"/>
              </a:solidFill>
              <a:ea typeface="黑体" pitchFamily="49" charset="-122"/>
              <a:sym typeface="宋体" panose="02010600030101010101" pitchFamily="2" charset="-122"/>
            </a:endParaRPr>
          </a:p>
          <a:p>
            <a:pPr marL="0" lvl="0" indent="0" eaLnBrk="1" hangingPunct="1"/>
            <a:endParaRPr lang="zh-CN" altLang="en-US"/>
          </a:p>
        </p:txBody>
      </p:sp>
      <p:sp>
        <p:nvSpPr>
          <p:cNvPr id="46087" name="文本框 9"/>
          <p:cNvSpPr/>
          <p:nvPr/>
        </p:nvSpPr>
        <p:spPr>
          <a:xfrm>
            <a:off x="936625" y="180975"/>
            <a:ext cx="1554163" cy="64452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a:solidFill>
                  <a:srgbClr val="FFFF00"/>
                </a:solidFill>
                <a:latin typeface="黑体" pitchFamily="49" charset="-122"/>
                <a:ea typeface="黑体" pitchFamily="49" charset="-122"/>
              </a:rPr>
              <a:t>总结：</a:t>
            </a:r>
            <a:endParaRPr lang="zh-CN" altLang="en-US" sz="3600">
              <a:solidFill>
                <a:srgbClr val="FFFF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fill="hold"/>
                                        <p:tgtEl>
                                          <p:spTgt spid="460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6085"/>
                                        </p:tgtEl>
                                        <p:attrNameLst>
                                          <p:attrName>style.visibility</p:attrName>
                                        </p:attrNameLst>
                                      </p:cBhvr>
                                      <p:to>
                                        <p:strVal val="visible"/>
                                      </p:to>
                                    </p:set>
                                    <p:animEffect transition="in" filter="blinds(horizontal)">
                                      <p:cBhvr>
                                        <p:cTn id="12" dur="500" fill="hold"/>
                                        <p:tgtEl>
                                          <p:spTgt spid="4608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6082"/>
                                        </p:tgtEl>
                                        <p:attrNameLst>
                                          <p:attrName>style.visibility</p:attrName>
                                        </p:attrNameLst>
                                      </p:cBhvr>
                                      <p:to>
                                        <p:strVal val="visible"/>
                                      </p:to>
                                    </p:set>
                                    <p:animEffect transition="in" filter="blinds(horizontal)">
                                      <p:cBhvr>
                                        <p:cTn id="17" dur="500" fill="hold"/>
                                        <p:tgtEl>
                                          <p:spTgt spid="4608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86"/>
                                        </p:tgtEl>
                                        <p:attrNameLst>
                                          <p:attrName>style.visibility</p:attrName>
                                        </p:attrNameLst>
                                      </p:cBhvr>
                                      <p:to>
                                        <p:strVal val="visible"/>
                                      </p:to>
                                    </p:set>
                                    <p:animEffect transition="in" filter="blinds(horizontal)">
                                      <p:cBhvr>
                                        <p:cTn id="22" dur="500" fill="hold"/>
                                        <p:tgtEl>
                                          <p:spTgt spid="4608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084"/>
                                        </p:tgtEl>
                                        <p:attrNameLst>
                                          <p:attrName>style.visibility</p:attrName>
                                        </p:attrNameLst>
                                      </p:cBhvr>
                                      <p:to>
                                        <p:strVal val="visible"/>
                                      </p:to>
                                    </p:set>
                                    <p:animEffect transition="in" filter="blinds(horizontal)">
                                      <p:cBhvr>
                                        <p:cTn id="27" dur="500" fill="hold"/>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p:bldP spid="4608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7106" name="图片 1"/>
          <p:cNvPicPr>
            <a:picLocks noChangeAspect="1"/>
          </p:cNvPicPr>
          <p:nvPr/>
        </p:nvPicPr>
        <p:blipFill>
          <a:blip r:embed="rId2"/>
          <a:srcRect b="7056"/>
          <a:stretch>
            <a:fillRect/>
          </a:stretch>
        </p:blipFill>
        <p:spPr>
          <a:xfrm>
            <a:off x="2208213" y="3213100"/>
            <a:ext cx="4471987" cy="3313113"/>
          </a:xfrm>
          <a:prstGeom prst="rect">
            <a:avLst/>
          </a:prstGeom>
          <a:noFill/>
          <a:ln>
            <a:noFill/>
            <a:miter lim="800000"/>
          </a:ln>
        </p:spPr>
      </p:pic>
      <p:sp>
        <p:nvSpPr>
          <p:cNvPr id="47107"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（一）</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读前指导课</a:t>
            </a:r>
            <a:endParaRPr lang="zh-CN" altLang="en-US" sz="4000">
              <a:solidFill>
                <a:srgbClr val="FFFF00"/>
              </a:solidFill>
              <a:latin typeface="黑体" pitchFamily="49" charset="-122"/>
              <a:ea typeface="黑体" pitchFamily="49" charset="-122"/>
            </a:endParaRPr>
          </a:p>
        </p:txBody>
      </p:sp>
      <p:sp>
        <p:nvSpPr>
          <p:cNvPr id="47108" name="文本框 1"/>
          <p:cNvSpPr/>
          <p:nvPr/>
        </p:nvSpPr>
        <p:spPr>
          <a:xfrm>
            <a:off x="2208213" y="1268413"/>
            <a:ext cx="7970837" cy="18145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rgbClr val="FFFF00"/>
                </a:solidFill>
                <a:latin typeface="黑体" pitchFamily="49" charset="-122"/>
                <a:ea typeface="黑体" pitchFamily="49" charset="-122"/>
              </a:rPr>
              <a:t>8.</a:t>
            </a:r>
            <a:r>
              <a:rPr lang="zh-CN" altLang="en-US" sz="2800">
                <a:solidFill>
                  <a:srgbClr val="FFFF00"/>
                </a:solidFill>
                <a:latin typeface="黑体" pitchFamily="49" charset="-122"/>
                <a:ea typeface="黑体" pitchFamily="49" charset="-122"/>
              </a:rPr>
              <a:t>明确考评</a:t>
            </a:r>
            <a:r>
              <a:rPr lang="zh-CN" altLang="en-US" sz="2800">
                <a:solidFill>
                  <a:schemeClr val="bg1"/>
                </a:solidFill>
                <a:latin typeface="黑体" pitchFamily="49" charset="-122"/>
                <a:ea typeface="黑体" pitchFamily="49" charset="-122"/>
              </a:rPr>
              <a:t>：</a:t>
            </a:r>
            <a:endParaRPr lang="zh-CN" altLang="en-US" sz="2800">
              <a:solidFill>
                <a:schemeClr val="bg1"/>
              </a:solidFill>
              <a:latin typeface="黑体" pitchFamily="49" charset="-122"/>
              <a:ea typeface="黑体" pitchFamily="49" charset="-122"/>
            </a:endParaRPr>
          </a:p>
          <a:p>
            <a:pPr marL="0" lvl="0" indent="0" eaLnBrk="1" hangingPunct="1"/>
            <a:r>
              <a:rPr lang="zh-CN" altLang="en-US" sz="2800">
                <a:solidFill>
                  <a:schemeClr val="bg1"/>
                </a:solidFill>
                <a:ea typeface="黑体" pitchFamily="49" charset="-122"/>
              </a:rPr>
              <a:t>（</a:t>
            </a:r>
            <a:r>
              <a:rPr lang="en-US" altLang="zh-CN" sz="2800">
                <a:solidFill>
                  <a:schemeClr val="bg1"/>
                </a:solidFill>
                <a:ea typeface="黑体" pitchFamily="49" charset="-122"/>
              </a:rPr>
              <a:t>1</a:t>
            </a:r>
            <a:r>
              <a:rPr lang="zh-CN" altLang="en-US" sz="2800">
                <a:solidFill>
                  <a:schemeClr val="bg1"/>
                </a:solidFill>
                <a:ea typeface="黑体" pitchFamily="49" charset="-122"/>
              </a:rPr>
              <a:t>）小组内互相督促</a:t>
            </a:r>
            <a:endParaRPr lang="zh-CN" altLang="en-US" sz="2800">
              <a:solidFill>
                <a:schemeClr val="bg1"/>
              </a:solidFill>
              <a:ea typeface="黑体" pitchFamily="49" charset="-122"/>
            </a:endParaRPr>
          </a:p>
          <a:p>
            <a:pPr marL="0" lvl="0" indent="0" eaLnBrk="1" hangingPunct="1"/>
            <a:r>
              <a:rPr lang="zh-CN" altLang="en-US" sz="2800">
                <a:solidFill>
                  <a:schemeClr val="bg1"/>
                </a:solidFill>
                <a:latin typeface="黑体" pitchFamily="49" charset="-122"/>
                <a:ea typeface="黑体" pitchFamily="49" charset="-122"/>
              </a:rPr>
              <a:t>（</a:t>
            </a:r>
            <a:r>
              <a:rPr lang="en-US" altLang="zh-CN" sz="2800">
                <a:solidFill>
                  <a:schemeClr val="bg1"/>
                </a:solidFill>
                <a:latin typeface="黑体" pitchFamily="49" charset="-122"/>
                <a:ea typeface="黑体" pitchFamily="49" charset="-122"/>
              </a:rPr>
              <a:t>2</a:t>
            </a:r>
            <a:r>
              <a:rPr lang="zh-CN" altLang="en-US" sz="2800">
                <a:solidFill>
                  <a:schemeClr val="bg1"/>
                </a:solidFill>
                <a:latin typeface="黑体" pitchFamily="49" charset="-122"/>
                <a:ea typeface="黑体" pitchFamily="49" charset="-122"/>
              </a:rPr>
              <a:t>）每</a:t>
            </a:r>
            <a:r>
              <a:rPr lang="en-US" altLang="zh-CN" sz="2800">
                <a:solidFill>
                  <a:schemeClr val="bg1"/>
                </a:solidFill>
                <a:latin typeface="黑体" pitchFamily="49" charset="-122"/>
                <a:ea typeface="黑体" pitchFamily="49" charset="-122"/>
              </a:rPr>
              <a:t>1-2</a:t>
            </a:r>
            <a:r>
              <a:rPr lang="zh-CN" altLang="en-US" sz="2800">
                <a:solidFill>
                  <a:schemeClr val="bg1"/>
                </a:solidFill>
                <a:latin typeface="黑体" pitchFamily="49" charset="-122"/>
                <a:ea typeface="黑体" pitchFamily="49" charset="-122"/>
              </a:rPr>
              <a:t>周交流展示一次，针对小组阅读的量与质进行评比。</a:t>
            </a:r>
            <a:endParaRPr lang="zh-CN" altLang="en-US" sz="2800">
              <a:solidFill>
                <a:schemeClr val="bg1"/>
              </a:solidFill>
              <a:ea typeface="黑体" pitchFamily="49" charset="-122"/>
            </a:endParaRPr>
          </a:p>
        </p:txBody>
      </p:sp>
      <p:sp>
        <p:nvSpPr>
          <p:cNvPr id="47109" name="椭圆 3"/>
          <p:cNvSpPr/>
          <p:nvPr/>
        </p:nvSpPr>
        <p:spPr>
          <a:xfrm rot="20100000">
            <a:off x="6149975" y="3506788"/>
            <a:ext cx="3860800" cy="1657350"/>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3600" spc="0">
                <a:solidFill>
                  <a:srgbClr val="FF0000"/>
                </a:solidFill>
                <a:latin typeface="黑体" pitchFamily="49" charset="-122"/>
                <a:ea typeface="黑体" pitchFamily="49" charset="-122"/>
              </a:rPr>
              <a:t>制定规则，机制保障。</a:t>
            </a:r>
            <a:endParaRPr lang="en-US" altLang="en-US" sz="360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9"/>
                                        </p:tgtEl>
                                        <p:attrNameLst>
                                          <p:attrName>style.visibility</p:attrName>
                                        </p:attrNameLst>
                                      </p:cBhvr>
                                      <p:to>
                                        <p:strVal val="visible"/>
                                      </p:to>
                                    </p:set>
                                    <p:animEffect transition="in" filter="blinds(horizontal)">
                                      <p:cBhvr>
                                        <p:cTn id="7" dur="500" fill="hold"/>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标题 1"/>
          <p:cNvSpPr>
            <a:spLocks noGrp="1"/>
          </p:cNvSpPr>
          <p:nvPr/>
        </p:nvSpPr>
        <p:spPr>
          <a:xfrm>
            <a:off x="3060700" y="1900238"/>
            <a:ext cx="6070600" cy="2211387"/>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读前指导课课例二</a:t>
            </a:r>
            <a:endParaRPr lang="zh-CN" altLang="en-US" sz="4000">
              <a:solidFill>
                <a:srgbClr val="FFFF00"/>
              </a:solidFill>
              <a:latin typeface="黑体" pitchFamily="49" charset="-122"/>
              <a:ea typeface="黑体" pitchFamily="49" charset="-122"/>
            </a:endParaRPr>
          </a:p>
          <a:p>
            <a:pPr marL="0" lvl="0" indent="0" eaLnBrk="1" hangingPunct="1"/>
            <a:r>
              <a:rPr lang="zh-CN" altLang="en-US" sz="4000">
                <a:solidFill>
                  <a:srgbClr val="FFFF00"/>
                </a:solidFill>
                <a:latin typeface="黑体" pitchFamily="49" charset="-122"/>
                <a:ea typeface="黑体" pitchFamily="49" charset="-122"/>
                <a:hlinkClick r:id="rId2" action="ppaction://hlinkpres"/>
              </a:rPr>
              <a:t>《钢铁是怎样炼成的》</a:t>
            </a:r>
            <a:endParaRPr lang="zh-CN" altLang="en-US" sz="4000">
              <a:solidFill>
                <a:srgbClr val="FFFF00"/>
              </a:solidFill>
              <a:latin typeface="黑体" pitchFamily="49" charset="-122"/>
              <a:ea typeface="黑体" pitchFamily="49"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（二）</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过程推进课</a:t>
            </a:r>
            <a:endParaRPr lang="zh-CN" altLang="en-US" sz="4000">
              <a:solidFill>
                <a:srgbClr val="FFFF00"/>
              </a:solidFill>
              <a:latin typeface="黑体" pitchFamily="49" charset="-122"/>
              <a:ea typeface="黑体" pitchFamily="49" charset="-122"/>
            </a:endParaRPr>
          </a:p>
        </p:txBody>
      </p:sp>
      <p:sp>
        <p:nvSpPr>
          <p:cNvPr id="49155" name="文本框 1"/>
          <p:cNvSpPr/>
          <p:nvPr/>
        </p:nvSpPr>
        <p:spPr>
          <a:xfrm>
            <a:off x="2424113" y="1268413"/>
            <a:ext cx="6950075" cy="5222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latin typeface="黑体" pitchFamily="49" charset="-122"/>
                <a:ea typeface="黑体" pitchFamily="49" charset="-122"/>
              </a:rPr>
              <a:t>课型一：</a:t>
            </a:r>
            <a:r>
              <a:rPr lang="zh-CN" altLang="en-US" sz="2800">
                <a:solidFill>
                  <a:schemeClr val="bg1"/>
                </a:solidFill>
                <a:ea typeface="黑体" pitchFamily="49" charset="-122"/>
              </a:rPr>
              <a:t>笔试评价（</a:t>
            </a:r>
            <a:r>
              <a:rPr lang="zh-CN" altLang="en-US" sz="2800">
                <a:solidFill>
                  <a:schemeClr val="bg1"/>
                </a:solidFill>
                <a:ea typeface="黑体" pitchFamily="49" charset="-122"/>
                <a:hlinkClick r:id="rId2" action="ppaction://hlinkfile"/>
              </a:rPr>
              <a:t>示例</a:t>
            </a:r>
            <a:r>
              <a:rPr lang="zh-CN" altLang="en-US" sz="2800">
                <a:solidFill>
                  <a:schemeClr val="bg1"/>
                </a:solidFill>
                <a:ea typeface="黑体" pitchFamily="49" charset="-122"/>
              </a:rPr>
              <a:t>）</a:t>
            </a:r>
            <a:endParaRPr lang="zh-CN" altLang="en-US" sz="2800">
              <a:solidFill>
                <a:schemeClr val="bg1"/>
              </a:solidFill>
              <a:ea typeface="黑体" pitchFamily="49" charset="-122"/>
            </a:endParaRPr>
          </a:p>
        </p:txBody>
      </p:sp>
      <p:sp>
        <p:nvSpPr>
          <p:cNvPr id="49156" name="文本框 1"/>
          <p:cNvSpPr/>
          <p:nvPr/>
        </p:nvSpPr>
        <p:spPr>
          <a:xfrm>
            <a:off x="2424113" y="1844675"/>
            <a:ext cx="7292975" cy="892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latin typeface="黑体" pitchFamily="49" charset="-122"/>
                <a:ea typeface="黑体" pitchFamily="49" charset="-122"/>
              </a:rPr>
              <a:t>课型二：</a:t>
            </a:r>
            <a:r>
              <a:rPr lang="zh-CN" altLang="en-US" sz="2800">
                <a:solidFill>
                  <a:schemeClr val="bg1"/>
                </a:solidFill>
                <a:ea typeface="黑体" pitchFamily="49" charset="-122"/>
              </a:rPr>
              <a:t>成果展示</a:t>
            </a:r>
            <a:endParaRPr lang="zh-CN" altLang="en-US" sz="2800">
              <a:solidFill>
                <a:schemeClr val="bg1"/>
              </a:solidFill>
              <a:ea typeface="黑体" pitchFamily="49" charset="-122"/>
            </a:endParaRPr>
          </a:p>
          <a:p>
            <a:pPr marL="0" lvl="0" indent="0" eaLnBrk="1" hangingPunct="1"/>
            <a:r>
              <a:rPr lang="zh-CN" altLang="en-US" sz="2400">
                <a:solidFill>
                  <a:schemeClr val="bg1"/>
                </a:solidFill>
                <a:ea typeface="黑体" pitchFamily="49" charset="-122"/>
              </a:rPr>
              <a:t>圈点批注页，阅读笔记，思维导图，手抄报，插图等</a:t>
            </a:r>
            <a:endParaRPr lang="en-US" altLang="zh-CN" sz="2400">
              <a:solidFill>
                <a:schemeClr val="bg1"/>
              </a:solidFill>
              <a:ea typeface="黑体" pitchFamily="49" charset="-122"/>
            </a:endParaRPr>
          </a:p>
        </p:txBody>
      </p:sp>
      <p:sp>
        <p:nvSpPr>
          <p:cNvPr id="49157" name="文本框 1"/>
          <p:cNvSpPr/>
          <p:nvPr/>
        </p:nvSpPr>
        <p:spPr>
          <a:xfrm>
            <a:off x="2495550" y="4076700"/>
            <a:ext cx="7292975" cy="892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latin typeface="黑体" pitchFamily="49" charset="-122"/>
                <a:ea typeface="黑体" pitchFamily="49" charset="-122"/>
              </a:rPr>
              <a:t>课型四：</a:t>
            </a:r>
            <a:r>
              <a:rPr lang="zh-CN" altLang="en-US" sz="2800">
                <a:solidFill>
                  <a:schemeClr val="bg1"/>
                </a:solidFill>
                <a:ea typeface="黑体" pitchFamily="49" charset="-122"/>
              </a:rPr>
              <a:t>专题探究</a:t>
            </a:r>
            <a:endParaRPr lang="zh-CN" altLang="en-US" sz="2800">
              <a:solidFill>
                <a:schemeClr val="bg1"/>
              </a:solidFill>
              <a:latin typeface="黑体" pitchFamily="49" charset="-122"/>
              <a:ea typeface="黑体" pitchFamily="49" charset="-122"/>
            </a:endParaRPr>
          </a:p>
          <a:p>
            <a:pPr marL="0" lvl="0" indent="0" eaLnBrk="1" hangingPunct="1"/>
            <a:r>
              <a:rPr lang="zh-CN" altLang="en-US" sz="2400">
                <a:solidFill>
                  <a:schemeClr val="bg1"/>
                </a:solidFill>
                <a:ea typeface="黑体" pitchFamily="49" charset="-122"/>
              </a:rPr>
              <a:t>如：链式结构，精彩故事，人物形象等。（前</a:t>
            </a:r>
            <a:r>
              <a:rPr lang="en-US" altLang="zh-CN" sz="2400">
                <a:solidFill>
                  <a:schemeClr val="bg1"/>
                </a:solidFill>
                <a:ea typeface="黑体" pitchFamily="49" charset="-122"/>
              </a:rPr>
              <a:t>40</a:t>
            </a:r>
            <a:r>
              <a:rPr lang="zh-CN" altLang="en-US" sz="2400">
                <a:solidFill>
                  <a:schemeClr val="bg1"/>
                </a:solidFill>
                <a:ea typeface="黑体" pitchFamily="49" charset="-122"/>
              </a:rPr>
              <a:t>回）</a:t>
            </a:r>
            <a:endParaRPr lang="zh-CN" altLang="en-US" sz="2400">
              <a:solidFill>
                <a:schemeClr val="bg1"/>
              </a:solidFill>
              <a:ea typeface="黑体" pitchFamily="49" charset="-122"/>
            </a:endParaRPr>
          </a:p>
        </p:txBody>
      </p:sp>
      <p:sp>
        <p:nvSpPr>
          <p:cNvPr id="49158" name="文本框 1"/>
          <p:cNvSpPr/>
          <p:nvPr/>
        </p:nvSpPr>
        <p:spPr>
          <a:xfrm>
            <a:off x="2424113" y="2781300"/>
            <a:ext cx="7292975" cy="1260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latin typeface="黑体" pitchFamily="49" charset="-122"/>
                <a:ea typeface="黑体" pitchFamily="49" charset="-122"/>
              </a:rPr>
              <a:t>课型三：</a:t>
            </a:r>
            <a:r>
              <a:rPr lang="zh-CN" altLang="en-US" sz="2800">
                <a:solidFill>
                  <a:schemeClr val="bg1"/>
                </a:solidFill>
                <a:ea typeface="黑体" pitchFamily="49" charset="-122"/>
              </a:rPr>
              <a:t>课本剧表演</a:t>
            </a:r>
            <a:endParaRPr lang="zh-CN" altLang="en-US" sz="2800">
              <a:solidFill>
                <a:schemeClr val="bg1"/>
              </a:solidFill>
              <a:ea typeface="黑体" pitchFamily="49" charset="-122"/>
            </a:endParaRPr>
          </a:p>
          <a:p>
            <a:pPr marL="0" lvl="0" indent="0" eaLnBrk="1" hangingPunct="1"/>
            <a:r>
              <a:rPr lang="zh-CN" altLang="en-US" sz="2400">
                <a:solidFill>
                  <a:schemeClr val="bg1"/>
                </a:solidFill>
                <a:ea typeface="黑体" pitchFamily="49" charset="-122"/>
              </a:rPr>
              <a:t>拳打镇关西，风雪山神庙，杨志卖刀，智取生辰纲，私放晁天王，黑旋风斗浪里白跳，真假李逵</a:t>
            </a:r>
            <a:r>
              <a:rPr lang="en-US" altLang="zh-CN" sz="2400">
                <a:solidFill>
                  <a:schemeClr val="bg1"/>
                </a:solidFill>
                <a:ea typeface="黑体" pitchFamily="49" charset="-122"/>
              </a:rPr>
              <a:t>……</a:t>
            </a:r>
            <a:endParaRPr lang="zh-CN" altLang="en-US" sz="2400">
              <a:solidFill>
                <a:schemeClr val="bg1"/>
              </a:solidFill>
              <a:ea typeface="黑体" pitchFamily="49" charset="-122"/>
            </a:endParaRPr>
          </a:p>
        </p:txBody>
      </p:sp>
      <p:sp>
        <p:nvSpPr>
          <p:cNvPr id="49159" name="文本框 1"/>
          <p:cNvSpPr/>
          <p:nvPr/>
        </p:nvSpPr>
        <p:spPr>
          <a:xfrm>
            <a:off x="2424113" y="5084763"/>
            <a:ext cx="7770812" cy="1260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latin typeface="黑体" pitchFamily="49" charset="-122"/>
                <a:ea typeface="黑体" pitchFamily="49" charset="-122"/>
              </a:rPr>
              <a:t>课型五：讨论质疑</a:t>
            </a:r>
            <a:endParaRPr lang="zh-CN" altLang="en-US" sz="2800">
              <a:solidFill>
                <a:schemeClr val="bg1"/>
              </a:solidFill>
              <a:latin typeface="黑体" pitchFamily="49" charset="-122"/>
              <a:ea typeface="黑体" pitchFamily="49" charset="-122"/>
            </a:endParaRPr>
          </a:p>
          <a:p>
            <a:pPr marL="0" lvl="0" indent="0" eaLnBrk="1" hangingPunct="1"/>
            <a:r>
              <a:rPr lang="zh-CN" altLang="en-US" sz="2400">
                <a:solidFill>
                  <a:schemeClr val="bg1"/>
                </a:solidFill>
                <a:ea typeface="黑体" pitchFamily="49" charset="-122"/>
              </a:rPr>
              <a:t>如：打斗杀人，迷信宿命，女人形象，英雄，谋略</a:t>
            </a:r>
            <a:r>
              <a:rPr lang="en-US" altLang="zh-CN" sz="2400">
                <a:solidFill>
                  <a:schemeClr val="bg1"/>
                </a:solidFill>
                <a:ea typeface="黑体" pitchFamily="49" charset="-122"/>
              </a:rPr>
              <a:t>……</a:t>
            </a:r>
            <a:endParaRPr lang="en-US" altLang="zh-CN" sz="2400">
              <a:solidFill>
                <a:schemeClr val="bg1"/>
              </a:solidFill>
              <a:ea typeface="黑体" pitchFamily="49" charset="-122"/>
            </a:endParaRPr>
          </a:p>
          <a:p>
            <a:pPr marL="0" lvl="0" indent="0" eaLnBrk="1" hangingPunct="1"/>
            <a:endParaRPr lang="en-US" altLang="zh-CN" sz="2400">
              <a:solidFill>
                <a:schemeClr val="bg1"/>
              </a:solidFill>
              <a:ea typeface="黑体" pitchFamily="49" charset="-122"/>
            </a:endParaRPr>
          </a:p>
        </p:txBody>
      </p:sp>
      <p:sp>
        <p:nvSpPr>
          <p:cNvPr id="49160" name="椭圆 9"/>
          <p:cNvSpPr/>
          <p:nvPr/>
        </p:nvSpPr>
        <p:spPr>
          <a:xfrm rot="20100000">
            <a:off x="7256463" y="1374775"/>
            <a:ext cx="2865437" cy="1100138"/>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2800" spc="0">
                <a:solidFill>
                  <a:srgbClr val="FF0000"/>
                </a:solidFill>
                <a:latin typeface="黑体" pitchFamily="49" charset="-122"/>
                <a:ea typeface="黑体" pitchFamily="49" charset="-122"/>
              </a:rPr>
              <a:t>效果与兴趣</a:t>
            </a:r>
            <a:endParaRPr lang="en-US" altLang="en-US" sz="2800">
              <a:solidFill>
                <a:srgbClr val="FF0000"/>
              </a:solidFill>
              <a:latin typeface="黑体" pitchFamily="49" charset="-122"/>
              <a:ea typeface="黑体" pitchFamily="49" charset="-122"/>
            </a:endParaRPr>
          </a:p>
        </p:txBody>
      </p:sp>
      <p:sp>
        <p:nvSpPr>
          <p:cNvPr id="49161" name="椭圆 10"/>
          <p:cNvSpPr/>
          <p:nvPr/>
        </p:nvSpPr>
        <p:spPr>
          <a:xfrm rot="20100000">
            <a:off x="7394575" y="3182938"/>
            <a:ext cx="2867025" cy="1100137"/>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2800" spc="0">
                <a:solidFill>
                  <a:srgbClr val="FF0000"/>
                </a:solidFill>
                <a:latin typeface="黑体" pitchFamily="49" charset="-122"/>
                <a:ea typeface="黑体" pitchFamily="49" charset="-122"/>
              </a:rPr>
              <a:t>学习与研究</a:t>
            </a:r>
            <a:endParaRPr lang="en-US" altLang="en-US" sz="2800">
              <a:solidFill>
                <a:srgbClr val="FF0000"/>
              </a:solidFill>
              <a:latin typeface="黑体" pitchFamily="49" charset="-122"/>
              <a:ea typeface="黑体" pitchFamily="49" charset="-122"/>
            </a:endParaRPr>
          </a:p>
        </p:txBody>
      </p:sp>
      <p:sp>
        <p:nvSpPr>
          <p:cNvPr id="49162" name="椭圆 11"/>
          <p:cNvSpPr/>
          <p:nvPr/>
        </p:nvSpPr>
        <p:spPr>
          <a:xfrm rot="20100000">
            <a:off x="7485063" y="4843463"/>
            <a:ext cx="2867025" cy="1100137"/>
          </a:xfrm>
          <a:prstGeom prst="ellipse">
            <a:avLst/>
          </a:prstGeom>
        </p:spPr>
        <p:style>
          <a:lnRef idx="2">
            <a:schemeClr val="accent6"/>
          </a:lnRef>
          <a:fillRef idx="1">
            <a:schemeClr val="lt1"/>
          </a:fillRef>
          <a:effectRef idx="0">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algn="ctr" eaLnBrk="1" hangingPunct="1"/>
            <a:r>
              <a:rPr lang="en-US" altLang="en-US" sz="2800" spc="0">
                <a:solidFill>
                  <a:srgbClr val="FF0000"/>
                </a:solidFill>
                <a:latin typeface="黑体" pitchFamily="49" charset="-122"/>
                <a:ea typeface="黑体" pitchFamily="49" charset="-122"/>
              </a:rPr>
              <a:t>审视与思考</a:t>
            </a:r>
            <a:endParaRPr lang="en-US" altLang="en-US" sz="280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blinds(horizontal)">
                                      <p:cBhvr>
                                        <p:cTn id="7" dur="500" fill="hold"/>
                                        <p:tgtEl>
                                          <p:spTgt spid="4915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9156"/>
                                        </p:tgtEl>
                                        <p:attrNameLst>
                                          <p:attrName>style.visibility</p:attrName>
                                        </p:attrNameLst>
                                      </p:cBhvr>
                                      <p:to>
                                        <p:strVal val="visible"/>
                                      </p:to>
                                    </p:set>
                                    <p:animEffect transition="in" filter="blinds(horizontal)">
                                      <p:cBhvr>
                                        <p:cTn id="12" dur="500" fill="hold"/>
                                        <p:tgtEl>
                                          <p:spTgt spid="4915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9158"/>
                                        </p:tgtEl>
                                        <p:attrNameLst>
                                          <p:attrName>style.visibility</p:attrName>
                                        </p:attrNameLst>
                                      </p:cBhvr>
                                      <p:to>
                                        <p:strVal val="visible"/>
                                      </p:to>
                                    </p:set>
                                    <p:animEffect transition="in" filter="blinds(horizontal)">
                                      <p:cBhvr>
                                        <p:cTn id="17" dur="500" fill="hold"/>
                                        <p:tgtEl>
                                          <p:spTgt spid="4915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9157"/>
                                        </p:tgtEl>
                                        <p:attrNameLst>
                                          <p:attrName>style.visibility</p:attrName>
                                        </p:attrNameLst>
                                      </p:cBhvr>
                                      <p:to>
                                        <p:strVal val="visible"/>
                                      </p:to>
                                    </p:set>
                                    <p:animEffect transition="in" filter="blinds(horizontal)">
                                      <p:cBhvr>
                                        <p:cTn id="22" dur="500" fill="hold"/>
                                        <p:tgtEl>
                                          <p:spTgt spid="4915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9159"/>
                                        </p:tgtEl>
                                        <p:attrNameLst>
                                          <p:attrName>style.visibility</p:attrName>
                                        </p:attrNameLst>
                                      </p:cBhvr>
                                      <p:to>
                                        <p:strVal val="visible"/>
                                      </p:to>
                                    </p:set>
                                    <p:animEffect transition="in" filter="blinds(horizontal)">
                                      <p:cBhvr>
                                        <p:cTn id="27" dur="500" fill="hold"/>
                                        <p:tgtEl>
                                          <p:spTgt spid="4915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9160"/>
                                        </p:tgtEl>
                                        <p:attrNameLst>
                                          <p:attrName>style.visibility</p:attrName>
                                        </p:attrNameLst>
                                      </p:cBhvr>
                                      <p:to>
                                        <p:strVal val="visible"/>
                                      </p:to>
                                    </p:set>
                                    <p:animEffect transition="in" filter="blinds(horizontal)">
                                      <p:cBhvr>
                                        <p:cTn id="32" dur="500" fill="hold"/>
                                        <p:tgtEl>
                                          <p:spTgt spid="4916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9161"/>
                                        </p:tgtEl>
                                        <p:attrNameLst>
                                          <p:attrName>style.visibility</p:attrName>
                                        </p:attrNameLst>
                                      </p:cBhvr>
                                      <p:to>
                                        <p:strVal val="visible"/>
                                      </p:to>
                                    </p:set>
                                    <p:animEffect transition="in" filter="blinds(horizontal)">
                                      <p:cBhvr>
                                        <p:cTn id="37" dur="500" fill="hold"/>
                                        <p:tgtEl>
                                          <p:spTgt spid="4916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9162"/>
                                        </p:tgtEl>
                                        <p:attrNameLst>
                                          <p:attrName>style.visibility</p:attrName>
                                        </p:attrNameLst>
                                      </p:cBhvr>
                                      <p:to>
                                        <p:strVal val="visible"/>
                                      </p:to>
                                    </p:set>
                                    <p:animEffect transition="in" filter="blinds(horizontal)">
                                      <p:cBhvr>
                                        <p:cTn id="42" dur="500" fill="hold"/>
                                        <p:tgtEl>
                                          <p:spTgt spid="49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P spid="49156" grpId="0"/>
      <p:bldP spid="49157" grpId="0"/>
      <p:bldP spid="49158" grpId="0"/>
      <p:bldP spid="49159" grpId="0"/>
      <p:bldP spid="49160" grpId="0"/>
      <p:bldP spid="49161" grpId="0"/>
      <p:bldP spid="4916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（三）</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总结提升课</a:t>
            </a:r>
            <a:endParaRPr lang="zh-CN" altLang="en-US" sz="4000">
              <a:solidFill>
                <a:srgbClr val="FFFF00"/>
              </a:solidFill>
              <a:latin typeface="黑体" pitchFamily="49" charset="-122"/>
              <a:ea typeface="黑体" pitchFamily="49" charset="-122"/>
            </a:endParaRPr>
          </a:p>
        </p:txBody>
      </p:sp>
      <p:sp>
        <p:nvSpPr>
          <p:cNvPr id="50179" name="文本框 1"/>
          <p:cNvSpPr/>
          <p:nvPr/>
        </p:nvSpPr>
        <p:spPr>
          <a:xfrm>
            <a:off x="2208213" y="1412875"/>
            <a:ext cx="7318375" cy="39687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lnSpc>
                <a:spcPct val="150000"/>
              </a:lnSpc>
            </a:pPr>
            <a:r>
              <a:rPr lang="en-US" altLang="zh-CN" sz="2800">
                <a:solidFill>
                  <a:schemeClr val="bg1"/>
                </a:solidFill>
                <a:latin typeface="黑体" pitchFamily="49" charset="-122"/>
                <a:ea typeface="黑体" pitchFamily="49" charset="-122"/>
              </a:rPr>
              <a:t>1.</a:t>
            </a:r>
            <a:r>
              <a:rPr lang="zh-CN" altLang="en-US" sz="2800">
                <a:solidFill>
                  <a:schemeClr val="bg1"/>
                </a:solidFill>
                <a:latin typeface="黑体" pitchFamily="49" charset="-122"/>
                <a:ea typeface="黑体" pitchFamily="49" charset="-122"/>
              </a:rPr>
              <a:t>全方位总结（照顾到各个面）</a:t>
            </a:r>
            <a:endParaRPr lang="en-US" altLang="zh-CN" sz="2800">
              <a:solidFill>
                <a:schemeClr val="bg1"/>
              </a:solidFill>
              <a:latin typeface="黑体" pitchFamily="49" charset="-122"/>
              <a:ea typeface="黑体" pitchFamily="49" charset="-122"/>
            </a:endParaRPr>
          </a:p>
          <a:p>
            <a:pPr marL="0" lvl="0" indent="0" eaLnBrk="1" hangingPunct="1">
              <a:lnSpc>
                <a:spcPct val="150000"/>
              </a:lnSpc>
            </a:pPr>
            <a:r>
              <a:rPr lang="zh-CN" altLang="en-US" sz="2800">
                <a:solidFill>
                  <a:schemeClr val="bg1"/>
                </a:solidFill>
                <a:latin typeface="黑体" pitchFamily="49" charset="-122"/>
                <a:ea typeface="黑体" pitchFamily="49" charset="-122"/>
              </a:rPr>
              <a:t>（</a:t>
            </a:r>
            <a:r>
              <a:rPr lang="en-US" altLang="zh-CN" sz="2800">
                <a:solidFill>
                  <a:schemeClr val="bg1"/>
                </a:solidFill>
                <a:latin typeface="黑体" pitchFamily="49" charset="-122"/>
                <a:ea typeface="黑体" pitchFamily="49" charset="-122"/>
              </a:rPr>
              <a:t>1</a:t>
            </a:r>
            <a:r>
              <a:rPr lang="zh-CN" altLang="en-US" sz="2800">
                <a:solidFill>
                  <a:schemeClr val="bg1"/>
                </a:solidFill>
                <a:latin typeface="黑体" pitchFamily="49" charset="-122"/>
                <a:ea typeface="黑体" pitchFamily="49" charset="-122"/>
              </a:rPr>
              <a:t>）进行关于整本书阅读的知识竞赛</a:t>
            </a:r>
            <a:endParaRPr lang="zh-CN" altLang="en-US" sz="2800">
              <a:solidFill>
                <a:schemeClr val="bg1"/>
              </a:solidFill>
              <a:latin typeface="黑体" pitchFamily="49" charset="-122"/>
              <a:ea typeface="黑体" pitchFamily="49" charset="-122"/>
            </a:endParaRPr>
          </a:p>
          <a:p>
            <a:pPr marL="0" lvl="0" indent="0" eaLnBrk="1" hangingPunct="1">
              <a:lnSpc>
                <a:spcPct val="150000"/>
              </a:lnSpc>
            </a:pPr>
            <a:r>
              <a:rPr lang="zh-CN" altLang="en-US" sz="2800">
                <a:solidFill>
                  <a:schemeClr val="bg1"/>
                </a:solidFill>
                <a:latin typeface="楷体" pitchFamily="49" charset="-122"/>
                <a:ea typeface="楷体" pitchFamily="49" charset="-122"/>
              </a:rPr>
              <a:t>例：</a:t>
            </a:r>
            <a:r>
              <a:rPr lang="zh-CN" altLang="en-US" sz="2800">
                <a:solidFill>
                  <a:schemeClr val="bg1"/>
                </a:solidFill>
                <a:latin typeface="楷体" pitchFamily="49" charset="-122"/>
                <a:ea typeface="楷体" pitchFamily="49" charset="-122"/>
                <a:hlinkClick r:id="rId2" action="ppaction://hlinkpres"/>
              </a:rPr>
              <a:t>笔试或现场</a:t>
            </a:r>
            <a:endParaRPr lang="zh-CN" altLang="en-US" sz="2800">
              <a:solidFill>
                <a:schemeClr val="bg1"/>
              </a:solidFill>
              <a:latin typeface="楷体" pitchFamily="49" charset="-122"/>
              <a:ea typeface="楷体" pitchFamily="49" charset="-122"/>
            </a:endParaRPr>
          </a:p>
          <a:p>
            <a:pPr marL="0" lvl="0" indent="0" eaLnBrk="1" hangingPunct="1">
              <a:lnSpc>
                <a:spcPct val="150000"/>
              </a:lnSpc>
            </a:pPr>
            <a:r>
              <a:rPr lang="zh-CN" altLang="en-US" sz="2800">
                <a:solidFill>
                  <a:schemeClr val="bg1"/>
                </a:solidFill>
                <a:latin typeface="黑体" pitchFamily="49" charset="-122"/>
                <a:ea typeface="黑体" pitchFamily="49" charset="-122"/>
              </a:rPr>
              <a:t>（</a:t>
            </a:r>
            <a:r>
              <a:rPr lang="en-US" altLang="zh-CN" sz="2800">
                <a:solidFill>
                  <a:schemeClr val="bg1"/>
                </a:solidFill>
                <a:latin typeface="黑体" pitchFamily="49" charset="-122"/>
                <a:ea typeface="黑体" pitchFamily="49" charset="-122"/>
              </a:rPr>
              <a:t>2</a:t>
            </a:r>
            <a:r>
              <a:rPr lang="zh-CN" altLang="en-US" sz="2800">
                <a:solidFill>
                  <a:schemeClr val="bg1"/>
                </a:solidFill>
                <a:latin typeface="黑体" pitchFamily="49" charset="-122"/>
                <a:ea typeface="黑体" pitchFamily="49" charset="-122"/>
              </a:rPr>
              <a:t>）整本书的思维导图、</a:t>
            </a:r>
            <a:r>
              <a:rPr lang="en-US" altLang="zh-CN" sz="2800">
                <a:solidFill>
                  <a:schemeClr val="bg1"/>
                </a:solidFill>
                <a:latin typeface="黑体" pitchFamily="49" charset="-122"/>
                <a:ea typeface="黑体" pitchFamily="49" charset="-122"/>
              </a:rPr>
              <a:t>ppt</a:t>
            </a:r>
            <a:endParaRPr lang="zh-CN" altLang="en-US" sz="2800">
              <a:solidFill>
                <a:schemeClr val="bg1"/>
              </a:solidFill>
              <a:latin typeface="黑体" pitchFamily="49" charset="-122"/>
              <a:ea typeface="黑体" pitchFamily="49" charset="-122"/>
            </a:endParaRPr>
          </a:p>
          <a:p>
            <a:pPr marL="0" lvl="0" indent="0" eaLnBrk="1" hangingPunct="1">
              <a:lnSpc>
                <a:spcPct val="150000"/>
              </a:lnSpc>
            </a:pPr>
            <a:r>
              <a:rPr lang="zh-CN" altLang="en-US" sz="2800">
                <a:solidFill>
                  <a:schemeClr val="bg1"/>
                </a:solidFill>
                <a:latin typeface="黑体" pitchFamily="49" charset="-122"/>
                <a:ea typeface="黑体" pitchFamily="49" charset="-122"/>
              </a:rPr>
              <a:t>例：</a:t>
            </a:r>
            <a:r>
              <a:rPr lang="zh-CN" altLang="en-US" sz="2800">
                <a:solidFill>
                  <a:schemeClr val="bg1"/>
                </a:solidFill>
                <a:latin typeface="黑体" pitchFamily="49" charset="-122"/>
                <a:ea typeface="黑体" pitchFamily="49" charset="-122"/>
                <a:hlinkClick r:id="rId3" action="ppaction://hlinkfile"/>
              </a:rPr>
              <a:t>《海底两万里》</a:t>
            </a:r>
            <a:r>
              <a:rPr lang="en-US" altLang="zh-CN" sz="2800">
                <a:solidFill>
                  <a:schemeClr val="bg1"/>
                </a:solidFill>
                <a:latin typeface="黑体" pitchFamily="49" charset="-122"/>
                <a:ea typeface="黑体" pitchFamily="49" charset="-122"/>
                <a:hlinkClick r:id="rId3" action="ppaction://hlinkfile"/>
              </a:rPr>
              <a:t>1</a:t>
            </a:r>
            <a:endParaRPr lang="zh-CN" altLang="en-US" sz="2800">
              <a:solidFill>
                <a:schemeClr val="bg1"/>
              </a:solidFill>
              <a:latin typeface="黑体" pitchFamily="49" charset="-122"/>
              <a:ea typeface="黑体" pitchFamily="49" charset="-122"/>
              <a:hlinkClick r:id="rId3" action="ppaction://hlinkfile"/>
            </a:endParaRPr>
          </a:p>
          <a:p>
            <a:pPr marL="0" lvl="0" indent="0" eaLnBrk="1" hangingPunct="1">
              <a:lnSpc>
                <a:spcPct val="150000"/>
              </a:lnSpc>
            </a:pPr>
            <a:r>
              <a:rPr lang="zh-CN" altLang="en-US" sz="2800">
                <a:solidFill>
                  <a:schemeClr val="bg1"/>
                </a:solidFill>
                <a:latin typeface="黑体" pitchFamily="49" charset="-122"/>
                <a:ea typeface="黑体" pitchFamily="49" charset="-122"/>
              </a:rPr>
              <a:t>例：</a:t>
            </a:r>
            <a:r>
              <a:rPr lang="zh-CN" altLang="en-US" sz="2800">
                <a:solidFill>
                  <a:schemeClr val="bg1"/>
                </a:solidFill>
                <a:latin typeface="黑体" pitchFamily="49" charset="-122"/>
                <a:ea typeface="黑体" pitchFamily="49" charset="-122"/>
                <a:hlinkClick r:id="rId4" action="ppaction://hlinkfile"/>
              </a:rPr>
              <a:t>《海底两万里》</a:t>
            </a:r>
            <a:r>
              <a:rPr lang="en-US" altLang="zh-CN" sz="2800">
                <a:solidFill>
                  <a:schemeClr val="bg1"/>
                </a:solidFill>
                <a:latin typeface="黑体" pitchFamily="49" charset="-122"/>
                <a:ea typeface="黑体" pitchFamily="49" charset="-122"/>
                <a:hlinkClick r:id="rId4" action="ppaction://hlinkfile"/>
              </a:rPr>
              <a:t>2</a:t>
            </a:r>
            <a:endParaRPr lang="en-US" altLang="zh-CN" sz="2800">
              <a:solidFill>
                <a:schemeClr val="bg1"/>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linds(horizontal)">
                                      <p:cBhvr>
                                        <p:cTn id="7" dur="500" fill="hold"/>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2" name="标题 1"/>
          <p:cNvSpPr>
            <a:spLocks noGrp="1"/>
          </p:cNvSpPr>
          <p:nvPr/>
        </p:nvSpPr>
        <p:spPr>
          <a:xfrm>
            <a:off x="1919288"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（三）</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总结提升课</a:t>
            </a:r>
            <a:endParaRPr lang="zh-CN" altLang="en-US" sz="4000">
              <a:solidFill>
                <a:srgbClr val="FFFF00"/>
              </a:solidFill>
              <a:latin typeface="黑体" pitchFamily="49" charset="-122"/>
              <a:ea typeface="黑体" pitchFamily="49" charset="-122"/>
            </a:endParaRPr>
          </a:p>
        </p:txBody>
      </p:sp>
      <p:sp>
        <p:nvSpPr>
          <p:cNvPr id="51203" name="文本框 1"/>
          <p:cNvSpPr/>
          <p:nvPr/>
        </p:nvSpPr>
        <p:spPr>
          <a:xfrm>
            <a:off x="2436813" y="4832350"/>
            <a:ext cx="7318375" cy="5222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2800">
                <a:solidFill>
                  <a:schemeClr val="bg1"/>
                </a:solidFill>
                <a:latin typeface="黑体" pitchFamily="49" charset="-122"/>
                <a:ea typeface="黑体" pitchFamily="49" charset="-122"/>
              </a:rPr>
              <a:t>示例</a:t>
            </a:r>
            <a:r>
              <a:rPr lang="en-US" altLang="zh-CN" sz="2800">
                <a:solidFill>
                  <a:schemeClr val="bg1"/>
                </a:solidFill>
                <a:latin typeface="黑体" pitchFamily="49" charset="-122"/>
                <a:ea typeface="黑体" pitchFamily="49" charset="-122"/>
              </a:rPr>
              <a:t>1</a:t>
            </a:r>
            <a:r>
              <a:rPr lang="zh-CN" altLang="en-US" sz="2800">
                <a:solidFill>
                  <a:schemeClr val="bg1"/>
                </a:solidFill>
                <a:latin typeface="黑体" pitchFamily="49" charset="-122"/>
                <a:ea typeface="黑体" pitchFamily="49" charset="-122"/>
              </a:rPr>
              <a:t>（</a:t>
            </a:r>
            <a:r>
              <a:rPr lang="zh-CN" altLang="en-US" sz="2800">
                <a:solidFill>
                  <a:schemeClr val="bg1"/>
                </a:solidFill>
                <a:latin typeface="黑体" pitchFamily="49" charset="-122"/>
                <a:ea typeface="黑体" pitchFamily="49" charset="-122"/>
                <a:hlinkClick r:id="rId2" action="ppaction://hlinkfile"/>
              </a:rPr>
              <a:t>西游记</a:t>
            </a:r>
            <a:r>
              <a:rPr lang="zh-CN" altLang="en-US" sz="2800">
                <a:solidFill>
                  <a:schemeClr val="bg1"/>
                </a:solidFill>
                <a:latin typeface="黑体" pitchFamily="49" charset="-122"/>
                <a:ea typeface="黑体" pitchFamily="49" charset="-122"/>
              </a:rPr>
              <a:t>）</a:t>
            </a:r>
            <a:endParaRPr lang="zh-CN" altLang="en-US" sz="2800">
              <a:solidFill>
                <a:schemeClr val="bg1"/>
              </a:solidFill>
              <a:latin typeface="黑体" pitchFamily="49" charset="-122"/>
              <a:ea typeface="黑体" pitchFamily="49" charset="-122"/>
            </a:endParaRPr>
          </a:p>
        </p:txBody>
      </p:sp>
      <p:sp>
        <p:nvSpPr>
          <p:cNvPr id="51204" name="文本框 2"/>
          <p:cNvSpPr/>
          <p:nvPr/>
        </p:nvSpPr>
        <p:spPr>
          <a:xfrm>
            <a:off x="2185988" y="1420813"/>
            <a:ext cx="8172450" cy="3292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chemeClr val="bg1"/>
                </a:solidFill>
                <a:latin typeface="黑体" pitchFamily="49" charset="-122"/>
                <a:ea typeface="黑体" pitchFamily="49" charset="-122"/>
              </a:rPr>
              <a:t>2.</a:t>
            </a:r>
            <a:r>
              <a:rPr lang="zh-CN" altLang="en-US" sz="2800">
                <a:solidFill>
                  <a:schemeClr val="bg1"/>
                </a:solidFill>
                <a:latin typeface="黑体" pitchFamily="49" charset="-122"/>
                <a:ea typeface="黑体" pitchFamily="49" charset="-122"/>
              </a:rPr>
              <a:t>专题探究</a:t>
            </a:r>
            <a:r>
              <a:rPr lang="en-US" altLang="zh-CN" sz="2800">
                <a:solidFill>
                  <a:schemeClr val="bg1"/>
                </a:solidFill>
                <a:latin typeface="黑体" pitchFamily="49" charset="-122"/>
                <a:ea typeface="黑体" pitchFamily="49" charset="-122"/>
              </a:rPr>
              <a:t>(</a:t>
            </a:r>
            <a:r>
              <a:rPr lang="zh-CN" altLang="en-US" sz="2800">
                <a:solidFill>
                  <a:schemeClr val="bg1"/>
                </a:solidFill>
                <a:latin typeface="黑体" pitchFamily="49" charset="-122"/>
                <a:ea typeface="黑体" pitchFamily="49" charset="-122"/>
              </a:rPr>
              <a:t>从点上提升，深阅读</a:t>
            </a:r>
            <a:r>
              <a:rPr lang="en-US" altLang="zh-CN" sz="2800">
                <a:solidFill>
                  <a:schemeClr val="bg1"/>
                </a:solidFill>
                <a:latin typeface="黑体" pitchFamily="49" charset="-122"/>
                <a:ea typeface="黑体" pitchFamily="49" charset="-122"/>
              </a:rPr>
              <a:t>)</a:t>
            </a:r>
            <a:endParaRPr lang="en-US" altLang="zh-CN" sz="2800">
              <a:solidFill>
                <a:schemeClr val="bg1"/>
              </a:solidFill>
              <a:latin typeface="黑体" pitchFamily="49" charset="-122"/>
              <a:ea typeface="黑体" pitchFamily="49" charset="-122"/>
            </a:endParaRPr>
          </a:p>
          <a:p>
            <a:pPr marL="0" lvl="0" indent="0" eaLnBrk="1" hangingPunct="1"/>
            <a:r>
              <a:rPr lang="zh-CN" altLang="en-US" sz="2400" b="1">
                <a:solidFill>
                  <a:schemeClr val="bg1"/>
                </a:solidFill>
                <a:latin typeface="宋体" panose="02010600030101010101" pitchFamily="2" charset="-122"/>
              </a:rPr>
              <a:t>（</a:t>
            </a:r>
            <a:r>
              <a:rPr lang="en-US" altLang="zh-CN" sz="2400" b="1">
                <a:solidFill>
                  <a:schemeClr val="bg1"/>
                </a:solidFill>
                <a:latin typeface="宋体" panose="02010600030101010101" pitchFamily="2" charset="-122"/>
              </a:rPr>
              <a:t>1</a:t>
            </a:r>
            <a:r>
              <a:rPr lang="zh-CN" altLang="en-US" sz="2400" b="1">
                <a:solidFill>
                  <a:schemeClr val="bg1"/>
                </a:solidFill>
                <a:latin typeface="宋体" panose="02010600030101010101" pitchFamily="2" charset="-122"/>
              </a:rPr>
              <a:t>）</a:t>
            </a:r>
            <a:r>
              <a:rPr lang="zh-CN" altLang="en-US" sz="2400" b="1">
                <a:solidFill>
                  <a:srgbClr val="FFFF00"/>
                </a:solidFill>
                <a:latin typeface="宋体" panose="02010600030101010101" pitchFamily="2" charset="-122"/>
              </a:rPr>
              <a:t>人物</a:t>
            </a:r>
            <a:r>
              <a:rPr lang="zh-CN" altLang="en-US" sz="2400" b="1">
                <a:solidFill>
                  <a:schemeClr val="bg1"/>
                </a:solidFill>
                <a:latin typeface="宋体" panose="02010600030101010101" pitchFamily="2" charset="-122"/>
              </a:rPr>
              <a:t>：鲁达、宋江、林冲、吴用、杨志、燕青等。</a:t>
            </a:r>
            <a:r>
              <a:rPr lang="zh-CN" altLang="en-US" sz="2400">
                <a:solidFill>
                  <a:schemeClr val="bg1"/>
                </a:solidFill>
                <a:latin typeface="楷体" pitchFamily="49" charset="-122"/>
                <a:ea typeface="楷体" pitchFamily="49" charset="-122"/>
              </a:rPr>
              <a:t>（串章回；作对比：史进、鲁达、林冲、武松、李逵）</a:t>
            </a:r>
            <a:endParaRPr lang="en-US" altLang="zh-CN" sz="2400">
              <a:solidFill>
                <a:schemeClr val="bg1"/>
              </a:solidFill>
              <a:latin typeface="楷体" pitchFamily="49" charset="-122"/>
              <a:ea typeface="楷体" pitchFamily="49" charset="-122"/>
            </a:endParaRPr>
          </a:p>
          <a:p>
            <a:pPr marL="0" lvl="0" indent="0" eaLnBrk="1" hangingPunct="1"/>
            <a:endParaRPr lang="en-US" altLang="zh-CN" sz="1200">
              <a:solidFill>
                <a:schemeClr val="bg1"/>
              </a:solidFill>
              <a:latin typeface="楷体" pitchFamily="49" charset="-122"/>
              <a:ea typeface="楷体" pitchFamily="49" charset="-122"/>
            </a:endParaRPr>
          </a:p>
          <a:p>
            <a:pPr marL="0" lvl="0" indent="0" eaLnBrk="1" hangingPunct="1"/>
            <a:r>
              <a:rPr lang="zh-CN" altLang="en-US" sz="2400" b="1">
                <a:solidFill>
                  <a:schemeClr val="bg1"/>
                </a:solidFill>
                <a:latin typeface="宋体" panose="02010600030101010101" pitchFamily="2" charset="-122"/>
              </a:rPr>
              <a:t>（</a:t>
            </a:r>
            <a:r>
              <a:rPr lang="en-US" altLang="zh-CN" sz="2400" b="1">
                <a:solidFill>
                  <a:schemeClr val="bg1"/>
                </a:solidFill>
                <a:latin typeface="宋体" panose="02010600030101010101" pitchFamily="2" charset="-122"/>
              </a:rPr>
              <a:t>2</a:t>
            </a:r>
            <a:r>
              <a:rPr lang="zh-CN" altLang="en-US" sz="2400" b="1">
                <a:solidFill>
                  <a:schemeClr val="bg1"/>
                </a:solidFill>
                <a:latin typeface="宋体" panose="02010600030101010101" pitchFamily="2" charset="-122"/>
              </a:rPr>
              <a:t>）精彩</a:t>
            </a:r>
            <a:r>
              <a:rPr lang="zh-CN" altLang="en-US" sz="2400" b="1">
                <a:solidFill>
                  <a:srgbClr val="FFFF00"/>
                </a:solidFill>
                <a:latin typeface="宋体" panose="02010600030101010101" pitchFamily="2" charset="-122"/>
              </a:rPr>
              <a:t>故事</a:t>
            </a:r>
            <a:r>
              <a:rPr lang="zh-CN" altLang="en-US" sz="2400" b="1">
                <a:solidFill>
                  <a:schemeClr val="bg1"/>
                </a:solidFill>
                <a:latin typeface="宋体" panose="02010600030101010101" pitchFamily="2" charset="-122"/>
              </a:rPr>
              <a:t>（</a:t>
            </a:r>
            <a:r>
              <a:rPr lang="en-US" altLang="zh-CN" sz="2400" b="1">
                <a:solidFill>
                  <a:schemeClr val="bg1"/>
                </a:solidFill>
                <a:latin typeface="Calibri" pitchFamily="34" charset="0"/>
              </a:rPr>
              <a:t>“</a:t>
            </a:r>
            <a:r>
              <a:rPr lang="zh-CN" altLang="en-US" sz="2400" b="1">
                <a:solidFill>
                  <a:schemeClr val="bg1"/>
                </a:solidFill>
                <a:latin typeface="宋体" panose="02010600030101010101" pitchFamily="2" charset="-122"/>
              </a:rPr>
              <a:t>我是说书人</a:t>
            </a:r>
            <a:r>
              <a:rPr lang="en-US" altLang="zh-CN" sz="2400" b="1">
                <a:solidFill>
                  <a:schemeClr val="bg1"/>
                </a:solidFill>
                <a:latin typeface="Calibri" pitchFamily="34" charset="0"/>
              </a:rPr>
              <a:t>”</a:t>
            </a:r>
            <a:r>
              <a:rPr lang="zh-CN" altLang="en-US" sz="2400" b="1">
                <a:solidFill>
                  <a:schemeClr val="bg1"/>
                </a:solidFill>
                <a:latin typeface="宋体" panose="02010600030101010101" pitchFamily="2" charset="-122"/>
              </a:rPr>
              <a:t>活动）</a:t>
            </a:r>
            <a:endParaRPr lang="en-US" altLang="zh-CN" sz="2400" b="1">
              <a:solidFill>
                <a:schemeClr val="bg1"/>
              </a:solidFill>
              <a:latin typeface="宋体" panose="02010600030101010101" pitchFamily="2" charset="-122"/>
            </a:endParaRPr>
          </a:p>
          <a:p>
            <a:pPr marL="0" lvl="0" indent="0" eaLnBrk="1" hangingPunct="1"/>
            <a:r>
              <a:rPr lang="zh-CN" altLang="en-US" sz="2400" b="1">
                <a:solidFill>
                  <a:schemeClr val="bg1"/>
                </a:solidFill>
                <a:latin typeface="宋体" panose="02010600030101010101" pitchFamily="2" charset="-122"/>
              </a:rPr>
              <a:t>（</a:t>
            </a:r>
            <a:r>
              <a:rPr lang="en-US" altLang="zh-CN" sz="2400" b="1">
                <a:solidFill>
                  <a:schemeClr val="bg1"/>
                </a:solidFill>
                <a:latin typeface="宋体" panose="02010600030101010101" pitchFamily="2" charset="-122"/>
              </a:rPr>
              <a:t>3</a:t>
            </a:r>
            <a:r>
              <a:rPr lang="zh-CN" altLang="en-US" sz="2400" b="1">
                <a:solidFill>
                  <a:schemeClr val="bg1"/>
                </a:solidFill>
                <a:latin typeface="宋体" panose="02010600030101010101" pitchFamily="2" charset="-122"/>
              </a:rPr>
              <a:t>）主题</a:t>
            </a:r>
            <a:r>
              <a:rPr lang="zh-CN" altLang="en-US" sz="2400" b="1">
                <a:solidFill>
                  <a:srgbClr val="FFFF00"/>
                </a:solidFill>
                <a:latin typeface="宋体" panose="02010600030101010101" pitchFamily="2" charset="-122"/>
              </a:rPr>
              <a:t>思想</a:t>
            </a:r>
            <a:r>
              <a:rPr lang="zh-CN" altLang="en-US" sz="2400" b="1">
                <a:solidFill>
                  <a:schemeClr val="bg1"/>
                </a:solidFill>
                <a:latin typeface="宋体" panose="02010600030101010101" pitchFamily="2" charset="-122"/>
              </a:rPr>
              <a:t>（主要人物上梁山原因及最终结局）</a:t>
            </a:r>
            <a:endParaRPr lang="zh-CN" altLang="en-US" sz="2400" b="1">
              <a:solidFill>
                <a:schemeClr val="bg1"/>
              </a:solidFill>
              <a:latin typeface="宋体" panose="02010600030101010101" pitchFamily="2" charset="-122"/>
            </a:endParaRPr>
          </a:p>
          <a:p>
            <a:pPr marL="0" lvl="0" indent="0" eaLnBrk="1" hangingPunct="1"/>
            <a:r>
              <a:rPr lang="zh-CN" altLang="en-US" sz="2400" b="1">
                <a:solidFill>
                  <a:schemeClr val="bg1"/>
                </a:solidFill>
                <a:latin typeface="宋体" panose="02010600030101010101" pitchFamily="2" charset="-122"/>
              </a:rPr>
              <a:t>（</a:t>
            </a:r>
            <a:r>
              <a:rPr lang="en-US" altLang="zh-CN" sz="2400" b="1">
                <a:solidFill>
                  <a:schemeClr val="bg1"/>
                </a:solidFill>
                <a:latin typeface="宋体" panose="02010600030101010101" pitchFamily="2" charset="-122"/>
              </a:rPr>
              <a:t>4</a:t>
            </a:r>
            <a:r>
              <a:rPr lang="zh-CN" altLang="en-US" sz="2400" b="1">
                <a:solidFill>
                  <a:schemeClr val="bg1"/>
                </a:solidFill>
                <a:latin typeface="宋体" panose="02010600030101010101" pitchFamily="2" charset="-122"/>
              </a:rPr>
              <a:t>）艺术</a:t>
            </a:r>
            <a:r>
              <a:rPr lang="zh-CN" altLang="en-US" sz="2400" b="1">
                <a:solidFill>
                  <a:srgbClr val="FFFF00"/>
                </a:solidFill>
                <a:latin typeface="宋体" panose="02010600030101010101" pitchFamily="2" charset="-122"/>
              </a:rPr>
              <a:t>手法</a:t>
            </a:r>
            <a:endParaRPr lang="zh-CN" altLang="en-US" sz="2400" b="1">
              <a:solidFill>
                <a:schemeClr val="bg1"/>
              </a:solidFill>
              <a:latin typeface="宋体" panose="02010600030101010101" pitchFamily="2" charset="-122"/>
            </a:endParaRPr>
          </a:p>
          <a:p>
            <a:pPr marL="0" lvl="0" indent="0" eaLnBrk="1" hangingPunct="1"/>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水浒</a:t>
            </a:r>
            <a:r>
              <a:rPr lang="en-US" altLang="zh-CN" sz="2400">
                <a:solidFill>
                  <a:schemeClr val="bg1"/>
                </a:solidFill>
                <a:latin typeface="楷体" pitchFamily="49" charset="-122"/>
                <a:ea typeface="楷体" pitchFamily="49" charset="-122"/>
              </a:rPr>
              <a:t>》</a:t>
            </a:r>
            <a:r>
              <a:rPr lang="zh-CN" altLang="en-US" sz="2400">
                <a:solidFill>
                  <a:schemeClr val="bg1"/>
                </a:solidFill>
                <a:latin typeface="楷体" pitchFamily="49" charset="-122"/>
                <a:ea typeface="楷体" pitchFamily="49" charset="-122"/>
              </a:rPr>
              <a:t>可做文法教科书读。就金圣叹所言，即有十五法。</a:t>
            </a:r>
            <a:endParaRPr lang="en-US" altLang="zh-CN" sz="2400">
              <a:solidFill>
                <a:schemeClr val="bg1"/>
              </a:solidFill>
              <a:latin typeface="楷体" pitchFamily="49" charset="-122"/>
              <a:ea typeface="楷体" pitchFamily="49" charset="-122"/>
            </a:endParaRPr>
          </a:p>
          <a:p>
            <a:pPr marL="0" lvl="0" indent="0" eaLnBrk="1" hangingPunct="1"/>
            <a:r>
              <a:rPr lang="en-US" altLang="zh-CN" sz="2400">
                <a:solidFill>
                  <a:schemeClr val="bg1"/>
                </a:solidFill>
                <a:latin typeface="楷体" pitchFamily="49" charset="-122"/>
                <a:ea typeface="楷体" pitchFamily="49" charset="-122"/>
              </a:rPr>
              <a:t>  </a:t>
            </a:r>
            <a:r>
              <a:rPr lang="zh-CN" altLang="en-US" sz="2000">
                <a:solidFill>
                  <a:schemeClr val="bg1"/>
                </a:solidFill>
                <a:latin typeface="楷体" pitchFamily="49" charset="-122"/>
                <a:ea typeface="楷体" pitchFamily="49" charset="-122"/>
              </a:rPr>
              <a:t>（倒插法、夹叙法、草蛇灰线法、背面铺粉法）</a:t>
            </a:r>
            <a:r>
              <a:rPr lang="en-US" altLang="zh-CN" sz="2400">
                <a:solidFill>
                  <a:schemeClr val="bg1"/>
                </a:solidFill>
                <a:latin typeface="楷体" pitchFamily="49" charset="-122"/>
                <a:ea typeface="楷体" pitchFamily="49" charset="-122"/>
              </a:rPr>
              <a:t>   ——</a:t>
            </a:r>
            <a:r>
              <a:rPr lang="zh-CN" altLang="en-US" sz="2400">
                <a:solidFill>
                  <a:schemeClr val="bg1"/>
                </a:solidFill>
                <a:latin typeface="楷体" pitchFamily="49" charset="-122"/>
                <a:ea typeface="楷体" pitchFamily="49" charset="-122"/>
              </a:rPr>
              <a:t>梁启超</a:t>
            </a:r>
            <a:endParaRPr lang="en-US" altLang="zh-CN" sz="2800">
              <a:solidFill>
                <a:schemeClr val="bg1"/>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blinds(horizontal)">
                                      <p:cBhvr>
                                        <p:cTn id="7" dur="500" fill="hold"/>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标题 1"/>
          <p:cNvSpPr>
            <a:spLocks noGrp="1"/>
          </p:cNvSpPr>
          <p:nvPr/>
        </p:nvSpPr>
        <p:spPr>
          <a:xfrm>
            <a:off x="1992313" y="333375"/>
            <a:ext cx="7132637" cy="93980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4000">
                <a:solidFill>
                  <a:srgbClr val="FFFF00"/>
                </a:solidFill>
                <a:latin typeface="黑体" pitchFamily="49" charset="-122"/>
                <a:ea typeface="黑体" pitchFamily="49" charset="-122"/>
              </a:rPr>
              <a:t>（三）</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水浒传</a:t>
            </a:r>
            <a:r>
              <a:rPr lang="en-US" altLang="zh-CN" sz="4000">
                <a:solidFill>
                  <a:srgbClr val="FFFF00"/>
                </a:solidFill>
                <a:latin typeface="黑体" pitchFamily="49" charset="-122"/>
                <a:ea typeface="黑体" pitchFamily="49" charset="-122"/>
              </a:rPr>
              <a:t>》</a:t>
            </a:r>
            <a:r>
              <a:rPr lang="zh-CN" altLang="en-US" sz="4000">
                <a:solidFill>
                  <a:srgbClr val="FFFF00"/>
                </a:solidFill>
                <a:latin typeface="黑体" pitchFamily="49" charset="-122"/>
                <a:ea typeface="黑体" pitchFamily="49" charset="-122"/>
              </a:rPr>
              <a:t>总结提升课</a:t>
            </a:r>
            <a:endParaRPr lang="zh-CN" altLang="en-US" sz="4000">
              <a:solidFill>
                <a:srgbClr val="FFFF00"/>
              </a:solidFill>
              <a:latin typeface="黑体" pitchFamily="49" charset="-122"/>
              <a:ea typeface="黑体" pitchFamily="49" charset="-122"/>
            </a:endParaRPr>
          </a:p>
        </p:txBody>
      </p:sp>
      <p:sp>
        <p:nvSpPr>
          <p:cNvPr id="52227" name="文本框 1"/>
          <p:cNvSpPr/>
          <p:nvPr/>
        </p:nvSpPr>
        <p:spPr>
          <a:xfrm>
            <a:off x="2495550" y="1484313"/>
            <a:ext cx="7867650" cy="9525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chemeClr val="bg1"/>
                </a:solidFill>
                <a:latin typeface="黑体" pitchFamily="49" charset="-122"/>
                <a:ea typeface="黑体" pitchFamily="49" charset="-122"/>
              </a:rPr>
              <a:t>3.</a:t>
            </a:r>
            <a:r>
              <a:rPr lang="zh-CN" altLang="en-US" sz="2800">
                <a:solidFill>
                  <a:schemeClr val="bg1"/>
                </a:solidFill>
                <a:latin typeface="黑体" pitchFamily="49" charset="-122"/>
                <a:ea typeface="黑体" pitchFamily="49" charset="-122"/>
              </a:rPr>
              <a:t>《水浒传》与《西游记》比较阅读（跨文本）</a:t>
            </a:r>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chemeClr val="bg1"/>
                </a:solidFill>
                <a:latin typeface="楷体" pitchFamily="49" charset="-122"/>
                <a:ea typeface="楷体" pitchFamily="49" charset="-122"/>
              </a:rPr>
              <a:t>结构，人物，人物间关系，语言等。</a:t>
            </a:r>
            <a:endParaRPr lang="en-US" altLang="zh-CN" sz="2800">
              <a:solidFill>
                <a:schemeClr val="bg1"/>
              </a:solidFill>
              <a:latin typeface="黑体" pitchFamily="49" charset="-122"/>
              <a:ea typeface="黑体" pitchFamily="49" charset="-122"/>
            </a:endParaRPr>
          </a:p>
        </p:txBody>
      </p:sp>
      <p:sp>
        <p:nvSpPr>
          <p:cNvPr id="52228" name="文本框 2"/>
          <p:cNvSpPr/>
          <p:nvPr/>
        </p:nvSpPr>
        <p:spPr>
          <a:xfrm>
            <a:off x="2495550" y="2708275"/>
            <a:ext cx="7561263" cy="13843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2800">
                <a:solidFill>
                  <a:schemeClr val="bg1"/>
                </a:solidFill>
                <a:latin typeface="黑体" pitchFamily="49" charset="-122"/>
                <a:ea typeface="黑体" pitchFamily="49" charset="-122"/>
              </a:rPr>
              <a:t>4.</a:t>
            </a:r>
            <a:r>
              <a:rPr lang="zh-CN" altLang="en-US" sz="2800">
                <a:solidFill>
                  <a:schemeClr val="bg1"/>
                </a:solidFill>
                <a:latin typeface="黑体" pitchFamily="49" charset="-122"/>
                <a:ea typeface="黑体" pitchFamily="49" charset="-122"/>
              </a:rPr>
              <a:t>欣赏《水浒传》衍生的文化产品（跨媒介）</a:t>
            </a:r>
            <a:endParaRPr lang="zh-CN" altLang="en-US" sz="2800">
              <a:solidFill>
                <a:schemeClr val="bg1"/>
              </a:solidFill>
              <a:latin typeface="黑体" pitchFamily="49" charset="-122"/>
              <a:ea typeface="黑体" pitchFamily="49" charset="-122"/>
            </a:endParaRPr>
          </a:p>
          <a:p>
            <a:pPr marL="0" lvl="0" indent="0" eaLnBrk="1" hangingPunct="1"/>
            <a:endParaRPr lang="en-US" altLang="zh-CN" sz="2800">
              <a:solidFill>
                <a:schemeClr val="bg1"/>
              </a:solidFill>
              <a:latin typeface="黑体" pitchFamily="49" charset="-122"/>
              <a:ea typeface="黑体" pitchFamily="49" charset="-122"/>
            </a:endParaRPr>
          </a:p>
          <a:p>
            <a:pPr marL="0" lvl="0" indent="0" eaLnBrk="1" hangingPunct="1"/>
            <a:r>
              <a:rPr lang="zh-CN" altLang="en-US" sz="2800">
                <a:solidFill>
                  <a:schemeClr val="bg1"/>
                </a:solidFill>
                <a:latin typeface="楷体" pitchFamily="49" charset="-122"/>
                <a:ea typeface="楷体" pitchFamily="49" charset="-122"/>
              </a:rPr>
              <a:t>影视作品、连环画、邮票、纪念币、肖像画等</a:t>
            </a:r>
            <a:endParaRPr lang="en-US" altLang="zh-CN" sz="2800">
              <a:solidFill>
                <a:schemeClr val="bg1"/>
              </a:solidFill>
              <a:latin typeface="楷体" pitchFamily="49" charset="-122"/>
              <a:ea typeface="楷体" pitchFamily="49" charset="-122"/>
            </a:endParaRPr>
          </a:p>
        </p:txBody>
      </p:sp>
      <p:pic>
        <p:nvPicPr>
          <p:cNvPr id="52229" name="图片 4" descr="C:\Users\Administrator\Desktop\5734771175503492253.jpg"/>
          <p:cNvPicPr>
            <a:picLocks noChangeAspect="1"/>
          </p:cNvPicPr>
          <p:nvPr/>
        </p:nvPicPr>
        <p:blipFill>
          <a:blip r:embed="rId2"/>
          <a:stretch>
            <a:fillRect/>
          </a:stretch>
        </p:blipFill>
        <p:spPr>
          <a:xfrm>
            <a:off x="2135188" y="4149725"/>
            <a:ext cx="2232025" cy="1727200"/>
          </a:xfrm>
          <a:prstGeom prst="rect">
            <a:avLst/>
          </a:prstGeom>
          <a:noFill/>
          <a:ln>
            <a:noFill/>
            <a:miter lim="800000"/>
          </a:ln>
        </p:spPr>
      </p:pic>
      <p:pic>
        <p:nvPicPr>
          <p:cNvPr id="52230" name="图片 5" descr="C:\Users\Administrator\Desktop\九上《水浒传》周周练\整本书测试\图片\杨志.jpeg"/>
          <p:cNvPicPr>
            <a:picLocks noChangeAspect="1"/>
          </p:cNvPicPr>
          <p:nvPr/>
        </p:nvPicPr>
        <p:blipFill>
          <a:blip r:embed="rId3"/>
          <a:stretch>
            <a:fillRect/>
          </a:stretch>
        </p:blipFill>
        <p:spPr>
          <a:xfrm>
            <a:off x="9228138" y="4276725"/>
            <a:ext cx="981075" cy="1936750"/>
          </a:xfrm>
          <a:prstGeom prst="rect">
            <a:avLst/>
          </a:prstGeom>
          <a:noFill/>
          <a:ln>
            <a:noFill/>
            <a:miter lim="800000"/>
          </a:ln>
        </p:spPr>
      </p:pic>
      <p:pic>
        <p:nvPicPr>
          <p:cNvPr id="52231" name="Picture 5" descr="I:\《水浒传》周周练\水浒传32-40回及周测\图片\38.2.jpg"/>
          <p:cNvPicPr>
            <a:picLocks noChangeAspect="1"/>
          </p:cNvPicPr>
          <p:nvPr/>
        </p:nvPicPr>
        <p:blipFill>
          <a:blip r:embed="rId4"/>
          <a:stretch>
            <a:fillRect/>
          </a:stretch>
        </p:blipFill>
        <p:spPr>
          <a:xfrm>
            <a:off x="4511675" y="4149725"/>
            <a:ext cx="2500313" cy="1800225"/>
          </a:xfrm>
          <a:prstGeom prst="rect">
            <a:avLst/>
          </a:prstGeom>
          <a:noFill/>
          <a:ln>
            <a:noFill/>
            <a:miter lim="800000"/>
          </a:ln>
        </p:spPr>
      </p:pic>
      <p:pic>
        <p:nvPicPr>
          <p:cNvPr id="52232" name="Picture 6" descr="I:\《水浒传》周周练\水浒传32-40回及周测\图片\35.jpg"/>
          <p:cNvPicPr>
            <a:picLocks noChangeAspect="1"/>
          </p:cNvPicPr>
          <p:nvPr/>
        </p:nvPicPr>
        <p:blipFill>
          <a:blip r:embed="rId5"/>
          <a:stretch>
            <a:fillRect/>
          </a:stretch>
        </p:blipFill>
        <p:spPr>
          <a:xfrm>
            <a:off x="7159625" y="4238625"/>
            <a:ext cx="1965325" cy="197485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fill="hold"/>
                                        <p:tgtEl>
                                          <p:spTgt spid="522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8"/>
                                        </p:tgtEl>
                                        <p:attrNameLst>
                                          <p:attrName>style.visibility</p:attrName>
                                        </p:attrNameLst>
                                      </p:cBhvr>
                                      <p:to>
                                        <p:strVal val="visible"/>
                                      </p:to>
                                    </p:set>
                                    <p:animEffect transition="in" filter="blinds(horizontal)">
                                      <p:cBhvr>
                                        <p:cTn id="12" dur="500" fill="hold"/>
                                        <p:tgtEl>
                                          <p:spTgt spid="5222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2229"/>
                                        </p:tgtEl>
                                        <p:attrNameLst>
                                          <p:attrName>style.visibility</p:attrName>
                                        </p:attrNameLst>
                                      </p:cBhvr>
                                      <p:to>
                                        <p:strVal val="visible"/>
                                      </p:to>
                                    </p:set>
                                    <p:animEffect transition="in" filter="blinds(horizontal)">
                                      <p:cBhvr>
                                        <p:cTn id="17" dur="500" fill="hold"/>
                                        <p:tgtEl>
                                          <p:spTgt spid="5222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2231"/>
                                        </p:tgtEl>
                                        <p:attrNameLst>
                                          <p:attrName>style.visibility</p:attrName>
                                        </p:attrNameLst>
                                      </p:cBhvr>
                                      <p:to>
                                        <p:strVal val="visible"/>
                                      </p:to>
                                    </p:set>
                                    <p:animEffect transition="in" filter="blinds(horizontal)">
                                      <p:cBhvr>
                                        <p:cTn id="22" dur="500" fill="hold"/>
                                        <p:tgtEl>
                                          <p:spTgt spid="5223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2232"/>
                                        </p:tgtEl>
                                        <p:attrNameLst>
                                          <p:attrName>style.visibility</p:attrName>
                                        </p:attrNameLst>
                                      </p:cBhvr>
                                      <p:to>
                                        <p:strVal val="visible"/>
                                      </p:to>
                                    </p:set>
                                    <p:animEffect transition="in" filter="blinds(horizontal)">
                                      <p:cBhvr>
                                        <p:cTn id="27" dur="500" fill="hold"/>
                                        <p:tgtEl>
                                          <p:spTgt spid="5223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blinds(horizontal)">
                                      <p:cBhvr>
                                        <p:cTn id="32" dur="500" fill="hold"/>
                                        <p:tgtEl>
                                          <p:spTgt spid="52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3250" name="图片 2" descr="捕获"/>
          <p:cNvPicPr>
            <a:picLocks noChangeAspect="1"/>
          </p:cNvPicPr>
          <p:nvPr/>
        </p:nvPicPr>
        <p:blipFill>
          <a:blip r:embed="rId2"/>
          <a:stretch>
            <a:fillRect/>
          </a:stretch>
        </p:blipFill>
        <p:spPr>
          <a:xfrm>
            <a:off x="1985963" y="1677988"/>
            <a:ext cx="8440737" cy="2916237"/>
          </a:xfrm>
          <a:prstGeom prst="rect">
            <a:avLst/>
          </a:prstGeom>
          <a:noFill/>
          <a:ln>
            <a:noFill/>
            <a:miter lim="800000"/>
          </a:ln>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4" name="图片 2"/>
          <p:cNvPicPr>
            <a:picLocks noChangeAspect="1"/>
          </p:cNvPicPr>
          <p:nvPr/>
        </p:nvPicPr>
        <p:blipFill>
          <a:blip r:embed="rId2"/>
          <a:srcRect b="3656"/>
          <a:stretch>
            <a:fillRect/>
          </a:stretch>
        </p:blipFill>
        <p:spPr>
          <a:xfrm>
            <a:off x="1749425" y="406400"/>
            <a:ext cx="8693150" cy="6045200"/>
          </a:xfrm>
          <a:prstGeom prst="rect">
            <a:avLst/>
          </a:prstGeom>
          <a:noFill/>
          <a:ln>
            <a:noFill/>
            <a:miter lim="800000"/>
          </a:ln>
        </p:spPr>
      </p:pic>
      <p:sp>
        <p:nvSpPr>
          <p:cNvPr id="54275" name="文本框 3"/>
          <p:cNvSpPr/>
          <p:nvPr/>
        </p:nvSpPr>
        <p:spPr>
          <a:xfrm>
            <a:off x="2782888" y="1557338"/>
            <a:ext cx="6867525"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0000"/>
                </a:solidFill>
                <a:latin typeface="黑体" pitchFamily="49" charset="-122"/>
                <a:ea typeface="黑体" pitchFamily="49" charset="-122"/>
              </a:rPr>
              <a:t>阅读</a:t>
            </a:r>
            <a:r>
              <a:rPr lang="zh-CN" altLang="en-US" sz="3600" b="1">
                <a:solidFill>
                  <a:srgbClr val="FF0000"/>
                </a:solidFill>
                <a:ea typeface="黑体" pitchFamily="49" charset="-122"/>
              </a:rPr>
              <a:t>→约读→悦读→越读→跃读</a:t>
            </a:r>
            <a:endParaRPr lang="zh-CN" altLang="en-US" sz="3600" b="1">
              <a:solidFill>
                <a:srgbClr val="FF0000"/>
              </a:solidFill>
              <a:ea typeface="黑体" pitchFamily="49"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标题 1"/>
          <p:cNvSpPr>
            <a:spLocks noGrp="1"/>
          </p:cNvSpPr>
          <p:nvPr>
            <p:ph type="title"/>
          </p:nvPr>
        </p:nvSpPr>
        <p:spPr>
          <a:xfrm>
            <a:off x="609600" y="274638"/>
            <a:ext cx="109728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zh-CN" altLang="en-US" sz="3600" b="1">
                <a:solidFill>
                  <a:srgbClr val="FFFF00"/>
                </a:solidFill>
                <a:latin typeface="黑体" pitchFamily="49" charset="-122"/>
                <a:ea typeface="黑体" pitchFamily="49" charset="-122"/>
              </a:rPr>
              <a:t>课标对名著阅读的要求</a:t>
            </a:r>
            <a:endParaRPr lang="zh-CN" altLang="en-US" sz="3600" b="1">
              <a:solidFill>
                <a:srgbClr val="FFFF00"/>
              </a:solidFill>
              <a:latin typeface="黑体" pitchFamily="49" charset="-122"/>
              <a:ea typeface="黑体" pitchFamily="49" charset="-122"/>
            </a:endParaRPr>
          </a:p>
        </p:txBody>
      </p:sp>
      <p:sp>
        <p:nvSpPr>
          <p:cNvPr id="18435" name="文本框 99"/>
          <p:cNvSpPr txBox="1"/>
          <p:nvPr/>
        </p:nvSpPr>
        <p:spPr>
          <a:xfrm>
            <a:off x="1935163" y="1701800"/>
            <a:ext cx="8321675" cy="2306638"/>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eaLnBrk="1" hangingPunct="1"/>
            <a:r>
              <a:rPr lang="en-US" altLang="zh-CN" sz="3600" b="1" spc="0">
                <a:solidFill>
                  <a:srgbClr val="5ACEF9"/>
                </a:solidFill>
                <a:latin typeface="楷体" pitchFamily="49" charset="-122"/>
                <a:ea typeface="楷体" pitchFamily="49" charset="-122"/>
              </a:rPr>
              <a:t>课程阶段目标（第四学段）：</a:t>
            </a:r>
            <a:endParaRPr lang="en-US" altLang="zh-CN" sz="3600" b="1">
              <a:solidFill>
                <a:schemeClr val="bg1"/>
              </a:solidFill>
              <a:latin typeface="楷体" pitchFamily="49" charset="-122"/>
              <a:ea typeface="楷体" pitchFamily="49" charset="-122"/>
            </a:endParaRPr>
          </a:p>
          <a:p>
            <a:pPr marL="0" marR="0" lvl="0" indent="0" eaLnBrk="1" hangingPunct="1"/>
            <a:r>
              <a:rPr lang="en-US" altLang="zh-CN" sz="3600" b="1">
                <a:solidFill>
                  <a:schemeClr val="bg1"/>
                </a:solidFill>
                <a:latin typeface="楷体" pitchFamily="49" charset="-122"/>
                <a:ea typeface="楷体" pitchFamily="49" charset="-122"/>
              </a:rPr>
              <a:t>    学会制订自己的阅读计划，广泛阅读</a:t>
            </a:r>
            <a:r>
              <a:rPr lang="en-US" altLang="zh-CN" sz="3600" b="1">
                <a:solidFill>
                  <a:srgbClr val="FFFF00"/>
                </a:solidFill>
                <a:latin typeface="楷体" pitchFamily="49" charset="-122"/>
                <a:ea typeface="楷体" pitchFamily="49" charset="-122"/>
              </a:rPr>
              <a:t>各种类型</a:t>
            </a:r>
            <a:r>
              <a:rPr lang="en-US" altLang="zh-CN" sz="3600" b="1">
                <a:solidFill>
                  <a:schemeClr val="bg1"/>
                </a:solidFill>
                <a:latin typeface="楷体" pitchFamily="49" charset="-122"/>
                <a:ea typeface="楷体" pitchFamily="49" charset="-122"/>
              </a:rPr>
              <a:t>的读物，课外</a:t>
            </a:r>
            <a:r>
              <a:rPr lang="en-US" altLang="zh-CN" sz="3600" b="1">
                <a:solidFill>
                  <a:srgbClr val="FFFF00"/>
                </a:solidFill>
                <a:latin typeface="楷体" pitchFamily="49" charset="-122"/>
                <a:ea typeface="楷体" pitchFamily="49" charset="-122"/>
              </a:rPr>
              <a:t>阅读总量</a:t>
            </a:r>
            <a:r>
              <a:rPr lang="en-US" altLang="zh-CN" sz="3600" b="1">
                <a:solidFill>
                  <a:schemeClr val="bg1"/>
                </a:solidFill>
                <a:latin typeface="楷体" pitchFamily="49" charset="-122"/>
                <a:ea typeface="楷体" pitchFamily="49" charset="-122"/>
              </a:rPr>
              <a:t>不少于260万字，每学年阅读两三部名著。</a:t>
            </a:r>
            <a:endParaRPr lang="en-US" altLang="en-US" sz="3600" b="1">
              <a:solidFill>
                <a:schemeClr val="bg1"/>
              </a:solidFill>
              <a:latin typeface="楷体" pitchFamily="49" charset="-122"/>
              <a:ea typeface="楷体" pitchFamily="49" charset="-122"/>
            </a:endParaRPr>
          </a:p>
        </p:txBody>
      </p:sp>
      <p:pic>
        <p:nvPicPr>
          <p:cNvPr id="18436" name="图片 2"/>
          <p:cNvPicPr>
            <a:picLocks noChangeAspect="1"/>
          </p:cNvPicPr>
          <p:nvPr/>
        </p:nvPicPr>
        <p:blipFill>
          <a:blip r:embed="rId2"/>
          <a:srcRect l="307" t="9258"/>
          <a:stretch>
            <a:fillRect/>
          </a:stretch>
        </p:blipFill>
        <p:spPr>
          <a:xfrm>
            <a:off x="7861300" y="4235450"/>
            <a:ext cx="3721100" cy="2365375"/>
          </a:xfrm>
          <a:prstGeom prst="rect">
            <a:avLst/>
          </a:prstGeom>
          <a:noFill/>
          <a:ln>
            <a:noFill/>
            <a:miter lim="800000"/>
          </a:ln>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5298" name="图片 1"/>
          <p:cNvPicPr>
            <a:picLocks noChangeAspect="1"/>
          </p:cNvPicPr>
          <p:nvPr/>
        </p:nvPicPr>
        <p:blipFill>
          <a:blip r:embed="rId2"/>
          <a:srcRect l="2776" t="3217" r="2632" b="5689"/>
          <a:stretch>
            <a:fillRect/>
          </a:stretch>
        </p:blipFill>
        <p:spPr>
          <a:xfrm>
            <a:off x="3452813" y="2928938"/>
            <a:ext cx="5078412" cy="3476625"/>
          </a:xfrm>
          <a:prstGeom prst="rect">
            <a:avLst/>
          </a:prstGeom>
          <a:noFill/>
          <a:ln>
            <a:noFill/>
            <a:miter lim="800000"/>
          </a:ln>
        </p:spPr>
      </p:pic>
      <p:sp>
        <p:nvSpPr>
          <p:cNvPr id="55299" name="文本框 3"/>
          <p:cNvSpPr/>
          <p:nvPr/>
        </p:nvSpPr>
        <p:spPr>
          <a:xfrm>
            <a:off x="2095500" y="857250"/>
            <a:ext cx="8337550"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zh-CN" altLang="en-US" sz="3600" b="1">
                <a:solidFill>
                  <a:srgbClr val="FFFF00"/>
                </a:solidFill>
                <a:latin typeface="黑体" pitchFamily="49" charset="-122"/>
                <a:ea typeface="黑体" pitchFamily="49" charset="-122"/>
                <a:sym typeface="宋体" panose="02010600030101010101" pitchFamily="2" charset="-122"/>
              </a:rPr>
              <a:t>教师整本书学习对于整本书教学的意义</a:t>
            </a:r>
            <a:endParaRPr lang="zh-CN" altLang="en-US" sz="3600" b="1">
              <a:solidFill>
                <a:srgbClr val="FFFF00"/>
              </a:solidFill>
              <a:latin typeface="黑体" pitchFamily="49" charset="-122"/>
              <a:ea typeface="黑体" pitchFamily="49" charset="-122"/>
              <a:sym typeface="宋体" panose="02010600030101010101" pitchFamily="2" charset="-122"/>
            </a:endParaRPr>
          </a:p>
        </p:txBody>
      </p:sp>
      <p:sp>
        <p:nvSpPr>
          <p:cNvPr id="55300" name="矩形 1"/>
          <p:cNvSpPr/>
          <p:nvPr/>
        </p:nvSpPr>
        <p:spPr>
          <a:xfrm>
            <a:off x="2524100" y="1785923"/>
            <a:ext cx="7727312" cy="1014731"/>
          </a:xfrm>
          <a:prstGeom prst="rect">
            <a:avLst/>
          </a:prstGeom>
          <a:noFill/>
          <a:ln>
            <a:noFill/>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itchFamily="34" charset="0"/>
                <a:ea typeface="宋体" pitchFamily="2" charset="-122"/>
                <a:cs typeface="+mn-cs"/>
              </a:rPr>
              <a:t>修炼自己，成就学生！</a:t>
            </a:r>
          </a:p>
        </p:txBody>
      </p:sp>
      <p:pic>
        <p:nvPicPr>
          <p:cNvPr id="55301" name="New picture"/>
          <p:cNvPicPr/>
          <p:nvPr/>
        </p:nvPicPr>
        <p:blipFill>
          <a:blip r:embed="rId3"/>
          <a:stretch>
            <a:fillRect/>
          </a:stretch>
        </p:blipFill>
        <p:spPr>
          <a:xfrm>
            <a:off x="11087100" y="11010900"/>
            <a:ext cx="317500" cy="2286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文本框 99"/>
          <p:cNvSpPr txBox="1"/>
          <p:nvPr/>
        </p:nvSpPr>
        <p:spPr>
          <a:xfrm>
            <a:off x="1103313" y="1016000"/>
            <a:ext cx="9985375" cy="3598863"/>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eaLnBrk="1" hangingPunct="1"/>
            <a:r>
              <a:rPr lang="en-US" altLang="zh-CN" sz="3600" b="1" spc="0">
                <a:solidFill>
                  <a:srgbClr val="5ACEF9"/>
                </a:solidFill>
                <a:latin typeface="楷体" pitchFamily="49" charset="-122"/>
                <a:ea typeface="楷体" pitchFamily="49" charset="-122"/>
              </a:rPr>
              <a:t>具体的教学建议：</a:t>
            </a:r>
            <a:endParaRPr lang="en-US" altLang="zh-CN" sz="3200" b="1">
              <a:solidFill>
                <a:schemeClr val="bg1"/>
              </a:solidFill>
              <a:latin typeface="楷体" pitchFamily="49" charset="-122"/>
              <a:ea typeface="楷体" pitchFamily="49" charset="-122"/>
            </a:endParaRPr>
          </a:p>
          <a:p>
            <a:pPr marL="0" marR="0" lvl="0" indent="0" eaLnBrk="1" hangingPunct="1"/>
            <a:r>
              <a:rPr lang="en-US" altLang="zh-CN" sz="3200" b="1" spc="0">
                <a:solidFill>
                  <a:schemeClr val="bg1"/>
                </a:solidFill>
                <a:latin typeface="楷体" pitchFamily="49" charset="-122"/>
                <a:ea typeface="楷体" pitchFamily="49" charset="-122"/>
              </a:rPr>
              <a:t>    要重视培养学生广泛的</a:t>
            </a:r>
            <a:r>
              <a:rPr lang="en-US" altLang="zh-CN" sz="3200" b="1" spc="0">
                <a:solidFill>
                  <a:srgbClr val="FFFF00"/>
                </a:solidFill>
                <a:latin typeface="楷体" pitchFamily="49" charset="-122"/>
                <a:ea typeface="楷体" pitchFamily="49" charset="-122"/>
              </a:rPr>
              <a:t>阅读兴趣</a:t>
            </a:r>
            <a:r>
              <a:rPr lang="en-US" altLang="zh-CN" sz="3200" b="1" spc="0">
                <a:solidFill>
                  <a:schemeClr val="bg1"/>
                </a:solidFill>
                <a:latin typeface="楷体" pitchFamily="49" charset="-122"/>
                <a:ea typeface="楷体" pitchFamily="49" charset="-122"/>
              </a:rPr>
              <a:t>，扩大</a:t>
            </a:r>
            <a:r>
              <a:rPr lang="en-US" altLang="zh-CN" sz="3200" b="1" spc="0">
                <a:solidFill>
                  <a:srgbClr val="FFFF00"/>
                </a:solidFill>
                <a:latin typeface="楷体" pitchFamily="49" charset="-122"/>
                <a:ea typeface="楷体" pitchFamily="49" charset="-122"/>
              </a:rPr>
              <a:t>阅读面</a:t>
            </a:r>
            <a:r>
              <a:rPr lang="en-US" altLang="zh-CN" sz="3200" b="1" spc="0">
                <a:solidFill>
                  <a:schemeClr val="bg1"/>
                </a:solidFill>
                <a:latin typeface="楷体" pitchFamily="49" charset="-122"/>
                <a:ea typeface="楷体" pitchFamily="49" charset="-122"/>
              </a:rPr>
              <a:t>，增加</a:t>
            </a:r>
            <a:r>
              <a:rPr lang="en-US" altLang="zh-CN" sz="3200" b="1" spc="0">
                <a:solidFill>
                  <a:srgbClr val="FFFF00"/>
                </a:solidFill>
                <a:latin typeface="楷体" pitchFamily="49" charset="-122"/>
                <a:ea typeface="楷体" pitchFamily="49" charset="-122"/>
              </a:rPr>
              <a:t>阅读量</a:t>
            </a:r>
            <a:r>
              <a:rPr lang="en-US" altLang="zh-CN" sz="3200" b="1" spc="0">
                <a:solidFill>
                  <a:schemeClr val="bg1"/>
                </a:solidFill>
                <a:latin typeface="楷体" pitchFamily="49" charset="-122"/>
                <a:ea typeface="楷体" pitchFamily="49" charset="-122"/>
              </a:rPr>
              <a:t>，提高</a:t>
            </a:r>
            <a:r>
              <a:rPr lang="en-US" altLang="zh-CN" sz="3200" b="1" spc="0">
                <a:solidFill>
                  <a:srgbClr val="FFFF00"/>
                </a:solidFill>
                <a:latin typeface="楷体" pitchFamily="49" charset="-122"/>
                <a:ea typeface="楷体" pitchFamily="49" charset="-122"/>
              </a:rPr>
              <a:t>阅读品位</a:t>
            </a:r>
            <a:r>
              <a:rPr lang="en-US" altLang="zh-CN" sz="3200" b="1" spc="0">
                <a:solidFill>
                  <a:schemeClr val="bg1"/>
                </a:solidFill>
                <a:latin typeface="楷体" pitchFamily="49" charset="-122"/>
                <a:ea typeface="楷体" pitchFamily="49" charset="-122"/>
              </a:rPr>
              <a:t>。提倡少做题，多读书，好读书，读好书，读整本的书。关注学生通过</a:t>
            </a:r>
            <a:r>
              <a:rPr lang="en-US" altLang="zh-CN" sz="3200" b="1" spc="0">
                <a:solidFill>
                  <a:srgbClr val="FFFF00"/>
                </a:solidFill>
                <a:latin typeface="楷体" pitchFamily="49" charset="-122"/>
                <a:ea typeface="楷体" pitchFamily="49" charset="-122"/>
              </a:rPr>
              <a:t>多种媒介的阅读</a:t>
            </a:r>
            <a:r>
              <a:rPr lang="en-US" altLang="zh-CN" sz="3200" b="1" spc="0">
                <a:solidFill>
                  <a:schemeClr val="bg1"/>
                </a:solidFill>
                <a:latin typeface="楷体" pitchFamily="49" charset="-122"/>
                <a:ea typeface="楷体" pitchFamily="49" charset="-122"/>
              </a:rPr>
              <a:t>，鼓励学生自主选择优秀的阅读材料。</a:t>
            </a:r>
            <a:r>
              <a:rPr lang="en-US" altLang="zh-CN" sz="3200" b="1" spc="0">
                <a:solidFill>
                  <a:srgbClr val="FFFF00"/>
                </a:solidFill>
                <a:latin typeface="楷体" pitchFamily="49" charset="-122"/>
                <a:ea typeface="楷体" pitchFamily="49" charset="-122"/>
              </a:rPr>
              <a:t>加强对课外阅读的指导，开展各种课外阅读活动</a:t>
            </a:r>
            <a:r>
              <a:rPr lang="en-US" altLang="zh-CN" sz="3200" b="1" spc="0">
                <a:solidFill>
                  <a:schemeClr val="bg1"/>
                </a:solidFill>
                <a:latin typeface="楷体" pitchFamily="49" charset="-122"/>
                <a:ea typeface="楷体" pitchFamily="49" charset="-122"/>
              </a:rPr>
              <a:t>，创造展示与交流的机会，营造人人爱读书的良好氛围。</a:t>
            </a:r>
            <a:endParaRPr lang="en-US" altLang="en-US" sz="3200" b="1">
              <a:solidFill>
                <a:schemeClr val="bg1"/>
              </a:solidFill>
              <a:latin typeface="楷体" pitchFamily="49" charset="-122"/>
              <a:ea typeface="楷体" pitchFamily="49" charset="-122"/>
            </a:endParaRPr>
          </a:p>
        </p:txBody>
      </p:sp>
      <p:pic>
        <p:nvPicPr>
          <p:cNvPr id="19459" name="图片 2"/>
          <p:cNvPicPr>
            <a:picLocks noChangeAspect="1"/>
          </p:cNvPicPr>
          <p:nvPr/>
        </p:nvPicPr>
        <p:blipFill>
          <a:blip r:embed="rId2"/>
          <a:srcRect l="307" t="9258"/>
          <a:stretch>
            <a:fillRect/>
          </a:stretch>
        </p:blipFill>
        <p:spPr>
          <a:xfrm>
            <a:off x="8405813" y="4614863"/>
            <a:ext cx="3209925" cy="2038350"/>
          </a:xfrm>
          <a:prstGeom prst="rect">
            <a:avLst/>
          </a:prstGeom>
          <a:noFill/>
          <a:ln>
            <a:noFill/>
            <a:miter lim="800000"/>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文本框 99"/>
          <p:cNvSpPr txBox="1"/>
          <p:nvPr/>
        </p:nvSpPr>
        <p:spPr>
          <a:xfrm>
            <a:off x="1889125" y="1206500"/>
            <a:ext cx="9012238" cy="286067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marR="0" lvl="0" indent="0" eaLnBrk="1" hangingPunct="1"/>
            <a:r>
              <a:rPr lang="en-US" altLang="zh-CN" sz="2800" b="1" spc="0">
                <a:solidFill>
                  <a:schemeClr val="bg1"/>
                </a:solidFill>
                <a:latin typeface="楷体" pitchFamily="49" charset="-122"/>
                <a:ea typeface="楷体" pitchFamily="49" charset="-122"/>
              </a:rPr>
              <a:t> </a:t>
            </a:r>
            <a:r>
              <a:rPr lang="en-US" altLang="zh-CN" sz="3600" b="1" spc="0">
                <a:solidFill>
                  <a:srgbClr val="5ACEF9"/>
                </a:solidFill>
                <a:latin typeface="楷体" pitchFamily="49" charset="-122"/>
                <a:ea typeface="楷体" pitchFamily="49" charset="-122"/>
              </a:rPr>
              <a:t>具体的评价建议：</a:t>
            </a:r>
            <a:endParaRPr lang="en-US" altLang="zh-CN" sz="3600" b="1">
              <a:solidFill>
                <a:srgbClr val="5ACEF9"/>
              </a:solidFill>
              <a:latin typeface="楷体" pitchFamily="49" charset="-122"/>
              <a:ea typeface="楷体" pitchFamily="49" charset="-122"/>
            </a:endParaRPr>
          </a:p>
          <a:p>
            <a:pPr marL="0" marR="0" lvl="0" indent="0" eaLnBrk="1" hangingPunct="1"/>
            <a:r>
              <a:rPr lang="en-US" altLang="zh-CN" sz="3600" b="1" spc="0">
                <a:solidFill>
                  <a:schemeClr val="bg1"/>
                </a:solidFill>
                <a:latin typeface="楷体" pitchFamily="49" charset="-122"/>
                <a:ea typeface="楷体" pitchFamily="49" charset="-122"/>
              </a:rPr>
              <a:t>    要重视学生课外阅读的评价。应根据课程标准各学段的要求，通过</a:t>
            </a:r>
            <a:r>
              <a:rPr lang="en-US" altLang="zh-CN" sz="3600" b="1" spc="0">
                <a:solidFill>
                  <a:srgbClr val="FFFF00"/>
                </a:solidFill>
                <a:latin typeface="楷体" pitchFamily="49" charset="-122"/>
                <a:ea typeface="楷体" pitchFamily="49" charset="-122"/>
              </a:rPr>
              <a:t>小组和班级交流、学习成果展示</a:t>
            </a:r>
            <a:r>
              <a:rPr lang="en-US" altLang="zh-CN" sz="3600" b="1" spc="0">
                <a:solidFill>
                  <a:schemeClr val="bg1"/>
                </a:solidFill>
                <a:latin typeface="楷体" pitchFamily="49" charset="-122"/>
                <a:ea typeface="楷体" pitchFamily="49" charset="-122"/>
              </a:rPr>
              <a:t>等活动，考察其</a:t>
            </a:r>
            <a:r>
              <a:rPr lang="en-US" altLang="zh-CN" sz="3600" b="1" spc="0">
                <a:solidFill>
                  <a:srgbClr val="FFFF00"/>
                </a:solidFill>
                <a:latin typeface="楷体" pitchFamily="49" charset="-122"/>
                <a:ea typeface="楷体" pitchFamily="49" charset="-122"/>
              </a:rPr>
              <a:t>阅读量</a:t>
            </a:r>
            <a:r>
              <a:rPr lang="en-US" altLang="zh-CN" sz="3600" b="1" spc="0">
                <a:solidFill>
                  <a:schemeClr val="bg1"/>
                </a:solidFill>
                <a:latin typeface="楷体" pitchFamily="49" charset="-122"/>
                <a:ea typeface="楷体" pitchFamily="49" charset="-122"/>
              </a:rPr>
              <a:t>、</a:t>
            </a:r>
            <a:r>
              <a:rPr lang="en-US" altLang="zh-CN" sz="3600" b="1" spc="0">
                <a:solidFill>
                  <a:srgbClr val="FFFF00"/>
                </a:solidFill>
                <a:latin typeface="楷体" pitchFamily="49" charset="-122"/>
                <a:ea typeface="楷体" pitchFamily="49" charset="-122"/>
              </a:rPr>
              <a:t>阅读面</a:t>
            </a:r>
            <a:r>
              <a:rPr lang="en-US" altLang="zh-CN" sz="3600" b="1" spc="0">
                <a:solidFill>
                  <a:schemeClr val="bg1"/>
                </a:solidFill>
                <a:latin typeface="楷体" pitchFamily="49" charset="-122"/>
                <a:ea typeface="楷体" pitchFamily="49" charset="-122"/>
              </a:rPr>
              <a:t>以及</a:t>
            </a:r>
            <a:r>
              <a:rPr lang="en-US" altLang="zh-CN" sz="3600" b="1" spc="0">
                <a:solidFill>
                  <a:srgbClr val="FFFF00"/>
                </a:solidFill>
                <a:latin typeface="楷体" pitchFamily="49" charset="-122"/>
                <a:ea typeface="楷体" pitchFamily="49" charset="-122"/>
              </a:rPr>
              <a:t>阅读的兴趣</a:t>
            </a:r>
            <a:r>
              <a:rPr lang="en-US" altLang="zh-CN" sz="3600" b="1" spc="0">
                <a:solidFill>
                  <a:schemeClr val="bg1"/>
                </a:solidFill>
                <a:latin typeface="楷体" pitchFamily="49" charset="-122"/>
                <a:ea typeface="楷体" pitchFamily="49" charset="-122"/>
              </a:rPr>
              <a:t>和</a:t>
            </a:r>
            <a:r>
              <a:rPr lang="en-US" altLang="zh-CN" sz="3600" b="1" spc="0">
                <a:solidFill>
                  <a:srgbClr val="FFFF00"/>
                </a:solidFill>
                <a:latin typeface="楷体" pitchFamily="49" charset="-122"/>
                <a:ea typeface="楷体" pitchFamily="49" charset="-122"/>
              </a:rPr>
              <a:t>习惯</a:t>
            </a:r>
            <a:r>
              <a:rPr lang="en-US" altLang="zh-CN" sz="3600" b="1" spc="0">
                <a:solidFill>
                  <a:schemeClr val="bg1"/>
                </a:solidFill>
                <a:latin typeface="楷体" pitchFamily="49" charset="-122"/>
                <a:ea typeface="楷体" pitchFamily="49" charset="-122"/>
              </a:rPr>
              <a:t>。</a:t>
            </a:r>
            <a:endParaRPr lang="en-US" altLang="zh-CN" sz="3600" b="1">
              <a:solidFill>
                <a:schemeClr val="bg1"/>
              </a:solidFill>
              <a:latin typeface="楷体" pitchFamily="49" charset="-122"/>
              <a:ea typeface="楷体" pitchFamily="49" charset="-122"/>
            </a:endParaRPr>
          </a:p>
        </p:txBody>
      </p:sp>
      <p:pic>
        <p:nvPicPr>
          <p:cNvPr id="20483" name="图片 2"/>
          <p:cNvPicPr>
            <a:picLocks noChangeAspect="1"/>
          </p:cNvPicPr>
          <p:nvPr/>
        </p:nvPicPr>
        <p:blipFill>
          <a:blip r:embed="rId2"/>
          <a:srcRect l="307" t="9258"/>
          <a:stretch>
            <a:fillRect/>
          </a:stretch>
        </p:blipFill>
        <p:spPr>
          <a:xfrm>
            <a:off x="7232650" y="4664075"/>
            <a:ext cx="3103563" cy="1973263"/>
          </a:xfrm>
          <a:prstGeom prst="rect">
            <a:avLst/>
          </a:prstGeom>
          <a:noFill/>
          <a:ln>
            <a:noFill/>
            <a:miter lim="800000"/>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标题 1"/>
          <p:cNvSpPr>
            <a:spLocks noGrp="1"/>
          </p:cNvSpPr>
          <p:nvPr>
            <p:ph type="title"/>
          </p:nvPr>
        </p:nvSpPr>
        <p:spPr>
          <a:xfrm>
            <a:off x="1981200" y="347663"/>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zh-CN" altLang="en-US" sz="3600" b="1">
                <a:solidFill>
                  <a:srgbClr val="FFFF00"/>
                </a:solidFill>
                <a:latin typeface="黑体" pitchFamily="49" charset="-122"/>
                <a:ea typeface="黑体" pitchFamily="49" charset="-122"/>
              </a:rPr>
              <a:t>教材关于名著阅读的设计思想</a:t>
            </a:r>
            <a:endParaRPr lang="zh-CN" altLang="en-US" sz="3600" b="1">
              <a:solidFill>
                <a:srgbClr val="FFFF00"/>
              </a:solidFill>
              <a:latin typeface="黑体" pitchFamily="49" charset="-122"/>
              <a:ea typeface="黑体" pitchFamily="49" charset="-122"/>
            </a:endParaRPr>
          </a:p>
        </p:txBody>
      </p:sp>
      <p:sp>
        <p:nvSpPr>
          <p:cNvPr id="21507" name="文本框 2"/>
          <p:cNvSpPr/>
          <p:nvPr/>
        </p:nvSpPr>
        <p:spPr>
          <a:xfrm>
            <a:off x="1754188" y="1412875"/>
            <a:ext cx="9424987" cy="35385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3200" b="1">
                <a:solidFill>
                  <a:schemeClr val="bg1"/>
                </a:solidFill>
                <a:latin typeface="楷体" pitchFamily="49" charset="-122"/>
                <a:ea typeface="楷体" pitchFamily="49" charset="-122"/>
              </a:rPr>
              <a:t>    </a:t>
            </a:r>
            <a:r>
              <a:rPr lang="zh-CN" altLang="en-US" sz="3200" b="1">
                <a:solidFill>
                  <a:schemeClr val="bg1"/>
                </a:solidFill>
                <a:latin typeface="楷体" pitchFamily="49" charset="-122"/>
                <a:ea typeface="楷体" pitchFamily="49" charset="-122"/>
              </a:rPr>
              <a:t>统编教材的</a:t>
            </a:r>
            <a:r>
              <a:rPr lang="zh-CN" altLang="en-US" sz="3200" b="1">
                <a:solidFill>
                  <a:srgbClr val="FFFF00"/>
                </a:solidFill>
                <a:latin typeface="楷体" pitchFamily="49" charset="-122"/>
                <a:ea typeface="楷体" pitchFamily="49" charset="-122"/>
              </a:rPr>
              <a:t>阅读教学</a:t>
            </a:r>
            <a:r>
              <a:rPr lang="zh-CN" altLang="en-US" sz="3200" b="1">
                <a:solidFill>
                  <a:schemeClr val="bg1"/>
                </a:solidFill>
                <a:latin typeface="楷体" pitchFamily="49" charset="-122"/>
                <a:ea typeface="楷体" pitchFamily="49" charset="-122"/>
              </a:rPr>
              <a:t>，以各单元课文学习为主，辅之以</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名著导读</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和</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课外古诗词诵读</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，共同构建一个从</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教读课文</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到</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自读课文</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再到</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课外阅读</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的</a:t>
            </a:r>
            <a:r>
              <a:rPr lang="en-US" altLang="zh-CN" sz="3200" b="1">
                <a:solidFill>
                  <a:srgbClr val="FFFF00"/>
                </a:solidFill>
                <a:latin typeface="楷体" pitchFamily="49" charset="-122"/>
                <a:ea typeface="楷体" pitchFamily="49" charset="-122"/>
              </a:rPr>
              <a:t>“</a:t>
            </a:r>
            <a:r>
              <a:rPr lang="zh-CN" altLang="en-US" sz="3200" b="1">
                <a:solidFill>
                  <a:srgbClr val="FFFF00"/>
                </a:solidFill>
                <a:latin typeface="楷体" pitchFamily="49" charset="-122"/>
                <a:ea typeface="楷体" pitchFamily="49" charset="-122"/>
              </a:rPr>
              <a:t>三位一体</a:t>
            </a:r>
            <a:r>
              <a:rPr lang="en-US" altLang="zh-CN" sz="3200" b="1">
                <a:solidFill>
                  <a:srgbClr val="FFFF00"/>
                </a:solidFill>
                <a:latin typeface="楷体" pitchFamily="49" charset="-122"/>
                <a:ea typeface="楷体" pitchFamily="49" charset="-122"/>
              </a:rPr>
              <a:t>”</a:t>
            </a:r>
            <a:r>
              <a:rPr lang="zh-CN" altLang="en-US" sz="3200" b="1">
                <a:solidFill>
                  <a:srgbClr val="FFFF00"/>
                </a:solidFill>
                <a:latin typeface="楷体" pitchFamily="49" charset="-122"/>
                <a:ea typeface="楷体" pitchFamily="49" charset="-122"/>
              </a:rPr>
              <a:t>的阅读体系</a:t>
            </a:r>
            <a:r>
              <a:rPr lang="zh-CN" altLang="en-US" sz="3200" b="1">
                <a:solidFill>
                  <a:schemeClr val="bg1"/>
                </a:solidFill>
                <a:latin typeface="楷体" pitchFamily="49" charset="-122"/>
                <a:ea typeface="楷体" pitchFamily="49" charset="-122"/>
              </a:rPr>
              <a:t>，并在这方面凸显</a:t>
            </a:r>
            <a:r>
              <a:rPr lang="zh-CN" altLang="en-US" sz="3200" b="1">
                <a:solidFill>
                  <a:srgbClr val="FFFF00"/>
                </a:solidFill>
                <a:latin typeface="楷体" pitchFamily="49" charset="-122"/>
                <a:ea typeface="楷体" pitchFamily="49" charset="-122"/>
              </a:rPr>
              <a:t>特色</a:t>
            </a:r>
            <a:r>
              <a:rPr lang="zh-CN" altLang="en-US" sz="3200" b="1">
                <a:solidFill>
                  <a:schemeClr val="bg1"/>
                </a:solidFill>
                <a:latin typeface="楷体" pitchFamily="49" charset="-122"/>
                <a:ea typeface="楷体" pitchFamily="49" charset="-122"/>
              </a:rPr>
              <a:t>，以更好的贯彻课程标准提出的</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多读书，好读书，读好书，读整本的书</a:t>
            </a:r>
            <a:r>
              <a:rPr lang="en-US" altLang="zh-CN" sz="3200" b="1">
                <a:solidFill>
                  <a:schemeClr val="bg1"/>
                </a:solidFill>
                <a:latin typeface="楷体" pitchFamily="49" charset="-122"/>
                <a:ea typeface="楷体" pitchFamily="49" charset="-122"/>
              </a:rPr>
              <a:t>”</a:t>
            </a:r>
            <a:r>
              <a:rPr lang="zh-CN" altLang="en-US" sz="3200" b="1">
                <a:solidFill>
                  <a:schemeClr val="bg1"/>
                </a:solidFill>
                <a:latin typeface="楷体" pitchFamily="49" charset="-122"/>
                <a:ea typeface="楷体" pitchFamily="49" charset="-122"/>
              </a:rPr>
              <a:t>的倡议，并达到课标提出的课内外阅读总量</a:t>
            </a:r>
            <a:r>
              <a:rPr lang="en-US" altLang="zh-CN" sz="3200" b="1">
                <a:solidFill>
                  <a:schemeClr val="bg1"/>
                </a:solidFill>
                <a:latin typeface="楷体" pitchFamily="49" charset="-122"/>
                <a:ea typeface="楷体" pitchFamily="49" charset="-122"/>
              </a:rPr>
              <a:t>400</a:t>
            </a:r>
            <a:r>
              <a:rPr lang="zh-CN" altLang="en-US" sz="3200" b="1">
                <a:solidFill>
                  <a:schemeClr val="bg1"/>
                </a:solidFill>
                <a:latin typeface="楷体" pitchFamily="49" charset="-122"/>
                <a:ea typeface="楷体" pitchFamily="49" charset="-122"/>
              </a:rPr>
              <a:t>万字的要求。</a:t>
            </a:r>
            <a:endParaRPr lang="zh-CN" altLang="en-US" sz="3200" b="1">
              <a:solidFill>
                <a:schemeClr val="bg1"/>
              </a:solidFill>
              <a:latin typeface="楷体" pitchFamily="49" charset="-122"/>
              <a:ea typeface="楷体" pitchFamily="49" charset="-122"/>
            </a:endParaRPr>
          </a:p>
        </p:txBody>
      </p:sp>
      <p:pic>
        <p:nvPicPr>
          <p:cNvPr id="21508" name="图片 3"/>
          <p:cNvPicPr>
            <a:picLocks noChangeAspect="1"/>
          </p:cNvPicPr>
          <p:nvPr/>
        </p:nvPicPr>
        <p:blipFill>
          <a:blip r:embed="rId2"/>
          <a:stretch>
            <a:fillRect/>
          </a:stretch>
        </p:blipFill>
        <p:spPr>
          <a:xfrm>
            <a:off x="7729538" y="5097463"/>
            <a:ext cx="2481262" cy="1550987"/>
          </a:xfrm>
          <a:prstGeom prst="rect">
            <a:avLst/>
          </a:prstGeom>
          <a:noFill/>
          <a:ln>
            <a:noFill/>
            <a:miter lim="800000"/>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标题 1"/>
          <p:cNvSpPr>
            <a:spLocks noGrp="1"/>
          </p:cNvSpPr>
          <p:nvPr>
            <p:ph type="title"/>
          </p:nvPr>
        </p:nvSpPr>
        <p:spPr>
          <a:xfrm>
            <a:off x="1851025" y="307975"/>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zh-CN" altLang="en-US" sz="3600" b="1">
                <a:solidFill>
                  <a:srgbClr val="FFFF00"/>
                </a:solidFill>
                <a:latin typeface="黑体" pitchFamily="49" charset="-122"/>
                <a:ea typeface="黑体" pitchFamily="49" charset="-122"/>
              </a:rPr>
              <a:t>教材关于名著导读的体系结构</a:t>
            </a:r>
            <a:endParaRPr lang="zh-CN" altLang="en-US" sz="3600" b="1">
              <a:solidFill>
                <a:srgbClr val="FFFF00"/>
              </a:solidFill>
              <a:latin typeface="黑体" pitchFamily="49" charset="-122"/>
              <a:ea typeface="黑体" pitchFamily="49" charset="-122"/>
            </a:endParaRPr>
          </a:p>
        </p:txBody>
      </p:sp>
      <p:sp>
        <p:nvSpPr>
          <p:cNvPr id="22531" name="文本框 2"/>
          <p:cNvSpPr/>
          <p:nvPr/>
        </p:nvSpPr>
        <p:spPr>
          <a:xfrm>
            <a:off x="1071563" y="1238250"/>
            <a:ext cx="10320337" cy="40306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eaLnBrk="1" hangingPunct="1"/>
            <a:r>
              <a:rPr lang="en-US" altLang="zh-CN" sz="3200" b="1">
                <a:solidFill>
                  <a:schemeClr val="bg1"/>
                </a:solidFill>
                <a:latin typeface="楷体" pitchFamily="49" charset="-122"/>
                <a:ea typeface="楷体" pitchFamily="49" charset="-122"/>
              </a:rPr>
              <a:t>    </a:t>
            </a:r>
            <a:r>
              <a:rPr lang="zh-CN" altLang="en-US" sz="2800" b="1">
                <a:solidFill>
                  <a:schemeClr val="bg1"/>
                </a:solidFill>
                <a:latin typeface="楷体" pitchFamily="49" charset="-122"/>
                <a:ea typeface="楷体" pitchFamily="49" charset="-122"/>
              </a:rPr>
              <a:t>根据课标要求，各册均安排</a:t>
            </a:r>
            <a:r>
              <a:rPr lang="en-US" altLang="zh-CN" sz="2800" b="1">
                <a:solidFill>
                  <a:schemeClr val="bg1"/>
                </a:solidFill>
                <a:latin typeface="楷体" pitchFamily="49" charset="-122"/>
                <a:ea typeface="楷体" pitchFamily="49" charset="-122"/>
              </a:rPr>
              <a:t>2</a:t>
            </a:r>
            <a:r>
              <a:rPr lang="zh-CN" altLang="en-US" sz="2800" b="1">
                <a:solidFill>
                  <a:schemeClr val="bg1"/>
                </a:solidFill>
                <a:latin typeface="楷体" pitchFamily="49" charset="-122"/>
                <a:ea typeface="楷体" pitchFamily="49" charset="-122"/>
              </a:rPr>
              <a:t>部名著，旨在培养学生阅读整本书的</a:t>
            </a:r>
            <a:r>
              <a:rPr lang="zh-CN" altLang="en-US" sz="2800" b="1">
                <a:solidFill>
                  <a:srgbClr val="FFFF00"/>
                </a:solidFill>
                <a:latin typeface="楷体" pitchFamily="49" charset="-122"/>
                <a:ea typeface="楷体" pitchFamily="49" charset="-122"/>
              </a:rPr>
              <a:t>能力与兴趣</a:t>
            </a:r>
            <a:r>
              <a:rPr lang="zh-CN" altLang="en-US" sz="2800" b="1">
                <a:solidFill>
                  <a:schemeClr val="bg1"/>
                </a:solidFill>
                <a:latin typeface="楷体" pitchFamily="49" charset="-122"/>
                <a:ea typeface="楷体" pitchFamily="49" charset="-122"/>
              </a:rPr>
              <a:t>。所选名著以课程标准推荐书目为主，并尽量与课内阅读课文配合。</a:t>
            </a:r>
            <a:endParaRPr lang="zh-CN" altLang="en-US" sz="2800" b="1">
              <a:solidFill>
                <a:schemeClr val="bg1"/>
              </a:solidFill>
              <a:latin typeface="楷体" pitchFamily="49" charset="-122"/>
              <a:ea typeface="楷体" pitchFamily="49" charset="-122"/>
            </a:endParaRPr>
          </a:p>
          <a:p>
            <a:pPr marL="0" lvl="0" indent="0" eaLnBrk="1" hangingPunct="1"/>
            <a:r>
              <a:rPr lang="en-US" altLang="zh-CN" sz="2800" b="1">
                <a:solidFill>
                  <a:schemeClr val="bg1"/>
                </a:solidFill>
                <a:latin typeface="楷体" pitchFamily="49" charset="-122"/>
                <a:ea typeface="楷体" pitchFamily="49" charset="-122"/>
              </a:rPr>
              <a:t>    </a:t>
            </a:r>
            <a:r>
              <a:rPr lang="zh-CN" altLang="en-US" sz="2800" b="1">
                <a:solidFill>
                  <a:schemeClr val="bg1"/>
                </a:solidFill>
                <a:latin typeface="楷体" pitchFamily="49" charset="-122"/>
                <a:ea typeface="楷体" pitchFamily="49" charset="-122"/>
              </a:rPr>
              <a:t>与以往教材相比，有两个调整：一是在介绍某部书的内容之外，还以该书为例，</a:t>
            </a:r>
            <a:r>
              <a:rPr lang="zh-CN" altLang="en-US" sz="2800" b="1">
                <a:solidFill>
                  <a:srgbClr val="FFFF00"/>
                </a:solidFill>
                <a:latin typeface="楷体" pitchFamily="49" charset="-122"/>
                <a:ea typeface="楷体" pitchFamily="49" charset="-122"/>
              </a:rPr>
              <a:t>谈某一种阅读方法或某一类书籍的阅读策略</a:t>
            </a:r>
            <a:r>
              <a:rPr lang="zh-CN" altLang="en-US" sz="2800" b="1">
                <a:solidFill>
                  <a:schemeClr val="bg1"/>
                </a:solidFill>
                <a:latin typeface="楷体" pitchFamily="49" charset="-122"/>
                <a:ea typeface="楷体" pitchFamily="49" charset="-122"/>
              </a:rPr>
              <a:t>，意在解决如何读好一本书或某一类书的问题，更好地掌握读书的方法，并增加学生读书的兴趣；二是在主要推荐的篇目以外，另外推荐</a:t>
            </a:r>
            <a:r>
              <a:rPr lang="en-US" altLang="zh-CN" sz="2800" b="1">
                <a:solidFill>
                  <a:schemeClr val="bg1"/>
                </a:solidFill>
                <a:latin typeface="楷体" pitchFamily="49" charset="-122"/>
                <a:ea typeface="楷体" pitchFamily="49" charset="-122"/>
              </a:rPr>
              <a:t>2</a:t>
            </a:r>
            <a:r>
              <a:rPr lang="zh-CN" altLang="en-US" sz="2800" b="1">
                <a:solidFill>
                  <a:schemeClr val="bg1"/>
                </a:solidFill>
                <a:latin typeface="楷体" pitchFamily="49" charset="-122"/>
                <a:ea typeface="楷体" pitchFamily="49" charset="-122"/>
              </a:rPr>
              <a:t>部与单元阅读方法相契合或与主要推荐名著类型相似的自主阅读篇目，为学生提供更多的</a:t>
            </a:r>
            <a:r>
              <a:rPr lang="zh-CN" altLang="en-US" sz="2800" b="1">
                <a:solidFill>
                  <a:srgbClr val="FFFF00"/>
                </a:solidFill>
                <a:latin typeface="楷体" pitchFamily="49" charset="-122"/>
                <a:ea typeface="楷体" pitchFamily="49" charset="-122"/>
              </a:rPr>
              <a:t>选择空间</a:t>
            </a:r>
            <a:r>
              <a:rPr lang="zh-CN" altLang="en-US" sz="2800" b="1">
                <a:solidFill>
                  <a:schemeClr val="bg1"/>
                </a:solidFill>
                <a:latin typeface="楷体" pitchFamily="49" charset="-122"/>
                <a:ea typeface="楷体" pitchFamily="49" charset="-122"/>
              </a:rPr>
              <a:t>。</a:t>
            </a:r>
            <a:endParaRPr lang="zh-CN" altLang="en-US" sz="2800" b="1">
              <a:solidFill>
                <a:schemeClr val="bg1"/>
              </a:solidFill>
              <a:latin typeface="楷体" pitchFamily="49" charset="-122"/>
              <a:ea typeface="楷体"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标题 1"/>
          <p:cNvSpPr>
            <a:spLocks noGrp="1"/>
          </p:cNvSpPr>
          <p:nvPr>
            <p:ph type="title"/>
          </p:nvPr>
        </p:nvSpPr>
        <p:spPr>
          <a:xfrm>
            <a:off x="182563" y="161925"/>
            <a:ext cx="771525" cy="6272213"/>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Arial" pitchFamily="34" charset="0"/>
                <a:ea typeface="宋体" pitchFamily="2" charset="-122"/>
                <a:cs typeface="+mj-cs"/>
              </a:defRPr>
            </a:lvl1pPr>
          </a:lstStyle>
          <a:p>
            <a:pPr lvl="0" algn="l" eaLnBrk="1" hangingPunct="1"/>
            <a:r>
              <a:rPr lang="zh-CN" altLang="en-US" sz="3600" b="1">
                <a:solidFill>
                  <a:srgbClr val="FFFF00"/>
                </a:solidFill>
                <a:latin typeface="黑体" pitchFamily="49" charset="-122"/>
                <a:ea typeface="黑体" pitchFamily="49" charset="-122"/>
              </a:rPr>
              <a:t>教材关于名著阅读的编排</a:t>
            </a:r>
            <a:endParaRPr lang="zh-CN" altLang="en-US" sz="3600" b="1">
              <a:solidFill>
                <a:srgbClr val="FFFF00"/>
              </a:solidFill>
              <a:latin typeface="黑体" pitchFamily="49" charset="-122"/>
              <a:ea typeface="黑体" pitchFamily="49" charset="-122"/>
            </a:endParaRPr>
          </a:p>
        </p:txBody>
      </p:sp>
      <p:graphicFrame>
        <p:nvGraphicFramePr>
          <p:cNvPr id="23555" name="表格 5"/>
          <p:cNvGraphicFramePr>
            <a:graphicFrameLocks noGrp="1"/>
          </p:cNvGraphicFramePr>
          <p:nvPr/>
        </p:nvGraphicFramePr>
        <p:xfrm>
          <a:off x="1177925" y="161925"/>
          <a:ext cx="10696574" cy="5749925"/>
        </p:xfrm>
        <a:graphic>
          <a:graphicData uri="http://schemas.openxmlformats.org/drawingml/2006/table">
            <a:tbl>
              <a:tblPr/>
              <a:tblGrid>
                <a:gridCol w="588962"/>
                <a:gridCol w="3248025"/>
                <a:gridCol w="3255962"/>
                <a:gridCol w="3603625"/>
              </a:tblGrid>
              <a:tr h="808038">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2000" b="1">
                          <a:solidFill>
                            <a:srgbClr val="FFFFFF"/>
                          </a:solidFill>
                        </a:rPr>
                        <a:t>教材</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2000" b="1">
                          <a:solidFill>
                            <a:srgbClr val="FFFFFF"/>
                          </a:solidFill>
                          <a:latin typeface="Calibri" pitchFamily="34" charset="0"/>
                          <a:ea typeface="Times New Roman" pitchFamily="18" charset="0"/>
                        </a:rPr>
                        <a:t>导读</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grid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eaLnBrk="1" hangingPunct="1"/>
                      <a:r>
                        <a:rPr sz="2000" b="1">
                          <a:solidFill>
                            <a:srgbClr val="FFFFFF"/>
                          </a:solidFill>
                          <a:latin typeface="Calibri" pitchFamily="34" charset="0"/>
                          <a:ea typeface="Times New Roman" pitchFamily="18" charset="0"/>
                        </a:rPr>
                        <a:t>自主阅读推荐</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hMerge="1">
                  <a:txBody>
                    <a:bodyPr vert="horz" wrap="square"/>
                    <a:lstStyle/>
                    <a:p/>
                  </a:txBody>
                  <a:tcPr>
                    <a:lnR w="12700">
                      <a:miter lim="800000"/>
                    </a:lnR>
                    <a:lnT w="12700">
                      <a:solidFill>
                        <a:schemeClr val="bg1"/>
                      </a:solidFill>
                      <a:miter lim="800000"/>
                    </a:lnT>
                    <a:lnB w="38100">
                      <a:solidFill>
                        <a:schemeClr val="bg1"/>
                      </a:solidFill>
                      <a:miter lim="800000"/>
                    </a:lnB>
                  </a:tcPr>
                </a:tc>
              </a:tr>
              <a:tr h="4032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七上</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《朝花夕拾》</a:t>
                      </a:r>
                      <a:endParaRPr lang="zh-CN" altLang="zh-CN" sz="2000" b="1">
                        <a:solidFill>
                          <a:srgbClr val="FF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《白洋淀纪事》</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《湘行散记》</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7D7D8"/>
                    </a:solidFill>
                  </a:tcPr>
                </a:tc>
              </a:tr>
              <a:tr h="4032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《西游记》</a:t>
                      </a:r>
                      <a:endParaRPr lang="zh-CN" altLang="zh-CN" sz="2000" b="1">
                        <a:solidFill>
                          <a:srgbClr val="FF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《猎人笔记》</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《镜花缘》</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032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七下</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《骆驼祥子》</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《红岩》</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《创业史》</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032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《海底两万里》</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《基地》</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《哈利·波特与死亡圣器》</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032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八上</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《红星照耀中国》</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《长征》</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《飞向太空港》</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032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《昆虫记》</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《星星离我们有多远》</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《寂静的春天》</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506412">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八下</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《傅雷家书》</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《苏菲的世界》</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《给青年的十二封信》</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032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《钢铁是怎样炼成的》 </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《平凡的世界》</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《名人传》</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032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九上</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《艾青诗选》</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《泰戈尔诗选》</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《唐诗三百首》</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032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《水浒传》</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《世说新语》</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《聊斋志异》</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r h="403225">
                <a:tc rowSpan="2">
                  <a:txBody>
                    <a:bodyPr vert="horz" wrap="square" lIns="68580" tIns="0" rIns="68580" bIns="0"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sz="2000" b="1">
                          <a:solidFill>
                            <a:srgbClr val="FFFFFF"/>
                          </a:solidFill>
                        </a:rPr>
                        <a:t>九下</a:t>
                      </a:r>
                      <a:endParaRPr sz="2000" b="1">
                        <a:solidFill>
                          <a:srgbClr val="FFFFFF"/>
                        </a:solidFill>
                        <a:latin typeface="Calibri" pitchFamily="34" charset="0"/>
                        <a:ea typeface="Times New Roman" pitchFamily="18" charset="0"/>
                      </a:endParaRPr>
                    </a:p>
                  </a:txBody>
                  <a:tcPr marL="68580" marR="68580" marT="0" marB="0"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sym typeface="+mn-ea"/>
                        </a:rPr>
                        <a:t>《儒林外史</a:t>
                      </a:r>
                      <a:r>
                        <a:rPr lang="en-US" altLang="zh-CN" sz="2000" b="1">
                          <a:solidFill>
                            <a:srgbClr val="000000"/>
                          </a:solidFill>
                          <a:sym typeface="+mn-ea"/>
                        </a:rPr>
                        <a:t>》</a:t>
                      </a:r>
                      <a:endParaRPr lang="zh-CN" altLang="zh-CN" sz="2000" b="1">
                        <a:solidFill>
                          <a:srgbClr val="FF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《围城》</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en-US" altLang="zh-CN" sz="2000" b="1">
                          <a:solidFill>
                            <a:srgbClr val="FF0000"/>
                          </a:solidFill>
                          <a:sym typeface="+mn-ea"/>
                        </a:rPr>
                        <a:t>《</a:t>
                      </a:r>
                      <a:r>
                        <a:rPr lang="zh-CN" altLang="zh-CN" sz="2000" b="1">
                          <a:solidFill>
                            <a:srgbClr val="FF0000"/>
                          </a:solidFill>
                          <a:sym typeface="+mn-ea"/>
                        </a:rPr>
                        <a:t>格列佛游记》</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7D7D8"/>
                    </a:solidFill>
                  </a:tcPr>
                </a:tc>
              </a:tr>
              <a:tr h="403225">
                <a:tc vMerge="1">
                  <a:txBody>
                    <a:bodyPr vert="horz" wrap="square"/>
                    <a:lstStyle/>
                    <a:p/>
                  </a:txBody>
                  <a:tcPr>
                    <a:lnL w="12700">
                      <a:solidFill>
                        <a:schemeClr val="bg1"/>
                      </a:solidFill>
                      <a:miter lim="800000"/>
                    </a:lnL>
                    <a:lnR w="12700">
                      <a:solidFill>
                        <a:schemeClr val="bg1"/>
                      </a:solidFill>
                      <a:miter lim="800000"/>
                    </a:lnR>
                    <a:lnB w="12700">
                      <a:miter lim="800000"/>
                    </a:lnB>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FF0000"/>
                          </a:solidFill>
                        </a:rPr>
                        <a:t>《简·爱》</a:t>
                      </a:r>
                      <a:endParaRPr lang="zh-CN" altLang="zh-CN" sz="2000" b="1">
                        <a:solidFill>
                          <a:srgbClr val="FF0000"/>
                        </a:solidFill>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《契诃夫短篇小说选》</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c>
                  <a:txBody>
                    <a:bodyPr vert="horz" wrap="square" lIns="68580" tIns="0" rIns="68580" bIns="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just" eaLnBrk="1" hangingPunct="1"/>
                      <a:r>
                        <a:rPr lang="zh-CN" altLang="zh-CN" sz="2000" b="1">
                          <a:solidFill>
                            <a:srgbClr val="000000"/>
                          </a:solidFill>
                        </a:rPr>
                        <a:t>《我是猫》</a:t>
                      </a:r>
                      <a:endParaRPr lang="zh-CN" altLang="zh-CN" sz="2000" b="1">
                        <a:solidFill>
                          <a:srgbClr val="000000"/>
                        </a:solidFill>
                        <a:latin typeface="Calibri" pitchFamily="34" charset="0"/>
                        <a:ea typeface="Times New Roman" pitchFamily="18"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CECEC"/>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500" fill="hold"/>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4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5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6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8_默认设计模板">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158</Paragraphs>
  <Slides>40</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40</vt:i4>
      </vt:variant>
    </vt:vector>
  </HeadingPairs>
  <TitlesOfParts>
    <vt:vector baseType="lpstr" size="48">
      <vt:lpstr>Arial</vt:lpstr>
      <vt:lpstr>宋体</vt:lpstr>
      <vt:lpstr>微软雅黑</vt:lpstr>
      <vt:lpstr>黑体</vt:lpstr>
      <vt:lpstr>楷体</vt:lpstr>
      <vt:lpstr>Calibri</vt:lpstr>
      <vt:lpstr>Times New Roman</vt:lpstr>
      <vt:lpstr>1_默认设计模板</vt:lpstr>
      <vt:lpstr>中考语文名著阅读教学指导</vt:lpstr>
      <vt:lpstr>PowerPoint Presentation</vt:lpstr>
      <vt:lpstr>PowerPoint Presentation</vt:lpstr>
      <vt:lpstr>课标对名著阅读的要求</vt:lpstr>
      <vt:lpstr>PowerPoint Presentation</vt:lpstr>
      <vt:lpstr>PowerPoint Presentation</vt:lpstr>
      <vt:lpstr>教材关于名著阅读的设计思想</vt:lpstr>
      <vt:lpstr>教材关于名著导读的体系结构</vt:lpstr>
      <vt:lpstr>教材关于名著阅读的编排</vt:lpstr>
      <vt:lpstr>教材关于名著阅读的编排</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名著导读1.0（简洁版）</vt:lpstr>
      <vt:lpstr>名著导读2.0（精致版）三种课型：</vt:lpstr>
      <vt:lpstr>《水浒传》等名著导读</vt:lpstr>
      <vt:lpstr>PowerPoint Presentation</vt:lpstr>
      <vt:lpstr>PowerPoint Presentation</vt:lpstr>
      <vt:lpstr>《水浒传》名著导读整体规划</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2022-05-31T11:08:31.744</cp:lastPrinted>
  <dcterms:created xsi:type="dcterms:W3CDTF">2022-05-31T11:08:31Z</dcterms:created>
  <dcterms:modified xsi:type="dcterms:W3CDTF">2022-05-31T03:08:33Z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