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1"/>
  </p:sldMasterIdLst>
  <p:notesMasterIdLst>
    <p:notesMasterId r:id="rId28"/>
  </p:notesMasterIdLst>
  <p:handoutMasterIdLst>
    <p:handoutMasterId r:id="rId29"/>
  </p:handoutMasterIdLst>
  <p:sldIdLst>
    <p:sldId id="314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>
          <p15:clr>
            <a:srgbClr val="A4A3A4"/>
          </p15:clr>
        </p15:guide>
        <p15:guide id="2" pos="688">
          <p15:clr>
            <a:srgbClr val="A4A3A4"/>
          </p15:clr>
        </p15:guide>
        <p15:guide id="3" pos="7015">
          <p15:clr>
            <a:srgbClr val="A4A3A4"/>
          </p15:clr>
        </p15:guide>
        <p15:guide id="4" orient="horz" pos="5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8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911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547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91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47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16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252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350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665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5839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063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597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180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190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68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1508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0291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487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040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450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25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75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33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841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865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53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1207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2034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85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单元学习引导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63038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847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4243ADA-B063-4371-A101-CEDDF96D306C}"/>
              </a:ext>
            </a:extLst>
          </p:cNvPr>
          <p:cNvSpPr txBox="1"/>
          <p:nvPr/>
        </p:nvSpPr>
        <p:spPr>
          <a:xfrm>
            <a:off x="418197" y="2654397"/>
            <a:ext cx="808459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研读“学习提示”，把握其编写特点。进一步明确单元学习重点，细化单元总目标；获取阅读、学习方法，为研习单元专题、学习任务做好准备。</a:t>
            </a:r>
          </a:p>
          <a:p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对单元内各课“学习提示”做横向的比较梳理，认识单元学习目标的整体性、关联性。在此基础上，进一步明晰各课学习的重点（具体）目标；获得阅读、学习的方法。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26815" y="3001389"/>
            <a:ext cx="732897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根据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单元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导语、学习提示，确定单元学习目标。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9460" y="1474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62138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20F80BB-F51C-4283-96F6-D9B011AF287F}"/>
              </a:ext>
            </a:extLst>
          </p:cNvPr>
          <p:cNvSpPr txBox="1"/>
          <p:nvPr/>
        </p:nvSpPr>
        <p:spPr>
          <a:xfrm>
            <a:off x="457835" y="2315845"/>
            <a:ext cx="8045450" cy="407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提示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1.通过研读课文，了解中国共产党领导全国人民不断奋斗的光辉历史，深刻理解其中的革命文化和社会主义先进文化的丰厚内涵，获得不断奋进的精神力量。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2.结合历史背景，研读相关作品，在历史与现实的观照中把握作品的内涵，感受其中洋溢的革命豪情和建设热情，获得崇高的体验。</a:t>
            </a: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546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DAB5E7D-0CAB-476C-83D5-95C0F1EFC573}"/>
              </a:ext>
            </a:extLst>
          </p:cNvPr>
          <p:cNvSpPr txBox="1"/>
          <p:nvPr/>
        </p:nvSpPr>
        <p:spPr>
          <a:xfrm>
            <a:off x="657353" y="2239107"/>
            <a:ext cx="8370484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提示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3.领略文章富有时代特征的表达艺术，感受文章的独特魅力。把握政论文、革命回忆录、新闻（消息、人物通讯）等不同体式作品的风格特点，学习其写作技巧，不断丰富自己的语言表达。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4.学习作品对于材料的巧妙运用，通过大量阅读以及对生活的观察，积累有用的材料服务于日常口语和书面表达的需要。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73380" y="1971675"/>
            <a:ext cx="815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415" y="322412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单元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研读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546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第一课学习提示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4680DB-9011-4C4D-975E-E99BA9611D90}"/>
              </a:ext>
            </a:extLst>
          </p:cNvPr>
          <p:cNvSpPr txBox="1"/>
          <p:nvPr/>
        </p:nvSpPr>
        <p:spPr>
          <a:xfrm>
            <a:off x="548692" y="2134769"/>
            <a:ext cx="8085221" cy="4650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1949年9月，第一届中国人民政治协商会议在北平召开。这次会议是在中国人民解放战争已经基本取得胜利、中华人民共和国即将成立的背景下召开的。毛泽东在会上发表了这篇著名的讲话，向全世界庄严宣告：“中国人民站起来了！”阅读课文，要注意结合中国近代以来的历史，特别是中国共产党领导中国人民推翻“三座大山”的革命历程，理解中国革命取得胜利的历史意义，体会毛泽东这一宣告的深刻含义，感受其中蕴含的人民当家做主的自豪之情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728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70BE350-168E-4A5D-B809-3A417E24A499}"/>
              </a:ext>
            </a:extLst>
          </p:cNvPr>
          <p:cNvSpPr txBox="1"/>
          <p:nvPr/>
        </p:nvSpPr>
        <p:spPr>
          <a:xfrm>
            <a:off x="955040" y="2140585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sz="24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提示学习重点和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难点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提供阅读方法和学习策略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73380" y="1971675"/>
            <a:ext cx="815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415" y="322412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单元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比较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728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第一课学习提示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C556ED-9D85-40D3-A3DB-328441D34C9D}"/>
              </a:ext>
            </a:extLst>
          </p:cNvPr>
          <p:cNvSpPr txBox="1"/>
          <p:nvPr/>
        </p:nvSpPr>
        <p:spPr>
          <a:xfrm>
            <a:off x="955040" y="2140585"/>
            <a:ext cx="68580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毛主席在历史转折的伟大时刻回顾过去，论证了革命胜利的历史必然性；立足当下，对国家的发展大计做出规划；展望未来，描绘出民族振兴的壮丽蓝图。学习时，要注意分析作者围绕“中国人民站起来了”论述了哪些具体内容，各部分之间有怎样的关联。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（选段）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02295" y="163408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第二课学习提示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BC9C59-BF85-4321-887D-AD52684C0762}"/>
              </a:ext>
            </a:extLst>
          </p:cNvPr>
          <p:cNvSpPr txBox="1"/>
          <p:nvPr/>
        </p:nvSpPr>
        <p:spPr>
          <a:xfrm>
            <a:off x="534670" y="2186940"/>
            <a:ext cx="7906686" cy="3562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《长征胜利万岁》记述了红军胜利到达陕北、在吴起镇伏击并歼灭敌军、召开全军干部会议等事件，表达了对长征胜利结束的欣喜和激动之情。作者通过一些具体场面和细节描写记录这一重大历史时刻，并融入恰当的议论和抒情来表达其感受，让人置身于真实的历史氛围中，阅读时要多加体会。文中多处引用毛主席关于长征的论述，朗读这部分内容，加强对长征伟大意义的理解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474069"/>
            <a:ext cx="78236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单元学习目标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514947-6CE8-4F10-882E-4E5B5C04E85F}"/>
              </a:ext>
            </a:extLst>
          </p:cNvPr>
          <p:cNvSpPr txBox="1"/>
          <p:nvPr/>
        </p:nvSpPr>
        <p:spPr>
          <a:xfrm>
            <a:off x="719455" y="2420620"/>
            <a:ext cx="77438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了解高二年级“选择性必修”教材编写的基本特点，遵循其特点，科学学习语文。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通过对单元导语、学习提示、单元研习任务的研读，明确单元学习目标、学习重点。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通过对单元导语、学习提示、单元研习任务的研读，建构学习任务清单，学会对语文学习做整体规划。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39150" y="1425174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第二课学习提示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0B3870-2CE0-46DF-B050-137535DF21A8}"/>
              </a:ext>
            </a:extLst>
          </p:cNvPr>
          <p:cNvSpPr txBox="1"/>
          <p:nvPr/>
        </p:nvSpPr>
        <p:spPr>
          <a:xfrm>
            <a:off x="845820" y="2057400"/>
            <a:ext cx="706691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《大战中的插曲》以朴实无华的笔触记述了百团大战中一件“曲折有趣”又“很有意义”的事情，既彰显了伟大的革命人道主义精神，也包含了对日本侵略者残酷暴行的控诉。阅读时要理清行文线索，思考作者救助日本姑娘并致信日本官兵的深刻用意，想想“百团大战中这个小小的‘插曲’”为何“成了中日人民友好的佳话”。（选段）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728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第三课学习提示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259DF1-D100-4CDF-9091-B4D572965FF5}"/>
              </a:ext>
            </a:extLst>
          </p:cNvPr>
          <p:cNvSpPr txBox="1"/>
          <p:nvPr/>
        </p:nvSpPr>
        <p:spPr>
          <a:xfrm>
            <a:off x="845820" y="2057400"/>
            <a:ext cx="706691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《别了，“不列颠尼亚”》视角独特，抓住几个重要时刻，真实再现了香港回归祖国的历史画面。作品既有生动的现场感，又有厚重的历史感，阅读时要关注文中时间、场景的转换，重点把握将新闻事实和背景材料融为一体的写法，对作品中那些富有意味的细节，要反复品味，并思考其中体现的作者的情感与态度。（选段）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80095" y="159852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第三课学习提示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24E8679-02EF-4891-9575-19C3D089FF43}"/>
              </a:ext>
            </a:extLst>
          </p:cNvPr>
          <p:cNvSpPr txBox="1"/>
          <p:nvPr/>
        </p:nvSpPr>
        <p:spPr>
          <a:xfrm>
            <a:off x="680085" y="2151380"/>
            <a:ext cx="72326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《县委书记的榜样——焦裕禄》特别注意选取典型材料，通过典型材料来表现人物的精神和品格。阅读时可以对照小标题看看作者使用了哪些具体事例，思考这些事例具有怎样的典型意义，如焦裕禄是怎样“不愿吃别人嚼过的馍”而亲自调查兰考的自然情况的，哪些事例表现了焦裕禄“心里装着全体人民，唯独没有他自己”，等等。这篇通讯还很重视“以言见人”，焦裕禄的许多话语感人肺腑，引人深思，凸显出作品的思想内涵，阅读时要细加品味。（选段）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546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4E88C5-326B-4CFE-A649-9A19C51DC290}"/>
              </a:ext>
            </a:extLst>
          </p:cNvPr>
          <p:cNvSpPr txBox="1"/>
          <p:nvPr/>
        </p:nvSpPr>
        <p:spPr>
          <a:xfrm>
            <a:off x="601345" y="2131695"/>
            <a:ext cx="67683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通读第一单元课文，根据“单元导语”“学习提示”“单元研习任务”，完成“我的单元学习清单”。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546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5455" y="2838450"/>
          <a:ext cx="7985125" cy="2388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7085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1"/>
                    </a:ext>
                  </a:extLst>
                </a:gridCol>
                <a:gridCol w="1730375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2"/>
                    </a:ext>
                  </a:extLst>
                </a:gridCol>
                <a:gridCol w="2440305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3"/>
                    </a:ext>
                  </a:extLst>
                </a:gridCol>
              </a:tblGrid>
              <a:tr h="7391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单元学习目标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</a:t>
                      </a: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每课学习</a:t>
                      </a:r>
                    </a:p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重点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研习</a:t>
                      </a:r>
                      <a:r>
                        <a:rPr lang="zh-CN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</a:t>
                      </a: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核心</a:t>
                      </a:r>
                    </a:p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任务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学习的主要困惑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0"/>
                  </a:ext>
                </a:extLst>
              </a:tr>
              <a:tr h="5880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1"/>
                  </a:ext>
                </a:extLst>
              </a:tr>
              <a:tr h="106172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单元学习小结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2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00045" y="233934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我的单元学习清单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01345" y="1982470"/>
            <a:ext cx="7980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546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（课后）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12E5B68-04B5-44DE-9469-8296A18E4123}"/>
              </a:ext>
            </a:extLst>
          </p:cNvPr>
          <p:cNvSpPr txBox="1"/>
          <p:nvPr/>
        </p:nvSpPr>
        <p:spPr>
          <a:xfrm>
            <a:off x="465465" y="2527300"/>
            <a:ext cx="8033642" cy="3477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22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给自己建立一个“单元学习背景资料资源包”。要求：</a:t>
            </a:r>
          </a:p>
          <a:p>
            <a:pPr indent="304800"/>
            <a:r>
              <a:rPr sz="22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1.查阅与第一单元研习主题、目标、任务相关的背景资料。</a:t>
            </a:r>
          </a:p>
          <a:p>
            <a:pPr indent="304800"/>
            <a:r>
              <a:rPr sz="2200" b="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2.对材料按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一定</a:t>
            </a:r>
            <a:r>
              <a:rPr sz="2200" b="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角度分类整理。</a:t>
            </a:r>
          </a:p>
          <a:p>
            <a:pPr indent="304800"/>
            <a:r>
              <a:rPr sz="22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3.简要分析背景材料与文章内容之间的关联，以加深对文章内容主题、表达艺术等方面的理解，也可以提出自己的问题。</a:t>
            </a:r>
          </a:p>
          <a:p>
            <a:pPr indent="304800"/>
            <a:r>
              <a:rPr sz="22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4.材料来源可靠，有学习价值；并注明材料来源。</a:t>
            </a:r>
          </a:p>
          <a:p>
            <a:pPr indent="304800"/>
            <a:r>
              <a:rPr sz="22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5.前四项课前完成，“资源包”内容可边学边交流、边丰富、边调整，“资源包”建设可贯穿学习过程；完成单元学习后再行整理完善。</a:t>
            </a:r>
            <a:endParaRPr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304800"/>
            <a:r>
              <a:rPr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09245" y="1896745"/>
            <a:ext cx="7980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5465" y="1643614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单元读写作业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（课后）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81B128-E203-4243-8265-1B634540178F}"/>
              </a:ext>
            </a:extLst>
          </p:cNvPr>
          <p:cNvSpPr txBox="1"/>
          <p:nvPr/>
        </p:nvSpPr>
        <p:spPr>
          <a:xfrm>
            <a:off x="808523" y="3103880"/>
            <a:ext cx="757508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结合本单元的学习重点，以“伟大的复兴”为主题，充分利用本单元的学习资源</a:t>
            </a:r>
            <a:r>
              <a:rPr lang="zh-CN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以及之前的学习资源</a:t>
            </a:r>
            <a:r>
              <a:rPr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，再查阅相关</a:t>
            </a:r>
            <a:r>
              <a:rPr lang="zh-CN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资料</a:t>
            </a:r>
            <a:r>
              <a:rPr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，制作一个表现中华民族</a:t>
            </a:r>
            <a:r>
              <a:rPr lang="zh-CN" altLang="en-US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</a:t>
            </a:r>
            <a:r>
              <a:rPr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“站起来</a:t>
            </a:r>
            <a:r>
              <a:rPr lang="en-US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”“</a:t>
            </a:r>
            <a:r>
              <a:rPr sz="2400" b="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富起来</a:t>
            </a:r>
            <a:r>
              <a:rPr lang="en-US" altLang="zh-CN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</a:t>
            </a:r>
            <a:r>
              <a:rPr lang="en-US" altLang="zh-CN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sz="2400" b="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强起来”伟大历史进程的展板。</a:t>
            </a:r>
          </a:p>
          <a:p>
            <a:pPr indent="304800"/>
            <a:r>
              <a:rPr lang="zh-CN" sz="2400" b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要求：形式灵活，运用本单元学到的写作知识、技巧。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60300" y="11785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5465" y="150454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【我的单元学习清单】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5455" y="2838450"/>
          <a:ext cx="7985125" cy="2388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7085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1"/>
                    </a:ext>
                  </a:extLst>
                </a:gridCol>
                <a:gridCol w="1730375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2"/>
                    </a:ext>
                  </a:extLst>
                </a:gridCol>
                <a:gridCol w="2440305">
                  <a:extLst>
                    <a:ext uri="{9D8B030D-6E8A-4147-A177-3AD203B41FA5}">
                      <a16:col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0003"/>
                    </a:ext>
                  </a:extLst>
                </a:gridCol>
              </a:tblGrid>
              <a:tr h="7391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单元学习目标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</a:t>
                      </a: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每课学习</a:t>
                      </a:r>
                    </a:p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重点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研习</a:t>
                      </a:r>
                      <a:r>
                        <a:rPr lang="zh-CN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</a:t>
                      </a: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核心</a:t>
                      </a:r>
                    </a:p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任务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学习的主要困惑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0"/>
                  </a:ext>
                </a:extLst>
              </a:tr>
              <a:tr h="5880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1"/>
                  </a:ext>
                </a:extLst>
              </a:tr>
              <a:tr h="106172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单元学习小结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0002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00045" y="2339340"/>
            <a:ext cx="309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474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单元导语（第一段）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D65F40-CBFA-47B2-B51B-7EC9C12F671E}"/>
              </a:ext>
            </a:extLst>
          </p:cNvPr>
          <p:cNvSpPr txBox="1"/>
          <p:nvPr/>
        </p:nvSpPr>
        <p:spPr>
          <a:xfrm>
            <a:off x="519765" y="2527300"/>
            <a:ext cx="7943516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近一个世纪以来，中国共产党领导全国人民自力更生，艰苦奋斗，不断朝着中华民族伟大复兴的目标挺进。在这一光辉历程中，逐渐形成了内涵丰厚的革命文化和社会主义先进文化，成为中华民族不断奋进的精神力量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474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单元导语（第二段）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DDDFDE0-17E8-47AB-87F0-4BA7A33C9E1E}"/>
              </a:ext>
            </a:extLst>
          </p:cNvPr>
          <p:cNvSpPr txBox="1"/>
          <p:nvPr/>
        </p:nvSpPr>
        <p:spPr>
          <a:xfrm>
            <a:off x="719455" y="2527300"/>
            <a:ext cx="77438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本单元所选作品，有的回顾历史，展望未来，抒发中国人民当家做主的自豪之情；有的讲述革命斗争中的具体事件，反映革命者的战斗激情和革命人道主义精神；还有的表现社会主义建设时期党员干部的光辉事迹、统一大业的不可阻挡，表达中华民族伟大复兴必将实现的坚定信念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474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单元导语（第三段）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97BCAB-C106-4803-81E2-00A455E0DB68}"/>
              </a:ext>
            </a:extLst>
          </p:cNvPr>
          <p:cNvSpPr txBox="1"/>
          <p:nvPr/>
        </p:nvSpPr>
        <p:spPr>
          <a:xfrm>
            <a:off x="806083" y="2644245"/>
            <a:ext cx="7346516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sz="24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学习本单元要理解作品内涵，感受作品中洋溢的革命豪情和建设热情，获得崇高的体验；结合历史背景研读作品，把握不同体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式</a:t>
            </a:r>
            <a:r>
              <a:rPr sz="24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作品的风格特点，学习其写作技巧，领略富有时代特征的表达艺术。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474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单元导语（小结）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C37B26-5F09-4E20-8E7C-DDDB44A1DB4C}"/>
              </a:ext>
            </a:extLst>
          </p:cNvPr>
          <p:cNvSpPr txBox="1"/>
          <p:nvPr/>
        </p:nvSpPr>
        <p:spPr>
          <a:xfrm>
            <a:off x="719455" y="2527300"/>
            <a:ext cx="77438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第一段：明确单元人文主题，概述单元研习专题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第二段：概述单元各篇文章主要内容，突出研习专题的重点内容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第三段：概述单元学习总目标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728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任务一】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F141A7-7CA5-4A8C-A3E8-E28D1595C821}"/>
              </a:ext>
            </a:extLst>
          </p:cNvPr>
          <p:cNvSpPr txBox="1"/>
          <p:nvPr/>
        </p:nvSpPr>
        <p:spPr>
          <a:xfrm>
            <a:off x="803910" y="2803525"/>
            <a:ext cx="72472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</a:t>
            </a:r>
            <a:r>
              <a:rPr sz="24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精读 “单元导语”，总体把握单元导语的编写特点，借以搭建单元学习的整体框架（学习总纲），明确单元学习目标。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9460" y="1474069"/>
            <a:ext cx="78236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任务一</a:t>
            </a:r>
            <a:r>
              <a:rPr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</a:t>
            </a:r>
            <a:endParaRPr lang="zh-CN" altLang="en-US" sz="3000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FD89AD-4D7C-45B7-871A-CC3F81AE24B2}"/>
              </a:ext>
            </a:extLst>
          </p:cNvPr>
          <p:cNvSpPr txBox="1"/>
          <p:nvPr/>
        </p:nvSpPr>
        <p:spPr>
          <a:xfrm>
            <a:off x="461010" y="2280920"/>
            <a:ext cx="82607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提示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单元导语的编写特点：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第一段：明确单元学习的人文主题，概述单元研习专题。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第二段：概述单元各篇文章主要内容，突出研习专题的重点内容。</a:t>
            </a:r>
          </a:p>
          <a:p>
            <a:pPr>
              <a:lnSpc>
                <a:spcPct val="150000"/>
              </a:lnSpc>
            </a:pPr>
            <a:r>
              <a:rPr sz="24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第三段：概述单元学习在内容与形式方面的总目标。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8ecf8-6da8-479b-98bb-1d0ec6b54e2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58ecf8-6da8-479b-98bb-1d0ec6b54e2c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Microsoft Office PowerPoint</Application>
  <PresentationFormat>自定义</PresentationFormat>
  <Paragraphs>131</Paragraphs>
  <Slides>26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2021-01-26T10:51:06Z</cp:lastPrinted>
  <dcterms:created xsi:type="dcterms:W3CDTF">2021-01-26T10:51:06Z</dcterms:created>
  <dcterms:modified xsi:type="dcterms:W3CDTF">2021-08-25T05:27:44Z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