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8" r:id="rId6"/>
    <p:sldId id="259" r:id="rId7"/>
    <p:sldId id="271" r:id="rId8"/>
    <p:sldId id="272" r:id="rId9"/>
    <p:sldId id="273" r:id="rId10"/>
    <p:sldId id="260" r:id="rId11"/>
    <p:sldId id="275" r:id="rId12"/>
    <p:sldId id="286" r:id="rId13"/>
    <p:sldId id="261" r:id="rId14"/>
    <p:sldId id="276" r:id="rId15"/>
    <p:sldId id="277" r:id="rId16"/>
    <p:sldId id="279" r:id="rId17"/>
    <p:sldId id="278" r:id="rId18"/>
    <p:sldId id="280" r:id="rId19"/>
    <p:sldId id="262" r:id="rId20"/>
    <p:sldId id="281" r:id="rId21"/>
    <p:sldId id="263" r:id="rId22"/>
    <p:sldId id="282" r:id="rId23"/>
    <p:sldId id="264" r:id="rId24"/>
    <p:sldId id="284" r:id="rId25"/>
    <p:sldId id="265" r:id="rId26"/>
    <p:sldId id="283" r:id="rId27"/>
    <p:sldId id="28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357298"/>
            <a:ext cx="5929354" cy="3714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670" y="357166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人教版初中七年级下册</a:t>
            </a:r>
            <a:endParaRPr lang="zh-CN" altLang="en-US" sz="32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2591" y="1643050"/>
            <a:ext cx="923330" cy="3714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济南的冬天</a:t>
            </a:r>
            <a:endParaRPr lang="zh-CN" altLang="en-US" sz="48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5286388"/>
            <a:ext cx="44291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达州职业技术学院</a:t>
            </a:r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师范系</a:t>
            </a:r>
            <a:r>
              <a:rPr lang="en-US" altLang="zh-CN" sz="2800" dirty="0" smtClean="0"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800" dirty="0" smtClean="0">
                <a:latin typeface="华文隶书" pitchFamily="2" charset="-122"/>
                <a:ea typeface="华文隶书" pitchFamily="2" charset="-122"/>
              </a:rPr>
              <a:t>语文教育</a:t>
            </a:r>
            <a:endParaRPr lang="en-US" altLang="zh-CN" sz="2800" dirty="0" smtClean="0"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周兴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SK16-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3300"/>
                </a:solidFill>
                <a:latin typeface="华文隶书" pitchFamily="2" charset="-122"/>
                <a:ea typeface="华文隶书" pitchFamily="2" charset="-122"/>
              </a:rPr>
              <a:t>一，读准下列字词的音：</a:t>
            </a:r>
            <a:endParaRPr kumimoji="1" lang="zh-CN" altLang="en-US" sz="3200" b="1" dirty="0">
              <a:solidFill>
                <a:srgbClr val="00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12" y="1500174"/>
            <a:ext cx="90011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济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南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   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  )  	            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伦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敦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)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镶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上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      )	            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奇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迹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) 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宽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敞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   )	     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看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护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)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贮蓄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   )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        水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藻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	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澄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清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   )        </a:t>
            </a:r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发</a:t>
            </a:r>
            <a:r>
              <a:rPr kumimoji="1" lang="zh-CN" alt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髻</a:t>
            </a:r>
            <a:r>
              <a:rPr kumimoji="1"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(		)</a:t>
            </a:r>
            <a:endParaRPr kumimoji="1"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643042" y="1500174"/>
            <a:ext cx="114300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jǐ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5500694" y="14806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dūn</a:t>
            </a:r>
            <a:endParaRPr kumimoji="1" lang="en-US" altLang="zh-CN" sz="40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1500166" y="2428868"/>
            <a:ext cx="1714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xiāng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5857884" y="2428868"/>
            <a:ext cx="10715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j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ì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1571604" y="3357562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 smtClean="0">
                <a:solidFill>
                  <a:srgbClr val="FF0000"/>
                </a:solidFill>
                <a:latin typeface="Tahoma" pitchFamily="34" charset="0"/>
              </a:rPr>
              <a:t>chǎng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715008" y="3429000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kān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428728" y="4357694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Zh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ù</a:t>
            </a:r>
            <a:r>
              <a:rPr kumimoji="1" lang="en-US" altLang="zh-CN" sz="36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kumimoji="1" lang="en-US" altLang="zh-CN" sz="36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x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ù</a:t>
            </a:r>
            <a:r>
              <a:rPr kumimoji="1" lang="en-US" altLang="zh-CN" dirty="0">
                <a:solidFill>
                  <a:srgbClr val="FF00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5715008" y="4286256"/>
            <a:ext cx="11430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zǎo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1714480" y="5286388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ch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é</a:t>
            </a: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ng</a:t>
            </a:r>
            <a:r>
              <a:rPr kumimoji="1" lang="en-US" altLang="zh-CN" sz="36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kumimoji="1" lang="en-US" altLang="zh-CN" sz="3600" dirty="0">
                <a:solidFill>
                  <a:srgbClr val="0033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5857884" y="5143512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j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ì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711700"/>
            <a:ext cx="334803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323850" y="13811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响晴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25575" y="1431925"/>
            <a:ext cx="33924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晴朗无云。</a:t>
            </a: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23850" y="2124075"/>
            <a:ext cx="11049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温晴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425575" y="2124075"/>
            <a:ext cx="52419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晴朗、明亮、温和。</a:t>
            </a: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323850" y="2803525"/>
            <a:ext cx="1101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慈善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425575" y="2803525"/>
            <a:ext cx="61626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对人关怀，富有同情心。</a:t>
            </a: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323850" y="3541713"/>
            <a:ext cx="1101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贮蓄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25575" y="3616325"/>
            <a:ext cx="38512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存放，储藏。</a:t>
            </a: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323850" y="4260850"/>
            <a:ext cx="1101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秀气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425575" y="4259263"/>
            <a:ext cx="47688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清秀，小巧玲珑。</a:t>
            </a:r>
          </a:p>
        </p:txBody>
      </p:sp>
      <p:sp>
        <p:nvSpPr>
          <p:cNvPr id="8205" name="Text Box 15"/>
          <p:cNvSpPr txBox="1">
            <a:spLocks noChangeArrowheads="1"/>
          </p:cNvSpPr>
          <p:nvPr/>
        </p:nvSpPr>
        <p:spPr bwMode="auto">
          <a:xfrm>
            <a:off x="323850" y="5019675"/>
            <a:ext cx="1101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空灵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425575" y="5008563"/>
            <a:ext cx="47688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灵活而不可捉摸。</a:t>
            </a:r>
          </a:p>
        </p:txBody>
      </p:sp>
      <p:sp>
        <p:nvSpPr>
          <p:cNvPr id="8207" name="Text Box 17"/>
          <p:cNvSpPr txBox="1">
            <a:spLocks noChangeArrowheads="1"/>
          </p:cNvSpPr>
          <p:nvPr/>
        </p:nvSpPr>
        <p:spPr bwMode="auto">
          <a:xfrm>
            <a:off x="323850" y="5872163"/>
            <a:ext cx="156051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水墨画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731963" y="5872163"/>
            <a:ext cx="61626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3600" b="1" dirty="0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纯用水墨不着色的国画。</a:t>
            </a:r>
          </a:p>
        </p:txBody>
      </p:sp>
      <p:sp>
        <p:nvSpPr>
          <p:cNvPr id="8209" name="Rectangle 19"/>
          <p:cNvSpPr>
            <a:spLocks noChangeArrowheads="1"/>
          </p:cNvSpPr>
          <p:nvPr/>
        </p:nvSpPr>
        <p:spPr bwMode="auto">
          <a:xfrm>
            <a:off x="323850" y="444500"/>
            <a:ext cx="51768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二，解释</a:t>
            </a:r>
            <a:r>
              <a:rPr kumimoji="1"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下列生词</a:t>
            </a: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itchFamily="2" charset="-122"/>
                <a:ea typeface="华文隶书" pitchFamily="2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uild="p" autoUpdateAnimBg="0"/>
      <p:bldP spid="9224" grpId="0" build="p" autoUpdateAnimBg="0"/>
      <p:bldP spid="9226" grpId="0" build="p" autoUpdateAnimBg="0"/>
      <p:bldP spid="9228" grpId="0" build="p" autoUpdateAnimBg="0"/>
      <p:bldP spid="9230" grpId="0" build="p" autoUpdateAnimBg="0"/>
      <p:bldP spid="9232" grpId="0" build="p" autoUpdateAnimBg="0"/>
      <p:bldP spid="9234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214338"/>
            <a:ext cx="97536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0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2800" b="1" dirty="0" smtClean="0">
                <a:solidFill>
                  <a:schemeClr val="tx2"/>
                </a:solidFill>
                <a:latin typeface="华文隶书" pitchFamily="2" charset="-122"/>
                <a:ea typeface="华文隶书" pitchFamily="2" charset="-122"/>
              </a:rPr>
              <a:t>，作者通过哪三个比较来说明“济南真算是个宝地？”</a:t>
            </a:r>
            <a:endParaRPr lang="zh-CN" altLang="en-US" sz="2800" b="1" dirty="0">
              <a:solidFill>
                <a:schemeClr val="tx2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5553" y="2428868"/>
            <a:ext cx="1015663" cy="30718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latin typeface="华文隶书" pitchFamily="2" charset="-122"/>
                <a:ea typeface="华文隶书" pitchFamily="2" charset="-122"/>
              </a:rPr>
              <a:t>三组对比</a:t>
            </a:r>
            <a:endParaRPr lang="zh-CN" altLang="en-US" sz="5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AutoShape 13"/>
          <p:cNvSpPr>
            <a:spLocks/>
          </p:cNvSpPr>
          <p:nvPr/>
        </p:nvSpPr>
        <p:spPr bwMode="auto">
          <a:xfrm>
            <a:off x="785786" y="1371600"/>
            <a:ext cx="714380" cy="4986358"/>
          </a:xfrm>
          <a:prstGeom prst="leftBrace">
            <a:avLst>
              <a:gd name="adj1" fmla="val 88333"/>
              <a:gd name="adj2" fmla="val 50278"/>
            </a:avLst>
          </a:prstGeom>
          <a:noFill/>
          <a:ln w="28575">
            <a:solidFill>
              <a:srgbClr val="FF0066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" name="燕尾形箭头 12"/>
          <p:cNvSpPr/>
          <p:nvPr/>
        </p:nvSpPr>
        <p:spPr>
          <a:xfrm>
            <a:off x="5857884" y="1285860"/>
            <a:ext cx="857256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箭头 13"/>
          <p:cNvSpPr/>
          <p:nvPr/>
        </p:nvSpPr>
        <p:spPr>
          <a:xfrm>
            <a:off x="5857884" y="6143644"/>
            <a:ext cx="92869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燕尾形箭头 14"/>
          <p:cNvSpPr/>
          <p:nvPr/>
        </p:nvSpPr>
        <p:spPr>
          <a:xfrm>
            <a:off x="5857884" y="3571876"/>
            <a:ext cx="928694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00166" y="107154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北平冬天要是不刮风，便觉得是奇迹；济南的冬天是没有风声的。</a:t>
            </a:r>
            <a:endParaRPr lang="zh-CN" altLang="en-US" sz="2400" b="1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3286124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zh-CN" altLang="en-US" sz="2400" b="1" dirty="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伦敦冬天要能看得见日光，便觉得是怪事；济南的冬天是响晴的。</a:t>
            </a:r>
            <a:endParaRPr kumimoji="1" lang="zh-CN" altLang="en-US" sz="2400" b="1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5715016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zh-CN" altLang="en-US" sz="2400" b="1" dirty="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热带地方的日光是永远那么毒，响亮的天气，反有点叫人害怕；济南有温晴的天气。</a:t>
            </a:r>
            <a:endParaRPr kumimoji="1" lang="zh-CN" altLang="en-US" sz="2400" b="1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00892" y="1000108"/>
            <a:ext cx="2143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北平的寒</a:t>
            </a:r>
            <a:endParaRPr lang="en-US" altLang="zh-CN" sz="2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济南的暖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72330" y="3286124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伦敦的暗</a:t>
            </a:r>
            <a:endParaRPr lang="en-US" altLang="zh-CN" sz="2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济南的明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72330" y="5715016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热带的热</a:t>
            </a:r>
            <a:endParaRPr lang="en-US" altLang="zh-CN" sz="2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济南的温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785794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357166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，本文是怎样描写阳光朗照下济南的山？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357298"/>
            <a:ext cx="8643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kumimoji="1" lang="zh-CN" altLang="en-US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、一个老城，有山有水，全在天底下晒着阳光，暖和安适地睡着，只等春风来把它们唤醒。</a:t>
            </a:r>
            <a:endParaRPr lang="zh-CN" altLang="en-US" sz="2400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2214554"/>
            <a:ext cx="8358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一连串相关的拟人手法（晒、睡、醒），烘托舒适温暖的环境</a:t>
            </a:r>
            <a:r>
              <a:rPr kumimoji="1" lang="zh-CN" altLang="en-US" dirty="0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2928934"/>
            <a:ext cx="8643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kumimoji="1" lang="zh-CN" altLang="en-US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、这一圈小山在冬天特别可爱，好像是把济南放在一个小摇篮里，它们安静不动地低声地说</a:t>
            </a:r>
            <a:r>
              <a:rPr kumimoji="1" lang="en-US" altLang="zh-CN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……</a:t>
            </a:r>
            <a:endParaRPr lang="zh-CN" altLang="en-US" sz="2400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4000504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用“小摇篮”比喻小山围城的地理环境，写出这一圈小山的特别可爱。</a:t>
            </a:r>
            <a:endParaRPr lang="zh-CN" altLang="en-US" sz="2400" b="1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4929198"/>
            <a:ext cx="857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kumimoji="1" lang="zh-CN" altLang="en-US" sz="2400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、面上含笑；一看那些小山，心中便觉得有了着落，有了依靠。</a:t>
            </a:r>
            <a:endParaRPr lang="zh-CN" altLang="en-US" sz="2400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5500702"/>
            <a:ext cx="821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hlink"/>
                </a:solidFill>
                <a:latin typeface="Tahoma" pitchFamily="34" charset="0"/>
                <a:ea typeface="楷体_GB2312" pitchFamily="49" charset="-122"/>
              </a:rPr>
              <a:t> </a:t>
            </a:r>
            <a:r>
              <a:rPr kumimoji="1" lang="zh-CN" altLang="en-US" sz="2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从人们的感受写，不仅描绘笑容，更突出人们舒适温暖的心理感受。</a:t>
            </a:r>
            <a:endParaRPr lang="zh-CN" altLang="en-US" sz="2400" b="1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357222" y="0"/>
            <a:ext cx="97536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8141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，本文是怎样描写小雪点染后的小山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550" y="3071810"/>
            <a:ext cx="861774" cy="2786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空间顺序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AutoShape 13"/>
          <p:cNvSpPr>
            <a:spLocks/>
          </p:cNvSpPr>
          <p:nvPr/>
        </p:nvSpPr>
        <p:spPr bwMode="auto">
          <a:xfrm>
            <a:off x="857224" y="1643050"/>
            <a:ext cx="714380" cy="4929222"/>
          </a:xfrm>
          <a:prstGeom prst="leftBrace">
            <a:avLst>
              <a:gd name="adj1" fmla="val 88333"/>
              <a:gd name="adj2" fmla="val 52229"/>
            </a:avLst>
          </a:prstGeom>
          <a:noFill/>
          <a:ln w="28575">
            <a:solidFill>
              <a:srgbClr val="FF0066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1214422"/>
            <a:ext cx="185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山尖</a:t>
            </a:r>
            <a:endParaRPr lang="zh-CN" altLang="en-US" sz="4400" b="1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3714752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山坡</a:t>
            </a:r>
            <a:endParaRPr lang="zh-CN" altLang="en-US" sz="4400" b="1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6000768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华文隶书" pitchFamily="2" charset="-122"/>
                <a:ea typeface="华文隶书" pitchFamily="2" charset="-122"/>
              </a:rPr>
              <a:t>山腰</a:t>
            </a:r>
            <a:endParaRPr lang="zh-CN" altLang="en-US" sz="4400" b="1" dirty="0">
              <a:solidFill>
                <a:srgbClr val="FFC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3143240" y="1428736"/>
            <a:ext cx="1071570" cy="35719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箭头 9"/>
          <p:cNvSpPr/>
          <p:nvPr/>
        </p:nvSpPr>
        <p:spPr>
          <a:xfrm>
            <a:off x="3143240" y="3857628"/>
            <a:ext cx="1071570" cy="35719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箭头 10"/>
          <p:cNvSpPr/>
          <p:nvPr/>
        </p:nvSpPr>
        <p:spPr>
          <a:xfrm>
            <a:off x="3214678" y="6143644"/>
            <a:ext cx="1071570" cy="35719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429124" y="1214422"/>
            <a:ext cx="4714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金白（镶银边）</a:t>
            </a:r>
            <a:endParaRPr lang="zh-CN" altLang="en-US" sz="4400" b="1" dirty="0">
              <a:solidFill>
                <a:srgbClr val="92D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4" y="3714752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白雪草（穿花衣）</a:t>
            </a:r>
            <a:endParaRPr lang="zh-CN" altLang="en-US" sz="4400" b="1" dirty="0">
              <a:solidFill>
                <a:srgbClr val="92D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5929330"/>
            <a:ext cx="46434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露粉色（害羞）</a:t>
            </a:r>
            <a:endParaRPr lang="zh-CN" altLang="en-US" sz="4400" b="1" dirty="0">
              <a:solidFill>
                <a:srgbClr val="92D05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lenovo\Desktop\青蛙_副本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85784" y="-457200"/>
            <a:ext cx="9733447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1037975">
            <a:off x="1343388" y="2631084"/>
            <a:ext cx="6928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4,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本文是怎样描写冬天的水色？</a:t>
            </a:r>
            <a:endParaRPr lang="zh-CN" altLang="en-US" sz="40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484563"/>
            <a:ext cx="4495800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未命名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24400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876800" y="533400"/>
            <a:ext cx="3592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 绿萍、绿水藻、绿柳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28596" y="4214818"/>
            <a:ext cx="40005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澄清、清亮、蓝汪汪（蓝水晶）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 rot="10800000" flipV="1">
            <a:off x="214281" y="5619758"/>
            <a:ext cx="42100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“活”</a:t>
            </a:r>
            <a:r>
              <a:rPr kumimoji="1" lang="en-US" altLang="zh-CN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冬水清澈通透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876800" y="1981200"/>
            <a:ext cx="44935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“绿”</a:t>
            </a:r>
            <a:r>
              <a:rPr kumimoji="1" lang="en-US" altLang="zh-CN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冬水温暖多情，</a:t>
            </a:r>
          </a:p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               富于生机。</a:t>
            </a:r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3857620" y="2143116"/>
            <a:ext cx="1752600" cy="2209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D303"/>
                    </a:gs>
                    <a:gs pos="50000">
                      <a:srgbClr val="FF6600"/>
                    </a:gs>
                    <a:gs pos="100000">
                      <a:srgbClr val="DDD303"/>
                    </a:gs>
                  </a:gsLst>
                  <a:lin ang="2700000" scaled="1"/>
                </a:gradFill>
                <a:latin typeface="隶书"/>
                <a:ea typeface="隶书"/>
              </a:rPr>
              <a:t>冬水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257800" y="1219200"/>
            <a:ext cx="2679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3366FF"/>
                </a:solidFill>
                <a:latin typeface="华文隶书" pitchFamily="2" charset="-122"/>
                <a:ea typeface="华文隶书" pitchFamily="2" charset="-122"/>
              </a:rPr>
              <a:t>（衬托水的绿）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  <p:bldP spid="19462" grpId="0" autoUpdateAnimBg="0"/>
      <p:bldP spid="19463" grpId="0" autoUpdateAnimBg="0"/>
      <p:bldP spid="1946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板书设计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导语设计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90600" y="2057400"/>
            <a:ext cx="7010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</a:t>
            </a:r>
            <a:endParaRPr kumimoji="1" lang="en-US" altLang="zh-CN" sz="3600" b="1">
              <a:latin typeface="Times New Roman" pitchFamily="18" charset="0"/>
              <a:ea typeface="幼圆" pitchFamily="49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14282" y="411163"/>
            <a:ext cx="946311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00FF"/>
                </a:solidFill>
                <a:latin typeface="华文隶书" pitchFamily="2" charset="-122"/>
                <a:ea typeface="华文隶书" pitchFamily="2" charset="-122"/>
              </a:rPr>
              <a:t>按描写的不同景物，给文章分段，归纳段意</a:t>
            </a:r>
          </a:p>
        </p:txBody>
      </p:sp>
      <p:sp>
        <p:nvSpPr>
          <p:cNvPr id="8201" name="Rectangl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371600" y="253047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00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kumimoji="1" lang="zh-CN" altLang="zh-CN" sz="360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785786" y="1447800"/>
            <a:ext cx="80010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一，写</a:t>
            </a:r>
            <a:r>
              <a:rPr kumimoji="1" lang="zh-CN" altLang="en-US" sz="3200" b="1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济南的冬天“温晴”的天气特点。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785786" y="3143248"/>
            <a:ext cx="24146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二，写</a:t>
            </a:r>
            <a:r>
              <a:rPr kumimoji="1" lang="zh-CN" altLang="en-US" sz="3200" b="1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济南冬天的山景</a:t>
            </a:r>
          </a:p>
        </p:txBody>
      </p:sp>
      <p:sp>
        <p:nvSpPr>
          <p:cNvPr id="8204" name="AutoShape 12"/>
          <p:cNvSpPr>
            <a:spLocks/>
          </p:cNvSpPr>
          <p:nvPr/>
        </p:nvSpPr>
        <p:spPr bwMode="auto">
          <a:xfrm>
            <a:off x="3200400" y="2514600"/>
            <a:ext cx="304800" cy="2209800"/>
          </a:xfrm>
          <a:prstGeom prst="leftBrace">
            <a:avLst>
              <a:gd name="adj1" fmla="val 60417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657600" y="22860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、写阳光朗照下的山景。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657600" y="3306763"/>
            <a:ext cx="518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、写薄雪覆盖下的山景。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714744" y="4286256"/>
            <a:ext cx="4872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、城外远山。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838200" y="5486400"/>
            <a:ext cx="6934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三，写</a:t>
            </a:r>
            <a:r>
              <a:rPr kumimoji="1" lang="zh-CN" altLang="en-US" sz="3200" b="1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济南冬天的水色。</a:t>
            </a:r>
          </a:p>
          <a:p>
            <a:pPr>
              <a:spcBef>
                <a:spcPct val="50000"/>
              </a:spcBef>
            </a:pPr>
            <a:endParaRPr kumimoji="1" lang="en-US" altLang="zh-CN" sz="3200" dirty="0">
              <a:solidFill>
                <a:srgbClr val="000000"/>
              </a:solidFill>
              <a:latin typeface="Tahoma" pitchFamily="34" charset="0"/>
              <a:ea typeface="方正姚体" pitchFamily="2" charset="-122"/>
            </a:endParaRPr>
          </a:p>
        </p:txBody>
      </p:sp>
      <p:pic>
        <p:nvPicPr>
          <p:cNvPr id="17" name="图片 16" descr="56233_20071026082328543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4714884"/>
            <a:ext cx="2786050" cy="2143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utoUpdateAnimBg="0"/>
      <p:bldP spid="8203" grpId="0" autoUpdateAnimBg="0"/>
      <p:bldP spid="8204" grpId="0" animBg="1" autoUpdateAnimBg="0"/>
      <p:bldP spid="8205" grpId="0" autoUpdateAnimBg="0"/>
      <p:bldP spid="8206" grpId="0" autoUpdateAnimBg="0"/>
      <p:bldP spid="8207" grpId="0" autoUpdateAnimBg="0"/>
      <p:bldP spid="820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教师总结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同学们，老舍先生写的这是一篇优美的写景抒情散文。文章紧紧围绕“温情”这一特点，描绘济南的山、水、天，呈现给我们的是一副山清水秀、天蓝地暖的动人冬景图，抒发了作者对济南的无限热爱之情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2285992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学习了这篇课文后，我们知道了老舍先生在本文主要的写作特点是：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3357562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1.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善用比喻和拟人，准确而恰到好处，予人美感。</a:t>
            </a:r>
            <a:endParaRPr kumimoji="1"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4143380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2.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寓情于景，情景交融。</a:t>
            </a:r>
            <a:endParaRPr kumimoji="1"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4857760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①，或直接抒情，或创设意境，流露深情，</a:t>
            </a:r>
          </a:p>
          <a:p>
            <a:r>
              <a:rPr kumimoji="1" lang="zh-CN" altLang="en-US" sz="2400" b="1" dirty="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②，或虚实结合，展开想象，抒发热爱之情。</a:t>
            </a:r>
            <a:endParaRPr kumimoji="1" lang="zh-CN" altLang="en-US" sz="2400" b="1" dirty="0">
              <a:solidFill>
                <a:srgbClr val="7030A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7" name="图片 6" descr="f74060608990456aeaf8f8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4143380"/>
            <a:ext cx="1857356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扩展阅读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诗中雪</a:t>
            </a:r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：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501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．草枯鹰眼急，雪尽马蹄轻。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王维：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观猎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．欲将轻骑逐，大雪满弓刀。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卢纶：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塞下曲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．遥知不是雪，为有暗香来。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王安石：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梅花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  <a:endParaRPr lang="en-US" altLang="zh-CN" sz="2400" b="1" dirty="0" smtClean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．孤舟蓑笠翁，独钓寒江雪。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柳宗元：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江雪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．柴门闻犬吠，风雪夜归人。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刘长卿：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逢雪宿芙蓉山主人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．青海长云暗雪山，孤城遥望玉门关。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王昌龄：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从军行七首其四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  <a:endParaRPr lang="en-US" altLang="zh-CN" sz="2400" b="1" dirty="0" smtClean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7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．欲渡黄河冰塞川，将登太行雪满山。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李白：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行路难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8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．千里黄云白日曛，北风吹雁雪纷纷。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高适：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别董大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9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．窗含西岭千秋雪，门泊东吴万里船。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杜甫：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绝句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》) </a:t>
            </a:r>
          </a:p>
          <a:p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10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．北风卷地白草折，胡天八月即飞雪。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岑参：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白雪歌送武判官归京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作业布置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90600" y="2057400"/>
            <a:ext cx="7010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</a:t>
            </a:r>
            <a:endParaRPr kumimoji="1" lang="en-US" altLang="zh-CN" sz="3600" b="1">
              <a:latin typeface="Times New Roman" pitchFamily="18" charset="0"/>
              <a:ea typeface="幼圆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905000" y="1447800"/>
            <a:ext cx="662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>
              <a:latin typeface="Tahoma" pitchFamily="34" charset="0"/>
            </a:endParaRPr>
          </a:p>
        </p:txBody>
      </p:sp>
      <p:sp useBgFill="1"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9388" y="450850"/>
            <a:ext cx="8534400" cy="64071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．给下面加点字注音。</a:t>
            </a:r>
          </a:p>
          <a:p>
            <a:pPr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    髻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(   </a:t>
            </a:r>
            <a:r>
              <a:rPr kumimoji="1" lang="en-US" altLang="zh-CN" sz="3200" b="1" dirty="0" smtClean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    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)   </a:t>
            </a:r>
            <a:r>
              <a:rPr kumimoji="1" lang="en-US" altLang="zh-CN" sz="3200" b="1" dirty="0" smtClean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          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镶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(        </a:t>
            </a:r>
            <a:r>
              <a:rPr kumimoji="1" lang="en-US" altLang="zh-CN" sz="3200" b="1" dirty="0" smtClean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    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)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．画横线的第①句运用了比喻的修辞手法，用“一髻儿白花”来比喻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，用“日本看护妇”来比喻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．文中画线的第②句描写了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和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相间的美景。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．这段文字写景的顺序依次是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、 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，自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 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到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的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顺序。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．本段文字描写的是</a:t>
            </a:r>
            <a:r>
              <a:rPr kumimoji="1" lang="en-US" altLang="zh-CN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________________</a:t>
            </a:r>
            <a:r>
              <a:rPr kumimoji="1" lang="zh-CN" altLang="en-US" sz="3200" b="1" dirty="0">
                <a:solidFill>
                  <a:srgbClr val="04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kumimoji="1" lang="en-US" altLang="zh-CN" dirty="0">
              <a:solidFill>
                <a:srgbClr val="040000"/>
              </a:solidFill>
              <a:latin typeface="Tahoma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357686" y="2000240"/>
            <a:ext cx="27146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树尖上的雪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428992" y="2500306"/>
            <a:ext cx="13573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矮松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5429256" y="3071810"/>
            <a:ext cx="11430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雪色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072330" y="3071810"/>
            <a:ext cx="15382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草色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786446" y="4143380"/>
            <a:ext cx="16049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山上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7358082" y="4143380"/>
            <a:ext cx="1428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山尖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81000" y="4714884"/>
            <a:ext cx="12620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山坡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214546" y="4714884"/>
            <a:ext cx="1428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山腰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4357686" y="4714884"/>
            <a:ext cx="14335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上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5857884" y="4714884"/>
            <a:ext cx="857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下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7000892" y="4714884"/>
            <a:ext cx="1428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空间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4429124" y="5715016"/>
            <a:ext cx="31146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雪后的山景</a:t>
            </a: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1357290" y="1000108"/>
            <a:ext cx="100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j</a:t>
            </a:r>
            <a:r>
              <a:rPr kumimoji="1" lang="en-US" altLang="zh-CN" sz="3600" dirty="0" err="1">
                <a:solidFill>
                  <a:srgbClr val="FF0000"/>
                </a:solidFill>
                <a:latin typeface="Times New Roman" pitchFamily="18" charset="0"/>
              </a:rPr>
              <a:t>ì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4000496" y="1000108"/>
            <a:ext cx="14287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err="1">
                <a:solidFill>
                  <a:srgbClr val="FF0000"/>
                </a:solidFill>
                <a:latin typeface="Tahoma" pitchFamily="34" charset="0"/>
              </a:rPr>
              <a:t>xiāng</a:t>
            </a:r>
            <a:endParaRPr kumimoji="1" lang="en-US" altLang="zh-CN" sz="3600" dirty="0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8" grpId="0" autoUpdateAnimBg="0"/>
      <p:bldP spid="1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6" name="WordArt 10"/>
          <p:cNvSpPr>
            <a:spLocks noChangeArrowheads="1" noChangeShapeType="1" noTextEdit="1"/>
          </p:cNvSpPr>
          <p:nvPr/>
        </p:nvSpPr>
        <p:spPr bwMode="auto">
          <a:xfrm>
            <a:off x="-476250" y="790575"/>
            <a:ext cx="8867775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7" name="WordArt 8" descr="窄竖线"/>
          <p:cNvSpPr>
            <a:spLocks noChangeArrowheads="1" noChangeShapeType="1" noTextEdit="1"/>
          </p:cNvSpPr>
          <p:nvPr/>
        </p:nvSpPr>
        <p:spPr bwMode="auto">
          <a:xfrm>
            <a:off x="6015038" y="4973638"/>
            <a:ext cx="2000250" cy="16081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4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6225"/>
            <a:ext cx="471170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57620" y="571480"/>
            <a:ext cx="52863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  我们盼望万紫千红的春，我们迷恋果实飘香的秋，可那白雪翩飞的冬，虽然寒风凛冽，但那树尖上顶着一朵百花的美丽也是非常令人神往的！现在就让我们一同走进老舍先生笔下济南的冬天，去感受那无限的魅力，它给人留下的不再是萧瑟，不再是寒气袭人，那里充满了温情。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  请同学们带着那份温情，快速浏览课文，讨论一下，本文该怎样朗读？本文描绘了济南哪些冬景？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作者简介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ec949f8470bc5653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38261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14876" y="500043"/>
            <a:ext cx="4143404" cy="6923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生平简介：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老舍（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1899—1966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），原名舒庆春字舍予，北京人，满族。著名作家，戏剧家，</a:t>
            </a:r>
            <a:r>
              <a:rPr lang="zh-CN" altLang="en-US" sz="2000" b="1" kern="100" dirty="0" smtClean="0">
                <a:latin typeface="华文隶书" pitchFamily="2" charset="-122"/>
                <a:ea typeface="华文隶书" pitchFamily="2" charset="-122"/>
              </a:rPr>
              <a:t>因作品很多而获得“人民艺术家”称号。曾任小学校长、中学教员、大学教授。笔名有“舍予”、“老舍”。老舍是他最常用的笔名，另有鸿来、非我等笔名。曾经担任山东大学等名校教授。</a:t>
            </a:r>
            <a:endParaRPr lang="en-US" altLang="zh-CN" sz="2000" b="1" kern="100" dirty="0" smtClean="0"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2800" b="1" kern="100" dirty="0" smtClean="0">
                <a:latin typeface="华文隶书" pitchFamily="2" charset="-122"/>
                <a:ea typeface="华文隶书" pitchFamily="2" charset="-122"/>
              </a:rPr>
              <a:t>作品简介：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骆驼祥子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四世同堂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及未完成的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正红旗下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，话剧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龙须沟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茶馆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等。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</a:rPr>
              <a:t>1899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年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月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日出生在北京西城小羊圈胡同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现名小杨家胡同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，满族正红旗人，父亲是一名满族的护军，阵亡在八国联军攻打北京城的巷战中，老舍这一笔名最初在小说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老张的哲学</a:t>
            </a:r>
            <a:r>
              <a:rPr lang="en-US" altLang="zh-CN" sz="2000" b="1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中使用。</a:t>
            </a: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Times New Roman"/>
            </a:endParaRPr>
          </a:p>
          <a:p>
            <a:pPr algn="just">
              <a:spcAft>
                <a:spcPts val="0"/>
              </a:spcAft>
            </a:pPr>
            <a:endParaRPr lang="zh-CN" altLang="en-US" kern="100" dirty="0" smtClean="0">
              <a:latin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%C0%F2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714488"/>
            <a:ext cx="6715172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_副本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8429684" cy="6196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  对于一个在北平住惯的人，像我，冬天要是不刮大风，便是奇迹；济南的冬天是没有风声的。对于一个刚由伦敦回来的，像我，冬天要能看得见日光，便是怪事；济南的冬天是响晴的。自然，在热带的地方，日光是永远那么毒，响亮的天气反有点叫人害怕。可是，在北中国的冬天，而能有温晴的天气，济南真得算个宝地。   </a:t>
            </a:r>
          </a:p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    设若单单是有阳光，那也算不了出奇。请闭上眼想：一个老城，有山有水，全在蓝天下很暖和安适的睡着；只等春风来把他们唤醒，这是不是个理想的境界？小山整把济南围了个圈儿，只有北边缺着点口儿，这一圈小山在冬天特别可爱，好象是把济南放在一个小摇篮里，它们安静不动地低声地说：“你们放心吧，这儿保证暖和。”真的，济南的人们在冬天是面上含笑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_副本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8572560" cy="6267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的。他们一看那些小山，心中便觉得有了着落，有了依靠。他们由天上看到山上，便不觉的想起：明天也许就是春天了吧？这样的温暖，今天夜里山草也许就绿起来了吧？就是这点幻想不能一时实现，他们也并不着急，因为有这样慈善的冬天，干啥还希望别的呢。</a:t>
            </a:r>
            <a:r>
              <a:rPr lang="en-US" sz="2800" b="1" dirty="0" smtClean="0">
                <a:latin typeface="华文隶书" pitchFamily="2" charset="-122"/>
                <a:ea typeface="华文隶书" pitchFamily="2" charset="-122"/>
              </a:rPr>
              <a:t>   </a:t>
            </a:r>
            <a:endParaRPr lang="zh-CN" altLang="en-US" sz="28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sz="2800" b="1" dirty="0" smtClean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最妙的是下点小雪呀。看吧，山上的矮松越发的青黑，树尖上顶着一髻儿白花，象些日本看护妇。山尖全白了，给蓝天镶上一道银边。山坡上，有的地方雪厚点，有的地方草色还露着，这样，一道儿白，一道儿暗黄，给山们穿上一件带水纹的花衣；看着看着，这件花衣好象被风儿吹动，叫你希望看见一点更美的山的肌肤。等到快日落的时候，微黄的阳光斜射在山腰上，那点薄雪好象忽然害了羞，微微露出点粉色。就是下小雪吧，济南是受不住大雪的，那些小山太秀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_副本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571480"/>
            <a:ext cx="86439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气！</a:t>
            </a:r>
            <a:endParaRPr lang="en-US" altLang="zh-CN" sz="28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古老的济南，城内那么狭，城外又那么宽敞，山坡上卧着些小村庄，小村庄的房顶上卧着点雪，对，这是张小水墨，或者是唐代的名手的吧。</a:t>
            </a:r>
            <a:r>
              <a:rPr lang="en-US" sz="2800" b="1" dirty="0" smtClean="0">
                <a:latin typeface="华文隶书" pitchFamily="2" charset="-122"/>
                <a:ea typeface="华文隶书" pitchFamily="2" charset="-122"/>
              </a:rPr>
              <a:t>   </a:t>
            </a:r>
            <a:endParaRPr lang="zh-CN" altLang="en-US" sz="28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sz="2800" b="1" dirty="0" smtClean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2800" b="1" dirty="0" smtClean="0">
                <a:latin typeface="华文隶书" pitchFamily="2" charset="-122"/>
                <a:ea typeface="华文隶书" pitchFamily="2" charset="-122"/>
              </a:rPr>
              <a:t>那水呢，不但不结冰，反倒在绿藻上冒着点热气。水藻真绿，把终年贮蓄的绿色全拿出来了。天儿越晴，水藻越绿，就凭这些绿的精神，水也不忍得冻上；况且那长枝的垂柳还要在水里照个影儿呢。看吧，由澄清的河水慢慢往上看吧，空中，半空中，天上，自上而下全是那么清亮，那么蓝汪汪的，整个的是块空灵的蓝水晶。这块水晶里，包着红屋顶，黄草山，象地毯上的小团花的小灰色树影；这就是冬天的济南。</a:t>
            </a:r>
            <a:endParaRPr lang="zh-CN" altLang="en-US" sz="28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330</TotalTime>
  <Words>1957</Words>
  <PresentationFormat>全屏显示(4:3)</PresentationFormat>
  <Paragraphs>140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周兴</dc:creator>
  <cp:lastModifiedBy>Administrator</cp:lastModifiedBy>
  <cp:revision>40</cp:revision>
  <dcterms:created xsi:type="dcterms:W3CDTF">2011-03-30T04:05:02Z</dcterms:created>
  <dcterms:modified xsi:type="dcterms:W3CDTF">2011-04-08T17:35:00Z</dcterms:modified>
</cp:coreProperties>
</file>