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386" r:id="rId3"/>
    <p:sldId id="387" r:id="rId4"/>
    <p:sldId id="388" r:id="rId5"/>
    <p:sldId id="389" r:id="rId6"/>
    <p:sldId id="390" r:id="rId7"/>
    <p:sldId id="391" r:id="rId8"/>
    <p:sldId id="392" r:id="rId9"/>
    <p:sldId id="393" r:id="rId10"/>
    <p:sldId id="394" r:id="rId11"/>
    <p:sldId id="395" r:id="rId12"/>
    <p:sldId id="396" r:id="rId13"/>
    <p:sldId id="397" r:id="rId14"/>
    <p:sldId id="398" r:id="rId15"/>
    <p:sldId id="399" r:id="rId16"/>
    <p:sldId id="400" r:id="rId17"/>
    <p:sldId id="401" r:id="rId18"/>
    <p:sldId id="402" r:id="rId19"/>
    <p:sldId id="403" r:id="rId20"/>
    <p:sldId id="404" r:id="rId21"/>
    <p:sldId id="405" r:id="rId22"/>
    <p:sldId id="406" r:id="rId23"/>
    <p:sldId id="407" r:id="rId24"/>
    <p:sldId id="408" r:id="rId25"/>
    <p:sldId id="409" r:id="rId26"/>
    <p:sldId id="410" r:id="rId27"/>
    <p:sldId id="411" r:id="rId28"/>
    <p:sldId id="412" r:id="rId29"/>
    <p:sldId id="413" r:id="rId30"/>
    <p:sldId id="414" r:id="rId31"/>
    <p:sldId id="415" r:id="rId32"/>
    <p:sldId id="416" r:id="rId33"/>
    <p:sldId id="417" r:id="rId34"/>
    <p:sldId id="418" r:id="rId35"/>
    <p:sldId id="419" r:id="rId36"/>
    <p:sldId id="420" r:id="rId37"/>
  </p:sldIdLst>
  <p:sldSz cx="12131675" cy="6840220"/>
  <p:notesSz cx="6858000" cy="9144000"/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8142" autoAdjust="0"/>
  </p:normalViewPr>
  <p:slideViewPr>
    <p:cSldViewPr>
      <p:cViewPr varScale="1">
        <p:scale>
          <a:sx n="57" d="100"/>
          <a:sy n="57" d="100"/>
        </p:scale>
        <p:origin x="124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tags" Target="tags/tag63.xml" /><Relationship Id="rId39" Type="http://schemas.openxmlformats.org/officeDocument/2006/relationships/presProps" Target="presProps.xml" /><Relationship Id="rId4" Type="http://schemas.openxmlformats.org/officeDocument/2006/relationships/slide" Target="slides/slide2.xml" /><Relationship Id="rId40" Type="http://schemas.openxmlformats.org/officeDocument/2006/relationships/viewProps" Target="viewProps.xml" /><Relationship Id="rId41" Type="http://schemas.openxmlformats.org/officeDocument/2006/relationships/theme" Target="theme/theme1.xml" /><Relationship Id="rId42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2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2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3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_rels/notesSlide3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_rels/notesSlide3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/Relationships>
</file>

<file path=ppt/notesSlides/_rels/notesSlide3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/Relationships>
</file>

<file path=ppt/notesSlides/_rels/notesSlide3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2868" y="912029"/>
            <a:ext cx="9750714" cy="2563736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597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2868" y="3551169"/>
            <a:ext cx="9750714" cy="1468583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39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4660" indent="0" algn="ctr">
              <a:buNone/>
              <a:defRPr sz="1990"/>
            </a:lvl2pPr>
            <a:lvl3pPr marL="909955" indent="0" algn="ctr">
              <a:buNone/>
              <a:defRPr sz="1790"/>
            </a:lvl3pPr>
            <a:lvl4pPr marL="1364615" indent="0" algn="ctr">
              <a:buNone/>
              <a:defRPr sz="1590"/>
            </a:lvl4pPr>
            <a:lvl5pPr marL="1819910" indent="0" algn="ctr">
              <a:buNone/>
              <a:defRPr sz="1590"/>
            </a:lvl5pPr>
            <a:lvl6pPr marL="2274570" indent="0" algn="ctr">
              <a:buNone/>
              <a:defRPr sz="1590"/>
            </a:lvl6pPr>
            <a:lvl7pPr marL="2729865" indent="0" algn="ctr">
              <a:buNone/>
              <a:defRPr sz="1590"/>
            </a:lvl7pPr>
            <a:lvl8pPr marL="3184525" indent="0" algn="ctr">
              <a:buNone/>
              <a:defRPr sz="1590"/>
            </a:lvl8pPr>
            <a:lvl9pPr marL="3639820" indent="0" algn="ctr">
              <a:buNone/>
              <a:defRPr sz="159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5390" y="771993"/>
            <a:ext cx="10918508" cy="5468585"/>
          </a:xfrm>
        </p:spPr>
        <p:txBody>
          <a:bodyPr/>
          <a:lstStyle>
            <a:lvl1pPr marL="227330" indent="-22733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2625" indent="-22733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37285" indent="-22733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592580" indent="-22733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47240" indent="-22733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2868" y="2477560"/>
            <a:ext cx="9750714" cy="1016159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97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2868" y="3551169"/>
            <a:ext cx="9750714" cy="470377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39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5390" y="606823"/>
            <a:ext cx="10914925" cy="703771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58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5390" y="1486536"/>
            <a:ext cx="10914925" cy="4746861"/>
          </a:xfrm>
        </p:spPr>
        <p:txBody>
          <a:bodyPr vert="horz" lIns="90000" tIns="46800" rIns="90000" bIns="46800" rtlCol="0">
            <a:normAutofit/>
          </a:bodyPr>
          <a:lstStyle>
            <a:lvl1pPr marL="227330" marR="0" lvl="0" indent="-22733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7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2625" marR="0" lvl="1" indent="-22733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5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37285" marR="0" lvl="2" indent="-22733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5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592580" marR="0" lvl="3" indent="-22733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39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47240" marR="0" lvl="4" indent="-22733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39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7457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80950" y="3838423"/>
            <a:ext cx="7730361" cy="764812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38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80950" y="4603235"/>
            <a:ext cx="7730361" cy="865351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7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4660" indent="0">
              <a:buNone/>
              <a:defRPr sz="1990">
                <a:solidFill>
                  <a:schemeClr val="tx1">
                    <a:tint val="75000"/>
                  </a:schemeClr>
                </a:solidFill>
              </a:defRPr>
            </a:lvl2pPr>
            <a:lvl3pPr marL="909955" indent="0">
              <a:buNone/>
              <a:defRPr sz="1790">
                <a:solidFill>
                  <a:schemeClr val="tx1">
                    <a:tint val="75000"/>
                  </a:schemeClr>
                </a:solidFill>
              </a:defRPr>
            </a:lvl3pPr>
            <a:lvl4pPr marL="1364615" indent="0">
              <a:buNone/>
              <a:defRPr sz="1590">
                <a:solidFill>
                  <a:schemeClr val="tx1">
                    <a:tint val="75000"/>
                  </a:schemeClr>
                </a:solidFill>
              </a:defRPr>
            </a:lvl4pPr>
            <a:lvl5pPr marL="1819910" indent="0">
              <a:buNone/>
              <a:defRPr sz="1590">
                <a:solidFill>
                  <a:schemeClr val="tx1">
                    <a:tint val="75000"/>
                  </a:schemeClr>
                </a:solidFill>
              </a:defRPr>
            </a:lvl5pPr>
            <a:lvl6pPr marL="2274570" indent="0">
              <a:buNone/>
              <a:defRPr sz="1590">
                <a:solidFill>
                  <a:schemeClr val="tx1">
                    <a:tint val="75000"/>
                  </a:schemeClr>
                </a:solidFill>
              </a:defRPr>
            </a:lvl6pPr>
            <a:lvl7pPr marL="2729865" indent="0">
              <a:buNone/>
              <a:defRPr sz="1590">
                <a:solidFill>
                  <a:schemeClr val="tx1">
                    <a:tint val="75000"/>
                  </a:schemeClr>
                </a:solidFill>
              </a:defRPr>
            </a:lvl7pPr>
            <a:lvl8pPr marL="3184525" indent="0">
              <a:buNone/>
              <a:defRPr sz="1590">
                <a:solidFill>
                  <a:schemeClr val="tx1">
                    <a:tint val="75000"/>
                  </a:schemeClr>
                </a:solidFill>
              </a:defRPr>
            </a:lvl8pPr>
            <a:lvl9pPr marL="3639820" indent="0">
              <a:buNone/>
              <a:defRPr sz="159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5390" y="606823"/>
            <a:ext cx="10914925" cy="703771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58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5390" y="1497308"/>
            <a:ext cx="5151186" cy="4736089"/>
          </a:xfrm>
        </p:spPr>
        <p:txBody>
          <a:bodyPr vert="horz" lIns="90000" tIns="46800" rIns="90000" bIns="46800" rtlCol="0">
            <a:normAutofit/>
          </a:bodyPr>
          <a:lstStyle>
            <a:lvl1pPr marL="227330" marR="0" lvl="0" indent="-22733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5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2625" marR="0" lvl="1" indent="-22733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5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37285" marR="0" lvl="2" indent="-22733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5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592580" marR="0" lvl="3" indent="-22733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39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47240" marR="0" lvl="4" indent="-22733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39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379876" y="1497308"/>
            <a:ext cx="5151186" cy="4736089"/>
          </a:xfrm>
        </p:spPr>
        <p:txBody>
          <a:bodyPr lIns="90000" tIns="46800" rIns="90000" bIns="46800">
            <a:normAutofit/>
          </a:bodyPr>
          <a:lstStyle>
            <a:lvl1pPr marL="227330" indent="-22733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59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2625" indent="-22733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sz="159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37285" indent="-22733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59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592580" indent="-22733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395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395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5390" y="606823"/>
            <a:ext cx="10914925" cy="703771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58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5390" y="1425495"/>
            <a:ext cx="5315966" cy="380611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99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4660" indent="0">
              <a:buNone/>
              <a:defRPr sz="1990" b="1"/>
            </a:lvl2pPr>
            <a:lvl3pPr marL="909955" indent="0">
              <a:buNone/>
              <a:defRPr sz="1790" b="1"/>
            </a:lvl3pPr>
            <a:lvl4pPr marL="1364615" indent="0">
              <a:buNone/>
              <a:defRPr sz="1590" b="1"/>
            </a:lvl4pPr>
            <a:lvl5pPr marL="1819910" indent="0">
              <a:buNone/>
              <a:defRPr sz="1590" b="1"/>
            </a:lvl5pPr>
            <a:lvl6pPr marL="2274570" indent="0">
              <a:buNone/>
              <a:defRPr sz="1590" b="1"/>
            </a:lvl6pPr>
            <a:lvl7pPr marL="2729865" indent="0">
              <a:buNone/>
              <a:defRPr sz="1590" b="1"/>
            </a:lvl7pPr>
            <a:lvl8pPr marL="3184525" indent="0">
              <a:buNone/>
              <a:defRPr sz="1590" b="1"/>
            </a:lvl8pPr>
            <a:lvl9pPr marL="3639820" indent="0">
              <a:buNone/>
              <a:defRPr sz="159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5390" y="1849193"/>
            <a:ext cx="5315966" cy="4384204"/>
          </a:xfrm>
        </p:spPr>
        <p:txBody>
          <a:bodyPr vert="horz" lIns="101600" tIns="0" rIns="82550" bIns="0" rtlCol="0">
            <a:normAutofit/>
          </a:bodyPr>
          <a:lstStyle>
            <a:lvl1pPr marL="227330" marR="0" lvl="0" indent="-22733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5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2625" marR="0" lvl="1" indent="-22733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5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37285" marR="0" lvl="2" indent="-22733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5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592580" marR="0" lvl="3" indent="-22733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39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47240" marR="0" lvl="4" indent="-22733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39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04896" y="1418043"/>
            <a:ext cx="5315966" cy="380611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99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4660" indent="0">
              <a:buNone/>
              <a:defRPr sz="1990" b="1"/>
            </a:lvl2pPr>
            <a:lvl3pPr marL="909955" indent="0">
              <a:buNone/>
              <a:defRPr sz="1790" b="1"/>
            </a:lvl3pPr>
            <a:lvl4pPr marL="1364615" indent="0">
              <a:buNone/>
              <a:defRPr sz="1590" b="1"/>
            </a:lvl4pPr>
            <a:lvl5pPr marL="1819910" indent="0">
              <a:buNone/>
              <a:defRPr sz="1590" b="1"/>
            </a:lvl5pPr>
            <a:lvl6pPr marL="2274570" indent="0">
              <a:buNone/>
              <a:defRPr sz="1590" b="1"/>
            </a:lvl6pPr>
            <a:lvl7pPr marL="2729865" indent="0">
              <a:buNone/>
              <a:defRPr sz="1590" b="1"/>
            </a:lvl7pPr>
            <a:lvl8pPr marL="3184525" indent="0">
              <a:buNone/>
              <a:defRPr sz="1590" b="1"/>
            </a:lvl8pPr>
            <a:lvl9pPr marL="3639820" indent="0">
              <a:buNone/>
              <a:defRPr sz="159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04896" y="1849193"/>
            <a:ext cx="5315966" cy="4384204"/>
          </a:xfrm>
        </p:spPr>
        <p:txBody>
          <a:bodyPr vert="horz" lIns="101600" tIns="0" rIns="82550" bIns="0" rtlCol="0">
            <a:normAutofit/>
          </a:bodyPr>
          <a:lstStyle>
            <a:lvl1pPr marL="227330" marR="0" lvl="0" indent="-22733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5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2625" marR="0" lvl="1" indent="-22733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5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37285" marR="0" lvl="2" indent="-22733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5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592580" marR="0" lvl="3" indent="-22733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39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47240" marR="0" lvl="4" indent="-22733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39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5390" y="606823"/>
            <a:ext cx="10914925" cy="703771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58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5390" y="1551168"/>
            <a:ext cx="5207184" cy="4596053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59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2625" marR="0" lvl="1" indent="-22733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59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37285" marR="0" lvl="2" indent="-22733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59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592580" marR="0" lvl="3" indent="-22733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59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47240" marR="0" lvl="4" indent="-22733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59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18979" y="1551168"/>
            <a:ext cx="5201336" cy="4596053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59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466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184159" y="912029"/>
            <a:ext cx="1038834" cy="5016161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785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09876" y="912029"/>
            <a:ext cx="9123832" cy="5016161"/>
          </a:xfrm>
        </p:spPr>
        <p:txBody>
          <a:bodyPr vert="eaVert" lIns="46800" tIns="46800" rIns="46800" bIns="46800"/>
          <a:lstStyle>
            <a:lvl1pPr marL="227330" indent="-22733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2625" indent="-22733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37285" indent="-22733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592580" indent="-22733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47240" indent="-22733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slideLayout" Target="../slideLayouts/slideLayout20.xml" /><Relationship Id="rId21" Type="http://schemas.openxmlformats.org/officeDocument/2006/relationships/slideLayout" Target="../slideLayouts/slideLayout21.xml" /><Relationship Id="rId22" Type="http://schemas.openxmlformats.org/officeDocument/2006/relationships/slideLayout" Target="../slideLayouts/slideLayout22.xml" /><Relationship Id="rId23" Type="http://schemas.openxmlformats.org/officeDocument/2006/relationships/slideLayout" Target="../slideLayouts/slideLayout23.xml" /><Relationship Id="rId24" Type="http://schemas.openxmlformats.org/officeDocument/2006/relationships/slideLayout" Target="../slideLayouts/slideLayout24.xml" /><Relationship Id="rId25" Type="http://schemas.openxmlformats.org/officeDocument/2006/relationships/slideLayout" Target="../slideLayouts/slideLayout25.xml" /><Relationship Id="rId26" Type="http://schemas.openxmlformats.org/officeDocument/2006/relationships/slideLayout" Target="../slideLayouts/slideLayout26.xml" /><Relationship Id="rId27" Type="http://schemas.openxmlformats.org/officeDocument/2006/relationships/slideLayout" Target="../slideLayouts/slideLayout27.xml" /><Relationship Id="rId28" Type="http://schemas.openxmlformats.org/officeDocument/2006/relationships/slideLayout" Target="../slideLayouts/slideLayout28.xml" /><Relationship Id="rId29" Type="http://schemas.openxmlformats.org/officeDocument/2006/relationships/tags" Target="../tags/tag57.xml" /><Relationship Id="rId3" Type="http://schemas.openxmlformats.org/officeDocument/2006/relationships/slideLayout" Target="../slideLayouts/slideLayout3.xml" /><Relationship Id="rId30" Type="http://schemas.openxmlformats.org/officeDocument/2006/relationships/tags" Target="../tags/tag58.xml" /><Relationship Id="rId31" Type="http://schemas.openxmlformats.org/officeDocument/2006/relationships/tags" Target="../tags/tag59.xml" /><Relationship Id="rId32" Type="http://schemas.openxmlformats.org/officeDocument/2006/relationships/tags" Target="../tags/tag60.xml" /><Relationship Id="rId33" Type="http://schemas.openxmlformats.org/officeDocument/2006/relationships/tags" Target="../tags/tag61.xml" /><Relationship Id="rId34" Type="http://schemas.openxmlformats.org/officeDocument/2006/relationships/tags" Target="../tags/tag62.xml" /><Relationship Id="rId35" Type="http://schemas.openxmlformats.org/officeDocument/2006/relationships/theme" Target="../theme/theme1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9"/>
            </p:custDataLst>
          </p:nvPr>
        </p:nvSpPr>
        <p:spPr>
          <a:xfrm>
            <a:off x="605390" y="606823"/>
            <a:ext cx="10914925" cy="703771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0"/>
            </p:custDataLst>
          </p:nvPr>
        </p:nvSpPr>
        <p:spPr>
          <a:xfrm>
            <a:off x="605390" y="1486536"/>
            <a:ext cx="10914925" cy="4746861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1"/>
            </p:custDataLst>
          </p:nvPr>
        </p:nvSpPr>
        <p:spPr>
          <a:xfrm>
            <a:off x="608972" y="6298029"/>
            <a:ext cx="2686641" cy="3159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9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2"/>
            </p:custDataLst>
          </p:nvPr>
        </p:nvSpPr>
        <p:spPr>
          <a:xfrm>
            <a:off x="4095634" y="6298029"/>
            <a:ext cx="3940406" cy="3159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9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33"/>
            </p:custDataLst>
          </p:nvPr>
        </p:nvSpPr>
        <p:spPr>
          <a:xfrm>
            <a:off x="8833674" y="6298029"/>
            <a:ext cx="2686641" cy="3159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9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34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</p:sldLayoutIdLst>
  <p:transition/>
  <p:timing/>
  <p:txStyles>
    <p:titleStyle>
      <a:lvl1pPr algn="l" defTabSz="909955" rtl="0" eaLnBrk="1" fontAlgn="auto" latinLnBrk="0" hangingPunct="1">
        <a:lnSpc>
          <a:spcPct val="100000"/>
        </a:lnSpc>
        <a:spcBef>
          <a:spcPct val="0"/>
        </a:spcBef>
        <a:buNone/>
        <a:defRPr sz="358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7330" indent="-227330" algn="l" defTabSz="909955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79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2625" indent="-227330" algn="l" defTabSz="909955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1470"/>
        </a:tabLst>
        <a:defRPr sz="159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37285" indent="-227330" algn="l" defTabSz="909955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59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592580" indent="-227330" algn="l" defTabSz="909955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39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47240" indent="-227330" algn="l" defTabSz="909955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39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01900" indent="-227330" algn="l" defTabSz="909955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0" kern="1200">
          <a:solidFill>
            <a:schemeClr val="tx1"/>
          </a:solidFill>
          <a:latin typeface="+mn-lt"/>
          <a:ea typeface="+mn-ea"/>
          <a:cs typeface="+mn-cs"/>
        </a:defRPr>
      </a:lvl6pPr>
      <a:lvl7pPr marL="2957195" indent="-227330" algn="l" defTabSz="909955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0" kern="1200">
          <a:solidFill>
            <a:schemeClr val="tx1"/>
          </a:solidFill>
          <a:latin typeface="+mn-lt"/>
          <a:ea typeface="+mn-ea"/>
          <a:cs typeface="+mn-cs"/>
        </a:defRPr>
      </a:lvl7pPr>
      <a:lvl8pPr marL="3411855" indent="-227330" algn="l" defTabSz="909955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0" kern="1200">
          <a:solidFill>
            <a:schemeClr val="tx1"/>
          </a:solidFill>
          <a:latin typeface="+mn-lt"/>
          <a:ea typeface="+mn-ea"/>
          <a:cs typeface="+mn-cs"/>
        </a:defRPr>
      </a:lvl8pPr>
      <a:lvl9pPr marL="3867150" indent="-227330" algn="l" defTabSz="909955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09955" rtl="0" eaLnBrk="1" latinLnBrk="0" hangingPunct="1">
        <a:defRPr sz="1790" kern="1200">
          <a:solidFill>
            <a:schemeClr val="tx1"/>
          </a:solidFill>
          <a:latin typeface="+mn-lt"/>
          <a:ea typeface="+mn-ea"/>
          <a:cs typeface="+mn-cs"/>
        </a:defRPr>
      </a:lvl1pPr>
      <a:lvl2pPr marL="454660" algn="l" defTabSz="909955" rtl="0" eaLnBrk="1" latinLnBrk="0" hangingPunct="1">
        <a:defRPr sz="1790" kern="1200">
          <a:solidFill>
            <a:schemeClr val="tx1"/>
          </a:solidFill>
          <a:latin typeface="+mn-lt"/>
          <a:ea typeface="+mn-ea"/>
          <a:cs typeface="+mn-cs"/>
        </a:defRPr>
      </a:lvl2pPr>
      <a:lvl3pPr marL="909955" algn="l" defTabSz="909955" rtl="0" eaLnBrk="1" latinLnBrk="0" hangingPunct="1">
        <a:defRPr sz="1790" kern="1200">
          <a:solidFill>
            <a:schemeClr val="tx1"/>
          </a:solidFill>
          <a:latin typeface="+mn-lt"/>
          <a:ea typeface="+mn-ea"/>
          <a:cs typeface="+mn-cs"/>
        </a:defRPr>
      </a:lvl3pPr>
      <a:lvl4pPr marL="1364615" algn="l" defTabSz="909955" rtl="0" eaLnBrk="1" latinLnBrk="0" hangingPunct="1">
        <a:defRPr sz="1790" kern="1200">
          <a:solidFill>
            <a:schemeClr val="tx1"/>
          </a:solidFill>
          <a:latin typeface="+mn-lt"/>
          <a:ea typeface="+mn-ea"/>
          <a:cs typeface="+mn-cs"/>
        </a:defRPr>
      </a:lvl4pPr>
      <a:lvl5pPr marL="1819910" algn="l" defTabSz="909955" rtl="0" eaLnBrk="1" latinLnBrk="0" hangingPunct="1">
        <a:defRPr sz="1790" kern="1200">
          <a:solidFill>
            <a:schemeClr val="tx1"/>
          </a:solidFill>
          <a:latin typeface="+mn-lt"/>
          <a:ea typeface="+mn-ea"/>
          <a:cs typeface="+mn-cs"/>
        </a:defRPr>
      </a:lvl5pPr>
      <a:lvl6pPr marL="2274570" algn="l" defTabSz="909955" rtl="0" eaLnBrk="1" latinLnBrk="0" hangingPunct="1">
        <a:defRPr sz="1790" kern="1200">
          <a:solidFill>
            <a:schemeClr val="tx1"/>
          </a:solidFill>
          <a:latin typeface="+mn-lt"/>
          <a:ea typeface="+mn-ea"/>
          <a:cs typeface="+mn-cs"/>
        </a:defRPr>
      </a:lvl6pPr>
      <a:lvl7pPr marL="2729865" algn="l" defTabSz="909955" rtl="0" eaLnBrk="1" latinLnBrk="0" hangingPunct="1">
        <a:defRPr sz="1790" kern="1200">
          <a:solidFill>
            <a:schemeClr val="tx1"/>
          </a:solidFill>
          <a:latin typeface="+mn-lt"/>
          <a:ea typeface="+mn-ea"/>
          <a:cs typeface="+mn-cs"/>
        </a:defRPr>
      </a:lvl7pPr>
      <a:lvl8pPr marL="3184525" algn="l" defTabSz="909955" rtl="0" eaLnBrk="1" latinLnBrk="0" hangingPunct="1">
        <a:defRPr sz="1790" kern="1200">
          <a:solidFill>
            <a:schemeClr val="tx1"/>
          </a:solidFill>
          <a:latin typeface="+mn-lt"/>
          <a:ea typeface="+mn-ea"/>
          <a:cs typeface="+mn-cs"/>
        </a:defRPr>
      </a:lvl8pPr>
      <a:lvl9pPr marL="3639820" algn="l" defTabSz="909955" rtl="0" eaLnBrk="1" latinLnBrk="0" hangingPunct="1">
        <a:defRPr sz="17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1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1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3.png" /><Relationship Id="rId4" Type="http://schemas.openxmlformats.org/officeDocument/2006/relationships/image" Target="../media/image1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1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1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1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1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3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1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1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9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1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1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3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3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4.xml" /><Relationship Id="rId3" Type="http://schemas.openxmlformats.org/officeDocument/2006/relationships/image" Target="../media/image3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5.xml" /><Relationship Id="rId3" Type="http://schemas.openxmlformats.org/officeDocument/2006/relationships/image" Target="../media/image4.jpeg" /><Relationship Id="rId4" Type="http://schemas.openxmlformats.org/officeDocument/2006/relationships/image" Target="../media/image1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6.xml" /><Relationship Id="rId3" Type="http://schemas.openxmlformats.org/officeDocument/2006/relationships/image" Target="../media/image5.jpeg" /><Relationship Id="rId4" Type="http://schemas.openxmlformats.org/officeDocument/2006/relationships/image" Target="../media/image1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7.xml" /><Relationship Id="rId3" Type="http://schemas.openxmlformats.org/officeDocument/2006/relationships/image" Target="../media/image1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8.xml" /><Relationship Id="rId3" Type="http://schemas.openxmlformats.org/officeDocument/2006/relationships/image" Target="../media/image6.jpeg" /><Relationship Id="rId4" Type="http://schemas.openxmlformats.org/officeDocument/2006/relationships/image" Target="../media/image3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9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0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1.xml" /><Relationship Id="rId3" Type="http://schemas.openxmlformats.org/officeDocument/2006/relationships/image" Target="../media/image3.png" /><Relationship Id="rId4" Type="http://schemas.openxmlformats.org/officeDocument/2006/relationships/image" Target="../media/image7.jpe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3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4.xml" /><Relationship Id="rId3" Type="http://schemas.openxmlformats.org/officeDocument/2006/relationships/image" Target="../media/image8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1.png" /><Relationship Id="rId4" Type="http://schemas.openxmlformats.org/officeDocument/2006/relationships/image" Target="../media/image2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1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1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6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1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2818077" y="2896950"/>
            <a:ext cx="563186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ker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6.</a:t>
            </a:r>
            <a:r>
              <a:rPr lang="zh-CN" altLang="en-US" sz="3200" b="1" ker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芣苢　插秧歌</a:t>
            </a:r>
            <a:endParaRPr lang="zh-CN" altLang="en-US" sz="3200" b="1" kern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 rot="19213048">
            <a:off x="-11193" y="1868342"/>
            <a:ext cx="5515400" cy="120948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1"/>
          <p:cNvSpPr txBox="1"/>
          <p:nvPr/>
        </p:nvSpPr>
        <p:spPr>
          <a:xfrm rot="19197974">
            <a:off x="-708653" y="1708863"/>
            <a:ext cx="7132954" cy="1260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800" b="1" ker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第二单元  实用性阅读</a:t>
            </a:r>
            <a:endParaRPr lang="en-US" altLang="zh-CN" sz="3800" b="1" kern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ctr"/>
            <a:r>
              <a:rPr lang="zh-CN" altLang="en-US" sz="3800" b="1" ker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与交流（一）</a:t>
            </a:r>
            <a:endParaRPr lang="zh-CN" altLang="en-US" sz="3800" b="1" kern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2"/>
          <p:cNvSpPr txBox="1"/>
          <p:nvPr/>
        </p:nvSpPr>
        <p:spPr>
          <a:xfrm>
            <a:off x="540000" y="1348567"/>
            <a:ext cx="11340000" cy="47396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ts val="3360"/>
              </a:lnSpc>
            </a:pPr>
            <a:r>
              <a:rPr lang="zh-CN" altLang="en-US" sz="2605" b="1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基础夯实</a:t>
            </a:r>
            <a:endParaRPr lang="zh-CN" altLang="en-US" sz="2800" b="1"/>
          </a:p>
          <a:p>
            <a:pPr eaLnBrk="0" latinLnBrk="1" hangingPunct="0">
              <a:lnSpc>
                <a:spcPts val="336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1.解释词语。</a:t>
            </a:r>
            <a:endParaRPr lang="zh-CN" altLang="en-US" sz="2800"/>
          </a:p>
          <a:p>
            <a:pPr eaLnBrk="0" latinLnBrk="1" hangingPunct="0">
              <a:lnSpc>
                <a:spcPts val="336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①抛秧: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         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endParaRPr lang="zh-CN" altLang="en-US" sz="2800"/>
          </a:p>
          <a:p>
            <a:pPr eaLnBrk="0" latinLnBrk="1" hangingPunct="0">
              <a:lnSpc>
                <a:spcPts val="336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②兜鍪: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                                     </a:t>
            </a:r>
            <a:endParaRPr lang="zh-CN" altLang="en-US" sz="2800"/>
          </a:p>
          <a:p>
            <a:pPr eaLnBrk="0" latinLnBrk="1" hangingPunct="0">
              <a:lnSpc>
                <a:spcPts val="336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③蓑: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           </a:t>
            </a:r>
            <a:endParaRPr lang="zh-CN" altLang="en-US" sz="2800"/>
          </a:p>
          <a:p>
            <a:pPr eaLnBrk="0" latinLnBrk="1" hangingPunct="0">
              <a:lnSpc>
                <a:spcPts val="336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④胛: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         </a:t>
            </a:r>
            <a:endParaRPr lang="zh-CN" altLang="en-US" sz="2800"/>
          </a:p>
          <a:p>
            <a:pPr eaLnBrk="0" latinLnBrk="1" hangingPunct="0">
              <a:lnSpc>
                <a:spcPts val="336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⑤渠: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        </a:t>
            </a:r>
            <a:endParaRPr lang="zh-CN" altLang="en-US" sz="2800"/>
          </a:p>
          <a:p>
            <a:pPr eaLnBrk="0" latinLnBrk="1" hangingPunct="0">
              <a:lnSpc>
                <a:spcPts val="336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⑥半霎: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                  </a:t>
            </a:r>
            <a:endParaRPr lang="zh-CN" altLang="en-US" sz="2800"/>
          </a:p>
          <a:p>
            <a:pPr eaLnBrk="0" latinLnBrk="1" hangingPunct="0">
              <a:lnSpc>
                <a:spcPts val="336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⑦莳: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                  </a:t>
            </a:r>
            <a:endParaRPr lang="zh-CN" altLang="en-US" sz="2800"/>
          </a:p>
          <a:p>
            <a:pPr eaLnBrk="0" latinLnBrk="1" hangingPunct="0">
              <a:lnSpc>
                <a:spcPts val="336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⑧匝: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                   </a:t>
            </a:r>
            <a:endParaRPr lang="zh-CN" altLang="en-US" sz="2800"/>
          </a:p>
          <a:p>
            <a:pPr marL="0" indent="0" eaLnBrk="0" latinLnBrk="1" hangingPunct="0">
              <a:lnSpc>
                <a:spcPts val="336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⑨照管: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                                                   </a:t>
            </a: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08119" y="2126733"/>
            <a:ext cx="78028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插秧前,将秧苗从秧畦拔出,捆成小捆,扔进稻田,叫作抛秧。</a:t>
            </a:r>
            <a:endParaRPr lang="zh-CN" altLang="en-US" sz="2400" kern="0">
              <a:solidFill>
                <a:srgbClr val="FF0000"/>
              </a:solidFill>
              <a:latin typeface="Times New Roman" panose="02020603050405020304" pitchFamily="65" charset="-122"/>
              <a:ea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41403" y="5618759"/>
            <a:ext cx="5364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照料、照看。这里是“提防”的意思。</a:t>
            </a:r>
            <a:endParaRPr lang="zh-CN" altLang="en-US" sz="2400"/>
          </a:p>
        </p:txBody>
      </p:sp>
      <p:sp>
        <p:nvSpPr>
          <p:cNvPr id="5" name="矩形 4"/>
          <p:cNvSpPr/>
          <p:nvPr/>
        </p:nvSpPr>
        <p:spPr>
          <a:xfrm>
            <a:off x="1359598" y="5189197"/>
            <a:ext cx="20116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布满、遍及。</a:t>
            </a:r>
            <a:endParaRPr lang="zh-CN" altLang="en-US" sz="2400"/>
          </a:p>
        </p:txBody>
      </p:sp>
      <p:sp>
        <p:nvSpPr>
          <p:cNvPr id="6" name="矩形 5"/>
          <p:cNvSpPr/>
          <p:nvPr/>
        </p:nvSpPr>
        <p:spPr>
          <a:xfrm>
            <a:off x="1457791" y="4709257"/>
            <a:ext cx="20116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移栽、种植。</a:t>
            </a:r>
            <a:endParaRPr lang="zh-CN" altLang="en-US" sz="2400"/>
          </a:p>
        </p:txBody>
      </p:sp>
      <p:sp>
        <p:nvSpPr>
          <p:cNvPr id="7" name="矩形 6"/>
          <p:cNvSpPr/>
          <p:nvPr/>
        </p:nvSpPr>
        <p:spPr>
          <a:xfrm>
            <a:off x="1779557" y="4317532"/>
            <a:ext cx="20116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极短的时间。</a:t>
            </a:r>
            <a:endParaRPr lang="zh-CN" altLang="en-US" sz="2400"/>
          </a:p>
        </p:txBody>
      </p:sp>
      <p:sp>
        <p:nvSpPr>
          <p:cNvPr id="8" name="矩形 7"/>
          <p:cNvSpPr/>
          <p:nvPr/>
        </p:nvSpPr>
        <p:spPr>
          <a:xfrm>
            <a:off x="1473761" y="3853607"/>
            <a:ext cx="611591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他。</a:t>
            </a:r>
            <a:endParaRPr lang="zh-CN" altLang="en-US" sz="2400"/>
          </a:p>
        </p:txBody>
      </p:sp>
      <p:sp>
        <p:nvSpPr>
          <p:cNvPr id="9" name="矩形 8"/>
          <p:cNvSpPr/>
          <p:nvPr/>
        </p:nvSpPr>
        <p:spPr>
          <a:xfrm>
            <a:off x="1493805" y="3016305"/>
            <a:ext cx="1097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蓑衣。</a:t>
            </a:r>
            <a:endParaRPr lang="zh-CN" altLang="en-US" sz="2400"/>
          </a:p>
        </p:txBody>
      </p:sp>
      <p:sp>
        <p:nvSpPr>
          <p:cNvPr id="10" name="矩形 9"/>
          <p:cNvSpPr/>
          <p:nvPr/>
        </p:nvSpPr>
        <p:spPr>
          <a:xfrm>
            <a:off x="1457791" y="3441199"/>
            <a:ext cx="1097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肩胛。</a:t>
            </a:r>
            <a:endParaRPr lang="zh-CN" altLang="en-US" sz="2400"/>
          </a:p>
        </p:txBody>
      </p:sp>
      <p:sp>
        <p:nvSpPr>
          <p:cNvPr id="11" name="矩形 10"/>
          <p:cNvSpPr/>
          <p:nvPr/>
        </p:nvSpPr>
        <p:spPr>
          <a:xfrm>
            <a:off x="1641403" y="2571519"/>
            <a:ext cx="4145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古代打仗时战士所戴的头盔。</a:t>
            </a:r>
            <a:endParaRPr lang="zh-CN" altLang="en-US" sz="2400"/>
          </a:p>
        </p:txBody>
      </p:sp>
      <p:pic>
        <p:nvPicPr>
          <p:cNvPr id="12" name="答案" descr="C:\Users\BA0121\Desktop\同步 ppt设计\按钮-04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0494993" y="6063475"/>
            <a:ext cx="1483200" cy="5278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2"/>
          <p:cNvSpPr txBox="1"/>
          <p:nvPr/>
        </p:nvSpPr>
        <p:spPr>
          <a:xfrm>
            <a:off x="540000" y="1008000"/>
            <a:ext cx="11340000" cy="30105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2.翻译文中画线的句子。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(1)译文: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(2)译文: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4206087"/>
            <a:ext cx="11340000" cy="1203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b="1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(1)斗笠做头盔蓑衣做盔甲,雨水从头流入脖颈沾湿肩胛。</a:t>
            </a:r>
            <a:endParaRPr lang="zh-CN" altLang="en-US" sz="2605" kern="0">
              <a:solidFill>
                <a:srgbClr val="FF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 呼唤他歇息一会儿把早饭吃了,只弯腰低头劳作不回答。</a:t>
            </a:r>
            <a:endParaRPr lang="zh-CN" altLang="en-US" sz="2605" kern="0">
              <a:solidFill>
                <a:srgbClr val="FF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</p:txBody>
      </p:sp>
      <p:pic>
        <p:nvPicPr>
          <p:cNvPr id="4" name="答案" descr="C:\Users\BA0121\Desktop\同步 ppt设计\按钮-04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0494993" y="6063475"/>
            <a:ext cx="1483200" cy="5278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2"/>
          <p:cNvSpPr txBox="1"/>
          <p:nvPr/>
        </p:nvSpPr>
        <p:spPr>
          <a:xfrm>
            <a:off x="540000" y="1386289"/>
            <a:ext cx="11340000" cy="6457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目标一    赏析诗歌的语言和表达技巧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494201" y="991377"/>
            <a:ext cx="3068814" cy="491490"/>
            <a:chOff x="1164519" y="2418401"/>
            <a:chExt cx="3068814" cy="491490"/>
          </a:xfrm>
        </p:grpSpPr>
        <p:pic>
          <p:nvPicPr>
            <p:cNvPr id="4" name="Picture 1" descr="C:\Users\BA0121\Desktop\同步 ppt设计\图标-05.png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1164519" y="2494704"/>
              <a:ext cx="3068814" cy="389608"/>
            </a:xfrm>
            <a:prstGeom prst="rect">
              <a:avLst/>
            </a:prstGeom>
            <a:noFill/>
          </p:spPr>
        </p:pic>
        <p:sp>
          <p:nvSpPr>
            <p:cNvPr id="5" name="TextBox 4"/>
            <p:cNvSpPr txBox="1"/>
            <p:nvPr/>
          </p:nvSpPr>
          <p:spPr>
            <a:xfrm>
              <a:off x="2080684" y="2418401"/>
              <a:ext cx="1591733" cy="4914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b="1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探究交流</a:t>
              </a:r>
              <a:endParaRPr lang="zh-CN" altLang="en-US" sz="26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6" name="TextBox 2"/>
          <p:cNvSpPr txBox="1"/>
          <p:nvPr/>
        </p:nvSpPr>
        <p:spPr>
          <a:xfrm>
            <a:off x="441807" y="2225837"/>
            <a:ext cx="11340000" cy="1203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1.《芣苢》一诗在形式上有什么鲜明的特点?有什么艺术效果?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endParaRPr lang="zh-CN" altLang="en-US"/>
          </a:p>
        </p:txBody>
      </p:sp>
      <p:sp>
        <p:nvSpPr>
          <p:cNvPr id="7" name="TextBox 2"/>
          <p:cNvSpPr txBox="1"/>
          <p:nvPr/>
        </p:nvSpPr>
        <p:spPr>
          <a:xfrm>
            <a:off x="540000" y="3238817"/>
            <a:ext cx="11340000" cy="36125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b="1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第一问:这首诗采用了重章叠唱的形式,全诗有三章十二句,只有动词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(“采”“有”“掇”“捋”“袺”“襭”)是不断变换的,其余内容全是相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同的。</a:t>
            </a:r>
            <a:endParaRPr lang="zh-CN" altLang="en-US" sz="2605" kern="0">
              <a:solidFill>
                <a:srgbClr val="FF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第二问:这种看起来很单调的重叠,有特殊的艺术效果。在不断重叠中,产生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了简单明快、回环往复的音乐感。同时,在六个动词的变换中,又生动地表现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了野菜越采越多直到满载而归的过程。</a:t>
            </a:r>
            <a:endParaRPr lang="zh-CN" altLang="en-US" sz="2605" kern="0">
              <a:solidFill>
                <a:srgbClr val="FF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</p:txBody>
      </p:sp>
      <p:pic>
        <p:nvPicPr>
          <p:cNvPr id="8" name="答案" descr="C:\Users\BA0121\Desktop\同步 ppt设计\按钮-04.pn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10494993" y="6277789"/>
            <a:ext cx="1483200" cy="527884"/>
          </a:xfrm>
          <a:prstGeom prst="rect">
            <a:avLst/>
          </a:prstGeom>
          <a:noFill/>
        </p:spPr>
      </p:pic>
      <p:sp>
        <p:nvSpPr>
          <p:cNvPr id="9" name="文本框 8"/>
          <p:cNvSpPr txBox="1"/>
          <p:nvPr/>
        </p:nvSpPr>
        <p:spPr>
          <a:xfrm>
            <a:off x="5505781" y="1860153"/>
            <a:ext cx="3312368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ker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芣  苢</a:t>
            </a:r>
            <a:endParaRPr lang="zh-CN" altLang="en-US" sz="26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2"/>
          <p:cNvSpPr txBox="1"/>
          <p:nvPr/>
        </p:nvSpPr>
        <p:spPr>
          <a:xfrm>
            <a:off x="540000" y="1008000"/>
            <a:ext cx="11340000" cy="1805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2.诗歌中不同的六个字是随便用的,还是作者用心选取的?可以调换顺序吗?</a:t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请说明原因。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2878349"/>
            <a:ext cx="11340000" cy="36125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b="1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这六个字是作者用心选择的,不可以调换顺序。劳动者开始是一叶一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叶地掐取,接着是大把大把地捋采,最后是用衣襟兜装。这由“掐”到“捋”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再到“兜”的过程,生动地表明劳动者越采越多、越采越快,劳动热情也越来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越高涨。作者通过对劳动者弯腰摘取,成把捋采和提起衣襟兜东西的动作的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真切描写,突显了劳动者心灵手巧、操作娴熟的特点。所以,这六个字是作者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用心选的,不可以调换顺序。</a:t>
            </a:r>
            <a:endParaRPr lang="zh-CN" altLang="en-US" sz="2605" kern="0">
              <a:solidFill>
                <a:srgbClr val="FF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</p:txBody>
      </p:sp>
      <p:pic>
        <p:nvPicPr>
          <p:cNvPr id="4" name="答案" descr="C:\Users\BA0121\Desktop\同步 ppt设计\按钮-04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0494993" y="6063475"/>
            <a:ext cx="1483200" cy="5278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2"/>
          <p:cNvSpPr txBox="1"/>
          <p:nvPr/>
        </p:nvSpPr>
        <p:spPr>
          <a:xfrm>
            <a:off x="540000" y="1008000"/>
            <a:ext cx="11340000" cy="24079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插秧歌</a:t>
            </a:r>
            <a:endParaRPr lang="zh-CN" altLang="en-US" sz="2800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3.此诗第三句“笠是兜鍪蓑是甲”看似“游离诗外”,实则堪称“神来之</a:t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笔”,请作简要赏析。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3491707"/>
            <a:ext cx="11340000" cy="1805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b="1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此句在结构上有承上启下的作用;内容上用“兜鍪”和“甲”分别比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喻“笠”和“蓑”,有一种全副武装的意味,暗示插秧就像一场紧张的战斗,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也突出了农忙的题旨。</a:t>
            </a:r>
            <a:endParaRPr lang="zh-CN" altLang="en-US" sz="2605" kern="0">
              <a:solidFill>
                <a:srgbClr val="FF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</p:txBody>
      </p:sp>
      <p:pic>
        <p:nvPicPr>
          <p:cNvPr id="4" name="答案" descr="C:\Users\BA0121\Desktop\同步 ppt设计\按钮-04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0494993" y="6063475"/>
            <a:ext cx="1483200" cy="5278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2"/>
          <p:cNvSpPr txBox="1"/>
          <p:nvPr/>
        </p:nvSpPr>
        <p:spPr>
          <a:xfrm>
            <a:off x="540000" y="1008000"/>
            <a:ext cx="11340000" cy="1805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4.这首诗句句平易自然,却又不乏新奇快语,请结合任意一联诗句进行赏析。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3013720"/>
            <a:ext cx="11340000" cy="1805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b="1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(示例)首联写热火朝天的劳动场面,“抛”“接”“拔”“插”,四个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动词,准确、具体、平实,又可暗示分工明确。作者运用口语化的语言,随意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撷取一家人的肢体动作,使读者有身临其境之感。</a:t>
            </a:r>
            <a:endParaRPr lang="zh-CN" altLang="en-US" sz="2605" kern="0">
              <a:solidFill>
                <a:srgbClr val="FF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</p:txBody>
      </p:sp>
      <p:pic>
        <p:nvPicPr>
          <p:cNvPr id="4" name="答案" descr="C:\Users\BA0121\Desktop\同步 ppt设计\按钮-04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0494993" y="6063475"/>
            <a:ext cx="1483200" cy="5278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2"/>
          <p:cNvSpPr txBox="1"/>
          <p:nvPr/>
        </p:nvSpPr>
        <p:spPr>
          <a:xfrm>
            <a:off x="540000" y="777063"/>
            <a:ext cx="11340000" cy="24523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目标二    理解诗歌的思想感情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5.《芣苢》《插秧歌》描写了古人的日常生活与劳作场景,我们能从中感受</a:t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到他们劳动时的欢乐与情趣。试结合诗歌说说“乐”从何来。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3079318"/>
            <a:ext cx="11340000" cy="36125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b="1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①采撷之乐。读《芣苢》,仿佛看到在春光中,有一些美丽的姑娘行走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在田野间。看到满山遍野的芣苢,姑娘们兴致勃勃,她们一边采摘芣苢一边唱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歌,清亮的歌声在田野里飘荡。②劳作之乐。《插秧歌》表现了农忙时节的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劳作之乐,颈联诗人巧妙地插入了画外音,农妇招呼农夫用早餐并小憩片刻,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可农夫却依然低头弯腰劳作不辍。这一“唤”与“不答”,新鲜、生动、活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泼,给紧张的插秧场面以灵动的点染,极富生活的情趣。</a:t>
            </a:r>
            <a:endParaRPr lang="zh-CN" altLang="en-US" sz="2605" kern="0">
              <a:solidFill>
                <a:srgbClr val="FF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</p:txBody>
      </p:sp>
      <p:pic>
        <p:nvPicPr>
          <p:cNvPr id="4" name="答案" descr="C:\Users\BA0121\Desktop\同步 ppt设计\按钮-04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0494993" y="6063475"/>
            <a:ext cx="1483200" cy="5278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2"/>
          <p:cNvSpPr txBox="1"/>
          <p:nvPr/>
        </p:nvSpPr>
        <p:spPr>
          <a:xfrm>
            <a:off x="350797" y="1686213"/>
            <a:ext cx="11340000" cy="1805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(以下任务在班级内分组进行,每个小组任选其一)</a:t>
            </a:r>
            <a:endParaRPr lang="zh-CN" altLang="en-US" sz="2605" kern="0">
              <a:solidFill>
                <a:srgbClr val="000000"/>
              </a:solidFill>
              <a:latin typeface="Times New Roman" panose="02020603050405020304" pitchFamily="65" charset="-122"/>
              <a:ea typeface="宋体" pitchFamily="2" charset="-122"/>
            </a:endParaRPr>
          </a:p>
          <a:p>
            <a:pPr indent="457200" eaLnBrk="0" latinLnBrk="1" hangingPunct="0">
              <a:lnSpc>
                <a:spcPct val="15000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任务一　学完本课后,班级拟开展以“阅读《诗经》”为主题的综合性学习活动,请你参与并完成下列任务。</a:t>
            </a:r>
            <a:endParaRPr lang="zh-CN" altLang="en-US" sz="2605" ker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494201" y="1070438"/>
            <a:ext cx="3068814" cy="491490"/>
            <a:chOff x="1164519" y="2418401"/>
            <a:chExt cx="3068814" cy="491490"/>
          </a:xfrm>
        </p:grpSpPr>
        <p:pic>
          <p:nvPicPr>
            <p:cNvPr id="4" name="Picture 1" descr="C:\Users\BA0121\Desktop\同步 ppt设计\图标-05.png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1164519" y="2494704"/>
              <a:ext cx="3068814" cy="389608"/>
            </a:xfrm>
            <a:prstGeom prst="rect">
              <a:avLst/>
            </a:prstGeom>
            <a:noFill/>
          </p:spPr>
        </p:pic>
        <p:sp>
          <p:nvSpPr>
            <p:cNvPr id="5" name="TextBox 4"/>
            <p:cNvSpPr txBox="1"/>
            <p:nvPr/>
          </p:nvSpPr>
          <p:spPr>
            <a:xfrm>
              <a:off x="2080684" y="2418401"/>
              <a:ext cx="1591733" cy="4914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b="1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综合活动</a:t>
              </a:r>
              <a:endParaRPr lang="zh-CN" altLang="en-US" sz="26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6" name="TextBox 2"/>
          <p:cNvSpPr txBox="1"/>
          <p:nvPr/>
        </p:nvSpPr>
        <p:spPr>
          <a:xfrm>
            <a:off x="540000" y="3420269"/>
            <a:ext cx="11340000" cy="30105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1.据不完全统计,我们日常运用的成语,有一百多个出自《诗经》。请根</a:t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据下面的诗句提取成语并进行解释。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(1)“兢兢业业,如霆如雷。”(《诗经·大雅·云汉》)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成语: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解释: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2"/>
          <p:cNvSpPr txBox="1"/>
          <p:nvPr/>
        </p:nvSpPr>
        <p:spPr>
          <a:xfrm>
            <a:off x="540000" y="1008000"/>
            <a:ext cx="11340000" cy="36125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(2)“羔裘豹饰,孔武有力。”(《诗经·郑风·羔裘》)</a:t>
            </a:r>
            <a:endParaRPr lang="zh-CN" altLang="en-US" sz="280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成语: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endParaRPr lang="zh-CN" altLang="en-US" sz="280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解释: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</a:t>
            </a:r>
            <a:endParaRPr lang="zh-CN" altLang="en-US" sz="280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(3)“投我以桃,报之以李。”(《诗经·大雅·抑》)</a:t>
            </a:r>
            <a:endParaRPr lang="zh-CN" altLang="en-US" sz="2800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成语: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endParaRPr lang="zh-CN" altLang="en-US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解释: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</a:t>
            </a:r>
            <a:endParaRPr lang="zh-CN" altLang="en-US" sz="2800"/>
          </a:p>
        </p:txBody>
      </p:sp>
      <p:sp>
        <p:nvSpPr>
          <p:cNvPr id="3" name="TextBox 2"/>
          <p:cNvSpPr txBox="1"/>
          <p:nvPr/>
        </p:nvSpPr>
        <p:spPr>
          <a:xfrm>
            <a:off x="539999" y="4616710"/>
            <a:ext cx="11591675" cy="1805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b="1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(1)兢兢业业　小心谨慎,认真负责。</a:t>
            </a:r>
            <a:endParaRPr lang="zh-CN" altLang="en-US" sz="2605" kern="0">
              <a:solidFill>
                <a:srgbClr val="FF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(2)孔武有力　勇武而有力量。</a:t>
            </a:r>
            <a:endParaRPr lang="zh-CN" altLang="en-US" sz="2605" kern="0">
              <a:solidFill>
                <a:srgbClr val="FF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(3)投桃报李　别人给我送来桃,我送给别人李子做回礼,比喻友好交往,礼尚往来。</a:t>
            </a:r>
            <a:endParaRPr lang="zh-CN" altLang="en-US" sz="2605" kern="0">
              <a:solidFill>
                <a:srgbClr val="FF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</p:txBody>
      </p:sp>
      <p:pic>
        <p:nvPicPr>
          <p:cNvPr id="4" name="答案" descr="C:\Users\BA0121\Desktop\同步 ppt设计\按钮-04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0494993" y="6392847"/>
            <a:ext cx="1483200" cy="5278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2"/>
          <p:cNvSpPr txBox="1"/>
          <p:nvPr/>
        </p:nvSpPr>
        <p:spPr>
          <a:xfrm>
            <a:off x="233189" y="1116013"/>
            <a:ext cx="11340000" cy="36125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2.《诗经》中的许多诗句已经演化成名言警句,下面是习近平主席引用过的</a:t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名句,你从中得到了哪些启示?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诗句:靡不有初,鲜克有终。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出处:《诗经·大雅·荡》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释义:什么事情都有开始,很少能有个终了。告诫人做事必须有始有终。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启示: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97918" y="4654736"/>
            <a:ext cx="11735838" cy="1805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b="1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答案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(示例)做任何事情都要善始善终,这样才会有好的结果。</a:t>
            </a:r>
            <a:endParaRPr lang="zh-CN" altLang="en-US" sz="2605" kern="0">
              <a:solidFill>
                <a:srgbClr val="FF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【教师专用·活动组织提示】    可以查阅资料、小组讨论,最后分享学习成果。</a:t>
            </a:r>
            <a:endParaRPr lang="zh-CN" altLang="en-US" sz="2605" kern="0">
              <a:solidFill>
                <a:srgbClr val="FF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要求:观点鲜明,论据充分。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endParaRPr lang="zh-CN" altLang="en-US" sz="2605" kern="0">
              <a:solidFill>
                <a:srgbClr val="FF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</p:txBody>
      </p:sp>
      <p:pic>
        <p:nvPicPr>
          <p:cNvPr id="5" name="答案" descr="C:\Users\BA0121\Desktop\同步 ppt设计\按钮-04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0494993" y="6063475"/>
            <a:ext cx="1483200" cy="5278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540000" y="1277129"/>
          <a:ext cx="11240770" cy="5120640"/>
        </p:xfrm>
        <a:graphic>
          <a:graphicData uri="http://schemas.openxmlformats.org/drawingml/2006/table">
            <a:tbl>
              <a:tblPr/>
              <a:tblGrid>
                <a:gridCol w="5168900"/>
                <a:gridCol w="6071870"/>
              </a:tblGrid>
              <a:tr h="640080">
                <a:tc>
                  <a:txBody>
                    <a:bodyPr vert="horz" wrap="square"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</a:pPr>
                      <a:r>
                        <a:rPr lang="zh-CN" altLang="en-US" sz="2400" ker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任务情境</a:t>
                      </a:r>
                      <a:endParaRPr lang="zh-CN" altLang="en-US" sz="2400" ker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 vert="horz" wrap="square"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</a:pPr>
                      <a:r>
                        <a:rPr lang="zh-CN" altLang="en-US" sz="2400" ker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素养目标</a:t>
                      </a:r>
                      <a:endParaRPr lang="zh-CN" altLang="en-US" sz="2400" ker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</a:tr>
              <a:tr h="4480560">
                <a:tc>
                  <a:txBody>
                    <a:bodyPr vert="horz" wrap="square"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</a:pPr>
                      <a:r>
                        <a:rPr lang="zh-CN" altLang="en-US" sz="2400" ker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1.诵读这两首诗,把握它们的朗读节奏,体会其形式特点</a:t>
                      </a:r>
                      <a:endParaRPr lang="zh-CN" altLang="en-US" sz="2400" ker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</a:pPr>
                      <a:r>
                        <a:rPr lang="zh-CN" altLang="en-US" sz="2400" ker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2.通过查阅资料,了解古代劳动场面,体会劳动的艰辛和劳动的价值</a:t>
                      </a:r>
                      <a:endParaRPr lang="zh-CN" altLang="en-US" sz="2400" ker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</a:pPr>
                      <a:r>
                        <a:rPr lang="zh-CN" altLang="en-US" sz="2400" ker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3.关注身边的劳动者,发现他们身上的闪光点,写一个你熟悉的平凡的劳动者,向劳动者致敬,不少于800字</a:t>
                      </a:r>
                      <a:endParaRPr lang="zh-CN" altLang="en-US" sz="2400" ker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  <a:tc>
                  <a:txBody>
                    <a:bodyPr vert="horz" wrap="square"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</a:pPr>
                      <a:r>
                        <a:rPr lang="zh-CN" altLang="en-US" sz="2400" ker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1.语言建构与运用:培养学生结合注释初步读懂诗歌的能力</a:t>
                      </a:r>
                      <a:endParaRPr lang="zh-CN" altLang="en-US" sz="2400" ker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itchFamily="2" charset="-122"/>
                      </a:endParaRP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</a:pPr>
                      <a:r>
                        <a:rPr lang="zh-CN" altLang="en-US" sz="2400" ker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2.思维发展与提升:学会鉴赏诗歌,培养学生准确把握作品的思想感情的能力</a:t>
                      </a:r>
                      <a:endParaRPr lang="zh-CN" altLang="en-US" sz="2400" ker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</a:pPr>
                      <a:r>
                        <a:rPr lang="zh-CN" altLang="en-US" sz="2400" ker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3.审美鉴赏与创造:把握《诗经》重章叠唱的特点;体会宋代田园诗歌的表现手法</a:t>
                      </a:r>
                      <a:endParaRPr lang="zh-CN" altLang="en-US" sz="2400" ker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</a:pPr>
                      <a:r>
                        <a:rPr lang="zh-CN" altLang="en-US" sz="2400" ker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4.文化传承与理解:了解古人劳动生活,深入体会劳动精神的内涵</a:t>
                      </a:r>
                      <a:endParaRPr lang="zh-CN" altLang="en-US" sz="2400" ker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2"/>
          <p:cNvSpPr txBox="1"/>
          <p:nvPr/>
        </p:nvSpPr>
        <p:spPr>
          <a:xfrm>
            <a:off x="540000" y="1279151"/>
            <a:ext cx="11340000" cy="421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45720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任务二    研究显示,中国的小学生平均每天的劳动时间只有12分钟。的确, 当下的劳动教育是弱化、软化、淡化的。学生“明知该劳动而不愿劳动”,家长“明知该让孩子劳动而舍不得要求”,学校“不敢让学生劳动、不会让学生劳动”。</a:t>
            </a:r>
            <a:endParaRPr lang="en-US" altLang="zh-CN" sz="2605" kern="0">
              <a:solidFill>
                <a:srgbClr val="000000"/>
              </a:solidFill>
              <a:latin typeface="Times New Roman" panose="02020603050405020304" pitchFamily="65" charset="-122"/>
              <a:ea typeface="宋体" pitchFamily="2" charset="-122"/>
            </a:endParaRPr>
          </a:p>
          <a:p>
            <a:pPr marL="0" indent="45720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对于劳动教育,你有怎样的体验与思考?请写一篇文章阐明你的观点。</a:t>
            </a:r>
            <a:endParaRPr lang="zh-CN" altLang="en-US"/>
          </a:p>
          <a:p>
            <a:pPr marL="0" indent="45720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要求:①角度自选,立意自定,题目自拟;②明确文体,不得写成诗歌;③不得抄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袭、套作;④不少于600字。</a:t>
            </a:r>
            <a:endParaRPr lang="zh-CN" altLang="en-US" sz="2800"/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2"/>
          <p:cNvSpPr txBox="1"/>
          <p:nvPr/>
        </p:nvSpPr>
        <p:spPr>
          <a:xfrm>
            <a:off x="540000" y="1008000"/>
            <a:ext cx="11340000" cy="48164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[写作指导]　解答本题,应明确什么是劳动教育。干活是劳动,但不一定是劳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动教育,劳动教育必须选择适合的劳动项目。我们要对劳动的过程进行设计,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使之具有明确的育人价值导向,特别是要引导学生在劳动过程中形成正确的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劳动价值观。</a:t>
            </a:r>
            <a:endParaRPr lang="zh-CN" altLang="en-US" sz="2605" kern="0">
              <a:solidFill>
                <a:srgbClr val="FF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当下,劳动教育的现实困境是窄化、异化、娱乐化、工具化。其实,劳动并不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意味着艰辛,它是人与世界的充分接触,可以激活每一个受教育者的内在生命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力,使其拥有充实的人生。</a:t>
            </a:r>
            <a:endParaRPr lang="zh-CN" altLang="en-US" sz="2605" kern="0">
              <a:solidFill>
                <a:srgbClr val="FF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那么,面对劳动教育的弱化、软化、淡化,板子能不能都打在孩子身上呢?显</a:t>
            </a:r>
            <a:endParaRPr lang="zh-CN" altLang="en-US" sz="2605" kern="0">
              <a:solidFill>
                <a:srgbClr val="FF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</p:txBody>
      </p:sp>
      <p:pic>
        <p:nvPicPr>
          <p:cNvPr id="4" name="答案" descr="C:\Users\BA0121\Desktop\同步 ppt设计\按钮-04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0494993" y="6063475"/>
            <a:ext cx="1483200" cy="5278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2"/>
          <p:cNvSpPr txBox="1"/>
          <p:nvPr/>
        </p:nvSpPr>
        <p:spPr>
          <a:xfrm>
            <a:off x="540000" y="1008000"/>
            <a:ext cx="11340000" cy="421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然不能。究其根源,在于学校、家庭和社会,没有把劳动教育摆到应有的位置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上。所以,在新时代,全社会应重塑劳动教育观,激活个体的内在生命力,重视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劳动教育,让劳动成为一种积极的生存方式。</a:t>
            </a:r>
            <a:endParaRPr lang="zh-CN" altLang="en-US" sz="2605" kern="0">
              <a:solidFill>
                <a:srgbClr val="FF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本题也可以从这些角度进行思考:在人工智能时代,如何理解劳动的新内涵;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如何在劳动教育中更有效地培养大国工匠精神;如何推进符合当下学生特点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的劳动教育课程;等等。</a:t>
            </a:r>
            <a:endParaRPr lang="zh-CN" altLang="en-US" sz="2605" kern="0">
              <a:solidFill>
                <a:srgbClr val="FF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[例文]　略。</a:t>
            </a:r>
            <a:endParaRPr lang="zh-CN" altLang="en-US" sz="2605" kern="0">
              <a:solidFill>
                <a:srgbClr val="FF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</p:txBody>
      </p:sp>
      <p:pic>
        <p:nvPicPr>
          <p:cNvPr id="3" name="答案" descr="C:\Users\BA0121\Desktop\同步 ppt设计\按钮-04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0494993" y="6063475"/>
            <a:ext cx="1483200" cy="5278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2"/>
          <p:cNvSpPr txBox="1"/>
          <p:nvPr/>
        </p:nvSpPr>
        <p:spPr>
          <a:xfrm>
            <a:off x="422235" y="1420005"/>
            <a:ext cx="11340000" cy="6019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赏析诗歌的结构特色</a:t>
            </a:r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494201" y="991377"/>
            <a:ext cx="3068814" cy="491490"/>
            <a:chOff x="1164519" y="2418401"/>
            <a:chExt cx="3068814" cy="491490"/>
          </a:xfrm>
        </p:grpSpPr>
        <p:pic>
          <p:nvPicPr>
            <p:cNvPr id="4" name="Picture 1" descr="C:\Users\BA0121\Desktop\同步 ppt设计\图标-05.png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1164519" y="2494704"/>
              <a:ext cx="3068814" cy="389608"/>
            </a:xfrm>
            <a:prstGeom prst="rect">
              <a:avLst/>
            </a:prstGeom>
            <a:noFill/>
          </p:spPr>
        </p:pic>
        <p:sp>
          <p:nvSpPr>
            <p:cNvPr id="5" name="TextBox 4"/>
            <p:cNvSpPr txBox="1"/>
            <p:nvPr/>
          </p:nvSpPr>
          <p:spPr>
            <a:xfrm>
              <a:off x="2080684" y="2418401"/>
              <a:ext cx="1591733" cy="4914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b="1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考点提炼</a:t>
              </a:r>
              <a:endParaRPr lang="zh-CN" altLang="en-US" sz="26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493673" y="1920071"/>
            <a:ext cx="11001452" cy="4907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eaLnBrk="0" latinLnBrk="1" hangingPunct="0">
              <a:lnSpc>
                <a:spcPct val="150000"/>
              </a:lnSpc>
            </a:pP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赏析诗歌的结构技巧</a:t>
            </a:r>
            <a:endParaRPr lang="zh-CN" altLang="en-US">
              <a:solidFill>
                <a:srgbClr val="FF0000"/>
              </a:solidFill>
            </a:endParaRPr>
          </a:p>
          <a:p>
            <a:pPr lvl="0" indent="457200" eaLnBrk="0" latinLnBrk="1" hangingPunct="0">
              <a:lnSpc>
                <a:spcPct val="15000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以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《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芣苢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》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为例。这首诗结构单调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却给人以特殊的感受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在重章叠唱中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产生了简单明快、回环往复的音乐感。由此可见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诗歌的构思立意往往通过篇章的结构技巧体现出来。诗歌的篇章结构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体现了诗歌的行文脉络以及情感内容的起伏变化。</a:t>
            </a:r>
            <a:endParaRPr lang="en-US" altLang="zh-CN" sz="2605" ker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indent="457200" eaLnBrk="0" latinLnBrk="1" hangingPunct="0">
              <a:lnSpc>
                <a:spcPct val="150000"/>
              </a:lnSpc>
            </a:pP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2.“2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关注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+2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分析”鉴赏结构技巧</a:t>
            </a:r>
            <a:endParaRPr lang="zh-CN" altLang="en-US" sz="2800"/>
          </a:p>
          <a:p>
            <a:pPr indent="457200" eaLnBrk="0" latinLnBrk="1" hangingPunct="0">
              <a:lnSpc>
                <a:spcPct val="150000"/>
              </a:lnSpc>
            </a:pP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关注诗歌的体裁。特别是律诗的起承转合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词的上片与下片的不同写法。还要注意伏笔与照应、过渡与承接等。</a:t>
            </a:r>
            <a:endParaRPr lang="zh-CN" altLang="en-US" sz="2800"/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2"/>
          <p:cNvSpPr txBox="1"/>
          <p:nvPr/>
        </p:nvSpPr>
        <p:spPr>
          <a:xfrm>
            <a:off x="540000" y="1320262"/>
            <a:ext cx="11340000" cy="48164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457200" eaLnBrk="0" latinLnBrk="1" hangingPunct="0">
              <a:lnSpc>
                <a:spcPct val="150000"/>
              </a:lnSpc>
            </a:pP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关注诗歌中的标志性语句。如在以时间或空间为顺序的诗词中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要注意寻</a:t>
            </a:r>
            <a:br>
              <a:rPr lang="zh-CN" altLang="en-US" sz="2800"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找那些表示时间转换或空间转换的语句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在借景抒情或托物言志的诗歌中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注</a:t>
            </a:r>
            <a:br>
              <a:rPr lang="zh-CN" altLang="en-US" sz="2800"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意具有卒章显志作用的语句。</a:t>
            </a:r>
            <a:endParaRPr lang="zh-CN" altLang="en-US" sz="2800"/>
          </a:p>
          <a:p>
            <a:pPr indent="457200" eaLnBrk="0" latinLnBrk="1" hangingPunct="0">
              <a:lnSpc>
                <a:spcPct val="150000"/>
              </a:lnSpc>
            </a:pP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分析诗歌的行文思路或情感变化。考生要熟悉古代诗歌常见的行文思路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br>
              <a:rPr lang="zh-CN" altLang="en-US" sz="2800"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如由景到情、由事及人、写景顺序等。</a:t>
            </a:r>
            <a:endParaRPr lang="zh-CN" altLang="en-US" sz="2800"/>
          </a:p>
          <a:p>
            <a:pPr indent="457200" eaLnBrk="0" latinLnBrk="1" hangingPunct="0">
              <a:lnSpc>
                <a:spcPct val="150000"/>
              </a:lnSpc>
            </a:pP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分析诗歌某一句的作用时要从诗歌内容和结构两方面入手。常见的结构方面的作用有首尾呼应、承上启下、总领全篇等。考生要依据上下文的内容变化分析诗歌思路的变化,以此判断该句在上下文中的作用。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2"/>
          <p:cNvSpPr txBox="1"/>
          <p:nvPr/>
        </p:nvSpPr>
        <p:spPr>
          <a:xfrm>
            <a:off x="540000" y="1606014"/>
            <a:ext cx="11340000" cy="48164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45720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阅读下面这首清诗,回答问题。</a:t>
            </a:r>
            <a:endParaRPr lang="zh-CN" altLang="en-US"/>
          </a:p>
          <a:p>
            <a:pPr marL="0" indent="0" algn="ctr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渡百里湖</a:t>
            </a:r>
            <a:endParaRPr lang="zh-CN" altLang="en-US"/>
          </a:p>
          <a:p>
            <a:pPr marL="0" indent="0" algn="ctr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查慎行</a:t>
            </a:r>
            <a:endParaRPr lang="zh-CN" altLang="en-US"/>
          </a:p>
          <a:p>
            <a:pPr marL="0" indent="0" algn="ctr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湖面宽千顷,湖流浅半篙。</a:t>
            </a:r>
            <a:endParaRPr lang="zh-CN" altLang="en-US"/>
          </a:p>
          <a:p>
            <a:pPr marL="0" indent="0" algn="ctr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远帆如不动,原树竞相高。</a:t>
            </a:r>
            <a:endParaRPr lang="zh-CN" altLang="en-US"/>
          </a:p>
          <a:p>
            <a:pPr marL="0" indent="0" algn="ctr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岁已占秋旱,民犹望雨膏。</a:t>
            </a:r>
            <a:endParaRPr lang="zh-CN" altLang="en-US"/>
          </a:p>
          <a:p>
            <a:pPr marL="0" indent="0" algn="ctr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涸鳞</a:t>
            </a:r>
            <a:r>
              <a:rPr lang="zh-CN" altLang="en-US" sz="1965" kern="0" baseline="5900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[注]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如可活,吾敢畏波涛?</a:t>
            </a:r>
            <a:endParaRPr lang="zh-CN" altLang="en-US"/>
          </a:p>
          <a:p>
            <a:pPr marL="0" indent="45720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[注]    涸鳞:比喻处于窘困境地、亟待救援的百姓。</a:t>
            </a:r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494201" y="1062815"/>
            <a:ext cx="3068814" cy="491490"/>
            <a:chOff x="1164519" y="2418401"/>
            <a:chExt cx="3068814" cy="491490"/>
          </a:xfrm>
        </p:grpSpPr>
        <p:pic>
          <p:nvPicPr>
            <p:cNvPr id="4" name="Picture 1" descr="C:\Users\BA0121\Desktop\同步 ppt设计\图标-05.png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1164519" y="2494704"/>
              <a:ext cx="3068814" cy="389608"/>
            </a:xfrm>
            <a:prstGeom prst="rect">
              <a:avLst/>
            </a:prstGeom>
            <a:noFill/>
          </p:spPr>
        </p:pic>
        <p:sp>
          <p:nvSpPr>
            <p:cNvPr id="5" name="TextBox 4"/>
            <p:cNvSpPr txBox="1"/>
            <p:nvPr/>
          </p:nvSpPr>
          <p:spPr>
            <a:xfrm>
              <a:off x="2080684" y="2418401"/>
              <a:ext cx="1591733" cy="4914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b="1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典例研磨</a:t>
              </a:r>
              <a:endParaRPr lang="zh-CN" altLang="en-US" sz="26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2"/>
          <p:cNvSpPr txBox="1"/>
          <p:nvPr/>
        </p:nvSpPr>
        <p:spPr>
          <a:xfrm>
            <a:off x="540000" y="1697921"/>
            <a:ext cx="11340000" cy="1805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1.诗歌的尾联在谋篇布局方面有什么特点?请简要分析。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endParaRPr lang="zh-CN" altLang="en-US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endParaRPr lang="zh-CN" altLang="en-US" sz="2800"/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066859"/>
            <a:ext cx="1828800" cy="581024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3559714"/>
            <a:ext cx="11340000" cy="24079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b="1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①卒章显志。诗歌前三联描写了因为天旱,湖面宽阔,湖水较浅,船行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速度缓慢,岸边的树木争相比高,百姓在盼望下雨的情景。最后一联则表明,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只要能让百姓得到雨水缓解旱情,即使自己渡湖时遇到风浪也在所不惜。②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直抒胸臆,突出了作者忧国忧民的情怀。</a:t>
            </a:r>
            <a:endParaRPr lang="zh-CN" altLang="en-US"/>
          </a:p>
        </p:txBody>
      </p:sp>
      <p:pic>
        <p:nvPicPr>
          <p:cNvPr id="5" name="答案" descr="C:\Users\BA0121\Desktop\同步 ppt设计\按钮-04.pn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10494993" y="6063475"/>
            <a:ext cx="1483200" cy="5278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3" descr="textimage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134253"/>
            <a:ext cx="1828800" cy="581025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1757651"/>
            <a:ext cx="11340000" cy="1805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2.诗歌前两联描绘了怎样的情景?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endParaRPr lang="zh-CN" altLang="en-US"/>
          </a:p>
        </p:txBody>
      </p:sp>
      <p:sp>
        <p:nvSpPr>
          <p:cNvPr id="5" name="TextBox 2"/>
          <p:cNvSpPr txBox="1"/>
          <p:nvPr/>
        </p:nvSpPr>
        <p:spPr>
          <a:xfrm>
            <a:off x="540000" y="3722439"/>
            <a:ext cx="11340000" cy="1203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b="1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宽阔的湖里只有浅浅的湖水,船篙也只能入水一半。远远望去,帆船好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像一动不动,岸边的树木争相比高。</a:t>
            </a:r>
            <a:endParaRPr lang="zh-CN" altLang="en-US" sz="2605" kern="0">
              <a:solidFill>
                <a:srgbClr val="FF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</p:txBody>
      </p:sp>
      <p:pic>
        <p:nvPicPr>
          <p:cNvPr id="6" name="答案" descr="C:\Users\BA0121\Desktop\同步 ppt设计\按钮-04.pn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10494993" y="6063475"/>
            <a:ext cx="1483200" cy="5278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2"/>
          <p:cNvSpPr txBox="1"/>
          <p:nvPr/>
        </p:nvSpPr>
        <p:spPr>
          <a:xfrm>
            <a:off x="540000" y="848501"/>
            <a:ext cx="11340000" cy="1203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3.作者在诗中表达了怎样的思想感情?请进行具体分析。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1963717"/>
            <a:ext cx="11340000" cy="48164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b="1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三、四两联表现了诗人渡湖时发现百姓因秋旱而盼望下雨,就发出感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慨,只要百姓能过上好日子,自己哪里敢畏惧旅途风雨波涛之苦呢?“涸鳞”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表面写在干涸的湖泥中的鱼,实际上是用来比喻因旱情而受苦的百姓。这首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诗表达了诗人期盼百姓能安居乐业的思想感情。</a:t>
            </a:r>
            <a:endParaRPr lang="zh-CN" altLang="en-US" sz="2605" kern="0">
              <a:solidFill>
                <a:srgbClr val="FF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[原味诗译]</a:t>
            </a:r>
            <a:endParaRPr lang="zh-CN" altLang="en-US" sz="2605" kern="0">
              <a:solidFill>
                <a:srgbClr val="FF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因为天旱,宽阔的湖里只有浅浅的湖水,船篙也只能入水一半。远远望去帆船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好像一动不动,岸边的树争相比高。因为秋旱,百姓苦不堪言盼望下雨。只要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百姓能过上好日子,我哪里敢畏惧旅途风雨波涛之苦呢?</a:t>
            </a:r>
            <a:endParaRPr lang="zh-CN" altLang="en-US" sz="2605" kern="0">
              <a:solidFill>
                <a:srgbClr val="FF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</p:txBody>
      </p:sp>
      <p:pic>
        <p:nvPicPr>
          <p:cNvPr id="4" name="答案" descr="C:\Users\BA0121\Desktop\同步 ppt设计\按钮-04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0494993" y="6249971"/>
            <a:ext cx="1483200" cy="5278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2"/>
          <p:cNvSpPr txBox="1"/>
          <p:nvPr/>
        </p:nvSpPr>
        <p:spPr>
          <a:xfrm>
            <a:off x="350797" y="1374502"/>
            <a:ext cx="11340000" cy="54184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一、结识作者</a:t>
            </a:r>
            <a:endParaRPr lang="zh-CN" altLang="en-US"/>
          </a:p>
          <a:p>
            <a:pPr marL="0" indent="0" algn="ctr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清新自然——杨万里</a:t>
            </a:r>
            <a:endParaRPr lang="en-US" altLang="zh-CN" sz="2605" ker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lvl="0" eaLnBrk="0" latinLnBrk="1" hangingPunct="0">
              <a:lnSpc>
                <a:spcPct val="15000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杨万里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(1127—1206),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字廷秀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号诚斋。吉州吉水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今江西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                                 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人。南宋著名诗人、大臣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与陆游、尤袤、范成大并称为“南                             宋四大家”。因宋光宗曾为其亲书“诚斋”二字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故学者称其</a:t>
            </a:r>
            <a:endParaRPr lang="en-US" altLang="zh-CN" sz="2605" ker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lvl="0" eaLnBrk="0" latinLnBrk="1" hangingPunct="0">
              <a:lnSpc>
                <a:spcPct val="15000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为“诚斋先生”。杨万里一生作诗两万多首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传世作品有四</a:t>
            </a:r>
            <a:endParaRPr lang="en-US" altLang="zh-CN" sz="2605" ker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lvl="0" eaLnBrk="0" latinLnBrk="1" hangingPunct="0">
              <a:lnSpc>
                <a:spcPct val="15000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千二百首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被誉为一代诗宗。他创造了语言浅近明白、清新</a:t>
            </a:r>
            <a:endParaRPr lang="en-US" altLang="zh-CN" sz="2605" ker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lvl="0" eaLnBrk="0" latinLnBrk="1" hangingPunct="0">
              <a:lnSpc>
                <a:spcPct val="15000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自然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富有幽默情趣的“诚斋体”。杨万里的诗歌大多描写自然景物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且以此见</a:t>
            </a:r>
            <a:br>
              <a:rPr lang="zh-CN" altLang="en-US">
                <a:solidFill>
                  <a:srgbClr val="FF0000"/>
                </a:solidFill>
              </a:rPr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长。他也有不少反映民间疾苦、抒发爱国感情的作品。有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《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诚斋集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》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等。</a:t>
            </a:r>
            <a:endParaRPr lang="zh-CN" altLang="en-US"/>
          </a:p>
        </p:txBody>
      </p:sp>
      <p:pic>
        <p:nvPicPr>
          <p:cNvPr id="4" name="图片 4" descr="textimage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4220" y="2292413"/>
            <a:ext cx="2232000" cy="32040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494201" y="991377"/>
            <a:ext cx="3068814" cy="491490"/>
            <a:chOff x="1164519" y="2418401"/>
            <a:chExt cx="3068814" cy="491490"/>
          </a:xfrm>
        </p:grpSpPr>
        <p:pic>
          <p:nvPicPr>
            <p:cNvPr id="9" name="Picture 1" descr="C:\Users\BA0121\Desktop\同步 ppt设计\图标-05.png"/>
            <p:cNvPicPr>
              <a:picLocks noChangeAspect="1" noChangeArrowheads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1164519" y="2494704"/>
              <a:ext cx="3068814" cy="389608"/>
            </a:xfrm>
            <a:prstGeom prst="rect">
              <a:avLst/>
            </a:prstGeom>
            <a:noFill/>
          </p:spPr>
        </p:pic>
        <p:sp>
          <p:nvSpPr>
            <p:cNvPr id="10" name="TextBox 9"/>
            <p:cNvSpPr txBox="1"/>
            <p:nvPr/>
          </p:nvSpPr>
          <p:spPr>
            <a:xfrm>
              <a:off x="2080684" y="2418401"/>
              <a:ext cx="1591733" cy="4914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b="1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助读资料</a:t>
              </a:r>
              <a:endParaRPr lang="zh-CN" altLang="en-US" sz="26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2"/>
          <p:cNvSpPr txBox="1"/>
          <p:nvPr/>
        </p:nvSpPr>
        <p:spPr>
          <a:xfrm>
            <a:off x="540000" y="1008000"/>
            <a:ext cx="11340000" cy="42589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芣　苢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5" b="1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整体阅读</a:t>
            </a:r>
            <a:endParaRPr lang="zh-CN" altLang="en-US" sz="2800" b="1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译读《芣苢》,回答问题。</a:t>
            </a:r>
            <a:endParaRPr lang="zh-CN" altLang="en-US"/>
          </a:p>
          <a:p>
            <a:pPr marL="0" indent="0" algn="ctr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芣　苢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采采</a:t>
            </a:r>
            <a:r>
              <a:rPr lang="zh-CN" altLang="en-US" sz="1965" kern="0" baseline="5900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芣苢</a:t>
            </a:r>
            <a:r>
              <a:rPr lang="zh-CN" altLang="en-US" sz="1965" kern="0" baseline="5900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,薄言</a:t>
            </a:r>
            <a:r>
              <a:rPr lang="zh-CN" altLang="en-US" sz="1965" kern="0" baseline="5900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③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采之。采采芣苢,薄言有</a:t>
            </a:r>
            <a:r>
              <a:rPr lang="zh-CN" altLang="en-US" sz="1965" kern="0" baseline="5900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④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之。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采采芣苢,薄言掇</a:t>
            </a:r>
            <a:r>
              <a:rPr lang="zh-CN" altLang="en-US" sz="1965" kern="0" baseline="5900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⑤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之。采采芣苢,薄言捋</a:t>
            </a:r>
            <a:r>
              <a:rPr lang="zh-CN" altLang="en-US" sz="1965" kern="0" baseline="5900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⑥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之。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采采芣苢,薄言袺</a:t>
            </a:r>
            <a:r>
              <a:rPr lang="zh-CN" altLang="en-US" sz="1965" u="sng" kern="0" baseline="5900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⑦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之。采采芣苢,薄言襭</a:t>
            </a:r>
            <a:r>
              <a:rPr lang="zh-CN" altLang="en-US" sz="1965" u="sng" kern="0" baseline="5900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⑧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之。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2"/>
          <p:cNvSpPr txBox="1"/>
          <p:nvPr/>
        </p:nvSpPr>
        <p:spPr>
          <a:xfrm>
            <a:off x="539999" y="777063"/>
            <a:ext cx="11591675" cy="60210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二、探寻背景</a:t>
            </a:r>
            <a:endParaRPr lang="zh-CN" altLang="en-US" sz="2800"/>
          </a:p>
          <a:p>
            <a:pPr indent="457200" eaLnBrk="0" latinLnBrk="1" hangingPunct="0">
              <a:lnSpc>
                <a:spcPct val="150000"/>
              </a:lnSpc>
            </a:pP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1.《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芣苢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》: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这首诗是先秦时期周地人民采集野生植物车前草时所唱的歌谣。</a:t>
            </a:r>
            <a:endParaRPr lang="zh-CN" altLang="en-US" sz="2800"/>
          </a:p>
          <a:p>
            <a:pPr marL="0" indent="45720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2.《插秧歌》:此诗是一幅描绘农忙时节的图画,似是率口而出,却又不失耐人</a:t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寻味的新鲜之意和活泼之趣。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三、文化常识</a:t>
            </a:r>
            <a:endParaRPr lang="zh-CN" altLang="en-US"/>
          </a:p>
          <a:p>
            <a:pPr marL="0" indent="45720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《诗经》:中国第一部诗歌总集。全书主要收集了西周初年至春秋中叶五百</a:t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多年间的作品,共305篇,分为风、雅、颂三个部分。风,又叫“国风”,是各地</a:t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民歌,包括周南、召南、邶风、鄘风等十五国风,共160篇;雅指朝廷正乐,分为</a:t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大雅和小雅,大雅有31篇,小雅有74篇;颂是宗庙祭祀之乐,《诗经》中有31篇</a:t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周颂,5篇商颂,4篇鲁颂。《诗经》另有6篇笙诗,有题目而无内容。《诗经》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2"/>
          <p:cNvSpPr txBox="1"/>
          <p:nvPr/>
        </p:nvSpPr>
        <p:spPr>
          <a:xfrm>
            <a:off x="540000" y="1136275"/>
            <a:ext cx="11340000" cy="4214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反映了周初至春秋中叶五百多年间的社会面貌,内容丰富,涉及劳动、爱情、</a:t>
            </a:r>
            <a:endParaRPr lang="zh-CN" altLang="en-US" sz="2800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政治、战争、徭役、祭祀、宴饮等方面。《诗经》中的诗歌是我国最早的</a:t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富于现实主义精神的诗歌,不仅描述了周代丰富的社会生活,还展示出当时人</a:t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民的精神风貌和情感世界,奠定了我国诗歌创作面向现实的传统。</a:t>
            </a:r>
            <a:endParaRPr lang="zh-CN" altLang="en-US"/>
          </a:p>
          <a:p>
            <a:pPr marL="0" indent="45720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先秦诸子颇为重视《诗经》。孔子在教学时,曾明确让弟子学习《诗经》。</a:t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孟子、荀子、墨子等人在说理论证时,也多引用《诗经》中的语句。《诗</a:t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经》在西汉时期成为官学,被尊为经典。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3"/>
          <p:cNvGrpSpPr/>
          <p:nvPr/>
        </p:nvGrpSpPr>
        <p:grpSpPr>
          <a:xfrm>
            <a:off x="4646601" y="1427628"/>
            <a:ext cx="3068814" cy="491490"/>
            <a:chOff x="1164519" y="2418401"/>
            <a:chExt cx="3068814" cy="491490"/>
          </a:xfrm>
        </p:grpSpPr>
        <p:pic>
          <p:nvPicPr>
            <p:cNvPr id="5" name="Picture 1" descr="C:\Users\BA0121\Desktop\同步 ppt设计\图标-05.png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1164519" y="2494704"/>
              <a:ext cx="3068814" cy="389608"/>
            </a:xfrm>
            <a:prstGeom prst="rect">
              <a:avLst/>
            </a:prstGeom>
            <a:noFill/>
          </p:spPr>
        </p:pic>
        <p:sp>
          <p:nvSpPr>
            <p:cNvPr id="6" name="TextBox 5"/>
            <p:cNvSpPr txBox="1"/>
            <p:nvPr/>
          </p:nvSpPr>
          <p:spPr>
            <a:xfrm>
              <a:off x="2080684" y="2418401"/>
              <a:ext cx="1591733" cy="4914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b="1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素材采撷</a:t>
              </a:r>
              <a:endParaRPr lang="zh-CN" altLang="en-US" sz="26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7" name="TextBox 2"/>
          <p:cNvSpPr txBox="1"/>
          <p:nvPr/>
        </p:nvSpPr>
        <p:spPr>
          <a:xfrm>
            <a:off x="540000" y="2087748"/>
            <a:ext cx="11340000" cy="43084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ts val="336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一、课内挖掘</a:t>
            </a:r>
            <a:endParaRPr lang="zh-CN" altLang="en-US" sz="2800"/>
          </a:p>
          <a:p>
            <a:pPr indent="457200" eaLnBrk="0" latinLnBrk="1" hangingPunct="0">
              <a:lnSpc>
                <a:spcPts val="336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1.劳动者之歌——《芣苢》</a:t>
            </a:r>
            <a:endParaRPr lang="zh-CN" altLang="en-US" sz="2800"/>
          </a:p>
          <a:p>
            <a:pPr indent="457200" eaLnBrk="0" latinLnBrk="1" hangingPunct="0">
              <a:lnSpc>
                <a:spcPts val="336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每到春天,就有成群的劳动者,在那平原旷野之上,明媚的春光之中,欢欢喜喜地采着芣苢,唱着“采采芣苢”的歌谣。那样的情景于明快中富有诗情画意。</a:t>
            </a:r>
            <a:endParaRPr lang="zh-CN" altLang="en-US" sz="2800"/>
          </a:p>
          <a:p>
            <a:pPr eaLnBrk="0" latinLnBrk="1" hangingPunct="0">
              <a:lnSpc>
                <a:spcPts val="3360"/>
              </a:lnSpc>
            </a:pPr>
            <a:r>
              <a:rPr lang="zh-CN" altLang="en-US" sz="1755" kern="0" spc="196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应用角度　劳作　自由　欢快　和谐</a:t>
            </a:r>
            <a:endParaRPr lang="zh-CN" altLang="en-US" sz="2800"/>
          </a:p>
          <a:p>
            <a:pPr marL="0" indent="457200" eaLnBrk="0" latinLnBrk="1" hangingPunct="0">
              <a:lnSpc>
                <a:spcPts val="336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2.劳作中的快乐——《插秧歌》</a:t>
            </a:r>
            <a:endParaRPr lang="zh-CN" altLang="en-US"/>
          </a:p>
          <a:p>
            <a:pPr marL="0" indent="457200" eaLnBrk="0" latinLnBrk="1" hangingPunct="0">
              <a:lnSpc>
                <a:spcPts val="336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清晨初起,原野蒙蒙,雨下个不停。全家冒雨来到田头,一个个身披蓑衣,头顶箬笠,犹如戴盔披甲、全副武装的士兵投入紧张的战斗,在白茫茫的水田里摆开了阵势,抛秧、接秧、拔秧、插秧,各有所司。不知不觉间,浑身都被雨淋透了。</a:t>
            </a:r>
            <a:endParaRPr lang="zh-CN" altLang="en-US"/>
          </a:p>
          <a:p>
            <a:pPr marL="0" indent="0" eaLnBrk="0" latinLnBrk="1" hangingPunct="0">
              <a:lnSpc>
                <a:spcPts val="3360"/>
              </a:lnSpc>
              <a:spcBef>
                <a:spcPct val="0"/>
              </a:spcBef>
              <a:buNone/>
            </a:pPr>
            <a:r>
              <a:rPr lang="zh-CN" altLang="en-US" sz="1755" kern="0" spc="196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应用角度　劳作之乐　劳动之美　协作收获　各司其职</a:t>
            </a:r>
            <a:endParaRPr lang="zh-CN" altLang="en-US"/>
          </a:p>
        </p:txBody>
      </p:sp>
      <p:pic>
        <p:nvPicPr>
          <p:cNvPr id="8" name="图片 3" descr="textimage4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673" y="3873698"/>
            <a:ext cx="247650" cy="247649"/>
          </a:xfrm>
          <a:prstGeom prst="rect">
            <a:avLst/>
          </a:prstGeom>
        </p:spPr>
      </p:pic>
      <p:pic>
        <p:nvPicPr>
          <p:cNvPr id="10" name="图片 3" descr="textimage4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673" y="6025883"/>
            <a:ext cx="247650" cy="247649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2"/>
          <p:cNvSpPr txBox="1"/>
          <p:nvPr/>
        </p:nvSpPr>
        <p:spPr>
          <a:xfrm>
            <a:off x="540000" y="1008000"/>
            <a:ext cx="11340000" cy="48164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二、课外拓展</a:t>
            </a:r>
            <a:endParaRPr lang="zh-CN" altLang="en-US" sz="2800"/>
          </a:p>
          <a:p>
            <a:pPr algn="ctr" eaLnBrk="0" latinLnBrk="1" hangingPunct="0">
              <a:lnSpc>
                <a:spcPct val="15000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劳动者最美,奋斗者最幸福</a:t>
            </a:r>
            <a:endParaRPr lang="zh-CN" altLang="en-US" sz="2800"/>
          </a:p>
          <a:p>
            <a:pPr indent="457200" eaLnBrk="0" latinLnBrk="1" hangingPunct="0">
              <a:lnSpc>
                <a:spcPct val="15000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2019年元旦前夕,习近平主席在新年贺词中为快递小哥深情点赞。春节前夕</a:t>
            </a:r>
            <a:endParaRPr lang="zh-CN" altLang="en-US" sz="2800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在北京市考察调研时,他特意来到快递服务点,看望仍在工作中的快递小哥。</a:t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在庆祝新中国成立70周年群众游行中,快递小哥的身影出现在“美好生活”</a:t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方阵,成为今日中国发展画卷中的一道风景;作为普通劳动者中的新职业群</a:t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体,快递小哥频频进入公众视野。</a:t>
            </a:r>
            <a:endParaRPr lang="zh-CN" altLang="en-US"/>
          </a:p>
          <a:p>
            <a:pPr marL="0" indent="45720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“平凡孕育着伟大。”快递小哥成了明星,意料之外,又在情理之中。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2"/>
          <p:cNvSpPr txBox="1"/>
          <p:nvPr/>
        </p:nvSpPr>
        <p:spPr>
          <a:xfrm>
            <a:off x="540000" y="1177386"/>
            <a:ext cx="11340000" cy="48164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457200" eaLnBrk="0" latinLnBrk="1" hangingPunct="0">
              <a:lnSpc>
                <a:spcPct val="15000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劳动最光荣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奋斗最幸福。对快递小哥的礼赞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折射出社会对劳动和奋斗的崇</a:t>
            </a:r>
            <a:br>
              <a:rPr lang="zh-CN" altLang="en-US" sz="2800"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尚。老舍先生曾经说过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:“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不劳动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连棵花也养不活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这难道不是真理吗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?”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脱</a:t>
            </a:r>
            <a:br>
              <a:rPr lang="zh-CN" altLang="en-US" sz="2800"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离劳动奢望一夜暴富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或者靠歪门邪道来致富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到头来只会是一场空。五彩斑</a:t>
            </a:r>
            <a:endParaRPr lang="zh-CN" altLang="en-US" sz="280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斓的世界靠劳动来创造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一切美好生活靠奋斗来获得。无论是体力劳动还是</a:t>
            </a:r>
            <a:endParaRPr lang="zh-CN" altLang="en-US" sz="2800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脑力劳动,都值得尊重和鼓励。快递员是这些年涌现出来的新职业之一,他们</a:t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常年风里来雨里去,穿梭在大街小巷勤勤恳恳、任劳任怨。对快递员的赞许</a:t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和推崇,其实就是对劳动创造幸福生活的赞许和推崇,弘扬了“劳动最光荣、</a:t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劳动最崇高、劳动最伟大、劳动最美丽”的价值理念。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2"/>
          <p:cNvSpPr txBox="1"/>
          <p:nvPr/>
        </p:nvSpPr>
        <p:spPr>
          <a:xfrm>
            <a:off x="422235" y="848501"/>
            <a:ext cx="11340000" cy="60210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457200" eaLnBrk="0" latinLnBrk="1" hangingPunct="0">
              <a:lnSpc>
                <a:spcPct val="150000"/>
              </a:lnSpc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劳动者最美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奋斗者最幸福。快递员是普通劳动者的缩影。对快递员的青睐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br>
              <a:rPr lang="zh-CN" altLang="en-US" sz="2800"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表现出人们对普通劳动者的尊重和欣赏。工作无贵贱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行业无尊卑。从“宁</a:t>
            </a:r>
            <a:br>
              <a:rPr lang="zh-CN" altLang="en-US" sz="2800"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肯一人脏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换来万家净”的掏粪工人时传祥、“为人民服务没有终点站”的</a:t>
            </a:r>
            <a:br>
              <a:rPr lang="zh-CN" altLang="en-US" sz="2800"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公共汽车售票员李素丽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到“人民楷模”称号获得者朱彦夫、李保国。新中</a:t>
            </a:r>
            <a:br>
              <a:rPr lang="zh-CN" altLang="en-US" sz="2800"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国成立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70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年来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千千万万普通劳动者积极建设我们的国家</a:t>
            </a:r>
            <a:r>
              <a:rPr lang="en-US" altLang="zh-CN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使国家出现了改天</a:t>
            </a:r>
            <a:endParaRPr lang="zh-CN" altLang="en-US" sz="2800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换地的发展奇迹。普通劳动者是社会财富的创造者,是社会生活中缺不了、</a:t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少不得、离不开的群体。这些年,大学保安奋发图强考上名牌大学,快递小哥</a:t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脱颖而出夺得诗词大会冠军,中国技工刻苦钻研勇夺世界技能大赛冠军,类似</a:t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新闻不绝于耳,这让人们见证了普通劳动者的大美。</a:t>
            </a:r>
            <a:endParaRPr lang="zh-CN" altLang="en-US"/>
          </a:p>
          <a:p>
            <a:pPr marL="0" indent="0" algn="r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(摘编自《人民日报》,2019年12月10日)</a:t>
            </a:r>
            <a:endParaRPr lang="zh-CN" altLang="en-US"/>
          </a:p>
        </p:txBody>
      </p:sp>
      <p:pic>
        <p:nvPicPr>
          <p:cNvPr id="3" name="New picture" hidden="1"/>
          <p:cNvPicPr/>
          <p:nvPr/>
        </p:nvPicPr>
        <p:blipFill>
          <a:blip r:embed="rId3"/>
          <a:stretch>
            <a:fillRect/>
          </a:stretch>
        </p:blipFill>
        <p:spPr>
          <a:xfrm>
            <a:off x="11455400" y="10299700"/>
            <a:ext cx="3810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2"/>
          <p:cNvSpPr txBox="1"/>
          <p:nvPr/>
        </p:nvSpPr>
        <p:spPr>
          <a:xfrm>
            <a:off x="540000" y="1122726"/>
            <a:ext cx="11340000" cy="30105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1.下面对这首诗的赏析,不恰当的一项是</a:t>
            </a:r>
            <a:r>
              <a:rPr lang="zh-CN" altLang="en-US" sz="2040" kern="0" spc="567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A.采集野菜的劳动过程是在重章叠唱的旋律里,通过动词的变换表现出来的。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B.“采”是总体描写,“采采”的叠唱有着采集野菜的急促感。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C.“有”唱出了获取的愿望,也似乎传递着发现野菜的信息。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D.“掇”“捋”“袺”“襭”四个动词,形象地描述出了劳动的过程。</a:t>
            </a: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01361" y="1205691"/>
            <a:ext cx="403860" cy="4927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  <p:sp>
        <p:nvSpPr>
          <p:cNvPr id="4" name="TextBox 2"/>
          <p:cNvSpPr txBox="1"/>
          <p:nvPr/>
        </p:nvSpPr>
        <p:spPr>
          <a:xfrm>
            <a:off x="540000" y="4176273"/>
            <a:ext cx="11340000" cy="6019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b="1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 “有着采集野菜的急促感”不正确,应是“有着音乐的美感”。</a:t>
            </a:r>
            <a:endParaRPr lang="zh-CN" altLang="en-US" sz="2605" kern="0">
              <a:solidFill>
                <a:srgbClr val="FF0000"/>
              </a:solidFill>
              <a:latin typeface="Times New Roman" panose="02020603050405020304" pitchFamily="65" charset="-122"/>
              <a:ea typeface="宋体" pitchFamily="2" charset="-122"/>
            </a:endParaRPr>
          </a:p>
        </p:txBody>
      </p:sp>
      <p:pic>
        <p:nvPicPr>
          <p:cNvPr id="5" name="答案" descr="C:\Users\BA0121\Desktop\同步 ppt设计\按钮-04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0108475" y="1122726"/>
            <a:ext cx="1483200" cy="527884"/>
          </a:xfrm>
          <a:prstGeom prst="rect">
            <a:avLst/>
          </a:prstGeom>
          <a:noFill/>
        </p:spPr>
      </p:pic>
      <p:pic>
        <p:nvPicPr>
          <p:cNvPr id="6" name="解析" descr="C:\Users\BA0121\Desktop\同步 ppt设计\按钮-02.pn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8367955" y="1122726"/>
            <a:ext cx="1483200" cy="527883"/>
          </a:xfrm>
          <a:prstGeom prst="rect">
            <a:avLst/>
          </a:prstGeom>
          <a:noFill/>
        </p:spPr>
      </p:pic>
      <p:sp>
        <p:nvSpPr>
          <p:cNvPr id="8" name="TextBox 2"/>
          <p:cNvSpPr txBox="1"/>
          <p:nvPr/>
        </p:nvSpPr>
        <p:spPr>
          <a:xfrm>
            <a:off x="526440" y="4732100"/>
            <a:ext cx="11340000" cy="1203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2.请用一句话概括本诗的主要内容。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endParaRPr lang="zh-CN" altLang="en-US"/>
          </a:p>
        </p:txBody>
      </p:sp>
      <p:sp>
        <p:nvSpPr>
          <p:cNvPr id="9" name="TextBox 2"/>
          <p:cNvSpPr txBox="1"/>
          <p:nvPr/>
        </p:nvSpPr>
        <p:spPr>
          <a:xfrm>
            <a:off x="540000" y="6003270"/>
            <a:ext cx="11340000" cy="6019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b="1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这首诗写劳动者们集体采摘芣苢的过程。</a:t>
            </a:r>
            <a:endParaRPr lang="zh-CN" altLang="en-US" sz="2605" kern="0">
              <a:solidFill>
                <a:srgbClr val="FF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</p:txBody>
      </p:sp>
      <p:pic>
        <p:nvPicPr>
          <p:cNvPr id="11" name="答案" descr="C:\Users\BA0121\Desktop\同步 ppt设计\按钮-04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0494993" y="6063475"/>
            <a:ext cx="1483200" cy="5278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2"/>
          <p:cNvSpPr txBox="1"/>
          <p:nvPr/>
        </p:nvSpPr>
        <p:spPr>
          <a:xfrm>
            <a:off x="611643" y="822224"/>
            <a:ext cx="11340000" cy="60210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5" b="1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基础夯实</a:t>
            </a:r>
            <a:endParaRPr lang="zh-CN" altLang="en-US" sz="2605" b="1" kern="0">
              <a:solidFill>
                <a:srgbClr val="000000"/>
              </a:solidFill>
              <a:latin typeface="Times New Roman" panose="02020603050405020304" pitchFamily="65" charset="-122"/>
              <a:ea typeface="宋体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1.解释词语。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①采采: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                    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②芣苢: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             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③薄言: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                                     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④有: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                 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⑤掇: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                  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⑥捋: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                           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⑦袺: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                         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⑧襭: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                                  </a:t>
            </a: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36681" y="1982034"/>
            <a:ext cx="2164080" cy="4914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茂盛的样子。</a:t>
            </a:r>
            <a:endParaRPr lang="zh-CN" altLang="en-US" sz="2600"/>
          </a:p>
        </p:txBody>
      </p:sp>
      <p:sp>
        <p:nvSpPr>
          <p:cNvPr id="4" name="矩形 3"/>
          <p:cNvSpPr/>
          <p:nvPr/>
        </p:nvSpPr>
        <p:spPr>
          <a:xfrm>
            <a:off x="1639702" y="2586113"/>
            <a:ext cx="1503680" cy="4914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车前草。</a:t>
            </a:r>
            <a:endParaRPr lang="zh-CN" altLang="en-US" sz="2600"/>
          </a:p>
        </p:txBody>
      </p:sp>
      <p:sp>
        <p:nvSpPr>
          <p:cNvPr id="5" name="矩形 4"/>
          <p:cNvSpPr/>
          <p:nvPr/>
        </p:nvSpPr>
        <p:spPr>
          <a:xfrm>
            <a:off x="1493805" y="3181378"/>
            <a:ext cx="4888230" cy="4914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“薄”“言”都是助词,无实义。</a:t>
            </a:r>
            <a:endParaRPr lang="zh-CN" altLang="en-US" sz="2600"/>
          </a:p>
        </p:txBody>
      </p:sp>
      <p:sp>
        <p:nvSpPr>
          <p:cNvPr id="6" name="矩形 5"/>
          <p:cNvSpPr/>
          <p:nvPr/>
        </p:nvSpPr>
        <p:spPr>
          <a:xfrm>
            <a:off x="1493805" y="3823061"/>
            <a:ext cx="1916430" cy="4914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取得,获得。</a:t>
            </a:r>
            <a:endParaRPr lang="zh-CN" altLang="en-US" sz="2600"/>
          </a:p>
        </p:txBody>
      </p:sp>
      <p:sp>
        <p:nvSpPr>
          <p:cNvPr id="7" name="矩形 6"/>
          <p:cNvSpPr/>
          <p:nvPr/>
        </p:nvSpPr>
        <p:spPr>
          <a:xfrm>
            <a:off x="1431311" y="4421953"/>
            <a:ext cx="1916430" cy="4914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拾取,摘取。</a:t>
            </a:r>
            <a:endParaRPr lang="zh-CN" altLang="en-US" sz="2600"/>
          </a:p>
        </p:txBody>
      </p:sp>
      <p:sp>
        <p:nvSpPr>
          <p:cNvPr id="8" name="矩形 7"/>
          <p:cNvSpPr/>
          <p:nvPr/>
        </p:nvSpPr>
        <p:spPr>
          <a:xfrm>
            <a:off x="1350929" y="5051201"/>
            <a:ext cx="3154680" cy="4914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从茎上成把地取下。</a:t>
            </a:r>
            <a:endParaRPr lang="zh-CN" altLang="en-US" sz="2600"/>
          </a:p>
        </p:txBody>
      </p:sp>
      <p:sp>
        <p:nvSpPr>
          <p:cNvPr id="9" name="矩形 8"/>
          <p:cNvSpPr/>
          <p:nvPr/>
        </p:nvSpPr>
        <p:spPr>
          <a:xfrm>
            <a:off x="1375473" y="5570614"/>
            <a:ext cx="2954655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提起衣襟兜东西。</a:t>
            </a:r>
            <a:endParaRPr lang="zh-CN" altLang="en-US" sz="2600"/>
          </a:p>
        </p:txBody>
      </p:sp>
      <p:sp>
        <p:nvSpPr>
          <p:cNvPr id="10" name="矩形 9"/>
          <p:cNvSpPr/>
          <p:nvPr/>
        </p:nvSpPr>
        <p:spPr>
          <a:xfrm>
            <a:off x="1350929" y="6150359"/>
            <a:ext cx="4145280" cy="4914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把衣襟掖在腰带上兜东西。</a:t>
            </a:r>
            <a:endParaRPr lang="zh-CN" altLang="en-US" sz="2600"/>
          </a:p>
        </p:txBody>
      </p:sp>
      <p:pic>
        <p:nvPicPr>
          <p:cNvPr id="11" name="答案" descr="C:\Users\BA0121\Desktop\同步 ppt设计\按钮-04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0494993" y="6063475"/>
            <a:ext cx="1483200" cy="5278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2"/>
          <p:cNvSpPr txBox="1"/>
          <p:nvPr/>
        </p:nvSpPr>
        <p:spPr>
          <a:xfrm>
            <a:off x="540000" y="1008000"/>
            <a:ext cx="11340000" cy="30105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b="1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[知识点拨]</a:t>
            </a:r>
            <a:endParaRPr lang="zh-CN" altLang="en-US" b="1"/>
          </a:p>
          <a:p>
            <a:pPr marL="0" indent="0" algn="ctr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重章叠唱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《芣苢》这首诗明显运用了重章叠唱的形式。全诗用了六个动词,将劳动的</a:t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细节和劳动的过程真实地表现出来;又通过反复叠唱,将劳动者的精神和情绪</a:t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自然地表述出来。</a:t>
            </a:r>
            <a:endParaRPr lang="zh-CN" altLang="en-US"/>
          </a:p>
        </p:txBody>
      </p:sp>
      <p:sp>
        <p:nvSpPr>
          <p:cNvPr id="8" name="TextBox 2"/>
          <p:cNvSpPr txBox="1"/>
          <p:nvPr/>
        </p:nvSpPr>
        <p:spPr>
          <a:xfrm>
            <a:off x="569607" y="4082040"/>
            <a:ext cx="11340000" cy="1203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2.翻译文中画线的句子。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译文: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endParaRPr lang="zh-CN" altLang="en-US"/>
          </a:p>
        </p:txBody>
      </p:sp>
      <p:sp>
        <p:nvSpPr>
          <p:cNvPr id="9" name="TextBox 2"/>
          <p:cNvSpPr txBox="1"/>
          <p:nvPr/>
        </p:nvSpPr>
        <p:spPr>
          <a:xfrm>
            <a:off x="573882" y="5390131"/>
            <a:ext cx="11340000" cy="6019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b="1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茂盛的车前草,提起衣襟兜起来。茂盛的车前草,掖起衣襟兜起来。</a:t>
            </a:r>
            <a:endParaRPr lang="zh-CN" altLang="en-US" sz="2605" kern="0">
              <a:solidFill>
                <a:srgbClr val="FF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</p:txBody>
      </p:sp>
      <p:pic>
        <p:nvPicPr>
          <p:cNvPr id="11" name="答案" descr="C:\Users\BA0121\Desktop\同步 ppt设计\按钮-04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0394930" y="6019832"/>
            <a:ext cx="1483200" cy="5278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2"/>
          <p:cNvSpPr txBox="1"/>
          <p:nvPr/>
        </p:nvSpPr>
        <p:spPr>
          <a:xfrm>
            <a:off x="540000" y="1008000"/>
            <a:ext cx="11340000" cy="48609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插秧歌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b="1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整体阅读</a:t>
            </a:r>
            <a:endParaRPr lang="zh-CN" altLang="en-US" b="1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译读《插秧歌》,回答问题。</a:t>
            </a:r>
            <a:endParaRPr lang="zh-CN" altLang="en-US"/>
          </a:p>
          <a:p>
            <a:pPr marL="0" indent="0" algn="ctr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插秧歌</a:t>
            </a:r>
            <a:endParaRPr lang="zh-CN" altLang="en-US"/>
          </a:p>
          <a:p>
            <a:pPr marL="0" indent="0" algn="ctr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田夫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抛秧</a:t>
            </a:r>
            <a:r>
              <a:rPr lang="zh-CN" altLang="en-US" sz="1965" kern="0" baseline="5900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田妇接,小儿拔秧大儿插。</a:t>
            </a:r>
            <a:endParaRPr lang="zh-CN" altLang="en-US"/>
          </a:p>
          <a:p>
            <a:pPr marL="0" indent="0" algn="ctr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(1)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笠是兜鍪</a:t>
            </a:r>
            <a:r>
              <a:rPr lang="zh-CN" altLang="en-US" sz="1965" u="sng" kern="0" baseline="5900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蓑</a:t>
            </a:r>
            <a:r>
              <a:rPr lang="zh-CN" altLang="en-US" sz="1965" u="sng" kern="0" baseline="5900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③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是甲,雨从头上湿到胛</a:t>
            </a:r>
            <a:r>
              <a:rPr lang="zh-CN" altLang="en-US" sz="1965" u="sng" kern="0" baseline="5900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④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  <a:p>
            <a:pPr marL="0" indent="0" algn="ctr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唤渠</a:t>
            </a:r>
            <a:r>
              <a:rPr lang="zh-CN" altLang="en-US" sz="1965" u="sng" kern="0" baseline="5900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⑤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朝餐歇半霎</a:t>
            </a:r>
            <a:r>
              <a:rPr lang="zh-CN" altLang="en-US" sz="1965" u="sng" kern="0" baseline="5900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⑥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,低头折腰只不答:</a:t>
            </a:r>
            <a:endParaRPr lang="zh-CN" altLang="en-US"/>
          </a:p>
          <a:p>
            <a:pPr marL="0" indent="0" algn="ctr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“秧根未牢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莳</a:t>
            </a:r>
            <a:r>
              <a:rPr lang="zh-CN" altLang="en-US" sz="1965" kern="0" baseline="5900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⑦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未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匝</a:t>
            </a:r>
            <a:r>
              <a:rPr lang="zh-CN" altLang="en-US" sz="1965" kern="0" baseline="5900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⑧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照管</a:t>
            </a:r>
            <a:r>
              <a:rPr lang="zh-CN" altLang="en-US" sz="1965" kern="0" baseline="5900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⑨</a:t>
            </a: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鹅儿与雏鸭。”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2"/>
          <p:cNvSpPr txBox="1"/>
          <p:nvPr/>
        </p:nvSpPr>
        <p:spPr>
          <a:xfrm>
            <a:off x="540000" y="1008000"/>
            <a:ext cx="11340000" cy="1805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1.插秧时节农家的繁忙在诗中有哪些具体表现?请加以概括。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2958997"/>
            <a:ext cx="11340000" cy="6019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b="1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全家参与,冒雨进行,顾不上吃早饭和休息。</a:t>
            </a:r>
            <a:endParaRPr lang="zh-CN" altLang="en-US" sz="2605" kern="0">
              <a:solidFill>
                <a:srgbClr val="FF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</p:txBody>
      </p:sp>
      <p:pic>
        <p:nvPicPr>
          <p:cNvPr id="4" name="答案" descr="C:\Users\BA0121\Desktop\同步 ppt设计\按钮-04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0494993" y="6063475"/>
            <a:ext cx="1483200" cy="5278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2"/>
          <p:cNvSpPr txBox="1"/>
          <p:nvPr/>
        </p:nvSpPr>
        <p:spPr>
          <a:xfrm>
            <a:off x="540000" y="1008000"/>
            <a:ext cx="11340000" cy="24079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2.第四联是农夫回答农妇召唤的话,但第三联中又写农夫“只不答”,这该怎</a:t>
            </a:r>
            <a:br>
              <a:rPr/>
            </a:b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么理解?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答: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</a:t>
            </a:r>
            <a:r>
              <a:rPr lang="en-US" altLang="zh-CN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											</a:t>
            </a:r>
            <a:r>
              <a:rPr lang="zh-CN" altLang="en-US" sz="2605" u="sng" ker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3510507"/>
            <a:ext cx="11340000" cy="24079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5" b="1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“只不答”,并不是说农夫对农妇的话置若罔闻,而是说他没有答应农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妇“朝餐”“歇半霎”的请求。他嘱咐妻子:照管好家中饲养的鹅儿和雏鸭,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提防它们来田里作践。真是时时尽力,事事操心!农家的勤劳、艰辛,全部凝</a:t>
            </a:r>
            <a:b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605" kern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聚在这朴实的答话中。</a:t>
            </a:r>
            <a:endParaRPr lang="zh-CN" altLang="en-US" sz="2605" kern="0">
              <a:solidFill>
                <a:srgbClr val="FF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</p:txBody>
      </p:sp>
      <p:pic>
        <p:nvPicPr>
          <p:cNvPr id="4" name="答案" descr="C:\Users\BA0121\Desktop\同步 ppt设计\按钮-04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0494993" y="6063475"/>
            <a:ext cx="1483200" cy="5278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Template>第1课时　集合的含义</Template>
  <Company/>
  <PresentationFormat>自定义</PresentationFormat>
  <Paragraphs>207</Paragraphs>
  <Slides>35</Slides>
  <Notes>34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baseType="lpstr" size="43">
      <vt:lpstr>Arial</vt:lpstr>
      <vt:lpstr>微软雅黑</vt:lpstr>
      <vt:lpstr>Wingdings</vt:lpstr>
      <vt:lpstr>Calibri</vt:lpstr>
      <vt:lpstr>黑体</vt:lpstr>
      <vt:lpstr>Times New Roman</vt:lpstr>
      <vt:lpstr>宋体</vt:lpstr>
      <vt:lpstr>自定义设计方案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封面标题</dc:title>
  <cp:lastModifiedBy>海鸥子</cp:lastModifiedBy>
  <cp:revision>117</cp:revision>
  <dcterms:created xsi:type="dcterms:W3CDTF">2020-09-07T10:45:00Z</dcterms:created>
  <dcterms:modified xsi:type="dcterms:W3CDTF">2020-09-07T10:57:35Z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2052-11.1.0.9912</vt:lpwstr>
  </property>
</Properties>
</file>