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321" r:id="rId4"/>
    <p:sldId id="322" r:id="rId5"/>
    <p:sldId id="323" r:id="rId7"/>
    <p:sldId id="324" r:id="rId8"/>
    <p:sldId id="325" r:id="rId9"/>
    <p:sldId id="332" r:id="rId10"/>
    <p:sldId id="333" r:id="rId11"/>
    <p:sldId id="330" r:id="rId12"/>
    <p:sldId id="368" r:id="rId13"/>
    <p:sldId id="334" r:id="rId14"/>
    <p:sldId id="335" r:id="rId15"/>
    <p:sldId id="327" r:id="rId16"/>
    <p:sldId id="328" r:id="rId17"/>
    <p:sldId id="329" r:id="rId18"/>
    <p:sldId id="345" r:id="rId19"/>
    <p:sldId id="348" r:id="rId20"/>
    <p:sldId id="349" r:id="rId21"/>
    <p:sldId id="350" r:id="rId22"/>
    <p:sldId id="351" r:id="rId23"/>
    <p:sldId id="352" r:id="rId2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00"/>
    <a:srgbClr val="080808"/>
    <a:srgbClr val="333300"/>
    <a:srgbClr val="993300"/>
    <a:srgbClr val="8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6"/>
    <p:restoredTop sz="90929"/>
  </p:normalViewPr>
  <p:slideViewPr>
    <p:cSldViewPr showGuides="1">
      <p:cViewPr varScale="1">
        <p:scale>
          <a:sx n="102" d="100"/>
          <a:sy n="102" d="100"/>
        </p:scale>
        <p:origin x="648" y="108"/>
      </p:cViewPr>
      <p:guideLst>
        <p:guide orient="horz" pos="2145"/>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varScale="1">
      <p:scale>
        <a:sx n="1" d="1"/>
        <a:sy n="1" d="1"/>
      </p:scale>
      <p:origin x="0" y="0"/>
    </p:cViewPr>
  </p:sorterViewPr>
  <p:gridSpacing cx="45007" cy="45007"/>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幻灯片图像占位符 1"/>
          <p:cNvSpPr>
            <a:spLocks noGrp="1" noRot="1" noChangeAspect="1" noTextEdit="1"/>
          </p:cNvSpPr>
          <p:nvPr>
            <p:ph type="sldImg"/>
          </p:nvPr>
        </p:nvSpPr>
        <p:spPr>
          <a:noFill/>
        </p:spPr>
      </p:sp>
      <p:sp>
        <p:nvSpPr>
          <p:cNvPr id="412675" name="备注占位符 2"/>
          <p:cNvSpPr>
            <a:spLocks noGrp="1"/>
          </p:cNvSpPr>
          <p:nvPr>
            <p:ph type="body"/>
          </p:nvPr>
        </p:nvSpPr>
        <p:spPr/>
        <p:txBody>
          <a:bodyPr wrap="square" lIns="91440" tIns="45720" rIns="91440" bIns="45720" anchor="t"/>
          <a:lstStyle/>
          <a:p>
            <a:pPr lvl="0">
              <a:spcBef>
                <a:spcPct val="0"/>
              </a:spcBef>
            </a:pPr>
            <a:r>
              <a:rPr lang="en-US" altLang="zh-CN"/>
              <a:t>back</a:t>
            </a:r>
            <a:endParaRPr lang="en-US" altLang="zh-CN"/>
          </a:p>
        </p:txBody>
      </p:sp>
      <p:sp>
        <p:nvSpPr>
          <p:cNvPr id="412676"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幻灯片图像占位符 1"/>
          <p:cNvSpPr>
            <a:spLocks noGrp="1" noRot="1" noChangeAspect="1" noTextEdit="1"/>
          </p:cNvSpPr>
          <p:nvPr>
            <p:ph type="sldImg"/>
          </p:nvPr>
        </p:nvSpPr>
        <p:spPr>
          <a:noFill/>
        </p:spPr>
      </p:sp>
      <p:sp>
        <p:nvSpPr>
          <p:cNvPr id="417795" name="备注占位符 2"/>
          <p:cNvSpPr>
            <a:spLocks noGrp="1"/>
          </p:cNvSpPr>
          <p:nvPr>
            <p:ph type="body"/>
          </p:nvPr>
        </p:nvSpPr>
        <p:spPr/>
        <p:txBody>
          <a:bodyPr wrap="square" lIns="91440" tIns="45720" rIns="91440" bIns="45720" anchor="t"/>
          <a:lstStyle/>
          <a:p>
            <a:pPr lvl="0">
              <a:spcBef>
                <a:spcPct val="0"/>
              </a:spcBef>
            </a:pPr>
            <a:r>
              <a:rPr lang="en-US" altLang="zh-CN"/>
              <a:t>back</a:t>
            </a:r>
            <a:endParaRPr lang="en-US" altLang="zh-CN"/>
          </a:p>
        </p:txBody>
      </p:sp>
      <p:sp>
        <p:nvSpPr>
          <p:cNvPr id="417796"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幻灯片图像占位符 1"/>
          <p:cNvSpPr>
            <a:spLocks noGrp="1" noRot="1" noChangeAspect="1" noTextEdit="1"/>
          </p:cNvSpPr>
          <p:nvPr>
            <p:ph type="sldImg"/>
          </p:nvPr>
        </p:nvSpPr>
        <p:spPr>
          <a:noFill/>
        </p:spPr>
      </p:sp>
      <p:sp>
        <p:nvSpPr>
          <p:cNvPr id="419843" name="备注占位符 2"/>
          <p:cNvSpPr>
            <a:spLocks noGrp="1"/>
          </p:cNvSpPr>
          <p:nvPr>
            <p:ph type="body"/>
          </p:nvPr>
        </p:nvSpPr>
        <p:spPr/>
        <p:txBody>
          <a:bodyPr wrap="square" lIns="91440" tIns="45720" rIns="91440" bIns="45720" anchor="t"/>
          <a:lstStyle/>
          <a:p>
            <a:pPr lvl="0">
              <a:spcBef>
                <a:spcPct val="0"/>
              </a:spcBef>
            </a:pPr>
            <a:r>
              <a:rPr lang="en-US" altLang="zh-CN" dirty="0"/>
              <a:t>back</a:t>
            </a:r>
            <a:endParaRPr lang="en-US" altLang="zh-CN" dirty="0"/>
          </a:p>
        </p:txBody>
      </p:sp>
      <p:sp>
        <p:nvSpPr>
          <p:cNvPr id="419844"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幻灯片图像占位符 1"/>
          <p:cNvSpPr>
            <a:spLocks noGrp="1" noRot="1" noChangeAspect="1" noTextEdit="1"/>
          </p:cNvSpPr>
          <p:nvPr>
            <p:ph type="sldImg"/>
          </p:nvPr>
        </p:nvSpPr>
        <p:spPr>
          <a:noFill/>
        </p:spPr>
      </p:sp>
      <p:sp>
        <p:nvSpPr>
          <p:cNvPr id="421891" name="备注占位符 2"/>
          <p:cNvSpPr>
            <a:spLocks noGrp="1"/>
          </p:cNvSpPr>
          <p:nvPr>
            <p:ph type="body"/>
          </p:nvPr>
        </p:nvSpPr>
        <p:spPr/>
        <p:txBody>
          <a:bodyPr wrap="square" lIns="91440" tIns="45720" rIns="91440" bIns="45720" anchor="t"/>
          <a:lstStyle/>
          <a:p>
            <a:pPr lvl="0">
              <a:spcBef>
                <a:spcPct val="0"/>
              </a:spcBef>
            </a:pPr>
            <a:r>
              <a:rPr lang="en-US" altLang="zh-CN"/>
              <a:t>back</a:t>
            </a:r>
            <a:endParaRPr lang="en-US" altLang="zh-CN"/>
          </a:p>
        </p:txBody>
      </p:sp>
      <p:sp>
        <p:nvSpPr>
          <p:cNvPr id="421892"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幻灯片图像占位符 1"/>
          <p:cNvSpPr>
            <a:spLocks noGrp="1" noRot="1" noChangeAspect="1" noTextEdit="1"/>
          </p:cNvSpPr>
          <p:nvPr>
            <p:ph type="sldImg"/>
          </p:nvPr>
        </p:nvSpPr>
        <p:spPr>
          <a:noFill/>
        </p:spPr>
      </p:sp>
      <p:sp>
        <p:nvSpPr>
          <p:cNvPr id="423939" name="备注占位符 2"/>
          <p:cNvSpPr>
            <a:spLocks noGrp="1"/>
          </p:cNvSpPr>
          <p:nvPr>
            <p:ph type="body"/>
          </p:nvPr>
        </p:nvSpPr>
        <p:spPr/>
        <p:txBody>
          <a:bodyPr wrap="square" lIns="91440" tIns="45720" rIns="91440" bIns="45720" anchor="t"/>
          <a:lstStyle/>
          <a:p>
            <a:pPr lvl="0">
              <a:spcBef>
                <a:spcPct val="0"/>
              </a:spcBef>
            </a:pPr>
            <a:r>
              <a:rPr lang="en-US" altLang="zh-CN"/>
              <a:t>back</a:t>
            </a:r>
            <a:endParaRPr lang="en-US" altLang="zh-CN"/>
          </a:p>
        </p:txBody>
      </p:sp>
      <p:sp>
        <p:nvSpPr>
          <p:cNvPr id="423940"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幻灯片图像占位符 1"/>
          <p:cNvSpPr>
            <a:spLocks noGrp="1" noRot="1" noChangeAspect="1" noTextEdit="1"/>
          </p:cNvSpPr>
          <p:nvPr>
            <p:ph type="sldImg"/>
          </p:nvPr>
        </p:nvSpPr>
        <p:spPr>
          <a:noFill/>
        </p:spPr>
      </p:sp>
      <p:sp>
        <p:nvSpPr>
          <p:cNvPr id="425987" name="备注占位符 2"/>
          <p:cNvSpPr>
            <a:spLocks noGrp="1"/>
          </p:cNvSpPr>
          <p:nvPr>
            <p:ph type="body"/>
          </p:nvPr>
        </p:nvSpPr>
        <p:spPr/>
        <p:txBody>
          <a:bodyPr wrap="square" lIns="91440" tIns="45720" rIns="91440" bIns="45720" anchor="t"/>
          <a:lstStyle/>
          <a:p>
            <a:pPr lvl="0">
              <a:spcBef>
                <a:spcPct val="0"/>
              </a:spcBef>
            </a:pPr>
            <a:r>
              <a:rPr lang="en-US" altLang="zh-CN"/>
              <a:t>back</a:t>
            </a:r>
            <a:endParaRPr lang="en-US" altLang="zh-CN"/>
          </a:p>
        </p:txBody>
      </p:sp>
      <p:sp>
        <p:nvSpPr>
          <p:cNvPr id="425988" name="灯片编号占位符 3"/>
          <p:cNvSpPr>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
        <p:nvSpPr>
          <p:cNvPr id="2" name="灯片编号占位符 1"/>
          <p:cNvSpPr>
            <a:spLocks noGrp="1"/>
          </p:cNvSpPr>
          <p:nvPr>
            <p:ph type="sldNum" sz="quarter" idx="1"/>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a:xfrm>
          <a:off x="0" y="0"/>
          <a:ext cx="0" cy="0"/>
          <a:chOff x="0" y="0"/>
          <a:chExt cx="0" cy="0"/>
        </a:xfrm>
      </p:grpSpPr>
      <p:sp>
        <p:nvSpPr>
          <p:cNvPr id="19458" name="矩形 19457"/>
          <p:cNvSpPr/>
          <p:nvPr/>
        </p:nvSpPr>
        <p:spPr>
          <a:xfrm>
            <a:off x="0" y="2438400"/>
            <a:ext cx="9144000" cy="3352800"/>
          </a:xfrm>
          <a:prstGeom prst="rect">
            <a:avLst/>
          </a:prstGeom>
          <a:solidFill>
            <a:srgbClr val="FF0000">
              <a:alpha val="50000"/>
            </a:srgbClr>
          </a:solidFill>
          <a:ln w="9525">
            <a:noFill/>
          </a:ln>
        </p:spPr>
        <p:txBody>
          <a:bodyPr wrap="none" anchor="ctr"/>
          <a:lstStyle/>
          <a:p>
            <a:pPr lvl="0" algn="ctr"/>
            <a:endParaRPr lang="zh-CN" altLang="en-US">
              <a:latin typeface="Times New Roman" panose="02020603050405020304" pitchFamily="18" charset="0"/>
              <a:ea typeface="Times New Roman" panose="02020603050405020304" pitchFamily="18" charset="0"/>
            </a:endParaRPr>
          </a:p>
        </p:txBody>
      </p:sp>
      <p:sp>
        <p:nvSpPr>
          <p:cNvPr id="19459" name="日期占位符 19458"/>
          <p:cNvSpPr>
            <a:spLocks noGrp="1"/>
          </p:cNvSpPr>
          <p:nvPr>
            <p:ph type="dt" sz="half" idx="2"/>
          </p:nvPr>
        </p:nvSpPr>
        <p:spPr>
          <a:xfrm>
            <a:off x="685800" y="6248400"/>
            <a:ext cx="1905000" cy="457200"/>
          </a:xfrm>
          <a:prstGeom prst="rect">
            <a:avLst/>
          </a:prstGeom>
          <a:noFill/>
          <a:ln w="9525">
            <a:noFill/>
          </a:ln>
        </p:spPr>
        <p:txBody>
          <a:bodyPr anchor="t"/>
          <a:lstStyle>
            <a:lvl1pPr>
              <a:defRPr sz="1400"/>
            </a:lvl1pPr>
          </a:lstStyle>
          <a:p>
            <a:endParaRPr lang="zh-CN" altLang="en-US" dirty="0">
              <a:latin typeface="Times New Roman" panose="02020603050405020304" pitchFamily="18" charset="0"/>
              <a:ea typeface="宋体" panose="02010600030101010101" pitchFamily="2" charset="-122"/>
            </a:endParaRPr>
          </a:p>
        </p:txBody>
      </p:sp>
      <p:sp>
        <p:nvSpPr>
          <p:cNvPr id="19460" name="页脚占位符 1945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vl1pPr>
          </a:lstStyle>
          <a:p>
            <a:endParaRPr lang="en-US" altLang="zh-CN" dirty="0">
              <a:latin typeface="Times New Roman" panose="02020603050405020304" pitchFamily="18" charset="0"/>
              <a:ea typeface="宋体" panose="02010600030101010101" pitchFamily="2" charset="-122"/>
            </a:endParaRPr>
          </a:p>
        </p:txBody>
      </p:sp>
      <p:sp>
        <p:nvSpPr>
          <p:cNvPr id="19461" name="灯片编号占位符 19460"/>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vl1pPr>
          </a:lstStyle>
          <a:p>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9462" name="标题 19461"/>
          <p:cNvSpPr>
            <a:spLocks noGrp="1"/>
          </p:cNvSpPr>
          <p:nvPr>
            <p:ph type="ctrTitle" sz="quarter"/>
          </p:nvPr>
        </p:nvSpPr>
        <p:spPr>
          <a:xfrm>
            <a:off x="685800" y="2286000"/>
            <a:ext cx="7772400" cy="1143000"/>
          </a:xfrm>
          <a:prstGeom prst="rect">
            <a:avLst/>
          </a:prstGeom>
          <a:noFill/>
          <a:ln w="9525">
            <a:noFill/>
          </a:ln>
        </p:spPr>
        <p:txBody>
          <a:bodyPr anchor="ctr"/>
          <a:lstStyle>
            <a:lvl1pPr lvl="0">
              <a:defRPr sz="4800" b="0"/>
            </a:lvl1pPr>
          </a:lstStyle>
          <a:p>
            <a:pPr lvl="0"/>
            <a:r>
              <a:rPr lang="zh-CN" altLang="en-US" dirty="0"/>
              <a:t>单击此处编辑母版标题样式</a:t>
            </a:r>
            <a:endParaRPr lang="zh-CN" altLang="en-US" dirty="0"/>
          </a:p>
        </p:txBody>
      </p:sp>
      <p:sp>
        <p:nvSpPr>
          <p:cNvPr id="19463" name="副标题 19462"/>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b="1"/>
            </a:lvl1pPr>
            <a:lvl2pPr marL="457200" lvl="1" indent="0" algn="ctr">
              <a:buNone/>
              <a:defRPr b="1"/>
            </a:lvl2pPr>
            <a:lvl3pPr marL="914400" lvl="2" indent="0" algn="ctr">
              <a:buNone/>
              <a:defRPr b="1"/>
            </a:lvl3pPr>
            <a:lvl4pPr marL="1371600" lvl="3" indent="0" algn="ctr">
              <a:buNone/>
              <a:defRPr b="1"/>
            </a:lvl4pPr>
            <a:lvl5pPr marL="1828800" lvl="4" indent="0" algn="ctr">
              <a:buNone/>
              <a:defRPr b="1"/>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8434" name="日期占位符 18433"/>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endParaRPr lang="zh-CN" altLang="en-US" dirty="0">
              <a:latin typeface="Times New Roman" panose="02020603050405020304" pitchFamily="18" charset="0"/>
              <a:ea typeface="宋体" panose="02010600030101010101" pitchFamily="2" charset="-122"/>
            </a:endParaRPr>
          </a:p>
        </p:txBody>
      </p:sp>
      <p:sp>
        <p:nvSpPr>
          <p:cNvPr id="18435" name="页脚占位符 18434"/>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en-US" altLang="zh-CN" dirty="0">
              <a:latin typeface="Times New Roman" panose="02020603050405020304" pitchFamily="18" charset="0"/>
              <a:ea typeface="宋体" panose="02010600030101010101" pitchFamily="2" charset="-122"/>
            </a:endParaRPr>
          </a:p>
        </p:txBody>
      </p:sp>
      <p:sp>
        <p:nvSpPr>
          <p:cNvPr id="18436" name="灯片编号占位符 18435"/>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8437" name="标题 18436"/>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8438" name="文本占位符 18437"/>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6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30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6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5" name="图片 25614" descr="Ar_012">
            <a:hlinkClick r:id="" action="ppaction://hlinkshowjump?jump=previousslide"/>
          </p:cNvPr>
          <p:cNvPicPr>
            <a:picLocks noChangeAspect="1"/>
          </p:cNvPicPr>
          <p:nvPr/>
        </p:nvPicPr>
        <p:blipFill>
          <a:blip r:embed="rId1"/>
          <a:stretch>
            <a:fillRect/>
          </a:stretch>
        </p:blipFill>
        <p:spPr>
          <a:xfrm>
            <a:off x="8610600" y="5867400"/>
            <a:ext cx="395288" cy="173038"/>
          </a:xfrm>
          <a:prstGeom prst="rect">
            <a:avLst/>
          </a:prstGeom>
          <a:noFill/>
          <a:ln w="9525">
            <a:noFill/>
          </a:ln>
        </p:spPr>
      </p:pic>
      <p:pic>
        <p:nvPicPr>
          <p:cNvPr id="3" name="图片 2"/>
          <p:cNvPicPr>
            <a:picLocks noChangeAspect="1"/>
          </p:cNvPicPr>
          <p:nvPr/>
        </p:nvPicPr>
        <p:blipFill>
          <a:blip r:embed="rId2"/>
          <a:stretch>
            <a:fillRect/>
          </a:stretch>
        </p:blipFill>
        <p:spPr>
          <a:xfrm>
            <a:off x="386349" y="638566"/>
            <a:ext cx="8551329" cy="6464966"/>
          </a:xfrm>
          <a:prstGeom prst="rect">
            <a:avLst/>
          </a:prstGeom>
        </p:spPr>
      </p:pic>
    </p:spTree>
  </p:cSld>
  <p:clrMapOvr>
    <a:masterClrMapping/>
  </p:clrMapOvr>
  <p:transition spd="slow" advTm="29000">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419" y="1088636"/>
            <a:ext cx="7505264" cy="6370975"/>
          </a:xfrm>
          <a:prstGeom prst="rect">
            <a:avLst/>
          </a:prstGeom>
          <a:noFill/>
          <a:ln w="9525">
            <a:noFill/>
          </a:ln>
        </p:spPr>
        <p:txBody>
          <a:bodyPr wrap="square">
            <a:spAutoFit/>
          </a:bodyPr>
          <a:lstStyle/>
          <a:p>
            <a:r>
              <a:rPr lang="en-US" altLang="zh-CN" sz="3200" dirty="0">
                <a:solidFill>
                  <a:srgbClr val="0033CC"/>
                </a:solidFill>
                <a:latin typeface="宋体" panose="02010600030101010101" pitchFamily="2" charset="-122"/>
                <a:ea typeface="宋体" panose="02010600030101010101" pitchFamily="2" charset="-122"/>
                <a:cs typeface="宋体" panose="02010600030101010101" pitchFamily="2" charset="-122"/>
              </a:rPr>
              <a:t>1. </a:t>
            </a:r>
            <a:r>
              <a:rPr lang="zh-CN" altLang="en-US" sz="3200" dirty="0">
                <a:solidFill>
                  <a:srgbClr val="0033CC"/>
                </a:solidFill>
                <a:latin typeface="宋体" panose="02010600030101010101" pitchFamily="2" charset="-122"/>
                <a:ea typeface="宋体" panose="02010600030101010101" pitchFamily="2" charset="-122"/>
                <a:cs typeface="宋体" panose="02010600030101010101" pitchFamily="2" charset="-122"/>
              </a:rPr>
              <a:t>结合全文，简析作者喜爱灯笼的原因是什么？</a:t>
            </a:r>
            <a:endParaRPr lang="zh-CN" altLang="en-US" sz="3200" dirty="0">
              <a:solidFill>
                <a:srgbClr val="0033CC"/>
              </a:solidFill>
              <a:latin typeface="宋体" panose="02010600030101010101" pitchFamily="2" charset="-122"/>
              <a:ea typeface="宋体" panose="02010600030101010101" pitchFamily="2" charset="-122"/>
              <a:cs typeface="宋体" panose="02010600030101010101" pitchFamily="2" charset="-122"/>
            </a:endParaRPr>
          </a:p>
          <a:p>
            <a:endPar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灯笼寄托着祖父、母亲等亲人的慈爱和牵挂，也寄托着作者对亲人的感激之情；</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许多乡情民俗与灯笼结下太多的缘分，给作者留下很多美好的回忆；</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灯笼能为夜行人指路，温暖他人；</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记录、传承着家族历史；</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⑤</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引发作者联想起古代将领挑灯看剑，抗击敌人的情景，激发爱国热情。</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463876" y="380750"/>
            <a:ext cx="2250350" cy="707886"/>
          </a:xfrm>
          <a:prstGeom prst="rect">
            <a:avLst/>
          </a:prstGeom>
          <a:noFill/>
        </p:spPr>
        <p:txBody>
          <a:bodyPr wrap="square" rtlCol="0">
            <a:spAutoFit/>
          </a:bodyPr>
          <a:lstStyle/>
          <a:p>
            <a:r>
              <a:rPr lang="zh-CN" altLang="en-US" sz="4000" b="1" dirty="0">
                <a:solidFill>
                  <a:srgbClr val="C00000"/>
                </a:solidFill>
                <a:latin typeface="华文行楷" panose="02010800040101010101" charset="-122"/>
                <a:ea typeface="华文行楷" panose="02010800040101010101" charset="-122"/>
              </a:rPr>
              <a:t>合作探究</a:t>
            </a:r>
            <a:endParaRPr lang="zh-CN" altLang="en-US"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0">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0">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0">
                                            <p:txEl>
                                              <p:pRg st="5" end="5"/>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080" y="1133643"/>
            <a:ext cx="8146266" cy="6494085"/>
          </a:xfrm>
          <a:prstGeom prst="rect">
            <a:avLst/>
          </a:prstGeom>
          <a:noFill/>
        </p:spPr>
        <p:txBody>
          <a:bodyPr wrap="square" rtlCol="0" anchor="t">
            <a:spAutoFit/>
          </a:bodyPr>
          <a:lstStyle/>
          <a:p>
            <a:r>
              <a:rPr lang="zh-CN" altLang="en-US" sz="3200" b="1" dirty="0">
                <a:solidFill>
                  <a:srgbClr val="0033CC"/>
                </a:solidFill>
                <a:latin typeface="宋体" panose="02010600030101010101" pitchFamily="2" charset="-122"/>
                <a:cs typeface="宋体" panose="02010600030101010101" pitchFamily="2" charset="-122"/>
                <a:sym typeface="+mn-ea"/>
              </a:rPr>
              <a:t>2. 文章结尾一段所表现的作者的观点态度是什么？请结合文章，进行分析并评价。</a:t>
            </a:r>
            <a:endParaRPr lang="zh-CN" altLang="en-US" sz="3200" b="1" dirty="0">
              <a:solidFill>
                <a:srgbClr val="0033CC"/>
              </a:solidFill>
              <a:latin typeface="宋体" panose="02010600030101010101" pitchFamily="2" charset="-122"/>
              <a:cs typeface="宋体" panose="02010600030101010101" pitchFamily="2" charset="-122"/>
              <a:sym typeface="+mn-ea"/>
            </a:endParaRPr>
          </a:p>
          <a:p>
            <a:endParaRPr lang="en-US" altLang="zh-CN" sz="3200" b="1" dirty="0" smtClean="0">
              <a:solidFill>
                <a:srgbClr val="000000"/>
              </a:solidFill>
              <a:latin typeface="宋体" panose="02010600030101010101" pitchFamily="2" charset="-122"/>
              <a:cs typeface="宋体" panose="02010600030101010101" pitchFamily="2" charset="-122"/>
              <a:sym typeface="+mn-ea"/>
            </a:endParaRPr>
          </a:p>
          <a:p>
            <a:r>
              <a:rPr lang="en-US" altLang="zh-CN" sz="3200" b="1" dirty="0">
                <a:solidFill>
                  <a:srgbClr val="000000"/>
                </a:solidFill>
                <a:latin typeface="宋体" panose="02010600030101010101" pitchFamily="2" charset="-122"/>
                <a:cs typeface="宋体" panose="02010600030101010101" pitchFamily="2" charset="-122"/>
                <a:sym typeface="+mn-ea"/>
              </a:rPr>
              <a:t> </a:t>
            </a:r>
            <a:r>
              <a:rPr lang="en-US" altLang="zh-CN" sz="3200" b="1" dirty="0" smtClean="0">
                <a:solidFill>
                  <a:srgbClr val="000000"/>
                </a:solidFill>
                <a:latin typeface="宋体" panose="02010600030101010101" pitchFamily="2" charset="-122"/>
                <a:cs typeface="宋体" panose="02010600030101010101" pitchFamily="2" charset="-122"/>
                <a:sym typeface="+mn-ea"/>
              </a:rPr>
              <a:t>   </a:t>
            </a:r>
            <a:r>
              <a:rPr lang="zh-CN" altLang="en-US" sz="3200" b="1" dirty="0" smtClean="0">
                <a:solidFill>
                  <a:srgbClr val="000000"/>
                </a:solidFill>
                <a:latin typeface="宋体" panose="02010600030101010101" pitchFamily="2" charset="-122"/>
                <a:cs typeface="宋体" panose="02010600030101010101" pitchFamily="2" charset="-122"/>
                <a:sym typeface="+mn-ea"/>
              </a:rPr>
              <a:t>作者</a:t>
            </a:r>
            <a:r>
              <a:rPr lang="zh-CN" altLang="en-US" sz="3200" b="1" dirty="0">
                <a:solidFill>
                  <a:srgbClr val="000000"/>
                </a:solidFill>
                <a:latin typeface="宋体" panose="02010600030101010101" pitchFamily="2" charset="-122"/>
                <a:cs typeface="宋体" panose="02010600030101010101" pitchFamily="2" charset="-122"/>
                <a:sym typeface="+mn-ea"/>
              </a:rPr>
              <a:t>热烈赞颂古代将军塞外点兵，挑灯看剑，英勇杀敌的气概；他们激发了作者的爱国情怀，作者热切希望冲上前线，奋勇杀敌，打击日寇；同时表达了对时局的担忧和对未来的期望，希望有更强大的力量，有更具凝聚力的精神，团结抗战，打败敌人，保卫好自己的家园。作者的爱国情怀值得肯定，这种情感在我们今天也是不可缺少的。</a:t>
            </a:r>
            <a:endParaRPr lang="zh-CN" altLang="en-US" sz="3200" b="1" dirty="0">
              <a:solidFill>
                <a:srgbClr val="000000"/>
              </a:solidFill>
              <a:latin typeface="宋体" panose="02010600030101010101" pitchFamily="2" charset="-122"/>
              <a:cs typeface="宋体" panose="02010600030101010101" pitchFamily="2" charset="-122"/>
              <a:sym typeface="+mn-ea"/>
            </a:endParaRPr>
          </a:p>
          <a:p>
            <a:endParaRPr lang="zh-CN" altLang="en-US" sz="3200" dirty="0">
              <a:solidFill>
                <a:srgbClr val="000000"/>
              </a:solidFill>
              <a:latin typeface="宋体" panose="02010600030101010101" pitchFamily="2" charset="-122"/>
              <a:cs typeface="宋体" panose="02010600030101010101" pitchFamily="2" charset="-122"/>
              <a:sym typeface="+mn-ea"/>
            </a:endParaRPr>
          </a:p>
          <a:p>
            <a:r>
              <a:rPr lang="zh-CN" altLang="en-US" sz="3200" dirty="0">
                <a:solidFill>
                  <a:srgbClr val="000000"/>
                </a:solidFill>
                <a:latin typeface="宋体" panose="02010600030101010101" pitchFamily="2" charset="-122"/>
                <a:cs typeface="宋体" panose="02010600030101010101" pitchFamily="2" charset="-122"/>
                <a:sym typeface="+mn-ea"/>
              </a:rPr>
              <a:t>   </a:t>
            </a:r>
            <a:endParaRPr lang="zh-CN" altLang="en-US" sz="3200" b="1" dirty="0">
              <a:solidFill>
                <a:srgbClr val="000000"/>
              </a:solidFill>
              <a:latin typeface="宋体" panose="02010600030101010101" pitchFamily="2" charset="-122"/>
              <a:cs typeface="宋体" panose="02010600030101010101" pitchFamily="2" charset="-122"/>
              <a:sym typeface="+mn-ea"/>
            </a:endParaRPr>
          </a:p>
        </p:txBody>
      </p:sp>
      <p:sp>
        <p:nvSpPr>
          <p:cNvPr id="3" name="文本框 2"/>
          <p:cNvSpPr txBox="1"/>
          <p:nvPr/>
        </p:nvSpPr>
        <p:spPr>
          <a:xfrm>
            <a:off x="3356811" y="278510"/>
            <a:ext cx="2554805" cy="707886"/>
          </a:xfrm>
          <a:prstGeom prst="rect">
            <a:avLst/>
          </a:prstGeom>
          <a:noFill/>
        </p:spPr>
        <p:txBody>
          <a:bodyPr wrap="square" rtlCol="0" anchor="t">
            <a:spAutoFit/>
          </a:bodyPr>
          <a:lstStyle/>
          <a:p>
            <a:r>
              <a:rPr lang="zh-CN" altLang="en-US" sz="4000" b="1" dirty="0">
                <a:solidFill>
                  <a:srgbClr val="C00000"/>
                </a:solidFill>
                <a:latin typeface="华文行楷" panose="02010800040101010101" charset="-122"/>
                <a:ea typeface="华文行楷" panose="02010800040101010101" charset="-122"/>
                <a:sym typeface="+mn-ea"/>
              </a:rPr>
              <a:t>合作探究</a:t>
            </a:r>
            <a:endParaRPr lang="zh-CN" altLang="en-US"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1454" y="1988776"/>
            <a:ext cx="7291134" cy="3970318"/>
          </a:xfrm>
          <a:prstGeom prst="rect">
            <a:avLst/>
          </a:prstGeom>
          <a:noFill/>
        </p:spPr>
        <p:txBody>
          <a:bodyPr wrap="square" rtlCol="0">
            <a:spAutoFit/>
          </a:bodyPr>
          <a:lstStyle/>
          <a:p>
            <a:r>
              <a:rPr lang="en-US" altLang="zh-CN" sz="2100" b="1" dirty="0">
                <a:solidFill>
                  <a:srgbClr val="0033CC"/>
                </a:solidFill>
                <a:latin typeface="楷体" panose="02010609060101010101" charset="-122"/>
                <a:ea typeface="楷体" panose="02010609060101010101" charset="-122"/>
                <a:cs typeface="+mn-ea"/>
              </a:rPr>
              <a:t>    </a:t>
            </a:r>
            <a:r>
              <a:rPr lang="en-US" altLang="zh-CN" sz="2100" b="1" dirty="0" smtClean="0">
                <a:solidFill>
                  <a:srgbClr val="0033CC"/>
                </a:solidFill>
                <a:latin typeface="楷体" panose="02010609060101010101" charset="-122"/>
                <a:ea typeface="楷体" panose="02010609060101010101" charset="-122"/>
                <a:cs typeface="+mn-ea"/>
              </a:rPr>
              <a:t>   </a:t>
            </a:r>
            <a:r>
              <a:rPr sz="3600" b="1" dirty="0" smtClean="0">
                <a:solidFill>
                  <a:srgbClr val="0033CC"/>
                </a:solidFill>
                <a:latin typeface="楷体" panose="02010609060101010101" charset="-122"/>
                <a:ea typeface="楷体" panose="02010609060101010101" charset="-122"/>
                <a:cs typeface="+mn-ea"/>
              </a:rPr>
              <a:t>本文以散文的自由笔法</a:t>
            </a:r>
            <a:r>
              <a:rPr sz="3600" b="1" dirty="0">
                <a:solidFill>
                  <a:srgbClr val="0033CC"/>
                </a:solidFill>
                <a:latin typeface="楷体" panose="02010609060101010101" charset="-122"/>
                <a:ea typeface="楷体" panose="02010609060101010101" charset="-122"/>
                <a:cs typeface="+mn-ea"/>
              </a:rPr>
              <a:t>，抒写了作者关于灯笼的一些记忆，往昔经历、乡情民俗、诗词典故，从不同方面表达了灯笼对于作者乃至民族的重要意义。</a:t>
            </a:r>
            <a:r>
              <a:rPr sz="3600" b="1" dirty="0">
                <a:solidFill>
                  <a:schemeClr val="bg1"/>
                </a:solidFill>
                <a:latin typeface="楷体" panose="02010609060101010101" charset="-122"/>
                <a:ea typeface="楷体" panose="02010609060101010101" charset="-122"/>
                <a:cs typeface="+mn-ea"/>
              </a:rPr>
              <a:t>激发了作者的爱国情怀，同时表达了对时局的担忧和对未来的期望</a:t>
            </a:r>
            <a:r>
              <a:rPr lang="zh-CN" altLang="en-US" sz="3600" b="1" dirty="0">
                <a:solidFill>
                  <a:schemeClr val="bg1"/>
                </a:solidFill>
                <a:latin typeface="楷体" panose="02010609060101010101" charset="-122"/>
                <a:ea typeface="楷体" panose="02010609060101010101" charset="-122"/>
                <a:cs typeface="+mn-ea"/>
              </a:rPr>
              <a:t>。</a:t>
            </a:r>
            <a:endParaRPr lang="zh-CN" altLang="en-US" sz="3600" b="1" dirty="0">
              <a:solidFill>
                <a:schemeClr val="bg1"/>
              </a:solidFill>
              <a:latin typeface="楷体" panose="02010609060101010101" charset="-122"/>
              <a:ea typeface="楷体" panose="02010609060101010101" charset="-122"/>
              <a:cs typeface="+mn-ea"/>
            </a:endParaRPr>
          </a:p>
        </p:txBody>
      </p:sp>
      <p:sp>
        <p:nvSpPr>
          <p:cNvPr id="3" name="文本框 2"/>
          <p:cNvSpPr txBox="1"/>
          <p:nvPr/>
        </p:nvSpPr>
        <p:spPr>
          <a:xfrm>
            <a:off x="1376503" y="683573"/>
            <a:ext cx="2080940"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主旨分析</a:t>
            </a:r>
            <a:endParaRPr lang="zh-CN" altLang="en-US" sz="3600" dirty="0">
              <a:ln w="22225">
                <a:solidFill>
                  <a:schemeClr val="accent2"/>
                </a:solidFill>
                <a:prstDash val="solid"/>
              </a:ln>
              <a:solidFill>
                <a:schemeClr val="accent2">
                  <a:lumMod val="40000"/>
                  <a:lumOff val="60000"/>
                </a:schemeClr>
              </a:solidFill>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363" y="1268664"/>
            <a:ext cx="9226435" cy="5509200"/>
          </a:xfrm>
          <a:prstGeom prst="rect">
            <a:avLst/>
          </a:prstGeom>
          <a:noFill/>
        </p:spPr>
        <p:txBody>
          <a:bodyPr wrap="square" rtlCol="0">
            <a:spAutoFit/>
          </a:bodyPr>
          <a:lstStyle/>
          <a:p>
            <a:r>
              <a:rPr sz="3200" b="1" dirty="0">
                <a:solidFill>
                  <a:srgbClr val="0033CC"/>
                </a:solidFill>
                <a:latin typeface="楷体" panose="02010609060101010101" charset="-122"/>
                <a:ea typeface="楷体" panose="02010609060101010101" charset="-122"/>
                <a:cs typeface="+mn-ea"/>
              </a:rPr>
              <a:t>1.</a:t>
            </a:r>
            <a:r>
              <a:rPr sz="3200" b="1" dirty="0">
                <a:solidFill>
                  <a:schemeClr val="bg1"/>
                </a:solidFill>
                <a:latin typeface="楷体" panose="02010609060101010101" charset="-122"/>
                <a:ea typeface="楷体" panose="02010609060101010101" charset="-122"/>
                <a:cs typeface="+mn-ea"/>
              </a:rPr>
              <a:t>丰富的联想</a:t>
            </a:r>
            <a:r>
              <a:rPr sz="3200" b="1" dirty="0">
                <a:solidFill>
                  <a:srgbClr val="0033CC"/>
                </a:solidFill>
                <a:latin typeface="楷体" panose="02010609060101010101" charset="-122"/>
                <a:ea typeface="楷体" panose="02010609060101010101" charset="-122"/>
                <a:cs typeface="+mn-ea"/>
              </a:rPr>
              <a:t>。文章由灯笼想到了祖父、母亲等亲人的慈爱和牵挂；想到了许多乡情民俗；想到灯笼能为夜行人指路，温暖他人；想到灯笼记录、传承着家族历史；想到古代将领挑灯看剑，抗击敌人的情景。联想丰富，内容多样。</a:t>
            </a:r>
            <a:endParaRPr sz="3200" b="1" dirty="0">
              <a:solidFill>
                <a:srgbClr val="0033CC"/>
              </a:solidFill>
              <a:latin typeface="楷体" panose="02010609060101010101" charset="-122"/>
              <a:ea typeface="楷体" panose="02010609060101010101" charset="-122"/>
              <a:cs typeface="+mn-ea"/>
            </a:endParaRPr>
          </a:p>
          <a:p>
            <a:r>
              <a:rPr sz="3200" b="1" dirty="0">
                <a:solidFill>
                  <a:srgbClr val="0033CC"/>
                </a:solidFill>
                <a:latin typeface="楷体" panose="02010609060101010101" charset="-122"/>
                <a:ea typeface="楷体" panose="02010609060101010101" charset="-122"/>
                <a:cs typeface="+mn-ea"/>
              </a:rPr>
              <a:t>2.</a:t>
            </a:r>
            <a:r>
              <a:rPr sz="3200" b="1" dirty="0">
                <a:solidFill>
                  <a:schemeClr val="bg1"/>
                </a:solidFill>
                <a:latin typeface="楷体" panose="02010609060101010101" charset="-122"/>
                <a:ea typeface="楷体" panose="02010609060101010101" charset="-122"/>
                <a:cs typeface="+mn-ea"/>
              </a:rPr>
              <a:t>爱国的情怀。</a:t>
            </a:r>
            <a:r>
              <a:rPr sz="3200" b="1" dirty="0">
                <a:solidFill>
                  <a:srgbClr val="0033CC"/>
                </a:solidFill>
                <a:latin typeface="楷体" panose="02010609060101010101" charset="-122"/>
                <a:ea typeface="楷体" panose="02010609060101010101" charset="-122"/>
                <a:cs typeface="+mn-ea"/>
              </a:rPr>
              <a:t>作者在回忆童年生活的篇章里回荡着爱国主义的激越旋律，催人奋进。作者没有只是沉浸在对美好童年生活的回忆中，也没有单纯追慕古代名将挑灯看剑、塞外点兵令胡人不敢南下的业绩，而是由追忆历史转而表现国难现实，并大声疾呼，表达了爱国的热情。</a:t>
            </a:r>
            <a:endParaRPr sz="3200" b="1" dirty="0">
              <a:solidFill>
                <a:srgbClr val="0033CC"/>
              </a:solidFill>
              <a:latin typeface="楷体" panose="02010609060101010101" charset="-122"/>
              <a:ea typeface="楷体" panose="02010609060101010101" charset="-122"/>
              <a:cs typeface="+mn-ea"/>
            </a:endParaRPr>
          </a:p>
        </p:txBody>
      </p:sp>
      <p:sp>
        <p:nvSpPr>
          <p:cNvPr id="4" name="文本框 3"/>
          <p:cNvSpPr txBox="1"/>
          <p:nvPr/>
        </p:nvSpPr>
        <p:spPr>
          <a:xfrm>
            <a:off x="1601538" y="503545"/>
            <a:ext cx="2043085"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特色品评</a:t>
            </a:r>
            <a:endParaRPr lang="zh-CN" altLang="en-US" sz="3600" dirty="0">
              <a:ln w="22225">
                <a:solidFill>
                  <a:schemeClr val="accent2"/>
                </a:solidFill>
                <a:prstDash val="solid"/>
              </a:ln>
              <a:solidFill>
                <a:schemeClr val="accent2">
                  <a:lumMod val="40000"/>
                  <a:lumOff val="60000"/>
                </a:schemeClr>
              </a:solidFill>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342" y="1403685"/>
            <a:ext cx="8802658" cy="5016758"/>
          </a:xfrm>
          <a:prstGeom prst="rect">
            <a:avLst/>
          </a:prstGeom>
          <a:noFill/>
        </p:spPr>
        <p:txBody>
          <a:bodyPr wrap="square" rtlCol="0">
            <a:spAutoFit/>
          </a:bodyPr>
          <a:lstStyle/>
          <a:p>
            <a:r>
              <a:rPr lang="en-US" altLang="zh-CN" sz="2100" b="1" dirty="0">
                <a:solidFill>
                  <a:srgbClr val="0033CC"/>
                </a:solidFill>
                <a:latin typeface="楷体" panose="02010609060101010101" charset="-122"/>
                <a:ea typeface="楷体" panose="02010609060101010101" charset="-122"/>
                <a:cs typeface="+mn-ea"/>
              </a:rPr>
              <a:t>    </a:t>
            </a:r>
            <a:r>
              <a:rPr lang="zh-CN" altLang="en-US" sz="3200" b="1" dirty="0">
                <a:solidFill>
                  <a:srgbClr val="0033CC"/>
                </a:solidFill>
                <a:latin typeface="楷体" panose="02010609060101010101" charset="-122"/>
                <a:ea typeface="楷体" panose="02010609060101010101" charset="-122"/>
                <a:cs typeface="+mn-ea"/>
              </a:rPr>
              <a:t>《灯笼》的作者吴伯箫在回忆童年生活的篇章里，流露着爱国主义的情感。</a:t>
            </a:r>
            <a:r>
              <a:rPr lang="zh-CN" altLang="en-US" sz="3200" b="1" dirty="0">
                <a:solidFill>
                  <a:schemeClr val="bg1"/>
                </a:solidFill>
                <a:latin typeface="楷体" panose="02010609060101010101" charset="-122"/>
                <a:ea typeface="楷体" panose="02010609060101010101" charset="-122"/>
                <a:cs typeface="+mn-ea"/>
              </a:rPr>
              <a:t>爱国主义是对祖国的一种深厚感情，是一个民族的一种神圣美好的心理情感，蕴藏于每个公民的感情世界之中。</a:t>
            </a:r>
            <a:r>
              <a:rPr lang="zh-CN" altLang="en-US" sz="3200" b="1" dirty="0">
                <a:solidFill>
                  <a:srgbClr val="000000"/>
                </a:solidFill>
                <a:latin typeface="楷体" panose="02010609060101010101" charset="-122"/>
                <a:ea typeface="楷体" panose="02010609060101010101" charset="-122"/>
                <a:cs typeface="+mn-ea"/>
              </a:rPr>
              <a:t>这种情感集中表现为</a:t>
            </a:r>
            <a:r>
              <a:rPr lang="zh-CN" altLang="en-US" sz="3200" b="1" dirty="0">
                <a:solidFill>
                  <a:srgbClr val="0033CC"/>
                </a:solidFill>
                <a:latin typeface="楷体" panose="02010609060101010101" charset="-122"/>
                <a:ea typeface="楷体" panose="02010609060101010101" charset="-122"/>
                <a:cs typeface="+mn-ea"/>
              </a:rPr>
              <a:t>：对养育自己成长的祖国山河、文化、历史的热爱；关心祖国的前途和命运，把个人的命运同祖国的命运紧密地联系在一起；强烈的民族自尊心和自豪感以及对祖国的无限忠诚和为祖国的独立富强而英勇献身的精神等。我们每个人都要做一个爱国的人。</a:t>
            </a:r>
            <a:endParaRPr lang="zh-CN" altLang="en-US" sz="3200" b="1" dirty="0">
              <a:solidFill>
                <a:srgbClr val="0033CC"/>
              </a:solidFill>
              <a:latin typeface="楷体" panose="02010609060101010101" charset="-122"/>
              <a:ea typeface="楷体" panose="02010609060101010101" charset="-122"/>
              <a:cs typeface="+mn-ea"/>
            </a:endParaRPr>
          </a:p>
        </p:txBody>
      </p:sp>
      <p:sp>
        <p:nvSpPr>
          <p:cNvPr id="4" name="文本框 3"/>
          <p:cNvSpPr txBox="1"/>
          <p:nvPr/>
        </p:nvSpPr>
        <p:spPr>
          <a:xfrm>
            <a:off x="1376503" y="503545"/>
            <a:ext cx="2029026" cy="646331"/>
          </a:xfrm>
          <a:prstGeom prst="rect">
            <a:avLst/>
          </a:prstGeom>
          <a:solidFill>
            <a:srgbClr val="00B050"/>
          </a:solidFill>
          <a:ln>
            <a:solidFill>
              <a:schemeClr val="accent1"/>
            </a:solidFill>
          </a:ln>
        </p:spPr>
        <p:txBody>
          <a:bodyPr wrap="square" rtlCol="0">
            <a:spAutoFit/>
          </a:bodyPr>
          <a:lstStyle/>
          <a:p>
            <a:r>
              <a:rPr lang="zh-CN" altLang="en-US" sz="3600" dirty="0">
                <a:ln w="22225">
                  <a:solidFill>
                    <a:schemeClr val="accent2"/>
                  </a:solidFill>
                  <a:prstDash val="solid"/>
                </a:ln>
                <a:solidFill>
                  <a:schemeClr val="accent2">
                    <a:lumMod val="40000"/>
                    <a:lumOff val="60000"/>
                  </a:schemeClr>
                </a:solidFill>
                <a:effectLst/>
              </a:rPr>
              <a:t>读后感悟</a:t>
            </a:r>
            <a:endParaRPr lang="zh-CN" altLang="en-US" sz="3600" dirty="0">
              <a:ln w="22225">
                <a:solidFill>
                  <a:schemeClr val="accent2"/>
                </a:solidFill>
                <a:prstDash val="solid"/>
              </a:ln>
              <a:solidFill>
                <a:schemeClr val="accent2">
                  <a:lumMod val="40000"/>
                  <a:lumOff val="60000"/>
                </a:schemeClr>
              </a:solidFill>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矩形 411649"/>
          <p:cNvSpPr/>
          <p:nvPr/>
        </p:nvSpPr>
        <p:spPr>
          <a:xfrm>
            <a:off x="71300" y="908608"/>
            <a:ext cx="8866379" cy="5170646"/>
          </a:xfrm>
          <a:prstGeom prst="rect">
            <a:avLst/>
          </a:prstGeom>
          <a:noFill/>
          <a:ln w="9525">
            <a:noFill/>
          </a:ln>
        </p:spPr>
        <p:txBody>
          <a:bodyPr wrap="square" anchor="ctr">
            <a:spAutoFit/>
          </a:bodyPr>
          <a:lstStyle/>
          <a:p>
            <a:pPr>
              <a:lnSpc>
                <a:spcPct val="150000"/>
              </a:lnSpc>
            </a:pPr>
            <a:r>
              <a:rPr lang="en-US" altLang="zh-CN" sz="2800" dirty="0">
                <a:solidFill>
                  <a:srgbClr val="000000"/>
                </a:solidFill>
                <a:ea typeface="黑体" panose="02010609060101010101" pitchFamily="49" charset="-122"/>
              </a:rPr>
              <a:t>1</a:t>
            </a:r>
            <a:r>
              <a:rPr lang="en-US" altLang="zh-CN" sz="2800" dirty="0" smtClean="0">
                <a:solidFill>
                  <a:srgbClr val="000000"/>
                </a:solidFill>
                <a:ea typeface="黑体" panose="02010609060101010101" pitchFamily="49" charset="-122"/>
              </a:rPr>
              <a:t>.</a:t>
            </a:r>
            <a:r>
              <a:rPr lang="zh-CN" altLang="en-US" sz="2800" dirty="0">
                <a:solidFill>
                  <a:srgbClr val="000000"/>
                </a:solidFill>
                <a:latin typeface="黑体" panose="02010609060101010101" pitchFamily="49" charset="-122"/>
                <a:ea typeface="黑体" panose="02010609060101010101" pitchFamily="49" charset="-122"/>
              </a:rPr>
              <a:t>重点聚焦</a:t>
            </a:r>
            <a:endParaRPr lang="zh-CN" altLang="en-US" sz="2800" dirty="0">
              <a:solidFill>
                <a:srgbClr val="000000"/>
              </a:solidFill>
              <a:ea typeface="仿宋_GB2312" charset="-122"/>
            </a:endParaRPr>
          </a:p>
          <a:p>
            <a:pPr>
              <a:lnSpc>
                <a:spcPct val="150000"/>
              </a:lnSpc>
            </a:pPr>
            <a:r>
              <a:rPr lang="zh-CN" altLang="en-US" dirty="0">
                <a:solidFill>
                  <a:srgbClr val="000000"/>
                </a:solidFill>
                <a:ea typeface="仿宋_GB2312" charset="-122"/>
              </a:rPr>
              <a:t>师：文章开头交代小孩子喜欢火、光的情景，这样写有何作用</a:t>
            </a:r>
            <a:r>
              <a:rPr lang="zh-CN" altLang="en-US" dirty="0" smtClean="0">
                <a:solidFill>
                  <a:srgbClr val="000000"/>
                </a:solidFill>
                <a:ea typeface="仿宋_GB2312" charset="-122"/>
              </a:rPr>
              <a:t>？</a:t>
            </a:r>
            <a:endParaRPr lang="en-US" altLang="zh-CN" dirty="0">
              <a:solidFill>
                <a:srgbClr val="000000"/>
              </a:solidFill>
              <a:ea typeface="仿宋_GB2312" charset="-122"/>
            </a:endParaRPr>
          </a:p>
          <a:p>
            <a:pPr>
              <a:lnSpc>
                <a:spcPct val="150000"/>
              </a:lnSpc>
            </a:pPr>
            <a:r>
              <a:rPr lang="zh-CN" altLang="en-US" dirty="0" smtClean="0">
                <a:solidFill>
                  <a:srgbClr val="000000"/>
                </a:solidFill>
                <a:ea typeface="仿宋_GB2312" charset="-122"/>
              </a:rPr>
              <a:t>生</a:t>
            </a:r>
            <a:r>
              <a:rPr lang="zh-CN" altLang="en-US" dirty="0">
                <a:solidFill>
                  <a:srgbClr val="000000"/>
                </a:solidFill>
                <a:ea typeface="仿宋_GB2312" charset="-122"/>
              </a:rPr>
              <a:t>：丰富了文章内容，增添了情趣，避免叙述的呆板和结构的单调，引起读者的阅读兴趣；引出下文，为下文叙述喜爱灯笼做铺垫</a:t>
            </a:r>
            <a:r>
              <a:rPr lang="zh-CN" altLang="en-US" dirty="0" smtClean="0">
                <a:solidFill>
                  <a:srgbClr val="000000"/>
                </a:solidFill>
                <a:ea typeface="仿宋_GB2312" charset="-122"/>
              </a:rPr>
              <a:t>。</a:t>
            </a:r>
            <a:endParaRPr lang="en-US" altLang="zh-CN" dirty="0">
              <a:solidFill>
                <a:srgbClr val="000000"/>
              </a:solidFill>
              <a:ea typeface="仿宋_GB2312" charset="-122"/>
            </a:endParaRPr>
          </a:p>
          <a:p>
            <a:pPr>
              <a:lnSpc>
                <a:spcPct val="150000"/>
              </a:lnSpc>
            </a:pPr>
            <a:r>
              <a:rPr lang="zh-CN" altLang="en-US" dirty="0" smtClean="0">
                <a:solidFill>
                  <a:srgbClr val="000000"/>
                </a:solidFill>
                <a:ea typeface="仿宋_GB2312" charset="-122"/>
              </a:rPr>
              <a:t>师</a:t>
            </a:r>
            <a:r>
              <a:rPr lang="zh-CN" altLang="en-US" dirty="0">
                <a:solidFill>
                  <a:srgbClr val="000000"/>
                </a:solidFill>
                <a:ea typeface="仿宋_GB2312" charset="-122"/>
              </a:rPr>
              <a:t>：简析文章结尾一句所蕴含的作者的观点和态度</a:t>
            </a:r>
            <a:r>
              <a:rPr lang="zh-CN" altLang="en-US" dirty="0" smtClean="0">
                <a:solidFill>
                  <a:srgbClr val="000000"/>
                </a:solidFill>
                <a:ea typeface="仿宋_GB2312" charset="-122"/>
              </a:rPr>
              <a:t>。</a:t>
            </a:r>
            <a:endParaRPr lang="en-US" altLang="zh-CN" dirty="0">
              <a:solidFill>
                <a:srgbClr val="000000"/>
              </a:solidFill>
              <a:ea typeface="仿宋_GB2312" charset="-122"/>
            </a:endParaRPr>
          </a:p>
          <a:p>
            <a:pPr>
              <a:lnSpc>
                <a:spcPct val="150000"/>
              </a:lnSpc>
            </a:pPr>
            <a:r>
              <a:rPr lang="zh-CN" altLang="en-US" dirty="0" smtClean="0">
                <a:solidFill>
                  <a:srgbClr val="000000"/>
                </a:solidFill>
                <a:ea typeface="仿宋_GB2312" charset="-122"/>
              </a:rPr>
              <a:t>生</a:t>
            </a:r>
            <a:r>
              <a:rPr lang="zh-CN" altLang="en-US" dirty="0">
                <a:solidFill>
                  <a:srgbClr val="000000"/>
                </a:solidFill>
                <a:ea typeface="仿宋_GB2312" charset="-122"/>
              </a:rPr>
              <a:t>：</a:t>
            </a:r>
            <a:r>
              <a:rPr lang="en-US" altLang="zh-CN" dirty="0">
                <a:solidFill>
                  <a:srgbClr val="000000"/>
                </a:solidFill>
                <a:latin typeface="宋体" panose="02010600030101010101" pitchFamily="2" charset="-122"/>
                <a:cs typeface="Times New Roman" panose="02020603050405020304" pitchFamily="18" charset="0"/>
              </a:rPr>
              <a:t>①</a:t>
            </a:r>
            <a:r>
              <a:rPr lang="zh-CN" altLang="en-US" dirty="0">
                <a:solidFill>
                  <a:srgbClr val="000000"/>
                </a:solidFill>
                <a:ea typeface="仿宋_GB2312" charset="-122"/>
              </a:rPr>
              <a:t>热烈赞颂古代将军塞外点兵，挑灯看剑，英勇杀敌的气概；</a:t>
            </a:r>
            <a:r>
              <a:rPr lang="en-US" altLang="zh-CN" dirty="0">
                <a:solidFill>
                  <a:srgbClr val="000000"/>
                </a:solidFill>
                <a:latin typeface="宋体" panose="02010600030101010101" pitchFamily="2" charset="-122"/>
                <a:cs typeface="Times New Roman" panose="02020603050405020304" pitchFamily="18" charset="0"/>
              </a:rPr>
              <a:t>②</a:t>
            </a:r>
            <a:r>
              <a:rPr lang="zh-CN" altLang="en-US" dirty="0">
                <a:solidFill>
                  <a:srgbClr val="000000"/>
                </a:solidFill>
                <a:ea typeface="仿宋_GB2312" charset="-122"/>
              </a:rPr>
              <a:t>表现出了作者由此激发起来的爱国情怀，希望有更强大的力量，有更具凝聚力的精神，团结抗战，打败敌人，保卫自己的家园。</a:t>
            </a:r>
            <a:r>
              <a:rPr lang="zh-CN" altLang="en-US" dirty="0">
                <a:ea typeface="仿宋_GB2312" charset="-122"/>
              </a:rPr>
              <a:t> </a:t>
            </a:r>
            <a:endParaRPr lang="zh-CN" altLang="en-US" dirty="0">
              <a:ea typeface="仿宋_GB2312" charset="-122"/>
            </a:endParaRPr>
          </a:p>
        </p:txBody>
      </p:sp>
      <p:sp>
        <p:nvSpPr>
          <p:cNvPr id="2" name="文本框 1"/>
          <p:cNvSpPr txBox="1"/>
          <p:nvPr/>
        </p:nvSpPr>
        <p:spPr>
          <a:xfrm>
            <a:off x="521370" y="11514"/>
            <a:ext cx="1210588" cy="707886"/>
          </a:xfrm>
          <a:prstGeom prst="rect">
            <a:avLst/>
          </a:prstGeom>
          <a:noFill/>
        </p:spPr>
        <p:txBody>
          <a:bodyPr wrap="none" rtlCol="0">
            <a:spAutoFit/>
          </a:bodyPr>
          <a:lstStyle/>
          <a:p>
            <a:r>
              <a:rPr lang="zh-CN" altLang="en-US" sz="4000" dirty="0" smtClean="0">
                <a:solidFill>
                  <a:srgbClr val="0033CC"/>
                </a:solidFill>
              </a:rPr>
              <a:t>补充</a:t>
            </a:r>
            <a:endParaRPr lang="zh-CN" altLang="en-US" sz="4000" dirty="0">
              <a:solidFill>
                <a:srgbClr val="0033CC"/>
              </a:solidFill>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165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165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16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矩形 416769"/>
          <p:cNvSpPr/>
          <p:nvPr/>
        </p:nvSpPr>
        <p:spPr>
          <a:xfrm>
            <a:off x="251328" y="746605"/>
            <a:ext cx="8710613" cy="4191981"/>
          </a:xfrm>
          <a:prstGeom prst="rect">
            <a:avLst/>
          </a:prstGeom>
          <a:noFill/>
          <a:ln w="9525">
            <a:noFill/>
          </a:ln>
        </p:spPr>
        <p:txBody>
          <a:bodyPr anchor="ctr">
            <a:spAutoFit/>
          </a:bodyPr>
          <a:lstStyle/>
          <a:p>
            <a:pPr algn="just">
              <a:lnSpc>
                <a:spcPct val="150000"/>
              </a:lnSpc>
            </a:pPr>
            <a:r>
              <a:rPr lang="en-US" altLang="zh-CN" sz="2000" b="1" dirty="0">
                <a:solidFill>
                  <a:srgbClr val="000000"/>
                </a:solidFill>
                <a:latin typeface="Times New Roman" panose="02020603050405020304" pitchFamily="18" charset="0"/>
                <a:ea typeface="仿宋_GB2312" charset="-122"/>
              </a:rPr>
              <a:t>2</a:t>
            </a:r>
            <a:r>
              <a:rPr lang="zh-CN" altLang="en-US" sz="3200" b="1" dirty="0">
                <a:solidFill>
                  <a:srgbClr val="000000"/>
                </a:solidFill>
                <a:latin typeface="宋体" panose="02010600030101010101" pitchFamily="2" charset="-122"/>
                <a:ea typeface="MingLiU_HKSCS" panose="02020500000000000000" pitchFamily="18" charset="-120"/>
              </a:rPr>
              <a:t>．</a:t>
            </a:r>
            <a:r>
              <a:rPr lang="zh-CN" altLang="en-US" sz="3200" b="1" dirty="0">
                <a:solidFill>
                  <a:srgbClr val="000000"/>
                </a:solidFill>
                <a:ea typeface="仿宋_GB2312" charset="-122"/>
              </a:rPr>
              <a:t>下列词语中</a:t>
            </a:r>
            <a:r>
              <a:rPr lang="zh-CN" altLang="en-US" sz="3200" b="1" dirty="0">
                <a:solidFill>
                  <a:srgbClr val="FF0000"/>
                </a:solidFill>
                <a:ea typeface="仿宋_GB2312" charset="-122"/>
              </a:rPr>
              <a:t>没有错别字</a:t>
            </a:r>
            <a:r>
              <a:rPr lang="zh-CN" altLang="en-US" sz="3200" b="1" dirty="0">
                <a:solidFill>
                  <a:srgbClr val="000000"/>
                </a:solidFill>
                <a:ea typeface="仿宋_GB2312" charset="-122"/>
              </a:rPr>
              <a:t>的一项是 </a:t>
            </a:r>
            <a:r>
              <a:rPr lang="en-US" altLang="zh-CN" sz="3200" b="1" dirty="0">
                <a:solidFill>
                  <a:srgbClr val="000000"/>
                </a:solidFill>
                <a:ea typeface="仿宋_GB2312" charset="-122"/>
              </a:rPr>
              <a:t>(             </a:t>
            </a:r>
            <a:r>
              <a:rPr lang="zh-CN" altLang="en-US" sz="3200" b="1" dirty="0" smtClean="0">
                <a:solidFill>
                  <a:srgbClr val="000000"/>
                </a:solidFill>
                <a:ea typeface="仿宋_GB2312" charset="-122"/>
              </a:rPr>
              <a:t>）</a:t>
            </a:r>
            <a:endParaRPr lang="en-US" altLang="zh-CN" sz="3200" b="1" dirty="0">
              <a:solidFill>
                <a:srgbClr val="000000"/>
              </a:solidFill>
              <a:cs typeface="Times New Roman" panose="02020603050405020304" pitchFamily="18" charset="0"/>
            </a:endParaRPr>
          </a:p>
          <a:p>
            <a:pPr algn="just">
              <a:lnSpc>
                <a:spcPct val="150000"/>
              </a:lnSpc>
            </a:pPr>
            <a:r>
              <a:rPr lang="en-US" altLang="zh-CN" sz="3200" b="1" dirty="0">
                <a:solidFill>
                  <a:srgbClr val="000000"/>
                </a:solidFill>
                <a:cs typeface="Times New Roman" panose="02020603050405020304" pitchFamily="18" charset="0"/>
              </a:rPr>
              <a:t>A</a:t>
            </a:r>
            <a:r>
              <a:rPr lang="zh-CN" altLang="en-US" sz="3200" b="1" dirty="0">
                <a:solidFill>
                  <a:srgbClr val="000000"/>
                </a:solidFill>
                <a:latin typeface="MingLiU_HKSCS" panose="02020500000000000000" pitchFamily="18" charset="-120"/>
                <a:ea typeface="MingLiU_HKSCS" panose="02020500000000000000" pitchFamily="18" charset="-120"/>
              </a:rPr>
              <a:t>．</a:t>
            </a:r>
            <a:r>
              <a:rPr lang="zh-CN" altLang="en-US" sz="3200" b="1" dirty="0">
                <a:solidFill>
                  <a:srgbClr val="000000"/>
                </a:solidFill>
                <a:cs typeface="Times New Roman" panose="02020603050405020304" pitchFamily="18" charset="0"/>
              </a:rPr>
              <a:t>点缀　　吩咐　　人情事故　　垂珠联珑</a:t>
            </a:r>
            <a:endParaRPr lang="zh-CN" altLang="en-US" sz="3200" b="1" dirty="0">
              <a:solidFill>
                <a:srgbClr val="000000"/>
              </a:solidFill>
              <a:cs typeface="Times New Roman" panose="02020603050405020304" pitchFamily="18" charset="0"/>
            </a:endParaRPr>
          </a:p>
          <a:p>
            <a:pPr algn="just">
              <a:lnSpc>
                <a:spcPct val="150000"/>
              </a:lnSpc>
            </a:pPr>
            <a:r>
              <a:rPr lang="en-US" altLang="zh-CN" sz="3200" b="1" dirty="0">
                <a:solidFill>
                  <a:srgbClr val="000000"/>
                </a:solidFill>
                <a:cs typeface="Times New Roman" panose="02020603050405020304" pitchFamily="18" charset="0"/>
              </a:rPr>
              <a:t>B</a:t>
            </a:r>
            <a:r>
              <a:rPr lang="zh-CN" altLang="en-US" sz="3200" b="1" dirty="0">
                <a:solidFill>
                  <a:srgbClr val="000000"/>
                </a:solidFill>
                <a:latin typeface="MingLiU_HKSCS" panose="02020500000000000000" pitchFamily="18" charset="-120"/>
                <a:ea typeface="MingLiU_HKSCS" panose="02020500000000000000" pitchFamily="18" charset="-120"/>
              </a:rPr>
              <a:t>．</a:t>
            </a:r>
            <a:r>
              <a:rPr lang="zh-CN" altLang="en-US" sz="3200" b="1" dirty="0">
                <a:solidFill>
                  <a:srgbClr val="000000"/>
                </a:solidFill>
                <a:cs typeface="Times New Roman" panose="02020603050405020304" pitchFamily="18" charset="0"/>
              </a:rPr>
              <a:t>霄夜　　晃荡　　富贵荣华　　翠羽流苏</a:t>
            </a:r>
            <a:endParaRPr lang="zh-CN" altLang="en-US" sz="3200" b="1" dirty="0">
              <a:solidFill>
                <a:srgbClr val="000000"/>
              </a:solidFill>
              <a:cs typeface="Times New Roman" panose="02020603050405020304" pitchFamily="18" charset="0"/>
            </a:endParaRPr>
          </a:p>
          <a:p>
            <a:pPr algn="just">
              <a:lnSpc>
                <a:spcPct val="150000"/>
              </a:lnSpc>
            </a:pPr>
            <a:r>
              <a:rPr lang="en-US" altLang="zh-CN" sz="3200" b="1" dirty="0">
                <a:solidFill>
                  <a:srgbClr val="000000"/>
                </a:solidFill>
                <a:cs typeface="Times New Roman" panose="02020603050405020304" pitchFamily="18" charset="0"/>
              </a:rPr>
              <a:t>C</a:t>
            </a:r>
            <a:r>
              <a:rPr lang="zh-CN" altLang="en-US" sz="3200" b="1" dirty="0">
                <a:solidFill>
                  <a:srgbClr val="000000"/>
                </a:solidFill>
                <a:latin typeface="MingLiU_HKSCS" panose="02020500000000000000" pitchFamily="18" charset="-120"/>
                <a:ea typeface="MingLiU_HKSCS" panose="02020500000000000000" pitchFamily="18" charset="-120"/>
              </a:rPr>
              <a:t>．</a:t>
            </a:r>
            <a:r>
              <a:rPr lang="zh-CN" altLang="en-US" sz="3200" b="1" dirty="0">
                <a:solidFill>
                  <a:srgbClr val="000000"/>
                </a:solidFill>
                <a:cs typeface="Times New Roman" panose="02020603050405020304" pitchFamily="18" charset="0"/>
              </a:rPr>
              <a:t>领域　　皎洁　　张灯结采　　萧萧斑马</a:t>
            </a:r>
            <a:endParaRPr lang="zh-CN" altLang="en-US" sz="3200" b="1" dirty="0">
              <a:solidFill>
                <a:srgbClr val="000000"/>
              </a:solidFill>
              <a:cs typeface="Times New Roman" panose="02020603050405020304" pitchFamily="18" charset="0"/>
            </a:endParaRPr>
          </a:p>
          <a:p>
            <a:pPr algn="just">
              <a:lnSpc>
                <a:spcPct val="150000"/>
              </a:lnSpc>
            </a:pPr>
            <a:r>
              <a:rPr lang="en-US" altLang="zh-CN" sz="3200" b="1" dirty="0">
                <a:solidFill>
                  <a:srgbClr val="000000"/>
                </a:solidFill>
                <a:cs typeface="Times New Roman" panose="02020603050405020304" pitchFamily="18" charset="0"/>
              </a:rPr>
              <a:t>D</a:t>
            </a:r>
            <a:r>
              <a:rPr lang="zh-CN" altLang="en-US" sz="3200" b="1" dirty="0">
                <a:solidFill>
                  <a:srgbClr val="000000"/>
                </a:solidFill>
                <a:latin typeface="MingLiU_HKSCS" panose="02020500000000000000" pitchFamily="18" charset="-120"/>
                <a:ea typeface="MingLiU_HKSCS" panose="02020500000000000000" pitchFamily="18" charset="-120"/>
              </a:rPr>
              <a:t>．</a:t>
            </a:r>
            <a:r>
              <a:rPr lang="zh-CN" altLang="en-US" sz="3200" b="1" dirty="0">
                <a:solidFill>
                  <a:srgbClr val="000000"/>
                </a:solidFill>
                <a:cs typeface="Times New Roman" panose="02020603050405020304" pitchFamily="18" charset="0"/>
              </a:rPr>
              <a:t>燎原　　静穆　　不甚了然　　夜深星阑</a:t>
            </a:r>
            <a:endParaRPr lang="zh-CN" altLang="en-US" sz="3200" b="1" dirty="0">
              <a:solidFill>
                <a:srgbClr val="000000"/>
              </a:solidFill>
              <a:cs typeface="Times New Roman" panose="02020603050405020304" pitchFamily="18" charset="0"/>
            </a:endParaRPr>
          </a:p>
          <a:p>
            <a:pPr algn="just">
              <a:lnSpc>
                <a:spcPct val="150000"/>
              </a:lnSpc>
            </a:pPr>
            <a:endParaRPr lang="zh-CN" altLang="en-US" sz="2000" dirty="0">
              <a:solidFill>
                <a:srgbClr val="000000"/>
              </a:solidFill>
              <a:latin typeface="Times New Roman" panose="02020603050405020304" pitchFamily="18" charset="0"/>
              <a:ea typeface="Times New Roman" panose="02020603050405020304" pitchFamily="18" charset="0"/>
            </a:endParaRPr>
          </a:p>
        </p:txBody>
      </p:sp>
      <p:sp>
        <p:nvSpPr>
          <p:cNvPr id="416771" name="矩形 416770"/>
          <p:cNvSpPr/>
          <p:nvPr/>
        </p:nvSpPr>
        <p:spPr>
          <a:xfrm>
            <a:off x="7362434" y="746605"/>
            <a:ext cx="518091" cy="646331"/>
          </a:xfrm>
          <a:prstGeom prst="rect">
            <a:avLst/>
          </a:prstGeom>
          <a:noFill/>
          <a:ln w="9525">
            <a:noFill/>
          </a:ln>
        </p:spPr>
        <p:txBody>
          <a:bodyPr wrap="none" anchor="t">
            <a:spAutoFit/>
          </a:bodyPr>
          <a:lstStyle/>
          <a:p>
            <a:pPr defTabSz="815975"/>
            <a:r>
              <a:rPr lang="en-US" altLang="zh-CN" sz="3600" dirty="0">
                <a:solidFill>
                  <a:srgbClr val="FF0000"/>
                </a:solidFill>
                <a:latin typeface="Times New Roman" panose="02020603050405020304" pitchFamily="18" charset="0"/>
                <a:ea typeface="华文新魏" panose="02010800040101010101" pitchFamily="2" charset="-122"/>
              </a:rPr>
              <a:t>D</a:t>
            </a:r>
            <a:endParaRPr lang="en-US" altLang="zh-CN" sz="3600" dirty="0">
              <a:solidFill>
                <a:srgbClr val="FF0000"/>
              </a:solidFill>
              <a:latin typeface="Times New Roman" panose="02020603050405020304" pitchFamily="18" charset="0"/>
              <a:ea typeface="华文新魏" panose="02010800040101010101" pitchFamily="2" charset="-122"/>
            </a:endParaRPr>
          </a:p>
        </p:txBody>
      </p:sp>
      <p:sp>
        <p:nvSpPr>
          <p:cNvPr id="416772" name="矩形 416771"/>
          <p:cNvSpPr/>
          <p:nvPr/>
        </p:nvSpPr>
        <p:spPr>
          <a:xfrm>
            <a:off x="791412" y="4599182"/>
            <a:ext cx="6498500" cy="1077218"/>
          </a:xfrm>
          <a:prstGeom prst="rect">
            <a:avLst/>
          </a:prstGeom>
          <a:noFill/>
          <a:ln w="9525">
            <a:noFill/>
          </a:ln>
        </p:spPr>
        <p:txBody>
          <a:bodyPr wrap="square" anchor="t">
            <a:spAutoFit/>
          </a:bodyPr>
          <a:lstStyle/>
          <a:p>
            <a:pPr defTabSz="815975"/>
            <a:r>
              <a:rPr lang="zh-CN" altLang="en-US" sz="3200" dirty="0">
                <a:solidFill>
                  <a:srgbClr val="0033CC"/>
                </a:solidFill>
                <a:latin typeface="Times New Roman" panose="02020603050405020304" pitchFamily="18" charset="0"/>
                <a:ea typeface="华文新魏" panose="02010800040101010101" pitchFamily="2" charset="-122"/>
              </a:rPr>
              <a:t>【解析】</a:t>
            </a:r>
            <a:r>
              <a:rPr lang="zh-CN" altLang="en-US" sz="3200" dirty="0">
                <a:solidFill>
                  <a:srgbClr val="FF0000"/>
                </a:solidFill>
                <a:latin typeface="Times New Roman" panose="02020603050405020304" pitchFamily="18" charset="0"/>
                <a:ea typeface="华文新魏" panose="02010800040101010101" pitchFamily="2" charset="-122"/>
              </a:rPr>
              <a:t> </a:t>
            </a:r>
            <a:r>
              <a:rPr lang="en-US" altLang="zh-CN" sz="3200" dirty="0">
                <a:solidFill>
                  <a:srgbClr val="FF0000"/>
                </a:solidFill>
                <a:latin typeface="Times New Roman" panose="02020603050405020304" pitchFamily="18" charset="0"/>
                <a:ea typeface="华文新魏" panose="02010800040101010101" pitchFamily="2" charset="-122"/>
              </a:rPr>
              <a:t>A</a:t>
            </a:r>
            <a:r>
              <a:rPr lang="zh-CN" altLang="en-US" sz="3200" dirty="0">
                <a:solidFill>
                  <a:srgbClr val="FF0000"/>
                </a:solidFill>
                <a:latin typeface="Times New Roman" panose="02020603050405020304" pitchFamily="18" charset="0"/>
                <a:ea typeface="华文新魏" panose="02010800040101010101" pitchFamily="2" charset="-122"/>
              </a:rPr>
              <a:t>项，人情世故；</a:t>
            </a:r>
            <a:r>
              <a:rPr lang="en-US" altLang="zh-CN" sz="3200" dirty="0">
                <a:solidFill>
                  <a:srgbClr val="FF0000"/>
                </a:solidFill>
                <a:latin typeface="Times New Roman" panose="02020603050405020304" pitchFamily="18" charset="0"/>
                <a:ea typeface="华文新魏" panose="02010800040101010101" pitchFamily="2" charset="-122"/>
              </a:rPr>
              <a:t>B</a:t>
            </a:r>
            <a:r>
              <a:rPr lang="zh-CN" altLang="en-US" sz="3200" dirty="0">
                <a:solidFill>
                  <a:srgbClr val="FF0000"/>
                </a:solidFill>
                <a:latin typeface="Times New Roman" panose="02020603050405020304" pitchFamily="18" charset="0"/>
                <a:ea typeface="华文新魏" panose="02010800040101010101" pitchFamily="2" charset="-122"/>
              </a:rPr>
              <a:t>项，宵夜</a:t>
            </a:r>
            <a:r>
              <a:rPr lang="zh-CN" altLang="en-US" sz="3200" dirty="0" smtClean="0">
                <a:solidFill>
                  <a:srgbClr val="FF0000"/>
                </a:solidFill>
                <a:latin typeface="Times New Roman" panose="02020603050405020304" pitchFamily="18" charset="0"/>
                <a:ea typeface="华文新魏" panose="02010800040101010101" pitchFamily="2" charset="-122"/>
              </a:rPr>
              <a:t>；    </a:t>
            </a:r>
            <a:r>
              <a:rPr lang="en-US" altLang="zh-CN" sz="3200" dirty="0" smtClean="0">
                <a:solidFill>
                  <a:srgbClr val="FF0000"/>
                </a:solidFill>
                <a:latin typeface="Times New Roman" panose="02020603050405020304" pitchFamily="18" charset="0"/>
                <a:ea typeface="华文新魏" panose="02010800040101010101" pitchFamily="2" charset="-122"/>
              </a:rPr>
              <a:t>C</a:t>
            </a:r>
            <a:r>
              <a:rPr lang="zh-CN" altLang="en-US" sz="3200" dirty="0">
                <a:solidFill>
                  <a:srgbClr val="FF0000"/>
                </a:solidFill>
                <a:latin typeface="Times New Roman" panose="02020603050405020304" pitchFamily="18" charset="0"/>
                <a:ea typeface="华文新魏" panose="02010800040101010101" pitchFamily="2" charset="-122"/>
              </a:rPr>
              <a:t>项，张灯结彩。</a:t>
            </a:r>
            <a:endParaRPr lang="zh-CN" altLang="en-US" sz="3200" dirty="0">
              <a:solidFill>
                <a:srgbClr val="FF0000"/>
              </a:solidFill>
              <a:latin typeface="Times New Roman" panose="02020603050405020304" pitchFamily="18" charset="0"/>
              <a:ea typeface="华文新魏" panose="02010800040101010101" pitchFamily="2"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6771"/>
                                        </p:tgtEl>
                                        <p:attrNameLst>
                                          <p:attrName>style.visibility</p:attrName>
                                        </p:attrNameLst>
                                      </p:cBhvr>
                                      <p:to>
                                        <p:strVal val="visible"/>
                                      </p:to>
                                    </p:set>
                                    <p:animEffect transition="in" filter="blinds(horizontal)">
                                      <p:cBhvr>
                                        <p:cTn id="7" dur="500"/>
                                        <p:tgtEl>
                                          <p:spTgt spid="4167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6772"/>
                                        </p:tgtEl>
                                        <p:attrNameLst>
                                          <p:attrName>style.visibility</p:attrName>
                                        </p:attrNameLst>
                                      </p:cBhvr>
                                      <p:to>
                                        <p:strVal val="visible"/>
                                      </p:to>
                                    </p:set>
                                    <p:animEffect transition="in" filter="blinds(horizontal)">
                                      <p:cBhvr>
                                        <p:cTn id="12" dur="500"/>
                                        <p:tgtEl>
                                          <p:spTgt spid="416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1" grpId="0"/>
      <p:bldP spid="4167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矩形 418817"/>
          <p:cNvSpPr/>
          <p:nvPr/>
        </p:nvSpPr>
        <p:spPr>
          <a:xfrm>
            <a:off x="107950" y="94934"/>
            <a:ext cx="8710613" cy="5909310"/>
          </a:xfrm>
          <a:prstGeom prst="rect">
            <a:avLst/>
          </a:prstGeom>
          <a:noFill/>
          <a:ln w="9525">
            <a:noFill/>
          </a:ln>
        </p:spPr>
        <p:txBody>
          <a:bodyPr anchor="ctr">
            <a:spAutoFit/>
          </a:bodyPr>
          <a:lstStyle/>
          <a:p>
            <a:pPr algn="just">
              <a:lnSpc>
                <a:spcPct val="150000"/>
              </a:lnSpc>
            </a:pPr>
            <a:r>
              <a:rPr lang="en-US" altLang="zh-CN" sz="2800" dirty="0">
                <a:solidFill>
                  <a:srgbClr val="000000"/>
                </a:solidFill>
                <a:cs typeface="Times New Roman" panose="02020603050405020304" pitchFamily="18" charset="0"/>
              </a:rPr>
              <a:t>3</a:t>
            </a:r>
            <a:r>
              <a:rPr lang="zh-CN" altLang="en-US" sz="2800" dirty="0">
                <a:solidFill>
                  <a:srgbClr val="000000"/>
                </a:solidFill>
                <a:latin typeface="MingLiU_HKSCS" panose="02020500000000000000" pitchFamily="18" charset="-120"/>
                <a:ea typeface="MingLiU_HKSCS" panose="02020500000000000000" pitchFamily="18" charset="-120"/>
              </a:rPr>
              <a:t>．</a:t>
            </a:r>
            <a:r>
              <a:rPr lang="zh-CN" altLang="en-US" sz="2800" b="1" dirty="0">
                <a:solidFill>
                  <a:srgbClr val="000000"/>
                </a:solidFill>
                <a:cs typeface="Times New Roman" panose="02020603050405020304" pitchFamily="18" charset="0"/>
              </a:rPr>
              <a:t>将下列句子重新排序</a:t>
            </a:r>
            <a:r>
              <a:rPr lang="zh-CN" altLang="en-US" sz="2800" b="1" dirty="0">
                <a:solidFill>
                  <a:srgbClr val="000000"/>
                </a:solidFill>
                <a:latin typeface="MingLiU_HKSCS" panose="02020500000000000000" pitchFamily="18" charset="-120"/>
                <a:ea typeface="MingLiU_HKSCS" panose="02020500000000000000" pitchFamily="18" charset="-120"/>
              </a:rPr>
              <a:t>，</a:t>
            </a:r>
            <a:r>
              <a:rPr lang="zh-CN" altLang="en-US" sz="2800" b="1" dirty="0">
                <a:solidFill>
                  <a:srgbClr val="FF0000"/>
                </a:solidFill>
                <a:cs typeface="Times New Roman" panose="02020603050405020304" pitchFamily="18" charset="0"/>
              </a:rPr>
              <a:t>衔接最恰当</a:t>
            </a:r>
            <a:r>
              <a:rPr lang="zh-CN" altLang="en-US" sz="2800" b="1" dirty="0">
                <a:solidFill>
                  <a:srgbClr val="000000"/>
                </a:solidFill>
                <a:cs typeface="Times New Roman" panose="02020603050405020304" pitchFamily="18" charset="0"/>
              </a:rPr>
              <a:t>的一项是 </a:t>
            </a:r>
            <a:r>
              <a:rPr lang="en-US" altLang="zh-CN" sz="2000" dirty="0">
                <a:solidFill>
                  <a:srgbClr val="000000"/>
                </a:solidFill>
                <a:latin typeface="Times New Roman" panose="02020603050405020304" pitchFamily="18" charset="0"/>
                <a:cs typeface="Times New Roman" panose="02020603050405020304" pitchFamily="18" charset="0"/>
              </a:rPr>
              <a:t>(                )</a:t>
            </a:r>
            <a:endParaRPr lang="en-US" altLang="zh-CN" sz="2000" dirty="0">
              <a:solidFill>
                <a:srgbClr val="000000"/>
              </a:solidFill>
              <a:latin typeface="宋体" panose="02010600030101010101" pitchFamily="2" charset="-122"/>
              <a:ea typeface="楷体_GB2312" panose="02010609030101010101" pitchFamily="49" charset="-122"/>
            </a:endParaRPr>
          </a:p>
          <a:p>
            <a:pPr algn="just">
              <a:lnSpc>
                <a:spcPct val="150000"/>
              </a:lnSpc>
            </a:pPr>
            <a:r>
              <a:rPr lang="en-US" altLang="zh-CN" dirty="0">
                <a:solidFill>
                  <a:srgbClr val="000000"/>
                </a:solidFill>
                <a:latin typeface="宋体" panose="02010600030101010101" pitchFamily="2" charset="-122"/>
                <a:ea typeface="楷体_GB2312" panose="02010609030101010101" pitchFamily="49" charset="-122"/>
              </a:rPr>
              <a:t>①</a:t>
            </a:r>
            <a:r>
              <a:rPr lang="zh-CN" altLang="en-US" dirty="0">
                <a:solidFill>
                  <a:srgbClr val="000000"/>
                </a:solidFill>
                <a:ea typeface="楷体_GB2312" panose="02010609030101010101" pitchFamily="49" charset="-122"/>
              </a:rPr>
              <a:t>那时自己对人情世故还不懂</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好听点说</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心还像素丝样纯洁。</a:t>
            </a:r>
            <a:endParaRPr lang="zh-CN" altLang="en-US" dirty="0">
              <a:solidFill>
                <a:srgbClr val="000000"/>
              </a:solidFill>
              <a:latin typeface="宋体" panose="02010600030101010101" pitchFamily="2" charset="-122"/>
              <a:ea typeface="楷体_GB2312" panose="02010609030101010101" pitchFamily="49" charset="-122"/>
            </a:endParaRPr>
          </a:p>
          <a:p>
            <a:pPr algn="just">
              <a:lnSpc>
                <a:spcPct val="150000"/>
              </a:lnSpc>
            </a:pPr>
            <a:r>
              <a:rPr lang="en-US" altLang="zh-CN" dirty="0">
                <a:solidFill>
                  <a:srgbClr val="000000"/>
                </a:solidFill>
                <a:latin typeface="宋体" panose="02010600030101010101" pitchFamily="2" charset="-122"/>
                <a:ea typeface="楷体_GB2312" panose="02010609030101010101" pitchFamily="49" charset="-122"/>
              </a:rPr>
              <a:t>②</a:t>
            </a:r>
            <a:r>
              <a:rPr lang="zh-CN" altLang="en-US" dirty="0">
                <a:solidFill>
                  <a:srgbClr val="000000"/>
                </a:solidFill>
                <a:ea typeface="楷体_GB2312" panose="02010609030101010101" pitchFamily="49" charset="-122"/>
              </a:rPr>
              <a:t>什么争讼吃官司</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是不在自己意识领域的。</a:t>
            </a:r>
            <a:endParaRPr lang="zh-CN" altLang="en-US" dirty="0">
              <a:solidFill>
                <a:srgbClr val="000000"/>
              </a:solidFill>
              <a:latin typeface="宋体" panose="02010600030101010101" pitchFamily="2" charset="-122"/>
              <a:ea typeface="楷体_GB2312" panose="02010609030101010101" pitchFamily="49" charset="-122"/>
            </a:endParaRPr>
          </a:p>
          <a:p>
            <a:pPr algn="just">
              <a:lnSpc>
                <a:spcPct val="150000"/>
              </a:lnSpc>
            </a:pPr>
            <a:r>
              <a:rPr lang="en-US" altLang="zh-CN" dirty="0">
                <a:solidFill>
                  <a:srgbClr val="000000"/>
                </a:solidFill>
                <a:latin typeface="宋体" panose="02010600030101010101" pitchFamily="2" charset="-122"/>
                <a:ea typeface="楷体_GB2312" panose="02010609030101010101" pitchFamily="49" charset="-122"/>
              </a:rPr>
              <a:t>③</a:t>
            </a:r>
            <a:r>
              <a:rPr lang="zh-CN" altLang="en-US" dirty="0">
                <a:solidFill>
                  <a:srgbClr val="000000"/>
                </a:solidFill>
                <a:ea typeface="楷体_GB2312" panose="02010609030101010101" pitchFamily="49" charset="-122"/>
              </a:rPr>
              <a:t>记得</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做着公正乡绅的祖父</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晚年每每被邀去五里遥的城里说事</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一去一整天。</a:t>
            </a:r>
            <a:endParaRPr lang="zh-CN" altLang="en-US" dirty="0">
              <a:solidFill>
                <a:srgbClr val="000000"/>
              </a:solidFill>
              <a:latin typeface="宋体" panose="02010600030101010101" pitchFamily="2" charset="-122"/>
              <a:ea typeface="楷体_GB2312" panose="02010609030101010101" pitchFamily="49" charset="-122"/>
            </a:endParaRPr>
          </a:p>
          <a:p>
            <a:pPr algn="just">
              <a:lnSpc>
                <a:spcPct val="150000"/>
              </a:lnSpc>
            </a:pPr>
            <a:r>
              <a:rPr lang="en-US" altLang="zh-CN" dirty="0">
                <a:solidFill>
                  <a:srgbClr val="000000"/>
                </a:solidFill>
                <a:latin typeface="宋体" panose="02010600030101010101" pitchFamily="2" charset="-122"/>
                <a:ea typeface="楷体_GB2312" panose="02010609030101010101" pitchFamily="49" charset="-122"/>
              </a:rPr>
              <a:t>④</a:t>
            </a:r>
            <a:r>
              <a:rPr lang="zh-CN" altLang="en-US" dirty="0">
                <a:solidFill>
                  <a:srgbClr val="000000"/>
                </a:solidFill>
                <a:ea typeface="楷体_GB2312" panose="02010609030101010101" pitchFamily="49" charset="-122"/>
              </a:rPr>
              <a:t>伴着我们的除了李老五的叙家常</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便是一把腰刀、一具灯笼。</a:t>
            </a:r>
            <a:endParaRPr lang="zh-CN" altLang="en-US" dirty="0">
              <a:solidFill>
                <a:srgbClr val="000000"/>
              </a:solidFill>
              <a:latin typeface="宋体" panose="02010600030101010101" pitchFamily="2" charset="-122"/>
              <a:ea typeface="楷体_GB2312" panose="02010609030101010101" pitchFamily="49" charset="-122"/>
            </a:endParaRPr>
          </a:p>
          <a:p>
            <a:pPr algn="just">
              <a:lnSpc>
                <a:spcPct val="150000"/>
              </a:lnSpc>
            </a:pPr>
            <a:r>
              <a:rPr lang="en-US" altLang="zh-CN" dirty="0">
                <a:solidFill>
                  <a:srgbClr val="000000"/>
                </a:solidFill>
                <a:latin typeface="宋体" panose="02010600030101010101" pitchFamily="2" charset="-122"/>
                <a:ea typeface="楷体_GB2312" panose="02010609030101010101" pitchFamily="49" charset="-122"/>
              </a:rPr>
              <a:t>⑤</a:t>
            </a:r>
            <a:r>
              <a:rPr lang="zh-CN" altLang="en-US" dirty="0">
                <a:solidFill>
                  <a:srgbClr val="000000"/>
                </a:solidFill>
                <a:ea typeface="楷体_GB2312" panose="02010609030101010101" pitchFamily="49" charset="-122"/>
              </a:rPr>
              <a:t>回家总是很晚的。凑巧若是没有月亮的夜</a:t>
            </a:r>
            <a:r>
              <a:rPr lang="zh-CN" altLang="en-US" dirty="0">
                <a:solidFill>
                  <a:srgbClr val="000000"/>
                </a:solidFill>
                <a:latin typeface="宋体" panose="02010600030101010101" pitchFamily="2" charset="-122"/>
                <a:ea typeface="MingLiU_HKSCS" panose="02020500000000000000" pitchFamily="18" charset="-120"/>
              </a:rPr>
              <a:t>，</a:t>
            </a:r>
            <a:r>
              <a:rPr lang="zh-CN" altLang="en-US" dirty="0">
                <a:solidFill>
                  <a:srgbClr val="000000"/>
                </a:solidFill>
                <a:ea typeface="楷体_GB2312" panose="02010609030101010101" pitchFamily="49" charset="-122"/>
              </a:rPr>
              <a:t>长工李五和我便须应差去接。</a:t>
            </a:r>
            <a:endParaRPr lang="zh-CN" altLang="en-US" dirty="0">
              <a:solidFill>
                <a:srgbClr val="000000"/>
              </a:solidFill>
              <a:cs typeface="Times New Roman" panose="02020603050405020304" pitchFamily="18" charset="0"/>
            </a:endParaRPr>
          </a:p>
          <a:p>
            <a:pPr algn="just">
              <a:lnSpc>
                <a:spcPct val="150000"/>
              </a:lnSpc>
            </a:pPr>
            <a:r>
              <a:rPr lang="en-US" altLang="zh-CN" sz="2800" b="1" dirty="0">
                <a:solidFill>
                  <a:srgbClr val="000000"/>
                </a:solidFill>
                <a:cs typeface="Times New Roman" panose="02020603050405020304" pitchFamily="18" charset="0"/>
              </a:rPr>
              <a:t>A</a:t>
            </a:r>
            <a:r>
              <a:rPr lang="zh-CN" altLang="en-US" sz="2800" b="1" dirty="0">
                <a:solidFill>
                  <a:srgbClr val="000000"/>
                </a:solidFill>
                <a:latin typeface="MingLiU_HKSCS" panose="02020500000000000000" pitchFamily="18" charset="-120"/>
                <a:ea typeface="MingLiU_HKSCS" panose="02020500000000000000" pitchFamily="18" charset="-120"/>
              </a:rPr>
              <a:t>．</a:t>
            </a:r>
            <a:r>
              <a:rPr lang="en-US" altLang="zh-CN" sz="2800" b="1" dirty="0">
                <a:solidFill>
                  <a:srgbClr val="000000"/>
                </a:solidFill>
                <a:latin typeface="宋体" panose="02010600030101010101" pitchFamily="2" charset="-122"/>
                <a:cs typeface="Times New Roman" panose="02020603050405020304" pitchFamily="18" charset="0"/>
              </a:rPr>
              <a:t>②③⑤④①</a:t>
            </a:r>
            <a:r>
              <a:rPr lang="en-US" altLang="zh-CN" sz="2800" b="1" dirty="0">
                <a:solidFill>
                  <a:srgbClr val="000000"/>
                </a:solidFill>
                <a:cs typeface="Times New Roman" panose="02020603050405020304" pitchFamily="18" charset="0"/>
              </a:rPr>
              <a:t>    B</a:t>
            </a:r>
            <a:r>
              <a:rPr lang="zh-CN" altLang="en-US" sz="2800" b="1" dirty="0">
                <a:solidFill>
                  <a:srgbClr val="000000"/>
                </a:solidFill>
                <a:cs typeface="Times New Roman" panose="02020603050405020304" pitchFamily="18" charset="0"/>
              </a:rPr>
              <a:t>．</a:t>
            </a:r>
            <a:r>
              <a:rPr lang="en-US" altLang="zh-CN" sz="2800" b="1" dirty="0">
                <a:solidFill>
                  <a:srgbClr val="000000"/>
                </a:solidFill>
                <a:latin typeface="宋体" panose="02010600030101010101" pitchFamily="2" charset="-122"/>
                <a:cs typeface="Times New Roman" panose="02020603050405020304" pitchFamily="18" charset="0"/>
              </a:rPr>
              <a:t>①④②③⑤</a:t>
            </a:r>
            <a:r>
              <a:rPr lang="en-US" altLang="zh-CN" sz="2800" b="1" dirty="0">
                <a:solidFill>
                  <a:srgbClr val="000000"/>
                </a:solidFill>
                <a:cs typeface="Times New Roman" panose="02020603050405020304" pitchFamily="18" charset="0"/>
              </a:rPr>
              <a:t>  C</a:t>
            </a:r>
            <a:r>
              <a:rPr lang="zh-CN" altLang="en-US" sz="2800" b="1" dirty="0">
                <a:solidFill>
                  <a:srgbClr val="000000"/>
                </a:solidFill>
                <a:cs typeface="Times New Roman" panose="02020603050405020304" pitchFamily="18" charset="0"/>
              </a:rPr>
              <a:t>．</a:t>
            </a:r>
            <a:r>
              <a:rPr lang="en-US" altLang="zh-CN" sz="2800" b="1" dirty="0">
                <a:solidFill>
                  <a:srgbClr val="000000"/>
                </a:solidFill>
                <a:latin typeface="宋体" panose="02010600030101010101" pitchFamily="2" charset="-122"/>
                <a:cs typeface="Times New Roman" panose="02020603050405020304" pitchFamily="18" charset="0"/>
              </a:rPr>
              <a:t>⑤③④①②</a:t>
            </a:r>
            <a:r>
              <a:rPr lang="en-US" altLang="zh-CN" sz="2800" b="1" dirty="0">
                <a:solidFill>
                  <a:srgbClr val="000000"/>
                </a:solidFill>
                <a:cs typeface="Times New Roman" panose="02020603050405020304" pitchFamily="18" charset="0"/>
              </a:rPr>
              <a:t>    D</a:t>
            </a:r>
            <a:r>
              <a:rPr lang="zh-CN" altLang="en-US" sz="2800" b="1" dirty="0">
                <a:solidFill>
                  <a:srgbClr val="000000"/>
                </a:solidFill>
                <a:cs typeface="Times New Roman" panose="02020603050405020304" pitchFamily="18" charset="0"/>
              </a:rPr>
              <a:t>．</a:t>
            </a:r>
            <a:r>
              <a:rPr lang="en-US" altLang="zh-CN" sz="2800" b="1" dirty="0">
                <a:solidFill>
                  <a:srgbClr val="000000"/>
                </a:solidFill>
                <a:latin typeface="宋体" panose="02010600030101010101" pitchFamily="2" charset="-122"/>
                <a:cs typeface="Times New Roman" panose="02020603050405020304" pitchFamily="18" charset="0"/>
              </a:rPr>
              <a:t>③⑤④①②</a:t>
            </a:r>
            <a:endParaRPr lang="en-US" altLang="zh-CN" sz="2800" b="1" dirty="0">
              <a:solidFill>
                <a:srgbClr val="000000"/>
              </a:solidFill>
              <a:latin typeface="宋体" panose="02010600030101010101" pitchFamily="2" charset="-122"/>
              <a:ea typeface="Times New Roman" panose="02020603050405020304" pitchFamily="18" charset="0"/>
            </a:endParaRPr>
          </a:p>
        </p:txBody>
      </p:sp>
      <p:sp>
        <p:nvSpPr>
          <p:cNvPr id="418819" name="矩形 418818"/>
          <p:cNvSpPr/>
          <p:nvPr/>
        </p:nvSpPr>
        <p:spPr>
          <a:xfrm>
            <a:off x="7992532" y="188496"/>
            <a:ext cx="518091" cy="646331"/>
          </a:xfrm>
          <a:prstGeom prst="rect">
            <a:avLst/>
          </a:prstGeom>
          <a:noFill/>
          <a:ln w="9525">
            <a:noFill/>
          </a:ln>
        </p:spPr>
        <p:txBody>
          <a:bodyPr wrap="none" anchor="t">
            <a:spAutoFit/>
          </a:bodyPr>
          <a:lstStyle/>
          <a:p>
            <a:pPr defTabSz="815975"/>
            <a:r>
              <a:rPr lang="en-US" altLang="zh-CN" sz="3600" dirty="0">
                <a:solidFill>
                  <a:srgbClr val="FF0000"/>
                </a:solidFill>
                <a:latin typeface="Times New Roman" panose="02020603050405020304" pitchFamily="18" charset="0"/>
                <a:ea typeface="华文新魏" panose="02010800040101010101" pitchFamily="2" charset="-122"/>
              </a:rPr>
              <a:t>D</a:t>
            </a:r>
            <a:endParaRPr lang="en-US" altLang="zh-CN" sz="3600" dirty="0">
              <a:solidFill>
                <a:srgbClr val="FF0000"/>
              </a:solidFill>
              <a:latin typeface="Times New Roman" panose="02020603050405020304" pitchFamily="18" charset="0"/>
              <a:ea typeface="华文新魏" panose="02010800040101010101" pitchFamily="2"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8819"/>
                                        </p:tgtEl>
                                        <p:attrNameLst>
                                          <p:attrName>style.visibility</p:attrName>
                                        </p:attrNameLst>
                                      </p:cBhvr>
                                      <p:to>
                                        <p:strVal val="visible"/>
                                      </p:to>
                                    </p:set>
                                    <p:animEffect transition="in" filter="blinds(horizontal)">
                                      <p:cBhvr>
                                        <p:cTn id="7" dur="500"/>
                                        <p:tgtEl>
                                          <p:spTgt spid="418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矩形 420865"/>
          <p:cNvSpPr/>
          <p:nvPr/>
        </p:nvSpPr>
        <p:spPr>
          <a:xfrm>
            <a:off x="107950" y="438160"/>
            <a:ext cx="8710613" cy="3970318"/>
          </a:xfrm>
          <a:prstGeom prst="rect">
            <a:avLst/>
          </a:prstGeom>
          <a:noFill/>
          <a:ln w="9525">
            <a:noFill/>
          </a:ln>
        </p:spPr>
        <p:txBody>
          <a:bodyPr anchor="ctr">
            <a:spAutoFit/>
          </a:bodyPr>
          <a:lstStyle/>
          <a:p>
            <a:pPr algn="just">
              <a:lnSpc>
                <a:spcPct val="150000"/>
              </a:lnSpc>
            </a:pPr>
            <a:r>
              <a:rPr lang="en-US" altLang="zh-CN" dirty="0">
                <a:solidFill>
                  <a:srgbClr val="000000"/>
                </a:solidFill>
                <a:cs typeface="Times New Roman" panose="02020603050405020304" pitchFamily="18" charset="0"/>
              </a:rPr>
              <a:t>4</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下列句子</a:t>
            </a:r>
            <a:r>
              <a:rPr lang="zh-CN" altLang="en-US" dirty="0">
                <a:solidFill>
                  <a:srgbClr val="FF0000"/>
                </a:solidFill>
                <a:cs typeface="Times New Roman" panose="02020603050405020304" pitchFamily="18" charset="0"/>
              </a:rPr>
              <a:t>没有语病</a:t>
            </a:r>
            <a:r>
              <a:rPr lang="zh-CN" altLang="en-US" dirty="0">
                <a:solidFill>
                  <a:srgbClr val="000000"/>
                </a:solidFill>
                <a:cs typeface="Times New Roman" panose="02020603050405020304" pitchFamily="18" charset="0"/>
              </a:rPr>
              <a:t>的一项是</a:t>
            </a:r>
            <a:r>
              <a:rPr lang="en-US" altLang="zh-CN" dirty="0">
                <a:solidFill>
                  <a:srgbClr val="000000"/>
                </a:solidFill>
                <a:cs typeface="Times New Roman" panose="02020603050405020304" pitchFamily="18" charset="0"/>
              </a:rPr>
              <a:t>(                  )</a:t>
            </a:r>
            <a:endParaRPr lang="en-US" altLang="zh-CN"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A</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经过近二十年的不懈努力</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使我国首次海域可燃冰试采成功。</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B</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能否杜绝餐桌上的浪费</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关键在于人们的正确认识和自觉行为。</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C</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砥砺奋进的五年</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大型成就展</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让人流连忘返</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引来无数点赞。</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D</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由于连降大雨</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近期到南塔公园散步的人比以前减少了一倍。</a:t>
            </a:r>
            <a:endParaRPr lang="zh-CN" altLang="en-US" dirty="0">
              <a:solidFill>
                <a:srgbClr val="000000"/>
              </a:solidFill>
              <a:latin typeface="宋体" panose="02010600030101010101" pitchFamily="2" charset="-122"/>
              <a:ea typeface="Times New Roman" panose="02020603050405020304" pitchFamily="18" charset="0"/>
            </a:endParaRPr>
          </a:p>
        </p:txBody>
      </p:sp>
      <p:sp>
        <p:nvSpPr>
          <p:cNvPr id="420867" name="矩形 420866"/>
          <p:cNvSpPr/>
          <p:nvPr/>
        </p:nvSpPr>
        <p:spPr>
          <a:xfrm>
            <a:off x="4842042" y="368524"/>
            <a:ext cx="458780" cy="584775"/>
          </a:xfrm>
          <a:prstGeom prst="rect">
            <a:avLst/>
          </a:prstGeom>
          <a:noFill/>
          <a:ln w="9525">
            <a:noFill/>
          </a:ln>
        </p:spPr>
        <p:txBody>
          <a:bodyPr wrap="none" anchor="t">
            <a:spAutoFit/>
          </a:bodyPr>
          <a:lstStyle/>
          <a:p>
            <a:pPr defTabSz="815975"/>
            <a:r>
              <a:rPr lang="en-US" altLang="zh-CN" sz="3200" dirty="0">
                <a:solidFill>
                  <a:srgbClr val="FF0000"/>
                </a:solidFill>
                <a:latin typeface="Times New Roman" panose="02020603050405020304" pitchFamily="18" charset="0"/>
                <a:ea typeface="华文新魏" panose="02010800040101010101" pitchFamily="2" charset="-122"/>
              </a:rPr>
              <a:t>C</a:t>
            </a:r>
            <a:endParaRPr lang="en-US" altLang="zh-CN" sz="3200" dirty="0">
              <a:solidFill>
                <a:srgbClr val="FF0000"/>
              </a:solidFill>
              <a:latin typeface="Times New Roman" panose="02020603050405020304" pitchFamily="18" charset="0"/>
              <a:ea typeface="华文新魏" panose="02010800040101010101" pitchFamily="2" charset="-122"/>
            </a:endParaRPr>
          </a:p>
        </p:txBody>
      </p:sp>
      <p:sp>
        <p:nvSpPr>
          <p:cNvPr id="420868" name="矩形 420867"/>
          <p:cNvSpPr/>
          <p:nvPr/>
        </p:nvSpPr>
        <p:spPr>
          <a:xfrm>
            <a:off x="251328" y="4437745"/>
            <a:ext cx="8710613" cy="1754326"/>
          </a:xfrm>
          <a:prstGeom prst="rect">
            <a:avLst/>
          </a:prstGeom>
          <a:noFill/>
          <a:ln w="9525">
            <a:noFill/>
          </a:ln>
        </p:spPr>
        <p:txBody>
          <a:bodyPr anchor="ctr">
            <a:spAutoFit/>
          </a:bodyPr>
          <a:lstStyle/>
          <a:p>
            <a:pPr>
              <a:lnSpc>
                <a:spcPct val="150000"/>
              </a:lnSpc>
            </a:pPr>
            <a:r>
              <a:rPr lang="zh-CN" altLang="en-US" dirty="0">
                <a:solidFill>
                  <a:srgbClr val="0033CC"/>
                </a:solidFill>
                <a:latin typeface="Times New Roman" panose="02020603050405020304" pitchFamily="18" charset="0"/>
                <a:ea typeface="华文新魏" panose="02010800040101010101" pitchFamily="2" charset="-122"/>
              </a:rPr>
              <a:t>【解析】</a:t>
            </a:r>
            <a:r>
              <a:rPr lang="en-US" altLang="zh-CN" dirty="0">
                <a:solidFill>
                  <a:srgbClr val="FF0000"/>
                </a:solidFill>
                <a:latin typeface="Times New Roman" panose="02020603050405020304" pitchFamily="18" charset="0"/>
                <a:ea typeface="华文新魏" panose="02010800040101010101" pitchFamily="2" charset="-122"/>
              </a:rPr>
              <a:t>A</a:t>
            </a:r>
            <a:r>
              <a:rPr lang="zh-CN" altLang="en-US" dirty="0">
                <a:solidFill>
                  <a:srgbClr val="FF0000"/>
                </a:solidFill>
                <a:latin typeface="Times New Roman" panose="02020603050405020304" pitchFamily="18" charset="0"/>
                <a:ea typeface="华文新魏" panose="02010800040101010101" pitchFamily="2" charset="-122"/>
              </a:rPr>
              <a:t>项，缺主语，应去掉“使”；</a:t>
            </a:r>
            <a:r>
              <a:rPr lang="en-US" altLang="zh-CN" dirty="0">
                <a:solidFill>
                  <a:srgbClr val="FF0000"/>
                </a:solidFill>
                <a:latin typeface="Times New Roman" panose="02020603050405020304" pitchFamily="18" charset="0"/>
                <a:ea typeface="华文新魏" panose="02010800040101010101" pitchFamily="2" charset="-122"/>
              </a:rPr>
              <a:t>B</a:t>
            </a:r>
            <a:r>
              <a:rPr lang="zh-CN" altLang="en-US" dirty="0">
                <a:solidFill>
                  <a:srgbClr val="FF0000"/>
                </a:solidFill>
                <a:latin typeface="Times New Roman" panose="02020603050405020304" pitchFamily="18" charset="0"/>
                <a:ea typeface="华文新魏" panose="02010800040101010101" pitchFamily="2" charset="-122"/>
              </a:rPr>
              <a:t>项，两面对一面，应删去“能否”； </a:t>
            </a:r>
            <a:r>
              <a:rPr lang="en-US" altLang="zh-CN" dirty="0">
                <a:solidFill>
                  <a:srgbClr val="FF0000"/>
                </a:solidFill>
                <a:latin typeface="Times New Roman" panose="02020603050405020304" pitchFamily="18" charset="0"/>
                <a:ea typeface="华文新魏" panose="02010800040101010101" pitchFamily="2" charset="-122"/>
              </a:rPr>
              <a:t>D</a:t>
            </a:r>
            <a:r>
              <a:rPr lang="zh-CN" altLang="en-US" dirty="0">
                <a:solidFill>
                  <a:srgbClr val="FF0000"/>
                </a:solidFill>
                <a:latin typeface="Times New Roman" panose="02020603050405020304" pitchFamily="18" charset="0"/>
                <a:ea typeface="华文新魏" panose="02010800040101010101" pitchFamily="2" charset="-122"/>
              </a:rPr>
              <a:t>项，搭配不当，“减少”不能用倍数，可将“一倍”改为“一半”。 </a:t>
            </a:r>
            <a:endParaRPr lang="zh-CN" altLang="en-US" dirty="0">
              <a:solidFill>
                <a:srgbClr val="FF0000"/>
              </a:solidFill>
              <a:latin typeface="Times New Roman" panose="02020603050405020304" pitchFamily="18" charset="0"/>
              <a:ea typeface="华文新魏" panose="02010800040101010101" pitchFamily="2"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0867"/>
                                        </p:tgtEl>
                                        <p:attrNameLst>
                                          <p:attrName>style.visibility</p:attrName>
                                        </p:attrNameLst>
                                      </p:cBhvr>
                                      <p:to>
                                        <p:strVal val="visible"/>
                                      </p:to>
                                    </p:set>
                                    <p:animEffect transition="in" filter="blinds(horizontal)">
                                      <p:cBhvr>
                                        <p:cTn id="7" dur="500"/>
                                        <p:tgtEl>
                                          <p:spTgt spid="420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0868"/>
                                        </p:tgtEl>
                                        <p:attrNameLst>
                                          <p:attrName>style.visibility</p:attrName>
                                        </p:attrNameLst>
                                      </p:cBhvr>
                                      <p:to>
                                        <p:strVal val="visible"/>
                                      </p:to>
                                    </p:set>
                                    <p:animEffect transition="in" filter="blinds(horizontal)">
                                      <p:cBhvr>
                                        <p:cTn id="12" dur="500"/>
                                        <p:tgtEl>
                                          <p:spTgt spid="420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67" grpId="0"/>
      <p:bldP spid="42086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矩形 422913"/>
          <p:cNvSpPr/>
          <p:nvPr/>
        </p:nvSpPr>
        <p:spPr>
          <a:xfrm>
            <a:off x="107950" y="649358"/>
            <a:ext cx="8710613" cy="5632311"/>
          </a:xfrm>
          <a:prstGeom prst="rect">
            <a:avLst/>
          </a:prstGeom>
          <a:noFill/>
          <a:ln w="9525">
            <a:noFill/>
          </a:ln>
        </p:spPr>
        <p:txBody>
          <a:bodyPr anchor="ctr">
            <a:spAutoFit/>
          </a:bodyPr>
          <a:lstStyle/>
          <a:p>
            <a:pPr algn="just">
              <a:lnSpc>
                <a:spcPct val="150000"/>
              </a:lnSpc>
            </a:pPr>
            <a:r>
              <a:rPr lang="en-US" altLang="zh-CN" b="1" dirty="0">
                <a:solidFill>
                  <a:srgbClr val="000000"/>
                </a:solidFill>
                <a:cs typeface="Times New Roman" panose="02020603050405020304" pitchFamily="18" charset="0"/>
              </a:rPr>
              <a:t>5</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下列句中标点符号使用</a:t>
            </a:r>
            <a:r>
              <a:rPr lang="zh-CN" altLang="en-US" dirty="0">
                <a:solidFill>
                  <a:srgbClr val="FF0000"/>
                </a:solidFill>
                <a:cs typeface="Times New Roman" panose="02020603050405020304" pitchFamily="18" charset="0"/>
              </a:rPr>
              <a:t>不规范</a:t>
            </a:r>
            <a:r>
              <a:rPr lang="zh-CN" altLang="en-US" dirty="0">
                <a:solidFill>
                  <a:srgbClr val="000000"/>
                </a:solidFill>
                <a:cs typeface="Times New Roman" panose="02020603050405020304" pitchFamily="18" charset="0"/>
              </a:rPr>
              <a:t>的一项是</a:t>
            </a:r>
            <a:r>
              <a:rPr lang="en-US" altLang="zh-CN" dirty="0">
                <a:solidFill>
                  <a:srgbClr val="000000"/>
                </a:solidFill>
                <a:cs typeface="Times New Roman" panose="02020603050405020304" pitchFamily="18" charset="0"/>
              </a:rPr>
              <a:t>(                )</a:t>
            </a:r>
            <a:endParaRPr lang="en-US" altLang="zh-CN"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A</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岁梢寒夜</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玩火玩灯</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除夕燃滴滴金</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放焰火</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是孩子群里少有例外的事。</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B</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尽管大人们怕火火烛烛的危险</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要说</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玩火黑夜溺炕</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那种迹近恐吓的话</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但偷偷还要在神龛里点起烛来。</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C</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挂红灯</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自然同盛伏舍茶、腊八施粥一样</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有着行好的意思；松柏枝叶的点缀</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用意却不甚了然。</a:t>
            </a:r>
            <a:endParaRPr lang="zh-CN" altLang="en-US" dirty="0">
              <a:solidFill>
                <a:srgbClr val="000000"/>
              </a:solidFill>
              <a:cs typeface="Times New Roman" panose="02020603050405020304" pitchFamily="18" charset="0"/>
            </a:endParaRPr>
          </a:p>
          <a:p>
            <a:pPr algn="just">
              <a:lnSpc>
                <a:spcPct val="150000"/>
              </a:lnSpc>
            </a:pPr>
            <a:r>
              <a:rPr lang="en-US" altLang="zh-CN" dirty="0">
                <a:solidFill>
                  <a:srgbClr val="000000"/>
                </a:solidFill>
                <a:cs typeface="Times New Roman" panose="02020603050405020304" pitchFamily="18" charset="0"/>
              </a:rPr>
              <a:t>D</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轿前轿后虽不像</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宋史</a:t>
            </a:r>
            <a:r>
              <a:rPr lang="en-US" altLang="zh-CN" dirty="0">
                <a:solidFill>
                  <a:srgbClr val="000000"/>
                </a:solidFill>
                <a:latin typeface="Courier New" panose="02070309020205020404" pitchFamily="49" charset="0"/>
                <a:ea typeface="Times New Roman" panose="02020603050405020304" pitchFamily="18" charset="0"/>
              </a:rPr>
              <a:t>·</a:t>
            </a:r>
            <a:r>
              <a:rPr lang="zh-CN" altLang="en-US" dirty="0">
                <a:solidFill>
                  <a:srgbClr val="000000"/>
                </a:solidFill>
                <a:cs typeface="Times New Roman" panose="02020603050405020304" pitchFamily="18" charset="0"/>
              </a:rPr>
              <a:t>仪卫志</a:t>
            </a:r>
            <a:r>
              <a:rPr lang="zh-CN" altLang="en-US" dirty="0">
                <a:solidFill>
                  <a:srgbClr val="000000"/>
                </a:solidFill>
                <a:latin typeface="宋体" panose="02010600030101010101" pitchFamily="2" charset="-122"/>
                <a:cs typeface="Times New Roman" panose="02020603050405020304" pitchFamily="18" charset="0"/>
              </a:rPr>
              <a:t>”</a:t>
            </a:r>
            <a:r>
              <a:rPr lang="zh-CN" altLang="en-US" dirty="0">
                <a:solidFill>
                  <a:srgbClr val="000000"/>
                </a:solidFill>
                <a:cs typeface="Times New Roman" panose="02020603050405020304" pitchFamily="18" charset="0"/>
              </a:rPr>
              <a:t>载</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准有打灯笼子亲事官八十人</a:t>
            </a:r>
            <a:r>
              <a:rPr lang="zh-CN" altLang="en-US" dirty="0">
                <a:solidFill>
                  <a:srgbClr val="000000"/>
                </a:solidFill>
                <a:latin typeface="MingLiU_HKSCS" panose="02020500000000000000" pitchFamily="18" charset="-120"/>
                <a:ea typeface="MingLiU_HKSCS" panose="02020500000000000000" pitchFamily="18" charset="-120"/>
              </a:rPr>
              <a:t>，</a:t>
            </a:r>
            <a:r>
              <a:rPr lang="zh-CN" altLang="en-US" dirty="0">
                <a:solidFill>
                  <a:srgbClr val="000000"/>
                </a:solidFill>
                <a:cs typeface="Times New Roman" panose="02020603050405020304" pitchFamily="18" charset="0"/>
              </a:rPr>
              <a:t>但辉煌景象已够华贵了。</a:t>
            </a:r>
            <a:endParaRPr lang="zh-CN" altLang="en-US" dirty="0">
              <a:solidFill>
                <a:srgbClr val="000000"/>
              </a:solidFill>
              <a:cs typeface="Times New Roman" panose="02020603050405020304" pitchFamily="18" charset="0"/>
            </a:endParaRPr>
          </a:p>
          <a:p>
            <a:pPr algn="just">
              <a:lnSpc>
                <a:spcPct val="150000"/>
              </a:lnSpc>
            </a:pPr>
            <a:r>
              <a:rPr lang="zh-CN" altLang="en-US" dirty="0">
                <a:solidFill>
                  <a:srgbClr val="0033CC"/>
                </a:solidFill>
                <a:latin typeface="华文新魏" panose="02010800040101010101" pitchFamily="2" charset="-122"/>
                <a:ea typeface="华文新魏" panose="02010800040101010101" pitchFamily="2" charset="-122"/>
              </a:rPr>
              <a:t>【解析】</a:t>
            </a:r>
            <a:r>
              <a:rPr lang="zh-CN" altLang="en-US" dirty="0">
                <a:solidFill>
                  <a:srgbClr val="FF0000"/>
                </a:solidFill>
                <a:latin typeface="华文新魏" panose="02010800040101010101" pitchFamily="2" charset="-122"/>
                <a:ea typeface="华文新魏" panose="02010800040101010101" pitchFamily="2" charset="-122"/>
              </a:rPr>
              <a:t> </a:t>
            </a:r>
            <a:r>
              <a:rPr lang="en-US" altLang="zh-CN" dirty="0">
                <a:solidFill>
                  <a:srgbClr val="FF0000"/>
                </a:solidFill>
                <a:latin typeface="华文新魏" panose="02010800040101010101" pitchFamily="2" charset="-122"/>
                <a:ea typeface="华文新魏" panose="02010800040101010101" pitchFamily="2" charset="-122"/>
              </a:rPr>
              <a:t>D</a:t>
            </a:r>
            <a:r>
              <a:rPr lang="zh-CN" altLang="en-US" dirty="0">
                <a:solidFill>
                  <a:srgbClr val="FF0000"/>
                </a:solidFill>
                <a:latin typeface="华文新魏" panose="02010800040101010101" pitchFamily="2" charset="-122"/>
                <a:ea typeface="华文新魏" panose="02010800040101010101" pitchFamily="2" charset="-122"/>
              </a:rPr>
              <a:t>项，引号应改为书名号。</a:t>
            </a:r>
            <a:endParaRPr lang="zh-CN" altLang="en-US" dirty="0">
              <a:solidFill>
                <a:srgbClr val="FF0000"/>
              </a:solidFill>
              <a:latin typeface="华文新魏" panose="02010800040101010101" pitchFamily="2" charset="-122"/>
              <a:ea typeface="华文新魏" panose="02010800040101010101" pitchFamily="2" charset="-122"/>
            </a:endParaRPr>
          </a:p>
        </p:txBody>
      </p:sp>
      <p:sp>
        <p:nvSpPr>
          <p:cNvPr id="422915" name="矩形 422914"/>
          <p:cNvSpPr/>
          <p:nvPr/>
        </p:nvSpPr>
        <p:spPr>
          <a:xfrm>
            <a:off x="6282266" y="671557"/>
            <a:ext cx="444352" cy="523220"/>
          </a:xfrm>
          <a:prstGeom prst="rect">
            <a:avLst/>
          </a:prstGeom>
          <a:noFill/>
          <a:ln w="9525">
            <a:noFill/>
          </a:ln>
        </p:spPr>
        <p:txBody>
          <a:bodyPr wrap="none" anchor="t">
            <a:spAutoFit/>
          </a:bodyPr>
          <a:lstStyle/>
          <a:p>
            <a:pPr defTabSz="815975"/>
            <a:r>
              <a:rPr lang="en-US" altLang="zh-CN" sz="2800" dirty="0">
                <a:solidFill>
                  <a:srgbClr val="FF0000"/>
                </a:solidFill>
                <a:latin typeface="Times New Roman" panose="02020603050405020304" pitchFamily="18" charset="0"/>
                <a:ea typeface="华文新魏" panose="02010800040101010101" pitchFamily="2" charset="-122"/>
              </a:rPr>
              <a:t>D</a:t>
            </a:r>
            <a:endParaRPr lang="en-US" altLang="zh-CN" sz="2800" dirty="0">
              <a:solidFill>
                <a:srgbClr val="FF0000"/>
              </a:solidFill>
              <a:latin typeface="Times New Roman" panose="02020603050405020304" pitchFamily="18" charset="0"/>
              <a:ea typeface="华文新魏" panose="02010800040101010101" pitchFamily="2"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2915"/>
                                        </p:tgtEl>
                                        <p:attrNameLst>
                                          <p:attrName>style.visibility</p:attrName>
                                        </p:attrNameLst>
                                      </p:cBhvr>
                                      <p:to>
                                        <p:strVal val="visible"/>
                                      </p:to>
                                    </p:set>
                                    <p:animEffect transition="in" filter="blinds(horizontal)">
                                      <p:cBhvr>
                                        <p:cTn id="7" dur="500"/>
                                        <p:tgtEl>
                                          <p:spTgt spid="4229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22914">
                                            <p:txEl>
                                              <p:pRg st="5" end="5"/>
                                            </p:txEl>
                                          </p:spTgt>
                                        </p:tgtEl>
                                        <p:attrNameLst>
                                          <p:attrName>style.visibility</p:attrName>
                                        </p:attrNameLst>
                                      </p:cBhvr>
                                      <p:to>
                                        <p:strVal val="visible"/>
                                      </p:to>
                                    </p:set>
                                    <p:animEffect transition="in" filter="blinds(horizontal)">
                                      <p:cBhvr>
                                        <p:cTn id="12" dur="500"/>
                                        <p:tgtEl>
                                          <p:spTgt spid="4229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9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6755" y="946471"/>
            <a:ext cx="3604260" cy="923330"/>
          </a:xfrm>
          <a:prstGeom prst="rect">
            <a:avLst/>
          </a:prstGeom>
          <a:noFill/>
        </p:spPr>
        <p:txBody>
          <a:bodyPr wrap="square" rtlCol="0">
            <a:spAutoFit/>
          </a:bodyPr>
          <a:lstStyle/>
          <a:p>
            <a:r>
              <a:rPr lang="en-US" altLang="zh-CN" sz="5400" dirty="0">
                <a:ln w="22225">
                  <a:solidFill>
                    <a:schemeClr val="accent2"/>
                  </a:solidFill>
                  <a:prstDash val="solid"/>
                </a:ln>
                <a:solidFill>
                  <a:srgbClr val="00B050"/>
                </a:solidFill>
                <a:effectLst/>
              </a:rPr>
              <a:t>4.</a:t>
            </a:r>
            <a:r>
              <a:rPr lang="zh-CN" altLang="en-US" sz="5400" dirty="0">
                <a:ln w="22225">
                  <a:solidFill>
                    <a:schemeClr val="accent2"/>
                  </a:solidFill>
                  <a:prstDash val="solid"/>
                </a:ln>
                <a:solidFill>
                  <a:srgbClr val="00B050"/>
                </a:solidFill>
                <a:effectLst/>
              </a:rPr>
              <a:t>灯      笼</a:t>
            </a:r>
            <a:endParaRPr lang="zh-CN" altLang="en-US" sz="5400" dirty="0">
              <a:ln w="22225">
                <a:solidFill>
                  <a:schemeClr val="accent2"/>
                </a:solidFill>
                <a:prstDash val="solid"/>
              </a:ln>
              <a:solidFill>
                <a:srgbClr val="00B050"/>
              </a:solidFill>
              <a:effectLst/>
            </a:endParaRPr>
          </a:p>
        </p:txBody>
      </p:sp>
      <p:sp>
        <p:nvSpPr>
          <p:cNvPr id="4" name="文本框 3"/>
          <p:cNvSpPr txBox="1"/>
          <p:nvPr/>
        </p:nvSpPr>
        <p:spPr>
          <a:xfrm>
            <a:off x="6056471" y="1870710"/>
            <a:ext cx="738664" cy="1866265"/>
          </a:xfrm>
          <a:prstGeom prst="rect">
            <a:avLst/>
          </a:prstGeom>
          <a:noFill/>
        </p:spPr>
        <p:txBody>
          <a:bodyPr vert="eaVert" wrap="square" rtlCol="0">
            <a:spAutoFit/>
          </a:bodyPr>
          <a:lstStyle/>
          <a:p>
            <a:r>
              <a:rPr lang="zh-CN" altLang="en-US" sz="3600" b="1" dirty="0">
                <a:solidFill>
                  <a:srgbClr val="000000"/>
                </a:solidFill>
                <a:latin typeface="楷体" panose="02010609060101010101" charset="-122"/>
                <a:ea typeface="楷体" panose="02010609060101010101" charset="-122"/>
              </a:rPr>
              <a:t>吴</a:t>
            </a:r>
            <a:r>
              <a:rPr lang="zh-CN" altLang="en-US" sz="3600" b="1" dirty="0" smtClean="0">
                <a:solidFill>
                  <a:srgbClr val="000000"/>
                </a:solidFill>
                <a:latin typeface="楷体" panose="02010609060101010101" charset="-122"/>
                <a:ea typeface="楷体" panose="02010609060101010101" charset="-122"/>
              </a:rPr>
              <a:t>伯箫</a:t>
            </a:r>
            <a:endParaRPr lang="zh-CN" altLang="en-US" sz="3600" b="1" dirty="0">
              <a:solidFill>
                <a:srgbClr val="000000"/>
              </a:solidFill>
              <a:latin typeface="楷体" panose="02010609060101010101" charset="-122"/>
              <a:ea typeface="楷体" panose="02010609060101010101" charset="-122"/>
            </a:endParaRPr>
          </a:p>
        </p:txBody>
      </p:sp>
      <p:pic>
        <p:nvPicPr>
          <p:cNvPr id="6" name="图片 5"/>
          <p:cNvPicPr>
            <a:picLocks noChangeAspect="1"/>
          </p:cNvPicPr>
          <p:nvPr/>
        </p:nvPicPr>
        <p:blipFill>
          <a:blip r:embed="rId1"/>
          <a:stretch>
            <a:fillRect/>
          </a:stretch>
        </p:blipFill>
        <p:spPr>
          <a:xfrm>
            <a:off x="3231515" y="2343785"/>
            <a:ext cx="2152650" cy="22860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矩形 424961"/>
          <p:cNvSpPr/>
          <p:nvPr/>
        </p:nvSpPr>
        <p:spPr>
          <a:xfrm>
            <a:off x="161314" y="-29762"/>
            <a:ext cx="8710613" cy="4431983"/>
          </a:xfrm>
          <a:prstGeom prst="rect">
            <a:avLst/>
          </a:prstGeom>
          <a:noFill/>
          <a:ln w="9525">
            <a:noFill/>
          </a:ln>
        </p:spPr>
        <p:txBody>
          <a:bodyPr anchor="ctr">
            <a:spAutoFit/>
          </a:bodyPr>
          <a:lstStyle/>
          <a:p>
            <a:pPr algn="just">
              <a:lnSpc>
                <a:spcPct val="150000"/>
              </a:lnSpc>
            </a:pPr>
            <a:r>
              <a:rPr lang="en-US" altLang="zh-CN" sz="2800" b="1" dirty="0">
                <a:solidFill>
                  <a:srgbClr val="0033CC"/>
                </a:solidFill>
                <a:cs typeface="Times New Roman" panose="02020603050405020304" pitchFamily="18" charset="0"/>
              </a:rPr>
              <a:t>6</a:t>
            </a:r>
            <a:r>
              <a:rPr lang="zh-CN" altLang="en-US" sz="2800" b="1" dirty="0">
                <a:solidFill>
                  <a:srgbClr val="0033CC"/>
                </a:solidFill>
                <a:latin typeface="MingLiU_HKSCS" panose="02020500000000000000" pitchFamily="18" charset="-120"/>
                <a:ea typeface="MingLiU_HKSCS" panose="02020500000000000000" pitchFamily="18" charset="-120"/>
              </a:rPr>
              <a:t>．</a:t>
            </a:r>
            <a:r>
              <a:rPr lang="zh-CN" altLang="en-US" sz="2800" b="1" dirty="0">
                <a:solidFill>
                  <a:srgbClr val="0033CC"/>
                </a:solidFill>
                <a:cs typeface="Times New Roman" panose="02020603050405020304" pitchFamily="18" charset="0"/>
              </a:rPr>
              <a:t>仿照画线句子</a:t>
            </a:r>
            <a:r>
              <a:rPr lang="zh-CN" altLang="en-US" sz="2800" b="1" dirty="0">
                <a:solidFill>
                  <a:srgbClr val="0033CC"/>
                </a:solidFill>
                <a:latin typeface="MingLiU_HKSCS" panose="02020500000000000000" pitchFamily="18" charset="-120"/>
                <a:ea typeface="MingLiU_HKSCS" panose="02020500000000000000" pitchFamily="18" charset="-120"/>
              </a:rPr>
              <a:t>，</a:t>
            </a:r>
            <a:r>
              <a:rPr lang="zh-CN" altLang="en-US" sz="2800" b="1" dirty="0">
                <a:solidFill>
                  <a:srgbClr val="0033CC"/>
                </a:solidFill>
                <a:cs typeface="Times New Roman" panose="02020603050405020304" pitchFamily="18" charset="0"/>
              </a:rPr>
              <a:t>续写两个句子</a:t>
            </a:r>
            <a:r>
              <a:rPr lang="zh-CN" altLang="en-US" sz="2800" b="1" dirty="0">
                <a:solidFill>
                  <a:srgbClr val="0033CC"/>
                </a:solidFill>
                <a:latin typeface="MingLiU_HKSCS" panose="02020500000000000000" pitchFamily="18" charset="-120"/>
                <a:ea typeface="MingLiU_HKSCS" panose="02020500000000000000" pitchFamily="18" charset="-120"/>
              </a:rPr>
              <a:t>，</a:t>
            </a:r>
            <a:r>
              <a:rPr lang="zh-CN" altLang="en-US" sz="2800" b="1" dirty="0">
                <a:solidFill>
                  <a:srgbClr val="0033CC"/>
                </a:solidFill>
                <a:cs typeface="Times New Roman" panose="02020603050405020304" pitchFamily="18" charset="0"/>
              </a:rPr>
              <a:t>要求句式基本一致</a:t>
            </a:r>
            <a:r>
              <a:rPr lang="zh-CN" altLang="en-US" sz="2800" b="1" dirty="0">
                <a:solidFill>
                  <a:srgbClr val="0033CC"/>
                </a:solidFill>
                <a:latin typeface="MingLiU_HKSCS" panose="02020500000000000000" pitchFamily="18" charset="-120"/>
                <a:ea typeface="MingLiU_HKSCS" panose="02020500000000000000" pitchFamily="18" charset="-120"/>
              </a:rPr>
              <a:t>，</a:t>
            </a:r>
            <a:r>
              <a:rPr lang="zh-CN" altLang="en-US" sz="2800" b="1" dirty="0">
                <a:solidFill>
                  <a:srgbClr val="0033CC"/>
                </a:solidFill>
                <a:cs typeface="Times New Roman" panose="02020603050405020304" pitchFamily="18" charset="0"/>
              </a:rPr>
              <a:t>内容贴切、自然。</a:t>
            </a:r>
            <a:endParaRPr lang="zh-CN" altLang="en-US" sz="2800" b="1" dirty="0">
              <a:solidFill>
                <a:srgbClr val="0033CC"/>
              </a:solidFill>
              <a:ea typeface="楷体_GB2312" panose="02010609030101010101" pitchFamily="49" charset="-122"/>
            </a:endParaRPr>
          </a:p>
          <a:p>
            <a:pPr algn="just">
              <a:lnSpc>
                <a:spcPct val="150000"/>
              </a:lnSpc>
            </a:pPr>
            <a:endParaRPr lang="en-US" altLang="zh-CN" sz="2000" dirty="0" smtClean="0">
              <a:solidFill>
                <a:srgbClr val="000000"/>
              </a:solidFill>
              <a:latin typeface="Times New Roman" panose="02020603050405020304" pitchFamily="18" charset="0"/>
              <a:ea typeface="楷体_GB2312" panose="02010609030101010101" pitchFamily="49" charset="-122"/>
            </a:endParaRPr>
          </a:p>
          <a:p>
            <a:pPr algn="just">
              <a:lnSpc>
                <a:spcPct val="150000"/>
              </a:lnSpc>
            </a:pPr>
            <a:r>
              <a:rPr lang="zh-CN" altLang="en-US" sz="2800" dirty="0" smtClean="0">
                <a:solidFill>
                  <a:srgbClr val="000000"/>
                </a:solidFill>
                <a:ea typeface="楷体_GB2312" panose="02010609030101010101" pitchFamily="49" charset="-122"/>
              </a:rPr>
              <a:t>人</a:t>
            </a:r>
            <a:r>
              <a:rPr lang="zh-CN" altLang="en-US" sz="2800" dirty="0">
                <a:solidFill>
                  <a:srgbClr val="000000"/>
                </a:solidFill>
                <a:ea typeface="楷体_GB2312" panose="02010609030101010101" pitchFamily="49" charset="-122"/>
              </a:rPr>
              <a:t>活着不是单靠食物</a:t>
            </a:r>
            <a:r>
              <a:rPr lang="zh-CN" altLang="en-US" sz="2800" dirty="0">
                <a:solidFill>
                  <a:srgbClr val="000000"/>
                </a:solidFill>
                <a:latin typeface="宋体" panose="02010600030101010101" pitchFamily="2" charset="-122"/>
                <a:ea typeface="MingLiU_HKSCS" panose="02020500000000000000" pitchFamily="18" charset="-120"/>
              </a:rPr>
              <a:t>，</a:t>
            </a:r>
            <a:r>
              <a:rPr lang="zh-CN" altLang="en-US" sz="2800" dirty="0">
                <a:solidFill>
                  <a:srgbClr val="000000"/>
                </a:solidFill>
                <a:ea typeface="楷体_GB2312" panose="02010609030101010101" pitchFamily="49" charset="-122"/>
              </a:rPr>
              <a:t>还要有：</a:t>
            </a:r>
            <a:r>
              <a:rPr lang="zh-CN" altLang="en-US" sz="2800" u="sng" dirty="0">
                <a:solidFill>
                  <a:srgbClr val="000000"/>
                </a:solidFill>
                <a:ea typeface="楷体_GB2312" panose="02010609030101010101" pitchFamily="49" charset="-122"/>
              </a:rPr>
              <a:t>春天百花散发的缕缕芳香</a:t>
            </a:r>
            <a:r>
              <a:rPr lang="zh-CN" altLang="en-US" sz="2800" dirty="0">
                <a:solidFill>
                  <a:srgbClr val="000000"/>
                </a:solidFill>
                <a:latin typeface="宋体" panose="02010600030101010101" pitchFamily="2" charset="-122"/>
                <a:ea typeface="MingLiU_HKSCS" panose="02020500000000000000" pitchFamily="18" charset="-120"/>
              </a:rPr>
              <a:t>，</a:t>
            </a:r>
            <a:r>
              <a:rPr lang="zh-CN" altLang="en-US" sz="2800" u="sng" dirty="0">
                <a:solidFill>
                  <a:srgbClr val="000000"/>
                </a:solidFill>
                <a:ea typeface="楷体_GB2312" panose="02010609030101010101" pitchFamily="49" charset="-122"/>
              </a:rPr>
              <a:t>夏日碧水带来的阵阵清香</a:t>
            </a:r>
            <a:r>
              <a:rPr lang="zh-CN" altLang="en-US" sz="2800" dirty="0">
                <a:solidFill>
                  <a:srgbClr val="000000"/>
                </a:solidFill>
                <a:latin typeface="宋体" panose="02010600030101010101" pitchFamily="2" charset="-122"/>
                <a:ea typeface="MingLiU_HKSCS" panose="02020500000000000000" pitchFamily="18" charset="-120"/>
              </a:rPr>
              <a:t>，</a:t>
            </a:r>
            <a:r>
              <a:rPr lang="en-US" altLang="zh-CN" sz="2800" dirty="0">
                <a:solidFill>
                  <a:srgbClr val="000000"/>
                </a:solidFill>
                <a:latin typeface="宋体" panose="02010600030101010101" pitchFamily="2" charset="-122"/>
                <a:ea typeface="MingLiU_HKSCS" panose="02020500000000000000" pitchFamily="18" charset="-120"/>
              </a:rPr>
              <a:t>__________________________</a:t>
            </a:r>
            <a:r>
              <a:rPr lang="zh-CN" altLang="en-US" sz="2800" dirty="0">
                <a:solidFill>
                  <a:srgbClr val="000000"/>
                </a:solidFill>
                <a:latin typeface="MingLiU_HKSCS" panose="02020500000000000000" pitchFamily="18" charset="-120"/>
                <a:ea typeface="MingLiU_HKSCS" panose="02020500000000000000" pitchFamily="18" charset="-120"/>
              </a:rPr>
              <a:t>，</a:t>
            </a:r>
            <a:r>
              <a:rPr lang="en-US" altLang="zh-CN" sz="2800" dirty="0">
                <a:solidFill>
                  <a:srgbClr val="000000"/>
                </a:solidFill>
                <a:latin typeface="MingLiU_HKSCS" panose="02020500000000000000" pitchFamily="18" charset="-120"/>
                <a:ea typeface="MingLiU_HKSCS" panose="02020500000000000000" pitchFamily="18" charset="-120"/>
              </a:rPr>
              <a:t>___________________________</a:t>
            </a:r>
            <a:r>
              <a:rPr lang="zh-CN" altLang="en-US" sz="2800" dirty="0">
                <a:solidFill>
                  <a:srgbClr val="000000"/>
                </a:solidFill>
                <a:cs typeface="Times New Roman" panose="02020603050405020304" pitchFamily="18" charset="0"/>
              </a:rPr>
              <a:t>。</a:t>
            </a:r>
            <a:endParaRPr lang="zh-CN" altLang="en-US" sz="2800" dirty="0">
              <a:solidFill>
                <a:srgbClr val="000000"/>
              </a:solidFill>
              <a:ea typeface="Times New Roman" panose="02020603050405020304" pitchFamily="18" charset="0"/>
            </a:endParaRPr>
          </a:p>
        </p:txBody>
      </p:sp>
      <p:sp>
        <p:nvSpPr>
          <p:cNvPr id="424963" name="矩形 424962"/>
          <p:cNvSpPr/>
          <p:nvPr/>
        </p:nvSpPr>
        <p:spPr>
          <a:xfrm>
            <a:off x="1241482" y="3016614"/>
            <a:ext cx="4134465" cy="523220"/>
          </a:xfrm>
          <a:prstGeom prst="rect">
            <a:avLst/>
          </a:prstGeom>
          <a:noFill/>
          <a:ln w="9525">
            <a:noFill/>
          </a:ln>
        </p:spPr>
        <p:txBody>
          <a:bodyPr wrap="none" anchor="t">
            <a:spAutoFit/>
          </a:bodyPr>
          <a:lstStyle/>
          <a:p>
            <a:pPr defTabSz="815975"/>
            <a:r>
              <a:rPr lang="zh-CN" altLang="en-US" sz="2800" dirty="0">
                <a:solidFill>
                  <a:srgbClr val="FF0000"/>
                </a:solidFill>
                <a:latin typeface="Times New Roman" panose="02020603050405020304" pitchFamily="18" charset="0"/>
                <a:ea typeface="华文新魏" panose="02010800040101010101" pitchFamily="2" charset="-122"/>
              </a:rPr>
              <a:t>秋天爽风送来的累累硕果</a:t>
            </a:r>
            <a:endParaRPr lang="zh-CN" altLang="en-US" sz="2800" dirty="0">
              <a:solidFill>
                <a:srgbClr val="FF0000"/>
              </a:solidFill>
              <a:latin typeface="Times New Roman" panose="02020603050405020304" pitchFamily="18" charset="0"/>
              <a:ea typeface="华文新魏" panose="02010800040101010101" pitchFamily="2" charset="-122"/>
            </a:endParaRPr>
          </a:p>
        </p:txBody>
      </p:sp>
      <p:sp>
        <p:nvSpPr>
          <p:cNvPr id="424964" name="矩形 424963"/>
          <p:cNvSpPr/>
          <p:nvPr/>
        </p:nvSpPr>
        <p:spPr>
          <a:xfrm>
            <a:off x="1235291" y="3654035"/>
            <a:ext cx="4134465" cy="523220"/>
          </a:xfrm>
          <a:prstGeom prst="rect">
            <a:avLst/>
          </a:prstGeom>
          <a:noFill/>
          <a:ln w="9525">
            <a:noFill/>
          </a:ln>
        </p:spPr>
        <p:txBody>
          <a:bodyPr wrap="none" anchor="t">
            <a:spAutoFit/>
          </a:bodyPr>
          <a:lstStyle/>
          <a:p>
            <a:pPr defTabSz="815975"/>
            <a:r>
              <a:rPr lang="zh-CN" altLang="en-US" sz="2800" dirty="0">
                <a:solidFill>
                  <a:srgbClr val="FF0000"/>
                </a:solidFill>
                <a:latin typeface="Times New Roman" panose="02020603050405020304" pitchFamily="18" charset="0"/>
                <a:ea typeface="华文新魏" panose="02010800040101010101" pitchFamily="2" charset="-122"/>
              </a:rPr>
              <a:t>冬日寒风赠来的皑皑白雪</a:t>
            </a:r>
            <a:endParaRPr lang="zh-CN" altLang="en-US" sz="2800" dirty="0">
              <a:solidFill>
                <a:srgbClr val="FF0000"/>
              </a:solidFill>
              <a:latin typeface="Times New Roman" panose="02020603050405020304" pitchFamily="18" charset="0"/>
              <a:ea typeface="华文新魏" panose="02010800040101010101" pitchFamily="2"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4963"/>
                                        </p:tgtEl>
                                        <p:attrNameLst>
                                          <p:attrName>style.visibility</p:attrName>
                                        </p:attrNameLst>
                                      </p:cBhvr>
                                      <p:to>
                                        <p:strVal val="visible"/>
                                      </p:to>
                                    </p:set>
                                    <p:animEffect transition="in" filter="blinds(horizontal)">
                                      <p:cBhvr>
                                        <p:cTn id="7" dur="500"/>
                                        <p:tgtEl>
                                          <p:spTgt spid="4249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4964"/>
                                        </p:tgtEl>
                                        <p:attrNameLst>
                                          <p:attrName>style.visibility</p:attrName>
                                        </p:attrNameLst>
                                      </p:cBhvr>
                                      <p:to>
                                        <p:strVal val="visible"/>
                                      </p:to>
                                    </p:set>
                                    <p:animEffect transition="in" filter="blinds(horizontal)">
                                      <p:cBhvr>
                                        <p:cTn id="12" dur="500"/>
                                        <p:tgtEl>
                                          <p:spTgt spid="424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963" grpId="0"/>
      <p:bldP spid="4249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6363" y="2136458"/>
            <a:ext cx="8461316" cy="2862322"/>
          </a:xfrm>
          <a:prstGeom prst="rect">
            <a:avLst/>
          </a:prstGeom>
          <a:noFill/>
        </p:spPr>
        <p:txBody>
          <a:bodyPr wrap="square" rtlCol="0" anchor="t">
            <a:spAutoFit/>
          </a:bodyPr>
          <a:lstStyle/>
          <a:p>
            <a:pPr algn="l" fontAlgn="auto">
              <a:lnSpc>
                <a:spcPct val="100000"/>
              </a:lnSpc>
            </a:pPr>
            <a:r>
              <a:rPr sz="3600" b="1" noProof="1">
                <a:solidFill>
                  <a:srgbClr val="339933"/>
                </a:solidFill>
                <a:uFillTx/>
                <a:latin typeface="楷体" panose="02010609060101010101" charset="-122"/>
                <a:ea typeface="楷体" panose="02010609060101010101" charset="-122"/>
                <a:cs typeface="+mn-cs"/>
                <a:sym typeface="+mn-ea"/>
              </a:rPr>
              <a:t>1.准确认读并理解重点字词。</a:t>
            </a:r>
            <a:endParaRPr sz="3600" b="1" noProof="1">
              <a:solidFill>
                <a:srgbClr val="339933"/>
              </a:solidFill>
              <a:uFillTx/>
              <a:latin typeface="楷体" panose="02010609060101010101" charset="-122"/>
              <a:ea typeface="楷体" panose="02010609060101010101" charset="-122"/>
              <a:cs typeface="+mn-cs"/>
              <a:sym typeface="+mn-ea"/>
            </a:endParaRPr>
          </a:p>
          <a:p>
            <a:pPr algn="l" fontAlgn="auto">
              <a:lnSpc>
                <a:spcPct val="100000"/>
              </a:lnSpc>
            </a:pPr>
            <a:r>
              <a:rPr sz="3600" b="1" noProof="1">
                <a:solidFill>
                  <a:srgbClr val="339933"/>
                </a:solidFill>
                <a:uFillTx/>
                <a:latin typeface="楷体" panose="02010609060101010101" charset="-122"/>
                <a:ea typeface="楷体" panose="02010609060101010101" charset="-122"/>
                <a:cs typeface="+mn-cs"/>
                <a:sym typeface="+mn-ea"/>
              </a:rPr>
              <a:t>2.了解作者自由的散文笔法，体会作者在文中寄寓的情思。</a:t>
            </a:r>
            <a:endParaRPr sz="3600" b="1" noProof="1">
              <a:solidFill>
                <a:srgbClr val="339933"/>
              </a:solidFill>
              <a:uFillTx/>
              <a:latin typeface="楷体" panose="02010609060101010101" charset="-122"/>
              <a:ea typeface="楷体" panose="02010609060101010101" charset="-122"/>
              <a:cs typeface="+mn-cs"/>
              <a:sym typeface="+mn-ea"/>
            </a:endParaRPr>
          </a:p>
          <a:p>
            <a:pPr algn="l" fontAlgn="auto">
              <a:lnSpc>
                <a:spcPct val="100000"/>
              </a:lnSpc>
            </a:pPr>
            <a:r>
              <a:rPr sz="3600" b="1" noProof="1">
                <a:solidFill>
                  <a:srgbClr val="339933"/>
                </a:solidFill>
                <a:uFillTx/>
                <a:latin typeface="楷体" panose="02010609060101010101" charset="-122"/>
                <a:ea typeface="楷体" panose="02010609060101010101" charset="-122"/>
                <a:cs typeface="+mn-cs"/>
                <a:sym typeface="+mn-ea"/>
              </a:rPr>
              <a:t>3.学习作者如何根据需要综合运用多种表达方式，品味作品富有表现力的语言。</a:t>
            </a:r>
            <a:endParaRPr sz="3600" b="1" noProof="1">
              <a:solidFill>
                <a:srgbClr val="339933"/>
              </a:solidFill>
              <a:uFillTx/>
              <a:latin typeface="楷体" panose="02010609060101010101" charset="-122"/>
              <a:ea typeface="楷体" panose="02010609060101010101" charset="-122"/>
              <a:cs typeface="+mn-cs"/>
              <a:sym typeface="+mn-ea"/>
            </a:endParaRPr>
          </a:p>
        </p:txBody>
      </p:sp>
      <p:sp>
        <p:nvSpPr>
          <p:cNvPr id="2" name="文本框 1"/>
          <p:cNvSpPr txBox="1"/>
          <p:nvPr/>
        </p:nvSpPr>
        <p:spPr>
          <a:xfrm>
            <a:off x="1241482" y="773587"/>
            <a:ext cx="2038350" cy="646331"/>
          </a:xfrm>
          <a:prstGeom prst="rect">
            <a:avLst/>
          </a:prstGeom>
          <a:noFill/>
        </p:spPr>
        <p:txBody>
          <a:bodyPr wrap="square" rtlCol="0">
            <a:spAutoFit/>
          </a:bodyPr>
          <a:lstStyle/>
          <a:p>
            <a:r>
              <a:rPr lang="zh-CN" altLang="en-US" sz="3600" b="1" dirty="0">
                <a:solidFill>
                  <a:srgbClr val="0033CC"/>
                </a:solidFill>
              </a:rPr>
              <a:t>教学目标</a:t>
            </a:r>
            <a:endParaRPr lang="zh-CN" altLang="en-US" sz="3600" b="1" dirty="0">
              <a:solidFill>
                <a:srgbClr val="0033CC"/>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文本框 135169"/>
          <p:cNvSpPr txBox="1"/>
          <p:nvPr/>
        </p:nvSpPr>
        <p:spPr>
          <a:xfrm>
            <a:off x="2816727" y="1916430"/>
            <a:ext cx="6075945" cy="3637919"/>
          </a:xfrm>
          <a:prstGeom prst="rect">
            <a:avLst/>
          </a:prstGeom>
          <a:noFill/>
          <a:ln w="9525">
            <a:noFill/>
          </a:ln>
        </p:spPr>
        <p:txBody>
          <a:bodyPr wrap="square" anchor="t">
            <a:spAutoFit/>
          </a:bodyPr>
          <a:lstStyle/>
          <a:p>
            <a:pPr>
              <a:lnSpc>
                <a:spcPct val="120000"/>
              </a:lnSpc>
            </a:pPr>
            <a:r>
              <a:rPr lang="zh-CN" altLang="en-US" sz="2500" dirty="0">
                <a:solidFill>
                  <a:srgbClr val="000000"/>
                </a:solidFill>
                <a:latin typeface="华文楷体" panose="02010600040101010101" pitchFamily="2" charset="-122"/>
              </a:rPr>
              <a:t>  </a:t>
            </a:r>
            <a:r>
              <a:rPr lang="zh-CN" altLang="en-US" sz="3200" b="1" dirty="0">
                <a:solidFill>
                  <a:srgbClr val="080808"/>
                </a:solidFill>
                <a:latin typeface="方正行楷简体" panose="03000509000000000000" charset="-122"/>
                <a:ea typeface="方正行楷简体" panose="03000509000000000000" charset="-122"/>
                <a:sym typeface="+mn-ea"/>
              </a:rPr>
              <a:t>吴</a:t>
            </a:r>
            <a:r>
              <a:rPr lang="zh-CN" altLang="en-US" sz="3200" b="1" dirty="0" smtClean="0">
                <a:solidFill>
                  <a:srgbClr val="080808"/>
                </a:solidFill>
                <a:latin typeface="方正行楷简体" panose="03000509000000000000" charset="-122"/>
                <a:ea typeface="方正行楷简体" panose="03000509000000000000" charset="-122"/>
                <a:sym typeface="+mn-ea"/>
              </a:rPr>
              <a:t>伯箫（</a:t>
            </a:r>
            <a:r>
              <a:rPr lang="zh-CN" altLang="en-US" sz="3200" b="1" dirty="0">
                <a:solidFill>
                  <a:srgbClr val="080808"/>
                </a:solidFill>
                <a:latin typeface="方正行楷简体" panose="03000509000000000000" charset="-122"/>
                <a:ea typeface="方正行楷简体" panose="03000509000000000000" charset="-122"/>
                <a:sym typeface="+mn-ea"/>
              </a:rPr>
              <a:t>1906—1982）原名熙成，笔名山屋、山荪，</a:t>
            </a:r>
            <a:r>
              <a:rPr lang="zh-CN" altLang="en-US" sz="3200" b="1" dirty="0">
                <a:solidFill>
                  <a:srgbClr val="0033CC"/>
                </a:solidFill>
                <a:latin typeface="方正行楷简体" panose="03000509000000000000" charset="-122"/>
                <a:ea typeface="方正行楷简体" panose="03000509000000000000" charset="-122"/>
                <a:sym typeface="+mn-ea"/>
              </a:rPr>
              <a:t>是我国当代著名文学家和教育家。</a:t>
            </a:r>
            <a:r>
              <a:rPr lang="zh-CN" altLang="en-US" sz="3200" b="1" dirty="0">
                <a:solidFill>
                  <a:srgbClr val="080808"/>
                </a:solidFill>
                <a:latin typeface="方正行楷简体" panose="03000509000000000000" charset="-122"/>
                <a:ea typeface="方正行楷简体" panose="03000509000000000000" charset="-122"/>
                <a:sym typeface="+mn-ea"/>
              </a:rPr>
              <a:t>他的作品主要收集在《羽书》、《黑红点》、《北极星》、《忘年》、</a:t>
            </a:r>
            <a:r>
              <a:rPr lang="zh-CN" altLang="en-US" sz="3200" b="1" dirty="0" smtClean="0">
                <a:solidFill>
                  <a:srgbClr val="080808"/>
                </a:solidFill>
                <a:latin typeface="方正行楷简体" panose="03000509000000000000" charset="-122"/>
                <a:ea typeface="方正行楷简体" panose="03000509000000000000" charset="-122"/>
                <a:sym typeface="+mn-ea"/>
              </a:rPr>
              <a:t>《吴伯箫散文集》</a:t>
            </a:r>
            <a:r>
              <a:rPr lang="zh-CN" altLang="en-US" sz="3200" b="1" dirty="0">
                <a:solidFill>
                  <a:srgbClr val="080808"/>
                </a:solidFill>
                <a:latin typeface="方正行楷简体" panose="03000509000000000000" charset="-122"/>
                <a:ea typeface="方正行楷简体" panose="03000509000000000000" charset="-122"/>
                <a:sym typeface="+mn-ea"/>
              </a:rPr>
              <a:t>中。</a:t>
            </a:r>
            <a:r>
              <a:rPr lang="zh-CN" altLang="en-US" sz="3200" dirty="0">
                <a:solidFill>
                  <a:srgbClr val="080808"/>
                </a:solidFill>
                <a:latin typeface="方正行楷简体" panose="03000509000000000000" charset="-122"/>
                <a:ea typeface="方正行楷简体" panose="03000509000000000000" charset="-122"/>
                <a:sym typeface="+mn-ea"/>
              </a:rPr>
              <a:t> </a:t>
            </a:r>
            <a:endParaRPr lang="zh-CN" altLang="en-US" sz="3200" dirty="0">
              <a:solidFill>
                <a:srgbClr val="080808"/>
              </a:solidFill>
              <a:latin typeface="方正行楷简体" panose="03000509000000000000" charset="-122"/>
              <a:ea typeface="方正行楷简体" panose="03000509000000000000" charset="-122"/>
              <a:sym typeface="+mn-ea"/>
            </a:endParaRPr>
          </a:p>
        </p:txBody>
      </p:sp>
      <p:pic>
        <p:nvPicPr>
          <p:cNvPr id="2" name="图片 1"/>
          <p:cNvPicPr>
            <a:picLocks noChangeAspect="1"/>
          </p:cNvPicPr>
          <p:nvPr/>
        </p:nvPicPr>
        <p:blipFill>
          <a:blip r:embed="rId1"/>
          <a:stretch>
            <a:fillRect/>
          </a:stretch>
        </p:blipFill>
        <p:spPr>
          <a:xfrm>
            <a:off x="341342" y="1403686"/>
            <a:ext cx="2160336" cy="3019572"/>
          </a:xfrm>
          <a:prstGeom prst="rect">
            <a:avLst/>
          </a:prstGeom>
        </p:spPr>
      </p:pic>
      <p:sp>
        <p:nvSpPr>
          <p:cNvPr id="3" name="文本框 2"/>
          <p:cNvSpPr txBox="1"/>
          <p:nvPr/>
        </p:nvSpPr>
        <p:spPr>
          <a:xfrm>
            <a:off x="3018155" y="1254760"/>
            <a:ext cx="2038350" cy="646331"/>
          </a:xfrm>
          <a:prstGeom prst="rect">
            <a:avLst/>
          </a:prstGeom>
          <a:noFill/>
        </p:spPr>
        <p:txBody>
          <a:bodyPr wrap="square" rtlCol="0">
            <a:spAutoFit/>
          </a:bodyPr>
          <a:lstStyle/>
          <a:p>
            <a:r>
              <a:rPr lang="zh-CN" altLang="en-US" sz="3600" b="1" dirty="0">
                <a:solidFill>
                  <a:srgbClr val="0033CC"/>
                </a:solidFill>
              </a:rPr>
              <a:t>作者介绍</a:t>
            </a:r>
            <a:endParaRPr lang="zh-CN" altLang="en-US" sz="3600" b="1" dirty="0">
              <a:solidFill>
                <a:srgbClr val="00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wedge">
                                      <p:cBhvr>
                                        <p:cTn id="7" dur="2000"/>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52215" y="784543"/>
            <a:ext cx="5080000" cy="5631180"/>
          </a:xfrm>
          <a:prstGeom prst="rect">
            <a:avLst/>
          </a:prstGeom>
          <a:noFill/>
          <a:ln w="9525">
            <a:noFill/>
          </a:ln>
        </p:spPr>
        <p:txBody>
          <a:bodyPr>
            <a:spAutoFit/>
          </a:bodyPr>
          <a:lstStyle/>
          <a:p>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灯笼</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rPr>
              <a:t> 灯笼是一种笼状灯具。其外层多以细篾或铁丝等制骨架，而蒙以纸或纱类等透明物，内燃灯烛。供照明、装饰或玩赏。灯笼，又称灯彩，是一种古老的中国传统工艺品。起源于</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2000</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rPr>
              <a:t>多年前的西汉时期，每年的农历正月十五元宵节前后，人们都挂起象征团圆意义的红灯笼，来营造一种喜庆的氛围。后来灯笼就成了中国人喜庆的象征。经过历代灯彩艺人的继承和发展，形成了丰富多彩的品种和高超的工艺水平。从种类上分，有宫灯、纱灯、吊灯等等。从造型上分，有人物、山水、花鸟、龙凤、鱼虫等等，除此之外还有专供人们赏玩的走马灯。</a:t>
            </a:r>
            <a:endPar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426710" y="324485"/>
            <a:ext cx="1501775" cy="460375"/>
          </a:xfrm>
          <a:prstGeom prst="rect">
            <a:avLst/>
          </a:prstGeom>
          <a:solidFill>
            <a:srgbClr val="993300"/>
          </a:solidFill>
        </p:spPr>
        <p:txBody>
          <a:bodyPr wrap="square" rtlCol="0">
            <a:spAutoFit/>
          </a:bodyPr>
          <a:lstStyle/>
          <a:p>
            <a:r>
              <a:rPr lang="zh-CN" altLang="en-US" b="1">
                <a:solidFill>
                  <a:srgbClr val="00B050"/>
                </a:solidFill>
              </a:rPr>
              <a:t>知识链接</a:t>
            </a:r>
            <a:endParaRPr lang="zh-CN" altLang="en-US" b="1">
              <a:solidFill>
                <a:srgbClr val="00B050"/>
              </a:solidFill>
            </a:endParaRPr>
          </a:p>
        </p:txBody>
      </p:sp>
      <p:pic>
        <p:nvPicPr>
          <p:cNvPr id="3" name="图片 2"/>
          <p:cNvPicPr>
            <a:picLocks noChangeAspect="1"/>
          </p:cNvPicPr>
          <p:nvPr/>
        </p:nvPicPr>
        <p:blipFill>
          <a:blip r:embed="rId1"/>
          <a:srcRect r="1581" b="10061"/>
          <a:stretch>
            <a:fillRect/>
          </a:stretch>
        </p:blipFill>
        <p:spPr>
          <a:xfrm>
            <a:off x="453390" y="1064260"/>
            <a:ext cx="3083560" cy="1884680"/>
          </a:xfrm>
          <a:prstGeom prst="rect">
            <a:avLst/>
          </a:prstGeom>
        </p:spPr>
      </p:pic>
      <p:pic>
        <p:nvPicPr>
          <p:cNvPr id="4" name="图片 3"/>
          <p:cNvPicPr>
            <a:picLocks noChangeAspect="1"/>
          </p:cNvPicPr>
          <p:nvPr/>
        </p:nvPicPr>
        <p:blipFill>
          <a:blip r:embed="rId2"/>
          <a:srcRect r="1059" b="9444"/>
          <a:stretch>
            <a:fillRect/>
          </a:stretch>
        </p:blipFill>
        <p:spPr>
          <a:xfrm>
            <a:off x="391160" y="3171190"/>
            <a:ext cx="3208020" cy="1963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idx="1"/>
          </p:nvPr>
        </p:nvSpPr>
        <p:spPr>
          <a:xfrm>
            <a:off x="323215" y="1583714"/>
            <a:ext cx="8344422" cy="3653132"/>
          </a:xfrm>
        </p:spPr>
        <p:txBody>
          <a:bodyPr vert="horz" wrap="square" lIns="91440" tIns="45720" rIns="91440" bIns="45720" anchor="t"/>
          <a:lstStyle/>
          <a:p>
            <a:pPr marL="567055" indent="-457200"/>
            <a:r>
              <a:rPr lang="zh-CN" altLang="en-US" b="1" dirty="0">
                <a:solidFill>
                  <a:srgbClr val="0033CC"/>
                </a:solidFill>
                <a:effectLst/>
              </a:rPr>
              <a:t>斡旋</a:t>
            </a:r>
            <a:r>
              <a:rPr lang="zh-CN" altLang="en-US" dirty="0">
                <a:solidFill>
                  <a:srgbClr val="000000"/>
                </a:solidFill>
                <a:effectLst/>
              </a:rPr>
              <a:t>：调停，调解。</a:t>
            </a:r>
            <a:endParaRPr lang="zh-CN" altLang="en-US" dirty="0">
              <a:solidFill>
                <a:srgbClr val="000000"/>
              </a:solidFill>
              <a:effectLst/>
            </a:endParaRPr>
          </a:p>
          <a:p>
            <a:pPr marL="567055" indent="-457200"/>
            <a:r>
              <a:rPr lang="zh-CN" altLang="en-US" b="1" dirty="0">
                <a:solidFill>
                  <a:srgbClr val="0033CC"/>
                </a:solidFill>
                <a:effectLst/>
              </a:rPr>
              <a:t>掌故</a:t>
            </a:r>
            <a:r>
              <a:rPr lang="zh-CN" altLang="en-US" dirty="0">
                <a:solidFill>
                  <a:srgbClr val="000000"/>
                </a:solidFill>
                <a:effectLst/>
              </a:rPr>
              <a:t>：历史上的制度、文化沿革以及人物事迹等。</a:t>
            </a:r>
            <a:endParaRPr lang="zh-CN" altLang="en-US" dirty="0">
              <a:solidFill>
                <a:srgbClr val="000000"/>
              </a:solidFill>
              <a:effectLst/>
            </a:endParaRPr>
          </a:p>
          <a:p>
            <a:pPr marL="567055" indent="-457200"/>
            <a:r>
              <a:rPr lang="zh-CN" altLang="en-US" b="1" dirty="0">
                <a:solidFill>
                  <a:srgbClr val="0033CC"/>
                </a:solidFill>
                <a:effectLst/>
              </a:rPr>
              <a:t>争讼</a:t>
            </a:r>
            <a:r>
              <a:rPr lang="zh-CN" altLang="en-US" dirty="0">
                <a:solidFill>
                  <a:srgbClr val="000000"/>
                </a:solidFill>
                <a:effectLst/>
              </a:rPr>
              <a:t>：因争论而诉讼。</a:t>
            </a:r>
            <a:endParaRPr lang="zh-CN" altLang="en-US" dirty="0">
              <a:solidFill>
                <a:srgbClr val="000000"/>
              </a:solidFill>
              <a:effectLst/>
            </a:endParaRPr>
          </a:p>
          <a:p>
            <a:pPr marL="567055" indent="-457200"/>
            <a:r>
              <a:rPr lang="zh-CN" altLang="en-US" b="1" dirty="0">
                <a:solidFill>
                  <a:srgbClr val="0033CC"/>
                </a:solidFill>
                <a:effectLst/>
              </a:rPr>
              <a:t>静穆</a:t>
            </a:r>
            <a:r>
              <a:rPr lang="zh-CN" altLang="en-US" dirty="0">
                <a:solidFill>
                  <a:srgbClr val="000000"/>
                </a:solidFill>
                <a:effectLst/>
              </a:rPr>
              <a:t>：安静而严肃。</a:t>
            </a:r>
            <a:endParaRPr lang="zh-CN" altLang="en-US" dirty="0">
              <a:solidFill>
                <a:srgbClr val="000000"/>
              </a:solidFill>
              <a:effectLst/>
            </a:endParaRPr>
          </a:p>
          <a:p>
            <a:pPr marL="567055" indent="-457200"/>
            <a:r>
              <a:rPr lang="zh-CN" altLang="en-US" b="1" dirty="0">
                <a:solidFill>
                  <a:srgbClr val="0033CC"/>
                </a:solidFill>
                <a:effectLst/>
              </a:rPr>
              <a:t>怅惘</a:t>
            </a:r>
            <a:r>
              <a:rPr lang="zh-CN" altLang="en-US" dirty="0">
                <a:solidFill>
                  <a:srgbClr val="000000"/>
                </a:solidFill>
                <a:effectLst/>
              </a:rPr>
              <a:t>：因失意而心事重重;惆怅迷惘。</a:t>
            </a:r>
            <a:endParaRPr lang="zh-CN" altLang="en-US" dirty="0">
              <a:solidFill>
                <a:srgbClr val="000000"/>
              </a:solidFill>
              <a:effectLst/>
            </a:endParaRPr>
          </a:p>
          <a:p>
            <a:pPr marL="567055" indent="-457200"/>
            <a:endParaRPr lang="zh-CN" altLang="en-US" sz="2800" dirty="0">
              <a:solidFill>
                <a:srgbClr val="000000"/>
              </a:solidFill>
              <a:effectLst/>
            </a:endParaRPr>
          </a:p>
        </p:txBody>
      </p:sp>
      <p:sp>
        <p:nvSpPr>
          <p:cNvPr id="136195" name="矩形 136194"/>
          <p:cNvSpPr/>
          <p:nvPr/>
        </p:nvSpPr>
        <p:spPr>
          <a:xfrm>
            <a:off x="1421510" y="413531"/>
            <a:ext cx="2961005" cy="938719"/>
          </a:xfrm>
          <a:prstGeom prst="rect">
            <a:avLst/>
          </a:prstGeom>
          <a:noFill/>
          <a:ln w="9525">
            <a:noFill/>
            <a:miter/>
          </a:ln>
        </p:spPr>
        <p:txBody>
          <a:bodyPr wrap="square">
            <a:spAutoFit/>
          </a:bodyPr>
          <a:lstStyle/>
          <a:p>
            <a:pPr marL="457200" lvl="0" indent="-457200" fontAlgn="auto">
              <a:lnSpc>
                <a:spcPct val="150000"/>
              </a:lnSpc>
              <a:buClr>
                <a:srgbClr val="BBE0E3"/>
              </a:buClr>
              <a:buFont typeface="Arial" panose="020B0604020202020204" pitchFamily="34" charset="0"/>
              <a:buChar char="•"/>
            </a:pPr>
            <a:r>
              <a:rPr lang="en-US" altLang="zh-CN" sz="4000" b="1" strike="noStrike" noProof="1">
                <a:solidFill>
                  <a:srgbClr val="C00000"/>
                </a:solidFill>
                <a:latin typeface="华文行楷" panose="02010800040101010101" charset="-122"/>
                <a:ea typeface="华文行楷" panose="02010800040101010101" charset="-122"/>
              </a:rPr>
              <a:t>理解词义</a:t>
            </a:r>
            <a:endParaRPr lang="zh-CN" altLang="en-US" sz="4000" strike="noStrike" noProof="1">
              <a:solidFill>
                <a:srgbClr val="000000"/>
              </a:solidFill>
              <a:latin typeface="华文行楷" panose="02010800040101010101" charset="-122"/>
              <a:ea typeface="华文行楷" panose="02010800040101010101"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idx="1"/>
          </p:nvPr>
        </p:nvSpPr>
        <p:spPr>
          <a:xfrm>
            <a:off x="306070" y="1812290"/>
            <a:ext cx="7721600" cy="3044825"/>
          </a:xfrm>
        </p:spPr>
        <p:txBody>
          <a:bodyPr vert="horz" wrap="square" lIns="91440" tIns="45720" rIns="91440" bIns="45720" anchor="t"/>
          <a:lstStyle/>
          <a:p>
            <a:pPr marL="567055" indent="-457200"/>
            <a:r>
              <a:rPr lang="zh-CN" altLang="en-US" sz="3200" b="1" dirty="0">
                <a:solidFill>
                  <a:srgbClr val="0033CC"/>
                </a:solidFill>
                <a:effectLst/>
                <a:sym typeface="+mn-ea"/>
              </a:rPr>
              <a:t>锵然</a:t>
            </a:r>
            <a:r>
              <a:rPr lang="zh-CN" altLang="en-US" sz="3200" b="1" dirty="0">
                <a:solidFill>
                  <a:srgbClr val="000000"/>
                </a:solidFill>
                <a:effectLst/>
                <a:sym typeface="+mn-ea"/>
              </a:rPr>
              <a:t>：形容金宝珠玉等声音清脆。</a:t>
            </a:r>
            <a:endParaRPr lang="zh-CN" altLang="en-US" sz="3200" b="1" dirty="0">
              <a:solidFill>
                <a:srgbClr val="000000"/>
              </a:solidFill>
              <a:effectLst/>
            </a:endParaRPr>
          </a:p>
          <a:p>
            <a:pPr marL="567055" indent="-457200"/>
            <a:r>
              <a:rPr lang="zh-CN" altLang="en-US" sz="3200" b="1" dirty="0">
                <a:solidFill>
                  <a:srgbClr val="0033CC"/>
                </a:solidFill>
                <a:effectLst/>
              </a:rPr>
              <a:t>幽悄</a:t>
            </a:r>
            <a:r>
              <a:rPr lang="zh-CN" altLang="en-US" sz="3200" b="1" dirty="0">
                <a:solidFill>
                  <a:srgbClr val="000000"/>
                </a:solidFill>
                <a:effectLst/>
              </a:rPr>
              <a:t>：幽深寂静。 </a:t>
            </a:r>
            <a:endParaRPr lang="zh-CN" altLang="en-US" sz="3200" b="1" dirty="0">
              <a:solidFill>
                <a:srgbClr val="000000"/>
              </a:solidFill>
              <a:effectLst/>
            </a:endParaRPr>
          </a:p>
          <a:p>
            <a:pPr marL="567055" indent="-457200"/>
            <a:r>
              <a:rPr lang="zh-CN" altLang="en-US" sz="3200" b="1" dirty="0">
                <a:solidFill>
                  <a:srgbClr val="0033CC"/>
                </a:solidFill>
                <a:effectLst/>
              </a:rPr>
              <a:t>人情世故</a:t>
            </a:r>
            <a:r>
              <a:rPr lang="zh-CN" altLang="en-US" sz="3200" b="1" dirty="0">
                <a:solidFill>
                  <a:srgbClr val="000000"/>
                </a:solidFill>
                <a:effectLst/>
              </a:rPr>
              <a:t>：指为人处世的方法、道理和经验。</a:t>
            </a:r>
            <a:endParaRPr lang="zh-CN" altLang="en-US" sz="3200" b="1" dirty="0">
              <a:solidFill>
                <a:srgbClr val="000000"/>
              </a:solidFill>
              <a:effectLst/>
            </a:endParaRPr>
          </a:p>
          <a:p>
            <a:pPr marL="567055" indent="-457200"/>
            <a:r>
              <a:rPr lang="zh-CN" altLang="en-US" sz="3200" b="1" dirty="0">
                <a:solidFill>
                  <a:srgbClr val="0033CC"/>
                </a:solidFill>
                <a:effectLst/>
              </a:rPr>
              <a:t>熙熙然</a:t>
            </a:r>
            <a:r>
              <a:rPr lang="zh-CN" altLang="en-US" sz="3200" b="1" dirty="0">
                <a:solidFill>
                  <a:srgbClr val="000000"/>
                </a:solidFill>
                <a:effectLst/>
              </a:rPr>
              <a:t>：指一副温和欢乐的样子。</a:t>
            </a:r>
            <a:endParaRPr lang="zh-CN" altLang="en-US" sz="3200" b="1" dirty="0">
              <a:solidFill>
                <a:srgbClr val="000000"/>
              </a:solidFill>
              <a:effectLst/>
            </a:endParaRPr>
          </a:p>
          <a:p>
            <a:pPr marL="567055" indent="-457200"/>
            <a:r>
              <a:rPr lang="zh-CN" altLang="en-US" sz="3200" b="1" dirty="0">
                <a:solidFill>
                  <a:srgbClr val="0033CC"/>
                </a:solidFill>
                <a:effectLst/>
              </a:rPr>
              <a:t>金吾不禁</a:t>
            </a:r>
            <a:r>
              <a:rPr lang="zh-CN" altLang="en-US" sz="3200" b="1" dirty="0">
                <a:solidFill>
                  <a:srgbClr val="000000"/>
                </a:solidFill>
                <a:effectLst/>
              </a:rPr>
              <a:t>：指元宵节开放夜禁，允许人们终夜观灯。</a:t>
            </a:r>
            <a:endParaRPr lang="zh-CN" altLang="en-US" sz="3200" b="1" dirty="0">
              <a:solidFill>
                <a:srgbClr val="000000"/>
              </a:solidFill>
              <a:effectLst/>
            </a:endParaRPr>
          </a:p>
        </p:txBody>
      </p:sp>
      <p:sp>
        <p:nvSpPr>
          <p:cNvPr id="136195" name="矩形 136194"/>
          <p:cNvSpPr/>
          <p:nvPr/>
        </p:nvSpPr>
        <p:spPr>
          <a:xfrm>
            <a:off x="1106461" y="593559"/>
            <a:ext cx="2961005" cy="938719"/>
          </a:xfrm>
          <a:prstGeom prst="rect">
            <a:avLst/>
          </a:prstGeom>
          <a:noFill/>
          <a:ln w="9525">
            <a:noFill/>
            <a:miter/>
          </a:ln>
        </p:spPr>
        <p:txBody>
          <a:bodyPr wrap="square">
            <a:spAutoFit/>
          </a:bodyPr>
          <a:lstStyle/>
          <a:p>
            <a:pPr marL="457200" lvl="0" indent="-457200" fontAlgn="auto">
              <a:lnSpc>
                <a:spcPct val="150000"/>
              </a:lnSpc>
              <a:buClr>
                <a:srgbClr val="BBE0E3"/>
              </a:buClr>
              <a:buFont typeface="Arial" panose="020B0604020202020204" pitchFamily="34" charset="0"/>
              <a:buChar char="•"/>
            </a:pPr>
            <a:r>
              <a:rPr lang="en-US" altLang="zh-CN" sz="4000" b="1" strike="noStrike" noProof="1">
                <a:solidFill>
                  <a:srgbClr val="C00000"/>
                </a:solidFill>
                <a:latin typeface="华文行楷" panose="02010800040101010101" charset="-122"/>
                <a:ea typeface="华文行楷" panose="02010800040101010101" charset="-122"/>
              </a:rPr>
              <a:t>理解词义</a:t>
            </a:r>
            <a:endParaRPr lang="zh-CN" altLang="en-US" sz="4000" strike="noStrike" noProof="1">
              <a:solidFill>
                <a:srgbClr val="000000"/>
              </a:solidFill>
              <a:latin typeface="华文行楷" panose="02010800040101010101" charset="-122"/>
              <a:ea typeface="华文行楷" panose="02010800040101010101"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6335" y="1633855"/>
            <a:ext cx="8731358" cy="2862322"/>
          </a:xfrm>
          <a:prstGeom prst="rect">
            <a:avLst/>
          </a:prstGeom>
          <a:noFill/>
          <a:ln w="9525">
            <a:noFill/>
          </a:ln>
        </p:spPr>
        <p:txBody>
          <a:bodyPr wrap="square">
            <a:spAutoFit/>
          </a:bodyPr>
          <a:lstStyle/>
          <a:p>
            <a:r>
              <a:rPr lang="zh-CN" altLang="en-US" sz="3600" b="1" dirty="0">
                <a:solidFill>
                  <a:srgbClr val="FF0000"/>
                </a:solidFill>
                <a:latin typeface="楷体" panose="02010609060101010101" charset="-122"/>
                <a:ea typeface="楷体" panose="02010609060101010101" charset="-122"/>
                <a:cs typeface="宋体" panose="02010600030101010101" pitchFamily="2" charset="-122"/>
              </a:rPr>
              <a:t>焚</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身</a:t>
            </a:r>
            <a:r>
              <a:rPr lang="en-US" altLang="zh-CN" sz="3600" b="1" dirty="0" smtClean="0">
                <a:solidFill>
                  <a:srgbClr val="080808"/>
                </a:solidFill>
                <a:latin typeface="楷体" panose="02010609060101010101" charset="-122"/>
                <a:ea typeface="楷体" panose="02010609060101010101" charset="-122"/>
                <a:cs typeface="宋体" panose="02010600030101010101" pitchFamily="2" charset="-122"/>
              </a:rPr>
              <a:t>   </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溺</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炕   神</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龛   皎</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洁   犬</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吠  </a:t>
            </a:r>
            <a:endParaRPr lang="en-US" altLang="zh-CN" sz="3600" b="1" dirty="0" smtClean="0">
              <a:solidFill>
                <a:srgbClr val="FF0000"/>
              </a:solidFill>
              <a:latin typeface="楷体" panose="02010609060101010101" charset="-122"/>
              <a:ea typeface="楷体" panose="02010609060101010101" charset="-122"/>
              <a:cs typeface="宋体" panose="02010600030101010101" pitchFamily="2" charset="-122"/>
            </a:endParaRPr>
          </a:p>
          <a:p>
            <a:endParaRPr lang="en-US" altLang="zh-CN" sz="3600" b="1" dirty="0" smtClean="0">
              <a:solidFill>
                <a:srgbClr val="080808"/>
              </a:solidFill>
              <a:latin typeface="楷体" panose="02010609060101010101" charset="-122"/>
              <a:ea typeface="楷体" panose="02010609060101010101" charset="-122"/>
              <a:cs typeface="宋体" panose="02010600030101010101" pitchFamily="2" charset="-122"/>
            </a:endParaRPr>
          </a:p>
          <a:p>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乡</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绅   斡</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旋   </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怅惘   锵</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然   </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裴</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公</a:t>
            </a:r>
            <a:endParaRPr lang="en-US" altLang="zh-CN" sz="3600" b="1" dirty="0" smtClean="0">
              <a:solidFill>
                <a:srgbClr val="080808"/>
              </a:solidFill>
              <a:latin typeface="楷体" panose="02010609060101010101" charset="-122"/>
              <a:ea typeface="楷体" panose="02010609060101010101" charset="-122"/>
              <a:cs typeface="宋体" panose="02010600030101010101" pitchFamily="2" charset="-122"/>
            </a:endParaRPr>
          </a:p>
          <a:p>
            <a:endParaRPr lang="en-US" altLang="zh-CN" sz="3600" b="1" dirty="0" smtClean="0">
              <a:solidFill>
                <a:srgbClr val="FF0000"/>
              </a:solidFill>
              <a:latin typeface="楷体" panose="02010609060101010101" charset="-122"/>
              <a:ea typeface="楷体" panose="02010609060101010101" charset="-122"/>
              <a:cs typeface="宋体" panose="02010600030101010101" pitchFamily="2" charset="-122"/>
            </a:endParaRPr>
          </a:p>
          <a:p>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燎</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原  司马</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懿 熙</a:t>
            </a:r>
            <a:r>
              <a:rPr lang="zh-CN" altLang="en-US" sz="3600" b="1" dirty="0">
                <a:solidFill>
                  <a:srgbClr val="FF0000"/>
                </a:solidFill>
                <a:latin typeface="楷体" panose="02010609060101010101" charset="-122"/>
                <a:ea typeface="楷体" panose="02010609060101010101" charset="-122"/>
                <a:cs typeface="宋体" panose="02010600030101010101" pitchFamily="2" charset="-122"/>
              </a:rPr>
              <a:t>熙</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然</a:t>
            </a:r>
            <a:r>
              <a:rPr lang="en-US" altLang="zh-CN" sz="3600" b="1" dirty="0">
                <a:solidFill>
                  <a:srgbClr val="080808"/>
                </a:solidFill>
                <a:latin typeface="楷体" panose="02010609060101010101" charset="-122"/>
                <a:ea typeface="楷体" panose="02010609060101010101" charset="-122"/>
                <a:cs typeface="宋体" panose="02010600030101010101" pitchFamily="2" charset="-122"/>
              </a:rPr>
              <a:t> </a:t>
            </a:r>
            <a:r>
              <a:rPr lang="en-US" altLang="zh-CN" sz="3600" b="1" dirty="0" smtClean="0">
                <a:solidFill>
                  <a:srgbClr val="080808"/>
                </a:solidFill>
                <a:latin typeface="楷体" panose="02010609060101010101" charset="-122"/>
                <a:ea typeface="楷体" panose="02010609060101010101" charset="-122"/>
                <a:cs typeface="宋体" panose="02010600030101010101" pitchFamily="2" charset="-122"/>
              </a:rPr>
              <a:t> </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星</a:t>
            </a:r>
            <a:r>
              <a:rPr lang="zh-CN" altLang="en-US" sz="3600" b="1" dirty="0" smtClean="0">
                <a:solidFill>
                  <a:srgbClr val="FF0000"/>
                </a:solidFill>
                <a:latin typeface="楷体" panose="02010609060101010101" charset="-122"/>
                <a:ea typeface="楷体" panose="02010609060101010101" charset="-122"/>
                <a:cs typeface="宋体" panose="02010600030101010101" pitchFamily="2" charset="-122"/>
              </a:rPr>
              <a:t>阑  </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霍</a:t>
            </a:r>
            <a:r>
              <a:rPr lang="zh-CN" altLang="en-US" sz="3600" b="1" dirty="0">
                <a:solidFill>
                  <a:srgbClr val="FF0000"/>
                </a:solidFill>
                <a:latin typeface="楷体" panose="02010609060101010101" charset="-122"/>
                <a:ea typeface="楷体" panose="02010609060101010101" charset="-122"/>
                <a:cs typeface="宋体" panose="02010600030101010101" pitchFamily="2" charset="-122"/>
              </a:rPr>
              <a:t>骠</a:t>
            </a:r>
            <a:r>
              <a:rPr lang="zh-CN" altLang="en-US" sz="3600" b="1" dirty="0" smtClean="0">
                <a:solidFill>
                  <a:srgbClr val="080808"/>
                </a:solidFill>
                <a:latin typeface="楷体" panose="02010609060101010101" charset="-122"/>
                <a:ea typeface="楷体" panose="02010609060101010101" charset="-122"/>
                <a:cs typeface="宋体" panose="02010600030101010101" pitchFamily="2" charset="-122"/>
              </a:rPr>
              <a:t>姚</a:t>
            </a:r>
            <a:endParaRPr lang="zh-CN" altLang="en-US" sz="3600" b="1" dirty="0">
              <a:solidFill>
                <a:srgbClr val="080808"/>
              </a:solidFill>
              <a:latin typeface="楷体" panose="02010609060101010101" charset="-122"/>
              <a:ea typeface="楷体" panose="02010609060101010101" charset="-122"/>
              <a:cs typeface="宋体" panose="02010600030101010101" pitchFamily="2" charset="-122"/>
            </a:endParaRPr>
          </a:p>
        </p:txBody>
      </p:sp>
      <p:sp>
        <p:nvSpPr>
          <p:cNvPr id="2" name="文本框 1"/>
          <p:cNvSpPr txBox="1"/>
          <p:nvPr/>
        </p:nvSpPr>
        <p:spPr>
          <a:xfrm>
            <a:off x="3851888" y="593559"/>
            <a:ext cx="1728024" cy="707886"/>
          </a:xfrm>
          <a:prstGeom prst="rect">
            <a:avLst/>
          </a:prstGeom>
          <a:noFill/>
        </p:spPr>
        <p:txBody>
          <a:bodyPr wrap="square" rtlCol="0">
            <a:spAutoFit/>
          </a:bodyPr>
          <a:lstStyle/>
          <a:p>
            <a:r>
              <a:rPr lang="en-US" altLang="zh-CN" sz="4000" b="1" dirty="0">
                <a:solidFill>
                  <a:srgbClr val="C00000"/>
                </a:solidFill>
                <a:latin typeface="华文行楷" panose="02010800040101010101" charset="-122"/>
                <a:ea typeface="华文行楷" panose="02010800040101010101" charset="-122"/>
              </a:rPr>
              <a:t>正音</a:t>
            </a:r>
            <a:endParaRPr lang="en-US" altLang="zh-CN"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800" decel="100000"/>
                                        <p:tgtEl>
                                          <p:spTgt spid="100">
                                            <p:txEl>
                                              <p:pRg st="0" end="0"/>
                                            </p:txEl>
                                          </p:spTgt>
                                        </p:tgtEl>
                                      </p:cBhvr>
                                    </p:animEffect>
                                    <p:anim calcmode="lin" valueType="num">
                                      <p:cBhvr>
                                        <p:cTn id="8" dur="800" decel="100000" fill="hold"/>
                                        <p:tgtEl>
                                          <p:spTgt spid="100">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00">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00">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fade">
                                      <p:cBhvr>
                                        <p:cTn id="17" dur="800" decel="100000"/>
                                        <p:tgtEl>
                                          <p:spTgt spid="100">
                                            <p:txEl>
                                              <p:pRg st="2" end="2"/>
                                            </p:txEl>
                                          </p:spTgt>
                                        </p:tgtEl>
                                      </p:cBhvr>
                                    </p:animEffect>
                                    <p:anim calcmode="lin" valueType="num">
                                      <p:cBhvr>
                                        <p:cTn id="18" dur="800" decel="100000" fill="hold"/>
                                        <p:tgtEl>
                                          <p:spTgt spid="100">
                                            <p:txEl>
                                              <p:pRg st="2" end="2"/>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00">
                                            <p:txEl>
                                              <p:pRg st="2" end="2"/>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00">
                                            <p:txEl>
                                              <p:pRg st="2" end="2"/>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00">
                                            <p:txEl>
                                              <p:pRg st="2" end="2"/>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00">
                                            <p:txEl>
                                              <p:pRg st="2" end="2"/>
                                            </p:txEl>
                                          </p:spTgt>
                                        </p:tgtEl>
                                        <p:attrNameLst>
                                          <p:attrName>ppt_y</p:attrName>
                                        </p:attrNameLst>
                                      </p:cBhvr>
                                      <p:tavLst>
                                        <p:tav tm="0">
                                          <p:val>
                                            <p:strVal val="#ppt_y+0.1"/>
                                          </p:val>
                                        </p:tav>
                                        <p:tav tm="100000">
                                          <p:val>
                                            <p:strVal val="#ppt_y"/>
                                          </p:val>
                                        </p:tav>
                                      </p:tavLst>
                                    </p:anim>
                                  </p:childTnLst>
                                </p:cTn>
                              </p:par>
                              <p:par>
                                <p:cTn id="23" presetID="30" presetClass="entr" presetSubtype="0" fill="hold" nodeType="withEffect">
                                  <p:stCondLst>
                                    <p:cond delay="0"/>
                                  </p:stCondLst>
                                  <p:childTnLst>
                                    <p:set>
                                      <p:cBhvr>
                                        <p:cTn id="24" dur="1" fill="hold">
                                          <p:stCondLst>
                                            <p:cond delay="0"/>
                                          </p:stCondLst>
                                        </p:cTn>
                                        <p:tgtEl>
                                          <p:spTgt spid="100">
                                            <p:txEl>
                                              <p:pRg st="4" end="4"/>
                                            </p:txEl>
                                          </p:spTgt>
                                        </p:tgtEl>
                                        <p:attrNameLst>
                                          <p:attrName>style.visibility</p:attrName>
                                        </p:attrNameLst>
                                      </p:cBhvr>
                                      <p:to>
                                        <p:strVal val="visible"/>
                                      </p:to>
                                    </p:set>
                                    <p:animEffect transition="in" filter="fade">
                                      <p:cBhvr>
                                        <p:cTn id="25" dur="800" decel="100000"/>
                                        <p:tgtEl>
                                          <p:spTgt spid="100">
                                            <p:txEl>
                                              <p:pRg st="4" end="4"/>
                                            </p:txEl>
                                          </p:spTgt>
                                        </p:tgtEl>
                                      </p:cBhvr>
                                    </p:animEffect>
                                    <p:anim calcmode="lin" valueType="num">
                                      <p:cBhvr>
                                        <p:cTn id="26" dur="800" decel="100000" fill="hold"/>
                                        <p:tgtEl>
                                          <p:spTgt spid="100">
                                            <p:txEl>
                                              <p:pRg st="4" end="4"/>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100">
                                            <p:txEl>
                                              <p:pRg st="4" end="4"/>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100">
                                            <p:txEl>
                                              <p:pRg st="4" end="4"/>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00">
                                            <p:txEl>
                                              <p:pRg st="4" end="4"/>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00">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6335" y="1633855"/>
            <a:ext cx="8731358" cy="3046988"/>
          </a:xfrm>
          <a:prstGeom prst="rect">
            <a:avLst/>
          </a:prstGeom>
          <a:noFill/>
          <a:ln w="9525">
            <a:noFill/>
          </a:ln>
        </p:spPr>
        <p:txBody>
          <a:bodyPr wrap="square">
            <a:spAutoFit/>
          </a:bodyPr>
          <a:lstStyle/>
          <a:p>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焚</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身</a:t>
            </a:r>
            <a:r>
              <a:rPr lang="en-US" altLang="zh-CN" sz="3200" b="1" dirty="0">
                <a:solidFill>
                  <a:srgbClr val="080808"/>
                </a:solidFill>
                <a:latin typeface="楷体" panose="02010609060101010101" charset="-122"/>
                <a:ea typeface="楷体" panose="02010609060101010101" charset="-122"/>
                <a:cs typeface="宋体" panose="02010600030101010101" pitchFamily="2" charset="-122"/>
              </a:rPr>
              <a:t>(</a:t>
            </a:r>
            <a:r>
              <a:rPr lang="en-US" altLang="zh-CN" sz="3200" b="1" dirty="0" err="1">
                <a:solidFill>
                  <a:srgbClr val="080808"/>
                </a:solidFill>
                <a:latin typeface="楷体" panose="02010609060101010101" charset="-122"/>
                <a:ea typeface="楷体" panose="02010609060101010101" charset="-122"/>
                <a:cs typeface="宋体" panose="02010600030101010101" pitchFamily="2" charset="-122"/>
              </a:rPr>
              <a:t>fén</a:t>
            </a:r>
            <a:r>
              <a:rPr lang="en-US" altLang="zh-CN" sz="3200" b="1" dirty="0">
                <a:solidFill>
                  <a:srgbClr val="080808"/>
                </a:solidFill>
                <a:latin typeface="楷体" panose="02010609060101010101" charset="-122"/>
                <a:ea typeface="楷体" panose="02010609060101010101" charset="-122"/>
                <a:cs typeface="宋体" panose="02010600030101010101" pitchFamily="2" charset="-122"/>
              </a:rPr>
              <a:t>)  </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溺</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炕</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nì</a:t>
            </a:r>
            <a:r>
              <a:rPr lang="en-US" altLang="zh-CN" sz="3200" b="1" dirty="0">
                <a:solidFill>
                  <a:srgbClr val="080808"/>
                </a:solidFill>
                <a:latin typeface="楷体" panose="02010609060101010101" charset="-122"/>
                <a:ea typeface="楷体" panose="02010609060101010101" charset="-122"/>
                <a:cs typeface="Calibri" panose="020F0502020204030204" charset="0"/>
              </a:rPr>
              <a:t>)    </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神</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龛</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k</a:t>
            </a:r>
            <a:r>
              <a:rPr lang="en-US" altLang="zh-CN" sz="3200" b="1" dirty="0" err="1">
                <a:solidFill>
                  <a:srgbClr val="080808"/>
                </a:solidFill>
                <a:latin typeface="楷体" panose="02010609060101010101" charset="-122"/>
                <a:ea typeface="楷体" panose="02010609060101010101" charset="-122"/>
                <a:cs typeface="宋体" panose="02010600030101010101" pitchFamily="2" charset="-122"/>
              </a:rPr>
              <a:t>ā</a:t>
            </a:r>
            <a:r>
              <a:rPr lang="en-US" altLang="zh-CN" sz="3200" b="1" dirty="0" err="1">
                <a:solidFill>
                  <a:srgbClr val="080808"/>
                </a:solidFill>
                <a:latin typeface="楷体" panose="02010609060101010101" charset="-122"/>
                <a:ea typeface="楷体" panose="02010609060101010101" charset="-122"/>
                <a:cs typeface="Calibri" panose="020F0502020204030204" charset="0"/>
              </a:rPr>
              <a:t>n</a:t>
            </a:r>
            <a:r>
              <a:rPr lang="en-US" altLang="zh-CN" sz="3200" b="1" dirty="0" smtClean="0">
                <a:solidFill>
                  <a:srgbClr val="080808"/>
                </a:solidFill>
                <a:latin typeface="楷体" panose="02010609060101010101" charset="-122"/>
                <a:ea typeface="楷体" panose="02010609060101010101" charset="-122"/>
                <a:cs typeface="Calibri" panose="020F0502020204030204" charset="0"/>
              </a:rPr>
              <a:t>)</a:t>
            </a:r>
            <a:endParaRPr lang="en-US" altLang="zh-CN" sz="3200" b="1" dirty="0" smtClean="0">
              <a:solidFill>
                <a:srgbClr val="080808"/>
              </a:solidFill>
              <a:latin typeface="楷体" panose="02010609060101010101" charset="-122"/>
              <a:ea typeface="楷体" panose="02010609060101010101" charset="-122"/>
              <a:cs typeface="Calibri" panose="020F0502020204030204" charset="0"/>
            </a:endParaRPr>
          </a:p>
          <a:p>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皎</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洁</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jiǎo</a:t>
            </a:r>
            <a:r>
              <a:rPr lang="en-US" altLang="zh-CN" sz="3200" b="1" dirty="0">
                <a:solidFill>
                  <a:srgbClr val="080808"/>
                </a:solidFill>
                <a:latin typeface="楷体" panose="02010609060101010101" charset="-122"/>
                <a:ea typeface="楷体" panose="02010609060101010101" charset="-122"/>
                <a:cs typeface="Calibri" panose="020F0502020204030204" charset="0"/>
              </a:rPr>
              <a:t>) </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犬</a:t>
            </a:r>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吠</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fèi</a:t>
            </a:r>
            <a:r>
              <a:rPr lang="en-US" altLang="zh-CN" sz="3200" b="1" dirty="0">
                <a:solidFill>
                  <a:srgbClr val="080808"/>
                </a:solidFill>
                <a:latin typeface="楷体" panose="02010609060101010101" charset="-122"/>
                <a:ea typeface="楷体" panose="02010609060101010101" charset="-122"/>
                <a:cs typeface="Calibri" panose="020F0502020204030204" charset="0"/>
              </a:rPr>
              <a:t>)   </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乡</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绅</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sh</a:t>
            </a:r>
            <a:r>
              <a:rPr lang="en-US" altLang="zh-CN" sz="3200" b="1" dirty="0" err="1">
                <a:solidFill>
                  <a:srgbClr val="080808"/>
                </a:solidFill>
                <a:latin typeface="楷体" panose="02010609060101010101" charset="-122"/>
                <a:ea typeface="楷体" panose="02010609060101010101" charset="-122"/>
                <a:cs typeface="宋体" panose="02010600030101010101" pitchFamily="2" charset="-122"/>
              </a:rPr>
              <a:t>ē</a:t>
            </a:r>
            <a:r>
              <a:rPr lang="en-US" altLang="zh-CN" sz="3200" b="1" dirty="0" err="1">
                <a:solidFill>
                  <a:srgbClr val="080808"/>
                </a:solidFill>
                <a:latin typeface="楷体" panose="02010609060101010101" charset="-122"/>
                <a:ea typeface="楷体" panose="02010609060101010101" charset="-122"/>
                <a:cs typeface="Calibri" panose="020F0502020204030204" charset="0"/>
              </a:rPr>
              <a:t>n</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a:t>
            </a:r>
            <a:endParaRPr lang="en-US" altLang="zh-CN" sz="3200" b="1" dirty="0" smtClean="0">
              <a:solidFill>
                <a:srgbClr val="080808"/>
              </a:solidFill>
              <a:latin typeface="楷体" panose="02010609060101010101" charset="-122"/>
              <a:ea typeface="楷体" panose="02010609060101010101" charset="-122"/>
              <a:cs typeface="宋体" panose="02010600030101010101" pitchFamily="2" charset="-122"/>
            </a:endParaRPr>
          </a:p>
          <a:p>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斡</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旋</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wò</a:t>
            </a:r>
            <a:r>
              <a:rPr lang="en-US" altLang="zh-CN" sz="3200" b="1" dirty="0" smtClean="0">
                <a:solidFill>
                  <a:srgbClr val="080808"/>
                </a:solidFill>
                <a:latin typeface="楷体" panose="02010609060101010101" charset="-122"/>
                <a:ea typeface="楷体" panose="02010609060101010101" charset="-122"/>
                <a:cs typeface="Calibri" panose="020F0502020204030204" charset="0"/>
              </a:rPr>
              <a:t>)   </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怅惘</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chàng</a:t>
            </a:r>
            <a:r>
              <a:rPr lang="en-US" altLang="zh-CN" sz="3200" b="1" dirty="0">
                <a:solidFill>
                  <a:srgbClr val="080808"/>
                </a:solidFill>
                <a:latin typeface="楷体" panose="02010609060101010101" charset="-122"/>
                <a:ea typeface="楷体" panose="02010609060101010101" charset="-122"/>
                <a:cs typeface="Calibri" panose="020F0502020204030204" charset="0"/>
              </a:rPr>
              <a:t>  </a:t>
            </a:r>
            <a:r>
              <a:rPr lang="en-US" altLang="zh-CN" sz="3200" b="1" dirty="0" err="1">
                <a:solidFill>
                  <a:srgbClr val="080808"/>
                </a:solidFill>
                <a:latin typeface="楷体" panose="02010609060101010101" charset="-122"/>
                <a:ea typeface="楷体" panose="02010609060101010101" charset="-122"/>
                <a:cs typeface="Calibri" panose="020F0502020204030204" charset="0"/>
              </a:rPr>
              <a:t>wǎng</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endParaRPr lang="zh-CN" altLang="en-US" sz="3200" b="1" dirty="0">
              <a:solidFill>
                <a:srgbClr val="080808"/>
              </a:solidFill>
              <a:latin typeface="楷体" panose="02010609060101010101" charset="-122"/>
              <a:ea typeface="楷体" panose="02010609060101010101" charset="-122"/>
              <a:cs typeface="宋体" panose="02010600030101010101" pitchFamily="2" charset="-122"/>
            </a:endParaRPr>
          </a:p>
          <a:p>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锵</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然（</a:t>
            </a:r>
            <a:r>
              <a:rPr lang="en-US" altLang="zh-CN" sz="3200" b="1" dirty="0" err="1">
                <a:solidFill>
                  <a:srgbClr val="080808"/>
                </a:solidFill>
                <a:latin typeface="楷体" panose="02010609060101010101" charset="-122"/>
                <a:ea typeface="楷体" panose="02010609060101010101" charset="-122"/>
                <a:cs typeface="Calibri" panose="020F0502020204030204" charset="0"/>
              </a:rPr>
              <a:t>qi</a:t>
            </a:r>
            <a:r>
              <a:rPr lang="en-US" altLang="zh-CN" sz="3200" b="1" dirty="0" err="1">
                <a:solidFill>
                  <a:srgbClr val="080808"/>
                </a:solidFill>
                <a:latin typeface="楷体" panose="02010609060101010101" charset="-122"/>
                <a:ea typeface="楷体" panose="02010609060101010101" charset="-122"/>
                <a:cs typeface="宋体" panose="02010600030101010101" pitchFamily="2" charset="-122"/>
              </a:rPr>
              <a:t>ā</a:t>
            </a:r>
            <a:r>
              <a:rPr lang="en-US" altLang="zh-CN" sz="3200" b="1" dirty="0" err="1">
                <a:solidFill>
                  <a:srgbClr val="080808"/>
                </a:solidFill>
                <a:latin typeface="楷体" panose="02010609060101010101" charset="-122"/>
                <a:ea typeface="楷体" panose="02010609060101010101" charset="-122"/>
                <a:cs typeface="Calibri" panose="020F0502020204030204" charset="0"/>
              </a:rPr>
              <a:t>ng</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  </a:t>
            </a:r>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裴</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公（</a:t>
            </a:r>
            <a:r>
              <a:rPr lang="en-US" altLang="zh-CN" sz="3200" b="1" dirty="0" err="1">
                <a:solidFill>
                  <a:srgbClr val="080808"/>
                </a:solidFill>
                <a:latin typeface="楷体" panose="02010609060101010101" charset="-122"/>
                <a:ea typeface="楷体" panose="02010609060101010101" charset="-122"/>
                <a:cs typeface="Calibri" panose="020F0502020204030204" charset="0"/>
              </a:rPr>
              <a:t>péi</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    </a:t>
            </a:r>
            <a:endParaRPr lang="en-US" altLang="zh-CN" sz="3200" b="1" dirty="0" smtClean="0">
              <a:solidFill>
                <a:srgbClr val="080808"/>
              </a:solidFill>
              <a:latin typeface="楷体" panose="02010609060101010101" charset="-122"/>
              <a:ea typeface="楷体" panose="02010609060101010101" charset="-122"/>
              <a:cs typeface="宋体" panose="02010600030101010101" pitchFamily="2" charset="-122"/>
            </a:endParaRPr>
          </a:p>
          <a:p>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燎</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原</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liáo</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  司马</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懿</a:t>
            </a:r>
            <a:r>
              <a:rPr lang="en-US" altLang="zh-CN" sz="3200" b="1" dirty="0">
                <a:solidFill>
                  <a:srgbClr val="080808"/>
                </a:solidFill>
                <a:latin typeface="楷体" panose="02010609060101010101" charset="-122"/>
                <a:ea typeface="楷体" panose="02010609060101010101" charset="-122"/>
                <a:cs typeface="Calibri" panose="020F0502020204030204" charset="0"/>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yì</a:t>
            </a:r>
            <a:r>
              <a:rPr lang="en-US" altLang="zh-CN" sz="3200" b="1" dirty="0">
                <a:solidFill>
                  <a:srgbClr val="080808"/>
                </a:solidFill>
                <a:latin typeface="楷体" panose="02010609060101010101" charset="-122"/>
                <a:ea typeface="楷体" panose="02010609060101010101" charset="-122"/>
                <a:cs typeface="Calibri" panose="020F0502020204030204" charset="0"/>
              </a:rPr>
              <a:t>)   </a:t>
            </a:r>
            <a:r>
              <a:rPr lang="zh-CN" altLang="en-US" sz="3200" b="1" dirty="0" smtClean="0">
                <a:solidFill>
                  <a:srgbClr val="FF0000"/>
                </a:solidFill>
                <a:latin typeface="楷体" panose="02010609060101010101" charset="-122"/>
                <a:ea typeface="楷体" panose="02010609060101010101" charset="-122"/>
                <a:cs typeface="宋体" panose="02010600030101010101" pitchFamily="2" charset="-122"/>
              </a:rPr>
              <a:t>熙</a:t>
            </a:r>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熙</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然（</a:t>
            </a:r>
            <a:r>
              <a:rPr lang="en-US" altLang="zh-CN" sz="3200" b="1" dirty="0" err="1">
                <a:solidFill>
                  <a:srgbClr val="080808"/>
                </a:solidFill>
                <a:latin typeface="楷体" panose="02010609060101010101" charset="-122"/>
                <a:ea typeface="楷体" panose="02010609060101010101" charset="-122"/>
                <a:cs typeface="Calibri" panose="020F0502020204030204" charset="0"/>
              </a:rPr>
              <a:t>x</a:t>
            </a:r>
            <a:r>
              <a:rPr lang="en-US" altLang="zh-CN" sz="3200" b="1" dirty="0" err="1">
                <a:solidFill>
                  <a:srgbClr val="080808"/>
                </a:solidFill>
                <a:latin typeface="楷体" panose="02010609060101010101" charset="-122"/>
                <a:ea typeface="楷体" panose="02010609060101010101" charset="-122"/>
                <a:cs typeface="宋体" panose="02010600030101010101" pitchFamily="2" charset="-122"/>
              </a:rPr>
              <a:t>ī</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             星</a:t>
            </a:r>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阑</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r>
              <a:rPr lang="en-US" altLang="zh-CN" sz="3200" b="1" dirty="0" err="1">
                <a:solidFill>
                  <a:srgbClr val="080808"/>
                </a:solidFill>
                <a:latin typeface="楷体" panose="02010609060101010101" charset="-122"/>
                <a:ea typeface="楷体" panose="02010609060101010101" charset="-122"/>
                <a:cs typeface="Calibri" panose="020F0502020204030204" charset="0"/>
              </a:rPr>
              <a:t>lán</a:t>
            </a:r>
            <a:r>
              <a:rPr lang="zh-CN" altLang="en-US" sz="3200" b="1" dirty="0" smtClean="0">
                <a:solidFill>
                  <a:srgbClr val="080808"/>
                </a:solidFill>
                <a:latin typeface="楷体" panose="02010609060101010101" charset="-122"/>
                <a:ea typeface="楷体" panose="02010609060101010101" charset="-122"/>
                <a:cs typeface="宋体" panose="02010600030101010101" pitchFamily="2" charset="-122"/>
              </a:rPr>
              <a:t>）   霍</a:t>
            </a:r>
            <a:r>
              <a:rPr lang="zh-CN" altLang="en-US" sz="3200" b="1" dirty="0">
                <a:solidFill>
                  <a:srgbClr val="FF0000"/>
                </a:solidFill>
                <a:latin typeface="楷体" panose="02010609060101010101" charset="-122"/>
                <a:ea typeface="楷体" panose="02010609060101010101" charset="-122"/>
                <a:cs typeface="宋体" panose="02010600030101010101" pitchFamily="2" charset="-122"/>
              </a:rPr>
              <a:t>骠</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姚（</a:t>
            </a:r>
            <a:r>
              <a:rPr lang="en-US" altLang="zh-CN" sz="3200" b="1" dirty="0" err="1">
                <a:solidFill>
                  <a:srgbClr val="080808"/>
                </a:solidFill>
                <a:latin typeface="楷体" panose="02010609060101010101" charset="-122"/>
                <a:ea typeface="楷体" panose="02010609060101010101" charset="-122"/>
                <a:cs typeface="Calibri" panose="020F0502020204030204" charset="0"/>
              </a:rPr>
              <a:t>piào</a:t>
            </a:r>
            <a:r>
              <a:rPr lang="zh-CN" altLang="en-US" sz="3200" b="1" dirty="0">
                <a:solidFill>
                  <a:srgbClr val="080808"/>
                </a:solidFill>
                <a:latin typeface="楷体" panose="02010609060101010101" charset="-122"/>
                <a:ea typeface="楷体" panose="02010609060101010101" charset="-122"/>
                <a:cs typeface="宋体" panose="02010600030101010101" pitchFamily="2" charset="-122"/>
              </a:rPr>
              <a:t>）</a:t>
            </a:r>
            <a:endParaRPr lang="zh-CN" altLang="en-US" sz="3200" b="1" dirty="0">
              <a:solidFill>
                <a:srgbClr val="080808"/>
              </a:solidFill>
              <a:latin typeface="楷体" panose="02010609060101010101" charset="-122"/>
              <a:ea typeface="楷体" panose="02010609060101010101" charset="-122"/>
              <a:cs typeface="宋体" panose="02010600030101010101" pitchFamily="2" charset="-122"/>
            </a:endParaRPr>
          </a:p>
        </p:txBody>
      </p:sp>
      <p:sp>
        <p:nvSpPr>
          <p:cNvPr id="2" name="文本框 1"/>
          <p:cNvSpPr txBox="1"/>
          <p:nvPr/>
        </p:nvSpPr>
        <p:spPr>
          <a:xfrm>
            <a:off x="3851888" y="593559"/>
            <a:ext cx="1728024" cy="707886"/>
          </a:xfrm>
          <a:prstGeom prst="rect">
            <a:avLst/>
          </a:prstGeom>
          <a:noFill/>
        </p:spPr>
        <p:txBody>
          <a:bodyPr wrap="square" rtlCol="0">
            <a:spAutoFit/>
          </a:bodyPr>
          <a:lstStyle/>
          <a:p>
            <a:r>
              <a:rPr lang="en-US" altLang="zh-CN" sz="4000" b="1" dirty="0">
                <a:solidFill>
                  <a:srgbClr val="C00000"/>
                </a:solidFill>
                <a:latin typeface="华文行楷" panose="02010800040101010101" charset="-122"/>
                <a:ea typeface="华文行楷" panose="02010800040101010101" charset="-122"/>
              </a:rPr>
              <a:t>正音</a:t>
            </a:r>
            <a:endParaRPr lang="en-US" altLang="zh-CN"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800" decel="100000"/>
                                        <p:tgtEl>
                                          <p:spTgt spid="100">
                                            <p:txEl>
                                              <p:pRg st="0" end="0"/>
                                            </p:txEl>
                                          </p:spTgt>
                                        </p:tgtEl>
                                      </p:cBhvr>
                                    </p:animEffect>
                                    <p:anim calcmode="lin" valueType="num">
                                      <p:cBhvr>
                                        <p:cTn id="8" dur="800" decel="100000" fill="hold"/>
                                        <p:tgtEl>
                                          <p:spTgt spid="100">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00">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00">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Effect transition="in" filter="fade">
                                      <p:cBhvr>
                                        <p:cTn id="17" dur="800" decel="100000"/>
                                        <p:tgtEl>
                                          <p:spTgt spid="100">
                                            <p:txEl>
                                              <p:pRg st="1" end="1"/>
                                            </p:txEl>
                                          </p:spTgt>
                                        </p:tgtEl>
                                      </p:cBhvr>
                                    </p:animEffect>
                                    <p:anim calcmode="lin" valueType="num">
                                      <p:cBhvr>
                                        <p:cTn id="18" dur="800" decel="100000" fill="hold"/>
                                        <p:tgtEl>
                                          <p:spTgt spid="100">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00">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00">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00">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00">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100">
                                            <p:txEl>
                                              <p:pRg st="2" end="2"/>
                                            </p:txEl>
                                          </p:spTgt>
                                        </p:tgtEl>
                                        <p:attrNameLst>
                                          <p:attrName>style.visibility</p:attrName>
                                        </p:attrNameLst>
                                      </p:cBhvr>
                                      <p:to>
                                        <p:strVal val="visible"/>
                                      </p:to>
                                    </p:set>
                                    <p:animEffect transition="in" filter="fade">
                                      <p:cBhvr>
                                        <p:cTn id="27" dur="800" decel="100000"/>
                                        <p:tgtEl>
                                          <p:spTgt spid="100">
                                            <p:txEl>
                                              <p:pRg st="2" end="2"/>
                                            </p:txEl>
                                          </p:spTgt>
                                        </p:tgtEl>
                                      </p:cBhvr>
                                    </p:animEffect>
                                    <p:anim calcmode="lin" valueType="num">
                                      <p:cBhvr>
                                        <p:cTn id="28" dur="800" decel="100000" fill="hold"/>
                                        <p:tgtEl>
                                          <p:spTgt spid="100">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100">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100">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00">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00">
                                            <p:txEl>
                                              <p:pRg st="2" end="2"/>
                                            </p:txEl>
                                          </p:spTgt>
                                        </p:tgtEl>
                                        <p:attrNameLst>
                                          <p:attrName>ppt_y</p:attrName>
                                        </p:attrNameLst>
                                      </p:cBhvr>
                                      <p:tavLst>
                                        <p:tav tm="0">
                                          <p:val>
                                            <p:strVal val="#ppt_y+0.1"/>
                                          </p:val>
                                        </p:tav>
                                        <p:tav tm="100000">
                                          <p:val>
                                            <p:strVal val="#ppt_y"/>
                                          </p:val>
                                        </p:tav>
                                      </p:tavLst>
                                    </p:anim>
                                  </p:childTnLst>
                                </p:cTn>
                              </p:par>
                              <p:par>
                                <p:cTn id="33" presetID="30" presetClass="entr" presetSubtype="0" fill="hold" nodeType="withEffect">
                                  <p:stCondLst>
                                    <p:cond delay="0"/>
                                  </p:stCondLst>
                                  <p:childTnLst>
                                    <p:set>
                                      <p:cBhvr>
                                        <p:cTn id="34" dur="1" fill="hold">
                                          <p:stCondLst>
                                            <p:cond delay="0"/>
                                          </p:stCondLst>
                                        </p:cTn>
                                        <p:tgtEl>
                                          <p:spTgt spid="100">
                                            <p:txEl>
                                              <p:pRg st="3" end="3"/>
                                            </p:txEl>
                                          </p:spTgt>
                                        </p:tgtEl>
                                        <p:attrNameLst>
                                          <p:attrName>style.visibility</p:attrName>
                                        </p:attrNameLst>
                                      </p:cBhvr>
                                      <p:to>
                                        <p:strVal val="visible"/>
                                      </p:to>
                                    </p:set>
                                    <p:animEffect transition="in" filter="fade">
                                      <p:cBhvr>
                                        <p:cTn id="35" dur="800" decel="100000"/>
                                        <p:tgtEl>
                                          <p:spTgt spid="100">
                                            <p:txEl>
                                              <p:pRg st="3" end="3"/>
                                            </p:txEl>
                                          </p:spTgt>
                                        </p:tgtEl>
                                      </p:cBhvr>
                                    </p:animEffect>
                                    <p:anim calcmode="lin" valueType="num">
                                      <p:cBhvr>
                                        <p:cTn id="36" dur="800" decel="100000" fill="hold"/>
                                        <p:tgtEl>
                                          <p:spTgt spid="100">
                                            <p:txEl>
                                              <p:pRg st="3" end="3"/>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100">
                                            <p:txEl>
                                              <p:pRg st="3" end="3"/>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100">
                                            <p:txEl>
                                              <p:pRg st="3" end="3"/>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00">
                                            <p:txEl>
                                              <p:pRg st="3" end="3"/>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00">
                                            <p:txEl>
                                              <p:pRg st="3" end="3"/>
                                            </p:txEl>
                                          </p:spTgt>
                                        </p:tgtEl>
                                        <p:attrNameLst>
                                          <p:attrName>ppt_y</p:attrName>
                                        </p:attrNameLst>
                                      </p:cBhvr>
                                      <p:tavLst>
                                        <p:tav tm="0">
                                          <p:val>
                                            <p:strVal val="#ppt_y+0.1"/>
                                          </p:val>
                                        </p:tav>
                                        <p:tav tm="100000">
                                          <p:val>
                                            <p:strVal val="#ppt_y"/>
                                          </p:val>
                                        </p:tav>
                                      </p:tavLst>
                                    </p:anim>
                                  </p:childTnLst>
                                </p:cTn>
                              </p:par>
                              <p:par>
                                <p:cTn id="41" presetID="30" presetClass="entr" presetSubtype="0" fill="hold" nodeType="withEffect">
                                  <p:stCondLst>
                                    <p:cond delay="0"/>
                                  </p:stCondLst>
                                  <p:childTnLst>
                                    <p:set>
                                      <p:cBhvr>
                                        <p:cTn id="42" dur="1" fill="hold">
                                          <p:stCondLst>
                                            <p:cond delay="0"/>
                                          </p:stCondLst>
                                        </p:cTn>
                                        <p:tgtEl>
                                          <p:spTgt spid="100">
                                            <p:txEl>
                                              <p:pRg st="4" end="4"/>
                                            </p:txEl>
                                          </p:spTgt>
                                        </p:tgtEl>
                                        <p:attrNameLst>
                                          <p:attrName>style.visibility</p:attrName>
                                        </p:attrNameLst>
                                      </p:cBhvr>
                                      <p:to>
                                        <p:strVal val="visible"/>
                                      </p:to>
                                    </p:set>
                                    <p:animEffect transition="in" filter="fade">
                                      <p:cBhvr>
                                        <p:cTn id="43" dur="800" decel="100000"/>
                                        <p:tgtEl>
                                          <p:spTgt spid="100">
                                            <p:txEl>
                                              <p:pRg st="4" end="4"/>
                                            </p:txEl>
                                          </p:spTgt>
                                        </p:tgtEl>
                                      </p:cBhvr>
                                    </p:animEffect>
                                    <p:anim calcmode="lin" valueType="num">
                                      <p:cBhvr>
                                        <p:cTn id="44" dur="800" decel="100000" fill="hold"/>
                                        <p:tgtEl>
                                          <p:spTgt spid="100">
                                            <p:txEl>
                                              <p:pRg st="4" end="4"/>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100">
                                            <p:txEl>
                                              <p:pRg st="4" end="4"/>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100">
                                            <p:txEl>
                                              <p:pRg st="4" end="4"/>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00">
                                            <p:txEl>
                                              <p:pRg st="4" end="4"/>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00">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5、9、12、15、23、26、31、32、33、34、35、36"/>
  <p:tag name="KSO_WM_TEMPLATE_CATEGORY" val="custom"/>
  <p:tag name="KSO_WM_TEMPLATE_INDEX" val="160539"/>
  <p:tag name="KSO_WM_TAG_VERSION" val="1.0"/>
  <p:tag name="KSO_WM_SLIDE_ID" val="custom160534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p="http://schemas.openxmlformats.org/presentationml/2006/main">
  <p:tag name="KSO_WM_TEMPLATE_CATEGORY" val="custom"/>
  <p:tag name="KSO_WM_TEMPLATE_INDEX" val="160539"/>
</p:tagLst>
</file>

<file path=ppt/tags/tag3.xml><?xml version="1.0" encoding="utf-8"?>
<p:tagLst xmlns:p="http://schemas.openxmlformats.org/presentationml/2006/main">
  <p:tag name="KSO_WM_BEAUTIFY_FLAG" val="#wm#"/>
  <p:tag name="KSO_WM_TEMPLATE_CATEGORY" val="custom"/>
  <p:tag name="KSO_WM_TEMPLATE_INDEX" val="160539"/>
</p:tagLst>
</file>

<file path=ppt/tags/tag4.xml><?xml version="1.0" encoding="utf-8"?>
<p:tagLst xmlns:p="http://schemas.openxmlformats.org/presentationml/2006/main">
  <p:tag name="KSO_WM_BEAUTIFY_FLAG" val="#wm#"/>
  <p:tag name="KSO_WM_TEMPLATE_CATEGORY" val="custom"/>
  <p:tag name="KSO_WM_TEMPLATE_INDEX" val="160539"/>
</p:tagLst>
</file>

<file path=ppt/tags/tag5.xml><?xml version="1.0" encoding="utf-8"?>
<p:tagLst xmlns:p="http://schemas.openxmlformats.org/presentationml/2006/main">
  <p:tag name="KSO_WM_BEAUTIFY_FLAG" val="#wm#"/>
  <p:tag name="KSO_WM_TEMPLATE_CATEGORY" val="custom"/>
  <p:tag name="KSO_WM_TEMPLATE_INDEX" val="160539"/>
</p:tagLst>
</file>

<file path=ppt/theme/theme1.xml><?xml version="1.0" encoding="utf-8"?>
<a:theme xmlns:a="http://schemas.openxmlformats.org/drawingml/2006/main" name="CDESIGNC">
  <a:themeElements>
    <a:clrScheme name="">
      <a:dk1>
        <a:srgbClr val="FFFF00"/>
      </a:dk1>
      <a:lt1>
        <a:srgbClr val="FF0000"/>
      </a:lt1>
      <a:dk2>
        <a:srgbClr val="FFFF00"/>
      </a:dk2>
      <a:lt2>
        <a:srgbClr val="C0C0C0"/>
      </a:lt2>
      <a:accent1>
        <a:srgbClr val="33CC33"/>
      </a:accent1>
      <a:accent2>
        <a:srgbClr val="0000FF"/>
      </a:accent2>
      <a:accent3>
        <a:srgbClr val="FFAAAA"/>
      </a:accent3>
      <a:accent4>
        <a:srgbClr val="DCDC00"/>
      </a:accent4>
      <a:accent5>
        <a:srgbClr val="ADE2AD"/>
      </a:accent5>
      <a:accent6>
        <a:srgbClr val="0000E5"/>
      </a:accent6>
      <a:hlink>
        <a:srgbClr val="0099FF"/>
      </a:hlink>
      <a:folHlink>
        <a:srgbClr val="FF99FF"/>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0000"/>
        </a:lt1>
        <a:dk2>
          <a:srgbClr val="000000"/>
        </a:dk2>
        <a:lt2>
          <a:srgbClr val="C0C0C0"/>
        </a:lt2>
        <a:accent1>
          <a:srgbClr val="FEE002"/>
        </a:accent1>
        <a:accent2>
          <a:srgbClr val="3333CC"/>
        </a:accent2>
        <a:accent3>
          <a:srgbClr val="FFAAAA"/>
        </a:accent3>
        <a:accent4>
          <a:srgbClr val="000000"/>
        </a:accent4>
        <a:accent5>
          <a:srgbClr val="FFEDAA"/>
        </a:accent5>
        <a:accent6>
          <a:srgbClr val="2D2DB7"/>
        </a:accent6>
        <a:hlink>
          <a:srgbClr val="0099FF"/>
        </a:hlink>
        <a:folHlink>
          <a:srgbClr val="FF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Designs\CDESIGNC.POT</Template>
  <TotalTime>0</TotalTime>
  <Words>2882</Words>
  <Application>WPS 演示</Application>
  <PresentationFormat>全屏显示(4:3)</PresentationFormat>
  <Paragraphs>139</Paragraphs>
  <Slides>20</Slides>
  <Notes>7</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20</vt:i4>
      </vt:variant>
    </vt:vector>
  </HeadingPairs>
  <TitlesOfParts>
    <vt:vector size="41" baseType="lpstr">
      <vt:lpstr>Arial</vt:lpstr>
      <vt:lpstr>宋体</vt:lpstr>
      <vt:lpstr>Wingdings</vt:lpstr>
      <vt:lpstr>Times New Roman</vt:lpstr>
      <vt:lpstr>楷体</vt:lpstr>
      <vt:lpstr>华文楷体</vt:lpstr>
      <vt:lpstr>方正行楷简体</vt:lpstr>
      <vt:lpstr>华文行楷</vt:lpstr>
      <vt:lpstr>Calibri</vt:lpstr>
      <vt:lpstr>微软雅黑</vt:lpstr>
      <vt:lpstr>Arial Unicode MS</vt:lpstr>
      <vt:lpstr>黑体</vt:lpstr>
      <vt:lpstr>仿宋_GB2312</vt:lpstr>
      <vt:lpstr>MingLiU_HKSCS</vt:lpstr>
      <vt:lpstr>华文新魏</vt:lpstr>
      <vt:lpstr>楷体_GB2312</vt:lpstr>
      <vt:lpstr>Courier New</vt:lpstr>
      <vt:lpstr>仿宋</vt:lpstr>
      <vt:lpstr>新宋体</vt:lpstr>
      <vt:lpstr>CDESIGNC</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ayy</cp:lastModifiedBy>
  <cp:revision>8</cp:revision>
  <dcterms:created xsi:type="dcterms:W3CDTF">2018-01-22T21:53:00Z</dcterms:created>
  <dcterms:modified xsi:type="dcterms:W3CDTF">2018-03-14T02:02:21Z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