
<file path=[Content_Types].xml><?xml version="1.0" encoding="utf-8"?>
<Types xmlns="http://schemas.openxmlformats.org/package/2006/content-types">
  <Default Extension="jpeg" ContentType="image/jpeg"/>
  <Default Extension="png" ContentType="image/png"/>
  <Default Extension="wdp" ContentType="image/vnd.ms-photo"/>
  <Default Extension="mp3" ContentType="audio/mp3"/>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6" r:id="rId3"/>
    <p:sldId id="257" r:id="rId4"/>
    <p:sldId id="282" r:id="rId5"/>
    <p:sldId id="302" r:id="rId6"/>
    <p:sldId id="276" r:id="rId7"/>
    <p:sldId id="303" r:id="rId8"/>
    <p:sldId id="304" r:id="rId9"/>
    <p:sldId id="267" r:id="rId10"/>
    <p:sldId id="306" r:id="rId11"/>
    <p:sldId id="258" r:id="rId12"/>
    <p:sldId id="305" r:id="rId13"/>
    <p:sldId id="283" r:id="rId14"/>
    <p:sldId id="284" r:id="rId15"/>
    <p:sldId id="285" r:id="rId16"/>
    <p:sldId id="277" r:id="rId17"/>
    <p:sldId id="259" r:id="rId18"/>
    <p:sldId id="260" r:id="rId19"/>
    <p:sldId id="278" r:id="rId20"/>
    <p:sldId id="261" r:id="rId21"/>
    <p:sldId id="262" r:id="rId22"/>
    <p:sldId id="263" r:id="rId23"/>
    <p:sldId id="279" r:id="rId24"/>
    <p:sldId id="270" r:id="rId25"/>
    <p:sldId id="268" r:id="rId26"/>
    <p:sldId id="275" r:id="rId27"/>
    <p:sldId id="272" r:id="rId28"/>
    <p:sldId id="281" r:id="rId29"/>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showPr>
  <p:clrMru>
    <a:srgbClr val="52634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71" d="100"/>
          <a:sy n="71" d="100"/>
        </p:scale>
        <p:origin x="-660" y="-96"/>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2" Type="http://schemas.openxmlformats.org/officeDocument/2006/relationships/tableStyles" Target="tableStyles.xml"/><Relationship Id="rId31" Type="http://schemas.openxmlformats.org/officeDocument/2006/relationships/viewProps" Target="viewProps.xml"/><Relationship Id="rId30" Type="http://schemas.openxmlformats.org/officeDocument/2006/relationships/presProps" Target="presProps.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7" Type="http://schemas.microsoft.com/office/2007/relationships/hdphoto" Target="../media/image6.wdp"/><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8" name="图片 7" descr="图片包含 墙壁, 地面&#10;&#10;已生成高可信度的说明"/>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D1D3BADC-D1F4-4DC1-852B-2012506F6467}"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0091F8E-547F-4A88-AEEE-B65970F2C043}"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D1D3BADC-D1F4-4DC1-852B-2012506F6467}"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0091F8E-547F-4A88-AEEE-B65970F2C043}"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D1D3BADC-D1F4-4DC1-852B-2012506F6467}"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0091F8E-547F-4A88-AEEE-B65970F2C043}"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pic>
        <p:nvPicPr>
          <p:cNvPr id="7" name="图片 6" descr="图片包含 墙壁, 地面&#10;&#10;已生成高可信度的说明"/>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9" name="图片 8"/>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365758" y="271900"/>
            <a:ext cx="11543607" cy="6281193"/>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pic>
        <p:nvPicPr>
          <p:cNvPr id="7" name="图片 6" descr="图片包含 墙壁, 地面&#10;&#10;已生成高可信度的说明"/>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9" name="图片 8"/>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365758" y="271900"/>
            <a:ext cx="11543607" cy="6281193"/>
          </a:xfrm>
          <a:prstGeom prst="rect">
            <a:avLst/>
          </a:prstGeom>
        </p:spPr>
      </p:pic>
      <p:pic>
        <p:nvPicPr>
          <p:cNvPr id="4" name="图片 3" descr="图片包含 鲜花, 餐桌, 室内, 花瓶&#10;&#10;已生成极高可信度的说明"/>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4111991" y="-2019825"/>
            <a:ext cx="3815962" cy="5246302"/>
          </a:xfrm>
          <a:prstGeom prst="rect">
            <a:avLst/>
          </a:prstGeom>
        </p:spPr>
      </p:pic>
      <p:pic>
        <p:nvPicPr>
          <p:cNvPr id="5" name="图片 4"/>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10663890" y="5020887"/>
            <a:ext cx="1528110" cy="2054541"/>
          </a:xfrm>
          <a:prstGeom prst="rect">
            <a:avLst/>
          </a:prstGeom>
        </p:spPr>
      </p:pic>
      <p:pic>
        <p:nvPicPr>
          <p:cNvPr id="6" name="图片 5"/>
          <p:cNvPicPr>
            <a:picLocks noChangeAspect="1"/>
          </p:cNvPicPr>
          <p:nvPr userDrawn="1"/>
        </p:nvPicPr>
        <p:blipFill rotWithShape="1">
          <a:blip r:embed="rId6" cstate="print">
            <a:extLst>
              <a:ext uri="{BEBA8EAE-BF5A-486C-A8C5-ECC9F3942E4B}">
                <a14:imgProps xmlns:a14="http://schemas.microsoft.com/office/drawing/2010/main">
                  <a14:imgLayer r:embed="rId7">
                    <a14:imgEffect>
                      <a14:saturation sat="66000"/>
                    </a14:imgEffect>
                  </a14:imgLayer>
                </a14:imgProps>
              </a:ext>
              <a:ext uri="{28A0092B-C50C-407E-A947-70E740481C1C}">
                <a14:useLocalDpi xmlns:a14="http://schemas.microsoft.com/office/drawing/2010/main" val="0"/>
              </a:ext>
            </a:extLst>
          </a:blip>
          <a:srcRect r="49722" b="30476"/>
          <a:stretch>
            <a:fillRect/>
          </a:stretch>
        </p:blipFill>
        <p:spPr>
          <a:xfrm>
            <a:off x="0" y="4788130"/>
            <a:ext cx="1952637" cy="2069869"/>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ppt_w</p:attrName>
                                        </p:attrNameLst>
                                      </p:cBhvr>
                                      <p:tavLst>
                                        <p:tav tm="0">
                                          <p:val>
                                            <p:fltVal val="0"/>
                                          </p:val>
                                        </p:tav>
                                        <p:tav tm="100000">
                                          <p:val>
                                            <p:strVal val="#ppt_w"/>
                                          </p:val>
                                        </p:tav>
                                      </p:tavLst>
                                    </p:anim>
                                    <p:anim calcmode="lin" valueType="num">
                                      <p:cBhvr>
                                        <p:cTn id="13" dur="500" fill="hold"/>
                                        <p:tgtEl>
                                          <p:spTgt spid="4"/>
                                        </p:tgtEl>
                                        <p:attrNameLst>
                                          <p:attrName>ppt_h</p:attrName>
                                        </p:attrNameLst>
                                      </p:cBhvr>
                                      <p:tavLst>
                                        <p:tav tm="0">
                                          <p:val>
                                            <p:fltVal val="0"/>
                                          </p:val>
                                        </p:tav>
                                        <p:tav tm="100000">
                                          <p:val>
                                            <p:strVal val="#ppt_h"/>
                                          </p:val>
                                        </p:tav>
                                      </p:tavLst>
                                    </p:anim>
                                    <p:animEffect transition="in" filter="fade">
                                      <p:cBhvr>
                                        <p:cTn id="14" dur="500"/>
                                        <p:tgtEl>
                                          <p:spTgt spid="4"/>
                                        </p:tgtEl>
                                      </p:cBhvr>
                                    </p:animEffect>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5"/>
                                        </p:tgtEl>
                                        <p:attrNameLst>
                                          <p:attrName>style.visibility</p:attrName>
                                        </p:attrNameLst>
                                      </p:cBhvr>
                                      <p:to>
                                        <p:strVal val="visible"/>
                                      </p:to>
                                    </p:set>
                                    <p:anim calcmode="lin" valueType="num">
                                      <p:cBhvr additive="base">
                                        <p:cTn id="23" dur="500" fill="hold"/>
                                        <p:tgtEl>
                                          <p:spTgt spid="5"/>
                                        </p:tgtEl>
                                        <p:attrNameLst>
                                          <p:attrName>ppt_x</p:attrName>
                                        </p:attrNameLst>
                                      </p:cBhvr>
                                      <p:tavLst>
                                        <p:tav tm="0">
                                          <p:val>
                                            <p:strVal val="#ppt_x"/>
                                          </p:val>
                                        </p:tav>
                                        <p:tav tm="100000">
                                          <p:val>
                                            <p:strVal val="#ppt_x"/>
                                          </p:val>
                                        </p:tav>
                                      </p:tavLst>
                                    </p:anim>
                                    <p:anim calcmode="lin" valueType="num">
                                      <p:cBhvr additive="base">
                                        <p:cTn id="2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endParaRPr lang="zh-CN" altLang="en-US"/>
          </a:p>
        </p:txBody>
      </p:sp>
      <p:sp>
        <p:nvSpPr>
          <p:cNvPr id="4" name="日期占位符 3"/>
          <p:cNvSpPr>
            <a:spLocks noGrp="1"/>
          </p:cNvSpPr>
          <p:nvPr>
            <p:ph type="dt" sz="half" idx="10"/>
          </p:nvPr>
        </p:nvSpPr>
        <p:spPr/>
        <p:txBody>
          <a:bodyPr/>
          <a:lstStyle/>
          <a:p>
            <a:fld id="{D1D3BADC-D1F4-4DC1-852B-2012506F6467}"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0091F8E-547F-4A88-AEEE-B65970F2C043}"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D1D3BADC-D1F4-4DC1-852B-2012506F6467}"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0091F8E-547F-4A88-AEEE-B65970F2C043}"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D1D3BADC-D1F4-4DC1-852B-2012506F6467}"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30091F8E-547F-4A88-AEEE-B65970F2C043}"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D1D3BADC-D1F4-4DC1-852B-2012506F6467}"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30091F8E-547F-4A88-AEEE-B65970F2C043}"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1D3BADC-D1F4-4DC1-852B-2012506F6467}"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30091F8E-547F-4A88-AEEE-B65970F2C043}"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D1D3BADC-D1F4-4DC1-852B-2012506F6467}"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0091F8E-547F-4A88-AEEE-B65970F2C043}"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1D3BADC-D1F4-4DC1-852B-2012506F6467}"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0091F8E-547F-4A88-AEEE-B65970F2C043}"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9" Type="http://schemas.openxmlformats.org/officeDocument/2006/relationships/slideLayout" Target="../slideLayouts/slideLayout1.xml"/><Relationship Id="rId8" Type="http://schemas.openxmlformats.org/officeDocument/2006/relationships/image" Target="../media/image12.png"/><Relationship Id="rId7" Type="http://schemas.microsoft.com/office/2007/relationships/media" Target="../media/media1.mp3"/><Relationship Id="rId6" Type="http://schemas.openxmlformats.org/officeDocument/2006/relationships/audio" Target="../media/media1.mp3"/><Relationship Id="rId5" Type="http://schemas.microsoft.com/office/2007/relationships/hdphoto" Target="../media/image11.wdp"/><Relationship Id="rId4" Type="http://schemas.openxmlformats.org/officeDocument/2006/relationships/image" Target="../media/image10.png"/><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image" Target="../media/image7.png"/></Relationships>
</file>

<file path=ppt/slides/_rels/slide10.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19.png"/><Relationship Id="rId2" Type="http://schemas.openxmlformats.org/officeDocument/2006/relationships/image" Target="../media/image3.png"/><Relationship Id="rId1" Type="http://schemas.openxmlformats.org/officeDocument/2006/relationships/image" Target="../media/image18.png"/></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image" Target="../media/image20.pn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image" Target="../media/image21.pn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microsoft.com/office/2007/relationships/hdphoto" Target="../media/image23.wdp"/><Relationship Id="rId1" Type="http://schemas.openxmlformats.org/officeDocument/2006/relationships/image" Target="../media/image22.png"/></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image" Target="../media/image24.png"/></Relationships>
</file>

<file path=ppt/slides/_rels/slide15.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3.png"/><Relationship Id="rId2" Type="http://schemas.openxmlformats.org/officeDocument/2006/relationships/image" Target="../media/image7.png"/><Relationship Id="rId1" Type="http://schemas.openxmlformats.org/officeDocument/2006/relationships/image" Target="../media/image25.png"/></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6.png"/></Relationships>
</file>

<file path=ppt/slides/_rels/slide17.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microsoft.com/office/2007/relationships/hdphoto" Target="../media/image29.wdp"/><Relationship Id="rId2" Type="http://schemas.openxmlformats.org/officeDocument/2006/relationships/image" Target="../media/image28.png"/><Relationship Id="rId1" Type="http://schemas.openxmlformats.org/officeDocument/2006/relationships/image" Target="../media/image27.pn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3.png"/><Relationship Id="rId1" Type="http://schemas.openxmlformats.org/officeDocument/2006/relationships/image" Target="../media/image30.jpeg"/></Relationships>
</file>

<file path=ppt/slides/_rels/slide19.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microsoft.com/office/2007/relationships/hdphoto" Target="../media/image34.wdp"/><Relationship Id="rId3" Type="http://schemas.openxmlformats.org/officeDocument/2006/relationships/image" Target="../media/image33.png"/><Relationship Id="rId2" Type="http://schemas.openxmlformats.org/officeDocument/2006/relationships/image" Target="../media/image32.jpeg"/><Relationship Id="rId1" Type="http://schemas.openxmlformats.org/officeDocument/2006/relationships/image" Target="../media/image31.jpeg"/></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8.png"/></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35.png"/></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36.jpeg"/></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3.png"/><Relationship Id="rId1" Type="http://schemas.openxmlformats.org/officeDocument/2006/relationships/image" Target="../media/image37.jpeg"/></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microsoft.com/office/2007/relationships/hdphoto" Target="../media/image39.wdp"/><Relationship Id="rId1" Type="http://schemas.openxmlformats.org/officeDocument/2006/relationships/image" Target="../media/image38.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40.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microsoft.com/office/2007/relationships/hdphoto" Target="../media/image11.wdp"/><Relationship Id="rId4" Type="http://schemas.openxmlformats.org/officeDocument/2006/relationships/image" Target="../media/image10.png"/><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image" Target="../media/image7.png"/></Relationships>
</file>

<file path=ppt/slides/_rels/slide3.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microsoft.com/office/2007/relationships/hdphoto" Target="../media/image11.wdp"/><Relationship Id="rId4" Type="http://schemas.openxmlformats.org/officeDocument/2006/relationships/image" Target="../media/image10.png"/><Relationship Id="rId3" Type="http://schemas.openxmlformats.org/officeDocument/2006/relationships/image" Target="../media/image9.png"/><Relationship Id="rId2" Type="http://schemas.openxmlformats.org/officeDocument/2006/relationships/image" Target="../media/image14.png"/><Relationship Id="rId1" Type="http://schemas.openxmlformats.org/officeDocument/2006/relationships/image" Target="../media/image13.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15.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5" Type="http://schemas.openxmlformats.org/officeDocument/2006/relationships/slideLayout" Target="../slideLayouts/slideLayout8.xml"/><Relationship Id="rId4" Type="http://schemas.openxmlformats.org/officeDocument/2006/relationships/image" Target="../media/image17.png"/><Relationship Id="rId3" Type="http://schemas.microsoft.com/office/2007/relationships/media" Target="../media/media2.mp3"/><Relationship Id="rId2" Type="http://schemas.openxmlformats.org/officeDocument/2006/relationships/audio" Target="../media/media2.mp3"/><Relationship Id="rId1" Type="http://schemas.openxmlformats.org/officeDocument/2006/relationships/image" Target="../media/image1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 12"/>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3846968" y="217714"/>
            <a:ext cx="4822371" cy="4822371"/>
          </a:xfrm>
          <a:prstGeom prst="rect">
            <a:avLst/>
          </a:prstGeom>
        </p:spPr>
      </p:pic>
      <p:pic>
        <p:nvPicPr>
          <p:cNvPr id="7" name="图片 6" descr="图片包含 餐桌&#10;&#10;已生成极高可信度的说明"/>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210109" y="587828"/>
            <a:ext cx="4096090" cy="5393093"/>
          </a:xfrm>
          <a:prstGeom prst="rect">
            <a:avLst/>
          </a:prstGeom>
        </p:spPr>
      </p:pic>
      <p:pic>
        <p:nvPicPr>
          <p:cNvPr id="9" name="图片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096166" y="4257583"/>
            <a:ext cx="2095834" cy="2817845"/>
          </a:xfrm>
          <a:prstGeom prst="rect">
            <a:avLst/>
          </a:prstGeom>
        </p:spPr>
      </p:pic>
      <p:pic>
        <p:nvPicPr>
          <p:cNvPr id="11" name="图片 10"/>
          <p:cNvPicPr>
            <a:picLocks noChangeAspect="1"/>
          </p:cNvPicPr>
          <p:nvPr/>
        </p:nvPicPr>
        <p:blipFill rotWithShape="1">
          <a:blip r:embed="rId4" cstate="print">
            <a:extLst>
              <a:ext uri="{BEBA8EAE-BF5A-486C-A8C5-ECC9F3942E4B}">
                <a14:imgProps xmlns:a14="http://schemas.microsoft.com/office/drawing/2010/main">
                  <a14:imgLayer r:embed="rId5">
                    <a14:imgEffect>
                      <a14:saturation sat="66000"/>
                    </a14:imgEffect>
                  </a14:imgLayer>
                </a14:imgProps>
              </a:ext>
              <a:ext uri="{28A0092B-C50C-407E-A947-70E740481C1C}">
                <a14:useLocalDpi xmlns:a14="http://schemas.microsoft.com/office/drawing/2010/main" val="0"/>
              </a:ext>
            </a:extLst>
          </a:blip>
          <a:srcRect r="49722" b="30476"/>
          <a:stretch>
            <a:fillRect/>
          </a:stretch>
        </p:blipFill>
        <p:spPr>
          <a:xfrm>
            <a:off x="0" y="3900196"/>
            <a:ext cx="2790281" cy="2957804"/>
          </a:xfrm>
          <a:prstGeom prst="rect">
            <a:avLst/>
          </a:prstGeom>
        </p:spPr>
      </p:pic>
      <p:sp>
        <p:nvSpPr>
          <p:cNvPr id="2" name="文本框 1"/>
          <p:cNvSpPr txBox="1"/>
          <p:nvPr/>
        </p:nvSpPr>
        <p:spPr>
          <a:xfrm>
            <a:off x="5705981" y="659129"/>
            <a:ext cx="1106170" cy="2379345"/>
          </a:xfrm>
          <a:prstGeom prst="rect">
            <a:avLst/>
          </a:prstGeom>
          <a:noFill/>
        </p:spPr>
        <p:txBody>
          <a:bodyPr vert="eaVert" wrap="none" rtlCol="0">
            <a:spAutoFit/>
          </a:bodyPr>
          <a:lstStyle/>
          <a:p>
            <a:r>
              <a:rPr lang="zh-CN" altLang="en-US" sz="6000" b="1" dirty="0">
                <a:ln w="28575">
                  <a:solidFill>
                    <a:schemeClr val="bg1"/>
                  </a:solidFill>
                </a:ln>
                <a:solidFill>
                  <a:srgbClr val="526342"/>
                </a:solidFill>
                <a:latin typeface="方正行楷简体" panose="03000509000000000000" charset="-122"/>
                <a:ea typeface="方正行楷简体" panose="03000509000000000000" charset="-122"/>
              </a:rPr>
              <a:t>致橡树</a:t>
            </a:r>
            <a:endParaRPr lang="zh-CN" altLang="en-US" sz="6000" b="1" dirty="0">
              <a:ln w="28575">
                <a:solidFill>
                  <a:schemeClr val="bg1"/>
                </a:solidFill>
              </a:ln>
              <a:solidFill>
                <a:srgbClr val="526342"/>
              </a:solidFill>
              <a:latin typeface="方正行楷简体" panose="03000509000000000000" charset="-122"/>
              <a:ea typeface="方正行楷简体" panose="03000509000000000000" charset="-122"/>
            </a:endParaRPr>
          </a:p>
        </p:txBody>
      </p:sp>
      <p:pic>
        <p:nvPicPr>
          <p:cNvPr id="4" name="骆集益 - 雪暖晴岚">
            <a:hlinkClick r:id="" action="ppaction://media"/>
          </p:cNvPr>
          <p:cNvPicPr>
            <a:picLocks noChangeAspect="1"/>
          </p:cNvPicPr>
          <p:nvPr>
            <a:audioFile r:link="rId6"/>
            <p:extLst>
              <p:ext uri="{DAA4B4D4-6D71-4841-9C94-3DE7FCFB9230}">
                <p14:media xmlns:p14="http://schemas.microsoft.com/office/powerpoint/2010/main" r:embed="rId7"/>
              </p:ext>
            </p:extLst>
          </p:nvPr>
        </p:nvPicPr>
        <p:blipFill>
          <a:blip r:embed="rId8"/>
          <a:stretch>
            <a:fillRect/>
          </a:stretch>
        </p:blipFill>
        <p:spPr>
          <a:xfrm>
            <a:off x="9525000" y="-506506"/>
            <a:ext cx="506506" cy="506506"/>
          </a:xfrm>
          <a:prstGeom prst="rect">
            <a:avLst/>
          </a:prstGeom>
        </p:spPr>
      </p:pic>
      <p:sp>
        <p:nvSpPr>
          <p:cNvPr id="3" name="文本框 2"/>
          <p:cNvSpPr txBox="1"/>
          <p:nvPr/>
        </p:nvSpPr>
        <p:spPr>
          <a:xfrm>
            <a:off x="6936105" y="2324100"/>
            <a:ext cx="675005" cy="1920875"/>
          </a:xfrm>
          <a:prstGeom prst="rect">
            <a:avLst/>
          </a:prstGeom>
          <a:noFill/>
        </p:spPr>
        <p:txBody>
          <a:bodyPr vert="eaVert" wrap="square" rtlCol="0">
            <a:spAutoFit/>
          </a:bodyPr>
          <a:lstStyle/>
          <a:p>
            <a:r>
              <a:rPr lang="zh-CN" altLang="en-US" sz="3200" b="1"/>
              <a:t>舒婷</a:t>
            </a:r>
            <a:endParaRPr lang="zh-CN" altLang="en-US" sz="3200" b="1"/>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nodeType="click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childTnLst>
                    </p:cTn>
                  </p:par>
                  <p:par>
                    <p:cTn id="12" fill="hold">
                      <p:stCondLst>
                        <p:cond delay="indefinite"/>
                      </p:stCondLst>
                      <p:childTnLst>
                        <p:par>
                          <p:cTn id="13" fill="hold">
                            <p:stCondLst>
                              <p:cond delay="0"/>
                            </p:stCondLst>
                            <p:childTnLst>
                              <p:par>
                                <p:cTn id="14" presetID="53" presetClass="entr" presetSubtype="16" fill="hold" nodeType="clickEffect">
                                  <p:stCondLst>
                                    <p:cond delay="0"/>
                                  </p:stCondLst>
                                  <p:childTnLst>
                                    <p:set>
                                      <p:cBhvr>
                                        <p:cTn id="15" dur="1" fill="hold">
                                          <p:stCondLst>
                                            <p:cond delay="0"/>
                                          </p:stCondLst>
                                        </p:cTn>
                                        <p:tgtEl>
                                          <p:spTgt spid="13"/>
                                        </p:tgtEl>
                                        <p:attrNameLst>
                                          <p:attrName>style.visibility</p:attrName>
                                        </p:attrNameLst>
                                      </p:cBhvr>
                                      <p:to>
                                        <p:strVal val="visible"/>
                                      </p:to>
                                    </p:set>
                                    <p:anim calcmode="lin" valueType="num">
                                      <p:cBhvr>
                                        <p:cTn id="16" dur="500" fill="hold"/>
                                        <p:tgtEl>
                                          <p:spTgt spid="13"/>
                                        </p:tgtEl>
                                        <p:attrNameLst>
                                          <p:attrName>ppt_w</p:attrName>
                                        </p:attrNameLst>
                                      </p:cBhvr>
                                      <p:tavLst>
                                        <p:tav tm="0">
                                          <p:val>
                                            <p:fltVal val="0"/>
                                          </p:val>
                                        </p:tav>
                                        <p:tav tm="100000">
                                          <p:val>
                                            <p:strVal val="#ppt_w"/>
                                          </p:val>
                                        </p:tav>
                                      </p:tavLst>
                                    </p:anim>
                                    <p:anim calcmode="lin" valueType="num">
                                      <p:cBhvr>
                                        <p:cTn id="17" dur="500" fill="hold"/>
                                        <p:tgtEl>
                                          <p:spTgt spid="13"/>
                                        </p:tgtEl>
                                        <p:attrNameLst>
                                          <p:attrName>ppt_h</p:attrName>
                                        </p:attrNameLst>
                                      </p:cBhvr>
                                      <p:tavLst>
                                        <p:tav tm="0">
                                          <p:val>
                                            <p:fltVal val="0"/>
                                          </p:val>
                                        </p:tav>
                                        <p:tav tm="100000">
                                          <p:val>
                                            <p:strVal val="#ppt_h"/>
                                          </p:val>
                                        </p:tav>
                                      </p:tavLst>
                                    </p:anim>
                                    <p:animEffect transition="in" filter="fade">
                                      <p:cBhvr>
                                        <p:cTn id="18" dur="500"/>
                                        <p:tgtEl>
                                          <p:spTgt spid="13"/>
                                        </p:tgtEl>
                                      </p:cBhvr>
                                    </p:animEffect>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nodeType="clickEffect">
                                  <p:stCondLst>
                                    <p:cond delay="0"/>
                                  </p:stCondLst>
                                  <p:childTnLst>
                                    <p:set>
                                      <p:cBhvr>
                                        <p:cTn id="22" dur="1" fill="hold">
                                          <p:stCondLst>
                                            <p:cond delay="0"/>
                                          </p:stCondLst>
                                        </p:cTn>
                                        <p:tgtEl>
                                          <p:spTgt spid="11"/>
                                        </p:tgtEl>
                                        <p:attrNameLst>
                                          <p:attrName>style.visibility</p:attrName>
                                        </p:attrNameLst>
                                      </p:cBhvr>
                                      <p:to>
                                        <p:strVal val="visible"/>
                                      </p:to>
                                    </p:set>
                                    <p:anim calcmode="lin" valueType="num">
                                      <p:cBhvr additive="base">
                                        <p:cTn id="23" dur="500" fill="hold"/>
                                        <p:tgtEl>
                                          <p:spTgt spid="11"/>
                                        </p:tgtEl>
                                        <p:attrNameLst>
                                          <p:attrName>ppt_x</p:attrName>
                                        </p:attrNameLst>
                                      </p:cBhvr>
                                      <p:tavLst>
                                        <p:tav tm="0">
                                          <p:val>
                                            <p:strVal val="#ppt_x"/>
                                          </p:val>
                                        </p:tav>
                                        <p:tav tm="100000">
                                          <p:val>
                                            <p:strVal val="#ppt_x"/>
                                          </p:val>
                                        </p:tav>
                                      </p:tavLst>
                                    </p:anim>
                                    <p:anim calcmode="lin" valueType="num">
                                      <p:cBhvr additive="base">
                                        <p:cTn id="24" dur="500" fill="hold"/>
                                        <p:tgtEl>
                                          <p:spTgt spid="11"/>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9"/>
                                        </p:tgtEl>
                                        <p:attrNameLst>
                                          <p:attrName>style.visibility</p:attrName>
                                        </p:attrNameLst>
                                      </p:cBhvr>
                                      <p:to>
                                        <p:strVal val="visible"/>
                                      </p:to>
                                    </p:set>
                                    <p:anim calcmode="lin" valueType="num">
                                      <p:cBhvr additive="base">
                                        <p:cTn id="27" dur="500" fill="hold"/>
                                        <p:tgtEl>
                                          <p:spTgt spid="9"/>
                                        </p:tgtEl>
                                        <p:attrNameLst>
                                          <p:attrName>ppt_x</p:attrName>
                                        </p:attrNameLst>
                                      </p:cBhvr>
                                      <p:tavLst>
                                        <p:tav tm="0">
                                          <p:val>
                                            <p:strVal val="#ppt_x"/>
                                          </p:val>
                                        </p:tav>
                                        <p:tav tm="100000">
                                          <p:val>
                                            <p:strVal val="#ppt_x"/>
                                          </p:val>
                                        </p:tav>
                                      </p:tavLst>
                                    </p:anim>
                                    <p:anim calcmode="lin" valueType="num">
                                      <p:cBhvr additive="base">
                                        <p:cTn id="2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53" presetClass="entr" presetSubtype="16" fill="hold" grpId="0" nodeType="clickEffect">
                                  <p:stCondLst>
                                    <p:cond delay="0"/>
                                  </p:stCondLst>
                                  <p:childTnLst>
                                    <p:set>
                                      <p:cBhvr>
                                        <p:cTn id="32" dur="1" fill="hold">
                                          <p:stCondLst>
                                            <p:cond delay="0"/>
                                          </p:stCondLst>
                                        </p:cTn>
                                        <p:tgtEl>
                                          <p:spTgt spid="2"/>
                                        </p:tgtEl>
                                        <p:attrNameLst>
                                          <p:attrName>style.visibility</p:attrName>
                                        </p:attrNameLst>
                                      </p:cBhvr>
                                      <p:to>
                                        <p:strVal val="visible"/>
                                      </p:to>
                                    </p:set>
                                    <p:anim calcmode="lin" valueType="num">
                                      <p:cBhvr>
                                        <p:cTn id="33" dur="500" fill="hold"/>
                                        <p:tgtEl>
                                          <p:spTgt spid="2"/>
                                        </p:tgtEl>
                                        <p:attrNameLst>
                                          <p:attrName>ppt_w</p:attrName>
                                        </p:attrNameLst>
                                      </p:cBhvr>
                                      <p:tavLst>
                                        <p:tav tm="0">
                                          <p:val>
                                            <p:fltVal val="0"/>
                                          </p:val>
                                        </p:tav>
                                        <p:tav tm="100000">
                                          <p:val>
                                            <p:strVal val="#ppt_w"/>
                                          </p:val>
                                        </p:tav>
                                      </p:tavLst>
                                    </p:anim>
                                    <p:anim calcmode="lin" valueType="num">
                                      <p:cBhvr>
                                        <p:cTn id="34" dur="500" fill="hold"/>
                                        <p:tgtEl>
                                          <p:spTgt spid="2"/>
                                        </p:tgtEl>
                                        <p:attrNameLst>
                                          <p:attrName>ppt_h</p:attrName>
                                        </p:attrNameLst>
                                      </p:cBhvr>
                                      <p:tavLst>
                                        <p:tav tm="0">
                                          <p:val>
                                            <p:fltVal val="0"/>
                                          </p:val>
                                        </p:tav>
                                        <p:tav tm="100000">
                                          <p:val>
                                            <p:strVal val="#ppt_h"/>
                                          </p:val>
                                        </p:tav>
                                      </p:tavLst>
                                    </p:anim>
                                    <p:animEffect transition="in" filter="fade">
                                      <p:cBhvr>
                                        <p:cTn id="35"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36" repeatCount="indefinite" fill="hold" display="0">
                  <p:stCondLst>
                    <p:cond delay="indefinite"/>
                  </p:stCondLst>
                  <p:endCondLst>
                    <p:cond evt="onStopAudio" delay="0">
                      <p:tgtEl>
                        <p:sldTgt/>
                      </p:tgtEl>
                    </p:cond>
                  </p:endCondLst>
                </p:cTn>
                <p:tgtEl>
                  <p:spTgt spid="4"/>
                </p:tgtEl>
              </p:cMediaNode>
            </p:audio>
          </p:childTnLst>
        </p:cTn>
      </p:par>
    </p:tnLst>
    <p:bldLst>
      <p:bldP spid="2" grpId="0"/>
    </p:bld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t="-12000" b="-12000"/>
          </a:stretch>
        </a:blipFill>
        <a:effectLst/>
      </p:bgPr>
    </p:bg>
    <p:spTree>
      <p:nvGrpSpPr>
        <p:cNvPr id="1" name=""/>
        <p:cNvGrpSpPr/>
        <p:nvPr/>
      </p:nvGrpSpPr>
      <p:grpSpPr>
        <a:xfrm>
          <a:off x="0" y="0"/>
          <a:ext cx="0" cy="0"/>
          <a:chOff x="0" y="0"/>
          <a:chExt cx="0" cy="0"/>
        </a:xfrm>
      </p:grpSpPr>
      <p:pic>
        <p:nvPicPr>
          <p:cNvPr id="4" name="图片 3" descr="图片包含 鲜花, 餐桌, 室内, 花瓶&#10;&#10;已生成极高可信度的说明"/>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260042" y="1296954"/>
            <a:ext cx="3815962" cy="5246302"/>
          </a:xfrm>
          <a:prstGeom prst="rect">
            <a:avLst/>
          </a:prstGeom>
        </p:spPr>
      </p:pic>
      <p:grpSp>
        <p:nvGrpSpPr>
          <p:cNvPr id="5" name="组合 4"/>
          <p:cNvGrpSpPr/>
          <p:nvPr/>
        </p:nvGrpSpPr>
        <p:grpSpPr>
          <a:xfrm>
            <a:off x="776331" y="600609"/>
            <a:ext cx="1630693" cy="1392689"/>
            <a:chOff x="944111" y="2203578"/>
            <a:chExt cx="1821189" cy="1392689"/>
          </a:xfrm>
        </p:grpSpPr>
        <p:pic>
          <p:nvPicPr>
            <p:cNvPr id="6" name="图片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44111" y="2203578"/>
              <a:ext cx="1392689" cy="1392689"/>
            </a:xfrm>
            <a:prstGeom prst="rect">
              <a:avLst/>
            </a:prstGeom>
          </p:spPr>
        </p:pic>
        <p:sp>
          <p:nvSpPr>
            <p:cNvPr id="7" name="文本框 6"/>
            <p:cNvSpPr txBox="1"/>
            <p:nvPr/>
          </p:nvSpPr>
          <p:spPr>
            <a:xfrm>
              <a:off x="1195640" y="2438256"/>
              <a:ext cx="1569660" cy="923330"/>
            </a:xfrm>
            <a:prstGeom prst="rect">
              <a:avLst/>
            </a:prstGeom>
            <a:noFill/>
          </p:spPr>
          <p:txBody>
            <a:bodyPr wrap="none" rtlCol="0">
              <a:spAutoFit/>
            </a:bodyPr>
            <a:lstStyle/>
            <a:p>
              <a:r>
                <a:rPr lang="zh-CN" altLang="en-US" sz="5400" b="1" dirty="0">
                  <a:solidFill>
                    <a:srgbClr val="526342"/>
                  </a:solidFill>
                </a:rPr>
                <a:t>原文</a:t>
              </a:r>
              <a:endParaRPr lang="zh-CN" altLang="en-US" sz="5400" b="1" dirty="0">
                <a:solidFill>
                  <a:srgbClr val="526342"/>
                </a:solidFill>
              </a:endParaRPr>
            </a:p>
          </p:txBody>
        </p:sp>
      </p:grpSp>
      <p:sp>
        <p:nvSpPr>
          <p:cNvPr id="3" name="矩形 2"/>
          <p:cNvSpPr/>
          <p:nvPr/>
        </p:nvSpPr>
        <p:spPr>
          <a:xfrm>
            <a:off x="3155576" y="1036347"/>
            <a:ext cx="6096000" cy="3170099"/>
          </a:xfrm>
          <a:prstGeom prst="rect">
            <a:avLst/>
          </a:prstGeom>
        </p:spPr>
        <p:txBody>
          <a:bodyPr>
            <a:spAutoFit/>
          </a:bodyPr>
          <a:lstStyle/>
          <a:p>
            <a:r>
              <a:rPr lang="zh-CN" altLang="en-US" sz="4000" b="1" dirty="0"/>
              <a:t>我如果爱你</a:t>
            </a:r>
            <a:r>
              <a:rPr lang="en-US" altLang="zh-CN" sz="4000" b="1" dirty="0"/>
              <a:t>——</a:t>
            </a:r>
            <a:endParaRPr lang="en-US" altLang="zh-CN" sz="4000" b="1" dirty="0"/>
          </a:p>
          <a:p>
            <a:endParaRPr lang="en-US" altLang="zh-CN" sz="4000" b="1" dirty="0"/>
          </a:p>
          <a:p>
            <a:r>
              <a:rPr lang="zh-CN" altLang="en-US" sz="4000" b="1" dirty="0"/>
              <a:t>绝不像攀</a:t>
            </a:r>
            <a:r>
              <a:rPr lang="zh-CN" altLang="en-US" sz="4000" b="1" dirty="0" smtClean="0"/>
              <a:t>援的</a:t>
            </a:r>
            <a:r>
              <a:rPr lang="zh-CN" altLang="en-US" sz="4000" b="1" dirty="0"/>
              <a:t>凌霄花，</a:t>
            </a:r>
            <a:endParaRPr lang="zh-CN" altLang="en-US" sz="4000" b="1" dirty="0"/>
          </a:p>
          <a:p>
            <a:endParaRPr lang="zh-CN" altLang="en-US" sz="4000" b="1" dirty="0"/>
          </a:p>
          <a:p>
            <a:r>
              <a:rPr lang="zh-CN" altLang="en-US" sz="4000" b="1" dirty="0"/>
              <a:t>借你的高枝炫耀自己；</a:t>
            </a:r>
            <a:endParaRPr lang="zh-CN" altLang="en-US" sz="4000" b="1" dirty="0"/>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31" presetClass="entr" presetSubtype="0"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1000" fill="hold"/>
                                        <p:tgtEl>
                                          <p:spTgt spid="5"/>
                                        </p:tgtEl>
                                        <p:attrNameLst>
                                          <p:attrName>ppt_w</p:attrName>
                                        </p:attrNameLst>
                                      </p:cBhvr>
                                      <p:tavLst>
                                        <p:tav tm="0">
                                          <p:val>
                                            <p:fltVal val="0"/>
                                          </p:val>
                                        </p:tav>
                                        <p:tav tm="100000">
                                          <p:val>
                                            <p:strVal val="#ppt_w"/>
                                          </p:val>
                                        </p:tav>
                                      </p:tavLst>
                                    </p:anim>
                                    <p:anim calcmode="lin" valueType="num">
                                      <p:cBhvr>
                                        <p:cTn id="13" dur="1000" fill="hold"/>
                                        <p:tgtEl>
                                          <p:spTgt spid="5"/>
                                        </p:tgtEl>
                                        <p:attrNameLst>
                                          <p:attrName>ppt_h</p:attrName>
                                        </p:attrNameLst>
                                      </p:cBhvr>
                                      <p:tavLst>
                                        <p:tav tm="0">
                                          <p:val>
                                            <p:fltVal val="0"/>
                                          </p:val>
                                        </p:tav>
                                        <p:tav tm="100000">
                                          <p:val>
                                            <p:strVal val="#ppt_h"/>
                                          </p:val>
                                        </p:tav>
                                      </p:tavLst>
                                    </p:anim>
                                    <p:anim calcmode="lin" valueType="num">
                                      <p:cBhvr>
                                        <p:cTn id="14" dur="1000" fill="hold"/>
                                        <p:tgtEl>
                                          <p:spTgt spid="5"/>
                                        </p:tgtEl>
                                        <p:attrNameLst>
                                          <p:attrName>style.rotation</p:attrName>
                                        </p:attrNameLst>
                                      </p:cBhvr>
                                      <p:tavLst>
                                        <p:tav tm="0">
                                          <p:val>
                                            <p:fltVal val="90"/>
                                          </p:val>
                                        </p:tav>
                                        <p:tav tm="100000">
                                          <p:val>
                                            <p:fltVal val="0"/>
                                          </p:val>
                                        </p:tav>
                                      </p:tavLst>
                                    </p:anim>
                                    <p:animEffect transition="in" filter="fade">
                                      <p:cBhvr>
                                        <p:cTn id="15"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p:cNvPicPr>
            <a:picLocks noChangeAspect="1"/>
          </p:cNvPicPr>
          <p:nvPr/>
        </p:nvPicPr>
        <p:blipFill>
          <a:blip r:embed="rId1"/>
          <a:stretch>
            <a:fillRect/>
          </a:stretch>
        </p:blipFill>
        <p:spPr>
          <a:xfrm>
            <a:off x="7651115" y="851535"/>
            <a:ext cx="3983990" cy="2626995"/>
          </a:xfrm>
          <a:prstGeom prst="rect">
            <a:avLst/>
          </a:prstGeom>
        </p:spPr>
      </p:pic>
      <p:sp>
        <p:nvSpPr>
          <p:cNvPr id="3" name="文本框 2"/>
          <p:cNvSpPr txBox="1"/>
          <p:nvPr/>
        </p:nvSpPr>
        <p:spPr>
          <a:xfrm>
            <a:off x="1559560" y="751840"/>
            <a:ext cx="5806440" cy="5692775"/>
          </a:xfrm>
          <a:prstGeom prst="rect">
            <a:avLst/>
          </a:prstGeom>
          <a:noFill/>
        </p:spPr>
        <p:txBody>
          <a:bodyPr wrap="square" rtlCol="0" anchor="t">
            <a:spAutoFit/>
          </a:bodyPr>
          <a:p>
            <a:r>
              <a:rPr lang="zh-CN" altLang="en-US" sz="2800" b="1">
                <a:sym typeface="+mn-ea"/>
              </a:rPr>
              <a:t>紫葳科凌霄属攀援藤本植物。其主要分布于中国中部。</a:t>
            </a:r>
            <a:endParaRPr lang="zh-CN" altLang="en-US" sz="2800" b="1"/>
          </a:p>
          <a:p>
            <a:r>
              <a:rPr lang="zh-CN" altLang="en-US" sz="2800" b="1">
                <a:sym typeface="+mn-ea"/>
              </a:rPr>
              <a:t>凌霄花借气生根攀援它物向上生长。其茎木质，表皮脱落，枯褐色；叶对生，奇数羽状复叶，小叶卵形至卵状披针形，边缘有锯齿；顶生疏散的短圆锥花序，花序轴长15-20厘米；花萼钟状，长3厘米，分裂至中部，裂片披针形，长约1.5厘米；花鲜红色，花冠漏斗形；顶端结蒴果；花期5-8月。它喜生长于排水良好的土壤，较耐水湿，并有一定的耐盐碱能力。</a:t>
            </a:r>
            <a:endParaRPr lang="zh-CN" altLang="en-US" sz="2800" b="1">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1">
            <a:alphaModFix amt="47000"/>
            <a:lum/>
          </a:blip>
          <a:srcRect/>
          <a:stretch>
            <a:fillRect t="-40000" b="-40000"/>
          </a:stretch>
        </a:blipFill>
        <a:effectLst/>
      </p:bgPr>
    </p:bg>
    <p:spTree>
      <p:nvGrpSpPr>
        <p:cNvPr id="1" name=""/>
        <p:cNvGrpSpPr/>
        <p:nvPr/>
      </p:nvGrpSpPr>
      <p:grpSpPr>
        <a:xfrm>
          <a:off x="0" y="0"/>
          <a:ext cx="0" cy="0"/>
          <a:chOff x="0" y="0"/>
          <a:chExt cx="0" cy="0"/>
        </a:xfrm>
      </p:grpSpPr>
      <p:sp>
        <p:nvSpPr>
          <p:cNvPr id="2" name="矩形 1"/>
          <p:cNvSpPr/>
          <p:nvPr/>
        </p:nvSpPr>
        <p:spPr>
          <a:xfrm>
            <a:off x="2456330" y="915324"/>
            <a:ext cx="6096000" cy="3170099"/>
          </a:xfrm>
          <a:prstGeom prst="rect">
            <a:avLst/>
          </a:prstGeom>
        </p:spPr>
        <p:txBody>
          <a:bodyPr>
            <a:spAutoFit/>
          </a:bodyPr>
          <a:lstStyle/>
          <a:p>
            <a:r>
              <a:rPr lang="zh-CN" altLang="en-US" sz="4000" b="1" dirty="0"/>
              <a:t>我如果爱你</a:t>
            </a:r>
            <a:r>
              <a:rPr lang="en-US" altLang="zh-CN" sz="4000" b="1" dirty="0"/>
              <a:t>——</a:t>
            </a:r>
            <a:endParaRPr lang="en-US" altLang="zh-CN" sz="4000" b="1" dirty="0"/>
          </a:p>
          <a:p>
            <a:endParaRPr lang="en-US" altLang="zh-CN" sz="4000" b="1" dirty="0"/>
          </a:p>
          <a:p>
            <a:r>
              <a:rPr lang="zh-CN" altLang="en-US" sz="4000" b="1" dirty="0"/>
              <a:t>绝不学痴情的鸟儿，</a:t>
            </a:r>
            <a:endParaRPr lang="zh-CN" altLang="en-US" sz="4000" b="1" dirty="0"/>
          </a:p>
          <a:p>
            <a:endParaRPr lang="zh-CN" altLang="en-US" sz="4000" b="1" dirty="0"/>
          </a:p>
          <a:p>
            <a:r>
              <a:rPr lang="zh-CN" altLang="en-US" sz="4000" b="1" dirty="0"/>
              <a:t>为绿荫重复单调的歌曲；</a:t>
            </a:r>
            <a:endParaRPr lang="zh-CN" altLang="en-US" sz="4000" b="1" dirty="0"/>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1">
            <a:alphaModFix amt="39000"/>
            <a:lum/>
            <a:extLst>
              <a:ext uri="{BEBA8EAE-BF5A-486C-A8C5-ECC9F3942E4B}">
                <a14:imgProps xmlns:a14="http://schemas.microsoft.com/office/drawing/2010/main">
                  <a14:imgLayer r:embed="rId2">
                    <a14:imgEffect>
                      <a14:saturation sat="170000"/>
                    </a14:imgEffect>
                    <a14:imgEffect>
                      <a14:sharpenSoften amount="-10000"/>
                    </a14:imgEffect>
                  </a14:imgLayer>
                </a14:imgProps>
              </a:ext>
            </a:extLst>
          </a:blip>
          <a:srcRect/>
          <a:stretch>
            <a:fillRect t="-7000" b="-7000"/>
          </a:stretch>
        </a:blipFill>
        <a:effectLst/>
      </p:bgPr>
    </p:bg>
    <p:spTree>
      <p:nvGrpSpPr>
        <p:cNvPr id="1" name=""/>
        <p:cNvGrpSpPr/>
        <p:nvPr/>
      </p:nvGrpSpPr>
      <p:grpSpPr>
        <a:xfrm>
          <a:off x="0" y="0"/>
          <a:ext cx="0" cy="0"/>
          <a:chOff x="0" y="0"/>
          <a:chExt cx="0" cy="0"/>
        </a:xfrm>
      </p:grpSpPr>
      <p:sp>
        <p:nvSpPr>
          <p:cNvPr id="2" name="矩形 1"/>
          <p:cNvSpPr/>
          <p:nvPr/>
        </p:nvSpPr>
        <p:spPr>
          <a:xfrm>
            <a:off x="3048000" y="2967335"/>
            <a:ext cx="6096000" cy="1938992"/>
          </a:xfrm>
          <a:prstGeom prst="rect">
            <a:avLst/>
          </a:prstGeom>
        </p:spPr>
        <p:txBody>
          <a:bodyPr>
            <a:spAutoFit/>
          </a:bodyPr>
          <a:lstStyle/>
          <a:p>
            <a:r>
              <a:rPr lang="zh-CN" altLang="en-US" sz="4000" b="1" dirty="0"/>
              <a:t>也不止像泉源，</a:t>
            </a:r>
            <a:endParaRPr lang="zh-CN" altLang="en-US" sz="4000" b="1" dirty="0"/>
          </a:p>
          <a:p>
            <a:endParaRPr lang="zh-CN" altLang="en-US" sz="4000" b="1" dirty="0"/>
          </a:p>
          <a:p>
            <a:r>
              <a:rPr lang="zh-CN" altLang="en-US" sz="4000" b="1" dirty="0"/>
              <a:t>常年送来清凉的慰</a:t>
            </a:r>
            <a:r>
              <a:rPr lang="zh-CN" altLang="en-US" sz="4000" b="1" dirty="0" smtClean="0"/>
              <a:t>藉；</a:t>
            </a:r>
            <a:endParaRPr lang="zh-CN" altLang="en-US" sz="4000" b="1" dirty="0"/>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1">
            <a:alphaModFix amt="66000"/>
            <a:lum/>
          </a:blip>
          <a:srcRect/>
          <a:stretch>
            <a:fillRect t="-108000" b="-108000"/>
          </a:stretch>
        </a:blipFill>
        <a:effectLst/>
      </p:bgPr>
    </p:bg>
    <p:spTree>
      <p:nvGrpSpPr>
        <p:cNvPr id="1" name=""/>
        <p:cNvGrpSpPr/>
        <p:nvPr/>
      </p:nvGrpSpPr>
      <p:grpSpPr>
        <a:xfrm>
          <a:off x="0" y="0"/>
          <a:ext cx="0" cy="0"/>
          <a:chOff x="0" y="0"/>
          <a:chExt cx="0" cy="0"/>
        </a:xfrm>
      </p:grpSpPr>
      <p:sp>
        <p:nvSpPr>
          <p:cNvPr id="2" name="矩形 1"/>
          <p:cNvSpPr/>
          <p:nvPr/>
        </p:nvSpPr>
        <p:spPr>
          <a:xfrm>
            <a:off x="3048000" y="2967335"/>
            <a:ext cx="6835588" cy="1938992"/>
          </a:xfrm>
          <a:prstGeom prst="rect">
            <a:avLst/>
          </a:prstGeom>
        </p:spPr>
        <p:txBody>
          <a:bodyPr wrap="square">
            <a:spAutoFit/>
          </a:bodyPr>
          <a:lstStyle/>
          <a:p>
            <a:r>
              <a:rPr lang="zh-CN" altLang="en-US" sz="4000" b="1" dirty="0"/>
              <a:t>也不止像险峰，</a:t>
            </a:r>
            <a:endParaRPr lang="zh-CN" altLang="en-US" sz="4000" b="1" dirty="0"/>
          </a:p>
          <a:p>
            <a:endParaRPr lang="zh-CN" altLang="en-US" sz="4000" b="1" dirty="0"/>
          </a:p>
          <a:p>
            <a:r>
              <a:rPr lang="zh-CN" altLang="en-US" sz="4000" b="1" dirty="0"/>
              <a:t>增加你的高度，衬托你的威仪。</a:t>
            </a:r>
            <a:endParaRPr lang="zh-CN" altLang="en-US" sz="4000" b="1" dirty="0"/>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1">
            <a:alphaModFix amt="93000"/>
            <a:lum/>
          </a:blip>
          <a:srcRect/>
          <a:stretch>
            <a:fillRect t="-12000" b="-12000"/>
          </a:stretch>
        </a:blip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756838" y="789106"/>
            <a:ext cx="4822371" cy="4822371"/>
          </a:xfrm>
          <a:prstGeom prst="rect">
            <a:avLst/>
          </a:prstGeom>
        </p:spPr>
      </p:pic>
      <p:pic>
        <p:nvPicPr>
          <p:cNvPr id="4" name="图片 3" descr="图片包含 鲜花, 餐桌, 室内, 花瓶&#10;&#10;已生成极高可信度的说明"/>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260042" y="1296954"/>
            <a:ext cx="3815962" cy="5246302"/>
          </a:xfrm>
          <a:prstGeom prst="rect">
            <a:avLst/>
          </a:prstGeom>
        </p:spPr>
      </p:pic>
      <p:sp>
        <p:nvSpPr>
          <p:cNvPr id="3" name="矩形 2"/>
          <p:cNvSpPr/>
          <p:nvPr/>
        </p:nvSpPr>
        <p:spPr>
          <a:xfrm>
            <a:off x="1594175" y="589068"/>
            <a:ext cx="2749471" cy="707886"/>
          </a:xfrm>
          <a:prstGeom prst="rect">
            <a:avLst/>
          </a:prstGeom>
        </p:spPr>
        <p:txBody>
          <a:bodyPr wrap="none">
            <a:spAutoFit/>
          </a:bodyPr>
          <a:lstStyle/>
          <a:p>
            <a:r>
              <a:rPr lang="zh-CN" altLang="en-US" sz="4000" b="1" dirty="0"/>
              <a:t>甚至日光，</a:t>
            </a:r>
            <a:endParaRPr lang="zh-CN" altLang="en-US" b="1" dirty="0"/>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p:cTn id="12" dur="500" fill="hold"/>
                                        <p:tgtEl>
                                          <p:spTgt spid="2"/>
                                        </p:tgtEl>
                                        <p:attrNameLst>
                                          <p:attrName>ppt_w</p:attrName>
                                        </p:attrNameLst>
                                      </p:cBhvr>
                                      <p:tavLst>
                                        <p:tav tm="0">
                                          <p:val>
                                            <p:fltVal val="0"/>
                                          </p:val>
                                        </p:tav>
                                        <p:tav tm="100000">
                                          <p:val>
                                            <p:strVal val="#ppt_w"/>
                                          </p:val>
                                        </p:tav>
                                      </p:tavLst>
                                    </p:anim>
                                    <p:anim calcmode="lin" valueType="num">
                                      <p:cBhvr>
                                        <p:cTn id="13" dur="500" fill="hold"/>
                                        <p:tgtEl>
                                          <p:spTgt spid="2"/>
                                        </p:tgtEl>
                                        <p:attrNameLst>
                                          <p:attrName>ppt_h</p:attrName>
                                        </p:attrNameLst>
                                      </p:cBhvr>
                                      <p:tavLst>
                                        <p:tav tm="0">
                                          <p:val>
                                            <p:fltVal val="0"/>
                                          </p:val>
                                        </p:tav>
                                        <p:tav tm="100000">
                                          <p:val>
                                            <p:strVal val="#ppt_h"/>
                                          </p:val>
                                        </p:tav>
                                      </p:tavLst>
                                    </p:anim>
                                    <p:animEffect transition="in" filter="fade">
                                      <p:cBhvr>
                                        <p:cTn id="14"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1">
            <a:alphaModFix amt="91000"/>
            <a:lum/>
          </a:blip>
          <a:srcRect/>
          <a:stretch>
            <a:fillRect t="-17000" b="-17000"/>
          </a:stretch>
        </a:blipFill>
        <a:effectLst/>
      </p:bgPr>
    </p:bg>
    <p:spTree>
      <p:nvGrpSpPr>
        <p:cNvPr id="1" name=""/>
        <p:cNvGrpSpPr/>
        <p:nvPr/>
      </p:nvGrpSpPr>
      <p:grpSpPr>
        <a:xfrm>
          <a:off x="0" y="0"/>
          <a:ext cx="0" cy="0"/>
          <a:chOff x="0" y="0"/>
          <a:chExt cx="0" cy="0"/>
        </a:xfrm>
      </p:grpSpPr>
      <p:sp>
        <p:nvSpPr>
          <p:cNvPr id="16" name="矩形 15"/>
          <p:cNvSpPr/>
          <p:nvPr/>
        </p:nvSpPr>
        <p:spPr>
          <a:xfrm>
            <a:off x="3053773" y="1935060"/>
            <a:ext cx="3508391" cy="707886"/>
          </a:xfrm>
          <a:prstGeom prst="rect">
            <a:avLst/>
          </a:prstGeom>
        </p:spPr>
        <p:txBody>
          <a:bodyPr wrap="square">
            <a:spAutoFit/>
          </a:bodyPr>
          <a:lstStyle/>
          <a:p>
            <a:r>
              <a:rPr lang="zh-CN" altLang="en-US" sz="4000" b="1" dirty="0"/>
              <a:t>甚至春雨。</a:t>
            </a:r>
            <a:endParaRPr lang="zh-CN" altLang="en-US" sz="4000" b="1" dirty="0"/>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t="-63000" b="-63000"/>
          </a:stretch>
        </a:blip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2" cstate="print">
            <a:duotone>
              <a:schemeClr val="accent6">
                <a:shade val="45000"/>
                <a:satMod val="135000"/>
              </a:schemeClr>
              <a:prstClr val="white"/>
            </a:duotone>
            <a:extLst>
              <a:ext uri="{BEBA8EAE-BF5A-486C-A8C5-ECC9F3942E4B}">
                <a14:imgProps xmlns:a14="http://schemas.microsoft.com/office/drawing/2010/main">
                  <a14:imgLayer r:embed="rId3">
                    <a14:imgEffect>
                      <a14:artisticPlasticWrap/>
                    </a14:imgEffect>
                    <a14:imgEffect>
                      <a14:brightnessContrast contrast="20000"/>
                    </a14:imgEffect>
                    <a14:imgEffect>
                      <a14:colorTemperature colorTemp="9794"/>
                    </a14:imgEffect>
                    <a14:imgEffect>
                      <a14:saturation sat="148000"/>
                    </a14:imgEffect>
                  </a14:imgLayer>
                </a14:imgProps>
              </a:ext>
              <a:ext uri="{28A0092B-C50C-407E-A947-70E740481C1C}">
                <a14:useLocalDpi xmlns:a14="http://schemas.microsoft.com/office/drawing/2010/main" val="0"/>
              </a:ext>
            </a:extLst>
          </a:blip>
          <a:stretch>
            <a:fillRect/>
          </a:stretch>
        </p:blipFill>
        <p:spPr>
          <a:xfrm>
            <a:off x="8141668" y="3644152"/>
            <a:ext cx="4050332" cy="3358137"/>
          </a:xfrm>
          <a:prstGeom prst="rect">
            <a:avLst/>
          </a:prstGeom>
          <a:ln>
            <a:noFill/>
          </a:ln>
          <a:effectLst>
            <a:softEdge rad="112500"/>
          </a:effectLst>
        </p:spPr>
      </p:pic>
      <p:sp>
        <p:nvSpPr>
          <p:cNvPr id="24" name="矩形 23"/>
          <p:cNvSpPr/>
          <p:nvPr/>
        </p:nvSpPr>
        <p:spPr>
          <a:xfrm>
            <a:off x="1057835" y="1654913"/>
            <a:ext cx="8422341" cy="3170099"/>
          </a:xfrm>
          <a:prstGeom prst="rect">
            <a:avLst/>
          </a:prstGeom>
        </p:spPr>
        <p:txBody>
          <a:bodyPr wrap="square">
            <a:spAutoFit/>
          </a:bodyPr>
          <a:lstStyle/>
          <a:p>
            <a:r>
              <a:rPr lang="zh-CN" altLang="en-US" sz="4000" b="1" dirty="0"/>
              <a:t>不，这些都还不够！</a:t>
            </a:r>
            <a:endParaRPr lang="zh-CN" altLang="en-US" sz="4000" b="1" dirty="0"/>
          </a:p>
          <a:p>
            <a:endParaRPr lang="zh-CN" altLang="en-US" sz="4000" b="1" dirty="0"/>
          </a:p>
          <a:p>
            <a:r>
              <a:rPr lang="zh-CN" altLang="en-US" sz="4000" b="1" dirty="0"/>
              <a:t>我必须是你近旁的一株木棉，</a:t>
            </a:r>
            <a:endParaRPr lang="zh-CN" altLang="en-US" sz="4000" b="1" dirty="0"/>
          </a:p>
          <a:p>
            <a:endParaRPr lang="zh-CN" altLang="en-US" sz="4000" b="1" dirty="0"/>
          </a:p>
          <a:p>
            <a:r>
              <a:rPr lang="zh-CN" altLang="en-US" sz="4000" b="1" dirty="0"/>
              <a:t>作为树的形象和你站在一起。</a:t>
            </a:r>
            <a:endParaRPr lang="zh-CN" altLang="en-US" sz="4000" b="1" dirty="0"/>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pic>
        <p:nvPicPr>
          <p:cNvPr id="4" name="图片 3" descr="图片包含 鲜花, 餐桌, 室内, 花瓶&#10;&#10;已生成极高可信度的说明"/>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260042" y="1296954"/>
            <a:ext cx="3815962" cy="5246302"/>
          </a:xfrm>
          <a:prstGeom prst="rect">
            <a:avLst/>
          </a:prstGeom>
        </p:spPr>
      </p:pic>
      <p:sp>
        <p:nvSpPr>
          <p:cNvPr id="3" name="文本框 2"/>
          <p:cNvSpPr txBox="1"/>
          <p:nvPr/>
        </p:nvSpPr>
        <p:spPr>
          <a:xfrm>
            <a:off x="3150870" y="1296670"/>
            <a:ext cx="4215130" cy="1938020"/>
          </a:xfrm>
          <a:prstGeom prst="rect">
            <a:avLst/>
          </a:prstGeom>
          <a:noFill/>
        </p:spPr>
        <p:txBody>
          <a:bodyPr wrap="square" rtlCol="0" anchor="t">
            <a:spAutoFit/>
          </a:bodyPr>
          <a:p>
            <a:r>
              <a:rPr lang="zh-CN" altLang="en-US" sz="4000" b="1"/>
              <a:t>根，紧握在地下；</a:t>
            </a:r>
            <a:endParaRPr lang="zh-CN" altLang="en-US" sz="4000" b="1"/>
          </a:p>
          <a:p>
            <a:endParaRPr lang="zh-CN" altLang="en-US" sz="4000" b="1"/>
          </a:p>
          <a:p>
            <a:r>
              <a:rPr lang="zh-CN" altLang="en-US" sz="4000" b="1"/>
              <a:t>叶，相触在云里。</a:t>
            </a:r>
            <a:endParaRPr lang="zh-CN" altLang="en-US" sz="4000" b="1"/>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grpSp>
        <p:nvGrpSpPr>
          <p:cNvPr id="2" name="组合 1"/>
          <p:cNvGrpSpPr/>
          <p:nvPr/>
        </p:nvGrpSpPr>
        <p:grpSpPr>
          <a:xfrm>
            <a:off x="8068701" y="-1008364"/>
            <a:ext cx="4490591" cy="6255413"/>
            <a:chOff x="6437539" y="-234542"/>
            <a:chExt cx="4490591" cy="6255413"/>
          </a:xfrm>
        </p:grpSpPr>
        <p:pic>
          <p:nvPicPr>
            <p:cNvPr id="3" name="图片 2"/>
            <p:cNvPicPr>
              <a:picLocks noChangeAspect="1"/>
            </p:cNvPicPr>
            <p:nvPr/>
          </p:nvPicPr>
          <p:blipFill rotWithShape="1">
            <a:blip r:embed="rId2" cstate="print">
              <a:extLst>
                <a:ext uri="{28A0092B-C50C-407E-A947-70E740481C1C}">
                  <a14:useLocalDpi xmlns:a14="http://schemas.microsoft.com/office/drawing/2010/main" val="0"/>
                </a:ext>
              </a:extLst>
            </a:blip>
            <a:srcRect l="13761" r="22476"/>
            <a:stretch>
              <a:fillRect/>
            </a:stretch>
          </p:blipFill>
          <p:spPr>
            <a:xfrm>
              <a:off x="6825370" y="1490947"/>
              <a:ext cx="3143630" cy="3081435"/>
            </a:xfrm>
            <a:prstGeom prst="ellipse">
              <a:avLst/>
            </a:prstGeom>
          </p:spPr>
        </p:pic>
        <p:pic>
          <p:nvPicPr>
            <p:cNvPr id="4" name="图片 3"/>
            <p:cNvPicPr>
              <a:picLocks noChangeAspect="1"/>
            </p:cNvPicPr>
            <p:nvPr/>
          </p:nvPicPr>
          <p:blipFill rotWithShape="1">
            <a:blip r:embed="rId3" cstate="print">
              <a:duotone>
                <a:schemeClr val="accent6">
                  <a:shade val="45000"/>
                  <a:satMod val="135000"/>
                </a:schemeClr>
                <a:prstClr val="white"/>
              </a:duotone>
              <a:extLst>
                <a:ext uri="{BEBA8EAE-BF5A-486C-A8C5-ECC9F3942E4B}">
                  <a14:imgProps xmlns:a14="http://schemas.microsoft.com/office/drawing/2010/main">
                    <a14:imgLayer r:embed="rId4">
                      <a14:imgEffect>
                        <a14:brightnessContrast bright="10000"/>
                      </a14:imgEffect>
                      <a14:imgEffect>
                        <a14:colorTemperature colorTemp="9426"/>
                      </a14:imgEffect>
                      <a14:imgEffect>
                        <a14:saturation sat="0"/>
                      </a14:imgEffect>
                    </a14:imgLayer>
                  </a14:imgProps>
                </a:ext>
                <a:ext uri="{28A0092B-C50C-407E-A947-70E740481C1C}">
                  <a14:useLocalDpi xmlns:a14="http://schemas.microsoft.com/office/drawing/2010/main" val="0"/>
                </a:ext>
              </a:extLst>
            </a:blip>
            <a:srcRect l="3964" r="17718"/>
            <a:stretch>
              <a:fillRect/>
            </a:stretch>
          </p:blipFill>
          <p:spPr>
            <a:xfrm rot="15729370">
              <a:off x="5555128" y="647869"/>
              <a:ext cx="6255413" cy="4490591"/>
            </a:xfrm>
            <a:prstGeom prst="rect">
              <a:avLst/>
            </a:prstGeom>
          </p:spPr>
        </p:pic>
      </p:grpSp>
      <p:sp>
        <p:nvSpPr>
          <p:cNvPr id="16" name="文本框 15"/>
          <p:cNvSpPr txBox="1"/>
          <p:nvPr/>
        </p:nvSpPr>
        <p:spPr>
          <a:xfrm>
            <a:off x="880110" y="2056765"/>
            <a:ext cx="7080250" cy="1322070"/>
          </a:xfrm>
          <a:prstGeom prst="rect">
            <a:avLst/>
          </a:prstGeom>
          <a:noFill/>
        </p:spPr>
        <p:txBody>
          <a:bodyPr wrap="square" rtlCol="0" anchor="t">
            <a:spAutoFit/>
          </a:bodyPr>
          <a:p>
            <a:r>
              <a:rPr lang="zh-CN" altLang="en-US" sz="4000" b="1"/>
              <a:t>每一阵风过，我们都互相致意，但没有人，听懂我们的言语。</a:t>
            </a:r>
            <a:endParaRPr lang="zh-CN" altLang="en-US" sz="4000" b="1"/>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1)">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图片包含 餐桌&#10;&#10;已生成极高可信度的说明"/>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813553" y="-1450295"/>
            <a:ext cx="4096090" cy="5393093"/>
          </a:xfrm>
          <a:prstGeom prst="rect">
            <a:avLst/>
          </a:prstGeom>
        </p:spPr>
      </p:pic>
      <p:sp>
        <p:nvSpPr>
          <p:cNvPr id="15" name="TextBox 14"/>
          <p:cNvSpPr txBox="1"/>
          <p:nvPr/>
        </p:nvSpPr>
        <p:spPr>
          <a:xfrm>
            <a:off x="1543785" y="646087"/>
            <a:ext cx="2893744" cy="830997"/>
          </a:xfrm>
          <a:prstGeom prst="rect">
            <a:avLst/>
          </a:prstGeom>
          <a:noFill/>
        </p:spPr>
        <p:txBody>
          <a:bodyPr wrap="square" rtlCol="0">
            <a:spAutoFit/>
          </a:bodyPr>
          <a:lstStyle/>
          <a:p>
            <a:r>
              <a:rPr lang="zh-CN" altLang="en-US" sz="4800" b="1" dirty="0" smtClean="0"/>
              <a:t>朦胧诗派</a:t>
            </a:r>
            <a:endParaRPr lang="zh-CN" altLang="en-US" sz="4800" b="1" dirty="0"/>
          </a:p>
        </p:txBody>
      </p:sp>
      <p:sp>
        <p:nvSpPr>
          <p:cNvPr id="17" name="矩形 16"/>
          <p:cNvSpPr/>
          <p:nvPr/>
        </p:nvSpPr>
        <p:spPr>
          <a:xfrm>
            <a:off x="349622" y="2448224"/>
            <a:ext cx="6158754" cy="4031873"/>
          </a:xfrm>
          <a:prstGeom prst="rect">
            <a:avLst/>
          </a:prstGeom>
        </p:spPr>
        <p:txBody>
          <a:bodyPr wrap="square">
            <a:spAutoFit/>
          </a:bodyPr>
          <a:lstStyle/>
          <a:p>
            <a:r>
              <a:rPr lang="en-US" altLang="zh-CN" sz="3200" dirty="0">
                <a:latin typeface="黑体" panose="02010609060101010101" pitchFamily="49" charset="-122"/>
                <a:ea typeface="黑体" panose="02010609060101010101" pitchFamily="49" charset="-122"/>
              </a:rPr>
              <a:t>1980</a:t>
            </a:r>
            <a:r>
              <a:rPr lang="zh-CN" altLang="en-US" sz="3200" dirty="0">
                <a:latin typeface="黑体" panose="02010609060101010101" pitchFamily="49" charset="-122"/>
                <a:ea typeface="黑体" panose="02010609060101010101" pitchFamily="49" charset="-122"/>
              </a:rPr>
              <a:t>年开始，诗坛出现了一个新的诗派，被称为</a:t>
            </a:r>
            <a:r>
              <a:rPr lang="en-US" altLang="zh-CN" sz="3200" dirty="0">
                <a:latin typeface="黑体" panose="02010609060101010101" pitchFamily="49" charset="-122"/>
                <a:ea typeface="黑体" panose="02010609060101010101" pitchFamily="49" charset="-122"/>
              </a:rPr>
              <a:t>"</a:t>
            </a:r>
            <a:r>
              <a:rPr lang="zh-CN" altLang="en-US" sz="3200" dirty="0">
                <a:latin typeface="黑体" panose="02010609060101010101" pitchFamily="49" charset="-122"/>
                <a:ea typeface="黑体" panose="02010609060101010101" pitchFamily="49" charset="-122"/>
              </a:rPr>
              <a:t>朦胧派</a:t>
            </a:r>
            <a:r>
              <a:rPr lang="en-US" altLang="zh-CN" sz="3200" dirty="0">
                <a:latin typeface="黑体" panose="02010609060101010101" pitchFamily="49" charset="-122"/>
                <a:ea typeface="黑体" panose="02010609060101010101" pitchFamily="49" charset="-122"/>
              </a:rPr>
              <a:t>"</a:t>
            </a:r>
            <a:r>
              <a:rPr lang="zh-CN" altLang="en-US" sz="3200" dirty="0">
                <a:latin typeface="黑体" panose="02010609060101010101" pitchFamily="49" charset="-122"/>
                <a:ea typeface="黑体" panose="02010609060101010101" pitchFamily="49" charset="-122"/>
              </a:rPr>
              <a:t>。以舒婷、顾城、北岛、江河等为先驱者的一群青年诗人，</a:t>
            </a:r>
            <a:r>
              <a:rPr lang="en-US" altLang="zh-CN" sz="3200" dirty="0">
                <a:latin typeface="黑体" panose="02010609060101010101" pitchFamily="49" charset="-122"/>
                <a:ea typeface="黑体" panose="02010609060101010101" pitchFamily="49" charset="-122"/>
              </a:rPr>
              <a:t>"</a:t>
            </a:r>
            <a:r>
              <a:rPr lang="zh-CN" altLang="en-US" sz="3200" dirty="0">
                <a:latin typeface="黑体" panose="02010609060101010101" pitchFamily="49" charset="-122"/>
                <a:ea typeface="黑体" panose="02010609060101010101" pitchFamily="49" charset="-122"/>
              </a:rPr>
              <a:t>朦胧诗派</a:t>
            </a:r>
            <a:r>
              <a:rPr lang="en-US" altLang="zh-CN" sz="3200" dirty="0">
                <a:latin typeface="黑体" panose="02010609060101010101" pitchFamily="49" charset="-122"/>
                <a:ea typeface="黑体" panose="02010609060101010101" pitchFamily="49" charset="-122"/>
              </a:rPr>
              <a:t>"</a:t>
            </a:r>
            <a:r>
              <a:rPr lang="zh-CN" altLang="en-US" sz="3200" dirty="0">
                <a:latin typeface="黑体" panose="02010609060101010101" pitchFamily="49" charset="-122"/>
                <a:ea typeface="黑体" panose="02010609060101010101" pitchFamily="49" charset="-122"/>
              </a:rPr>
              <a:t>并没有形成统一的组织形式，也未曾发表宣言，然而却以各自独立又呈现出共性的艺术主张和创作实绩，构成一个</a:t>
            </a:r>
            <a:r>
              <a:rPr lang="en-US" altLang="zh-CN" sz="3200" dirty="0">
                <a:latin typeface="黑体" panose="02010609060101010101" pitchFamily="49" charset="-122"/>
                <a:ea typeface="黑体" panose="02010609060101010101" pitchFamily="49" charset="-122"/>
              </a:rPr>
              <a:t>"</a:t>
            </a:r>
            <a:r>
              <a:rPr lang="zh-CN" altLang="en-US" sz="3200" dirty="0">
                <a:latin typeface="黑体" panose="02010609060101010101" pitchFamily="49" charset="-122"/>
                <a:ea typeface="黑体" panose="02010609060101010101" pitchFamily="49" charset="-122"/>
              </a:rPr>
              <a:t>崛起的诗群</a:t>
            </a:r>
            <a:r>
              <a:rPr lang="en-US" altLang="zh-CN" sz="3200" dirty="0">
                <a:latin typeface="黑体" panose="02010609060101010101" pitchFamily="49" charset="-122"/>
                <a:ea typeface="黑体" panose="02010609060101010101" pitchFamily="49" charset="-122"/>
              </a:rPr>
              <a:t>"</a:t>
            </a:r>
            <a:r>
              <a:rPr lang="zh-CN" altLang="en-US" sz="3200" dirty="0" smtClean="0">
                <a:latin typeface="黑体" panose="02010609060101010101" pitchFamily="49" charset="-122"/>
                <a:ea typeface="黑体" panose="02010609060101010101" pitchFamily="49" charset="-122"/>
              </a:rPr>
              <a:t>。</a:t>
            </a:r>
            <a:endParaRPr lang="zh-CN" altLang="en-US" dirty="0">
              <a:latin typeface="黑体" panose="02010609060101010101" pitchFamily="49" charset="-122"/>
              <a:ea typeface="黑体" panose="02010609060101010101" pitchFamily="49" charset="-122"/>
            </a:endParaRPr>
          </a:p>
        </p:txBody>
      </p:sp>
      <p:sp>
        <p:nvSpPr>
          <p:cNvPr id="18" name="矩形 17"/>
          <p:cNvSpPr/>
          <p:nvPr/>
        </p:nvSpPr>
        <p:spPr>
          <a:xfrm>
            <a:off x="6204504" y="646088"/>
            <a:ext cx="6096000" cy="3539430"/>
          </a:xfrm>
          <a:prstGeom prst="rect">
            <a:avLst/>
          </a:prstGeom>
        </p:spPr>
        <p:txBody>
          <a:bodyPr>
            <a:spAutoFit/>
          </a:bodyPr>
          <a:lstStyle/>
          <a:p>
            <a:r>
              <a:rPr lang="zh-CN" altLang="en-US" sz="3200" dirty="0">
                <a:latin typeface="黑体" panose="02010609060101010101" pitchFamily="49" charset="-122"/>
                <a:ea typeface="黑体" panose="02010609060101010101" pitchFamily="49" charset="-122"/>
              </a:rPr>
              <a:t>最初，他们的诗还仿佛是在继承现代派或后现代派的传统，但很快地他们开拓了新的疆域，走得更远，自成一个王国。中国朦胧诗派新老代表有</a:t>
            </a:r>
            <a:r>
              <a:rPr lang="en-US" altLang="zh-CN" sz="3200" dirty="0">
                <a:latin typeface="黑体" panose="02010609060101010101" pitchFamily="49" charset="-122"/>
                <a:ea typeface="黑体" panose="02010609060101010101" pitchFamily="49" charset="-122"/>
              </a:rPr>
              <a:t>:</a:t>
            </a:r>
            <a:r>
              <a:rPr lang="zh-CN" altLang="en-US" sz="3200" dirty="0">
                <a:latin typeface="黑体" panose="02010609060101010101" pitchFamily="49" charset="-122"/>
                <a:ea typeface="黑体" panose="02010609060101010101" pitchFamily="49" charset="-122"/>
              </a:rPr>
              <a:t>北岛、顾城、舒婷、食指、江河、杨炼、梁小斌、芒克、海子、牧野等。</a:t>
            </a:r>
            <a:endParaRPr lang="zh-CN" altLang="en-US" sz="3200" dirty="0">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t="-12000" b="-12000"/>
          </a:stretch>
        </a:blipFill>
        <a:effectLst/>
      </p:bgPr>
    </p:bg>
    <p:spTree>
      <p:nvGrpSpPr>
        <p:cNvPr id="1" name=""/>
        <p:cNvGrpSpPr/>
        <p:nvPr/>
      </p:nvGrpSpPr>
      <p:grpSpPr>
        <a:xfrm>
          <a:off x="0" y="0"/>
          <a:ext cx="0" cy="0"/>
          <a:chOff x="0" y="0"/>
          <a:chExt cx="0" cy="0"/>
        </a:xfrm>
      </p:grpSpPr>
      <p:sp>
        <p:nvSpPr>
          <p:cNvPr id="26" name="文本框 25"/>
          <p:cNvSpPr txBox="1"/>
          <p:nvPr/>
        </p:nvSpPr>
        <p:spPr>
          <a:xfrm>
            <a:off x="1596390" y="1969770"/>
            <a:ext cx="9692005" cy="2553335"/>
          </a:xfrm>
          <a:prstGeom prst="rect">
            <a:avLst/>
          </a:prstGeom>
          <a:noFill/>
        </p:spPr>
        <p:txBody>
          <a:bodyPr wrap="square" rtlCol="0" anchor="t">
            <a:spAutoFit/>
          </a:bodyPr>
          <a:p>
            <a:r>
              <a:rPr lang="zh-CN" altLang="en-US" sz="4000" b="1"/>
              <a:t>你有你的铜枝铁干，像刀，像剑，也像戟；</a:t>
            </a:r>
            <a:endParaRPr lang="zh-CN" altLang="en-US" sz="4000" b="1"/>
          </a:p>
          <a:p>
            <a:endParaRPr lang="zh-CN" altLang="en-US" sz="4000" b="1"/>
          </a:p>
          <a:p>
            <a:r>
              <a:rPr lang="zh-CN" altLang="en-US" sz="4000" b="1"/>
              <a:t>我有我红硕的花朵，像沉重的叹息，又像英勇的火炬。</a:t>
            </a:r>
            <a:endParaRPr lang="zh-CN" altLang="en-US" sz="4000" b="1"/>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30" name="文本框 29"/>
          <p:cNvSpPr txBox="1"/>
          <p:nvPr/>
        </p:nvSpPr>
        <p:spPr>
          <a:xfrm>
            <a:off x="1257300" y="2045970"/>
            <a:ext cx="10626090" cy="3169285"/>
          </a:xfrm>
          <a:prstGeom prst="rect">
            <a:avLst/>
          </a:prstGeom>
          <a:noFill/>
        </p:spPr>
        <p:txBody>
          <a:bodyPr wrap="square" rtlCol="0" anchor="t">
            <a:spAutoFit/>
          </a:bodyPr>
          <a:p>
            <a:r>
              <a:rPr lang="zh-CN" altLang="en-US" sz="4000" b="1"/>
              <a:t>我们分担寒潮、风雷、霹雳；</a:t>
            </a:r>
            <a:endParaRPr lang="zh-CN" altLang="en-US" sz="4000" b="1"/>
          </a:p>
          <a:p>
            <a:endParaRPr lang="zh-CN" altLang="en-US" sz="4000" b="1"/>
          </a:p>
          <a:p>
            <a:r>
              <a:rPr lang="zh-CN" altLang="en-US" sz="4000" b="1"/>
              <a:t>我们共享雾霭、流岚、虹霓。</a:t>
            </a:r>
            <a:endParaRPr lang="zh-CN" altLang="en-US" sz="4000" b="1"/>
          </a:p>
          <a:p>
            <a:endParaRPr lang="zh-CN" altLang="en-US" sz="4000" b="1"/>
          </a:p>
          <a:p>
            <a:r>
              <a:rPr lang="zh-CN" altLang="en-US" sz="4000" b="1"/>
              <a:t>仿佛永远分离，却又终身相依。</a:t>
            </a:r>
            <a:endParaRPr lang="zh-CN" altLang="en-US" sz="4000" b="1"/>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pic>
        <p:nvPicPr>
          <p:cNvPr id="4" name="图片 3" descr="图片包含 鲜花, 餐桌, 室内, 花瓶&#10;&#10;已生成极高可信度的说明"/>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260042" y="1296954"/>
            <a:ext cx="3815962" cy="5246302"/>
          </a:xfrm>
          <a:prstGeom prst="rect">
            <a:avLst/>
          </a:prstGeom>
        </p:spPr>
      </p:pic>
      <p:sp>
        <p:nvSpPr>
          <p:cNvPr id="8" name="矩形 7"/>
          <p:cNvSpPr/>
          <p:nvPr/>
        </p:nvSpPr>
        <p:spPr>
          <a:xfrm>
            <a:off x="5864522" y="2463833"/>
            <a:ext cx="551815" cy="1814552"/>
          </a:xfrm>
          <a:prstGeom prst="rect">
            <a:avLst/>
          </a:prstGeom>
        </p:spPr>
        <p:txBody>
          <a:bodyPr vert="eaVert" wrap="square">
            <a:spAutoFit/>
          </a:bodyPr>
          <a:lstStyle/>
          <a:p>
            <a:pPr>
              <a:lnSpc>
                <a:spcPct val="200000"/>
              </a:lnSpc>
            </a:pPr>
            <a:r>
              <a:rPr lang="zh-CN" altLang="en-US" sz="1200" dirty="0">
                <a:solidFill>
                  <a:schemeClr val="bg1">
                    <a:lumMod val="50000"/>
                  </a:schemeClr>
                </a:solidFill>
                <a:latin typeface="微软雅黑" panose="020B0503020204020204" charset="-122"/>
                <a:ea typeface="微软雅黑" panose="020B0503020204020204" charset="-122"/>
              </a:rPr>
              <a:t>。</a:t>
            </a:r>
            <a:endParaRPr lang="zh-CN" altLang="en-US" sz="1200" dirty="0">
              <a:solidFill>
                <a:schemeClr val="bg1">
                  <a:lumMod val="50000"/>
                </a:schemeClr>
              </a:solidFill>
              <a:latin typeface="微软雅黑" panose="020B0503020204020204" charset="-122"/>
              <a:ea typeface="微软雅黑" panose="020B0503020204020204" charset="-122"/>
            </a:endParaRPr>
          </a:p>
        </p:txBody>
      </p:sp>
      <p:sp>
        <p:nvSpPr>
          <p:cNvPr id="3" name="文本框 2"/>
          <p:cNvSpPr txBox="1"/>
          <p:nvPr/>
        </p:nvSpPr>
        <p:spPr>
          <a:xfrm>
            <a:off x="966470" y="1296035"/>
            <a:ext cx="6934200" cy="2553335"/>
          </a:xfrm>
          <a:prstGeom prst="rect">
            <a:avLst/>
          </a:prstGeom>
          <a:noFill/>
        </p:spPr>
        <p:txBody>
          <a:bodyPr wrap="square" rtlCol="0" anchor="t">
            <a:spAutoFit/>
          </a:bodyPr>
          <a:p>
            <a:r>
              <a:rPr lang="zh-CN" altLang="en-US" sz="4000" b="1"/>
              <a:t>这才是伟大的爱情，坚贞就在这里：爱——不仅爱你伟岸的身躯，也爱你坚持的位置，足下的土地。</a:t>
            </a:r>
            <a:endParaRPr lang="zh-CN" altLang="en-US" sz="4000" b="1"/>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p:cTn id="12" dur="500" fill="hold"/>
                                        <p:tgtEl>
                                          <p:spTgt spid="8"/>
                                        </p:tgtEl>
                                        <p:attrNameLst>
                                          <p:attrName>ppt_w</p:attrName>
                                        </p:attrNameLst>
                                      </p:cBhvr>
                                      <p:tavLst>
                                        <p:tav tm="0">
                                          <p:val>
                                            <p:fltVal val="0"/>
                                          </p:val>
                                        </p:tav>
                                        <p:tav tm="100000">
                                          <p:val>
                                            <p:strVal val="#ppt_w"/>
                                          </p:val>
                                        </p:tav>
                                      </p:tavLst>
                                    </p:anim>
                                    <p:anim calcmode="lin" valueType="num">
                                      <p:cBhvr>
                                        <p:cTn id="13" dur="500" fill="hold"/>
                                        <p:tgtEl>
                                          <p:spTgt spid="8"/>
                                        </p:tgtEl>
                                        <p:attrNameLst>
                                          <p:attrName>ppt_h</p:attrName>
                                        </p:attrNameLst>
                                      </p:cBhvr>
                                      <p:tavLst>
                                        <p:tav tm="0">
                                          <p:val>
                                            <p:fltVal val="0"/>
                                          </p:val>
                                        </p:tav>
                                        <p:tav tm="100000">
                                          <p:val>
                                            <p:strVal val="#ppt_h"/>
                                          </p:val>
                                        </p:tav>
                                      </p:tavLst>
                                    </p:anim>
                                    <p:animEffect transition="in" filter="fade">
                                      <p:cBhvr>
                                        <p:cTn id="14"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380865" y="1664970"/>
            <a:ext cx="1845310" cy="1507818"/>
            <a:chOff x="4638968" y="1085503"/>
            <a:chExt cx="1179771" cy="1205126"/>
          </a:xfrm>
        </p:grpSpPr>
        <p:pic>
          <p:nvPicPr>
            <p:cNvPr id="3" name="图片 2"/>
            <p:cNvPicPr>
              <a:picLocks noChangeAspect="1"/>
            </p:cNvPicPr>
            <p:nvPr/>
          </p:nvPicPr>
          <p:blipFill>
            <a:blip r:embed="rId1">
              <a:duotone>
                <a:schemeClr val="accent6">
                  <a:shade val="45000"/>
                  <a:satMod val="135000"/>
                </a:schemeClr>
                <a:prstClr val="white"/>
              </a:duotone>
              <a:lum bright="20000" contrast="-50000"/>
              <a:extLst>
                <a:ext uri="{BEBA8EAE-BF5A-486C-A8C5-ECC9F3942E4B}">
                  <a14:imgProps xmlns:a14="http://schemas.microsoft.com/office/drawing/2010/main">
                    <a14:imgLayer r:embed="rId2">
                      <a14:imgEffect>
                        <a14:brightnessContrast bright="40000"/>
                      </a14:imgEffect>
                    </a14:imgLayer>
                  </a14:imgProps>
                </a:ext>
                <a:ext uri="{28A0092B-C50C-407E-A947-70E740481C1C}">
                  <a14:useLocalDpi xmlns:a14="http://schemas.microsoft.com/office/drawing/2010/main" val="0"/>
                </a:ext>
              </a:extLst>
            </a:blip>
            <a:stretch>
              <a:fillRect/>
            </a:stretch>
          </p:blipFill>
          <p:spPr>
            <a:xfrm>
              <a:off x="4638968" y="1085503"/>
              <a:ext cx="1179771" cy="1205126"/>
            </a:xfrm>
            <a:prstGeom prst="rect">
              <a:avLst/>
            </a:prstGeom>
          </p:spPr>
        </p:pic>
        <p:sp>
          <p:nvSpPr>
            <p:cNvPr id="4" name="TextBox 20"/>
            <p:cNvSpPr txBox="1"/>
            <p:nvPr/>
          </p:nvSpPr>
          <p:spPr>
            <a:xfrm>
              <a:off x="4788024" y="1310351"/>
              <a:ext cx="864096" cy="442054"/>
            </a:xfrm>
            <a:prstGeom prst="rect">
              <a:avLst/>
            </a:prstGeom>
            <a:noFill/>
          </p:spPr>
          <p:txBody>
            <a:bodyPr wrap="square" rtlCol="0">
              <a:spAutoFit/>
            </a:bodyPr>
            <a:lstStyle/>
            <a:p>
              <a:pPr algn="ctr"/>
              <a:r>
                <a:rPr lang="zh-CN" altLang="en-US" sz="3000" b="1" dirty="0">
                  <a:solidFill>
                    <a:schemeClr val="bg1"/>
                  </a:solidFill>
                  <a:latin typeface="隶书" panose="02010509060101010101" pitchFamily="49" charset="-122"/>
                  <a:ea typeface="微软简标宋" pitchFamily="2" charset="-122"/>
                </a:rPr>
                <a:t>凌霄花</a:t>
              </a:r>
              <a:endParaRPr lang="zh-CN" altLang="en-US" sz="3000" b="1" dirty="0">
                <a:solidFill>
                  <a:schemeClr val="bg1"/>
                </a:solidFill>
                <a:latin typeface="隶书" panose="02010509060101010101" pitchFamily="49" charset="-122"/>
                <a:ea typeface="微软简标宋" pitchFamily="2" charset="-122"/>
              </a:endParaRPr>
            </a:p>
          </p:txBody>
        </p:sp>
      </p:grpSp>
      <p:grpSp>
        <p:nvGrpSpPr>
          <p:cNvPr id="5" name="组合 4"/>
          <p:cNvGrpSpPr/>
          <p:nvPr/>
        </p:nvGrpSpPr>
        <p:grpSpPr>
          <a:xfrm>
            <a:off x="4493895" y="3345180"/>
            <a:ext cx="2075815" cy="1192530"/>
            <a:chOff x="4638968" y="2349926"/>
            <a:chExt cx="1179771" cy="1205126"/>
          </a:xfrm>
        </p:grpSpPr>
        <p:pic>
          <p:nvPicPr>
            <p:cNvPr id="6" name="图片 5"/>
            <p:cNvPicPr>
              <a:picLocks noChangeAspect="1"/>
            </p:cNvPicPr>
            <p:nvPr/>
          </p:nvPicPr>
          <p:blipFill>
            <a:blip r:embed="rId1">
              <a:duotone>
                <a:schemeClr val="accent6">
                  <a:shade val="45000"/>
                  <a:satMod val="135000"/>
                </a:schemeClr>
                <a:prstClr val="white"/>
              </a:duotone>
              <a:lum bright="20000" contrast="-50000"/>
              <a:extLst>
                <a:ext uri="{BEBA8EAE-BF5A-486C-A8C5-ECC9F3942E4B}">
                  <a14:imgProps xmlns:a14="http://schemas.microsoft.com/office/drawing/2010/main">
                    <a14:imgLayer r:embed="rId2">
                      <a14:imgEffect>
                        <a14:brightnessContrast bright="40000"/>
                      </a14:imgEffect>
                    </a14:imgLayer>
                  </a14:imgProps>
                </a:ext>
                <a:ext uri="{28A0092B-C50C-407E-A947-70E740481C1C}">
                  <a14:useLocalDpi xmlns:a14="http://schemas.microsoft.com/office/drawing/2010/main" val="0"/>
                </a:ext>
              </a:extLst>
            </a:blip>
            <a:stretch>
              <a:fillRect/>
            </a:stretch>
          </p:blipFill>
          <p:spPr>
            <a:xfrm>
              <a:off x="4638968" y="2349926"/>
              <a:ext cx="1179771" cy="1205126"/>
            </a:xfrm>
            <a:prstGeom prst="rect">
              <a:avLst/>
            </a:prstGeom>
          </p:spPr>
        </p:pic>
        <p:sp>
          <p:nvSpPr>
            <p:cNvPr id="7" name="TextBox 24"/>
            <p:cNvSpPr txBox="1"/>
            <p:nvPr/>
          </p:nvSpPr>
          <p:spPr>
            <a:xfrm>
              <a:off x="4796806" y="2575878"/>
              <a:ext cx="864096" cy="558927"/>
            </a:xfrm>
            <a:prstGeom prst="rect">
              <a:avLst/>
            </a:prstGeom>
            <a:noFill/>
          </p:spPr>
          <p:txBody>
            <a:bodyPr wrap="square" rtlCol="0">
              <a:spAutoFit/>
            </a:bodyPr>
            <a:lstStyle/>
            <a:p>
              <a:pPr algn="ctr"/>
              <a:r>
                <a:rPr lang="zh-CN" altLang="en-US" sz="3000" b="1" dirty="0">
                  <a:solidFill>
                    <a:schemeClr val="bg1"/>
                  </a:solidFill>
                  <a:latin typeface="隶书" panose="02010509060101010101" pitchFamily="49" charset="-122"/>
                  <a:ea typeface="微软简标宋" pitchFamily="2" charset="-122"/>
                </a:rPr>
                <a:t>鸟</a:t>
              </a:r>
              <a:endParaRPr lang="zh-CN" altLang="en-US" sz="3000" b="1" dirty="0">
                <a:solidFill>
                  <a:schemeClr val="bg1"/>
                </a:solidFill>
                <a:latin typeface="隶书" panose="02010509060101010101" pitchFamily="49" charset="-122"/>
                <a:ea typeface="微软简标宋" pitchFamily="2" charset="-122"/>
              </a:endParaRPr>
            </a:p>
          </p:txBody>
        </p:sp>
      </p:grpSp>
      <p:grpSp>
        <p:nvGrpSpPr>
          <p:cNvPr id="8" name="组合 7"/>
          <p:cNvGrpSpPr/>
          <p:nvPr/>
        </p:nvGrpSpPr>
        <p:grpSpPr>
          <a:xfrm>
            <a:off x="4380865" y="4731385"/>
            <a:ext cx="2435225" cy="1340112"/>
            <a:chOff x="4638967" y="3598872"/>
            <a:chExt cx="1179771" cy="1205126"/>
          </a:xfrm>
        </p:grpSpPr>
        <p:pic>
          <p:nvPicPr>
            <p:cNvPr id="9" name="图片 8"/>
            <p:cNvPicPr>
              <a:picLocks noChangeAspect="1"/>
            </p:cNvPicPr>
            <p:nvPr/>
          </p:nvPicPr>
          <p:blipFill>
            <a:blip r:embed="rId1">
              <a:duotone>
                <a:schemeClr val="accent6">
                  <a:shade val="45000"/>
                  <a:satMod val="135000"/>
                </a:schemeClr>
                <a:prstClr val="white"/>
              </a:duotone>
              <a:lum bright="20000" contrast="-50000"/>
              <a:extLst>
                <a:ext uri="{BEBA8EAE-BF5A-486C-A8C5-ECC9F3942E4B}">
                  <a14:imgProps xmlns:a14="http://schemas.microsoft.com/office/drawing/2010/main">
                    <a14:imgLayer r:embed="rId2">
                      <a14:imgEffect>
                        <a14:brightnessContrast bright="40000"/>
                      </a14:imgEffect>
                    </a14:imgLayer>
                  </a14:imgProps>
                </a:ext>
                <a:ext uri="{28A0092B-C50C-407E-A947-70E740481C1C}">
                  <a14:useLocalDpi xmlns:a14="http://schemas.microsoft.com/office/drawing/2010/main" val="0"/>
                </a:ext>
              </a:extLst>
            </a:blip>
            <a:stretch>
              <a:fillRect/>
            </a:stretch>
          </p:blipFill>
          <p:spPr>
            <a:xfrm>
              <a:off x="4638967" y="3598872"/>
              <a:ext cx="1179771" cy="1205126"/>
            </a:xfrm>
            <a:prstGeom prst="rect">
              <a:avLst/>
            </a:prstGeom>
          </p:spPr>
        </p:pic>
        <p:sp>
          <p:nvSpPr>
            <p:cNvPr id="10" name="TextBox 27"/>
            <p:cNvSpPr txBox="1"/>
            <p:nvPr/>
          </p:nvSpPr>
          <p:spPr>
            <a:xfrm>
              <a:off x="4788024" y="3856815"/>
              <a:ext cx="864096" cy="497374"/>
            </a:xfrm>
            <a:prstGeom prst="rect">
              <a:avLst/>
            </a:prstGeom>
            <a:noFill/>
          </p:spPr>
          <p:txBody>
            <a:bodyPr wrap="square" rtlCol="0">
              <a:spAutoFit/>
            </a:bodyPr>
            <a:lstStyle/>
            <a:p>
              <a:pPr algn="ctr"/>
              <a:r>
                <a:rPr lang="zh-CN" altLang="en-US" sz="3000" b="1" dirty="0">
                  <a:solidFill>
                    <a:schemeClr val="bg1"/>
                  </a:solidFill>
                  <a:latin typeface="隶书" panose="02010509060101010101" pitchFamily="49" charset="-122"/>
                  <a:ea typeface="微软简标宋" pitchFamily="2" charset="-122"/>
                </a:rPr>
                <a:t>泉</a:t>
              </a:r>
              <a:r>
                <a:rPr lang="en-US" altLang="zh-CN" sz="3000" b="1" dirty="0">
                  <a:solidFill>
                    <a:schemeClr val="bg1"/>
                  </a:solidFill>
                  <a:latin typeface="隶书" panose="02010509060101010101" pitchFamily="49" charset="-122"/>
                  <a:ea typeface="微软简标宋" pitchFamily="2" charset="-122"/>
                </a:rPr>
                <a:t>……</a:t>
              </a:r>
              <a:endParaRPr lang="en-US" altLang="zh-CN" sz="3000" b="1" dirty="0">
                <a:solidFill>
                  <a:schemeClr val="bg1"/>
                </a:solidFill>
                <a:latin typeface="隶书" panose="02010509060101010101" pitchFamily="49" charset="-122"/>
                <a:ea typeface="微软简标宋" pitchFamily="2" charset="-122"/>
              </a:endParaRPr>
            </a:p>
          </p:txBody>
        </p:sp>
      </p:grpSp>
      <p:sp>
        <p:nvSpPr>
          <p:cNvPr id="15" name="TextBox 29"/>
          <p:cNvSpPr txBox="1"/>
          <p:nvPr/>
        </p:nvSpPr>
        <p:spPr>
          <a:xfrm>
            <a:off x="768985" y="3285490"/>
            <a:ext cx="4002405" cy="1383665"/>
          </a:xfrm>
          <a:prstGeom prst="rect">
            <a:avLst/>
          </a:prstGeom>
          <a:noFill/>
        </p:spPr>
        <p:txBody>
          <a:bodyPr wrap="square" rtlCol="0">
            <a:spAutoFit/>
          </a:bodyPr>
          <a:lstStyle/>
          <a:p>
            <a:pPr algn="l">
              <a:buClrTx/>
              <a:buSzTx/>
              <a:buFontTx/>
            </a:pPr>
            <a:r>
              <a:rPr lang="zh-CN" altLang="en-US" sz="2800" b="1">
                <a:latin typeface="黑体" panose="02010609060101010101" pitchFamily="49" charset="-122"/>
                <a:ea typeface="黑体" panose="02010609060101010101" pitchFamily="49" charset="-122"/>
              </a:rPr>
              <a:t>本属于天空，甘愿放弃自由为橡树献上歌曲</a:t>
            </a:r>
            <a:endParaRPr lang="zh-CN" altLang="en-US" sz="2800" b="1">
              <a:latin typeface="黑体" panose="02010609060101010101" pitchFamily="49" charset="-122"/>
              <a:ea typeface="黑体" panose="02010609060101010101" pitchFamily="49" charset="-122"/>
            </a:endParaRPr>
          </a:p>
          <a:p>
            <a:pPr algn="l">
              <a:buClrTx/>
              <a:buSzTx/>
              <a:buFontTx/>
            </a:pPr>
            <a:r>
              <a:rPr lang="zh-CN" altLang="en-US" sz="2800" b="1">
                <a:latin typeface="黑体" panose="02010609060101010101" pitchFamily="49" charset="-122"/>
                <a:ea typeface="黑体" panose="02010609060101010101" pitchFamily="49" charset="-122"/>
              </a:rPr>
              <a:t>（单方痴恋）</a:t>
            </a:r>
            <a:endParaRPr lang="zh-CN" altLang="en-US" sz="2800" b="1">
              <a:latin typeface="黑体" panose="02010609060101010101" pitchFamily="49" charset="-122"/>
              <a:ea typeface="黑体" panose="02010609060101010101" pitchFamily="49" charset="-122"/>
            </a:endParaRPr>
          </a:p>
        </p:txBody>
      </p:sp>
      <p:sp>
        <p:nvSpPr>
          <p:cNvPr id="17" name="文本框 16"/>
          <p:cNvSpPr txBox="1"/>
          <p:nvPr/>
        </p:nvSpPr>
        <p:spPr>
          <a:xfrm>
            <a:off x="713105" y="1059815"/>
            <a:ext cx="3824605" cy="1814830"/>
          </a:xfrm>
          <a:prstGeom prst="rect">
            <a:avLst/>
          </a:prstGeom>
          <a:noFill/>
        </p:spPr>
        <p:txBody>
          <a:bodyPr wrap="square" rtlCol="0">
            <a:spAutoFit/>
          </a:bodyPr>
          <a:p>
            <a:r>
              <a:rPr lang="zh-CN" altLang="en-US" sz="2800" b="1">
                <a:latin typeface="黑体" panose="02010609060101010101" pitchFamily="49" charset="-122"/>
                <a:ea typeface="黑体" panose="02010609060101010101" pitchFamily="49" charset="-122"/>
              </a:rPr>
              <a:t>紫葳科，凌霄属攀援藤木植物，借气生根攀援它物向上生长</a:t>
            </a:r>
            <a:endParaRPr lang="zh-CN" altLang="en-US" sz="2800" b="1">
              <a:latin typeface="黑体" panose="02010609060101010101" pitchFamily="49" charset="-122"/>
              <a:ea typeface="黑体" panose="02010609060101010101" pitchFamily="49" charset="-122"/>
            </a:endParaRPr>
          </a:p>
          <a:p>
            <a:r>
              <a:rPr lang="zh-CN" altLang="en-US" sz="2800" b="1">
                <a:latin typeface="黑体" panose="02010609060101010101" pitchFamily="49" charset="-122"/>
                <a:ea typeface="黑体" panose="02010609060101010101" pitchFamily="49" charset="-122"/>
              </a:rPr>
              <a:t>（攀附）</a:t>
            </a:r>
            <a:endParaRPr lang="zh-CN" altLang="en-US" sz="2800" b="1">
              <a:latin typeface="黑体" panose="02010609060101010101" pitchFamily="49" charset="-122"/>
              <a:ea typeface="黑体" panose="02010609060101010101" pitchFamily="49" charset="-122"/>
            </a:endParaRPr>
          </a:p>
        </p:txBody>
      </p:sp>
      <p:sp>
        <p:nvSpPr>
          <p:cNvPr id="18" name="文本框 17"/>
          <p:cNvSpPr txBox="1"/>
          <p:nvPr/>
        </p:nvSpPr>
        <p:spPr>
          <a:xfrm>
            <a:off x="713740" y="4731385"/>
            <a:ext cx="3341370" cy="1383665"/>
          </a:xfrm>
          <a:prstGeom prst="rect">
            <a:avLst/>
          </a:prstGeom>
          <a:noFill/>
        </p:spPr>
        <p:txBody>
          <a:bodyPr wrap="square" rtlCol="0">
            <a:spAutoFit/>
          </a:bodyPr>
          <a:p>
            <a:r>
              <a:rPr lang="zh-CN" altLang="en-US" sz="2800" b="1">
                <a:latin typeface="黑体" panose="02010609060101010101" pitchFamily="49" charset="-122"/>
                <a:ea typeface="黑体" panose="02010609060101010101" pitchFamily="49" charset="-122"/>
              </a:rPr>
              <a:t>衬托、慰藉、光、水分</a:t>
            </a:r>
            <a:endParaRPr lang="zh-CN" altLang="en-US" sz="2800" b="1">
              <a:latin typeface="黑体" panose="02010609060101010101" pitchFamily="49" charset="-122"/>
              <a:ea typeface="黑体" panose="02010609060101010101" pitchFamily="49" charset="-122"/>
            </a:endParaRPr>
          </a:p>
          <a:p>
            <a:r>
              <a:rPr lang="zh-CN" altLang="en-US" sz="2800" b="1">
                <a:latin typeface="黑体" panose="02010609060101010101" pitchFamily="49" charset="-122"/>
                <a:ea typeface="黑体" panose="02010609060101010101" pitchFamily="49" charset="-122"/>
              </a:rPr>
              <a:t>（一味奉献）</a:t>
            </a:r>
            <a:endParaRPr lang="zh-CN" altLang="en-US" sz="2800" b="1">
              <a:latin typeface="黑体" panose="02010609060101010101" pitchFamily="49" charset="-122"/>
              <a:ea typeface="黑体" panose="02010609060101010101" pitchFamily="49" charset="-122"/>
            </a:endParaRPr>
          </a:p>
        </p:txBody>
      </p:sp>
      <p:sp>
        <p:nvSpPr>
          <p:cNvPr id="19" name="右大括号 18"/>
          <p:cNvSpPr/>
          <p:nvPr/>
        </p:nvSpPr>
        <p:spPr>
          <a:xfrm>
            <a:off x="6569710" y="1979295"/>
            <a:ext cx="1614805" cy="3363595"/>
          </a:xfrm>
          <a:prstGeom prst="rightBrace">
            <a:avLst/>
          </a:prstGeom>
        </p:spPr>
        <p:style>
          <a:lnRef idx="1">
            <a:schemeClr val="accent1"/>
          </a:lnRef>
          <a:fillRef idx="0">
            <a:schemeClr val="accent1"/>
          </a:fillRef>
          <a:effectRef idx="0">
            <a:schemeClr val="accent1"/>
          </a:effectRef>
          <a:fontRef idx="minor">
            <a:schemeClr val="tx1"/>
          </a:fontRef>
        </p:style>
        <p:txBody>
          <a:bodyPr rtlCol="0" anchor="ctr"/>
          <a:p>
            <a:pPr algn="ctr"/>
            <a:endParaRPr lang="zh-CN" altLang="en-US"/>
          </a:p>
        </p:txBody>
      </p:sp>
      <p:sp>
        <p:nvSpPr>
          <p:cNvPr id="20" name="文本框 19"/>
          <p:cNvSpPr txBox="1"/>
          <p:nvPr/>
        </p:nvSpPr>
        <p:spPr>
          <a:xfrm>
            <a:off x="8390890" y="2784475"/>
            <a:ext cx="3484880" cy="1753235"/>
          </a:xfrm>
          <a:prstGeom prst="rect">
            <a:avLst/>
          </a:prstGeom>
          <a:noFill/>
        </p:spPr>
        <p:txBody>
          <a:bodyPr wrap="square" rtlCol="0">
            <a:spAutoFit/>
          </a:bodyPr>
          <a:p>
            <a:r>
              <a:rPr lang="zh-CN" altLang="en-US" sz="3600" b="1"/>
              <a:t>否定一方攀附、单方痴恋、一味奉献的爱情观</a:t>
            </a:r>
            <a:endParaRPr lang="zh-CN" altLang="en-US" sz="3600" b="1"/>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fill="hold"/>
                                        <p:tgtEl>
                                          <p:spTgt spid="8"/>
                                        </p:tgtEl>
                                        <p:attrNameLst>
                                          <p:attrName>ppt_x</p:attrName>
                                        </p:attrNameLst>
                                      </p:cBhvr>
                                      <p:tavLst>
                                        <p:tav tm="0">
                                          <p:val>
                                            <p:strVal val="#ppt_x"/>
                                          </p:val>
                                        </p:tav>
                                        <p:tav tm="100000">
                                          <p:val>
                                            <p:strVal val="#ppt_x"/>
                                          </p:val>
                                        </p:tav>
                                      </p:tavLst>
                                    </p:anim>
                                    <p:anim calcmode="lin" valueType="num">
                                      <p:cBhvr additive="base">
                                        <p:cTn id="20"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7"/>
                                        </p:tgtEl>
                                        <p:attrNameLst>
                                          <p:attrName>style.visibility</p:attrName>
                                        </p:attrNameLst>
                                      </p:cBhvr>
                                      <p:to>
                                        <p:strVal val="visible"/>
                                      </p:to>
                                    </p:set>
                                    <p:anim calcmode="lin" valueType="num">
                                      <p:cBhvr additive="base">
                                        <p:cTn id="25" dur="500" fill="hold"/>
                                        <p:tgtEl>
                                          <p:spTgt spid="17"/>
                                        </p:tgtEl>
                                        <p:attrNameLst>
                                          <p:attrName>ppt_x</p:attrName>
                                        </p:attrNameLst>
                                      </p:cBhvr>
                                      <p:tavLst>
                                        <p:tav tm="0">
                                          <p:val>
                                            <p:strVal val="#ppt_x"/>
                                          </p:val>
                                        </p:tav>
                                        <p:tav tm="100000">
                                          <p:val>
                                            <p:strVal val="#ppt_x"/>
                                          </p:val>
                                        </p:tav>
                                      </p:tavLst>
                                    </p:anim>
                                    <p:anim calcmode="lin" valueType="num">
                                      <p:cBhvr additive="base">
                                        <p:cTn id="26"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12" presetClass="entr" presetSubtype="4" fill="hold" grpId="0" nodeType="clickEffect">
                                  <p:stCondLst>
                                    <p:cond delay="0"/>
                                  </p:stCondLst>
                                  <p:childTnLst>
                                    <p:set>
                                      <p:cBhvr>
                                        <p:cTn id="30" dur="1" fill="hold">
                                          <p:stCondLst>
                                            <p:cond delay="0"/>
                                          </p:stCondLst>
                                        </p:cTn>
                                        <p:tgtEl>
                                          <p:spTgt spid="15"/>
                                        </p:tgtEl>
                                        <p:attrNameLst>
                                          <p:attrName>style.visibility</p:attrName>
                                        </p:attrNameLst>
                                      </p:cBhvr>
                                      <p:to>
                                        <p:strVal val="visible"/>
                                      </p:to>
                                    </p:set>
                                    <p:anim calcmode="lin" valueType="num">
                                      <p:cBhvr additive="base">
                                        <p:cTn id="31" dur="500"/>
                                        <p:tgtEl>
                                          <p:spTgt spid="15"/>
                                        </p:tgtEl>
                                        <p:attrNameLst>
                                          <p:attrName>ppt_y</p:attrName>
                                        </p:attrNameLst>
                                      </p:cBhvr>
                                      <p:tavLst>
                                        <p:tav tm="0">
                                          <p:val>
                                            <p:strVal val="#ppt_y+#ppt_h*1.125000"/>
                                          </p:val>
                                        </p:tav>
                                        <p:tav tm="100000">
                                          <p:val>
                                            <p:strVal val="#ppt_y"/>
                                          </p:val>
                                        </p:tav>
                                      </p:tavLst>
                                    </p:anim>
                                    <p:animEffect transition="in" filter="wipe(up)">
                                      <p:cBhvr>
                                        <p:cTn id="32" dur="500"/>
                                        <p:tgtEl>
                                          <p:spTgt spid="15"/>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18"/>
                                        </p:tgtEl>
                                        <p:attrNameLst>
                                          <p:attrName>style.visibility</p:attrName>
                                        </p:attrNameLst>
                                      </p:cBhvr>
                                      <p:to>
                                        <p:strVal val="visible"/>
                                      </p:to>
                                    </p:set>
                                    <p:animEffect transition="in" filter="blinds(horizontal)">
                                      <p:cBhvr>
                                        <p:cTn id="37" dur="500"/>
                                        <p:tgtEl>
                                          <p:spTgt spid="18"/>
                                        </p:tgtEl>
                                      </p:cBhvr>
                                    </p:animEffect>
                                  </p:childTnLst>
                                </p:cTn>
                              </p:par>
                            </p:childTnLst>
                          </p:cTn>
                        </p:par>
                      </p:childTnLst>
                    </p:cTn>
                  </p:par>
                  <p:par>
                    <p:cTn id="38" fill="hold">
                      <p:stCondLst>
                        <p:cond delay="indefinite"/>
                      </p:stCondLst>
                      <p:childTnLst>
                        <p:par>
                          <p:cTn id="39" fill="hold">
                            <p:stCondLst>
                              <p:cond delay="0"/>
                            </p:stCondLst>
                            <p:childTnLst>
                              <p:par>
                                <p:cTn id="40" presetID="1" presetClass="entr" presetSubtype="0" fill="hold" grpId="0" nodeType="clickEffect">
                                  <p:stCondLst>
                                    <p:cond delay="0"/>
                                  </p:stCondLst>
                                  <p:childTnLst>
                                    <p:set>
                                      <p:cBhvr>
                                        <p:cTn id="41" dur="1" fill="hold">
                                          <p:stCondLst>
                                            <p:cond delay="0"/>
                                          </p:stCondLst>
                                        </p:cTn>
                                        <p:tgtEl>
                                          <p:spTgt spid="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7" grpId="1"/>
      <p:bldP spid="15" grpId="0"/>
      <p:bldP spid="15" grpId="1"/>
      <p:bldP spid="18" grpId="0"/>
      <p:bldP spid="18" grpId="1"/>
      <p:bldP spid="20" grpId="0"/>
      <p:bldP spid="20" grpId="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文本框 22"/>
          <p:cNvSpPr txBox="1"/>
          <p:nvPr/>
        </p:nvSpPr>
        <p:spPr>
          <a:xfrm>
            <a:off x="400685" y="1355090"/>
            <a:ext cx="4455795" cy="645160"/>
          </a:xfrm>
          <a:prstGeom prst="rect">
            <a:avLst/>
          </a:prstGeom>
          <a:noFill/>
        </p:spPr>
        <p:txBody>
          <a:bodyPr wrap="square" rtlCol="0">
            <a:spAutoFit/>
          </a:bodyPr>
          <a:p>
            <a:r>
              <a:rPr lang="zh-CN" altLang="en-US" sz="3600" b="1"/>
              <a:t>作者肯定的爱情观</a:t>
            </a:r>
            <a:endParaRPr lang="zh-CN" altLang="en-US" sz="3600" b="1"/>
          </a:p>
        </p:txBody>
      </p:sp>
      <p:sp>
        <p:nvSpPr>
          <p:cNvPr id="24" name="文本框 23"/>
          <p:cNvSpPr txBox="1"/>
          <p:nvPr/>
        </p:nvSpPr>
        <p:spPr>
          <a:xfrm>
            <a:off x="2974975" y="3063240"/>
            <a:ext cx="4384040" cy="1753235"/>
          </a:xfrm>
          <a:prstGeom prst="rect">
            <a:avLst/>
          </a:prstGeom>
          <a:noFill/>
        </p:spPr>
        <p:txBody>
          <a:bodyPr wrap="square" rtlCol="0">
            <a:spAutoFit/>
          </a:bodyPr>
          <a:p>
            <a:r>
              <a:rPr lang="zh-CN" altLang="en-US" sz="3600" b="1"/>
              <a:t>平等</a:t>
            </a:r>
            <a:endParaRPr lang="zh-CN" altLang="en-US" sz="3600" b="1"/>
          </a:p>
          <a:p>
            <a:r>
              <a:rPr lang="zh-CN" altLang="en-US" sz="3600" b="1"/>
              <a:t>同患难</a:t>
            </a:r>
            <a:endParaRPr lang="zh-CN" altLang="en-US" sz="3600" b="1"/>
          </a:p>
          <a:p>
            <a:r>
              <a:rPr lang="zh-CN" altLang="en-US" sz="3600" b="1"/>
              <a:t>共推进</a:t>
            </a:r>
            <a:endParaRPr lang="zh-CN" altLang="en-US" sz="3600" b="1"/>
          </a:p>
        </p:txBody>
      </p:sp>
      <p:cxnSp>
        <p:nvCxnSpPr>
          <p:cNvPr id="25" name="直接箭头连接符 24"/>
          <p:cNvCxnSpPr/>
          <p:nvPr/>
        </p:nvCxnSpPr>
        <p:spPr>
          <a:xfrm flipV="1">
            <a:off x="4601845" y="3286125"/>
            <a:ext cx="2125345" cy="2667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26" name="文本框 25"/>
          <p:cNvSpPr txBox="1"/>
          <p:nvPr/>
        </p:nvSpPr>
        <p:spPr>
          <a:xfrm>
            <a:off x="7127875" y="3103880"/>
            <a:ext cx="4346575" cy="521970"/>
          </a:xfrm>
          <a:prstGeom prst="rect">
            <a:avLst/>
          </a:prstGeom>
          <a:noFill/>
        </p:spPr>
        <p:txBody>
          <a:bodyPr wrap="square" rtlCol="0">
            <a:spAutoFit/>
          </a:bodyPr>
          <a:p>
            <a:pPr algn="l">
              <a:buClrTx/>
              <a:buSzTx/>
              <a:buNone/>
            </a:pPr>
            <a:r>
              <a:rPr lang="zh-CN" altLang="en-US" sz="1800" b="1"/>
              <a:t>作为树的形象和你在一起</a:t>
            </a:r>
            <a:endParaRPr lang="zh-CN" altLang="en-US" sz="1800" b="1"/>
          </a:p>
        </p:txBody>
      </p:sp>
      <p:sp>
        <p:nvSpPr>
          <p:cNvPr id="27" name="右大括号 26"/>
          <p:cNvSpPr/>
          <p:nvPr/>
        </p:nvSpPr>
        <p:spPr>
          <a:xfrm>
            <a:off x="5051425" y="3905885"/>
            <a:ext cx="934720" cy="910590"/>
          </a:xfrm>
          <a:prstGeom prst="rightBrace">
            <a:avLst/>
          </a:prstGeom>
        </p:spPr>
        <p:style>
          <a:lnRef idx="1">
            <a:schemeClr val="accent1"/>
          </a:lnRef>
          <a:fillRef idx="0">
            <a:schemeClr val="accent1"/>
          </a:fillRef>
          <a:effectRef idx="0">
            <a:schemeClr val="accent1"/>
          </a:effectRef>
          <a:fontRef idx="minor">
            <a:schemeClr val="tx1"/>
          </a:fontRef>
        </p:style>
        <p:txBody>
          <a:bodyPr rtlCol="0" anchor="ctr"/>
          <a:p>
            <a:pPr algn="ctr"/>
            <a:endParaRPr lang="zh-CN" altLang="en-US"/>
          </a:p>
        </p:txBody>
      </p:sp>
      <p:sp>
        <p:nvSpPr>
          <p:cNvPr id="30" name="文本框 29"/>
          <p:cNvSpPr txBox="1"/>
          <p:nvPr/>
        </p:nvSpPr>
        <p:spPr>
          <a:xfrm>
            <a:off x="7127875" y="3796030"/>
            <a:ext cx="4432300" cy="1476375"/>
          </a:xfrm>
          <a:prstGeom prst="rect">
            <a:avLst/>
          </a:prstGeom>
          <a:noFill/>
        </p:spPr>
        <p:txBody>
          <a:bodyPr wrap="square" rtlCol="0">
            <a:spAutoFit/>
          </a:bodyPr>
          <a:p>
            <a:r>
              <a:rPr lang="zh-CN" altLang="en-US" b="1">
                <a:sym typeface="+mn-ea"/>
              </a:rPr>
              <a:t>我们分担寒潮、风雷、霹雳；</a:t>
            </a:r>
            <a:endParaRPr lang="zh-CN" altLang="en-US" b="1"/>
          </a:p>
          <a:p>
            <a:endParaRPr lang="zh-CN" altLang="en-US" b="1"/>
          </a:p>
          <a:p>
            <a:r>
              <a:rPr lang="zh-CN" altLang="en-US" b="1">
                <a:sym typeface="+mn-ea"/>
              </a:rPr>
              <a:t>我们共享雾霭、流岚、虹霓。</a:t>
            </a:r>
            <a:endParaRPr lang="zh-CN" altLang="en-US" b="1"/>
          </a:p>
          <a:p>
            <a:endParaRPr lang="zh-CN" altLang="en-US" b="1"/>
          </a:p>
          <a:p>
            <a:r>
              <a:rPr lang="zh-CN" altLang="en-US" b="1">
                <a:sym typeface="+mn-ea"/>
              </a:rPr>
              <a:t>仿佛永远分离，却又终身相依。</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20"/>
          <p:cNvSpPr>
            <a:spLocks noChangeArrowheads="1"/>
          </p:cNvSpPr>
          <p:nvPr/>
        </p:nvSpPr>
        <p:spPr bwMode="auto">
          <a:xfrm>
            <a:off x="1026160" y="1365885"/>
            <a:ext cx="9721850" cy="37090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0" marR="0" lvl="0" indent="0" defTabSz="914400" eaLnBrk="1" fontAlgn="auto" latinLnBrk="0" hangingPunct="1">
              <a:lnSpc>
                <a:spcPct val="120000"/>
              </a:lnSpc>
              <a:spcBef>
                <a:spcPts val="0"/>
              </a:spcBef>
              <a:spcAft>
                <a:spcPts val="0"/>
              </a:spcAft>
              <a:buClrTx/>
              <a:buSzTx/>
              <a:buFontTx/>
              <a:buNone/>
              <a:defRPr/>
            </a:pPr>
            <a:r>
              <a:rPr kumimoji="0" lang="zh-CN" altLang="en-US" sz="2800" b="1" i="0" u="none" strike="noStrike" kern="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黑体" panose="02010609060101010101" pitchFamily="49" charset="-122"/>
              </a:rPr>
              <a:t>舒婷的这首《致橡树》我们可以当成是爱情诗，若是两人相爱双方应当地位平等，同患难共进退。但这首诗也可以说是女性的宣言，作者本人也说过橡树和木棉指代男人与女人，那么这首诗更多的是在说男女平等。</a:t>
            </a:r>
            <a:endParaRPr kumimoji="0" lang="zh-CN" altLang="en-US" sz="2800" b="1" i="0" u="none" strike="noStrike" kern="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黑体" panose="02010609060101010101" pitchFamily="49" charset="-122"/>
            </a:endParaRPr>
          </a:p>
          <a:p>
            <a:pPr marL="0" marR="0" lvl="0" indent="0" defTabSz="914400" eaLnBrk="1" fontAlgn="auto" latinLnBrk="0" hangingPunct="1">
              <a:lnSpc>
                <a:spcPct val="120000"/>
              </a:lnSpc>
              <a:spcBef>
                <a:spcPts val="0"/>
              </a:spcBef>
              <a:spcAft>
                <a:spcPts val="0"/>
              </a:spcAft>
              <a:buClrTx/>
              <a:buSzTx/>
              <a:buFontTx/>
              <a:buNone/>
              <a:defRPr/>
            </a:pPr>
            <a:r>
              <a:rPr kumimoji="0" lang="zh-CN" altLang="en-US" sz="2800" b="1" i="0" u="none" strike="noStrike" kern="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黑体" panose="02010609060101010101" pitchFamily="49" charset="-122"/>
              </a:rPr>
              <a:t>在生活中无论男女都应当从现实出发，生活不是琼瑶剧可以</a:t>
            </a:r>
            <a:r>
              <a:rPr kumimoji="0" lang="en-US" altLang="zh-CN" sz="2800" b="1" i="0" u="none" strike="noStrike" kern="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黑体" panose="02010609060101010101" pitchFamily="49" charset="-122"/>
              </a:rPr>
              <a:t>“</a:t>
            </a:r>
            <a:r>
              <a:rPr kumimoji="0" lang="zh-CN" altLang="en-US" sz="2800" b="1" i="0" u="none" strike="noStrike" kern="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黑体" panose="02010609060101010101" pitchFamily="49" charset="-122"/>
              </a:rPr>
              <a:t>唯爱至上</a:t>
            </a:r>
            <a:r>
              <a:rPr kumimoji="0" lang="en-US" altLang="zh-CN" sz="2800" b="1" i="0" u="none" strike="noStrike" kern="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黑体" panose="02010609060101010101" pitchFamily="49" charset="-122"/>
              </a:rPr>
              <a:t>”</a:t>
            </a:r>
            <a:r>
              <a:rPr kumimoji="0" lang="zh-CN" altLang="en-US" sz="2800" b="1" i="0" u="none" strike="noStrike" kern="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黑体" panose="02010609060101010101" pitchFamily="49" charset="-122"/>
              </a:rPr>
              <a:t>生活更多的是柴米油盐是现实，一味的沉迷于爱情、爱的卑微那是虚无。</a:t>
            </a:r>
            <a:endParaRPr kumimoji="0" lang="zh-CN" altLang="en-US" sz="2800" b="1" i="0" u="none" strike="noStrike" kern="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黑体" panose="02010609060101010101" pitchFamily="49" charset="-122"/>
            </a:endParaRPr>
          </a:p>
        </p:txBody>
      </p:sp>
      <p:pic>
        <p:nvPicPr>
          <p:cNvPr id="14" name="Picture 6" descr="E:\水墨图表素材\01.png"/>
          <p:cNvPicPr>
            <a:picLocks noChangeAspect="1" noChangeArrowheads="1"/>
          </p:cNvPicPr>
          <p:nvPr/>
        </p:nvPicPr>
        <p:blipFill>
          <a:blip r:embed="rId1">
            <a:duotone>
              <a:schemeClr val="accent6">
                <a:shade val="45000"/>
                <a:satMod val="135000"/>
              </a:schemeClr>
              <a:prstClr val="white"/>
            </a:duotone>
            <a:lum bright="20000" contrast="-50000"/>
            <a:extLst>
              <a:ext uri="{28A0092B-C50C-407E-A947-70E740481C1C}">
                <a14:useLocalDpi xmlns:a14="http://schemas.microsoft.com/office/drawing/2010/main" val="0"/>
              </a:ext>
            </a:extLst>
          </a:blip>
          <a:srcRect/>
          <a:stretch>
            <a:fillRect/>
          </a:stretch>
        </p:blipFill>
        <p:spPr bwMode="auto">
          <a:xfrm>
            <a:off x="1932900" y="4701399"/>
            <a:ext cx="7967402" cy="1494506"/>
          </a:xfrm>
          <a:prstGeom prst="rect">
            <a:avLst/>
          </a:prstGeom>
          <a:extLst>
            <a:ext uri="{909E8E84-426E-40DD-AFC4-6F175D3DCCD1}">
              <a14:hiddenFill xmlns:a14="http://schemas.microsoft.com/office/drawing/2010/main">
                <a:solidFill>
                  <a:srgbClr val="FFFFFF"/>
                </a:solidFill>
              </a14:hiddenFill>
            </a:ext>
          </a:extLst>
        </p:spPr>
      </p:pic>
      <p:sp>
        <p:nvSpPr>
          <p:cNvPr id="15" name="文本框 14"/>
          <p:cNvSpPr txBox="1"/>
          <p:nvPr/>
        </p:nvSpPr>
        <p:spPr>
          <a:xfrm>
            <a:off x="1129030" y="796925"/>
            <a:ext cx="2064385" cy="645160"/>
          </a:xfrm>
          <a:prstGeom prst="rect">
            <a:avLst/>
          </a:prstGeom>
          <a:noFill/>
        </p:spPr>
        <p:txBody>
          <a:bodyPr wrap="square" rtlCol="0">
            <a:spAutoFit/>
          </a:bodyPr>
          <a:p>
            <a:r>
              <a:rPr lang="zh-CN" altLang="en-US" sz="3600" b="1"/>
              <a:t>总结</a:t>
            </a:r>
            <a:endParaRPr lang="zh-CN" altLang="en-US" sz="3600" b="1"/>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left)">
                                      <p:cBhvr>
                                        <p:cTn id="7" dur="500"/>
                                        <p:tgtEl>
                                          <p:spTgt spid="14"/>
                                        </p:tgtEl>
                                      </p:cBhvr>
                                    </p:animEffect>
                                  </p:childTnLst>
                                </p:cTn>
                              </p:par>
                              <p:par>
                                <p:cTn id="8" presetID="12" presetClass="entr" presetSubtype="4" fill="hold" grpId="0" nodeType="withEffect">
                                  <p:stCondLst>
                                    <p:cond delay="1300"/>
                                  </p:stCondLst>
                                  <p:childTnLst>
                                    <p:set>
                                      <p:cBhvr>
                                        <p:cTn id="9" dur="1" fill="hold">
                                          <p:stCondLst>
                                            <p:cond delay="0"/>
                                          </p:stCondLst>
                                        </p:cTn>
                                        <p:tgtEl>
                                          <p:spTgt spid="12"/>
                                        </p:tgtEl>
                                        <p:attrNameLst>
                                          <p:attrName>style.visibility</p:attrName>
                                        </p:attrNameLst>
                                      </p:cBhvr>
                                      <p:to>
                                        <p:strVal val="visible"/>
                                      </p:to>
                                    </p:set>
                                    <p:anim calcmode="lin" valueType="num">
                                      <p:cBhvr additive="base">
                                        <p:cTn id="10" dur="500"/>
                                        <p:tgtEl>
                                          <p:spTgt spid="12"/>
                                        </p:tgtEl>
                                        <p:attrNameLst>
                                          <p:attrName>ppt_y</p:attrName>
                                        </p:attrNameLst>
                                      </p:cBhvr>
                                      <p:tavLst>
                                        <p:tav tm="0">
                                          <p:val>
                                            <p:strVal val="#ppt_y+#ppt_h*1.125000"/>
                                          </p:val>
                                        </p:tav>
                                        <p:tav tm="100000">
                                          <p:val>
                                            <p:strVal val="#ppt_y"/>
                                          </p:val>
                                        </p:tav>
                                      </p:tavLst>
                                    </p:anim>
                                    <p:animEffect transition="in" filter="wipe(up)">
                                      <p:cBhvr>
                                        <p:cTn id="11"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文本框 20"/>
          <p:cNvSpPr txBox="1"/>
          <p:nvPr/>
        </p:nvSpPr>
        <p:spPr>
          <a:xfrm>
            <a:off x="1553845" y="1136650"/>
            <a:ext cx="3278505" cy="768350"/>
          </a:xfrm>
          <a:prstGeom prst="rect">
            <a:avLst/>
          </a:prstGeom>
          <a:noFill/>
        </p:spPr>
        <p:txBody>
          <a:bodyPr wrap="square" rtlCol="0">
            <a:spAutoFit/>
          </a:bodyPr>
          <a:p>
            <a:r>
              <a:rPr lang="zh-CN" altLang="en-US" sz="4400" b="1"/>
              <a:t>作业</a:t>
            </a:r>
            <a:endParaRPr lang="zh-CN" altLang="en-US" sz="4400" b="1"/>
          </a:p>
        </p:txBody>
      </p:sp>
      <p:sp>
        <p:nvSpPr>
          <p:cNvPr id="22" name="文本框 21"/>
          <p:cNvSpPr txBox="1"/>
          <p:nvPr/>
        </p:nvSpPr>
        <p:spPr>
          <a:xfrm>
            <a:off x="2525395" y="3359150"/>
            <a:ext cx="8293735" cy="706755"/>
          </a:xfrm>
          <a:prstGeom prst="rect">
            <a:avLst/>
          </a:prstGeom>
          <a:noFill/>
        </p:spPr>
        <p:txBody>
          <a:bodyPr wrap="square" rtlCol="0">
            <a:spAutoFit/>
          </a:bodyPr>
          <a:p>
            <a:r>
              <a:rPr lang="zh-CN" altLang="en-US" sz="4000" b="1"/>
              <a:t>多次诵读深度品味</a:t>
            </a:r>
            <a:endParaRPr lang="zh-CN" altLang="en-US" sz="4000" b="1"/>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 12"/>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3846968" y="217714"/>
            <a:ext cx="4822371" cy="4822371"/>
          </a:xfrm>
          <a:prstGeom prst="rect">
            <a:avLst/>
          </a:prstGeom>
        </p:spPr>
      </p:pic>
      <p:pic>
        <p:nvPicPr>
          <p:cNvPr id="7" name="图片 6" descr="图片包含 餐桌&#10;&#10;已生成极高可信度的说明"/>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210109" y="587828"/>
            <a:ext cx="4096090" cy="5393093"/>
          </a:xfrm>
          <a:prstGeom prst="rect">
            <a:avLst/>
          </a:prstGeom>
        </p:spPr>
      </p:pic>
      <p:pic>
        <p:nvPicPr>
          <p:cNvPr id="9" name="图片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096166" y="4257583"/>
            <a:ext cx="2095834" cy="2817845"/>
          </a:xfrm>
          <a:prstGeom prst="rect">
            <a:avLst/>
          </a:prstGeom>
        </p:spPr>
      </p:pic>
      <p:pic>
        <p:nvPicPr>
          <p:cNvPr id="11" name="图片 10"/>
          <p:cNvPicPr>
            <a:picLocks noChangeAspect="1"/>
          </p:cNvPicPr>
          <p:nvPr/>
        </p:nvPicPr>
        <p:blipFill rotWithShape="1">
          <a:blip r:embed="rId4" cstate="print">
            <a:extLst>
              <a:ext uri="{BEBA8EAE-BF5A-486C-A8C5-ECC9F3942E4B}">
                <a14:imgProps xmlns:a14="http://schemas.microsoft.com/office/drawing/2010/main">
                  <a14:imgLayer r:embed="rId5">
                    <a14:imgEffect>
                      <a14:saturation sat="66000"/>
                    </a14:imgEffect>
                  </a14:imgLayer>
                </a14:imgProps>
              </a:ext>
              <a:ext uri="{28A0092B-C50C-407E-A947-70E740481C1C}">
                <a14:useLocalDpi xmlns:a14="http://schemas.microsoft.com/office/drawing/2010/main" val="0"/>
              </a:ext>
            </a:extLst>
          </a:blip>
          <a:srcRect r="49722" b="30476"/>
          <a:stretch>
            <a:fillRect/>
          </a:stretch>
        </p:blipFill>
        <p:spPr>
          <a:xfrm>
            <a:off x="0" y="3900196"/>
            <a:ext cx="2790281" cy="2957804"/>
          </a:xfrm>
          <a:prstGeom prst="rect">
            <a:avLst/>
          </a:prstGeom>
        </p:spPr>
      </p:pic>
      <p:sp>
        <p:nvSpPr>
          <p:cNvPr id="2" name="文本框 1"/>
          <p:cNvSpPr txBox="1"/>
          <p:nvPr/>
        </p:nvSpPr>
        <p:spPr>
          <a:xfrm>
            <a:off x="5839331" y="1820432"/>
            <a:ext cx="1106170" cy="1616710"/>
          </a:xfrm>
          <a:prstGeom prst="rect">
            <a:avLst/>
          </a:prstGeom>
          <a:noFill/>
        </p:spPr>
        <p:txBody>
          <a:bodyPr vert="eaVert" wrap="none" rtlCol="0">
            <a:spAutoFit/>
          </a:bodyPr>
          <a:lstStyle/>
          <a:p>
            <a:r>
              <a:rPr lang="zh-CN" altLang="en-US" sz="6000" b="1" dirty="0">
                <a:ln w="28575">
                  <a:solidFill>
                    <a:schemeClr val="bg1"/>
                  </a:solidFill>
                </a:ln>
                <a:solidFill>
                  <a:srgbClr val="526342"/>
                </a:solidFill>
                <a:latin typeface="方正行楷简体" panose="03000509000000000000" charset="-122"/>
                <a:ea typeface="方正行楷简体" panose="03000509000000000000" charset="-122"/>
              </a:rPr>
              <a:t>再见</a:t>
            </a:r>
            <a:endParaRPr lang="zh-CN" altLang="en-US" sz="6000" b="1" dirty="0">
              <a:ln w="28575">
                <a:solidFill>
                  <a:schemeClr val="bg1"/>
                </a:solidFill>
              </a:ln>
              <a:solidFill>
                <a:srgbClr val="526342"/>
              </a:solidFill>
              <a:latin typeface="方正行楷简体" panose="03000509000000000000" charset="-122"/>
              <a:ea typeface="方正行楷简体" panose="03000509000000000000"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nodeType="clickEffect">
                                  <p:stCondLst>
                                    <p:cond delay="0"/>
                                  </p:stCondLst>
                                  <p:childTnLst>
                                    <p:set>
                                      <p:cBhvr>
                                        <p:cTn id="11" dur="1" fill="hold">
                                          <p:stCondLst>
                                            <p:cond delay="0"/>
                                          </p:stCondLst>
                                        </p:cTn>
                                        <p:tgtEl>
                                          <p:spTgt spid="13"/>
                                        </p:tgtEl>
                                        <p:attrNameLst>
                                          <p:attrName>style.visibility</p:attrName>
                                        </p:attrNameLst>
                                      </p:cBhvr>
                                      <p:to>
                                        <p:strVal val="visible"/>
                                      </p:to>
                                    </p:set>
                                    <p:anim calcmode="lin" valueType="num">
                                      <p:cBhvr>
                                        <p:cTn id="12" dur="500" fill="hold"/>
                                        <p:tgtEl>
                                          <p:spTgt spid="13"/>
                                        </p:tgtEl>
                                        <p:attrNameLst>
                                          <p:attrName>ppt_w</p:attrName>
                                        </p:attrNameLst>
                                      </p:cBhvr>
                                      <p:tavLst>
                                        <p:tav tm="0">
                                          <p:val>
                                            <p:fltVal val="0"/>
                                          </p:val>
                                        </p:tav>
                                        <p:tav tm="100000">
                                          <p:val>
                                            <p:strVal val="#ppt_w"/>
                                          </p:val>
                                        </p:tav>
                                      </p:tavLst>
                                    </p:anim>
                                    <p:anim calcmode="lin" valueType="num">
                                      <p:cBhvr>
                                        <p:cTn id="13" dur="500" fill="hold"/>
                                        <p:tgtEl>
                                          <p:spTgt spid="13"/>
                                        </p:tgtEl>
                                        <p:attrNameLst>
                                          <p:attrName>ppt_h</p:attrName>
                                        </p:attrNameLst>
                                      </p:cBhvr>
                                      <p:tavLst>
                                        <p:tav tm="0">
                                          <p:val>
                                            <p:fltVal val="0"/>
                                          </p:val>
                                        </p:tav>
                                        <p:tav tm="100000">
                                          <p:val>
                                            <p:strVal val="#ppt_h"/>
                                          </p:val>
                                        </p:tav>
                                      </p:tavLst>
                                    </p:anim>
                                    <p:animEffect transition="in" filter="fade">
                                      <p:cBhvr>
                                        <p:cTn id="14" dur="500"/>
                                        <p:tgtEl>
                                          <p:spTgt spid="13"/>
                                        </p:tgtEl>
                                      </p:cBhvr>
                                    </p:animEffect>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fill="hold"/>
                                        <p:tgtEl>
                                          <p:spTgt spid="11"/>
                                        </p:tgtEl>
                                        <p:attrNameLst>
                                          <p:attrName>ppt_x</p:attrName>
                                        </p:attrNameLst>
                                      </p:cBhvr>
                                      <p:tavLst>
                                        <p:tav tm="0">
                                          <p:val>
                                            <p:strVal val="#ppt_x"/>
                                          </p:val>
                                        </p:tav>
                                        <p:tav tm="100000">
                                          <p:val>
                                            <p:strVal val="#ppt_x"/>
                                          </p:val>
                                        </p:tav>
                                      </p:tavLst>
                                    </p:anim>
                                    <p:anim calcmode="lin" valueType="num">
                                      <p:cBhvr additive="base">
                                        <p:cTn id="20" dur="500" fill="hold"/>
                                        <p:tgtEl>
                                          <p:spTgt spid="11"/>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9"/>
                                        </p:tgtEl>
                                        <p:attrNameLst>
                                          <p:attrName>style.visibility</p:attrName>
                                        </p:attrNameLst>
                                      </p:cBhvr>
                                      <p:to>
                                        <p:strVal val="visible"/>
                                      </p:to>
                                    </p:set>
                                    <p:anim calcmode="lin" valueType="num">
                                      <p:cBhvr additive="base">
                                        <p:cTn id="23" dur="500" fill="hold"/>
                                        <p:tgtEl>
                                          <p:spTgt spid="9"/>
                                        </p:tgtEl>
                                        <p:attrNameLst>
                                          <p:attrName>ppt_x</p:attrName>
                                        </p:attrNameLst>
                                      </p:cBhvr>
                                      <p:tavLst>
                                        <p:tav tm="0">
                                          <p:val>
                                            <p:strVal val="#ppt_x"/>
                                          </p:val>
                                        </p:tav>
                                        <p:tav tm="100000">
                                          <p:val>
                                            <p:strVal val="#ppt_x"/>
                                          </p:val>
                                        </p:tav>
                                      </p:tavLst>
                                    </p:anim>
                                    <p:anim calcmode="lin" valueType="num">
                                      <p:cBhvr additive="base">
                                        <p:cTn id="24"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53" presetClass="entr" presetSubtype="16" fill="hold" grpId="0" nodeType="clickEffect">
                                  <p:stCondLst>
                                    <p:cond delay="0"/>
                                  </p:stCondLst>
                                  <p:childTnLst>
                                    <p:set>
                                      <p:cBhvr>
                                        <p:cTn id="28" dur="1" fill="hold">
                                          <p:stCondLst>
                                            <p:cond delay="0"/>
                                          </p:stCondLst>
                                        </p:cTn>
                                        <p:tgtEl>
                                          <p:spTgt spid="2"/>
                                        </p:tgtEl>
                                        <p:attrNameLst>
                                          <p:attrName>style.visibility</p:attrName>
                                        </p:attrNameLst>
                                      </p:cBhvr>
                                      <p:to>
                                        <p:strVal val="visible"/>
                                      </p:to>
                                    </p:set>
                                    <p:anim calcmode="lin" valueType="num">
                                      <p:cBhvr>
                                        <p:cTn id="29" dur="500" fill="hold"/>
                                        <p:tgtEl>
                                          <p:spTgt spid="2"/>
                                        </p:tgtEl>
                                        <p:attrNameLst>
                                          <p:attrName>ppt_w</p:attrName>
                                        </p:attrNameLst>
                                      </p:cBhvr>
                                      <p:tavLst>
                                        <p:tav tm="0">
                                          <p:val>
                                            <p:fltVal val="0"/>
                                          </p:val>
                                        </p:tav>
                                        <p:tav tm="100000">
                                          <p:val>
                                            <p:strVal val="#ppt_w"/>
                                          </p:val>
                                        </p:tav>
                                      </p:tavLst>
                                    </p:anim>
                                    <p:anim calcmode="lin" valueType="num">
                                      <p:cBhvr>
                                        <p:cTn id="30" dur="500" fill="hold"/>
                                        <p:tgtEl>
                                          <p:spTgt spid="2"/>
                                        </p:tgtEl>
                                        <p:attrNameLst>
                                          <p:attrName>ppt_h</p:attrName>
                                        </p:attrNameLst>
                                      </p:cBhvr>
                                      <p:tavLst>
                                        <p:tav tm="0">
                                          <p:val>
                                            <p:fltVal val="0"/>
                                          </p:val>
                                        </p:tav>
                                        <p:tav tm="100000">
                                          <p:val>
                                            <p:strVal val="#ppt_h"/>
                                          </p:val>
                                        </p:tav>
                                      </p:tavLst>
                                    </p:anim>
                                    <p:animEffect transition="in" filter="fade">
                                      <p:cBhvr>
                                        <p:cTn id="3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 12"/>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3997325" y="543560"/>
            <a:ext cx="2630170" cy="2590165"/>
          </a:xfrm>
          <a:prstGeom prst="rect">
            <a:avLst/>
          </a:prstGeom>
        </p:spPr>
      </p:pic>
      <p:pic>
        <p:nvPicPr>
          <p:cNvPr id="7" name="图片 6" descr="图片包含 餐桌&#10;&#10;已生成极高可信度的说明"/>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098290" y="335915"/>
            <a:ext cx="2713990" cy="3005455"/>
          </a:xfrm>
          <a:prstGeom prst="rect">
            <a:avLst/>
          </a:prstGeom>
        </p:spPr>
      </p:pic>
      <p:pic>
        <p:nvPicPr>
          <p:cNvPr id="9" name="图片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096166" y="4257583"/>
            <a:ext cx="2095834" cy="2817845"/>
          </a:xfrm>
          <a:prstGeom prst="rect">
            <a:avLst/>
          </a:prstGeom>
        </p:spPr>
      </p:pic>
      <p:pic>
        <p:nvPicPr>
          <p:cNvPr id="11" name="图片 10"/>
          <p:cNvPicPr>
            <a:picLocks noChangeAspect="1"/>
          </p:cNvPicPr>
          <p:nvPr/>
        </p:nvPicPr>
        <p:blipFill rotWithShape="1">
          <a:blip r:embed="rId4" cstate="print">
            <a:extLst>
              <a:ext uri="{BEBA8EAE-BF5A-486C-A8C5-ECC9F3942E4B}">
                <a14:imgProps xmlns:a14="http://schemas.microsoft.com/office/drawing/2010/main">
                  <a14:imgLayer r:embed="rId5">
                    <a14:imgEffect>
                      <a14:saturation sat="66000"/>
                    </a14:imgEffect>
                  </a14:imgLayer>
                </a14:imgProps>
              </a:ext>
              <a:ext uri="{28A0092B-C50C-407E-A947-70E740481C1C}">
                <a14:useLocalDpi xmlns:a14="http://schemas.microsoft.com/office/drawing/2010/main" val="0"/>
              </a:ext>
            </a:extLst>
          </a:blip>
          <a:srcRect r="49722" b="30476"/>
          <a:stretch>
            <a:fillRect/>
          </a:stretch>
        </p:blipFill>
        <p:spPr>
          <a:xfrm>
            <a:off x="0" y="3900196"/>
            <a:ext cx="2790281" cy="2957804"/>
          </a:xfrm>
          <a:prstGeom prst="rect">
            <a:avLst/>
          </a:prstGeom>
        </p:spPr>
      </p:pic>
      <p:sp>
        <p:nvSpPr>
          <p:cNvPr id="2" name="文本框 1"/>
          <p:cNvSpPr txBox="1"/>
          <p:nvPr/>
        </p:nvSpPr>
        <p:spPr>
          <a:xfrm>
            <a:off x="5705981" y="659129"/>
            <a:ext cx="1106170" cy="218440"/>
          </a:xfrm>
          <a:prstGeom prst="rect">
            <a:avLst/>
          </a:prstGeom>
          <a:noFill/>
        </p:spPr>
        <p:txBody>
          <a:bodyPr vert="eaVert" wrap="none" rtlCol="0">
            <a:spAutoFit/>
          </a:bodyPr>
          <a:lstStyle/>
          <a:p>
            <a:endParaRPr lang="zh-CN" altLang="en-US" sz="6000" b="1" dirty="0">
              <a:ln w="28575">
                <a:solidFill>
                  <a:schemeClr val="bg1"/>
                </a:solidFill>
              </a:ln>
              <a:solidFill>
                <a:srgbClr val="526342"/>
              </a:solidFill>
            </a:endParaRPr>
          </a:p>
        </p:txBody>
      </p:sp>
      <p:sp>
        <p:nvSpPr>
          <p:cNvPr id="3" name="矩形 2"/>
          <p:cNvSpPr/>
          <p:nvPr/>
        </p:nvSpPr>
        <p:spPr>
          <a:xfrm>
            <a:off x="163195" y="335915"/>
            <a:ext cx="4186555" cy="5384800"/>
          </a:xfrm>
          <a:prstGeom prst="rect">
            <a:avLst/>
          </a:prstGeom>
        </p:spPr>
        <p:txBody>
          <a:bodyPr wrap="square">
            <a:spAutoFit/>
          </a:bodyPr>
          <a:lstStyle/>
          <a:p>
            <a:r>
              <a:rPr lang="zh-CN" altLang="en-US" sz="3200" b="1" dirty="0"/>
              <a:t>舒婷，女，原名龚佩瑜，</a:t>
            </a:r>
            <a:r>
              <a:rPr lang="en-US" altLang="zh-CN" sz="3200" b="1" dirty="0"/>
              <a:t>1952</a:t>
            </a:r>
            <a:r>
              <a:rPr lang="zh-CN" altLang="en-US" sz="3200" b="1" dirty="0"/>
              <a:t>年出生于福建石码镇，中国当代女诗人，朦胧诗派的代表人</a:t>
            </a:r>
            <a:r>
              <a:rPr lang="zh-CN" altLang="en-US" sz="3200" b="1" dirty="0" smtClean="0"/>
              <a:t>物。</a:t>
            </a:r>
            <a:r>
              <a:rPr lang="zh-CN" altLang="en-US" sz="3600" b="1">
                <a:sym typeface="+mn-ea"/>
              </a:rPr>
              <a:t>50年代中期，母亲带着她和兄妹三人从漳州回到厦门，被分寄在祖母和外婆家里。</a:t>
            </a:r>
            <a:endParaRPr lang="zh-CN" altLang="en-US" sz="3600" b="1"/>
          </a:p>
          <a:p>
            <a:endParaRPr lang="zh-CN" altLang="en-US" sz="3600" b="1" dirty="0"/>
          </a:p>
        </p:txBody>
      </p:sp>
      <p:sp>
        <p:nvSpPr>
          <p:cNvPr id="5" name="TextBox 4"/>
          <p:cNvSpPr txBox="1"/>
          <p:nvPr/>
        </p:nvSpPr>
        <p:spPr>
          <a:xfrm>
            <a:off x="4532226" y="751147"/>
            <a:ext cx="2553948" cy="1015663"/>
          </a:xfrm>
          <a:prstGeom prst="rect">
            <a:avLst/>
          </a:prstGeom>
          <a:noFill/>
        </p:spPr>
        <p:txBody>
          <a:bodyPr wrap="square" rtlCol="0">
            <a:spAutoFit/>
          </a:bodyPr>
          <a:lstStyle/>
          <a:p>
            <a:r>
              <a:rPr lang="zh-CN" altLang="en-US" sz="6000" b="1" dirty="0" smtClean="0">
                <a:latin typeface="黑体" panose="02010609060101010101" pitchFamily="49" charset="-122"/>
                <a:ea typeface="黑体" panose="02010609060101010101" pitchFamily="49" charset="-122"/>
              </a:rPr>
              <a:t>舒婷</a:t>
            </a:r>
            <a:endParaRPr lang="zh-CN" altLang="en-US" sz="6000" b="1" dirty="0">
              <a:latin typeface="黑体" panose="02010609060101010101" pitchFamily="49" charset="-122"/>
              <a:ea typeface="黑体" panose="02010609060101010101" pitchFamily="49" charset="-122"/>
            </a:endParaRPr>
          </a:p>
        </p:txBody>
      </p:sp>
      <p:sp>
        <p:nvSpPr>
          <p:cNvPr id="8" name="文本框 7"/>
          <p:cNvSpPr txBox="1"/>
          <p:nvPr/>
        </p:nvSpPr>
        <p:spPr>
          <a:xfrm>
            <a:off x="6978650" y="0"/>
            <a:ext cx="2540000" cy="5507990"/>
          </a:xfrm>
          <a:prstGeom prst="rect">
            <a:avLst/>
          </a:prstGeom>
          <a:noFill/>
        </p:spPr>
        <p:txBody>
          <a:bodyPr wrap="square" rtlCol="0" anchor="t">
            <a:spAutoFit/>
          </a:bodyPr>
          <a:p>
            <a:r>
              <a:rPr lang="zh-CN" altLang="en-US" sz="3200" b="1" dirty="0">
                <a:sym typeface="+mn-ea"/>
              </a:rPr>
              <a:t>小学三年级，有了一点阅读能力，便开始取五花八门的书籍来看，一直到初中，也因此眼睛越来越坏。</a:t>
            </a:r>
            <a:endParaRPr lang="zh-CN" altLang="en-US" sz="3200" b="1" dirty="0"/>
          </a:p>
          <a:p>
            <a:endParaRPr lang="zh-CN" altLang="en-US" sz="3200" b="1" dirty="0">
              <a:sym typeface="+mn-ea"/>
            </a:endParaRPr>
          </a:p>
          <a:p>
            <a:endParaRPr lang="zh-CN" altLang="en-US" sz="3200" b="1" dirty="0"/>
          </a:p>
        </p:txBody>
      </p:sp>
      <p:sp>
        <p:nvSpPr>
          <p:cNvPr id="10" name="文本框 9"/>
          <p:cNvSpPr txBox="1"/>
          <p:nvPr/>
        </p:nvSpPr>
        <p:spPr>
          <a:xfrm>
            <a:off x="9518650" y="193675"/>
            <a:ext cx="2540000" cy="6000750"/>
          </a:xfrm>
          <a:prstGeom prst="rect">
            <a:avLst/>
          </a:prstGeom>
          <a:noFill/>
        </p:spPr>
        <p:txBody>
          <a:bodyPr wrap="square" rtlCol="0" anchor="t">
            <a:spAutoFit/>
          </a:bodyPr>
          <a:p>
            <a:r>
              <a:rPr lang="zh-CN" altLang="en-US" sz="3200" b="1" dirty="0">
                <a:sym typeface="+mn-ea"/>
              </a:rPr>
              <a:t>舒</a:t>
            </a:r>
            <a:r>
              <a:rPr lang="zh-CN" altLang="en-US" sz="3200" b="1" dirty="0">
                <a:sym typeface="+mn-ea"/>
              </a:rPr>
              <a:t>婷从小随母亲在外婆家长大。</a:t>
            </a:r>
            <a:endParaRPr lang="zh-CN" altLang="en-US" sz="3200" b="1" dirty="0">
              <a:sym typeface="+mn-ea"/>
            </a:endParaRPr>
          </a:p>
          <a:p>
            <a:r>
              <a:rPr lang="zh-CN" altLang="en-US" sz="3200" b="1" dirty="0">
                <a:sym typeface="+mn-ea"/>
              </a:rPr>
              <a:t>四岁起，外祖父就拿唐诗当儿歌教她念，外婆则娓娓讲述“三国”、“水浒”、“聊斋”哄她上床睡</a:t>
            </a:r>
            <a:endParaRPr lang="zh-CN" altLang="en-US" sz="3200" b="1" dirty="0"/>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nodeType="clickEffect">
                                  <p:stCondLst>
                                    <p:cond delay="0"/>
                                  </p:stCondLst>
                                  <p:childTnLst>
                                    <p:set>
                                      <p:cBhvr>
                                        <p:cTn id="11" dur="1" fill="hold">
                                          <p:stCondLst>
                                            <p:cond delay="0"/>
                                          </p:stCondLst>
                                        </p:cTn>
                                        <p:tgtEl>
                                          <p:spTgt spid="13"/>
                                        </p:tgtEl>
                                        <p:attrNameLst>
                                          <p:attrName>style.visibility</p:attrName>
                                        </p:attrNameLst>
                                      </p:cBhvr>
                                      <p:to>
                                        <p:strVal val="visible"/>
                                      </p:to>
                                    </p:set>
                                    <p:anim calcmode="lin" valueType="num">
                                      <p:cBhvr>
                                        <p:cTn id="12" dur="500" fill="hold"/>
                                        <p:tgtEl>
                                          <p:spTgt spid="13"/>
                                        </p:tgtEl>
                                        <p:attrNameLst>
                                          <p:attrName>ppt_w</p:attrName>
                                        </p:attrNameLst>
                                      </p:cBhvr>
                                      <p:tavLst>
                                        <p:tav tm="0">
                                          <p:val>
                                            <p:fltVal val="0"/>
                                          </p:val>
                                        </p:tav>
                                        <p:tav tm="100000">
                                          <p:val>
                                            <p:strVal val="#ppt_w"/>
                                          </p:val>
                                        </p:tav>
                                      </p:tavLst>
                                    </p:anim>
                                    <p:anim calcmode="lin" valueType="num">
                                      <p:cBhvr>
                                        <p:cTn id="13" dur="500" fill="hold"/>
                                        <p:tgtEl>
                                          <p:spTgt spid="13"/>
                                        </p:tgtEl>
                                        <p:attrNameLst>
                                          <p:attrName>ppt_h</p:attrName>
                                        </p:attrNameLst>
                                      </p:cBhvr>
                                      <p:tavLst>
                                        <p:tav tm="0">
                                          <p:val>
                                            <p:fltVal val="0"/>
                                          </p:val>
                                        </p:tav>
                                        <p:tav tm="100000">
                                          <p:val>
                                            <p:strVal val="#ppt_h"/>
                                          </p:val>
                                        </p:tav>
                                      </p:tavLst>
                                    </p:anim>
                                    <p:animEffect transition="in" filter="fade">
                                      <p:cBhvr>
                                        <p:cTn id="14" dur="500"/>
                                        <p:tgtEl>
                                          <p:spTgt spid="13"/>
                                        </p:tgtEl>
                                      </p:cBhvr>
                                    </p:animEffect>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fill="hold"/>
                                        <p:tgtEl>
                                          <p:spTgt spid="11"/>
                                        </p:tgtEl>
                                        <p:attrNameLst>
                                          <p:attrName>ppt_x</p:attrName>
                                        </p:attrNameLst>
                                      </p:cBhvr>
                                      <p:tavLst>
                                        <p:tav tm="0">
                                          <p:val>
                                            <p:strVal val="#ppt_x"/>
                                          </p:val>
                                        </p:tav>
                                        <p:tav tm="100000">
                                          <p:val>
                                            <p:strVal val="#ppt_x"/>
                                          </p:val>
                                        </p:tav>
                                      </p:tavLst>
                                    </p:anim>
                                    <p:anim calcmode="lin" valueType="num">
                                      <p:cBhvr additive="base">
                                        <p:cTn id="20" dur="500" fill="hold"/>
                                        <p:tgtEl>
                                          <p:spTgt spid="11"/>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9"/>
                                        </p:tgtEl>
                                        <p:attrNameLst>
                                          <p:attrName>style.visibility</p:attrName>
                                        </p:attrNameLst>
                                      </p:cBhvr>
                                      <p:to>
                                        <p:strVal val="visible"/>
                                      </p:to>
                                    </p:set>
                                    <p:anim calcmode="lin" valueType="num">
                                      <p:cBhvr additive="base">
                                        <p:cTn id="23" dur="500" fill="hold"/>
                                        <p:tgtEl>
                                          <p:spTgt spid="9"/>
                                        </p:tgtEl>
                                        <p:attrNameLst>
                                          <p:attrName>ppt_x</p:attrName>
                                        </p:attrNameLst>
                                      </p:cBhvr>
                                      <p:tavLst>
                                        <p:tav tm="0">
                                          <p:val>
                                            <p:strVal val="#ppt_x"/>
                                          </p:val>
                                        </p:tav>
                                        <p:tav tm="100000">
                                          <p:val>
                                            <p:strVal val="#ppt_x"/>
                                          </p:val>
                                        </p:tav>
                                      </p:tavLst>
                                    </p:anim>
                                    <p:anim calcmode="lin" valueType="num">
                                      <p:cBhvr additive="base">
                                        <p:cTn id="24"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53" presetClass="entr" presetSubtype="16" fill="hold" grpId="0" nodeType="clickEffect">
                                  <p:stCondLst>
                                    <p:cond delay="0"/>
                                  </p:stCondLst>
                                  <p:childTnLst>
                                    <p:set>
                                      <p:cBhvr>
                                        <p:cTn id="28" dur="1" fill="hold">
                                          <p:stCondLst>
                                            <p:cond delay="0"/>
                                          </p:stCondLst>
                                        </p:cTn>
                                        <p:tgtEl>
                                          <p:spTgt spid="2"/>
                                        </p:tgtEl>
                                        <p:attrNameLst>
                                          <p:attrName>style.visibility</p:attrName>
                                        </p:attrNameLst>
                                      </p:cBhvr>
                                      <p:to>
                                        <p:strVal val="visible"/>
                                      </p:to>
                                    </p:set>
                                    <p:anim calcmode="lin" valueType="num">
                                      <p:cBhvr>
                                        <p:cTn id="29" dur="500" fill="hold"/>
                                        <p:tgtEl>
                                          <p:spTgt spid="2"/>
                                        </p:tgtEl>
                                        <p:attrNameLst>
                                          <p:attrName>ppt_w</p:attrName>
                                        </p:attrNameLst>
                                      </p:cBhvr>
                                      <p:tavLst>
                                        <p:tav tm="0">
                                          <p:val>
                                            <p:fltVal val="0"/>
                                          </p:val>
                                        </p:tav>
                                        <p:tav tm="100000">
                                          <p:val>
                                            <p:strVal val="#ppt_w"/>
                                          </p:val>
                                        </p:tav>
                                      </p:tavLst>
                                    </p:anim>
                                    <p:anim calcmode="lin" valueType="num">
                                      <p:cBhvr>
                                        <p:cTn id="30" dur="500" fill="hold"/>
                                        <p:tgtEl>
                                          <p:spTgt spid="2"/>
                                        </p:tgtEl>
                                        <p:attrNameLst>
                                          <p:attrName>ppt_h</p:attrName>
                                        </p:attrNameLst>
                                      </p:cBhvr>
                                      <p:tavLst>
                                        <p:tav tm="0">
                                          <p:val>
                                            <p:fltVal val="0"/>
                                          </p:val>
                                        </p:tav>
                                        <p:tav tm="100000">
                                          <p:val>
                                            <p:strVal val="#ppt_h"/>
                                          </p:val>
                                        </p:tav>
                                      </p:tavLst>
                                    </p:anim>
                                    <p:animEffect transition="in" filter="fade">
                                      <p:cBhvr>
                                        <p:cTn id="3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文本框 5"/>
          <p:cNvSpPr txBox="1"/>
          <p:nvPr/>
        </p:nvSpPr>
        <p:spPr>
          <a:xfrm>
            <a:off x="746125" y="397510"/>
            <a:ext cx="10340975" cy="6247130"/>
          </a:xfrm>
          <a:prstGeom prst="rect">
            <a:avLst/>
          </a:prstGeom>
          <a:noFill/>
        </p:spPr>
        <p:txBody>
          <a:bodyPr wrap="square" rtlCol="0" anchor="t">
            <a:spAutoFit/>
          </a:bodyPr>
          <a:p>
            <a:endParaRPr lang="zh-CN" altLang="en-US"/>
          </a:p>
          <a:p>
            <a:endParaRPr lang="zh-CN" altLang="en-US"/>
          </a:p>
          <a:p>
            <a:r>
              <a:rPr lang="zh-CN" altLang="en-US" sz="2800" b="1"/>
              <a:t>1964年就读于厦门一中，1969年，舒婷在“上山下乡”洪流中插队到闽西山区。1972年，舒婷以自己姨妈的继女身份，被照顾回城。</a:t>
            </a:r>
            <a:endParaRPr lang="zh-CN" altLang="en-US" sz="2800" b="1"/>
          </a:p>
          <a:p>
            <a:endParaRPr lang="zh-CN" altLang="en-US" sz="2800" b="1"/>
          </a:p>
          <a:p>
            <a:r>
              <a:rPr lang="zh-CN" altLang="en-US" sz="2800" b="1"/>
              <a:t>1979年4月，《诗刊》从《今天》上选发了舒婷的《致橡树》，两个月后，又发表了她的《祖国啊，我亲爱的祖国》和《这也是一切》。1983年加入中国作家协会。</a:t>
            </a:r>
            <a:endParaRPr lang="zh-CN" altLang="en-US" sz="2800" b="1"/>
          </a:p>
          <a:p>
            <a:endParaRPr lang="zh-CN" altLang="en-US" sz="2800" b="1"/>
          </a:p>
          <a:p>
            <a:r>
              <a:rPr lang="zh-CN" altLang="en-US" sz="2800" b="1"/>
              <a:t>2013年04月28日，再次高票当选厦门文联主席。</a:t>
            </a:r>
            <a:endParaRPr lang="zh-CN" altLang="en-US" sz="2800" b="1"/>
          </a:p>
          <a:p>
            <a:endParaRPr lang="zh-CN" altLang="en-US" sz="2800" b="1"/>
          </a:p>
          <a:p>
            <a:r>
              <a:rPr lang="zh-CN" altLang="en-US" sz="2800" b="1"/>
              <a:t>2016年12月，当选中国作家协会第九届全国委员会委员。</a:t>
            </a:r>
            <a:endParaRPr lang="zh-CN" altLang="en-US" sz="2800" b="1"/>
          </a:p>
          <a:p>
            <a:endParaRPr lang="zh-CN" altLang="en-US" sz="2800" b="1"/>
          </a:p>
          <a:p>
            <a:r>
              <a:rPr lang="zh-CN" altLang="en-US" sz="2800" b="1"/>
              <a:t>第十二、十三届全国人大代表。</a:t>
            </a:r>
            <a:endParaRPr lang="zh-CN" altLang="en-US" sz="2800" b="1"/>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cstate="print">
            <a:duotone>
              <a:schemeClr val="accent6">
                <a:shade val="45000"/>
                <a:satMod val="135000"/>
              </a:schemeClr>
              <a:prstClr val="white"/>
            </a:duotone>
            <a:lum bright="20000" contrast="-50000"/>
            <a:extLst>
              <a:ext uri="{28A0092B-C50C-407E-A947-70E740481C1C}">
                <a14:useLocalDpi xmlns:a14="http://schemas.microsoft.com/office/drawing/2010/main" val="0"/>
              </a:ext>
            </a:extLst>
          </a:blip>
          <a:stretch>
            <a:fillRect/>
          </a:stretch>
        </p:blipFill>
        <p:spPr>
          <a:xfrm rot="12090250">
            <a:off x="185080" y="152989"/>
            <a:ext cx="2520280" cy="2381217"/>
          </a:xfrm>
          <a:prstGeom prst="rect">
            <a:avLst/>
          </a:prstGeom>
        </p:spPr>
      </p:pic>
      <p:sp>
        <p:nvSpPr>
          <p:cNvPr id="14" name="文本框 13"/>
          <p:cNvSpPr txBox="1"/>
          <p:nvPr/>
        </p:nvSpPr>
        <p:spPr>
          <a:xfrm>
            <a:off x="631825" y="746760"/>
            <a:ext cx="1991360" cy="706755"/>
          </a:xfrm>
          <a:prstGeom prst="rect">
            <a:avLst/>
          </a:prstGeom>
          <a:noFill/>
        </p:spPr>
        <p:txBody>
          <a:bodyPr wrap="square" rtlCol="0">
            <a:spAutoFit/>
          </a:bodyPr>
          <a:p>
            <a:r>
              <a:rPr lang="zh-CN" altLang="en-US" sz="4000" b="1">
                <a:latin typeface="黑体" panose="02010609060101010101" pitchFamily="49" charset="-122"/>
                <a:ea typeface="黑体" panose="02010609060101010101" pitchFamily="49" charset="-122"/>
              </a:rPr>
              <a:t>背景</a:t>
            </a:r>
            <a:endParaRPr lang="zh-CN" altLang="en-US" sz="4000" b="1">
              <a:latin typeface="黑体" panose="02010609060101010101" pitchFamily="49" charset="-122"/>
              <a:ea typeface="黑体" panose="02010609060101010101" pitchFamily="49" charset="-122"/>
            </a:endParaRPr>
          </a:p>
        </p:txBody>
      </p:sp>
      <p:sp>
        <p:nvSpPr>
          <p:cNvPr id="15" name="文本框 14"/>
          <p:cNvSpPr txBox="1"/>
          <p:nvPr/>
        </p:nvSpPr>
        <p:spPr>
          <a:xfrm>
            <a:off x="2385695" y="747395"/>
            <a:ext cx="9326245" cy="5692775"/>
          </a:xfrm>
          <a:prstGeom prst="rect">
            <a:avLst/>
          </a:prstGeom>
          <a:noFill/>
        </p:spPr>
        <p:txBody>
          <a:bodyPr wrap="square" rtlCol="0" anchor="t">
            <a:spAutoFit/>
          </a:bodyPr>
          <a:p>
            <a:r>
              <a:rPr lang="zh-CN" altLang="en-US" sz="2800" b="1"/>
              <a:t>1975年，福建有位曾经在写作上给予她很大帮助的归侨老诗人蔡其矫到鼓浪屿作客，一天晚上，舒婷陪他散步时，蔡其骄向她说起这辈子碰到过的女孩。在20世纪70年代公开谈论喜欢的女孩子是件大胆的事。</a:t>
            </a:r>
            <a:endParaRPr lang="zh-CN" altLang="en-US" sz="2800" b="1"/>
          </a:p>
          <a:p>
            <a:r>
              <a:rPr lang="zh-CN" altLang="en-US" sz="2800" b="1"/>
              <a:t>蔡其矫说，有漂亮的女孩子，却没有才气；有才气的女孩子又不漂亮；又漂亮又有才气的女孩子，又很凶悍，他觉得找一个十全十美的女孩子很难。舒婷说，当时她听了后很生气，觉得那是大男子主义思想，男性与女性应当是平等的。</a:t>
            </a:r>
            <a:endParaRPr lang="zh-CN" altLang="en-US" sz="2800" b="1"/>
          </a:p>
          <a:p>
            <a:r>
              <a:rPr lang="zh-CN" altLang="en-US" sz="2800" b="1"/>
              <a:t>于是，当天晚上，她就写了首诗《橡树》交给蔡其矫，后来发表时，才改作《致橡树》。“实际上，橡树是永不可能在南国跟木棉树生长在一起的，在这首诗中，是将它俩作为男性与女性的指代物。”她补充说。</a:t>
            </a:r>
            <a:endParaRPr lang="zh-CN" altLang="en-US" sz="2800" b="1"/>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fltVal val="0"/>
                                          </p:val>
                                        </p:tav>
                                        <p:tav tm="100000">
                                          <p:val>
                                            <p:strVal val="#ppt_w"/>
                                          </p:val>
                                        </p:tav>
                                      </p:tavLst>
                                    </p:anim>
                                    <p:anim calcmode="lin" valueType="num">
                                      <p:cBhvr>
                                        <p:cTn id="8" dur="1000" fill="hold"/>
                                        <p:tgtEl>
                                          <p:spTgt spid="3"/>
                                        </p:tgtEl>
                                        <p:attrNameLst>
                                          <p:attrName>ppt_h</p:attrName>
                                        </p:attrNameLst>
                                      </p:cBhvr>
                                      <p:tavLst>
                                        <p:tav tm="0">
                                          <p:val>
                                            <p:fltVal val="0"/>
                                          </p:val>
                                        </p:tav>
                                        <p:tav tm="100000">
                                          <p:val>
                                            <p:strVal val="#ppt_h"/>
                                          </p:val>
                                        </p:tav>
                                      </p:tavLst>
                                    </p:anim>
                                    <p:anim calcmode="lin" valueType="num">
                                      <p:cBhvr>
                                        <p:cTn id="9" dur="1000" fill="hold"/>
                                        <p:tgtEl>
                                          <p:spTgt spid="3"/>
                                        </p:tgtEl>
                                        <p:attrNameLst>
                                          <p:attrName>style.rotation</p:attrName>
                                        </p:attrNameLst>
                                      </p:cBhvr>
                                      <p:tavLst>
                                        <p:tav tm="0">
                                          <p:val>
                                            <p:fltVal val="90"/>
                                          </p:val>
                                        </p:tav>
                                        <p:tav tm="100000">
                                          <p:val>
                                            <p:fltVal val="0"/>
                                          </p:val>
                                        </p:tav>
                                      </p:tavLst>
                                    </p:anim>
                                    <p:animEffect transition="in" filter="fade">
                                      <p:cBhvr>
                                        <p:cTn id="10"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584325" y="374015"/>
            <a:ext cx="9740265" cy="3969385"/>
          </a:xfrm>
          <a:prstGeom prst="rect">
            <a:avLst/>
          </a:prstGeom>
          <a:noFill/>
        </p:spPr>
        <p:txBody>
          <a:bodyPr wrap="square" rtlCol="0" anchor="t">
            <a:spAutoFit/>
          </a:bodyPr>
          <a:p>
            <a:r>
              <a:rPr lang="zh-CN" altLang="en-US" sz="3600" b="1"/>
              <a:t>意象</a:t>
            </a:r>
            <a:endParaRPr lang="zh-CN" altLang="en-US" sz="3600" b="1"/>
          </a:p>
          <a:p>
            <a:r>
              <a:rPr lang="zh-CN" altLang="en-US" sz="3600" b="1"/>
              <a:t>客观物象经过创作主体独特的情感活动而创造出来的一种艺术形象，多用于艺术通象。根据说文解字来说，</a:t>
            </a:r>
            <a:r>
              <a:rPr lang="zh-CN" altLang="en-US" sz="3600" b="1">
                <a:solidFill>
                  <a:srgbClr val="FF0000"/>
                </a:solidFill>
              </a:rPr>
              <a:t>意象是意思的形象</a:t>
            </a:r>
            <a:r>
              <a:rPr lang="zh-CN" altLang="en-US" sz="3600" b="1"/>
              <a:t>。“出于更好的理解可以说是</a:t>
            </a:r>
            <a:r>
              <a:rPr lang="zh-CN" altLang="en-US" sz="3600" b="1">
                <a:solidFill>
                  <a:srgbClr val="FF0000"/>
                </a:solidFill>
              </a:rPr>
              <a:t>信息的形象</a:t>
            </a:r>
            <a:r>
              <a:rPr lang="zh-CN" altLang="en-US" sz="3600" b="1"/>
              <a:t>”意象可以</a:t>
            </a:r>
            <a:r>
              <a:rPr lang="zh-CN" altLang="en-US" sz="3600" b="1">
                <a:solidFill>
                  <a:srgbClr val="FF0000"/>
                </a:solidFill>
              </a:rPr>
              <a:t>通过抽象来升华达到更有深度的意象</a:t>
            </a:r>
            <a:r>
              <a:rPr lang="zh-CN" altLang="en-US" sz="3600" b="1"/>
              <a:t>，这是人类大脑做出的信息处理的智能活动。</a:t>
            </a:r>
            <a:endParaRPr lang="zh-CN" altLang="en-US" sz="3600" b="1"/>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989330" y="900430"/>
            <a:ext cx="8914765" cy="737235"/>
          </a:xfrm>
          <a:prstGeom prst="rect">
            <a:avLst/>
          </a:prstGeom>
          <a:noFill/>
        </p:spPr>
        <p:txBody>
          <a:bodyPr wrap="square" rtlCol="0" anchor="t">
            <a:spAutoFit/>
          </a:bodyPr>
          <a:p>
            <a:r>
              <a:rPr lang="zh-CN" altLang="en-US" sz="2400" b="1"/>
              <a:t>意同象异，各见其趣：</a:t>
            </a:r>
            <a:r>
              <a:rPr lang="zh-CN" altLang="en-US" b="1"/>
              <a:t>借助各自的独创性的意象，使相同或相似的情思得到独特的艺术表现。</a:t>
            </a:r>
            <a:endParaRPr lang="zh-CN" altLang="en-US" b="1"/>
          </a:p>
        </p:txBody>
      </p:sp>
      <p:sp>
        <p:nvSpPr>
          <p:cNvPr id="4" name="文本框 3"/>
          <p:cNvSpPr txBox="1"/>
          <p:nvPr/>
        </p:nvSpPr>
        <p:spPr>
          <a:xfrm>
            <a:off x="989330" y="1884680"/>
            <a:ext cx="9169400" cy="460375"/>
          </a:xfrm>
          <a:prstGeom prst="rect">
            <a:avLst/>
          </a:prstGeom>
          <a:noFill/>
        </p:spPr>
        <p:txBody>
          <a:bodyPr wrap="square" rtlCol="0" anchor="t">
            <a:spAutoFit/>
          </a:bodyPr>
          <a:p>
            <a:r>
              <a:rPr lang="zh-CN" altLang="en-US" sz="2400" b="1"/>
              <a:t>主题朦胧，意绪无穷：</a:t>
            </a:r>
            <a:r>
              <a:rPr lang="zh-CN" altLang="en-US" b="1"/>
              <a:t>使难抒之情、难言之理，由意象婉转得代抒代言</a:t>
            </a:r>
            <a:endParaRPr lang="zh-CN" altLang="en-US" b="1"/>
          </a:p>
        </p:txBody>
      </p:sp>
      <p:sp>
        <p:nvSpPr>
          <p:cNvPr id="5" name="文本框 4"/>
          <p:cNvSpPr txBox="1"/>
          <p:nvPr/>
        </p:nvSpPr>
        <p:spPr>
          <a:xfrm>
            <a:off x="989330" y="2921635"/>
            <a:ext cx="8514080" cy="1014730"/>
          </a:xfrm>
          <a:prstGeom prst="rect">
            <a:avLst/>
          </a:prstGeom>
          <a:noFill/>
        </p:spPr>
        <p:txBody>
          <a:bodyPr wrap="square" rtlCol="0" anchor="t">
            <a:spAutoFit/>
          </a:bodyPr>
          <a:p>
            <a:pPr algn="l">
              <a:buClrTx/>
              <a:buSzTx/>
              <a:buFontTx/>
            </a:pPr>
            <a:r>
              <a:rPr lang="zh-CN" altLang="en-US" sz="2400" b="1"/>
              <a:t>文字有狱，取象而避</a:t>
            </a:r>
            <a:r>
              <a:rPr lang="zh-CN" altLang="en-US" sz="2000" b="1"/>
              <a:t>：</a:t>
            </a:r>
            <a:r>
              <a:rPr lang="zh-CN" altLang="en-US" sz="1800" b="1"/>
              <a:t>在一个没有言论自由的时代，诗人想要倾诉对社会阴暗面的一腔义愤，又不致于以言获罪被割断喉管，只有一个可能，就是借助意象，作委婉的表达。</a:t>
            </a:r>
            <a:endParaRPr lang="zh-CN" altLang="en-US" sz="1800" b="1"/>
          </a:p>
        </p:txBody>
      </p:sp>
      <p:sp>
        <p:nvSpPr>
          <p:cNvPr id="6" name="文本框 5"/>
          <p:cNvSpPr txBox="1"/>
          <p:nvPr/>
        </p:nvSpPr>
        <p:spPr>
          <a:xfrm>
            <a:off x="989330" y="4774565"/>
            <a:ext cx="5138420" cy="1014730"/>
          </a:xfrm>
          <a:prstGeom prst="rect">
            <a:avLst/>
          </a:prstGeom>
          <a:noFill/>
        </p:spPr>
        <p:txBody>
          <a:bodyPr wrap="square" rtlCol="0" anchor="t">
            <a:spAutoFit/>
          </a:bodyPr>
          <a:p>
            <a:r>
              <a:rPr lang="zh-CN" altLang="en-US" sz="2400" b="1"/>
              <a:t>不肯殉葬，寓意于象</a:t>
            </a:r>
            <a:r>
              <a:rPr lang="zh-CN" altLang="en-US" sz="2000" b="1"/>
              <a:t>：</a:t>
            </a:r>
            <a:r>
              <a:rPr lang="zh-CN" altLang="en-US" b="1">
                <a:sym typeface="+mn-ea"/>
              </a:rPr>
              <a:t>给诗留下一定的回旋余地，与社会政治保持一定距离</a:t>
            </a:r>
            <a:endParaRPr lang="zh-CN" altLang="en-US" b="1"/>
          </a:p>
          <a:p>
            <a:endParaRPr lang="zh-CN" altLang="en-US"/>
          </a:p>
        </p:txBody>
      </p:sp>
      <p:sp>
        <p:nvSpPr>
          <p:cNvPr id="7" name="文本框 6"/>
          <p:cNvSpPr txBox="1"/>
          <p:nvPr/>
        </p:nvSpPr>
        <p:spPr>
          <a:xfrm>
            <a:off x="436880" y="210185"/>
            <a:ext cx="4687570" cy="521970"/>
          </a:xfrm>
          <a:prstGeom prst="rect">
            <a:avLst/>
          </a:prstGeom>
          <a:noFill/>
        </p:spPr>
        <p:txBody>
          <a:bodyPr wrap="square" rtlCol="0">
            <a:spAutoFit/>
            <a:scene3d>
              <a:camera prst="orthographicFront"/>
              <a:lightRig rig="threePt" dir="t"/>
            </a:scene3d>
          </a:bodyPr>
          <a:p>
            <a:r>
              <a:rPr lang="zh-CN" altLang="en-US" sz="2800" b="1">
                <a:ln/>
                <a:solidFill>
                  <a:schemeClr val="tx1"/>
                </a:solidFill>
                <a:effectLst>
                  <a:outerShdw blurRad="38100" dist="19050" dir="2700000" algn="tl" rotWithShape="0">
                    <a:schemeClr val="dk1">
                      <a:alpha val="40000"/>
                    </a:schemeClr>
                  </a:outerShdw>
                </a:effectLst>
              </a:rPr>
              <a:t>意象作用</a:t>
            </a:r>
            <a:endParaRPr lang="zh-CN" altLang="en-US" sz="2800" b="1">
              <a:ln/>
              <a:solidFill>
                <a:schemeClr val="tx1"/>
              </a:solidFill>
              <a:effectLst>
                <a:outerShdw blurRad="38100" dist="19050" dir="2700000" algn="tl" rotWithShape="0">
                  <a:schemeClr val="dk1">
                    <a:alpha val="40000"/>
                  </a:schemeClr>
                </a:outerShdw>
              </a:effectLst>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 name="文本框 56"/>
          <p:cNvSpPr txBox="1"/>
          <p:nvPr/>
        </p:nvSpPr>
        <p:spPr>
          <a:xfrm>
            <a:off x="1104265" y="1355725"/>
            <a:ext cx="4578350" cy="922020"/>
          </a:xfrm>
          <a:prstGeom prst="rect">
            <a:avLst/>
          </a:prstGeom>
          <a:noFill/>
        </p:spPr>
        <p:txBody>
          <a:bodyPr wrap="square" rtlCol="0">
            <a:spAutoFit/>
          </a:bodyPr>
          <a:p>
            <a:r>
              <a:rPr lang="zh-CN" altLang="en-US" sz="5400" b="1">
                <a:solidFill>
                  <a:schemeClr val="tx1"/>
                </a:solidFill>
                <a:effectLst>
                  <a:outerShdw blurRad="38100" dist="19050" dir="2700000" algn="tl" rotWithShape="0">
                    <a:schemeClr val="dk1">
                      <a:alpha val="40000"/>
                    </a:schemeClr>
                  </a:outerShdw>
                </a:effectLst>
              </a:rPr>
              <a:t>思考</a:t>
            </a:r>
            <a:endParaRPr lang="zh-CN" altLang="en-US" sz="5400" b="1">
              <a:solidFill>
                <a:schemeClr val="tx1"/>
              </a:solidFill>
              <a:effectLst>
                <a:outerShdw blurRad="38100" dist="19050" dir="2700000" algn="tl" rotWithShape="0">
                  <a:schemeClr val="dk1">
                    <a:alpha val="40000"/>
                  </a:schemeClr>
                </a:outerShdw>
              </a:effectLst>
            </a:endParaRPr>
          </a:p>
        </p:txBody>
      </p:sp>
      <p:sp>
        <p:nvSpPr>
          <p:cNvPr id="59" name="文本框 58"/>
          <p:cNvSpPr txBox="1"/>
          <p:nvPr/>
        </p:nvSpPr>
        <p:spPr>
          <a:xfrm>
            <a:off x="1420495" y="2533650"/>
            <a:ext cx="8524240" cy="2553335"/>
          </a:xfrm>
          <a:prstGeom prst="rect">
            <a:avLst/>
          </a:prstGeom>
          <a:noFill/>
        </p:spPr>
        <p:txBody>
          <a:bodyPr wrap="square" rtlCol="0">
            <a:spAutoFit/>
          </a:bodyPr>
          <a:p>
            <a:r>
              <a:rPr lang="en-US" altLang="zh-CN" sz="4000" b="1"/>
              <a:t>1</a:t>
            </a:r>
            <a:r>
              <a:rPr lang="zh-CN" altLang="en-US" sz="4000" b="1"/>
              <a:t>、诗中有哪些意象</a:t>
            </a:r>
            <a:endParaRPr lang="zh-CN" altLang="en-US" sz="4000" b="1"/>
          </a:p>
          <a:p>
            <a:r>
              <a:rPr lang="en-US" altLang="zh-CN" sz="4000" b="1"/>
              <a:t>2</a:t>
            </a:r>
            <a:r>
              <a:rPr lang="zh-CN" altLang="en-US" sz="4000" b="1"/>
              <a:t>、这些意象都有什么特点又代表了什么</a:t>
            </a:r>
            <a:endParaRPr lang="zh-CN" altLang="en-US" sz="4000" b="1"/>
          </a:p>
          <a:p>
            <a:r>
              <a:rPr lang="en-US" altLang="zh-CN" sz="4000" b="1"/>
              <a:t>3</a:t>
            </a:r>
            <a:r>
              <a:rPr lang="zh-CN" altLang="en-US" sz="4000" b="1"/>
              <a:t>、作者的爱情观</a:t>
            </a:r>
            <a:endParaRPr lang="zh-CN" altLang="en-US" sz="4000" b="1"/>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rotWithShape="1">
          <a:blip r:embed="rId1">
            <a:alphaModFix amt="57000"/>
          </a:blip>
          <a:stretch>
            <a:fillRect/>
          </a:stretch>
        </a:blipFill>
        <a:effectLst/>
      </p:bgPr>
    </p:bg>
    <p:spTree>
      <p:nvGrpSpPr>
        <p:cNvPr id="1" name=""/>
        <p:cNvGrpSpPr/>
        <p:nvPr/>
      </p:nvGrpSpPr>
      <p:grpSpPr/>
      <p:sp>
        <p:nvSpPr>
          <p:cNvPr id="2" name="文本框 1"/>
          <p:cNvSpPr txBox="1"/>
          <p:nvPr/>
        </p:nvSpPr>
        <p:spPr>
          <a:xfrm>
            <a:off x="102870" y="0"/>
            <a:ext cx="10639425" cy="6000750"/>
          </a:xfrm>
          <a:prstGeom prst="rect">
            <a:avLst/>
          </a:prstGeom>
          <a:noFill/>
        </p:spPr>
        <p:txBody>
          <a:bodyPr wrap="square" rtlCol="0" anchor="t">
            <a:spAutoFit/>
          </a:bodyPr>
          <a:p>
            <a:r>
              <a:rPr lang="zh-CN" altLang="en-US" sz="2400" b="1"/>
              <a:t>《致橡树》</a:t>
            </a:r>
            <a:endParaRPr lang="zh-CN" altLang="en-US" sz="2400" b="1"/>
          </a:p>
          <a:p>
            <a:r>
              <a:rPr lang="zh-CN" altLang="en-US" sz="2400" b="1"/>
              <a:t>舒婷（现代）</a:t>
            </a:r>
            <a:endParaRPr lang="zh-CN" altLang="en-US" sz="2400" b="1"/>
          </a:p>
          <a:p>
            <a:r>
              <a:rPr lang="zh-CN" altLang="en-US" sz="2400" b="1"/>
              <a:t>我如果爱你——绝不像攀援的凌霄花，借你的高枝炫耀自己；我如果爱你——绝不学痴情的鸟儿，为绿荫重复单调的歌曲；也不止像泉源，常年送来清凉的慰藉；也不止像险峰，增加你的高度，衬托你的威仪。</a:t>
            </a:r>
            <a:endParaRPr lang="zh-CN" altLang="en-US" sz="2400" b="1"/>
          </a:p>
          <a:p>
            <a:r>
              <a:rPr lang="zh-CN" altLang="en-US" sz="2400" b="1"/>
              <a:t>甚至日光，甚至春雨。</a:t>
            </a:r>
            <a:endParaRPr lang="zh-CN" altLang="en-US" sz="2400" b="1"/>
          </a:p>
          <a:p>
            <a:r>
              <a:rPr lang="zh-CN" altLang="en-US" sz="2400" b="1"/>
              <a:t>不，这些都还不够！</a:t>
            </a:r>
            <a:endParaRPr lang="zh-CN" altLang="en-US" sz="2400" b="1"/>
          </a:p>
          <a:p>
            <a:r>
              <a:rPr lang="zh-CN" altLang="en-US" sz="2400" b="1"/>
              <a:t>我必须是你近旁的一株木棉，作为树的形象和你站在一起。</a:t>
            </a:r>
            <a:endParaRPr lang="zh-CN" altLang="en-US" sz="2400" b="1"/>
          </a:p>
          <a:p>
            <a:r>
              <a:rPr lang="zh-CN" altLang="en-US" sz="2400" b="1"/>
              <a:t>根，紧握在地下；叶，相触在云里。</a:t>
            </a:r>
            <a:endParaRPr lang="zh-CN" altLang="en-US" sz="2400" b="1"/>
          </a:p>
          <a:p>
            <a:r>
              <a:rPr lang="zh-CN" altLang="en-US" sz="2400" b="1"/>
              <a:t>每一阵风过，我们都互相致意，但没有人，听懂我们的言语。</a:t>
            </a:r>
            <a:endParaRPr lang="zh-CN" altLang="en-US" sz="2400" b="1"/>
          </a:p>
          <a:p>
            <a:r>
              <a:rPr lang="zh-CN" altLang="en-US" sz="2400" b="1"/>
              <a:t>你有你的铜枝铁干，像刀，像剑，也像戟；我有我红硕的花朵，像沉重的叹息，又像英勇的火炬。</a:t>
            </a:r>
            <a:endParaRPr lang="zh-CN" altLang="en-US" sz="2400" b="1"/>
          </a:p>
          <a:p>
            <a:r>
              <a:rPr lang="zh-CN" altLang="en-US" sz="2400" b="1"/>
              <a:t>我们分担寒潮、风雷、霹雳；我们共享雾霭、流岚、虹霓。</a:t>
            </a:r>
            <a:endParaRPr lang="zh-CN" altLang="en-US" sz="2400" b="1"/>
          </a:p>
          <a:p>
            <a:r>
              <a:rPr lang="zh-CN" altLang="en-US" sz="2400" b="1"/>
              <a:t>仿佛永远分离，却又终身相依。</a:t>
            </a:r>
            <a:endParaRPr lang="zh-CN" altLang="en-US" sz="2400" b="1"/>
          </a:p>
          <a:p>
            <a:r>
              <a:rPr lang="zh-CN" altLang="en-US" sz="2400" b="1"/>
              <a:t>这才是伟大的爱情，坚贞就在这里：爱——不仅爱你伟岸的身躯，也爱你坚持的位置，足下的土地。</a:t>
            </a:r>
            <a:endParaRPr lang="zh-CN" altLang="en-US" sz="2400" b="1"/>
          </a:p>
        </p:txBody>
      </p:sp>
      <p:pic>
        <p:nvPicPr>
          <p:cNvPr id="4" name="聽濤觀海-《致橡树》作者 舒婷 朗诵 丁建华">
            <a:hlinkClick r:id="" action="ppaction://media"/>
          </p:cNvPr>
          <p:cNvPicPr/>
          <p:nvPr>
            <a:audioFile r:link="rId2"/>
            <p:extLst>
              <p:ext uri="{DAA4B4D4-6D71-4841-9C94-3DE7FCFB9230}">
                <p14:media xmlns:p14="http://schemas.microsoft.com/office/powerpoint/2010/main" r:embed="rId3"/>
              </p:ext>
            </p:extLst>
          </p:nvPr>
        </p:nvPicPr>
        <p:blipFill>
          <a:blip r:embed="rId4"/>
          <a:stretch>
            <a:fillRect/>
          </a:stretch>
        </p:blipFill>
        <p:spPr>
          <a:xfrm>
            <a:off x="10874375" y="1516380"/>
            <a:ext cx="619125" cy="61912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additive="base">
                                        <p:cTn id="6" dur="227082"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1">
                  <p:stCondLst>
                    <p:cond delay="indefinite"/>
                  </p:stCondLst>
                  <p:endCondLst>
                    <p:cond evt="onNext">
                      <p:tgtEl>
                        <p:sldTgt/>
                      </p:tgtEl>
                    </p:cond>
                    <p:cond evt="onPrev">
                      <p:tgtEl>
                        <p:sldTgt/>
                      </p:tgtEl>
                    </p:cond>
                    <p:cond evt="onStopAudio">
                      <p:tgtEl>
                        <p:sldTgt/>
                      </p:tgtEl>
                    </p:cond>
                  </p:endCondLst>
                </p:cTn>
                <p:tgtEl>
                  <p:spTgt spid="4"/>
                </p:tgtEl>
              </p:cMediaNode>
            </p:audio>
          </p:childTnLst>
        </p:cTn>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2400</Words>
  <Application>WPS 演示</Application>
  <PresentationFormat>自定义</PresentationFormat>
  <Paragraphs>169</Paragraphs>
  <Slides>27</Slides>
  <Notes>0</Notes>
  <HiddenSlides>0</HiddenSlides>
  <MMClips>1</MMClips>
  <ScaleCrop>false</ScaleCrop>
  <HeadingPairs>
    <vt:vector size="6" baseType="variant">
      <vt:variant>
        <vt:lpstr>已用的字体</vt:lpstr>
      </vt:variant>
      <vt:variant>
        <vt:i4>12</vt:i4>
      </vt:variant>
      <vt:variant>
        <vt:lpstr>主题</vt:lpstr>
      </vt:variant>
      <vt:variant>
        <vt:i4>1</vt:i4>
      </vt:variant>
      <vt:variant>
        <vt:lpstr>幻灯片标题</vt:lpstr>
      </vt:variant>
      <vt:variant>
        <vt:i4>27</vt:i4>
      </vt:variant>
    </vt:vector>
  </HeadingPairs>
  <TitlesOfParts>
    <vt:vector size="40" baseType="lpstr">
      <vt:lpstr>Arial</vt:lpstr>
      <vt:lpstr>宋体</vt:lpstr>
      <vt:lpstr>Wingdings</vt:lpstr>
      <vt:lpstr>方正行楷简体</vt:lpstr>
      <vt:lpstr>Arial Unicode MS</vt:lpstr>
      <vt:lpstr>黑体</vt:lpstr>
      <vt:lpstr>等线</vt:lpstr>
      <vt:lpstr>微软雅黑</vt:lpstr>
      <vt:lpstr>等线 Light</vt:lpstr>
      <vt:lpstr>Calibri</vt:lpstr>
      <vt:lpstr>隶书</vt:lpstr>
      <vt:lpstr>微软简标宋</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hxj</dc:creator>
  <cp:lastModifiedBy>一碗喵</cp:lastModifiedBy>
  <cp:revision>25</cp:revision>
  <dcterms:created xsi:type="dcterms:W3CDTF">2017-08-25T06:00:00Z</dcterms:created>
  <dcterms:modified xsi:type="dcterms:W3CDTF">2020-09-09T00:54:13Z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2052-11.1.0.9999</vt:lpwstr>
  </property>
</Properties>
</file>