
<file path=[Content_Types].xml><?xml version="1.0" encoding="utf-8"?>
<Types xmlns="http://schemas.openxmlformats.org/package/2006/content-types">
  <Default Extension="jpeg" ContentType="image/jpeg"/>
  <Default Extension="wav" ContentType="audio/x-wav"/>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711" r:id="rId3"/>
    <p:sldId id="707" r:id="rId4"/>
    <p:sldId id="389" r:id="rId5"/>
    <p:sldId id="399" r:id="rId6"/>
    <p:sldId id="529" r:id="rId7"/>
    <p:sldId id="311" r:id="rId8"/>
    <p:sldId id="312" r:id="rId9"/>
    <p:sldId id="390" r:id="rId10"/>
    <p:sldId id="708" r:id="rId11"/>
    <p:sldId id="755" r:id="rId12"/>
    <p:sldId id="531" r:id="rId13"/>
    <p:sldId id="532" r:id="rId14"/>
    <p:sldId id="533" r:id="rId15"/>
    <p:sldId id="404" r:id="rId16"/>
    <p:sldId id="392" r:id="rId17"/>
    <p:sldId id="658" r:id="rId18"/>
    <p:sldId id="713" r:id="rId19"/>
    <p:sldId id="654" r:id="rId20"/>
    <p:sldId id="405" r:id="rId21"/>
    <p:sldId id="646" r:id="rId22"/>
    <p:sldId id="409" r:id="rId23"/>
    <p:sldId id="410" r:id="rId24"/>
    <p:sldId id="411" r:id="rId25"/>
    <p:sldId id="412" r:id="rId26"/>
    <p:sldId id="644" r:id="rId27"/>
    <p:sldId id="416" r:id="rId28"/>
    <p:sldId id="418" r:id="rId29"/>
    <p:sldId id="645" r:id="rId30"/>
    <p:sldId id="422" r:id="rId31"/>
    <p:sldId id="423" r:id="rId32"/>
    <p:sldId id="424" r:id="rId33"/>
    <p:sldId id="712" r:id="rId34"/>
    <p:sldId id="427" r:id="rId35"/>
    <p:sldId id="425" r:id="rId36"/>
    <p:sldId id="714" r:id="rId37"/>
    <p:sldId id="376" r:id="rId38"/>
    <p:sldId id="437" r:id="rId39"/>
    <p:sldId id="438" r:id="rId40"/>
    <p:sldId id="303" r:id="rId41"/>
    <p:sldId id="715" r:id="rId42"/>
    <p:sldId id="709" r:id="rId43"/>
    <p:sldId id="716" r:id="rId44"/>
    <p:sldId id="710" r:id="rId45"/>
    <p:sldId id="756"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commentAuthors" Target="commentAuthors.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hyperlink" Target="&#26391;&#35829;&#12298;&#28023;&#29141;&#12299;.flv" TargetMode="External"/><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image" Target="../media/image8.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image" Target="../media/image1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file:///C:\Documents%20and%20Settings\jys\&#26700;&#38754;\5020&#26391;&#35829;&#12298;&#28023;&#29141;&#12299;.swf"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72309f7905298226a4f2c66d1ca7bcb0a46d412"/>
          <p:cNvPicPr>
            <a:picLocks noChangeAspect="1"/>
          </p:cNvPicPr>
          <p:nvPr/>
        </p:nvPicPr>
        <p:blipFill>
          <a:blip r:embed="rId1"/>
          <a:stretch>
            <a:fillRect/>
          </a:stretch>
        </p:blipFill>
        <p:spPr>
          <a:xfrm>
            <a:off x="34925" y="6350"/>
            <a:ext cx="12136120" cy="6814820"/>
          </a:xfrm>
          <a:prstGeom prst="rect">
            <a:avLst/>
          </a:prstGeom>
        </p:spPr>
      </p:pic>
      <p:sp>
        <p:nvSpPr>
          <p:cNvPr id="44037" name="Text Box 5"/>
          <p:cNvSpPr txBox="1">
            <a:spLocks noChangeArrowheads="1"/>
          </p:cNvSpPr>
          <p:nvPr/>
        </p:nvSpPr>
        <p:spPr bwMode="auto">
          <a:xfrm>
            <a:off x="7812723" y="836613"/>
            <a:ext cx="1659890" cy="4105275"/>
          </a:xfrm>
          <a:prstGeom prst="rect">
            <a:avLst/>
          </a:prstGeom>
          <a:noFill/>
          <a:ln w="9525">
            <a:noFill/>
            <a:miter lim="800000"/>
          </a:ln>
          <a:effectLst/>
        </p:spPr>
        <p:txBody>
          <a:bodyPr vert="eaVert">
            <a:spAutoFit/>
          </a:bodyPr>
          <a:lstStyle/>
          <a:p>
            <a:pPr marR="0" defTabSz="914400">
              <a:spcBef>
                <a:spcPct val="50000"/>
              </a:spcBef>
              <a:buClrTx/>
              <a:buSzTx/>
              <a:buFontTx/>
              <a:buNone/>
              <a:defRPr/>
            </a:pPr>
            <a:r>
              <a:rPr kumimoji="0" lang="zh-CN" altLang="en-US" sz="9600" b="1" kern="1200" cap="none" spc="0" normalizeH="0" baseline="0" noProof="0" smtClean="0">
                <a:solidFill>
                  <a:srgbClr val="FF0000"/>
                </a:solidFill>
                <a:effectLst>
                  <a:outerShdw blurRad="38100" dist="38100" dir="2700000" algn="tl">
                    <a:srgbClr val="C0C0C0"/>
                  </a:outerShdw>
                </a:effectLst>
                <a:latin typeface="华文新魏" pitchFamily="2" charset="-122"/>
                <a:ea typeface="华文新魏" pitchFamily="2" charset="-122"/>
                <a:cs typeface="+mn-cs"/>
              </a:rPr>
              <a:t>海  燕</a:t>
            </a:r>
            <a:endParaRPr kumimoji="0" lang="zh-CN" altLang="en-US" sz="9600" b="1" kern="1200" cap="none" spc="0" normalizeH="0" baseline="0" noProof="0" smtClean="0">
              <a:solidFill>
                <a:srgbClr val="FF0000"/>
              </a:solidFill>
              <a:effectLst>
                <a:outerShdw blurRad="38100" dist="38100" dir="2700000" algn="tl">
                  <a:srgbClr val="C0C0C0"/>
                </a:outerShdw>
              </a:effectLst>
              <a:latin typeface="华文新魏" pitchFamily="2" charset="-122"/>
              <a:ea typeface="华文新魏" pitchFamily="2" charset="-122"/>
              <a:cs typeface="+mn-cs"/>
            </a:endParaRPr>
          </a:p>
        </p:txBody>
      </p:sp>
      <p:sp>
        <p:nvSpPr>
          <p:cNvPr id="44038" name="Text Box 6"/>
          <p:cNvSpPr txBox="1">
            <a:spLocks noChangeArrowheads="1"/>
          </p:cNvSpPr>
          <p:nvPr/>
        </p:nvSpPr>
        <p:spPr bwMode="auto">
          <a:xfrm>
            <a:off x="9476105" y="3716338"/>
            <a:ext cx="798195" cy="1944688"/>
          </a:xfrm>
          <a:prstGeom prst="rect">
            <a:avLst/>
          </a:prstGeom>
          <a:noFill/>
          <a:ln w="9525">
            <a:noFill/>
            <a:miter lim="800000"/>
          </a:ln>
          <a:effectLst/>
        </p:spPr>
        <p:txBody>
          <a:bodyPr vert="eaVert">
            <a:spAutoFit/>
          </a:bodyPr>
          <a:lstStyle/>
          <a:p>
            <a:pPr marR="0" defTabSz="914400">
              <a:spcBef>
                <a:spcPct val="50000"/>
              </a:spcBef>
              <a:buClrTx/>
              <a:buSzTx/>
              <a:buFontTx/>
              <a:buNone/>
              <a:defRPr/>
            </a:pPr>
            <a:r>
              <a:rPr kumimoji="0" lang="zh-CN" altLang="en-US" sz="40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楷体_GB2312" pitchFamily="49" charset="-122"/>
                <a:cs typeface="+mn-cs"/>
              </a:rPr>
              <a:t>高尔基</a:t>
            </a:r>
            <a:endParaRPr kumimoji="0" lang="zh-CN" altLang="en-US" sz="40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楷体_GB2312"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animEffect transition="in" filter="blinds(horizontal)">
                                      <p:cBhvr>
                                        <p:cTn id="7" dur="500"/>
                                        <p:tgtEl>
                                          <p:spTgt spid="440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038"/>
                                        </p:tgtEl>
                                        <p:attrNameLst>
                                          <p:attrName>style.visibility</p:attrName>
                                        </p:attrNameLst>
                                      </p:cBhvr>
                                      <p:to>
                                        <p:strVal val="visible"/>
                                      </p:to>
                                    </p:set>
                                    <p:animEffect transition="in" filter="blinds(horizontal)">
                                      <p:cBhvr>
                                        <p:cTn id="12" dur="500"/>
                                        <p:tgtEl>
                                          <p:spTgt spid="44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bldLvl="0" animBg="1"/>
      <p:bldP spid="44038"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322" name="图片 56321" descr="QH_010"/>
          <p:cNvPicPr>
            <a:picLocks noChangeAspect="1"/>
          </p:cNvPicPr>
          <p:nvPr/>
        </p:nvPicPr>
        <p:blipFill>
          <a:blip r:embed="rId1"/>
          <a:stretch>
            <a:fillRect/>
          </a:stretch>
        </p:blipFill>
        <p:spPr>
          <a:xfrm>
            <a:off x="22225" y="0"/>
            <a:ext cx="12157075" cy="6858000"/>
          </a:xfrm>
          <a:prstGeom prst="rect">
            <a:avLst/>
          </a:prstGeom>
          <a:noFill/>
          <a:ln w="9525">
            <a:noFill/>
          </a:ln>
        </p:spPr>
      </p:pic>
      <p:pic>
        <p:nvPicPr>
          <p:cNvPr id="56325" name="图片 56324" descr="闪电1"/>
          <p:cNvPicPr>
            <a:picLocks noChangeAspect="1"/>
          </p:cNvPicPr>
          <p:nvPr/>
        </p:nvPicPr>
        <p:blipFill>
          <a:blip r:embed="rId2"/>
          <a:stretch>
            <a:fillRect/>
          </a:stretch>
        </p:blipFill>
        <p:spPr>
          <a:xfrm>
            <a:off x="1524000" y="0"/>
            <a:ext cx="2968625" cy="4119563"/>
          </a:xfrm>
          <a:prstGeom prst="rect">
            <a:avLst/>
          </a:prstGeom>
          <a:noFill/>
          <a:ln w="9525">
            <a:noFill/>
          </a:ln>
        </p:spPr>
      </p:pic>
      <p:pic>
        <p:nvPicPr>
          <p:cNvPr id="56330" name="图片 56329" descr="海鸥"/>
          <p:cNvPicPr>
            <a:picLocks noChangeAspect="1"/>
          </p:cNvPicPr>
          <p:nvPr/>
        </p:nvPicPr>
        <p:blipFill>
          <a:blip r:embed="rId3"/>
          <a:stretch>
            <a:fillRect/>
          </a:stretch>
        </p:blipFill>
        <p:spPr>
          <a:xfrm>
            <a:off x="8191500" y="1143000"/>
            <a:ext cx="1257300" cy="606425"/>
          </a:xfrm>
          <a:prstGeom prst="rect">
            <a:avLst/>
          </a:prstGeom>
          <a:noFill/>
          <a:ln w="9525">
            <a:noFill/>
          </a:ln>
        </p:spPr>
      </p:pic>
      <p:sp>
        <p:nvSpPr>
          <p:cNvPr id="13315" name="文本框 13314">
            <a:hlinkClick r:id="rId4" action="ppaction://hlinkfile"/>
          </p:cNvPr>
          <p:cNvSpPr txBox="1"/>
          <p:nvPr/>
        </p:nvSpPr>
        <p:spPr>
          <a:xfrm>
            <a:off x="22225" y="1749425"/>
            <a:ext cx="12157710" cy="2491740"/>
          </a:xfrm>
          <a:prstGeom prst="rect">
            <a:avLst/>
          </a:prstGeom>
          <a:noFill/>
          <a:ln w="9525">
            <a:noFill/>
          </a:ln>
        </p:spPr>
        <p:txBody>
          <a:bodyPr wrap="square">
            <a:spAutoFit/>
          </a:bodyPr>
          <a:p>
            <a:pPr>
              <a:spcBef>
                <a:spcPct val="50000"/>
              </a:spcBef>
            </a:pPr>
            <a:r>
              <a:rPr lang="zh-CN" altLang="en-US" sz="6000" dirty="0">
                <a:solidFill>
                  <a:srgbClr val="FFFF00"/>
                </a:solidFill>
                <a:latin typeface="Times New Roman" panose="02020603050405020304" pitchFamily="18" charset="0"/>
                <a:ea typeface="楷体_GB2312" pitchFamily="49" charset="-122"/>
              </a:rPr>
              <a:t>听读，根据录音，标注重音、停顿、语速、语调，注意读准字注音。</a:t>
            </a:r>
            <a:endParaRPr lang="zh-CN" altLang="en-US" sz="6000" dirty="0">
              <a:solidFill>
                <a:srgbClr val="FFFF00"/>
              </a:solidFill>
              <a:latin typeface="Times New Roman" panose="02020603050405020304" pitchFamily="18" charset="0"/>
              <a:ea typeface="楷体_GB2312" pitchFamily="49" charset="-122"/>
            </a:endParaRPr>
          </a:p>
          <a:p>
            <a:pPr>
              <a:spcBef>
                <a:spcPct val="50000"/>
              </a:spcBef>
            </a:pPr>
            <a:endParaRPr lang="zh-CN" altLang="en-US" sz="2400" dirty="0">
              <a:latin typeface="Times New Roman" panose="02020603050405020304" pitchFamily="18" charset="0"/>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145" y="41910"/>
            <a:ext cx="3550920" cy="1106805"/>
          </a:xfrm>
          <a:prstGeom prst="rect">
            <a:avLst/>
          </a:prstGeom>
          <a:noFill/>
        </p:spPr>
        <p:txBody>
          <a:bodyPr wrap="none" rtlCol="0" anchor="t">
            <a:spAutoFit/>
          </a:bodyPr>
          <a:p>
            <a:r>
              <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rPr>
              <a:t>读读写写</a:t>
            </a:r>
            <a:endPar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endParaRPr>
          </a:p>
        </p:txBody>
      </p:sp>
      <p:sp>
        <p:nvSpPr>
          <p:cNvPr id="9320" name="TextBox 43"/>
          <p:cNvSpPr txBox="1"/>
          <p:nvPr/>
        </p:nvSpPr>
        <p:spPr>
          <a:xfrm>
            <a:off x="109855" y="1016000"/>
            <a:ext cx="11766550" cy="4523105"/>
          </a:xfrm>
          <a:prstGeom prst="rect">
            <a:avLst/>
          </a:prstGeom>
          <a:noFill/>
          <a:ln w="9525">
            <a:noFill/>
          </a:ln>
        </p:spPr>
        <p:txBody>
          <a:bodyPr wrap="square">
            <a:spAutoFit/>
          </a:bodyPr>
          <a:p>
            <a:pPr eaLnBrk="1" hangingPunct="1">
              <a:lnSpc>
                <a:spcPct val="150000"/>
              </a:lnSpc>
              <a:buFont typeface="Arial" panose="020B0604020202020204" pitchFamily="34" charset="0"/>
              <a:buNone/>
            </a:pPr>
            <a:r>
              <a:rPr lang="zh-CN" altLang="en-US" sz="4800" b="1" dirty="0">
                <a:latin typeface="楷体" panose="02010609060101010101" pitchFamily="49" charset="-122"/>
                <a:ea typeface="楷体" panose="02010609060101010101" pitchFamily="49" charset="-122"/>
              </a:rPr>
              <a:t>苍</a:t>
            </a:r>
            <a:r>
              <a:rPr lang="zh-CN" altLang="en-US" sz="4800" b="1" dirty="0">
                <a:solidFill>
                  <a:srgbClr val="FF0000"/>
                </a:solidFill>
                <a:latin typeface="楷体" panose="02010609060101010101" pitchFamily="49" charset="-122"/>
                <a:ea typeface="楷体" panose="02010609060101010101" pitchFamily="49" charset="-122"/>
              </a:rPr>
              <a:t>茫</a:t>
            </a:r>
            <a:r>
              <a:rPr lang="zh-CN" altLang="en-US" sz="4800" b="1" dirty="0">
                <a:latin typeface="楷体" panose="02010609060101010101" pitchFamily="49" charset="-122"/>
                <a:ea typeface="楷体" panose="02010609060101010101" pitchFamily="49" charset="-122"/>
              </a:rPr>
              <a:t>（    ）</a:t>
            </a:r>
            <a:r>
              <a:rPr lang="zh-CN" altLang="en-US" sz="4800" b="1" dirty="0">
                <a:solidFill>
                  <a:schemeClr val="tx1"/>
                </a:solidFill>
                <a:latin typeface="楷体" panose="02010609060101010101" pitchFamily="49" charset="-122"/>
                <a:ea typeface="楷体" panose="02010609060101010101" pitchFamily="49" charset="-122"/>
              </a:rPr>
              <a:t> 高</a:t>
            </a:r>
            <a:r>
              <a:rPr lang="zh-CN" altLang="en-US" sz="4800" b="1" dirty="0">
                <a:solidFill>
                  <a:srgbClr val="FF0000"/>
                </a:solidFill>
                <a:latin typeface="楷体" panose="02010609060101010101" pitchFamily="49" charset="-122"/>
                <a:ea typeface="楷体" panose="02010609060101010101" pitchFamily="49" charset="-122"/>
              </a:rPr>
              <a:t>傲</a:t>
            </a:r>
            <a:r>
              <a:rPr lang="zh-CN" altLang="en-US" sz="4800" b="1" dirty="0">
                <a:latin typeface="楷体" panose="02010609060101010101" pitchFamily="49" charset="-122"/>
                <a:ea typeface="楷体" panose="02010609060101010101" pitchFamily="49" charset="-122"/>
              </a:rPr>
              <a:t>（    ）  海</a:t>
            </a:r>
            <a:r>
              <a:rPr lang="zh-CN" altLang="en-US" sz="4800" b="1" dirty="0">
                <a:solidFill>
                  <a:srgbClr val="FF0000"/>
                </a:solidFill>
                <a:latin typeface="楷体" panose="02010609060101010101" pitchFamily="49" charset="-122"/>
                <a:ea typeface="楷体" panose="02010609060101010101" pitchFamily="49" charset="-122"/>
              </a:rPr>
              <a:t>鸥</a:t>
            </a:r>
            <a:r>
              <a:rPr lang="zh-CN" altLang="en-US" sz="4800" b="1" dirty="0">
                <a:latin typeface="楷体" panose="02010609060101010101" pitchFamily="49" charset="-122"/>
                <a:ea typeface="楷体" panose="02010609060101010101" pitchFamily="49" charset="-122"/>
              </a:rPr>
              <a:t>（    ）飞</a:t>
            </a:r>
            <a:r>
              <a:rPr lang="zh-CN" altLang="en-US" sz="4800" b="1" dirty="0">
                <a:solidFill>
                  <a:srgbClr val="FF0000"/>
                </a:solidFill>
                <a:latin typeface="楷体" panose="02010609060101010101" pitchFamily="49" charset="-122"/>
                <a:ea typeface="楷体" panose="02010609060101010101" pitchFamily="49" charset="-122"/>
              </a:rPr>
              <a:t>窜</a:t>
            </a:r>
            <a:r>
              <a:rPr lang="zh-CN" altLang="en-US" sz="4800" b="1" dirty="0">
                <a:latin typeface="楷体" panose="02010609060101010101" pitchFamily="49" charset="-122"/>
                <a:ea typeface="楷体" panose="02010609060101010101" pitchFamily="49" charset="-122"/>
              </a:rPr>
              <a:t>（    ） </a:t>
            </a:r>
            <a:r>
              <a:rPr lang="zh-CN" altLang="en-US" sz="4800" b="1" dirty="0">
                <a:solidFill>
                  <a:srgbClr val="FF0000"/>
                </a:solidFill>
                <a:latin typeface="楷体" panose="02010609060101010101" pitchFamily="49" charset="-122"/>
                <a:ea typeface="楷体" panose="02010609060101010101" pitchFamily="49" charset="-122"/>
              </a:rPr>
              <a:t>蠢</a:t>
            </a:r>
            <a:r>
              <a:rPr lang="zh-CN" altLang="en-US" sz="4800" b="1" dirty="0">
                <a:latin typeface="楷体" panose="02010609060101010101" pitchFamily="49" charset="-122"/>
                <a:ea typeface="楷体" panose="02010609060101010101" pitchFamily="49" charset="-122"/>
              </a:rPr>
              <a:t>笨（    ）  </a:t>
            </a:r>
            <a:r>
              <a:rPr lang="zh-CN" altLang="en-US" sz="4800" b="1" dirty="0">
                <a:solidFill>
                  <a:srgbClr val="FF0000"/>
                </a:solidFill>
                <a:latin typeface="楷体" panose="02010609060101010101" pitchFamily="49" charset="-122"/>
                <a:ea typeface="楷体" panose="02010609060101010101" pitchFamily="49" charset="-122"/>
              </a:rPr>
              <a:t>翡</a:t>
            </a:r>
            <a:r>
              <a:rPr lang="zh-CN" altLang="en-US" sz="4800" b="1" dirty="0">
                <a:latin typeface="楷体" panose="02010609060101010101" pitchFamily="49" charset="-122"/>
                <a:ea typeface="楷体" panose="02010609060101010101" pitchFamily="49" charset="-122"/>
              </a:rPr>
              <a:t>翠（    ）困</a:t>
            </a:r>
            <a:r>
              <a:rPr lang="zh-CN" altLang="en-US" sz="4800" b="1" dirty="0">
                <a:solidFill>
                  <a:srgbClr val="FF0000"/>
                </a:solidFill>
                <a:latin typeface="楷体" panose="02010609060101010101" pitchFamily="49" charset="-122"/>
                <a:ea typeface="楷体" panose="02010609060101010101" pitchFamily="49" charset="-122"/>
              </a:rPr>
              <a:t>乏</a:t>
            </a:r>
            <a:r>
              <a:rPr lang="zh-CN" altLang="en-US" sz="4800" b="1" dirty="0">
                <a:latin typeface="楷体" panose="02010609060101010101" pitchFamily="49" charset="-122"/>
                <a:ea typeface="楷体" panose="02010609060101010101" pitchFamily="49" charset="-122"/>
                <a:sym typeface="+mn-ea"/>
              </a:rPr>
              <a:t>（     ）</a:t>
            </a:r>
            <a:r>
              <a:rPr lang="zh-CN" altLang="en-US" sz="4800" b="1" dirty="0">
                <a:solidFill>
                  <a:srgbClr val="FF0000"/>
                </a:solidFill>
                <a:latin typeface="楷体" panose="02010609060101010101" pitchFamily="49" charset="-122"/>
                <a:ea typeface="楷体" panose="02010609060101010101" pitchFamily="49" charset="-122"/>
                <a:sym typeface="+mn-ea"/>
              </a:rPr>
              <a:t>熄</a:t>
            </a:r>
            <a:r>
              <a:rPr lang="zh-CN" altLang="en-US" sz="4800" b="1" dirty="0">
                <a:latin typeface="楷体" panose="02010609060101010101" pitchFamily="49" charset="-122"/>
                <a:ea typeface="楷体" panose="02010609060101010101" pitchFamily="49" charset="-122"/>
                <a:sym typeface="+mn-ea"/>
              </a:rPr>
              <a:t>灭（     ）  </a:t>
            </a:r>
            <a:endParaRPr lang="zh-CN" altLang="en-US" sz="4800" b="1" dirty="0">
              <a:latin typeface="楷体" panose="02010609060101010101" pitchFamily="49" charset="-122"/>
              <a:ea typeface="楷体" panose="02010609060101010101" pitchFamily="49" charset="-122"/>
              <a:sym typeface="+mn-ea"/>
            </a:endParaRPr>
          </a:p>
          <a:p>
            <a:pPr eaLnBrk="1" hangingPunct="1">
              <a:lnSpc>
                <a:spcPct val="150000"/>
              </a:lnSpc>
              <a:buFont typeface="Arial" panose="020B0604020202020204" pitchFamily="34" charset="0"/>
              <a:buNone/>
            </a:pPr>
            <a:endParaRPr lang="zh-CN" altLang="en-US" sz="4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9320"/>
                                        </p:tgtEl>
                                        <p:attrNameLst>
                                          <p:attrName>style.visibility</p:attrName>
                                        </p:attrNameLst>
                                      </p:cBhvr>
                                      <p:to>
                                        <p:strVal val="visible"/>
                                      </p:to>
                                    </p:set>
                                    <p:anim calcmode="lin" valueType="num">
                                      <p:cBhvr additive="base">
                                        <p:cTn id="7" dur="500" fill="hold"/>
                                        <p:tgtEl>
                                          <p:spTgt spid="9320"/>
                                        </p:tgtEl>
                                        <p:attrNameLst>
                                          <p:attrName>ppt_x</p:attrName>
                                        </p:attrNameLst>
                                      </p:cBhvr>
                                      <p:tavLst>
                                        <p:tav tm="0">
                                          <p:val>
                                            <p:strVal val="#ppt_x"/>
                                          </p:val>
                                        </p:tav>
                                        <p:tav tm="100000">
                                          <p:val>
                                            <p:strVal val="#ppt_x"/>
                                          </p:val>
                                        </p:tav>
                                      </p:tavLst>
                                    </p:anim>
                                    <p:anim calcmode="lin" valueType="num">
                                      <p:cBhvr additive="base">
                                        <p:cTn id="8" dur="500" fill="hold"/>
                                        <p:tgtEl>
                                          <p:spTgt spid="93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145" y="41910"/>
            <a:ext cx="3550920" cy="1106805"/>
          </a:xfrm>
          <a:prstGeom prst="rect">
            <a:avLst/>
          </a:prstGeom>
          <a:noFill/>
        </p:spPr>
        <p:txBody>
          <a:bodyPr wrap="none" rtlCol="0" anchor="t">
            <a:spAutoFit/>
          </a:bodyPr>
          <a:p>
            <a:r>
              <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rPr>
              <a:t>读读写写</a:t>
            </a:r>
            <a:endPar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endParaRPr>
          </a:p>
        </p:txBody>
      </p:sp>
      <p:sp>
        <p:nvSpPr>
          <p:cNvPr id="9320" name="TextBox 43"/>
          <p:cNvSpPr txBox="1"/>
          <p:nvPr/>
        </p:nvSpPr>
        <p:spPr>
          <a:xfrm>
            <a:off x="109855" y="751840"/>
            <a:ext cx="11943080" cy="3415030"/>
          </a:xfrm>
          <a:prstGeom prst="rect">
            <a:avLst/>
          </a:prstGeom>
          <a:noFill/>
          <a:ln w="9525">
            <a:noFill/>
          </a:ln>
        </p:spPr>
        <p:txBody>
          <a:bodyPr wrap="square">
            <a:spAutoFit/>
          </a:bodyPr>
          <a:p>
            <a:pPr eaLnBrk="1" hangingPunct="1">
              <a:lnSpc>
                <a:spcPct val="150000"/>
              </a:lnSpc>
              <a:buFont typeface="Arial" panose="020B0604020202020204" pitchFamily="34" charset="0"/>
              <a:buNone/>
            </a:pPr>
            <a:r>
              <a:rPr lang="zh-CN" altLang="en-US" sz="4800" b="1" dirty="0">
                <a:latin typeface="楷体" panose="02010609060101010101" pitchFamily="49" charset="-122"/>
                <a:ea typeface="楷体" panose="02010609060101010101" pitchFamily="49" charset="-122"/>
                <a:sym typeface="+mn-ea"/>
              </a:rPr>
              <a:t>苍</a:t>
            </a:r>
            <a:r>
              <a:rPr lang="zh-CN" altLang="en-US" sz="4800" b="1" dirty="0">
                <a:solidFill>
                  <a:srgbClr val="FF0000"/>
                </a:solidFill>
                <a:latin typeface="楷体" panose="02010609060101010101" pitchFamily="49" charset="-122"/>
                <a:ea typeface="楷体" panose="02010609060101010101" pitchFamily="49" charset="-122"/>
                <a:sym typeface="+mn-ea"/>
              </a:rPr>
              <a:t>茫</a:t>
            </a:r>
            <a:r>
              <a:rPr lang="zh-CN" altLang="en-US" sz="4800" b="1" dirty="0">
                <a:latin typeface="楷体" panose="02010609060101010101" pitchFamily="49" charset="-122"/>
                <a:ea typeface="楷体" panose="02010609060101010101" pitchFamily="49" charset="-122"/>
                <a:sym typeface="+mn-ea"/>
              </a:rPr>
              <a:t>（    ） 高</a:t>
            </a:r>
            <a:r>
              <a:rPr lang="zh-CN" altLang="en-US" sz="4800" b="1" dirty="0">
                <a:solidFill>
                  <a:srgbClr val="FF0000"/>
                </a:solidFill>
                <a:latin typeface="楷体" panose="02010609060101010101" pitchFamily="49" charset="-122"/>
                <a:ea typeface="楷体" panose="02010609060101010101" pitchFamily="49" charset="-122"/>
                <a:sym typeface="+mn-ea"/>
              </a:rPr>
              <a:t>傲</a:t>
            </a:r>
            <a:r>
              <a:rPr lang="zh-CN" altLang="en-US" sz="4800" b="1" dirty="0">
                <a:latin typeface="楷体" panose="02010609060101010101" pitchFamily="49" charset="-122"/>
                <a:ea typeface="楷体" panose="02010609060101010101" pitchFamily="49" charset="-122"/>
                <a:sym typeface="+mn-ea"/>
              </a:rPr>
              <a:t>（    ）  海</a:t>
            </a:r>
            <a:r>
              <a:rPr lang="zh-CN" altLang="en-US" sz="4800" b="1" dirty="0">
                <a:solidFill>
                  <a:srgbClr val="FF0000"/>
                </a:solidFill>
                <a:latin typeface="楷体" panose="02010609060101010101" pitchFamily="49" charset="-122"/>
                <a:ea typeface="楷体" panose="02010609060101010101" pitchFamily="49" charset="-122"/>
                <a:sym typeface="+mn-ea"/>
              </a:rPr>
              <a:t>鸥</a:t>
            </a:r>
            <a:r>
              <a:rPr lang="zh-CN" altLang="en-US" sz="4800" b="1" dirty="0">
                <a:latin typeface="楷体" panose="02010609060101010101" pitchFamily="49" charset="-122"/>
                <a:ea typeface="楷体" panose="02010609060101010101" pitchFamily="49" charset="-122"/>
                <a:sym typeface="+mn-ea"/>
              </a:rPr>
              <a:t>（    ）飞</a:t>
            </a:r>
            <a:r>
              <a:rPr lang="zh-CN" altLang="en-US" sz="4800" b="1" dirty="0">
                <a:solidFill>
                  <a:srgbClr val="FF0000"/>
                </a:solidFill>
                <a:latin typeface="楷体" panose="02010609060101010101" pitchFamily="49" charset="-122"/>
                <a:ea typeface="楷体" panose="02010609060101010101" pitchFamily="49" charset="-122"/>
                <a:sym typeface="+mn-ea"/>
              </a:rPr>
              <a:t>窜</a:t>
            </a:r>
            <a:r>
              <a:rPr lang="zh-CN" altLang="en-US" sz="4800" b="1" dirty="0">
                <a:latin typeface="楷体" panose="02010609060101010101" pitchFamily="49" charset="-122"/>
                <a:ea typeface="楷体" panose="02010609060101010101" pitchFamily="49" charset="-122"/>
                <a:sym typeface="+mn-ea"/>
              </a:rPr>
              <a:t>（    ） </a:t>
            </a:r>
            <a:r>
              <a:rPr lang="zh-CN" altLang="en-US" sz="4800" b="1" dirty="0">
                <a:solidFill>
                  <a:srgbClr val="FF0000"/>
                </a:solidFill>
                <a:latin typeface="楷体" panose="02010609060101010101" pitchFamily="49" charset="-122"/>
                <a:ea typeface="楷体" panose="02010609060101010101" pitchFamily="49" charset="-122"/>
                <a:sym typeface="+mn-ea"/>
              </a:rPr>
              <a:t>蠢</a:t>
            </a:r>
            <a:r>
              <a:rPr lang="zh-CN" altLang="en-US" sz="4800" b="1" dirty="0">
                <a:latin typeface="楷体" panose="02010609060101010101" pitchFamily="49" charset="-122"/>
                <a:ea typeface="楷体" panose="02010609060101010101" pitchFamily="49" charset="-122"/>
                <a:sym typeface="+mn-ea"/>
              </a:rPr>
              <a:t>笨（    ）  </a:t>
            </a:r>
            <a:r>
              <a:rPr lang="zh-CN" altLang="en-US" sz="4800" b="1" dirty="0">
                <a:solidFill>
                  <a:srgbClr val="FF0000"/>
                </a:solidFill>
                <a:latin typeface="楷体" panose="02010609060101010101" pitchFamily="49" charset="-122"/>
                <a:ea typeface="楷体" panose="02010609060101010101" pitchFamily="49" charset="-122"/>
                <a:sym typeface="+mn-ea"/>
              </a:rPr>
              <a:t>翡</a:t>
            </a:r>
            <a:r>
              <a:rPr lang="zh-CN" altLang="en-US" sz="4800" b="1" dirty="0">
                <a:latin typeface="楷体" panose="02010609060101010101" pitchFamily="49" charset="-122"/>
                <a:ea typeface="楷体" panose="02010609060101010101" pitchFamily="49" charset="-122"/>
                <a:sym typeface="+mn-ea"/>
              </a:rPr>
              <a:t>翠（    ）困</a:t>
            </a:r>
            <a:r>
              <a:rPr lang="zh-CN" altLang="en-US" sz="4800" b="1" dirty="0">
                <a:solidFill>
                  <a:srgbClr val="FF0000"/>
                </a:solidFill>
                <a:latin typeface="楷体" panose="02010609060101010101" pitchFamily="49" charset="-122"/>
                <a:ea typeface="楷体" panose="02010609060101010101" pitchFamily="49" charset="-122"/>
                <a:sym typeface="+mn-ea"/>
              </a:rPr>
              <a:t>乏</a:t>
            </a:r>
            <a:r>
              <a:rPr lang="zh-CN" altLang="en-US" sz="4800" b="1" dirty="0">
                <a:latin typeface="楷体" panose="02010609060101010101" pitchFamily="49" charset="-122"/>
                <a:ea typeface="楷体" panose="02010609060101010101" pitchFamily="49" charset="-122"/>
                <a:sym typeface="+mn-ea"/>
              </a:rPr>
              <a:t>（     ）</a:t>
            </a:r>
            <a:r>
              <a:rPr lang="zh-CN" altLang="en-US" sz="4800" b="1" dirty="0">
                <a:solidFill>
                  <a:srgbClr val="FF0000"/>
                </a:solidFill>
                <a:latin typeface="楷体" panose="02010609060101010101" pitchFamily="49" charset="-122"/>
                <a:ea typeface="楷体" panose="02010609060101010101" pitchFamily="49" charset="-122"/>
                <a:sym typeface="+mn-ea"/>
              </a:rPr>
              <a:t>熄</a:t>
            </a:r>
            <a:r>
              <a:rPr lang="zh-CN" altLang="en-US" sz="4800" b="1" dirty="0">
                <a:latin typeface="楷体" panose="02010609060101010101" pitchFamily="49" charset="-122"/>
                <a:ea typeface="楷体" panose="02010609060101010101" pitchFamily="49" charset="-122"/>
                <a:sym typeface="+mn-ea"/>
              </a:rPr>
              <a:t>灭（     ）</a:t>
            </a:r>
            <a:endParaRPr lang="zh-CN" altLang="en-US" sz="4800" b="1" dirty="0">
              <a:latin typeface="楷体" panose="02010609060101010101" pitchFamily="49" charset="-122"/>
              <a:ea typeface="楷体" panose="02010609060101010101" pitchFamily="49" charset="-122"/>
            </a:endParaRPr>
          </a:p>
        </p:txBody>
      </p:sp>
      <p:sp>
        <p:nvSpPr>
          <p:cNvPr id="5" name="TextBox 3"/>
          <p:cNvSpPr txBox="1"/>
          <p:nvPr/>
        </p:nvSpPr>
        <p:spPr>
          <a:xfrm>
            <a:off x="1746885" y="1043305"/>
            <a:ext cx="2026920" cy="829945"/>
          </a:xfrm>
          <a:prstGeom prst="rect">
            <a:avLst/>
          </a:prstGeom>
          <a:noFill/>
        </p:spPr>
        <p:txBody>
          <a:bodyPr wrap="square">
            <a:spAutoFit/>
          </a:bodyPr>
          <a:p>
            <a:pPr marR="0" defTabSz="914400" eaLnBrk="1" hangingPunct="1">
              <a:buClrTx/>
              <a:buSzTx/>
              <a:buFontTx/>
              <a:buNone/>
              <a:defRPr/>
            </a:pPr>
            <a:r>
              <a:rPr kumimoji="1" lang="en-US" altLang="zh-CN" sz="4800" b="1" noProof="0" dirty="0" err="1">
                <a:solidFill>
                  <a:srgbClr val="0000FF"/>
                </a:solidFill>
                <a:latin typeface="+mn-ea"/>
                <a:sym typeface="+mn-ea"/>
              </a:rPr>
              <a:t> máng </a:t>
            </a:r>
            <a:endParaRPr kumimoji="1" lang="en-US" altLang="zh-CN" sz="4800" b="1" noProof="0" dirty="0" err="1">
              <a:solidFill>
                <a:srgbClr val="0000FF"/>
              </a:solidFill>
              <a:latin typeface="+mn-ea"/>
              <a:sym typeface="+mn-ea"/>
            </a:endParaRPr>
          </a:p>
        </p:txBody>
      </p:sp>
      <p:sp>
        <p:nvSpPr>
          <p:cNvPr id="2" name="TextBox 3"/>
          <p:cNvSpPr txBox="1"/>
          <p:nvPr/>
        </p:nvSpPr>
        <p:spPr>
          <a:xfrm>
            <a:off x="6140450" y="1043305"/>
            <a:ext cx="2026920" cy="829945"/>
          </a:xfrm>
          <a:prstGeom prst="rect">
            <a:avLst/>
          </a:prstGeom>
          <a:noFill/>
        </p:spPr>
        <p:txBody>
          <a:bodyPr wrap="square">
            <a:spAutoFit/>
          </a:bodyPr>
          <a:p>
            <a:pPr marR="0" defTabSz="914400" eaLnBrk="1" hangingPunct="1">
              <a:spcBef>
                <a:spcPct val="50000"/>
              </a:spcBef>
              <a:buClrTx/>
              <a:buSzTx/>
              <a:buFontTx/>
              <a:buNone/>
              <a:defRPr/>
            </a:pPr>
            <a:r>
              <a:rPr kumimoji="1" lang="en-US" altLang="zh-CN" sz="4800" b="1" noProof="0" dirty="0" err="1">
                <a:solidFill>
                  <a:srgbClr val="0000FF"/>
                </a:solidFill>
                <a:latin typeface="+mn-ea"/>
                <a:sym typeface="+mn-ea"/>
              </a:rPr>
              <a:t>ào</a:t>
            </a:r>
            <a:endParaRPr kumimoji="1" lang="en-US" altLang="zh-CN" sz="4800" b="1" noProof="0" dirty="0" err="1">
              <a:solidFill>
                <a:srgbClr val="0000FF"/>
              </a:solidFill>
              <a:latin typeface="+mn-ea"/>
              <a:sym typeface="+mn-ea"/>
            </a:endParaRPr>
          </a:p>
        </p:txBody>
      </p:sp>
      <p:sp>
        <p:nvSpPr>
          <p:cNvPr id="3" name="TextBox 3"/>
          <p:cNvSpPr txBox="1"/>
          <p:nvPr/>
        </p:nvSpPr>
        <p:spPr>
          <a:xfrm>
            <a:off x="10224135" y="1043305"/>
            <a:ext cx="2026920" cy="829945"/>
          </a:xfrm>
          <a:prstGeom prst="rect">
            <a:avLst/>
          </a:prstGeom>
          <a:noFill/>
        </p:spPr>
        <p:txBody>
          <a:bodyPr wrap="square">
            <a:spAutoFit/>
          </a:bodyPr>
          <a:p>
            <a:pPr marR="0" defTabSz="914400" eaLnBrk="1" hangingPunct="1">
              <a:buClrTx/>
              <a:buSzTx/>
              <a:buFontTx/>
              <a:buNone/>
              <a:defRPr/>
            </a:pPr>
            <a:r>
              <a:rPr lang="en-US" altLang="zh-CN" sz="4800" b="1" noProof="0" dirty="0" err="1">
                <a:ln>
                  <a:noFill/>
                </a:ln>
                <a:solidFill>
                  <a:srgbClr val="0000FF"/>
                </a:solidFill>
                <a:effectLst/>
                <a:uLnTx/>
                <a:uFillTx/>
                <a:latin typeface="+mn-ea"/>
                <a:sym typeface="+mn-ea"/>
              </a:rPr>
              <a:t>ōu</a:t>
            </a:r>
            <a:endParaRPr lang="en-US" altLang="zh-CN" sz="4800" b="1" noProof="0" dirty="0" err="1">
              <a:ln>
                <a:noFill/>
              </a:ln>
              <a:solidFill>
                <a:srgbClr val="0000FF"/>
              </a:solidFill>
              <a:effectLst/>
              <a:uLnTx/>
              <a:uFillTx/>
              <a:latin typeface="+mn-ea"/>
              <a:sym typeface="+mn-ea"/>
            </a:endParaRPr>
          </a:p>
        </p:txBody>
      </p:sp>
      <p:sp>
        <p:nvSpPr>
          <p:cNvPr id="7" name="TextBox 3"/>
          <p:cNvSpPr txBox="1"/>
          <p:nvPr/>
        </p:nvSpPr>
        <p:spPr>
          <a:xfrm>
            <a:off x="5640705" y="2124075"/>
            <a:ext cx="2026920" cy="829945"/>
          </a:xfrm>
          <a:prstGeom prst="rect">
            <a:avLst/>
          </a:prstGeom>
          <a:noFill/>
        </p:spPr>
        <p:txBody>
          <a:bodyPr wrap="square">
            <a:spAutoFit/>
          </a:bodyPr>
          <a:p>
            <a:pPr marR="0" defTabSz="914400" eaLnBrk="1" hangingPunct="1">
              <a:buClrTx/>
              <a:buSzTx/>
              <a:buFontTx/>
              <a:buNone/>
              <a:defRPr/>
            </a:pPr>
            <a:r>
              <a:rPr lang="en-US" altLang="zh-CN" sz="4800" b="1" noProof="0" dirty="0" err="1">
                <a:ln>
                  <a:noFill/>
                </a:ln>
                <a:solidFill>
                  <a:srgbClr val="0000FF"/>
                </a:solidFill>
                <a:effectLst/>
                <a:uLnTx/>
                <a:uFillTx/>
                <a:latin typeface="+mn-ea"/>
                <a:sym typeface="+mn-ea"/>
              </a:rPr>
              <a:t> chǔn </a:t>
            </a:r>
            <a:endParaRPr lang="en-US" altLang="zh-CN" sz="4800" b="1" noProof="0" dirty="0" err="1">
              <a:ln>
                <a:noFill/>
              </a:ln>
              <a:solidFill>
                <a:srgbClr val="0000FF"/>
              </a:solidFill>
              <a:effectLst/>
              <a:uLnTx/>
              <a:uFillTx/>
              <a:latin typeface="+mn-ea"/>
              <a:sym typeface="+mn-ea"/>
            </a:endParaRPr>
          </a:p>
        </p:txBody>
      </p:sp>
      <p:sp>
        <p:nvSpPr>
          <p:cNvPr id="8" name="TextBox 3"/>
          <p:cNvSpPr txBox="1"/>
          <p:nvPr/>
        </p:nvSpPr>
        <p:spPr>
          <a:xfrm>
            <a:off x="10436860" y="2035810"/>
            <a:ext cx="1157605" cy="829945"/>
          </a:xfrm>
          <a:prstGeom prst="rect">
            <a:avLst/>
          </a:prstGeom>
          <a:noFill/>
        </p:spPr>
        <p:txBody>
          <a:bodyPr wrap="square">
            <a:spAutoFit/>
          </a:bodyPr>
          <a:p>
            <a:pPr marR="0" defTabSz="914400" eaLnBrk="1" hangingPunct="1">
              <a:buClrTx/>
              <a:buSzTx/>
              <a:buFontTx/>
              <a:buNone/>
              <a:defRPr/>
            </a:pPr>
            <a:r>
              <a:rPr kumimoji="1" lang="en-US" altLang="zh-CN" sz="4800" b="1" noProof="0" dirty="0" err="1">
                <a:solidFill>
                  <a:srgbClr val="0000FF"/>
                </a:solidFill>
                <a:latin typeface="+mn-ea"/>
                <a:sym typeface="+mn-ea"/>
              </a:rPr>
              <a:t>fěi </a:t>
            </a:r>
            <a:endParaRPr kumimoji="1" lang="en-US" altLang="zh-CN" sz="4800" b="1" noProof="0" dirty="0" err="1">
              <a:solidFill>
                <a:srgbClr val="0000FF"/>
              </a:solidFill>
              <a:latin typeface="+mn-ea"/>
              <a:sym typeface="+mn-ea"/>
            </a:endParaRPr>
          </a:p>
        </p:txBody>
      </p:sp>
      <p:sp>
        <p:nvSpPr>
          <p:cNvPr id="9" name="TextBox 3"/>
          <p:cNvSpPr txBox="1"/>
          <p:nvPr/>
        </p:nvSpPr>
        <p:spPr>
          <a:xfrm>
            <a:off x="2198370" y="3152775"/>
            <a:ext cx="2026920" cy="829945"/>
          </a:xfrm>
          <a:prstGeom prst="rect">
            <a:avLst/>
          </a:prstGeom>
          <a:noFill/>
        </p:spPr>
        <p:txBody>
          <a:bodyPr wrap="square">
            <a:spAutoFit/>
          </a:bodyPr>
          <a:p>
            <a:pPr marR="0" defTabSz="914400" eaLnBrk="1" hangingPunct="1">
              <a:buClrTx/>
              <a:buSzTx/>
              <a:buFontTx/>
              <a:buNone/>
              <a:defRPr/>
            </a:pPr>
            <a:r>
              <a:rPr lang="en-US" altLang="zh-CN" sz="4800" b="1" noProof="0" dirty="0" err="1">
                <a:ln>
                  <a:noFill/>
                </a:ln>
                <a:solidFill>
                  <a:srgbClr val="0000FF"/>
                </a:solidFill>
                <a:effectLst/>
                <a:uLnTx/>
                <a:uFillTx/>
                <a:latin typeface="+mn-ea"/>
                <a:ea typeface="宋体" panose="02010600030101010101" pitchFamily="2" charset="-122"/>
                <a:sym typeface="+mn-ea"/>
              </a:rPr>
              <a:t>fá</a:t>
            </a:r>
            <a:endParaRPr lang="en-US" altLang="zh-CN" sz="4800" b="1" noProof="0" dirty="0" err="1">
              <a:ln>
                <a:noFill/>
              </a:ln>
              <a:solidFill>
                <a:srgbClr val="0000FF"/>
              </a:solidFill>
              <a:effectLst/>
              <a:uLnTx/>
              <a:uFillTx/>
              <a:latin typeface="+mn-ea"/>
              <a:ea typeface="宋体" panose="02010600030101010101" pitchFamily="2" charset="-122"/>
              <a:sym typeface="+mn-ea"/>
            </a:endParaRPr>
          </a:p>
        </p:txBody>
      </p:sp>
      <p:sp>
        <p:nvSpPr>
          <p:cNvPr id="11" name="TextBox 3"/>
          <p:cNvSpPr txBox="1"/>
          <p:nvPr/>
        </p:nvSpPr>
        <p:spPr>
          <a:xfrm>
            <a:off x="6140450" y="3226435"/>
            <a:ext cx="2026920" cy="829945"/>
          </a:xfrm>
          <a:prstGeom prst="rect">
            <a:avLst/>
          </a:prstGeom>
          <a:noFill/>
        </p:spPr>
        <p:txBody>
          <a:bodyPr wrap="square">
            <a:spAutoFit/>
          </a:bodyPr>
          <a:p>
            <a:pPr marR="0" defTabSz="914400" eaLnBrk="1" hangingPunct="1">
              <a:buClrTx/>
              <a:buSzTx/>
              <a:buFontTx/>
              <a:buNone/>
              <a:defRPr/>
            </a:pPr>
            <a:r>
              <a:rPr lang="en-US" altLang="zh-CN" sz="4800" b="1" noProof="0" dirty="0" err="1">
                <a:ln>
                  <a:noFill/>
                </a:ln>
                <a:solidFill>
                  <a:srgbClr val="0000FF"/>
                </a:solidFill>
                <a:effectLst/>
                <a:uLnTx/>
                <a:uFillTx/>
                <a:latin typeface="+mn-ea"/>
                <a:sym typeface="+mn-ea"/>
              </a:rPr>
              <a:t>xī </a:t>
            </a:r>
            <a:endParaRPr lang="en-US" altLang="zh-CN" sz="4800" b="1" noProof="0" dirty="0" err="1">
              <a:ln>
                <a:noFill/>
              </a:ln>
              <a:solidFill>
                <a:srgbClr val="0000FF"/>
              </a:solidFill>
              <a:effectLst/>
              <a:uLnTx/>
              <a:uFillTx/>
              <a:latin typeface="+mn-ea"/>
              <a:sym typeface="+mn-ea"/>
            </a:endParaRPr>
          </a:p>
        </p:txBody>
      </p:sp>
      <p:sp>
        <p:nvSpPr>
          <p:cNvPr id="10" name="TextBox 3"/>
          <p:cNvSpPr txBox="1"/>
          <p:nvPr/>
        </p:nvSpPr>
        <p:spPr>
          <a:xfrm>
            <a:off x="1906905" y="2124075"/>
            <a:ext cx="1661160" cy="829945"/>
          </a:xfrm>
          <a:prstGeom prst="rect">
            <a:avLst/>
          </a:prstGeom>
          <a:noFill/>
        </p:spPr>
        <p:txBody>
          <a:bodyPr wrap="square">
            <a:spAutoFit/>
          </a:bodyPr>
          <a:p>
            <a:pPr marR="0" defTabSz="914400" eaLnBrk="1" hangingPunct="1">
              <a:buClrTx/>
              <a:buSzTx/>
              <a:buFontTx/>
              <a:buNone/>
              <a:defRPr/>
            </a:pPr>
            <a:r>
              <a:rPr kumimoji="1" lang="en-US" altLang="zh-CN" sz="4800" b="1" noProof="0" dirty="0" err="1">
                <a:solidFill>
                  <a:srgbClr val="0000FF"/>
                </a:solidFill>
                <a:latin typeface="+mn-ea"/>
                <a:sym typeface="+mn-ea"/>
              </a:rPr>
              <a:t>cuàn </a:t>
            </a:r>
            <a:endParaRPr kumimoji="1" lang="en-US" altLang="zh-CN" sz="4800" b="1" noProof="0" dirty="0" err="1">
              <a:solidFill>
                <a:srgbClr val="0000FF"/>
              </a:solidFill>
              <a:latin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9320"/>
                                        </p:tgtEl>
                                        <p:attrNameLst>
                                          <p:attrName>style.visibility</p:attrName>
                                        </p:attrNameLst>
                                      </p:cBhvr>
                                      <p:to>
                                        <p:strVal val="visible"/>
                                      </p:to>
                                    </p:set>
                                    <p:anim calcmode="lin" valueType="num">
                                      <p:cBhvr additive="base">
                                        <p:cTn id="7" dur="500" fill="hold"/>
                                        <p:tgtEl>
                                          <p:spTgt spid="9320"/>
                                        </p:tgtEl>
                                        <p:attrNameLst>
                                          <p:attrName>ppt_x</p:attrName>
                                        </p:attrNameLst>
                                      </p:cBhvr>
                                      <p:tavLst>
                                        <p:tav tm="0">
                                          <p:val>
                                            <p:strVal val="#ppt_x"/>
                                          </p:val>
                                        </p:tav>
                                        <p:tav tm="100000">
                                          <p:val>
                                            <p:strVal val="#ppt_x"/>
                                          </p:val>
                                        </p:tav>
                                      </p:tavLst>
                                    </p:anim>
                                    <p:anim calcmode="lin" valueType="num">
                                      <p:cBhvr additive="base">
                                        <p:cTn id="8" dur="500" fill="hold"/>
                                        <p:tgtEl>
                                          <p:spTgt spid="93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in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arn(inVertical)">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 grpId="0"/>
      <p:bldP spid="5" grpId="0"/>
      <p:bldP spid="2" grpId="0"/>
      <p:bldP spid="3" grpId="0"/>
      <p:bldP spid="7" grpId="0"/>
      <p:bldP spid="8" grpId="0"/>
      <p:bldP spid="9" grpId="0"/>
      <p:bldP spid="11"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36525" y="1207770"/>
            <a:ext cx="11919585" cy="2971165"/>
          </a:xfrm>
          <a:prstGeom prst="rect">
            <a:avLst/>
          </a:prstGeom>
        </p:spPr>
        <p:txBody>
          <a:bodyPr wrap="square">
            <a:spAutoFit/>
          </a:bodyPr>
          <a:p>
            <a:pPr eaLnBrk="1" hangingPunct="1">
              <a:lnSpc>
                <a:spcPct val="130000"/>
              </a:lnSpc>
            </a:pPr>
            <a:r>
              <a:rPr lang="zh-CN" altLang="en-US" sz="4800" b="1" dirty="0">
                <a:solidFill>
                  <a:srgbClr val="000000"/>
                </a:solidFill>
                <a:latin typeface="黑体" panose="02010609060101010101" pitchFamily="2" charset="-122"/>
                <a:ea typeface="黑体" panose="02010609060101010101" pitchFamily="2" charset="-122"/>
                <a:sym typeface="+mn-ea"/>
              </a:rPr>
              <a:t>胆</a:t>
            </a:r>
            <a:r>
              <a:rPr lang="zh-CN" altLang="en-US" sz="4800" b="1" dirty="0">
                <a:solidFill>
                  <a:srgbClr val="FF0000"/>
                </a:solidFill>
                <a:latin typeface="黑体" panose="02010609060101010101" pitchFamily="2" charset="-122"/>
                <a:ea typeface="黑体" panose="02010609060101010101" pitchFamily="2" charset="-122"/>
                <a:sym typeface="+mn-ea"/>
              </a:rPr>
              <a:t>怯</a:t>
            </a:r>
            <a:r>
              <a:rPr lang="zh-CN" altLang="en-US" sz="4800" b="1" dirty="0">
                <a:solidFill>
                  <a:srgbClr val="000000"/>
                </a:solidFill>
                <a:latin typeface="黑体" panose="02010609060101010101" pitchFamily="2" charset="-122"/>
                <a:ea typeface="黑体" panose="02010609060101010101" pitchFamily="2" charset="-122"/>
                <a:sym typeface="+mn-ea"/>
              </a:rPr>
              <a:t>（     ）    </a:t>
            </a:r>
            <a:r>
              <a:rPr lang="zh-CN" altLang="en-US" sz="4800" b="1" dirty="0">
                <a:solidFill>
                  <a:srgbClr val="FF0000"/>
                </a:solidFill>
                <a:latin typeface="黑体" panose="02010609060101010101" pitchFamily="2" charset="-122"/>
                <a:ea typeface="黑体" panose="02010609060101010101" pitchFamily="2" charset="-122"/>
                <a:sym typeface="+mn-ea"/>
              </a:rPr>
              <a:t>蜿蜒</a:t>
            </a:r>
            <a:r>
              <a:rPr lang="zh-CN" altLang="en-US" sz="4800" b="1" dirty="0">
                <a:solidFill>
                  <a:srgbClr val="000000"/>
                </a:solidFill>
                <a:latin typeface="黑体" panose="02010609060101010101" pitchFamily="2" charset="-122"/>
                <a:ea typeface="黑体" panose="02010609060101010101" pitchFamily="2" charset="-122"/>
                <a:sym typeface="+mn-ea"/>
              </a:rPr>
              <a:t>（              ）</a:t>
            </a:r>
            <a:endParaRPr lang="zh-CN" altLang="en-US" sz="4800" b="1" dirty="0">
              <a:solidFill>
                <a:srgbClr val="000000"/>
              </a:solidFill>
              <a:latin typeface="黑体" panose="02010609060101010101" pitchFamily="2" charset="-122"/>
              <a:ea typeface="黑体" panose="02010609060101010101" pitchFamily="2" charset="-122"/>
              <a:sym typeface="+mn-ea"/>
            </a:endParaRPr>
          </a:p>
          <a:p>
            <a:pPr eaLnBrk="1" hangingPunct="1">
              <a:lnSpc>
                <a:spcPct val="130000"/>
              </a:lnSpc>
            </a:pPr>
            <a:r>
              <a:rPr lang="zh-CN" altLang="en-US" sz="4800" b="1" dirty="0">
                <a:solidFill>
                  <a:srgbClr val="FF0000"/>
                </a:solidFill>
                <a:latin typeface="黑体" panose="02010609060101010101" pitchFamily="2" charset="-122"/>
                <a:ea typeface="黑体" panose="02010609060101010101" pitchFamily="2" charset="-122"/>
                <a:sym typeface="+mn-ea"/>
              </a:rPr>
              <a:t>呻吟</a:t>
            </a:r>
            <a:r>
              <a:rPr lang="zh-CN" altLang="en-US" sz="4800" b="1" dirty="0">
                <a:solidFill>
                  <a:srgbClr val="000000"/>
                </a:solidFill>
                <a:latin typeface="黑体" panose="02010609060101010101" pitchFamily="2" charset="-122"/>
                <a:ea typeface="黑体" panose="02010609060101010101" pitchFamily="2" charset="-122"/>
                <a:sym typeface="+mn-ea"/>
              </a:rPr>
              <a:t>（            ）  深</a:t>
            </a:r>
            <a:r>
              <a:rPr lang="zh-CN" altLang="en-US" sz="4800" b="1" dirty="0">
                <a:solidFill>
                  <a:srgbClr val="FF0000"/>
                </a:solidFill>
                <a:latin typeface="黑体" panose="02010609060101010101" pitchFamily="2" charset="-122"/>
                <a:ea typeface="黑体" panose="02010609060101010101" pitchFamily="2" charset="-122"/>
                <a:sym typeface="+mn-ea"/>
              </a:rPr>
              <a:t>渊</a:t>
            </a:r>
            <a:r>
              <a:rPr lang="zh-CN" altLang="en-US" sz="4800" b="1" dirty="0">
                <a:solidFill>
                  <a:srgbClr val="000000"/>
                </a:solidFill>
                <a:latin typeface="黑体" panose="02010609060101010101" pitchFamily="2" charset="-122"/>
                <a:ea typeface="黑体" panose="02010609060101010101" pitchFamily="2" charset="-122"/>
                <a:sym typeface="+mn-ea"/>
              </a:rPr>
              <a:t> （       ）</a:t>
            </a:r>
            <a:endParaRPr lang="zh-CN" altLang="en-US" sz="4800" b="1" dirty="0">
              <a:solidFill>
                <a:srgbClr val="000000"/>
              </a:solidFill>
              <a:latin typeface="黑体" panose="02010609060101010101" pitchFamily="2" charset="-122"/>
              <a:ea typeface="黑体" panose="02010609060101010101" pitchFamily="2" charset="-122"/>
              <a:sym typeface="+mn-ea"/>
            </a:endParaRPr>
          </a:p>
          <a:p>
            <a:pPr eaLnBrk="1" hangingPunct="1">
              <a:lnSpc>
                <a:spcPct val="130000"/>
              </a:lnSpc>
            </a:pPr>
            <a:r>
              <a:rPr lang="zh-CN" altLang="en-US" sz="4800" b="1" dirty="0">
                <a:solidFill>
                  <a:srgbClr val="000000"/>
                </a:solidFill>
                <a:latin typeface="黑体" panose="02010609060101010101" pitchFamily="2" charset="-122"/>
                <a:ea typeface="黑体" panose="02010609060101010101" pitchFamily="2" charset="-122"/>
                <a:sym typeface="+mn-ea"/>
              </a:rPr>
              <a:t>悬</a:t>
            </a:r>
            <a:r>
              <a:rPr lang="zh-CN" altLang="en-US" sz="4800" b="1" dirty="0">
                <a:solidFill>
                  <a:srgbClr val="FF0000"/>
                </a:solidFill>
                <a:latin typeface="黑体" panose="02010609060101010101" pitchFamily="2" charset="-122"/>
                <a:ea typeface="黑体" panose="02010609060101010101" pitchFamily="2" charset="-122"/>
                <a:sym typeface="+mn-ea"/>
              </a:rPr>
              <a:t>崖</a:t>
            </a:r>
            <a:r>
              <a:rPr lang="zh-CN" altLang="en-US" sz="4800" b="1" dirty="0">
                <a:solidFill>
                  <a:srgbClr val="000000"/>
                </a:solidFill>
                <a:latin typeface="黑体" panose="02010609060101010101" pitchFamily="2" charset="-122"/>
                <a:ea typeface="黑体" panose="02010609060101010101" pitchFamily="2" charset="-122"/>
                <a:sym typeface="+mn-ea"/>
              </a:rPr>
              <a:t>（     ）</a:t>
            </a:r>
            <a:r>
              <a:rPr lang="zh-CN" altLang="en-US" sz="4800" b="1" dirty="0">
                <a:solidFill>
                  <a:srgbClr val="FF0000"/>
                </a:solidFill>
                <a:latin typeface="黑体" panose="02010609060101010101" pitchFamily="2" charset="-122"/>
                <a:ea typeface="黑体" panose="02010609060101010101" pitchFamily="2" charset="-122"/>
                <a:sym typeface="+mn-ea"/>
              </a:rPr>
              <a:t>掠</a:t>
            </a:r>
            <a:r>
              <a:rPr lang="zh-CN" altLang="en-US" sz="4800" b="1" dirty="0">
                <a:solidFill>
                  <a:srgbClr val="000000"/>
                </a:solidFill>
                <a:latin typeface="黑体" panose="02010609060101010101" pitchFamily="2" charset="-122"/>
                <a:ea typeface="黑体" panose="02010609060101010101" pitchFamily="2" charset="-122"/>
                <a:sym typeface="+mn-ea"/>
              </a:rPr>
              <a:t>起（     ） </a:t>
            </a:r>
            <a:endParaRPr kumimoji="0" lang="zh-CN" altLang="en-US" sz="4800" b="1" i="0" u="none" strike="noStrike" kern="1200" cap="none" spc="0" normalizeH="0" baseline="0" noProof="0" dirty="0">
              <a:ln>
                <a:noFill/>
              </a:ln>
              <a:solidFill>
                <a:schemeClr val="tx1"/>
              </a:solidFill>
              <a:effectLst/>
              <a:uLnTx/>
              <a:uFillTx/>
              <a:latin typeface="+mj-ea"/>
              <a:ea typeface="+mj-ea"/>
              <a:cs typeface="+mn-cs"/>
            </a:endParaRPr>
          </a:p>
        </p:txBody>
      </p:sp>
      <p:sp>
        <p:nvSpPr>
          <p:cNvPr id="5" name="文本框 4"/>
          <p:cNvSpPr txBox="1"/>
          <p:nvPr/>
        </p:nvSpPr>
        <p:spPr>
          <a:xfrm>
            <a:off x="213360" y="100965"/>
            <a:ext cx="3550920" cy="1106805"/>
          </a:xfrm>
          <a:prstGeom prst="rect">
            <a:avLst/>
          </a:prstGeom>
          <a:noFill/>
        </p:spPr>
        <p:txBody>
          <a:bodyPr wrap="none" rtlCol="0" anchor="t">
            <a:spAutoFit/>
          </a:bodyPr>
          <a:p>
            <a:r>
              <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rPr>
              <a:t>字词补充</a:t>
            </a:r>
            <a:endParaRPr lang="zh-CN" altLang="zh-CN" sz="6600" b="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sym typeface="+mn-ea"/>
            </a:endParaRPr>
          </a:p>
        </p:txBody>
      </p:sp>
      <p:sp>
        <p:nvSpPr>
          <p:cNvPr id="8" name="TextBox 3"/>
          <p:cNvSpPr txBox="1"/>
          <p:nvPr/>
        </p:nvSpPr>
        <p:spPr>
          <a:xfrm>
            <a:off x="7963535" y="1286510"/>
            <a:ext cx="2938145" cy="829945"/>
          </a:xfrm>
          <a:prstGeom prst="rect">
            <a:avLst/>
          </a:prstGeom>
          <a:noFill/>
        </p:spPr>
        <p:txBody>
          <a:bodyPr wrap="square">
            <a:spAutoFit/>
          </a:bodyPr>
          <a:p>
            <a:pPr marR="0" defTabSz="914400" eaLnBrk="1" hangingPunct="1">
              <a:buClrTx/>
              <a:buSzTx/>
              <a:buFontTx/>
              <a:buNone/>
              <a:defRPr/>
            </a:pPr>
            <a:r>
              <a:rPr lang="zh-CN" altLang="zh-CN" sz="4800" dirty="0">
                <a:solidFill>
                  <a:srgbClr val="0000FF"/>
                </a:solidFill>
                <a:latin typeface="Arial" panose="020B0604020202020204" pitchFamily="34" charset="0"/>
                <a:sym typeface="+mn-ea"/>
              </a:rPr>
              <a:t>wān  yán</a:t>
            </a:r>
            <a:endParaRPr kumimoji="1" lang="zh-CN" altLang="zh-CN" sz="4800" b="1" noProof="0" dirty="0">
              <a:solidFill>
                <a:srgbClr val="0000FF"/>
              </a:solidFill>
              <a:latin typeface="Arial" panose="020B0604020202020204" pitchFamily="34" charset="0"/>
              <a:sym typeface="+mn-ea"/>
            </a:endParaRPr>
          </a:p>
        </p:txBody>
      </p:sp>
      <p:sp>
        <p:nvSpPr>
          <p:cNvPr id="9" name="TextBox 3"/>
          <p:cNvSpPr txBox="1"/>
          <p:nvPr/>
        </p:nvSpPr>
        <p:spPr>
          <a:xfrm>
            <a:off x="2119630" y="1402080"/>
            <a:ext cx="1468120" cy="829945"/>
          </a:xfrm>
          <a:prstGeom prst="rect">
            <a:avLst/>
          </a:prstGeom>
          <a:noFill/>
        </p:spPr>
        <p:txBody>
          <a:bodyPr wrap="square">
            <a:spAutoFit/>
          </a:bodyPr>
          <a:p>
            <a:pPr marR="0" defTabSz="914400" eaLnBrk="1" hangingPunct="1">
              <a:buClrTx/>
              <a:buSzTx/>
              <a:buFontTx/>
              <a:buNone/>
              <a:defRPr/>
            </a:pPr>
            <a:r>
              <a:rPr lang="en-US" altLang="zh-CN" sz="4800" b="1">
                <a:solidFill>
                  <a:srgbClr val="0000FF"/>
                </a:solidFill>
                <a:latin typeface="+mj-ea"/>
                <a:ea typeface="+mj-ea"/>
                <a:sym typeface="+mn-ea"/>
              </a:rPr>
              <a:t>qiè</a:t>
            </a:r>
            <a:r>
              <a:rPr lang="en-US" altLang="zh-CN" sz="4800" b="1">
                <a:latin typeface="+mj-ea"/>
                <a:ea typeface="+mj-ea"/>
                <a:sym typeface="+mn-ea"/>
              </a:rPr>
              <a:t> </a:t>
            </a:r>
            <a:endParaRPr kumimoji="0" lang="en-US" altLang="zh-CN" sz="4800" b="1" kern="1200" cap="none" spc="0" normalizeH="0" baseline="0" noProof="0" dirty="0" err="1">
              <a:ln>
                <a:noFill/>
              </a:ln>
              <a:solidFill>
                <a:srgbClr val="0000FF"/>
              </a:solidFill>
              <a:effectLst/>
              <a:uLnTx/>
              <a:uFillTx/>
              <a:latin typeface="+mj-ea"/>
              <a:ea typeface="+mj-ea"/>
              <a:cs typeface="+mn-cs"/>
              <a:sym typeface="+mn-ea"/>
            </a:endParaRPr>
          </a:p>
        </p:txBody>
      </p:sp>
      <p:sp>
        <p:nvSpPr>
          <p:cNvPr id="2" name="TextBox 3"/>
          <p:cNvSpPr txBox="1"/>
          <p:nvPr/>
        </p:nvSpPr>
        <p:spPr>
          <a:xfrm>
            <a:off x="2119630" y="3218815"/>
            <a:ext cx="1468120" cy="829945"/>
          </a:xfrm>
          <a:prstGeom prst="rect">
            <a:avLst/>
          </a:prstGeom>
          <a:noFill/>
        </p:spPr>
        <p:txBody>
          <a:bodyPr wrap="square">
            <a:spAutoFit/>
          </a:bodyPr>
          <a:p>
            <a:pPr marR="0" defTabSz="914400" eaLnBrk="1" hangingPunct="1">
              <a:buClrTx/>
              <a:buSzTx/>
              <a:buFontTx/>
              <a:buNone/>
              <a:defRPr/>
            </a:pPr>
            <a:r>
              <a:rPr lang="en-US" altLang="zh-CN" sz="4800" b="1">
                <a:solidFill>
                  <a:srgbClr val="0000FF"/>
                </a:solidFill>
                <a:latin typeface="+mj-ea"/>
                <a:ea typeface="+mj-ea"/>
                <a:sym typeface="+mn-ea"/>
              </a:rPr>
              <a:t>yá</a:t>
            </a:r>
            <a:endParaRPr kumimoji="1" lang="en-US" altLang="zh-CN" sz="4800" b="1" noProof="0" dirty="0" err="1">
              <a:solidFill>
                <a:srgbClr val="0000FF"/>
              </a:solidFill>
              <a:latin typeface="+mj-ea"/>
              <a:ea typeface="+mj-ea"/>
              <a:sym typeface="+mn-ea"/>
            </a:endParaRPr>
          </a:p>
        </p:txBody>
      </p:sp>
      <p:sp>
        <p:nvSpPr>
          <p:cNvPr id="3" name="TextBox 3"/>
          <p:cNvSpPr txBox="1"/>
          <p:nvPr/>
        </p:nvSpPr>
        <p:spPr>
          <a:xfrm>
            <a:off x="2372360" y="2284095"/>
            <a:ext cx="2865120" cy="829945"/>
          </a:xfrm>
          <a:prstGeom prst="rect">
            <a:avLst/>
          </a:prstGeom>
          <a:noFill/>
        </p:spPr>
        <p:txBody>
          <a:bodyPr wrap="square">
            <a:spAutoFit/>
          </a:bodyPr>
          <a:p>
            <a:pPr eaLnBrk="0" hangingPunct="0"/>
            <a:r>
              <a:rPr lang="en-US" altLang="zh-CN" sz="4800" b="1">
                <a:solidFill>
                  <a:srgbClr val="0000FF"/>
                </a:solidFill>
                <a:latin typeface="+mj-ea"/>
                <a:ea typeface="+mj-ea"/>
                <a:sym typeface="+mn-ea"/>
              </a:rPr>
              <a:t>Shēn yín</a:t>
            </a:r>
            <a:endParaRPr kumimoji="1" lang="en-US" altLang="zh-CN" sz="4800" b="1" noProof="0" dirty="0" err="1">
              <a:solidFill>
                <a:srgbClr val="0000FF"/>
              </a:solidFill>
              <a:latin typeface="+mj-ea"/>
              <a:ea typeface="+mj-ea"/>
              <a:sym typeface="+mn-ea"/>
            </a:endParaRPr>
          </a:p>
        </p:txBody>
      </p:sp>
      <p:sp>
        <p:nvSpPr>
          <p:cNvPr id="6" name="TextBox 3"/>
          <p:cNvSpPr txBox="1"/>
          <p:nvPr/>
        </p:nvSpPr>
        <p:spPr>
          <a:xfrm>
            <a:off x="9244965" y="2232025"/>
            <a:ext cx="2045970" cy="1568450"/>
          </a:xfrm>
          <a:prstGeom prst="rect">
            <a:avLst/>
          </a:prstGeom>
          <a:noFill/>
        </p:spPr>
        <p:txBody>
          <a:bodyPr wrap="square">
            <a:spAutoFit/>
          </a:bodyPr>
          <a:p>
            <a:pPr marR="0" defTabSz="914400" eaLnBrk="1" hangingPunct="1">
              <a:buClrTx/>
              <a:buSzTx/>
              <a:buFontTx/>
              <a:buNone/>
              <a:defRPr/>
            </a:pPr>
            <a:r>
              <a:rPr lang="en-US" altLang="zh-CN" sz="4800" b="1">
                <a:solidFill>
                  <a:srgbClr val="0000FF"/>
                </a:solidFill>
                <a:latin typeface="+mj-ea"/>
                <a:ea typeface="+mj-ea"/>
                <a:sym typeface="+mn-ea"/>
              </a:rPr>
              <a:t>yuān</a:t>
            </a:r>
            <a:endParaRPr kumimoji="1" lang="en-US" altLang="zh-CN" sz="4800" b="1" noProof="0" dirty="0" err="1">
              <a:solidFill>
                <a:srgbClr val="0000FF"/>
              </a:solidFill>
              <a:latin typeface="+mj-ea"/>
              <a:ea typeface="+mj-ea"/>
              <a:sym typeface="+mn-ea"/>
            </a:endParaRPr>
          </a:p>
          <a:p>
            <a:pPr marR="0" defTabSz="914400" eaLnBrk="1" hangingPunct="1">
              <a:buClrTx/>
              <a:buSzTx/>
              <a:buFontTx/>
              <a:buNone/>
              <a:defRPr/>
            </a:pPr>
            <a:endParaRPr kumimoji="0" lang="en-US" altLang="zh-CN" sz="4800" b="1" kern="1200" cap="none" spc="0" normalizeH="0" baseline="0" noProof="0" dirty="0" err="1">
              <a:ln>
                <a:noFill/>
              </a:ln>
              <a:solidFill>
                <a:srgbClr val="0000FF"/>
              </a:solidFill>
              <a:effectLst/>
              <a:uLnTx/>
              <a:uFillTx/>
              <a:latin typeface="+mj-ea"/>
              <a:ea typeface="+mj-ea"/>
              <a:cs typeface="+mn-cs"/>
              <a:sym typeface="+mn-ea"/>
            </a:endParaRPr>
          </a:p>
        </p:txBody>
      </p:sp>
      <p:sp>
        <p:nvSpPr>
          <p:cNvPr id="7" name="TextBox 3"/>
          <p:cNvSpPr txBox="1"/>
          <p:nvPr/>
        </p:nvSpPr>
        <p:spPr>
          <a:xfrm>
            <a:off x="6071235" y="3114040"/>
            <a:ext cx="1468120" cy="829945"/>
          </a:xfrm>
          <a:prstGeom prst="rect">
            <a:avLst/>
          </a:prstGeom>
          <a:noFill/>
        </p:spPr>
        <p:txBody>
          <a:bodyPr wrap="square">
            <a:spAutoFit/>
          </a:bodyPr>
          <a:p>
            <a:pPr marR="0" defTabSz="914400" eaLnBrk="1" hangingPunct="1">
              <a:buClrTx/>
              <a:buSzTx/>
              <a:buFontTx/>
              <a:buNone/>
              <a:defRPr/>
            </a:pPr>
            <a:r>
              <a:rPr lang="en-US" altLang="zh-CN" sz="4800" b="1">
                <a:solidFill>
                  <a:srgbClr val="0000FF"/>
                </a:solidFill>
                <a:latin typeface="+mn-ea"/>
                <a:sym typeface="+mn-ea"/>
              </a:rPr>
              <a:t>lüè</a:t>
            </a:r>
            <a:endParaRPr kumimoji="0" lang="en-US" altLang="zh-CN" sz="4800" b="1" kern="1200" cap="none" spc="0" normalizeH="0" baseline="0" noProof="0" dirty="0" err="1">
              <a:ln>
                <a:noFill/>
              </a:ln>
              <a:solidFill>
                <a:srgbClr val="0000FF"/>
              </a:solidFill>
              <a:effectLst/>
              <a:uLnTx/>
              <a:uFillTx/>
              <a:latin typeface="+mn-ea"/>
              <a:ea typeface="华文细黑" pitchFamily="2"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barn(inVertical)">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4" grpId="0"/>
      <p:bldP spid="2" grpId="0"/>
      <p:bldP spid="3"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7" name="Text Box 8"/>
          <p:cNvSpPr txBox="1"/>
          <p:nvPr/>
        </p:nvSpPr>
        <p:spPr>
          <a:xfrm>
            <a:off x="255270" y="1045210"/>
            <a:ext cx="11664315" cy="1322070"/>
          </a:xfrm>
          <a:prstGeom prst="rect">
            <a:avLst/>
          </a:prstGeom>
          <a:noFill/>
          <a:ln w="9525">
            <a:noFill/>
          </a:ln>
        </p:spPr>
        <p:txBody>
          <a:bodyPr wrap="square">
            <a:spAutoFit/>
          </a:bodyPr>
          <a:p>
            <a:pPr>
              <a:spcBef>
                <a:spcPct val="50000"/>
              </a:spcBef>
            </a:pPr>
            <a:r>
              <a:rPr lang="en-US" altLang="zh-CN" sz="3200" b="1">
                <a:solidFill>
                  <a:schemeClr val="bg1"/>
                </a:solidFill>
                <a:latin typeface="Arial" panose="020B0604020202020204" pitchFamily="34" charset="0"/>
              </a:rPr>
              <a:t>   </a:t>
            </a:r>
            <a:r>
              <a:rPr lang="en-US" altLang="zh-CN" sz="3200" b="1">
                <a:solidFill>
                  <a:schemeClr val="tx1"/>
                </a:solidFill>
                <a:effectLst>
                  <a:outerShdw blurRad="38100" dist="19050" dir="2700000" algn="tl" rotWithShape="0">
                    <a:schemeClr val="dk1">
                      <a:alpha val="40000"/>
                    </a:schemeClr>
                  </a:outerShdw>
                </a:effectLst>
                <a:latin typeface="Arial" panose="020B0604020202020204" pitchFamily="34" charset="0"/>
              </a:rPr>
              <a:t>   </a:t>
            </a:r>
            <a:r>
              <a:rPr lang="en-US" altLang="zh-CN" sz="4000" b="1">
                <a:solidFill>
                  <a:schemeClr val="tx1"/>
                </a:solidFill>
                <a:effectLst>
                  <a:outerShdw blurRad="38100" dist="19050" dir="2700000" algn="tl" rotWithShape="0">
                    <a:schemeClr val="dk1">
                      <a:alpha val="40000"/>
                    </a:schemeClr>
                  </a:outerShdw>
                </a:effectLst>
                <a:latin typeface="Arial" panose="020B0604020202020204" pitchFamily="34" charset="0"/>
              </a:rPr>
              <a:t>    </a:t>
            </a:r>
            <a:r>
              <a:rPr lang="zh-CN" altLang="en-US" sz="4000" b="1"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本文以大海为背景，请大家注意暴风雨到来前海面景象的变化，考虑一下，大致可分为几个画面？ </a:t>
            </a:r>
            <a:endParaRPr lang="zh-CN" altLang="en-US" sz="4000" b="1"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p:txBody>
      </p:sp>
      <p:sp>
        <p:nvSpPr>
          <p:cNvPr id="88068" name="WordArt 14"/>
          <p:cNvSpPr>
            <a:spLocks noTextEdit="1"/>
          </p:cNvSpPr>
          <p:nvPr/>
        </p:nvSpPr>
        <p:spPr>
          <a:xfrm>
            <a:off x="158115" y="2928620"/>
            <a:ext cx="2619375" cy="1684655"/>
          </a:xfrm>
          <a:prstGeom prst="rect">
            <a:avLst/>
          </a:prstGeom>
        </p:spPr>
        <p:txBody>
          <a:bodyPr wrap="none" fromWordArt="1">
            <a:prstTxWarp prst="textInflate">
              <a:avLst>
                <a:gd name="adj" fmla="val 13634"/>
              </a:avLst>
            </a:prstTxWarp>
            <a:normAutofit/>
          </a:bodyPr>
          <a:p>
            <a:pPr algn="ctr"/>
            <a:r>
              <a:rPr lang="zh-CN" altLang="en-US" sz="4000">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5999"/>
                    </a:srgbClr>
                  </a:outerShdw>
                </a:effectLst>
                <a:latin typeface="楷体_GB2312" charset="0"/>
                <a:ea typeface="楷体_GB2312" charset="0"/>
              </a:rPr>
              <a:t>将来</a:t>
            </a:r>
            <a:endParaRPr lang="zh-CN" altLang="en-US" sz="4000">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5999"/>
                  </a:srgbClr>
                </a:outerShdw>
              </a:effectLst>
              <a:latin typeface="楷体_GB2312" charset="0"/>
              <a:ea typeface="楷体_GB2312" charset="0"/>
            </a:endParaRPr>
          </a:p>
        </p:txBody>
      </p:sp>
      <p:sp>
        <p:nvSpPr>
          <p:cNvPr id="88069" name="WordArt 15"/>
          <p:cNvSpPr>
            <a:spLocks noTextEdit="1"/>
          </p:cNvSpPr>
          <p:nvPr/>
        </p:nvSpPr>
        <p:spPr>
          <a:xfrm>
            <a:off x="4234180" y="3080385"/>
            <a:ext cx="1925320" cy="1607185"/>
          </a:xfrm>
          <a:prstGeom prst="rect">
            <a:avLst/>
          </a:prstGeom>
        </p:spPr>
        <p:txBody>
          <a:bodyPr wrap="none" fromWordArt="1">
            <a:prstTxWarp prst="textInflate">
              <a:avLst>
                <a:gd name="adj" fmla="val 13634"/>
              </a:avLst>
            </a:prstTxWarp>
            <a:normAutofit/>
          </a:bodyPr>
          <a:p>
            <a:pPr algn="ctr"/>
            <a:r>
              <a:rPr lang="zh-CN" altLang="en-US" sz="4000">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5999"/>
                    </a:srgbClr>
                  </a:outerShdw>
                </a:effectLst>
                <a:latin typeface="楷体_GB2312" charset="0"/>
                <a:ea typeface="楷体_GB2312" charset="0"/>
              </a:rPr>
              <a:t>逼近</a:t>
            </a:r>
            <a:endParaRPr lang="zh-CN" altLang="en-US" sz="4000">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5999"/>
                  </a:srgbClr>
                </a:outerShdw>
              </a:effectLst>
              <a:latin typeface="楷体_GB2312" charset="0"/>
              <a:ea typeface="楷体_GB2312" charset="0"/>
            </a:endParaRPr>
          </a:p>
        </p:txBody>
      </p:sp>
      <p:sp>
        <p:nvSpPr>
          <p:cNvPr id="88070" name="WordArt 16"/>
          <p:cNvSpPr>
            <a:spLocks noTextEdit="1"/>
          </p:cNvSpPr>
          <p:nvPr/>
        </p:nvSpPr>
        <p:spPr>
          <a:xfrm>
            <a:off x="7976870" y="3058160"/>
            <a:ext cx="1965325" cy="1425575"/>
          </a:xfrm>
          <a:prstGeom prst="rect">
            <a:avLst/>
          </a:prstGeom>
        </p:spPr>
        <p:txBody>
          <a:bodyPr wrap="none" fromWordArt="1">
            <a:prstTxWarp prst="textInflate">
              <a:avLst>
                <a:gd name="adj" fmla="val 13634"/>
              </a:avLst>
            </a:prstTxWarp>
            <a:normAutofit/>
          </a:bodyPr>
          <a:p>
            <a:pPr algn="ctr"/>
            <a:r>
              <a:rPr lang="zh-CN" altLang="en-US" sz="4000">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5999"/>
                    </a:srgbClr>
                  </a:outerShdw>
                </a:effectLst>
                <a:latin typeface="楷体_GB2312" charset="0"/>
                <a:ea typeface="楷体_GB2312" charset="0"/>
              </a:rPr>
              <a:t>即临</a:t>
            </a:r>
            <a:endParaRPr lang="zh-CN" altLang="en-US" sz="4000">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5999"/>
                  </a:srgbClr>
                </a:outerShdw>
              </a:effectLst>
              <a:latin typeface="楷体_GB2312" charset="0"/>
              <a:ea typeface="楷体_GB2312" charset="0"/>
            </a:endParaRPr>
          </a:p>
        </p:txBody>
      </p:sp>
      <p:sp>
        <p:nvSpPr>
          <p:cNvPr id="88071" name="AutoShape 18"/>
          <p:cNvSpPr/>
          <p:nvPr/>
        </p:nvSpPr>
        <p:spPr>
          <a:xfrm>
            <a:off x="2877185" y="3775393"/>
            <a:ext cx="1223963" cy="215900"/>
          </a:xfrm>
          <a:prstGeom prst="rightArrow">
            <a:avLst>
              <a:gd name="adj1" fmla="val 50000"/>
              <a:gd name="adj2" fmla="val 141727"/>
            </a:avLst>
          </a:prstGeom>
          <a:solidFill>
            <a:schemeClr val="accent1"/>
          </a:solidFill>
          <a:ln w="9525" cap="flat" cmpd="sng">
            <a:solidFill>
              <a:schemeClr val="tx1"/>
            </a:solidFill>
            <a:prstDash val="solid"/>
            <a:miter/>
            <a:headEnd type="none" w="med" len="med"/>
            <a:tailEnd type="none" w="med" len="med"/>
          </a:ln>
        </p:spPr>
        <p:txBody>
          <a:bodyPr wrap="none" anchor="ctr"/>
          <a:p>
            <a:endParaRPr dirty="0">
              <a:latin typeface="Arial" panose="020B0604020202020204" pitchFamily="34" charset="0"/>
            </a:endParaRPr>
          </a:p>
        </p:txBody>
      </p:sp>
      <p:sp>
        <p:nvSpPr>
          <p:cNvPr id="88072" name="AutoShape 19"/>
          <p:cNvSpPr/>
          <p:nvPr/>
        </p:nvSpPr>
        <p:spPr>
          <a:xfrm>
            <a:off x="6389370" y="3775393"/>
            <a:ext cx="1223963" cy="215900"/>
          </a:xfrm>
          <a:prstGeom prst="rightArrow">
            <a:avLst>
              <a:gd name="adj1" fmla="val 50000"/>
              <a:gd name="adj2" fmla="val 141727"/>
            </a:avLst>
          </a:prstGeom>
          <a:solidFill>
            <a:schemeClr val="accent1"/>
          </a:solidFill>
          <a:ln w="9525" cap="flat" cmpd="sng">
            <a:solidFill>
              <a:schemeClr val="tx1"/>
            </a:solidFill>
            <a:prstDash val="solid"/>
            <a:miter/>
            <a:headEnd type="none" w="med" len="med"/>
            <a:tailEnd type="none" w="med" len="med"/>
          </a:ln>
        </p:spPr>
        <p:txBody>
          <a:bodyPr wrap="none" anchor="ctr"/>
          <a:p>
            <a:endParaRPr dirty="0">
              <a:latin typeface="Arial" panose="020B0604020202020204" pitchFamily="34" charset="0"/>
            </a:endParaRPr>
          </a:p>
        </p:txBody>
      </p:sp>
      <p:sp>
        <p:nvSpPr>
          <p:cNvPr id="121859" name="Rectangle 3"/>
          <p:cNvSpPr>
            <a:spLocks noGrp="1" noChangeArrowheads="1"/>
          </p:cNvSpPr>
          <p:nvPr/>
        </p:nvSpPr>
        <p:spPr>
          <a:xfrm>
            <a:off x="158115" y="0"/>
            <a:ext cx="4076065" cy="1143000"/>
          </a:xfrm>
          <a:prstGeom prst="rect">
            <a:avLst/>
          </a:prstGeom>
        </p:spPr>
        <p:txBody>
          <a:bodyPr vert="horz" wrap="square" lIns="91440" tIns="45720" rIns="91440" bIns="45720" numCol="1" rtlCol="0" anchor="ctr" anchorCtr="0" compatLnSpc="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600" b="1"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rPr>
              <a:t>整体感知</a:t>
            </a:r>
            <a:r>
              <a:rPr kumimoji="0" lang="zh-CN" altLang="en-US" sz="4400" b="0" i="0" u="none" strike="noStrike" kern="0" cap="none" spc="0" normalizeH="0" baseline="0" noProof="0" smtClean="0">
                <a:ln>
                  <a:noFill/>
                </a:ln>
                <a:solidFill>
                  <a:schemeClr val="tx2"/>
                </a:solidFill>
                <a:effectLst/>
                <a:uLnTx/>
                <a:uFillTx/>
                <a:latin typeface="+mj-lt"/>
                <a:ea typeface="+mj-ea"/>
                <a:cs typeface="+mj-cs"/>
              </a:rPr>
              <a:t> </a:t>
            </a:r>
            <a:endParaRPr kumimoji="0" lang="zh-CN" altLang="en-US" sz="4400" b="0" i="0" u="none" strike="noStrike" kern="0" cap="none" spc="0" normalizeH="0" baseline="0" noProof="0" smtClean="0">
              <a:ln>
                <a:noFill/>
              </a:ln>
              <a:solidFill>
                <a:schemeClr val="tx2"/>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anim calcmode="lin" valueType="num">
                                      <p:cBhvr>
                                        <p:cTn id="7" dur="1000" fill="hold"/>
                                        <p:tgtEl>
                                          <p:spTgt spid="88067"/>
                                        </p:tgtEl>
                                        <p:attrNameLst>
                                          <p:attrName>ppt_x</p:attrName>
                                        </p:attrNameLst>
                                      </p:cBhvr>
                                      <p:tavLst>
                                        <p:tav tm="0">
                                          <p:val>
                                            <p:strVal val="#ppt_x-.2"/>
                                          </p:val>
                                        </p:tav>
                                        <p:tav tm="100000">
                                          <p:val>
                                            <p:strVal val="#ppt_x"/>
                                          </p:val>
                                        </p:tav>
                                      </p:tavLst>
                                    </p:anim>
                                    <p:anim calcmode="lin" valueType="num">
                                      <p:cBhvr>
                                        <p:cTn id="8" dur="1000" fill="hold"/>
                                        <p:tgtEl>
                                          <p:spTgt spid="88067"/>
                                        </p:tgtEl>
                                        <p:attrNameLst>
                                          <p:attrName>ppt_y</p:attrName>
                                        </p:attrNameLst>
                                      </p:cBhvr>
                                      <p:tavLst>
                                        <p:tav tm="0">
                                          <p:val>
                                            <p:strVal val="#ppt_y"/>
                                          </p:val>
                                        </p:tav>
                                        <p:tav tm="100000">
                                          <p:val>
                                            <p:strVal val="#ppt_y"/>
                                          </p:val>
                                        </p:tav>
                                      </p:tavLst>
                                    </p:anim>
                                    <p:animEffect transition="in" filter="wipe(right)" prLst="gradientSize: 0.1">
                                      <p:cBhvr>
                                        <p:cTn id="9" dur="1000"/>
                                        <p:tgtEl>
                                          <p:spTgt spid="88067"/>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88068"/>
                                        </p:tgtEl>
                                        <p:attrNameLst>
                                          <p:attrName>style.visibility</p:attrName>
                                        </p:attrNameLst>
                                      </p:cBhvr>
                                      <p:to>
                                        <p:strVal val="visible"/>
                                      </p:to>
                                    </p:set>
                                    <p:anim calcmode="lin" valueType="num">
                                      <p:cBhvr>
                                        <p:cTn id="14" dur="1000" fill="hold"/>
                                        <p:tgtEl>
                                          <p:spTgt spid="88068"/>
                                        </p:tgtEl>
                                        <p:attrNameLst>
                                          <p:attrName>ppt_w</p:attrName>
                                        </p:attrNameLst>
                                      </p:cBhvr>
                                      <p:tavLst>
                                        <p:tav tm="0">
                                          <p:val>
                                            <p:strVal val="#ppt_w*0.70"/>
                                          </p:val>
                                        </p:tav>
                                        <p:tav tm="100000">
                                          <p:val>
                                            <p:strVal val="#ppt_w"/>
                                          </p:val>
                                        </p:tav>
                                      </p:tavLst>
                                    </p:anim>
                                    <p:anim calcmode="lin" valueType="num">
                                      <p:cBhvr>
                                        <p:cTn id="15" dur="1000" fill="hold"/>
                                        <p:tgtEl>
                                          <p:spTgt spid="88068"/>
                                        </p:tgtEl>
                                        <p:attrNameLst>
                                          <p:attrName>ppt_h</p:attrName>
                                        </p:attrNameLst>
                                      </p:cBhvr>
                                      <p:tavLst>
                                        <p:tav tm="0">
                                          <p:val>
                                            <p:strVal val="#ppt_h"/>
                                          </p:val>
                                        </p:tav>
                                        <p:tav tm="100000">
                                          <p:val>
                                            <p:strVal val="#ppt_h"/>
                                          </p:val>
                                        </p:tav>
                                      </p:tavLst>
                                    </p:anim>
                                    <p:animEffect transition="in" filter="fade">
                                      <p:cBhvr>
                                        <p:cTn id="16" dur="1000"/>
                                        <p:tgtEl>
                                          <p:spTgt spid="8806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88071"/>
                                        </p:tgtEl>
                                        <p:attrNameLst>
                                          <p:attrName>style.visibility</p:attrName>
                                        </p:attrNameLst>
                                      </p:cBhvr>
                                      <p:to>
                                        <p:strVal val="visible"/>
                                      </p:to>
                                    </p:set>
                                    <p:anim calcmode="lin" valueType="num">
                                      <p:cBhvr>
                                        <p:cTn id="21" dur="1000" fill="hold"/>
                                        <p:tgtEl>
                                          <p:spTgt spid="88071"/>
                                        </p:tgtEl>
                                        <p:attrNameLst>
                                          <p:attrName>ppt_w</p:attrName>
                                        </p:attrNameLst>
                                      </p:cBhvr>
                                      <p:tavLst>
                                        <p:tav tm="0">
                                          <p:val>
                                            <p:strVal val="#ppt_w*0.70"/>
                                          </p:val>
                                        </p:tav>
                                        <p:tav tm="100000">
                                          <p:val>
                                            <p:strVal val="#ppt_w"/>
                                          </p:val>
                                        </p:tav>
                                      </p:tavLst>
                                    </p:anim>
                                    <p:anim calcmode="lin" valueType="num">
                                      <p:cBhvr>
                                        <p:cTn id="22" dur="1000" fill="hold"/>
                                        <p:tgtEl>
                                          <p:spTgt spid="88071"/>
                                        </p:tgtEl>
                                        <p:attrNameLst>
                                          <p:attrName>ppt_h</p:attrName>
                                        </p:attrNameLst>
                                      </p:cBhvr>
                                      <p:tavLst>
                                        <p:tav tm="0">
                                          <p:val>
                                            <p:strVal val="#ppt_h"/>
                                          </p:val>
                                        </p:tav>
                                        <p:tav tm="100000">
                                          <p:val>
                                            <p:strVal val="#ppt_h"/>
                                          </p:val>
                                        </p:tav>
                                      </p:tavLst>
                                    </p:anim>
                                    <p:animEffect transition="in" filter="fade">
                                      <p:cBhvr>
                                        <p:cTn id="23" dur="1000"/>
                                        <p:tgtEl>
                                          <p:spTgt spid="88071"/>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88069"/>
                                        </p:tgtEl>
                                        <p:attrNameLst>
                                          <p:attrName>style.visibility</p:attrName>
                                        </p:attrNameLst>
                                      </p:cBhvr>
                                      <p:to>
                                        <p:strVal val="visible"/>
                                      </p:to>
                                    </p:set>
                                    <p:anim calcmode="lin" valueType="num">
                                      <p:cBhvr>
                                        <p:cTn id="28" dur="1000" fill="hold"/>
                                        <p:tgtEl>
                                          <p:spTgt spid="88069"/>
                                        </p:tgtEl>
                                        <p:attrNameLst>
                                          <p:attrName>ppt_w</p:attrName>
                                        </p:attrNameLst>
                                      </p:cBhvr>
                                      <p:tavLst>
                                        <p:tav tm="0">
                                          <p:val>
                                            <p:strVal val="#ppt_w*0.70"/>
                                          </p:val>
                                        </p:tav>
                                        <p:tav tm="100000">
                                          <p:val>
                                            <p:strVal val="#ppt_w"/>
                                          </p:val>
                                        </p:tav>
                                      </p:tavLst>
                                    </p:anim>
                                    <p:anim calcmode="lin" valueType="num">
                                      <p:cBhvr>
                                        <p:cTn id="29" dur="1000" fill="hold"/>
                                        <p:tgtEl>
                                          <p:spTgt spid="88069"/>
                                        </p:tgtEl>
                                        <p:attrNameLst>
                                          <p:attrName>ppt_h</p:attrName>
                                        </p:attrNameLst>
                                      </p:cBhvr>
                                      <p:tavLst>
                                        <p:tav tm="0">
                                          <p:val>
                                            <p:strVal val="#ppt_h"/>
                                          </p:val>
                                        </p:tav>
                                        <p:tav tm="100000">
                                          <p:val>
                                            <p:strVal val="#ppt_h"/>
                                          </p:val>
                                        </p:tav>
                                      </p:tavLst>
                                    </p:anim>
                                    <p:animEffect transition="in" filter="fade">
                                      <p:cBhvr>
                                        <p:cTn id="30" dur="1000"/>
                                        <p:tgtEl>
                                          <p:spTgt spid="88069"/>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88072"/>
                                        </p:tgtEl>
                                        <p:attrNameLst>
                                          <p:attrName>style.visibility</p:attrName>
                                        </p:attrNameLst>
                                      </p:cBhvr>
                                      <p:to>
                                        <p:strVal val="visible"/>
                                      </p:to>
                                    </p:set>
                                    <p:anim calcmode="lin" valueType="num">
                                      <p:cBhvr>
                                        <p:cTn id="35" dur="1000" fill="hold"/>
                                        <p:tgtEl>
                                          <p:spTgt spid="88072"/>
                                        </p:tgtEl>
                                        <p:attrNameLst>
                                          <p:attrName>ppt_w</p:attrName>
                                        </p:attrNameLst>
                                      </p:cBhvr>
                                      <p:tavLst>
                                        <p:tav tm="0">
                                          <p:val>
                                            <p:strVal val="#ppt_w*0.70"/>
                                          </p:val>
                                        </p:tav>
                                        <p:tav tm="100000">
                                          <p:val>
                                            <p:strVal val="#ppt_w"/>
                                          </p:val>
                                        </p:tav>
                                      </p:tavLst>
                                    </p:anim>
                                    <p:anim calcmode="lin" valueType="num">
                                      <p:cBhvr>
                                        <p:cTn id="36" dur="1000" fill="hold"/>
                                        <p:tgtEl>
                                          <p:spTgt spid="88072"/>
                                        </p:tgtEl>
                                        <p:attrNameLst>
                                          <p:attrName>ppt_h</p:attrName>
                                        </p:attrNameLst>
                                      </p:cBhvr>
                                      <p:tavLst>
                                        <p:tav tm="0">
                                          <p:val>
                                            <p:strVal val="#ppt_h"/>
                                          </p:val>
                                        </p:tav>
                                        <p:tav tm="100000">
                                          <p:val>
                                            <p:strVal val="#ppt_h"/>
                                          </p:val>
                                        </p:tav>
                                      </p:tavLst>
                                    </p:anim>
                                    <p:animEffect transition="in" filter="fade">
                                      <p:cBhvr>
                                        <p:cTn id="37" dur="1000"/>
                                        <p:tgtEl>
                                          <p:spTgt spid="88072"/>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88070"/>
                                        </p:tgtEl>
                                        <p:attrNameLst>
                                          <p:attrName>style.visibility</p:attrName>
                                        </p:attrNameLst>
                                      </p:cBhvr>
                                      <p:to>
                                        <p:strVal val="visible"/>
                                      </p:to>
                                    </p:set>
                                    <p:anim calcmode="lin" valueType="num">
                                      <p:cBhvr>
                                        <p:cTn id="42" dur="1000" fill="hold"/>
                                        <p:tgtEl>
                                          <p:spTgt spid="88070"/>
                                        </p:tgtEl>
                                        <p:attrNameLst>
                                          <p:attrName>ppt_w</p:attrName>
                                        </p:attrNameLst>
                                      </p:cBhvr>
                                      <p:tavLst>
                                        <p:tav tm="0">
                                          <p:val>
                                            <p:strVal val="#ppt_w*0.70"/>
                                          </p:val>
                                        </p:tav>
                                        <p:tav tm="100000">
                                          <p:val>
                                            <p:strVal val="#ppt_w"/>
                                          </p:val>
                                        </p:tav>
                                      </p:tavLst>
                                    </p:anim>
                                    <p:anim calcmode="lin" valueType="num">
                                      <p:cBhvr>
                                        <p:cTn id="43" dur="1000" fill="hold"/>
                                        <p:tgtEl>
                                          <p:spTgt spid="88070"/>
                                        </p:tgtEl>
                                        <p:attrNameLst>
                                          <p:attrName>ppt_h</p:attrName>
                                        </p:attrNameLst>
                                      </p:cBhvr>
                                      <p:tavLst>
                                        <p:tav tm="0">
                                          <p:val>
                                            <p:strVal val="#ppt_h"/>
                                          </p:val>
                                        </p:tav>
                                        <p:tav tm="100000">
                                          <p:val>
                                            <p:strVal val="#ppt_h"/>
                                          </p:val>
                                        </p:tav>
                                      </p:tavLst>
                                    </p:anim>
                                    <p:animEffect transition="in" filter="fade">
                                      <p:cBhvr>
                                        <p:cTn id="44" dur="1000"/>
                                        <p:tgtEl>
                                          <p:spTgt spid="88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p:bldP spid="88071" grpId="0" bldLvl="0" animBg="1"/>
      <p:bldP spid="8807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Text Box 5"/>
          <p:cNvSpPr txBox="1">
            <a:spLocks noChangeArrowheads="1"/>
          </p:cNvSpPr>
          <p:nvPr/>
        </p:nvSpPr>
        <p:spPr bwMode="auto">
          <a:xfrm>
            <a:off x="3104515" y="1249045"/>
            <a:ext cx="3869055" cy="1198880"/>
          </a:xfrm>
          <a:prstGeom prst="rect">
            <a:avLst/>
          </a:prstGeom>
          <a:noFill/>
          <a:ln w="28575" cmpd="sng">
            <a:solidFill>
              <a:schemeClr val="accent2"/>
            </a:solidFill>
            <a:miter lim="800000"/>
          </a:ln>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sz="3600" b="1" i="0" u="none" strike="noStrike" kern="1200" cap="none" spc="0" normalizeH="0" baseline="0" noProof="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海燕渴望暴风雨的来临。</a:t>
            </a:r>
            <a:endParaRPr kumimoji="0" lang="zh-CN" sz="3600" b="1" i="0" u="none" strike="noStrike" kern="1200" cap="none" spc="0" normalizeH="0" baseline="0" noProof="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27654" name="Text Box 6"/>
          <p:cNvSpPr txBox="1">
            <a:spLocks noChangeArrowheads="1"/>
          </p:cNvSpPr>
          <p:nvPr/>
        </p:nvSpPr>
        <p:spPr bwMode="auto">
          <a:xfrm>
            <a:off x="3104515" y="2813685"/>
            <a:ext cx="3868420" cy="1198880"/>
          </a:xfrm>
          <a:prstGeom prst="rect">
            <a:avLst/>
          </a:prstGeom>
          <a:noFill/>
          <a:ln w="28575" cmpd="sng">
            <a:solidFill>
              <a:schemeClr val="accent2"/>
            </a:solidFill>
            <a:miter lim="800000"/>
          </a:ln>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sz="3600" b="1" i="0" u="none" strike="noStrike" kern="1200" cap="none" spc="0" normalizeH="0" baseline="0" noProof="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海燕搏风击浪，欢乐叫喊。</a:t>
            </a:r>
            <a:endParaRPr kumimoji="0" lang="zh-CN" sz="3600" b="1" i="0" u="none" strike="noStrike" kern="1200" cap="none" spc="0" normalizeH="0" baseline="0" noProof="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27655" name="Text Box 7"/>
          <p:cNvSpPr txBox="1">
            <a:spLocks noChangeArrowheads="1"/>
          </p:cNvSpPr>
          <p:nvPr/>
        </p:nvSpPr>
        <p:spPr bwMode="auto">
          <a:xfrm>
            <a:off x="3104515" y="4648200"/>
            <a:ext cx="3571875" cy="645160"/>
          </a:xfrm>
          <a:prstGeom prst="rect">
            <a:avLst/>
          </a:prstGeom>
          <a:noFill/>
          <a:ln w="28575" cmpd="sng">
            <a:solidFill>
              <a:schemeClr val="accent2"/>
            </a:solidFill>
            <a:miter lim="800000"/>
          </a:ln>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sz="3600" b="1" i="0" u="none" strike="noStrike" kern="1200" cap="none" spc="0" normalizeH="0" baseline="0" noProof="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海燕热情呼唤。</a:t>
            </a:r>
            <a:endParaRPr kumimoji="0" lang="zh-CN" sz="3600" b="1" i="0" u="none" strike="noStrike" kern="1200" cap="none" spc="0" normalizeH="0" baseline="0" noProof="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27656" name="Text Box 8"/>
          <p:cNvSpPr txBox="1">
            <a:spLocks noChangeArrowheads="1"/>
          </p:cNvSpPr>
          <p:nvPr/>
        </p:nvSpPr>
        <p:spPr bwMode="auto">
          <a:xfrm>
            <a:off x="7087235" y="1249045"/>
            <a:ext cx="4588510" cy="1198880"/>
          </a:xfrm>
          <a:prstGeom prst="rect">
            <a:avLst/>
          </a:prstGeom>
          <a:noFill/>
          <a:ln w="9525" cmpd="sng">
            <a:solidFill>
              <a:srgbClr val="990099"/>
            </a:solidFill>
            <a:miter lim="800000"/>
          </a:ln>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zh-CN" sz="36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Wingdings" panose="05000000000000000000" charset="0"/>
              </a:rPr>
              <a:t></a:t>
            </a:r>
            <a:r>
              <a:rPr kumimoji="0" lang="zh-CN" sz="3600" b="1" i="0" u="none" strike="noStrike" kern="1200" cap="none" spc="0" normalizeH="0" baseline="0" noProof="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海燕</a:t>
            </a:r>
            <a:r>
              <a:rPr kumimoji="0" lang="zh-CN" sz="36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高傲地飞翔。</a:t>
            </a:r>
            <a:r>
              <a:rPr lang="zh-CN" altLang="zh-CN" sz="3600" b="1" noProof="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sym typeface="Wingdings" panose="05000000000000000000" charset="0"/>
              </a:rPr>
              <a:t></a:t>
            </a:r>
            <a:r>
              <a:rPr lang="zh-CN" sz="3600" b="1" noProof="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sym typeface="+mn-ea"/>
              </a:rPr>
              <a:t>其它海鸟惊慌失措。</a:t>
            </a:r>
            <a:endParaRPr kumimoji="0" lang="zh-CN" sz="36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27658" name="Text Box 10"/>
          <p:cNvSpPr txBox="1">
            <a:spLocks noChangeArrowheads="1"/>
          </p:cNvSpPr>
          <p:nvPr/>
        </p:nvSpPr>
        <p:spPr bwMode="auto">
          <a:xfrm>
            <a:off x="7086600" y="2667000"/>
            <a:ext cx="4589780" cy="1198880"/>
          </a:xfrm>
          <a:prstGeom prst="rect">
            <a:avLst/>
          </a:prstGeom>
          <a:noFill/>
          <a:ln w="9525" cmpd="sng">
            <a:solidFill>
              <a:srgbClr val="990099"/>
            </a:solidFill>
            <a:miter lim="800000"/>
          </a:ln>
        </p:spPr>
        <p:txBody>
          <a:bodyPr wrap="square">
            <a:spAutoFit/>
          </a:bodyPr>
          <a:lstStyle/>
          <a:p>
            <a:pPr marL="0" marR="0" lvl="0" indent="0" algn="l" defTabSz="914400" rtl="0" fontAlgn="base">
              <a:lnSpc>
                <a:spcPct val="100000"/>
              </a:lnSpc>
              <a:spcBef>
                <a:spcPts val="0"/>
              </a:spcBef>
              <a:spcAft>
                <a:spcPct val="0"/>
              </a:spcAft>
              <a:buClrTx/>
              <a:buSzTx/>
              <a:buFontTx/>
              <a:buNone/>
              <a:defRPr/>
            </a:pPr>
            <a:r>
              <a:rPr kumimoji="0" lang="zh-CN" altLang="zh-CN" sz="36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Wingdings" panose="05000000000000000000" charset="0"/>
              </a:rPr>
              <a:t></a:t>
            </a:r>
            <a:r>
              <a:rPr kumimoji="0" lang="zh-CN" sz="36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乌云浓暗。</a:t>
            </a:r>
            <a:endParaRPr kumimoji="0" lang="zh-CN" sz="36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l" defTabSz="914400" rtl="0" fontAlgn="base">
              <a:lnSpc>
                <a:spcPct val="100000"/>
              </a:lnSpc>
              <a:spcBef>
                <a:spcPts val="0"/>
              </a:spcBef>
              <a:spcAft>
                <a:spcPct val="0"/>
              </a:spcAft>
              <a:buClrTx/>
              <a:buSzTx/>
              <a:buFontTx/>
              <a:buNone/>
              <a:defRPr/>
            </a:pPr>
            <a:r>
              <a:rPr lang="zh-CN" altLang="zh-CN" sz="3600" b="1" noProof="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sym typeface="Wingdings" panose="05000000000000000000" charset="0"/>
              </a:rPr>
              <a:t></a:t>
            </a:r>
            <a:r>
              <a:rPr lang="zh-CN" sz="3600" b="1" noProof="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sym typeface="+mn-ea"/>
              </a:rPr>
              <a:t>海燕</a:t>
            </a:r>
            <a:r>
              <a:rPr lang="zh-CN" sz="3600" b="1" noProof="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sym typeface="+mn-ea"/>
              </a:rPr>
              <a:t>英勇搏斗</a:t>
            </a:r>
            <a:endParaRPr kumimoji="0" lang="zh-CN" sz="36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27660" name="Text Box 12"/>
          <p:cNvSpPr txBox="1">
            <a:spLocks noChangeArrowheads="1"/>
          </p:cNvSpPr>
          <p:nvPr/>
        </p:nvSpPr>
        <p:spPr bwMode="auto">
          <a:xfrm>
            <a:off x="7086600" y="4322445"/>
            <a:ext cx="4956175" cy="1753235"/>
          </a:xfrm>
          <a:prstGeom prst="rect">
            <a:avLst/>
          </a:prstGeom>
          <a:noFill/>
          <a:ln w="9525" cmpd="sng">
            <a:solidFill>
              <a:srgbClr val="990099"/>
            </a:solidFill>
            <a:miter lim="800000"/>
          </a:ln>
        </p:spPr>
        <p:txBody>
          <a:bodyPr wrap="square">
            <a:spAutoFit/>
          </a:bodyPr>
          <a:lstStyle/>
          <a:p>
            <a:pPr marL="0" marR="0" lvl="0" indent="0" algn="l" defTabSz="914400" rtl="0" fontAlgn="base">
              <a:lnSpc>
                <a:spcPct val="100000"/>
              </a:lnSpc>
              <a:spcBef>
                <a:spcPts val="0"/>
              </a:spcBef>
              <a:spcAft>
                <a:spcPct val="0"/>
              </a:spcAft>
              <a:buClrTx/>
              <a:buSzTx/>
              <a:buFontTx/>
              <a:buNone/>
              <a:defRPr/>
            </a:pPr>
            <a:r>
              <a:rPr kumimoji="0" lang="zh-CN" altLang="zh-CN" sz="36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Wingdings" panose="05000000000000000000" charset="0"/>
              </a:rPr>
              <a:t></a:t>
            </a:r>
            <a:r>
              <a:rPr kumimoji="0" lang="zh-CN" sz="36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风云雷电海激烈斗争。</a:t>
            </a:r>
            <a:endParaRPr kumimoji="0" lang="zh-CN" sz="36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l" defTabSz="914400" rtl="0" fontAlgn="base">
              <a:lnSpc>
                <a:spcPct val="100000"/>
              </a:lnSpc>
              <a:spcBef>
                <a:spcPts val="0"/>
              </a:spcBef>
              <a:spcAft>
                <a:spcPct val="0"/>
              </a:spcAft>
              <a:buClrTx/>
              <a:buSzTx/>
              <a:buFontTx/>
              <a:buNone/>
              <a:defRPr/>
            </a:pPr>
            <a:r>
              <a:rPr lang="zh-CN" altLang="zh-CN" sz="3600" b="1" noProof="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sym typeface="Wingdings" panose="05000000000000000000" charset="0"/>
              </a:rPr>
              <a:t></a:t>
            </a:r>
            <a:r>
              <a:rPr lang="zh-CN" sz="3600" b="1" noProof="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sym typeface="+mn-ea"/>
              </a:rPr>
              <a:t>海燕</a:t>
            </a:r>
            <a:r>
              <a:rPr lang="zh-CN" sz="3600" b="1" noProof="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sym typeface="+mn-ea"/>
              </a:rPr>
              <a:t>预言暴风雨即将来临。</a:t>
            </a:r>
            <a:endParaRPr kumimoji="0" 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121859" name="Rectangle 3"/>
          <p:cNvSpPr>
            <a:spLocks noGrp="1" noChangeArrowheads="1"/>
          </p:cNvSpPr>
          <p:nvPr/>
        </p:nvSpPr>
        <p:spPr>
          <a:xfrm>
            <a:off x="158115" y="0"/>
            <a:ext cx="4076065" cy="1143000"/>
          </a:xfrm>
          <a:prstGeom prst="rect">
            <a:avLst/>
          </a:prstGeom>
        </p:spPr>
        <p:txBody>
          <a:bodyPr vert="horz" wrap="square" lIns="91440" tIns="45720" rIns="91440" bIns="45720" numCol="1" rtlCol="0" anchor="ctr" anchorCtr="0" compatLnSpc="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600" b="1"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rPr>
              <a:t>理清结构</a:t>
            </a:r>
            <a:r>
              <a:rPr kumimoji="0" lang="zh-CN" altLang="en-US" sz="4400" b="0" i="0" u="none" strike="noStrike" kern="0" cap="none" spc="0" normalizeH="0" baseline="0" noProof="0" smtClean="0">
                <a:ln>
                  <a:noFill/>
                </a:ln>
                <a:solidFill>
                  <a:schemeClr val="tx2"/>
                </a:solidFill>
                <a:effectLst/>
                <a:uLnTx/>
                <a:uFillTx/>
                <a:latin typeface="+mj-lt"/>
                <a:ea typeface="+mj-ea"/>
                <a:cs typeface="+mj-cs"/>
              </a:rPr>
              <a:t> </a:t>
            </a:r>
            <a:endParaRPr kumimoji="0" lang="zh-CN" altLang="en-US" sz="4400" b="0" i="0" u="none" strike="noStrike" kern="0" cap="none" spc="0" normalizeH="0" baseline="0" noProof="0" smtClean="0">
              <a:ln>
                <a:noFill/>
              </a:ln>
              <a:solidFill>
                <a:schemeClr val="tx2"/>
              </a:solidFill>
              <a:effectLst/>
              <a:uLnTx/>
              <a:uFillTx/>
              <a:latin typeface="+mj-lt"/>
              <a:ea typeface="+mj-ea"/>
              <a:cs typeface="+mj-cs"/>
            </a:endParaRPr>
          </a:p>
        </p:txBody>
      </p:sp>
      <p:sp>
        <p:nvSpPr>
          <p:cNvPr id="16387" name="矩形 16386"/>
          <p:cNvSpPr/>
          <p:nvPr/>
        </p:nvSpPr>
        <p:spPr>
          <a:xfrm>
            <a:off x="60325" y="1286193"/>
            <a:ext cx="2735580" cy="1198880"/>
          </a:xfrm>
          <a:prstGeom prst="rect">
            <a:avLst/>
          </a:prstGeom>
        </p:spPr>
        <p:style>
          <a:lnRef idx="2">
            <a:schemeClr val="dk1"/>
          </a:lnRef>
          <a:fillRef idx="1">
            <a:schemeClr val="lt1"/>
          </a:fillRef>
          <a:effectRef idx="0">
            <a:schemeClr val="dk1"/>
          </a:effectRef>
          <a:fontRef idx="minor">
            <a:schemeClr val="dk1"/>
          </a:fontRef>
        </p:style>
        <p:txBody>
          <a:bodyPr wrap="none" anchor="t">
            <a:spAutoFit/>
          </a:bodyPr>
          <a:p>
            <a:pPr algn="l"/>
            <a:r>
              <a:rPr lang="zh-CN" altLang="en-US" sz="4000" b="1" dirty="0">
                <a:solidFill>
                  <a:srgbClr val="6600CC"/>
                </a:solidFill>
                <a:latin typeface="Times New Roman" panose="02020603050405020304" pitchFamily="18" charset="0"/>
                <a:ea typeface="华文新魏" pitchFamily="2" charset="-122"/>
              </a:rPr>
              <a:t>暴风雨将来</a:t>
            </a:r>
            <a:endParaRPr lang="zh-CN" altLang="en-US" sz="4000" b="1" dirty="0">
              <a:solidFill>
                <a:srgbClr val="6600CC"/>
              </a:solidFill>
              <a:latin typeface="Times New Roman" panose="02020603050405020304" pitchFamily="18" charset="0"/>
              <a:ea typeface="华文新魏" pitchFamily="2" charset="-122"/>
            </a:endParaRPr>
          </a:p>
          <a:p>
            <a:pPr algn="l"/>
            <a:r>
              <a:rPr lang="zh-CN" altLang="en-US" sz="3200" b="1" dirty="0">
                <a:solidFill>
                  <a:srgbClr val="FF0000"/>
                </a:solidFill>
                <a:latin typeface="宋体" panose="02010600030101010101" pitchFamily="2" charset="-122"/>
                <a:sym typeface="+mn-ea"/>
              </a:rPr>
              <a:t>（</a:t>
            </a:r>
            <a:r>
              <a:rPr lang="zh-CN" altLang="zh-CN" sz="3200" b="1" dirty="0">
                <a:solidFill>
                  <a:srgbClr val="FF0000"/>
                </a:solidFill>
                <a:latin typeface="宋体" panose="02010600030101010101" pitchFamily="2" charset="-122"/>
                <a:sym typeface="+mn-ea"/>
              </a:rPr>
              <a:t>1-6</a:t>
            </a:r>
            <a:r>
              <a:rPr lang="zh-CN" altLang="en-US" sz="3200" b="1" dirty="0">
                <a:solidFill>
                  <a:srgbClr val="FF0000"/>
                </a:solidFill>
                <a:latin typeface="宋体" panose="02010600030101010101" pitchFamily="2" charset="-122"/>
                <a:sym typeface="+mn-ea"/>
              </a:rPr>
              <a:t>段）</a:t>
            </a:r>
            <a:endParaRPr lang="zh-CN" altLang="en-US" sz="3200" dirty="0">
              <a:solidFill>
                <a:srgbClr val="6600CC"/>
              </a:solidFill>
              <a:latin typeface="Times New Roman" panose="02020603050405020304" pitchFamily="18" charset="0"/>
              <a:ea typeface="宋体" panose="02010600030101010101" pitchFamily="2" charset="-122"/>
            </a:endParaRPr>
          </a:p>
        </p:txBody>
      </p:sp>
      <p:sp>
        <p:nvSpPr>
          <p:cNvPr id="2" name="矩形 1"/>
          <p:cNvSpPr/>
          <p:nvPr/>
        </p:nvSpPr>
        <p:spPr>
          <a:xfrm>
            <a:off x="60325" y="2829560"/>
            <a:ext cx="2735580" cy="1198880"/>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a:r>
              <a:rPr lang="zh-CN" altLang="en-US" sz="4000" b="1" dirty="0">
                <a:solidFill>
                  <a:srgbClr val="6600CC"/>
                </a:solidFill>
                <a:latin typeface="Times New Roman" panose="02020603050405020304" pitchFamily="18" charset="0"/>
                <a:ea typeface="华文新魏" pitchFamily="2" charset="-122"/>
              </a:rPr>
              <a:t>暴风雨逼近</a:t>
            </a:r>
            <a:endParaRPr lang="zh-CN" altLang="en-US" sz="4000" b="1" dirty="0">
              <a:solidFill>
                <a:srgbClr val="6600CC"/>
              </a:solidFill>
              <a:latin typeface="Times New Roman" panose="02020603050405020304" pitchFamily="18" charset="0"/>
              <a:ea typeface="华文新魏" pitchFamily="2" charset="-122"/>
            </a:endParaRPr>
          </a:p>
          <a:p>
            <a:pPr algn="l"/>
            <a:r>
              <a:rPr lang="zh-CN" altLang="en-US" sz="3200" b="1" dirty="0">
                <a:solidFill>
                  <a:srgbClr val="FF0000"/>
                </a:solidFill>
                <a:latin typeface="宋体" panose="02010600030101010101" pitchFamily="2" charset="-122"/>
                <a:sym typeface="+mn-ea"/>
              </a:rPr>
              <a:t>（</a:t>
            </a:r>
            <a:r>
              <a:rPr lang="en-US" altLang="zh-CN" sz="3200" b="1" dirty="0">
                <a:solidFill>
                  <a:srgbClr val="FF0000"/>
                </a:solidFill>
                <a:latin typeface="宋体" panose="02010600030101010101" pitchFamily="2" charset="-122"/>
                <a:sym typeface="+mn-ea"/>
              </a:rPr>
              <a:t>7</a:t>
            </a:r>
            <a:r>
              <a:rPr lang="zh-CN" altLang="zh-CN" sz="3200" b="1" dirty="0">
                <a:solidFill>
                  <a:srgbClr val="FF0000"/>
                </a:solidFill>
                <a:latin typeface="宋体" panose="02010600030101010101" pitchFamily="2" charset="-122"/>
                <a:sym typeface="+mn-ea"/>
              </a:rPr>
              <a:t>-</a:t>
            </a:r>
            <a:r>
              <a:rPr lang="en-US" altLang="zh-CN" sz="3200" b="1" dirty="0">
                <a:solidFill>
                  <a:srgbClr val="FF0000"/>
                </a:solidFill>
                <a:latin typeface="宋体" panose="02010600030101010101" pitchFamily="2" charset="-122"/>
                <a:sym typeface="+mn-ea"/>
              </a:rPr>
              <a:t>11</a:t>
            </a:r>
            <a:r>
              <a:rPr lang="zh-CN" altLang="en-US" sz="3200" b="1" dirty="0">
                <a:solidFill>
                  <a:srgbClr val="FF0000"/>
                </a:solidFill>
                <a:latin typeface="宋体" panose="02010600030101010101" pitchFamily="2" charset="-122"/>
                <a:sym typeface="+mn-ea"/>
              </a:rPr>
              <a:t>段）</a:t>
            </a:r>
            <a:endParaRPr lang="zh-CN" altLang="en-US" sz="3200" dirty="0">
              <a:solidFill>
                <a:srgbClr val="6600CC"/>
              </a:solidFill>
              <a:latin typeface="Times New Roman" panose="02020603050405020304" pitchFamily="18" charset="0"/>
              <a:ea typeface="宋体" panose="02010600030101010101" pitchFamily="2" charset="-122"/>
            </a:endParaRPr>
          </a:p>
        </p:txBody>
      </p:sp>
      <p:sp>
        <p:nvSpPr>
          <p:cNvPr id="3" name="矩形 2"/>
          <p:cNvSpPr/>
          <p:nvPr/>
        </p:nvSpPr>
        <p:spPr>
          <a:xfrm>
            <a:off x="60325" y="4322128"/>
            <a:ext cx="2735580" cy="1198880"/>
          </a:xfrm>
          <a:prstGeom prst="rect">
            <a:avLst/>
          </a:prstGeom>
        </p:spPr>
        <p:style>
          <a:lnRef idx="2">
            <a:schemeClr val="dk1"/>
          </a:lnRef>
          <a:fillRef idx="1">
            <a:schemeClr val="lt1"/>
          </a:fillRef>
          <a:effectRef idx="0">
            <a:schemeClr val="dk1"/>
          </a:effectRef>
          <a:fontRef idx="minor">
            <a:schemeClr val="dk1"/>
          </a:fontRef>
        </p:style>
        <p:txBody>
          <a:bodyPr wrap="none" anchor="t">
            <a:spAutoFit/>
          </a:bodyPr>
          <a:p>
            <a:pPr algn="l"/>
            <a:r>
              <a:rPr lang="zh-CN" altLang="en-US" sz="4000" b="1" dirty="0">
                <a:solidFill>
                  <a:srgbClr val="6600CC"/>
                </a:solidFill>
                <a:latin typeface="Times New Roman" panose="02020603050405020304" pitchFamily="18" charset="0"/>
                <a:ea typeface="华文新魏" pitchFamily="2" charset="-122"/>
              </a:rPr>
              <a:t>暴风雨即临</a:t>
            </a:r>
            <a:endParaRPr lang="zh-CN" altLang="en-US" sz="4000" b="1" dirty="0">
              <a:solidFill>
                <a:srgbClr val="6600CC"/>
              </a:solidFill>
              <a:latin typeface="Times New Roman" panose="02020603050405020304" pitchFamily="18" charset="0"/>
              <a:ea typeface="华文新魏" pitchFamily="2" charset="-122"/>
            </a:endParaRPr>
          </a:p>
          <a:p>
            <a:pPr algn="l"/>
            <a:r>
              <a:rPr lang="zh-CN" altLang="en-US" sz="3200" b="1" dirty="0">
                <a:solidFill>
                  <a:srgbClr val="FF0000"/>
                </a:solidFill>
                <a:latin typeface="宋体" panose="02010600030101010101" pitchFamily="2" charset="-122"/>
                <a:sym typeface="+mn-ea"/>
              </a:rPr>
              <a:t>（</a:t>
            </a:r>
            <a:r>
              <a:rPr lang="en-US" altLang="zh-CN" sz="3200" b="1" dirty="0">
                <a:solidFill>
                  <a:srgbClr val="FF0000"/>
                </a:solidFill>
                <a:latin typeface="宋体" panose="02010600030101010101" pitchFamily="2" charset="-122"/>
                <a:sym typeface="+mn-ea"/>
              </a:rPr>
              <a:t>12</a:t>
            </a:r>
            <a:r>
              <a:rPr lang="zh-CN" altLang="zh-CN" sz="3200" b="1" dirty="0">
                <a:solidFill>
                  <a:srgbClr val="FF0000"/>
                </a:solidFill>
                <a:latin typeface="宋体" panose="02010600030101010101" pitchFamily="2" charset="-122"/>
                <a:sym typeface="+mn-ea"/>
              </a:rPr>
              <a:t>-</a:t>
            </a:r>
            <a:r>
              <a:rPr lang="en-US" altLang="zh-CN" sz="3200" b="1" dirty="0">
                <a:solidFill>
                  <a:srgbClr val="FF0000"/>
                </a:solidFill>
                <a:latin typeface="宋体" panose="02010600030101010101" pitchFamily="2" charset="-122"/>
                <a:sym typeface="+mn-ea"/>
              </a:rPr>
              <a:t>15</a:t>
            </a:r>
            <a:r>
              <a:rPr lang="zh-CN" altLang="en-US" sz="3200" b="1" dirty="0">
                <a:solidFill>
                  <a:srgbClr val="FF0000"/>
                </a:solidFill>
                <a:latin typeface="宋体" panose="02010600030101010101" pitchFamily="2" charset="-122"/>
                <a:sym typeface="+mn-ea"/>
              </a:rPr>
              <a:t>段）</a:t>
            </a:r>
            <a:endParaRPr lang="zh-CN" altLang="en-US" sz="3200" dirty="0">
              <a:solidFill>
                <a:srgbClr val="6600CC"/>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from="(-#ppt_w/2)" to="(#ppt_x)" calcmode="lin" valueType="num">
                                      <p:cBhvr>
                                        <p:cTn id="7" dur="600" fill="hold">
                                          <p:stCondLst>
                                            <p:cond delay="0"/>
                                          </p:stCondLst>
                                        </p:cTn>
                                        <p:tgtEl>
                                          <p:spTgt spid="16387"/>
                                        </p:tgtEl>
                                        <p:attrNameLst>
                                          <p:attrName>ppt_x</p:attrName>
                                        </p:attrNameLst>
                                      </p:cBhvr>
                                    </p:anim>
                                    <p:anim from="0" to="-1.0" calcmode="lin" valueType="num">
                                      <p:cBhvr>
                                        <p:cTn id="8" dur="200" decel="50000" autoRev="1" fill="hold">
                                          <p:stCondLst>
                                            <p:cond delay="600"/>
                                          </p:stCondLst>
                                        </p:cTn>
                                        <p:tgtEl>
                                          <p:spTgt spid="16387"/>
                                        </p:tgtEl>
                                        <p:attrNameLst>
                                          <p:attrName>xshear</p:attrName>
                                        </p:attrNameLst>
                                      </p:cBhvr>
                                    </p:anim>
                                    <p:animScale>
                                      <p:cBhvr>
                                        <p:cTn id="9" dur="200" decel="100000" autoRev="1" fill="hold">
                                          <p:stCondLst>
                                            <p:cond delay="600"/>
                                          </p:stCondLst>
                                        </p:cTn>
                                        <p:tgtEl>
                                          <p:spTgt spid="16387"/>
                                        </p:tgtEl>
                                      </p:cBhvr>
                                      <p:from x="100000" y="100000"/>
                                      <p:to x="80000" y="100000"/>
                                    </p:animScale>
                                    <p:anim by="(#ppt_h/3+#ppt_w*0.1)" calcmode="lin" valueType="num">
                                      <p:cBhvr additive="sum">
                                        <p:cTn id="10" dur="200" decel="100000" autoRev="1" fill="hold">
                                          <p:stCondLst>
                                            <p:cond delay="600"/>
                                          </p:stCondLst>
                                        </p:cTn>
                                        <p:tgtEl>
                                          <p:spTgt spid="1638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from="(-#ppt_w/2)" to="(#ppt_x)" calcmode="lin" valueType="num">
                                      <p:cBhvr>
                                        <p:cTn id="15" dur="600" fill="hold">
                                          <p:stCondLst>
                                            <p:cond delay="0"/>
                                          </p:stCondLst>
                                        </p:cTn>
                                        <p:tgtEl>
                                          <p:spTgt spid="2"/>
                                        </p:tgtEl>
                                        <p:attrNameLst>
                                          <p:attrName>ppt_x</p:attrName>
                                        </p:attrNameLst>
                                      </p:cBhvr>
                                    </p:anim>
                                    <p:anim from="0" to="-1.0" calcmode="lin" valueType="num">
                                      <p:cBhvr>
                                        <p:cTn id="16" dur="200" decel="50000" autoRev="1" fill="hold">
                                          <p:stCondLst>
                                            <p:cond delay="600"/>
                                          </p:stCondLst>
                                        </p:cTn>
                                        <p:tgtEl>
                                          <p:spTgt spid="2"/>
                                        </p:tgtEl>
                                        <p:attrNameLst>
                                          <p:attrName>xshear</p:attrName>
                                        </p:attrNameLst>
                                      </p:cBhvr>
                                    </p:anim>
                                    <p:animScale>
                                      <p:cBhvr>
                                        <p:cTn id="17" dur="200" decel="100000" autoRev="1" fill="hold">
                                          <p:stCondLst>
                                            <p:cond delay="600"/>
                                          </p:stCondLst>
                                        </p:cTn>
                                        <p:tgtEl>
                                          <p:spTgt spid="2"/>
                                        </p:tgtEl>
                                      </p:cBhvr>
                                      <p:from x="100000" y="100000"/>
                                      <p:to x="80000" y="100000"/>
                                    </p:animScale>
                                    <p:anim by="(#ppt_h/3+#ppt_w*0.1)" calcmode="lin" valueType="num">
                                      <p:cBhvr additive="sum">
                                        <p:cTn id="18" dur="200" decel="100000" autoRev="1" fill="hold">
                                          <p:stCondLst>
                                            <p:cond delay="600"/>
                                          </p:stCondLst>
                                        </p:cTn>
                                        <p:tgtEl>
                                          <p:spTgt spid="2"/>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from="(-#ppt_w/2)" to="(#ppt_x)" calcmode="lin" valueType="num">
                                      <p:cBhvr>
                                        <p:cTn id="23" dur="600" fill="hold">
                                          <p:stCondLst>
                                            <p:cond delay="0"/>
                                          </p:stCondLst>
                                        </p:cTn>
                                        <p:tgtEl>
                                          <p:spTgt spid="3"/>
                                        </p:tgtEl>
                                        <p:attrNameLst>
                                          <p:attrName>ppt_x</p:attrName>
                                        </p:attrNameLst>
                                      </p:cBhvr>
                                    </p:anim>
                                    <p:anim from="0" to="-1.0" calcmode="lin" valueType="num">
                                      <p:cBhvr>
                                        <p:cTn id="24" dur="200" decel="50000" autoRev="1" fill="hold">
                                          <p:stCondLst>
                                            <p:cond delay="600"/>
                                          </p:stCondLst>
                                        </p:cTn>
                                        <p:tgtEl>
                                          <p:spTgt spid="3"/>
                                        </p:tgtEl>
                                        <p:attrNameLst>
                                          <p:attrName>xshear</p:attrName>
                                        </p:attrNameLst>
                                      </p:cBhvr>
                                    </p:anim>
                                    <p:animScale>
                                      <p:cBhvr>
                                        <p:cTn id="25" dur="200" decel="100000" autoRev="1" fill="hold">
                                          <p:stCondLst>
                                            <p:cond delay="600"/>
                                          </p:stCondLst>
                                        </p:cTn>
                                        <p:tgtEl>
                                          <p:spTgt spid="3"/>
                                        </p:tgtEl>
                                      </p:cBhvr>
                                      <p:from x="100000" y="100000"/>
                                      <p:to x="80000" y="100000"/>
                                    </p:animScale>
                                    <p:anim by="(#ppt_h/3+#ppt_w*0.1)" calcmode="lin" valueType="num">
                                      <p:cBhvr additive="sum">
                                        <p:cTn id="26" dur="200" decel="100000" autoRev="1" fill="hold">
                                          <p:stCondLst>
                                            <p:cond delay="600"/>
                                          </p:stCondLst>
                                        </p:cTn>
                                        <p:tgtEl>
                                          <p:spTgt spid="3"/>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653"/>
                                        </p:tgtEl>
                                        <p:attrNameLst>
                                          <p:attrName>style.visibility</p:attrName>
                                        </p:attrNameLst>
                                      </p:cBhvr>
                                      <p:to>
                                        <p:strVal val="visible"/>
                                      </p:to>
                                    </p:set>
                                    <p:anim calcmode="lin" valueType="num">
                                      <p:cBhvr additive="base">
                                        <p:cTn id="31" dur="500" fill="hold"/>
                                        <p:tgtEl>
                                          <p:spTgt spid="27653"/>
                                        </p:tgtEl>
                                        <p:attrNameLst>
                                          <p:attrName>ppt_x</p:attrName>
                                        </p:attrNameLst>
                                      </p:cBhvr>
                                      <p:tavLst>
                                        <p:tav tm="0">
                                          <p:val>
                                            <p:strVal val="#ppt_x"/>
                                          </p:val>
                                        </p:tav>
                                        <p:tav tm="100000">
                                          <p:val>
                                            <p:strVal val="#ppt_x"/>
                                          </p:val>
                                        </p:tav>
                                      </p:tavLst>
                                    </p:anim>
                                    <p:anim calcmode="lin" valueType="num">
                                      <p:cBhvr additive="base">
                                        <p:cTn id="32" dur="500" fill="hold"/>
                                        <p:tgtEl>
                                          <p:spTgt spid="2765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7654"/>
                                        </p:tgtEl>
                                        <p:attrNameLst>
                                          <p:attrName>style.visibility</p:attrName>
                                        </p:attrNameLst>
                                      </p:cBhvr>
                                      <p:to>
                                        <p:strVal val="visible"/>
                                      </p:to>
                                    </p:set>
                                    <p:anim calcmode="lin" valueType="num">
                                      <p:cBhvr additive="base">
                                        <p:cTn id="37" dur="500" fill="hold"/>
                                        <p:tgtEl>
                                          <p:spTgt spid="27654"/>
                                        </p:tgtEl>
                                        <p:attrNameLst>
                                          <p:attrName>ppt_x</p:attrName>
                                        </p:attrNameLst>
                                      </p:cBhvr>
                                      <p:tavLst>
                                        <p:tav tm="0">
                                          <p:val>
                                            <p:strVal val="#ppt_x"/>
                                          </p:val>
                                        </p:tav>
                                        <p:tav tm="100000">
                                          <p:val>
                                            <p:strVal val="#ppt_x"/>
                                          </p:val>
                                        </p:tav>
                                      </p:tavLst>
                                    </p:anim>
                                    <p:anim calcmode="lin" valueType="num">
                                      <p:cBhvr additive="base">
                                        <p:cTn id="38"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7655"/>
                                        </p:tgtEl>
                                        <p:attrNameLst>
                                          <p:attrName>style.visibility</p:attrName>
                                        </p:attrNameLst>
                                      </p:cBhvr>
                                      <p:to>
                                        <p:strVal val="visible"/>
                                      </p:to>
                                    </p:set>
                                    <p:anim calcmode="lin" valueType="num">
                                      <p:cBhvr additive="base">
                                        <p:cTn id="43" dur="500" fill="hold"/>
                                        <p:tgtEl>
                                          <p:spTgt spid="27655"/>
                                        </p:tgtEl>
                                        <p:attrNameLst>
                                          <p:attrName>ppt_x</p:attrName>
                                        </p:attrNameLst>
                                      </p:cBhvr>
                                      <p:tavLst>
                                        <p:tav tm="0">
                                          <p:val>
                                            <p:strVal val="#ppt_x"/>
                                          </p:val>
                                        </p:tav>
                                        <p:tav tm="100000">
                                          <p:val>
                                            <p:strVal val="#ppt_x"/>
                                          </p:val>
                                        </p:tav>
                                      </p:tavLst>
                                    </p:anim>
                                    <p:anim calcmode="lin" valueType="num">
                                      <p:cBhvr additive="base">
                                        <p:cTn id="44" dur="500" fill="hold"/>
                                        <p:tgtEl>
                                          <p:spTgt spid="2765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7656"/>
                                        </p:tgtEl>
                                        <p:attrNameLst>
                                          <p:attrName>style.visibility</p:attrName>
                                        </p:attrNameLst>
                                      </p:cBhvr>
                                      <p:to>
                                        <p:strVal val="visible"/>
                                      </p:to>
                                    </p:set>
                                    <p:anim calcmode="lin" valueType="num">
                                      <p:cBhvr additive="base">
                                        <p:cTn id="49" dur="500" fill="hold"/>
                                        <p:tgtEl>
                                          <p:spTgt spid="27656"/>
                                        </p:tgtEl>
                                        <p:attrNameLst>
                                          <p:attrName>ppt_x</p:attrName>
                                        </p:attrNameLst>
                                      </p:cBhvr>
                                      <p:tavLst>
                                        <p:tav tm="0">
                                          <p:val>
                                            <p:strVal val="#ppt_x"/>
                                          </p:val>
                                        </p:tav>
                                        <p:tav tm="100000">
                                          <p:val>
                                            <p:strVal val="#ppt_x"/>
                                          </p:val>
                                        </p:tav>
                                      </p:tavLst>
                                    </p:anim>
                                    <p:anim calcmode="lin" valueType="num">
                                      <p:cBhvr additive="base">
                                        <p:cTn id="50"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7658"/>
                                        </p:tgtEl>
                                        <p:attrNameLst>
                                          <p:attrName>style.visibility</p:attrName>
                                        </p:attrNameLst>
                                      </p:cBhvr>
                                      <p:to>
                                        <p:strVal val="visible"/>
                                      </p:to>
                                    </p:set>
                                    <p:anim calcmode="lin" valueType="num">
                                      <p:cBhvr additive="base">
                                        <p:cTn id="55" dur="500" fill="hold"/>
                                        <p:tgtEl>
                                          <p:spTgt spid="27658"/>
                                        </p:tgtEl>
                                        <p:attrNameLst>
                                          <p:attrName>ppt_x</p:attrName>
                                        </p:attrNameLst>
                                      </p:cBhvr>
                                      <p:tavLst>
                                        <p:tav tm="0">
                                          <p:val>
                                            <p:strVal val="#ppt_x"/>
                                          </p:val>
                                        </p:tav>
                                        <p:tav tm="100000">
                                          <p:val>
                                            <p:strVal val="#ppt_x"/>
                                          </p:val>
                                        </p:tav>
                                      </p:tavLst>
                                    </p:anim>
                                    <p:anim calcmode="lin" valueType="num">
                                      <p:cBhvr additive="base">
                                        <p:cTn id="56" dur="500" fill="hold"/>
                                        <p:tgtEl>
                                          <p:spTgt spid="2765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7660"/>
                                        </p:tgtEl>
                                        <p:attrNameLst>
                                          <p:attrName>style.visibility</p:attrName>
                                        </p:attrNameLst>
                                      </p:cBhvr>
                                      <p:to>
                                        <p:strVal val="visible"/>
                                      </p:to>
                                    </p:set>
                                    <p:anim calcmode="lin" valueType="num">
                                      <p:cBhvr additive="base">
                                        <p:cTn id="61" dur="500" fill="hold"/>
                                        <p:tgtEl>
                                          <p:spTgt spid="27660"/>
                                        </p:tgtEl>
                                        <p:attrNameLst>
                                          <p:attrName>ppt_x</p:attrName>
                                        </p:attrNameLst>
                                      </p:cBhvr>
                                      <p:tavLst>
                                        <p:tav tm="0">
                                          <p:val>
                                            <p:strVal val="#ppt_x"/>
                                          </p:val>
                                        </p:tav>
                                        <p:tav tm="100000">
                                          <p:val>
                                            <p:strVal val="#ppt_x"/>
                                          </p:val>
                                        </p:tav>
                                      </p:tavLst>
                                    </p:anim>
                                    <p:anim calcmode="lin" valueType="num">
                                      <p:cBhvr additive="base">
                                        <p:cTn id="62" dur="500" fill="hold"/>
                                        <p:tgtEl>
                                          <p:spTgt spid="276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ldLvl="0" animBg="1"/>
      <p:bldP spid="2" grpId="0" bldLvl="0" animBg="1"/>
      <p:bldP spid="3" grpId="0" bldLvl="0" animBg="1"/>
      <p:bldP spid="27653" grpId="0" animBg="1"/>
      <p:bldP spid="27654" grpId="0" animBg="1"/>
      <p:bldP spid="27655" grpId="0" animBg="1"/>
      <p:bldP spid="27656" grpId="0" animBg="1"/>
      <p:bldP spid="27658" grpId="0" animBg="1"/>
      <p:bldP spid="2766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5725" y="108585"/>
            <a:ext cx="11949430" cy="2861310"/>
          </a:xfrm>
          <a:prstGeom prst="rect">
            <a:avLst/>
          </a:prstGeom>
          <a:noFill/>
        </p:spPr>
        <p:txBody>
          <a:bodyPr wrap="square" rtlCol="0" anchor="t">
            <a:spAutoFit/>
          </a:bodyPr>
          <a:p>
            <a:r>
              <a:rPr lang="en-US" altLang="zh-CN" sz="4800" b="1"/>
              <a:t>       </a:t>
            </a:r>
            <a:r>
              <a:rPr lang="zh-CN" altLang="zh-CN" sz="6000" b="1"/>
              <a:t>本文具有浓烈的时代气息，文中的诸多事物都具有象征意义，请加以归纳概括。</a:t>
            </a:r>
            <a:endParaRPr lang="en-US" altLang="zh-CN" sz="6000" b="1"/>
          </a:p>
        </p:txBody>
      </p:sp>
      <p:sp>
        <p:nvSpPr>
          <p:cNvPr id="2" name="文本框 1"/>
          <p:cNvSpPr txBox="1"/>
          <p:nvPr/>
        </p:nvSpPr>
        <p:spPr>
          <a:xfrm>
            <a:off x="260985" y="2969895"/>
            <a:ext cx="11670030" cy="1568450"/>
          </a:xfrm>
          <a:prstGeom prst="rect">
            <a:avLst/>
          </a:prstGeom>
          <a:noFill/>
        </p:spPr>
        <p:txBody>
          <a:bodyPr wrap="square" rtlCol="0" anchor="t">
            <a:spAutoFit/>
          </a:bodyPr>
          <a:p>
            <a:pPr algn="l"/>
            <a:r>
              <a:rPr lang="en-US" altLang="zh-CN" sz="4800" b="1" dirty="0">
                <a:latin typeface="Times New Roman" panose="02020603050405020304" pitchFamily="18" charset="0"/>
                <a:ea typeface="华文隶书" pitchFamily="2" charset="-122"/>
                <a:sym typeface="+mn-ea"/>
              </a:rPr>
              <a:t>1</a:t>
            </a:r>
            <a:r>
              <a:rPr lang="zh-CN" altLang="en-US" sz="4800" b="1" dirty="0">
                <a:latin typeface="Times New Roman" panose="02020603050405020304" pitchFamily="18" charset="0"/>
                <a:ea typeface="华文隶书" pitchFamily="2" charset="-122"/>
                <a:sym typeface="+mn-ea"/>
              </a:rPr>
              <a:t>、你认为海燕是一个怎么样的形象？这样的形象刻画具有什么象征意义呢？</a:t>
            </a:r>
            <a:endParaRPr lang="zh-CN" altLang="en-US" sz="4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文本框 17410"/>
          <p:cNvSpPr txBox="1"/>
          <p:nvPr/>
        </p:nvSpPr>
        <p:spPr>
          <a:xfrm>
            <a:off x="1524000" y="476250"/>
            <a:ext cx="7802880" cy="706755"/>
          </a:xfrm>
          <a:prstGeom prst="rect">
            <a:avLst/>
          </a:prstGeom>
          <a:noFill/>
          <a:ln w="9525">
            <a:noFill/>
          </a:ln>
        </p:spPr>
        <p:txBody>
          <a:bodyPr wrap="none" anchor="t">
            <a:spAutoFit/>
          </a:bodyPr>
          <a:p>
            <a:r>
              <a:rPr lang="zh-CN" altLang="en-US" sz="4000" b="1" dirty="0">
                <a:latin typeface="Times New Roman" panose="02020603050405020304" pitchFamily="18" charset="0"/>
                <a:ea typeface="华文隶书" pitchFamily="2" charset="-122"/>
              </a:rPr>
              <a:t>你认为海燕是一个怎么样的形象？</a:t>
            </a:r>
            <a:endParaRPr lang="zh-CN" altLang="en-US" sz="4000" b="1" dirty="0">
              <a:latin typeface="Times New Roman" panose="02020603050405020304" pitchFamily="18" charset="0"/>
              <a:ea typeface="华文隶书" pitchFamily="2" charset="-122"/>
            </a:endParaRPr>
          </a:p>
        </p:txBody>
      </p:sp>
      <p:sp>
        <p:nvSpPr>
          <p:cNvPr id="17412" name="文本框 17411"/>
          <p:cNvSpPr txBox="1"/>
          <p:nvPr/>
        </p:nvSpPr>
        <p:spPr>
          <a:xfrm>
            <a:off x="2711450" y="2276475"/>
            <a:ext cx="2011680" cy="645160"/>
          </a:xfrm>
          <a:prstGeom prst="rect">
            <a:avLst/>
          </a:prstGeom>
          <a:solidFill>
            <a:schemeClr val="bg1"/>
          </a:solidFill>
          <a:ln w="9525">
            <a:noFill/>
          </a:ln>
        </p:spPr>
        <p:txBody>
          <a:bodyPr wrap="none" anchor="t">
            <a:spAutoFit/>
          </a:bodyPr>
          <a:p>
            <a:r>
              <a:rPr lang="zh-CN" altLang="en-US" sz="3600" dirty="0">
                <a:solidFill>
                  <a:srgbClr val="6600CC"/>
                </a:solidFill>
                <a:latin typeface="Times New Roman" panose="02020603050405020304" pitchFamily="18" charset="0"/>
                <a:ea typeface="黑体" panose="02010609060101010101" pitchFamily="2" charset="-122"/>
              </a:rPr>
              <a:t>勇猛坚强</a:t>
            </a:r>
            <a:endParaRPr lang="zh-CN" altLang="en-US" sz="3600" dirty="0">
              <a:solidFill>
                <a:srgbClr val="6600CC"/>
              </a:solidFill>
              <a:latin typeface="Times New Roman" panose="02020603050405020304" pitchFamily="18" charset="0"/>
              <a:ea typeface="黑体" panose="02010609060101010101" pitchFamily="2" charset="-122"/>
            </a:endParaRPr>
          </a:p>
        </p:txBody>
      </p:sp>
      <p:sp>
        <p:nvSpPr>
          <p:cNvPr id="17413" name="文本框 17412"/>
          <p:cNvSpPr txBox="1"/>
          <p:nvPr/>
        </p:nvSpPr>
        <p:spPr>
          <a:xfrm>
            <a:off x="2711450" y="3357563"/>
            <a:ext cx="2011680" cy="645160"/>
          </a:xfrm>
          <a:prstGeom prst="rect">
            <a:avLst/>
          </a:prstGeom>
          <a:noFill/>
          <a:ln w="9525">
            <a:noFill/>
          </a:ln>
        </p:spPr>
        <p:txBody>
          <a:bodyPr wrap="none" anchor="t">
            <a:spAutoFit/>
          </a:bodyPr>
          <a:p>
            <a:r>
              <a:rPr lang="zh-CN" altLang="en-US" sz="3600" dirty="0">
                <a:solidFill>
                  <a:srgbClr val="6600CC"/>
                </a:solidFill>
                <a:latin typeface="Times New Roman" panose="02020603050405020304" pitchFamily="18" charset="0"/>
                <a:ea typeface="黑体" panose="02010609060101010101" pitchFamily="2" charset="-122"/>
              </a:rPr>
              <a:t>乐观自信</a:t>
            </a:r>
            <a:endParaRPr lang="zh-CN" altLang="en-US" sz="3600" dirty="0">
              <a:solidFill>
                <a:srgbClr val="6600CC"/>
              </a:solidFill>
              <a:latin typeface="Times New Roman" panose="02020603050405020304" pitchFamily="18" charset="0"/>
              <a:ea typeface="黑体" panose="02010609060101010101" pitchFamily="2" charset="-122"/>
            </a:endParaRPr>
          </a:p>
        </p:txBody>
      </p:sp>
      <p:sp>
        <p:nvSpPr>
          <p:cNvPr id="17414" name="文本框 17413"/>
          <p:cNvSpPr txBox="1"/>
          <p:nvPr/>
        </p:nvSpPr>
        <p:spPr>
          <a:xfrm>
            <a:off x="1847850" y="4437063"/>
            <a:ext cx="2926080" cy="645160"/>
          </a:xfrm>
          <a:prstGeom prst="rect">
            <a:avLst/>
          </a:prstGeom>
          <a:noFill/>
          <a:ln w="9525">
            <a:noFill/>
          </a:ln>
        </p:spPr>
        <p:txBody>
          <a:bodyPr wrap="none" anchor="t">
            <a:spAutoFit/>
          </a:bodyPr>
          <a:p>
            <a:r>
              <a:rPr lang="zh-CN" altLang="en-US" sz="3600" dirty="0">
                <a:solidFill>
                  <a:srgbClr val="6600CC"/>
                </a:solidFill>
                <a:latin typeface="Times New Roman" panose="02020603050405020304" pitchFamily="18" charset="0"/>
                <a:ea typeface="黑体" panose="02010609060101010101" pitchFamily="2" charset="-122"/>
              </a:rPr>
              <a:t>富于献身精神</a:t>
            </a:r>
            <a:endParaRPr lang="zh-CN" altLang="en-US" sz="3600" dirty="0">
              <a:solidFill>
                <a:srgbClr val="6600CC"/>
              </a:solidFill>
              <a:latin typeface="Times New Roman" panose="02020603050405020304" pitchFamily="18" charset="0"/>
              <a:ea typeface="黑体" panose="02010609060101010101" pitchFamily="2" charset="-122"/>
            </a:endParaRPr>
          </a:p>
        </p:txBody>
      </p:sp>
      <p:sp>
        <p:nvSpPr>
          <p:cNvPr id="17415" name="右大括号 17414"/>
          <p:cNvSpPr/>
          <p:nvPr/>
        </p:nvSpPr>
        <p:spPr>
          <a:xfrm>
            <a:off x="4872038" y="2565400"/>
            <a:ext cx="431800" cy="2305050"/>
          </a:xfrm>
          <a:prstGeom prst="rightBrace">
            <a:avLst>
              <a:gd name="adj1" fmla="val 44460"/>
              <a:gd name="adj2" fmla="val 50000"/>
            </a:avLst>
          </a:prstGeom>
          <a:noFill/>
          <a:ln w="9525" cap="flat" cmpd="sng">
            <a:solidFill>
              <a:schemeClr val="tx1"/>
            </a:solidFill>
            <a:prstDash val="solid"/>
            <a:round/>
            <a:headEnd type="none" w="med" len="med"/>
            <a:tailEnd type="none" w="med" len="med"/>
          </a:ln>
        </p:spPr>
        <p:txBody>
          <a:bodyPr wrap="none" anchor="ctr"/>
          <a:p>
            <a:pPr algn="ctr"/>
            <a:endParaRPr lang="zh-CN" b="1" dirty="0">
              <a:latin typeface="Times New Roman" panose="02020603050405020304" pitchFamily="18" charset="0"/>
              <a:ea typeface="宋体" panose="02010600030101010101" pitchFamily="2" charset="-122"/>
            </a:endParaRPr>
          </a:p>
        </p:txBody>
      </p:sp>
      <p:sp>
        <p:nvSpPr>
          <p:cNvPr id="17416" name="文本框 17415"/>
          <p:cNvSpPr txBox="1"/>
          <p:nvPr/>
        </p:nvSpPr>
        <p:spPr>
          <a:xfrm>
            <a:off x="5375275" y="3284538"/>
            <a:ext cx="4297680" cy="645160"/>
          </a:xfrm>
          <a:prstGeom prst="rect">
            <a:avLst/>
          </a:prstGeom>
          <a:noFill/>
          <a:ln w="9525">
            <a:noFill/>
          </a:ln>
        </p:spPr>
        <p:txBody>
          <a:bodyPr wrap="none" anchor="t">
            <a:spAutoFit/>
          </a:bodyPr>
          <a:p>
            <a:r>
              <a:rPr lang="zh-CN" altLang="en-US" sz="3600" dirty="0">
                <a:solidFill>
                  <a:srgbClr val="6600CC"/>
                </a:solidFill>
                <a:latin typeface="Times New Roman" panose="02020603050405020304" pitchFamily="18" charset="0"/>
                <a:ea typeface="黑体" panose="02010609060101010101" pitchFamily="2" charset="-122"/>
              </a:rPr>
              <a:t>无产阶级革命先驱者</a:t>
            </a:r>
            <a:endParaRPr lang="zh-CN" altLang="en-US" sz="3600" dirty="0">
              <a:solidFill>
                <a:srgbClr val="6600CC"/>
              </a:solidFill>
              <a:latin typeface="Times New Roman" panose="02020603050405020304" pitchFamily="18" charset="0"/>
              <a:ea typeface="黑体" panose="02010609060101010101" pitchFamily="2" charset="-122"/>
            </a:endParaRPr>
          </a:p>
        </p:txBody>
      </p:sp>
      <p:sp>
        <p:nvSpPr>
          <p:cNvPr id="17417" name="文本框 17416"/>
          <p:cNvSpPr txBox="1"/>
          <p:nvPr/>
        </p:nvSpPr>
        <p:spPr>
          <a:xfrm>
            <a:off x="1524000" y="1268413"/>
            <a:ext cx="8856663" cy="706755"/>
          </a:xfrm>
          <a:prstGeom prst="rect">
            <a:avLst/>
          </a:prstGeom>
          <a:noFill/>
          <a:ln w="9525">
            <a:noFill/>
          </a:ln>
        </p:spPr>
        <p:txBody>
          <a:bodyPr anchor="t">
            <a:spAutoFit/>
          </a:bodyPr>
          <a:p>
            <a:r>
              <a:rPr lang="zh-CN" altLang="en-US" sz="4000" b="1" dirty="0">
                <a:latin typeface="Times New Roman" panose="02020603050405020304" pitchFamily="18" charset="0"/>
                <a:ea typeface="华文隶书" pitchFamily="2" charset="-122"/>
              </a:rPr>
              <a:t>这样的形象刻画具有什么象征意义呢？</a:t>
            </a:r>
            <a:endParaRPr lang="zh-CN" altLang="en-US" sz="4000" b="1" dirty="0">
              <a:latin typeface="Times New Roman" panose="02020603050405020304" pitchFamily="18" charset="0"/>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17411"/>
                                        </p:tgtEl>
                                        <p:attrNameLst>
                                          <p:attrName>style.visibility</p:attrName>
                                        </p:attrNameLst>
                                      </p:cBhvr>
                                      <p:to>
                                        <p:strVal val="visible"/>
                                      </p:to>
                                    </p:set>
                                    <p:set>
                                      <p:cBhvr>
                                        <p:cTn id="7" dur="228" fill="hold">
                                          <p:stCondLst>
                                            <p:cond delay="0"/>
                                          </p:stCondLst>
                                        </p:cTn>
                                        <p:tgtEl>
                                          <p:spTgt spid="17411"/>
                                        </p:tgtEl>
                                        <p:attrNameLst>
                                          <p:attrName>style.rotation</p:attrName>
                                        </p:attrNameLst>
                                      </p:cBhvr>
                                      <p:to>
                                        <p:strVal val="-45.0"/>
                                      </p:to>
                                    </p:set>
                                    <p:anim calcmode="lin" valueType="num">
                                      <p:cBhvr>
                                        <p:cTn id="8" dur="228" fill="hold">
                                          <p:stCondLst>
                                            <p:cond delay="228"/>
                                          </p:stCondLst>
                                        </p:cTn>
                                        <p:tgtEl>
                                          <p:spTgt spid="17411"/>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9" dur="228" fill="hold">
                                          <p:stCondLst>
                                            <p:cond delay="0"/>
                                          </p:stCondLst>
                                        </p:cTn>
                                        <p:tgtEl>
                                          <p:spTgt spid="17411"/>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17411"/>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7411"/>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5" presetClass="entr" presetSubtype="0" fill="hold" grpId="0" nodeType="clickEffect">
                                  <p:stCondLst>
                                    <p:cond delay="0"/>
                                  </p:stCondLst>
                                  <p:childTnLst>
                                    <p:set>
                                      <p:cBhvr>
                                        <p:cTn id="15" dur="1" fill="hold">
                                          <p:stCondLst>
                                            <p:cond delay="0"/>
                                          </p:stCondLst>
                                        </p:cTn>
                                        <p:tgtEl>
                                          <p:spTgt spid="17412"/>
                                        </p:tgtEl>
                                        <p:attrNameLst>
                                          <p:attrName>style.visibility</p:attrName>
                                        </p:attrNameLst>
                                      </p:cBhvr>
                                      <p:to>
                                        <p:strVal val="visible"/>
                                      </p:to>
                                    </p:set>
                                    <p:anim calcmode="lin" valueType="num">
                                      <p:cBhvr>
                                        <p:cTn id="16" dur="1000" fill="hold"/>
                                        <p:tgtEl>
                                          <p:spTgt spid="17412"/>
                                        </p:tgtEl>
                                        <p:attrNameLst>
                                          <p:attrName>ppt_w</p:attrName>
                                        </p:attrNameLst>
                                      </p:cBhvr>
                                      <p:tavLst>
                                        <p:tav tm="0">
                                          <p:val>
                                            <p:fltVal val="0.000000"/>
                                          </p:val>
                                        </p:tav>
                                        <p:tav tm="100000">
                                          <p:val>
                                            <p:strVal val="#ppt_w"/>
                                          </p:val>
                                        </p:tav>
                                      </p:tavLst>
                                    </p:anim>
                                    <p:anim calcmode="lin" valueType="num">
                                      <p:cBhvr>
                                        <p:cTn id="17" dur="1000" fill="hold"/>
                                        <p:tgtEl>
                                          <p:spTgt spid="17412"/>
                                        </p:tgtEl>
                                        <p:attrNameLst>
                                          <p:attrName>ppt_h</p:attrName>
                                        </p:attrNameLst>
                                      </p:cBhvr>
                                      <p:tavLst>
                                        <p:tav tm="0">
                                          <p:val>
                                            <p:fltVal val="0.000000"/>
                                          </p:val>
                                        </p:tav>
                                        <p:tav tm="100000">
                                          <p:val>
                                            <p:strVal val="#ppt_h"/>
                                          </p:val>
                                        </p:tav>
                                      </p:tavLst>
                                    </p:anim>
                                    <p:anim calcmode="lin" valueType="num">
                                      <p:cBhvr>
                                        <p:cTn id="18" dur="1000" fill="hold"/>
                                        <p:tgtEl>
                                          <p:spTgt spid="17412"/>
                                        </p:tgtEl>
                                        <p:attrNameLst>
                                          <p:attrName>ppt_x</p:attrName>
                                        </p:attrNameLst>
                                      </p:cBhvr>
                                      <p:tavLst>
                                        <p:tav tm="0" fmla="#ppt_x+(cos(-2*pi*(1-$))*-#ppt_x-sin(-2*pi*(1-$))*(1-#ppt_y))*(1-$)">
                                          <p:val>
                                            <p:fltVal val="0.000000"/>
                                          </p:val>
                                        </p:tav>
                                        <p:tav tm="100000">
                                          <p:val>
                                            <p:fltVal val="1.000000"/>
                                          </p:val>
                                        </p:tav>
                                      </p:tavLst>
                                    </p:anim>
                                    <p:anim calcmode="lin" valueType="num">
                                      <p:cBhvr>
                                        <p:cTn id="19" dur="1000" fill="hold"/>
                                        <p:tgtEl>
                                          <p:spTgt spid="1741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0" fill="hold">
                      <p:stCondLst>
                        <p:cond delay="indefinite"/>
                      </p:stCondLst>
                      <p:childTnLst>
                        <p:par>
                          <p:cTn id="21" fill="hold">
                            <p:stCondLst>
                              <p:cond delay="0"/>
                            </p:stCondLst>
                            <p:childTnLst>
                              <p:par>
                                <p:cTn id="22" presetID="15" presetClass="entr" presetSubtype="0" fill="hold" grpId="0" nodeType="clickEffect">
                                  <p:stCondLst>
                                    <p:cond delay="0"/>
                                  </p:stCondLst>
                                  <p:childTnLst>
                                    <p:set>
                                      <p:cBhvr>
                                        <p:cTn id="23" dur="1" fill="hold">
                                          <p:stCondLst>
                                            <p:cond delay="0"/>
                                          </p:stCondLst>
                                        </p:cTn>
                                        <p:tgtEl>
                                          <p:spTgt spid="17413"/>
                                        </p:tgtEl>
                                        <p:attrNameLst>
                                          <p:attrName>style.visibility</p:attrName>
                                        </p:attrNameLst>
                                      </p:cBhvr>
                                      <p:to>
                                        <p:strVal val="visible"/>
                                      </p:to>
                                    </p:set>
                                    <p:anim calcmode="lin" valueType="num">
                                      <p:cBhvr>
                                        <p:cTn id="24" dur="1000" fill="hold"/>
                                        <p:tgtEl>
                                          <p:spTgt spid="17413"/>
                                        </p:tgtEl>
                                        <p:attrNameLst>
                                          <p:attrName>ppt_w</p:attrName>
                                        </p:attrNameLst>
                                      </p:cBhvr>
                                      <p:tavLst>
                                        <p:tav tm="0">
                                          <p:val>
                                            <p:fltVal val="0.000000"/>
                                          </p:val>
                                        </p:tav>
                                        <p:tav tm="100000">
                                          <p:val>
                                            <p:strVal val="#ppt_w"/>
                                          </p:val>
                                        </p:tav>
                                      </p:tavLst>
                                    </p:anim>
                                    <p:anim calcmode="lin" valueType="num">
                                      <p:cBhvr>
                                        <p:cTn id="25" dur="1000" fill="hold"/>
                                        <p:tgtEl>
                                          <p:spTgt spid="17413"/>
                                        </p:tgtEl>
                                        <p:attrNameLst>
                                          <p:attrName>ppt_h</p:attrName>
                                        </p:attrNameLst>
                                      </p:cBhvr>
                                      <p:tavLst>
                                        <p:tav tm="0">
                                          <p:val>
                                            <p:fltVal val="0.000000"/>
                                          </p:val>
                                        </p:tav>
                                        <p:tav tm="100000">
                                          <p:val>
                                            <p:strVal val="#ppt_h"/>
                                          </p:val>
                                        </p:tav>
                                      </p:tavLst>
                                    </p:anim>
                                    <p:anim calcmode="lin" valueType="num">
                                      <p:cBhvr>
                                        <p:cTn id="26" dur="1000" fill="hold"/>
                                        <p:tgtEl>
                                          <p:spTgt spid="17413"/>
                                        </p:tgtEl>
                                        <p:attrNameLst>
                                          <p:attrName>ppt_x</p:attrName>
                                        </p:attrNameLst>
                                      </p:cBhvr>
                                      <p:tavLst>
                                        <p:tav tm="0" fmla="#ppt_x+(cos(-2*pi*(1-$))*-#ppt_x-sin(-2*pi*(1-$))*(1-#ppt_y))*(1-$)">
                                          <p:val>
                                            <p:fltVal val="0.000000"/>
                                          </p:val>
                                        </p:tav>
                                        <p:tav tm="100000">
                                          <p:val>
                                            <p:fltVal val="1.000000"/>
                                          </p:val>
                                        </p:tav>
                                      </p:tavLst>
                                    </p:anim>
                                    <p:anim calcmode="lin" valueType="num">
                                      <p:cBhvr>
                                        <p:cTn id="27" dur="1000" fill="hold"/>
                                        <p:tgtEl>
                                          <p:spTgt spid="1741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8" fill="hold">
                      <p:stCondLst>
                        <p:cond delay="indefinite"/>
                      </p:stCondLst>
                      <p:childTnLst>
                        <p:par>
                          <p:cTn id="29" fill="hold">
                            <p:stCondLst>
                              <p:cond delay="0"/>
                            </p:stCondLst>
                            <p:childTnLst>
                              <p:par>
                                <p:cTn id="30" presetID="15" presetClass="entr" presetSubtype="0" fill="hold" grpId="0" nodeType="clickEffect">
                                  <p:stCondLst>
                                    <p:cond delay="0"/>
                                  </p:stCondLst>
                                  <p:childTnLst>
                                    <p:set>
                                      <p:cBhvr>
                                        <p:cTn id="31" dur="1" fill="hold">
                                          <p:stCondLst>
                                            <p:cond delay="0"/>
                                          </p:stCondLst>
                                        </p:cTn>
                                        <p:tgtEl>
                                          <p:spTgt spid="17414"/>
                                        </p:tgtEl>
                                        <p:attrNameLst>
                                          <p:attrName>style.visibility</p:attrName>
                                        </p:attrNameLst>
                                      </p:cBhvr>
                                      <p:to>
                                        <p:strVal val="visible"/>
                                      </p:to>
                                    </p:set>
                                    <p:anim calcmode="lin" valueType="num">
                                      <p:cBhvr>
                                        <p:cTn id="32" dur="1000" fill="hold"/>
                                        <p:tgtEl>
                                          <p:spTgt spid="17414"/>
                                        </p:tgtEl>
                                        <p:attrNameLst>
                                          <p:attrName>ppt_w</p:attrName>
                                        </p:attrNameLst>
                                      </p:cBhvr>
                                      <p:tavLst>
                                        <p:tav tm="0">
                                          <p:val>
                                            <p:fltVal val="0.000000"/>
                                          </p:val>
                                        </p:tav>
                                        <p:tav tm="100000">
                                          <p:val>
                                            <p:strVal val="#ppt_w"/>
                                          </p:val>
                                        </p:tav>
                                      </p:tavLst>
                                    </p:anim>
                                    <p:anim calcmode="lin" valueType="num">
                                      <p:cBhvr>
                                        <p:cTn id="33" dur="1000" fill="hold"/>
                                        <p:tgtEl>
                                          <p:spTgt spid="17414"/>
                                        </p:tgtEl>
                                        <p:attrNameLst>
                                          <p:attrName>ppt_h</p:attrName>
                                        </p:attrNameLst>
                                      </p:cBhvr>
                                      <p:tavLst>
                                        <p:tav tm="0">
                                          <p:val>
                                            <p:fltVal val="0.000000"/>
                                          </p:val>
                                        </p:tav>
                                        <p:tav tm="100000">
                                          <p:val>
                                            <p:strVal val="#ppt_h"/>
                                          </p:val>
                                        </p:tav>
                                      </p:tavLst>
                                    </p:anim>
                                    <p:anim calcmode="lin" valueType="num">
                                      <p:cBhvr>
                                        <p:cTn id="34" dur="1000" fill="hold"/>
                                        <p:tgtEl>
                                          <p:spTgt spid="17414"/>
                                        </p:tgtEl>
                                        <p:attrNameLst>
                                          <p:attrName>ppt_x</p:attrName>
                                        </p:attrNameLst>
                                      </p:cBhvr>
                                      <p:tavLst>
                                        <p:tav tm="0" fmla="#ppt_x+(cos(-2*pi*(1-$))*-#ppt_x-sin(-2*pi*(1-$))*(1-#ppt_y))*(1-$)">
                                          <p:val>
                                            <p:fltVal val="0.000000"/>
                                          </p:val>
                                        </p:tav>
                                        <p:tav tm="100000">
                                          <p:val>
                                            <p:fltVal val="1.000000"/>
                                          </p:val>
                                        </p:tav>
                                      </p:tavLst>
                                    </p:anim>
                                    <p:anim calcmode="lin" valueType="num">
                                      <p:cBhvr>
                                        <p:cTn id="35" dur="1000" fill="hold"/>
                                        <p:tgtEl>
                                          <p:spTgt spid="17414"/>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36" fill="hold">
                      <p:stCondLst>
                        <p:cond delay="indefinite"/>
                      </p:stCondLst>
                      <p:childTnLst>
                        <p:par>
                          <p:cTn id="37" fill="hold">
                            <p:stCondLst>
                              <p:cond delay="0"/>
                            </p:stCondLst>
                            <p:childTnLst>
                              <p:par>
                                <p:cTn id="38" presetID="38" presetClass="entr" presetSubtype="0" accel="50000" fill="hold" grpId="0" nodeType="clickEffect">
                                  <p:stCondLst>
                                    <p:cond delay="0"/>
                                  </p:stCondLst>
                                  <p:iterate type="lt">
                                    <p:tmPct val="50000"/>
                                  </p:iterate>
                                  <p:childTnLst>
                                    <p:set>
                                      <p:cBhvr>
                                        <p:cTn id="39" dur="1" fill="hold">
                                          <p:stCondLst>
                                            <p:cond delay="0"/>
                                          </p:stCondLst>
                                        </p:cTn>
                                        <p:tgtEl>
                                          <p:spTgt spid="17417"/>
                                        </p:tgtEl>
                                        <p:attrNameLst>
                                          <p:attrName>style.visibility</p:attrName>
                                        </p:attrNameLst>
                                      </p:cBhvr>
                                      <p:to>
                                        <p:strVal val="visible"/>
                                      </p:to>
                                    </p:set>
                                    <p:set>
                                      <p:cBhvr>
                                        <p:cTn id="40" dur="228" fill="hold">
                                          <p:stCondLst>
                                            <p:cond delay="0"/>
                                          </p:stCondLst>
                                        </p:cTn>
                                        <p:tgtEl>
                                          <p:spTgt spid="17417"/>
                                        </p:tgtEl>
                                        <p:attrNameLst>
                                          <p:attrName>style.rotation</p:attrName>
                                        </p:attrNameLst>
                                      </p:cBhvr>
                                      <p:to>
                                        <p:strVal val="-45.0"/>
                                      </p:to>
                                    </p:set>
                                    <p:anim calcmode="lin" valueType="num">
                                      <p:cBhvr>
                                        <p:cTn id="41" dur="228" fill="hold">
                                          <p:stCondLst>
                                            <p:cond delay="228"/>
                                          </p:stCondLst>
                                        </p:cTn>
                                        <p:tgtEl>
                                          <p:spTgt spid="17417"/>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42" dur="228" fill="hold">
                                          <p:stCondLst>
                                            <p:cond delay="0"/>
                                          </p:stCondLst>
                                        </p:cTn>
                                        <p:tgtEl>
                                          <p:spTgt spid="17417"/>
                                        </p:tgtEl>
                                        <p:attrNameLst>
                                          <p:attrName>ppt_y</p:attrName>
                                        </p:attrNameLst>
                                      </p:cBhvr>
                                      <p:tavLst>
                                        <p:tav tm="0">
                                          <p:val>
                                            <p:strVal val="#ppt_y-1"/>
                                          </p:val>
                                        </p:tav>
                                        <p:tav tm="100000">
                                          <p:val>
                                            <p:strVal val="#ppt_y-(0.354*#ppt_w-0.172*#ppt_h)"/>
                                          </p:val>
                                        </p:tav>
                                      </p:tavLst>
                                    </p:anim>
                                    <p:anim calcmode="lin" valueType="num">
                                      <p:cBhvr>
                                        <p:cTn id="43" dur="78" decel="50000" autoRev="1" fill="hold">
                                          <p:stCondLst>
                                            <p:cond delay="228"/>
                                          </p:stCondLst>
                                        </p:cTn>
                                        <p:tgtEl>
                                          <p:spTgt spid="17417"/>
                                        </p:tgtEl>
                                        <p:attrNameLst>
                                          <p:attrName>ppt_y</p:attrName>
                                        </p:attrNameLst>
                                      </p:cBhvr>
                                      <p:tavLst>
                                        <p:tav tm="0">
                                          <p:val>
                                            <p:strVal val="#ppt_y-(0.354*#ppt_w-0.172*#ppt_h)"/>
                                          </p:val>
                                        </p:tav>
                                        <p:tav tm="100000">
                                          <p:val>
                                            <p:strVal val="#ppt_y-(0.354*#ppt_w-0.172*#ppt_h)-#ppt_h/2"/>
                                          </p:val>
                                        </p:tav>
                                      </p:tavLst>
                                    </p:anim>
                                    <p:anim calcmode="lin" valueType="num">
                                      <p:cBhvr>
                                        <p:cTn id="44" dur="68" fill="hold">
                                          <p:stCondLst>
                                            <p:cond delay="432"/>
                                          </p:stCondLst>
                                        </p:cTn>
                                        <p:tgtEl>
                                          <p:spTgt spid="17417"/>
                                        </p:tgtEl>
                                        <p:attrNameLst>
                                          <p:attrName>ppt_y</p:attrName>
                                        </p:attrNameLst>
                                      </p:cBhvr>
                                      <p:tavLst>
                                        <p:tav tm="0">
                                          <p:val>
                                            <p:strVal val="#ppt_y-(0.354*#ppt_w-0.172*#ppt_h)"/>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17415"/>
                                        </p:tgtEl>
                                        <p:attrNameLst>
                                          <p:attrName>style.visibility</p:attrName>
                                        </p:attrNameLst>
                                      </p:cBhvr>
                                      <p:to>
                                        <p:strVal val="visible"/>
                                      </p:to>
                                    </p:set>
                                    <p:anim calcmode="lin" valueType="num">
                                      <p:cBhvr>
                                        <p:cTn id="49" dur="500" fill="hold"/>
                                        <p:tgtEl>
                                          <p:spTgt spid="17415"/>
                                        </p:tgtEl>
                                        <p:attrNameLst>
                                          <p:attrName>ppt_w</p:attrName>
                                        </p:attrNameLst>
                                      </p:cBhvr>
                                      <p:tavLst>
                                        <p:tav tm="0">
                                          <p:val>
                                            <p:fltVal val="0.000000"/>
                                          </p:val>
                                        </p:tav>
                                        <p:tav tm="100000">
                                          <p:val>
                                            <p:strVal val="#ppt_w"/>
                                          </p:val>
                                        </p:tav>
                                      </p:tavLst>
                                    </p:anim>
                                    <p:anim calcmode="lin" valueType="num">
                                      <p:cBhvr>
                                        <p:cTn id="50" dur="500" fill="hold"/>
                                        <p:tgtEl>
                                          <p:spTgt spid="17415"/>
                                        </p:tgtEl>
                                        <p:attrNameLst>
                                          <p:attrName>ppt_h</p:attrName>
                                        </p:attrNameLst>
                                      </p:cBhvr>
                                      <p:tavLst>
                                        <p:tav tm="0">
                                          <p:val>
                                            <p:fltVal val="0.00000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35" presetClass="entr" presetSubtype="0" fill="hold" grpId="0" nodeType="clickEffect">
                                  <p:stCondLst>
                                    <p:cond delay="0"/>
                                  </p:stCondLst>
                                  <p:childTnLst>
                                    <p:set>
                                      <p:cBhvr>
                                        <p:cTn id="54" dur="1" fill="hold">
                                          <p:stCondLst>
                                            <p:cond delay="0"/>
                                          </p:stCondLst>
                                        </p:cTn>
                                        <p:tgtEl>
                                          <p:spTgt spid="17416"/>
                                        </p:tgtEl>
                                        <p:attrNameLst>
                                          <p:attrName>style.visibility</p:attrName>
                                        </p:attrNameLst>
                                      </p:cBhvr>
                                      <p:to>
                                        <p:strVal val="visible"/>
                                      </p:to>
                                    </p:set>
                                    <p:animEffect transition="in" filter="fade">
                                      <p:cBhvr>
                                        <p:cTn id="55" dur="2000"/>
                                        <p:tgtEl>
                                          <p:spTgt spid="17416"/>
                                        </p:tgtEl>
                                      </p:cBhvr>
                                    </p:animEffect>
                                    <p:anim calcmode="lin" valueType="num">
                                      <p:cBhvr>
                                        <p:cTn id="56" dur="2000" fill="hold"/>
                                        <p:tgtEl>
                                          <p:spTgt spid="17416"/>
                                        </p:tgtEl>
                                        <p:attrNameLst>
                                          <p:attrName>style.rotation</p:attrName>
                                        </p:attrNameLst>
                                      </p:cBhvr>
                                      <p:tavLst>
                                        <p:tav tm="0">
                                          <p:val>
                                            <p:fltVal val="720.000000"/>
                                          </p:val>
                                        </p:tav>
                                        <p:tav tm="100000">
                                          <p:val>
                                            <p:fltVal val="0.000000"/>
                                          </p:val>
                                        </p:tav>
                                      </p:tavLst>
                                    </p:anim>
                                    <p:anim calcmode="lin" valueType="num">
                                      <p:cBhvr>
                                        <p:cTn id="57" dur="2000" fill="hold"/>
                                        <p:tgtEl>
                                          <p:spTgt spid="17416"/>
                                        </p:tgtEl>
                                        <p:attrNameLst>
                                          <p:attrName>ppt_h</p:attrName>
                                        </p:attrNameLst>
                                      </p:cBhvr>
                                      <p:tavLst>
                                        <p:tav tm="0">
                                          <p:val>
                                            <p:fltVal val="0.000000"/>
                                          </p:val>
                                        </p:tav>
                                        <p:tav tm="100000">
                                          <p:val>
                                            <p:strVal val="#ppt_h"/>
                                          </p:val>
                                        </p:tav>
                                      </p:tavLst>
                                    </p:anim>
                                    <p:anim calcmode="lin" valueType="num">
                                      <p:cBhvr>
                                        <p:cTn id="58" dur="2000" fill="hold"/>
                                        <p:tgtEl>
                                          <p:spTgt spid="17416"/>
                                        </p:tgtEl>
                                        <p:attrNameLst>
                                          <p:attrName>ppt_w</p:attrName>
                                        </p:attrNameLst>
                                      </p:cBhvr>
                                      <p:tavLst>
                                        <p:tav tm="0">
                                          <p:val>
                                            <p:fltVal val="0.00000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bldLvl="0" animBg="1"/>
      <p:bldP spid="17413" grpId="0"/>
      <p:bldP spid="17414" grpId="0"/>
      <p:bldP spid="17415" grpId="0" bldLvl="0" animBg="1"/>
      <p:bldP spid="17416" grpId="0"/>
      <p:bldP spid="174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21" name="文本框 90120"/>
          <p:cNvSpPr txBox="1"/>
          <p:nvPr/>
        </p:nvSpPr>
        <p:spPr>
          <a:xfrm>
            <a:off x="5777230" y="898525"/>
            <a:ext cx="6252210" cy="70675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p>
            <a:pPr>
              <a:spcBef>
                <a:spcPct val="50000"/>
              </a:spcBef>
            </a:pPr>
            <a:r>
              <a:rPr lang="zh-CN" altLang="en-US" sz="4000" b="1">
                <a:solidFill>
                  <a:srgbClr val="0000FF"/>
                </a:solidFill>
                <a:effectLst>
                  <a:outerShdw blurRad="38100" dist="38100" dir="2700000">
                    <a:srgbClr val="C0C0C0"/>
                  </a:outerShdw>
                </a:effectLst>
                <a:latin typeface="Times New Roman" panose="02020603050405020304" pitchFamily="18" charset="0"/>
              </a:rPr>
              <a:t>象征迅猛发展的革命运动</a:t>
            </a:r>
            <a:endParaRPr lang="zh-CN" altLang="en-US" sz="4000" b="1">
              <a:solidFill>
                <a:srgbClr val="0000FF"/>
              </a:solidFill>
              <a:effectLst>
                <a:outerShdw blurRad="38100" dist="38100" dir="2700000">
                  <a:srgbClr val="C0C0C0"/>
                </a:outerShdw>
              </a:effectLst>
              <a:latin typeface="Times New Roman" panose="02020603050405020304" pitchFamily="18" charset="0"/>
            </a:endParaRPr>
          </a:p>
        </p:txBody>
      </p:sp>
      <p:sp>
        <p:nvSpPr>
          <p:cNvPr id="90122" name="文本框 90121"/>
          <p:cNvSpPr txBox="1"/>
          <p:nvPr/>
        </p:nvSpPr>
        <p:spPr>
          <a:xfrm>
            <a:off x="6247765" y="1812925"/>
            <a:ext cx="5781675" cy="70675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a:spcBef>
                <a:spcPct val="50000"/>
              </a:spcBef>
            </a:pPr>
            <a:r>
              <a:rPr lang="zh-CN" altLang="en-US" sz="4000" b="1">
                <a:solidFill>
                  <a:srgbClr val="0000FF"/>
                </a:solidFill>
                <a:effectLst>
                  <a:outerShdw blurRad="38100" dist="38100" dir="2700000">
                    <a:srgbClr val="C0C0C0"/>
                  </a:outerShdw>
                </a:effectLst>
                <a:latin typeface="Times New Roman" panose="02020603050405020304" pitchFamily="18" charset="0"/>
              </a:rPr>
              <a:t>象征人民群众的力量</a:t>
            </a:r>
            <a:endParaRPr lang="zh-CN" altLang="en-US" sz="4000" b="1">
              <a:solidFill>
                <a:srgbClr val="0000FF"/>
              </a:solidFill>
              <a:effectLst>
                <a:outerShdw blurRad="38100" dist="38100" dir="2700000">
                  <a:srgbClr val="C0C0C0"/>
                </a:outerShdw>
              </a:effectLst>
              <a:latin typeface="Times New Roman" panose="02020603050405020304" pitchFamily="18" charset="0"/>
            </a:endParaRPr>
          </a:p>
        </p:txBody>
      </p:sp>
      <p:sp>
        <p:nvSpPr>
          <p:cNvPr id="90123" name="文本框 90122"/>
          <p:cNvSpPr txBox="1"/>
          <p:nvPr/>
        </p:nvSpPr>
        <p:spPr>
          <a:xfrm>
            <a:off x="6630035" y="2731770"/>
            <a:ext cx="5311140" cy="70675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p>
            <a:pPr>
              <a:spcBef>
                <a:spcPct val="50000"/>
              </a:spcBef>
            </a:pPr>
            <a:r>
              <a:rPr lang="zh-CN" altLang="en-US" sz="4000" b="1">
                <a:solidFill>
                  <a:srgbClr val="0000FF"/>
                </a:solidFill>
                <a:effectLst>
                  <a:outerShdw blurRad="38100" dist="38100" dir="2700000">
                    <a:srgbClr val="C0C0C0"/>
                  </a:outerShdw>
                </a:effectLst>
                <a:latin typeface="Times New Roman" panose="02020603050405020304" pitchFamily="18" charset="0"/>
              </a:rPr>
              <a:t>象征沙皇反动势力</a:t>
            </a:r>
            <a:endParaRPr lang="zh-CN" altLang="en-US" sz="4000" b="1">
              <a:solidFill>
                <a:srgbClr val="0000FF"/>
              </a:solidFill>
              <a:effectLst>
                <a:outerShdw blurRad="38100" dist="38100" dir="2700000">
                  <a:srgbClr val="C0C0C0"/>
                </a:outerShdw>
              </a:effectLst>
              <a:latin typeface="Times New Roman" panose="02020603050405020304" pitchFamily="18" charset="0"/>
            </a:endParaRPr>
          </a:p>
        </p:txBody>
      </p:sp>
      <p:sp>
        <p:nvSpPr>
          <p:cNvPr id="90124" name="文本框 90123"/>
          <p:cNvSpPr txBox="1"/>
          <p:nvPr/>
        </p:nvSpPr>
        <p:spPr>
          <a:xfrm>
            <a:off x="6207760" y="3535045"/>
            <a:ext cx="5861685" cy="132207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p>
            <a:pPr>
              <a:spcBef>
                <a:spcPct val="50000"/>
              </a:spcBef>
            </a:pPr>
            <a:r>
              <a:rPr lang="zh-CN" altLang="en-US" sz="4000" b="1">
                <a:solidFill>
                  <a:srgbClr val="0000FF"/>
                </a:solidFill>
                <a:effectLst>
                  <a:outerShdw blurRad="38100" dist="38100" dir="2700000">
                    <a:srgbClr val="C0C0C0"/>
                  </a:outerShdw>
                </a:effectLst>
                <a:latin typeface="Times New Roman" panose="02020603050405020304" pitchFamily="18" charset="0"/>
              </a:rPr>
              <a:t>象征英勇善战的无产阶级革命先驱者</a:t>
            </a:r>
            <a:endParaRPr lang="zh-CN" altLang="en-US" sz="4000" b="1">
              <a:solidFill>
                <a:srgbClr val="0000FF"/>
              </a:solidFill>
              <a:effectLst>
                <a:outerShdw blurRad="38100" dist="38100" dir="2700000">
                  <a:srgbClr val="C0C0C0"/>
                </a:outerShdw>
              </a:effectLst>
              <a:latin typeface="Times New Roman" panose="02020603050405020304" pitchFamily="18" charset="0"/>
            </a:endParaRPr>
          </a:p>
        </p:txBody>
      </p:sp>
      <p:sp>
        <p:nvSpPr>
          <p:cNvPr id="90125" name="文本框 90124"/>
          <p:cNvSpPr txBox="1"/>
          <p:nvPr/>
        </p:nvSpPr>
        <p:spPr>
          <a:xfrm>
            <a:off x="6167755" y="5187315"/>
            <a:ext cx="6072505" cy="70675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p>
            <a:pPr>
              <a:spcBef>
                <a:spcPct val="50000"/>
              </a:spcBef>
            </a:pPr>
            <a:r>
              <a:rPr lang="zh-CN" altLang="en-US" sz="4000" b="1">
                <a:solidFill>
                  <a:srgbClr val="0000FF"/>
                </a:solidFill>
                <a:effectLst>
                  <a:outerShdw blurRad="38100" dist="38100" dir="2700000">
                    <a:srgbClr val="C0C0C0"/>
                  </a:outerShdw>
                </a:effectLst>
                <a:latin typeface="Times New Roman" panose="02020603050405020304" pitchFamily="18" charset="0"/>
              </a:rPr>
              <a:t>假装革命和害怕革命的人</a:t>
            </a:r>
            <a:endParaRPr lang="zh-CN" altLang="en-US" sz="4000" b="1">
              <a:solidFill>
                <a:srgbClr val="0000FF"/>
              </a:solidFill>
              <a:effectLst>
                <a:outerShdw blurRad="38100" dist="38100" dir="2700000">
                  <a:srgbClr val="C0C0C0"/>
                </a:outerShdw>
              </a:effectLst>
              <a:latin typeface="Times New Roman" panose="02020603050405020304" pitchFamily="18" charset="0"/>
            </a:endParaRPr>
          </a:p>
        </p:txBody>
      </p:sp>
      <p:sp>
        <p:nvSpPr>
          <p:cNvPr id="90126" name="直接连接符 90125"/>
          <p:cNvSpPr/>
          <p:nvPr/>
        </p:nvSpPr>
        <p:spPr>
          <a:xfrm>
            <a:off x="1346200" y="1043940"/>
            <a:ext cx="4902200" cy="3152140"/>
          </a:xfrm>
          <a:prstGeom prst="line">
            <a:avLst/>
          </a:prstGeom>
          <a:ln w="57150" cap="flat" cmpd="sng">
            <a:solidFill>
              <a:srgbClr val="990033"/>
            </a:solidFill>
            <a:prstDash val="solid"/>
            <a:headEnd type="none" w="med" len="med"/>
            <a:tailEnd type="triangle" w="med" len="med"/>
          </a:ln>
        </p:spPr>
      </p:sp>
      <p:sp>
        <p:nvSpPr>
          <p:cNvPr id="90127" name="直接连接符 90126"/>
          <p:cNvSpPr/>
          <p:nvPr/>
        </p:nvSpPr>
        <p:spPr>
          <a:xfrm>
            <a:off x="2455545" y="2383790"/>
            <a:ext cx="3792220" cy="3227070"/>
          </a:xfrm>
          <a:prstGeom prst="line">
            <a:avLst/>
          </a:prstGeom>
          <a:ln w="57150" cap="flat" cmpd="sng">
            <a:solidFill>
              <a:srgbClr val="990033"/>
            </a:solidFill>
            <a:prstDash val="solid"/>
            <a:headEnd type="none" w="med" len="med"/>
            <a:tailEnd type="triangle" w="med" len="med"/>
          </a:ln>
        </p:spPr>
      </p:sp>
      <p:sp>
        <p:nvSpPr>
          <p:cNvPr id="90128" name="直接连接符 90127"/>
          <p:cNvSpPr/>
          <p:nvPr/>
        </p:nvSpPr>
        <p:spPr>
          <a:xfrm flipV="1">
            <a:off x="1732915" y="1225550"/>
            <a:ext cx="4044315" cy="2214245"/>
          </a:xfrm>
          <a:prstGeom prst="line">
            <a:avLst/>
          </a:prstGeom>
          <a:ln w="57150" cap="flat" cmpd="sng">
            <a:solidFill>
              <a:srgbClr val="990033"/>
            </a:solidFill>
            <a:prstDash val="solid"/>
            <a:headEnd type="none" w="med" len="med"/>
            <a:tailEnd type="triangle" w="med" len="med"/>
          </a:ln>
        </p:spPr>
      </p:sp>
      <p:sp>
        <p:nvSpPr>
          <p:cNvPr id="90129" name="直接连接符 90128"/>
          <p:cNvSpPr/>
          <p:nvPr/>
        </p:nvSpPr>
        <p:spPr>
          <a:xfrm flipV="1">
            <a:off x="1242060" y="2199640"/>
            <a:ext cx="5114925" cy="1996440"/>
          </a:xfrm>
          <a:prstGeom prst="line">
            <a:avLst/>
          </a:prstGeom>
          <a:ln w="57150" cap="flat" cmpd="sng">
            <a:solidFill>
              <a:srgbClr val="990033"/>
            </a:solidFill>
            <a:prstDash val="solid"/>
            <a:headEnd type="none" w="med" len="med"/>
            <a:tailEnd type="triangle" w="med" len="med"/>
          </a:ln>
        </p:spPr>
      </p:sp>
      <p:sp>
        <p:nvSpPr>
          <p:cNvPr id="90130" name="直接连接符 90129"/>
          <p:cNvSpPr/>
          <p:nvPr/>
        </p:nvSpPr>
        <p:spPr>
          <a:xfrm flipV="1">
            <a:off x="3377565" y="3075940"/>
            <a:ext cx="3383915" cy="2111375"/>
          </a:xfrm>
          <a:prstGeom prst="line">
            <a:avLst/>
          </a:prstGeom>
          <a:ln w="57150" cap="flat" cmpd="sng">
            <a:solidFill>
              <a:srgbClr val="990033"/>
            </a:solidFill>
            <a:prstDash val="solid"/>
            <a:headEnd type="none" w="med" len="med"/>
            <a:tailEnd type="triangle" w="med" len="med"/>
          </a:ln>
        </p:spPr>
      </p:sp>
      <p:sp>
        <p:nvSpPr>
          <p:cNvPr id="90133" name="文本框 90132"/>
          <p:cNvSpPr txBox="1"/>
          <p:nvPr/>
        </p:nvSpPr>
        <p:spPr>
          <a:xfrm>
            <a:off x="3053715" y="0"/>
            <a:ext cx="7548880" cy="706755"/>
          </a:xfrm>
          <a:prstGeom prst="rect">
            <a:avLst/>
          </a:prstGeom>
          <a:noFill/>
          <a:ln w="9525">
            <a:noFill/>
          </a:ln>
        </p:spPr>
        <p:txBody>
          <a:bodyPr wrap="none" anchor="t">
            <a:spAutoFit/>
          </a:bodyPr>
          <a:p>
            <a:r>
              <a:rPr lang="en-US" altLang="zh-CN" sz="4000" b="1">
                <a:solidFill>
                  <a:srgbClr val="993300"/>
                </a:solidFill>
                <a:latin typeface="Times New Roman" panose="02020603050405020304" pitchFamily="18" charset="0"/>
                <a:ea typeface="隶书" pitchFamily="49" charset="-122"/>
              </a:rPr>
              <a:t>2</a:t>
            </a:r>
            <a:r>
              <a:rPr lang="zh-CN" altLang="en-US" sz="4000" b="1">
                <a:solidFill>
                  <a:srgbClr val="993300"/>
                </a:solidFill>
                <a:latin typeface="Times New Roman" panose="02020603050405020304" pitchFamily="18" charset="0"/>
                <a:ea typeface="隶书" pitchFamily="49" charset="-122"/>
              </a:rPr>
              <a:t>、用箭头把相对应的项连接起来</a:t>
            </a:r>
            <a:endParaRPr lang="zh-CN" altLang="en-US" sz="4000" b="1">
              <a:solidFill>
                <a:srgbClr val="993300"/>
              </a:solidFill>
              <a:latin typeface="Times New Roman" panose="02020603050405020304" pitchFamily="18" charset="0"/>
              <a:ea typeface="隶书" pitchFamily="49" charset="-122"/>
            </a:endParaRPr>
          </a:p>
        </p:txBody>
      </p:sp>
      <p:sp>
        <p:nvSpPr>
          <p:cNvPr id="3" name="文本框 2"/>
          <p:cNvSpPr txBox="1"/>
          <p:nvPr/>
        </p:nvSpPr>
        <p:spPr>
          <a:xfrm>
            <a:off x="6102350" y="6092825"/>
            <a:ext cx="3348990" cy="70675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p>
            <a:pPr>
              <a:spcBef>
                <a:spcPct val="50000"/>
              </a:spcBef>
            </a:pPr>
            <a:r>
              <a:rPr lang="zh-CN" altLang="en-US" sz="4000" b="1">
                <a:solidFill>
                  <a:srgbClr val="0000FF"/>
                </a:solidFill>
                <a:effectLst>
                  <a:outerShdw blurRad="38100" dist="38100" dir="2700000">
                    <a:srgbClr val="C0C0C0"/>
                  </a:outerShdw>
                </a:effectLst>
                <a:latin typeface="Times New Roman" panose="02020603050405020304" pitchFamily="18" charset="0"/>
              </a:rPr>
              <a:t>光明的未来</a:t>
            </a:r>
            <a:endParaRPr lang="zh-CN" altLang="en-US" sz="4000" b="1">
              <a:solidFill>
                <a:srgbClr val="0000FF"/>
              </a:solidFill>
              <a:effectLst>
                <a:outerShdw blurRad="38100" dist="38100" dir="2700000">
                  <a:srgbClr val="C0C0C0"/>
                </a:outerShdw>
              </a:effectLst>
              <a:latin typeface="Times New Roman" panose="02020603050405020304" pitchFamily="18" charset="0"/>
            </a:endParaRPr>
          </a:p>
        </p:txBody>
      </p:sp>
      <p:sp>
        <p:nvSpPr>
          <p:cNvPr id="4" name="直接连接符 3"/>
          <p:cNvSpPr/>
          <p:nvPr/>
        </p:nvSpPr>
        <p:spPr>
          <a:xfrm flipV="1">
            <a:off x="1343660" y="6388735"/>
            <a:ext cx="4758055" cy="114300"/>
          </a:xfrm>
          <a:prstGeom prst="line">
            <a:avLst/>
          </a:prstGeom>
          <a:ln w="57150" cap="flat" cmpd="sng">
            <a:solidFill>
              <a:srgbClr val="990033"/>
            </a:solidFill>
            <a:prstDash val="solid"/>
            <a:headEnd type="none" w="med" len="med"/>
            <a:tailEnd type="triangle" w="med" len="med"/>
          </a:ln>
        </p:spPr>
      </p:sp>
      <p:sp>
        <p:nvSpPr>
          <p:cNvPr id="5" name="文本框 4"/>
          <p:cNvSpPr txBox="1"/>
          <p:nvPr/>
        </p:nvSpPr>
        <p:spPr>
          <a:xfrm>
            <a:off x="141605" y="728980"/>
            <a:ext cx="1203960" cy="70675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r>
              <a:rPr lang="zh-CN" altLang="en-US" sz="4000" b="1">
                <a:solidFill>
                  <a:srgbClr val="FF0000"/>
                </a:solidFill>
                <a:effectLst>
                  <a:outerShdw blurRad="38100" dist="38100" dir="2700000">
                    <a:srgbClr val="000000"/>
                  </a:outerShdw>
                </a:effectLst>
                <a:latin typeface="Times New Roman" panose="02020603050405020304" pitchFamily="18" charset="0"/>
                <a:sym typeface="+mn-ea"/>
              </a:rPr>
              <a:t>海燕</a:t>
            </a:r>
            <a:endParaRPr lang="zh-CN" altLang="en-US" sz="4000"/>
          </a:p>
        </p:txBody>
      </p:sp>
      <p:sp>
        <p:nvSpPr>
          <p:cNvPr id="6" name="文本框 5"/>
          <p:cNvSpPr txBox="1"/>
          <p:nvPr/>
        </p:nvSpPr>
        <p:spPr>
          <a:xfrm>
            <a:off x="38100" y="1605280"/>
            <a:ext cx="2391410" cy="132207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l"/>
            <a:r>
              <a:rPr lang="zh-CN" altLang="en-US" sz="4000" b="1">
                <a:solidFill>
                  <a:srgbClr val="FF0000"/>
                </a:solidFill>
                <a:effectLst>
                  <a:outerShdw blurRad="38100" dist="38100" dir="2700000">
                    <a:srgbClr val="000000"/>
                  </a:outerShdw>
                </a:effectLst>
                <a:latin typeface="Times New Roman" panose="02020603050405020304" pitchFamily="18" charset="0"/>
                <a:sym typeface="+mn-ea"/>
              </a:rPr>
              <a:t>海鸭、海鸥、企鹅</a:t>
            </a:r>
            <a:endParaRPr lang="zh-CN" altLang="en-US" sz="4000"/>
          </a:p>
        </p:txBody>
      </p:sp>
      <p:sp>
        <p:nvSpPr>
          <p:cNvPr id="7" name="文本框 6"/>
          <p:cNvSpPr txBox="1"/>
          <p:nvPr/>
        </p:nvSpPr>
        <p:spPr>
          <a:xfrm>
            <a:off x="38100" y="3075940"/>
            <a:ext cx="1714500" cy="70675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r>
              <a:rPr lang="zh-CN" altLang="en-US" sz="4000" b="1">
                <a:solidFill>
                  <a:srgbClr val="FF0000"/>
                </a:solidFill>
                <a:effectLst>
                  <a:outerShdw blurRad="38100" dist="38100" dir="2700000">
                    <a:srgbClr val="000000"/>
                  </a:outerShdw>
                </a:effectLst>
                <a:latin typeface="Times New Roman" panose="02020603050405020304" pitchFamily="18" charset="0"/>
                <a:sym typeface="+mn-ea"/>
              </a:rPr>
              <a:t>暴风雨</a:t>
            </a:r>
            <a:endParaRPr lang="zh-CN" altLang="en-US" sz="4000"/>
          </a:p>
        </p:txBody>
      </p:sp>
      <p:sp>
        <p:nvSpPr>
          <p:cNvPr id="8" name="文本框 7"/>
          <p:cNvSpPr txBox="1"/>
          <p:nvPr/>
        </p:nvSpPr>
        <p:spPr>
          <a:xfrm>
            <a:off x="38100" y="3842385"/>
            <a:ext cx="1203960" cy="70675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pPr algn="ctr"/>
            <a:r>
              <a:rPr lang="zh-CN" altLang="en-US" sz="4000" b="1">
                <a:solidFill>
                  <a:srgbClr val="FF0000"/>
                </a:solidFill>
                <a:effectLst>
                  <a:outerShdw blurRad="38100" dist="38100" dir="2700000">
                    <a:srgbClr val="000000"/>
                  </a:outerShdw>
                </a:effectLst>
                <a:latin typeface="Times New Roman" panose="02020603050405020304" pitchFamily="18" charset="0"/>
                <a:sym typeface="+mn-ea"/>
              </a:rPr>
              <a:t>大海</a:t>
            </a:r>
            <a:endParaRPr lang="zh-CN" altLang="en-US" sz="4000"/>
          </a:p>
        </p:txBody>
      </p:sp>
      <p:sp>
        <p:nvSpPr>
          <p:cNvPr id="9" name="文本框 8"/>
          <p:cNvSpPr txBox="1"/>
          <p:nvPr/>
        </p:nvSpPr>
        <p:spPr>
          <a:xfrm>
            <a:off x="38100" y="4630420"/>
            <a:ext cx="3340100" cy="132207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altLang="en-US" sz="4000" b="1">
                <a:solidFill>
                  <a:srgbClr val="FF0000"/>
                </a:solidFill>
                <a:effectLst>
                  <a:outerShdw blurRad="38100" dist="38100" dir="2700000">
                    <a:srgbClr val="000000"/>
                  </a:outerShdw>
                </a:effectLst>
                <a:latin typeface="Times New Roman" panose="02020603050405020304" pitchFamily="18" charset="0"/>
                <a:sym typeface="+mn-ea"/>
              </a:rPr>
              <a:t>乌云、闪电、雷声、狂风</a:t>
            </a:r>
            <a:endParaRPr lang="zh-CN" altLang="en-US" sz="4000"/>
          </a:p>
        </p:txBody>
      </p:sp>
      <p:sp>
        <p:nvSpPr>
          <p:cNvPr id="10" name="文本框 9"/>
          <p:cNvSpPr txBox="1"/>
          <p:nvPr/>
        </p:nvSpPr>
        <p:spPr>
          <a:xfrm>
            <a:off x="141605" y="6092825"/>
            <a:ext cx="1203960" cy="70675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pPr algn="ctr"/>
            <a:r>
              <a:rPr lang="zh-CN" altLang="en-US" sz="4000" b="1">
                <a:solidFill>
                  <a:srgbClr val="FF0000"/>
                </a:solidFill>
                <a:effectLst>
                  <a:outerShdw blurRad="38100" dist="38100" dir="2700000">
                    <a:srgbClr val="000000"/>
                  </a:outerShdw>
                </a:effectLst>
                <a:latin typeface="Times New Roman" panose="02020603050405020304" pitchFamily="18" charset="0"/>
                <a:sym typeface="+mn-ea"/>
              </a:rPr>
              <a:t>太阳</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0121"/>
                                        </p:tgtEl>
                                        <p:attrNameLst>
                                          <p:attrName>style.visibility</p:attrName>
                                        </p:attrNameLst>
                                      </p:cBhvr>
                                      <p:to>
                                        <p:strVal val="visible"/>
                                      </p:to>
                                    </p:set>
                                    <p:anim calcmode="lin" valueType="num">
                                      <p:cBhvr additive="base">
                                        <p:cTn id="43" dur="500" fill="hold"/>
                                        <p:tgtEl>
                                          <p:spTgt spid="90121"/>
                                        </p:tgtEl>
                                        <p:attrNameLst>
                                          <p:attrName>ppt_x</p:attrName>
                                        </p:attrNameLst>
                                      </p:cBhvr>
                                      <p:tavLst>
                                        <p:tav tm="0">
                                          <p:val>
                                            <p:strVal val="#ppt_x"/>
                                          </p:val>
                                        </p:tav>
                                        <p:tav tm="100000">
                                          <p:val>
                                            <p:strVal val="#ppt_x"/>
                                          </p:val>
                                        </p:tav>
                                      </p:tavLst>
                                    </p:anim>
                                    <p:anim calcmode="lin" valueType="num">
                                      <p:cBhvr additive="base">
                                        <p:cTn id="44" dur="500" fill="hold"/>
                                        <p:tgtEl>
                                          <p:spTgt spid="901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0122"/>
                                        </p:tgtEl>
                                        <p:attrNameLst>
                                          <p:attrName>style.visibility</p:attrName>
                                        </p:attrNameLst>
                                      </p:cBhvr>
                                      <p:to>
                                        <p:strVal val="visible"/>
                                      </p:to>
                                    </p:set>
                                    <p:anim calcmode="lin" valueType="num">
                                      <p:cBhvr additive="base">
                                        <p:cTn id="49" dur="500" fill="hold"/>
                                        <p:tgtEl>
                                          <p:spTgt spid="90122"/>
                                        </p:tgtEl>
                                        <p:attrNameLst>
                                          <p:attrName>ppt_x</p:attrName>
                                        </p:attrNameLst>
                                      </p:cBhvr>
                                      <p:tavLst>
                                        <p:tav tm="0">
                                          <p:val>
                                            <p:strVal val="#ppt_x"/>
                                          </p:val>
                                        </p:tav>
                                        <p:tav tm="100000">
                                          <p:val>
                                            <p:strVal val="#ppt_x"/>
                                          </p:val>
                                        </p:tav>
                                      </p:tavLst>
                                    </p:anim>
                                    <p:anim calcmode="lin" valueType="num">
                                      <p:cBhvr additive="base">
                                        <p:cTn id="50" dur="500" fill="hold"/>
                                        <p:tgtEl>
                                          <p:spTgt spid="9012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0123"/>
                                        </p:tgtEl>
                                        <p:attrNameLst>
                                          <p:attrName>style.visibility</p:attrName>
                                        </p:attrNameLst>
                                      </p:cBhvr>
                                      <p:to>
                                        <p:strVal val="visible"/>
                                      </p:to>
                                    </p:set>
                                    <p:anim calcmode="lin" valueType="num">
                                      <p:cBhvr additive="base">
                                        <p:cTn id="55" dur="500" fill="hold"/>
                                        <p:tgtEl>
                                          <p:spTgt spid="90123"/>
                                        </p:tgtEl>
                                        <p:attrNameLst>
                                          <p:attrName>ppt_x</p:attrName>
                                        </p:attrNameLst>
                                      </p:cBhvr>
                                      <p:tavLst>
                                        <p:tav tm="0">
                                          <p:val>
                                            <p:strVal val="#ppt_x"/>
                                          </p:val>
                                        </p:tav>
                                        <p:tav tm="100000">
                                          <p:val>
                                            <p:strVal val="#ppt_x"/>
                                          </p:val>
                                        </p:tav>
                                      </p:tavLst>
                                    </p:anim>
                                    <p:anim calcmode="lin" valueType="num">
                                      <p:cBhvr additive="base">
                                        <p:cTn id="56" dur="500" fill="hold"/>
                                        <p:tgtEl>
                                          <p:spTgt spid="9012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0124"/>
                                        </p:tgtEl>
                                        <p:attrNameLst>
                                          <p:attrName>style.visibility</p:attrName>
                                        </p:attrNameLst>
                                      </p:cBhvr>
                                      <p:to>
                                        <p:strVal val="visible"/>
                                      </p:to>
                                    </p:set>
                                    <p:anim calcmode="lin" valueType="num">
                                      <p:cBhvr additive="base">
                                        <p:cTn id="61" dur="500" fill="hold"/>
                                        <p:tgtEl>
                                          <p:spTgt spid="90124"/>
                                        </p:tgtEl>
                                        <p:attrNameLst>
                                          <p:attrName>ppt_x</p:attrName>
                                        </p:attrNameLst>
                                      </p:cBhvr>
                                      <p:tavLst>
                                        <p:tav tm="0">
                                          <p:val>
                                            <p:strVal val="#ppt_x"/>
                                          </p:val>
                                        </p:tav>
                                        <p:tav tm="100000">
                                          <p:val>
                                            <p:strVal val="#ppt_x"/>
                                          </p:val>
                                        </p:tav>
                                      </p:tavLst>
                                    </p:anim>
                                    <p:anim calcmode="lin" valueType="num">
                                      <p:cBhvr additive="base">
                                        <p:cTn id="62" dur="500" fill="hold"/>
                                        <p:tgtEl>
                                          <p:spTgt spid="90124"/>
                                        </p:tgtEl>
                                        <p:attrNameLst>
                                          <p:attrName>ppt_y</p:attrName>
                                        </p:attrNameLst>
                                      </p:cBhvr>
                                      <p:tavLst>
                                        <p:tav tm="0">
                                          <p:val>
                                            <p:strVal val="1+#ppt_h/2"/>
                                          </p:val>
                                        </p:tav>
                                        <p:tav tm="100000">
                                          <p:val>
                                            <p:strVal val="#ppt_y"/>
                                          </p:val>
                                        </p:tav>
                                      </p:tavLst>
                                    </p:anim>
                                  </p:childTnLst>
                                </p:cTn>
                              </p:par>
                            </p:childTnLst>
                          </p:cTn>
                        </p:par>
                        <p:par>
                          <p:cTn id="63" fill="hold">
                            <p:stCondLst>
                              <p:cond delay="500"/>
                            </p:stCondLst>
                            <p:childTnLst>
                              <p:par>
                                <p:cTn id="64" presetID="2" presetClass="entr" presetSubtype="8" fill="hold" grpId="0" nodeType="afterEffect">
                                  <p:stCondLst>
                                    <p:cond delay="0"/>
                                  </p:stCondLst>
                                  <p:childTnLst>
                                    <p:set>
                                      <p:cBhvr>
                                        <p:cTn id="65" dur="1" fill="hold">
                                          <p:stCondLst>
                                            <p:cond delay="0"/>
                                          </p:stCondLst>
                                        </p:cTn>
                                        <p:tgtEl>
                                          <p:spTgt spid="90133"/>
                                        </p:tgtEl>
                                        <p:attrNameLst>
                                          <p:attrName>style.visibility</p:attrName>
                                        </p:attrNameLst>
                                      </p:cBhvr>
                                      <p:to>
                                        <p:strVal val="visible"/>
                                      </p:to>
                                    </p:set>
                                    <p:anim calcmode="lin" valueType="num">
                                      <p:cBhvr additive="base">
                                        <p:cTn id="66" dur="500" fill="hold"/>
                                        <p:tgtEl>
                                          <p:spTgt spid="90133"/>
                                        </p:tgtEl>
                                        <p:attrNameLst>
                                          <p:attrName>ppt_x</p:attrName>
                                        </p:attrNameLst>
                                      </p:cBhvr>
                                      <p:tavLst>
                                        <p:tav tm="0">
                                          <p:val>
                                            <p:strVal val="0-#ppt_w/2"/>
                                          </p:val>
                                        </p:tav>
                                        <p:tav tm="100000">
                                          <p:val>
                                            <p:strVal val="#ppt_x"/>
                                          </p:val>
                                        </p:tav>
                                      </p:tavLst>
                                    </p:anim>
                                    <p:anim calcmode="lin" valueType="num">
                                      <p:cBhvr additive="base">
                                        <p:cTn id="67" dur="500" fill="hold"/>
                                        <p:tgtEl>
                                          <p:spTgt spid="90133"/>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90125"/>
                                        </p:tgtEl>
                                        <p:attrNameLst>
                                          <p:attrName>style.visibility</p:attrName>
                                        </p:attrNameLst>
                                      </p:cBhvr>
                                      <p:to>
                                        <p:strVal val="visible"/>
                                      </p:to>
                                    </p:set>
                                    <p:anim calcmode="lin" valueType="num">
                                      <p:cBhvr additive="base">
                                        <p:cTn id="72" dur="500" fill="hold"/>
                                        <p:tgtEl>
                                          <p:spTgt spid="90125"/>
                                        </p:tgtEl>
                                        <p:attrNameLst>
                                          <p:attrName>ppt_x</p:attrName>
                                        </p:attrNameLst>
                                      </p:cBhvr>
                                      <p:tavLst>
                                        <p:tav tm="0">
                                          <p:val>
                                            <p:strVal val="#ppt_x"/>
                                          </p:val>
                                        </p:tav>
                                        <p:tav tm="100000">
                                          <p:val>
                                            <p:strVal val="#ppt_x"/>
                                          </p:val>
                                        </p:tav>
                                      </p:tavLst>
                                    </p:anim>
                                    <p:anim calcmode="lin" valueType="num">
                                      <p:cBhvr additive="base">
                                        <p:cTn id="73" dur="500" fill="hold"/>
                                        <p:tgtEl>
                                          <p:spTgt spid="90125"/>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additive="base">
                                        <p:cTn id="78" dur="500" fill="hold"/>
                                        <p:tgtEl>
                                          <p:spTgt spid="3"/>
                                        </p:tgtEl>
                                        <p:attrNameLst>
                                          <p:attrName>ppt_x</p:attrName>
                                        </p:attrNameLst>
                                      </p:cBhvr>
                                      <p:tavLst>
                                        <p:tav tm="0">
                                          <p:val>
                                            <p:strVal val="#ppt_x"/>
                                          </p:val>
                                        </p:tav>
                                        <p:tav tm="100000">
                                          <p:val>
                                            <p:strVal val="#ppt_x"/>
                                          </p:val>
                                        </p:tav>
                                      </p:tavLst>
                                    </p:anim>
                                    <p:anim calcmode="lin" valueType="num">
                                      <p:cBhvr additive="base">
                                        <p:cTn id="7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8" fill="hold" nodeType="clickEffect">
                                  <p:stCondLst>
                                    <p:cond delay="0"/>
                                  </p:stCondLst>
                                  <p:childTnLst>
                                    <p:set>
                                      <p:cBhvr>
                                        <p:cTn id="83" dur="1" fill="hold">
                                          <p:stCondLst>
                                            <p:cond delay="0"/>
                                          </p:stCondLst>
                                        </p:cTn>
                                        <p:tgtEl>
                                          <p:spTgt spid="90126"/>
                                        </p:tgtEl>
                                        <p:attrNameLst>
                                          <p:attrName>style.visibility</p:attrName>
                                        </p:attrNameLst>
                                      </p:cBhvr>
                                      <p:to>
                                        <p:strVal val="visible"/>
                                      </p:to>
                                    </p:set>
                                    <p:anim calcmode="lin" valueType="num">
                                      <p:cBhvr additive="base">
                                        <p:cTn id="84" dur="500" fill="hold"/>
                                        <p:tgtEl>
                                          <p:spTgt spid="90126"/>
                                        </p:tgtEl>
                                        <p:attrNameLst>
                                          <p:attrName>ppt_x</p:attrName>
                                        </p:attrNameLst>
                                      </p:cBhvr>
                                      <p:tavLst>
                                        <p:tav tm="0">
                                          <p:val>
                                            <p:strVal val="0-#ppt_w/2"/>
                                          </p:val>
                                        </p:tav>
                                        <p:tav tm="100000">
                                          <p:val>
                                            <p:strVal val="#ppt_x"/>
                                          </p:val>
                                        </p:tav>
                                      </p:tavLst>
                                    </p:anim>
                                    <p:anim calcmode="lin" valueType="num">
                                      <p:cBhvr additive="base">
                                        <p:cTn id="85" dur="500" fill="hold"/>
                                        <p:tgtEl>
                                          <p:spTgt spid="90126"/>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8" fill="hold" nodeType="clickEffect">
                                  <p:stCondLst>
                                    <p:cond delay="0"/>
                                  </p:stCondLst>
                                  <p:childTnLst>
                                    <p:set>
                                      <p:cBhvr>
                                        <p:cTn id="89" dur="1" fill="hold">
                                          <p:stCondLst>
                                            <p:cond delay="0"/>
                                          </p:stCondLst>
                                        </p:cTn>
                                        <p:tgtEl>
                                          <p:spTgt spid="90127"/>
                                        </p:tgtEl>
                                        <p:attrNameLst>
                                          <p:attrName>style.visibility</p:attrName>
                                        </p:attrNameLst>
                                      </p:cBhvr>
                                      <p:to>
                                        <p:strVal val="visible"/>
                                      </p:to>
                                    </p:set>
                                    <p:anim calcmode="lin" valueType="num">
                                      <p:cBhvr additive="base">
                                        <p:cTn id="90" dur="500" fill="hold"/>
                                        <p:tgtEl>
                                          <p:spTgt spid="90127"/>
                                        </p:tgtEl>
                                        <p:attrNameLst>
                                          <p:attrName>ppt_x</p:attrName>
                                        </p:attrNameLst>
                                      </p:cBhvr>
                                      <p:tavLst>
                                        <p:tav tm="0">
                                          <p:val>
                                            <p:strVal val="0-#ppt_w/2"/>
                                          </p:val>
                                        </p:tav>
                                        <p:tav tm="100000">
                                          <p:val>
                                            <p:strVal val="#ppt_x"/>
                                          </p:val>
                                        </p:tav>
                                      </p:tavLst>
                                    </p:anim>
                                    <p:anim calcmode="lin" valueType="num">
                                      <p:cBhvr additive="base">
                                        <p:cTn id="91" dur="500" fill="hold"/>
                                        <p:tgtEl>
                                          <p:spTgt spid="90127"/>
                                        </p:tgtEl>
                                        <p:attrNameLst>
                                          <p:attrName>ppt_y</p:attrName>
                                        </p:attrNameLst>
                                      </p:cBhvr>
                                      <p:tavLst>
                                        <p:tav tm="0">
                                          <p:val>
                                            <p:strVal val="#ppt_y"/>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8" fill="hold" nodeType="clickEffect">
                                  <p:stCondLst>
                                    <p:cond delay="0"/>
                                  </p:stCondLst>
                                  <p:childTnLst>
                                    <p:set>
                                      <p:cBhvr>
                                        <p:cTn id="95" dur="1" fill="hold">
                                          <p:stCondLst>
                                            <p:cond delay="0"/>
                                          </p:stCondLst>
                                        </p:cTn>
                                        <p:tgtEl>
                                          <p:spTgt spid="90128"/>
                                        </p:tgtEl>
                                        <p:attrNameLst>
                                          <p:attrName>style.visibility</p:attrName>
                                        </p:attrNameLst>
                                      </p:cBhvr>
                                      <p:to>
                                        <p:strVal val="visible"/>
                                      </p:to>
                                    </p:set>
                                    <p:anim calcmode="lin" valueType="num">
                                      <p:cBhvr additive="base">
                                        <p:cTn id="96" dur="500" fill="hold"/>
                                        <p:tgtEl>
                                          <p:spTgt spid="90128"/>
                                        </p:tgtEl>
                                        <p:attrNameLst>
                                          <p:attrName>ppt_x</p:attrName>
                                        </p:attrNameLst>
                                      </p:cBhvr>
                                      <p:tavLst>
                                        <p:tav tm="0">
                                          <p:val>
                                            <p:strVal val="0-#ppt_w/2"/>
                                          </p:val>
                                        </p:tav>
                                        <p:tav tm="100000">
                                          <p:val>
                                            <p:strVal val="#ppt_x"/>
                                          </p:val>
                                        </p:tav>
                                      </p:tavLst>
                                    </p:anim>
                                    <p:anim calcmode="lin" valueType="num">
                                      <p:cBhvr additive="base">
                                        <p:cTn id="97" dur="500" fill="hold"/>
                                        <p:tgtEl>
                                          <p:spTgt spid="90128"/>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8" fill="hold" nodeType="clickEffect">
                                  <p:stCondLst>
                                    <p:cond delay="0"/>
                                  </p:stCondLst>
                                  <p:childTnLst>
                                    <p:set>
                                      <p:cBhvr>
                                        <p:cTn id="101" dur="1" fill="hold">
                                          <p:stCondLst>
                                            <p:cond delay="0"/>
                                          </p:stCondLst>
                                        </p:cTn>
                                        <p:tgtEl>
                                          <p:spTgt spid="90129"/>
                                        </p:tgtEl>
                                        <p:attrNameLst>
                                          <p:attrName>style.visibility</p:attrName>
                                        </p:attrNameLst>
                                      </p:cBhvr>
                                      <p:to>
                                        <p:strVal val="visible"/>
                                      </p:to>
                                    </p:set>
                                    <p:anim calcmode="lin" valueType="num">
                                      <p:cBhvr additive="base">
                                        <p:cTn id="102" dur="500" fill="hold"/>
                                        <p:tgtEl>
                                          <p:spTgt spid="90129"/>
                                        </p:tgtEl>
                                        <p:attrNameLst>
                                          <p:attrName>ppt_x</p:attrName>
                                        </p:attrNameLst>
                                      </p:cBhvr>
                                      <p:tavLst>
                                        <p:tav tm="0">
                                          <p:val>
                                            <p:strVal val="0-#ppt_w/2"/>
                                          </p:val>
                                        </p:tav>
                                        <p:tav tm="100000">
                                          <p:val>
                                            <p:strVal val="#ppt_x"/>
                                          </p:val>
                                        </p:tav>
                                      </p:tavLst>
                                    </p:anim>
                                    <p:anim calcmode="lin" valueType="num">
                                      <p:cBhvr additive="base">
                                        <p:cTn id="103" dur="500" fill="hold"/>
                                        <p:tgtEl>
                                          <p:spTgt spid="90129"/>
                                        </p:tgtEl>
                                        <p:attrNameLst>
                                          <p:attrName>ppt_y</p:attrName>
                                        </p:attrNameLst>
                                      </p:cBhvr>
                                      <p:tavLst>
                                        <p:tav tm="0">
                                          <p:val>
                                            <p:strVal val="#ppt_y"/>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8" fill="hold" nodeType="clickEffect">
                                  <p:stCondLst>
                                    <p:cond delay="0"/>
                                  </p:stCondLst>
                                  <p:childTnLst>
                                    <p:set>
                                      <p:cBhvr>
                                        <p:cTn id="107" dur="1" fill="hold">
                                          <p:stCondLst>
                                            <p:cond delay="0"/>
                                          </p:stCondLst>
                                        </p:cTn>
                                        <p:tgtEl>
                                          <p:spTgt spid="90130"/>
                                        </p:tgtEl>
                                        <p:attrNameLst>
                                          <p:attrName>style.visibility</p:attrName>
                                        </p:attrNameLst>
                                      </p:cBhvr>
                                      <p:to>
                                        <p:strVal val="visible"/>
                                      </p:to>
                                    </p:set>
                                    <p:anim calcmode="lin" valueType="num">
                                      <p:cBhvr additive="base">
                                        <p:cTn id="108" dur="500" fill="hold"/>
                                        <p:tgtEl>
                                          <p:spTgt spid="90130"/>
                                        </p:tgtEl>
                                        <p:attrNameLst>
                                          <p:attrName>ppt_x</p:attrName>
                                        </p:attrNameLst>
                                      </p:cBhvr>
                                      <p:tavLst>
                                        <p:tav tm="0">
                                          <p:val>
                                            <p:strVal val="0-#ppt_w/2"/>
                                          </p:val>
                                        </p:tav>
                                        <p:tav tm="100000">
                                          <p:val>
                                            <p:strVal val="#ppt_x"/>
                                          </p:val>
                                        </p:tav>
                                      </p:tavLst>
                                    </p:anim>
                                    <p:anim calcmode="lin" valueType="num">
                                      <p:cBhvr additive="base">
                                        <p:cTn id="109" dur="500" fill="hold"/>
                                        <p:tgtEl>
                                          <p:spTgt spid="90130"/>
                                        </p:tgtEl>
                                        <p:attrNameLst>
                                          <p:attrName>ppt_y</p:attrName>
                                        </p:attrNameLst>
                                      </p:cBhvr>
                                      <p:tavLst>
                                        <p:tav tm="0">
                                          <p:val>
                                            <p:strVal val="#ppt_y"/>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8" fill="hold" nodeType="clickEffect">
                                  <p:stCondLst>
                                    <p:cond delay="0"/>
                                  </p:stCondLst>
                                  <p:childTnLst>
                                    <p:set>
                                      <p:cBhvr>
                                        <p:cTn id="113" dur="1" fill="hold">
                                          <p:stCondLst>
                                            <p:cond delay="0"/>
                                          </p:stCondLst>
                                        </p:cTn>
                                        <p:tgtEl>
                                          <p:spTgt spid="4"/>
                                        </p:tgtEl>
                                        <p:attrNameLst>
                                          <p:attrName>style.visibility</p:attrName>
                                        </p:attrNameLst>
                                      </p:cBhvr>
                                      <p:to>
                                        <p:strVal val="visible"/>
                                      </p:to>
                                    </p:set>
                                    <p:anim calcmode="lin" valueType="num">
                                      <p:cBhvr additive="base">
                                        <p:cTn id="114" dur="500" fill="hold"/>
                                        <p:tgtEl>
                                          <p:spTgt spid="4"/>
                                        </p:tgtEl>
                                        <p:attrNameLst>
                                          <p:attrName>ppt_x</p:attrName>
                                        </p:attrNameLst>
                                      </p:cBhvr>
                                      <p:tavLst>
                                        <p:tav tm="0">
                                          <p:val>
                                            <p:strVal val="0-#ppt_w/2"/>
                                          </p:val>
                                        </p:tav>
                                        <p:tav tm="100000">
                                          <p:val>
                                            <p:strVal val="#ppt_x"/>
                                          </p:val>
                                        </p:tav>
                                      </p:tavLst>
                                    </p:anim>
                                    <p:anim calcmode="lin" valueType="num">
                                      <p:cBhvr additive="base">
                                        <p:cTn id="115"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33" grpId="0"/>
      <p:bldP spid="5" grpId="0" animBg="1"/>
      <p:bldP spid="6" grpId="0" animBg="1"/>
      <p:bldP spid="7" grpId="0" animBg="1"/>
      <p:bldP spid="8" grpId="0" animBg="1"/>
      <p:bldP spid="9" grpId="0" animBg="1"/>
      <p:bldP spid="10" grpId="0" animBg="1"/>
      <p:bldP spid="90121" grpId="0" animBg="1"/>
      <p:bldP spid="90122" grpId="0" animBg="1"/>
      <p:bldP spid="90123" grpId="0" animBg="1"/>
      <p:bldP spid="90124" grpId="0" animBg="1"/>
      <p:bldP spid="90125"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65" name="标题 45064"/>
          <p:cNvSpPr>
            <a:spLocks noGrp="1"/>
          </p:cNvSpPr>
          <p:nvPr>
            <p:ph type="title"/>
          </p:nvPr>
        </p:nvSpPr>
        <p:spPr>
          <a:xfrm>
            <a:off x="2209800" y="1143000"/>
            <a:ext cx="7772400" cy="3026410"/>
          </a:xfrm>
        </p:spPr>
        <p:txBody>
          <a:bodyPr anchor="ctr">
            <a:normAutofit fontScale="90000"/>
          </a:bodyPr>
          <a:p>
            <a:pPr algn="ctr"/>
            <a:r>
              <a:rPr lang="zh-CN" altLang="en-US" sz="6000" dirty="0">
                <a:solidFill>
                  <a:srgbClr val="0000FF"/>
                </a:solidFill>
                <a:ea typeface="黑体" panose="02010609060101010101" pitchFamily="2" charset="-122"/>
              </a:rPr>
              <a:t>阅读第一部分</a:t>
            </a:r>
            <a:br>
              <a:rPr lang="zh-CN" altLang="en-US" sz="6000" dirty="0">
                <a:solidFill>
                  <a:srgbClr val="0000FF"/>
                </a:solidFill>
                <a:ea typeface="黑体" panose="02010609060101010101" pitchFamily="2" charset="-122"/>
              </a:rPr>
            </a:br>
            <a:r>
              <a:rPr lang="zh-CN" altLang="en-US" sz="4800" b="1" dirty="0">
                <a:solidFill>
                  <a:srgbClr val="6600CC"/>
                </a:solidFill>
                <a:latin typeface="Times New Roman" panose="02020603050405020304" pitchFamily="18" charset="0"/>
                <a:ea typeface="华文新魏" pitchFamily="2" charset="-122"/>
                <a:cs typeface="+mn-cs"/>
                <a:sym typeface="+mn-ea"/>
              </a:rPr>
              <a:t>暴风雨将来</a:t>
            </a:r>
            <a:br>
              <a:rPr lang="zh-CN" altLang="en-US" sz="4800" b="1" dirty="0">
                <a:solidFill>
                  <a:srgbClr val="6600CC"/>
                </a:solidFill>
                <a:latin typeface="Times New Roman" panose="02020603050405020304" pitchFamily="18" charset="0"/>
                <a:ea typeface="华文新魏" pitchFamily="2" charset="-122"/>
              </a:rPr>
            </a:br>
            <a:r>
              <a:rPr lang="zh-CN" altLang="en-US" sz="4800" b="1" dirty="0">
                <a:solidFill>
                  <a:srgbClr val="FF0000"/>
                </a:solidFill>
                <a:latin typeface="宋体" panose="02010600030101010101" pitchFamily="2" charset="-122"/>
                <a:ea typeface="+mn-ea"/>
                <a:cs typeface="+mn-cs"/>
                <a:sym typeface="+mn-ea"/>
              </a:rPr>
              <a:t>（</a:t>
            </a:r>
            <a:r>
              <a:rPr lang="zh-CN" altLang="zh-CN" sz="4800" b="1" dirty="0">
                <a:solidFill>
                  <a:srgbClr val="FF0000"/>
                </a:solidFill>
                <a:latin typeface="宋体" panose="02010600030101010101" pitchFamily="2" charset="-122"/>
                <a:ea typeface="+mn-ea"/>
                <a:cs typeface="+mn-cs"/>
                <a:sym typeface="+mn-ea"/>
              </a:rPr>
              <a:t>1-6</a:t>
            </a:r>
            <a:r>
              <a:rPr lang="zh-CN" altLang="en-US" sz="4800" b="1" dirty="0">
                <a:solidFill>
                  <a:srgbClr val="FF0000"/>
                </a:solidFill>
                <a:latin typeface="宋体" panose="02010600030101010101" pitchFamily="2" charset="-122"/>
                <a:ea typeface="+mn-ea"/>
                <a:cs typeface="+mn-cs"/>
                <a:sym typeface="+mn-ea"/>
              </a:rPr>
              <a:t>段）</a:t>
            </a:r>
            <a:br>
              <a:rPr lang="zh-CN" altLang="en-US" sz="3200" dirty="0">
                <a:solidFill>
                  <a:srgbClr val="6600CC"/>
                </a:solidFill>
                <a:latin typeface="Times New Roman" panose="02020603050405020304" pitchFamily="18" charset="0"/>
                <a:ea typeface="宋体" panose="02010600030101010101" pitchFamily="2" charset="-122"/>
              </a:rPr>
            </a:br>
            <a:br>
              <a:rPr lang="zh-CN" altLang="en-US" sz="6000" dirty="0">
                <a:solidFill>
                  <a:srgbClr val="0000FF"/>
                </a:solidFill>
                <a:ea typeface="黑体" panose="02010609060101010101" pitchFamily="2" charset="-122"/>
              </a:rPr>
            </a:br>
            <a:endParaRPr lang="zh-CN" altLang="en-US" sz="6000" dirty="0">
              <a:solidFill>
                <a:srgbClr val="0000FF"/>
              </a:solidFill>
              <a:ea typeface="黑体" panose="02010609060101010101" pitchFamily="2" charset="-122"/>
            </a:endParaRPr>
          </a:p>
        </p:txBody>
      </p:sp>
      <p:sp>
        <p:nvSpPr>
          <p:cNvPr id="121859" name="Rectangle 3"/>
          <p:cNvSpPr>
            <a:spLocks noGrp="1" noChangeArrowheads="1"/>
          </p:cNvSpPr>
          <p:nvPr/>
        </p:nvSpPr>
        <p:spPr>
          <a:xfrm>
            <a:off x="158115" y="0"/>
            <a:ext cx="4076065" cy="1143000"/>
          </a:xfrm>
          <a:prstGeom prst="rect">
            <a:avLst/>
          </a:prstGeom>
        </p:spPr>
        <p:txBody>
          <a:bodyPr vert="horz" wrap="square" lIns="91440" tIns="45720" rIns="91440" bIns="45720" numCol="1" rtlCol="0" anchor="ctr" anchorCtr="0" compatLnSpc="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rPr>
              <a:t>精段品读</a:t>
            </a:r>
            <a:endParaRPr kumimoji="0" lang="zh-CN" altLang="en-US" sz="6600" b="0"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endParaRPr>
          </a:p>
        </p:txBody>
      </p:sp>
      <p:pic>
        <p:nvPicPr>
          <p:cNvPr id="2" name="图片 1" descr="u=687165899,1707764065&amp;fm=26&amp;gp=0"/>
          <p:cNvPicPr>
            <a:picLocks noChangeAspect="1"/>
          </p:cNvPicPr>
          <p:nvPr/>
        </p:nvPicPr>
        <p:blipFill>
          <a:blip r:embed="rId1"/>
          <a:stretch>
            <a:fillRect/>
          </a:stretch>
        </p:blipFill>
        <p:spPr>
          <a:xfrm>
            <a:off x="10795" y="2836545"/>
            <a:ext cx="12167235" cy="40271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5"/>
                                        </p:tgtEl>
                                        <p:attrNameLst>
                                          <p:attrName>style.visibility</p:attrName>
                                        </p:attrNameLst>
                                      </p:cBhvr>
                                      <p:to>
                                        <p:strVal val="visible"/>
                                      </p:to>
                                    </p:set>
                                    <p:anim calcmode="lin" valueType="num">
                                      <p:cBhvr additive="base">
                                        <p:cTn id="7" dur="500" fill="hold"/>
                                        <p:tgtEl>
                                          <p:spTgt spid="45065"/>
                                        </p:tgtEl>
                                        <p:attrNameLst>
                                          <p:attrName>ppt_x</p:attrName>
                                        </p:attrNameLst>
                                      </p:cBhvr>
                                      <p:tavLst>
                                        <p:tav tm="0">
                                          <p:val>
                                            <p:strVal val="#ppt_x"/>
                                          </p:val>
                                        </p:tav>
                                        <p:tav tm="100000">
                                          <p:val>
                                            <p:strVal val="#ppt_x"/>
                                          </p:val>
                                        </p:tav>
                                      </p:tavLst>
                                    </p:anim>
                                    <p:anim calcmode="lin" valueType="num">
                                      <p:cBhvr additive="base">
                                        <p:cTn id="8" dur="500" fill="hold"/>
                                        <p:tgtEl>
                                          <p:spTgt spid="450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1" name="Picture 21" descr="12_396248_3"/>
          <p:cNvPicPr>
            <a:picLocks noChangeAspect="1"/>
          </p:cNvPicPr>
          <p:nvPr/>
        </p:nvPicPr>
        <p:blipFill>
          <a:blip r:embed="rId1" cstate="print"/>
          <a:stretch>
            <a:fillRect/>
          </a:stretch>
        </p:blipFill>
        <p:spPr>
          <a:xfrm>
            <a:off x="-62230" y="0"/>
            <a:ext cx="12247245" cy="6858000"/>
          </a:xfrm>
          <a:prstGeom prst="rect">
            <a:avLst/>
          </a:prstGeom>
          <a:noFill/>
          <a:ln w="9525">
            <a:noFill/>
          </a:ln>
        </p:spPr>
      </p:pic>
      <p:sp>
        <p:nvSpPr>
          <p:cNvPr id="2" name="文本框 1"/>
          <p:cNvSpPr txBox="1"/>
          <p:nvPr/>
        </p:nvSpPr>
        <p:spPr>
          <a:xfrm>
            <a:off x="-61595" y="180975"/>
            <a:ext cx="12035155" cy="922020"/>
          </a:xfrm>
          <a:prstGeom prst="rect">
            <a:avLst/>
          </a:prstGeom>
          <a:noFill/>
        </p:spPr>
        <p:txBody>
          <a:bodyPr wrap="square" rtlCol="0" anchor="t">
            <a:spAutoFit/>
          </a:bodyPr>
          <a:p>
            <a:r>
              <a:rPr lang="zh-CN" altLang="zh-CN" sz="5400" b="1"/>
              <a:t>同学们你最喜欢哪种动物呢？为什么？</a:t>
            </a:r>
            <a:endParaRPr lang="zh-CN" altLang="zh-CN" sz="5400" b="1"/>
          </a:p>
        </p:txBody>
      </p:sp>
      <p:sp>
        <p:nvSpPr>
          <p:cNvPr id="100" name="文本框 99"/>
          <p:cNvSpPr txBox="1"/>
          <p:nvPr/>
        </p:nvSpPr>
        <p:spPr>
          <a:xfrm>
            <a:off x="217170" y="1102995"/>
            <a:ext cx="11756390" cy="5077460"/>
          </a:xfrm>
          <a:prstGeom prst="rect">
            <a:avLst/>
          </a:prstGeom>
          <a:noFill/>
          <a:ln w="9525">
            <a:noFill/>
          </a:ln>
        </p:spPr>
        <p:txBody>
          <a:bodyPr wrap="square">
            <a:spAutoFit/>
          </a:bodyPr>
          <a:p>
            <a:pPr indent="0"/>
            <a:r>
              <a:rPr lang="en-US" altLang="zh-CN" sz="5400" b="1">
                <a:solidFill>
                  <a:srgbClr val="0000FF"/>
                </a:solidFill>
                <a:latin typeface="楷体" panose="02010609060101010101" pitchFamily="49" charset="-122"/>
                <a:ea typeface="楷体" panose="02010609060101010101" pitchFamily="49" charset="-122"/>
              </a:rPr>
              <a:t>    </a:t>
            </a:r>
            <a:r>
              <a:rPr lang="zh-CN" sz="5400" b="1">
                <a:solidFill>
                  <a:srgbClr val="0000FF"/>
                </a:solidFill>
                <a:latin typeface="楷体" panose="02010609060101010101" pitchFamily="49" charset="-122"/>
                <a:ea typeface="楷体" panose="02010609060101010101" pitchFamily="49" charset="-122"/>
              </a:rPr>
              <a:t>有一种鸟却总是很勇敢的在</a:t>
            </a:r>
            <a:r>
              <a:rPr lang="zh-CN" sz="5400" b="1">
                <a:solidFill>
                  <a:srgbClr val="0000FF"/>
                </a:solidFill>
                <a:latin typeface="楷体" panose="02010609060101010101" pitchFamily="49" charset="-122"/>
                <a:ea typeface="楷体" panose="02010609060101010101" pitchFamily="49" charset="-122"/>
                <a:sym typeface="+mn-ea"/>
              </a:rPr>
              <a:t>一个天昏地暗、电闪雷鸣的天气里</a:t>
            </a:r>
            <a:r>
              <a:rPr lang="zh-CN" sz="5400" b="1">
                <a:solidFill>
                  <a:srgbClr val="0000FF"/>
                </a:solidFill>
                <a:latin typeface="楷体" panose="02010609060101010101" pitchFamily="49" charset="-122"/>
                <a:ea typeface="楷体" panose="02010609060101010101" pitchFamily="49" charset="-122"/>
              </a:rPr>
              <a:t>的，在浊浪滔天的海面上穿梭、飞舞。大海给了它广阔的飞翔空间，风浪磨炼了它坚强意志，当其他的鸟都在躲避风浪时，它勇敢地搏击风浪，笑傲长空。</a:t>
            </a:r>
            <a:endParaRPr lang="zh-CN" sz="5400" b="1">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med" advClick="0" advTm="20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100"/>
                                        </p:tgtEl>
                                        <p:attrNameLst>
                                          <p:attrName>ppt_x</p:attrName>
                                        </p:attrNameLst>
                                      </p:cBhvr>
                                      <p:tavLst>
                                        <p:tav tm="0">
                                          <p:val>
                                            <p:strVal val="ppt_x"/>
                                          </p:val>
                                        </p:tav>
                                        <p:tav tm="100000">
                                          <p:val>
                                            <p:strVal val="ppt_x"/>
                                          </p:val>
                                        </p:tav>
                                      </p:tavLst>
                                    </p:anim>
                                    <p:anim calcmode="lin" valueType="num">
                                      <p:cBhvr additive="base">
                                        <p:cTn id="13" dur="500"/>
                                        <p:tgtEl>
                                          <p:spTgt spid="100"/>
                                        </p:tgtEl>
                                        <p:attrNameLst>
                                          <p:attrName>ppt_y</p:attrName>
                                        </p:attrNameLst>
                                      </p:cBhvr>
                                      <p:tavLst>
                                        <p:tav tm="0">
                                          <p:val>
                                            <p:strVal val="ppt_y"/>
                                          </p:val>
                                        </p:tav>
                                        <p:tav tm="100000">
                                          <p:val>
                                            <p:strVal val="1+ppt_h/2"/>
                                          </p:val>
                                        </p:tav>
                                      </p:tavLst>
                                    </p:anim>
                                    <p:set>
                                      <p:cBhvr>
                                        <p:cTn id="14" dur="1" fill="hold">
                                          <p:stCondLst>
                                            <p:cond delay="499"/>
                                          </p:stCondLst>
                                        </p:cTn>
                                        <p:tgtEl>
                                          <p:spTgt spid="10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61"/>
                                        </p:tgtEl>
                                        <p:attrNameLst>
                                          <p:attrName>style.visibility</p:attrName>
                                        </p:attrNameLst>
                                      </p:cBhvr>
                                      <p:to>
                                        <p:strVal val="visible"/>
                                      </p:to>
                                    </p:set>
                                    <p:anim calcmode="lin" valueType="num">
                                      <p:cBhvr additive="base">
                                        <p:cTn id="19" dur="500" fill="hold"/>
                                        <p:tgtEl>
                                          <p:spTgt spid="10261"/>
                                        </p:tgtEl>
                                        <p:attrNameLst>
                                          <p:attrName>ppt_x</p:attrName>
                                        </p:attrNameLst>
                                      </p:cBhvr>
                                      <p:tavLst>
                                        <p:tav tm="0">
                                          <p:val>
                                            <p:strVal val="#ppt_x"/>
                                          </p:val>
                                        </p:tav>
                                        <p:tav tm="100000">
                                          <p:val>
                                            <p:strVal val="#ppt_x"/>
                                          </p:val>
                                        </p:tav>
                                      </p:tavLst>
                                    </p:anim>
                                    <p:anim calcmode="lin" valueType="num">
                                      <p:cBhvr additive="base">
                                        <p:cTn id="20" dur="500" fill="hold"/>
                                        <p:tgtEl>
                                          <p:spTgt spid="102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30" name="Rectangle 6"/>
          <p:cNvSpPr>
            <a:spLocks noGrp="1"/>
          </p:cNvSpPr>
          <p:nvPr/>
        </p:nvSpPr>
        <p:spPr>
          <a:xfrm>
            <a:off x="207010" y="83820"/>
            <a:ext cx="7772400" cy="1824355"/>
          </a:xfrm>
          <a:prstGeom prst="rect">
            <a:avLst/>
          </a:prstGeom>
        </p:spPr>
        <p:txBody>
          <a:bodyPr vert="horz" wrap="square"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altLang="zh-CN" sz="1600">
              <a:solidFill>
                <a:schemeClr val="tx1"/>
              </a:solidFill>
              <a:effectLst>
                <a:outerShdw blurRad="38100" dist="19050" dir="2700000" algn="tl" rotWithShape="0">
                  <a:schemeClr val="dk1">
                    <a:alpha val="40000"/>
                  </a:schemeClr>
                </a:outerShdw>
              </a:effectLst>
              <a:sym typeface="+mn-ea"/>
            </a:endParaRPr>
          </a:p>
        </p:txBody>
      </p:sp>
      <p:sp>
        <p:nvSpPr>
          <p:cNvPr id="2" name="文本框 1"/>
          <p:cNvSpPr txBox="1"/>
          <p:nvPr/>
        </p:nvSpPr>
        <p:spPr>
          <a:xfrm>
            <a:off x="207010" y="83820"/>
            <a:ext cx="11793220" cy="1322070"/>
          </a:xfrm>
          <a:prstGeom prst="rect">
            <a:avLst/>
          </a:prstGeom>
          <a:noFill/>
        </p:spPr>
        <p:txBody>
          <a:bodyPr wrap="square" rtlCol="0" anchor="t">
            <a:spAutoFit/>
          </a:bodyPr>
          <a:p>
            <a:r>
              <a:rPr lang="en-US" altLang="zh-CN" sz="4000" b="1" err="1">
                <a:effectLst>
                  <a:outerShdw blurRad="38100" dist="19050" dir="2700000" algn="tl" rotWithShape="0">
                    <a:schemeClr val="dk1">
                      <a:alpha val="40000"/>
                    </a:schemeClr>
                  </a:outerShdw>
                </a:effectLst>
                <a:sym typeface="+mn-ea"/>
              </a:rPr>
              <a:t>1</a:t>
            </a:r>
            <a:r>
              <a:rPr lang="zh-CN" altLang="en-US" sz="4000" b="1" err="1">
                <a:effectLst>
                  <a:outerShdw blurRad="38100" dist="19050" dir="2700000" algn="tl" rotWithShape="0">
                    <a:schemeClr val="dk1">
                      <a:alpha val="40000"/>
                    </a:schemeClr>
                  </a:outerShdw>
                </a:effectLst>
                <a:sym typeface="+mn-ea"/>
              </a:rPr>
              <a:t>、第一段写了什么？运用了</a:t>
            </a:r>
            <a:r>
              <a:rPr lang="en-US" altLang="zh-CN" sz="4000" b="1" err="1">
                <a:effectLst>
                  <a:outerShdw blurRad="38100" dist="19050" dir="2700000" algn="tl" rotWithShape="0">
                    <a:schemeClr val="dk1">
                      <a:alpha val="40000"/>
                    </a:schemeClr>
                  </a:outerShdw>
                </a:effectLst>
                <a:sym typeface="+mn-ea"/>
              </a:rPr>
              <a:t>什么修辞方法？有什么表达作用</a:t>
            </a:r>
            <a:r>
              <a:rPr lang="en-US" altLang="zh-CN" sz="4000" b="1">
                <a:effectLst>
                  <a:outerShdw blurRad="38100" dist="19050" dir="2700000" algn="tl" rotWithShape="0">
                    <a:schemeClr val="dk1">
                      <a:alpha val="40000"/>
                    </a:schemeClr>
                  </a:outerShdw>
                </a:effectLst>
                <a:sym typeface="+mn-ea"/>
              </a:rPr>
              <a:t>？</a:t>
            </a:r>
            <a:endParaRPr lang="zh-CN" altLang="en-US" sz="4000" b="1"/>
          </a:p>
        </p:txBody>
      </p:sp>
      <p:sp>
        <p:nvSpPr>
          <p:cNvPr id="3" name="文本框 2"/>
          <p:cNvSpPr txBox="1"/>
          <p:nvPr/>
        </p:nvSpPr>
        <p:spPr>
          <a:xfrm>
            <a:off x="371475" y="1539875"/>
            <a:ext cx="9954260" cy="829945"/>
          </a:xfrm>
          <a:prstGeom prst="rect">
            <a:avLst/>
          </a:prstGeom>
        </p:spPr>
        <p:style>
          <a:lnRef idx="2">
            <a:schemeClr val="accent2"/>
          </a:lnRef>
          <a:fillRef idx="1">
            <a:schemeClr val="lt1"/>
          </a:fillRef>
          <a:effectRef idx="0">
            <a:schemeClr val="accent2"/>
          </a:effectRef>
          <a:fontRef idx="minor">
            <a:schemeClr val="dk1"/>
          </a:fontRef>
        </p:style>
        <p:txBody>
          <a:bodyPr wrap="none" rtlCol="0" anchor="t">
            <a:spAutoFit/>
          </a:bodyPr>
          <a:p>
            <a:r>
              <a:rPr lang="zh-CN" altLang="en-US" sz="4800" dirty="0">
                <a:effectLst>
                  <a:outerShdw blurRad="38100" dist="19050" dir="2700000" algn="tl" rotWithShape="0">
                    <a:schemeClr val="dk1">
                      <a:alpha val="40000"/>
                    </a:schemeClr>
                  </a:outerShdw>
                </a:effectLst>
                <a:sym typeface="+mn-ea"/>
              </a:rPr>
              <a:t>点明</a:t>
            </a:r>
            <a:r>
              <a:rPr lang="zh-CN" altLang="en-US" sz="4800">
                <a:effectLst>
                  <a:outerShdw blurRad="38100" dist="19050" dir="2700000" algn="tl" rotWithShape="0">
                    <a:schemeClr val="dk1">
                      <a:alpha val="40000"/>
                    </a:schemeClr>
                  </a:outerShdw>
                </a:effectLst>
                <a:sym typeface="+mn-ea"/>
              </a:rPr>
              <a:t>海燕所处环境：</a:t>
            </a:r>
            <a:r>
              <a:rPr lang="zh-CN" altLang="en-US" sz="4800" b="1" dirty="0">
                <a:solidFill>
                  <a:srgbClr val="FF0000"/>
                </a:solidFill>
                <a:latin typeface="楷体" panose="02010609060101010101" pitchFamily="49" charset="-122"/>
                <a:ea typeface="楷体" panose="02010609060101010101" pitchFamily="49" charset="-122"/>
                <a:sym typeface="+mn-ea"/>
              </a:rPr>
              <a:t>在苍茫的大海上</a:t>
            </a:r>
            <a:endParaRPr lang="zh-CN" altLang="en-US" sz="4800"/>
          </a:p>
        </p:txBody>
      </p:sp>
      <p:sp>
        <p:nvSpPr>
          <p:cNvPr id="4" name="文本框 3"/>
          <p:cNvSpPr txBox="1"/>
          <p:nvPr/>
        </p:nvSpPr>
        <p:spPr>
          <a:xfrm>
            <a:off x="371475" y="2644775"/>
            <a:ext cx="11438255" cy="1568450"/>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t">
            <a:spAutoFit/>
          </a:bodyPr>
          <a:p>
            <a:pPr algn="l">
              <a:spcBef>
                <a:spcPct val="50000"/>
              </a:spcBef>
            </a:pPr>
            <a:r>
              <a:rPr lang="zh-CN" altLang="en-US" sz="4800" dirty="0">
                <a:effectLst>
                  <a:outerShdw blurRad="38100" dist="19050" dir="2700000" algn="tl" rotWithShape="0">
                    <a:schemeClr val="dk1">
                      <a:alpha val="40000"/>
                    </a:schemeClr>
                  </a:outerShdw>
                </a:effectLst>
                <a:sym typeface="+mn-ea"/>
              </a:rPr>
              <a:t>“</a:t>
            </a:r>
            <a:r>
              <a:rPr lang="en-US" altLang="zh-CN" sz="4800" err="1">
                <a:effectLst>
                  <a:outerShdw blurRad="38100" dist="19050" dir="2700000" algn="tl" rotWithShape="0">
                    <a:schemeClr val="dk1">
                      <a:alpha val="40000"/>
                    </a:schemeClr>
                  </a:outerShdw>
                </a:effectLst>
                <a:sym typeface="+mn-ea"/>
              </a:rPr>
              <a:t>像黑色的闪电”</a:t>
            </a:r>
            <a:r>
              <a:rPr lang="zh-CN" altLang="en-US" sz="4800" err="1">
                <a:effectLst>
                  <a:outerShdw blurRad="38100" dist="19050" dir="2700000" algn="tl" rotWithShape="0">
                    <a:schemeClr val="dk1">
                      <a:alpha val="40000"/>
                    </a:schemeClr>
                  </a:outerShdw>
                </a:effectLst>
                <a:sym typeface="+mn-ea"/>
              </a:rPr>
              <a:t>运用了</a:t>
            </a:r>
            <a:r>
              <a:rPr lang="zh-CN" altLang="en-US" sz="4800" b="1" dirty="0">
                <a:solidFill>
                  <a:srgbClr val="FF0000"/>
                </a:solidFill>
                <a:latin typeface="Times New Roman" panose="02020603050405020304" pitchFamily="18" charset="0"/>
                <a:sym typeface="+mn-ea"/>
              </a:rPr>
              <a:t>比喻。</a:t>
            </a:r>
            <a:r>
              <a:rPr lang="zh-CN" altLang="en-US" sz="4800" b="1" dirty="0">
                <a:solidFill>
                  <a:schemeClr val="tx1"/>
                </a:solidFill>
                <a:latin typeface="Times New Roman" panose="02020603050405020304" pitchFamily="18" charset="0"/>
                <a:sym typeface="+mn-ea"/>
              </a:rPr>
              <a:t>表现了</a:t>
            </a:r>
            <a:r>
              <a:rPr lang="zh-CN" altLang="en-US" sz="4800" b="1" dirty="0">
                <a:solidFill>
                  <a:srgbClr val="FF0000"/>
                </a:solidFill>
                <a:latin typeface="Times New Roman" panose="02020603050405020304" pitchFamily="18" charset="0"/>
                <a:sym typeface="+mn-ea"/>
              </a:rPr>
              <a:t>海燕的矫健敏捷。</a:t>
            </a:r>
            <a:endParaRPr lang="zh-CN" altLang="en-US" sz="4800" b="1" dirty="0">
              <a:solidFill>
                <a:srgbClr val="FF0000"/>
              </a:solidFill>
              <a:latin typeface="Times New Roman" panose="02020603050405020304" pitchFamily="18" charset="0"/>
              <a:sym typeface="+mn-ea"/>
            </a:endParaRPr>
          </a:p>
        </p:txBody>
      </p:sp>
      <p:sp>
        <p:nvSpPr>
          <p:cNvPr id="5" name="文本框 4"/>
          <p:cNvSpPr txBox="1"/>
          <p:nvPr/>
        </p:nvSpPr>
        <p:spPr>
          <a:xfrm>
            <a:off x="371475" y="4393565"/>
            <a:ext cx="11437620" cy="2306955"/>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t">
            <a:spAutoFit/>
          </a:bodyPr>
          <a:p>
            <a:pPr algn="l">
              <a:spcBef>
                <a:spcPct val="50000"/>
              </a:spcBef>
            </a:pPr>
            <a:r>
              <a:rPr lang="zh-CN" altLang="en-US" sz="4800" b="1" dirty="0">
                <a:solidFill>
                  <a:schemeClr val="tx1"/>
                </a:solidFill>
                <a:latin typeface="Times New Roman" panose="02020603050405020304" pitchFamily="18" charset="0"/>
                <a:sym typeface="+mn-ea"/>
              </a:rPr>
              <a:t>“高傲的飞翔”</a:t>
            </a:r>
            <a:r>
              <a:rPr lang="zh-CN" altLang="en-US" sz="4800" err="1">
                <a:solidFill>
                  <a:schemeClr val="tx1"/>
                </a:solidFill>
                <a:effectLst>
                  <a:outerShdw blurRad="38100" dist="19050" dir="2700000" algn="tl" rotWithShape="0">
                    <a:schemeClr val="dk1">
                      <a:alpha val="40000"/>
                    </a:schemeClr>
                  </a:outerShdw>
                </a:effectLst>
                <a:sym typeface="+mn-ea"/>
              </a:rPr>
              <a:t>运用了</a:t>
            </a:r>
            <a:r>
              <a:rPr lang="zh-CN" altLang="en-US" sz="4800" b="1" err="1">
                <a:solidFill>
                  <a:srgbClr val="FF0000"/>
                </a:solidFill>
                <a:effectLst>
                  <a:outerShdw blurRad="38100" dist="19050" dir="2700000" algn="tl" rotWithShape="0">
                    <a:schemeClr val="dk1">
                      <a:alpha val="40000"/>
                    </a:schemeClr>
                  </a:outerShdw>
                </a:effectLst>
                <a:sym typeface="+mn-ea"/>
              </a:rPr>
              <a:t>拟人</a:t>
            </a:r>
            <a:r>
              <a:rPr lang="zh-CN" altLang="en-US" sz="4800" b="1" dirty="0">
                <a:solidFill>
                  <a:srgbClr val="FF0000"/>
                </a:solidFill>
                <a:latin typeface="Times New Roman" panose="02020603050405020304" pitchFamily="18" charset="0"/>
                <a:sym typeface="+mn-ea"/>
              </a:rPr>
              <a:t>。</a:t>
            </a:r>
            <a:r>
              <a:rPr lang="zh-CN" altLang="en-US" sz="4800" b="1" dirty="0">
                <a:latin typeface="Times New Roman" panose="02020603050405020304" pitchFamily="18" charset="0"/>
                <a:sym typeface="+mn-ea"/>
              </a:rPr>
              <a:t>写出了海燕不把暴风雨放在眼里，表现了海燕面对暴风雨</a:t>
            </a:r>
            <a:r>
              <a:rPr lang="zh-CN" altLang="en-US" sz="4800" b="1" dirty="0">
                <a:solidFill>
                  <a:srgbClr val="FF0000"/>
                </a:solidFill>
                <a:latin typeface="Times New Roman" panose="02020603050405020304" pitchFamily="18" charset="0"/>
                <a:sym typeface="+mn-ea"/>
              </a:rPr>
              <a:t>无所畏惧</a:t>
            </a:r>
            <a:r>
              <a:rPr lang="zh-CN" altLang="en-US" sz="4800" b="1" dirty="0">
                <a:latin typeface="Times New Roman" panose="02020603050405020304" pitchFamily="18" charset="0"/>
                <a:sym typeface="+mn-ea"/>
              </a:rPr>
              <a:t>的精神。</a:t>
            </a:r>
            <a:endParaRPr lang="zh-CN" altLang="en-US" sz="4800" b="1" dirty="0">
              <a:latin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3"/>
          <p:cNvSpPr txBox="1"/>
          <p:nvPr/>
        </p:nvSpPr>
        <p:spPr>
          <a:xfrm>
            <a:off x="2495550" y="908050"/>
            <a:ext cx="5400675" cy="368300"/>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6147" name="Text Box 4"/>
          <p:cNvSpPr txBox="1"/>
          <p:nvPr/>
        </p:nvSpPr>
        <p:spPr>
          <a:xfrm>
            <a:off x="1774825" y="1052513"/>
            <a:ext cx="8569325" cy="3753485"/>
          </a:xfrm>
          <a:prstGeom prst="rect">
            <a:avLst/>
          </a:prstGeom>
          <a:noFill/>
          <a:ln w="9525">
            <a:noFill/>
          </a:ln>
        </p:spPr>
        <p:txBody>
          <a:bodyPr>
            <a:spAutoFit/>
          </a:bodyPr>
          <a:p>
            <a:pPr>
              <a:spcBef>
                <a:spcPct val="50000"/>
              </a:spcBef>
            </a:pPr>
            <a:r>
              <a:rPr lang="en-US" altLang="zh-CN" sz="2800" b="1">
                <a:solidFill>
                  <a:srgbClr val="FFFFFF"/>
                </a:solidFill>
                <a:latin typeface="楷体_GB2312" pitchFamily="49" charset="-122"/>
                <a:ea typeface="楷体_GB2312" pitchFamily="49" charset="-122"/>
              </a:rPr>
              <a:t>    </a:t>
            </a:r>
            <a:r>
              <a:rPr lang="zh-CN" altLang="en-US" sz="2800" b="1" dirty="0">
                <a:latin typeface="楷体_GB2312" pitchFamily="49" charset="-122"/>
                <a:ea typeface="楷体_GB2312" pitchFamily="49" charset="-122"/>
              </a:rPr>
              <a:t>海鸥在暴风雨来临之前呻吟着，</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呻吟着，它们在大海上飞窜，想把自己对暴风雨的恐惧，掩藏到大海深处。</a:t>
            </a:r>
            <a:endParaRPr lang="zh-CN" altLang="en-US" sz="2800" b="1" dirty="0">
              <a:latin typeface="楷体_GB2312" pitchFamily="49" charset="-122"/>
              <a:ea typeface="楷体_GB2312" pitchFamily="49" charset="-122"/>
            </a:endParaRPr>
          </a:p>
          <a:p>
            <a:pPr>
              <a:spcBef>
                <a:spcPct val="50000"/>
              </a:spcBef>
            </a:pPr>
            <a:r>
              <a:rPr lang="zh-CN" altLang="en-US" sz="2800" b="1" dirty="0">
                <a:latin typeface="楷体_GB2312" pitchFamily="49" charset="-122"/>
                <a:ea typeface="楷体_GB2312" pitchFamily="49" charset="-122"/>
              </a:rPr>
              <a:t>   海鸭也在呻吟着，</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它们这些海鸭啊，享受不了生活的战斗的欢乐：轰隆隆的雷声就把它们吓坏了。</a:t>
            </a:r>
            <a:br>
              <a:rPr lang="zh-CN" altLang="en-US" sz="2800" b="1" dirty="0">
                <a:latin typeface="楷体_GB2312" pitchFamily="49" charset="-122"/>
                <a:ea typeface="楷体_GB2312" pitchFamily="49" charset="-122"/>
              </a:rPr>
            </a:br>
            <a:r>
              <a:rPr lang="zh-CN" altLang="en-US" sz="2800" b="1" dirty="0">
                <a:latin typeface="楷体_GB2312" pitchFamily="49" charset="-122"/>
                <a:ea typeface="楷体_GB2312" pitchFamily="49" charset="-122"/>
              </a:rPr>
              <a:t>    蠢笨的企鹅，胆怯地把肥胖的身体躲藏在悬崖底下</a:t>
            </a:r>
            <a:r>
              <a:rPr lang="en-US" altLang="zh-CN" sz="2800" b="1">
                <a:latin typeface="Arial" panose="020B0604020202020204" pitchFamily="34" charset="0"/>
                <a:ea typeface="楷体_GB2312" pitchFamily="49" charset="-122"/>
              </a:rPr>
              <a:t>……</a:t>
            </a:r>
            <a:r>
              <a:rPr lang="zh-CN" altLang="en-US" sz="2800" b="1" dirty="0">
                <a:latin typeface="楷体_GB2312" pitchFamily="49" charset="-122"/>
                <a:ea typeface="楷体_GB2312" pitchFamily="49" charset="-122"/>
              </a:rPr>
              <a:t>只有那高傲的海燕，勇敢地，自由自在地，在泛起白沫的大海上飞翔！</a:t>
            </a:r>
            <a:endParaRPr lang="zh-CN" altLang="en-US" sz="2800" b="1" dirty="0">
              <a:latin typeface="楷体_GB2312" pitchFamily="49" charset="-122"/>
              <a:ea typeface="楷体_GB2312" pitchFamily="49" charset="-122"/>
            </a:endParaRPr>
          </a:p>
        </p:txBody>
      </p:sp>
      <p:sp>
        <p:nvSpPr>
          <p:cNvPr id="6148" name="WordArt 5"/>
          <p:cNvSpPr>
            <a:spLocks noTextEdit="1"/>
          </p:cNvSpPr>
          <p:nvPr/>
        </p:nvSpPr>
        <p:spPr>
          <a:xfrm>
            <a:off x="176530" y="189230"/>
            <a:ext cx="11806555" cy="718820"/>
          </a:xfrm>
          <a:prstGeom prst="rect">
            <a:avLst/>
          </a:prstGeom>
        </p:spPr>
        <p:txBody>
          <a:bodyPr wrap="none" fromWordArt="1">
            <a:prstTxWarp prst="textPlain">
              <a:avLst>
                <a:gd name="adj" fmla="val 50000"/>
              </a:avLst>
            </a:prstTxWarp>
            <a:normAutofit fontScale="90000"/>
          </a:bodyPr>
          <a:p>
            <a:pPr algn="ctr"/>
            <a:r>
              <a:rPr lang="en-US" altLang="zh-CN" sz="3600">
                <a:solidFill>
                  <a:schemeClr val="tx1"/>
                </a:solidFill>
                <a:effectLst>
                  <a:outerShdw dist="35921" dir="2699999" algn="ctr" rotWithShape="0">
                    <a:srgbClr val="C0C0C0">
                      <a:alpha val="75999"/>
                    </a:srgbClr>
                  </a:outerShdw>
                </a:effectLst>
                <a:latin typeface="楷体_GB2312" charset="0"/>
                <a:ea typeface="楷体_GB2312" charset="0"/>
              </a:rPr>
              <a:t>2</a:t>
            </a:r>
            <a:r>
              <a:rPr lang="zh-CN" altLang="en-US" sz="3600">
                <a:solidFill>
                  <a:schemeClr val="tx1"/>
                </a:solidFill>
                <a:effectLst>
                  <a:outerShdw dist="35921" dir="2699999" algn="ctr" rotWithShape="0">
                    <a:srgbClr val="C0C0C0">
                      <a:alpha val="75999"/>
                    </a:srgbClr>
                  </a:outerShdw>
                </a:effectLst>
                <a:latin typeface="楷体_GB2312" charset="0"/>
                <a:ea typeface="楷体_GB2312" charset="0"/>
              </a:rPr>
              <a:t>、把描写海鸥、海鸭和企鹅的词语划下来，这里运用了什么描写方法和什么修辞手法？</a:t>
            </a:r>
            <a:endParaRPr lang="zh-CN" altLang="en-US" sz="3600">
              <a:solidFill>
                <a:schemeClr val="tx1"/>
              </a:solidFill>
              <a:effectLst>
                <a:outerShdw dist="35921" dir="2699999" algn="ctr" rotWithShape="0">
                  <a:srgbClr val="C0C0C0">
                    <a:alpha val="75999"/>
                  </a:srgbClr>
                </a:outerShdw>
              </a:effectLst>
              <a:latin typeface="楷体_GB2312" charset="0"/>
              <a:ea typeface="楷体_GB2312" charset="0"/>
            </a:endParaRPr>
          </a:p>
        </p:txBody>
      </p:sp>
      <p:sp>
        <p:nvSpPr>
          <p:cNvPr id="6149" name="WordArt 6"/>
          <p:cNvSpPr>
            <a:spLocks noTextEdit="1"/>
          </p:cNvSpPr>
          <p:nvPr/>
        </p:nvSpPr>
        <p:spPr>
          <a:xfrm>
            <a:off x="462915" y="5145405"/>
            <a:ext cx="4599940" cy="1096645"/>
          </a:xfrm>
          <a:prstGeom prst="rect">
            <a:avLst/>
          </a:prstGeom>
        </p:spPr>
        <p:txBody>
          <a:bodyPr wrap="none" fromWordArt="1">
            <a:prstTxWarp prst="textInflate">
              <a:avLst>
                <a:gd name="adj" fmla="val 13634"/>
              </a:avLst>
            </a:prstTxWarp>
            <a:normAutofit/>
            <a:scene3d>
              <a:camera prst="legacyObliqueTopLeft">
                <a:rot lat="0" lon="0" rev="0"/>
              </a:camera>
              <a:lightRig rig="legacyNormal3" dir="r"/>
            </a:scene3d>
            <a:sp3d extrusionH="201600" prstMaterial="legacyMatte">
              <a:extrusionClr>
                <a:srgbClr val="0066CC"/>
              </a:extrusionClr>
            </a:sp3d>
          </a:bodyPr>
          <a:p>
            <a:pPr algn="ctr"/>
            <a:r>
              <a:rPr lang="zh-CN" altLang="en-US" sz="3600">
                <a:solidFill>
                  <a:srgbClr val="FF0000"/>
                </a:solidFill>
                <a:latin typeface="宋体" panose="02010600030101010101" pitchFamily="2" charset="-122"/>
                <a:ea typeface="宋体" panose="02010600030101010101" pitchFamily="2" charset="-122"/>
              </a:rPr>
              <a:t>动作描写和心理描写</a:t>
            </a:r>
            <a:endParaRPr lang="zh-CN" altLang="en-US" sz="3600">
              <a:solidFill>
                <a:srgbClr val="FF0000"/>
              </a:solidFill>
              <a:latin typeface="宋体" panose="02010600030101010101" pitchFamily="2" charset="-122"/>
              <a:ea typeface="宋体" panose="02010600030101010101" pitchFamily="2" charset="-122"/>
            </a:endParaRPr>
          </a:p>
        </p:txBody>
      </p:sp>
      <p:sp>
        <p:nvSpPr>
          <p:cNvPr id="6150" name="Line 8"/>
          <p:cNvSpPr/>
          <p:nvPr/>
        </p:nvSpPr>
        <p:spPr>
          <a:xfrm>
            <a:off x="6240463" y="1557338"/>
            <a:ext cx="647700" cy="0"/>
          </a:xfrm>
          <a:prstGeom prst="line">
            <a:avLst/>
          </a:prstGeom>
          <a:ln w="38100" cap="flat" cmpd="dbl">
            <a:solidFill>
              <a:srgbClr val="FF0000"/>
            </a:solidFill>
            <a:prstDash val="solid"/>
            <a:headEnd type="none" w="med" len="med"/>
            <a:tailEnd type="none" w="med" len="med"/>
          </a:ln>
        </p:spPr>
      </p:sp>
      <p:sp>
        <p:nvSpPr>
          <p:cNvPr id="6151" name="Line 9"/>
          <p:cNvSpPr/>
          <p:nvPr/>
        </p:nvSpPr>
        <p:spPr>
          <a:xfrm>
            <a:off x="3719513" y="1989138"/>
            <a:ext cx="647700" cy="0"/>
          </a:xfrm>
          <a:prstGeom prst="line">
            <a:avLst/>
          </a:prstGeom>
          <a:ln w="38100" cap="flat" cmpd="dbl">
            <a:solidFill>
              <a:srgbClr val="FF0000"/>
            </a:solidFill>
            <a:prstDash val="solid"/>
            <a:headEnd type="none" w="med" len="med"/>
            <a:tailEnd type="none" w="med" len="med"/>
          </a:ln>
        </p:spPr>
      </p:sp>
      <p:sp>
        <p:nvSpPr>
          <p:cNvPr id="6152" name="Line 10"/>
          <p:cNvSpPr/>
          <p:nvPr/>
        </p:nvSpPr>
        <p:spPr>
          <a:xfrm>
            <a:off x="7967663" y="1989138"/>
            <a:ext cx="720725" cy="0"/>
          </a:xfrm>
          <a:prstGeom prst="line">
            <a:avLst/>
          </a:prstGeom>
          <a:ln w="38100" cap="flat" cmpd="dbl">
            <a:solidFill>
              <a:srgbClr val="FF0000"/>
            </a:solidFill>
            <a:prstDash val="solid"/>
            <a:headEnd type="none" w="med" len="med"/>
            <a:tailEnd type="none" w="med" len="med"/>
          </a:ln>
        </p:spPr>
      </p:sp>
      <p:sp>
        <p:nvSpPr>
          <p:cNvPr id="6153" name="Line 11"/>
          <p:cNvSpPr/>
          <p:nvPr/>
        </p:nvSpPr>
        <p:spPr>
          <a:xfrm>
            <a:off x="8975725" y="1989138"/>
            <a:ext cx="720725" cy="0"/>
          </a:xfrm>
          <a:prstGeom prst="line">
            <a:avLst/>
          </a:prstGeom>
          <a:ln w="38100" cap="flat" cmpd="dbl">
            <a:solidFill>
              <a:srgbClr val="FF0000"/>
            </a:solidFill>
            <a:prstDash val="solid"/>
            <a:headEnd type="none" w="med" len="med"/>
            <a:tailEnd type="none" w="med" len="med"/>
          </a:ln>
        </p:spPr>
      </p:sp>
      <p:sp>
        <p:nvSpPr>
          <p:cNvPr id="6154" name="Line 12"/>
          <p:cNvSpPr/>
          <p:nvPr/>
        </p:nvSpPr>
        <p:spPr>
          <a:xfrm>
            <a:off x="9144000" y="3429000"/>
            <a:ext cx="576263" cy="0"/>
          </a:xfrm>
          <a:prstGeom prst="line">
            <a:avLst/>
          </a:prstGeom>
          <a:ln w="38100" cap="flat" cmpd="dbl">
            <a:solidFill>
              <a:srgbClr val="FF0000"/>
            </a:solidFill>
            <a:prstDash val="solid"/>
            <a:headEnd type="none" w="med" len="med"/>
            <a:tailEnd type="none" w="med" len="med"/>
          </a:ln>
        </p:spPr>
      </p:sp>
      <p:sp>
        <p:nvSpPr>
          <p:cNvPr id="6155" name="Line 13"/>
          <p:cNvSpPr/>
          <p:nvPr/>
        </p:nvSpPr>
        <p:spPr>
          <a:xfrm>
            <a:off x="3962400" y="3048000"/>
            <a:ext cx="719138" cy="0"/>
          </a:xfrm>
          <a:prstGeom prst="line">
            <a:avLst/>
          </a:prstGeom>
          <a:ln w="38100" cap="flat" cmpd="dbl">
            <a:solidFill>
              <a:srgbClr val="FF0000"/>
            </a:solidFill>
            <a:prstDash val="solid"/>
            <a:headEnd type="none" w="med" len="med"/>
            <a:tailEnd type="none" w="med" len="med"/>
          </a:ln>
        </p:spPr>
      </p:sp>
      <p:sp>
        <p:nvSpPr>
          <p:cNvPr id="6156" name="Line 14"/>
          <p:cNvSpPr/>
          <p:nvPr/>
        </p:nvSpPr>
        <p:spPr>
          <a:xfrm>
            <a:off x="2667000" y="3886200"/>
            <a:ext cx="647700" cy="0"/>
          </a:xfrm>
          <a:prstGeom prst="line">
            <a:avLst/>
          </a:prstGeom>
          <a:ln w="38100" cap="flat" cmpd="dbl">
            <a:solidFill>
              <a:srgbClr val="FF0000"/>
            </a:solidFill>
            <a:prstDash val="solid"/>
            <a:headEnd type="none" w="med" len="med"/>
            <a:tailEnd type="none" w="med" len="med"/>
          </a:ln>
        </p:spPr>
      </p:sp>
      <p:sp>
        <p:nvSpPr>
          <p:cNvPr id="6157" name="Line 15"/>
          <p:cNvSpPr/>
          <p:nvPr/>
        </p:nvSpPr>
        <p:spPr>
          <a:xfrm>
            <a:off x="4800600" y="3886200"/>
            <a:ext cx="647700" cy="0"/>
          </a:xfrm>
          <a:prstGeom prst="line">
            <a:avLst/>
          </a:prstGeom>
          <a:ln w="38100" cap="flat" cmpd="dbl">
            <a:solidFill>
              <a:srgbClr val="FF0000"/>
            </a:solidFill>
            <a:prstDash val="solid"/>
            <a:headEnd type="none" w="med" len="med"/>
            <a:tailEnd type="none" w="med" len="med"/>
          </a:ln>
        </p:spPr>
      </p:sp>
      <p:sp>
        <p:nvSpPr>
          <p:cNvPr id="6158" name="Line 16"/>
          <p:cNvSpPr/>
          <p:nvPr/>
        </p:nvSpPr>
        <p:spPr>
          <a:xfrm>
            <a:off x="8077200" y="3886200"/>
            <a:ext cx="649288" cy="0"/>
          </a:xfrm>
          <a:prstGeom prst="line">
            <a:avLst/>
          </a:prstGeom>
          <a:ln w="38100" cap="flat" cmpd="dbl">
            <a:solidFill>
              <a:srgbClr val="FF0000"/>
            </a:solidFill>
            <a:prstDash val="solid"/>
            <a:headEnd type="none" w="med" len="med"/>
            <a:tailEnd type="none" w="med" len="med"/>
          </a:ln>
        </p:spPr>
      </p:sp>
      <p:sp>
        <p:nvSpPr>
          <p:cNvPr id="6160" name="WordArt 6"/>
          <p:cNvSpPr>
            <a:spLocks noTextEdit="1"/>
          </p:cNvSpPr>
          <p:nvPr/>
        </p:nvSpPr>
        <p:spPr>
          <a:xfrm>
            <a:off x="7162800" y="5029200"/>
            <a:ext cx="4199255" cy="1315085"/>
          </a:xfrm>
          <a:prstGeom prst="rect">
            <a:avLst/>
          </a:prstGeom>
        </p:spPr>
        <p:txBody>
          <a:bodyPr wrap="none" fromWordArt="1">
            <a:prstTxWarp prst="textInflate">
              <a:avLst>
                <a:gd name="adj" fmla="val 13634"/>
              </a:avLst>
            </a:prstTxWarp>
            <a:normAutofit/>
            <a:scene3d>
              <a:camera prst="legacyObliqueTopLeft">
                <a:rot lat="0" lon="0" rev="0"/>
              </a:camera>
              <a:lightRig rig="legacyNormal3" dir="r"/>
            </a:scene3d>
            <a:sp3d extrusionH="201600" prstMaterial="legacyMatte">
              <a:extrusionClr>
                <a:srgbClr val="0066CC"/>
              </a:extrusionClr>
            </a:sp3d>
          </a:bodyPr>
          <a:p>
            <a:pPr algn="ctr"/>
            <a:r>
              <a:rPr lang="zh-CN" altLang="en-US" sz="3600">
                <a:solidFill>
                  <a:srgbClr val="FF0000"/>
                </a:solidFill>
                <a:latin typeface="宋体" panose="02010600030101010101" pitchFamily="2" charset="-122"/>
                <a:ea typeface="宋体" panose="02010600030101010101" pitchFamily="2" charset="-122"/>
              </a:rPr>
              <a:t>拟人</a:t>
            </a:r>
            <a:r>
              <a:rPr lang="zh-CN" altLang="en-US" sz="3600">
                <a:gradFill rotWithShape="1">
                  <a:gsLst>
                    <a:gs pos="0">
                      <a:srgbClr val="FFFFCC"/>
                    </a:gs>
                    <a:gs pos="100000">
                      <a:srgbClr val="FF9999"/>
                    </a:gs>
                  </a:gsLst>
                  <a:lin ang="5400000" scaled="1"/>
                  <a:tileRect/>
                </a:gradFill>
                <a:latin typeface="宋体" panose="02010600030101010101" pitchFamily="2" charset="-122"/>
                <a:ea typeface="宋体" panose="02010600030101010101" pitchFamily="2" charset="-122"/>
              </a:rPr>
              <a:t>的修辞</a:t>
            </a:r>
            <a:endParaRPr lang="zh-CN" altLang="en-US" sz="3600">
              <a:gradFill rotWithShape="1">
                <a:gsLst>
                  <a:gs pos="0">
                    <a:srgbClr val="FFFFCC"/>
                  </a:gs>
                  <a:gs pos="100000">
                    <a:srgbClr val="FF9999"/>
                  </a:gs>
                </a:gsLst>
                <a:lin ang="5400000" scaled="1"/>
                <a:tileRect/>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p:cTn id="7" dur="500" fill="hold"/>
                                        <p:tgtEl>
                                          <p:spTgt spid="6150"/>
                                        </p:tgtEl>
                                        <p:attrNameLst>
                                          <p:attrName>ppt_x</p:attrName>
                                        </p:attrNameLst>
                                      </p:cBhvr>
                                      <p:tavLst>
                                        <p:tav tm="0">
                                          <p:val>
                                            <p:strVal val="#ppt_x-.2"/>
                                          </p:val>
                                        </p:tav>
                                        <p:tav tm="100000">
                                          <p:val>
                                            <p:strVal val="#ppt_x"/>
                                          </p:val>
                                        </p:tav>
                                      </p:tavLst>
                                    </p:anim>
                                    <p:anim calcmode="lin" valueType="num">
                                      <p:cBhvr>
                                        <p:cTn id="8" dur="500" fill="hold"/>
                                        <p:tgtEl>
                                          <p:spTgt spid="6150"/>
                                        </p:tgtEl>
                                        <p:attrNameLst>
                                          <p:attrName>ppt_y</p:attrName>
                                        </p:attrNameLst>
                                      </p:cBhvr>
                                      <p:tavLst>
                                        <p:tav tm="0">
                                          <p:val>
                                            <p:strVal val="#ppt_y"/>
                                          </p:val>
                                        </p:tav>
                                        <p:tav tm="100000">
                                          <p:val>
                                            <p:strVal val="#ppt_y"/>
                                          </p:val>
                                        </p:tav>
                                      </p:tavLst>
                                    </p:anim>
                                    <p:animEffect transition="in" filter="wipe(right)" prLst="gradientSize: 0.1">
                                      <p:cBhvr>
                                        <p:cTn id="9" dur="500"/>
                                        <p:tgtEl>
                                          <p:spTgt spid="6150"/>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6151"/>
                                        </p:tgtEl>
                                        <p:attrNameLst>
                                          <p:attrName>style.visibility</p:attrName>
                                        </p:attrNameLst>
                                      </p:cBhvr>
                                      <p:to>
                                        <p:strVal val="visible"/>
                                      </p:to>
                                    </p:set>
                                    <p:anim calcmode="lin" valueType="num">
                                      <p:cBhvr>
                                        <p:cTn id="14" dur="500" fill="hold"/>
                                        <p:tgtEl>
                                          <p:spTgt spid="6151"/>
                                        </p:tgtEl>
                                        <p:attrNameLst>
                                          <p:attrName>ppt_x</p:attrName>
                                        </p:attrNameLst>
                                      </p:cBhvr>
                                      <p:tavLst>
                                        <p:tav tm="0">
                                          <p:val>
                                            <p:strVal val="#ppt_x-.2"/>
                                          </p:val>
                                        </p:tav>
                                        <p:tav tm="100000">
                                          <p:val>
                                            <p:strVal val="#ppt_x"/>
                                          </p:val>
                                        </p:tav>
                                      </p:tavLst>
                                    </p:anim>
                                    <p:anim calcmode="lin" valueType="num">
                                      <p:cBhvr>
                                        <p:cTn id="15" dur="500" fill="hold"/>
                                        <p:tgtEl>
                                          <p:spTgt spid="6151"/>
                                        </p:tgtEl>
                                        <p:attrNameLst>
                                          <p:attrName>ppt_y</p:attrName>
                                        </p:attrNameLst>
                                      </p:cBhvr>
                                      <p:tavLst>
                                        <p:tav tm="0">
                                          <p:val>
                                            <p:strVal val="#ppt_y"/>
                                          </p:val>
                                        </p:tav>
                                        <p:tav tm="100000">
                                          <p:val>
                                            <p:strVal val="#ppt_y"/>
                                          </p:val>
                                        </p:tav>
                                      </p:tavLst>
                                    </p:anim>
                                    <p:animEffect transition="in" filter="wipe(right)" prLst="gradientSize: 0.1">
                                      <p:cBhvr>
                                        <p:cTn id="16" dur="500"/>
                                        <p:tgtEl>
                                          <p:spTgt spid="6151"/>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152"/>
                                        </p:tgtEl>
                                        <p:attrNameLst>
                                          <p:attrName>style.visibility</p:attrName>
                                        </p:attrNameLst>
                                      </p:cBhvr>
                                      <p:to>
                                        <p:strVal val="visible"/>
                                      </p:to>
                                    </p:set>
                                    <p:anim calcmode="lin" valueType="num">
                                      <p:cBhvr>
                                        <p:cTn id="21" dur="500" fill="hold"/>
                                        <p:tgtEl>
                                          <p:spTgt spid="6152"/>
                                        </p:tgtEl>
                                        <p:attrNameLst>
                                          <p:attrName>ppt_x</p:attrName>
                                        </p:attrNameLst>
                                      </p:cBhvr>
                                      <p:tavLst>
                                        <p:tav tm="0">
                                          <p:val>
                                            <p:strVal val="#ppt_x-.2"/>
                                          </p:val>
                                        </p:tav>
                                        <p:tav tm="100000">
                                          <p:val>
                                            <p:strVal val="#ppt_x"/>
                                          </p:val>
                                        </p:tav>
                                      </p:tavLst>
                                    </p:anim>
                                    <p:anim calcmode="lin" valueType="num">
                                      <p:cBhvr>
                                        <p:cTn id="22" dur="500" fill="hold"/>
                                        <p:tgtEl>
                                          <p:spTgt spid="6152"/>
                                        </p:tgtEl>
                                        <p:attrNameLst>
                                          <p:attrName>ppt_y</p:attrName>
                                        </p:attrNameLst>
                                      </p:cBhvr>
                                      <p:tavLst>
                                        <p:tav tm="0">
                                          <p:val>
                                            <p:strVal val="#ppt_y"/>
                                          </p:val>
                                        </p:tav>
                                        <p:tav tm="100000">
                                          <p:val>
                                            <p:strVal val="#ppt_y"/>
                                          </p:val>
                                        </p:tav>
                                      </p:tavLst>
                                    </p:anim>
                                    <p:animEffect transition="in" filter="wipe(right)" prLst="gradientSize: 0.1">
                                      <p:cBhvr>
                                        <p:cTn id="23" dur="500"/>
                                        <p:tgtEl>
                                          <p:spTgt spid="6152"/>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153"/>
                                        </p:tgtEl>
                                        <p:attrNameLst>
                                          <p:attrName>style.visibility</p:attrName>
                                        </p:attrNameLst>
                                      </p:cBhvr>
                                      <p:to>
                                        <p:strVal val="visible"/>
                                      </p:to>
                                    </p:set>
                                    <p:anim calcmode="lin" valueType="num">
                                      <p:cBhvr>
                                        <p:cTn id="28" dur="500" fill="hold"/>
                                        <p:tgtEl>
                                          <p:spTgt spid="6153"/>
                                        </p:tgtEl>
                                        <p:attrNameLst>
                                          <p:attrName>ppt_x</p:attrName>
                                        </p:attrNameLst>
                                      </p:cBhvr>
                                      <p:tavLst>
                                        <p:tav tm="0">
                                          <p:val>
                                            <p:strVal val="#ppt_x-.2"/>
                                          </p:val>
                                        </p:tav>
                                        <p:tav tm="100000">
                                          <p:val>
                                            <p:strVal val="#ppt_x"/>
                                          </p:val>
                                        </p:tav>
                                      </p:tavLst>
                                    </p:anim>
                                    <p:anim calcmode="lin" valueType="num">
                                      <p:cBhvr>
                                        <p:cTn id="29" dur="500" fill="hold"/>
                                        <p:tgtEl>
                                          <p:spTgt spid="6153"/>
                                        </p:tgtEl>
                                        <p:attrNameLst>
                                          <p:attrName>ppt_y</p:attrName>
                                        </p:attrNameLst>
                                      </p:cBhvr>
                                      <p:tavLst>
                                        <p:tav tm="0">
                                          <p:val>
                                            <p:strVal val="#ppt_y"/>
                                          </p:val>
                                        </p:tav>
                                        <p:tav tm="100000">
                                          <p:val>
                                            <p:strVal val="#ppt_y"/>
                                          </p:val>
                                        </p:tav>
                                      </p:tavLst>
                                    </p:anim>
                                    <p:animEffect transition="in" filter="wipe(right)" prLst="gradientSize: 0.1">
                                      <p:cBhvr>
                                        <p:cTn id="30" dur="500"/>
                                        <p:tgtEl>
                                          <p:spTgt spid="6153"/>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6154"/>
                                        </p:tgtEl>
                                        <p:attrNameLst>
                                          <p:attrName>style.visibility</p:attrName>
                                        </p:attrNameLst>
                                      </p:cBhvr>
                                      <p:to>
                                        <p:strVal val="visible"/>
                                      </p:to>
                                    </p:set>
                                    <p:anim calcmode="lin" valueType="num">
                                      <p:cBhvr>
                                        <p:cTn id="35" dur="500" fill="hold"/>
                                        <p:tgtEl>
                                          <p:spTgt spid="6154"/>
                                        </p:tgtEl>
                                        <p:attrNameLst>
                                          <p:attrName>ppt_x</p:attrName>
                                        </p:attrNameLst>
                                      </p:cBhvr>
                                      <p:tavLst>
                                        <p:tav tm="0">
                                          <p:val>
                                            <p:strVal val="#ppt_x-.2"/>
                                          </p:val>
                                        </p:tav>
                                        <p:tav tm="100000">
                                          <p:val>
                                            <p:strVal val="#ppt_x"/>
                                          </p:val>
                                        </p:tav>
                                      </p:tavLst>
                                    </p:anim>
                                    <p:anim calcmode="lin" valueType="num">
                                      <p:cBhvr>
                                        <p:cTn id="36" dur="500" fill="hold"/>
                                        <p:tgtEl>
                                          <p:spTgt spid="6154"/>
                                        </p:tgtEl>
                                        <p:attrNameLst>
                                          <p:attrName>ppt_y</p:attrName>
                                        </p:attrNameLst>
                                      </p:cBhvr>
                                      <p:tavLst>
                                        <p:tav tm="0">
                                          <p:val>
                                            <p:strVal val="#ppt_y"/>
                                          </p:val>
                                        </p:tav>
                                        <p:tav tm="100000">
                                          <p:val>
                                            <p:strVal val="#ppt_y"/>
                                          </p:val>
                                        </p:tav>
                                      </p:tavLst>
                                    </p:anim>
                                    <p:animEffect transition="in" filter="wipe(right)" prLst="gradientSize: 0.1">
                                      <p:cBhvr>
                                        <p:cTn id="37" dur="500"/>
                                        <p:tgtEl>
                                          <p:spTgt spid="6154"/>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6155"/>
                                        </p:tgtEl>
                                        <p:attrNameLst>
                                          <p:attrName>style.visibility</p:attrName>
                                        </p:attrNameLst>
                                      </p:cBhvr>
                                      <p:to>
                                        <p:strVal val="visible"/>
                                      </p:to>
                                    </p:set>
                                    <p:anim calcmode="lin" valueType="num">
                                      <p:cBhvr>
                                        <p:cTn id="42" dur="500" fill="hold"/>
                                        <p:tgtEl>
                                          <p:spTgt spid="6155"/>
                                        </p:tgtEl>
                                        <p:attrNameLst>
                                          <p:attrName>ppt_x</p:attrName>
                                        </p:attrNameLst>
                                      </p:cBhvr>
                                      <p:tavLst>
                                        <p:tav tm="0">
                                          <p:val>
                                            <p:strVal val="#ppt_x-.2"/>
                                          </p:val>
                                        </p:tav>
                                        <p:tav tm="100000">
                                          <p:val>
                                            <p:strVal val="#ppt_x"/>
                                          </p:val>
                                        </p:tav>
                                      </p:tavLst>
                                    </p:anim>
                                    <p:anim calcmode="lin" valueType="num">
                                      <p:cBhvr>
                                        <p:cTn id="43" dur="500" fill="hold"/>
                                        <p:tgtEl>
                                          <p:spTgt spid="6155"/>
                                        </p:tgtEl>
                                        <p:attrNameLst>
                                          <p:attrName>ppt_y</p:attrName>
                                        </p:attrNameLst>
                                      </p:cBhvr>
                                      <p:tavLst>
                                        <p:tav tm="0">
                                          <p:val>
                                            <p:strVal val="#ppt_y"/>
                                          </p:val>
                                        </p:tav>
                                        <p:tav tm="100000">
                                          <p:val>
                                            <p:strVal val="#ppt_y"/>
                                          </p:val>
                                        </p:tav>
                                      </p:tavLst>
                                    </p:anim>
                                    <p:animEffect transition="in" filter="wipe(right)" prLst="gradientSize: 0.1">
                                      <p:cBhvr>
                                        <p:cTn id="44" dur="500"/>
                                        <p:tgtEl>
                                          <p:spTgt spid="6155"/>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6156"/>
                                        </p:tgtEl>
                                        <p:attrNameLst>
                                          <p:attrName>style.visibility</p:attrName>
                                        </p:attrNameLst>
                                      </p:cBhvr>
                                      <p:to>
                                        <p:strVal val="visible"/>
                                      </p:to>
                                    </p:set>
                                    <p:anim calcmode="lin" valueType="num">
                                      <p:cBhvr>
                                        <p:cTn id="49" dur="500" fill="hold"/>
                                        <p:tgtEl>
                                          <p:spTgt spid="6156"/>
                                        </p:tgtEl>
                                        <p:attrNameLst>
                                          <p:attrName>ppt_x</p:attrName>
                                        </p:attrNameLst>
                                      </p:cBhvr>
                                      <p:tavLst>
                                        <p:tav tm="0">
                                          <p:val>
                                            <p:strVal val="#ppt_x-.2"/>
                                          </p:val>
                                        </p:tav>
                                        <p:tav tm="100000">
                                          <p:val>
                                            <p:strVal val="#ppt_x"/>
                                          </p:val>
                                        </p:tav>
                                      </p:tavLst>
                                    </p:anim>
                                    <p:anim calcmode="lin" valueType="num">
                                      <p:cBhvr>
                                        <p:cTn id="50" dur="500" fill="hold"/>
                                        <p:tgtEl>
                                          <p:spTgt spid="6156"/>
                                        </p:tgtEl>
                                        <p:attrNameLst>
                                          <p:attrName>ppt_y</p:attrName>
                                        </p:attrNameLst>
                                      </p:cBhvr>
                                      <p:tavLst>
                                        <p:tav tm="0">
                                          <p:val>
                                            <p:strVal val="#ppt_y"/>
                                          </p:val>
                                        </p:tav>
                                        <p:tav tm="100000">
                                          <p:val>
                                            <p:strVal val="#ppt_y"/>
                                          </p:val>
                                        </p:tav>
                                      </p:tavLst>
                                    </p:anim>
                                    <p:animEffect transition="in" filter="wipe(right)" prLst="gradientSize: 0.1">
                                      <p:cBhvr>
                                        <p:cTn id="51" dur="500"/>
                                        <p:tgtEl>
                                          <p:spTgt spid="6156"/>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6157"/>
                                        </p:tgtEl>
                                        <p:attrNameLst>
                                          <p:attrName>style.visibility</p:attrName>
                                        </p:attrNameLst>
                                      </p:cBhvr>
                                      <p:to>
                                        <p:strVal val="visible"/>
                                      </p:to>
                                    </p:set>
                                    <p:anim calcmode="lin" valueType="num">
                                      <p:cBhvr>
                                        <p:cTn id="56" dur="500" fill="hold"/>
                                        <p:tgtEl>
                                          <p:spTgt spid="6157"/>
                                        </p:tgtEl>
                                        <p:attrNameLst>
                                          <p:attrName>ppt_x</p:attrName>
                                        </p:attrNameLst>
                                      </p:cBhvr>
                                      <p:tavLst>
                                        <p:tav tm="0">
                                          <p:val>
                                            <p:strVal val="#ppt_x-.2"/>
                                          </p:val>
                                        </p:tav>
                                        <p:tav tm="100000">
                                          <p:val>
                                            <p:strVal val="#ppt_x"/>
                                          </p:val>
                                        </p:tav>
                                      </p:tavLst>
                                    </p:anim>
                                    <p:anim calcmode="lin" valueType="num">
                                      <p:cBhvr>
                                        <p:cTn id="57" dur="500" fill="hold"/>
                                        <p:tgtEl>
                                          <p:spTgt spid="6157"/>
                                        </p:tgtEl>
                                        <p:attrNameLst>
                                          <p:attrName>ppt_y</p:attrName>
                                        </p:attrNameLst>
                                      </p:cBhvr>
                                      <p:tavLst>
                                        <p:tav tm="0">
                                          <p:val>
                                            <p:strVal val="#ppt_y"/>
                                          </p:val>
                                        </p:tav>
                                        <p:tav tm="100000">
                                          <p:val>
                                            <p:strVal val="#ppt_y"/>
                                          </p:val>
                                        </p:tav>
                                      </p:tavLst>
                                    </p:anim>
                                    <p:animEffect transition="in" filter="wipe(right)" prLst="gradientSize: 0.1">
                                      <p:cBhvr>
                                        <p:cTn id="58" dur="500"/>
                                        <p:tgtEl>
                                          <p:spTgt spid="6157"/>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6158"/>
                                        </p:tgtEl>
                                        <p:attrNameLst>
                                          <p:attrName>style.visibility</p:attrName>
                                        </p:attrNameLst>
                                      </p:cBhvr>
                                      <p:to>
                                        <p:strVal val="visible"/>
                                      </p:to>
                                    </p:set>
                                    <p:anim calcmode="lin" valueType="num">
                                      <p:cBhvr>
                                        <p:cTn id="63" dur="500" fill="hold"/>
                                        <p:tgtEl>
                                          <p:spTgt spid="6158"/>
                                        </p:tgtEl>
                                        <p:attrNameLst>
                                          <p:attrName>ppt_x</p:attrName>
                                        </p:attrNameLst>
                                      </p:cBhvr>
                                      <p:tavLst>
                                        <p:tav tm="0">
                                          <p:val>
                                            <p:strVal val="#ppt_x-.2"/>
                                          </p:val>
                                        </p:tav>
                                        <p:tav tm="100000">
                                          <p:val>
                                            <p:strVal val="#ppt_x"/>
                                          </p:val>
                                        </p:tav>
                                      </p:tavLst>
                                    </p:anim>
                                    <p:anim calcmode="lin" valueType="num">
                                      <p:cBhvr>
                                        <p:cTn id="64" dur="500" fill="hold"/>
                                        <p:tgtEl>
                                          <p:spTgt spid="6158"/>
                                        </p:tgtEl>
                                        <p:attrNameLst>
                                          <p:attrName>ppt_y</p:attrName>
                                        </p:attrNameLst>
                                      </p:cBhvr>
                                      <p:tavLst>
                                        <p:tav tm="0">
                                          <p:val>
                                            <p:strVal val="#ppt_y"/>
                                          </p:val>
                                        </p:tav>
                                        <p:tav tm="100000">
                                          <p:val>
                                            <p:strVal val="#ppt_y"/>
                                          </p:val>
                                        </p:tav>
                                      </p:tavLst>
                                    </p:anim>
                                    <p:animEffect transition="in" filter="wipe(right)" prLst="gradientSize: 0.1">
                                      <p:cBhvr>
                                        <p:cTn id="65" dur="500"/>
                                        <p:tgtEl>
                                          <p:spTgt spid="6158"/>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nodeType="clickEffect">
                                  <p:stCondLst>
                                    <p:cond delay="0"/>
                                  </p:stCondLst>
                                  <p:childTnLst>
                                    <p:set>
                                      <p:cBhvr>
                                        <p:cTn id="69" dur="1" fill="hold">
                                          <p:stCondLst>
                                            <p:cond delay="0"/>
                                          </p:stCondLst>
                                        </p:cTn>
                                        <p:tgtEl>
                                          <p:spTgt spid="6149"/>
                                        </p:tgtEl>
                                        <p:attrNameLst>
                                          <p:attrName>style.visibility</p:attrName>
                                        </p:attrNameLst>
                                      </p:cBhvr>
                                      <p:to>
                                        <p:strVal val="visible"/>
                                      </p:to>
                                    </p:set>
                                    <p:anim calcmode="lin" valueType="num">
                                      <p:cBhvr>
                                        <p:cTn id="70" dur="1000" fill="hold"/>
                                        <p:tgtEl>
                                          <p:spTgt spid="6149"/>
                                        </p:tgtEl>
                                        <p:attrNameLst>
                                          <p:attrName>ppt_w</p:attrName>
                                        </p:attrNameLst>
                                      </p:cBhvr>
                                      <p:tavLst>
                                        <p:tav tm="0">
                                          <p:val>
                                            <p:strVal val="#ppt_w*0.70"/>
                                          </p:val>
                                        </p:tav>
                                        <p:tav tm="100000">
                                          <p:val>
                                            <p:strVal val="#ppt_w"/>
                                          </p:val>
                                        </p:tav>
                                      </p:tavLst>
                                    </p:anim>
                                    <p:anim calcmode="lin" valueType="num">
                                      <p:cBhvr>
                                        <p:cTn id="71" dur="1000" fill="hold"/>
                                        <p:tgtEl>
                                          <p:spTgt spid="6149"/>
                                        </p:tgtEl>
                                        <p:attrNameLst>
                                          <p:attrName>ppt_h</p:attrName>
                                        </p:attrNameLst>
                                      </p:cBhvr>
                                      <p:tavLst>
                                        <p:tav tm="0">
                                          <p:val>
                                            <p:strVal val="#ppt_h"/>
                                          </p:val>
                                        </p:tav>
                                        <p:tav tm="100000">
                                          <p:val>
                                            <p:strVal val="#ppt_h"/>
                                          </p:val>
                                        </p:tav>
                                      </p:tavLst>
                                    </p:anim>
                                    <p:animEffect transition="in" filter="fade">
                                      <p:cBhvr>
                                        <p:cTn id="72" dur="1000"/>
                                        <p:tgtEl>
                                          <p:spTgt spid="6149"/>
                                        </p:tgtEl>
                                      </p:cBhvr>
                                    </p:animEffect>
                                  </p:childTnLst>
                                </p:cTn>
                              </p:par>
                            </p:childTnLst>
                          </p:cTn>
                        </p:par>
                      </p:childTnLst>
                    </p:cTn>
                  </p:par>
                  <p:par>
                    <p:cTn id="73" fill="hold">
                      <p:stCondLst>
                        <p:cond delay="indefinite"/>
                      </p:stCondLst>
                      <p:childTnLst>
                        <p:par>
                          <p:cTn id="74" fill="hold">
                            <p:stCondLst>
                              <p:cond delay="0"/>
                            </p:stCondLst>
                            <p:childTnLst>
                              <p:par>
                                <p:cTn id="75" presetID="55" presetClass="entr" presetSubtype="0" fill="hold" nodeType="clickEffect">
                                  <p:stCondLst>
                                    <p:cond delay="0"/>
                                  </p:stCondLst>
                                  <p:childTnLst>
                                    <p:set>
                                      <p:cBhvr>
                                        <p:cTn id="76" dur="1" fill="hold">
                                          <p:stCondLst>
                                            <p:cond delay="0"/>
                                          </p:stCondLst>
                                        </p:cTn>
                                        <p:tgtEl>
                                          <p:spTgt spid="6160"/>
                                        </p:tgtEl>
                                        <p:attrNameLst>
                                          <p:attrName>style.visibility</p:attrName>
                                        </p:attrNameLst>
                                      </p:cBhvr>
                                      <p:to>
                                        <p:strVal val="visible"/>
                                      </p:to>
                                    </p:set>
                                    <p:anim calcmode="lin" valueType="num">
                                      <p:cBhvr>
                                        <p:cTn id="77" dur="1000" fill="hold"/>
                                        <p:tgtEl>
                                          <p:spTgt spid="6160"/>
                                        </p:tgtEl>
                                        <p:attrNameLst>
                                          <p:attrName>ppt_w</p:attrName>
                                        </p:attrNameLst>
                                      </p:cBhvr>
                                      <p:tavLst>
                                        <p:tav tm="0">
                                          <p:val>
                                            <p:strVal val="#ppt_w*0.70"/>
                                          </p:val>
                                        </p:tav>
                                        <p:tav tm="100000">
                                          <p:val>
                                            <p:strVal val="#ppt_w"/>
                                          </p:val>
                                        </p:tav>
                                      </p:tavLst>
                                    </p:anim>
                                    <p:anim calcmode="lin" valueType="num">
                                      <p:cBhvr>
                                        <p:cTn id="78" dur="1000" fill="hold"/>
                                        <p:tgtEl>
                                          <p:spTgt spid="6160"/>
                                        </p:tgtEl>
                                        <p:attrNameLst>
                                          <p:attrName>ppt_h</p:attrName>
                                        </p:attrNameLst>
                                      </p:cBhvr>
                                      <p:tavLst>
                                        <p:tav tm="0">
                                          <p:val>
                                            <p:strVal val="#ppt_h"/>
                                          </p:val>
                                        </p:tav>
                                        <p:tav tm="100000">
                                          <p:val>
                                            <p:strVal val="#ppt_h"/>
                                          </p:val>
                                        </p:tav>
                                      </p:tavLst>
                                    </p:anim>
                                    <p:animEffect transition="in" filter="fade">
                                      <p:cBhvr>
                                        <p:cTn id="79" dur="1000"/>
                                        <p:tgtEl>
                                          <p:spTgt spid="6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170" name="表格 7169"/>
          <p:cNvGraphicFramePr/>
          <p:nvPr/>
        </p:nvGraphicFramePr>
        <p:xfrm>
          <a:off x="154940" y="1210945"/>
          <a:ext cx="11729085" cy="5259070"/>
        </p:xfrm>
        <a:graphic>
          <a:graphicData uri="http://schemas.openxmlformats.org/drawingml/2006/table">
            <a:tbl>
              <a:tblPr/>
              <a:tblGrid>
                <a:gridCol w="1570990"/>
                <a:gridCol w="3036570"/>
                <a:gridCol w="2409190"/>
                <a:gridCol w="2367915"/>
                <a:gridCol w="2344420"/>
              </a:tblGrid>
              <a:tr h="101663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600">
                          <a:solidFill>
                            <a:schemeClr val="accent2"/>
                          </a:solidFill>
                        </a:rPr>
                        <a:t>对象</a:t>
                      </a:r>
                      <a:endParaRPr lang="zh-CN" altLang="en-US" sz="3600">
                        <a:solidFill>
                          <a:schemeClr val="accent2"/>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600">
                          <a:solidFill>
                            <a:schemeClr val="accent2"/>
                          </a:solidFill>
                        </a:rPr>
                        <a:t>海燕</a:t>
                      </a:r>
                      <a:endParaRPr lang="zh-CN" altLang="en-US" sz="3600">
                        <a:solidFill>
                          <a:schemeClr val="accent2"/>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600">
                          <a:solidFill>
                            <a:schemeClr val="accent2"/>
                          </a:solidFill>
                        </a:rPr>
                        <a:t>海鸥</a:t>
                      </a:r>
                      <a:endParaRPr lang="zh-CN" altLang="en-US" sz="3600">
                        <a:solidFill>
                          <a:schemeClr val="accent2"/>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600">
                          <a:solidFill>
                            <a:schemeClr val="accent2"/>
                          </a:solidFill>
                        </a:rPr>
                        <a:t>海鸭</a:t>
                      </a:r>
                      <a:endParaRPr lang="zh-CN" altLang="en-US" sz="3600">
                        <a:solidFill>
                          <a:schemeClr val="accent2"/>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600">
                          <a:solidFill>
                            <a:schemeClr val="accent2"/>
                          </a:solidFill>
                        </a:rPr>
                        <a:t>企鹅</a:t>
                      </a:r>
                      <a:endParaRPr lang="zh-CN" altLang="en-US" sz="3600">
                        <a:solidFill>
                          <a:schemeClr val="accent2"/>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r>
              <a:tr h="237236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600">
                          <a:solidFill>
                            <a:schemeClr val="accent2"/>
                          </a:solidFill>
                        </a:rPr>
                        <a:t>动作</a:t>
                      </a:r>
                      <a:endParaRPr lang="zh-CN" altLang="en-US" sz="3600">
                        <a:solidFill>
                          <a:schemeClr val="accent2"/>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600" dirty="0">
                        <a:solidFill>
                          <a:srgbClr val="CC3300"/>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600" dirty="0">
                        <a:solidFill>
                          <a:srgbClr val="CC3300"/>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600" dirty="0">
                        <a:solidFill>
                          <a:srgbClr val="CC3300"/>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600" dirty="0">
                        <a:solidFill>
                          <a:srgbClr val="CC3300"/>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r>
              <a:tr h="187007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600">
                          <a:solidFill>
                            <a:schemeClr val="accent2"/>
                          </a:solidFill>
                        </a:rPr>
                        <a:t>心理</a:t>
                      </a:r>
                      <a:endParaRPr lang="zh-CN" altLang="en-US" sz="3600">
                        <a:solidFill>
                          <a:schemeClr val="accent2"/>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600" dirty="0">
                        <a:solidFill>
                          <a:srgbClr val="CC3300"/>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600" dirty="0">
                        <a:solidFill>
                          <a:srgbClr val="CC3300"/>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600" dirty="0">
                        <a:solidFill>
                          <a:srgbClr val="CC3300"/>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600" dirty="0">
                        <a:solidFill>
                          <a:srgbClr val="CC3300"/>
                        </a:solidFill>
                      </a:endParaRPr>
                    </a:p>
                  </a:txBody>
                  <a:tcPr>
                    <a:lnL w="38100" cap="flat" cmpd="sng">
                      <a:solidFill>
                        <a:schemeClr val="accent2"/>
                      </a:solidFill>
                      <a:prstDash val="solid"/>
                      <a:headEnd type="none" w="med" len="med"/>
                      <a:tailEnd type="none" w="med" len="med"/>
                    </a:lnL>
                    <a:lnR w="38100" cap="flat" cmpd="sng">
                      <a:solidFill>
                        <a:schemeClr val="accent2"/>
                      </a:solidFill>
                      <a:prstDash val="solid"/>
                      <a:headEnd type="none" w="med" len="med"/>
                      <a:tailEnd type="none" w="med" len="med"/>
                    </a:lnR>
                    <a:lnT w="38100" cap="flat" cmpd="sng">
                      <a:solidFill>
                        <a:schemeClr val="accent2"/>
                      </a:solidFill>
                      <a:prstDash val="solid"/>
                      <a:headEnd type="none" w="med" len="med"/>
                      <a:tailEnd type="none" w="med" len="med"/>
                    </a:lnT>
                    <a:lnB w="38100" cap="flat" cmpd="sng">
                      <a:solidFill>
                        <a:schemeClr val="accent2"/>
                      </a:solidFill>
                      <a:prstDash val="solid"/>
                      <a:headEnd type="none" w="med" len="med"/>
                      <a:tailEnd type="none" w="med" len="med"/>
                    </a:lnB>
                    <a:lnTlToBr>
                      <a:noFill/>
                    </a:lnTlToBr>
                    <a:lnBlToTr>
                      <a:noFill/>
                    </a:lnBlToTr>
                    <a:noFill/>
                  </a:tcPr>
                </a:tc>
              </a:tr>
            </a:tbl>
          </a:graphicData>
        </a:graphic>
      </p:graphicFrame>
      <p:sp>
        <p:nvSpPr>
          <p:cNvPr id="7196" name="Text Box 28"/>
          <p:cNvSpPr txBox="1"/>
          <p:nvPr/>
        </p:nvSpPr>
        <p:spPr>
          <a:xfrm>
            <a:off x="4705350" y="381000"/>
            <a:ext cx="2781300" cy="829945"/>
          </a:xfrm>
          <a:prstGeom prst="rect">
            <a:avLst/>
          </a:prstGeom>
          <a:noFill/>
          <a:ln w="9525">
            <a:noFill/>
          </a:ln>
        </p:spPr>
        <p:txBody>
          <a:bodyPr>
            <a:spAutoFit/>
          </a:bodyPr>
          <a:p>
            <a:pPr>
              <a:spcBef>
                <a:spcPct val="50000"/>
              </a:spcBef>
            </a:pPr>
            <a:endParaRPr sz="4800" dirty="0">
              <a:solidFill>
                <a:srgbClr val="CC3300"/>
              </a:solidFill>
              <a:latin typeface="Times New Roman" panose="02020603050405020304" pitchFamily="18" charset="0"/>
            </a:endParaRPr>
          </a:p>
        </p:txBody>
      </p:sp>
      <p:sp>
        <p:nvSpPr>
          <p:cNvPr id="7197" name="Text Box 29"/>
          <p:cNvSpPr txBox="1"/>
          <p:nvPr/>
        </p:nvSpPr>
        <p:spPr>
          <a:xfrm>
            <a:off x="2049145" y="2388870"/>
            <a:ext cx="2057400" cy="1753235"/>
          </a:xfrm>
          <a:prstGeom prst="rect">
            <a:avLst/>
          </a:prstGeom>
          <a:noFill/>
          <a:ln w="9525">
            <a:noFill/>
          </a:ln>
        </p:spPr>
        <p:txBody>
          <a:bodyPr>
            <a:spAutoFit/>
          </a:bodyPr>
          <a:p>
            <a:pPr>
              <a:spcBef>
                <a:spcPct val="20000"/>
              </a:spcBef>
            </a:pPr>
            <a:r>
              <a:rPr lang="zh-CN" altLang="en-US" sz="3600" b="1" dirty="0">
                <a:solidFill>
                  <a:srgbClr val="0000FF"/>
                </a:solidFill>
                <a:latin typeface="Times New Roman" panose="02020603050405020304" pitchFamily="18" charset="0"/>
              </a:rPr>
              <a:t>高傲地飞翔，勇敢地叫喊</a:t>
            </a:r>
            <a:endParaRPr lang="zh-CN" altLang="en-US" sz="3600" b="1" dirty="0">
              <a:solidFill>
                <a:srgbClr val="0000FF"/>
              </a:solidFill>
              <a:latin typeface="Times New Roman" panose="02020603050405020304" pitchFamily="18" charset="0"/>
            </a:endParaRPr>
          </a:p>
        </p:txBody>
      </p:sp>
      <p:sp>
        <p:nvSpPr>
          <p:cNvPr id="7198" name="Text Box 30"/>
          <p:cNvSpPr txBox="1"/>
          <p:nvPr/>
        </p:nvSpPr>
        <p:spPr>
          <a:xfrm>
            <a:off x="3184525" y="6269038"/>
            <a:ext cx="309880" cy="460375"/>
          </a:xfrm>
          <a:prstGeom prst="rect">
            <a:avLst/>
          </a:prstGeom>
          <a:noFill/>
          <a:ln w="9525">
            <a:noFill/>
          </a:ln>
        </p:spPr>
        <p:txBody>
          <a:bodyPr wrap="none">
            <a:spAutoFit/>
          </a:bodyPr>
          <a:p>
            <a:endParaRPr sz="2400" dirty="0">
              <a:latin typeface="Times New Roman" panose="02020603050405020304" pitchFamily="18" charset="0"/>
            </a:endParaRPr>
          </a:p>
        </p:txBody>
      </p:sp>
      <p:sp>
        <p:nvSpPr>
          <p:cNvPr id="7199" name="Text Box 31"/>
          <p:cNvSpPr txBox="1"/>
          <p:nvPr/>
        </p:nvSpPr>
        <p:spPr>
          <a:xfrm>
            <a:off x="1826260" y="4613275"/>
            <a:ext cx="2503805" cy="1753235"/>
          </a:xfrm>
          <a:prstGeom prst="rect">
            <a:avLst/>
          </a:prstGeom>
          <a:noFill/>
          <a:ln w="9525">
            <a:noFill/>
          </a:ln>
        </p:spPr>
        <p:txBody>
          <a:bodyPr wrap="square">
            <a:spAutoFit/>
          </a:bodyPr>
          <a:p>
            <a:pPr>
              <a:spcBef>
                <a:spcPct val="50000"/>
              </a:spcBef>
            </a:pPr>
            <a:r>
              <a:rPr lang="zh-CN" altLang="en-US" sz="3600" b="1" dirty="0">
                <a:solidFill>
                  <a:srgbClr val="FF0000"/>
                </a:solidFill>
                <a:latin typeface="Times New Roman" panose="02020603050405020304" pitchFamily="18" charset="0"/>
              </a:rPr>
              <a:t>欢乐、渴望、愤怒、胜利的信心</a:t>
            </a:r>
            <a:endParaRPr lang="zh-CN" altLang="en-US" sz="3600" b="1" dirty="0">
              <a:solidFill>
                <a:srgbClr val="FF0000"/>
              </a:solidFill>
              <a:latin typeface="Times New Roman" panose="02020603050405020304" pitchFamily="18" charset="0"/>
            </a:endParaRPr>
          </a:p>
        </p:txBody>
      </p:sp>
      <p:sp>
        <p:nvSpPr>
          <p:cNvPr id="7200" name="Text Box 32"/>
          <p:cNvSpPr txBox="1"/>
          <p:nvPr/>
        </p:nvSpPr>
        <p:spPr>
          <a:xfrm>
            <a:off x="5257800" y="2286000"/>
            <a:ext cx="1524000" cy="1753235"/>
          </a:xfrm>
          <a:prstGeom prst="rect">
            <a:avLst/>
          </a:prstGeom>
          <a:noFill/>
          <a:ln w="9525">
            <a:noFill/>
          </a:ln>
        </p:spPr>
        <p:txBody>
          <a:bodyPr>
            <a:spAutoFit/>
          </a:bodyPr>
          <a:p>
            <a:pPr>
              <a:spcBef>
                <a:spcPct val="20000"/>
              </a:spcBef>
            </a:pPr>
            <a:r>
              <a:rPr lang="zh-CN" altLang="en-US" sz="3600" b="1" dirty="0">
                <a:solidFill>
                  <a:srgbClr val="0000FF"/>
                </a:solidFill>
                <a:latin typeface="Times New Roman" panose="02020603050405020304" pitchFamily="18" charset="0"/>
              </a:rPr>
              <a:t>呻吟飞窜掩藏</a:t>
            </a:r>
            <a:endParaRPr lang="zh-CN" altLang="en-US" sz="3600" b="1" dirty="0">
              <a:solidFill>
                <a:srgbClr val="0000FF"/>
              </a:solidFill>
              <a:latin typeface="Times New Roman" panose="02020603050405020304" pitchFamily="18" charset="0"/>
            </a:endParaRPr>
          </a:p>
        </p:txBody>
      </p:sp>
      <p:sp>
        <p:nvSpPr>
          <p:cNvPr id="7201" name="Text Box 33"/>
          <p:cNvSpPr txBox="1"/>
          <p:nvPr/>
        </p:nvSpPr>
        <p:spPr>
          <a:xfrm>
            <a:off x="4874895" y="4800283"/>
            <a:ext cx="1295400" cy="645160"/>
          </a:xfrm>
          <a:prstGeom prst="rect">
            <a:avLst/>
          </a:prstGeom>
          <a:noFill/>
          <a:ln w="9525">
            <a:noFill/>
          </a:ln>
        </p:spPr>
        <p:txBody>
          <a:bodyPr>
            <a:spAutoFit/>
          </a:bodyPr>
          <a:p>
            <a:pPr>
              <a:spcBef>
                <a:spcPct val="50000"/>
              </a:spcBef>
            </a:pPr>
            <a:r>
              <a:rPr lang="zh-CN" altLang="en-US" sz="3600" b="1" dirty="0">
                <a:solidFill>
                  <a:srgbClr val="FF0000"/>
                </a:solidFill>
                <a:latin typeface="Times New Roman" panose="02020603050405020304" pitchFamily="18" charset="0"/>
              </a:rPr>
              <a:t>恐惧</a:t>
            </a:r>
            <a:endParaRPr lang="zh-CN" altLang="en-US" sz="3600" b="1" dirty="0">
              <a:solidFill>
                <a:srgbClr val="FF0000"/>
              </a:solidFill>
              <a:latin typeface="Times New Roman" panose="02020603050405020304" pitchFamily="18" charset="0"/>
            </a:endParaRPr>
          </a:p>
        </p:txBody>
      </p:sp>
      <p:sp>
        <p:nvSpPr>
          <p:cNvPr id="7202" name="Text Box 34"/>
          <p:cNvSpPr txBox="1"/>
          <p:nvPr/>
        </p:nvSpPr>
        <p:spPr>
          <a:xfrm>
            <a:off x="7486650" y="2388870"/>
            <a:ext cx="1447800" cy="645160"/>
          </a:xfrm>
          <a:prstGeom prst="rect">
            <a:avLst/>
          </a:prstGeom>
          <a:noFill/>
          <a:ln w="9525">
            <a:noFill/>
          </a:ln>
        </p:spPr>
        <p:txBody>
          <a:bodyPr>
            <a:spAutoFit/>
          </a:bodyPr>
          <a:p>
            <a:pPr>
              <a:spcBef>
                <a:spcPct val="50000"/>
              </a:spcBef>
            </a:pPr>
            <a:r>
              <a:rPr lang="zh-CN" altLang="en-US" sz="3600" b="1" dirty="0">
                <a:solidFill>
                  <a:srgbClr val="0000FF"/>
                </a:solidFill>
                <a:latin typeface="Times New Roman" panose="02020603050405020304" pitchFamily="18" charset="0"/>
              </a:rPr>
              <a:t>呻吟</a:t>
            </a:r>
            <a:endParaRPr lang="zh-CN" altLang="en-US" sz="3600" b="1" dirty="0">
              <a:solidFill>
                <a:srgbClr val="0000FF"/>
              </a:solidFill>
              <a:latin typeface="Times New Roman" panose="02020603050405020304" pitchFamily="18" charset="0"/>
            </a:endParaRPr>
          </a:p>
        </p:txBody>
      </p:sp>
      <p:sp>
        <p:nvSpPr>
          <p:cNvPr id="7203" name="Text Box 35"/>
          <p:cNvSpPr txBox="1"/>
          <p:nvPr/>
        </p:nvSpPr>
        <p:spPr>
          <a:xfrm>
            <a:off x="7086600" y="4800600"/>
            <a:ext cx="685800" cy="460375"/>
          </a:xfrm>
          <a:prstGeom prst="rect">
            <a:avLst/>
          </a:prstGeom>
          <a:noFill/>
          <a:ln w="9525">
            <a:noFill/>
          </a:ln>
        </p:spPr>
        <p:txBody>
          <a:bodyPr>
            <a:spAutoFit/>
          </a:bodyPr>
          <a:p>
            <a:pPr>
              <a:spcBef>
                <a:spcPct val="50000"/>
              </a:spcBef>
            </a:pPr>
            <a:endParaRPr sz="2400" b="1" dirty="0">
              <a:latin typeface="Times New Roman" panose="02020603050405020304" pitchFamily="18" charset="0"/>
            </a:endParaRPr>
          </a:p>
        </p:txBody>
      </p:sp>
      <p:sp>
        <p:nvSpPr>
          <p:cNvPr id="7204" name="Text Box 36"/>
          <p:cNvSpPr txBox="1"/>
          <p:nvPr/>
        </p:nvSpPr>
        <p:spPr>
          <a:xfrm>
            <a:off x="7486650" y="4981258"/>
            <a:ext cx="1295400" cy="645160"/>
          </a:xfrm>
          <a:prstGeom prst="rect">
            <a:avLst/>
          </a:prstGeom>
          <a:noFill/>
          <a:ln w="9525">
            <a:noFill/>
          </a:ln>
        </p:spPr>
        <p:txBody>
          <a:bodyPr>
            <a:spAutoFit/>
          </a:bodyPr>
          <a:p>
            <a:pPr>
              <a:spcBef>
                <a:spcPct val="50000"/>
              </a:spcBef>
            </a:pPr>
            <a:r>
              <a:rPr lang="zh-CN" altLang="en-US" sz="3600" b="1" dirty="0">
                <a:solidFill>
                  <a:srgbClr val="FF0000"/>
                </a:solidFill>
                <a:latin typeface="Times New Roman" panose="02020603050405020304" pitchFamily="18" charset="0"/>
              </a:rPr>
              <a:t>吓坏</a:t>
            </a:r>
            <a:endParaRPr lang="zh-CN" altLang="en-US" sz="3600" b="1" dirty="0">
              <a:solidFill>
                <a:srgbClr val="FF0000"/>
              </a:solidFill>
              <a:latin typeface="Times New Roman" panose="02020603050405020304" pitchFamily="18" charset="0"/>
            </a:endParaRPr>
          </a:p>
        </p:txBody>
      </p:sp>
      <p:sp>
        <p:nvSpPr>
          <p:cNvPr id="7205" name="Text Box 37"/>
          <p:cNvSpPr txBox="1"/>
          <p:nvPr/>
        </p:nvSpPr>
        <p:spPr>
          <a:xfrm>
            <a:off x="10043795" y="2388870"/>
            <a:ext cx="1371600" cy="645160"/>
          </a:xfrm>
          <a:prstGeom prst="rect">
            <a:avLst/>
          </a:prstGeom>
          <a:noFill/>
          <a:ln w="9525">
            <a:noFill/>
          </a:ln>
        </p:spPr>
        <p:txBody>
          <a:bodyPr>
            <a:spAutoFit/>
          </a:bodyPr>
          <a:p>
            <a:pPr>
              <a:spcBef>
                <a:spcPct val="50000"/>
              </a:spcBef>
            </a:pPr>
            <a:r>
              <a:rPr lang="zh-CN" altLang="en-US" sz="3600" b="1" dirty="0">
                <a:solidFill>
                  <a:srgbClr val="0000FF"/>
                </a:solidFill>
                <a:latin typeface="Times New Roman" panose="02020603050405020304" pitchFamily="18" charset="0"/>
              </a:rPr>
              <a:t>躲藏</a:t>
            </a:r>
            <a:endParaRPr lang="zh-CN" altLang="en-US" sz="3600" b="1" dirty="0">
              <a:solidFill>
                <a:srgbClr val="0000FF"/>
              </a:solidFill>
              <a:latin typeface="Times New Roman" panose="02020603050405020304" pitchFamily="18" charset="0"/>
            </a:endParaRPr>
          </a:p>
        </p:txBody>
      </p:sp>
      <p:sp>
        <p:nvSpPr>
          <p:cNvPr id="7206" name="Text Box 38"/>
          <p:cNvSpPr txBox="1"/>
          <p:nvPr/>
        </p:nvSpPr>
        <p:spPr>
          <a:xfrm>
            <a:off x="9811385" y="4981258"/>
            <a:ext cx="1371600" cy="645160"/>
          </a:xfrm>
          <a:prstGeom prst="rect">
            <a:avLst/>
          </a:prstGeom>
          <a:noFill/>
          <a:ln w="9525">
            <a:noFill/>
          </a:ln>
        </p:spPr>
        <p:txBody>
          <a:bodyPr>
            <a:spAutoFit/>
          </a:bodyPr>
          <a:p>
            <a:pPr>
              <a:spcBef>
                <a:spcPct val="20000"/>
              </a:spcBef>
            </a:pPr>
            <a:r>
              <a:rPr lang="zh-CN" altLang="en-US" sz="3600" b="1" dirty="0">
                <a:solidFill>
                  <a:srgbClr val="FF0000"/>
                </a:solidFill>
                <a:latin typeface="Times New Roman" panose="02020603050405020304" pitchFamily="18" charset="0"/>
              </a:rPr>
              <a:t>胆怯</a:t>
            </a:r>
            <a:endParaRPr lang="zh-CN" altLang="en-US" sz="3600" b="1" dirty="0">
              <a:solidFill>
                <a:srgbClr val="FF0000"/>
              </a:solidFill>
              <a:latin typeface="Times New Roman" panose="02020603050405020304" pitchFamily="18" charset="0"/>
            </a:endParaRPr>
          </a:p>
        </p:txBody>
      </p:sp>
      <p:sp>
        <p:nvSpPr>
          <p:cNvPr id="7210" name="Rectangle 42"/>
          <p:cNvSpPr>
            <a:spLocks noGrp="1"/>
          </p:cNvSpPr>
          <p:nvPr>
            <p:ph type="title"/>
          </p:nvPr>
        </p:nvSpPr>
        <p:spPr>
          <a:xfrm>
            <a:off x="176213" y="67945"/>
            <a:ext cx="7772400" cy="1143000"/>
          </a:xfrm>
        </p:spPr>
        <p:txBody>
          <a:bodyPr vert="horz" wrap="square" anchor="ctr"/>
          <a:p>
            <a:r>
              <a:rPr lang="zh-CN" altLang="en-US" sz="6600"/>
              <a:t>填　　表</a:t>
            </a:r>
            <a:endParaRPr lang="zh-CN" altLang="en-US" sz="66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97"/>
                                        </p:tgtEl>
                                        <p:attrNameLst>
                                          <p:attrName>style.visibility</p:attrName>
                                        </p:attrNameLst>
                                      </p:cBhvr>
                                      <p:to>
                                        <p:strVal val="visible"/>
                                      </p:to>
                                    </p:set>
                                    <p:anim calcmode="lin" valueType="num">
                                      <p:cBhvr additive="base">
                                        <p:cTn id="13" dur="500" fill="hold"/>
                                        <p:tgtEl>
                                          <p:spTgt spid="7197"/>
                                        </p:tgtEl>
                                        <p:attrNameLst>
                                          <p:attrName>ppt_x</p:attrName>
                                        </p:attrNameLst>
                                      </p:cBhvr>
                                      <p:tavLst>
                                        <p:tav tm="0">
                                          <p:val>
                                            <p:strVal val="#ppt_x"/>
                                          </p:val>
                                        </p:tav>
                                        <p:tav tm="100000">
                                          <p:val>
                                            <p:strVal val="#ppt_x"/>
                                          </p:val>
                                        </p:tav>
                                      </p:tavLst>
                                    </p:anim>
                                    <p:anim calcmode="lin" valueType="num">
                                      <p:cBhvr additive="base">
                                        <p:cTn id="14" dur="500" fill="hold"/>
                                        <p:tgtEl>
                                          <p:spTgt spid="719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ashreg.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99"/>
                                        </p:tgtEl>
                                        <p:attrNameLst>
                                          <p:attrName>style.visibility</p:attrName>
                                        </p:attrNameLst>
                                      </p:cBhvr>
                                      <p:to>
                                        <p:strVal val="visible"/>
                                      </p:to>
                                    </p:set>
                                    <p:anim calcmode="lin" valueType="num">
                                      <p:cBhvr additive="base">
                                        <p:cTn id="19" dur="500" fill="hold"/>
                                        <p:tgtEl>
                                          <p:spTgt spid="7199"/>
                                        </p:tgtEl>
                                        <p:attrNameLst>
                                          <p:attrName>ppt_x</p:attrName>
                                        </p:attrNameLst>
                                      </p:cBhvr>
                                      <p:tavLst>
                                        <p:tav tm="0">
                                          <p:val>
                                            <p:strVal val="#ppt_x"/>
                                          </p:val>
                                        </p:tav>
                                        <p:tav tm="100000">
                                          <p:val>
                                            <p:strVal val="#ppt_x"/>
                                          </p:val>
                                        </p:tav>
                                      </p:tavLst>
                                    </p:anim>
                                    <p:anim calcmode="lin" valueType="num">
                                      <p:cBhvr additive="base">
                                        <p:cTn id="20" dur="500" fill="hold"/>
                                        <p:tgtEl>
                                          <p:spTgt spid="719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cashreg.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200"/>
                                        </p:tgtEl>
                                        <p:attrNameLst>
                                          <p:attrName>style.visibility</p:attrName>
                                        </p:attrNameLst>
                                      </p:cBhvr>
                                      <p:to>
                                        <p:strVal val="visible"/>
                                      </p:to>
                                    </p:set>
                                    <p:anim calcmode="lin" valueType="num">
                                      <p:cBhvr additive="base">
                                        <p:cTn id="25" dur="500" fill="hold"/>
                                        <p:tgtEl>
                                          <p:spTgt spid="7200"/>
                                        </p:tgtEl>
                                        <p:attrNameLst>
                                          <p:attrName>ppt_x</p:attrName>
                                        </p:attrNameLst>
                                      </p:cBhvr>
                                      <p:tavLst>
                                        <p:tav tm="0">
                                          <p:val>
                                            <p:strVal val="#ppt_x"/>
                                          </p:val>
                                        </p:tav>
                                        <p:tav tm="100000">
                                          <p:val>
                                            <p:strVal val="#ppt_x"/>
                                          </p:val>
                                        </p:tav>
                                      </p:tavLst>
                                    </p:anim>
                                    <p:anim calcmode="lin" valueType="num">
                                      <p:cBhvr additive="base">
                                        <p:cTn id="26" dur="500" fill="hold"/>
                                        <p:tgtEl>
                                          <p:spTgt spid="720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cashreg.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201"/>
                                        </p:tgtEl>
                                        <p:attrNameLst>
                                          <p:attrName>style.visibility</p:attrName>
                                        </p:attrNameLst>
                                      </p:cBhvr>
                                      <p:to>
                                        <p:strVal val="visible"/>
                                      </p:to>
                                    </p:set>
                                    <p:anim calcmode="lin" valueType="num">
                                      <p:cBhvr additive="base">
                                        <p:cTn id="31" dur="500" fill="hold"/>
                                        <p:tgtEl>
                                          <p:spTgt spid="7201"/>
                                        </p:tgtEl>
                                        <p:attrNameLst>
                                          <p:attrName>ppt_x</p:attrName>
                                        </p:attrNameLst>
                                      </p:cBhvr>
                                      <p:tavLst>
                                        <p:tav tm="0">
                                          <p:val>
                                            <p:strVal val="#ppt_x"/>
                                          </p:val>
                                        </p:tav>
                                        <p:tav tm="100000">
                                          <p:val>
                                            <p:strVal val="#ppt_x"/>
                                          </p:val>
                                        </p:tav>
                                      </p:tavLst>
                                    </p:anim>
                                    <p:anim calcmode="lin" valueType="num">
                                      <p:cBhvr additive="base">
                                        <p:cTn id="32" dur="500" fill="hold"/>
                                        <p:tgtEl>
                                          <p:spTgt spid="720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1" name="cashreg.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202"/>
                                        </p:tgtEl>
                                        <p:attrNameLst>
                                          <p:attrName>style.visibility</p:attrName>
                                        </p:attrNameLst>
                                      </p:cBhvr>
                                      <p:to>
                                        <p:strVal val="visible"/>
                                      </p:to>
                                    </p:set>
                                    <p:anim calcmode="lin" valueType="num">
                                      <p:cBhvr additive="base">
                                        <p:cTn id="37" dur="500" fill="hold"/>
                                        <p:tgtEl>
                                          <p:spTgt spid="7202"/>
                                        </p:tgtEl>
                                        <p:attrNameLst>
                                          <p:attrName>ppt_x</p:attrName>
                                        </p:attrNameLst>
                                      </p:cBhvr>
                                      <p:tavLst>
                                        <p:tav tm="0">
                                          <p:val>
                                            <p:strVal val="#ppt_x"/>
                                          </p:val>
                                        </p:tav>
                                        <p:tav tm="100000">
                                          <p:val>
                                            <p:strVal val="#ppt_x"/>
                                          </p:val>
                                        </p:tav>
                                      </p:tavLst>
                                    </p:anim>
                                    <p:anim calcmode="lin" valueType="num">
                                      <p:cBhvr additive="base">
                                        <p:cTn id="38" dur="500" fill="hold"/>
                                        <p:tgtEl>
                                          <p:spTgt spid="720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1" name="cashreg.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204"/>
                                        </p:tgtEl>
                                        <p:attrNameLst>
                                          <p:attrName>style.visibility</p:attrName>
                                        </p:attrNameLst>
                                      </p:cBhvr>
                                      <p:to>
                                        <p:strVal val="visible"/>
                                      </p:to>
                                    </p:set>
                                    <p:anim calcmode="lin" valueType="num">
                                      <p:cBhvr additive="base">
                                        <p:cTn id="43" dur="500" fill="hold"/>
                                        <p:tgtEl>
                                          <p:spTgt spid="7204"/>
                                        </p:tgtEl>
                                        <p:attrNameLst>
                                          <p:attrName>ppt_x</p:attrName>
                                        </p:attrNameLst>
                                      </p:cBhvr>
                                      <p:tavLst>
                                        <p:tav tm="0">
                                          <p:val>
                                            <p:strVal val="#ppt_x"/>
                                          </p:val>
                                        </p:tav>
                                        <p:tav tm="100000">
                                          <p:val>
                                            <p:strVal val="#ppt_x"/>
                                          </p:val>
                                        </p:tav>
                                      </p:tavLst>
                                    </p:anim>
                                    <p:anim calcmode="lin" valueType="num">
                                      <p:cBhvr additive="base">
                                        <p:cTn id="44" dur="500" fill="hold"/>
                                        <p:tgtEl>
                                          <p:spTgt spid="720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1" name="cashreg.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205"/>
                                        </p:tgtEl>
                                        <p:attrNameLst>
                                          <p:attrName>style.visibility</p:attrName>
                                        </p:attrNameLst>
                                      </p:cBhvr>
                                      <p:to>
                                        <p:strVal val="visible"/>
                                      </p:to>
                                    </p:set>
                                    <p:anim calcmode="lin" valueType="num">
                                      <p:cBhvr additive="base">
                                        <p:cTn id="49" dur="500" fill="hold"/>
                                        <p:tgtEl>
                                          <p:spTgt spid="7205"/>
                                        </p:tgtEl>
                                        <p:attrNameLst>
                                          <p:attrName>ppt_x</p:attrName>
                                        </p:attrNameLst>
                                      </p:cBhvr>
                                      <p:tavLst>
                                        <p:tav tm="0">
                                          <p:val>
                                            <p:strVal val="#ppt_x"/>
                                          </p:val>
                                        </p:tav>
                                        <p:tav tm="100000">
                                          <p:val>
                                            <p:strVal val="#ppt_x"/>
                                          </p:val>
                                        </p:tav>
                                      </p:tavLst>
                                    </p:anim>
                                    <p:anim calcmode="lin" valueType="num">
                                      <p:cBhvr additive="base">
                                        <p:cTn id="50" dur="500" fill="hold"/>
                                        <p:tgtEl>
                                          <p:spTgt spid="720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1" name="cashreg.wav"/>
                                        </p:tgtEl>
                                      </p:cMediaNode>
                                    </p:audio>
                                  </p:sub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206"/>
                                        </p:tgtEl>
                                        <p:attrNameLst>
                                          <p:attrName>style.visibility</p:attrName>
                                        </p:attrNameLst>
                                      </p:cBhvr>
                                      <p:to>
                                        <p:strVal val="visible"/>
                                      </p:to>
                                    </p:set>
                                    <p:anim calcmode="lin" valueType="num">
                                      <p:cBhvr additive="base">
                                        <p:cTn id="55" dur="500" fill="hold"/>
                                        <p:tgtEl>
                                          <p:spTgt spid="7206"/>
                                        </p:tgtEl>
                                        <p:attrNameLst>
                                          <p:attrName>ppt_x</p:attrName>
                                        </p:attrNameLst>
                                      </p:cBhvr>
                                      <p:tavLst>
                                        <p:tav tm="0">
                                          <p:val>
                                            <p:strVal val="#ppt_x"/>
                                          </p:val>
                                        </p:tav>
                                        <p:tav tm="100000">
                                          <p:val>
                                            <p:strVal val="#ppt_x"/>
                                          </p:val>
                                        </p:tav>
                                      </p:tavLst>
                                    </p:anim>
                                    <p:anim calcmode="lin" valueType="num">
                                      <p:cBhvr additive="base">
                                        <p:cTn id="56" dur="500" fill="hold"/>
                                        <p:tgtEl>
                                          <p:spTgt spid="720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1"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97" grpId="0"/>
      <p:bldP spid="7199" grpId="0"/>
      <p:bldP spid="7200" grpId="0"/>
      <p:bldP spid="7201" grpId="0"/>
      <p:bldP spid="7202" grpId="0"/>
      <p:bldP spid="7204" grpId="0"/>
      <p:bldP spid="7205" grpId="0"/>
      <p:bldP spid="720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文本框 54273"/>
          <p:cNvSpPr txBox="1"/>
          <p:nvPr/>
        </p:nvSpPr>
        <p:spPr>
          <a:xfrm>
            <a:off x="214630" y="1483995"/>
            <a:ext cx="9296400" cy="706755"/>
          </a:xfrm>
          <a:prstGeom prst="rect">
            <a:avLst/>
          </a:prstGeom>
        </p:spPr>
        <p:style>
          <a:lnRef idx="2">
            <a:schemeClr val="dk1"/>
          </a:lnRef>
          <a:fillRef idx="1">
            <a:schemeClr val="lt1"/>
          </a:fillRef>
          <a:effectRef idx="0">
            <a:schemeClr val="dk1"/>
          </a:effectRef>
          <a:fontRef idx="minor">
            <a:schemeClr val="dk1"/>
          </a:fontRef>
        </p:style>
        <p:txBody>
          <a:bodyPr>
            <a:spAutoFit/>
          </a:bodyPr>
          <a:p>
            <a:pPr algn="ctr">
              <a:spcBef>
                <a:spcPct val="50000"/>
              </a:spcBef>
              <a:buClr>
                <a:schemeClr val="bg1"/>
              </a:buClr>
            </a:pPr>
            <a:r>
              <a:rPr lang="zh-CN" altLang="en-US" sz="4000" b="1" dirty="0">
                <a:solidFill>
                  <a:srgbClr val="0000FF"/>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和海燕</a:t>
            </a:r>
            <a:r>
              <a:rPr lang="zh-CN" altLang="en-US" sz="4000" b="1" dirty="0">
                <a:solidFill>
                  <a:srgbClr val="FF0000"/>
                </a:solidFill>
                <a:latin typeface="楷体" panose="02010609060101010101" pitchFamily="49" charset="-122"/>
                <a:ea typeface="楷体" panose="02010609060101010101" pitchFamily="49" charset="-122"/>
              </a:rPr>
              <a:t>对比</a:t>
            </a:r>
            <a:r>
              <a:rPr lang="zh-CN" altLang="en-US" sz="4000" b="1" dirty="0">
                <a:solidFill>
                  <a:srgbClr val="CC3300"/>
                </a:solidFill>
                <a:latin typeface="楷体" panose="02010609060101010101" pitchFamily="49" charset="-122"/>
                <a:ea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rPr>
              <a:t>突出</a:t>
            </a:r>
            <a:r>
              <a:rPr lang="zh-CN" altLang="en-US" sz="4000" b="1" dirty="0">
                <a:solidFill>
                  <a:srgbClr val="0000FF"/>
                </a:solidFill>
                <a:latin typeface="楷体" panose="02010609060101010101" pitchFamily="49" charset="-122"/>
                <a:ea typeface="楷体" panose="02010609060101010101" pitchFamily="49" charset="-122"/>
              </a:rPr>
              <a:t>海燕的</a:t>
            </a:r>
            <a:r>
              <a:rPr lang="zh-CN" altLang="en-US" sz="4000" b="1" dirty="0">
                <a:solidFill>
                  <a:srgbClr val="FF0000"/>
                </a:solidFill>
                <a:latin typeface="楷体" panose="02010609060101010101" pitchFamily="49" charset="-122"/>
                <a:ea typeface="楷体" panose="02010609060101010101" pitchFamily="49" charset="-122"/>
              </a:rPr>
              <a:t>英勇、乐观。</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54275" name="文本框 54274"/>
          <p:cNvSpPr txBox="1"/>
          <p:nvPr/>
        </p:nvSpPr>
        <p:spPr>
          <a:xfrm>
            <a:off x="125730" y="2473960"/>
            <a:ext cx="8229600" cy="706755"/>
          </a:xfrm>
          <a:prstGeom prst="rect">
            <a:avLst/>
          </a:prstGeom>
          <a:noFill/>
          <a:ln w="9525">
            <a:noFill/>
          </a:ln>
        </p:spPr>
        <p:txBody>
          <a:bodyPr>
            <a:spAutoFit/>
          </a:bodyPr>
          <a:p>
            <a:pPr algn="ctr">
              <a:spcBef>
                <a:spcPct val="50000"/>
              </a:spcBef>
              <a:buClr>
                <a:schemeClr val="bg1"/>
              </a:buClr>
            </a:pPr>
            <a:r>
              <a:rPr lang="en-US" altLang="zh-CN" sz="4000" b="1" dirty="0">
                <a:solidFill>
                  <a:schemeClr val="tx1"/>
                </a:solidFill>
                <a:effectLst>
                  <a:outerShdw blurRad="38100" dist="19050" dir="2700000" algn="tl" rotWithShape="0">
                    <a:schemeClr val="dk1">
                      <a:alpha val="40000"/>
                    </a:schemeClr>
                  </a:outerShdw>
                </a:effectLst>
                <a:latin typeface="Times New Roman" panose="02020603050405020304" pitchFamily="18" charset="0"/>
              </a:rPr>
              <a:t>4</a:t>
            </a:r>
            <a:r>
              <a:rPr lang="zh-CN" altLang="en-US" sz="4000" b="1" dirty="0">
                <a:solidFill>
                  <a:schemeClr val="tx1"/>
                </a:solidFill>
                <a:effectLst>
                  <a:outerShdw blurRad="38100" dist="19050" dir="2700000" algn="tl" rotWithShape="0">
                    <a:schemeClr val="dk1">
                      <a:alpha val="40000"/>
                    </a:schemeClr>
                  </a:outerShdw>
                </a:effectLst>
                <a:latin typeface="Times New Roman" panose="02020603050405020304" pitchFamily="18" charset="0"/>
              </a:rPr>
              <a:t>、为什么要写大海、狂风和乌云？</a:t>
            </a:r>
            <a:endParaRPr lang="zh-CN" altLang="en-US" sz="4000" b="1" dirty="0">
              <a:solidFill>
                <a:schemeClr val="tx1"/>
              </a:solidFill>
              <a:effectLst>
                <a:outerShdw blurRad="38100" dist="19050" dir="2700000" algn="tl" rotWithShape="0">
                  <a:schemeClr val="dk1">
                    <a:alpha val="40000"/>
                  </a:schemeClr>
                </a:outerShdw>
              </a:effectLst>
              <a:latin typeface="Times New Roman" panose="02020603050405020304" pitchFamily="18" charset="0"/>
            </a:endParaRPr>
          </a:p>
        </p:txBody>
      </p:sp>
      <p:sp>
        <p:nvSpPr>
          <p:cNvPr id="54276" name="文本框 54275"/>
          <p:cNvSpPr txBox="1"/>
          <p:nvPr/>
        </p:nvSpPr>
        <p:spPr>
          <a:xfrm>
            <a:off x="214630" y="3456305"/>
            <a:ext cx="11430000" cy="255333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lgn="l">
              <a:spcBef>
                <a:spcPct val="50000"/>
              </a:spcBef>
              <a:buClr>
                <a:schemeClr val="bg1"/>
              </a:buClr>
            </a:pPr>
            <a:r>
              <a:rPr lang="zh-CN" altLang="en-US" sz="4000" b="1" dirty="0">
                <a:solidFill>
                  <a:srgbClr val="FF0000"/>
                </a:solidFill>
                <a:latin typeface="楷体" panose="02010609060101010101" pitchFamily="49" charset="-122"/>
                <a:ea typeface="楷体" panose="02010609060101010101" pitchFamily="49" charset="-122"/>
                <a:sym typeface="Wingdings" panose="05000000000000000000" charset="0"/>
              </a:rPr>
              <a:t></a:t>
            </a:r>
            <a:r>
              <a:rPr lang="zh-CN" altLang="en-US" sz="4000" b="1" dirty="0">
                <a:solidFill>
                  <a:srgbClr val="FF0000"/>
                </a:solidFill>
                <a:latin typeface="楷体" panose="02010609060101010101" pitchFamily="49" charset="-122"/>
                <a:ea typeface="楷体" panose="02010609060101010101" pitchFamily="49" charset="-122"/>
              </a:rPr>
              <a:t>点明</a:t>
            </a:r>
            <a:r>
              <a:rPr lang="zh-CN" altLang="en-US" sz="4000" b="1" dirty="0">
                <a:solidFill>
                  <a:srgbClr val="0000FF"/>
                </a:solidFill>
                <a:latin typeface="楷体" panose="02010609060101010101" pitchFamily="49" charset="-122"/>
                <a:ea typeface="楷体" panose="02010609060101010101" pitchFamily="49" charset="-122"/>
              </a:rPr>
              <a:t>海燕所处的</a:t>
            </a:r>
            <a:r>
              <a:rPr lang="zh-CN" altLang="en-US" sz="4000" b="1" dirty="0">
                <a:solidFill>
                  <a:srgbClr val="FF0000"/>
                </a:solidFill>
                <a:latin typeface="楷体" panose="02010609060101010101" pitchFamily="49" charset="-122"/>
                <a:ea typeface="楷体" panose="02010609060101010101" pitchFamily="49" charset="-122"/>
              </a:rPr>
              <a:t>环境</a:t>
            </a:r>
            <a:endParaRPr lang="zh-CN" altLang="en-US" sz="4000" b="1" dirty="0">
              <a:solidFill>
                <a:srgbClr val="FF0000"/>
              </a:solidFill>
              <a:latin typeface="楷体" panose="02010609060101010101" pitchFamily="49" charset="-122"/>
              <a:ea typeface="楷体" panose="02010609060101010101" pitchFamily="49" charset="-122"/>
            </a:endParaRPr>
          </a:p>
          <a:p>
            <a:pPr algn="l">
              <a:spcBef>
                <a:spcPct val="50000"/>
              </a:spcBef>
              <a:buClr>
                <a:schemeClr val="bg1"/>
              </a:buClr>
            </a:pPr>
            <a:r>
              <a:rPr lang="zh-CN" altLang="en-US" sz="4000" b="1" dirty="0">
                <a:solidFill>
                  <a:srgbClr val="FF0000"/>
                </a:solidFill>
                <a:latin typeface="楷体" panose="02010609060101010101" pitchFamily="49" charset="-122"/>
                <a:ea typeface="楷体" panose="02010609060101010101" pitchFamily="49" charset="-122"/>
                <a:sym typeface="Wingdings" panose="05000000000000000000" charset="0"/>
              </a:rPr>
              <a:t></a:t>
            </a:r>
            <a:r>
              <a:rPr lang="zh-CN" altLang="en-US" sz="4000" b="1" dirty="0">
                <a:solidFill>
                  <a:srgbClr val="FF0000"/>
                </a:solidFill>
                <a:latin typeface="楷体" panose="02010609060101010101" pitchFamily="49" charset="-122"/>
                <a:ea typeface="楷体" panose="02010609060101010101" pitchFamily="49" charset="-122"/>
              </a:rPr>
              <a:t>渲染恐怖的气氛</a:t>
            </a:r>
            <a:endParaRPr lang="zh-CN" altLang="en-US" sz="4000" b="1" dirty="0">
              <a:solidFill>
                <a:srgbClr val="FF0000"/>
              </a:solidFill>
              <a:latin typeface="楷体" panose="02010609060101010101" pitchFamily="49" charset="-122"/>
              <a:ea typeface="楷体" panose="02010609060101010101" pitchFamily="49" charset="-122"/>
            </a:endParaRPr>
          </a:p>
          <a:p>
            <a:pPr algn="l">
              <a:spcBef>
                <a:spcPct val="50000"/>
              </a:spcBef>
              <a:buClr>
                <a:schemeClr val="bg1"/>
              </a:buClr>
            </a:pPr>
            <a:r>
              <a:rPr lang="zh-CN" altLang="en-US" sz="4000" b="1" dirty="0">
                <a:solidFill>
                  <a:srgbClr val="FF0000"/>
                </a:solidFill>
                <a:latin typeface="楷体" panose="02010609060101010101" pitchFamily="49" charset="-122"/>
                <a:ea typeface="楷体" panose="02010609060101010101" pitchFamily="49" charset="-122"/>
                <a:sym typeface="Wingdings" panose="05000000000000000000" charset="0"/>
              </a:rPr>
              <a:t></a:t>
            </a:r>
            <a:r>
              <a:rPr lang="zh-CN" altLang="en-US" sz="4000" b="1" dirty="0">
                <a:solidFill>
                  <a:srgbClr val="FF0000"/>
                </a:solidFill>
                <a:latin typeface="楷体" panose="02010609060101010101" pitchFamily="49" charset="-122"/>
                <a:ea typeface="楷体" panose="02010609060101010101" pitchFamily="49" charset="-122"/>
              </a:rPr>
              <a:t>烘托</a:t>
            </a:r>
            <a:r>
              <a:rPr lang="zh-CN" altLang="en-US" sz="4000" b="1" dirty="0">
                <a:solidFill>
                  <a:srgbClr val="0000FF"/>
                </a:solidFill>
                <a:latin typeface="楷体" panose="02010609060101010101" pitchFamily="49" charset="-122"/>
                <a:ea typeface="楷体" panose="02010609060101010101" pitchFamily="49" charset="-122"/>
              </a:rPr>
              <a:t>海燕英勇无畏的形象</a:t>
            </a:r>
            <a:endParaRPr lang="zh-CN" altLang="en-US" sz="4000" b="1" dirty="0">
              <a:solidFill>
                <a:srgbClr val="0000FF"/>
              </a:solidFill>
              <a:latin typeface="楷体" panose="02010609060101010101" pitchFamily="49" charset="-122"/>
              <a:ea typeface="楷体" panose="02010609060101010101" pitchFamily="49" charset="-122"/>
            </a:endParaRPr>
          </a:p>
        </p:txBody>
      </p:sp>
      <p:sp>
        <p:nvSpPr>
          <p:cNvPr id="54280" name="标题 54279"/>
          <p:cNvSpPr>
            <a:spLocks noGrp="1"/>
          </p:cNvSpPr>
          <p:nvPr>
            <p:ph type="title"/>
          </p:nvPr>
        </p:nvSpPr>
        <p:spPr>
          <a:xfrm>
            <a:off x="214630" y="130175"/>
            <a:ext cx="11719560" cy="1353820"/>
          </a:xfrm>
        </p:spPr>
        <p:txBody>
          <a:bodyPr anchor="ctr"/>
          <a:p>
            <a:r>
              <a:rPr lang="en-US" altLang="zh-CN" sz="4000" b="1" dirty="0">
                <a:solidFill>
                  <a:schemeClr val="tx1"/>
                </a:solidFill>
                <a:effectLst>
                  <a:outerShdw blurRad="38100" dist="19050" dir="2700000" algn="tl" rotWithShape="0">
                    <a:schemeClr val="dk1">
                      <a:alpha val="40000"/>
                    </a:schemeClr>
                  </a:outerShdw>
                </a:effectLst>
              </a:rPr>
              <a:t>3</a:t>
            </a:r>
            <a:r>
              <a:rPr lang="zh-CN" altLang="en-US" sz="4000" b="1" dirty="0">
                <a:solidFill>
                  <a:schemeClr val="tx1"/>
                </a:solidFill>
                <a:effectLst>
                  <a:outerShdw blurRad="38100" dist="19050" dir="2700000" algn="tl" rotWithShape="0">
                    <a:schemeClr val="dk1">
                      <a:alpha val="40000"/>
                    </a:schemeClr>
                  </a:outerShdw>
                </a:effectLst>
              </a:rPr>
              <a:t>、这篇散文诗歌颂的是海燕，为什么还要海鸥、海鸭和企鹅？</a:t>
            </a:r>
            <a:endParaRPr lang="zh-CN" altLang="en-US" sz="4000" b="1" dirty="0">
              <a:solidFill>
                <a:schemeClr val="tx1"/>
              </a:solidFill>
              <a:effectLst>
                <a:outerShdw blurRad="38100" dist="19050" dir="2700000" algn="tl" rotWithShape="0">
                  <a:schemeClr val="dk1">
                    <a:alpha val="40000"/>
                  </a:scheme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ppt_x"/>
                                          </p:val>
                                        </p:tav>
                                        <p:tav tm="100000">
                                          <p:val>
                                            <p:strVal val="#ppt_x"/>
                                          </p:val>
                                        </p:tav>
                                      </p:tavLst>
                                    </p:anim>
                                    <p:anim calcmode="lin" valueType="num">
                                      <p:cBhvr additive="base">
                                        <p:cTn id="8" dur="500" fill="hold"/>
                                        <p:tgtEl>
                                          <p:spTgt spid="5427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275"/>
                                        </p:tgtEl>
                                        <p:attrNameLst>
                                          <p:attrName>style.visibility</p:attrName>
                                        </p:attrNameLst>
                                      </p:cBhvr>
                                      <p:to>
                                        <p:strVal val="visible"/>
                                      </p:to>
                                    </p:set>
                                    <p:anim calcmode="lin" valueType="num">
                                      <p:cBhvr additive="base">
                                        <p:cTn id="13" dur="500" fill="hold"/>
                                        <p:tgtEl>
                                          <p:spTgt spid="54275"/>
                                        </p:tgtEl>
                                        <p:attrNameLst>
                                          <p:attrName>ppt_x</p:attrName>
                                        </p:attrNameLst>
                                      </p:cBhvr>
                                      <p:tavLst>
                                        <p:tav tm="0">
                                          <p:val>
                                            <p:strVal val="#ppt_x"/>
                                          </p:val>
                                        </p:tav>
                                        <p:tav tm="100000">
                                          <p:val>
                                            <p:strVal val="#ppt_x"/>
                                          </p:val>
                                        </p:tav>
                                      </p:tavLst>
                                    </p:anim>
                                    <p:anim calcmode="lin" valueType="num">
                                      <p:cBhvr additive="base">
                                        <p:cTn id="14" dur="500" fill="hold"/>
                                        <p:tgtEl>
                                          <p:spTgt spid="5427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type.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4276">
                                            <p:txEl>
                                              <p:pRg st="0" end="0"/>
                                            </p:txEl>
                                          </p:spTgt>
                                        </p:tgtEl>
                                        <p:attrNameLst>
                                          <p:attrName>style.visibility</p:attrName>
                                        </p:attrNameLst>
                                      </p:cBhvr>
                                      <p:to>
                                        <p:strVal val="visible"/>
                                      </p:to>
                                    </p:set>
                                    <p:anim calcmode="lin" valueType="num">
                                      <p:cBhvr additive="base">
                                        <p:cTn id="19" dur="500" fill="hold"/>
                                        <p:tgtEl>
                                          <p:spTgt spid="5427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2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4276">
                                            <p:txEl>
                                              <p:pRg st="1" end="1"/>
                                            </p:txEl>
                                          </p:spTgt>
                                        </p:tgtEl>
                                        <p:attrNameLst>
                                          <p:attrName>style.visibility</p:attrName>
                                        </p:attrNameLst>
                                      </p:cBhvr>
                                      <p:to>
                                        <p:strVal val="visible"/>
                                      </p:to>
                                    </p:set>
                                    <p:anim calcmode="lin" valueType="num">
                                      <p:cBhvr additive="base">
                                        <p:cTn id="25" dur="500" fill="hold"/>
                                        <p:tgtEl>
                                          <p:spTgt spid="5427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427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4276">
                                            <p:txEl>
                                              <p:pRg st="2" end="2"/>
                                            </p:txEl>
                                          </p:spTgt>
                                        </p:tgtEl>
                                        <p:attrNameLst>
                                          <p:attrName>style.visibility</p:attrName>
                                        </p:attrNameLst>
                                      </p:cBhvr>
                                      <p:to>
                                        <p:strVal val="visible"/>
                                      </p:to>
                                    </p:set>
                                    <p:anim calcmode="lin" valueType="num">
                                      <p:cBhvr additive="base">
                                        <p:cTn id="31" dur="500" fill="hold"/>
                                        <p:tgtEl>
                                          <p:spTgt spid="54276">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427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bldLvl="0" animBg="1"/>
      <p:bldP spid="5427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文本框 83969"/>
          <p:cNvSpPr txBox="1"/>
          <p:nvPr/>
        </p:nvSpPr>
        <p:spPr>
          <a:xfrm>
            <a:off x="2667000" y="1371600"/>
            <a:ext cx="1524000" cy="1753235"/>
          </a:xfrm>
          <a:prstGeom prst="rect">
            <a:avLst/>
          </a:prstGeom>
          <a:noFill/>
          <a:ln w="9525">
            <a:noFill/>
          </a:ln>
        </p:spPr>
        <p:txBody>
          <a:bodyPr>
            <a:spAutoFit/>
          </a:bodyPr>
          <a:p>
            <a:pPr>
              <a:spcBef>
                <a:spcPct val="50000"/>
              </a:spcBef>
              <a:buClr>
                <a:schemeClr val="bg1"/>
              </a:buClr>
            </a:pPr>
            <a:r>
              <a:rPr lang="zh-CN" altLang="en-US" sz="3600" b="1" dirty="0">
                <a:latin typeface="Times New Roman" panose="02020603050405020304" pitchFamily="18" charset="0"/>
              </a:rPr>
              <a:t>海鸭海鸥</a:t>
            </a:r>
            <a:r>
              <a:rPr lang="zh-CN" altLang="en-US" sz="3600" b="1" dirty="0">
                <a:latin typeface="Garamond" pitchFamily="18" charset="0"/>
              </a:rPr>
              <a:t>企鹅</a:t>
            </a:r>
            <a:endParaRPr lang="zh-CN" altLang="en-US" sz="3600" b="1">
              <a:latin typeface="Garamond" pitchFamily="18" charset="0"/>
            </a:endParaRPr>
          </a:p>
        </p:txBody>
      </p:sp>
      <p:sp>
        <p:nvSpPr>
          <p:cNvPr id="83971" name="文本框 83970"/>
          <p:cNvSpPr txBox="1"/>
          <p:nvPr/>
        </p:nvSpPr>
        <p:spPr>
          <a:xfrm>
            <a:off x="5486400" y="1981200"/>
            <a:ext cx="1219200" cy="645160"/>
          </a:xfrm>
          <a:prstGeom prst="rect">
            <a:avLst/>
          </a:prstGeom>
          <a:noFill/>
          <a:ln w="9525">
            <a:noFill/>
          </a:ln>
        </p:spPr>
        <p:txBody>
          <a:bodyPr>
            <a:spAutoFit/>
          </a:bodyPr>
          <a:p>
            <a:pPr>
              <a:spcBef>
                <a:spcPct val="50000"/>
              </a:spcBef>
              <a:buClr>
                <a:schemeClr val="bg1"/>
              </a:buClr>
            </a:pPr>
            <a:r>
              <a:rPr lang="zh-CN" altLang="en-US" sz="3600" b="1" dirty="0">
                <a:latin typeface="Times New Roman" panose="02020603050405020304" pitchFamily="18" charset="0"/>
              </a:rPr>
              <a:t>对比</a:t>
            </a:r>
            <a:endParaRPr lang="zh-CN" altLang="en-US" sz="3600" b="1">
              <a:latin typeface="Times New Roman" panose="02020603050405020304" pitchFamily="18" charset="0"/>
            </a:endParaRPr>
          </a:p>
        </p:txBody>
      </p:sp>
      <p:sp>
        <p:nvSpPr>
          <p:cNvPr id="83972" name="文本框 83971"/>
          <p:cNvSpPr txBox="1"/>
          <p:nvPr/>
        </p:nvSpPr>
        <p:spPr>
          <a:xfrm>
            <a:off x="5410200" y="4267200"/>
            <a:ext cx="2209800" cy="645160"/>
          </a:xfrm>
          <a:prstGeom prst="rect">
            <a:avLst/>
          </a:prstGeom>
          <a:noFill/>
          <a:ln w="9525">
            <a:noFill/>
          </a:ln>
        </p:spPr>
        <p:txBody>
          <a:bodyPr>
            <a:spAutoFit/>
          </a:bodyPr>
          <a:p>
            <a:pPr>
              <a:spcBef>
                <a:spcPct val="50000"/>
              </a:spcBef>
              <a:buClr>
                <a:schemeClr val="bg1"/>
              </a:buClr>
            </a:pPr>
            <a:r>
              <a:rPr lang="zh-CN" altLang="en-US" sz="3600" b="1" dirty="0">
                <a:latin typeface="Times New Roman" panose="02020603050405020304" pitchFamily="18" charset="0"/>
              </a:rPr>
              <a:t>烘托</a:t>
            </a:r>
            <a:endParaRPr lang="zh-CN" altLang="en-US" sz="3600" b="1">
              <a:latin typeface="Times New Roman" panose="02020603050405020304" pitchFamily="18" charset="0"/>
            </a:endParaRPr>
          </a:p>
        </p:txBody>
      </p:sp>
      <p:sp>
        <p:nvSpPr>
          <p:cNvPr id="83973" name="下箭头 83972"/>
          <p:cNvSpPr/>
          <p:nvPr/>
        </p:nvSpPr>
        <p:spPr>
          <a:xfrm rot="-5400000">
            <a:off x="4695825" y="2009775"/>
            <a:ext cx="361950" cy="762000"/>
          </a:xfrm>
          <a:prstGeom prst="downArrow">
            <a:avLst>
              <a:gd name="adj1" fmla="val 50000"/>
              <a:gd name="adj2" fmla="val 52631"/>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83974" name="下箭头 83973"/>
          <p:cNvSpPr/>
          <p:nvPr/>
        </p:nvSpPr>
        <p:spPr>
          <a:xfrm rot="-5465023">
            <a:off x="7667625" y="3152775"/>
            <a:ext cx="285750" cy="685800"/>
          </a:xfrm>
          <a:prstGeom prst="downArrow">
            <a:avLst>
              <a:gd name="adj1" fmla="val 50000"/>
              <a:gd name="adj2" fmla="val 600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83975" name="文本框 83974"/>
          <p:cNvSpPr txBox="1"/>
          <p:nvPr/>
        </p:nvSpPr>
        <p:spPr>
          <a:xfrm>
            <a:off x="2667000" y="3733800"/>
            <a:ext cx="1371600" cy="1753235"/>
          </a:xfrm>
          <a:prstGeom prst="rect">
            <a:avLst/>
          </a:prstGeom>
          <a:noFill/>
          <a:ln w="9525">
            <a:noFill/>
          </a:ln>
        </p:spPr>
        <p:txBody>
          <a:bodyPr>
            <a:spAutoFit/>
          </a:bodyPr>
          <a:p>
            <a:pPr>
              <a:spcBef>
                <a:spcPct val="50000"/>
              </a:spcBef>
              <a:buClr>
                <a:schemeClr val="bg1"/>
              </a:buClr>
            </a:pPr>
            <a:r>
              <a:rPr lang="zh-CN" altLang="en-US" sz="3600" b="1" dirty="0">
                <a:latin typeface="Times New Roman" panose="02020603050405020304" pitchFamily="18" charset="0"/>
              </a:rPr>
              <a:t>反复描写大海</a:t>
            </a:r>
            <a:endParaRPr lang="zh-CN" altLang="en-US" sz="3600" b="1">
              <a:latin typeface="Times New Roman" panose="02020603050405020304" pitchFamily="18" charset="0"/>
            </a:endParaRPr>
          </a:p>
        </p:txBody>
      </p:sp>
      <p:sp>
        <p:nvSpPr>
          <p:cNvPr id="83976" name="文本框 83975"/>
          <p:cNvSpPr txBox="1"/>
          <p:nvPr/>
        </p:nvSpPr>
        <p:spPr>
          <a:xfrm>
            <a:off x="8305800" y="3048000"/>
            <a:ext cx="2057400" cy="1198880"/>
          </a:xfrm>
          <a:prstGeom prst="rect">
            <a:avLst/>
          </a:prstGeom>
          <a:noFill/>
          <a:ln w="9525">
            <a:noFill/>
          </a:ln>
        </p:spPr>
        <p:txBody>
          <a:bodyPr>
            <a:spAutoFit/>
          </a:bodyPr>
          <a:p>
            <a:pPr>
              <a:spcBef>
                <a:spcPct val="50000"/>
              </a:spcBef>
              <a:buClr>
                <a:schemeClr val="bg1"/>
              </a:buClr>
            </a:pPr>
            <a:r>
              <a:rPr lang="zh-CN" altLang="en-US" sz="3600" b="1" dirty="0">
                <a:solidFill>
                  <a:srgbClr val="FF0000"/>
                </a:solidFill>
                <a:latin typeface="Times New Roman" panose="02020603050405020304" pitchFamily="18" charset="0"/>
              </a:rPr>
              <a:t>突出海燕精神</a:t>
            </a:r>
            <a:endParaRPr lang="zh-CN" altLang="en-US" sz="3600" b="1">
              <a:solidFill>
                <a:srgbClr val="FF0000"/>
              </a:solidFill>
              <a:latin typeface="Times New Roman" panose="02020603050405020304" pitchFamily="18" charset="0"/>
            </a:endParaRPr>
          </a:p>
        </p:txBody>
      </p:sp>
      <p:sp>
        <p:nvSpPr>
          <p:cNvPr id="83977" name="下箭头 83976"/>
          <p:cNvSpPr/>
          <p:nvPr/>
        </p:nvSpPr>
        <p:spPr>
          <a:xfrm rot="-5400000">
            <a:off x="4619625" y="4219575"/>
            <a:ext cx="361950" cy="762000"/>
          </a:xfrm>
          <a:prstGeom prst="downArrow">
            <a:avLst>
              <a:gd name="adj1" fmla="val 50000"/>
              <a:gd name="adj2" fmla="val 52631"/>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83978" name="右大括号 83977"/>
          <p:cNvSpPr/>
          <p:nvPr/>
        </p:nvSpPr>
        <p:spPr>
          <a:xfrm>
            <a:off x="6705600" y="2286000"/>
            <a:ext cx="609600" cy="2317750"/>
          </a:xfrm>
          <a:prstGeom prst="rightBrace">
            <a:avLst>
              <a:gd name="adj1" fmla="val 31684"/>
              <a:gd name="adj2" fmla="val 50000"/>
            </a:avLst>
          </a:prstGeom>
          <a:noFill/>
          <a:ln w="9525" cap="flat" cmpd="sng">
            <a:solidFill>
              <a:schemeClr val="tx1"/>
            </a:solidFill>
            <a:prstDash val="solid"/>
            <a:headEnd type="none" w="med" len="med"/>
            <a:tailEnd type="none" w="med" len="med"/>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additive="base">
                                        <p:cTn id="7" dur="500" fill="hold"/>
                                        <p:tgtEl>
                                          <p:spTgt spid="83970"/>
                                        </p:tgtEl>
                                        <p:attrNameLst>
                                          <p:attrName>ppt_x</p:attrName>
                                        </p:attrNameLst>
                                      </p:cBhvr>
                                      <p:tavLst>
                                        <p:tav tm="0">
                                          <p:val>
                                            <p:strVal val="0-#ppt_w/2"/>
                                          </p:val>
                                        </p:tav>
                                        <p:tav tm="100000">
                                          <p:val>
                                            <p:strVal val="#ppt_x"/>
                                          </p:val>
                                        </p:tav>
                                      </p:tavLst>
                                    </p:anim>
                                    <p:anim calcmode="lin" valueType="num">
                                      <p:cBhvr additive="base">
                                        <p:cTn id="8" dur="500" fill="hold"/>
                                        <p:tgtEl>
                                          <p:spTgt spid="839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3973"/>
                                        </p:tgtEl>
                                        <p:attrNameLst>
                                          <p:attrName>style.visibility</p:attrName>
                                        </p:attrNameLst>
                                      </p:cBhvr>
                                      <p:to>
                                        <p:strVal val="visible"/>
                                      </p:to>
                                    </p:set>
                                    <p:anim calcmode="lin" valueType="num">
                                      <p:cBhvr additive="base">
                                        <p:cTn id="13" dur="500" fill="hold"/>
                                        <p:tgtEl>
                                          <p:spTgt spid="83973"/>
                                        </p:tgtEl>
                                        <p:attrNameLst>
                                          <p:attrName>ppt_x</p:attrName>
                                        </p:attrNameLst>
                                      </p:cBhvr>
                                      <p:tavLst>
                                        <p:tav tm="0">
                                          <p:val>
                                            <p:strVal val="0-#ppt_w/2"/>
                                          </p:val>
                                        </p:tav>
                                        <p:tav tm="100000">
                                          <p:val>
                                            <p:strVal val="#ppt_x"/>
                                          </p:val>
                                        </p:tav>
                                      </p:tavLst>
                                    </p:anim>
                                    <p:anim calcmode="lin" valueType="num">
                                      <p:cBhvr additive="base">
                                        <p:cTn id="14" dur="500" fill="hold"/>
                                        <p:tgtEl>
                                          <p:spTgt spid="8397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3971"/>
                                        </p:tgtEl>
                                        <p:attrNameLst>
                                          <p:attrName>style.visibility</p:attrName>
                                        </p:attrNameLst>
                                      </p:cBhvr>
                                      <p:to>
                                        <p:strVal val="visible"/>
                                      </p:to>
                                    </p:set>
                                    <p:anim calcmode="lin" valueType="num">
                                      <p:cBhvr additive="base">
                                        <p:cTn id="19" dur="500" fill="hold"/>
                                        <p:tgtEl>
                                          <p:spTgt spid="83971"/>
                                        </p:tgtEl>
                                        <p:attrNameLst>
                                          <p:attrName>ppt_x</p:attrName>
                                        </p:attrNameLst>
                                      </p:cBhvr>
                                      <p:tavLst>
                                        <p:tav tm="0">
                                          <p:val>
                                            <p:strVal val="0-#ppt_w/2"/>
                                          </p:val>
                                        </p:tav>
                                        <p:tav tm="100000">
                                          <p:val>
                                            <p:strVal val="#ppt_x"/>
                                          </p:val>
                                        </p:tav>
                                      </p:tavLst>
                                    </p:anim>
                                    <p:anim calcmode="lin" valueType="num">
                                      <p:cBhvr additive="base">
                                        <p:cTn id="20" dur="500" fill="hold"/>
                                        <p:tgtEl>
                                          <p:spTgt spid="8397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3975"/>
                                        </p:tgtEl>
                                        <p:attrNameLst>
                                          <p:attrName>style.visibility</p:attrName>
                                        </p:attrNameLst>
                                      </p:cBhvr>
                                      <p:to>
                                        <p:strVal val="visible"/>
                                      </p:to>
                                    </p:set>
                                    <p:anim calcmode="lin" valueType="num">
                                      <p:cBhvr additive="base">
                                        <p:cTn id="25" dur="500" fill="hold"/>
                                        <p:tgtEl>
                                          <p:spTgt spid="83975"/>
                                        </p:tgtEl>
                                        <p:attrNameLst>
                                          <p:attrName>ppt_x</p:attrName>
                                        </p:attrNameLst>
                                      </p:cBhvr>
                                      <p:tavLst>
                                        <p:tav tm="0">
                                          <p:val>
                                            <p:strVal val="0-#ppt_w/2"/>
                                          </p:val>
                                        </p:tav>
                                        <p:tav tm="100000">
                                          <p:val>
                                            <p:strVal val="#ppt_x"/>
                                          </p:val>
                                        </p:tav>
                                      </p:tavLst>
                                    </p:anim>
                                    <p:anim calcmode="lin" valueType="num">
                                      <p:cBhvr additive="base">
                                        <p:cTn id="26" dur="500" fill="hold"/>
                                        <p:tgtEl>
                                          <p:spTgt spid="8397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83977"/>
                                        </p:tgtEl>
                                        <p:attrNameLst>
                                          <p:attrName>style.visibility</p:attrName>
                                        </p:attrNameLst>
                                      </p:cBhvr>
                                      <p:to>
                                        <p:strVal val="visible"/>
                                      </p:to>
                                    </p:set>
                                    <p:anim calcmode="lin" valueType="num">
                                      <p:cBhvr additive="base">
                                        <p:cTn id="31" dur="500" fill="hold"/>
                                        <p:tgtEl>
                                          <p:spTgt spid="83977"/>
                                        </p:tgtEl>
                                        <p:attrNameLst>
                                          <p:attrName>ppt_x</p:attrName>
                                        </p:attrNameLst>
                                      </p:cBhvr>
                                      <p:tavLst>
                                        <p:tav tm="0">
                                          <p:val>
                                            <p:strVal val="0-#ppt_w/2"/>
                                          </p:val>
                                        </p:tav>
                                        <p:tav tm="100000">
                                          <p:val>
                                            <p:strVal val="#ppt_x"/>
                                          </p:val>
                                        </p:tav>
                                      </p:tavLst>
                                    </p:anim>
                                    <p:anim calcmode="lin" valueType="num">
                                      <p:cBhvr additive="base">
                                        <p:cTn id="32" dur="500" fill="hold"/>
                                        <p:tgtEl>
                                          <p:spTgt spid="8397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3972"/>
                                        </p:tgtEl>
                                        <p:attrNameLst>
                                          <p:attrName>style.visibility</p:attrName>
                                        </p:attrNameLst>
                                      </p:cBhvr>
                                      <p:to>
                                        <p:strVal val="visible"/>
                                      </p:to>
                                    </p:set>
                                    <p:anim calcmode="lin" valueType="num">
                                      <p:cBhvr additive="base">
                                        <p:cTn id="37" dur="500" fill="hold"/>
                                        <p:tgtEl>
                                          <p:spTgt spid="83972"/>
                                        </p:tgtEl>
                                        <p:attrNameLst>
                                          <p:attrName>ppt_x</p:attrName>
                                        </p:attrNameLst>
                                      </p:cBhvr>
                                      <p:tavLst>
                                        <p:tav tm="0">
                                          <p:val>
                                            <p:strVal val="0-#ppt_w/2"/>
                                          </p:val>
                                        </p:tav>
                                        <p:tav tm="100000">
                                          <p:val>
                                            <p:strVal val="#ppt_x"/>
                                          </p:val>
                                        </p:tav>
                                      </p:tavLst>
                                    </p:anim>
                                    <p:anim calcmode="lin" valueType="num">
                                      <p:cBhvr additive="base">
                                        <p:cTn id="38" dur="500" fill="hold"/>
                                        <p:tgtEl>
                                          <p:spTgt spid="8397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83978"/>
                                        </p:tgtEl>
                                        <p:attrNameLst>
                                          <p:attrName>style.visibility</p:attrName>
                                        </p:attrNameLst>
                                      </p:cBhvr>
                                      <p:to>
                                        <p:strVal val="visible"/>
                                      </p:to>
                                    </p:set>
                                    <p:anim calcmode="lin" valueType="num">
                                      <p:cBhvr additive="base">
                                        <p:cTn id="43" dur="500" fill="hold"/>
                                        <p:tgtEl>
                                          <p:spTgt spid="83978"/>
                                        </p:tgtEl>
                                        <p:attrNameLst>
                                          <p:attrName>ppt_x</p:attrName>
                                        </p:attrNameLst>
                                      </p:cBhvr>
                                      <p:tavLst>
                                        <p:tav tm="0">
                                          <p:val>
                                            <p:strVal val="0-#ppt_w/2"/>
                                          </p:val>
                                        </p:tav>
                                        <p:tav tm="100000">
                                          <p:val>
                                            <p:strVal val="#ppt_x"/>
                                          </p:val>
                                        </p:tav>
                                      </p:tavLst>
                                    </p:anim>
                                    <p:anim calcmode="lin" valueType="num">
                                      <p:cBhvr additive="base">
                                        <p:cTn id="44" dur="500" fill="hold"/>
                                        <p:tgtEl>
                                          <p:spTgt spid="8397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83974"/>
                                        </p:tgtEl>
                                        <p:attrNameLst>
                                          <p:attrName>style.visibility</p:attrName>
                                        </p:attrNameLst>
                                      </p:cBhvr>
                                      <p:to>
                                        <p:strVal val="visible"/>
                                      </p:to>
                                    </p:set>
                                    <p:anim calcmode="lin" valueType="num">
                                      <p:cBhvr additive="base">
                                        <p:cTn id="49" dur="500" fill="hold"/>
                                        <p:tgtEl>
                                          <p:spTgt spid="83974"/>
                                        </p:tgtEl>
                                        <p:attrNameLst>
                                          <p:attrName>ppt_x</p:attrName>
                                        </p:attrNameLst>
                                      </p:cBhvr>
                                      <p:tavLst>
                                        <p:tav tm="0">
                                          <p:val>
                                            <p:strVal val="0-#ppt_w/2"/>
                                          </p:val>
                                        </p:tav>
                                        <p:tav tm="100000">
                                          <p:val>
                                            <p:strVal val="#ppt_x"/>
                                          </p:val>
                                        </p:tav>
                                      </p:tavLst>
                                    </p:anim>
                                    <p:anim calcmode="lin" valueType="num">
                                      <p:cBhvr additive="base">
                                        <p:cTn id="50" dur="500" fill="hold"/>
                                        <p:tgtEl>
                                          <p:spTgt spid="8397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83976"/>
                                        </p:tgtEl>
                                        <p:attrNameLst>
                                          <p:attrName>style.visibility</p:attrName>
                                        </p:attrNameLst>
                                      </p:cBhvr>
                                      <p:to>
                                        <p:strVal val="visible"/>
                                      </p:to>
                                    </p:set>
                                    <p:anim calcmode="lin" valueType="num">
                                      <p:cBhvr additive="base">
                                        <p:cTn id="55" dur="500" fill="hold"/>
                                        <p:tgtEl>
                                          <p:spTgt spid="83976"/>
                                        </p:tgtEl>
                                        <p:attrNameLst>
                                          <p:attrName>ppt_x</p:attrName>
                                        </p:attrNameLst>
                                      </p:cBhvr>
                                      <p:tavLst>
                                        <p:tav tm="0">
                                          <p:val>
                                            <p:strVal val="0-#ppt_w/2"/>
                                          </p:val>
                                        </p:tav>
                                        <p:tav tm="100000">
                                          <p:val>
                                            <p:strVal val="#ppt_x"/>
                                          </p:val>
                                        </p:tav>
                                      </p:tavLst>
                                    </p:anim>
                                    <p:anim calcmode="lin" valueType="num">
                                      <p:cBhvr additive="base">
                                        <p:cTn id="56" dur="500" fill="hold"/>
                                        <p:tgtEl>
                                          <p:spTgt spid="839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P spid="83971" grpId="0"/>
      <p:bldP spid="83972" grpId="0"/>
      <p:bldP spid="83975" grpId="0"/>
      <p:bldP spid="8397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4-1504211600535G"/>
          <p:cNvPicPr>
            <a:picLocks noChangeAspect="1"/>
          </p:cNvPicPr>
          <p:nvPr/>
        </p:nvPicPr>
        <p:blipFill>
          <a:blip r:embed="rId1"/>
          <a:stretch>
            <a:fillRect/>
          </a:stretch>
        </p:blipFill>
        <p:spPr>
          <a:xfrm>
            <a:off x="47625" y="0"/>
            <a:ext cx="12096115" cy="6833235"/>
          </a:xfrm>
          <a:prstGeom prst="rect">
            <a:avLst/>
          </a:prstGeom>
        </p:spPr>
      </p:pic>
      <p:sp>
        <p:nvSpPr>
          <p:cNvPr id="45065" name="标题 45064"/>
          <p:cNvSpPr>
            <a:spLocks noGrp="1"/>
          </p:cNvSpPr>
          <p:nvPr>
            <p:ph type="title"/>
          </p:nvPr>
        </p:nvSpPr>
        <p:spPr>
          <a:xfrm>
            <a:off x="2312035" y="1908175"/>
            <a:ext cx="7772400" cy="1672590"/>
          </a:xfrm>
        </p:spPr>
        <p:txBody>
          <a:bodyPr anchor="ctr">
            <a:normAutofit fontScale="90000"/>
          </a:bodyPr>
          <a:p>
            <a:pPr algn="ctr"/>
            <a:r>
              <a:rPr lang="zh-CN" altLang="en-US" sz="6000" dirty="0">
                <a:solidFill>
                  <a:srgbClr val="0000FF"/>
                </a:solidFill>
                <a:ea typeface="黑体" panose="02010609060101010101" pitchFamily="2" charset="-122"/>
              </a:rPr>
              <a:t>阅读第二部分</a:t>
            </a:r>
            <a:br>
              <a:rPr lang="zh-CN" altLang="en-US" sz="6000" dirty="0">
                <a:solidFill>
                  <a:srgbClr val="0000FF"/>
                </a:solidFill>
                <a:ea typeface="黑体" panose="02010609060101010101" pitchFamily="2" charset="-122"/>
              </a:rPr>
            </a:br>
            <a:r>
              <a:rPr lang="zh-CN" altLang="en-US" sz="6000" b="1" dirty="0">
                <a:solidFill>
                  <a:srgbClr val="FF0000"/>
                </a:solidFill>
                <a:latin typeface="Times New Roman" panose="02020603050405020304" pitchFamily="18" charset="0"/>
                <a:ea typeface="华文新魏" pitchFamily="2" charset="-122"/>
                <a:sym typeface="+mn-ea"/>
              </a:rPr>
              <a:t>暴风雨逼近</a:t>
            </a:r>
            <a:br>
              <a:rPr lang="zh-CN" altLang="en-US" sz="6000" dirty="0">
                <a:solidFill>
                  <a:srgbClr val="0000FF"/>
                </a:solidFill>
                <a:ea typeface="黑体" panose="02010609060101010101" pitchFamily="2" charset="-122"/>
              </a:rPr>
            </a:br>
            <a:r>
              <a:rPr lang="zh-CN" altLang="en-US" sz="6000" dirty="0">
                <a:solidFill>
                  <a:srgbClr val="0000FF"/>
                </a:solidFill>
                <a:ea typeface="黑体" panose="02010609060101010101" pitchFamily="2" charset="-122"/>
              </a:rPr>
              <a:t>（</a:t>
            </a:r>
            <a:r>
              <a:rPr lang="en-US" altLang="zh-CN" sz="6000">
                <a:solidFill>
                  <a:srgbClr val="0000FF"/>
                </a:solidFill>
                <a:ea typeface="黑体" panose="02010609060101010101" pitchFamily="2" charset="-122"/>
              </a:rPr>
              <a:t>7</a:t>
            </a:r>
            <a:r>
              <a:rPr lang="en-US" altLang="zh-CN" sz="6000">
                <a:solidFill>
                  <a:srgbClr val="0000FF"/>
                </a:solidFill>
                <a:latin typeface="Arial" panose="020B0604020202020204" pitchFamily="34" charset="0"/>
                <a:ea typeface="黑体" panose="02010609060101010101" pitchFamily="2" charset="-122"/>
              </a:rPr>
              <a:t>—</a:t>
            </a:r>
            <a:r>
              <a:rPr lang="en-US" altLang="zh-CN" sz="6000" dirty="0">
                <a:solidFill>
                  <a:srgbClr val="0000FF"/>
                </a:solidFill>
                <a:ea typeface="黑体" panose="02010609060101010101" pitchFamily="2" charset="-122"/>
              </a:rPr>
              <a:t>11</a:t>
            </a:r>
            <a:r>
              <a:rPr lang="zh-CN" altLang="en-US" sz="6000" dirty="0">
                <a:solidFill>
                  <a:srgbClr val="0000FF"/>
                </a:solidFill>
                <a:ea typeface="黑体" panose="02010609060101010101" pitchFamily="2" charset="-122"/>
              </a:rPr>
              <a:t>）</a:t>
            </a:r>
            <a:endParaRPr lang="zh-CN" altLang="en-US" sz="6000" dirty="0">
              <a:solidFill>
                <a:srgbClr val="0000FF"/>
              </a:solidFill>
              <a:ea typeface="黑体" panose="02010609060101010101" pitchFamily="2" charset="-122"/>
            </a:endParaRPr>
          </a:p>
        </p:txBody>
      </p:sp>
      <p:sp>
        <p:nvSpPr>
          <p:cNvPr id="121859" name="Rectangle 3"/>
          <p:cNvSpPr>
            <a:spLocks noGrp="1" noChangeArrowheads="1"/>
          </p:cNvSpPr>
          <p:nvPr/>
        </p:nvSpPr>
        <p:spPr>
          <a:xfrm>
            <a:off x="158115" y="0"/>
            <a:ext cx="4076065" cy="1143000"/>
          </a:xfrm>
          <a:prstGeom prst="rect">
            <a:avLst/>
          </a:prstGeom>
        </p:spPr>
        <p:txBody>
          <a:bodyPr vert="horz" wrap="square" lIns="91440" tIns="45720" rIns="91440" bIns="45720" numCol="1" rtlCol="0" anchor="ctr" anchorCtr="0" compatLnSpc="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rPr>
              <a:t>精段品读</a:t>
            </a:r>
            <a:endParaRPr kumimoji="0" lang="zh-CN" altLang="en-US" sz="6600" b="0"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5"/>
                                        </p:tgtEl>
                                        <p:attrNameLst>
                                          <p:attrName>style.visibility</p:attrName>
                                        </p:attrNameLst>
                                      </p:cBhvr>
                                      <p:to>
                                        <p:strVal val="visible"/>
                                      </p:to>
                                    </p:set>
                                    <p:anim calcmode="lin" valueType="num">
                                      <p:cBhvr additive="base">
                                        <p:cTn id="7" dur="500" fill="hold"/>
                                        <p:tgtEl>
                                          <p:spTgt spid="45065"/>
                                        </p:tgtEl>
                                        <p:attrNameLst>
                                          <p:attrName>ppt_x</p:attrName>
                                        </p:attrNameLst>
                                      </p:cBhvr>
                                      <p:tavLst>
                                        <p:tav tm="0">
                                          <p:val>
                                            <p:strVal val="#ppt_x"/>
                                          </p:val>
                                        </p:tav>
                                        <p:tav tm="100000">
                                          <p:val>
                                            <p:strVal val="#ppt_x"/>
                                          </p:val>
                                        </p:tav>
                                      </p:tavLst>
                                    </p:anim>
                                    <p:anim calcmode="lin" valueType="num">
                                      <p:cBhvr additive="base">
                                        <p:cTn id="8" dur="500" fill="hold"/>
                                        <p:tgtEl>
                                          <p:spTgt spid="450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文本框 59393"/>
          <p:cNvSpPr txBox="1"/>
          <p:nvPr/>
        </p:nvSpPr>
        <p:spPr>
          <a:xfrm>
            <a:off x="162560" y="2932430"/>
            <a:ext cx="11572875" cy="347662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p>
            <a:pPr indent="0" fontAlgn="auto">
              <a:spcBef>
                <a:spcPts val="0"/>
              </a:spcBef>
              <a:buClr>
                <a:schemeClr val="bg1"/>
              </a:buClr>
              <a:buNone/>
            </a:pPr>
            <a:r>
              <a:rPr lang="zh-CN" altLang="en-US" sz="4400" b="1" dirty="0">
                <a:solidFill>
                  <a:srgbClr val="FF0000"/>
                </a:solidFill>
                <a:latin typeface="楷体" panose="02010609060101010101" pitchFamily="49" charset="-122"/>
                <a:ea typeface="楷体" panose="02010609060101010101" pitchFamily="49" charset="-122"/>
              </a:rPr>
              <a:t>拟人</a:t>
            </a:r>
            <a:r>
              <a:rPr lang="zh-CN" altLang="en-US" sz="4400" b="1" dirty="0">
                <a:latin typeface="楷体" panose="02010609060101010101" pitchFamily="49" charset="-122"/>
                <a:ea typeface="楷体" panose="02010609060101010101" pitchFamily="49" charset="-122"/>
              </a:rPr>
              <a:t>和</a:t>
            </a:r>
            <a:r>
              <a:rPr lang="zh-CN" altLang="en-US" sz="4400" b="1" dirty="0">
                <a:solidFill>
                  <a:srgbClr val="FF0000"/>
                </a:solidFill>
                <a:latin typeface="楷体" panose="02010609060101010101" pitchFamily="49" charset="-122"/>
                <a:ea typeface="楷体" panose="02010609060101010101" pitchFamily="49" charset="-122"/>
              </a:rPr>
              <a:t>比喻</a:t>
            </a:r>
            <a:r>
              <a:rPr lang="zh-CN" altLang="en-US" sz="4400" b="1" dirty="0">
                <a:latin typeface="楷体" panose="02010609060101010101" pitchFamily="49" charset="-122"/>
                <a:ea typeface="楷体" panose="02010609060101010101" pitchFamily="49" charset="-122"/>
              </a:rPr>
              <a:t>。</a:t>
            </a:r>
            <a:endParaRPr lang="zh-CN" altLang="en-US" sz="4400" b="1" dirty="0">
              <a:latin typeface="楷体" panose="02010609060101010101" pitchFamily="49" charset="-122"/>
              <a:ea typeface="楷体" panose="02010609060101010101" pitchFamily="49" charset="-122"/>
            </a:endParaRPr>
          </a:p>
          <a:p>
            <a:pPr indent="0" fontAlgn="auto">
              <a:spcBef>
                <a:spcPts val="0"/>
              </a:spcBef>
              <a:buClr>
                <a:schemeClr val="bg1"/>
              </a:buClr>
              <a:buNone/>
            </a:pPr>
            <a:r>
              <a:rPr lang="zh-CN" altLang="en-US" sz="4400" b="1" dirty="0">
                <a:latin typeface="楷体" panose="02010609060101010101" pitchFamily="49" charset="-122"/>
                <a:ea typeface="楷体" panose="02010609060101010101" pitchFamily="49" charset="-122"/>
              </a:rPr>
              <a:t>  把狂风当做人来写，</a:t>
            </a:r>
            <a:r>
              <a:rPr lang="zh-CN" altLang="en-US" sz="4400" b="1" dirty="0">
                <a:latin typeface="楷体" panose="02010609060101010101" pitchFamily="49" charset="-122"/>
                <a:ea typeface="楷体" panose="02010609060101010101" pitchFamily="49" charset="-122"/>
                <a:sym typeface="+mn-ea"/>
              </a:rPr>
              <a:t>连用</a:t>
            </a:r>
            <a:r>
              <a:rPr lang="zh-CN" altLang="en-US" sz="4400" b="1" dirty="0">
                <a:solidFill>
                  <a:srgbClr val="FF0000"/>
                </a:solidFill>
                <a:latin typeface="楷体" panose="02010609060101010101" pitchFamily="49" charset="-122"/>
                <a:ea typeface="楷体" panose="02010609060101010101" pitchFamily="49" charset="-122"/>
                <a:sym typeface="+mn-ea"/>
              </a:rPr>
              <a:t>“抱”“甩”“摔”</a:t>
            </a:r>
            <a:r>
              <a:rPr lang="zh-CN" altLang="en-US" sz="4400" b="1" dirty="0">
                <a:latin typeface="楷体" panose="02010609060101010101" pitchFamily="49" charset="-122"/>
                <a:ea typeface="楷体" panose="02010609060101010101" pitchFamily="49" charset="-122"/>
                <a:sym typeface="+mn-ea"/>
              </a:rPr>
              <a:t>几个动词，还有</a:t>
            </a:r>
            <a:r>
              <a:rPr lang="zh-CN" altLang="en-US" sz="4400" b="1" dirty="0">
                <a:solidFill>
                  <a:srgbClr val="FF0000"/>
                </a:solidFill>
                <a:latin typeface="楷体" panose="02010609060101010101" pitchFamily="49" charset="-122"/>
                <a:ea typeface="楷体" panose="02010609060101010101" pitchFamily="49" charset="-122"/>
                <a:sym typeface="+mn-ea"/>
              </a:rPr>
              <a:t>“恶狠狠”</a:t>
            </a:r>
            <a:r>
              <a:rPr lang="zh-CN" altLang="en-US" sz="4400" b="1" dirty="0">
                <a:latin typeface="楷体" panose="02010609060101010101" pitchFamily="49" charset="-122"/>
                <a:ea typeface="楷体" panose="02010609060101010101" pitchFamily="49" charset="-122"/>
                <a:sym typeface="+mn-ea"/>
              </a:rPr>
              <a:t>，赋予狂风人的性格和行为，突出了</a:t>
            </a:r>
            <a:r>
              <a:rPr lang="zh-CN" altLang="en-US" sz="4400" b="1" dirty="0">
                <a:solidFill>
                  <a:srgbClr val="FF0000"/>
                </a:solidFill>
                <a:latin typeface="楷体" panose="02010609060101010101" pitchFamily="49" charset="-122"/>
                <a:ea typeface="楷体" panose="02010609060101010101" pitchFamily="49" charset="-122"/>
                <a:sym typeface="+mn-ea"/>
              </a:rPr>
              <a:t>狂风的猖狂气焰</a:t>
            </a:r>
            <a:r>
              <a:rPr lang="zh-CN" altLang="en-US" sz="4400" b="1" dirty="0">
                <a:latin typeface="楷体" panose="02010609060101010101" pitchFamily="49" charset="-122"/>
                <a:ea typeface="楷体" panose="02010609060101010101" pitchFamily="49" charset="-122"/>
                <a:sym typeface="+mn-ea"/>
              </a:rPr>
              <a:t>。</a:t>
            </a:r>
            <a:endParaRPr lang="zh-CN" altLang="en-US" sz="4400" b="1" dirty="0">
              <a:latin typeface="楷体" panose="02010609060101010101" pitchFamily="49" charset="-122"/>
              <a:ea typeface="楷体" panose="02010609060101010101" pitchFamily="49" charset="-122"/>
              <a:sym typeface="+mn-ea"/>
            </a:endParaRPr>
          </a:p>
          <a:p>
            <a:pPr indent="0" fontAlgn="auto">
              <a:spcBef>
                <a:spcPts val="0"/>
              </a:spcBef>
              <a:buClr>
                <a:schemeClr val="bg1"/>
              </a:buClr>
              <a:buNone/>
            </a:pPr>
            <a:r>
              <a:rPr lang="zh-CN" altLang="en-US" sz="4400" b="1" dirty="0">
                <a:latin typeface="楷体" panose="02010609060101010101" pitchFamily="49" charset="-122"/>
                <a:ea typeface="楷体" panose="02010609060101010101" pitchFamily="49" charset="-122"/>
              </a:rPr>
              <a:t>  把巨浪比喻成翡翠，突出了</a:t>
            </a:r>
            <a:r>
              <a:rPr lang="zh-CN" altLang="en-US" sz="4400" b="1" dirty="0">
                <a:solidFill>
                  <a:srgbClr val="FF0000"/>
                </a:solidFill>
                <a:latin typeface="楷体" panose="02010609060101010101" pitchFamily="49" charset="-122"/>
                <a:ea typeface="楷体" panose="02010609060101010101" pitchFamily="49" charset="-122"/>
              </a:rPr>
              <a:t>狂风的猖狂气焰</a:t>
            </a:r>
            <a:r>
              <a:rPr lang="zh-CN" altLang="en-US" sz="4400" b="1" dirty="0">
                <a:latin typeface="楷体" panose="02010609060101010101" pitchFamily="49" charset="-122"/>
                <a:ea typeface="楷体" panose="02010609060101010101" pitchFamily="49" charset="-122"/>
              </a:rPr>
              <a:t>。</a:t>
            </a:r>
            <a:endParaRPr lang="zh-CN" altLang="en-US" sz="4400" b="1" dirty="0">
              <a:latin typeface="楷体" panose="02010609060101010101" pitchFamily="49" charset="-122"/>
              <a:ea typeface="楷体" panose="02010609060101010101" pitchFamily="49" charset="-122"/>
            </a:endParaRPr>
          </a:p>
        </p:txBody>
      </p:sp>
      <p:sp>
        <p:nvSpPr>
          <p:cNvPr id="2" name="文本框 1"/>
          <p:cNvSpPr txBox="1"/>
          <p:nvPr/>
        </p:nvSpPr>
        <p:spPr>
          <a:xfrm>
            <a:off x="162560" y="132715"/>
            <a:ext cx="11869420" cy="2799715"/>
          </a:xfrm>
          <a:prstGeom prst="rect">
            <a:avLst/>
          </a:prstGeom>
          <a:noFill/>
        </p:spPr>
        <p:txBody>
          <a:bodyPr wrap="square" rtlCol="0" anchor="t">
            <a:spAutoFit/>
          </a:bodyPr>
          <a:p>
            <a:r>
              <a:rPr lang="en-US" altLang="zh-CN" sz="4400" b="1" dirty="0">
                <a:solidFill>
                  <a:schemeClr val="tx1"/>
                </a:solidFill>
                <a:latin typeface="宋体" panose="02010600030101010101" pitchFamily="2" charset="-122"/>
                <a:sym typeface="+mn-ea"/>
              </a:rPr>
              <a:t>1</a:t>
            </a:r>
            <a:r>
              <a:rPr lang="zh-CN" altLang="en-US" sz="4400" b="1" dirty="0">
                <a:solidFill>
                  <a:schemeClr val="tx1"/>
                </a:solidFill>
                <a:latin typeface="宋体" panose="02010600030101010101" pitchFamily="2" charset="-122"/>
                <a:sym typeface="+mn-ea"/>
              </a:rPr>
              <a:t>、</a:t>
            </a:r>
            <a:r>
              <a:rPr lang="en-US" altLang="zh-CN" sz="4400" b="1" dirty="0">
                <a:solidFill>
                  <a:schemeClr val="tx1"/>
                </a:solidFill>
                <a:latin typeface="宋体" panose="02010600030101010101" pitchFamily="2" charset="-122"/>
                <a:sym typeface="+mn-ea"/>
              </a:rPr>
              <a:t>“</a:t>
            </a:r>
            <a:r>
              <a:rPr lang="zh-CN" altLang="en-US" sz="4400" b="1" dirty="0">
                <a:solidFill>
                  <a:schemeClr val="tx1"/>
                </a:solidFill>
                <a:latin typeface="宋体" panose="02010600030101010101" pitchFamily="2" charset="-122"/>
                <a:sym typeface="+mn-ea"/>
              </a:rPr>
              <a:t>狂风紧紧抱起一层层巨浪，恶狠狠地把它们甩到悬崖上，把这些大块的翡翠摔成尘雾和碎末。</a:t>
            </a:r>
            <a:r>
              <a:rPr lang="en-US" altLang="zh-CN" sz="4400" b="1" dirty="0">
                <a:solidFill>
                  <a:schemeClr val="tx1"/>
                </a:solidFill>
                <a:latin typeface="宋体" panose="02010600030101010101" pitchFamily="2" charset="-122"/>
                <a:sym typeface="+mn-ea"/>
              </a:rPr>
              <a:t>”</a:t>
            </a:r>
            <a:br>
              <a:rPr lang="zh-CN" altLang="en-US" sz="4400" b="1" dirty="0">
                <a:solidFill>
                  <a:schemeClr val="tx1"/>
                </a:solidFill>
                <a:latin typeface="宋体" panose="02010600030101010101" pitchFamily="2" charset="-122"/>
                <a:sym typeface="+mn-ea"/>
              </a:rPr>
            </a:br>
            <a:r>
              <a:rPr lang="zh-CN" altLang="en-US" sz="4400" b="1" dirty="0">
                <a:solidFill>
                  <a:srgbClr val="0000FF"/>
                </a:solidFill>
                <a:latin typeface="宋体" panose="02010600030101010101" pitchFamily="2" charset="-122"/>
                <a:sym typeface="+mn-ea"/>
              </a:rPr>
              <a:t>这个句子好在哪里？有什么表达作用？</a:t>
            </a:r>
            <a:endParaRPr lang="zh-CN" altLang="en-US" sz="4400" b="1" dirty="0">
              <a:solidFill>
                <a:srgbClr val="0000FF"/>
              </a:solidFill>
              <a:latin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9394">
                                            <p:txEl>
                                              <p:pRg st="0" end="0"/>
                                            </p:txEl>
                                          </p:spTgt>
                                        </p:tgtEl>
                                        <p:attrNameLst>
                                          <p:attrName>style.visibility</p:attrName>
                                        </p:attrNameLst>
                                      </p:cBhvr>
                                      <p:to>
                                        <p:strVal val="visible"/>
                                      </p:to>
                                    </p:set>
                                    <p:anim calcmode="lin" valueType="num">
                                      <p:cBhvr additive="base">
                                        <p:cTn id="19" dur="500" fill="hold"/>
                                        <p:tgtEl>
                                          <p:spTgt spid="5939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93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9394">
                                            <p:txEl>
                                              <p:pRg st="1" end="1"/>
                                            </p:txEl>
                                          </p:spTgt>
                                        </p:tgtEl>
                                        <p:attrNameLst>
                                          <p:attrName>style.visibility</p:attrName>
                                        </p:attrNameLst>
                                      </p:cBhvr>
                                      <p:to>
                                        <p:strVal val="visible"/>
                                      </p:to>
                                    </p:set>
                                    <p:anim calcmode="lin" valueType="num">
                                      <p:cBhvr additive="base">
                                        <p:cTn id="25" dur="500" fill="hold"/>
                                        <p:tgtEl>
                                          <p:spTgt spid="5939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9394">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9394">
                                            <p:txEl>
                                              <p:pRg st="2" end="2"/>
                                            </p:txEl>
                                          </p:spTgt>
                                        </p:tgtEl>
                                        <p:attrNameLst>
                                          <p:attrName>style.visibility</p:attrName>
                                        </p:attrNameLst>
                                      </p:cBhvr>
                                      <p:to>
                                        <p:strVal val="visible"/>
                                      </p:to>
                                    </p:set>
                                    <p:anim calcmode="lin" valueType="num">
                                      <p:cBhvr additive="base">
                                        <p:cTn id="29" dur="500" fill="hold"/>
                                        <p:tgtEl>
                                          <p:spTgt spid="59394">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939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文本框 62465"/>
          <p:cNvSpPr txBox="1"/>
          <p:nvPr/>
        </p:nvSpPr>
        <p:spPr>
          <a:xfrm>
            <a:off x="1828800" y="1079500"/>
            <a:ext cx="8534400" cy="706755"/>
          </a:xfrm>
          <a:prstGeom prst="rect">
            <a:avLst/>
          </a:prstGeom>
          <a:noFill/>
          <a:ln w="9525">
            <a:noFill/>
          </a:ln>
        </p:spPr>
        <p:txBody>
          <a:bodyPr>
            <a:spAutoFit/>
          </a:bodyPr>
          <a:p>
            <a:pPr>
              <a:buClr>
                <a:schemeClr val="bg1"/>
              </a:buClr>
            </a:pPr>
            <a:endParaRPr sz="4000" dirty="0">
              <a:solidFill>
                <a:schemeClr val="tx2"/>
              </a:solidFill>
              <a:latin typeface="宋体" panose="02010600030101010101" pitchFamily="2" charset="-122"/>
            </a:endParaRPr>
          </a:p>
        </p:txBody>
      </p:sp>
      <p:sp>
        <p:nvSpPr>
          <p:cNvPr id="62467" name="文本框 62466"/>
          <p:cNvSpPr txBox="1"/>
          <p:nvPr/>
        </p:nvSpPr>
        <p:spPr>
          <a:xfrm>
            <a:off x="132080" y="2208530"/>
            <a:ext cx="3084195" cy="1568450"/>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algn="ctr">
              <a:spcBef>
                <a:spcPct val="50000"/>
              </a:spcBef>
              <a:buClr>
                <a:schemeClr val="bg1"/>
              </a:buClr>
            </a:pPr>
            <a:r>
              <a:rPr lang="zh-CN" altLang="en-US" sz="4800" dirty="0">
                <a:solidFill>
                  <a:srgbClr val="0000FF"/>
                </a:solidFill>
                <a:latin typeface="Times New Roman" panose="02020603050405020304" pitchFamily="18" charset="0"/>
              </a:rPr>
              <a:t>突出海燕</a:t>
            </a:r>
            <a:r>
              <a:rPr lang="zh-CN" altLang="en-US" sz="4800" dirty="0">
                <a:solidFill>
                  <a:srgbClr val="FF0000"/>
                </a:solidFill>
                <a:latin typeface="Times New Roman" panose="02020603050405020304" pitchFamily="18" charset="0"/>
              </a:rPr>
              <a:t>动作之快</a:t>
            </a:r>
            <a:r>
              <a:rPr lang="zh-CN" altLang="en-US" sz="4800" dirty="0">
                <a:solidFill>
                  <a:srgbClr val="0000FF"/>
                </a:solidFill>
                <a:latin typeface="Times New Roman" panose="02020603050405020304" pitchFamily="18" charset="0"/>
              </a:rPr>
              <a:t>。</a:t>
            </a:r>
            <a:endParaRPr lang="zh-CN" altLang="en-US" sz="4800" dirty="0">
              <a:solidFill>
                <a:srgbClr val="0000FF"/>
              </a:solidFill>
              <a:latin typeface="Times New Roman" panose="02020603050405020304" pitchFamily="18" charset="0"/>
            </a:endParaRPr>
          </a:p>
        </p:txBody>
      </p:sp>
      <p:sp>
        <p:nvSpPr>
          <p:cNvPr id="62471" name="标题 62470"/>
          <p:cNvSpPr>
            <a:spLocks noGrp="1"/>
          </p:cNvSpPr>
          <p:nvPr>
            <p:ph type="title"/>
          </p:nvPr>
        </p:nvSpPr>
        <p:spPr>
          <a:xfrm>
            <a:off x="132080" y="-240665"/>
            <a:ext cx="11928475" cy="2819400"/>
          </a:xfrm>
        </p:spPr>
        <p:txBody>
          <a:bodyPr anchor="ctr"/>
          <a:p>
            <a:r>
              <a:rPr lang="en-US" altLang="zh-CN" sz="4000" b="1" dirty="0">
                <a:solidFill>
                  <a:schemeClr val="tx1"/>
                </a:solidFill>
                <a:latin typeface="宋体" panose="02010600030101010101" pitchFamily="2" charset="-122"/>
              </a:rPr>
              <a:t>2</a:t>
            </a:r>
            <a:r>
              <a:rPr lang="zh-CN" altLang="en-US" sz="4000" b="1" dirty="0">
                <a:solidFill>
                  <a:schemeClr val="tx1"/>
                </a:solidFill>
                <a:latin typeface="宋体" panose="02010600030101010101" pitchFamily="2" charset="-122"/>
              </a:rPr>
              <a:t>、海燕叫喊着，飞翔着，像黑色的闪电，箭一般地穿过乌云，翅膀掠起波浪的飞沫。</a:t>
            </a:r>
            <a:br>
              <a:rPr lang="zh-CN" altLang="en-US" sz="4000" b="1" dirty="0">
                <a:solidFill>
                  <a:schemeClr val="tx1"/>
                </a:solidFill>
              </a:rPr>
            </a:br>
            <a:r>
              <a:rPr lang="zh-CN" altLang="en-US" sz="4000" b="1" dirty="0">
                <a:solidFill>
                  <a:schemeClr val="tx1"/>
                </a:solidFill>
                <a:latin typeface="宋体" panose="02010600030101010101" pitchFamily="2" charset="-122"/>
              </a:rPr>
              <a:t>“掠起”有什么表达作用？</a:t>
            </a:r>
            <a:endParaRPr lang="zh-CN" altLang="en-US" sz="4000" b="1" dirty="0">
              <a:solidFill>
                <a:schemeClr val="tx1"/>
              </a:solidFill>
              <a:latin typeface="宋体" panose="02010600030101010101" pitchFamily="2" charset="-122"/>
            </a:endParaRPr>
          </a:p>
        </p:txBody>
      </p:sp>
      <p:pic>
        <p:nvPicPr>
          <p:cNvPr id="3" name="图片 2" descr="28177124624861831_320x320"/>
          <p:cNvPicPr>
            <a:picLocks noChangeAspect="1"/>
          </p:cNvPicPr>
          <p:nvPr/>
        </p:nvPicPr>
        <p:blipFill>
          <a:blip r:embed="rId1"/>
          <a:stretch>
            <a:fillRect/>
          </a:stretch>
        </p:blipFill>
        <p:spPr>
          <a:xfrm>
            <a:off x="3556000" y="2051050"/>
            <a:ext cx="8503920" cy="45123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2467">
                                            <p:txEl>
                                              <p:charRg st="4294967295" end="4294967295"/>
                                            </p:txEl>
                                          </p:spTgt>
                                        </p:tgtEl>
                                        <p:attrNameLst>
                                          <p:attrName>style.visibility</p:attrName>
                                        </p:attrNameLst>
                                      </p:cBhvr>
                                      <p:to>
                                        <p:strVal val="visible"/>
                                      </p:to>
                                    </p:set>
                                    <p:animEffect transition="in" filter="box(out)">
                                      <p:cBhvr>
                                        <p:cTn id="7" dur="500"/>
                                        <p:tgtEl>
                                          <p:spTgt spid="62467">
                                            <p:txEl>
                                              <p:charRg st="4294967295" end="4294967295"/>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2467">
                                            <p:txEl>
                                              <p:charRg st="0" end="10"/>
                                            </p:txEl>
                                          </p:spTgt>
                                        </p:tgtEl>
                                        <p:attrNameLst>
                                          <p:attrName>style.visibility</p:attrName>
                                        </p:attrNameLst>
                                      </p:cBhvr>
                                      <p:to>
                                        <p:strVal val="visible"/>
                                      </p:to>
                                    </p:set>
                                    <p:animEffect transition="in" filter="box(out)">
                                      <p:cBhvr>
                                        <p:cTn id="12" dur="500"/>
                                        <p:tgtEl>
                                          <p:spTgt spid="62467">
                                            <p:txEl>
                                              <p:charRg st="0" end="1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u=2919788711,98888326&amp;fm=26&amp;gp=0"/>
          <p:cNvPicPr>
            <a:picLocks noChangeAspect="1"/>
          </p:cNvPicPr>
          <p:nvPr/>
        </p:nvPicPr>
        <p:blipFill>
          <a:blip r:embed="rId1"/>
          <a:stretch>
            <a:fillRect/>
          </a:stretch>
        </p:blipFill>
        <p:spPr>
          <a:xfrm>
            <a:off x="62865" y="635"/>
            <a:ext cx="12065635" cy="6783070"/>
          </a:xfrm>
          <a:prstGeom prst="rect">
            <a:avLst/>
          </a:prstGeom>
        </p:spPr>
      </p:pic>
      <p:sp>
        <p:nvSpPr>
          <p:cNvPr id="45065" name="标题 45064"/>
          <p:cNvSpPr>
            <a:spLocks noGrp="1"/>
          </p:cNvSpPr>
          <p:nvPr>
            <p:ph type="title"/>
          </p:nvPr>
        </p:nvSpPr>
        <p:spPr>
          <a:xfrm>
            <a:off x="2209800" y="876935"/>
            <a:ext cx="7772400" cy="1672590"/>
          </a:xfrm>
        </p:spPr>
        <p:txBody>
          <a:bodyPr anchor="ctr">
            <a:normAutofit fontScale="90000"/>
          </a:bodyPr>
          <a:p>
            <a:pPr algn="ctr"/>
            <a:r>
              <a:rPr lang="zh-CN" altLang="en-US" sz="6000" dirty="0">
                <a:solidFill>
                  <a:srgbClr val="0000FF"/>
                </a:solidFill>
                <a:ea typeface="黑体" panose="02010609060101010101" pitchFamily="2" charset="-122"/>
              </a:rPr>
              <a:t>阅读第三部分</a:t>
            </a:r>
            <a:br>
              <a:rPr lang="zh-CN" altLang="en-US" sz="6000" dirty="0">
                <a:solidFill>
                  <a:srgbClr val="0000FF"/>
                </a:solidFill>
                <a:ea typeface="黑体" panose="02010609060101010101" pitchFamily="2" charset="-122"/>
              </a:rPr>
            </a:br>
            <a:r>
              <a:rPr lang="zh-CN" altLang="en-US" sz="6000" b="1" dirty="0">
                <a:solidFill>
                  <a:srgbClr val="FF0000"/>
                </a:solidFill>
                <a:latin typeface="Times New Roman" panose="02020603050405020304" pitchFamily="18" charset="0"/>
                <a:ea typeface="华文新魏" pitchFamily="2" charset="-122"/>
                <a:sym typeface="+mn-ea"/>
              </a:rPr>
              <a:t>暴风雨即临</a:t>
            </a:r>
            <a:br>
              <a:rPr lang="zh-CN" altLang="en-US" sz="6000" dirty="0">
                <a:solidFill>
                  <a:srgbClr val="0000FF"/>
                </a:solidFill>
                <a:ea typeface="黑体" panose="02010609060101010101" pitchFamily="2" charset="-122"/>
              </a:rPr>
            </a:br>
            <a:r>
              <a:rPr lang="zh-CN" altLang="en-US" sz="6000" dirty="0">
                <a:solidFill>
                  <a:srgbClr val="0000FF"/>
                </a:solidFill>
                <a:ea typeface="黑体" panose="02010609060101010101" pitchFamily="2" charset="-122"/>
              </a:rPr>
              <a:t>（</a:t>
            </a:r>
            <a:r>
              <a:rPr lang="en-US" altLang="zh-CN" sz="6000">
                <a:solidFill>
                  <a:srgbClr val="0000FF"/>
                </a:solidFill>
                <a:ea typeface="黑体" panose="02010609060101010101" pitchFamily="2" charset="-122"/>
              </a:rPr>
              <a:t>12</a:t>
            </a:r>
            <a:r>
              <a:rPr lang="en-US" altLang="zh-CN" sz="6000">
                <a:solidFill>
                  <a:srgbClr val="0000FF"/>
                </a:solidFill>
                <a:latin typeface="Arial" panose="020B0604020202020204" pitchFamily="34" charset="0"/>
                <a:ea typeface="黑体" panose="02010609060101010101" pitchFamily="2" charset="-122"/>
              </a:rPr>
              <a:t>—</a:t>
            </a:r>
            <a:r>
              <a:rPr lang="en-US" altLang="zh-CN" sz="6000" dirty="0">
                <a:solidFill>
                  <a:srgbClr val="0000FF"/>
                </a:solidFill>
                <a:ea typeface="黑体" panose="02010609060101010101" pitchFamily="2" charset="-122"/>
              </a:rPr>
              <a:t>15</a:t>
            </a:r>
            <a:r>
              <a:rPr lang="zh-CN" altLang="en-US" sz="6000" dirty="0">
                <a:solidFill>
                  <a:srgbClr val="0000FF"/>
                </a:solidFill>
                <a:ea typeface="黑体" panose="02010609060101010101" pitchFamily="2" charset="-122"/>
              </a:rPr>
              <a:t>）</a:t>
            </a:r>
            <a:endParaRPr lang="zh-CN" altLang="en-US" sz="6000" dirty="0">
              <a:solidFill>
                <a:srgbClr val="0000FF"/>
              </a:solidFill>
              <a:ea typeface="黑体" panose="02010609060101010101" pitchFamily="2" charset="-122"/>
            </a:endParaRPr>
          </a:p>
        </p:txBody>
      </p:sp>
      <p:sp>
        <p:nvSpPr>
          <p:cNvPr id="121859" name="Rectangle 3"/>
          <p:cNvSpPr>
            <a:spLocks noGrp="1" noChangeArrowheads="1"/>
          </p:cNvSpPr>
          <p:nvPr/>
        </p:nvSpPr>
        <p:spPr>
          <a:xfrm>
            <a:off x="158115" y="0"/>
            <a:ext cx="4076065" cy="1143000"/>
          </a:xfrm>
          <a:prstGeom prst="rect">
            <a:avLst/>
          </a:prstGeom>
        </p:spPr>
        <p:txBody>
          <a:bodyPr vert="horz" wrap="square" lIns="91440" tIns="45720" rIns="91440" bIns="45720" numCol="1" rtlCol="0" anchor="ctr" anchorCtr="0" compatLnSpc="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rPr>
              <a:t>精段品读</a:t>
            </a:r>
            <a:endParaRPr kumimoji="0" lang="zh-CN" altLang="en-US" sz="6600" b="0"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5"/>
                                        </p:tgtEl>
                                        <p:attrNameLst>
                                          <p:attrName>style.visibility</p:attrName>
                                        </p:attrNameLst>
                                      </p:cBhvr>
                                      <p:to>
                                        <p:strVal val="visible"/>
                                      </p:to>
                                    </p:set>
                                    <p:anim calcmode="lin" valueType="num">
                                      <p:cBhvr additive="base">
                                        <p:cTn id="7" dur="500" fill="hold"/>
                                        <p:tgtEl>
                                          <p:spTgt spid="45065"/>
                                        </p:tgtEl>
                                        <p:attrNameLst>
                                          <p:attrName>ppt_x</p:attrName>
                                        </p:attrNameLst>
                                      </p:cBhvr>
                                      <p:tavLst>
                                        <p:tav tm="0">
                                          <p:val>
                                            <p:strVal val="#ppt_x"/>
                                          </p:val>
                                        </p:tav>
                                        <p:tav tm="100000">
                                          <p:val>
                                            <p:strVal val="#ppt_x"/>
                                          </p:val>
                                        </p:tav>
                                      </p:tavLst>
                                    </p:anim>
                                    <p:anim calcmode="lin" valueType="num">
                                      <p:cBhvr additive="base">
                                        <p:cTn id="8" dur="500" fill="hold"/>
                                        <p:tgtEl>
                                          <p:spTgt spid="450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73" name="矩形 66572"/>
          <p:cNvSpPr/>
          <p:nvPr/>
        </p:nvSpPr>
        <p:spPr>
          <a:xfrm>
            <a:off x="50800" y="124460"/>
            <a:ext cx="11861165" cy="2553335"/>
          </a:xfrm>
          <a:prstGeom prst="rect">
            <a:avLst/>
          </a:prstGeom>
          <a:noFill/>
          <a:ln w="9525">
            <a:noFill/>
          </a:ln>
        </p:spPr>
        <p:txBody>
          <a:bodyPr wrap="square">
            <a:spAutoFit/>
          </a:bodyPr>
          <a:p>
            <a:r>
              <a:rPr lang="zh-CN" altLang="en-US" b="1" dirty="0">
                <a:solidFill>
                  <a:schemeClr val="accent2"/>
                </a:solidFill>
                <a:latin typeface="Arial" panose="020B0604020202020204" pitchFamily="34" charset="0"/>
              </a:rPr>
              <a:t>　</a:t>
            </a:r>
            <a:r>
              <a:rPr lang="en-US" altLang="zh-CN" sz="3200" b="1" dirty="0">
                <a:solidFill>
                  <a:schemeClr val="tx1"/>
                </a:solidFill>
                <a:latin typeface="Arial" panose="020B0604020202020204" pitchFamily="34" charset="0"/>
              </a:rPr>
              <a:t>1</a:t>
            </a:r>
            <a:r>
              <a:rPr lang="zh-CN" altLang="en-US" sz="3200" b="1" dirty="0">
                <a:solidFill>
                  <a:schemeClr val="tx1"/>
                </a:solidFill>
                <a:latin typeface="Arial" panose="020B0604020202020204" pitchFamily="34" charset="0"/>
              </a:rPr>
              <a:t>、分析这三句话</a:t>
            </a:r>
            <a:r>
              <a:rPr lang="en-US" altLang="zh-CN" sz="3200" b="1" dirty="0">
                <a:solidFill>
                  <a:schemeClr val="tx1"/>
                </a:solidFill>
                <a:latin typeface="Arial" panose="020B0604020202020204" pitchFamily="34" charset="0"/>
              </a:rPr>
              <a:t>①</a:t>
            </a:r>
            <a:r>
              <a:rPr lang="zh-CN" altLang="en-US" sz="3200" b="1" dirty="0">
                <a:solidFill>
                  <a:schemeClr val="tx1"/>
                </a:solidFill>
                <a:latin typeface="Arial" panose="020B0604020202020204" pitchFamily="34" charset="0"/>
              </a:rPr>
              <a:t>一堆堆乌云，像青色的火焰，在无底的大海上燃烧。</a:t>
            </a:r>
            <a:r>
              <a:rPr lang="en-US" altLang="zh-CN" sz="3200" b="1" dirty="0">
                <a:solidFill>
                  <a:schemeClr val="tx1"/>
                </a:solidFill>
                <a:latin typeface="Arial" panose="020B0604020202020204" pitchFamily="34" charset="0"/>
              </a:rPr>
              <a:t>②</a:t>
            </a:r>
            <a:r>
              <a:rPr lang="zh-CN" altLang="en-US" sz="3200" b="1" dirty="0">
                <a:solidFill>
                  <a:schemeClr val="tx1"/>
                </a:solidFill>
                <a:latin typeface="Arial" panose="020B0604020202020204" pitchFamily="34" charset="0"/>
              </a:rPr>
              <a:t>大海抓住闪电的箭光，把它们熄灭在自己的深渊里。</a:t>
            </a:r>
            <a:r>
              <a:rPr lang="en-US" altLang="zh-CN" sz="3200" b="1" dirty="0">
                <a:solidFill>
                  <a:schemeClr val="tx1"/>
                </a:solidFill>
                <a:latin typeface="Arial" panose="020B0604020202020204" pitchFamily="34" charset="0"/>
              </a:rPr>
              <a:t>③</a:t>
            </a:r>
            <a:r>
              <a:rPr lang="zh-CN" altLang="en-US" sz="3200" b="1" dirty="0">
                <a:solidFill>
                  <a:schemeClr val="tx1"/>
                </a:solidFill>
                <a:latin typeface="Arial" panose="020B0604020202020204" pitchFamily="34" charset="0"/>
              </a:rPr>
              <a:t>这些闪电的影子，活像一条条火蛇，在大海里蜿蜒游动，一晃就消失了。</a:t>
            </a:r>
            <a:br>
              <a:rPr lang="zh-CN" altLang="en-US" sz="3200" b="1" dirty="0">
                <a:solidFill>
                  <a:schemeClr val="tx1"/>
                </a:solidFill>
                <a:latin typeface="Arial" panose="020B0604020202020204" pitchFamily="34" charset="0"/>
              </a:rPr>
            </a:br>
            <a:endParaRPr lang="zh-CN" altLang="en-US" sz="3200" b="1" dirty="0">
              <a:solidFill>
                <a:schemeClr val="tx1"/>
              </a:solidFill>
              <a:latin typeface="Arial" panose="020B0604020202020204" pitchFamily="34" charset="0"/>
            </a:endParaRPr>
          </a:p>
        </p:txBody>
      </p:sp>
      <p:sp>
        <p:nvSpPr>
          <p:cNvPr id="66574" name="矩形 66573"/>
          <p:cNvSpPr/>
          <p:nvPr/>
        </p:nvSpPr>
        <p:spPr>
          <a:xfrm>
            <a:off x="67310" y="1634490"/>
            <a:ext cx="12057380" cy="4461510"/>
          </a:xfrm>
          <a:prstGeom prst="rect">
            <a:avLst/>
          </a:prstGeom>
          <a:noFill/>
          <a:ln w="9525">
            <a:noFill/>
          </a:ln>
        </p:spPr>
        <p:txBody>
          <a:bodyPr wrap="square">
            <a:spAutoFit/>
          </a:bodyPr>
          <a:p>
            <a:endParaRPr lang="en-US" altLang="zh-CN" sz="3200" b="1" dirty="0">
              <a:solidFill>
                <a:srgbClr val="0000FF"/>
              </a:solidFill>
              <a:latin typeface="Arial" panose="020B0604020202020204" pitchFamily="34" charset="0"/>
            </a:endParaRPr>
          </a:p>
          <a:p>
            <a:r>
              <a:rPr lang="zh-CN" altLang="en-US" sz="3600" b="1" dirty="0">
                <a:solidFill>
                  <a:srgbClr val="0000FF"/>
                </a:solidFill>
                <a:latin typeface="Arial" panose="020B0604020202020204" pitchFamily="34" charset="0"/>
              </a:rPr>
              <a:t>第</a:t>
            </a:r>
            <a:r>
              <a:rPr lang="en-US" altLang="zh-CN" sz="3600" b="1" dirty="0">
                <a:solidFill>
                  <a:schemeClr val="tx2"/>
                </a:solidFill>
                <a:latin typeface="Arial" panose="020B0604020202020204" pitchFamily="34" charset="0"/>
              </a:rPr>
              <a:t>①</a:t>
            </a:r>
            <a:r>
              <a:rPr lang="zh-CN" altLang="en-US" sz="3600" b="1" dirty="0">
                <a:solidFill>
                  <a:srgbClr val="0000FF"/>
                </a:solidFill>
                <a:latin typeface="Arial" panose="020B0604020202020204" pitchFamily="34" charset="0"/>
              </a:rPr>
              <a:t>句用</a:t>
            </a:r>
            <a:r>
              <a:rPr lang="zh-CN" altLang="en-US" sz="3600" b="1" u="sng" dirty="0">
                <a:solidFill>
                  <a:srgbClr val="0000FF"/>
                </a:solidFill>
                <a:latin typeface="Arial" panose="020B0604020202020204" pitchFamily="34" charset="0"/>
              </a:rPr>
              <a:t>  　 </a:t>
            </a:r>
            <a:r>
              <a:rPr lang="zh-CN" altLang="en-US" sz="3600" b="1" dirty="0">
                <a:solidFill>
                  <a:srgbClr val="0000FF"/>
                </a:solidFill>
                <a:latin typeface="Arial" panose="020B0604020202020204" pitchFamily="34" charset="0"/>
              </a:rPr>
              <a:t>的修辞方法，表现</a:t>
            </a:r>
            <a:r>
              <a:rPr lang="zh-CN" altLang="en-US" sz="3600" b="1" u="sng" dirty="0">
                <a:solidFill>
                  <a:srgbClr val="0000FF"/>
                </a:solidFill>
                <a:latin typeface="Arial" panose="020B0604020202020204" pitchFamily="34" charset="0"/>
              </a:rPr>
              <a:t>　 　 　　</a:t>
            </a:r>
            <a:r>
              <a:rPr lang="zh-CN" altLang="en-US" sz="3600" b="1" dirty="0">
                <a:solidFill>
                  <a:srgbClr val="0000FF"/>
                </a:solidFill>
                <a:latin typeface="Arial" panose="020B0604020202020204" pitchFamily="34" charset="0"/>
              </a:rPr>
              <a:t>的</a:t>
            </a:r>
            <a:br>
              <a:rPr lang="zh-CN" altLang="en-US" sz="3600" b="1" dirty="0">
                <a:solidFill>
                  <a:srgbClr val="0000FF"/>
                </a:solidFill>
                <a:latin typeface="Arial" panose="020B0604020202020204" pitchFamily="34" charset="0"/>
              </a:rPr>
            </a:br>
            <a:r>
              <a:rPr lang="zh-CN" altLang="en-US" sz="3600" b="1" dirty="0">
                <a:solidFill>
                  <a:srgbClr val="0000FF"/>
                </a:solidFill>
                <a:latin typeface="Arial" panose="020B0604020202020204" pitchFamily="34" charset="0"/>
              </a:rPr>
              <a:t>猖狂凶狠，气焰嚣张；</a:t>
            </a:r>
            <a:br>
              <a:rPr lang="zh-CN" altLang="en-US" sz="3600" b="1" dirty="0">
                <a:solidFill>
                  <a:srgbClr val="0000FF"/>
                </a:solidFill>
                <a:latin typeface="Arial" panose="020B0604020202020204" pitchFamily="34" charset="0"/>
              </a:rPr>
            </a:br>
            <a:br>
              <a:rPr lang="zh-CN" altLang="en-US" sz="3600" b="1" dirty="0">
                <a:solidFill>
                  <a:srgbClr val="0000FF"/>
                </a:solidFill>
                <a:latin typeface="Arial" panose="020B0604020202020204" pitchFamily="34" charset="0"/>
              </a:rPr>
            </a:br>
            <a:r>
              <a:rPr lang="zh-CN" altLang="en-US" sz="3600" b="1" dirty="0">
                <a:solidFill>
                  <a:srgbClr val="0000FF"/>
                </a:solidFill>
                <a:latin typeface="Arial" panose="020B0604020202020204" pitchFamily="34" charset="0"/>
              </a:rPr>
              <a:t>第</a:t>
            </a:r>
            <a:r>
              <a:rPr lang="en-US" altLang="zh-CN" sz="3600" b="1" dirty="0">
                <a:solidFill>
                  <a:schemeClr val="tx2"/>
                </a:solidFill>
                <a:latin typeface="Arial" panose="020B0604020202020204" pitchFamily="34" charset="0"/>
              </a:rPr>
              <a:t>②</a:t>
            </a:r>
            <a:r>
              <a:rPr lang="zh-CN" altLang="en-US" sz="3600" b="1" dirty="0">
                <a:solidFill>
                  <a:srgbClr val="0000FF"/>
                </a:solidFill>
                <a:latin typeface="Arial" panose="020B0604020202020204" pitchFamily="34" charset="0"/>
              </a:rPr>
              <a:t>句用</a:t>
            </a:r>
            <a:r>
              <a:rPr lang="zh-CN" altLang="en-US" sz="3600" b="1" u="sng" dirty="0">
                <a:solidFill>
                  <a:srgbClr val="0000FF"/>
                </a:solidFill>
                <a:latin typeface="Arial" panose="020B0604020202020204" pitchFamily="34" charset="0"/>
              </a:rPr>
              <a:t>  　 </a:t>
            </a:r>
            <a:r>
              <a:rPr lang="zh-CN" altLang="en-US" sz="3600" b="1" dirty="0">
                <a:solidFill>
                  <a:srgbClr val="0000FF"/>
                </a:solidFill>
                <a:latin typeface="Arial" panose="020B0604020202020204" pitchFamily="34" charset="0"/>
              </a:rPr>
              <a:t>的修辞方法，表现</a:t>
            </a:r>
            <a:r>
              <a:rPr lang="zh-CN" altLang="en-US" sz="3600" b="1" u="sng" dirty="0">
                <a:solidFill>
                  <a:srgbClr val="0000FF"/>
                </a:solidFill>
                <a:latin typeface="Arial" panose="020B0604020202020204" pitchFamily="34" charset="0"/>
              </a:rPr>
              <a:t>　 　 　　</a:t>
            </a:r>
            <a:r>
              <a:rPr lang="zh-CN" altLang="en-US" sz="3600" b="1" dirty="0">
                <a:solidFill>
                  <a:srgbClr val="0000FF"/>
                </a:solidFill>
                <a:latin typeface="Arial" panose="020B0604020202020204" pitchFamily="34" charset="0"/>
              </a:rPr>
              <a:t>的巨大声势和巨大力量；</a:t>
            </a:r>
            <a:br>
              <a:rPr lang="zh-CN" altLang="en-US" sz="3600" b="1" dirty="0">
                <a:solidFill>
                  <a:srgbClr val="0000FF"/>
                </a:solidFill>
                <a:latin typeface="Arial" panose="020B0604020202020204" pitchFamily="34" charset="0"/>
              </a:rPr>
            </a:br>
            <a:br>
              <a:rPr lang="zh-CN" altLang="en-US" sz="3600" b="1" dirty="0">
                <a:solidFill>
                  <a:srgbClr val="0000FF"/>
                </a:solidFill>
                <a:latin typeface="Arial" panose="020B0604020202020204" pitchFamily="34" charset="0"/>
              </a:rPr>
            </a:br>
            <a:r>
              <a:rPr lang="zh-CN" altLang="en-US" sz="3600" b="1" dirty="0">
                <a:solidFill>
                  <a:srgbClr val="0000FF"/>
                </a:solidFill>
                <a:latin typeface="Arial" panose="020B0604020202020204" pitchFamily="34" charset="0"/>
              </a:rPr>
              <a:t>第</a:t>
            </a:r>
            <a:r>
              <a:rPr lang="en-US" altLang="zh-CN" sz="3600" b="1" dirty="0">
                <a:solidFill>
                  <a:schemeClr val="tx2"/>
                </a:solidFill>
                <a:latin typeface="Arial" panose="020B0604020202020204" pitchFamily="34" charset="0"/>
              </a:rPr>
              <a:t>③</a:t>
            </a:r>
            <a:r>
              <a:rPr lang="zh-CN" altLang="en-US" sz="3600" b="1" dirty="0">
                <a:solidFill>
                  <a:srgbClr val="0000FF"/>
                </a:solidFill>
                <a:latin typeface="Arial" panose="020B0604020202020204" pitchFamily="34" charset="0"/>
              </a:rPr>
              <a:t>句用</a:t>
            </a:r>
            <a:r>
              <a:rPr lang="zh-CN" altLang="en-US" sz="3600" b="1" u="sng" dirty="0">
                <a:solidFill>
                  <a:srgbClr val="0000FF"/>
                </a:solidFill>
                <a:latin typeface="Arial" panose="020B0604020202020204" pitchFamily="34" charset="0"/>
              </a:rPr>
              <a:t>  　 </a:t>
            </a:r>
            <a:r>
              <a:rPr lang="zh-CN" altLang="en-US" sz="3600" b="1" dirty="0">
                <a:solidFill>
                  <a:srgbClr val="0000FF"/>
                </a:solidFill>
                <a:latin typeface="Arial" panose="020B0604020202020204" pitchFamily="34" charset="0"/>
              </a:rPr>
              <a:t>的修辞方法，表现</a:t>
            </a:r>
            <a:r>
              <a:rPr lang="zh-CN" altLang="en-US" sz="3600" b="1" u="sng" dirty="0">
                <a:solidFill>
                  <a:srgbClr val="0000FF"/>
                </a:solidFill>
                <a:latin typeface="Arial" panose="020B0604020202020204" pitchFamily="34" charset="0"/>
              </a:rPr>
              <a:t>　 　 　　</a:t>
            </a:r>
            <a:r>
              <a:rPr lang="zh-CN" altLang="en-US" sz="3600" b="1" dirty="0">
                <a:solidFill>
                  <a:srgbClr val="0000FF"/>
                </a:solidFill>
                <a:latin typeface="Arial" panose="020B0604020202020204" pitchFamily="34" charset="0"/>
              </a:rPr>
              <a:t>的垂死挣扎。</a:t>
            </a:r>
            <a:endParaRPr lang="zh-CN" altLang="en-US" sz="3600" b="1" dirty="0">
              <a:solidFill>
                <a:srgbClr val="0000FF"/>
              </a:solidFill>
              <a:latin typeface="Arial" panose="020B0604020202020204" pitchFamily="34" charset="0"/>
            </a:endParaRPr>
          </a:p>
        </p:txBody>
      </p:sp>
      <p:sp>
        <p:nvSpPr>
          <p:cNvPr id="66562" name="标题 66561"/>
          <p:cNvSpPr>
            <a:spLocks noGrp="1"/>
          </p:cNvSpPr>
          <p:nvPr>
            <p:ph type="title"/>
          </p:nvPr>
        </p:nvSpPr>
        <p:spPr>
          <a:xfrm>
            <a:off x="1752600" y="0"/>
            <a:ext cx="8915400" cy="6096000"/>
          </a:xfrm>
        </p:spPr>
        <p:txBody>
          <a:bodyPr anchor="ctr"/>
          <a:p>
            <a:pPr algn="l"/>
            <a:r>
              <a:rPr lang="zh-CN" altLang="en-US" sz="3600" b="1" dirty="0">
                <a:solidFill>
                  <a:schemeClr val="accent2"/>
                </a:solidFill>
                <a:latin typeface="宋体" panose="02010600030101010101" pitchFamily="2" charset="-122"/>
              </a:rPr>
              <a:t>　</a:t>
            </a:r>
            <a:endParaRPr lang="zh-CN" altLang="en-US" sz="3600" b="1" dirty="0">
              <a:solidFill>
                <a:srgbClr val="0000FF"/>
              </a:solidFill>
              <a:latin typeface="宋体" panose="02010600030101010101" pitchFamily="2" charset="-122"/>
            </a:endParaRPr>
          </a:p>
        </p:txBody>
      </p:sp>
      <p:sp>
        <p:nvSpPr>
          <p:cNvPr id="66563" name="文本框 66562"/>
          <p:cNvSpPr txBox="1"/>
          <p:nvPr/>
        </p:nvSpPr>
        <p:spPr>
          <a:xfrm>
            <a:off x="1524000" y="381000"/>
            <a:ext cx="8915400" cy="460375"/>
          </a:xfrm>
          <a:prstGeom prst="rect">
            <a:avLst/>
          </a:prstGeom>
          <a:noFill/>
          <a:ln w="9525">
            <a:noFill/>
          </a:ln>
        </p:spPr>
        <p:txBody>
          <a:bodyPr>
            <a:spAutoFit/>
          </a:bodyPr>
          <a:p>
            <a:pPr marL="381000" lvl="2" indent="0">
              <a:buClr>
                <a:schemeClr val="bg1"/>
              </a:buClr>
            </a:pPr>
            <a:r>
              <a:rPr lang="zh-CN" altLang="en-US" sz="2400" b="1" dirty="0">
                <a:latin typeface="宋体" panose="02010600030101010101" pitchFamily="2" charset="-122"/>
              </a:rPr>
              <a:t>　　</a:t>
            </a:r>
            <a:endParaRPr lang="zh-CN" altLang="en-US" sz="3200" b="1" dirty="0">
              <a:latin typeface="Times New Roman" panose="02020603050405020304" pitchFamily="18" charset="0"/>
            </a:endParaRPr>
          </a:p>
        </p:txBody>
      </p:sp>
      <p:sp>
        <p:nvSpPr>
          <p:cNvPr id="66564" name="文本框 66563"/>
          <p:cNvSpPr txBox="1"/>
          <p:nvPr/>
        </p:nvSpPr>
        <p:spPr>
          <a:xfrm>
            <a:off x="2025015" y="2094230"/>
            <a:ext cx="1066800" cy="583565"/>
          </a:xfrm>
          <a:prstGeom prst="rect">
            <a:avLst/>
          </a:prstGeom>
          <a:noFill/>
          <a:ln w="9525">
            <a:noFill/>
          </a:ln>
        </p:spPr>
        <p:txBody>
          <a:bodyPr>
            <a:spAutoFit/>
          </a:bodyPr>
          <a:p>
            <a:pPr>
              <a:spcBef>
                <a:spcPct val="50000"/>
              </a:spcBef>
              <a:buClr>
                <a:schemeClr val="bg1"/>
              </a:buClr>
            </a:pPr>
            <a:r>
              <a:rPr lang="zh-CN" altLang="en-US" sz="3200" b="1" dirty="0">
                <a:solidFill>
                  <a:srgbClr val="A50021"/>
                </a:solidFill>
                <a:latin typeface="宋体" panose="02010600030101010101" pitchFamily="2" charset="-122"/>
              </a:rPr>
              <a:t>比喻</a:t>
            </a:r>
            <a:endParaRPr lang="zh-CN" altLang="en-US" sz="3200" b="1" dirty="0">
              <a:solidFill>
                <a:srgbClr val="A50021"/>
              </a:solidFill>
              <a:latin typeface="宋体" panose="02010600030101010101" pitchFamily="2" charset="-122"/>
            </a:endParaRPr>
          </a:p>
        </p:txBody>
      </p:sp>
      <p:sp>
        <p:nvSpPr>
          <p:cNvPr id="66565" name="文本框 66564"/>
          <p:cNvSpPr txBox="1"/>
          <p:nvPr/>
        </p:nvSpPr>
        <p:spPr>
          <a:xfrm>
            <a:off x="1948815" y="5404485"/>
            <a:ext cx="1066800" cy="583565"/>
          </a:xfrm>
          <a:prstGeom prst="rect">
            <a:avLst/>
          </a:prstGeom>
          <a:noFill/>
          <a:ln w="9525">
            <a:noFill/>
          </a:ln>
        </p:spPr>
        <p:txBody>
          <a:bodyPr>
            <a:spAutoFit/>
          </a:bodyPr>
          <a:p>
            <a:pPr>
              <a:spcBef>
                <a:spcPct val="50000"/>
              </a:spcBef>
              <a:buClr>
                <a:schemeClr val="bg1"/>
              </a:buClr>
            </a:pPr>
            <a:r>
              <a:rPr lang="zh-CN" altLang="en-US" sz="3200" b="1" dirty="0">
                <a:solidFill>
                  <a:srgbClr val="A50021"/>
                </a:solidFill>
                <a:latin typeface="宋体" panose="02010600030101010101" pitchFamily="2" charset="-122"/>
              </a:rPr>
              <a:t>比喻</a:t>
            </a:r>
            <a:endParaRPr lang="zh-CN" altLang="en-US" sz="3200" b="1" dirty="0">
              <a:solidFill>
                <a:srgbClr val="A50021"/>
              </a:solidFill>
              <a:latin typeface="宋体" panose="02010600030101010101" pitchFamily="2" charset="-122"/>
            </a:endParaRPr>
          </a:p>
        </p:txBody>
      </p:sp>
      <p:sp>
        <p:nvSpPr>
          <p:cNvPr id="66566" name="文本框 66565"/>
          <p:cNvSpPr txBox="1"/>
          <p:nvPr/>
        </p:nvSpPr>
        <p:spPr>
          <a:xfrm>
            <a:off x="1948815" y="3733800"/>
            <a:ext cx="1219200" cy="583565"/>
          </a:xfrm>
          <a:prstGeom prst="rect">
            <a:avLst/>
          </a:prstGeom>
          <a:noFill/>
          <a:ln w="9525">
            <a:noFill/>
          </a:ln>
        </p:spPr>
        <p:txBody>
          <a:bodyPr>
            <a:spAutoFit/>
          </a:bodyPr>
          <a:p>
            <a:pPr>
              <a:spcBef>
                <a:spcPct val="50000"/>
              </a:spcBef>
              <a:buClr>
                <a:schemeClr val="bg1"/>
              </a:buClr>
            </a:pPr>
            <a:r>
              <a:rPr lang="zh-CN" altLang="en-US" sz="3200" b="1" dirty="0">
                <a:solidFill>
                  <a:srgbClr val="A50021"/>
                </a:solidFill>
                <a:latin typeface="Times New Roman" panose="02020603050405020304" pitchFamily="18" charset="0"/>
              </a:rPr>
              <a:t>拟人</a:t>
            </a:r>
            <a:endParaRPr lang="zh-CN" altLang="en-US" sz="3200" b="1" dirty="0">
              <a:solidFill>
                <a:srgbClr val="A50021"/>
              </a:solidFill>
              <a:latin typeface="Times New Roman" panose="02020603050405020304" pitchFamily="18" charset="0"/>
            </a:endParaRPr>
          </a:p>
        </p:txBody>
      </p:sp>
      <p:sp>
        <p:nvSpPr>
          <p:cNvPr id="66567" name="文本框 66566"/>
          <p:cNvSpPr txBox="1"/>
          <p:nvPr/>
        </p:nvSpPr>
        <p:spPr>
          <a:xfrm>
            <a:off x="6741160" y="2094230"/>
            <a:ext cx="1981200" cy="583565"/>
          </a:xfrm>
          <a:prstGeom prst="rect">
            <a:avLst/>
          </a:prstGeom>
          <a:noFill/>
          <a:ln w="9525">
            <a:noFill/>
          </a:ln>
        </p:spPr>
        <p:txBody>
          <a:bodyPr>
            <a:spAutoFit/>
          </a:bodyPr>
          <a:p>
            <a:pPr>
              <a:spcBef>
                <a:spcPct val="50000"/>
              </a:spcBef>
              <a:buClr>
                <a:schemeClr val="bg1"/>
              </a:buClr>
            </a:pPr>
            <a:r>
              <a:rPr lang="zh-CN" altLang="en-US" sz="3200" b="1" dirty="0">
                <a:solidFill>
                  <a:srgbClr val="A50021"/>
                </a:solidFill>
                <a:latin typeface="Times New Roman" panose="02020603050405020304" pitchFamily="18" charset="0"/>
              </a:rPr>
              <a:t>反动势力</a:t>
            </a:r>
            <a:endParaRPr lang="zh-CN" altLang="en-US" sz="3200" b="1" dirty="0">
              <a:solidFill>
                <a:srgbClr val="A50021"/>
              </a:solidFill>
              <a:latin typeface="Times New Roman" panose="02020603050405020304" pitchFamily="18" charset="0"/>
            </a:endParaRPr>
          </a:p>
        </p:txBody>
      </p:sp>
      <p:sp>
        <p:nvSpPr>
          <p:cNvPr id="66568" name="文本框 66567"/>
          <p:cNvSpPr txBox="1"/>
          <p:nvPr/>
        </p:nvSpPr>
        <p:spPr>
          <a:xfrm>
            <a:off x="6532245" y="3733800"/>
            <a:ext cx="1905000" cy="583565"/>
          </a:xfrm>
          <a:prstGeom prst="rect">
            <a:avLst/>
          </a:prstGeom>
          <a:noFill/>
          <a:ln w="9525">
            <a:noFill/>
          </a:ln>
        </p:spPr>
        <p:txBody>
          <a:bodyPr>
            <a:spAutoFit/>
          </a:bodyPr>
          <a:p>
            <a:pPr>
              <a:spcBef>
                <a:spcPct val="50000"/>
              </a:spcBef>
              <a:buClr>
                <a:schemeClr val="bg1"/>
              </a:buClr>
            </a:pPr>
            <a:r>
              <a:rPr lang="zh-CN" altLang="en-US" sz="3200" b="1" dirty="0">
                <a:solidFill>
                  <a:srgbClr val="A50021"/>
                </a:solidFill>
                <a:latin typeface="Times New Roman" panose="02020603050405020304" pitchFamily="18" charset="0"/>
              </a:rPr>
              <a:t>广大人民</a:t>
            </a:r>
            <a:endParaRPr lang="zh-CN" altLang="en-US" sz="3200" b="1" dirty="0">
              <a:solidFill>
                <a:srgbClr val="A50021"/>
              </a:solidFill>
              <a:latin typeface="Times New Roman" panose="02020603050405020304" pitchFamily="18" charset="0"/>
            </a:endParaRPr>
          </a:p>
        </p:txBody>
      </p:sp>
      <p:sp>
        <p:nvSpPr>
          <p:cNvPr id="66569" name="文本框 66568"/>
          <p:cNvSpPr txBox="1"/>
          <p:nvPr/>
        </p:nvSpPr>
        <p:spPr>
          <a:xfrm>
            <a:off x="6532245" y="5404485"/>
            <a:ext cx="1981200" cy="583565"/>
          </a:xfrm>
          <a:prstGeom prst="rect">
            <a:avLst/>
          </a:prstGeom>
          <a:noFill/>
          <a:ln w="9525">
            <a:noFill/>
          </a:ln>
        </p:spPr>
        <p:txBody>
          <a:bodyPr>
            <a:spAutoFit/>
          </a:bodyPr>
          <a:p>
            <a:pPr>
              <a:spcBef>
                <a:spcPct val="50000"/>
              </a:spcBef>
              <a:buClr>
                <a:schemeClr val="bg1"/>
              </a:buClr>
            </a:pPr>
            <a:r>
              <a:rPr lang="zh-CN" altLang="en-US" sz="3200" b="1" dirty="0">
                <a:solidFill>
                  <a:srgbClr val="A50021"/>
                </a:solidFill>
                <a:latin typeface="Times New Roman" panose="02020603050405020304" pitchFamily="18" charset="0"/>
              </a:rPr>
              <a:t>反动势力</a:t>
            </a:r>
            <a:endParaRPr lang="zh-CN" altLang="en-US" sz="3200" b="1" dirty="0">
              <a:solidFill>
                <a:srgbClr val="A50021"/>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573"/>
                                        </p:tgtEl>
                                        <p:attrNameLst>
                                          <p:attrName>style.visibility</p:attrName>
                                        </p:attrNameLst>
                                      </p:cBhvr>
                                      <p:to>
                                        <p:strVal val="visible"/>
                                      </p:to>
                                    </p:set>
                                    <p:anim calcmode="lin" valueType="num">
                                      <p:cBhvr additive="base">
                                        <p:cTn id="7" dur="500" fill="hold"/>
                                        <p:tgtEl>
                                          <p:spTgt spid="66573"/>
                                        </p:tgtEl>
                                        <p:attrNameLst>
                                          <p:attrName>ppt_x</p:attrName>
                                        </p:attrNameLst>
                                      </p:cBhvr>
                                      <p:tavLst>
                                        <p:tav tm="0">
                                          <p:val>
                                            <p:strVal val="#ppt_x"/>
                                          </p:val>
                                        </p:tav>
                                        <p:tav tm="100000">
                                          <p:val>
                                            <p:strVal val="#ppt_x"/>
                                          </p:val>
                                        </p:tav>
                                      </p:tavLst>
                                    </p:anim>
                                    <p:anim calcmode="lin" valueType="num">
                                      <p:cBhvr additive="base">
                                        <p:cTn id="8" dur="500" fill="hold"/>
                                        <p:tgtEl>
                                          <p:spTgt spid="665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574"/>
                                        </p:tgtEl>
                                        <p:attrNameLst>
                                          <p:attrName>style.visibility</p:attrName>
                                        </p:attrNameLst>
                                      </p:cBhvr>
                                      <p:to>
                                        <p:strVal val="visible"/>
                                      </p:to>
                                    </p:set>
                                    <p:anim calcmode="lin" valueType="num">
                                      <p:cBhvr additive="base">
                                        <p:cTn id="13" dur="500" fill="hold"/>
                                        <p:tgtEl>
                                          <p:spTgt spid="66574"/>
                                        </p:tgtEl>
                                        <p:attrNameLst>
                                          <p:attrName>ppt_x</p:attrName>
                                        </p:attrNameLst>
                                      </p:cBhvr>
                                      <p:tavLst>
                                        <p:tav tm="0">
                                          <p:val>
                                            <p:strVal val="#ppt_x"/>
                                          </p:val>
                                        </p:tav>
                                        <p:tav tm="100000">
                                          <p:val>
                                            <p:strVal val="#ppt_x"/>
                                          </p:val>
                                        </p:tav>
                                      </p:tavLst>
                                    </p:anim>
                                    <p:anim calcmode="lin" valueType="num">
                                      <p:cBhvr additive="base">
                                        <p:cTn id="14" dur="500" fill="hold"/>
                                        <p:tgtEl>
                                          <p:spTgt spid="6657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66564"/>
                                        </p:tgtEl>
                                        <p:attrNameLst>
                                          <p:attrName>style.visibility</p:attrName>
                                        </p:attrNameLst>
                                      </p:cBhvr>
                                      <p:to>
                                        <p:strVal val="visible"/>
                                      </p:to>
                                    </p:set>
                                    <p:animEffect transition="in" filter="blinds(horizontal)">
                                      <p:cBhvr>
                                        <p:cTn id="19" dur="500"/>
                                        <p:tgtEl>
                                          <p:spTgt spid="6656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6567"/>
                                        </p:tgtEl>
                                        <p:attrNameLst>
                                          <p:attrName>style.visibility</p:attrName>
                                        </p:attrNameLst>
                                      </p:cBhvr>
                                      <p:to>
                                        <p:strVal val="visible"/>
                                      </p:to>
                                    </p:set>
                                    <p:anim calcmode="lin" valueType="num">
                                      <p:cBhvr additive="base">
                                        <p:cTn id="24" dur="500" fill="hold"/>
                                        <p:tgtEl>
                                          <p:spTgt spid="66567"/>
                                        </p:tgtEl>
                                        <p:attrNameLst>
                                          <p:attrName>ppt_x</p:attrName>
                                        </p:attrNameLst>
                                      </p:cBhvr>
                                      <p:tavLst>
                                        <p:tav tm="0">
                                          <p:val>
                                            <p:strVal val="#ppt_x"/>
                                          </p:val>
                                        </p:tav>
                                        <p:tav tm="100000">
                                          <p:val>
                                            <p:strVal val="#ppt_x"/>
                                          </p:val>
                                        </p:tav>
                                      </p:tavLst>
                                    </p:anim>
                                    <p:anim calcmode="lin" valueType="num">
                                      <p:cBhvr additive="base">
                                        <p:cTn id="25" dur="500" fill="hold"/>
                                        <p:tgtEl>
                                          <p:spTgt spid="6656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6566"/>
                                        </p:tgtEl>
                                        <p:attrNameLst>
                                          <p:attrName>style.visibility</p:attrName>
                                        </p:attrNameLst>
                                      </p:cBhvr>
                                      <p:to>
                                        <p:strVal val="visible"/>
                                      </p:to>
                                    </p:set>
                                    <p:anim calcmode="lin" valueType="num">
                                      <p:cBhvr additive="base">
                                        <p:cTn id="30" dur="500" fill="hold"/>
                                        <p:tgtEl>
                                          <p:spTgt spid="66566"/>
                                        </p:tgtEl>
                                        <p:attrNameLst>
                                          <p:attrName>ppt_x</p:attrName>
                                        </p:attrNameLst>
                                      </p:cBhvr>
                                      <p:tavLst>
                                        <p:tav tm="0">
                                          <p:val>
                                            <p:strVal val="#ppt_x"/>
                                          </p:val>
                                        </p:tav>
                                        <p:tav tm="100000">
                                          <p:val>
                                            <p:strVal val="#ppt_x"/>
                                          </p:val>
                                        </p:tav>
                                      </p:tavLst>
                                    </p:anim>
                                    <p:anim calcmode="lin" valueType="num">
                                      <p:cBhvr additive="base">
                                        <p:cTn id="31" dur="500" fill="hold"/>
                                        <p:tgtEl>
                                          <p:spTgt spid="6656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6568"/>
                                        </p:tgtEl>
                                        <p:attrNameLst>
                                          <p:attrName>style.visibility</p:attrName>
                                        </p:attrNameLst>
                                      </p:cBhvr>
                                      <p:to>
                                        <p:strVal val="visible"/>
                                      </p:to>
                                    </p:set>
                                    <p:anim calcmode="lin" valueType="num">
                                      <p:cBhvr additive="base">
                                        <p:cTn id="36" dur="500" fill="hold"/>
                                        <p:tgtEl>
                                          <p:spTgt spid="66568"/>
                                        </p:tgtEl>
                                        <p:attrNameLst>
                                          <p:attrName>ppt_x</p:attrName>
                                        </p:attrNameLst>
                                      </p:cBhvr>
                                      <p:tavLst>
                                        <p:tav tm="0">
                                          <p:val>
                                            <p:strVal val="#ppt_x"/>
                                          </p:val>
                                        </p:tav>
                                        <p:tav tm="100000">
                                          <p:val>
                                            <p:strVal val="#ppt_x"/>
                                          </p:val>
                                        </p:tav>
                                      </p:tavLst>
                                    </p:anim>
                                    <p:anim calcmode="lin" valueType="num">
                                      <p:cBhvr additive="base">
                                        <p:cTn id="37" dur="500" fill="hold"/>
                                        <p:tgtEl>
                                          <p:spTgt spid="6656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6565"/>
                                        </p:tgtEl>
                                        <p:attrNameLst>
                                          <p:attrName>style.visibility</p:attrName>
                                        </p:attrNameLst>
                                      </p:cBhvr>
                                      <p:to>
                                        <p:strVal val="visible"/>
                                      </p:to>
                                    </p:set>
                                    <p:anim calcmode="lin" valueType="num">
                                      <p:cBhvr additive="base">
                                        <p:cTn id="42" dur="500" fill="hold"/>
                                        <p:tgtEl>
                                          <p:spTgt spid="66565"/>
                                        </p:tgtEl>
                                        <p:attrNameLst>
                                          <p:attrName>ppt_x</p:attrName>
                                        </p:attrNameLst>
                                      </p:cBhvr>
                                      <p:tavLst>
                                        <p:tav tm="0">
                                          <p:val>
                                            <p:strVal val="#ppt_x"/>
                                          </p:val>
                                        </p:tav>
                                        <p:tav tm="100000">
                                          <p:val>
                                            <p:strVal val="#ppt_x"/>
                                          </p:val>
                                        </p:tav>
                                      </p:tavLst>
                                    </p:anim>
                                    <p:anim calcmode="lin" valueType="num">
                                      <p:cBhvr additive="base">
                                        <p:cTn id="43" dur="500" fill="hold"/>
                                        <p:tgtEl>
                                          <p:spTgt spid="6656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6569"/>
                                        </p:tgtEl>
                                        <p:attrNameLst>
                                          <p:attrName>style.visibility</p:attrName>
                                        </p:attrNameLst>
                                      </p:cBhvr>
                                      <p:to>
                                        <p:strVal val="visible"/>
                                      </p:to>
                                    </p:set>
                                    <p:anim calcmode="lin" valueType="num">
                                      <p:cBhvr additive="base">
                                        <p:cTn id="48" dur="500" fill="hold"/>
                                        <p:tgtEl>
                                          <p:spTgt spid="66569"/>
                                        </p:tgtEl>
                                        <p:attrNameLst>
                                          <p:attrName>ppt_x</p:attrName>
                                        </p:attrNameLst>
                                      </p:cBhvr>
                                      <p:tavLst>
                                        <p:tav tm="0">
                                          <p:val>
                                            <p:strVal val="#ppt_x"/>
                                          </p:val>
                                        </p:tav>
                                        <p:tav tm="100000">
                                          <p:val>
                                            <p:strVal val="#ppt_x"/>
                                          </p:val>
                                        </p:tav>
                                      </p:tavLst>
                                    </p:anim>
                                    <p:anim calcmode="lin" valueType="num">
                                      <p:cBhvr additive="base">
                                        <p:cTn id="49" dur="500" fill="hold"/>
                                        <p:tgtEl>
                                          <p:spTgt spid="665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p:bldP spid="66565" grpId="0"/>
      <p:bldP spid="66566" grpId="0"/>
      <p:bldP spid="66567" grpId="0"/>
      <p:bldP spid="66568" grpId="0"/>
      <p:bldP spid="66569" grpId="0"/>
      <p:bldP spid="66573" grpId="0"/>
      <p:bldP spid="6657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p:nvPr/>
        </p:nvSpPr>
        <p:spPr>
          <a:xfrm>
            <a:off x="449580" y="116205"/>
            <a:ext cx="4351020" cy="1106805"/>
          </a:xfrm>
          <a:prstGeom prst="rect">
            <a:avLst/>
          </a:prstGeom>
          <a:noFill/>
          <a:ln w="9525">
            <a:noFill/>
          </a:ln>
        </p:spPr>
        <p:txBody>
          <a:bodyPr wrap="square">
            <a:spAutoFit/>
            <a:scene3d>
              <a:camera prst="orthographicFront"/>
              <a:lightRig rig="threePt" dir="t"/>
            </a:scene3d>
          </a:bodyPr>
          <a:p>
            <a:pPr>
              <a:spcBef>
                <a:spcPct val="50000"/>
              </a:spcBef>
            </a:pPr>
            <a:r>
              <a:rPr lang="zh-CN" altLang="zh-CN" sz="6600" b="1" dirty="0">
                <a:ln w="22225">
                  <a:solidFill>
                    <a:schemeClr val="accent2"/>
                  </a:solidFill>
                  <a:prstDash val="solid"/>
                </a:ln>
                <a:solidFill>
                  <a:schemeClr val="accent2">
                    <a:lumMod val="40000"/>
                    <a:lumOff val="60000"/>
                  </a:schemeClr>
                </a:solidFill>
                <a:effectLst/>
                <a:latin typeface="Arial" panose="020B0604020202020204" pitchFamily="34" charset="0"/>
              </a:rPr>
              <a:t>走近作者</a:t>
            </a:r>
            <a:endParaRPr lang="zh-CN" altLang="zh-CN" sz="6600" b="1" dirty="0">
              <a:ln w="22225">
                <a:solidFill>
                  <a:schemeClr val="accent2"/>
                </a:solidFill>
                <a:prstDash val="solid"/>
              </a:ln>
              <a:solidFill>
                <a:schemeClr val="accent2">
                  <a:lumMod val="40000"/>
                  <a:lumOff val="60000"/>
                </a:schemeClr>
              </a:solidFill>
              <a:effectLst/>
              <a:latin typeface="Arial" panose="020B0604020202020204" pitchFamily="34" charset="0"/>
            </a:endParaRPr>
          </a:p>
        </p:txBody>
      </p:sp>
      <p:sp>
        <p:nvSpPr>
          <p:cNvPr id="114692" name="Rectangle 4"/>
          <p:cNvSpPr>
            <a:spLocks noChangeArrowheads="1"/>
          </p:cNvSpPr>
          <p:nvPr/>
        </p:nvSpPr>
        <p:spPr bwMode="auto">
          <a:xfrm>
            <a:off x="4244975" y="-11430"/>
            <a:ext cx="7733030" cy="6734175"/>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en-US" altLang="zh-CN" sz="36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       </a:t>
            </a:r>
            <a:r>
              <a:rPr lang="zh-CN" altLang="en-US" sz="3600" b="1" dirty="0">
                <a:solidFill>
                  <a:srgbClr val="FF3300"/>
                </a:solidFill>
                <a:latin typeface="Arial" panose="020B0604020202020204" pitchFamily="34" charset="0"/>
                <a:sym typeface="+mn-ea"/>
              </a:rPr>
              <a:t>高尔基</a:t>
            </a:r>
            <a:r>
              <a:rPr lang="zh-CN" altLang="en-US" sz="3600" b="1" dirty="0">
                <a:latin typeface="Arial" panose="020B0604020202020204" pitchFamily="34" charset="0"/>
                <a:sym typeface="+mn-ea"/>
              </a:rPr>
              <a:t>（</a:t>
            </a:r>
            <a:r>
              <a:rPr lang="en-US" altLang="zh-CN" sz="3600" b="1" dirty="0">
                <a:latin typeface="Arial" panose="020B0604020202020204" pitchFamily="34" charset="0"/>
                <a:sym typeface="+mn-ea"/>
              </a:rPr>
              <a:t>1868--1936</a:t>
            </a:r>
            <a:r>
              <a:rPr lang="zh-CN" altLang="en-US" sz="3600" b="1" dirty="0">
                <a:latin typeface="Arial" panose="020B0604020202020204" pitchFamily="34" charset="0"/>
                <a:sym typeface="+mn-ea"/>
              </a:rPr>
              <a:t>）</a:t>
            </a:r>
            <a:r>
              <a:rPr kumimoji="1" lang="zh-CN" altLang="en-US" sz="3600" b="1" i="0" u="none" strike="noStrike" kern="1200" cap="none" spc="0" normalizeH="0" baseline="0" noProof="0" smtClean="0">
                <a:ln>
                  <a:noFill/>
                </a:ln>
                <a:solidFill>
                  <a:srgbClr val="FF0000"/>
                </a:solidFill>
                <a:effectLst/>
                <a:uLnTx/>
                <a:uFillTx/>
                <a:latin typeface="Times New Roman" panose="02020603050405020304" pitchFamily="18" charset="0"/>
                <a:ea typeface="楷体_GB2312" pitchFamily="49" charset="-122"/>
                <a:cs typeface="+mn-cs"/>
              </a:rPr>
              <a:t>苏联</a:t>
            </a:r>
            <a:r>
              <a:rPr kumimoji="1" lang="zh-CN" altLang="en-US" sz="3600" b="1" i="0" u="none" strike="noStrike" kern="1200" cap="none" spc="0" normalizeH="0" baseline="0" noProof="0" smtClean="0">
                <a:ln>
                  <a:noFill/>
                </a:ln>
                <a:solidFill>
                  <a:schemeClr val="tx1"/>
                </a:solidFill>
                <a:effectLst/>
                <a:uLnTx/>
                <a:uFillTx/>
                <a:latin typeface="Times New Roman" panose="02020603050405020304" pitchFamily="18" charset="0"/>
                <a:ea typeface="楷体_GB2312" pitchFamily="49" charset="-122"/>
                <a:cs typeface="+mn-cs"/>
              </a:rPr>
              <a:t>伟大的无产阶级文学作家，社会主义现实主义文学奠基人。</a:t>
            </a:r>
            <a:endParaRPr kumimoji="1" lang="zh-CN" altLang="en-US" sz="3600" b="1" i="0" u="none" strike="noStrike" kern="1200" cap="none" spc="0" normalizeH="0" baseline="0" noProof="0" smtClean="0">
              <a:ln>
                <a:noFill/>
              </a:ln>
              <a:solidFill>
                <a:schemeClr val="tx1"/>
              </a:solidFill>
              <a:effectLst/>
              <a:uLnTx/>
              <a:uFillTx/>
              <a:latin typeface="Times New Roman" panose="02020603050405020304" pitchFamily="18" charset="0"/>
              <a:ea typeface="楷体_GB2312" pitchFamily="49"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lang="en-US" altLang="zh-CN" sz="3600" b="1">
                <a:latin typeface="Arial" panose="020B0604020202020204" pitchFamily="34" charset="0"/>
                <a:sym typeface="+mn-ea"/>
              </a:rPr>
              <a:t>     4</a:t>
            </a:r>
            <a:r>
              <a:rPr lang="zh-CN" altLang="en-US" sz="3600" b="1" dirty="0">
                <a:latin typeface="Arial" panose="020B0604020202020204" pitchFamily="34" charset="0"/>
                <a:sym typeface="+mn-ea"/>
              </a:rPr>
              <a:t>岁丧父，</a:t>
            </a:r>
            <a:r>
              <a:rPr lang="en-US" altLang="zh-CN" sz="3600" b="1">
                <a:latin typeface="Arial" panose="020B0604020202020204" pitchFamily="34" charset="0"/>
                <a:sym typeface="+mn-ea"/>
              </a:rPr>
              <a:t>10</a:t>
            </a:r>
            <a:r>
              <a:rPr lang="zh-CN" altLang="en-US" sz="3600" b="1" dirty="0">
                <a:latin typeface="Arial" panose="020B0604020202020204" pitchFamily="34" charset="0"/>
                <a:sym typeface="+mn-ea"/>
              </a:rPr>
              <a:t>岁就为生活所迫，到处流浪。他当过鞋铺学徒，轮船杂役，面包工人和更夫，尝尽了人间苦难。他亲眼看到俄国的劳动人民在沙皇统治下所遭受的种种压迫和剥削，这为他的创作提供了坚实的生活基础和丰富的题材。</a:t>
            </a:r>
            <a:r>
              <a:rPr lang="zh-CN" altLang="en-US" sz="3600" dirty="0">
                <a:latin typeface="Arial" panose="020B0604020202020204" pitchFamily="34" charset="0"/>
                <a:sym typeface="+mn-ea"/>
              </a:rPr>
              <a:t> </a:t>
            </a:r>
            <a:endParaRPr kumimoji="1" lang="en-US" altLang="zh-CN" sz="3600" b="1" i="0" u="none" strike="noStrike" kern="1200" cap="none" spc="0" normalizeH="0" baseline="0" noProof="0" smtClean="0">
              <a:ln>
                <a:noFill/>
              </a:ln>
              <a:solidFill>
                <a:srgbClr val="FF3300"/>
              </a:solidFill>
              <a:effectLst/>
              <a:uLnTx/>
              <a:uFillTx/>
              <a:latin typeface="Times New Roman" panose="02020603050405020304" pitchFamily="18" charset="0"/>
              <a:ea typeface="楷体_GB2312" pitchFamily="49" charset="-122"/>
              <a:cs typeface="+mn-cs"/>
            </a:endParaRPr>
          </a:p>
        </p:txBody>
      </p:sp>
      <p:pic>
        <p:nvPicPr>
          <p:cNvPr id="2" name="图片 1" descr="0010023428438961_b"/>
          <p:cNvPicPr>
            <a:picLocks noChangeAspect="1"/>
          </p:cNvPicPr>
          <p:nvPr/>
        </p:nvPicPr>
        <p:blipFill>
          <a:blip r:embed="rId1"/>
          <a:stretch>
            <a:fillRect/>
          </a:stretch>
        </p:blipFill>
        <p:spPr>
          <a:xfrm>
            <a:off x="84455" y="1032510"/>
            <a:ext cx="4159885" cy="56902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4692"/>
                                        </p:tgtEl>
                                        <p:attrNameLst>
                                          <p:attrName>style.visibility</p:attrName>
                                        </p:attrNameLst>
                                      </p:cBhvr>
                                      <p:to>
                                        <p:strVal val="visible"/>
                                      </p:to>
                                    </p:set>
                                    <p:animEffect transition="in" filter="diamond(in)">
                                      <p:cBhvr>
                                        <p:cTn id="7" dur="1000"/>
                                        <p:tgtEl>
                                          <p:spTgt spid="114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文本占位符 73730"/>
          <p:cNvSpPr>
            <a:spLocks noGrp="1"/>
          </p:cNvSpPr>
          <p:nvPr>
            <p:ph type="body" idx="1"/>
          </p:nvPr>
        </p:nvSpPr>
        <p:spPr>
          <a:xfrm>
            <a:off x="205105" y="61595"/>
            <a:ext cx="11811000" cy="4530725"/>
          </a:xfrm>
        </p:spPr>
        <p:txBody>
          <a:bodyPr/>
          <a:p>
            <a:pPr>
              <a:buNone/>
            </a:pPr>
            <a:r>
              <a:rPr lang="en-US" altLang="zh-CN" sz="4800" b="1"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2</a:t>
            </a:r>
            <a:r>
              <a:rPr lang="zh-CN" altLang="en-US" sz="4800" b="1"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a:t>
            </a:r>
            <a:r>
              <a:rPr lang="en-US" altLang="zh-CN" sz="4800" b="1"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a:t>
            </a:r>
            <a:r>
              <a:rPr lang="zh-CN" altLang="en-US" sz="4800" b="1"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让暴风雨来得更猛烈些吧”一句有什么深刻含义？表达了作者什么思想感情？有何表达效果？</a:t>
            </a:r>
            <a:endParaRPr lang="zh-CN" altLang="en-US" sz="4800" b="1" dirty="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endParaRPr>
          </a:p>
        </p:txBody>
      </p:sp>
      <p:pic>
        <p:nvPicPr>
          <p:cNvPr id="2" name="图片 1" descr="4b90f603738da977cf69b434ba51f8198618e36f"/>
          <p:cNvPicPr>
            <a:picLocks noChangeAspect="1"/>
          </p:cNvPicPr>
          <p:nvPr/>
        </p:nvPicPr>
        <p:blipFill>
          <a:blip r:embed="rId1"/>
          <a:stretch>
            <a:fillRect/>
          </a:stretch>
        </p:blipFill>
        <p:spPr>
          <a:xfrm>
            <a:off x="22860" y="2065020"/>
            <a:ext cx="12175490" cy="4730115"/>
          </a:xfrm>
          <a:prstGeom prst="rect">
            <a:avLst/>
          </a:prstGeom>
        </p:spPr>
      </p:pic>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 calcmode="lin" valueType="num">
                                      <p:cBhvr additive="base">
                                        <p:cTn id="7" dur="500" fill="hold"/>
                                        <p:tgtEl>
                                          <p:spTgt spid="737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文本框 67585"/>
          <p:cNvSpPr txBox="1"/>
          <p:nvPr/>
        </p:nvSpPr>
        <p:spPr>
          <a:xfrm>
            <a:off x="161925" y="1143000"/>
            <a:ext cx="11816080" cy="1383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marL="1428750" indent="-1428750" fontAlgn="auto">
              <a:lnSpc>
                <a:spcPts val="5040"/>
              </a:lnSpc>
              <a:buClr>
                <a:schemeClr val="bg1"/>
              </a:buClr>
            </a:pPr>
            <a:r>
              <a:rPr lang="zh-CN" altLang="en-US" sz="4800" b="1" dirty="0">
                <a:ln w="22225">
                  <a:solidFill>
                    <a:schemeClr val="accent2"/>
                  </a:solidFill>
                  <a:prstDash val="solid"/>
                </a:ln>
                <a:solidFill>
                  <a:schemeClr val="accent2">
                    <a:lumMod val="40000"/>
                    <a:lumOff val="60000"/>
                  </a:schemeClr>
                </a:solidFill>
                <a:effectLst/>
                <a:latin typeface="宋体" panose="02010600030101010101" pitchFamily="2" charset="-122"/>
              </a:rPr>
              <a:t>含义：</a:t>
            </a:r>
            <a:r>
              <a:rPr lang="zh-CN" altLang="en-US" sz="3600" b="1" dirty="0">
                <a:solidFill>
                  <a:srgbClr val="0000FF"/>
                </a:solidFill>
                <a:latin typeface="宋体" panose="02010600030101010101" pitchFamily="2" charset="-122"/>
              </a:rPr>
              <a:t>饱含着革命先驱者对无产阶级革命的</a:t>
            </a:r>
            <a:r>
              <a:rPr lang="zh-CN" altLang="en-US" sz="3600" b="1" dirty="0">
                <a:solidFill>
                  <a:srgbClr val="FF0000"/>
                </a:solidFill>
                <a:latin typeface="宋体" panose="02010600030101010101" pitchFamily="2" charset="-122"/>
              </a:rPr>
              <a:t>渴望与期待</a:t>
            </a:r>
            <a:r>
              <a:rPr lang="zh-CN" altLang="en-US" sz="3600" b="1" dirty="0">
                <a:solidFill>
                  <a:srgbClr val="0000FF"/>
                </a:solidFill>
                <a:latin typeface="宋体" panose="02010600030101010101" pitchFamily="2" charset="-122"/>
              </a:rPr>
              <a:t>，预报</a:t>
            </a:r>
            <a:r>
              <a:rPr lang="zh-CN" altLang="en-US" sz="3600" b="1" dirty="0">
                <a:solidFill>
                  <a:srgbClr val="FF0000"/>
                </a:solidFill>
                <a:latin typeface="宋体" panose="02010600030101010101" pitchFamily="2" charset="-122"/>
              </a:rPr>
              <a:t>革命风暴即将到来</a:t>
            </a:r>
            <a:r>
              <a:rPr lang="zh-CN" altLang="en-US" sz="3600" b="1" dirty="0">
                <a:solidFill>
                  <a:srgbClr val="0000FF"/>
                </a:solidFill>
                <a:latin typeface="宋体" panose="02010600030101010101" pitchFamily="2" charset="-122"/>
              </a:rPr>
              <a:t>，也</a:t>
            </a:r>
            <a:r>
              <a:rPr lang="zh-CN" altLang="en-US" sz="3600" b="1" dirty="0">
                <a:solidFill>
                  <a:srgbClr val="FF0000"/>
                </a:solidFill>
                <a:latin typeface="宋体" panose="02010600030101010101" pitchFamily="2" charset="-122"/>
              </a:rPr>
              <a:t>号召</a:t>
            </a:r>
            <a:r>
              <a:rPr lang="zh-CN" altLang="en-US" sz="3600" b="1" dirty="0">
                <a:solidFill>
                  <a:srgbClr val="0000FF"/>
                </a:solidFill>
                <a:latin typeface="宋体" panose="02010600030101010101" pitchFamily="2" charset="-122"/>
              </a:rPr>
              <a:t>人民积极投身</a:t>
            </a:r>
            <a:r>
              <a:rPr lang="zh-CN" altLang="en-US" sz="3600" b="1" dirty="0">
                <a:solidFill>
                  <a:srgbClr val="FF0000"/>
                </a:solidFill>
                <a:latin typeface="宋体" panose="02010600030101010101" pitchFamily="2" charset="-122"/>
              </a:rPr>
              <a:t>革命</a:t>
            </a:r>
            <a:r>
              <a:rPr lang="zh-CN" altLang="en-US" sz="3600" b="1" dirty="0">
                <a:solidFill>
                  <a:srgbClr val="0000FF"/>
                </a:solidFill>
                <a:latin typeface="宋体" panose="02010600030101010101" pitchFamily="2" charset="-122"/>
              </a:rPr>
              <a:t>。</a:t>
            </a:r>
            <a:endParaRPr lang="zh-CN" altLang="en-US" sz="3600" b="1" dirty="0">
              <a:solidFill>
                <a:srgbClr val="A50021"/>
              </a:solidFill>
              <a:latin typeface="Times New Roman" panose="02020603050405020304" pitchFamily="18" charset="0"/>
              <a:ea typeface="楷体_GB2312" pitchFamily="49" charset="-122"/>
            </a:endParaRPr>
          </a:p>
        </p:txBody>
      </p:sp>
      <p:sp>
        <p:nvSpPr>
          <p:cNvPr id="67590" name="标题 67589"/>
          <p:cNvSpPr>
            <a:spLocks noGrp="1"/>
          </p:cNvSpPr>
          <p:nvPr>
            <p:ph type="title"/>
          </p:nvPr>
        </p:nvSpPr>
        <p:spPr>
          <a:xfrm>
            <a:off x="1524000" y="0"/>
            <a:ext cx="9144000" cy="1143000"/>
          </a:xfrm>
        </p:spPr>
        <p:txBody>
          <a:bodyPr anchor="ctr"/>
          <a:p>
            <a:pPr algn="l"/>
            <a:r>
              <a:rPr lang="en-US" altLang="zh-CN" sz="3200" dirty="0">
                <a:latin typeface="宋体" panose="02010600030101010101" pitchFamily="2" charset="-122"/>
              </a:rPr>
              <a:t>    </a:t>
            </a:r>
            <a:r>
              <a:rPr lang="en-US" altLang="zh-CN" sz="4000" b="1" dirty="0">
                <a:latin typeface="宋体" panose="02010600030101010101" pitchFamily="2" charset="-122"/>
              </a:rPr>
              <a:t>“</a:t>
            </a:r>
            <a:r>
              <a:rPr lang="zh-CN" altLang="en-US" sz="4000" b="1" dirty="0">
                <a:latin typeface="宋体" panose="02010600030101010101" pitchFamily="2" charset="-122"/>
              </a:rPr>
              <a:t>让暴风雨来得更猛烈些吧”</a:t>
            </a:r>
            <a:endParaRPr lang="zh-CN" altLang="en-US" sz="4000" b="1" dirty="0"/>
          </a:p>
        </p:txBody>
      </p:sp>
      <p:sp>
        <p:nvSpPr>
          <p:cNvPr id="67591" name="矩形 67590"/>
          <p:cNvSpPr/>
          <p:nvPr/>
        </p:nvSpPr>
        <p:spPr>
          <a:xfrm>
            <a:off x="161925" y="4181475"/>
            <a:ext cx="11816080" cy="2000885"/>
          </a:xfrm>
          <a:prstGeom prst="rect">
            <a:avLst/>
          </a:prstGeom>
        </p:spPr>
        <p:style>
          <a:lnRef idx="2">
            <a:schemeClr val="dk1"/>
          </a:lnRef>
          <a:fillRef idx="1">
            <a:schemeClr val="lt1"/>
          </a:fillRef>
          <a:effectRef idx="0">
            <a:schemeClr val="dk1"/>
          </a:effectRef>
          <a:fontRef idx="minor">
            <a:schemeClr val="dk1"/>
          </a:fontRef>
        </p:style>
        <p:txBody>
          <a:bodyPr/>
          <a:p>
            <a:pPr marL="342900" indent="-342900" fontAlgn="auto">
              <a:lnSpc>
                <a:spcPts val="5120"/>
              </a:lnSpc>
              <a:spcBef>
                <a:spcPts val="0"/>
              </a:spcBef>
              <a:buClr>
                <a:schemeClr val="tx1"/>
              </a:buClr>
              <a:buSzPct val="75000"/>
              <a:buFont typeface="Wingdings" panose="05000000000000000000" pitchFamily="2" charset="2"/>
              <a:buNone/>
            </a:pPr>
            <a:r>
              <a:rPr lang="en-US" altLang="zh-CN" sz="4800" b="1" dirty="0">
                <a:ln w="22225">
                  <a:solidFill>
                    <a:schemeClr val="accent2"/>
                  </a:solidFill>
                  <a:prstDash val="solid"/>
                </a:ln>
                <a:solidFill>
                  <a:schemeClr val="accent2">
                    <a:lumMod val="40000"/>
                    <a:lumOff val="60000"/>
                  </a:schemeClr>
                </a:solidFill>
                <a:effectLst/>
                <a:latin typeface="黑体" panose="02010609060101010101" pitchFamily="2" charset="-122"/>
                <a:ea typeface="黑体" panose="02010609060101010101" pitchFamily="2" charset="-122"/>
              </a:rPr>
              <a:t> </a:t>
            </a:r>
            <a:r>
              <a:rPr lang="zh-CN" altLang="en-US" sz="4800" b="1" dirty="0">
                <a:ln w="22225">
                  <a:solidFill>
                    <a:schemeClr val="accent2"/>
                  </a:solidFill>
                  <a:prstDash val="solid"/>
                </a:ln>
                <a:solidFill>
                  <a:schemeClr val="accent2">
                    <a:lumMod val="40000"/>
                    <a:lumOff val="60000"/>
                  </a:schemeClr>
                </a:solidFill>
                <a:effectLst/>
                <a:latin typeface="黑体" panose="02010609060101010101" pitchFamily="2" charset="-122"/>
                <a:ea typeface="黑体" panose="02010609060101010101" pitchFamily="2" charset="-122"/>
              </a:rPr>
              <a:t>表达效果</a:t>
            </a:r>
            <a:r>
              <a:rPr lang="en-US" altLang="zh-CN" sz="4800" b="1" dirty="0">
                <a:ln w="22225">
                  <a:solidFill>
                    <a:schemeClr val="accent2"/>
                  </a:solidFill>
                  <a:prstDash val="solid"/>
                </a:ln>
                <a:solidFill>
                  <a:schemeClr val="accent2">
                    <a:lumMod val="40000"/>
                    <a:lumOff val="60000"/>
                  </a:schemeClr>
                </a:solidFill>
                <a:effectLst/>
                <a:latin typeface="黑体" panose="02010609060101010101" pitchFamily="2" charset="-122"/>
                <a:ea typeface="黑体" panose="02010609060101010101" pitchFamily="2" charset="-122"/>
              </a:rPr>
              <a:t>:</a:t>
            </a:r>
            <a:r>
              <a:rPr lang="zh-CN" altLang="en-US" sz="3600" b="1" dirty="0">
                <a:solidFill>
                  <a:srgbClr val="FF33CC"/>
                </a:solidFill>
                <a:latin typeface="黑体" panose="02010609060101010101" pitchFamily="2" charset="-122"/>
                <a:ea typeface="黑体" panose="02010609060101010101" pitchFamily="2" charset="-122"/>
              </a:rPr>
              <a:t>深化主旨</a:t>
            </a:r>
            <a:r>
              <a:rPr lang="zh-CN" altLang="en-US" sz="3600" b="1" u="sng" dirty="0">
                <a:solidFill>
                  <a:srgbClr val="FF0000"/>
                </a:solidFill>
                <a:latin typeface="黑体" panose="02010609060101010101" pitchFamily="2" charset="-122"/>
                <a:ea typeface="黑体" panose="02010609060101010101" pitchFamily="2" charset="-122"/>
              </a:rPr>
              <a:t>富于号召力和战斗力</a:t>
            </a:r>
            <a:r>
              <a:rPr lang="zh-CN" altLang="en-US"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000000"/>
                </a:solidFill>
                <a:latin typeface="黑体" panose="02010609060101010101" pitchFamily="2" charset="-122"/>
                <a:ea typeface="黑体" panose="02010609060101010101" pitchFamily="2" charset="-122"/>
              </a:rPr>
              <a:t>鼓励和号召人民群众积极行动起来，投身革命，推翻沙皇的专制统治。</a:t>
            </a:r>
            <a:endParaRPr lang="zh-CN" altLang="en-US" sz="3600" b="1" dirty="0">
              <a:solidFill>
                <a:srgbClr val="000000"/>
              </a:solidFill>
              <a:latin typeface="黑体" panose="02010609060101010101" pitchFamily="2" charset="-122"/>
              <a:ea typeface="黑体" panose="02010609060101010101" pitchFamily="2" charset="-122"/>
            </a:endParaRPr>
          </a:p>
        </p:txBody>
      </p:sp>
      <p:sp>
        <p:nvSpPr>
          <p:cNvPr id="2" name="文本框 1"/>
          <p:cNvSpPr txBox="1"/>
          <p:nvPr/>
        </p:nvSpPr>
        <p:spPr>
          <a:xfrm>
            <a:off x="161925" y="2640330"/>
            <a:ext cx="11816080" cy="1383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marL="1428750" indent="-1428750" fontAlgn="auto">
              <a:lnSpc>
                <a:spcPts val="5040"/>
              </a:lnSpc>
              <a:buClr>
                <a:schemeClr val="bg1"/>
              </a:buClr>
            </a:pPr>
            <a:r>
              <a:rPr lang="zh-CN" altLang="en-US" sz="4800" b="1" dirty="0">
                <a:ln w="22225">
                  <a:solidFill>
                    <a:schemeClr val="accent2"/>
                  </a:solidFill>
                  <a:prstDash val="solid"/>
                </a:ln>
                <a:solidFill>
                  <a:schemeClr val="accent2">
                    <a:lumMod val="40000"/>
                    <a:lumOff val="60000"/>
                  </a:schemeClr>
                </a:solidFill>
                <a:effectLst/>
                <a:latin typeface="宋体" panose="02010600030101010101" pitchFamily="2" charset="-122"/>
              </a:rPr>
              <a:t>感情：</a:t>
            </a:r>
            <a:r>
              <a:rPr lang="zh-CN" altLang="en-US" sz="3600" b="1" dirty="0">
                <a:solidFill>
                  <a:srgbClr val="0000FF"/>
                </a:solidFill>
                <a:latin typeface="宋体" panose="02010600030101010101" pitchFamily="2" charset="-122"/>
              </a:rPr>
              <a:t>要求</a:t>
            </a:r>
            <a:r>
              <a:rPr lang="zh-CN" altLang="en-US" sz="3600" b="1" dirty="0">
                <a:solidFill>
                  <a:srgbClr val="FF0000"/>
                </a:solidFill>
                <a:latin typeface="宋体" panose="02010600030101010101" pitchFamily="2" charset="-122"/>
              </a:rPr>
              <a:t>惩治黑暗和腐败的义愤</a:t>
            </a:r>
            <a:r>
              <a:rPr lang="zh-CN" altLang="en-US" sz="3600" b="1" dirty="0">
                <a:solidFill>
                  <a:srgbClr val="0000FF"/>
                </a:solidFill>
                <a:latin typeface="宋体" panose="02010600030101010101" pitchFamily="2" charset="-122"/>
              </a:rPr>
              <a:t>，奋起斗争，</a:t>
            </a:r>
            <a:r>
              <a:rPr lang="zh-CN" altLang="en-US" sz="3600" b="1" dirty="0">
                <a:solidFill>
                  <a:srgbClr val="FF0000"/>
                </a:solidFill>
                <a:latin typeface="宋体" panose="02010600030101010101" pitchFamily="2" charset="-122"/>
              </a:rPr>
              <a:t>赢得解放的豪情</a:t>
            </a:r>
            <a:r>
              <a:rPr lang="zh-CN" altLang="en-US" sz="3600" b="1" dirty="0">
                <a:solidFill>
                  <a:srgbClr val="0000FF"/>
                </a:solidFill>
                <a:latin typeface="宋体" panose="02010600030101010101" pitchFamily="2" charset="-122"/>
              </a:rPr>
              <a:t>，肯定</a:t>
            </a:r>
            <a:r>
              <a:rPr lang="zh-CN" altLang="en-US" sz="3600" b="1" dirty="0">
                <a:solidFill>
                  <a:srgbClr val="FF0000"/>
                </a:solidFill>
                <a:latin typeface="宋体" panose="02010600030101010101" pitchFamily="2" charset="-122"/>
              </a:rPr>
              <a:t>革命必</a:t>
            </a:r>
            <a:r>
              <a:rPr lang="zh-CN" altLang="en-US" sz="3600" b="1" dirty="0">
                <a:solidFill>
                  <a:srgbClr val="0000FF"/>
                </a:solidFill>
                <a:latin typeface="宋体" panose="02010600030101010101" pitchFamily="2" charset="-122"/>
              </a:rPr>
              <a:t>将爆发并</a:t>
            </a:r>
            <a:r>
              <a:rPr lang="zh-CN" altLang="en-US" sz="3600" b="1" dirty="0">
                <a:solidFill>
                  <a:srgbClr val="FF0000"/>
                </a:solidFill>
                <a:latin typeface="宋体" panose="02010600030101010101" pitchFamily="2" charset="-122"/>
              </a:rPr>
              <a:t>胜</a:t>
            </a:r>
            <a:r>
              <a:rPr lang="zh-CN" altLang="en-US" sz="3600" b="1" dirty="0">
                <a:solidFill>
                  <a:srgbClr val="0000FF"/>
                </a:solidFill>
                <a:latin typeface="宋体" panose="02010600030101010101" pitchFamily="2" charset="-122"/>
              </a:rPr>
              <a:t>利</a:t>
            </a:r>
            <a:r>
              <a:rPr lang="zh-CN" altLang="en-US" sz="3600" b="1" dirty="0">
                <a:solidFill>
                  <a:srgbClr val="FF0000"/>
                </a:solidFill>
                <a:latin typeface="宋体" panose="02010600030101010101" pitchFamily="2" charset="-122"/>
              </a:rPr>
              <a:t>的信念</a:t>
            </a:r>
            <a:r>
              <a:rPr lang="zh-CN" altLang="en-US" sz="3600" b="1" dirty="0">
                <a:solidFill>
                  <a:srgbClr val="0000FF"/>
                </a:solidFill>
                <a:latin typeface="宋体" panose="02010600030101010101" pitchFamily="2" charset="-122"/>
              </a:rPr>
              <a:t>。</a:t>
            </a:r>
            <a:endParaRPr lang="zh-CN" altLang="en-US" sz="3600" b="1" dirty="0">
              <a:solidFill>
                <a:srgbClr val="A50021"/>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6">
                                            <p:txEl>
                                              <p:charRg st="4294967295" end="4294967295"/>
                                            </p:txEl>
                                          </p:spTgt>
                                        </p:tgtEl>
                                        <p:attrNameLst>
                                          <p:attrName>style.visibility</p:attrName>
                                        </p:attrNameLst>
                                      </p:cBhvr>
                                      <p:to>
                                        <p:strVal val="visible"/>
                                      </p:to>
                                    </p:set>
                                    <p:anim calcmode="lin" valueType="num">
                                      <p:cBhvr additive="base">
                                        <p:cTn id="7" dur="500" fill="hold"/>
                                        <p:tgtEl>
                                          <p:spTgt spid="6758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7586">
                                            <p:txEl>
                                              <p:charRg st="4294967295" end="4294967295"/>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7586">
                                            <p:txEl>
                                              <p:charRg st="0" end="49"/>
                                            </p:txEl>
                                          </p:spTgt>
                                        </p:tgtEl>
                                        <p:attrNameLst>
                                          <p:attrName>style.visibility</p:attrName>
                                        </p:attrNameLst>
                                      </p:cBhvr>
                                      <p:to>
                                        <p:strVal val="visible"/>
                                      </p:to>
                                    </p:set>
                                    <p:anim calcmode="lin" valueType="num">
                                      <p:cBhvr additive="base">
                                        <p:cTn id="13" dur="500" fill="hold"/>
                                        <p:tgtEl>
                                          <p:spTgt spid="67586">
                                            <p:txEl>
                                              <p:charRg st="0" end="4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7586">
                                            <p:txEl>
                                              <p:charRg st="0" end="49"/>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type.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7591"/>
                                        </p:tgtEl>
                                        <p:attrNameLst>
                                          <p:attrName>style.visibility</p:attrName>
                                        </p:attrNameLst>
                                      </p:cBhvr>
                                      <p:to>
                                        <p:strVal val="visible"/>
                                      </p:to>
                                    </p:set>
                                    <p:anim calcmode="lin" valueType="num">
                                      <p:cBhvr additive="base">
                                        <p:cTn id="25" dur="500" fill="hold"/>
                                        <p:tgtEl>
                                          <p:spTgt spid="67591"/>
                                        </p:tgtEl>
                                        <p:attrNameLst>
                                          <p:attrName>ppt_x</p:attrName>
                                        </p:attrNameLst>
                                      </p:cBhvr>
                                      <p:tavLst>
                                        <p:tav tm="0">
                                          <p:val>
                                            <p:strVal val="0-#ppt_w/2"/>
                                          </p:val>
                                        </p:tav>
                                        <p:tav tm="100000">
                                          <p:val>
                                            <p:strVal val="#ppt_x"/>
                                          </p:val>
                                        </p:tav>
                                      </p:tavLst>
                                    </p:anim>
                                    <p:anim calcmode="lin" valueType="num">
                                      <p:cBhvr additive="base">
                                        <p:cTn id="26" dur="500" fill="hold"/>
                                        <p:tgtEl>
                                          <p:spTgt spid="675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build="p"/>
      <p:bldP spid="67591" grpId="0" bldLvl="0" animBg="1"/>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9" name="Rectangle 3"/>
          <p:cNvSpPr>
            <a:spLocks noGrp="1" noChangeArrowheads="1"/>
          </p:cNvSpPr>
          <p:nvPr/>
        </p:nvSpPr>
        <p:spPr>
          <a:xfrm>
            <a:off x="158115" y="0"/>
            <a:ext cx="4076065" cy="1143000"/>
          </a:xfrm>
          <a:prstGeom prst="rect">
            <a:avLst/>
          </a:prstGeom>
        </p:spPr>
        <p:txBody>
          <a:bodyPr vert="horz" wrap="square" lIns="91440" tIns="45720" rIns="91440" bIns="45720" numCol="1" rtlCol="0" anchor="ctr" anchorCtr="0" compatLnSpc="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rPr>
              <a:t>合作探究</a:t>
            </a:r>
            <a:endParaRPr kumimoji="0" lang="zh-CN" altLang="en-US" sz="6600" b="0"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endParaRPr>
          </a:p>
        </p:txBody>
      </p:sp>
      <p:sp>
        <p:nvSpPr>
          <p:cNvPr id="2" name="文本框 1"/>
          <p:cNvSpPr txBox="1"/>
          <p:nvPr/>
        </p:nvSpPr>
        <p:spPr>
          <a:xfrm>
            <a:off x="158115" y="890270"/>
            <a:ext cx="11918315" cy="5092700"/>
          </a:xfrm>
          <a:prstGeom prst="rect">
            <a:avLst/>
          </a:prstGeom>
          <a:noFill/>
        </p:spPr>
        <p:txBody>
          <a:bodyPr wrap="square" rtlCol="0" anchor="t">
            <a:spAutoFit/>
          </a:bodyPr>
          <a:p>
            <a:pPr algn="l" fontAlgn="auto">
              <a:lnSpc>
                <a:spcPts val="6500"/>
              </a:lnSpc>
            </a:pPr>
            <a:r>
              <a:rPr lang="en-US" altLang="zh-CN" sz="4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4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、文章题目是</a:t>
            </a:r>
            <a:r>
              <a:rPr lang="en-US" altLang="zh-CN" sz="4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海燕</a:t>
            </a:r>
            <a:r>
              <a:rPr lang="en-US" altLang="zh-CN" sz="4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，请你根据自己的理解替作者拟定一个副标题。</a:t>
            </a:r>
            <a:endParaRPr lang="zh-CN" altLang="en-US" sz="4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algn="l" fontAlgn="auto">
              <a:lnSpc>
                <a:spcPts val="6500"/>
              </a:lnSpc>
            </a:pPr>
            <a:r>
              <a:rPr lang="en-US" altLang="zh-CN" sz="44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44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、文中三次出现“暴风雨”有哪些作用？</a:t>
            </a:r>
            <a:endParaRPr lang="zh-CN" altLang="en-US" sz="44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algn="l" fontAlgn="auto">
              <a:lnSpc>
                <a:spcPts val="6500"/>
              </a:lnSpc>
            </a:pPr>
            <a:r>
              <a:rPr lang="en-US" altLang="zh-CN" sz="4400" b="1" dirty="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4400" b="1" dirty="0">
                <a:latin typeface="楷体" panose="02010609060101010101" pitchFamily="49" charset="-122"/>
                <a:ea typeface="楷体" panose="02010609060101010101" pitchFamily="49" charset="-122"/>
                <a:cs typeface="楷体" panose="02010609060101010101" pitchFamily="49" charset="-122"/>
                <a:sym typeface="+mn-ea"/>
              </a:rPr>
              <a:t>、</a:t>
            </a:r>
            <a:r>
              <a:rPr sz="4400" b="1" dirty="0">
                <a:latin typeface="楷体" panose="02010609060101010101" pitchFamily="49" charset="-122"/>
                <a:ea typeface="楷体" panose="02010609060101010101" pitchFamily="49" charset="-122"/>
                <a:cs typeface="楷体" panose="02010609060101010101" pitchFamily="49" charset="-122"/>
                <a:sym typeface="+mn-ea"/>
              </a:rPr>
              <a:t>生活中的暴风雨我们应该怎样面对呢?请以“我们是勇敢的海燕”为题写几句话，表达你的观点。</a:t>
            </a:r>
            <a:endParaRPr lang="zh-CN" altLang="en-US" sz="44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9" name="文本框 70658"/>
          <p:cNvSpPr txBox="1"/>
          <p:nvPr/>
        </p:nvSpPr>
        <p:spPr>
          <a:xfrm>
            <a:off x="207010" y="1398905"/>
            <a:ext cx="8610600" cy="5569585"/>
          </a:xfrm>
          <a:prstGeom prst="rect">
            <a:avLst/>
          </a:prstGeom>
          <a:noFill/>
          <a:ln w="9525">
            <a:noFill/>
          </a:ln>
        </p:spPr>
        <p:txBody>
          <a:bodyPr>
            <a:spAutoFit/>
          </a:bodyPr>
          <a:p>
            <a:r>
              <a:rPr lang="en-US" altLang="zh-CN" sz="4800" b="1">
                <a:solidFill>
                  <a:srgbClr val="0000FF"/>
                </a:solidFill>
                <a:latin typeface="Times New Roman" panose="02020603050405020304" pitchFamily="18" charset="0"/>
              </a:rPr>
              <a:t>-</a:t>
            </a:r>
            <a:r>
              <a:rPr lang="en-US" altLang="zh-CN" sz="4400" b="1">
                <a:solidFill>
                  <a:srgbClr val="0000FF"/>
                </a:solidFill>
                <a:latin typeface="Times New Roman" panose="02020603050405020304" pitchFamily="18" charset="0"/>
              </a:rPr>
              <a:t>----</a:t>
            </a:r>
            <a:r>
              <a:rPr lang="zh-CN" altLang="en-US" sz="4400" b="1">
                <a:solidFill>
                  <a:srgbClr val="0000FF"/>
                </a:solidFill>
                <a:latin typeface="Times New Roman" panose="02020603050405020304" pitchFamily="18" charset="0"/>
              </a:rPr>
              <a:t>勇敢的斗士</a:t>
            </a:r>
            <a:r>
              <a:rPr lang="en-US" altLang="zh-CN" sz="4400" b="1">
                <a:solidFill>
                  <a:srgbClr val="0000FF"/>
                </a:solidFill>
                <a:latin typeface="Times New Roman" panose="02020603050405020304" pitchFamily="18" charset="0"/>
              </a:rPr>
              <a:t>       </a:t>
            </a:r>
            <a:br>
              <a:rPr lang="en-US" altLang="zh-CN" sz="4400" b="1">
                <a:solidFill>
                  <a:srgbClr val="0000FF"/>
                </a:solidFill>
                <a:latin typeface="Times New Roman" panose="02020603050405020304" pitchFamily="18" charset="0"/>
              </a:rPr>
            </a:br>
            <a:r>
              <a:rPr lang="en-US" altLang="zh-CN" sz="4400" b="1">
                <a:solidFill>
                  <a:srgbClr val="0000FF"/>
                </a:solidFill>
                <a:latin typeface="Times New Roman" panose="02020603050405020304" pitchFamily="18" charset="0"/>
              </a:rPr>
              <a:t>-----</a:t>
            </a:r>
            <a:r>
              <a:rPr lang="zh-CN" altLang="en-US" sz="4400" b="1">
                <a:solidFill>
                  <a:srgbClr val="0000FF"/>
                </a:solidFill>
                <a:latin typeface="Times New Roman" panose="02020603050405020304" pitchFamily="18" charset="0"/>
              </a:rPr>
              <a:t>暴风雨的勇士</a:t>
            </a:r>
            <a:r>
              <a:rPr lang="en-US" altLang="zh-CN" sz="4400" b="1">
                <a:solidFill>
                  <a:srgbClr val="0000FF"/>
                </a:solidFill>
                <a:latin typeface="Times New Roman" panose="02020603050405020304" pitchFamily="18" charset="0"/>
              </a:rPr>
              <a:t>        </a:t>
            </a:r>
            <a:endParaRPr lang="en-US" altLang="zh-CN" sz="4400" b="1">
              <a:solidFill>
                <a:srgbClr val="0000FF"/>
              </a:solidFill>
              <a:latin typeface="Times New Roman" panose="02020603050405020304" pitchFamily="18" charset="0"/>
            </a:endParaRPr>
          </a:p>
          <a:p>
            <a:r>
              <a:rPr lang="en-US" altLang="zh-CN" sz="4400" b="1">
                <a:solidFill>
                  <a:srgbClr val="0000FF"/>
                </a:solidFill>
                <a:latin typeface="Times New Roman" panose="02020603050405020304" pitchFamily="18" charset="0"/>
              </a:rPr>
              <a:t>-----</a:t>
            </a:r>
            <a:r>
              <a:rPr lang="zh-CN" altLang="en-US" sz="4400" b="1">
                <a:solidFill>
                  <a:srgbClr val="0000FF"/>
                </a:solidFill>
                <a:latin typeface="Times New Roman" panose="02020603050405020304" pitchFamily="18" charset="0"/>
              </a:rPr>
              <a:t>迎接暴风雨的先驱者 </a:t>
            </a:r>
            <a:br>
              <a:rPr lang="zh-CN" altLang="en-US" sz="4400" b="1">
                <a:solidFill>
                  <a:srgbClr val="0000FF"/>
                </a:solidFill>
                <a:latin typeface="Times New Roman" panose="02020603050405020304" pitchFamily="18" charset="0"/>
              </a:rPr>
            </a:br>
            <a:r>
              <a:rPr lang="en-US" altLang="zh-CN" sz="4400" b="1">
                <a:solidFill>
                  <a:srgbClr val="0000FF"/>
                </a:solidFill>
                <a:latin typeface="Times New Roman" panose="02020603050405020304" pitchFamily="18" charset="0"/>
              </a:rPr>
              <a:t>-----</a:t>
            </a:r>
            <a:r>
              <a:rPr lang="zh-CN" altLang="en-US" sz="4400" b="1">
                <a:solidFill>
                  <a:srgbClr val="0000FF"/>
                </a:solidFill>
                <a:latin typeface="Times New Roman" panose="02020603050405020304" pitchFamily="18" charset="0"/>
              </a:rPr>
              <a:t>胜利的预言家</a:t>
            </a:r>
            <a:r>
              <a:rPr lang="en-US" altLang="zh-CN" sz="4400" b="1">
                <a:solidFill>
                  <a:srgbClr val="0000FF"/>
                </a:solidFill>
                <a:latin typeface="Times New Roman" panose="02020603050405020304" pitchFamily="18" charset="0"/>
              </a:rPr>
              <a:t>        </a:t>
            </a:r>
            <a:endParaRPr lang="en-US" altLang="zh-CN" sz="4400" b="1">
              <a:solidFill>
                <a:srgbClr val="0000FF"/>
              </a:solidFill>
              <a:latin typeface="Times New Roman" panose="02020603050405020304" pitchFamily="18" charset="0"/>
            </a:endParaRPr>
          </a:p>
          <a:p>
            <a:r>
              <a:rPr lang="en-US" altLang="zh-CN" sz="4400" b="1">
                <a:solidFill>
                  <a:srgbClr val="0000FF"/>
                </a:solidFill>
                <a:latin typeface="Times New Roman" panose="02020603050405020304" pitchFamily="18" charset="0"/>
              </a:rPr>
              <a:t>-----</a:t>
            </a:r>
            <a:r>
              <a:rPr lang="zh-CN" altLang="en-US" sz="4400" b="1">
                <a:solidFill>
                  <a:srgbClr val="0000FF"/>
                </a:solidFill>
                <a:latin typeface="Times New Roman" panose="02020603050405020304" pitchFamily="18" charset="0"/>
              </a:rPr>
              <a:t>无畏的革命者 </a:t>
            </a:r>
            <a:br>
              <a:rPr lang="zh-CN" altLang="en-US" sz="4400" b="1">
                <a:solidFill>
                  <a:srgbClr val="0000FF"/>
                </a:solidFill>
                <a:latin typeface="Times New Roman" panose="02020603050405020304" pitchFamily="18" charset="0"/>
              </a:rPr>
            </a:br>
            <a:r>
              <a:rPr lang="en-US" altLang="zh-CN" sz="4400" b="1">
                <a:solidFill>
                  <a:srgbClr val="0000FF"/>
                </a:solidFill>
                <a:latin typeface="Times New Roman" panose="02020603050405020304" pitchFamily="18" charset="0"/>
              </a:rPr>
              <a:t>-----</a:t>
            </a:r>
            <a:r>
              <a:rPr lang="zh-CN" altLang="en-US" sz="4400" b="1">
                <a:solidFill>
                  <a:srgbClr val="0000FF"/>
                </a:solidFill>
                <a:latin typeface="Times New Roman" panose="02020603050405020304" pitchFamily="18" charset="0"/>
              </a:rPr>
              <a:t>革命的先驱者</a:t>
            </a:r>
            <a:r>
              <a:rPr lang="en-US" altLang="zh-CN" sz="4400" b="1">
                <a:solidFill>
                  <a:srgbClr val="0000FF"/>
                </a:solidFill>
                <a:latin typeface="Times New Roman" panose="02020603050405020304" pitchFamily="18" charset="0"/>
              </a:rPr>
              <a:t>         </a:t>
            </a:r>
            <a:endParaRPr lang="en-US" altLang="zh-CN" sz="4400" b="1">
              <a:solidFill>
                <a:srgbClr val="0000FF"/>
              </a:solidFill>
              <a:latin typeface="Times New Roman" panose="02020603050405020304" pitchFamily="18" charset="0"/>
            </a:endParaRPr>
          </a:p>
          <a:p>
            <a:r>
              <a:rPr lang="en-US" altLang="zh-CN" sz="4400" b="1" dirty="0">
                <a:solidFill>
                  <a:srgbClr val="0000FF"/>
                </a:solidFill>
                <a:latin typeface="Times New Roman" panose="02020603050405020304" pitchFamily="18" charset="0"/>
              </a:rPr>
              <a:t>-----</a:t>
            </a:r>
            <a:r>
              <a:rPr lang="zh-CN" altLang="en-US" sz="4400" b="1" dirty="0">
                <a:solidFill>
                  <a:srgbClr val="0000FF"/>
                </a:solidFill>
                <a:latin typeface="Times New Roman" panose="02020603050405020304" pitchFamily="18" charset="0"/>
              </a:rPr>
              <a:t>划破乌云的利剑 </a:t>
            </a:r>
            <a:endParaRPr lang="zh-CN" altLang="en-US" sz="4400" b="1" dirty="0">
              <a:solidFill>
                <a:srgbClr val="0000FF"/>
              </a:solidFill>
              <a:latin typeface="Times New Roman" panose="02020603050405020304" pitchFamily="18" charset="0"/>
            </a:endParaRPr>
          </a:p>
          <a:p>
            <a:r>
              <a:rPr lang="en-US" altLang="zh-CN" sz="4400" b="1" dirty="0">
                <a:solidFill>
                  <a:srgbClr val="0000FF"/>
                </a:solidFill>
                <a:latin typeface="Arial" panose="020B0604020202020204" pitchFamily="34" charset="0"/>
              </a:rPr>
              <a:t>-----</a:t>
            </a:r>
            <a:r>
              <a:rPr lang="zh-CN" altLang="en-US" sz="4400" b="1" dirty="0">
                <a:solidFill>
                  <a:srgbClr val="0000FF"/>
                </a:solidFill>
                <a:latin typeface="Arial" panose="020B0604020202020204" pitchFamily="34" charset="0"/>
              </a:rPr>
              <a:t>反抗上天的精灵 </a:t>
            </a:r>
            <a:endParaRPr lang="zh-CN" altLang="en-US" sz="4400" b="1" dirty="0">
              <a:solidFill>
                <a:srgbClr val="0000FF"/>
              </a:solidFill>
              <a:latin typeface="Arial" panose="020B0604020202020204" pitchFamily="34" charset="0"/>
            </a:endParaRPr>
          </a:p>
        </p:txBody>
      </p:sp>
      <p:sp>
        <p:nvSpPr>
          <p:cNvPr id="70660" name="文本框 70659"/>
          <p:cNvSpPr txBox="1"/>
          <p:nvPr/>
        </p:nvSpPr>
        <p:spPr>
          <a:xfrm>
            <a:off x="9513253" y="721360"/>
            <a:ext cx="1536700" cy="5679440"/>
          </a:xfrm>
          <a:prstGeom prst="rect">
            <a:avLst/>
          </a:prstGeom>
          <a:noFill/>
          <a:ln w="9525">
            <a:noFill/>
          </a:ln>
        </p:spPr>
        <p:txBody>
          <a:bodyPr vert="eaVert" wrap="none" anchor="t">
            <a:spAutoFit/>
          </a:bodyPr>
          <a:p>
            <a:r>
              <a:rPr lang="en-US" altLang="zh-CN" sz="8800">
                <a:solidFill>
                  <a:srgbClr val="CC3300"/>
                </a:solidFill>
                <a:latin typeface="Times New Roman" panose="02020603050405020304" pitchFamily="18" charset="0"/>
                <a:ea typeface="隶书" pitchFamily="49" charset="-122"/>
              </a:rPr>
              <a:t>——</a:t>
            </a:r>
            <a:r>
              <a:rPr lang="zh-CN" altLang="en-US" sz="8800">
                <a:solidFill>
                  <a:srgbClr val="CC3300"/>
                </a:solidFill>
                <a:latin typeface="Tahoma" panose="020B0604030504040204" pitchFamily="34" charset="0"/>
                <a:ea typeface="隶书" pitchFamily="49" charset="-122"/>
              </a:rPr>
              <a:t>副标题</a:t>
            </a:r>
            <a:endParaRPr lang="zh-CN" altLang="en-US" sz="8800">
              <a:solidFill>
                <a:srgbClr val="CC3300"/>
              </a:solidFill>
              <a:latin typeface="Tahoma" panose="020B0604030504040204" pitchFamily="34" charset="0"/>
              <a:ea typeface="隶书" pitchFamily="49" charset="-122"/>
            </a:endParaRPr>
          </a:p>
        </p:txBody>
      </p:sp>
      <p:sp>
        <p:nvSpPr>
          <p:cNvPr id="2" name="文本框 1"/>
          <p:cNvSpPr txBox="1"/>
          <p:nvPr/>
        </p:nvSpPr>
        <p:spPr>
          <a:xfrm>
            <a:off x="12700" y="9525"/>
            <a:ext cx="12038965" cy="1322070"/>
          </a:xfrm>
          <a:prstGeom prst="rect">
            <a:avLst/>
          </a:prstGeom>
          <a:noFill/>
        </p:spPr>
        <p:txBody>
          <a:bodyPr wrap="square" rtlCol="0" anchor="t">
            <a:spAutoFit/>
          </a:bodyPr>
          <a:p>
            <a:pPr algn="l" fontAlgn="auto">
              <a:lnSpc>
                <a:spcPct val="100000"/>
              </a:lnSpc>
            </a:pP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、文章题目是</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海燕</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latin typeface="楷体" panose="02010609060101010101" pitchFamily="49" charset="-122"/>
                <a:ea typeface="楷体" panose="02010609060101010101" pitchFamily="49" charset="-122"/>
                <a:cs typeface="楷体" panose="02010609060101010101" pitchFamily="49" charset="-122"/>
                <a:sym typeface="+mn-ea"/>
              </a:rPr>
              <a:t>，请你根据自己的理解替作者拟定一个副标题。</a:t>
            </a:r>
            <a:endParaRPr lang="zh-CN" altLang="en-US" sz="400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0660"/>
                                        </p:tgtEl>
                                        <p:attrNameLst>
                                          <p:attrName>style.visibility</p:attrName>
                                        </p:attrNameLst>
                                      </p:cBhvr>
                                      <p:to>
                                        <p:strVal val="visible"/>
                                      </p:to>
                                    </p:set>
                                    <p:anim calcmode="lin" valueType="num">
                                      <p:cBhvr additive="base">
                                        <p:cTn id="13" dur="500" fill="hold"/>
                                        <p:tgtEl>
                                          <p:spTgt spid="70660"/>
                                        </p:tgtEl>
                                        <p:attrNameLst>
                                          <p:attrName>ppt_x</p:attrName>
                                        </p:attrNameLst>
                                      </p:cBhvr>
                                      <p:tavLst>
                                        <p:tav tm="0">
                                          <p:val>
                                            <p:strVal val="#ppt_x"/>
                                          </p:val>
                                        </p:tav>
                                        <p:tav tm="100000">
                                          <p:val>
                                            <p:strVal val="#ppt_x"/>
                                          </p:val>
                                        </p:tav>
                                      </p:tavLst>
                                    </p:anim>
                                    <p:anim calcmode="lin" valueType="num">
                                      <p:cBhvr additive="base">
                                        <p:cTn id="14" dur="500" fill="hold"/>
                                        <p:tgtEl>
                                          <p:spTgt spid="7066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0659">
                                            <p:txEl>
                                              <p:charRg st="0" end="38"/>
                                            </p:txEl>
                                          </p:spTgt>
                                        </p:tgtEl>
                                        <p:attrNameLst>
                                          <p:attrName>style.visibility</p:attrName>
                                        </p:attrNameLst>
                                      </p:cBhvr>
                                      <p:to>
                                        <p:strVal val="visible"/>
                                      </p:to>
                                    </p:set>
                                    <p:anim calcmode="lin" valueType="num">
                                      <p:cBhvr additive="base">
                                        <p:cTn id="19" dur="500" fill="hold"/>
                                        <p:tgtEl>
                                          <p:spTgt spid="70659">
                                            <p:txEl>
                                              <p:charRg st="0" end="38"/>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0659">
                                            <p:txEl>
                                              <p:charRg st="0" end="38"/>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0659">
                                            <p:txEl>
                                              <p:charRg st="38" end="74"/>
                                            </p:txEl>
                                          </p:spTgt>
                                        </p:tgtEl>
                                        <p:attrNameLst>
                                          <p:attrName>style.visibility</p:attrName>
                                        </p:attrNameLst>
                                      </p:cBhvr>
                                      <p:to>
                                        <p:strVal val="visible"/>
                                      </p:to>
                                    </p:set>
                                    <p:anim calcmode="lin" valueType="num">
                                      <p:cBhvr additive="base">
                                        <p:cTn id="25" dur="500" fill="hold"/>
                                        <p:tgtEl>
                                          <p:spTgt spid="70659">
                                            <p:txEl>
                                              <p:charRg st="38" end="7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0659">
                                            <p:txEl>
                                              <p:charRg st="38" end="7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0659">
                                            <p:txEl>
                                              <p:charRg st="74" end="108"/>
                                            </p:txEl>
                                          </p:spTgt>
                                        </p:tgtEl>
                                        <p:attrNameLst>
                                          <p:attrName>style.visibility</p:attrName>
                                        </p:attrNameLst>
                                      </p:cBhvr>
                                      <p:to>
                                        <p:strVal val="visible"/>
                                      </p:to>
                                    </p:set>
                                    <p:anim calcmode="lin" valueType="num">
                                      <p:cBhvr additive="base">
                                        <p:cTn id="31" dur="500" fill="hold"/>
                                        <p:tgtEl>
                                          <p:spTgt spid="70659">
                                            <p:txEl>
                                              <p:charRg st="74" end="10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0659">
                                            <p:txEl>
                                              <p:charRg st="74" end="108"/>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0659">
                                            <p:txEl>
                                              <p:charRg st="108" end="122"/>
                                            </p:txEl>
                                          </p:spTgt>
                                        </p:tgtEl>
                                        <p:attrNameLst>
                                          <p:attrName>style.visibility</p:attrName>
                                        </p:attrNameLst>
                                      </p:cBhvr>
                                      <p:to>
                                        <p:strVal val="visible"/>
                                      </p:to>
                                    </p:set>
                                    <p:anim calcmode="lin" valueType="num">
                                      <p:cBhvr additive="base">
                                        <p:cTn id="37" dur="500" fill="hold"/>
                                        <p:tgtEl>
                                          <p:spTgt spid="70659">
                                            <p:txEl>
                                              <p:charRg st="108" end="122"/>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70659">
                                            <p:txEl>
                                              <p:charRg st="108" end="122"/>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70659">
                                            <p:txEl>
                                              <p:charRg st="122" end="136"/>
                                            </p:txEl>
                                          </p:spTgt>
                                        </p:tgtEl>
                                        <p:attrNameLst>
                                          <p:attrName>style.visibility</p:attrName>
                                        </p:attrNameLst>
                                      </p:cBhvr>
                                      <p:to>
                                        <p:strVal val="visible"/>
                                      </p:to>
                                    </p:set>
                                    <p:anim calcmode="lin" valueType="num">
                                      <p:cBhvr additive="base">
                                        <p:cTn id="43" dur="500" fill="hold"/>
                                        <p:tgtEl>
                                          <p:spTgt spid="70659">
                                            <p:txEl>
                                              <p:charRg st="122" end="13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70659">
                                            <p:txEl>
                                              <p:charRg st="122" end="13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P spid="2" grpId="0"/>
      <p:bldP spid="7066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 Box 3"/>
          <p:cNvSpPr txBox="1"/>
          <p:nvPr/>
        </p:nvSpPr>
        <p:spPr>
          <a:xfrm>
            <a:off x="142240" y="184150"/>
            <a:ext cx="11844020" cy="829945"/>
          </a:xfrm>
          <a:prstGeom prst="rect">
            <a:avLst/>
          </a:prstGeom>
          <a:noFill/>
          <a:ln w="9525">
            <a:noFill/>
          </a:ln>
        </p:spPr>
        <p:txBody>
          <a:bodyPr wrap="square">
            <a:spAutoFit/>
          </a:bodyPr>
          <a:p>
            <a:pPr>
              <a:spcBef>
                <a:spcPct val="50000"/>
              </a:spcBef>
            </a:pPr>
            <a:r>
              <a:rPr lang="en-US" altLang="zh-CN" sz="4800" b="1" dirty="0">
                <a:solidFill>
                  <a:schemeClr val="tx1"/>
                </a:solidFill>
                <a:latin typeface="Arial" panose="020B0604020202020204" pitchFamily="34" charset="0"/>
                <a:ea typeface="叶根友蚕燕隶书(3500)"/>
              </a:rPr>
              <a:t>2</a:t>
            </a:r>
            <a:r>
              <a:rPr lang="zh-CN" altLang="en-US" sz="4800" b="1" dirty="0">
                <a:solidFill>
                  <a:schemeClr val="tx1"/>
                </a:solidFill>
                <a:latin typeface="Arial" panose="020B0604020202020204" pitchFamily="34" charset="0"/>
                <a:ea typeface="叶根友蚕燕隶书(3500)"/>
              </a:rPr>
              <a:t>、文中三次出现“暴风雨”有哪些作用？</a:t>
            </a:r>
            <a:endParaRPr lang="zh-CN" altLang="en-US" sz="4800" b="1" dirty="0">
              <a:solidFill>
                <a:schemeClr val="tx1"/>
              </a:solidFill>
              <a:latin typeface="Arial" panose="020B0604020202020204" pitchFamily="34" charset="0"/>
              <a:ea typeface="叶根友蚕燕隶书(3500)"/>
            </a:endParaRPr>
          </a:p>
        </p:txBody>
      </p:sp>
      <p:sp>
        <p:nvSpPr>
          <p:cNvPr id="15363" name="Text Box 4"/>
          <p:cNvSpPr txBox="1"/>
          <p:nvPr/>
        </p:nvSpPr>
        <p:spPr>
          <a:xfrm>
            <a:off x="142240" y="1268730"/>
            <a:ext cx="11844020" cy="396938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p>
            <a:pPr indent="0">
              <a:spcBef>
                <a:spcPct val="50000"/>
              </a:spcBef>
              <a:buNone/>
            </a:pP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Wingdings" panose="05000000000000000000" charset="0"/>
              </a:rPr>
              <a:t></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rPr>
              <a:t>说明暴风雨即将来临，海燕以胜利的预言家的姿态号召人民要迎接暴风雨，敢于斗争，敢于胜利。</a:t>
            </a:r>
            <a:endPar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a:p>
            <a:pPr indent="0">
              <a:spcBef>
                <a:spcPct val="50000"/>
              </a:spcBef>
              <a:buNone/>
            </a:pP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Wingdings" panose="05000000000000000000" charset="0"/>
              </a:rPr>
              <a:t></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rPr>
              <a:t>表明了海燕对暴风雨的渴望。表现了人民对沙皇反动政府的强烈仇恨，迫切地要求推翻沙皇政府。</a:t>
            </a:r>
            <a:endPar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a:p>
            <a:pPr indent="0">
              <a:spcBef>
                <a:spcPct val="50000"/>
              </a:spcBef>
              <a:buNone/>
            </a:pP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Wingdings" panose="05000000000000000000" charset="0"/>
              </a:rPr>
              <a:t></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rPr>
              <a:t>加强了文章的气势，表明人民群众一旦起来以后，其势如急风暴雨，锐不可当，从而热情地歌颂了人民的力量</a:t>
            </a:r>
            <a:r>
              <a:rPr lang="zh-CN" altLang="en-US" sz="3600" dirty="0">
                <a:solidFill>
                  <a:srgbClr val="0000FF"/>
                </a:solidFill>
                <a:latin typeface="楷体" panose="02010609060101010101" pitchFamily="49" charset="-122"/>
                <a:ea typeface="楷体" panose="02010609060101010101" pitchFamily="49" charset="-122"/>
                <a:cs typeface="楷体" panose="02010609060101010101" pitchFamily="49" charset="-122"/>
              </a:rPr>
              <a:t> 。</a:t>
            </a:r>
            <a:endParaRPr lang="zh-CN" altLang="en-US" sz="3600"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3">
                                            <p:txEl>
                                              <p:pRg st="1" end="1"/>
                                            </p:txEl>
                                          </p:spTgt>
                                        </p:tgtEl>
                                        <p:attrNameLst>
                                          <p:attrName>style.visibility</p:attrName>
                                        </p:attrNameLst>
                                      </p:cBhvr>
                                      <p:to>
                                        <p:strVal val="visible"/>
                                      </p:to>
                                    </p:set>
                                    <p:anim calcmode="lin" valueType="num">
                                      <p:cBhvr additive="base">
                                        <p:cTn id="13"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anim calcmode="lin" valueType="num">
                                      <p:cBhvr additive="base">
                                        <p:cTn id="19" dur="500" fill="hold"/>
                                        <p:tgtEl>
                                          <p:spTgt spid="153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7320" y="93345"/>
            <a:ext cx="11881485" cy="4579620"/>
          </a:xfrm>
          <a:prstGeom prst="rect">
            <a:avLst/>
          </a:prstGeom>
          <a:noFill/>
        </p:spPr>
        <p:txBody>
          <a:bodyPr wrap="square" rtlCol="0" anchor="t">
            <a:spAutoFit/>
          </a:bodyPr>
          <a:p>
            <a:pPr fontAlgn="auto">
              <a:lnSpc>
                <a:spcPts val="7000"/>
              </a:lnSpc>
            </a:pPr>
            <a:r>
              <a:rPr lang="en-US" altLang="zh-CN" sz="4000" b="1" dirty="0">
                <a:sym typeface="+mn-ea"/>
              </a:rPr>
              <a:t>3</a:t>
            </a:r>
            <a:r>
              <a:rPr lang="zh-CN" altLang="en-US" sz="4000" b="1" dirty="0">
                <a:sym typeface="+mn-ea"/>
              </a:rPr>
              <a:t>、</a:t>
            </a:r>
            <a:r>
              <a:rPr sz="4000" b="1" dirty="0">
                <a:sym typeface="+mn-ea"/>
              </a:rPr>
              <a:t>时光流转，百年历史己成过去，革命的风暴也早己烟消云散，但海燕的精神依然值得我们学习，因为挑战生活的暴风雨需要更大的勇气。</a:t>
            </a:r>
            <a:endParaRPr sz="4000" b="1" dirty="0">
              <a:sym typeface="+mn-ea"/>
            </a:endParaRPr>
          </a:p>
          <a:p>
            <a:pPr fontAlgn="auto">
              <a:lnSpc>
                <a:spcPts val="7000"/>
              </a:lnSpc>
            </a:pPr>
            <a:r>
              <a:rPr sz="4000" b="1" dirty="0">
                <a:sym typeface="+mn-ea"/>
              </a:rPr>
              <a:t>        </a:t>
            </a:r>
            <a:r>
              <a:rPr sz="4000" b="1" dirty="0">
                <a:solidFill>
                  <a:srgbClr val="0000FF"/>
                </a:solidFill>
                <a:sym typeface="+mn-ea"/>
              </a:rPr>
              <a:t> 生活中的暴风雨我们应该怎样面对呢?请以“我们是勇敢的海燕”为题写几句话，表达你的观点。</a:t>
            </a:r>
            <a:endParaRPr sz="4000" b="1" dirty="0">
              <a:solidFill>
                <a:srgbClr val="0000FF"/>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Text Box 5"/>
          <p:cNvSpPr txBox="1"/>
          <p:nvPr/>
        </p:nvSpPr>
        <p:spPr>
          <a:xfrm>
            <a:off x="140335" y="151765"/>
            <a:ext cx="12000230" cy="62471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tx1"/>
              </a:buClr>
              <a:buSzPct val="75000"/>
              <a:buFont typeface="Wingdings" panose="05000000000000000000"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mn-lt"/>
                <a:ea typeface="+mn-ea"/>
              </a:defRPr>
            </a:lvl3pPr>
            <a:lvl4pPr marL="1600200" indent="-228600" algn="l" rtl="0" eaLnBrk="0" fontAlgn="base" hangingPunct="0">
              <a:spcBef>
                <a:spcPct val="20000"/>
              </a:spcBef>
              <a:spcAft>
                <a:spcPct val="0"/>
              </a:spcAft>
              <a:buClr>
                <a:schemeClr val="tx1"/>
              </a:buClr>
              <a:buSzPct val="80000"/>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mn-lt"/>
                <a:ea typeface="+mn-ea"/>
              </a:defRPr>
            </a:lvl5pPr>
          </a:lstStyle>
          <a:p>
            <a:pPr marL="0" lvl="0" indent="0" eaLnBrk="1" hangingPunct="1">
              <a:spcBef>
                <a:spcPct val="50000"/>
              </a:spcBef>
              <a:buClrTx/>
              <a:buFont typeface="Arial" panose="020B0604020202020204" pitchFamily="34" charset="0"/>
              <a:buNone/>
            </a:pPr>
            <a:r>
              <a:rPr lang="zh-CN" altLang="en-US" sz="6000" b="1" dirty="0">
                <a:solidFill>
                  <a:schemeClr val="hlink"/>
                </a:solidFill>
                <a:latin typeface="Times New Roman" panose="02020603050405020304" pitchFamily="18" charset="0"/>
              </a:rPr>
              <a:t>   示例：</a:t>
            </a:r>
            <a:endParaRPr lang="zh-CN" altLang="en-US" sz="6000" b="1" dirty="0">
              <a:solidFill>
                <a:schemeClr val="hlink"/>
              </a:solidFill>
              <a:latin typeface="Times New Roman" panose="02020603050405020304" pitchFamily="18" charset="0"/>
            </a:endParaRPr>
          </a:p>
          <a:p>
            <a:pPr marL="0" lvl="0" indent="0" eaLnBrk="1" hangingPunct="1">
              <a:spcBef>
                <a:spcPct val="50000"/>
              </a:spcBef>
              <a:buClrTx/>
              <a:buFont typeface="Arial" panose="020B0604020202020204" pitchFamily="34" charset="0"/>
              <a:buNone/>
            </a:pPr>
            <a:r>
              <a:rPr lang="zh-CN" altLang="en-US" sz="4000" b="1" dirty="0">
                <a:solidFill>
                  <a:schemeClr val="hlink"/>
                </a:solidFill>
                <a:latin typeface="Times New Roman" panose="02020603050405020304" pitchFamily="18" charset="0"/>
              </a:rPr>
              <a:t>    不是每一只鸟儿都可以翱翔蓝天，</a:t>
            </a:r>
            <a:endParaRPr lang="zh-CN" altLang="en-US" sz="4000" b="1" dirty="0">
              <a:solidFill>
                <a:schemeClr val="hlink"/>
              </a:solidFill>
              <a:latin typeface="Times New Roman" panose="02020603050405020304" pitchFamily="18" charset="0"/>
            </a:endParaRPr>
          </a:p>
          <a:p>
            <a:pPr marL="0" lvl="0" indent="0" eaLnBrk="1" hangingPunct="1">
              <a:spcBef>
                <a:spcPct val="50000"/>
              </a:spcBef>
              <a:buClrTx/>
              <a:buFont typeface="Arial" panose="020B0604020202020204" pitchFamily="34" charset="0"/>
              <a:buNone/>
            </a:pPr>
            <a:r>
              <a:rPr lang="zh-CN" altLang="en-US" sz="4000" b="1" dirty="0">
                <a:solidFill>
                  <a:schemeClr val="hlink"/>
                </a:solidFill>
                <a:latin typeface="Times New Roman" panose="02020603050405020304" pitchFamily="18" charset="0"/>
              </a:rPr>
              <a:t>    不是每一条小溪都可以流过曝岩，</a:t>
            </a:r>
            <a:endParaRPr lang="zh-CN" altLang="en-US" sz="4000" b="1" dirty="0">
              <a:solidFill>
                <a:schemeClr val="hlink"/>
              </a:solidFill>
              <a:latin typeface="Times New Roman" panose="02020603050405020304" pitchFamily="18" charset="0"/>
            </a:endParaRPr>
          </a:p>
          <a:p>
            <a:pPr marL="0" lvl="0" indent="0" eaLnBrk="1" hangingPunct="1">
              <a:spcBef>
                <a:spcPct val="50000"/>
              </a:spcBef>
              <a:buClrTx/>
              <a:buFont typeface="Arial" panose="020B0604020202020204" pitchFamily="34" charset="0"/>
              <a:buNone/>
            </a:pPr>
            <a:r>
              <a:rPr lang="zh-CN" altLang="en-US" sz="4000" b="1" dirty="0">
                <a:solidFill>
                  <a:schemeClr val="hlink"/>
                </a:solidFill>
                <a:latin typeface="Times New Roman" panose="02020603050405020304" pitchFamily="18" charset="0"/>
              </a:rPr>
              <a:t>    不是每一株幼苗都可以长成大树，</a:t>
            </a:r>
            <a:endParaRPr lang="zh-CN" altLang="en-US" sz="4000" b="1" dirty="0">
              <a:solidFill>
                <a:schemeClr val="hlink"/>
              </a:solidFill>
              <a:latin typeface="Times New Roman" panose="02020603050405020304" pitchFamily="18" charset="0"/>
            </a:endParaRPr>
          </a:p>
          <a:p>
            <a:pPr marL="0" lvl="0" indent="0" eaLnBrk="1" hangingPunct="1">
              <a:spcBef>
                <a:spcPct val="50000"/>
              </a:spcBef>
              <a:buClrTx/>
              <a:buFont typeface="Arial" panose="020B0604020202020204" pitchFamily="34" charset="0"/>
              <a:buNone/>
            </a:pPr>
            <a:r>
              <a:rPr lang="zh-CN" altLang="en-US" sz="4000" b="1" dirty="0">
                <a:solidFill>
                  <a:schemeClr val="hlink"/>
                </a:solidFill>
                <a:latin typeface="Times New Roman" panose="02020603050405020304" pitchFamily="18" charset="0"/>
              </a:rPr>
              <a:t>    不是每个人的旅途都可以舒适平坦。</a:t>
            </a:r>
            <a:endParaRPr lang="zh-CN" altLang="en-US" sz="4000" b="1" dirty="0">
              <a:solidFill>
                <a:schemeClr val="hlink"/>
              </a:solidFill>
              <a:latin typeface="Times New Roman" panose="02020603050405020304" pitchFamily="18" charset="0"/>
            </a:endParaRPr>
          </a:p>
          <a:p>
            <a:pPr marL="0" lvl="0" indent="0" eaLnBrk="1" hangingPunct="1">
              <a:spcBef>
                <a:spcPct val="50000"/>
              </a:spcBef>
              <a:buClrTx/>
              <a:buFont typeface="Arial" panose="020B0604020202020204" pitchFamily="34" charset="0"/>
              <a:buNone/>
            </a:pPr>
            <a:r>
              <a:rPr lang="zh-CN" altLang="en-US" sz="4000" b="1" dirty="0">
                <a:solidFill>
                  <a:schemeClr val="hlink"/>
                </a:solidFill>
                <a:latin typeface="Times New Roman" panose="02020603050405020304" pitchFamily="18" charset="0"/>
              </a:rPr>
              <a:t>    面对人生的沟沟坎坎，让我们大声说---------让暴风雨来得更猛烈些吧！因为我们是勇敢的海燕!</a:t>
            </a:r>
            <a:endParaRPr lang="zh-CN" altLang="en-US" sz="4000" b="1" dirty="0">
              <a:solidFill>
                <a:schemeClr val="hlink"/>
              </a:solidFill>
              <a:latin typeface="Times New Roman" panose="02020603050405020304"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 calcmode="lin" valueType="num">
                                      <p:cBhvr additive="base">
                                        <p:cTn id="7" dur="500" fill="hold"/>
                                        <p:tgtEl>
                                          <p:spTgt spid="58372"/>
                                        </p:tgtEl>
                                        <p:attrNameLst>
                                          <p:attrName>ppt_x</p:attrName>
                                        </p:attrNameLst>
                                      </p:cBhvr>
                                      <p:tavLst>
                                        <p:tav tm="0">
                                          <p:val>
                                            <p:strVal val="#ppt_x"/>
                                          </p:val>
                                        </p:tav>
                                        <p:tav tm="100000">
                                          <p:val>
                                            <p:strVal val="#ppt_x"/>
                                          </p:val>
                                        </p:tav>
                                      </p:tavLst>
                                    </p:anim>
                                    <p:anim calcmode="lin" valueType="num">
                                      <p:cBhvr additive="base">
                                        <p:cTn id="8" dur="500" fill="hold"/>
                                        <p:tgtEl>
                                          <p:spTgt spid="583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4994" name="图片 84993" descr="2004814211858449"/>
          <p:cNvPicPr>
            <a:picLocks noChangeAspect="1"/>
          </p:cNvPicPr>
          <p:nvPr/>
        </p:nvPicPr>
        <p:blipFill>
          <a:blip r:embed="rId1">
            <a:lum bright="-4001" contrast="-10001"/>
          </a:blip>
          <a:stretch>
            <a:fillRect/>
          </a:stretch>
        </p:blipFill>
        <p:spPr>
          <a:xfrm>
            <a:off x="7620" y="0"/>
            <a:ext cx="12308840" cy="6858000"/>
          </a:xfrm>
          <a:prstGeom prst="rect">
            <a:avLst/>
          </a:prstGeom>
          <a:noFill/>
          <a:ln w="9525">
            <a:noFill/>
          </a:ln>
        </p:spPr>
      </p:pic>
      <p:sp>
        <p:nvSpPr>
          <p:cNvPr id="84995" name="文本占位符 84994"/>
          <p:cNvSpPr>
            <a:spLocks noGrp="1"/>
          </p:cNvSpPr>
          <p:nvPr>
            <p:ph type="body" idx="1"/>
          </p:nvPr>
        </p:nvSpPr>
        <p:spPr>
          <a:xfrm>
            <a:off x="1981200" y="1600200"/>
            <a:ext cx="8229600" cy="762000"/>
          </a:xfrm>
        </p:spPr>
        <p:txBody>
          <a:bodyPr/>
          <a:p>
            <a:pPr>
              <a:buNone/>
            </a:pPr>
            <a:r>
              <a:rPr lang="zh-CN" altLang="en-US" sz="4400" b="1" dirty="0">
                <a:solidFill>
                  <a:srgbClr val="FF0066"/>
                </a:solidFill>
                <a:ea typeface="华文新魏" pitchFamily="2" charset="-122"/>
              </a:rPr>
              <a:t>小溪里练不出精悍的水手</a:t>
            </a:r>
            <a:endParaRPr lang="zh-CN" altLang="en-US" sz="4400" b="1" dirty="0">
              <a:solidFill>
                <a:srgbClr val="FF0066"/>
              </a:solidFill>
              <a:ea typeface="华文新魏" pitchFamily="2" charset="-122"/>
            </a:endParaRPr>
          </a:p>
          <a:p>
            <a:pPr>
              <a:buNone/>
            </a:pPr>
            <a:endParaRPr lang="zh-CN" altLang="en-US" sz="4400" b="1" dirty="0">
              <a:solidFill>
                <a:srgbClr val="FF0066"/>
              </a:solidFill>
              <a:ea typeface="华文新魏" pitchFamily="2" charset="-122"/>
            </a:endParaRPr>
          </a:p>
        </p:txBody>
      </p:sp>
      <p:sp>
        <p:nvSpPr>
          <p:cNvPr id="84996" name="文本框 84995"/>
          <p:cNvSpPr txBox="1"/>
          <p:nvPr/>
        </p:nvSpPr>
        <p:spPr>
          <a:xfrm>
            <a:off x="3810000" y="2819400"/>
            <a:ext cx="6553200" cy="768350"/>
          </a:xfrm>
          <a:prstGeom prst="rect">
            <a:avLst/>
          </a:prstGeom>
          <a:noFill/>
          <a:ln w="9525">
            <a:noFill/>
          </a:ln>
        </p:spPr>
        <p:txBody>
          <a:bodyPr>
            <a:spAutoFit/>
          </a:bodyPr>
          <a:p>
            <a:pPr eaLnBrk="0" hangingPunct="0">
              <a:spcBef>
                <a:spcPct val="50000"/>
              </a:spcBef>
            </a:pPr>
            <a:r>
              <a:rPr lang="zh-CN" altLang="en-US" sz="4400" b="1" dirty="0">
                <a:solidFill>
                  <a:srgbClr val="FF0066"/>
                </a:solidFill>
                <a:effectLst>
                  <a:outerShdw blurRad="38100" dist="38100" dir="2700000">
                    <a:srgbClr val="C0C0C0"/>
                  </a:outerShdw>
                </a:effectLst>
                <a:latin typeface="Garamond" pitchFamily="18" charset="0"/>
                <a:ea typeface="华文新魏" pitchFamily="2" charset="-122"/>
              </a:rPr>
              <a:t>温室里长不出擎天大树</a:t>
            </a:r>
            <a:endParaRPr lang="zh-CN" altLang="en-US" sz="4400" b="1" dirty="0">
              <a:solidFill>
                <a:srgbClr val="FF0066"/>
              </a:solidFill>
              <a:effectLst>
                <a:outerShdw blurRad="38100" dist="38100" dir="2700000">
                  <a:srgbClr val="C0C0C0"/>
                </a:outerShdw>
              </a:effectLst>
              <a:latin typeface="Garamond" pitchFamily="18" charset="0"/>
              <a:ea typeface="华文新魏" pitchFamily="2" charset="-122"/>
            </a:endParaRPr>
          </a:p>
        </p:txBody>
      </p:sp>
      <p:sp>
        <p:nvSpPr>
          <p:cNvPr id="84997" name="文本框 84996"/>
          <p:cNvSpPr txBox="1"/>
          <p:nvPr/>
        </p:nvSpPr>
        <p:spPr>
          <a:xfrm>
            <a:off x="2286000" y="4267200"/>
            <a:ext cx="7315200" cy="768350"/>
          </a:xfrm>
          <a:prstGeom prst="rect">
            <a:avLst/>
          </a:prstGeom>
          <a:noFill/>
          <a:ln w="9525">
            <a:noFill/>
          </a:ln>
        </p:spPr>
        <p:txBody>
          <a:bodyPr>
            <a:spAutoFit/>
          </a:bodyPr>
          <a:p>
            <a:pPr eaLnBrk="0" hangingPunct="0">
              <a:spcBef>
                <a:spcPct val="50000"/>
              </a:spcBef>
            </a:pPr>
            <a:r>
              <a:rPr lang="zh-CN" altLang="en-US" sz="4400" b="1" dirty="0">
                <a:solidFill>
                  <a:srgbClr val="FF0066"/>
                </a:solidFill>
                <a:effectLst>
                  <a:outerShdw blurRad="38100" dist="38100" dir="2700000">
                    <a:srgbClr val="C0C0C0"/>
                  </a:outerShdw>
                </a:effectLst>
                <a:latin typeface="Garamond" pitchFamily="18" charset="0"/>
                <a:ea typeface="华文新魏" pitchFamily="2" charset="-122"/>
              </a:rPr>
              <a:t>暴风里才能显出雄鹰的羽翼</a:t>
            </a:r>
            <a:endParaRPr lang="zh-CN" altLang="en-US" sz="4400" b="1" dirty="0">
              <a:solidFill>
                <a:srgbClr val="FF0066"/>
              </a:solidFill>
              <a:effectLst>
                <a:outerShdw blurRad="38100" dist="38100" dir="2700000">
                  <a:srgbClr val="C0C0C0"/>
                </a:outerShdw>
              </a:effectLst>
              <a:latin typeface="Garamond" pitchFamily="18" charset="0"/>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 calcmode="lin" valueType="num">
                                      <p:cBhvr additive="base">
                                        <p:cTn id="7" dur="500" fill="hold"/>
                                        <p:tgtEl>
                                          <p:spTgt spid="849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49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4996"/>
                                        </p:tgtEl>
                                        <p:attrNameLst>
                                          <p:attrName>style.visibility</p:attrName>
                                        </p:attrNameLst>
                                      </p:cBhvr>
                                      <p:to>
                                        <p:strVal val="visible"/>
                                      </p:to>
                                    </p:set>
                                    <p:anim calcmode="lin" valueType="num">
                                      <p:cBhvr additive="base">
                                        <p:cTn id="13" dur="500" fill="hold"/>
                                        <p:tgtEl>
                                          <p:spTgt spid="84996"/>
                                        </p:tgtEl>
                                        <p:attrNameLst>
                                          <p:attrName>ppt_x</p:attrName>
                                        </p:attrNameLst>
                                      </p:cBhvr>
                                      <p:tavLst>
                                        <p:tav tm="0">
                                          <p:val>
                                            <p:strVal val="#ppt_x"/>
                                          </p:val>
                                        </p:tav>
                                        <p:tav tm="100000">
                                          <p:val>
                                            <p:strVal val="#ppt_x"/>
                                          </p:val>
                                        </p:tav>
                                      </p:tavLst>
                                    </p:anim>
                                    <p:anim calcmode="lin" valueType="num">
                                      <p:cBhvr additive="base">
                                        <p:cTn id="14" dur="500" fill="hold"/>
                                        <p:tgtEl>
                                          <p:spTgt spid="8499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4997"/>
                                        </p:tgtEl>
                                        <p:attrNameLst>
                                          <p:attrName>style.visibility</p:attrName>
                                        </p:attrNameLst>
                                      </p:cBhvr>
                                      <p:to>
                                        <p:strVal val="visible"/>
                                      </p:to>
                                    </p:set>
                                    <p:anim calcmode="lin" valueType="num">
                                      <p:cBhvr additive="base">
                                        <p:cTn id="19" dur="500" fill="hold"/>
                                        <p:tgtEl>
                                          <p:spTgt spid="84997"/>
                                        </p:tgtEl>
                                        <p:attrNameLst>
                                          <p:attrName>ppt_x</p:attrName>
                                        </p:attrNameLst>
                                      </p:cBhvr>
                                      <p:tavLst>
                                        <p:tav tm="0">
                                          <p:val>
                                            <p:strVal val="#ppt_x"/>
                                          </p:val>
                                        </p:tav>
                                        <p:tav tm="100000">
                                          <p:val>
                                            <p:strVal val="#ppt_x"/>
                                          </p:val>
                                        </p:tav>
                                      </p:tavLst>
                                    </p:anim>
                                    <p:anim calcmode="lin" valueType="num">
                                      <p:cBhvr additive="base">
                                        <p:cTn id="20" dur="500" fill="hold"/>
                                        <p:tgtEl>
                                          <p:spTgt spid="849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build="p"/>
      <p:bldP spid="84996" grpId="0"/>
      <p:bldP spid="8499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Text Box 2"/>
          <p:cNvSpPr txBox="1"/>
          <p:nvPr/>
        </p:nvSpPr>
        <p:spPr>
          <a:xfrm>
            <a:off x="2362200" y="2971800"/>
            <a:ext cx="309880" cy="460375"/>
          </a:xfrm>
          <a:prstGeom prst="rect">
            <a:avLst/>
          </a:prstGeom>
          <a:noFill/>
          <a:ln w="9525">
            <a:noFill/>
          </a:ln>
        </p:spPr>
        <p:txBody>
          <a:bodyPr wrap="none">
            <a:spAutoFit/>
          </a:bodyPr>
          <a:p>
            <a:endParaRPr lang="zh-CN" altLang="zh-CN" sz="2400" dirty="0">
              <a:latin typeface="Times New Roman" panose="02020603050405020304" pitchFamily="18" charset="0"/>
            </a:endParaRPr>
          </a:p>
        </p:txBody>
      </p:sp>
      <p:sp>
        <p:nvSpPr>
          <p:cNvPr id="26627" name="Text Box 3"/>
          <p:cNvSpPr txBox="1"/>
          <p:nvPr/>
        </p:nvSpPr>
        <p:spPr>
          <a:xfrm>
            <a:off x="125730" y="2133600"/>
            <a:ext cx="11838305" cy="3815080"/>
          </a:xfrm>
          <a:prstGeom prst="rect">
            <a:avLst/>
          </a:prstGeom>
          <a:noFill/>
          <a:ln w="9525">
            <a:noFill/>
          </a:ln>
        </p:spPr>
        <p:txBody>
          <a:bodyPr wrap="square">
            <a:spAutoFit/>
          </a:bodyPr>
          <a:p>
            <a:r>
              <a:rPr lang="en-US" altLang="zh-CN" sz="4800">
                <a:solidFill>
                  <a:srgbClr val="CC0000"/>
                </a:solidFill>
                <a:latin typeface="Times New Roman" panose="02020603050405020304" pitchFamily="18" charset="0"/>
                <a:ea typeface="华文新魏" pitchFamily="2" charset="-122"/>
              </a:rPr>
              <a:t>        </a:t>
            </a:r>
            <a:r>
              <a:rPr lang="zh-CN" altLang="en-US" sz="6600" b="1" dirty="0">
                <a:solidFill>
                  <a:srgbClr val="CC0000"/>
                </a:solidFill>
                <a:latin typeface="Times New Roman" panose="02020603050405020304" pitchFamily="18" charset="0"/>
                <a:ea typeface="华文新魏" pitchFamily="2" charset="-122"/>
              </a:rPr>
              <a:t>航海者虽然比观望者要冒风险，却有到达彼岸的希望，奋斗吧，做勇敢的海燕！</a:t>
            </a:r>
            <a:endParaRPr lang="zh-CN" altLang="en-US" sz="6600" b="1">
              <a:solidFill>
                <a:srgbClr val="CC0000"/>
              </a:solidFill>
              <a:latin typeface="Times New Roman" panose="02020603050405020304" pitchFamily="18" charset="0"/>
              <a:ea typeface="华文新魏" pitchFamily="2" charset="-122"/>
            </a:endParaRPr>
          </a:p>
          <a:p>
            <a:endParaRPr lang="zh-CN" altLang="en-US" sz="4400" b="1" dirty="0">
              <a:solidFill>
                <a:srgbClr val="CC0000"/>
              </a:solidFill>
              <a:latin typeface="Times New Roman" panose="02020603050405020304" pitchFamily="18" charset="0"/>
              <a:ea typeface="华文新魏" pitchFamily="2" charset="-122"/>
            </a:endParaRPr>
          </a:p>
        </p:txBody>
      </p:sp>
      <p:sp>
        <p:nvSpPr>
          <p:cNvPr id="28676" name="Rectangle 4"/>
          <p:cNvSpPr/>
          <p:nvPr/>
        </p:nvSpPr>
        <p:spPr>
          <a:xfrm>
            <a:off x="3124200" y="457200"/>
            <a:ext cx="2985770" cy="1322070"/>
          </a:xfrm>
          <a:prstGeom prst="rect">
            <a:avLst/>
          </a:prstGeom>
          <a:noFill/>
          <a:ln w="12700">
            <a:noFill/>
          </a:ln>
        </p:spPr>
        <p:txBody>
          <a:bodyPr wrap="none">
            <a:spAutoFit/>
          </a:bodyPr>
          <a:p>
            <a:r>
              <a:rPr lang="zh-CN" altLang="en-US" sz="8000" b="1" dirty="0">
                <a:solidFill>
                  <a:srgbClr val="0000CC"/>
                </a:solidFill>
                <a:latin typeface="Times New Roman" panose="02020603050405020304" pitchFamily="18" charset="0"/>
                <a:ea typeface="华文新魏" pitchFamily="2" charset="-122"/>
                <a:hlinkClick r:id="rId1" action="ppaction://hlinkfile"/>
              </a:rPr>
              <a:t>赠   言</a:t>
            </a:r>
            <a:endParaRPr lang="zh-CN" altLang="en-US" sz="8000" b="1" dirty="0">
              <a:solidFill>
                <a:srgbClr val="0000CC"/>
              </a:solidFill>
              <a:latin typeface="Times New Roman" panose="02020603050405020304" pitchFamily="18" charset="0"/>
              <a:ea typeface="华文新魏"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linds(vertical)">
                                      <p:cBhvr>
                                        <p:cTn id="7" dur="500"/>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26627"/>
                                        </p:tgtEl>
                                        <p:attrNameLst>
                                          <p:attrName>style.visibility</p:attrName>
                                        </p:attrNameLst>
                                      </p:cBhvr>
                                      <p:to>
                                        <p:strVal val="visible"/>
                                      </p:to>
                                    </p:set>
                                    <p:anim calcmode="lin" valueType="num">
                                      <p:cBhvr additive="base">
                                        <p:cTn id="12" dur="500" fill="hold"/>
                                        <p:tgtEl>
                                          <p:spTgt spid="26627"/>
                                        </p:tgtEl>
                                        <p:attrNameLst>
                                          <p:attrName>ppt_x</p:attrName>
                                        </p:attrNameLst>
                                      </p:cBhvr>
                                      <p:tavLst>
                                        <p:tav tm="0">
                                          <p:val>
                                            <p:strVal val="#ppt_x"/>
                                          </p:val>
                                        </p:tav>
                                        <p:tav tm="100000">
                                          <p:val>
                                            <p:strVal val="#ppt_x"/>
                                          </p:val>
                                        </p:tav>
                                      </p:tavLst>
                                    </p:anim>
                                    <p:anim calcmode="lin" valueType="num">
                                      <p:cBhvr additive="base">
                                        <p:cTn id="13"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7"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5" name="文本框 33794"/>
          <p:cNvSpPr txBox="1"/>
          <p:nvPr/>
        </p:nvSpPr>
        <p:spPr>
          <a:xfrm>
            <a:off x="-196215" y="934085"/>
            <a:ext cx="12243435" cy="5215890"/>
          </a:xfrm>
          <a:prstGeom prst="rect">
            <a:avLst/>
          </a:prstGeom>
          <a:noFill/>
          <a:ln w="9525">
            <a:noFill/>
          </a:ln>
        </p:spPr>
        <p:txBody>
          <a:bodyPr wrap="square">
            <a:spAutoFit/>
          </a:bodyPr>
          <a:p>
            <a:pPr marL="381000" lvl="2" indent="0" algn="l" fontAlgn="auto">
              <a:lnSpc>
                <a:spcPts val="6660"/>
              </a:lnSpc>
            </a:pPr>
            <a:r>
              <a:rPr lang="en-US" altLang="zh-CN" sz="5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48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海燕》通过对暴风雨来临之前的大海景象的描绘和对海燕战斗英姿的刻画，展现了俄国1905年革命前夕急剧发展的革命形势，热情地歌颂了俄国无产阶级革命先驱者坚强无畏的战斗精神，预言沙皇的黑暗统治必将崩溃，号召人民迎接伟大的革命斗争。</a:t>
            </a:r>
            <a:endParaRPr lang="zh-CN" altLang="en-US" sz="48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p:txBody>
      </p:sp>
      <p:sp>
        <p:nvSpPr>
          <p:cNvPr id="33802" name="标题 33801"/>
          <p:cNvSpPr>
            <a:spLocks noGrp="1" noRot="1"/>
          </p:cNvSpPr>
          <p:nvPr>
            <p:ph type="title"/>
          </p:nvPr>
        </p:nvSpPr>
        <p:spPr>
          <a:xfrm>
            <a:off x="52705" y="-1270"/>
            <a:ext cx="12117070" cy="1143000"/>
          </a:xfrm>
        </p:spPr>
        <p:txBody>
          <a:bodyPr anchor="ctr"/>
          <a:p>
            <a:pPr algn="ctr"/>
            <a:r>
              <a:rPr lang="zh-CN" altLang="en-US" sz="6600" dirty="0">
                <a:ln w="22225">
                  <a:solidFill>
                    <a:schemeClr val="accent2"/>
                  </a:solidFill>
                  <a:prstDash val="solid"/>
                </a:ln>
                <a:solidFill>
                  <a:schemeClr val="accent2">
                    <a:lumMod val="40000"/>
                    <a:lumOff val="60000"/>
                  </a:schemeClr>
                </a:solidFill>
                <a:effectLst/>
                <a:latin typeface="宋体" panose="02010600030101010101" pitchFamily="2" charset="-122"/>
              </a:rPr>
              <a:t>主  题</a:t>
            </a:r>
            <a:endParaRPr lang="zh-CN" altLang="en-US" sz="6600" dirty="0">
              <a:ln w="22225">
                <a:solidFill>
                  <a:schemeClr val="accent2"/>
                </a:solidFill>
                <a:prstDash val="solid"/>
              </a:ln>
              <a:solidFill>
                <a:schemeClr val="accent2">
                  <a:lumMod val="40000"/>
                  <a:lumOff val="60000"/>
                </a:schemeClr>
              </a:solidFill>
              <a:effectLst/>
              <a:latin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1" bldLvl="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7" name="Rectangle 5"/>
          <p:cNvSpPr/>
          <p:nvPr/>
        </p:nvSpPr>
        <p:spPr>
          <a:xfrm>
            <a:off x="184785" y="192405"/>
            <a:ext cx="7616825" cy="6405880"/>
          </a:xfrm>
          <a:prstGeom prst="rect">
            <a:avLst/>
          </a:prstGeom>
          <a:noFill/>
          <a:ln w="9525">
            <a:noFill/>
          </a:ln>
        </p:spPr>
        <p:txBody>
          <a:bodyPr wrap="square">
            <a:spAutoFit/>
          </a:bodyPr>
          <a:p>
            <a:pPr indent="0">
              <a:buNone/>
            </a:pPr>
            <a:r>
              <a:rPr lang="en-US" altLang="zh-CN" sz="3600" b="1" dirty="0">
                <a:solidFill>
                  <a:srgbClr val="003366"/>
                </a:solidFill>
                <a:latin typeface="楷体" panose="02010609060101010101" pitchFamily="49" charset="-122"/>
                <a:ea typeface="楷体" panose="02010609060101010101" pitchFamily="49" charset="-122"/>
                <a:cs typeface="楷体" panose="02010609060101010101" pitchFamily="49" charset="-122"/>
              </a:rPr>
              <a:t>    </a:t>
            </a:r>
            <a:r>
              <a:rPr lang="zh-CN" altLang="en-US" sz="3600" b="1" dirty="0">
                <a:solidFill>
                  <a:srgbClr val="003366"/>
                </a:solidFill>
                <a:latin typeface="楷体" panose="02010609060101010101" pitchFamily="49" charset="-122"/>
                <a:ea typeface="楷体" panose="02010609060101010101" pitchFamily="49" charset="-122"/>
                <a:cs typeface="楷体" panose="02010609060101010101" pitchFamily="49" charset="-122"/>
              </a:rPr>
              <a:t>他第一次投稿，编者看到写出如此文章的人竟是一个衣衫褴褛的青年。编者说的有个名字，这个青年思索了一会说：就“马克西姆</a:t>
            </a:r>
            <a:r>
              <a:rPr lang="en-US" altLang="zh-CN" sz="3600" b="1" dirty="0">
                <a:solidFill>
                  <a:srgbClr val="003366"/>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dirty="0">
                <a:solidFill>
                  <a:srgbClr val="003366"/>
                </a:solidFill>
                <a:latin typeface="楷体" panose="02010609060101010101" pitchFamily="49" charset="-122"/>
                <a:ea typeface="楷体" panose="02010609060101010101" pitchFamily="49" charset="-122"/>
                <a:cs typeface="楷体" panose="02010609060101010101" pitchFamily="49" charset="-122"/>
              </a:rPr>
              <a:t>高尔基”吧，</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rPr>
              <a:t>“高尔基”在俄语里是“苦难”的意思</a:t>
            </a:r>
            <a:r>
              <a:rPr lang="zh-CN" altLang="en-US" sz="3600" b="1" dirty="0">
                <a:solidFill>
                  <a:srgbClr val="003366"/>
                </a:solidFill>
                <a:latin typeface="楷体" panose="02010609060101010101" pitchFamily="49" charset="-122"/>
                <a:ea typeface="楷体" panose="02010609060101010101" pitchFamily="49" charset="-122"/>
                <a:cs typeface="楷体" panose="02010609060101010101" pitchFamily="49" charset="-122"/>
              </a:rPr>
              <a:t>，“马克西姆”是最大的意思，所以，“马克西姆</a:t>
            </a:r>
            <a:r>
              <a:rPr lang="en-US" altLang="zh-CN" sz="3600" b="1" dirty="0">
                <a:solidFill>
                  <a:srgbClr val="003366"/>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dirty="0">
                <a:solidFill>
                  <a:srgbClr val="003366"/>
                </a:solidFill>
                <a:latin typeface="楷体" panose="02010609060101010101" pitchFamily="49" charset="-122"/>
                <a:ea typeface="楷体" panose="02010609060101010101" pitchFamily="49" charset="-122"/>
                <a:cs typeface="楷体" panose="02010609060101010101" pitchFamily="49" charset="-122"/>
              </a:rPr>
              <a:t>高尔基”，就是“</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rPr>
              <a:t>最大的苦难</a:t>
            </a:r>
            <a:r>
              <a:rPr lang="zh-CN" altLang="en-US" sz="3600" b="1" dirty="0">
                <a:solidFill>
                  <a:srgbClr val="003366"/>
                </a:solidFill>
                <a:latin typeface="楷体" panose="02010609060101010101" pitchFamily="49" charset="-122"/>
                <a:ea typeface="楷体" panose="02010609060101010101" pitchFamily="49" charset="-122"/>
                <a:cs typeface="楷体" panose="02010609060101010101" pitchFamily="49" charset="-122"/>
              </a:rPr>
              <a:t>”的意思。</a:t>
            </a:r>
            <a:endParaRPr lang="zh-CN" altLang="en-US" sz="3600" b="1" dirty="0">
              <a:solidFill>
                <a:srgbClr val="003366"/>
              </a:solidFill>
              <a:latin typeface="楷体" panose="02010609060101010101" pitchFamily="49" charset="-122"/>
              <a:ea typeface="楷体" panose="02010609060101010101" pitchFamily="49" charset="-122"/>
              <a:cs typeface="楷体" panose="02010609060101010101" pitchFamily="49" charset="-122"/>
            </a:endParaRPr>
          </a:p>
          <a:p>
            <a:pPr indent="0">
              <a:buNone/>
            </a:pPr>
            <a:r>
              <a:rPr kumimoji="1" lang="zh-CN" altLang="en-US" sz="3600" b="1" noProof="0" smtClean="0">
                <a:ln>
                  <a:noFill/>
                </a:ln>
                <a:solidFill>
                  <a:srgbClr val="003366"/>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代表作</a:t>
            </a:r>
            <a:r>
              <a:rPr kumimoji="1" lang="en-US" altLang="zh-CN" sz="3600" b="1" noProof="0" smtClean="0">
                <a:ln>
                  <a:noFill/>
                </a:ln>
                <a:solidFill>
                  <a:srgbClr val="003366"/>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kumimoji="1" lang="zh-CN" altLang="en-US" sz="3600" b="1" noProof="0" smtClean="0">
                <a:ln>
                  <a:noFill/>
                </a:ln>
                <a:solidFill>
                  <a:srgbClr val="003366"/>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长篇小说</a:t>
            </a:r>
            <a:r>
              <a:rPr kumimoji="1" lang="en-US" altLang="zh-CN" sz="3600" b="1" noProof="0" smtClean="0">
                <a:ln>
                  <a:noFill/>
                </a:ln>
                <a:solidFill>
                  <a:srgbClr val="FF33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kumimoji="1" lang="zh-CN" altLang="en-US" sz="3600" b="1" noProof="0" smtClean="0">
                <a:ln>
                  <a:noFill/>
                </a:ln>
                <a:solidFill>
                  <a:srgbClr val="FF33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母亲</a:t>
            </a:r>
            <a:r>
              <a:rPr kumimoji="1" lang="en-US" altLang="zh-CN" sz="3600" b="1" noProof="0" smtClean="0">
                <a:ln>
                  <a:noFill/>
                </a:ln>
                <a:solidFill>
                  <a:srgbClr val="FF33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endParaRPr kumimoji="1" lang="en-US" altLang="zh-CN" sz="3600" b="1" i="0" u="none" strike="noStrike" kern="1200" cap="none" spc="0" normalizeH="0" baseline="0" noProof="0" smtClean="0">
              <a:ln>
                <a:noFill/>
              </a:ln>
              <a:solidFill>
                <a:srgbClr val="003366"/>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600" b="1" noProof="0" smtClean="0">
                <a:ln>
                  <a:noFill/>
                </a:ln>
                <a:solidFill>
                  <a:srgbClr val="003366"/>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自传体三部曲</a:t>
            </a:r>
            <a:r>
              <a:rPr kumimoji="1" lang="en-US" altLang="zh-CN" sz="3600" b="1" noProof="0" smtClean="0">
                <a:ln>
                  <a:noFill/>
                </a:ln>
                <a:solidFill>
                  <a:srgbClr val="FF33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kumimoji="1" lang="zh-CN" altLang="en-US" sz="3600" b="1" noProof="0" smtClean="0">
                <a:ln>
                  <a:noFill/>
                </a:ln>
                <a:solidFill>
                  <a:srgbClr val="FF33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童年</a:t>
            </a:r>
            <a:r>
              <a:rPr kumimoji="1" lang="en-US" altLang="zh-CN" sz="3600" b="1" noProof="0" smtClean="0">
                <a:ln>
                  <a:noFill/>
                </a:ln>
                <a:solidFill>
                  <a:srgbClr val="FF33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kumimoji="1" lang="zh-CN" altLang="en-US" sz="3600" b="1" noProof="0" smtClean="0">
                <a:ln>
                  <a:noFill/>
                </a:ln>
                <a:solidFill>
                  <a:srgbClr val="FF33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在人间</a:t>
            </a:r>
            <a:r>
              <a:rPr kumimoji="1" lang="en-US" altLang="zh-CN" sz="3600" b="1" noProof="0" smtClean="0">
                <a:ln>
                  <a:noFill/>
                </a:ln>
                <a:solidFill>
                  <a:srgbClr val="FF33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r>
              <a:rPr kumimoji="1" lang="zh-CN" altLang="en-US" sz="3600" b="1" noProof="0" smtClean="0">
                <a:ln>
                  <a:noFill/>
                </a:ln>
                <a:solidFill>
                  <a:srgbClr val="FF33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我的大学</a:t>
            </a:r>
            <a:r>
              <a:rPr kumimoji="1" lang="en-US" altLang="zh-CN" sz="3600" b="1" noProof="0" smtClean="0">
                <a:ln>
                  <a:noFill/>
                </a:ln>
                <a:solidFill>
                  <a:srgbClr val="FF33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600" b="1" dirty="0">
              <a:solidFill>
                <a:srgbClr val="FFFF00"/>
              </a:solidFill>
              <a:latin typeface="楷体" panose="02010609060101010101" pitchFamily="49" charset="-122"/>
              <a:ea typeface="楷体" panose="02010609060101010101" pitchFamily="49" charset="-122"/>
              <a:cs typeface="楷体" panose="02010609060101010101" pitchFamily="49" charset="-122"/>
            </a:endParaRPr>
          </a:p>
        </p:txBody>
      </p:sp>
      <p:pic>
        <p:nvPicPr>
          <p:cNvPr id="2" name="图片 1" descr="0020032770103163_b"/>
          <p:cNvPicPr>
            <a:picLocks noChangeAspect="1"/>
          </p:cNvPicPr>
          <p:nvPr/>
        </p:nvPicPr>
        <p:blipFill>
          <a:blip r:embed="rId1"/>
          <a:stretch>
            <a:fillRect/>
          </a:stretch>
        </p:blipFill>
        <p:spPr>
          <a:xfrm>
            <a:off x="8021955" y="149225"/>
            <a:ext cx="4156710" cy="65589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diamond(in)">
                                      <p:cBhvr>
                                        <p:cTn id="7" dur="10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9" name="Rectangle 3"/>
          <p:cNvSpPr>
            <a:spLocks noGrp="1" noChangeArrowheads="1"/>
          </p:cNvSpPr>
          <p:nvPr/>
        </p:nvSpPr>
        <p:spPr>
          <a:xfrm>
            <a:off x="158115" y="0"/>
            <a:ext cx="4076065" cy="1143000"/>
          </a:xfrm>
          <a:prstGeom prst="rect">
            <a:avLst/>
          </a:prstGeom>
        </p:spPr>
        <p:txBody>
          <a:bodyPr vert="horz" wrap="square" lIns="91440" tIns="45720" rIns="91440" bIns="45720" numCol="1" rtlCol="0" anchor="ctr" anchorCtr="0" compatLnSpc="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rPr>
              <a:t>拓展延伸</a:t>
            </a:r>
            <a:endParaRPr kumimoji="0" lang="zh-CN" altLang="en-US" sz="6600" b="0"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endParaRPr>
          </a:p>
        </p:txBody>
      </p:sp>
      <p:sp>
        <p:nvSpPr>
          <p:cNvPr id="2" name="文本框 1"/>
          <p:cNvSpPr txBox="1"/>
          <p:nvPr/>
        </p:nvSpPr>
        <p:spPr>
          <a:xfrm>
            <a:off x="369570" y="1143000"/>
            <a:ext cx="11690985" cy="5028565"/>
          </a:xfrm>
          <a:prstGeom prst="rect">
            <a:avLst/>
          </a:prstGeom>
          <a:noFill/>
        </p:spPr>
        <p:txBody>
          <a:bodyPr wrap="square" rtlCol="0" anchor="t">
            <a:spAutoFit/>
          </a:bodyPr>
          <a:p>
            <a:pPr fontAlgn="auto">
              <a:lnSpc>
                <a:spcPts val="5500"/>
              </a:lnSpc>
            </a:pP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海燕</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写于</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1901</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年，是高尔基早期创作活动中的一篇著名散文诗。当时革命斗争蓬勃兴起，高尔基目睹了沙皇政府的暴行，极为愤慨，写成了短篇小说</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春天的旋律</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海燕</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就是这篇小说的尾声部分。</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海燕</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就是一只鸟儿在</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春天的旋律</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的结尾部分所唱的歌。这种思想倾向的小说在当时是无法发表的。</a:t>
            </a:r>
            <a:endParaRPr lang="zh-CN" altLang="en-US" sz="40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7" name="文本框 146436"/>
          <p:cNvSpPr txBox="1"/>
          <p:nvPr/>
        </p:nvSpPr>
        <p:spPr>
          <a:xfrm>
            <a:off x="81915" y="171450"/>
            <a:ext cx="12058015" cy="6759575"/>
          </a:xfrm>
          <a:prstGeom prst="rect">
            <a:avLst/>
          </a:prstGeom>
          <a:noFill/>
          <a:ln w="9525">
            <a:noFill/>
          </a:ln>
        </p:spPr>
        <p:txBody>
          <a:bodyPr wrap="square">
            <a:spAutoFit/>
          </a:bodyPr>
          <a:p>
            <a:pPr fontAlgn="auto">
              <a:lnSpc>
                <a:spcPts val="5200"/>
              </a:lnSpc>
              <a:spcBef>
                <a:spcPts val="0"/>
              </a:spcBef>
              <a:buClrTx/>
            </a:pPr>
            <a:r>
              <a:rPr lang="en-US" altLang="zh-CN" sz="4000" b="1">
                <a:latin typeface="楷体" panose="02010609060101010101" pitchFamily="49" charset="-122"/>
                <a:ea typeface="楷体" panose="02010609060101010101" pitchFamily="49" charset="-122"/>
                <a:cs typeface="楷体" panose="02010609060101010101" pitchFamily="49" charset="-122"/>
              </a:rPr>
              <a:t>    《</a:t>
            </a:r>
            <a:r>
              <a:rPr lang="zh-CN" altLang="en-US" sz="4000" b="1" dirty="0">
                <a:latin typeface="楷体" panose="02010609060101010101" pitchFamily="49" charset="-122"/>
                <a:ea typeface="楷体" panose="02010609060101010101" pitchFamily="49" charset="-122"/>
                <a:cs typeface="楷体" panose="02010609060101010101" pitchFamily="49" charset="-122"/>
              </a:rPr>
              <a:t>信使报</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拒绝发表，</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生活</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杂志拒绝发表。但小说的结尾部分</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海燕</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却被单独发表在</a:t>
            </a:r>
            <a:r>
              <a:rPr lang="en-US" altLang="zh-CN" sz="4000" b="1">
                <a:latin typeface="楷体" panose="02010609060101010101" pitchFamily="49" charset="-122"/>
                <a:ea typeface="楷体" panose="02010609060101010101" pitchFamily="49" charset="-122"/>
                <a:cs typeface="楷体" panose="02010609060101010101" pitchFamily="49" charset="-122"/>
              </a:rPr>
              <a:t>1901</a:t>
            </a:r>
            <a:r>
              <a:rPr lang="zh-CN" altLang="en-US" sz="4000" b="1" dirty="0">
                <a:latin typeface="楷体" panose="02010609060101010101" pitchFamily="49" charset="-122"/>
                <a:ea typeface="楷体" panose="02010609060101010101" pitchFamily="49" charset="-122"/>
                <a:cs typeface="楷体" panose="02010609060101010101" pitchFamily="49" charset="-122"/>
              </a:rPr>
              <a:t>年</a:t>
            </a:r>
            <a:r>
              <a:rPr lang="en-US" altLang="zh-CN" sz="4000" b="1">
                <a:latin typeface="楷体" panose="02010609060101010101" pitchFamily="49" charset="-122"/>
                <a:ea typeface="楷体" panose="02010609060101010101" pitchFamily="49" charset="-122"/>
                <a:cs typeface="楷体" panose="02010609060101010101" pitchFamily="49" charset="-122"/>
              </a:rPr>
              <a:t>4</a:t>
            </a:r>
            <a:r>
              <a:rPr lang="zh-CN" altLang="en-US" sz="4000" b="1" dirty="0">
                <a:latin typeface="楷体" panose="02010609060101010101" pitchFamily="49" charset="-122"/>
                <a:ea typeface="楷体" panose="02010609060101010101" pitchFamily="49" charset="-122"/>
                <a:cs typeface="楷体" panose="02010609060101010101" pitchFamily="49" charset="-122"/>
              </a:rPr>
              <a:t>月号的</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生活</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杂志上。据</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生活</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杂志的主编回忆说：“</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海燕</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在审查官审查时没有看出它有什么革命性的东西。”事实上，作品一经发表，沙皇当局很快就发现了“漏审的疏忽”所造成的严重后果，下令查封了</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生活</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杂志。</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海燕</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一经发表，便在俄国大地上产生巨大反响，它被革命者用胶印和手抄等方式广为传播，一时间成为最受欢迎、最富有宣传性和号召力的诗传单。 </a:t>
            </a:r>
            <a:endParaRPr lang="zh-CN" altLang="en-US" sz="40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6437"/>
                                        </p:tgtEl>
                                        <p:attrNameLst>
                                          <p:attrName>style.visibility</p:attrName>
                                        </p:attrNameLst>
                                      </p:cBhvr>
                                      <p:to>
                                        <p:strVal val="visible"/>
                                      </p:to>
                                    </p:set>
                                    <p:anim calcmode="lin" valueType="num">
                                      <p:cBhvr additive="base">
                                        <p:cTn id="7" dur="500" fill="hold"/>
                                        <p:tgtEl>
                                          <p:spTgt spid="146437"/>
                                        </p:tgtEl>
                                        <p:attrNameLst>
                                          <p:attrName>ppt_x</p:attrName>
                                        </p:attrNameLst>
                                      </p:cBhvr>
                                      <p:tavLst>
                                        <p:tav tm="0">
                                          <p:val>
                                            <p:strVal val="#ppt_x"/>
                                          </p:val>
                                        </p:tav>
                                        <p:tav tm="100000">
                                          <p:val>
                                            <p:strVal val="#ppt_x"/>
                                          </p:val>
                                        </p:tav>
                                      </p:tavLst>
                                    </p:anim>
                                    <p:anim calcmode="lin" valueType="num">
                                      <p:cBhvr additive="base">
                                        <p:cTn id="8" dur="500" fill="hold"/>
                                        <p:tgtEl>
                                          <p:spTgt spid="1464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8750" y="35560"/>
            <a:ext cx="11873865" cy="5118100"/>
          </a:xfrm>
          <a:prstGeom prst="rect">
            <a:avLst/>
          </a:prstGeom>
          <a:noFill/>
        </p:spPr>
        <p:txBody>
          <a:bodyPr wrap="square" rtlCol="0" anchor="t">
            <a:spAutoFit/>
          </a:bodyPr>
          <a:p>
            <a:pPr fontAlgn="auto">
              <a:lnSpc>
                <a:spcPts val="5600"/>
              </a:lnSpc>
            </a:pP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    1901</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年</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11</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月</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7</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日那天，尼日尼</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诺夫戈罗德的人们很早就把火车站挤满了，他们是为了给自己喜欢的作家高尔基送行。沙皇政府这次破天荒地未经审讯就急匆匆地把高尔基放逐到库尔斯克去。高尔基刚到来，人群中就爆发出了“高尔基万岁”、“打倒专制制度”、“消灭黑暗势力”的呼声。示威者时而高唱革命歌曲，时而朗诵</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海燕</a:t>
            </a:r>
            <a:r>
              <a:rPr lang="en-US" altLang="zh-CN" sz="4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40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2" name="文本框 145411"/>
          <p:cNvSpPr txBox="1"/>
          <p:nvPr/>
        </p:nvSpPr>
        <p:spPr>
          <a:xfrm>
            <a:off x="-22225" y="208280"/>
            <a:ext cx="11968480" cy="5734050"/>
          </a:xfrm>
          <a:prstGeom prst="rect">
            <a:avLst/>
          </a:prstGeom>
          <a:noFill/>
          <a:ln w="9525">
            <a:noFill/>
          </a:ln>
        </p:spPr>
        <p:txBody>
          <a:bodyPr wrap="square">
            <a:spAutoFit/>
          </a:bodyPr>
          <a:p>
            <a:pPr fontAlgn="auto">
              <a:lnSpc>
                <a:spcPts val="5500"/>
              </a:lnSpc>
              <a:spcBef>
                <a:spcPts val="0"/>
              </a:spcBef>
              <a:buClrTx/>
            </a:pPr>
            <a:r>
              <a:rPr lang="en-US" altLang="zh-CN" sz="4000" b="1" dirty="0">
                <a:latin typeface="楷体" panose="02010609060101010101" pitchFamily="49" charset="-122"/>
                <a:ea typeface="楷体" panose="02010609060101010101" pitchFamily="49" charset="-122"/>
                <a:cs typeface="楷体" panose="02010609060101010101" pitchFamily="49" charset="-122"/>
              </a:rPr>
              <a:t>    </a:t>
            </a:r>
            <a:r>
              <a:rPr lang="zh-CN" altLang="en-US" sz="4000" b="1" dirty="0">
                <a:latin typeface="楷体" panose="02010609060101010101" pitchFamily="49" charset="-122"/>
                <a:ea typeface="楷体" panose="02010609060101010101" pitchFamily="49" charset="-122"/>
                <a:cs typeface="楷体" panose="02010609060101010101" pitchFamily="49" charset="-122"/>
              </a:rPr>
              <a:t>一位演说者大声说道：“高尔基被放逐了，原因是他说出了真理并揭露我们生活中可怕的事情。他有一件武器</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他的笔，一种力量</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他那在自由发表意见时所表示的思想</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我们要用示威来表示我们是怎样地喜爱高尔基。” 示威结束后，一位大学生激动 地高呼：“暴君将要死亡，而伟大的有力的自由的人民将要兴起！”就因为他的一篇短短的散文诗</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海燕</a:t>
            </a:r>
            <a:r>
              <a:rPr lang="en-US" altLang="zh-CN" sz="4000" b="1">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 </a:t>
            </a:r>
            <a:endParaRPr lang="zh-CN" altLang="en-US" sz="40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5412"/>
                                        </p:tgtEl>
                                        <p:attrNameLst>
                                          <p:attrName>style.visibility</p:attrName>
                                        </p:attrNameLst>
                                      </p:cBhvr>
                                      <p:to>
                                        <p:strVal val="visible"/>
                                      </p:to>
                                    </p:set>
                                    <p:anim calcmode="lin" valueType="num">
                                      <p:cBhvr additive="base">
                                        <p:cTn id="7" dur="500" fill="hold"/>
                                        <p:tgtEl>
                                          <p:spTgt spid="145412"/>
                                        </p:tgtEl>
                                        <p:attrNameLst>
                                          <p:attrName>ppt_x</p:attrName>
                                        </p:attrNameLst>
                                      </p:cBhvr>
                                      <p:tavLst>
                                        <p:tav tm="0">
                                          <p:val>
                                            <p:strVal val="#ppt_x"/>
                                          </p:val>
                                        </p:tav>
                                        <p:tav tm="100000">
                                          <p:val>
                                            <p:strVal val="#ppt_x"/>
                                          </p:val>
                                        </p:tav>
                                      </p:tavLst>
                                    </p:anim>
                                    <p:anim calcmode="lin" valueType="num">
                                      <p:cBhvr additive="base">
                                        <p:cTn id="8" dur="500" fill="hold"/>
                                        <p:tgtEl>
                                          <p:spTgt spid="145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280" y="64770"/>
            <a:ext cx="11955780" cy="5908040"/>
          </a:xfrm>
          <a:prstGeom prst="rect">
            <a:avLst/>
          </a:prstGeom>
          <a:noFill/>
          <a:ln w="9525">
            <a:noFill/>
          </a:ln>
        </p:spPr>
        <p:txBody>
          <a:bodyPr wrap="square">
            <a:spAutoFit/>
          </a:bodyPr>
          <a:p>
            <a:pPr indent="304800"/>
            <a:r>
              <a:rPr lang="en-US" altLang="zh-CN" sz="4800" b="1">
                <a:latin typeface="楷体" panose="02010609060101010101" pitchFamily="49" charset="-122"/>
                <a:ea typeface="楷体" panose="02010609060101010101" pitchFamily="49" charset="-122"/>
                <a:cs typeface="楷体" panose="02010609060101010101" pitchFamily="49" charset="-122"/>
              </a:rPr>
              <a:t>   </a:t>
            </a:r>
            <a:r>
              <a:rPr lang="zh-CN" sz="5400" b="1">
                <a:latin typeface="楷体" panose="02010609060101010101" pitchFamily="49" charset="-122"/>
                <a:ea typeface="楷体" panose="02010609060101010101" pitchFamily="49" charset="-122"/>
                <a:cs typeface="楷体" panose="02010609060101010101" pitchFamily="49" charset="-122"/>
              </a:rPr>
              <a:t>正是在海燕精神的鼓舞卜，俄国革命者先后掀起了二月革命和十月革命的风暴，一举推翻了沙皇统治，使盘踞俄国政坛三百多年的罗曼诺夫王朝最终覆灭。这篇文章让我们充分感受到了海燕精神的伟大，感受到了高尔基为俄国革命者吹响的战斗的号角。</a:t>
            </a:r>
            <a:endParaRPr lang="zh-CN" altLang="en-US" sz="54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idx="1"/>
          </p:nvPr>
        </p:nvSpPr>
        <p:spPr>
          <a:xfrm>
            <a:off x="165735" y="922020"/>
            <a:ext cx="11716385" cy="5934075"/>
          </a:xfrm>
        </p:spPr>
        <p:txBody>
          <a:bodyPr vert="horz" wrap="square" lIns="91440" tIns="45720" rIns="91440" bIns="45720" anchor="t">
            <a:normAutofit fontScale="80000"/>
          </a:bodyPr>
          <a:lstStyle/>
          <a:p>
            <a:pPr fontAlgn="auto">
              <a:lnSpc>
                <a:spcPts val="5500"/>
              </a:lnSpc>
              <a:spcBef>
                <a:spcPct val="50000"/>
              </a:spcBef>
              <a:buClrTx/>
              <a:buFont typeface="Times New Roman" panose="02020603050405020304" pitchFamily="18" charset="0"/>
              <a:buNone/>
            </a:pPr>
            <a:r>
              <a:rPr lang="zh-CN" altLang="zh-CN" sz="4400" b="1" dirty="0">
                <a:latin typeface="宋体" panose="02010600030101010101" pitchFamily="2" charset="-122"/>
              </a:rPr>
              <a:t>    </a:t>
            </a:r>
            <a:r>
              <a:rPr lang="zh-CN" altLang="zh-CN" sz="4000" b="1" dirty="0">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海燕</a:t>
            </a:r>
            <a:r>
              <a:rPr lang="zh-CN" altLang="zh-CN" sz="4000" b="1" dirty="0">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是一首</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散文诗</a:t>
            </a:r>
            <a:r>
              <a:rPr lang="zh-CN" altLang="en-US" sz="4000" b="1" dirty="0">
                <a:latin typeface="楷体" panose="02010609060101010101" pitchFamily="49" charset="-122"/>
                <a:ea typeface="楷体" panose="02010609060101010101" pitchFamily="49" charset="-122"/>
                <a:cs typeface="楷体" panose="02010609060101010101" pitchFamily="49" charset="-122"/>
              </a:rPr>
              <a:t>，选自</a:t>
            </a:r>
            <a:r>
              <a:rPr lang="zh-CN" altLang="zh-CN" sz="4000" b="1" dirty="0">
                <a:latin typeface="楷体" panose="02010609060101010101" pitchFamily="49" charset="-122"/>
                <a:ea typeface="楷体" panose="02010609060101010101" pitchFamily="49" charset="-122"/>
                <a:cs typeface="楷体" panose="02010609060101010101" pitchFamily="49" charset="-122"/>
              </a:rPr>
              <a:t>1901</a:t>
            </a:r>
            <a:r>
              <a:rPr lang="zh-CN" altLang="en-US" sz="4000" b="1" dirty="0">
                <a:latin typeface="楷体" panose="02010609060101010101" pitchFamily="49" charset="-122"/>
                <a:ea typeface="楷体" panose="02010609060101010101" pitchFamily="49" charset="-122"/>
                <a:cs typeface="楷体" panose="02010609060101010101" pitchFamily="49" charset="-122"/>
              </a:rPr>
              <a:t>年</a:t>
            </a:r>
            <a:r>
              <a:rPr lang="zh-CN" altLang="zh-CN" sz="4000" b="1" dirty="0">
                <a:latin typeface="楷体" panose="02010609060101010101" pitchFamily="49" charset="-122"/>
                <a:ea typeface="楷体" panose="02010609060101010101" pitchFamily="49" charset="-122"/>
                <a:cs typeface="楷体" panose="02010609060101010101" pitchFamily="49" charset="-122"/>
              </a:rPr>
              <a:t>3</a:t>
            </a:r>
            <a:r>
              <a:rPr lang="zh-CN" altLang="en-US" sz="4000" b="1" dirty="0">
                <a:latin typeface="楷体" panose="02010609060101010101" pitchFamily="49" charset="-122"/>
                <a:ea typeface="楷体" panose="02010609060101010101" pitchFamily="49" charset="-122"/>
                <a:cs typeface="楷体" panose="02010609060101010101" pitchFamily="49" charset="-122"/>
              </a:rPr>
              <a:t>月的“幻想曲”</a:t>
            </a:r>
            <a:r>
              <a:rPr lang="zh-CN"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春天的旋律</a:t>
            </a:r>
            <a:r>
              <a:rPr lang="zh-CN"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的结尾部分。</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在俄文里</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“海燕”一词含有“暴风雨的预言者”</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之意。</a:t>
            </a:r>
            <a:r>
              <a:rPr lang="en-US" altLang="zh-CN" sz="40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海燕</a:t>
            </a:r>
            <a:r>
              <a:rPr lang="en-US" altLang="zh-CN" sz="40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通过对海燕在暴风雨来临之际勇敢欢乐的形象的描写，深刻反映了</a:t>
            </a:r>
            <a:r>
              <a:rPr lang="en-US" altLang="zh-CN" sz="4000" b="1" dirty="0">
                <a:latin typeface="楷体" panose="02010609060101010101" pitchFamily="49" charset="-122"/>
                <a:ea typeface="楷体" panose="02010609060101010101" pitchFamily="49" charset="-122"/>
                <a:cs typeface="楷体" panose="02010609060101010101" pitchFamily="49" charset="-122"/>
                <a:sym typeface="+mn-ea"/>
              </a:rPr>
              <a:t>20</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世纪初，俄国急剧发展的革命斗争形势，热情地歌颂了俄国无产阶级革命先驱者坚强无畏的战斗精神，预示了无产阶级革命即将到来并必将取得胜利的前景。文中海燕的勇敢形象更给人一种鼓舞人心的力量。 </a:t>
            </a:r>
            <a:r>
              <a:rPr lang="zh-CN" altLang="zh-CN" sz="4000" b="1" dirty="0">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海燕</a:t>
            </a:r>
            <a:r>
              <a:rPr lang="zh-CN" altLang="zh-CN" sz="4000" b="1" dirty="0">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发表后即成为革命宣传斗争的有利武器。</a:t>
            </a:r>
            <a:endParaRPr lang="zh-CN" altLang="zh-CN" sz="4000" b="1" dirty="0">
              <a:latin typeface="楷体" panose="02010609060101010101" pitchFamily="49" charset="-122"/>
              <a:ea typeface="楷体" panose="02010609060101010101" pitchFamily="49" charset="-122"/>
              <a:cs typeface="楷体" panose="02010609060101010101" pitchFamily="49" charset="-122"/>
            </a:endParaRPr>
          </a:p>
        </p:txBody>
      </p:sp>
      <p:sp>
        <p:nvSpPr>
          <p:cNvPr id="18435" name="WordArt 3"/>
          <p:cNvSpPr>
            <a:spLocks noTextEdit="1"/>
          </p:cNvSpPr>
          <p:nvPr/>
        </p:nvSpPr>
        <p:spPr>
          <a:xfrm>
            <a:off x="291465" y="144780"/>
            <a:ext cx="3000375" cy="903605"/>
          </a:xfrm>
          <a:prstGeom prst="rect">
            <a:avLst/>
          </a:prstGeom>
        </p:spPr>
        <p:txBody>
          <a:bodyPr wrap="none" fromWordArt="1">
            <a:prstTxWarp prst="textPlain">
              <a:avLst>
                <a:gd name="adj" fmla="val 50000"/>
              </a:avLst>
            </a:prstTxWarp>
            <a:noAutofit/>
          </a:bodyPr>
          <a:lstStyle/>
          <a:p>
            <a:pPr algn="ctr"/>
            <a:r>
              <a:rPr lang="zh-CN" altLang="en-US" sz="66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作品介绍</a:t>
            </a:r>
            <a:endParaRPr lang="zh-CN" altLang="en-US" sz="66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slide(fromBottom)">
                                      <p:cBhvr>
                                        <p:cTn id="7" dur="500"/>
                                        <p:tgtEl>
                                          <p:spTgt spid="81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a:xfrm>
            <a:off x="100965" y="73025"/>
            <a:ext cx="7772400" cy="1143000"/>
          </a:xfrm>
        </p:spPr>
        <p:txBody>
          <a:bodyPr vert="horz" wrap="square" lIns="91440" tIns="45720" rIns="91440" bIns="45720" anchor="b">
            <a:scene3d>
              <a:camera prst="orthographicFront"/>
              <a:lightRig rig="threePt" dir="t"/>
            </a:scene3d>
          </a:bodyPr>
          <a:lstStyle/>
          <a:p>
            <a:pPr eaLnBrk="1" hangingPunct="1"/>
            <a:r>
              <a:rPr lang="zh-CN" altLang="en-US" sz="6000" dirty="0">
                <a:ln w="22225">
                  <a:solidFill>
                    <a:schemeClr val="accent2"/>
                  </a:solidFill>
                  <a:prstDash val="solid"/>
                </a:ln>
                <a:solidFill>
                  <a:schemeClr val="accent2">
                    <a:lumMod val="40000"/>
                    <a:lumOff val="60000"/>
                  </a:schemeClr>
                </a:solidFill>
                <a:effectLst/>
                <a:ea typeface="华文隶书" pitchFamily="2" charset="-122"/>
              </a:rPr>
              <a:t>关于“散文诗”</a:t>
            </a:r>
            <a:endParaRPr lang="zh-CN" altLang="en-US" sz="6000" dirty="0">
              <a:ln w="22225">
                <a:solidFill>
                  <a:schemeClr val="accent2"/>
                </a:solidFill>
                <a:prstDash val="solid"/>
              </a:ln>
              <a:solidFill>
                <a:schemeClr val="accent2">
                  <a:lumMod val="40000"/>
                  <a:lumOff val="60000"/>
                </a:schemeClr>
              </a:solidFill>
              <a:effectLst/>
              <a:ea typeface="华文隶书" pitchFamily="2" charset="-122"/>
            </a:endParaRPr>
          </a:p>
        </p:txBody>
      </p:sp>
      <p:sp>
        <p:nvSpPr>
          <p:cNvPr id="47107" name="Rectangle 3"/>
          <p:cNvSpPr>
            <a:spLocks noGrp="1" noChangeArrowheads="1"/>
          </p:cNvSpPr>
          <p:nvPr>
            <p:ph idx="1"/>
          </p:nvPr>
        </p:nvSpPr>
        <p:spPr>
          <a:xfrm>
            <a:off x="100965" y="990600"/>
            <a:ext cx="11983720" cy="5867400"/>
          </a:xfrm>
        </p:spPr>
        <p:txBody>
          <a:bodyPr vert="horz" wrap="square" lIns="91440" tIns="45720" rIns="91440" bIns="45720" numCol="1" anchor="t" anchorCtr="0" compatLnSpc="1"/>
          <a:lstStyle/>
          <a:p>
            <a:pPr marL="342900" marR="0" lvl="0" indent="-342900" algn="just" defTabSz="914400" rtl="0" eaLnBrk="1" fontAlgn="base" latinLnBrk="0" hangingPunct="1">
              <a:lnSpc>
                <a:spcPct val="90000"/>
              </a:lnSpc>
              <a:spcBef>
                <a:spcPct val="20000"/>
              </a:spcBef>
              <a:spcAft>
                <a:spcPct val="0"/>
              </a:spcAft>
              <a:buClr>
                <a:schemeClr val="tx1"/>
              </a:buClr>
              <a:buSzPct val="75000"/>
              <a:buFont typeface="Wingdings" panose="05000000000000000000" pitchFamily="2" charset="2"/>
              <a:buChar char="l"/>
              <a:defRPr/>
            </a:pPr>
            <a:r>
              <a:rPr kumimoji="0" lang="zh-CN" altLang="en-US"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它兼有散文和诗歌的特点，是一种文学体裁。十九世纪中叶流行于欧美。</a:t>
            </a:r>
            <a:endParaRPr kumimoji="0" lang="zh-CN" altLang="en-US"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endParaRPr>
          </a:p>
          <a:p>
            <a:pPr marL="342900" marR="0" lvl="0" indent="-342900" algn="just" defTabSz="914400" rtl="0" eaLnBrk="1" fontAlgn="base" latinLnBrk="0" hangingPunct="1">
              <a:lnSpc>
                <a:spcPct val="90000"/>
              </a:lnSpc>
              <a:spcBef>
                <a:spcPct val="20000"/>
              </a:spcBef>
              <a:spcAft>
                <a:spcPct val="0"/>
              </a:spcAft>
              <a:buClr>
                <a:schemeClr val="tx1"/>
              </a:buClr>
              <a:buSzPct val="75000"/>
              <a:buFont typeface="Wingdings" panose="05000000000000000000" pitchFamily="2" charset="2"/>
              <a:buChar char="l"/>
              <a:defRPr/>
            </a:pPr>
            <a:r>
              <a:rPr kumimoji="0" lang="zh-CN" altLang="en-US"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特点：</a:t>
            </a:r>
            <a:endParaRPr kumimoji="0" lang="zh-CN" altLang="en-US"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endParaRPr>
          </a:p>
          <a:p>
            <a:pPr marL="342900" marR="0" lvl="0" indent="-342900" algn="just" defTabSz="914400" rtl="0" eaLnBrk="1" fontAlgn="base" latinLnBrk="0" hangingPunct="1">
              <a:lnSpc>
                <a:spcPct val="90000"/>
              </a:lnSpc>
              <a:spcBef>
                <a:spcPct val="20000"/>
              </a:spcBef>
              <a:spcAft>
                <a:spcPct val="0"/>
              </a:spcAft>
              <a:buClr>
                <a:schemeClr val="tx1"/>
              </a:buClr>
              <a:buSzPct val="75000"/>
              <a:buFont typeface="Wingdings" panose="05000000000000000000" pitchFamily="2" charset="2"/>
              <a:buChar char="l"/>
              <a:defRPr/>
            </a:pPr>
            <a:r>
              <a:rPr kumimoji="0" lang="en-US" altLang="zh-CN"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sym typeface="Wingdings" panose="05000000000000000000" charset="0"/>
              </a:rPr>
              <a:t></a:t>
            </a:r>
            <a:r>
              <a:rPr kumimoji="0" lang="zh-CN" altLang="en-US"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是</a:t>
            </a:r>
            <a:r>
              <a:rPr kumimoji="0" lang="zh-CN" altLang="en-US" sz="4000" b="1" i="0" u="none" strike="noStrike" kern="0" cap="none" spc="0" normalizeH="0" baseline="0" noProof="0" dirty="0" smtClean="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篇幅短小，不分行，不押韵</a:t>
            </a:r>
            <a:r>
              <a:rPr kumimoji="0" lang="zh-CN" altLang="en-US" sz="4000" b="1" i="0" u="none" strike="noStrike" kern="0" cap="none" spc="0" normalizeH="0" baseline="0" noProof="0" dirty="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充满诗的意境，有内在的音乐美和节奏感。</a:t>
            </a:r>
            <a:endParaRPr kumimoji="0" lang="zh-CN" altLang="en-US"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endParaRPr>
          </a:p>
          <a:p>
            <a:pPr marL="342900" marR="0" lvl="0" indent="-342900" algn="just" defTabSz="914400" rtl="0" eaLnBrk="1" fontAlgn="base" latinLnBrk="0" hangingPunct="1">
              <a:lnSpc>
                <a:spcPct val="90000"/>
              </a:lnSpc>
              <a:spcBef>
                <a:spcPct val="20000"/>
              </a:spcBef>
              <a:spcAft>
                <a:spcPct val="0"/>
              </a:spcAft>
              <a:buClr>
                <a:schemeClr val="tx1"/>
              </a:buClr>
              <a:buSzPct val="75000"/>
              <a:buFont typeface="Wingdings" panose="05000000000000000000" pitchFamily="2" charset="2"/>
              <a:buChar char="l"/>
              <a:defRPr/>
            </a:pPr>
            <a:r>
              <a:rPr kumimoji="0" lang="en-US" altLang="zh-CN" sz="4000" b="1" i="0" u="none" strike="noStrike" kern="0" cap="none" spc="0" normalizeH="0" baseline="0" noProof="0" dirty="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sym typeface="Wingdings" panose="05000000000000000000" charset="0"/>
              </a:rPr>
              <a:t></a:t>
            </a:r>
            <a:r>
              <a:rPr kumimoji="0" lang="zh-CN" altLang="en-US"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是多用</a:t>
            </a:r>
            <a:r>
              <a:rPr kumimoji="0" lang="zh-CN" altLang="en-US" sz="4000" b="1" i="0" u="none" strike="noStrike" kern="0" cap="none" spc="0" normalizeH="0" baseline="0" noProof="0" dirty="0" smtClean="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象征、暗示</a:t>
            </a:r>
            <a:r>
              <a:rPr kumimoji="0" lang="zh-CN" altLang="en-US"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等手法扩大内容和容量。</a:t>
            </a:r>
            <a:endParaRPr kumimoji="0" lang="zh-CN" altLang="en-US"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base" latinLnBrk="0" hangingPunct="1">
              <a:lnSpc>
                <a:spcPct val="90000"/>
              </a:lnSpc>
              <a:spcBef>
                <a:spcPct val="20000"/>
              </a:spcBef>
              <a:spcAft>
                <a:spcPct val="0"/>
              </a:spcAft>
              <a:buClr>
                <a:schemeClr val="tx1"/>
              </a:buClr>
              <a:buSzPct val="75000"/>
              <a:buFont typeface="Wingdings" panose="05000000000000000000" pitchFamily="2" charset="2"/>
              <a:buNone/>
              <a:defRPr/>
            </a:pPr>
            <a:endParaRPr kumimoji="0" lang="zh-CN" altLang="en-US" sz="40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dissolve">
                                      <p:cBhvr>
                                        <p:cTn id="7" dur="500"/>
                                        <p:tgtEl>
                                          <p:spTgt spid="471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7107">
                                            <p:txEl>
                                              <p:pRg st="1" end="1"/>
                                            </p:txEl>
                                          </p:spTgt>
                                        </p:tgtEl>
                                        <p:attrNameLst>
                                          <p:attrName>style.visibility</p:attrName>
                                        </p:attrNameLst>
                                      </p:cBhvr>
                                      <p:to>
                                        <p:strVal val="visible"/>
                                      </p:to>
                                    </p:set>
                                    <p:animEffect transition="in" filter="dissolve">
                                      <p:cBhvr>
                                        <p:cTn id="12" dur="500"/>
                                        <p:tgtEl>
                                          <p:spTgt spid="471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7107">
                                            <p:txEl>
                                              <p:pRg st="2" end="2"/>
                                            </p:txEl>
                                          </p:spTgt>
                                        </p:tgtEl>
                                        <p:attrNameLst>
                                          <p:attrName>style.visibility</p:attrName>
                                        </p:attrNameLst>
                                      </p:cBhvr>
                                      <p:to>
                                        <p:strVal val="visible"/>
                                      </p:to>
                                    </p:set>
                                    <p:animEffect transition="in" filter="dissolve">
                                      <p:cBhvr>
                                        <p:cTn id="17" dur="500"/>
                                        <p:tgtEl>
                                          <p:spTgt spid="471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7107">
                                            <p:txEl>
                                              <p:pRg st="3" end="3"/>
                                            </p:txEl>
                                          </p:spTgt>
                                        </p:tgtEl>
                                        <p:attrNameLst>
                                          <p:attrName>style.visibility</p:attrName>
                                        </p:attrNameLst>
                                      </p:cBhvr>
                                      <p:to>
                                        <p:strVal val="visible"/>
                                      </p:to>
                                    </p:set>
                                    <p:animEffect transition="in" filter="dissolve">
                                      <p:cBhvr>
                                        <p:cTn id="22" dur="500"/>
                                        <p:tgtEl>
                                          <p:spTgt spid="471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p:nvPr/>
        </p:nvSpPr>
        <p:spPr>
          <a:xfrm>
            <a:off x="1919288" y="333375"/>
            <a:ext cx="7848600" cy="4525963"/>
          </a:xfrm>
          <a:prstGeom prst="rect">
            <a:avLst/>
          </a:prstGeom>
          <a:noFill/>
          <a:ln w="9525">
            <a:noFill/>
          </a:ln>
        </p:spPr>
        <p:txBody>
          <a:bodyPr/>
          <a:lstStyle>
            <a:lvl1pPr marL="342900" indent="-342900" algn="l" rtl="0" eaLnBrk="0" fontAlgn="base" hangingPunct="0">
              <a:spcBef>
                <a:spcPct val="20000"/>
              </a:spcBef>
              <a:spcAft>
                <a:spcPct val="0"/>
              </a:spcAft>
              <a:buClr>
                <a:schemeClr val="tx1"/>
              </a:buClr>
              <a:buSzPct val="75000"/>
              <a:buFont typeface="Wingdings" panose="05000000000000000000"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mn-lt"/>
                <a:ea typeface="+mn-ea"/>
              </a:defRPr>
            </a:lvl3pPr>
            <a:lvl4pPr marL="1600200" indent="-228600" algn="l" rtl="0" eaLnBrk="0" fontAlgn="base" hangingPunct="0">
              <a:spcBef>
                <a:spcPct val="20000"/>
              </a:spcBef>
              <a:spcAft>
                <a:spcPct val="0"/>
              </a:spcAft>
              <a:buClr>
                <a:schemeClr val="tx1"/>
              </a:buClr>
              <a:buSzPct val="80000"/>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tx1"/>
              </a:buClr>
              <a:buSzPct val="65000"/>
              <a:buFont typeface="Wingdings" panose="05000000000000000000" pitchFamily="2" charset="2"/>
              <a:buChar char="l"/>
              <a:defRPr sz="2000">
                <a:solidFill>
                  <a:schemeClr val="tx1"/>
                </a:solidFill>
                <a:latin typeface="+mn-lt"/>
                <a:ea typeface="+mn-ea"/>
              </a:defRPr>
            </a:lvl5pPr>
          </a:lstStyle>
          <a:p>
            <a:pPr marL="342900" lvl="0" indent="-342900" algn="just">
              <a:lnSpc>
                <a:spcPct val="90000"/>
              </a:lnSpc>
              <a:spcBef>
                <a:spcPct val="0"/>
              </a:spcBef>
              <a:buClrTx/>
              <a:buFont typeface="Times New Roman" panose="02020603050405020304" pitchFamily="18" charset="0"/>
              <a:buNone/>
            </a:pPr>
            <a:br>
              <a:rPr lang="zh-CN" altLang="zh-CN" sz="4000" b="1" dirty="0">
                <a:solidFill>
                  <a:srgbClr val="FFFF66"/>
                </a:solidFill>
                <a:latin typeface="隶书" pitchFamily="49" charset="-122"/>
                <a:ea typeface="隶书" pitchFamily="49" charset="-122"/>
              </a:rPr>
            </a:br>
            <a:br>
              <a:rPr lang="zh-CN" altLang="zh-CN" sz="4000" b="1" dirty="0">
                <a:solidFill>
                  <a:srgbClr val="FFFF66"/>
                </a:solidFill>
                <a:latin typeface="隶书" pitchFamily="49" charset="-122"/>
                <a:ea typeface="隶书" pitchFamily="49" charset="-122"/>
              </a:rPr>
            </a:br>
            <a:endParaRPr lang="zh-CN" altLang="zh-CN" sz="4000" b="1" dirty="0">
              <a:solidFill>
                <a:srgbClr val="FFFF66"/>
              </a:solidFill>
              <a:latin typeface="隶书" pitchFamily="49" charset="-122"/>
              <a:ea typeface="隶书" pitchFamily="49" charset="-122"/>
            </a:endParaRPr>
          </a:p>
        </p:txBody>
      </p:sp>
      <p:sp>
        <p:nvSpPr>
          <p:cNvPr id="9219" name="Text Box 3"/>
          <p:cNvSpPr txBox="1">
            <a:spLocks noChangeArrowheads="1"/>
          </p:cNvSpPr>
          <p:nvPr/>
        </p:nvSpPr>
        <p:spPr bwMode="auto">
          <a:xfrm>
            <a:off x="33655" y="1405255"/>
            <a:ext cx="11985625" cy="4707890"/>
          </a:xfrm>
          <a:prstGeom prst="rect">
            <a:avLst/>
          </a:prstGeom>
          <a:noFill/>
          <a:ln w="9525">
            <a:noFill/>
            <a:miter lim="800000"/>
          </a:ln>
          <a:effectLst/>
        </p:spPr>
        <p:txBody>
          <a:bodyPr wrap="square">
            <a:spAutoFit/>
          </a:bodyPr>
          <a:lstStyle/>
          <a:p>
            <a:pPr marL="0" marR="0" lvl="0" indent="0" algn="l" defTabSz="914400" rtl="0" fontAlgn="base">
              <a:lnSpc>
                <a:spcPts val="6000"/>
              </a:lnSpc>
              <a:spcBef>
                <a:spcPct val="0"/>
              </a:spcBef>
              <a:spcAft>
                <a:spcPct val="0"/>
              </a:spcAft>
              <a:buClrTx/>
              <a:buSzTx/>
              <a:buFontTx/>
              <a:buNone/>
              <a:defRPr/>
            </a:pPr>
            <a:r>
              <a:rPr kumimoji="0" lang="zh-CN" altLang="zh-CN" sz="4000" b="1" i="0" u="none" strike="noStrike" kern="1200" cap="none" spc="0" normalizeH="0" baseline="0" noProof="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高尔基写这首诗是在</a:t>
            </a:r>
            <a:r>
              <a:rPr kumimoji="0" lang="en-US" alt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1905</a:t>
            </a:r>
            <a:r>
              <a:rPr kumimoji="0" lang="zh-CN" altLang="en-US"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年</a:t>
            </a:r>
            <a:r>
              <a:rPr kumimoji="0" 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俄国第一次大革命的前夜，当时人民群众的革命运动风起云涌 </a:t>
            </a:r>
            <a:r>
              <a:rPr kumimoji="0" lang="zh-CN" alt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沙皇反动政府加紧了对人民的镇压，正是革命与反革命激烈搏斗的时候</a:t>
            </a:r>
            <a:r>
              <a:rPr kumimoji="0" lang="zh-CN" alt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rPr>
              <a:t>高尔基当时在彼得堡，亲身感受到了工人运动、学生运动的磅礴气势目睹了沙皇政府镇压学生运动的残暴罪行。</a:t>
            </a:r>
            <a:endParaRPr kumimoji="0" 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20484" name="WordArt 4"/>
          <p:cNvSpPr>
            <a:spLocks noTextEdit="1"/>
          </p:cNvSpPr>
          <p:nvPr/>
        </p:nvSpPr>
        <p:spPr>
          <a:xfrm>
            <a:off x="228600" y="30480"/>
            <a:ext cx="4124325" cy="1112520"/>
          </a:xfrm>
          <a:prstGeom prst="rect">
            <a:avLst/>
          </a:prstGeom>
        </p:spPr>
        <p:txBody>
          <a:bodyPr wrap="none" fromWordArt="1">
            <a:prstTxWarp prst="textPlain">
              <a:avLst>
                <a:gd name="adj" fmla="val 50000"/>
              </a:avLst>
            </a:prstTxWarp>
            <a:noAutofit/>
          </a:bodyPr>
          <a:lstStyle/>
          <a:p>
            <a:pPr algn="ctr"/>
            <a:r>
              <a:rPr lang="zh-CN" altLang="en-US" sz="66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背景链接</a:t>
            </a:r>
            <a:endParaRPr lang="zh-CN" altLang="en-US" sz="66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 fill="hold"/>
                                        <p:tgtEl>
                                          <p:spTgt spid="9219"/>
                                        </p:tgtEl>
                                        <p:attrNameLst>
                                          <p:attrName>ppt_x</p:attrName>
                                        </p:attrNameLst>
                                      </p:cBhvr>
                                      <p:tavLst>
                                        <p:tav tm="0">
                                          <p:val>
                                            <p:strVal val="#ppt_x"/>
                                          </p:val>
                                        </p:tav>
                                        <p:tav tm="100000">
                                          <p:val>
                                            <p:strVal val="#ppt_x"/>
                                          </p:val>
                                        </p:tav>
                                      </p:tavLst>
                                    </p:anim>
                                    <p:anim calcmode="lin" valueType="num">
                                      <p:cBhvr additive="base">
                                        <p:cTn id="8"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9" name="Rectangle 3"/>
          <p:cNvSpPr>
            <a:spLocks noGrp="1" noChangeArrowheads="1"/>
          </p:cNvSpPr>
          <p:nvPr>
            <p:ph type="title"/>
          </p:nvPr>
        </p:nvSpPr>
        <p:spPr>
          <a:xfrm>
            <a:off x="158115" y="0"/>
            <a:ext cx="4076065" cy="1143000"/>
          </a:xfrm>
        </p:spPr>
        <p:txBody>
          <a:bodyPr vert="horz" wrap="square" lIns="91440" tIns="45720" rIns="91440" bIns="45720" numCol="1" anchor="ctr" anchorCtr="0" compatLnSpc="1">
            <a:norm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600" b="1" i="0" u="none" strike="noStrike" kern="0" cap="none" spc="0" normalizeH="0" baseline="0" noProof="0" smtClean="0">
                <a:ln w="22225">
                  <a:solidFill>
                    <a:schemeClr val="accent2"/>
                  </a:solidFill>
                  <a:prstDash val="solid"/>
                </a:ln>
                <a:solidFill>
                  <a:schemeClr val="accent2">
                    <a:lumMod val="40000"/>
                    <a:lumOff val="60000"/>
                  </a:schemeClr>
                </a:solidFill>
                <a:effectLst/>
                <a:uLnTx/>
                <a:uFillTx/>
                <a:latin typeface="+mj-lt"/>
                <a:ea typeface="+mj-ea"/>
                <a:cs typeface="+mj-cs"/>
              </a:rPr>
              <a:t>写作背景</a:t>
            </a:r>
            <a:r>
              <a:rPr kumimoji="0" lang="zh-CN" altLang="en-US" sz="4400" b="0" i="0" u="none" strike="noStrike" kern="0" cap="none" spc="0" normalizeH="0" baseline="0" noProof="0" smtClean="0">
                <a:ln>
                  <a:noFill/>
                </a:ln>
                <a:solidFill>
                  <a:schemeClr val="tx2"/>
                </a:solidFill>
                <a:effectLst/>
                <a:uLnTx/>
                <a:uFillTx/>
                <a:latin typeface="+mj-lt"/>
                <a:ea typeface="+mj-ea"/>
                <a:cs typeface="+mj-cs"/>
              </a:rPr>
              <a:t> </a:t>
            </a:r>
            <a:endParaRPr kumimoji="0" lang="zh-CN" altLang="en-US" sz="4400" b="0" i="0" u="none" strike="noStrike" kern="0" cap="none" spc="0" normalizeH="0" baseline="0" noProof="0" smtClean="0">
              <a:ln>
                <a:noFill/>
              </a:ln>
              <a:solidFill>
                <a:schemeClr val="tx2"/>
              </a:solidFill>
              <a:effectLst/>
              <a:uLnTx/>
              <a:uFillTx/>
              <a:latin typeface="+mj-lt"/>
              <a:ea typeface="+mj-ea"/>
              <a:cs typeface="+mj-cs"/>
            </a:endParaRPr>
          </a:p>
        </p:txBody>
      </p:sp>
      <p:sp>
        <p:nvSpPr>
          <p:cNvPr id="121860" name="Rectangle 4"/>
          <p:cNvSpPr>
            <a:spLocks noGrp="1"/>
          </p:cNvSpPr>
          <p:nvPr>
            <p:ph idx="1"/>
          </p:nvPr>
        </p:nvSpPr>
        <p:spPr>
          <a:xfrm>
            <a:off x="42545" y="981075"/>
            <a:ext cx="11922760" cy="5472430"/>
          </a:xfrm>
        </p:spPr>
        <p:txBody>
          <a:bodyPr vert="horz" wrap="square" lIns="91440" tIns="45720" rIns="91440" bIns="45720" anchor="t">
            <a:normAutofit/>
          </a:bodyPr>
          <a:p>
            <a:pPr eaLnBrk="1" hangingPunct="1">
              <a:lnSpc>
                <a:spcPct val="115000"/>
              </a:lnSpc>
              <a:buNone/>
            </a:pPr>
            <a:r>
              <a:rPr lang="en-US" altLang="zh-CN" dirty="0"/>
              <a:t>         </a:t>
            </a:r>
            <a:r>
              <a:rPr lang="en-US" altLang="zh-CN" sz="4000" b="1" dirty="0">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海燕</a:t>
            </a:r>
            <a:r>
              <a:rPr lang="en-US" altLang="zh-CN" sz="4000" b="1" dirty="0">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写于</a:t>
            </a:r>
            <a:r>
              <a:rPr lang="en-US" altLang="zh-CN" sz="4000" b="1" dirty="0">
                <a:latin typeface="楷体" panose="02010609060101010101" pitchFamily="49" charset="-122"/>
                <a:ea typeface="楷体" panose="02010609060101010101" pitchFamily="49" charset="-122"/>
                <a:cs typeface="楷体" panose="02010609060101010101" pitchFamily="49" charset="-122"/>
              </a:rPr>
              <a:t>1901</a:t>
            </a:r>
            <a:r>
              <a:rPr lang="zh-CN" altLang="en-US" sz="4000" b="1" dirty="0">
                <a:latin typeface="楷体" panose="02010609060101010101" pitchFamily="49" charset="-122"/>
                <a:ea typeface="楷体" panose="02010609060101010101" pitchFamily="49" charset="-122"/>
                <a:cs typeface="楷体" panose="02010609060101010101" pitchFamily="49" charset="-122"/>
              </a:rPr>
              <a:t>年，当时欧洲发生了工业危机，并蔓延到俄国，俄国革命运动不断高涨。高尔基</a:t>
            </a:r>
            <a:r>
              <a:rPr lang="en-US" altLang="zh-CN" sz="4000" b="1" dirty="0">
                <a:latin typeface="楷体" panose="02010609060101010101" pitchFamily="49" charset="-122"/>
                <a:ea typeface="楷体" panose="02010609060101010101" pitchFamily="49" charset="-122"/>
                <a:cs typeface="楷体" panose="02010609060101010101" pitchFamily="49" charset="-122"/>
              </a:rPr>
              <a:t>1901</a:t>
            </a:r>
            <a:r>
              <a:rPr lang="zh-CN" altLang="en-US" sz="4000" b="1" dirty="0">
                <a:latin typeface="楷体" panose="02010609060101010101" pitchFamily="49" charset="-122"/>
                <a:ea typeface="楷体" panose="02010609060101010101" pitchFamily="49" charset="-122"/>
                <a:cs typeface="楷体" panose="02010609060101010101" pitchFamily="49" charset="-122"/>
              </a:rPr>
              <a:t>年</a:t>
            </a:r>
            <a:r>
              <a:rPr lang="en-US" altLang="zh-CN" sz="4000" b="1" dirty="0">
                <a:latin typeface="楷体" panose="02010609060101010101" pitchFamily="49" charset="-122"/>
                <a:ea typeface="楷体" panose="02010609060101010101" pitchFamily="49" charset="-122"/>
                <a:cs typeface="楷体" panose="02010609060101010101" pitchFamily="49" charset="-122"/>
              </a:rPr>
              <a:t>2</a:t>
            </a:r>
            <a:r>
              <a:rPr lang="zh-CN" altLang="en-US" sz="4000" b="1" dirty="0">
                <a:latin typeface="楷体" panose="02010609060101010101" pitchFamily="49" charset="-122"/>
                <a:ea typeface="楷体" panose="02010609060101010101" pitchFamily="49" charset="-122"/>
                <a:cs typeface="楷体" panose="02010609060101010101" pitchFamily="49" charset="-122"/>
              </a:rPr>
              <a:t>月</a:t>
            </a:r>
            <a:r>
              <a:rPr lang="en-US" altLang="zh-CN" sz="4000" b="1" dirty="0">
                <a:latin typeface="楷体" panose="02010609060101010101" pitchFamily="49" charset="-122"/>
                <a:ea typeface="楷体" panose="02010609060101010101" pitchFamily="49" charset="-122"/>
                <a:cs typeface="楷体" panose="02010609060101010101" pitchFamily="49" charset="-122"/>
              </a:rPr>
              <a:t>19</a:t>
            </a:r>
            <a:r>
              <a:rPr lang="zh-CN" altLang="en-US" sz="4000" b="1" dirty="0">
                <a:latin typeface="楷体" panose="02010609060101010101" pitchFamily="49" charset="-122"/>
                <a:ea typeface="楷体" panose="02010609060101010101" pitchFamily="49" charset="-122"/>
                <a:cs typeface="楷体" panose="02010609060101010101" pitchFamily="49" charset="-122"/>
              </a:rPr>
              <a:t>日参加了纪念农奴解放</a:t>
            </a:r>
            <a:r>
              <a:rPr lang="en-US" altLang="zh-CN" sz="4000" b="1" dirty="0">
                <a:latin typeface="楷体" panose="02010609060101010101" pitchFamily="49" charset="-122"/>
                <a:ea typeface="楷体" panose="02010609060101010101" pitchFamily="49" charset="-122"/>
                <a:cs typeface="楷体" panose="02010609060101010101" pitchFamily="49" charset="-122"/>
              </a:rPr>
              <a:t>40</a:t>
            </a:r>
            <a:r>
              <a:rPr lang="zh-CN" altLang="en-US" sz="4000" b="1" dirty="0">
                <a:latin typeface="楷体" panose="02010609060101010101" pitchFamily="49" charset="-122"/>
                <a:ea typeface="楷体" panose="02010609060101010101" pitchFamily="49" charset="-122"/>
                <a:cs typeface="楷体" panose="02010609060101010101" pitchFamily="49" charset="-122"/>
              </a:rPr>
              <a:t>周年的会议，发表了抨击沙皇的尖锐演说。</a:t>
            </a:r>
            <a:r>
              <a:rPr lang="en-US" altLang="zh-CN" sz="4000" b="1" dirty="0">
                <a:latin typeface="楷体" panose="02010609060101010101" pitchFamily="49" charset="-122"/>
                <a:ea typeface="楷体" panose="02010609060101010101" pitchFamily="49" charset="-122"/>
                <a:cs typeface="楷体" panose="02010609060101010101" pitchFamily="49" charset="-122"/>
              </a:rPr>
              <a:t>3</a:t>
            </a:r>
            <a:r>
              <a:rPr lang="zh-CN" altLang="en-US" sz="4000" b="1" dirty="0">
                <a:latin typeface="楷体" panose="02010609060101010101" pitchFamily="49" charset="-122"/>
                <a:ea typeface="楷体" panose="02010609060101010101" pitchFamily="49" charset="-122"/>
                <a:cs typeface="楷体" panose="02010609060101010101" pitchFamily="49" charset="-122"/>
              </a:rPr>
              <a:t>月</a:t>
            </a:r>
            <a:r>
              <a:rPr lang="en-US" altLang="zh-CN" sz="4000" b="1" dirty="0">
                <a:latin typeface="楷体" panose="02010609060101010101" pitchFamily="49" charset="-122"/>
                <a:ea typeface="楷体" panose="02010609060101010101" pitchFamily="49" charset="-122"/>
                <a:cs typeface="楷体" panose="02010609060101010101" pitchFamily="49" charset="-122"/>
              </a:rPr>
              <a:t>12</a:t>
            </a:r>
            <a:r>
              <a:rPr lang="zh-CN" altLang="en-US" sz="4000" b="1" dirty="0">
                <a:latin typeface="楷体" panose="02010609060101010101" pitchFamily="49" charset="-122"/>
                <a:ea typeface="楷体" panose="02010609060101010101" pitchFamily="49" charset="-122"/>
                <a:cs typeface="楷体" panose="02010609060101010101" pitchFamily="49" charset="-122"/>
              </a:rPr>
              <a:t>日，他回到尼日尼</a:t>
            </a:r>
            <a:r>
              <a:rPr lang="en-US" altLang="zh-CN" sz="4000" b="1" dirty="0">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诺夫格勒特之后，就根据这次斗争经历，结合当时革命斗争形势，写了带</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有象征意义</a:t>
            </a:r>
            <a:r>
              <a:rPr lang="zh-CN" altLang="en-US" sz="4000" b="1" dirty="0">
                <a:latin typeface="楷体" panose="02010609060101010101" pitchFamily="49" charset="-122"/>
                <a:ea typeface="楷体" panose="02010609060101010101" pitchFamily="49" charset="-122"/>
                <a:cs typeface="楷体" panose="02010609060101010101" pitchFamily="49" charset="-122"/>
              </a:rPr>
              <a:t>的</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短篇小说</a:t>
            </a:r>
            <a:r>
              <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春天的旋律</a:t>
            </a:r>
            <a:r>
              <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，著名的</a:t>
            </a:r>
            <a:r>
              <a:rPr lang="en-US" altLang="zh-CN" sz="4000" b="1" dirty="0">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海燕</a:t>
            </a:r>
            <a:r>
              <a:rPr lang="en-US" altLang="zh-CN" sz="4000" b="1" dirty="0">
                <a:latin typeface="楷体" panose="02010609060101010101" pitchFamily="49" charset="-122"/>
                <a:ea typeface="楷体" panose="02010609060101010101" pitchFamily="49" charset="-122"/>
                <a:cs typeface="楷体" panose="02010609060101010101" pitchFamily="49" charset="-122"/>
              </a:rPr>
              <a:t>》</a:t>
            </a:r>
            <a:r>
              <a:rPr lang="zh-CN" altLang="en-US" sz="4000" b="1" dirty="0">
                <a:latin typeface="楷体" panose="02010609060101010101" pitchFamily="49" charset="-122"/>
                <a:ea typeface="楷体" panose="02010609060101010101" pitchFamily="49" charset="-122"/>
                <a:cs typeface="楷体" panose="02010609060101010101" pitchFamily="49" charset="-122"/>
              </a:rPr>
              <a:t>就是其中一篇。</a:t>
            </a:r>
            <a:endParaRPr lang="zh-CN" altLang="en-US" sz="40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1860">
                                            <p:txEl>
                                              <p:charRg st="0" end="17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6" name="图片 31745" descr="z057"/>
          <p:cNvPicPr>
            <a:picLocks noChangeAspect="1"/>
          </p:cNvPicPr>
          <p:nvPr/>
        </p:nvPicPr>
        <p:blipFill>
          <a:blip r:embed="rId1">
            <a:lum bright="6000"/>
          </a:blip>
          <a:stretch>
            <a:fillRect/>
          </a:stretch>
        </p:blipFill>
        <p:spPr>
          <a:xfrm>
            <a:off x="-20955" y="0"/>
            <a:ext cx="12146915" cy="6858000"/>
          </a:xfrm>
          <a:prstGeom prst="rect">
            <a:avLst/>
          </a:prstGeom>
          <a:noFill/>
          <a:ln w="9525">
            <a:noFill/>
          </a:ln>
        </p:spPr>
      </p:pic>
      <p:sp>
        <p:nvSpPr>
          <p:cNvPr id="31747" name="矩形 31746" descr="c063"/>
          <p:cNvSpPr/>
          <p:nvPr/>
        </p:nvSpPr>
        <p:spPr>
          <a:xfrm>
            <a:off x="1981200" y="457200"/>
            <a:ext cx="4724400" cy="2295525"/>
          </a:xfrm>
          <a:prstGeom prst="rect">
            <a:avLst/>
          </a:prstGeom>
        </p:spPr>
        <p:txBody>
          <a:bodyPr wrap="none" fromWordArt="1">
            <a:prstTxWarp prst="textFadeUp">
              <a:avLst>
                <a:gd name="adj" fmla="val 9991"/>
              </a:avLst>
            </a:prstTxWarp>
            <a:normAutofit/>
          </a:bodyPr>
          <a:p>
            <a:pPr algn="ctr"/>
            <a:r>
              <a:rPr lang="zh-CN" altLang="en-US" sz="3600">
                <a:blipFill rotWithShape="0">
                  <a:blip r:embed="rId2"/>
                  <a:stretch>
                    <a:fillRect/>
                  </a:stretch>
                </a:blipFill>
                <a:effectLst>
                  <a:outerShdw dist="35921" dir="2699999" sy="50000" rotWithShape="0">
                    <a:srgbClr val="875B0D"/>
                  </a:outerShdw>
                </a:effectLst>
                <a:latin typeface="华文彩云" charset="0"/>
                <a:ea typeface="华文彩云" charset="0"/>
              </a:rPr>
              <a:t>海燕</a:t>
            </a:r>
            <a:endParaRPr lang="zh-CN" altLang="en-US" sz="3600">
              <a:blipFill rotWithShape="0">
                <a:blip r:embed="rId2"/>
                <a:stretch>
                  <a:fillRect/>
                </a:stretch>
              </a:blipFill>
              <a:effectLst>
                <a:outerShdw dist="35921" dir="2699999" sy="50000" rotWithShape="0">
                  <a:srgbClr val="875B0D"/>
                </a:outerShdw>
              </a:effectLst>
              <a:latin typeface="华文彩云" charset="0"/>
              <a:ea typeface="华文彩云" charset="0"/>
            </a:endParaRPr>
          </a:p>
        </p:txBody>
      </p:sp>
      <p:pic>
        <p:nvPicPr>
          <p:cNvPr id="31748" name="图片 31747" descr="d190"/>
          <p:cNvPicPr>
            <a:picLocks noChangeAspect="1"/>
          </p:cNvPicPr>
          <p:nvPr/>
        </p:nvPicPr>
        <p:blipFill>
          <a:blip r:embed="rId3"/>
          <a:stretch>
            <a:fillRect/>
          </a:stretch>
        </p:blipFill>
        <p:spPr>
          <a:xfrm>
            <a:off x="4191000" y="4343400"/>
            <a:ext cx="1406525" cy="742950"/>
          </a:xfrm>
          <a:prstGeom prst="rect">
            <a:avLst/>
          </a:prstGeom>
          <a:noFill/>
          <a:ln w="9525">
            <a:noFill/>
          </a:ln>
        </p:spPr>
      </p:pic>
      <p:pic>
        <p:nvPicPr>
          <p:cNvPr id="31749" name="图片 31748" descr="d190"/>
          <p:cNvPicPr>
            <a:picLocks noChangeAspect="1"/>
          </p:cNvPicPr>
          <p:nvPr/>
        </p:nvPicPr>
        <p:blipFill>
          <a:blip r:embed="rId3"/>
          <a:stretch>
            <a:fillRect/>
          </a:stretch>
        </p:blipFill>
        <p:spPr>
          <a:xfrm>
            <a:off x="2590800" y="3733800"/>
            <a:ext cx="1406525" cy="742950"/>
          </a:xfrm>
          <a:prstGeom prst="rect">
            <a:avLst/>
          </a:prstGeom>
          <a:noFill/>
          <a:ln w="9525">
            <a:noFill/>
          </a:ln>
        </p:spPr>
      </p:pic>
      <p:pic>
        <p:nvPicPr>
          <p:cNvPr id="31750" name="图片 31749" descr="d190"/>
          <p:cNvPicPr>
            <a:picLocks noChangeAspect="1"/>
          </p:cNvPicPr>
          <p:nvPr/>
        </p:nvPicPr>
        <p:blipFill>
          <a:blip r:embed="rId3"/>
          <a:stretch>
            <a:fillRect/>
          </a:stretch>
        </p:blipFill>
        <p:spPr>
          <a:xfrm>
            <a:off x="5867400" y="4648200"/>
            <a:ext cx="1406525" cy="742950"/>
          </a:xfrm>
          <a:prstGeom prst="rect">
            <a:avLst/>
          </a:prstGeom>
          <a:noFill/>
          <a:ln w="9525">
            <a:noFill/>
          </a:ln>
        </p:spPr>
      </p:pic>
      <p:pic>
        <p:nvPicPr>
          <p:cNvPr id="31751" name="图片 31750" descr="d190"/>
          <p:cNvPicPr>
            <a:picLocks noChangeAspect="1"/>
          </p:cNvPicPr>
          <p:nvPr/>
        </p:nvPicPr>
        <p:blipFill>
          <a:blip r:embed="rId3"/>
          <a:stretch>
            <a:fillRect/>
          </a:stretch>
        </p:blipFill>
        <p:spPr>
          <a:xfrm>
            <a:off x="7315200" y="3962400"/>
            <a:ext cx="1406525" cy="742950"/>
          </a:xfrm>
          <a:prstGeom prst="rect">
            <a:avLst/>
          </a:prstGeom>
          <a:noFill/>
          <a:ln w="9525">
            <a:noFill/>
          </a:ln>
        </p:spPr>
      </p:pic>
      <p:sp>
        <p:nvSpPr>
          <p:cNvPr id="31752" name="文本框 31751"/>
          <p:cNvSpPr txBox="1"/>
          <p:nvPr/>
        </p:nvSpPr>
        <p:spPr>
          <a:xfrm>
            <a:off x="9220200" y="1676400"/>
            <a:ext cx="990600" cy="2861310"/>
          </a:xfrm>
          <a:prstGeom prst="rect">
            <a:avLst/>
          </a:prstGeom>
          <a:noFill/>
          <a:ln w="9525">
            <a:noFill/>
          </a:ln>
        </p:spPr>
        <p:txBody>
          <a:bodyPr>
            <a:spAutoFit/>
          </a:bodyPr>
          <a:p>
            <a:pPr>
              <a:spcBef>
                <a:spcPct val="50000"/>
              </a:spcBef>
              <a:buClr>
                <a:schemeClr val="bg1"/>
              </a:buClr>
            </a:pPr>
            <a:r>
              <a:rPr lang="zh-CN" altLang="en-US" sz="6000" dirty="0">
                <a:solidFill>
                  <a:srgbClr val="FFFF00"/>
                </a:solidFill>
                <a:latin typeface="华文行楷" pitchFamily="2" charset="-122"/>
                <a:ea typeface="华文行楷" pitchFamily="2" charset="-122"/>
              </a:rPr>
              <a:t>高尔基</a:t>
            </a:r>
            <a:endParaRPr lang="zh-CN" altLang="en-US" sz="6000">
              <a:solidFill>
                <a:srgbClr val="FFFF00"/>
              </a:solidFill>
              <a:latin typeface="华文行楷" pitchFamily="2" charset="-122"/>
              <a:ea typeface="华文行楷"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additive="base">
                                        <p:cTn id="7" dur="500" fill="hold"/>
                                        <p:tgtEl>
                                          <p:spTgt spid="31747"/>
                                        </p:tgtEl>
                                        <p:attrNameLst>
                                          <p:attrName>ppt_x</p:attrName>
                                        </p:attrNameLst>
                                      </p:cBhvr>
                                      <p:tavLst>
                                        <p:tav tm="0">
                                          <p:val>
                                            <p:strVal val="#ppt_x"/>
                                          </p:val>
                                        </p:tav>
                                        <p:tav tm="100000">
                                          <p:val>
                                            <p:strVal val="#ppt_x"/>
                                          </p:val>
                                        </p:tav>
                                      </p:tavLst>
                                    </p:anim>
                                    <p:anim calcmode="lin" valueType="num">
                                      <p:cBhvr additive="base">
                                        <p:cTn id="8"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52"/>
                                        </p:tgtEl>
                                        <p:attrNameLst>
                                          <p:attrName>style.visibility</p:attrName>
                                        </p:attrNameLst>
                                      </p:cBhvr>
                                      <p:to>
                                        <p:strVal val="visible"/>
                                      </p:to>
                                    </p:set>
                                    <p:anim calcmode="lin" valueType="num">
                                      <p:cBhvr additive="base">
                                        <p:cTn id="13" dur="500" fill="hold"/>
                                        <p:tgtEl>
                                          <p:spTgt spid="31752"/>
                                        </p:tgtEl>
                                        <p:attrNameLst>
                                          <p:attrName>ppt_x</p:attrName>
                                        </p:attrNameLst>
                                      </p:cBhvr>
                                      <p:tavLst>
                                        <p:tav tm="0">
                                          <p:val>
                                            <p:strVal val="#ppt_x"/>
                                          </p:val>
                                        </p:tav>
                                        <p:tav tm="100000">
                                          <p:val>
                                            <p:strVal val="#ppt_x"/>
                                          </p:val>
                                        </p:tav>
                                      </p:tavLst>
                                    </p:anim>
                                    <p:anim calcmode="lin" valueType="num">
                                      <p:cBhvr additive="base">
                                        <p:cTn id="14"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5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4712</Words>
  <Application>WPS 演示</Application>
  <PresentationFormat>宽屏</PresentationFormat>
  <Paragraphs>348</Paragraphs>
  <Slides>44</Slides>
  <Notes>0</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44</vt:i4>
      </vt:variant>
    </vt:vector>
  </HeadingPairs>
  <TitlesOfParts>
    <vt:vector size="70" baseType="lpstr">
      <vt:lpstr>Arial</vt:lpstr>
      <vt:lpstr>宋体</vt:lpstr>
      <vt:lpstr>Wingdings</vt:lpstr>
      <vt:lpstr>Times New Roman</vt:lpstr>
      <vt:lpstr>楷体_GB2312</vt:lpstr>
      <vt:lpstr>华文彩云</vt:lpstr>
      <vt:lpstr>华文新魏</vt:lpstr>
      <vt:lpstr>楷体</vt:lpstr>
      <vt:lpstr>华文隶书</vt:lpstr>
      <vt:lpstr>Wingdings</vt:lpstr>
      <vt:lpstr>隶书</vt:lpstr>
      <vt:lpstr>华文彩云</vt:lpstr>
      <vt:lpstr>华文行楷</vt:lpstr>
      <vt:lpstr>新宋体</vt:lpstr>
      <vt:lpstr>微软雅黑</vt:lpstr>
      <vt:lpstr>黑体</vt:lpstr>
      <vt:lpstr>华文细黑</vt:lpstr>
      <vt:lpstr>楷体_GB2312</vt:lpstr>
      <vt:lpstr>Garamond</vt:lpstr>
      <vt:lpstr>Tahoma</vt:lpstr>
      <vt:lpstr>叶根友蚕燕隶书(3500)</vt:lpstr>
      <vt:lpstr>Arial Unicode MS</vt:lpstr>
      <vt:lpstr>Calibri</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关于“散文诗”</vt:lpstr>
      <vt:lpstr>PowerPoint 演示文稿</vt:lpstr>
      <vt:lpstr>写作背景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阅读第一部分 （1—6）</vt:lpstr>
      <vt:lpstr>PowerPoint 演示文稿</vt:lpstr>
      <vt:lpstr>PowerPoint 演示文稿</vt:lpstr>
      <vt:lpstr>填　　表</vt:lpstr>
      <vt:lpstr>3、这篇散文诗歌颂的是海燕，为什么还要海鸥、海鸭和企鹅？</vt:lpstr>
      <vt:lpstr>PowerPoint 演示文稿</vt:lpstr>
      <vt:lpstr>阅读第二部分 （7—11）</vt:lpstr>
      <vt:lpstr>PowerPoint 演示文稿</vt:lpstr>
      <vt:lpstr>2、海燕叫喊着，飞翔着，像黑色的闪电，箭一般地穿过乌云，翅膀掠起波浪的飞沫。 “掠起”有什么表达作用？</vt:lpstr>
      <vt:lpstr>阅读第三部分 （12—15）</vt:lpstr>
      <vt:lpstr>　</vt:lpstr>
      <vt:lpstr>PowerPoint 演示文稿</vt:lpstr>
      <vt:lpstr>    “让暴风雨来得更猛烈些吧”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主  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空谷幽兰</cp:lastModifiedBy>
  <cp:revision>53</cp:revision>
  <dcterms:created xsi:type="dcterms:W3CDTF">2018-10-03T14:01:00Z</dcterms:created>
  <dcterms:modified xsi:type="dcterms:W3CDTF">2018-10-11T05:20:37Z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