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saveSubsetFonts="1">
  <p:sldMasterIdLst>
    <p:sldMasterId id="2147483699" r:id="rId17"/>
  </p:sldMasterIdLst>
  <p:notesMasterIdLst>
    <p:notesMasterId r:id="rId19"/>
  </p:notesMasterIdLst>
  <p:sldIdLst>
    <p:sldId id="320" r:id="rId21"/>
    <p:sldId id="321" r:id="rId22"/>
    <p:sldId id="322" r:id="rId23"/>
    <p:sldId id="307" r:id="rId24"/>
    <p:sldId id="308" r:id="rId25"/>
    <p:sldId id="309" r:id="rId26"/>
    <p:sldId id="323" r:id="rId27"/>
    <p:sldId id="259" r:id="rId28"/>
    <p:sldId id="297" r:id="rId29"/>
    <p:sldId id="298" r:id="rId30"/>
    <p:sldId id="300" r:id="rId31"/>
    <p:sldId id="296" r:id="rId32"/>
    <p:sldId id="299" r:id="rId33"/>
    <p:sldId id="281" r:id="rId34"/>
    <p:sldId id="282" r:id="rId35"/>
    <p:sldId id="311" r:id="rId36"/>
    <p:sldId id="294" r:id="rId37"/>
    <p:sldId id="260" r:id="rId38"/>
    <p:sldId id="285" r:id="rId39"/>
    <p:sldId id="301" r:id="rId40"/>
    <p:sldId id="286" r:id="rId41"/>
    <p:sldId id="283" r:id="rId42"/>
    <p:sldId id="305" r:id="rId43"/>
    <p:sldId id="312" r:id="rId44"/>
    <p:sldId id="313" r:id="rId45"/>
    <p:sldId id="314" r:id="rId46"/>
    <p:sldId id="317" r:id="rId47"/>
    <p:sldId id="261" r:id="rId48"/>
    <p:sldId id="293" r:id="rId49"/>
    <p:sldId id="315" r:id="rId50"/>
    <p:sldId id="316" r:id="rId51"/>
    <p:sldId id="318" r:id="rId52"/>
    <p:sldId id="319" r:id="rId53"/>
  </p:sldIdLst>
  <p:sldSz cx="9144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0" orient="horz" pos="2159" userDrawn="1">
          <p15:clr>
            <a:srgbClr val="A4A3A4"/>
          </p15:clr>
        </p15:guide>
        <p15:guide id="1"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663300"/>
    <a:srgbClr val="0000FF"/>
    <a:srgbClr val="CC00FF"/>
    <a:srgbClr val="006600"/>
    <a:srgbClr val="FF00FF"/>
    <a:srgbClr val="660066"/>
    <a:srgbClr val="996633"/>
    <a:srgbClr val="808000"/>
    <a:srgbClr val="FF99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p:restoredLeft sz="14835" autoAdjust="0"/>
    <p:restoredTop sz="94660"/>
  </p:normalViewPr>
  <p:slideViewPr>
    <p:cSldViewPr snapToGrid="1" snapToObjects="1">
      <p:cViewPr>
        <p:scale>
          <a:sx n="107" d="100"/>
          <a:sy n="107" d="100"/>
        </p:scale>
        <p:origin x="-114" y="174"/>
      </p:cViewPr>
      <p:guideLst>
        <p:guide orient="horz" pos="2159"/>
        <p:guide pos="2879"/>
      </p:guideLst>
    </p:cSldViewPr>
  </p:slideViewPr>
  <p:notesTextViewPr>
    <p:cViewPr>
      <p:scale>
        <a:sx n="100" d="100"/>
        <a:sy n="100" d="100"/>
      </p:scale>
      <p:origin x="0" y="0"/>
    </p:cViewPr>
  </p:notesText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7" Type="http://schemas.openxmlformats.org/officeDocument/2006/relationships/slideMaster" Target="slideMasters/slideMaster1.xml"></Relationship><Relationship Id="rId18" Type="http://schemas.openxmlformats.org/officeDocument/2006/relationships/theme" Target="theme/theme1.xml"></Relationship><Relationship Id="rId19" Type="http://schemas.openxmlformats.org/officeDocument/2006/relationships/notesMaster" Target="notesMasters/notesMaster1.xml"></Relationship><Relationship Id="rId21" Type="http://schemas.openxmlformats.org/officeDocument/2006/relationships/slide" Target="slides/slide1.xml"></Relationship><Relationship Id="rId22" Type="http://schemas.openxmlformats.org/officeDocument/2006/relationships/slide" Target="slides/slide2.xml"></Relationship><Relationship Id="rId23" Type="http://schemas.openxmlformats.org/officeDocument/2006/relationships/slide" Target="slides/slide3.xml"></Relationship><Relationship Id="rId24" Type="http://schemas.openxmlformats.org/officeDocument/2006/relationships/slide" Target="slides/slide4.xml"></Relationship><Relationship Id="rId25" Type="http://schemas.openxmlformats.org/officeDocument/2006/relationships/slide" Target="slides/slide5.xml"></Relationship><Relationship Id="rId26" Type="http://schemas.openxmlformats.org/officeDocument/2006/relationships/slide" Target="slides/slide6.xml"></Relationship><Relationship Id="rId27" Type="http://schemas.openxmlformats.org/officeDocument/2006/relationships/slide" Target="slides/slide7.xml"></Relationship><Relationship Id="rId28" Type="http://schemas.openxmlformats.org/officeDocument/2006/relationships/slide" Target="slides/slide8.xml"></Relationship><Relationship Id="rId29" Type="http://schemas.openxmlformats.org/officeDocument/2006/relationships/slide" Target="slides/slide9.xml"></Relationship><Relationship Id="rId30" Type="http://schemas.openxmlformats.org/officeDocument/2006/relationships/slide" Target="slides/slide10.xml"></Relationship><Relationship Id="rId31" Type="http://schemas.openxmlformats.org/officeDocument/2006/relationships/slide" Target="slides/slide11.xml"></Relationship><Relationship Id="rId32" Type="http://schemas.openxmlformats.org/officeDocument/2006/relationships/slide" Target="slides/slide12.xml"></Relationship><Relationship Id="rId33" Type="http://schemas.openxmlformats.org/officeDocument/2006/relationships/slide" Target="slides/slide13.xml"></Relationship><Relationship Id="rId34" Type="http://schemas.openxmlformats.org/officeDocument/2006/relationships/slide" Target="slides/slide14.xml"></Relationship><Relationship Id="rId35" Type="http://schemas.openxmlformats.org/officeDocument/2006/relationships/slide" Target="slides/slide15.xml"></Relationship><Relationship Id="rId36" Type="http://schemas.openxmlformats.org/officeDocument/2006/relationships/slide" Target="slides/slide16.xml"></Relationship><Relationship Id="rId37" Type="http://schemas.openxmlformats.org/officeDocument/2006/relationships/slide" Target="slides/slide17.xml"></Relationship><Relationship Id="rId38" Type="http://schemas.openxmlformats.org/officeDocument/2006/relationships/slide" Target="slides/slide18.xml"></Relationship><Relationship Id="rId39" Type="http://schemas.openxmlformats.org/officeDocument/2006/relationships/slide" Target="slides/slide19.xml"></Relationship><Relationship Id="rId40" Type="http://schemas.openxmlformats.org/officeDocument/2006/relationships/slide" Target="slides/slide20.xml"></Relationship><Relationship Id="rId41" Type="http://schemas.openxmlformats.org/officeDocument/2006/relationships/slide" Target="slides/slide21.xml"></Relationship><Relationship Id="rId42" Type="http://schemas.openxmlformats.org/officeDocument/2006/relationships/slide" Target="slides/slide22.xml"></Relationship><Relationship Id="rId43" Type="http://schemas.openxmlformats.org/officeDocument/2006/relationships/slide" Target="slides/slide23.xml"></Relationship><Relationship Id="rId44" Type="http://schemas.openxmlformats.org/officeDocument/2006/relationships/slide" Target="slides/slide24.xml"></Relationship><Relationship Id="rId45" Type="http://schemas.openxmlformats.org/officeDocument/2006/relationships/slide" Target="slides/slide25.xml"></Relationship><Relationship Id="rId46" Type="http://schemas.openxmlformats.org/officeDocument/2006/relationships/slide" Target="slides/slide26.xml"></Relationship><Relationship Id="rId47" Type="http://schemas.openxmlformats.org/officeDocument/2006/relationships/slide" Target="slides/slide27.xml"></Relationship><Relationship Id="rId48" Type="http://schemas.openxmlformats.org/officeDocument/2006/relationships/slide" Target="slides/slide28.xml"></Relationship><Relationship Id="rId49" Type="http://schemas.openxmlformats.org/officeDocument/2006/relationships/slide" Target="slides/slide29.xml"></Relationship><Relationship Id="rId50" Type="http://schemas.openxmlformats.org/officeDocument/2006/relationships/slide" Target="slides/slide30.xml"></Relationship><Relationship Id="rId51" Type="http://schemas.openxmlformats.org/officeDocument/2006/relationships/slide" Target="slides/slide31.xml"></Relationship><Relationship Id="rId52" Type="http://schemas.openxmlformats.org/officeDocument/2006/relationships/slide" Target="slides/slide32.xml"></Relationship><Relationship Id="rId53" Type="http://schemas.openxmlformats.org/officeDocument/2006/relationships/slide" Target="slides/slide33.xml"></Relationship><Relationship Id="rId54" Type="http://schemas.openxmlformats.org/officeDocument/2006/relationships/viewProps" Target="viewProps.xml"></Relationship><Relationship Id="rId55" Type="http://schemas.openxmlformats.org/officeDocument/2006/relationships/presProps" Target="presProps.xml"></Relationship></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7FA09F-A620-4D44-AECF-93F2190A4F06}" type="datetimeFigureOut">
              <a:rPr lang="zh-CN" altLang="en-US" smtClean="0"/>
              <a:t>2018/9/28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98866D-5374-4AFF-B6F6-D2BF9FD2A8B4}" type="slidenum">
              <a:rPr lang="zh-CN" altLang="en-US" smtClean="0"/>
              <a:t>‹#›</a:t>
            </a:fld>
            <a:endParaRPr lang="zh-CN" altLang="en-US"/>
          </a:p>
        </p:txBody>
      </p:sp>
    </p:spTree>
    <p:extLst>
      <p:ext uri="{BB962C8B-B14F-4D97-AF65-F5344CB8AC3E}">
        <p14:creationId xmlns:p14="http://schemas.microsoft.com/office/powerpoint/2010/main" val="235092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r>
              <a:rPr lang="en-US" altLang="zh-CN" smtClean="0"/>
              <a:t>2018.9.28</a:t>
            </a:r>
            <a:endParaRPr lang="zh-CN" altLang="en-US"/>
          </a:p>
        </p:txBody>
      </p:sp>
      <p:sp>
        <p:nvSpPr>
          <p:cNvPr id="5" name="页脚占位符 4"/>
          <p:cNvSpPr>
            <a:spLocks noGrp="1"/>
          </p:cNvSpPr>
          <p:nvPr>
            <p:ph type="ftr" sz="quarter" idx="11"/>
          </p:nvPr>
        </p:nvSpPr>
        <p:spPr/>
        <p:txBody>
          <a:bodyPr/>
          <a:lstStyle/>
          <a:p>
            <a:r>
              <a:rPr lang="zh-CN" altLang="en-US" smtClean="0"/>
              <a:t>九年级部编版</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2018.9.28</a:t>
            </a:r>
            <a:endParaRPr lang="zh-CN" altLang="en-US"/>
          </a:p>
        </p:txBody>
      </p:sp>
      <p:sp>
        <p:nvSpPr>
          <p:cNvPr id="5" name="页脚占位符 4"/>
          <p:cNvSpPr>
            <a:spLocks noGrp="1"/>
          </p:cNvSpPr>
          <p:nvPr>
            <p:ph type="ftr" sz="quarter" idx="11"/>
          </p:nvPr>
        </p:nvSpPr>
        <p:spPr/>
        <p:txBody>
          <a:bodyPr/>
          <a:lstStyle/>
          <a:p>
            <a:r>
              <a:rPr lang="zh-CN" altLang="en-US" smtClean="0"/>
              <a:t>九年级部编版</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2018.9.28</a:t>
            </a:r>
            <a:endParaRPr lang="zh-CN" altLang="en-US"/>
          </a:p>
        </p:txBody>
      </p:sp>
      <p:sp>
        <p:nvSpPr>
          <p:cNvPr id="5" name="页脚占位符 4"/>
          <p:cNvSpPr>
            <a:spLocks noGrp="1"/>
          </p:cNvSpPr>
          <p:nvPr>
            <p:ph type="ftr" sz="quarter" idx="11"/>
          </p:nvPr>
        </p:nvSpPr>
        <p:spPr/>
        <p:txBody>
          <a:bodyPr/>
          <a:lstStyle/>
          <a:p>
            <a:r>
              <a:rPr lang="zh-CN" altLang="en-US" smtClean="0"/>
              <a:t>九年级部编版</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grpSp>
        <p:nvGrpSpPr>
          <p:cNvPr id="2" name="组合 6"/>
          <p:cNvGrpSpPr>
            <a:grpSpLocks/>
          </p:cNvGrpSpPr>
          <p:nvPr userDrawn="1"/>
        </p:nvGrpSpPr>
        <p:grpSpPr bwMode="auto">
          <a:xfrm>
            <a:off x="0" y="0"/>
            <a:ext cx="9144000" cy="6866467"/>
            <a:chOff x="0" y="1"/>
            <a:chExt cx="9144000" cy="5149200"/>
          </a:xfrm>
        </p:grpSpPr>
        <p:pic>
          <p:nvPicPr>
            <p:cNvPr id="3" name="图片 11" descr="山底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563542"/>
              <a:ext cx="9144000" cy="157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93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9" descr="荣德基.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8020" y="86514"/>
              <a:ext cx="1376509"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2908" y="4731990"/>
              <a:ext cx="971092" cy="417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19"/>
            <p:cNvCxnSpPr/>
            <p:nvPr/>
          </p:nvCxnSpPr>
          <p:spPr bwMode="auto">
            <a:xfrm>
              <a:off x="792163" y="4757138"/>
              <a:ext cx="755967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9097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2018.9.28</a:t>
            </a:r>
            <a:endParaRPr lang="zh-CN" altLang="en-US"/>
          </a:p>
        </p:txBody>
      </p:sp>
      <p:sp>
        <p:nvSpPr>
          <p:cNvPr id="5" name="页脚占位符 4"/>
          <p:cNvSpPr>
            <a:spLocks noGrp="1"/>
          </p:cNvSpPr>
          <p:nvPr>
            <p:ph type="ftr" sz="quarter" idx="11"/>
          </p:nvPr>
        </p:nvSpPr>
        <p:spPr/>
        <p:txBody>
          <a:bodyPr/>
          <a:lstStyle/>
          <a:p>
            <a:r>
              <a:rPr lang="zh-CN" altLang="en-US" smtClean="0"/>
              <a:t>九年级部编版</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r>
              <a:rPr lang="en-US" altLang="zh-CN" smtClean="0"/>
              <a:t>2018.9.28</a:t>
            </a:r>
            <a:endParaRPr lang="zh-CN" altLang="en-US"/>
          </a:p>
        </p:txBody>
      </p:sp>
      <p:sp>
        <p:nvSpPr>
          <p:cNvPr id="5" name="页脚占位符 4"/>
          <p:cNvSpPr>
            <a:spLocks noGrp="1"/>
          </p:cNvSpPr>
          <p:nvPr>
            <p:ph type="ftr" sz="quarter" idx="11"/>
          </p:nvPr>
        </p:nvSpPr>
        <p:spPr/>
        <p:txBody>
          <a:bodyPr/>
          <a:lstStyle/>
          <a:p>
            <a:r>
              <a:rPr lang="zh-CN" altLang="en-US" smtClean="0"/>
              <a:t>九年级部编版</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r>
              <a:rPr lang="en-US" altLang="zh-CN" smtClean="0"/>
              <a:t>2018.9.28</a:t>
            </a:r>
            <a:endParaRPr lang="zh-CN" altLang="en-US"/>
          </a:p>
        </p:txBody>
      </p:sp>
      <p:sp>
        <p:nvSpPr>
          <p:cNvPr id="6" name="页脚占位符 5"/>
          <p:cNvSpPr>
            <a:spLocks noGrp="1"/>
          </p:cNvSpPr>
          <p:nvPr>
            <p:ph type="ftr" sz="quarter" idx="11"/>
          </p:nvPr>
        </p:nvSpPr>
        <p:spPr/>
        <p:txBody>
          <a:bodyPr/>
          <a:lstStyle/>
          <a:p>
            <a:r>
              <a:rPr lang="zh-CN" altLang="en-US" smtClean="0"/>
              <a:t>九年级部编版</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r>
              <a:rPr lang="en-US" altLang="zh-CN" smtClean="0"/>
              <a:t>2018.9.28</a:t>
            </a:r>
            <a:endParaRPr lang="zh-CN" altLang="en-US"/>
          </a:p>
        </p:txBody>
      </p:sp>
      <p:sp>
        <p:nvSpPr>
          <p:cNvPr id="8" name="页脚占位符 7"/>
          <p:cNvSpPr>
            <a:spLocks noGrp="1"/>
          </p:cNvSpPr>
          <p:nvPr>
            <p:ph type="ftr" sz="quarter" idx="11"/>
          </p:nvPr>
        </p:nvSpPr>
        <p:spPr/>
        <p:txBody>
          <a:bodyPr/>
          <a:lstStyle/>
          <a:p>
            <a:r>
              <a:rPr lang="zh-CN" altLang="en-US" smtClean="0"/>
              <a:t>九年级部编版</a:t>
            </a:r>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r>
              <a:rPr lang="en-US" altLang="zh-CN" smtClean="0"/>
              <a:t>2018.9.28</a:t>
            </a:r>
            <a:endParaRPr lang="zh-CN" altLang="en-US"/>
          </a:p>
        </p:txBody>
      </p:sp>
      <p:sp>
        <p:nvSpPr>
          <p:cNvPr id="4" name="页脚占位符 3"/>
          <p:cNvSpPr>
            <a:spLocks noGrp="1"/>
          </p:cNvSpPr>
          <p:nvPr>
            <p:ph type="ftr" sz="quarter" idx="11"/>
          </p:nvPr>
        </p:nvSpPr>
        <p:spPr/>
        <p:txBody>
          <a:bodyPr/>
          <a:lstStyle/>
          <a:p>
            <a:r>
              <a:rPr lang="zh-CN" altLang="en-US" smtClean="0"/>
              <a:t>九年级部编版</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t>2018.9.28</a:t>
            </a:r>
            <a:endParaRPr lang="zh-CN" altLang="en-US"/>
          </a:p>
        </p:txBody>
      </p:sp>
      <p:sp>
        <p:nvSpPr>
          <p:cNvPr id="6" name="页脚占位符 5"/>
          <p:cNvSpPr>
            <a:spLocks noGrp="1"/>
          </p:cNvSpPr>
          <p:nvPr>
            <p:ph type="ftr" sz="quarter" idx="11"/>
          </p:nvPr>
        </p:nvSpPr>
        <p:spPr/>
        <p:txBody>
          <a:bodyPr/>
          <a:lstStyle/>
          <a:p>
            <a:r>
              <a:rPr lang="zh-CN" altLang="en-US" smtClean="0"/>
              <a:t>九年级部编版</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t>2018.9.28</a:t>
            </a:r>
            <a:endParaRPr lang="zh-CN" altLang="en-US"/>
          </a:p>
        </p:txBody>
      </p:sp>
      <p:sp>
        <p:nvSpPr>
          <p:cNvPr id="6" name="页脚占位符 5"/>
          <p:cNvSpPr>
            <a:spLocks noGrp="1"/>
          </p:cNvSpPr>
          <p:nvPr>
            <p:ph type="ftr" sz="quarter" idx="11"/>
          </p:nvPr>
        </p:nvSpPr>
        <p:spPr/>
        <p:txBody>
          <a:bodyPr/>
          <a:lstStyle/>
          <a:p>
            <a:r>
              <a:rPr lang="zh-CN" altLang="en-US" smtClean="0"/>
              <a:t>九年级部编版</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Relationships xmlns="http://schemas.openxmlformats.org/package/2006/relationships"><Relationship Id="rId1" Type="http://schemas.openxmlformats.org/officeDocument/2006/relationships/slideLayout" Target="../slideLayouts/slideLayout1.xml"></Relationship><Relationship Id="rId2" Type="http://schemas.openxmlformats.org/officeDocument/2006/relationships/slideLayout" Target="../slideLayouts/slideLayout2.xml"></Relationship><Relationship Id="rId3" Type="http://schemas.openxmlformats.org/officeDocument/2006/relationships/slideLayout" Target="../slideLayouts/slideLayout3.xml"></Relationship><Relationship Id="rId4" Type="http://schemas.openxmlformats.org/officeDocument/2006/relationships/slideLayout" Target="../slideLayouts/slideLayout4.xml"></Relationship><Relationship Id="rId5" Type="http://schemas.openxmlformats.org/officeDocument/2006/relationships/slideLayout" Target="../slideLayouts/slideLayout5.xml"></Relationship><Relationship Id="rId6" Type="http://schemas.openxmlformats.org/officeDocument/2006/relationships/slideLayout" Target="../slideLayouts/slideLayout6.xml"></Relationship><Relationship Id="rId7" Type="http://schemas.openxmlformats.org/officeDocument/2006/relationships/slideLayout" Target="../slideLayouts/slideLayout7.xml"></Relationship><Relationship Id="rId8" Type="http://schemas.openxmlformats.org/officeDocument/2006/relationships/slideLayout" Target="../slideLayouts/slideLayout8.xml"></Relationship><Relationship Id="rId9" Type="http://schemas.openxmlformats.org/officeDocument/2006/relationships/slideLayout" Target="../slideLayouts/slideLayout9.xml"></Relationship><Relationship Id="rId10" Type="http://schemas.openxmlformats.org/officeDocument/2006/relationships/slideLayout" Target="../slideLayouts/slideLayout10.xml"></Relationship><Relationship Id="rId11" Type="http://schemas.openxmlformats.org/officeDocument/2006/relationships/slideLayout" Target="../slideLayouts/slideLayout11.xml"></Relationship><Relationship Id="rId12" Type="http://schemas.openxmlformats.org/officeDocument/2006/relationships/slideLayout" Target="../slideLayouts/slideLayout12.xml"></Relationship><Relationship Id="rId13" Type="http://schemas.openxmlformats.org/officeDocument/2006/relationships/slideLayout" Target="../slideLayouts/slideLayout13.xml"></Relationship><Relationship Id="rId14" Type="http://schemas.openxmlformats.org/officeDocument/2006/relationships/slideLayout" Target="../slideLayouts/slideLayout14.xml"></Relationship><Relationship Id="rId15" Type="http://schemas.openxmlformats.org/officeDocument/2006/relationships/slideLayout" Target="../slideLayouts/slideLayout15.xml"></Relationship><Relationship Id="rId17" Type="http://schemas.openxmlformats.org/officeDocument/2006/relationships/image" Target="../media/image1.jpg"></Relationship><Relationship Id="rId16" Type="http://schemas.openxmlformats.org/officeDocument/2006/relationships/theme" Target="../theme/theme1.xml"></Relationship><Relationship Id="rId18" Type="http://schemas.openxmlformats.org/officeDocument/2006/relationships/image" Target="../media/fImage29854180141.png"></Relationship></Relationships>
</file>

<file path=ppt/slideMasters/slideMaster1.xml><?xml version="1.0" encoding="utf-8"?>
<p:sldMaster xmlns:a="http://schemas.openxmlformats.org/drawingml/2006/main" xmlns:r="http://schemas.openxmlformats.org/officeDocument/2006/relationships" xmlns:p="http://schemas.openxmlformats.org/presentationml/2006/main" xmlns:p14="http://schemas.microsoft.com/office/powerpoint/2010/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955"/>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628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smtClean="0"/>
              <a:t>2018.9.28</a:t>
            </a: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zh-CN" altLang="en-US" smtClean="0"/>
              <a:t>九年级部编版</a:t>
            </a: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467360" y="332740"/>
            <a:ext cx="8352790" cy="5760720"/>
          </a:xfrm>
          <a:prstGeom prst="rect">
            <a:avLst/>
          </a:prstGeom>
        </p:spPr>
      </p:pic>
      <p:pic>
        <p:nvPicPr>
          <p:cNvPr id="8" name="图片 7" descr="C:/Users/Administrator/AppData/Roaming/JisuOffice/ETemp/1348_4641400/fImage29854180141.png"/>
          <p:cNvPicPr>
            <a:picLocks noChangeAspect="1"/>
          </p:cNvPicPr>
          <p:nvPr/>
        </p:nvPicPr>
        <p:blipFill rotWithShape="1">
          <a:blip r:embed="rId18">
            <a:extLst>
              <a:ext uri="{28A0092B-C50C-407E-A947-70E740481C1C}">
                <a14:useLocalDpi xmlns:a14="http://schemas.microsoft.com/office/drawing/2010/main" val="0"/>
              </a:ext>
            </a:extLst>
          </a:blip>
          <a:stretch>
            <a:fillRect/>
          </a:stretch>
        </p:blipFill>
        <p:spPr>
          <a:xfrm rot="0">
            <a:off x="0" y="0"/>
            <a:ext cx="9144635" cy="6858635"/>
          </a:xfrm>
          <a:prstGeom prst="rect"/>
          <a:noFill/>
        </p:spPr>
      </p:pic>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hf hdr="0" sldNum="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6.xml.rels><?xml version="1.0" encoding="UTF-8"?>
<Relationships xmlns="http://schemas.openxmlformats.org/package/2006/relationships"><Relationship Id="rId3" Type="http://schemas.openxmlformats.org/officeDocument/2006/relationships/image" Target="../media/image24.png"></Relationship><Relationship Id="rId2" Type="http://schemas.openxmlformats.org/officeDocument/2006/relationships/image" Target="../media/image8.gif"></Relationship><Relationship Id="rId4" Type="http://schemas.openxmlformats.org/officeDocument/2006/relationships/slideLayout" Target="../slideLayouts/slideLayout7.xml"></Relationship></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8.gif"/><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31.pn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4.xml.rels><?xml version="1.0" encoding="UTF-8"?>
<Relationships xmlns="http://schemas.openxmlformats.org/package/2006/relationships"><Relationship Id="rId3" Type="http://schemas.openxmlformats.org/officeDocument/2006/relationships/image" Target="../media/image9.png"></Relationship><Relationship Id="rId2" Type="http://schemas.openxmlformats.org/officeDocument/2006/relationships/image" Target="../media/image8.gif"></Relationship><Relationship Id="rId4" Type="http://schemas.openxmlformats.org/officeDocument/2006/relationships/image" Target="../media/image10.png"></Relationship><Relationship Id="rId5" Type="http://schemas.openxmlformats.org/officeDocument/2006/relationships/slideLayout" Target="../slideLayouts/slideLayout7.xml"></Relationship></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gif"/><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8.gif"/></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10700" cy="705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41597107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二、</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“自强不息”格言</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8" name="矩形 7"/>
          <p:cNvSpPr/>
          <p:nvPr/>
        </p:nvSpPr>
        <p:spPr>
          <a:xfrm>
            <a:off x="179512" y="3522229"/>
            <a:ext cx="3335587" cy="3460563"/>
          </a:xfrm>
          <a:prstGeom prst="rect">
            <a:avLst/>
          </a:prstGeom>
        </p:spPr>
        <p:txBody>
          <a:bodyPr wrap="square">
            <a:spAutoFit/>
          </a:bodyPr>
          <a:lstStyle/>
          <a:p>
            <a:pPr>
              <a:lnSpc>
                <a:spcPct val="114000"/>
              </a:lnSpc>
            </a:pPr>
            <a:r>
              <a:rPr lang="zh-CN" altLang="en-US" sz="3200" b="1" dirty="0">
                <a:solidFill>
                  <a:srgbClr val="663300"/>
                </a:solidFill>
                <a:latin typeface="华文楷体" panose="02010600040101010101" pitchFamily="2" charset="-122"/>
                <a:ea typeface="华文楷体" panose="02010600040101010101" pitchFamily="2" charset="-122"/>
              </a:rPr>
              <a:t>作为一个士人，一个君子，必须要有宽广、坚韧的品质，因为自己责任重大，道路遥远。</a:t>
            </a:r>
          </a:p>
        </p:txBody>
      </p:sp>
      <p:sp>
        <p:nvSpPr>
          <p:cNvPr id="7" name="圆角矩形 6"/>
          <p:cNvSpPr/>
          <p:nvPr/>
        </p:nvSpPr>
        <p:spPr>
          <a:xfrm>
            <a:off x="53752" y="2781813"/>
            <a:ext cx="9036496" cy="74041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nSpc>
                <a:spcPct val="114000"/>
              </a:lnSpc>
            </a:pPr>
            <a:r>
              <a:rPr lang="zh-CN" altLang="en-US" sz="3200" b="1" dirty="0">
                <a:solidFill>
                  <a:schemeClr val="bg1"/>
                </a:solidFill>
                <a:latin typeface="华文楷体" panose="02010600040101010101" pitchFamily="2" charset="-122"/>
                <a:ea typeface="华文楷体" panose="02010600040101010101" pitchFamily="2" charset="-122"/>
              </a:rPr>
              <a:t>士不可以不弘毅，任重而道远</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论语</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泰伯</a:t>
            </a:r>
            <a:r>
              <a:rPr lang="en-US" altLang="zh-CN" sz="3200" b="1" dirty="0">
                <a:solidFill>
                  <a:schemeClr val="bg1"/>
                </a:solidFill>
                <a:latin typeface="华文楷体" panose="02010600040101010101" pitchFamily="2" charset="-122"/>
                <a:ea typeface="华文楷体" panose="02010600040101010101" pitchFamily="2" charset="-122"/>
              </a:rPr>
              <a:t>》</a:t>
            </a:r>
            <a:endParaRPr lang="zh-CN" altLang="en-US" sz="3200" b="1" dirty="0">
              <a:solidFill>
                <a:schemeClr val="bg1"/>
              </a:solidFill>
              <a:latin typeface="华文楷体" panose="02010600040101010101" pitchFamily="2" charset="-122"/>
              <a:ea typeface="华文楷体" panose="02010600040101010101" pitchFamily="2"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7505" y="3699935"/>
            <a:ext cx="5514975" cy="3105150"/>
          </a:xfrm>
          <a:prstGeom prst="rect">
            <a:avLst/>
          </a:prstGeom>
          <a:noFill/>
          <a:ln>
            <a:noFill/>
          </a:ln>
          <a:scene3d>
            <a:camera prst="orthographicFront"/>
            <a:lightRig rig="threePt" dir="t"/>
          </a:scene3d>
          <a:sp3d>
            <a:bevelT w="101600" prst="rible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454822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fill="hold"/>
                                        <p:tgtEl>
                                          <p:spTgt spid="2050"/>
                                        </p:tgtEl>
                                        <p:attrNameLst>
                                          <p:attrName>ppt_x</p:attrName>
                                        </p:attrNameLst>
                                      </p:cBhvr>
                                      <p:tavLst>
                                        <p:tav tm="0">
                                          <p:val>
                                            <p:strVal val="0-#ppt_w/2"/>
                                          </p:val>
                                        </p:tav>
                                        <p:tav tm="100000">
                                          <p:val>
                                            <p:strVal val="#ppt_x"/>
                                          </p:val>
                                        </p:tav>
                                      </p:tavLst>
                                    </p:anim>
                                    <p:anim calcmode="lin" valueType="num">
                                      <p:cBhvr additive="base">
                                        <p:cTn id="1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strVal val="#ppt_w*0.70"/>
                                          </p:val>
                                        </p:tav>
                                        <p:tav tm="100000">
                                          <p:val>
                                            <p:strVal val="#ppt_w"/>
                                          </p:val>
                                        </p:tav>
                                      </p:tavLst>
                                    </p:anim>
                                    <p:anim calcmode="lin" valueType="num">
                                      <p:cBhvr>
                                        <p:cTn id="18" dur="1000" fill="hold"/>
                                        <p:tgtEl>
                                          <p:spTgt spid="8"/>
                                        </p:tgtEl>
                                        <p:attrNameLst>
                                          <p:attrName>ppt_h</p:attrName>
                                        </p:attrNameLst>
                                      </p:cBhvr>
                                      <p:tavLst>
                                        <p:tav tm="0">
                                          <p:val>
                                            <p:strVal val="#ppt_h"/>
                                          </p:val>
                                        </p:tav>
                                        <p:tav tm="100000">
                                          <p:val>
                                            <p:strVal val="#ppt_h"/>
                                          </p:val>
                                        </p:tav>
                                      </p:tavLst>
                                    </p:anim>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二、</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“自强不息”格言</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8" name="矩形 7"/>
          <p:cNvSpPr/>
          <p:nvPr/>
        </p:nvSpPr>
        <p:spPr>
          <a:xfrm>
            <a:off x="5227414" y="3704811"/>
            <a:ext cx="3862833" cy="3073918"/>
          </a:xfrm>
          <a:prstGeom prst="rect">
            <a:avLst/>
          </a:prstGeom>
        </p:spPr>
        <p:txBody>
          <a:bodyPr wrap="square">
            <a:spAutoFit/>
          </a:bodyPr>
          <a:lstStyle/>
          <a:p>
            <a:pPr>
              <a:lnSpc>
                <a:spcPct val="125000"/>
              </a:lnSpc>
            </a:pPr>
            <a:r>
              <a:rPr lang="zh-CN" altLang="en-US" sz="3100" b="1" dirty="0">
                <a:solidFill>
                  <a:schemeClr val="accent6">
                    <a:lumMod val="75000"/>
                  </a:schemeClr>
                </a:solidFill>
                <a:latin typeface="华文楷体" panose="02010600040101010101" pitchFamily="2" charset="-122"/>
                <a:ea typeface="华文楷体" panose="02010600040101010101" pitchFamily="2" charset="-122"/>
              </a:rPr>
              <a:t>不埋怨上天给的命运</a:t>
            </a:r>
            <a:r>
              <a:rPr lang="en-US" altLang="zh-CN" sz="3100" b="1" dirty="0">
                <a:solidFill>
                  <a:schemeClr val="accent6">
                    <a:lumMod val="75000"/>
                  </a:schemeClr>
                </a:solidFill>
                <a:latin typeface="华文楷体" panose="02010600040101010101" pitchFamily="2" charset="-122"/>
                <a:ea typeface="华文楷体" panose="02010600040101010101" pitchFamily="2" charset="-122"/>
              </a:rPr>
              <a:t>,</a:t>
            </a:r>
            <a:r>
              <a:rPr lang="zh-CN" altLang="en-US" sz="3100" b="1" dirty="0">
                <a:solidFill>
                  <a:schemeClr val="accent6">
                    <a:lumMod val="75000"/>
                  </a:schemeClr>
                </a:solidFill>
                <a:latin typeface="华文楷体" panose="02010600040101010101" pitchFamily="2" charset="-122"/>
                <a:ea typeface="华文楷体" panose="02010600040101010101" pitchFamily="2" charset="-122"/>
              </a:rPr>
              <a:t>不要遇到挫折就怨恨别人</a:t>
            </a:r>
            <a:r>
              <a:rPr lang="en-US" altLang="zh-CN" sz="3100" b="1" dirty="0">
                <a:solidFill>
                  <a:schemeClr val="accent6">
                    <a:lumMod val="75000"/>
                  </a:schemeClr>
                </a:solidFill>
                <a:latin typeface="华文楷体" panose="02010600040101010101" pitchFamily="2" charset="-122"/>
                <a:ea typeface="华文楷体" panose="02010600040101010101" pitchFamily="2" charset="-122"/>
              </a:rPr>
              <a:t>,</a:t>
            </a:r>
            <a:r>
              <a:rPr lang="zh-CN" altLang="en-US" sz="3100" b="1" dirty="0">
                <a:solidFill>
                  <a:schemeClr val="accent6">
                    <a:lumMod val="75000"/>
                  </a:schemeClr>
                </a:solidFill>
                <a:latin typeface="华文楷体" panose="02010600040101010101" pitchFamily="2" charset="-122"/>
                <a:ea typeface="华文楷体" panose="02010600040101010101" pitchFamily="2" charset="-122"/>
              </a:rPr>
              <a:t>通过学习平常的知识</a:t>
            </a:r>
            <a:r>
              <a:rPr lang="en-US" altLang="zh-CN" sz="3100" b="1" dirty="0">
                <a:solidFill>
                  <a:schemeClr val="accent6">
                    <a:lumMod val="75000"/>
                  </a:schemeClr>
                </a:solidFill>
                <a:latin typeface="华文楷体" panose="02010600040101010101" pitchFamily="2" charset="-122"/>
                <a:ea typeface="华文楷体" panose="02010600040101010101" pitchFamily="2" charset="-122"/>
              </a:rPr>
              <a:t>,</a:t>
            </a:r>
            <a:r>
              <a:rPr lang="zh-CN" altLang="en-US" sz="3100" b="1" dirty="0">
                <a:solidFill>
                  <a:schemeClr val="accent6">
                    <a:lumMod val="75000"/>
                  </a:schemeClr>
                </a:solidFill>
                <a:latin typeface="华文楷体" panose="02010600040101010101" pitchFamily="2" charset="-122"/>
                <a:ea typeface="华文楷体" panose="02010600040101010101" pitchFamily="2" charset="-122"/>
              </a:rPr>
              <a:t>理解其中的</a:t>
            </a:r>
            <a:r>
              <a:rPr lang="zh-CN" altLang="en-US" sz="3100" b="1" dirty="0" smtClean="0">
                <a:solidFill>
                  <a:schemeClr val="accent6">
                    <a:lumMod val="75000"/>
                  </a:schemeClr>
                </a:solidFill>
                <a:latin typeface="华文楷体" panose="02010600040101010101" pitchFamily="2" charset="-122"/>
                <a:ea typeface="华文楷体" panose="02010600040101010101" pitchFamily="2" charset="-122"/>
              </a:rPr>
              <a:t>哲理</a:t>
            </a:r>
            <a:r>
              <a:rPr lang="en-US" altLang="zh-CN" sz="3100" b="1" dirty="0" smtClean="0">
                <a:solidFill>
                  <a:schemeClr val="accent6">
                    <a:lumMod val="75000"/>
                  </a:schemeClr>
                </a:solidFill>
                <a:latin typeface="华文楷体" panose="02010600040101010101" pitchFamily="2" charset="-122"/>
                <a:ea typeface="华文楷体" panose="02010600040101010101" pitchFamily="2" charset="-122"/>
              </a:rPr>
              <a:t>,</a:t>
            </a:r>
            <a:r>
              <a:rPr lang="zh-CN" altLang="en-US" sz="3100" b="1" dirty="0">
                <a:solidFill>
                  <a:schemeClr val="accent6">
                    <a:lumMod val="75000"/>
                  </a:schemeClr>
                </a:solidFill>
                <a:latin typeface="华文楷体" panose="02010600040101010101" pitchFamily="2" charset="-122"/>
                <a:ea typeface="华文楷体" panose="02010600040101010101" pitchFamily="2" charset="-122"/>
              </a:rPr>
              <a:t>获得人生的</a:t>
            </a:r>
            <a:r>
              <a:rPr lang="zh-CN" altLang="en-US" sz="3100" b="1" dirty="0" smtClean="0">
                <a:solidFill>
                  <a:schemeClr val="accent6">
                    <a:lumMod val="75000"/>
                  </a:schemeClr>
                </a:solidFill>
                <a:latin typeface="华文楷体" panose="02010600040101010101" pitchFamily="2" charset="-122"/>
                <a:ea typeface="华文楷体" panose="02010600040101010101" pitchFamily="2" charset="-122"/>
              </a:rPr>
              <a:t>真谛。</a:t>
            </a:r>
            <a:endParaRPr lang="zh-CN" altLang="en-US" sz="3100" b="1"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7" name="圆角矩形 6"/>
          <p:cNvSpPr/>
          <p:nvPr/>
        </p:nvSpPr>
        <p:spPr>
          <a:xfrm>
            <a:off x="53752" y="2781813"/>
            <a:ext cx="9036496" cy="74041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nSpc>
                <a:spcPct val="114000"/>
              </a:lnSpc>
            </a:pPr>
            <a:r>
              <a:rPr lang="zh-CN" altLang="en-US" sz="3200" b="1" dirty="0">
                <a:solidFill>
                  <a:schemeClr val="bg1"/>
                </a:solidFill>
                <a:latin typeface="华文楷体" panose="02010600040101010101" pitchFamily="2" charset="-122"/>
                <a:ea typeface="华文楷体" panose="02010600040101010101" pitchFamily="2" charset="-122"/>
              </a:rPr>
              <a:t>不怨天，不尤人，下学而上达</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论语</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宪问</a:t>
            </a:r>
            <a:r>
              <a:rPr lang="en-US" altLang="zh-CN" sz="3200" b="1" dirty="0">
                <a:solidFill>
                  <a:schemeClr val="bg1"/>
                </a:solidFill>
                <a:latin typeface="华文楷体" panose="02010600040101010101" pitchFamily="2" charset="-122"/>
                <a:ea typeface="华文楷体" panose="02010600040101010101" pitchFamily="2" charset="-122"/>
              </a:rPr>
              <a:t>》</a:t>
            </a:r>
            <a:endParaRPr lang="zh-CN" altLang="en-US" sz="3200" b="1" dirty="0">
              <a:solidFill>
                <a:schemeClr val="bg1"/>
              </a:solidFill>
              <a:latin typeface="华文楷体" panose="02010600040101010101" pitchFamily="2" charset="-122"/>
              <a:ea typeface="华文楷体" panose="02010600040101010101" pitchFamily="2" charset="-122"/>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26" y="3802592"/>
            <a:ext cx="5134989" cy="2838450"/>
          </a:xfrm>
          <a:prstGeom prst="rect">
            <a:avLst/>
          </a:prstGeom>
          <a:noFill/>
          <a:ln>
            <a:noFill/>
          </a:ln>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468940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500" fill="hold"/>
                                        <p:tgtEl>
                                          <p:spTgt spid="3074"/>
                                        </p:tgtEl>
                                        <p:attrNameLst>
                                          <p:attrName>ppt_x</p:attrName>
                                        </p:attrNameLst>
                                      </p:cBhvr>
                                      <p:tavLst>
                                        <p:tav tm="0">
                                          <p:val>
                                            <p:strVal val="1+#ppt_w/2"/>
                                          </p:val>
                                        </p:tav>
                                        <p:tav tm="100000">
                                          <p:val>
                                            <p:strVal val="#ppt_x"/>
                                          </p:val>
                                        </p:tav>
                                      </p:tavLst>
                                    </p:anim>
                                    <p:anim calcmode="lin" valueType="num">
                                      <p:cBhvr additive="base">
                                        <p:cTn id="1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 calcmode="lin" valueType="num">
                                      <p:cBhvr>
                                        <p:cTn id="19" dur="1000" fill="hold"/>
                                        <p:tgtEl>
                                          <p:spTgt spid="8"/>
                                        </p:tgtEl>
                                        <p:attrNameLst>
                                          <p:attrName>style.rotation</p:attrName>
                                        </p:attrNameLst>
                                      </p:cBhvr>
                                      <p:tavLst>
                                        <p:tav tm="0">
                                          <p:val>
                                            <p:fltVal val="90"/>
                                          </p:val>
                                        </p:tav>
                                        <p:tav tm="100000">
                                          <p:val>
                                            <p:fltVal val="0"/>
                                          </p:val>
                                        </p:tav>
                                      </p:tavLst>
                                    </p:anim>
                                    <p:animEffect transition="in" filter="fade">
                                      <p:cBhvr>
                                        <p:cTn id="2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二、</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“自强不息”格言</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8" name="矩形 7"/>
          <p:cNvSpPr/>
          <p:nvPr/>
        </p:nvSpPr>
        <p:spPr>
          <a:xfrm>
            <a:off x="42044" y="3706082"/>
            <a:ext cx="3096344" cy="3046988"/>
          </a:xfrm>
          <a:prstGeom prst="rect">
            <a:avLst/>
          </a:prstGeom>
        </p:spPr>
        <p:txBody>
          <a:bodyPr wrap="square">
            <a:spAutoFit/>
          </a:bodyPr>
          <a:lstStyle/>
          <a:p>
            <a:r>
              <a:rPr lang="zh-CN" altLang="en-US" sz="3200" b="1" dirty="0" smtClean="0">
                <a:solidFill>
                  <a:srgbClr val="CC00FF"/>
                </a:solidFill>
                <a:latin typeface="华文楷体" panose="02010600040101010101" pitchFamily="2" charset="-122"/>
                <a:ea typeface="华文楷体" panose="02010600040101010101" pitchFamily="2" charset="-122"/>
              </a:rPr>
              <a:t>        具有</a:t>
            </a:r>
            <a:r>
              <a:rPr lang="zh-CN" altLang="en-US" sz="3200" b="1" dirty="0">
                <a:solidFill>
                  <a:srgbClr val="CC00FF"/>
                </a:solidFill>
                <a:latin typeface="华文楷体" panose="02010600040101010101" pitchFamily="2" charset="-122"/>
                <a:ea typeface="华文楷体" panose="02010600040101010101" pitchFamily="2" charset="-122"/>
              </a:rPr>
              <a:t>君子品行的人，遇到困难首先想到的是要靠自己去解决，不到万不得已不去求助于别人。</a:t>
            </a:r>
          </a:p>
        </p:txBody>
      </p:sp>
      <p:sp>
        <p:nvSpPr>
          <p:cNvPr id="7" name="圆角矩形 6"/>
          <p:cNvSpPr/>
          <p:nvPr/>
        </p:nvSpPr>
        <p:spPr>
          <a:xfrm>
            <a:off x="325849" y="2852936"/>
            <a:ext cx="8492302" cy="74041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nSpc>
                <a:spcPct val="114000"/>
              </a:lnSpc>
            </a:pPr>
            <a:r>
              <a:rPr lang="zh-CN" altLang="en-US" sz="3200" b="1" dirty="0">
                <a:solidFill>
                  <a:schemeClr val="bg1"/>
                </a:solidFill>
                <a:latin typeface="华文楷体" panose="02010600040101010101" pitchFamily="2" charset="-122"/>
                <a:ea typeface="华文楷体" panose="02010600040101010101" pitchFamily="2" charset="-122"/>
              </a:rPr>
              <a:t>君子求诸己</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小人求诸人</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论语</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卫灵公</a:t>
            </a:r>
            <a:r>
              <a:rPr lang="en-US" altLang="zh-CN" sz="3200" b="1" dirty="0">
                <a:solidFill>
                  <a:schemeClr val="bg1"/>
                </a:solidFill>
                <a:latin typeface="华文楷体" panose="02010600040101010101" pitchFamily="2" charset="-122"/>
                <a:ea typeface="华文楷体" panose="02010600040101010101" pitchFamily="2" charset="-122"/>
              </a:rPr>
              <a:t>》</a:t>
            </a:r>
            <a:endParaRPr lang="zh-CN" altLang="en-US" sz="3200" b="1" dirty="0">
              <a:solidFill>
                <a:schemeClr val="bg1"/>
              </a:solidFill>
              <a:latin typeface="华文楷体" panose="02010600040101010101" pitchFamily="2" charset="-122"/>
              <a:ea typeface="华文楷体" panose="02010600040101010101" pitchFamily="2" charset="-122"/>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3861047"/>
            <a:ext cx="5768032" cy="2940153"/>
          </a:xfrm>
          <a:prstGeom prst="rect">
            <a:avLst/>
          </a:prstGeom>
          <a:noFill/>
          <a:ln>
            <a:noFill/>
          </a:ln>
          <a:scene3d>
            <a:camera prst="orthographicFront"/>
            <a:lightRig rig="threePt" dir="t"/>
          </a:scene3d>
          <a:sp3d>
            <a:bevelT w="101600" prst="rible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392930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500" fill="hold"/>
                                        <p:tgtEl>
                                          <p:spTgt spid="4098"/>
                                        </p:tgtEl>
                                        <p:attrNameLst>
                                          <p:attrName>ppt_x</p:attrName>
                                        </p:attrNameLst>
                                      </p:cBhvr>
                                      <p:tavLst>
                                        <p:tav tm="0">
                                          <p:val>
                                            <p:strVal val="0-#ppt_w/2"/>
                                          </p:val>
                                        </p:tav>
                                        <p:tav tm="100000">
                                          <p:val>
                                            <p:strVal val="#ppt_x"/>
                                          </p:val>
                                        </p:tav>
                                      </p:tavLst>
                                    </p:anim>
                                    <p:anim calcmode="lin" valueType="num">
                                      <p:cBhvr additive="base">
                                        <p:cTn id="12"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4)">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二、</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“自强不息”格言</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8" name="矩形 7"/>
          <p:cNvSpPr/>
          <p:nvPr/>
        </p:nvSpPr>
        <p:spPr>
          <a:xfrm>
            <a:off x="9959" y="4592405"/>
            <a:ext cx="9124078" cy="2246769"/>
          </a:xfrm>
          <a:prstGeom prst="rect">
            <a:avLst/>
          </a:prstGeom>
        </p:spPr>
        <p:txBody>
          <a:bodyPr wrap="square">
            <a:spAutoFit/>
          </a:bodyPr>
          <a:lstStyle/>
          <a:p>
            <a:r>
              <a:rPr lang="zh-CN" altLang="en-US" sz="2800" b="1" dirty="0" smtClean="0">
                <a:solidFill>
                  <a:srgbClr val="660066"/>
                </a:solidFill>
                <a:latin typeface="华文楷体" panose="02010600040101010101" pitchFamily="2" charset="-122"/>
                <a:ea typeface="华文楷体" panose="02010600040101010101" pitchFamily="2" charset="-122"/>
              </a:rPr>
              <a:t>         所以</a:t>
            </a:r>
            <a:r>
              <a:rPr lang="zh-CN" altLang="en-US" sz="2800" b="1" dirty="0">
                <a:solidFill>
                  <a:srgbClr val="660066"/>
                </a:solidFill>
                <a:latin typeface="华文楷体" panose="02010600040101010101" pitchFamily="2" charset="-122"/>
                <a:ea typeface="华文楷体" panose="02010600040101010101" pitchFamily="2" charset="-122"/>
              </a:rPr>
              <a:t>上天将要下达重大责任给这样的人，一定先要使他的内心痛苦，使他的筋骨劳累，使他经受饥饿，以致肌肤消瘦，使他身受贫困之苦，在他做事时，使他所做的事颠倒错乱，用这些办法来使他的心惊动，使他的性格坚忍起来，增加他过去所没有的才能。 </a:t>
            </a:r>
          </a:p>
        </p:txBody>
      </p:sp>
      <p:sp>
        <p:nvSpPr>
          <p:cNvPr id="7" name="圆角矩形 6"/>
          <p:cNvSpPr/>
          <p:nvPr/>
        </p:nvSpPr>
        <p:spPr>
          <a:xfrm>
            <a:off x="53752" y="2781813"/>
            <a:ext cx="9036496" cy="16553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r>
              <a:rPr lang="zh-CN" altLang="en-US" sz="3200" b="1" dirty="0">
                <a:solidFill>
                  <a:schemeClr val="bg1"/>
                </a:solidFill>
                <a:latin typeface="华文楷体" panose="02010600040101010101" pitchFamily="2" charset="-122"/>
                <a:ea typeface="华文楷体" panose="02010600040101010101" pitchFamily="2" charset="-122"/>
              </a:rPr>
              <a:t>故天将降大任于是人也，必先苦其心志，劳其筋骨，饿其体肤，空乏其身，行拂乱其所为，所以动心忍性，曾益其所不能。</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孟子</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告子下</a:t>
            </a:r>
            <a:r>
              <a:rPr lang="en-US" altLang="zh-CN" sz="3200" b="1" dirty="0">
                <a:solidFill>
                  <a:schemeClr val="bg1"/>
                </a:solidFill>
                <a:latin typeface="华文楷体" panose="02010600040101010101" pitchFamily="2" charset="-122"/>
                <a:ea typeface="华文楷体" panose="02010600040101010101" pitchFamily="2" charset="-122"/>
              </a:rPr>
              <a:t>》</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
        <p:nvSpPr>
          <p:cNvPr id="9" name="矩形 8"/>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1788447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ou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0" y="2060848"/>
            <a:ext cx="8892480" cy="653705"/>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三、</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“自强不息”诗句</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6" name="圆角矩形 5"/>
          <p:cNvSpPr/>
          <p:nvPr/>
        </p:nvSpPr>
        <p:spPr>
          <a:xfrm>
            <a:off x="91115" y="2741790"/>
            <a:ext cx="9036496" cy="648073"/>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800" b="1" dirty="0" smtClean="0">
                <a:solidFill>
                  <a:schemeClr val="bg1"/>
                </a:solidFill>
                <a:latin typeface="华文楷体" panose="02010600040101010101" pitchFamily="2" charset="-122"/>
                <a:ea typeface="华文楷体" panose="02010600040101010101" pitchFamily="2" charset="-122"/>
              </a:rPr>
              <a:t>长风破浪会有时，直挂云帆济沧海</a:t>
            </a:r>
            <a:r>
              <a:rPr lang="en-US" altLang="zh-CN" sz="2800" b="1" dirty="0" smtClean="0">
                <a:solidFill>
                  <a:schemeClr val="bg1"/>
                </a:solidFill>
                <a:latin typeface="华文楷体" panose="02010600040101010101" pitchFamily="2" charset="-122"/>
                <a:ea typeface="华文楷体" panose="02010600040101010101" pitchFamily="2" charset="-122"/>
              </a:rPr>
              <a:t>——</a:t>
            </a:r>
            <a:r>
              <a:rPr lang="zh-CN" altLang="en-US" sz="2800" b="1" dirty="0" smtClean="0">
                <a:solidFill>
                  <a:schemeClr val="bg1"/>
                </a:solidFill>
                <a:latin typeface="华文楷体" panose="02010600040101010101" pitchFamily="2" charset="-122"/>
                <a:ea typeface="华文楷体" panose="02010600040101010101" pitchFamily="2" charset="-122"/>
              </a:rPr>
              <a:t>李白</a:t>
            </a:r>
            <a:r>
              <a:rPr lang="en-US" altLang="zh-CN" sz="2800" b="1" dirty="0" smtClean="0">
                <a:solidFill>
                  <a:schemeClr val="bg1"/>
                </a:solidFill>
                <a:latin typeface="华文楷体" panose="02010600040101010101" pitchFamily="2" charset="-122"/>
                <a:ea typeface="华文楷体" panose="02010600040101010101" pitchFamily="2" charset="-122"/>
              </a:rPr>
              <a:t>《</a:t>
            </a:r>
            <a:r>
              <a:rPr lang="zh-CN" altLang="en-US" sz="2800" b="1" dirty="0" smtClean="0">
                <a:solidFill>
                  <a:schemeClr val="bg1"/>
                </a:solidFill>
                <a:latin typeface="华文楷体" panose="02010600040101010101" pitchFamily="2" charset="-122"/>
                <a:ea typeface="华文楷体" panose="02010600040101010101" pitchFamily="2" charset="-122"/>
              </a:rPr>
              <a:t>行路难</a:t>
            </a:r>
            <a:r>
              <a:rPr lang="en-US" altLang="zh-CN" sz="2800" b="1" dirty="0" smtClean="0">
                <a:solidFill>
                  <a:schemeClr val="bg1"/>
                </a:solidFill>
                <a:latin typeface="华文楷体" panose="02010600040101010101" pitchFamily="2" charset="-122"/>
                <a:ea typeface="华文楷体" panose="02010600040101010101" pitchFamily="2" charset="-122"/>
              </a:rPr>
              <a:t>》</a:t>
            </a:r>
            <a:endParaRPr lang="zh-CN" altLang="en-US" sz="2800" b="1" dirty="0">
              <a:solidFill>
                <a:schemeClr val="bg1"/>
              </a:solidFill>
              <a:latin typeface="华文楷体" panose="02010600040101010101" pitchFamily="2" charset="-122"/>
              <a:ea typeface="华文楷体" panose="02010600040101010101" pitchFamily="2" charset="-122"/>
            </a:endParaRPr>
          </a:p>
        </p:txBody>
      </p:sp>
      <p:sp>
        <p:nvSpPr>
          <p:cNvPr id="8" name="矩形 7"/>
          <p:cNvSpPr/>
          <p:nvPr/>
        </p:nvSpPr>
        <p:spPr>
          <a:xfrm>
            <a:off x="50885" y="3407863"/>
            <a:ext cx="9130478" cy="954107"/>
          </a:xfrm>
          <a:prstGeom prst="rect">
            <a:avLst/>
          </a:prstGeom>
        </p:spPr>
        <p:txBody>
          <a:bodyPr wrap="square">
            <a:spAutoFit/>
          </a:bodyPr>
          <a:lstStyle/>
          <a:p>
            <a:r>
              <a:rPr lang="zh-CN" altLang="en-US" sz="2800" b="1" dirty="0" smtClean="0">
                <a:solidFill>
                  <a:srgbClr val="663300"/>
                </a:solidFill>
                <a:latin typeface="华文楷体" panose="02010600040101010101" pitchFamily="2" charset="-122"/>
                <a:ea typeface="华文楷体" panose="02010600040101010101" pitchFamily="2" charset="-122"/>
              </a:rPr>
              <a:t>意思：相信</a:t>
            </a:r>
            <a:r>
              <a:rPr lang="zh-CN" altLang="en-US" sz="2800" b="1" dirty="0">
                <a:solidFill>
                  <a:srgbClr val="663300"/>
                </a:solidFill>
                <a:latin typeface="华文楷体" panose="02010600040101010101" pitchFamily="2" charset="-122"/>
                <a:ea typeface="华文楷体" panose="02010600040101010101" pitchFamily="2" charset="-122"/>
              </a:rPr>
              <a:t>总有一天，能乘长风破万里浪； 高高挂起云帆，在沧海中勇往直前！</a:t>
            </a:r>
          </a:p>
        </p:txBody>
      </p:sp>
      <p:sp>
        <p:nvSpPr>
          <p:cNvPr id="9" name="圆角矩形 8"/>
          <p:cNvSpPr/>
          <p:nvPr/>
        </p:nvSpPr>
        <p:spPr>
          <a:xfrm>
            <a:off x="91115" y="4361970"/>
            <a:ext cx="9036496" cy="648073"/>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800" b="1" dirty="0" smtClean="0">
                <a:solidFill>
                  <a:schemeClr val="bg1"/>
                </a:solidFill>
                <a:latin typeface="华文楷体" panose="02010600040101010101" pitchFamily="2" charset="-122"/>
                <a:ea typeface="华文楷体" panose="02010600040101010101" pitchFamily="2" charset="-122"/>
              </a:rPr>
              <a:t>宝剑锋从磨砺出，梅花香自苦寒来</a:t>
            </a:r>
            <a:r>
              <a:rPr lang="en-US" altLang="zh-CN" sz="2800" b="1" dirty="0" smtClean="0">
                <a:solidFill>
                  <a:schemeClr val="bg1"/>
                </a:solidFill>
                <a:latin typeface="华文楷体" panose="02010600040101010101" pitchFamily="2" charset="-122"/>
                <a:ea typeface="华文楷体" panose="02010600040101010101" pitchFamily="2" charset="-122"/>
              </a:rPr>
              <a:t>——《</a:t>
            </a:r>
            <a:r>
              <a:rPr lang="zh-CN" altLang="en-US" sz="2800" b="1" dirty="0" smtClean="0">
                <a:solidFill>
                  <a:schemeClr val="bg1"/>
                </a:solidFill>
                <a:latin typeface="华文楷体" panose="02010600040101010101" pitchFamily="2" charset="-122"/>
                <a:ea typeface="华文楷体" panose="02010600040101010101" pitchFamily="2" charset="-122"/>
              </a:rPr>
              <a:t>警世贤文</a:t>
            </a:r>
            <a:r>
              <a:rPr lang="en-US" altLang="zh-CN" sz="2800" b="1" dirty="0" smtClean="0">
                <a:solidFill>
                  <a:schemeClr val="bg1"/>
                </a:solidFill>
                <a:latin typeface="华文楷体" panose="02010600040101010101" pitchFamily="2" charset="-122"/>
                <a:ea typeface="华文楷体" panose="02010600040101010101" pitchFamily="2" charset="-122"/>
              </a:rPr>
              <a:t>》</a:t>
            </a:r>
            <a:endParaRPr lang="zh-CN" altLang="en-US" sz="2800" b="1" dirty="0">
              <a:solidFill>
                <a:schemeClr val="bg1"/>
              </a:solidFill>
              <a:latin typeface="华文楷体" panose="02010600040101010101" pitchFamily="2" charset="-122"/>
              <a:ea typeface="华文楷体" panose="02010600040101010101" pitchFamily="2" charset="-122"/>
            </a:endParaRPr>
          </a:p>
        </p:txBody>
      </p:sp>
      <p:sp>
        <p:nvSpPr>
          <p:cNvPr id="10" name="矩形 9"/>
          <p:cNvSpPr/>
          <p:nvPr/>
        </p:nvSpPr>
        <p:spPr>
          <a:xfrm>
            <a:off x="19105" y="5040875"/>
            <a:ext cx="9162258" cy="1815882"/>
          </a:xfrm>
          <a:prstGeom prst="rect">
            <a:avLst/>
          </a:prstGeom>
        </p:spPr>
        <p:txBody>
          <a:bodyPr wrap="square">
            <a:spAutoFit/>
          </a:bodyPr>
          <a:lstStyle/>
          <a:p>
            <a:r>
              <a:rPr lang="zh-CN" altLang="en-US" sz="2800" b="1" dirty="0" smtClean="0">
                <a:solidFill>
                  <a:srgbClr val="663300"/>
                </a:solidFill>
                <a:latin typeface="华文楷体" panose="02010600040101010101" pitchFamily="2" charset="-122"/>
                <a:ea typeface="华文楷体" panose="02010600040101010101" pitchFamily="2" charset="-122"/>
              </a:rPr>
              <a:t>意思：宝剑</a:t>
            </a:r>
            <a:r>
              <a:rPr lang="zh-CN" altLang="en-US" sz="2800" b="1" dirty="0">
                <a:solidFill>
                  <a:srgbClr val="663300"/>
                </a:solidFill>
                <a:latin typeface="华文楷体" panose="02010600040101010101" pitchFamily="2" charset="-122"/>
                <a:ea typeface="华文楷体" panose="02010600040101010101" pitchFamily="2" charset="-122"/>
              </a:rPr>
              <a:t>的锐利刀锋是从不断的磨砺中得到的</a:t>
            </a:r>
            <a:r>
              <a:rPr lang="en-US" altLang="zh-CN" sz="2800" b="1" dirty="0">
                <a:solidFill>
                  <a:srgbClr val="663300"/>
                </a:solidFill>
                <a:latin typeface="华文楷体" panose="02010600040101010101" pitchFamily="2" charset="-122"/>
                <a:ea typeface="华文楷体" panose="02010600040101010101" pitchFamily="2" charset="-122"/>
              </a:rPr>
              <a:t>,</a:t>
            </a:r>
            <a:r>
              <a:rPr lang="zh-CN" altLang="en-US" sz="2800" b="1" dirty="0">
                <a:solidFill>
                  <a:srgbClr val="663300"/>
                </a:solidFill>
                <a:latin typeface="华文楷体" panose="02010600040101010101" pitchFamily="2" charset="-122"/>
                <a:ea typeface="华文楷体" panose="02010600040101010101" pitchFamily="2" charset="-122"/>
              </a:rPr>
              <a:t>梅花飘香来自它度过了寒冷的冬季。喻义要想拥有珍贵品质或美好才华等是需要不断的努力、修炼、克服一定的困难才能达到的。</a:t>
            </a:r>
          </a:p>
        </p:txBody>
      </p:sp>
      <p:sp>
        <p:nvSpPr>
          <p:cNvPr id="11" name="矩形 10"/>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4" name="页脚占位符 3"/>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3405070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80">
                                          <p:stCondLst>
                                            <p:cond delay="0"/>
                                          </p:stCondLst>
                                        </p:cTn>
                                        <p:tgtEl>
                                          <p:spTgt spid="8"/>
                                        </p:tgtEl>
                                      </p:cBhvr>
                                    </p:animEffect>
                                    <p:anim calcmode="lin" valueType="num">
                                      <p:cBhvr>
                                        <p:cTn id="2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5" dur="26">
                                          <p:stCondLst>
                                            <p:cond delay="650"/>
                                          </p:stCondLst>
                                        </p:cTn>
                                        <p:tgtEl>
                                          <p:spTgt spid="8"/>
                                        </p:tgtEl>
                                      </p:cBhvr>
                                      <p:to x="100000" y="60000"/>
                                    </p:animScale>
                                    <p:animScale>
                                      <p:cBhvr>
                                        <p:cTn id="26" dur="166" decel="50000">
                                          <p:stCondLst>
                                            <p:cond delay="676"/>
                                          </p:stCondLst>
                                        </p:cTn>
                                        <p:tgtEl>
                                          <p:spTgt spid="8"/>
                                        </p:tgtEl>
                                      </p:cBhvr>
                                      <p:to x="100000" y="100000"/>
                                    </p:animScale>
                                    <p:animScale>
                                      <p:cBhvr>
                                        <p:cTn id="27" dur="26">
                                          <p:stCondLst>
                                            <p:cond delay="1312"/>
                                          </p:stCondLst>
                                        </p:cTn>
                                        <p:tgtEl>
                                          <p:spTgt spid="8"/>
                                        </p:tgtEl>
                                      </p:cBhvr>
                                      <p:to x="100000" y="80000"/>
                                    </p:animScale>
                                    <p:animScale>
                                      <p:cBhvr>
                                        <p:cTn id="28" dur="166" decel="50000">
                                          <p:stCondLst>
                                            <p:cond delay="1338"/>
                                          </p:stCondLst>
                                        </p:cTn>
                                        <p:tgtEl>
                                          <p:spTgt spid="8"/>
                                        </p:tgtEl>
                                      </p:cBhvr>
                                      <p:to x="100000" y="100000"/>
                                    </p:animScale>
                                    <p:animScale>
                                      <p:cBhvr>
                                        <p:cTn id="29" dur="26">
                                          <p:stCondLst>
                                            <p:cond delay="1642"/>
                                          </p:stCondLst>
                                        </p:cTn>
                                        <p:tgtEl>
                                          <p:spTgt spid="8"/>
                                        </p:tgtEl>
                                      </p:cBhvr>
                                      <p:to x="100000" y="90000"/>
                                    </p:animScale>
                                    <p:animScale>
                                      <p:cBhvr>
                                        <p:cTn id="30" dur="166" decel="50000">
                                          <p:stCondLst>
                                            <p:cond delay="1668"/>
                                          </p:stCondLst>
                                        </p:cTn>
                                        <p:tgtEl>
                                          <p:spTgt spid="8"/>
                                        </p:tgtEl>
                                      </p:cBhvr>
                                      <p:to x="100000" y="100000"/>
                                    </p:animScale>
                                    <p:animScale>
                                      <p:cBhvr>
                                        <p:cTn id="31" dur="26">
                                          <p:stCondLst>
                                            <p:cond delay="1808"/>
                                          </p:stCondLst>
                                        </p:cTn>
                                        <p:tgtEl>
                                          <p:spTgt spid="8"/>
                                        </p:tgtEl>
                                      </p:cBhvr>
                                      <p:to x="100000" y="95000"/>
                                    </p:animScale>
                                    <p:animScale>
                                      <p:cBhvr>
                                        <p:cTn id="32" dur="166" decel="50000">
                                          <p:stCondLst>
                                            <p:cond delay="1834"/>
                                          </p:stCondLst>
                                        </p:cTn>
                                        <p:tgtEl>
                                          <p:spTgt spid="8"/>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80">
                                          <p:stCondLst>
                                            <p:cond delay="0"/>
                                          </p:stCondLst>
                                        </p:cTn>
                                        <p:tgtEl>
                                          <p:spTgt spid="10"/>
                                        </p:tgtEl>
                                      </p:cBhvr>
                                    </p:animEffect>
                                    <p:anim calcmode="lin" valueType="num">
                                      <p:cBhvr>
                                        <p:cTn id="4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8" dur="26">
                                          <p:stCondLst>
                                            <p:cond delay="650"/>
                                          </p:stCondLst>
                                        </p:cTn>
                                        <p:tgtEl>
                                          <p:spTgt spid="10"/>
                                        </p:tgtEl>
                                      </p:cBhvr>
                                      <p:to x="100000" y="60000"/>
                                    </p:animScale>
                                    <p:animScale>
                                      <p:cBhvr>
                                        <p:cTn id="49" dur="166" decel="50000">
                                          <p:stCondLst>
                                            <p:cond delay="676"/>
                                          </p:stCondLst>
                                        </p:cTn>
                                        <p:tgtEl>
                                          <p:spTgt spid="10"/>
                                        </p:tgtEl>
                                      </p:cBhvr>
                                      <p:to x="100000" y="100000"/>
                                    </p:animScale>
                                    <p:animScale>
                                      <p:cBhvr>
                                        <p:cTn id="50" dur="26">
                                          <p:stCondLst>
                                            <p:cond delay="1312"/>
                                          </p:stCondLst>
                                        </p:cTn>
                                        <p:tgtEl>
                                          <p:spTgt spid="10"/>
                                        </p:tgtEl>
                                      </p:cBhvr>
                                      <p:to x="100000" y="80000"/>
                                    </p:animScale>
                                    <p:animScale>
                                      <p:cBhvr>
                                        <p:cTn id="51" dur="166" decel="50000">
                                          <p:stCondLst>
                                            <p:cond delay="1338"/>
                                          </p:stCondLst>
                                        </p:cTn>
                                        <p:tgtEl>
                                          <p:spTgt spid="10"/>
                                        </p:tgtEl>
                                      </p:cBhvr>
                                      <p:to x="100000" y="100000"/>
                                    </p:animScale>
                                    <p:animScale>
                                      <p:cBhvr>
                                        <p:cTn id="52" dur="26">
                                          <p:stCondLst>
                                            <p:cond delay="1642"/>
                                          </p:stCondLst>
                                        </p:cTn>
                                        <p:tgtEl>
                                          <p:spTgt spid="10"/>
                                        </p:tgtEl>
                                      </p:cBhvr>
                                      <p:to x="100000" y="90000"/>
                                    </p:animScale>
                                    <p:animScale>
                                      <p:cBhvr>
                                        <p:cTn id="53" dur="166" decel="50000">
                                          <p:stCondLst>
                                            <p:cond delay="1668"/>
                                          </p:stCondLst>
                                        </p:cTn>
                                        <p:tgtEl>
                                          <p:spTgt spid="10"/>
                                        </p:tgtEl>
                                      </p:cBhvr>
                                      <p:to x="100000" y="100000"/>
                                    </p:animScale>
                                    <p:animScale>
                                      <p:cBhvr>
                                        <p:cTn id="54" dur="26">
                                          <p:stCondLst>
                                            <p:cond delay="1808"/>
                                          </p:stCondLst>
                                        </p:cTn>
                                        <p:tgtEl>
                                          <p:spTgt spid="10"/>
                                        </p:tgtEl>
                                      </p:cBhvr>
                                      <p:to x="100000" y="95000"/>
                                    </p:animScale>
                                    <p:animScale>
                                      <p:cBhvr>
                                        <p:cTn id="55"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P spid="9" grpId="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1"/>
          <p:cNvSpPr txBox="1">
            <a:spLocks noChangeArrowheads="1"/>
          </p:cNvSpPr>
          <p:nvPr/>
        </p:nvSpPr>
        <p:spPr bwMode="auto">
          <a:xfrm>
            <a:off x="2395229" y="2889250"/>
            <a:ext cx="639763" cy="3968750"/>
          </a:xfrm>
          <a:prstGeom prst="rect">
            <a:avLst/>
          </a:prstGeom>
          <a:solidFill>
            <a:srgbClr val="996633"/>
          </a:solidFill>
          <a:ln w="12700">
            <a:solidFill>
              <a:srgbClr val="385D8A"/>
            </a:solidFill>
            <a:round/>
            <a:headEnd/>
            <a:tailEnd/>
          </a:ln>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3600" dirty="0">
                <a:solidFill>
                  <a:schemeClr val="bg1"/>
                </a:solidFill>
                <a:latin typeface="华文琥珀" panose="02010800040101010101" pitchFamily="2" charset="-122"/>
                <a:ea typeface="华文琥珀" panose="02010800040101010101" pitchFamily="2" charset="-122"/>
                <a:sym typeface="宋体" pitchFamily="2" charset="-122"/>
              </a:rPr>
              <a:t>千磨万击还坚韧</a:t>
            </a:r>
          </a:p>
        </p:txBody>
      </p:sp>
      <p:sp>
        <p:nvSpPr>
          <p:cNvPr id="4" name="文本框 1"/>
          <p:cNvSpPr txBox="1">
            <a:spLocks noChangeArrowheads="1"/>
          </p:cNvSpPr>
          <p:nvPr/>
        </p:nvSpPr>
        <p:spPr bwMode="auto">
          <a:xfrm>
            <a:off x="6103396" y="2863152"/>
            <a:ext cx="639763" cy="3968750"/>
          </a:xfrm>
          <a:prstGeom prst="rect">
            <a:avLst/>
          </a:prstGeom>
          <a:solidFill>
            <a:srgbClr val="996633"/>
          </a:solidFill>
          <a:ln w="12700">
            <a:solidFill>
              <a:srgbClr val="385D8A"/>
            </a:solidFill>
            <a:round/>
            <a:headEnd/>
            <a:tailEnd/>
          </a:ln>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3600" dirty="0">
                <a:solidFill>
                  <a:schemeClr val="bg1"/>
                </a:solidFill>
                <a:latin typeface="华文琥珀" panose="02010800040101010101" pitchFamily="2" charset="-122"/>
                <a:ea typeface="华文琥珀" panose="02010800040101010101" pitchFamily="2" charset="-122"/>
                <a:sym typeface="宋体" pitchFamily="2" charset="-122"/>
              </a:rPr>
              <a:t>任尔东西南北风</a:t>
            </a:r>
          </a:p>
        </p:txBody>
      </p:sp>
      <p:pic>
        <p:nvPicPr>
          <p:cNvPr id="15363"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333" y="2889249"/>
            <a:ext cx="2149332" cy="3968751"/>
          </a:xfrm>
          <a:prstGeom prst="rect">
            <a:avLst/>
          </a:prstGeom>
          <a:noFill/>
          <a:ln>
            <a:noFill/>
          </a:ln>
          <a:scene3d>
            <a:camera prst="orthographicFront"/>
            <a:lightRig rig="threePt" dir="t"/>
          </a:scene3d>
          <a:sp3d>
            <a:bevelT prst="slop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3984" y="2863152"/>
            <a:ext cx="2082726" cy="3957351"/>
          </a:xfrm>
          <a:prstGeom prst="rect">
            <a:avLst/>
          </a:prstGeom>
          <a:noFill/>
          <a:ln>
            <a:noFill/>
          </a:ln>
          <a:scene3d>
            <a:camera prst="orthographicFront"/>
            <a:lightRig rig="threePt" dir="t"/>
          </a:scene3d>
          <a:sp3d>
            <a:bevelT prst="slop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0" y="2060848"/>
            <a:ext cx="8892480" cy="653705"/>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三、</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“自强不息”诗句</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10" name="矩形 9"/>
          <p:cNvSpPr/>
          <p:nvPr/>
        </p:nvSpPr>
        <p:spPr>
          <a:xfrm>
            <a:off x="3031048" y="2859242"/>
            <a:ext cx="3041359" cy="4031873"/>
          </a:xfrm>
          <a:prstGeom prst="rect">
            <a:avLst/>
          </a:prstGeom>
        </p:spPr>
        <p:txBody>
          <a:bodyPr wrap="square">
            <a:spAutoFit/>
          </a:bodyPr>
          <a:lstStyle/>
          <a:p>
            <a:r>
              <a:rPr lang="zh-CN" altLang="en-US" sz="3200" b="1" dirty="0" smtClean="0">
                <a:solidFill>
                  <a:srgbClr val="0000FF"/>
                </a:solidFill>
                <a:latin typeface="华文楷体" panose="02010600040101010101" pitchFamily="2" charset="-122"/>
                <a:ea typeface="华文楷体" panose="02010600040101010101" pitchFamily="2" charset="-122"/>
              </a:rPr>
              <a:t>（青松）经受</a:t>
            </a:r>
            <a:r>
              <a:rPr lang="zh-CN" altLang="en-US" sz="3200" b="1" dirty="0">
                <a:solidFill>
                  <a:srgbClr val="0000FF"/>
                </a:solidFill>
                <a:latin typeface="华文楷体" panose="02010600040101010101" pitchFamily="2" charset="-122"/>
                <a:ea typeface="华文楷体" panose="02010600040101010101" pitchFamily="2" charset="-122"/>
              </a:rPr>
              <a:t>了千万种磨难打击，它还是那样坚韧挺拔；不管是东风西风，还是南风北风，都不能把它吹倒，不能让它屈服。</a:t>
            </a:r>
          </a:p>
        </p:txBody>
      </p:sp>
      <p:sp>
        <p:nvSpPr>
          <p:cNvPr id="11" name="矩形 10"/>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5" name="页脚占位符 4"/>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14309026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1000" fill="hold"/>
                                        <p:tgtEl>
                                          <p:spTgt spid="15363"/>
                                        </p:tgtEl>
                                        <p:attrNameLst>
                                          <p:attrName>ppt_w</p:attrName>
                                        </p:attrNameLst>
                                      </p:cBhvr>
                                      <p:tavLst>
                                        <p:tav tm="0">
                                          <p:val>
                                            <p:fltVal val="0"/>
                                          </p:val>
                                        </p:tav>
                                        <p:tav tm="100000">
                                          <p:val>
                                            <p:strVal val="#ppt_w"/>
                                          </p:val>
                                        </p:tav>
                                      </p:tavLst>
                                    </p:anim>
                                    <p:anim calcmode="lin" valueType="num">
                                      <p:cBhvr>
                                        <p:cTn id="8" dur="1000" fill="hold"/>
                                        <p:tgtEl>
                                          <p:spTgt spid="15363"/>
                                        </p:tgtEl>
                                        <p:attrNameLst>
                                          <p:attrName>ppt_h</p:attrName>
                                        </p:attrNameLst>
                                      </p:cBhvr>
                                      <p:tavLst>
                                        <p:tav tm="0">
                                          <p:val>
                                            <p:fltVal val="0"/>
                                          </p:val>
                                        </p:tav>
                                        <p:tav tm="100000">
                                          <p:val>
                                            <p:strVal val="#ppt_h"/>
                                          </p:val>
                                        </p:tav>
                                      </p:tavLst>
                                    </p:anim>
                                    <p:anim calcmode="lin" valueType="num">
                                      <p:cBhvr>
                                        <p:cTn id="9" dur="1000" fill="hold"/>
                                        <p:tgtEl>
                                          <p:spTgt spid="1536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36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0"/>
                                  </p:stCondLst>
                                  <p:childTnLst>
                                    <p:set>
                                      <p:cBhvr>
                                        <p:cTn id="26" dur="1" fill="hold">
                                          <p:stCondLst>
                                            <p:cond delay="0"/>
                                          </p:stCondLst>
                                        </p:cTn>
                                        <p:tgtEl>
                                          <p:spTgt spid="15364"/>
                                        </p:tgtEl>
                                        <p:attrNameLst>
                                          <p:attrName>style.visibility</p:attrName>
                                        </p:attrNameLst>
                                      </p:cBhvr>
                                      <p:to>
                                        <p:strVal val="visible"/>
                                      </p:to>
                                    </p:set>
                                    <p:anim calcmode="lin" valueType="num">
                                      <p:cBhvr>
                                        <p:cTn id="27" dur="1000" fill="hold"/>
                                        <p:tgtEl>
                                          <p:spTgt spid="15364"/>
                                        </p:tgtEl>
                                        <p:attrNameLst>
                                          <p:attrName>ppt_w</p:attrName>
                                        </p:attrNameLst>
                                      </p:cBhvr>
                                      <p:tavLst>
                                        <p:tav tm="0">
                                          <p:val>
                                            <p:fltVal val="0"/>
                                          </p:val>
                                        </p:tav>
                                        <p:tav tm="100000">
                                          <p:val>
                                            <p:strVal val="#ppt_w"/>
                                          </p:val>
                                        </p:tav>
                                      </p:tavLst>
                                    </p:anim>
                                    <p:anim calcmode="lin" valueType="num">
                                      <p:cBhvr>
                                        <p:cTn id="28" dur="1000" fill="hold"/>
                                        <p:tgtEl>
                                          <p:spTgt spid="15364"/>
                                        </p:tgtEl>
                                        <p:attrNameLst>
                                          <p:attrName>ppt_h</p:attrName>
                                        </p:attrNameLst>
                                      </p:cBhvr>
                                      <p:tavLst>
                                        <p:tav tm="0">
                                          <p:val>
                                            <p:fltVal val="0"/>
                                          </p:val>
                                        </p:tav>
                                        <p:tav tm="100000">
                                          <p:val>
                                            <p:strVal val="#ppt_h"/>
                                          </p:val>
                                        </p:tav>
                                      </p:tavLst>
                                    </p:anim>
                                    <p:anim calcmode="lin" valueType="num">
                                      <p:cBhvr>
                                        <p:cTn id="29" dur="1000" fill="hold"/>
                                        <p:tgtEl>
                                          <p:spTgt spid="15364"/>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536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17410" name="图片 153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7455" y="6354445"/>
            <a:ext cx="804545"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53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000" y="6354445"/>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图片 153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8450" y="6354445"/>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图片 153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900" y="6354445"/>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图片 153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1350" y="6354445"/>
            <a:ext cx="80518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图片 153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6530" y="6354445"/>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图片 1536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2980" y="6375400"/>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图片 153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9430" y="6354445"/>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图片 15370" descr="C:/Users/Administrator/AppData/Roaming/JisuOffice/ETemp/1348_4641400/image24.png"/>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bwMode="auto">
          <a:xfrm rot="0">
            <a:off x="314960" y="20955"/>
            <a:ext cx="8432165" cy="6355080"/>
          </a:xfrm>
          <a:prstGeom prst="rect"/>
          <a:noFill/>
          <a:ln w="0">
            <a:noFill/>
            <a:prstDash/>
          </a:ln>
        </p:spPr>
      </p:pic>
      <p:sp>
        <p:nvSpPr>
          <p:cNvPr id="2" name="日期占位符 1"/>
          <p:cNvSpPr>
            <a:spLocks noGrp="1"/>
          </p:cNvSpPr>
          <p:nvPr>
            <p:ph type="dt" sz="half" idx="10"/>
          </p:nvPr>
        </p:nvSpPr>
        <p:spPr>
          <a:xfrm>
            <a:off x="457200" y="6356350"/>
            <a:ext cx="2134235" cy="365760"/>
          </a:xfrm>
        </p:spPr>
        <p:txBody>
          <a:bodyPr/>
          <a:lstStyle/>
          <a:p>
            <a:r>
              <a:rPr lang="en-US" altLang="zh-CN" smtClean="0"/>
              <a:t>2018.9.28</a:t>
            </a:r>
            <a:endParaRPr lang="zh-CN" altLang="en-US"/>
          </a:p>
        </p:txBody>
      </p:sp>
      <p:sp>
        <p:nvSpPr>
          <p:cNvPr id="3" name="页脚占位符 2"/>
          <p:cNvSpPr>
            <a:spLocks noGrp="1"/>
          </p:cNvSpPr>
          <p:nvPr>
            <p:ph type="ftr" sz="quarter" idx="11"/>
          </p:nvPr>
        </p:nvSpPr>
        <p:spPr>
          <a:xfrm>
            <a:off x="3124200" y="6356350"/>
            <a:ext cx="2896235" cy="365760"/>
          </a:xfrm>
        </p:spPr>
        <p:txBody>
          <a:bodyPr/>
          <a:lstStyle/>
          <a:p>
            <a:r>
              <a:rPr lang="zh-CN" altLang="en-US" smtClean="0"/>
              <a:t>九年级部编版</a:t>
            </a:r>
            <a:endParaRPr lang="zh-CN" altLang="en-US"/>
          </a:p>
        </p:txBody>
      </p:sp>
    </p:spTree>
    <p:extLst>
      <p:ext uri="{BB962C8B-B14F-4D97-AF65-F5344CB8AC3E}">
        <p14:creationId xmlns:p14="http://schemas.microsoft.com/office/powerpoint/2010/main" val="4167277740"/>
      </p:ext>
    </p:extLst>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nodeType="clickEffect">
                                  <p:stCondLst>
                                    <p:cond delay="0"/>
                                  </p:stCondLst>
                                  <p:childTnLst>
                                    <p:set>
                                      <p:cBhvr>
                                        <p:cTn id="6" dur="1" fill="hold">
                                          <p:stCondLst>
                                            <p:cond delay="0"/>
                                          </p:stCondLst>
                                        </p:cTn>
                                        <p:tgtEl>
                                          <p:spTgt spid="15371"/>
                                        </p:tgtEl>
                                        <p:attrNameLst>
                                          <p:attrName>style.visibility</p:attrName>
                                        </p:attrNameLst>
                                      </p:cBhvr>
                                      <p:to>
                                        <p:strVal val="visible"/>
                                      </p:to>
                                    </p:set>
                                    <p:animEffect transition="in" filter="fade">
                                      <p:cBhvr>
                                        <p:cTn id="7" dur="770" decel="100000"/>
                                        <p:tgtEl>
                                          <p:spTgt spid="15371"/>
                                        </p:tgtEl>
                                      </p:cBhvr>
                                    </p:animEffect>
                                    <p:animScale>
                                      <p:cBhvr>
                                        <p:cTn id="8" dur="770" decel="100000"/>
                                        <p:tgtEl>
                                          <p:spTgt spid="15371"/>
                                        </p:tgtEl>
                                      </p:cBhvr>
                                      <p:from x="10000" y="10000"/>
                                      <p:to x="200000" y="450000"/>
                                    </p:animScale>
                                    <p:animScale>
                                      <p:cBhvr>
                                        <p:cTn id="9" dur="1230" accel="100000" fill="hold">
                                          <p:stCondLst>
                                            <p:cond delay="770"/>
                                          </p:stCondLst>
                                        </p:cTn>
                                        <p:tgtEl>
                                          <p:spTgt spid="15371"/>
                                        </p:tgtEl>
                                      </p:cBhvr>
                                      <p:from x="200000" y="450000"/>
                                      <p:to x="100000" y="100000"/>
                                    </p:animScale>
                                    <p:set>
                                      <p:cBhvr>
                                        <p:cTn id="10" dur="770" fill="hold"/>
                                        <p:tgtEl>
                                          <p:spTgt spid="15371"/>
                                        </p:tgtEl>
                                        <p:attrNameLst>
                                          <p:attrName>ppt_x</p:attrName>
                                        </p:attrNameLst>
                                      </p:cBhvr>
                                      <p:to>
                                        <p:strVal val="(0.5)"/>
                                      </p:to>
                                    </p:set>
                                    <p:anim from="(0.5)" to="(#ppt_x)" calcmode="lin" valueType="num">
                                      <p:cBhvr>
                                        <p:cTn id="11" dur="1230" accel="100000" fill="hold">
                                          <p:stCondLst>
                                            <p:cond delay="770"/>
                                          </p:stCondLst>
                                        </p:cTn>
                                        <p:tgtEl>
                                          <p:spTgt spid="15371"/>
                                        </p:tgtEl>
                                        <p:attrNameLst>
                                          <p:attrName>ppt_x</p:attrName>
                                        </p:attrNameLst>
                                      </p:cBhvr>
                                    </p:anim>
                                    <p:set>
                                      <p:cBhvr>
                                        <p:cTn id="12" dur="770" fill="hold"/>
                                        <p:tgtEl>
                                          <p:spTgt spid="15371"/>
                                        </p:tgtEl>
                                        <p:attrNameLst>
                                          <p:attrName>ppt_y</p:attrName>
                                        </p:attrNameLst>
                                      </p:cBhvr>
                                      <p:to>
                                        <p:strVal val="(#ppt_y+0.4)"/>
                                      </p:to>
                                    </p:set>
                                    <p:anim from="(#ppt_y+0.4)" to="(#ppt_y)" calcmode="lin" valueType="num">
                                      <p:cBhvr>
                                        <p:cTn id="13" dur="1230" accel="100000" fill="hold">
                                          <p:stCondLst>
                                            <p:cond delay="770"/>
                                          </p:stCondLst>
                                        </p:cTn>
                                        <p:tgtEl>
                                          <p:spTgt spid="1537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1521" y="2567042"/>
            <a:ext cx="7992888" cy="232679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cap="none" spc="0" dirty="0" smtClean="0">
                <a:ln w="11430"/>
                <a:solidFill>
                  <a:srgbClr val="002060"/>
                </a:solidFill>
                <a:latin typeface="华文琥珀" pitchFamily="2" charset="-122"/>
                <a:ea typeface="华文琥珀" pitchFamily="2" charset="-122"/>
              </a:rPr>
              <a:t>第二篇章</a:t>
            </a:r>
            <a:endParaRPr lang="en-US" altLang="zh-CN" sz="6600" cap="none" spc="0" dirty="0" smtClean="0">
              <a:ln w="11430"/>
              <a:solidFill>
                <a:srgbClr val="002060"/>
              </a:solidFill>
              <a:latin typeface="华文琥珀" pitchFamily="2" charset="-122"/>
              <a:ea typeface="华文琥珀" pitchFamily="2" charset="-122"/>
            </a:endParaRPr>
          </a:p>
          <a:p>
            <a:pPr>
              <a:lnSpc>
                <a:spcPct val="120000"/>
              </a:lnSpc>
            </a:pPr>
            <a:r>
              <a:rPr lang="zh-CN" altLang="en-US" sz="6600" dirty="0">
                <a:ln w="11430"/>
                <a:solidFill>
                  <a:srgbClr val="002060"/>
                </a:solidFill>
                <a:latin typeface="华文琥珀" pitchFamily="2" charset="-122"/>
                <a:ea typeface="华文琥珀" pitchFamily="2" charset="-122"/>
              </a:rPr>
              <a:t>寻找自强不息的人物</a:t>
            </a:r>
            <a:endParaRPr lang="en-US" altLang="zh-CN" sz="6600" dirty="0">
              <a:ln w="11430"/>
              <a:solidFill>
                <a:srgbClr val="002060"/>
              </a:solidFill>
              <a:latin typeface="华文琥珀" pitchFamily="2" charset="-122"/>
              <a:ea typeface="华文琥珀" pitchFamily="2"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10700" cy="705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4" name="页脚占位符 3"/>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21082965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a:spLocks noChangeArrowheads="1"/>
          </p:cNvSpPr>
          <p:nvPr/>
        </p:nvSpPr>
        <p:spPr bwMode="auto">
          <a:xfrm>
            <a:off x="395536" y="2365377"/>
            <a:ext cx="8571148" cy="419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en-US" altLang="zh-CN" sz="3200" b="1" dirty="0" smtClean="0">
                <a:solidFill>
                  <a:srgbClr val="663300"/>
                </a:solidFill>
                <a:latin typeface="华文楷体" panose="02010600040101010101" pitchFamily="2" charset="-122"/>
                <a:ea typeface="华文楷体" panose="02010600040101010101" pitchFamily="2" charset="-122"/>
              </a:rPr>
              <a:t>   </a:t>
            </a:r>
            <a:r>
              <a:rPr lang="zh-CN" altLang="en-US" sz="3200" b="1" dirty="0" smtClean="0">
                <a:solidFill>
                  <a:srgbClr val="663300"/>
                </a:solidFill>
                <a:latin typeface="华文楷体" panose="02010600040101010101" pitchFamily="2" charset="-122"/>
                <a:ea typeface="华文楷体" panose="02010600040101010101" pitchFamily="2" charset="-122"/>
              </a:rPr>
              <a:t>     “</a:t>
            </a:r>
            <a:r>
              <a:rPr lang="zh-CN" altLang="en-US" sz="3200" b="1" dirty="0">
                <a:solidFill>
                  <a:srgbClr val="663300"/>
                </a:solidFill>
                <a:latin typeface="华文楷体" panose="02010600040101010101" pitchFamily="2" charset="-122"/>
                <a:ea typeface="华文楷体" panose="02010600040101010101" pitchFamily="2" charset="-122"/>
              </a:rPr>
              <a:t>历史的天空闪烁几颗星”中国古代有许多自强不息的人物，犹如一颗颗闪耀的明星；我们的身边也不乏自强不息的人，他们的精神也让我们感动。我们可以搜集历史上自强不息人物的故事，感受古人自强不息的精神，还可以采访身边自强不息的人物，了解他们发愤图强、持之以恒的正能量事件。</a:t>
            </a:r>
          </a:p>
        </p:txBody>
      </p:sp>
      <p:sp>
        <p:nvSpPr>
          <p:cNvPr id="5" name="矩形 4"/>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anose="02010800040101010101" pitchFamily="2" charset="-122"/>
                <a:ea typeface="华文琥珀" panose="02010800040101010101" pitchFamily="2" charset="-122"/>
              </a:rPr>
              <a:t>自强不息的人物</a:t>
            </a:r>
            <a:endParaRPr lang="zh-CN" altLang="en-US" sz="6000" cap="none" spc="0" dirty="0">
              <a:ln w="11430"/>
              <a:solidFill>
                <a:srgbClr val="0066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95836787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800" decel="100000"/>
                                        <p:tgtEl>
                                          <p:spTgt spid="2"/>
                                        </p:tgtEl>
                                      </p:cBhvr>
                                    </p:animEffect>
                                    <p:anim calcmode="lin" valueType="num">
                                      <p:cBhvr>
                                        <p:cTn id="13" dur="800" decel="100000" fill="hold"/>
                                        <p:tgtEl>
                                          <p:spTgt spid="2"/>
                                        </p:tgtEl>
                                        <p:attrNameLst>
                                          <p:attrName>style.rotation</p:attrName>
                                        </p:attrNameLst>
                                      </p:cBhvr>
                                      <p:tavLst>
                                        <p:tav tm="0">
                                          <p:val>
                                            <p:fltVal val="-90"/>
                                          </p:val>
                                        </p:tav>
                                        <p:tav tm="100000">
                                          <p:val>
                                            <p:fltVal val="0"/>
                                          </p:val>
                                        </p:tav>
                                      </p:tavLst>
                                    </p:anim>
                                    <p:anim calcmode="lin" valueType="num">
                                      <p:cBhvr>
                                        <p:cTn id="14" dur="800" decel="100000" fill="hold"/>
                                        <p:tgtEl>
                                          <p:spTgt spid="2"/>
                                        </p:tgtEl>
                                        <p:attrNameLst>
                                          <p:attrName>ppt_x</p:attrName>
                                        </p:attrNameLst>
                                      </p:cBhvr>
                                      <p:tavLst>
                                        <p:tav tm="0">
                                          <p:val>
                                            <p:strVal val="#ppt_x+0.4"/>
                                          </p:val>
                                        </p:tav>
                                        <p:tav tm="100000">
                                          <p:val>
                                            <p:strVal val="#ppt_x-0.05"/>
                                          </p:val>
                                        </p:tav>
                                      </p:tavLst>
                                    </p:anim>
                                    <p:anim calcmode="lin" valueType="num">
                                      <p:cBhvr>
                                        <p:cTn id="15" dur="800" decel="100000" fill="hold"/>
                                        <p:tgtEl>
                                          <p:spTgt spid="2"/>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anose="02010800040101010101" pitchFamily="2" charset="-122"/>
                <a:ea typeface="华文琥珀" panose="02010800040101010101" pitchFamily="2" charset="-122"/>
              </a:rPr>
              <a:t>自强不息的人物</a:t>
            </a:r>
            <a:endParaRPr lang="zh-CN" altLang="en-US" sz="6000" cap="none" spc="0" dirty="0">
              <a:ln w="11430"/>
              <a:solidFill>
                <a:srgbClr val="006600"/>
              </a:solidFill>
              <a:latin typeface="华文琥珀" panose="02010800040101010101" pitchFamily="2" charset="-122"/>
              <a:ea typeface="华文琥珀" panose="02010800040101010101" pitchFamily="2" charset="-122"/>
            </a:endParaRPr>
          </a:p>
        </p:txBody>
      </p:sp>
      <p:sp>
        <p:nvSpPr>
          <p:cNvPr id="13" name="矩形 12"/>
          <p:cNvSpPr>
            <a:spLocks noChangeArrowheads="1"/>
          </p:cNvSpPr>
          <p:nvPr/>
        </p:nvSpPr>
        <p:spPr bwMode="auto">
          <a:xfrm>
            <a:off x="0" y="2614184"/>
            <a:ext cx="9144000" cy="4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0000"/>
              </a:lnSpc>
            </a:pPr>
            <a:r>
              <a:rPr lang="zh-CN" altLang="en-US" sz="2800" b="1" dirty="0" smtClean="0">
                <a:solidFill>
                  <a:srgbClr val="FF0000"/>
                </a:solidFill>
                <a:latin typeface="华文楷体" panose="02010600040101010101" pitchFamily="2" charset="-122"/>
                <a:ea typeface="华文楷体" panose="02010600040101010101" pitchFamily="2" charset="-122"/>
              </a:rPr>
              <a:t>        东汉</a:t>
            </a:r>
            <a:r>
              <a:rPr lang="zh-CN" altLang="en-US" sz="2800" b="1" dirty="0">
                <a:solidFill>
                  <a:srgbClr val="FF0000"/>
                </a:solidFill>
                <a:latin typeface="华文楷体" panose="02010600040101010101" pitchFamily="2" charset="-122"/>
                <a:ea typeface="华文楷体" panose="02010600040101010101" pitchFamily="2" charset="-122"/>
              </a:rPr>
              <a:t>时候，有个人名叫孙敬，是著名的政治家。他年轻时勤奋好学，经常关起门，独自一人不停地读书。 每天从早到晚读书，常常是废寝忘食。读书时间长，劳累了，还不休息。时间久了，疲倦得直打瞌睡。 他怕影响自己的读书学习，就想出了一个特别的办法。古时候，男子的头发很长。他就找一根绳子， 一头牢牢的绑在房梁上。当他读书疲劳时打盹了，头一低，绳子就会牵住头发，这样会把头皮扯痛了， 马上就清醒了，再继续读书学习。</a:t>
            </a:r>
          </a:p>
        </p:txBody>
      </p:sp>
      <p:sp>
        <p:nvSpPr>
          <p:cNvPr id="14" name="矩形 13"/>
          <p:cNvSpPr/>
          <p:nvPr/>
        </p:nvSpPr>
        <p:spPr>
          <a:xfrm>
            <a:off x="3453744" y="1924382"/>
            <a:ext cx="2236510"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660066"/>
                </a:solidFill>
                <a:latin typeface="华文琥珀" panose="02010800040101010101" pitchFamily="2" charset="-122"/>
                <a:ea typeface="华文琥珀" panose="02010800040101010101" pitchFamily="2" charset="-122"/>
              </a:rPr>
              <a:t>孙敬悬梁</a:t>
            </a:r>
            <a:endParaRPr lang="zh-CN" altLang="en-US" sz="4000" cap="none" spc="0" dirty="0">
              <a:ln w="11430"/>
              <a:solidFill>
                <a:srgbClr val="660066"/>
              </a:solidFill>
              <a:latin typeface="华文琥珀" panose="02010800040101010101" pitchFamily="2" charset="-122"/>
              <a:ea typeface="华文琥珀" panose="02010800040101010101" pitchFamily="2" charset="-122"/>
            </a:endParaRPr>
          </a:p>
        </p:txBody>
      </p:sp>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59148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10700" cy="705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19619592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anose="02010800040101010101" pitchFamily="2" charset="-122"/>
                <a:ea typeface="华文琥珀" panose="02010800040101010101" pitchFamily="2" charset="-122"/>
              </a:rPr>
              <a:t>自强不息的人物</a:t>
            </a:r>
            <a:endParaRPr lang="zh-CN" altLang="en-US" sz="6000" cap="none" spc="0" dirty="0">
              <a:ln w="11430"/>
              <a:solidFill>
                <a:srgbClr val="006600"/>
              </a:solidFill>
              <a:latin typeface="华文琥珀" panose="02010800040101010101" pitchFamily="2" charset="-122"/>
              <a:ea typeface="华文琥珀" panose="02010800040101010101" pitchFamily="2" charset="-122"/>
            </a:endParaRPr>
          </a:p>
        </p:txBody>
      </p:sp>
      <p:sp>
        <p:nvSpPr>
          <p:cNvPr id="13" name="矩形 12"/>
          <p:cNvSpPr>
            <a:spLocks noChangeArrowheads="1"/>
          </p:cNvSpPr>
          <p:nvPr/>
        </p:nvSpPr>
        <p:spPr bwMode="auto">
          <a:xfrm>
            <a:off x="0" y="2614184"/>
            <a:ext cx="9144000" cy="419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0000"/>
              </a:lnSpc>
            </a:pPr>
            <a:r>
              <a:rPr lang="zh-CN" altLang="en-US" sz="2800" b="1" dirty="0" smtClean="0">
                <a:solidFill>
                  <a:srgbClr val="0000FF"/>
                </a:solidFill>
                <a:latin typeface="华文楷体" panose="02010600040101010101" pitchFamily="2" charset="-122"/>
                <a:ea typeface="华文楷体" panose="02010600040101010101" pitchFamily="2" charset="-122"/>
              </a:rPr>
              <a:t>        战国</a:t>
            </a:r>
            <a:r>
              <a:rPr lang="zh-CN" altLang="en-US" sz="2800" b="1" dirty="0">
                <a:solidFill>
                  <a:srgbClr val="0000FF"/>
                </a:solidFill>
                <a:latin typeface="华文楷体" panose="02010600040101010101" pitchFamily="2" charset="-122"/>
                <a:ea typeface="华文楷体" panose="02010600040101010101" pitchFamily="2" charset="-122"/>
              </a:rPr>
              <a:t>时期，有一个人名叫苏秦，也是出名的政治家。在年轻时，由于学问不多不深，曾到好多地方做事， 都不受重视。回家后，家人对他也很冷淡，瞧不起他。这对他的刺激很大。所以，他下定决心，发奋读书。 他常常读书到深夜，很疲倦，常打盹，直想睡觉。他也想出了一个方法，准备一把锥子，一打瞌睡， 就用锥子往自己的大腿上刺一下。这样，猛然间感到疼痛，使自己清醒起来，再坚持读书。 </a:t>
            </a:r>
          </a:p>
        </p:txBody>
      </p:sp>
      <p:sp>
        <p:nvSpPr>
          <p:cNvPr id="14" name="矩形 13"/>
          <p:cNvSpPr/>
          <p:nvPr/>
        </p:nvSpPr>
        <p:spPr>
          <a:xfrm>
            <a:off x="3453745" y="1924382"/>
            <a:ext cx="2236510"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660066"/>
                </a:solidFill>
                <a:latin typeface="华文琥珀" panose="02010800040101010101" pitchFamily="2" charset="-122"/>
                <a:ea typeface="华文琥珀" panose="02010800040101010101" pitchFamily="2" charset="-122"/>
              </a:rPr>
              <a:t>苏秦刺骨</a:t>
            </a:r>
            <a:endParaRPr lang="zh-CN" altLang="en-US" sz="4000" cap="none" spc="0" dirty="0">
              <a:ln w="11430"/>
              <a:solidFill>
                <a:srgbClr val="660066"/>
              </a:solidFill>
              <a:latin typeface="华文琥珀" panose="02010800040101010101" pitchFamily="2" charset="-122"/>
              <a:ea typeface="华文琥珀" panose="02010800040101010101" pitchFamily="2" charset="-122"/>
            </a:endParaRPr>
          </a:p>
        </p:txBody>
      </p:sp>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4207900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4)">
                                      <p:cBhvr>
                                        <p:cTn id="1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anose="02010800040101010101" pitchFamily="2" charset="-122"/>
                <a:ea typeface="华文琥珀" panose="02010800040101010101" pitchFamily="2" charset="-122"/>
              </a:rPr>
              <a:t>自强不息的人物</a:t>
            </a:r>
            <a:endParaRPr lang="zh-CN" altLang="en-US" sz="6000" cap="none" spc="0" dirty="0">
              <a:ln w="11430"/>
              <a:solidFill>
                <a:srgbClr val="006600"/>
              </a:solidFill>
              <a:latin typeface="华文琥珀" panose="02010800040101010101" pitchFamily="2" charset="-122"/>
              <a:ea typeface="华文琥珀" panose="02010800040101010101" pitchFamily="2" charset="-122"/>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340" y="2457602"/>
            <a:ext cx="4345336" cy="3240360"/>
          </a:xfrm>
          <a:prstGeom prst="rect">
            <a:avLst/>
          </a:prstGeom>
          <a:noFill/>
          <a:ln>
            <a:noFill/>
          </a:ln>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5101" y="2457602"/>
            <a:ext cx="4345336" cy="3240360"/>
          </a:xfrm>
          <a:prstGeom prst="rect">
            <a:avLst/>
          </a:prstGeom>
          <a:noFill/>
          <a:ln>
            <a:noFill/>
          </a:ln>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a:spLocks noChangeArrowheads="1"/>
          </p:cNvSpPr>
          <p:nvPr/>
        </p:nvSpPr>
        <p:spPr bwMode="auto">
          <a:xfrm>
            <a:off x="1960" y="5780782"/>
            <a:ext cx="9144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3200" b="1" dirty="0">
                <a:solidFill>
                  <a:srgbClr val="663300"/>
                </a:solidFill>
                <a:latin typeface="华文楷体" panose="02010600040101010101" pitchFamily="2" charset="-122"/>
                <a:ea typeface="华文楷体" panose="02010600040101010101" pitchFamily="2" charset="-122"/>
              </a:rPr>
              <a:t>从孙敬和苏秦两个人读书的故事引申出</a:t>
            </a:r>
            <a:r>
              <a:rPr lang="en-US" altLang="zh-CN" sz="3200" b="1" dirty="0">
                <a:solidFill>
                  <a:srgbClr val="663300"/>
                </a:solidFill>
                <a:latin typeface="华文楷体" panose="02010600040101010101" pitchFamily="2" charset="-122"/>
                <a:ea typeface="华文楷体" panose="02010600040101010101" pitchFamily="2" charset="-122"/>
              </a:rPr>
              <a:t>"</a:t>
            </a:r>
            <a:r>
              <a:rPr lang="zh-CN" altLang="en-US" sz="3200" b="1" dirty="0">
                <a:solidFill>
                  <a:srgbClr val="663300"/>
                </a:solidFill>
                <a:latin typeface="华文楷体" panose="02010600040101010101" pitchFamily="2" charset="-122"/>
                <a:ea typeface="华文楷体" panose="02010600040101010101" pitchFamily="2" charset="-122"/>
              </a:rPr>
              <a:t>悬梁刺股</a:t>
            </a:r>
            <a:r>
              <a:rPr lang="en-US" altLang="zh-CN" sz="3200" b="1" dirty="0">
                <a:solidFill>
                  <a:srgbClr val="663300"/>
                </a:solidFill>
                <a:latin typeface="华文楷体" panose="02010600040101010101" pitchFamily="2" charset="-122"/>
                <a:ea typeface="华文楷体" panose="02010600040101010101" pitchFamily="2" charset="-122"/>
              </a:rPr>
              <a:t>"</a:t>
            </a:r>
            <a:r>
              <a:rPr lang="zh-CN" altLang="en-US" sz="3200" b="1" dirty="0">
                <a:solidFill>
                  <a:srgbClr val="663300"/>
                </a:solidFill>
                <a:latin typeface="华文楷体" panose="02010600040101010101" pitchFamily="2" charset="-122"/>
                <a:ea typeface="华文楷体" panose="02010600040101010101" pitchFamily="2" charset="-122"/>
              </a:rPr>
              <a:t>这句成语，用来比喻发奋读书，刻苦学习的精神</a:t>
            </a:r>
            <a:r>
              <a:rPr lang="zh-CN" altLang="en-US" sz="3200" b="1" dirty="0" smtClean="0">
                <a:solidFill>
                  <a:srgbClr val="663300"/>
                </a:solidFill>
                <a:latin typeface="华文楷体" panose="02010600040101010101" pitchFamily="2" charset="-122"/>
                <a:ea typeface="华文楷体" panose="02010600040101010101" pitchFamily="2" charset="-122"/>
              </a:rPr>
              <a:t>。</a:t>
            </a:r>
            <a:endParaRPr lang="zh-CN" altLang="en-US" sz="3200" b="1" dirty="0">
              <a:solidFill>
                <a:srgbClr val="663300"/>
              </a:solidFill>
              <a:latin typeface="华文楷体" panose="02010600040101010101" pitchFamily="2" charset="-122"/>
              <a:ea typeface="华文楷体" panose="02010600040101010101" pitchFamily="2" charset="-122"/>
            </a:endParaRPr>
          </a:p>
        </p:txBody>
      </p:sp>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719399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decel="50000" fill="hold">
                                          <p:stCondLst>
                                            <p:cond delay="0"/>
                                          </p:stCondLst>
                                        </p:cTn>
                                        <p:tgtEl>
                                          <p:spTgt spid="1024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24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242"/>
                                        </p:tgtEl>
                                        <p:attrNameLst>
                                          <p:attrName>ppt_w</p:attrName>
                                        </p:attrNameLst>
                                      </p:cBhvr>
                                      <p:tavLst>
                                        <p:tav tm="0">
                                          <p:val>
                                            <p:strVal val="#ppt_w*.05"/>
                                          </p:val>
                                        </p:tav>
                                        <p:tav tm="100000">
                                          <p:val>
                                            <p:strVal val="#ppt_w"/>
                                          </p:val>
                                        </p:tav>
                                      </p:tavLst>
                                    </p:anim>
                                    <p:anim calcmode="lin" valueType="num">
                                      <p:cBhvr>
                                        <p:cTn id="10" dur="1000" fill="hold"/>
                                        <p:tgtEl>
                                          <p:spTgt spid="1024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24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24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24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242"/>
                                        </p:tgtEl>
                                      </p:cBhvr>
                                    </p:animEffect>
                                  </p:childTnLst>
                                </p:cTn>
                              </p:par>
                              <p:par>
                                <p:cTn id="15" presetID="25" presetClass="entr" presetSubtype="0" fill="hold" nodeType="withEffect">
                                  <p:stCondLst>
                                    <p:cond delay="0"/>
                                  </p:stCondLst>
                                  <p:childTnLst>
                                    <p:set>
                                      <p:cBhvr>
                                        <p:cTn id="16" dur="1" fill="hold">
                                          <p:stCondLst>
                                            <p:cond delay="0"/>
                                          </p:stCondLst>
                                        </p:cTn>
                                        <p:tgtEl>
                                          <p:spTgt spid="10243"/>
                                        </p:tgtEl>
                                        <p:attrNameLst>
                                          <p:attrName>style.visibility</p:attrName>
                                        </p:attrNameLst>
                                      </p:cBhvr>
                                      <p:to>
                                        <p:strVal val="visible"/>
                                      </p:to>
                                    </p:set>
                                    <p:anim calcmode="lin" valueType="num">
                                      <p:cBhvr>
                                        <p:cTn id="17" dur="500" decel="50000" fill="hold">
                                          <p:stCondLst>
                                            <p:cond delay="0"/>
                                          </p:stCondLst>
                                        </p:cTn>
                                        <p:tgtEl>
                                          <p:spTgt spid="10243"/>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243"/>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243"/>
                                        </p:tgtEl>
                                        <p:attrNameLst>
                                          <p:attrName>ppt_w</p:attrName>
                                        </p:attrNameLst>
                                      </p:cBhvr>
                                      <p:tavLst>
                                        <p:tav tm="0">
                                          <p:val>
                                            <p:strVal val="#ppt_w*.05"/>
                                          </p:val>
                                        </p:tav>
                                        <p:tav tm="100000">
                                          <p:val>
                                            <p:strVal val="#ppt_w"/>
                                          </p:val>
                                        </p:tav>
                                      </p:tavLst>
                                    </p:anim>
                                    <p:anim calcmode="lin" valueType="num">
                                      <p:cBhvr>
                                        <p:cTn id="20" dur="1000" fill="hold"/>
                                        <p:tgtEl>
                                          <p:spTgt spid="10243"/>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243"/>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243"/>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243"/>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243"/>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0" dur="1000" fill="hold"/>
                                        <p:tgtEl>
                                          <p:spTgt spid="9"/>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3" name="文本框 5"/>
          <p:cNvSpPr txBox="1">
            <a:spLocks noChangeArrowheads="1"/>
          </p:cNvSpPr>
          <p:nvPr/>
        </p:nvSpPr>
        <p:spPr bwMode="auto">
          <a:xfrm>
            <a:off x="16340" y="2101192"/>
            <a:ext cx="9132731"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buClr>
                <a:srgbClr val="9BBB59"/>
              </a:buClr>
              <a:buFont typeface="Wingdings" pitchFamily="2" charset="2"/>
              <a:buNone/>
            </a:pPr>
            <a:r>
              <a:rPr lang="en-US" altLang="zh-CN" sz="2800" b="1" dirty="0">
                <a:latin typeface="华文楷体" panose="02010600040101010101" pitchFamily="2" charset="-122"/>
                <a:ea typeface="华文楷体" panose="02010600040101010101" pitchFamily="2" charset="-122"/>
                <a:sym typeface="宋体" pitchFamily="2" charset="-122"/>
              </a:rPr>
              <a:t>    </a:t>
            </a:r>
            <a:r>
              <a:rPr lang="en-US" altLang="zh-CN" sz="2800" b="1" dirty="0" smtClean="0">
                <a:latin typeface="华文楷体" panose="02010600040101010101" pitchFamily="2" charset="-122"/>
                <a:ea typeface="华文楷体" panose="02010600040101010101" pitchFamily="2" charset="-122"/>
                <a:sym typeface="宋体" pitchFamily="2" charset="-122"/>
              </a:rPr>
              <a:t>  </a:t>
            </a:r>
            <a:r>
              <a:rPr lang="zh-CN" altLang="en-US" sz="2800" b="1" dirty="0" smtClean="0">
                <a:latin typeface="华文楷体" panose="02010600040101010101" pitchFamily="2" charset="-122"/>
                <a:ea typeface="华文楷体" panose="02010600040101010101" pitchFamily="2" charset="-122"/>
                <a:sym typeface="宋体" pitchFamily="2" charset="-122"/>
              </a:rPr>
              <a:t>“</a:t>
            </a:r>
            <a:r>
              <a:rPr lang="zh-CN" altLang="en-US" sz="2800" b="1" dirty="0">
                <a:latin typeface="华文楷体" panose="02010600040101010101" pitchFamily="2" charset="-122"/>
                <a:ea typeface="华文楷体" panose="02010600040101010101" pitchFamily="2" charset="-122"/>
                <a:sym typeface="宋体" pitchFamily="2" charset="-122"/>
              </a:rPr>
              <a:t>盖</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文王</a:t>
            </a:r>
            <a:r>
              <a:rPr lang="zh-CN" altLang="en-US" sz="2800" b="1" dirty="0">
                <a:latin typeface="华文楷体" panose="02010600040101010101" pitchFamily="2" charset="-122"/>
                <a:ea typeface="华文楷体" panose="02010600040101010101" pitchFamily="2" charset="-122"/>
                <a:sym typeface="宋体" pitchFamily="2" charset="-122"/>
              </a:rPr>
              <a:t>拘而演《周易》；</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仲尼</a:t>
            </a:r>
            <a:r>
              <a:rPr lang="zh-CN" altLang="en-US" sz="2800" b="1" dirty="0">
                <a:latin typeface="华文楷体" panose="02010600040101010101" pitchFamily="2" charset="-122"/>
                <a:ea typeface="华文楷体" panose="02010600040101010101" pitchFamily="2" charset="-122"/>
                <a:sym typeface="宋体" pitchFamily="2" charset="-122"/>
              </a:rPr>
              <a:t>厄而作《春秋》；</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屈原</a:t>
            </a:r>
            <a:r>
              <a:rPr lang="zh-CN" altLang="en-US" sz="2800" b="1" dirty="0">
                <a:latin typeface="华文楷体" panose="02010600040101010101" pitchFamily="2" charset="-122"/>
                <a:ea typeface="华文楷体" panose="02010600040101010101" pitchFamily="2" charset="-122"/>
                <a:sym typeface="宋体" pitchFamily="2" charset="-122"/>
              </a:rPr>
              <a:t>放逐，乃赋《离骚》；</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左丘</a:t>
            </a:r>
            <a:r>
              <a:rPr lang="zh-CN" altLang="en-US" sz="2800" b="1" dirty="0">
                <a:latin typeface="华文楷体" panose="02010600040101010101" pitchFamily="2" charset="-122"/>
                <a:ea typeface="华文楷体" panose="02010600040101010101" pitchFamily="2" charset="-122"/>
                <a:sym typeface="宋体" pitchFamily="2" charset="-122"/>
              </a:rPr>
              <a:t>失明，厥有《国语》；</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孙子</a:t>
            </a:r>
            <a:r>
              <a:rPr lang="zh-CN" altLang="en-US" sz="2800" b="1" dirty="0">
                <a:latin typeface="华文楷体" panose="02010600040101010101" pitchFamily="2" charset="-122"/>
                <a:ea typeface="华文楷体" panose="02010600040101010101" pitchFamily="2" charset="-122"/>
                <a:sym typeface="宋体" pitchFamily="2" charset="-122"/>
              </a:rPr>
              <a:t>膑脚，《兵法》修列；</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不韦</a:t>
            </a:r>
            <a:r>
              <a:rPr lang="zh-CN" altLang="en-US" sz="2800" b="1" dirty="0">
                <a:latin typeface="华文楷体" panose="02010600040101010101" pitchFamily="2" charset="-122"/>
                <a:ea typeface="华文楷体" panose="02010600040101010101" pitchFamily="2" charset="-122"/>
                <a:sym typeface="宋体" pitchFamily="2" charset="-122"/>
              </a:rPr>
              <a:t>迁蜀，世传《吕览》；</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韩非</a:t>
            </a:r>
            <a:r>
              <a:rPr lang="zh-CN" altLang="en-US" sz="2800" b="1" dirty="0">
                <a:latin typeface="华文楷体" panose="02010600040101010101" pitchFamily="2" charset="-122"/>
                <a:ea typeface="华文楷体" panose="02010600040101010101" pitchFamily="2" charset="-122"/>
                <a:sym typeface="宋体" pitchFamily="2" charset="-122"/>
              </a:rPr>
              <a:t>囚秦</a:t>
            </a:r>
            <a:r>
              <a:rPr lang="zh-CN" altLang="en-US" sz="2800" b="1" dirty="0" smtClean="0">
                <a:latin typeface="华文楷体" panose="02010600040101010101" pitchFamily="2" charset="-122"/>
                <a:ea typeface="华文楷体" panose="02010600040101010101" pitchFamily="2" charset="-122"/>
                <a:sym typeface="宋体" pitchFamily="2" charset="-122"/>
              </a:rPr>
              <a:t>，《说难》</a:t>
            </a:r>
            <a:r>
              <a:rPr lang="zh-CN" altLang="en-US" sz="2800" b="1" dirty="0">
                <a:latin typeface="华文楷体" panose="02010600040101010101" pitchFamily="2" charset="-122"/>
                <a:ea typeface="华文楷体" panose="02010600040101010101" pitchFamily="2" charset="-122"/>
                <a:sym typeface="宋体" pitchFamily="2" charset="-122"/>
              </a:rPr>
              <a:t>《孤愤》；《诗》三百篇，此皆圣贤发愤之所为作也。”   </a:t>
            </a:r>
            <a:r>
              <a:rPr lang="zh-CN" altLang="en-US" sz="2800" b="1" dirty="0" smtClean="0">
                <a:latin typeface="华文楷体" panose="02010600040101010101" pitchFamily="2" charset="-122"/>
                <a:ea typeface="华文楷体" panose="02010600040101010101" pitchFamily="2" charset="-122"/>
                <a:sym typeface="宋体" pitchFamily="2" charset="-122"/>
              </a:rPr>
              <a:t>                               </a:t>
            </a:r>
            <a:r>
              <a:rPr lang="en-US" altLang="zh-CN" sz="2800" b="1" dirty="0" smtClean="0">
                <a:latin typeface="华文楷体" panose="02010600040101010101" pitchFamily="2" charset="-122"/>
                <a:ea typeface="华文楷体" panose="02010600040101010101" pitchFamily="2" charset="-122"/>
                <a:sym typeface="宋体"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司马迁</a:t>
            </a:r>
            <a:r>
              <a:rPr lang="zh-CN" altLang="en-US" sz="2800" b="1" dirty="0">
                <a:latin typeface="华文楷体" panose="02010600040101010101" pitchFamily="2" charset="-122"/>
                <a:ea typeface="华文楷体" panose="02010600040101010101" pitchFamily="2" charset="-122"/>
                <a:sym typeface="宋体" pitchFamily="2" charset="-122"/>
              </a:rPr>
              <a:t>《报任安书》</a:t>
            </a:r>
          </a:p>
        </p:txBody>
      </p:sp>
      <p:sp>
        <p:nvSpPr>
          <p:cNvPr id="5" name="矩形 4"/>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anose="02010800040101010101" pitchFamily="2" charset="-122"/>
                <a:ea typeface="华文琥珀" panose="02010800040101010101" pitchFamily="2" charset="-122"/>
              </a:rPr>
              <a:t>自强不息的人物</a:t>
            </a:r>
            <a:endParaRPr lang="zh-CN" altLang="en-US" sz="6000" cap="none" spc="0" dirty="0">
              <a:ln w="11430"/>
              <a:solidFill>
                <a:srgbClr val="006600"/>
              </a:solidFill>
              <a:latin typeface="华文琥珀" panose="02010800040101010101" pitchFamily="2" charset="-122"/>
              <a:ea typeface="华文琥珀" panose="02010800040101010101" pitchFamily="2" charset="-122"/>
            </a:endParaRPr>
          </a:p>
        </p:txBody>
      </p:sp>
      <p:sp>
        <p:nvSpPr>
          <p:cNvPr id="6" name="文本框 5"/>
          <p:cNvSpPr txBox="1">
            <a:spLocks noChangeArrowheads="1"/>
          </p:cNvSpPr>
          <p:nvPr/>
        </p:nvSpPr>
        <p:spPr bwMode="auto">
          <a:xfrm>
            <a:off x="11269" y="4365010"/>
            <a:ext cx="9132731" cy="2492990"/>
          </a:xfrm>
          <a:prstGeom prst="rect">
            <a:avLst/>
          </a:prstGeom>
          <a:ln/>
          <a:extLst/>
        </p:spPr>
        <p:style>
          <a:lnRef idx="3">
            <a:schemeClr val="lt1"/>
          </a:lnRef>
          <a:fillRef idx="1">
            <a:schemeClr val="accent4"/>
          </a:fillRef>
          <a:effectRef idx="1">
            <a:schemeClr val="accent4"/>
          </a:effectRef>
          <a:fontRef idx="minor">
            <a:schemeClr val="lt1"/>
          </a:fontRef>
        </p:style>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buClr>
                <a:srgbClr val="9BBB59"/>
              </a:buClr>
              <a:buFont typeface="Wingdings" pitchFamily="2" charset="2"/>
              <a:buNone/>
            </a:pPr>
            <a:r>
              <a:rPr lang="zh-CN" altLang="en-US" sz="2600" b="1" dirty="0" smtClean="0">
                <a:solidFill>
                  <a:schemeClr val="bg1"/>
                </a:solidFill>
                <a:latin typeface="华文楷体" panose="02010600040101010101" pitchFamily="2" charset="-122"/>
                <a:ea typeface="华文楷体" panose="02010600040101010101" pitchFamily="2" charset="-122"/>
              </a:rPr>
              <a:t>        文</a:t>
            </a:r>
            <a:r>
              <a:rPr lang="zh-CN" altLang="en-US" sz="2600" b="1" dirty="0">
                <a:solidFill>
                  <a:schemeClr val="bg1"/>
                </a:solidFill>
                <a:latin typeface="华文楷体" panose="02010600040101010101" pitchFamily="2" charset="-122"/>
                <a:ea typeface="华文楷体" panose="02010600040101010101" pitchFamily="2" charset="-122"/>
              </a:rPr>
              <a:t>王被拘禁在里时推演了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周易</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；孔子在困穷的境遇中编写了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春秋</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；屈原被流放后创作了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离骚</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；左丘明失明后写出了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国语</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；孙膑被砍去了膝盖骨</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编著了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兵法</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；吕不韦被贬放到蜀地</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有</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吕氏春秋</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流传世上；韩非被囚禁在秦国</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写下了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说难</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孤愤</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；（至于）</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诗经</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三百篇</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也大多是圣贤们为抒发郁愤而写出来的</a:t>
            </a:r>
            <a:r>
              <a:rPr lang="en-US" altLang="zh-CN" sz="2600" b="1" dirty="0">
                <a:solidFill>
                  <a:schemeClr val="bg1"/>
                </a:solidFill>
                <a:latin typeface="华文楷体" panose="02010600040101010101" pitchFamily="2" charset="-122"/>
                <a:ea typeface="华文楷体" panose="02010600040101010101" pitchFamily="2" charset="-122"/>
              </a:rPr>
              <a:t>.</a:t>
            </a:r>
            <a:endParaRPr lang="zh-CN" altLang="en-US" sz="2600" b="1" dirty="0">
              <a:solidFill>
                <a:schemeClr val="bg1"/>
              </a:solidFill>
              <a:latin typeface="华文楷体" panose="02010600040101010101" pitchFamily="2" charset="-122"/>
              <a:ea typeface="华文楷体" panose="02010600040101010101" pitchFamily="2" charset="-122"/>
              <a:sym typeface="宋体" pitchFamily="2" charset="-122"/>
            </a:endParaRPr>
          </a:p>
        </p:txBody>
      </p:sp>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26817169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barn(inVertical)">
                                      <p:cBhvr>
                                        <p:cTn id="7" dur="500"/>
                                        <p:tgtEl>
                                          <p:spTgt spid="1843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ou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1538" y="1557867"/>
            <a:ext cx="7505700" cy="3785652"/>
          </a:xfrm>
          <a:prstGeom prst="rect">
            <a:avLst/>
          </a:prstGeom>
        </p:spPr>
        <p:txBody>
          <a:bodyPr>
            <a:spAutoFit/>
          </a:bodyPr>
          <a:lstStyle/>
          <a:p>
            <a:pPr algn="ctr">
              <a:lnSpc>
                <a:spcPct val="150000"/>
              </a:lnSpc>
              <a:defRPr/>
            </a:pPr>
            <a:r>
              <a:rPr lang="zh-CN" altLang="en-US" sz="2000" b="1" dirty="0">
                <a:solidFill>
                  <a:srgbClr val="FF0000"/>
                </a:solidFill>
                <a:latin typeface="+mn-ea"/>
                <a:ea typeface="+mn-ea"/>
              </a:rPr>
              <a:t>陈平忍辱苦读书</a:t>
            </a:r>
          </a:p>
          <a:p>
            <a:pPr>
              <a:lnSpc>
                <a:spcPct val="150000"/>
              </a:lnSpc>
              <a:defRPr/>
            </a:pPr>
            <a:r>
              <a:rPr lang="zh-CN" altLang="en-US" sz="2000" b="1" dirty="0">
                <a:latin typeface="+mn-ea"/>
                <a:ea typeface="+mn-ea"/>
              </a:rPr>
              <a:t>    陈平是西汉名相，少时家贫，与哥哥相依为命，为了秉承父命，光耀门庭，他不事生产，闭门读书，却为大嫂所不容，为了消弭兄嫂的矛盾，陈平面对一再羞辱，隐忍不发，随着大嫂的变本 加厉，终于忍无可忍，出走离家，欲浪迹天涯， 被哥哥追回后，又不计前嫌，阻兄休嫂，在当地 传为美谈。终有一老者，慕名前来，免费收徒授课，陈平学成后，辅佐刘邦，成就了一番霸业。</a:t>
            </a:r>
          </a:p>
        </p:txBody>
      </p:sp>
      <p:pic>
        <p:nvPicPr>
          <p:cNvPr id="22532"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92701" y="6400801"/>
            <a:ext cx="3260725" cy="438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2650489"/>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8434"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7138" y="6354233"/>
            <a:ext cx="804862"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图片 18435"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00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图片 18436"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845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图片 18437"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90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图片 18438"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1351" y="6354233"/>
            <a:ext cx="804863"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图片 18439"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6213"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图片 18440"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2663" y="6375400"/>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5" name="图片 18441"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9113"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6" name="矩形 18445"/>
          <p:cNvSpPr>
            <a:spLocks noChangeArrowheads="1"/>
          </p:cNvSpPr>
          <p:nvPr/>
        </p:nvSpPr>
        <p:spPr bwMode="auto">
          <a:xfrm>
            <a:off x="4046538" y="218018"/>
            <a:ext cx="122212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defTabSz="685800"/>
            <a:r>
              <a:rPr lang="zh-CN" altLang="en-US" sz="2100" b="1">
                <a:solidFill>
                  <a:srgbClr val="FF0000"/>
                </a:solidFill>
                <a:latin typeface="Arial" pitchFamily="34" charset="0"/>
              </a:rPr>
              <a:t>囊萤映雪</a:t>
            </a:r>
          </a:p>
        </p:txBody>
      </p:sp>
      <p:pic>
        <p:nvPicPr>
          <p:cNvPr id="18447" name="图片 18446" descr="79AW(FP(Y([(9A4`P41YMK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36600"/>
            <a:ext cx="2200275" cy="191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8" name="矩形 18447"/>
          <p:cNvSpPr>
            <a:spLocks noChangeArrowheads="1"/>
          </p:cNvSpPr>
          <p:nvPr/>
        </p:nvSpPr>
        <p:spPr bwMode="auto">
          <a:xfrm>
            <a:off x="2200275" y="1102710"/>
            <a:ext cx="6254750"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spAutoFit/>
          </a:bodyPr>
          <a:lstStyle/>
          <a:p>
            <a:pPr defTabSz="685800"/>
            <a:r>
              <a:rPr lang="zh-CN" altLang="en-US" sz="2100" b="1">
                <a:solidFill>
                  <a:srgbClr val="0000FF"/>
                </a:solidFill>
                <a:latin typeface="宋体" pitchFamily="2" charset="-122"/>
              </a:rPr>
              <a:t>    晋孙康家贫，冬夜映雪光读书；晋车胤家贫，夏夜练囊盛萤，借萤火虫的微光读书。</a:t>
            </a:r>
            <a:r>
              <a:rPr lang="zh-CN" altLang="en-US" sz="2100" b="1">
                <a:solidFill>
                  <a:srgbClr val="FF0000"/>
                </a:solidFill>
                <a:latin typeface="Arial" pitchFamily="34" charset="0"/>
              </a:rPr>
              <a:t>比喻人勤学。</a:t>
            </a:r>
            <a:r>
              <a:rPr lang="zh-CN" altLang="en-US" sz="1400">
                <a:latin typeface="Arial" pitchFamily="34" charset="0"/>
              </a:rPr>
              <a:t> </a:t>
            </a:r>
            <a:r>
              <a:rPr lang="zh-CN" altLang="en-US" sz="2100" b="1">
                <a:solidFill>
                  <a:srgbClr val="0000FF"/>
                </a:solidFill>
                <a:latin typeface="宋体" pitchFamily="2" charset="-122"/>
              </a:rPr>
              <a:t> </a:t>
            </a:r>
          </a:p>
        </p:txBody>
      </p:sp>
      <p:sp>
        <p:nvSpPr>
          <p:cNvPr id="18449" name="矩形 18448"/>
          <p:cNvSpPr>
            <a:spLocks noChangeArrowheads="1"/>
          </p:cNvSpPr>
          <p:nvPr/>
        </p:nvSpPr>
        <p:spPr bwMode="auto">
          <a:xfrm>
            <a:off x="0" y="3384819"/>
            <a:ext cx="6869113"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spAutoFit/>
          </a:bodyPr>
          <a:lstStyle/>
          <a:p>
            <a:pPr indent="187325" defTabSz="684213"/>
            <a:r>
              <a:rPr lang="zh-CN" altLang="en-US" sz="2100" b="1">
                <a:solidFill>
                  <a:srgbClr val="0000FF"/>
                </a:solidFill>
                <a:latin typeface="宋体" pitchFamily="2" charset="-122"/>
              </a:rPr>
              <a:t>   西汉文学家匡衡年幼时家贫，勤学而无烛，邻舍有烛而不逮，衡乃穿壁引其光，以书映光而读之。现用来 </a:t>
            </a:r>
            <a:r>
              <a:rPr lang="zh-CN" altLang="en-US" sz="2100" b="1">
                <a:solidFill>
                  <a:srgbClr val="FF0000"/>
                </a:solidFill>
                <a:latin typeface="Arial" pitchFamily="34" charset="0"/>
              </a:rPr>
              <a:t>形容家贫而读书刻苦的人。</a:t>
            </a:r>
            <a:r>
              <a:rPr lang="zh-CN" altLang="en-US" sz="2100" b="1">
                <a:solidFill>
                  <a:srgbClr val="0000FF"/>
                </a:solidFill>
                <a:latin typeface="宋体" pitchFamily="2" charset="-122"/>
              </a:rPr>
              <a:t>   </a:t>
            </a:r>
          </a:p>
        </p:txBody>
      </p:sp>
      <p:pic>
        <p:nvPicPr>
          <p:cNvPr id="18450" name="图片 18449" descr="T7[@G3B81GWS)RZ@M(]6_R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0975" y="2309284"/>
            <a:ext cx="2613025" cy="244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1" name="矩形 18450"/>
          <p:cNvSpPr>
            <a:spLocks noChangeArrowheads="1"/>
          </p:cNvSpPr>
          <p:nvPr/>
        </p:nvSpPr>
        <p:spPr bwMode="auto">
          <a:xfrm>
            <a:off x="3243264" y="2537885"/>
            <a:ext cx="122212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defTabSz="685800"/>
            <a:r>
              <a:rPr lang="zh-CN" altLang="en-US" sz="2100" b="1">
                <a:solidFill>
                  <a:srgbClr val="FF0000"/>
                </a:solidFill>
                <a:latin typeface="Arial" pitchFamily="34" charset="0"/>
              </a:rPr>
              <a:t>凿壁借光</a:t>
            </a:r>
          </a:p>
        </p:txBody>
      </p:sp>
      <p:sp>
        <p:nvSpPr>
          <p:cNvPr id="18452" name="直接连接符 18451"/>
          <p:cNvSpPr>
            <a:spLocks noChangeShapeType="1"/>
          </p:cNvSpPr>
          <p:nvPr/>
        </p:nvSpPr>
        <p:spPr bwMode="auto">
          <a:xfrm>
            <a:off x="0" y="4919133"/>
            <a:ext cx="9144000" cy="0"/>
          </a:xfrm>
          <a:prstGeom prst="line">
            <a:avLst/>
          </a:prstGeom>
          <a:noFill/>
          <a:ln w="571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3" name="矩形 18452"/>
          <p:cNvSpPr>
            <a:spLocks noChangeArrowheads="1"/>
          </p:cNvSpPr>
          <p:nvPr/>
        </p:nvSpPr>
        <p:spPr bwMode="auto">
          <a:xfrm>
            <a:off x="3243263" y="5187535"/>
            <a:ext cx="4926012"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spAutoFit/>
          </a:bodyPr>
          <a:lstStyle/>
          <a:p>
            <a:pPr defTabSz="685800"/>
            <a:r>
              <a:rPr lang="zh-CN" altLang="en-US" sz="2100" b="1">
                <a:solidFill>
                  <a:srgbClr val="FF0000"/>
                </a:solidFill>
                <a:latin typeface="Arial" pitchFamily="34" charset="0"/>
              </a:rPr>
              <a:t>闻鸡起舞：</a:t>
            </a:r>
            <a:r>
              <a:rPr lang="zh-CN" altLang="en-US" sz="2100" b="1">
                <a:solidFill>
                  <a:srgbClr val="0000FF"/>
                </a:solidFill>
                <a:latin typeface="宋体" pitchFamily="2" charset="-122"/>
              </a:rPr>
              <a:t>比喻有志报国的人即时奋起。</a:t>
            </a:r>
          </a:p>
        </p:txBody>
      </p:sp>
      <p:sp>
        <p:nvSpPr>
          <p:cNvPr id="18454" name="矩形 18453"/>
          <p:cNvSpPr>
            <a:spLocks noChangeArrowheads="1"/>
          </p:cNvSpPr>
          <p:nvPr/>
        </p:nvSpPr>
        <p:spPr bwMode="auto">
          <a:xfrm>
            <a:off x="3243263" y="5728686"/>
            <a:ext cx="5638800"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spAutoFit/>
          </a:bodyPr>
          <a:lstStyle/>
          <a:p>
            <a:pPr defTabSz="685800"/>
            <a:r>
              <a:rPr lang="zh-CN" altLang="en-US" sz="2100" b="1">
                <a:solidFill>
                  <a:srgbClr val="FF0000"/>
                </a:solidFill>
                <a:latin typeface="Arial" pitchFamily="34" charset="0"/>
              </a:rPr>
              <a:t>断齑（</a:t>
            </a:r>
            <a:r>
              <a:rPr lang="en-US" altLang="zh-CN" sz="2100" b="1">
                <a:solidFill>
                  <a:srgbClr val="FF0000"/>
                </a:solidFill>
                <a:latin typeface="Arial" pitchFamily="34" charset="0"/>
              </a:rPr>
              <a:t>jī </a:t>
            </a:r>
            <a:r>
              <a:rPr lang="zh-CN" altLang="en-US" sz="2100" b="1">
                <a:solidFill>
                  <a:srgbClr val="FF0000"/>
                </a:solidFill>
                <a:latin typeface="Arial" pitchFamily="34" charset="0"/>
              </a:rPr>
              <a:t>）画粥：</a:t>
            </a:r>
            <a:r>
              <a:rPr lang="zh-CN" altLang="en-US" sz="2100" b="1">
                <a:solidFill>
                  <a:srgbClr val="0000FF"/>
                </a:solidFill>
                <a:latin typeface="宋体" pitchFamily="2" charset="-122"/>
              </a:rPr>
              <a:t>形容生活清苦，特指范仲淹青少年时代刻苦读书。</a:t>
            </a:r>
          </a:p>
        </p:txBody>
      </p:sp>
      <p:sp>
        <p:nvSpPr>
          <p:cNvPr id="18455" name="矩形 18454"/>
          <p:cNvSpPr>
            <a:spLocks noChangeArrowheads="1" noChangeShapeType="1" noTextEdit="1"/>
          </p:cNvSpPr>
          <p:nvPr/>
        </p:nvSpPr>
        <p:spPr bwMode="auto">
          <a:xfrm>
            <a:off x="1585913" y="5384800"/>
            <a:ext cx="1433512" cy="702733"/>
          </a:xfrm>
          <a:prstGeom prst="rect">
            <a:avLst/>
          </a:prstGeom>
        </p:spPr>
        <p:txBody>
          <a:bodyPr wrap="none" fromWordArt="1">
            <a:prstTxWarp prst="textPlain">
              <a:avLst>
                <a:gd name="adj" fmla="val 50000"/>
              </a:avLst>
            </a:prstTxWarp>
          </a:bodyPr>
          <a:lstStyle/>
          <a:p>
            <a:pPr algn="ctr"/>
            <a:r>
              <a:rPr lang="zh-CN" altLang="en-US" sz="3200" i="1" kern="10">
                <a:ln w="9525">
                  <a:solidFill>
                    <a:srgbClr val="000000"/>
                  </a:solidFill>
                  <a:round/>
                  <a:headEnd/>
                  <a:tailEnd/>
                </a:ln>
                <a:solidFill>
                  <a:srgbClr val="FFFFFF"/>
                </a:solidFill>
                <a:effectLst>
                  <a:outerShdw dist="35921" dir="2700000" algn="ctr" rotWithShape="0">
                    <a:srgbClr val="808080">
                      <a:alpha val="80000"/>
                    </a:srgbClr>
                  </a:outerShdw>
                </a:effectLst>
                <a:latin typeface="宋体"/>
                <a:ea typeface="宋体"/>
              </a:rPr>
              <a:t>资料补充</a:t>
            </a:r>
          </a:p>
        </p:txBody>
      </p:sp>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416358254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8447"/>
                                        </p:tgtEl>
                                        <p:attrNameLst>
                                          <p:attrName>style.visibility</p:attrName>
                                        </p:attrNameLst>
                                      </p:cBhvr>
                                      <p:to>
                                        <p:strVal val="visible"/>
                                      </p:to>
                                    </p:set>
                                    <p:animEffect transition="in" filter="checkerboard(across)">
                                      <p:cBhvr>
                                        <p:cTn id="7" dur="500"/>
                                        <p:tgtEl>
                                          <p:spTgt spid="184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 fill="hold" nodeType="clickEffect">
                                  <p:stCondLst>
                                    <p:cond delay="0"/>
                                  </p:stCondLst>
                                  <p:childTnLst>
                                    <p:set>
                                      <p:cBhvr>
                                        <p:cTn id="11" dur="1" fill="hold">
                                          <p:stCondLst>
                                            <p:cond delay="0"/>
                                          </p:stCondLst>
                                        </p:cTn>
                                        <p:tgtEl>
                                          <p:spTgt spid="18446">
                                            <p:txEl>
                                              <p:pRg st="0" end="0"/>
                                            </p:txEl>
                                          </p:spTgt>
                                        </p:tgtEl>
                                        <p:attrNameLst>
                                          <p:attrName>style.visibility</p:attrName>
                                        </p:attrNameLst>
                                      </p:cBhvr>
                                      <p:to>
                                        <p:strVal val="visible"/>
                                      </p:to>
                                    </p:set>
                                    <p:anim calcmode="lin" valueType="num">
                                      <p:cBhvr additive="base">
                                        <p:cTn id="12" dur="500" fill="hold"/>
                                        <p:tgtEl>
                                          <p:spTgt spid="1844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844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18448">
                                            <p:txEl>
                                              <p:pRg st="0" end="0"/>
                                            </p:txEl>
                                          </p:spTgt>
                                        </p:tgtEl>
                                        <p:attrNameLst>
                                          <p:attrName>style.visibility</p:attrName>
                                        </p:attrNameLst>
                                      </p:cBhvr>
                                      <p:to>
                                        <p:strVal val="visible"/>
                                      </p:to>
                                    </p:set>
                                    <p:anim calcmode="discrete" valueType="clr">
                                      <p:cBhvr override="childStyle">
                                        <p:cTn id="18" dur="80"/>
                                        <p:tgtEl>
                                          <p:spTgt spid="1844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8448">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18448">
                                            <p:txEl>
                                              <p:pRg st="0" end="0"/>
                                            </p:txEl>
                                          </p:spTgt>
                                        </p:tgtEl>
                                        <p:attrNameLst>
                                          <p:attrName>fill.type</p:attrName>
                                        </p:attrNameLst>
                                      </p:cBhvr>
                                      <p:to>
                                        <p:strVal val="solid"/>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21" presetClass="entr" presetSubtype="4" fill="hold" nodeType="clickEffect">
                                  <p:stCondLst>
                                    <p:cond delay="0"/>
                                  </p:stCondLst>
                                  <p:childTnLst>
                                    <p:set>
                                      <p:cBhvr>
                                        <p:cTn id="24" dur="1" fill="hold">
                                          <p:stCondLst>
                                            <p:cond delay="0"/>
                                          </p:stCondLst>
                                        </p:cTn>
                                        <p:tgtEl>
                                          <p:spTgt spid="18450"/>
                                        </p:tgtEl>
                                        <p:attrNameLst>
                                          <p:attrName>style.visibility</p:attrName>
                                        </p:attrNameLst>
                                      </p:cBhvr>
                                      <p:to>
                                        <p:strVal val="visible"/>
                                      </p:to>
                                    </p:set>
                                    <p:animEffect transition="in" filter="wheel(4)">
                                      <p:cBhvr>
                                        <p:cTn id="25" dur="500"/>
                                        <p:tgtEl>
                                          <p:spTgt spid="1845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8451"/>
                                        </p:tgtEl>
                                        <p:attrNameLst>
                                          <p:attrName>style.visibility</p:attrName>
                                        </p:attrNameLst>
                                      </p:cBhvr>
                                      <p:to>
                                        <p:strVal val="visible"/>
                                      </p:to>
                                    </p:set>
                                    <p:animEffect transition="in" filter="box(in)">
                                      <p:cBhvr>
                                        <p:cTn id="30" dur="500"/>
                                        <p:tgtEl>
                                          <p:spTgt spid="1845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18449"/>
                                        </p:tgtEl>
                                        <p:attrNameLst>
                                          <p:attrName>style.visibility</p:attrName>
                                        </p:attrNameLst>
                                      </p:cBhvr>
                                      <p:to>
                                        <p:strVal val="visible"/>
                                      </p:to>
                                    </p:set>
                                    <p:anim calcmode="discrete" valueType="clr">
                                      <p:cBhvr override="childStyle">
                                        <p:cTn id="35" dur="80"/>
                                        <p:tgtEl>
                                          <p:spTgt spid="18449"/>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8449"/>
                                        </p:tgtEl>
                                        <p:attrNameLst>
                                          <p:attrName>fillcolor</p:attrName>
                                        </p:attrNameLst>
                                      </p:cBhvr>
                                      <p:tavLst>
                                        <p:tav tm="0">
                                          <p:val>
                                            <p:clrVal>
                                              <a:schemeClr val="accent2"/>
                                            </p:clrVal>
                                          </p:val>
                                        </p:tav>
                                        <p:tav tm="50000">
                                          <p:val>
                                            <p:clrVal>
                                              <a:schemeClr val="hlink"/>
                                            </p:clrVal>
                                          </p:val>
                                        </p:tav>
                                      </p:tavLst>
                                    </p:anim>
                                    <p:set>
                                      <p:cBhvr>
                                        <p:cTn id="37" dur="80"/>
                                        <p:tgtEl>
                                          <p:spTgt spid="18449"/>
                                        </p:tgtEl>
                                        <p:attrNameLst>
                                          <p:attrName>fill.type</p:attrName>
                                        </p:attrNameLst>
                                      </p:cBhvr>
                                      <p:to>
                                        <p:strVal val="solid"/>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8452"/>
                                        </p:tgtEl>
                                        <p:attrNameLst>
                                          <p:attrName>style.visibility</p:attrName>
                                        </p:attrNameLst>
                                      </p:cBhvr>
                                      <p:to>
                                        <p:strVal val="visible"/>
                                      </p:to>
                                    </p:set>
                                    <p:anim calcmode="lin" valueType="num">
                                      <p:cBhvr additive="base">
                                        <p:cTn id="42" dur="500" fill="hold"/>
                                        <p:tgtEl>
                                          <p:spTgt spid="18452"/>
                                        </p:tgtEl>
                                        <p:attrNameLst>
                                          <p:attrName>ppt_x</p:attrName>
                                        </p:attrNameLst>
                                      </p:cBhvr>
                                      <p:tavLst>
                                        <p:tav tm="0">
                                          <p:val>
                                            <p:strVal val="0-#ppt_w/2"/>
                                          </p:val>
                                        </p:tav>
                                        <p:tav tm="100000">
                                          <p:val>
                                            <p:strVal val="#ppt_x"/>
                                          </p:val>
                                        </p:tav>
                                      </p:tavLst>
                                    </p:anim>
                                    <p:anim calcmode="lin" valueType="num">
                                      <p:cBhvr additive="base">
                                        <p:cTn id="43" dur="500" fill="hold"/>
                                        <p:tgtEl>
                                          <p:spTgt spid="18452"/>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8455"/>
                                        </p:tgtEl>
                                        <p:attrNameLst>
                                          <p:attrName>style.visibility</p:attrName>
                                        </p:attrNameLst>
                                      </p:cBhvr>
                                      <p:to>
                                        <p:strVal val="visible"/>
                                      </p:to>
                                    </p:set>
                                    <p:animEffect transition="in" filter="checkerboard(across)">
                                      <p:cBhvr>
                                        <p:cTn id="48" dur="500"/>
                                        <p:tgtEl>
                                          <p:spTgt spid="1845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8453"/>
                                        </p:tgtEl>
                                        <p:attrNameLst>
                                          <p:attrName>style.visibility</p:attrName>
                                        </p:attrNameLst>
                                      </p:cBhvr>
                                      <p:to>
                                        <p:strVal val="visible"/>
                                      </p:to>
                                    </p:set>
                                    <p:anim calcmode="lin" valueType="num">
                                      <p:cBhvr additive="base">
                                        <p:cTn id="53" dur="500" fill="hold"/>
                                        <p:tgtEl>
                                          <p:spTgt spid="18453"/>
                                        </p:tgtEl>
                                        <p:attrNameLst>
                                          <p:attrName>ppt_x</p:attrName>
                                        </p:attrNameLst>
                                      </p:cBhvr>
                                      <p:tavLst>
                                        <p:tav tm="0">
                                          <p:val>
                                            <p:strVal val="#ppt_x"/>
                                          </p:val>
                                        </p:tav>
                                        <p:tav tm="100000">
                                          <p:val>
                                            <p:strVal val="#ppt_x"/>
                                          </p:val>
                                        </p:tav>
                                      </p:tavLst>
                                    </p:anim>
                                    <p:anim calcmode="lin" valueType="num">
                                      <p:cBhvr additive="base">
                                        <p:cTn id="54" dur="500" fill="hold"/>
                                        <p:tgtEl>
                                          <p:spTgt spid="18453"/>
                                        </p:tgtEl>
                                        <p:attrNameLst>
                                          <p:attrName>ppt_y</p:attrName>
                                        </p:attrNameLst>
                                      </p:cBhvr>
                                      <p:tavLst>
                                        <p:tav tm="0">
                                          <p:val>
                                            <p:strVal val="1+#ppt_h/2"/>
                                          </p:val>
                                        </p:tav>
                                        <p:tav tm="100000">
                                          <p:val>
                                            <p:strVal val="#ppt_y"/>
                                          </p:val>
                                        </p:tav>
                                      </p:tavLst>
                                    </p:anim>
                                  </p:childTnLst>
                                </p:cTn>
                              </p:par>
                            </p:childTnLst>
                          </p:cTn>
                        </p:par>
                        <p:par>
                          <p:cTn id="55" fill="hold" nodeType="afterGroup">
                            <p:stCondLst>
                              <p:cond delay="500"/>
                            </p:stCondLst>
                            <p:childTnLst>
                              <p:par>
                                <p:cTn id="56" presetID="2" presetClass="entr" presetSubtype="4" fill="hold" grpId="0" nodeType="afterEffect">
                                  <p:stCondLst>
                                    <p:cond delay="0"/>
                                  </p:stCondLst>
                                  <p:childTnLst>
                                    <p:set>
                                      <p:cBhvr>
                                        <p:cTn id="57" dur="1" fill="hold">
                                          <p:stCondLst>
                                            <p:cond delay="0"/>
                                          </p:stCondLst>
                                        </p:cTn>
                                        <p:tgtEl>
                                          <p:spTgt spid="18454"/>
                                        </p:tgtEl>
                                        <p:attrNameLst>
                                          <p:attrName>style.visibility</p:attrName>
                                        </p:attrNameLst>
                                      </p:cBhvr>
                                      <p:to>
                                        <p:strVal val="visible"/>
                                      </p:to>
                                    </p:set>
                                    <p:anim calcmode="lin" valueType="num">
                                      <p:cBhvr additive="base">
                                        <p:cTn id="58" dur="500" fill="hold"/>
                                        <p:tgtEl>
                                          <p:spTgt spid="18454"/>
                                        </p:tgtEl>
                                        <p:attrNameLst>
                                          <p:attrName>ppt_x</p:attrName>
                                        </p:attrNameLst>
                                      </p:cBhvr>
                                      <p:tavLst>
                                        <p:tav tm="0">
                                          <p:val>
                                            <p:strVal val="#ppt_x"/>
                                          </p:val>
                                        </p:tav>
                                        <p:tav tm="100000">
                                          <p:val>
                                            <p:strVal val="#ppt_x"/>
                                          </p:val>
                                        </p:tav>
                                      </p:tavLst>
                                    </p:anim>
                                    <p:anim calcmode="lin" valueType="num">
                                      <p:cBhvr additive="base">
                                        <p:cTn id="59" dur="500" fill="hold"/>
                                        <p:tgtEl>
                                          <p:spTgt spid="184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9" grpId="0"/>
      <p:bldP spid="18451" grpId="0"/>
      <p:bldP spid="18452" grpId="0" animBg="1"/>
      <p:bldP spid="18453" grpId="0"/>
      <p:bldP spid="18454" grpId="0" bldLvl="0"/>
      <p:bldP spid="1845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8" name="图片 20497" descr="D4JAEC8~E@KOFF6T%T5ISY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7464" y="4169834"/>
            <a:ext cx="1506537" cy="2688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图片 20482" descr="25flower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7138" y="6354233"/>
            <a:ext cx="804862"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图片 20483" descr="25flower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图片 20484" descr="25flower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845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图片 20485" descr="25flower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490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图片 20486" descr="25flower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1351" y="6354233"/>
            <a:ext cx="804863"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图片 20487" descr="25flower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6213"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9" name="图片 20488" descr="25flower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2663" y="6375400"/>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图片 20489" descr="25flower0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9113"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1" name="矩形 20490"/>
          <p:cNvSpPr>
            <a:spLocks noChangeArrowheads="1"/>
          </p:cNvSpPr>
          <p:nvPr/>
        </p:nvSpPr>
        <p:spPr bwMode="auto">
          <a:xfrm>
            <a:off x="1822450" y="1"/>
            <a:ext cx="6421438" cy="1254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defTabSz="685800"/>
            <a:endParaRPr lang="zh-CN" altLang="en-US" sz="1400">
              <a:latin typeface="Arial" pitchFamily="34" charset="0"/>
            </a:endParaRPr>
          </a:p>
          <a:p>
            <a:pPr defTabSz="685800"/>
            <a:r>
              <a:rPr lang="zh-CN" altLang="en-US" sz="2100" b="1">
                <a:solidFill>
                  <a:srgbClr val="FF0000"/>
                </a:solidFill>
                <a:latin typeface="Arial" pitchFamily="34" charset="0"/>
              </a:rPr>
              <a:t>宋濂</a:t>
            </a:r>
            <a:r>
              <a:rPr lang="zh-CN" altLang="en-US" sz="2100" b="1">
                <a:solidFill>
                  <a:srgbClr val="0000FF"/>
                </a:solidFill>
                <a:latin typeface="宋体" pitchFamily="2" charset="-122"/>
              </a:rPr>
              <a:t>：幼时家贫，但是好学，向地主家借书抄写，冬天冻得手指不能弯曲，也义无反顾，最终成为明朝文章三大家之首。</a:t>
            </a:r>
          </a:p>
        </p:txBody>
      </p:sp>
      <p:sp>
        <p:nvSpPr>
          <p:cNvPr id="20492" name="矩形 20491"/>
          <p:cNvSpPr>
            <a:spLocks noChangeArrowheads="1"/>
          </p:cNvSpPr>
          <p:nvPr/>
        </p:nvSpPr>
        <p:spPr bwMode="auto">
          <a:xfrm>
            <a:off x="36513" y="4148667"/>
            <a:ext cx="7639050" cy="1685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defTabSz="685800"/>
            <a:r>
              <a:rPr lang="zh-CN" altLang="en-US" sz="2100" b="1">
                <a:solidFill>
                  <a:srgbClr val="FF0000"/>
                </a:solidFill>
                <a:latin typeface="Arial" pitchFamily="34" charset="0"/>
              </a:rPr>
              <a:t>海伦</a:t>
            </a:r>
            <a:r>
              <a:rPr lang="en-US" altLang="zh-CN" sz="2100" b="1">
                <a:solidFill>
                  <a:srgbClr val="FF0000"/>
                </a:solidFill>
                <a:latin typeface="Arial" pitchFamily="34" charset="0"/>
              </a:rPr>
              <a:t>·</a:t>
            </a:r>
            <a:r>
              <a:rPr lang="zh-CN" altLang="en-US" sz="2100" b="1">
                <a:solidFill>
                  <a:srgbClr val="FF0000"/>
                </a:solidFill>
                <a:latin typeface="Arial" pitchFamily="34" charset="0"/>
              </a:rPr>
              <a:t>凯勒</a:t>
            </a:r>
            <a:r>
              <a:rPr lang="zh-CN" altLang="en-US" sz="2100" b="1">
                <a:solidFill>
                  <a:srgbClr val="0000FF"/>
                </a:solidFill>
                <a:latin typeface="宋体" pitchFamily="2" charset="-122"/>
              </a:rPr>
              <a:t>：</a:t>
            </a:r>
            <a:r>
              <a:rPr lang="en-US" altLang="zh-CN" sz="2100" b="1">
                <a:solidFill>
                  <a:srgbClr val="0000FF"/>
                </a:solidFill>
                <a:latin typeface="宋体" pitchFamily="2" charset="-122"/>
              </a:rPr>
              <a:t>19</a:t>
            </a:r>
            <a:r>
              <a:rPr lang="zh-CN" altLang="en-US" sz="2100" b="1">
                <a:solidFill>
                  <a:srgbClr val="0000FF"/>
                </a:solidFill>
                <a:latin typeface="宋体" pitchFamily="2" charset="-122"/>
              </a:rPr>
              <a:t>世纪美国盲聋女作家、教育家、慈善家、社会活动家。她以自强不息的顽强毅力，在安妮·沙莉文老师的帮助下，掌握了英、法、德等五国语言。完成了她的一系列著作，并致力于为残疾人造福，建立慈善机构，被美国</a:t>
            </a:r>
            <a:r>
              <a:rPr lang="en-US" altLang="zh-CN" sz="2100" b="1">
                <a:solidFill>
                  <a:srgbClr val="0000FF"/>
                </a:solidFill>
                <a:latin typeface="宋体" pitchFamily="2" charset="-122"/>
              </a:rPr>
              <a:t>《</a:t>
            </a:r>
            <a:r>
              <a:rPr lang="zh-CN" altLang="en-US" sz="2100" b="1">
                <a:solidFill>
                  <a:srgbClr val="0000FF"/>
                </a:solidFill>
                <a:latin typeface="宋体" pitchFamily="2" charset="-122"/>
              </a:rPr>
              <a:t>时代周刊</a:t>
            </a:r>
            <a:r>
              <a:rPr lang="en-US" altLang="zh-CN" sz="2100" b="1">
                <a:solidFill>
                  <a:srgbClr val="0000FF"/>
                </a:solidFill>
                <a:latin typeface="宋体" pitchFamily="2" charset="-122"/>
              </a:rPr>
              <a:t>》</a:t>
            </a:r>
            <a:r>
              <a:rPr lang="zh-CN" altLang="en-US" sz="2100" b="1">
                <a:solidFill>
                  <a:srgbClr val="0000FF"/>
                </a:solidFill>
                <a:latin typeface="宋体" pitchFamily="2" charset="-122"/>
              </a:rPr>
              <a:t>评为美国十大英雄偶像，荣获“总统自由勋章”等奖项。</a:t>
            </a:r>
          </a:p>
        </p:txBody>
      </p:sp>
      <p:sp>
        <p:nvSpPr>
          <p:cNvPr id="20493" name="矩形 20492"/>
          <p:cNvSpPr>
            <a:spLocks noChangeArrowheads="1"/>
          </p:cNvSpPr>
          <p:nvPr/>
        </p:nvSpPr>
        <p:spPr bwMode="auto">
          <a:xfrm>
            <a:off x="3432175" y="2205567"/>
            <a:ext cx="5543550"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defTabSz="685800"/>
            <a:r>
              <a:rPr lang="zh-CN" altLang="en-US" sz="2100" b="1">
                <a:solidFill>
                  <a:srgbClr val="FF0000"/>
                </a:solidFill>
                <a:latin typeface="Arial" pitchFamily="34" charset="0"/>
              </a:rPr>
              <a:t>张海迪</a:t>
            </a:r>
            <a:r>
              <a:rPr lang="zh-CN" altLang="en-US" sz="2100" b="1">
                <a:solidFill>
                  <a:srgbClr val="0000FF"/>
                </a:solidFill>
                <a:latin typeface="宋体" pitchFamily="2" charset="-122"/>
              </a:rPr>
              <a:t>：自幼患小儿麻痹，下肢瘫痪，但凭借个人毅力，自学了多种语言，并用自己的身体做实验，在医学方面有很杰出的成就。</a:t>
            </a:r>
          </a:p>
        </p:txBody>
      </p:sp>
      <p:pic>
        <p:nvPicPr>
          <p:cNvPr id="20494" name="图片 20493" descr="C5$}NAO7`GY2@]`O4W1E@L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22450" cy="174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5" name="直接连接符 20494"/>
          <p:cNvSpPr>
            <a:spLocks noChangeShapeType="1"/>
          </p:cNvSpPr>
          <p:nvPr/>
        </p:nvSpPr>
        <p:spPr bwMode="auto">
          <a:xfrm>
            <a:off x="0" y="1763184"/>
            <a:ext cx="9144000" cy="0"/>
          </a:xfrm>
          <a:prstGeom prst="line">
            <a:avLst/>
          </a:prstGeom>
          <a:noFill/>
          <a:ln w="571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496" name="图片 20495" descr="N8ZI@(WV4GW[J3O6L5M67Q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907117"/>
            <a:ext cx="3432175" cy="191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7" name="直接连接符 20496"/>
          <p:cNvSpPr>
            <a:spLocks noChangeShapeType="1"/>
          </p:cNvSpPr>
          <p:nvPr/>
        </p:nvSpPr>
        <p:spPr bwMode="auto">
          <a:xfrm>
            <a:off x="0" y="4055533"/>
            <a:ext cx="9144000" cy="0"/>
          </a:xfrm>
          <a:prstGeom prst="line">
            <a:avLst/>
          </a:prstGeom>
          <a:noFill/>
          <a:ln w="57150">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245594241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0494"/>
                                        </p:tgtEl>
                                        <p:attrNameLst>
                                          <p:attrName>style.visibility</p:attrName>
                                        </p:attrNameLst>
                                      </p:cBhvr>
                                      <p:to>
                                        <p:strVal val="visible"/>
                                      </p:to>
                                    </p:set>
                                    <p:animEffect transition="in" filter="checkerboard(across)">
                                      <p:cBhvr>
                                        <p:cTn id="7" dur="500"/>
                                        <p:tgtEl>
                                          <p:spTgt spid="204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0491"/>
                                        </p:tgtEl>
                                        <p:attrNameLst>
                                          <p:attrName>style.visibility</p:attrName>
                                        </p:attrNameLst>
                                      </p:cBhvr>
                                      <p:to>
                                        <p:strVal val="visible"/>
                                      </p:to>
                                    </p:set>
                                    <p:animEffect transition="in" filter="wheel(4)">
                                      <p:cBhvr>
                                        <p:cTn id="12" dur="500"/>
                                        <p:tgtEl>
                                          <p:spTgt spid="204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0495"/>
                                        </p:tgtEl>
                                        <p:attrNameLst>
                                          <p:attrName>style.visibility</p:attrName>
                                        </p:attrNameLst>
                                      </p:cBhvr>
                                      <p:to>
                                        <p:strVal val="visible"/>
                                      </p:to>
                                    </p:set>
                                    <p:anim calcmode="lin" valueType="num">
                                      <p:cBhvr additive="base">
                                        <p:cTn id="17" dur="500" fill="hold"/>
                                        <p:tgtEl>
                                          <p:spTgt spid="20495"/>
                                        </p:tgtEl>
                                        <p:attrNameLst>
                                          <p:attrName>ppt_x</p:attrName>
                                        </p:attrNameLst>
                                      </p:cBhvr>
                                      <p:tavLst>
                                        <p:tav tm="0">
                                          <p:val>
                                            <p:strVal val="0-#ppt_w/2"/>
                                          </p:val>
                                        </p:tav>
                                        <p:tav tm="100000">
                                          <p:val>
                                            <p:strVal val="#ppt_x"/>
                                          </p:val>
                                        </p:tav>
                                      </p:tavLst>
                                    </p:anim>
                                    <p:anim calcmode="lin" valueType="num">
                                      <p:cBhvr additive="base">
                                        <p:cTn id="18" dur="500" fill="hold"/>
                                        <p:tgtEl>
                                          <p:spTgt spid="2049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20496"/>
                                        </p:tgtEl>
                                        <p:attrNameLst>
                                          <p:attrName>style.visibility</p:attrName>
                                        </p:attrNameLst>
                                      </p:cBhvr>
                                      <p:to>
                                        <p:strVal val="visible"/>
                                      </p:to>
                                    </p:set>
                                    <p:animEffect transition="in" filter="checkerboard(across)">
                                      <p:cBhvr>
                                        <p:cTn id="23" dur="500"/>
                                        <p:tgtEl>
                                          <p:spTgt spid="2049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1" presetClass="entr" presetSubtype="4" fill="hold" grpId="0" nodeType="clickEffect">
                                  <p:stCondLst>
                                    <p:cond delay="0"/>
                                  </p:stCondLst>
                                  <p:childTnLst>
                                    <p:set>
                                      <p:cBhvr>
                                        <p:cTn id="27" dur="1" fill="hold">
                                          <p:stCondLst>
                                            <p:cond delay="0"/>
                                          </p:stCondLst>
                                        </p:cTn>
                                        <p:tgtEl>
                                          <p:spTgt spid="20493"/>
                                        </p:tgtEl>
                                        <p:attrNameLst>
                                          <p:attrName>style.visibility</p:attrName>
                                        </p:attrNameLst>
                                      </p:cBhvr>
                                      <p:to>
                                        <p:strVal val="visible"/>
                                      </p:to>
                                    </p:set>
                                    <p:animEffect transition="in" filter="wheel(4)">
                                      <p:cBhvr>
                                        <p:cTn id="28" dur="500"/>
                                        <p:tgtEl>
                                          <p:spTgt spid="2049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20497"/>
                                        </p:tgtEl>
                                        <p:attrNameLst>
                                          <p:attrName>style.visibility</p:attrName>
                                        </p:attrNameLst>
                                      </p:cBhvr>
                                      <p:to>
                                        <p:strVal val="visible"/>
                                      </p:to>
                                    </p:set>
                                    <p:anim calcmode="lin" valueType="num">
                                      <p:cBhvr additive="base">
                                        <p:cTn id="33" dur="500" fill="hold"/>
                                        <p:tgtEl>
                                          <p:spTgt spid="20497"/>
                                        </p:tgtEl>
                                        <p:attrNameLst>
                                          <p:attrName>ppt_x</p:attrName>
                                        </p:attrNameLst>
                                      </p:cBhvr>
                                      <p:tavLst>
                                        <p:tav tm="0">
                                          <p:val>
                                            <p:strVal val="0-#ppt_w/2"/>
                                          </p:val>
                                        </p:tav>
                                        <p:tav tm="100000">
                                          <p:val>
                                            <p:strVal val="#ppt_x"/>
                                          </p:val>
                                        </p:tav>
                                      </p:tavLst>
                                    </p:anim>
                                    <p:anim calcmode="lin" valueType="num">
                                      <p:cBhvr additive="base">
                                        <p:cTn id="34" dur="500" fill="hold"/>
                                        <p:tgtEl>
                                          <p:spTgt spid="20497"/>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5" presetClass="entr" presetSubtype="10" fill="hold" nodeType="clickEffect">
                                  <p:stCondLst>
                                    <p:cond delay="0"/>
                                  </p:stCondLst>
                                  <p:childTnLst>
                                    <p:set>
                                      <p:cBhvr>
                                        <p:cTn id="38" dur="1" fill="hold">
                                          <p:stCondLst>
                                            <p:cond delay="0"/>
                                          </p:stCondLst>
                                        </p:cTn>
                                        <p:tgtEl>
                                          <p:spTgt spid="20498"/>
                                        </p:tgtEl>
                                        <p:attrNameLst>
                                          <p:attrName>style.visibility</p:attrName>
                                        </p:attrNameLst>
                                      </p:cBhvr>
                                      <p:to>
                                        <p:strVal val="visible"/>
                                      </p:to>
                                    </p:set>
                                    <p:animEffect transition="in" filter="checkerboard(across)">
                                      <p:cBhvr>
                                        <p:cTn id="39" dur="500"/>
                                        <p:tgtEl>
                                          <p:spTgt spid="20498"/>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1" presetClass="entr" presetSubtype="4" fill="hold" nodeType="clickEffect">
                                  <p:stCondLst>
                                    <p:cond delay="0"/>
                                  </p:stCondLst>
                                  <p:childTnLst>
                                    <p:set>
                                      <p:cBhvr>
                                        <p:cTn id="43" dur="1" fill="hold">
                                          <p:stCondLst>
                                            <p:cond delay="0"/>
                                          </p:stCondLst>
                                        </p:cTn>
                                        <p:tgtEl>
                                          <p:spTgt spid="20492">
                                            <p:txEl>
                                              <p:pRg st="0" end="0"/>
                                            </p:txEl>
                                          </p:spTgt>
                                        </p:tgtEl>
                                        <p:attrNameLst>
                                          <p:attrName>style.visibility</p:attrName>
                                        </p:attrNameLst>
                                      </p:cBhvr>
                                      <p:to>
                                        <p:strVal val="visible"/>
                                      </p:to>
                                    </p:set>
                                    <p:animEffect transition="in" filter="wheel(4)">
                                      <p:cBhvr>
                                        <p:cTn id="44" dur="500"/>
                                        <p:tgtEl>
                                          <p:spTgt spid="2049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1" grpId="0"/>
      <p:bldP spid="20493" grpId="0"/>
      <p:bldP spid="20495" grpId="0" animBg="1"/>
      <p:bldP spid="2049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10700" cy="705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9410700" cy="705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42831491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10700" cy="705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34011119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8" name="文本框 32"/>
          <p:cNvSpPr txBox="1">
            <a:spLocks noChangeArrowheads="1"/>
          </p:cNvSpPr>
          <p:nvPr/>
        </p:nvSpPr>
        <p:spPr bwMode="auto">
          <a:xfrm>
            <a:off x="4475164" y="390101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en-US" sz="500">
                <a:solidFill>
                  <a:srgbClr val="EFFFFF"/>
                </a:solidFill>
              </a:rPr>
              <a:t>状元成才路</a:t>
            </a:r>
            <a:endParaRPr lang="zh-CN" altLang="zh-CN" sz="500">
              <a:solidFill>
                <a:srgbClr val="EFFFFF"/>
              </a:solidFill>
            </a:endParaRPr>
          </a:p>
        </p:txBody>
      </p:sp>
      <p:sp>
        <p:nvSpPr>
          <p:cNvPr id="9219" name="文本框 34"/>
          <p:cNvSpPr txBox="1">
            <a:spLocks noChangeArrowheads="1"/>
          </p:cNvSpPr>
          <p:nvPr/>
        </p:nvSpPr>
        <p:spPr bwMode="auto">
          <a:xfrm rot="-280097">
            <a:off x="3431955" y="1665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0" name="文本框 36"/>
          <p:cNvSpPr txBox="1">
            <a:spLocks noChangeArrowheads="1"/>
          </p:cNvSpPr>
          <p:nvPr/>
        </p:nvSpPr>
        <p:spPr bwMode="auto">
          <a:xfrm rot="-5350866">
            <a:off x="5862417" y="17833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1" name="文本框 37"/>
          <p:cNvSpPr txBox="1">
            <a:spLocks noChangeArrowheads="1"/>
          </p:cNvSpPr>
          <p:nvPr/>
        </p:nvSpPr>
        <p:spPr bwMode="auto">
          <a:xfrm rot="-4150866">
            <a:off x="5332193" y="23273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2" name="文本框 45"/>
          <p:cNvSpPr txBox="1">
            <a:spLocks noChangeArrowheads="1"/>
          </p:cNvSpPr>
          <p:nvPr/>
        </p:nvSpPr>
        <p:spPr bwMode="auto">
          <a:xfrm rot="-5350866">
            <a:off x="6422804" y="18129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3" name="文本框 46"/>
          <p:cNvSpPr txBox="1">
            <a:spLocks noChangeArrowheads="1"/>
          </p:cNvSpPr>
          <p:nvPr/>
        </p:nvSpPr>
        <p:spPr bwMode="auto">
          <a:xfrm rot="-424911">
            <a:off x="7068124" y="21209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4" name="文本框 47"/>
          <p:cNvSpPr txBox="1">
            <a:spLocks noChangeArrowheads="1"/>
          </p:cNvSpPr>
          <p:nvPr/>
        </p:nvSpPr>
        <p:spPr bwMode="auto">
          <a:xfrm rot="-4150866">
            <a:off x="7656293" y="33602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5" name="文本框 49"/>
          <p:cNvSpPr txBox="1">
            <a:spLocks noChangeArrowheads="1"/>
          </p:cNvSpPr>
          <p:nvPr/>
        </p:nvSpPr>
        <p:spPr bwMode="auto">
          <a:xfrm rot="657351">
            <a:off x="5448874" y="18076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6" name="文本框 50"/>
          <p:cNvSpPr txBox="1">
            <a:spLocks noChangeArrowheads="1"/>
          </p:cNvSpPr>
          <p:nvPr/>
        </p:nvSpPr>
        <p:spPr bwMode="auto">
          <a:xfrm rot="1480325">
            <a:off x="7391974" y="1687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7" name="文本框 51"/>
          <p:cNvSpPr txBox="1">
            <a:spLocks noChangeArrowheads="1"/>
          </p:cNvSpPr>
          <p:nvPr/>
        </p:nvSpPr>
        <p:spPr bwMode="auto">
          <a:xfrm rot="-5350866">
            <a:off x="5981479" y="29305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8" name="文本框 32"/>
          <p:cNvSpPr txBox="1">
            <a:spLocks noChangeArrowheads="1"/>
          </p:cNvSpPr>
          <p:nvPr/>
        </p:nvSpPr>
        <p:spPr bwMode="auto">
          <a:xfrm>
            <a:off x="3262314" y="4747685"/>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9" name="文本框 34"/>
          <p:cNvSpPr txBox="1">
            <a:spLocks noChangeArrowheads="1"/>
          </p:cNvSpPr>
          <p:nvPr/>
        </p:nvSpPr>
        <p:spPr bwMode="auto">
          <a:xfrm rot="4149897">
            <a:off x="4462243" y="46926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0" name="文本框 36"/>
          <p:cNvSpPr txBox="1">
            <a:spLocks noChangeArrowheads="1"/>
          </p:cNvSpPr>
          <p:nvPr/>
        </p:nvSpPr>
        <p:spPr bwMode="auto">
          <a:xfrm rot="-1380000">
            <a:off x="3901060" y="1763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1" name="文本框 37"/>
          <p:cNvSpPr txBox="1">
            <a:spLocks noChangeArrowheads="1"/>
          </p:cNvSpPr>
          <p:nvPr/>
        </p:nvSpPr>
        <p:spPr bwMode="auto">
          <a:xfrm rot="-180000">
            <a:off x="4131249" y="27665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2" name="文本框 45"/>
          <p:cNvSpPr txBox="1">
            <a:spLocks noChangeArrowheads="1"/>
          </p:cNvSpPr>
          <p:nvPr/>
        </p:nvSpPr>
        <p:spPr bwMode="auto">
          <a:xfrm rot="-1380000">
            <a:off x="4461449" y="1792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3" name="文本框 46"/>
          <p:cNvSpPr txBox="1">
            <a:spLocks noChangeArrowheads="1"/>
          </p:cNvSpPr>
          <p:nvPr/>
        </p:nvSpPr>
        <p:spPr bwMode="auto">
          <a:xfrm rot="-1380000">
            <a:off x="4831335" y="2078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4" name="文本框 47"/>
          <p:cNvSpPr txBox="1">
            <a:spLocks noChangeArrowheads="1"/>
          </p:cNvSpPr>
          <p:nvPr/>
        </p:nvSpPr>
        <p:spPr bwMode="auto">
          <a:xfrm rot="-180000">
            <a:off x="5064699" y="30078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5" name="文本框 49"/>
          <p:cNvSpPr txBox="1">
            <a:spLocks noChangeArrowheads="1"/>
          </p:cNvSpPr>
          <p:nvPr/>
        </p:nvSpPr>
        <p:spPr bwMode="auto">
          <a:xfrm rot="-5350866">
            <a:off x="6311679" y="28416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6" name="文本框 50"/>
          <p:cNvSpPr txBox="1">
            <a:spLocks noChangeArrowheads="1"/>
          </p:cNvSpPr>
          <p:nvPr/>
        </p:nvSpPr>
        <p:spPr bwMode="auto">
          <a:xfrm rot="-170103">
            <a:off x="5590160" y="34819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7" name="文本框 51"/>
          <p:cNvSpPr txBox="1">
            <a:spLocks noChangeArrowheads="1"/>
          </p:cNvSpPr>
          <p:nvPr/>
        </p:nvSpPr>
        <p:spPr bwMode="auto">
          <a:xfrm rot="-5350866">
            <a:off x="5846542" y="46069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8" name="文本框 32"/>
          <p:cNvSpPr txBox="1">
            <a:spLocks noChangeArrowheads="1"/>
          </p:cNvSpPr>
          <p:nvPr/>
        </p:nvSpPr>
        <p:spPr bwMode="auto">
          <a:xfrm rot="1209897">
            <a:off x="1500760" y="38841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9" name="文本框 34"/>
          <p:cNvSpPr txBox="1">
            <a:spLocks noChangeArrowheads="1"/>
          </p:cNvSpPr>
          <p:nvPr/>
        </p:nvSpPr>
        <p:spPr bwMode="auto">
          <a:xfrm rot="4149897">
            <a:off x="2141318" y="463552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0" name="文本框 36"/>
          <p:cNvSpPr txBox="1">
            <a:spLocks noChangeArrowheads="1"/>
          </p:cNvSpPr>
          <p:nvPr/>
        </p:nvSpPr>
        <p:spPr bwMode="auto">
          <a:xfrm rot="-1380000">
            <a:off x="1605535" y="4332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1" name="文本框 37"/>
          <p:cNvSpPr txBox="1">
            <a:spLocks noChangeArrowheads="1"/>
          </p:cNvSpPr>
          <p:nvPr/>
        </p:nvSpPr>
        <p:spPr bwMode="auto">
          <a:xfrm rot="1029897">
            <a:off x="2486599" y="36999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2" name="文本框 45"/>
          <p:cNvSpPr txBox="1">
            <a:spLocks noChangeArrowheads="1"/>
          </p:cNvSpPr>
          <p:nvPr/>
        </p:nvSpPr>
        <p:spPr bwMode="auto">
          <a:xfrm rot="-1380000">
            <a:off x="3162874" y="4222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3" name="文本框 46"/>
          <p:cNvSpPr txBox="1">
            <a:spLocks noChangeArrowheads="1"/>
          </p:cNvSpPr>
          <p:nvPr/>
        </p:nvSpPr>
        <p:spPr bwMode="auto">
          <a:xfrm rot="-170103">
            <a:off x="787974" y="2068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4" name="文本框 47"/>
          <p:cNvSpPr txBox="1">
            <a:spLocks noChangeArrowheads="1"/>
          </p:cNvSpPr>
          <p:nvPr/>
        </p:nvSpPr>
        <p:spPr bwMode="auto">
          <a:xfrm rot="1029897">
            <a:off x="829249" y="45614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5" name="文本框 49"/>
          <p:cNvSpPr txBox="1">
            <a:spLocks noChangeArrowheads="1"/>
          </p:cNvSpPr>
          <p:nvPr/>
        </p:nvSpPr>
        <p:spPr bwMode="auto">
          <a:xfrm rot="-170103">
            <a:off x="3010474" y="51435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6" name="文本框 50"/>
          <p:cNvSpPr txBox="1">
            <a:spLocks noChangeArrowheads="1"/>
          </p:cNvSpPr>
          <p:nvPr/>
        </p:nvSpPr>
        <p:spPr bwMode="auto">
          <a:xfrm rot="-170103">
            <a:off x="4158235" y="42545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7" name="文本框 51"/>
          <p:cNvSpPr txBox="1">
            <a:spLocks noChangeArrowheads="1"/>
          </p:cNvSpPr>
          <p:nvPr/>
        </p:nvSpPr>
        <p:spPr bwMode="auto">
          <a:xfrm rot="-170103">
            <a:off x="4324924" y="5266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8" name="文本框 32"/>
          <p:cNvSpPr txBox="1">
            <a:spLocks noChangeArrowheads="1"/>
          </p:cNvSpPr>
          <p:nvPr/>
        </p:nvSpPr>
        <p:spPr bwMode="auto">
          <a:xfrm rot="-5070842">
            <a:off x="323630" y="27506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9" name="文本框 34"/>
          <p:cNvSpPr txBox="1">
            <a:spLocks noChangeArrowheads="1"/>
          </p:cNvSpPr>
          <p:nvPr/>
        </p:nvSpPr>
        <p:spPr bwMode="auto">
          <a:xfrm rot="4149897">
            <a:off x="1338043" y="2906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0" name="文本框 34"/>
          <p:cNvSpPr txBox="1">
            <a:spLocks noChangeArrowheads="1"/>
          </p:cNvSpPr>
          <p:nvPr/>
        </p:nvSpPr>
        <p:spPr bwMode="auto">
          <a:xfrm rot="-170103">
            <a:off x="1243585" y="17314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1" name="文本框 35"/>
          <p:cNvSpPr txBox="1">
            <a:spLocks noChangeArrowheads="1"/>
          </p:cNvSpPr>
          <p:nvPr/>
        </p:nvSpPr>
        <p:spPr bwMode="auto">
          <a:xfrm rot="1029897">
            <a:off x="1338835" y="22733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2" name="文本框 45"/>
          <p:cNvSpPr txBox="1">
            <a:spLocks noChangeArrowheads="1"/>
          </p:cNvSpPr>
          <p:nvPr/>
        </p:nvSpPr>
        <p:spPr bwMode="auto">
          <a:xfrm rot="-1380000">
            <a:off x="2118299" y="1555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3" name="文本框 46"/>
          <p:cNvSpPr txBox="1">
            <a:spLocks noChangeArrowheads="1"/>
          </p:cNvSpPr>
          <p:nvPr/>
        </p:nvSpPr>
        <p:spPr bwMode="auto">
          <a:xfrm rot="-1380000">
            <a:off x="2688210" y="17822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4" name="文本框 47"/>
          <p:cNvSpPr txBox="1">
            <a:spLocks noChangeArrowheads="1"/>
          </p:cNvSpPr>
          <p:nvPr/>
        </p:nvSpPr>
        <p:spPr bwMode="auto">
          <a:xfrm rot="-180000">
            <a:off x="2416749" y="25336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5" name="文本框 49"/>
          <p:cNvSpPr txBox="1">
            <a:spLocks noChangeArrowheads="1"/>
          </p:cNvSpPr>
          <p:nvPr/>
        </p:nvSpPr>
        <p:spPr bwMode="auto">
          <a:xfrm rot="-1380000">
            <a:off x="3277174" y="2078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6" name="文本框 50"/>
          <p:cNvSpPr txBox="1">
            <a:spLocks noChangeArrowheads="1"/>
          </p:cNvSpPr>
          <p:nvPr/>
        </p:nvSpPr>
        <p:spPr bwMode="auto">
          <a:xfrm rot="-1380000">
            <a:off x="2850135" y="2853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7" name="文本框 51"/>
          <p:cNvSpPr txBox="1">
            <a:spLocks noChangeArrowheads="1"/>
          </p:cNvSpPr>
          <p:nvPr/>
        </p:nvSpPr>
        <p:spPr bwMode="auto">
          <a:xfrm rot="-1380000">
            <a:off x="3485135" y="30353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8" name="文本框 32"/>
          <p:cNvSpPr txBox="1">
            <a:spLocks noChangeArrowheads="1"/>
          </p:cNvSpPr>
          <p:nvPr/>
        </p:nvSpPr>
        <p:spPr bwMode="auto">
          <a:xfrm rot="1209897">
            <a:off x="5115499" y="4745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9" name="文本框 34"/>
          <p:cNvSpPr txBox="1">
            <a:spLocks noChangeArrowheads="1"/>
          </p:cNvSpPr>
          <p:nvPr/>
        </p:nvSpPr>
        <p:spPr bwMode="auto">
          <a:xfrm rot="-1030866">
            <a:off x="6311680" y="52197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0" name="文本框 36"/>
          <p:cNvSpPr txBox="1">
            <a:spLocks noChangeArrowheads="1"/>
          </p:cNvSpPr>
          <p:nvPr/>
        </p:nvSpPr>
        <p:spPr bwMode="auto">
          <a:xfrm rot="368503">
            <a:off x="5774310" y="38396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1" name="文本框 37"/>
          <p:cNvSpPr txBox="1">
            <a:spLocks noChangeArrowheads="1"/>
          </p:cNvSpPr>
          <p:nvPr/>
        </p:nvSpPr>
        <p:spPr bwMode="auto">
          <a:xfrm rot="829244">
            <a:off x="5285360" y="5325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2" name="文本框 45"/>
          <p:cNvSpPr txBox="1">
            <a:spLocks noChangeArrowheads="1"/>
          </p:cNvSpPr>
          <p:nvPr/>
        </p:nvSpPr>
        <p:spPr bwMode="auto">
          <a:xfrm rot="-4502722">
            <a:off x="6779992" y="33623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3" name="文本框 46"/>
          <p:cNvSpPr txBox="1">
            <a:spLocks noChangeArrowheads="1"/>
          </p:cNvSpPr>
          <p:nvPr/>
        </p:nvSpPr>
        <p:spPr bwMode="auto">
          <a:xfrm rot="2702238">
            <a:off x="7568979" y="41116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4" name="文本框 47"/>
          <p:cNvSpPr txBox="1">
            <a:spLocks noChangeArrowheads="1"/>
          </p:cNvSpPr>
          <p:nvPr/>
        </p:nvSpPr>
        <p:spPr bwMode="auto">
          <a:xfrm rot="-3456638">
            <a:off x="6745068" y="45667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5" name="文本框 49"/>
          <p:cNvSpPr txBox="1">
            <a:spLocks noChangeArrowheads="1"/>
          </p:cNvSpPr>
          <p:nvPr/>
        </p:nvSpPr>
        <p:spPr bwMode="auto">
          <a:xfrm rot="-3180423">
            <a:off x="1965105" y="31274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6" name="文本框 50"/>
          <p:cNvSpPr txBox="1">
            <a:spLocks noChangeArrowheads="1"/>
          </p:cNvSpPr>
          <p:nvPr/>
        </p:nvSpPr>
        <p:spPr bwMode="auto">
          <a:xfrm rot="-3640556">
            <a:off x="7240368" y="4816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7" name="文本框 51"/>
          <p:cNvSpPr txBox="1">
            <a:spLocks noChangeArrowheads="1"/>
          </p:cNvSpPr>
          <p:nvPr/>
        </p:nvSpPr>
        <p:spPr bwMode="auto">
          <a:xfrm rot="1549510">
            <a:off x="7755510" y="29273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8" name="文本框 32"/>
          <p:cNvSpPr txBox="1">
            <a:spLocks noChangeArrowheads="1"/>
          </p:cNvSpPr>
          <p:nvPr/>
        </p:nvSpPr>
        <p:spPr bwMode="auto">
          <a:xfrm rot="4190103">
            <a:off x="4289204" y="33708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9" name="文本框 34"/>
          <p:cNvSpPr txBox="1">
            <a:spLocks noChangeArrowheads="1"/>
          </p:cNvSpPr>
          <p:nvPr/>
        </p:nvSpPr>
        <p:spPr bwMode="auto">
          <a:xfrm rot="8340000">
            <a:off x="4921030" y="42121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0" name="文本框 36"/>
          <p:cNvSpPr txBox="1">
            <a:spLocks noChangeArrowheads="1"/>
          </p:cNvSpPr>
          <p:nvPr/>
        </p:nvSpPr>
        <p:spPr bwMode="auto">
          <a:xfrm rot="-1160763">
            <a:off x="5774310" y="23622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1" name="文本框 37"/>
          <p:cNvSpPr txBox="1">
            <a:spLocks noChangeArrowheads="1"/>
          </p:cNvSpPr>
          <p:nvPr/>
        </p:nvSpPr>
        <p:spPr bwMode="auto">
          <a:xfrm rot="39237">
            <a:off x="5650485" y="30586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2" name="文本框 45"/>
          <p:cNvSpPr txBox="1">
            <a:spLocks noChangeArrowheads="1"/>
          </p:cNvSpPr>
          <p:nvPr/>
        </p:nvSpPr>
        <p:spPr bwMode="auto">
          <a:xfrm rot="-1160763">
            <a:off x="6334699" y="23918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3" name="文本框 46"/>
          <p:cNvSpPr txBox="1">
            <a:spLocks noChangeArrowheads="1"/>
          </p:cNvSpPr>
          <p:nvPr/>
        </p:nvSpPr>
        <p:spPr bwMode="auto">
          <a:xfrm rot="-1160763">
            <a:off x="6704585" y="26776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4" name="文本框 47"/>
          <p:cNvSpPr txBox="1">
            <a:spLocks noChangeArrowheads="1"/>
          </p:cNvSpPr>
          <p:nvPr/>
        </p:nvSpPr>
        <p:spPr bwMode="auto">
          <a:xfrm rot="39237">
            <a:off x="7185599" y="33041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5" name="文本框 49"/>
          <p:cNvSpPr txBox="1">
            <a:spLocks noChangeArrowheads="1"/>
          </p:cNvSpPr>
          <p:nvPr/>
        </p:nvSpPr>
        <p:spPr bwMode="auto">
          <a:xfrm rot="-1160763">
            <a:off x="7039549" y="2906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6" name="文本框 50"/>
          <p:cNvSpPr txBox="1">
            <a:spLocks noChangeArrowheads="1"/>
          </p:cNvSpPr>
          <p:nvPr/>
        </p:nvSpPr>
        <p:spPr bwMode="auto">
          <a:xfrm rot="-1160763">
            <a:off x="7488810" y="26056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7" name="文本框 51"/>
          <p:cNvSpPr txBox="1">
            <a:spLocks noChangeArrowheads="1"/>
          </p:cNvSpPr>
          <p:nvPr/>
        </p:nvSpPr>
        <p:spPr bwMode="auto">
          <a:xfrm rot="-1160763">
            <a:off x="7290374" y="37528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8" name="文本框 32"/>
          <p:cNvSpPr txBox="1">
            <a:spLocks noChangeArrowheads="1"/>
          </p:cNvSpPr>
          <p:nvPr/>
        </p:nvSpPr>
        <p:spPr bwMode="auto">
          <a:xfrm rot="4190103">
            <a:off x="2766793" y="44820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9" name="文本框 34"/>
          <p:cNvSpPr txBox="1">
            <a:spLocks noChangeArrowheads="1"/>
          </p:cNvSpPr>
          <p:nvPr/>
        </p:nvSpPr>
        <p:spPr bwMode="auto">
          <a:xfrm rot="8340000">
            <a:off x="3922492" y="37825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0" name="文本框 36"/>
          <p:cNvSpPr txBox="1">
            <a:spLocks noChangeArrowheads="1"/>
          </p:cNvSpPr>
          <p:nvPr/>
        </p:nvSpPr>
        <p:spPr bwMode="auto">
          <a:xfrm rot="2810103">
            <a:off x="3814542" y="23421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1" name="文本框 37"/>
          <p:cNvSpPr txBox="1">
            <a:spLocks noChangeArrowheads="1"/>
          </p:cNvSpPr>
          <p:nvPr/>
        </p:nvSpPr>
        <p:spPr bwMode="auto">
          <a:xfrm rot="4010103">
            <a:off x="3814542" y="30660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2" name="文本框 45"/>
          <p:cNvSpPr txBox="1">
            <a:spLocks noChangeArrowheads="1"/>
          </p:cNvSpPr>
          <p:nvPr/>
        </p:nvSpPr>
        <p:spPr bwMode="auto">
          <a:xfrm rot="2810103">
            <a:off x="4374929" y="23717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3" name="文本框 46"/>
          <p:cNvSpPr txBox="1">
            <a:spLocks noChangeArrowheads="1"/>
          </p:cNvSpPr>
          <p:nvPr/>
        </p:nvSpPr>
        <p:spPr bwMode="auto">
          <a:xfrm rot="2810103">
            <a:off x="4744818" y="2657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4" name="文本框 47"/>
          <p:cNvSpPr txBox="1">
            <a:spLocks noChangeArrowheads="1"/>
          </p:cNvSpPr>
          <p:nvPr/>
        </p:nvSpPr>
        <p:spPr bwMode="auto">
          <a:xfrm rot="4010103">
            <a:off x="4744818" y="33814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5" name="文本框 49"/>
          <p:cNvSpPr txBox="1">
            <a:spLocks noChangeArrowheads="1"/>
          </p:cNvSpPr>
          <p:nvPr/>
        </p:nvSpPr>
        <p:spPr bwMode="auto">
          <a:xfrm rot="-1160763">
            <a:off x="6225160" y="3420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6" name="文本框 50"/>
          <p:cNvSpPr txBox="1">
            <a:spLocks noChangeArrowheads="1"/>
          </p:cNvSpPr>
          <p:nvPr/>
        </p:nvSpPr>
        <p:spPr bwMode="auto">
          <a:xfrm rot="4020000">
            <a:off x="5219479" y="35359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7" name="文本框 51"/>
          <p:cNvSpPr txBox="1">
            <a:spLocks noChangeArrowheads="1"/>
          </p:cNvSpPr>
          <p:nvPr/>
        </p:nvSpPr>
        <p:spPr bwMode="auto">
          <a:xfrm rot="-1160763">
            <a:off x="5599685" y="43201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8" name="文本框 32"/>
          <p:cNvSpPr txBox="1">
            <a:spLocks noChangeArrowheads="1"/>
          </p:cNvSpPr>
          <p:nvPr/>
        </p:nvSpPr>
        <p:spPr bwMode="auto">
          <a:xfrm rot="5400000">
            <a:off x="1142780" y="43339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9" name="文本框 34"/>
          <p:cNvSpPr txBox="1">
            <a:spLocks noChangeArrowheads="1"/>
          </p:cNvSpPr>
          <p:nvPr/>
        </p:nvSpPr>
        <p:spPr bwMode="auto">
          <a:xfrm rot="8340000">
            <a:off x="1879380" y="47646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0" name="文本框 36"/>
          <p:cNvSpPr txBox="1">
            <a:spLocks noChangeArrowheads="1"/>
          </p:cNvSpPr>
          <p:nvPr/>
        </p:nvSpPr>
        <p:spPr bwMode="auto">
          <a:xfrm rot="2810103">
            <a:off x="1863504" y="367138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1" name="文本框 37"/>
          <p:cNvSpPr txBox="1">
            <a:spLocks noChangeArrowheads="1"/>
          </p:cNvSpPr>
          <p:nvPr/>
        </p:nvSpPr>
        <p:spPr bwMode="auto">
          <a:xfrm rot="5220000">
            <a:off x="2298479" y="40481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2" name="文本框 45"/>
          <p:cNvSpPr txBox="1">
            <a:spLocks noChangeArrowheads="1"/>
          </p:cNvSpPr>
          <p:nvPr/>
        </p:nvSpPr>
        <p:spPr bwMode="auto">
          <a:xfrm rot="2810103">
            <a:off x="2811243" y="369043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3" name="文本框 46"/>
          <p:cNvSpPr txBox="1">
            <a:spLocks noChangeArrowheads="1"/>
          </p:cNvSpPr>
          <p:nvPr/>
        </p:nvSpPr>
        <p:spPr bwMode="auto">
          <a:xfrm rot="4020000">
            <a:off x="701454" y="26469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4" name="文本框 47"/>
          <p:cNvSpPr txBox="1">
            <a:spLocks noChangeArrowheads="1"/>
          </p:cNvSpPr>
          <p:nvPr/>
        </p:nvSpPr>
        <p:spPr bwMode="auto">
          <a:xfrm rot="5220000">
            <a:off x="703042" y="38915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5" name="文本框 49"/>
          <p:cNvSpPr txBox="1">
            <a:spLocks noChangeArrowheads="1"/>
          </p:cNvSpPr>
          <p:nvPr/>
        </p:nvSpPr>
        <p:spPr bwMode="auto">
          <a:xfrm rot="4020000">
            <a:off x="2465168" y="50154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6" name="文本框 50"/>
          <p:cNvSpPr txBox="1">
            <a:spLocks noChangeArrowheads="1"/>
          </p:cNvSpPr>
          <p:nvPr/>
        </p:nvSpPr>
        <p:spPr bwMode="auto">
          <a:xfrm rot="4020000">
            <a:off x="3703417" y="45180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7" name="文本框 51"/>
          <p:cNvSpPr txBox="1">
            <a:spLocks noChangeArrowheads="1"/>
          </p:cNvSpPr>
          <p:nvPr/>
        </p:nvSpPr>
        <p:spPr bwMode="auto">
          <a:xfrm rot="4020000">
            <a:off x="4073305" y="48038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8" name="文本框 32"/>
          <p:cNvSpPr txBox="1">
            <a:spLocks noChangeArrowheads="1"/>
          </p:cNvSpPr>
          <p:nvPr/>
        </p:nvSpPr>
        <p:spPr bwMode="auto">
          <a:xfrm rot="-880739">
            <a:off x="514924" y="33803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9" name="文本框 34"/>
          <p:cNvSpPr txBox="1">
            <a:spLocks noChangeArrowheads="1"/>
          </p:cNvSpPr>
          <p:nvPr/>
        </p:nvSpPr>
        <p:spPr bwMode="auto">
          <a:xfrm rot="8340000">
            <a:off x="1252317" y="34840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0" name="文本框 36"/>
          <p:cNvSpPr txBox="1">
            <a:spLocks noChangeArrowheads="1"/>
          </p:cNvSpPr>
          <p:nvPr/>
        </p:nvSpPr>
        <p:spPr bwMode="auto">
          <a:xfrm rot="4020000">
            <a:off x="1671418" y="20436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1" name="文本框 37"/>
          <p:cNvSpPr txBox="1">
            <a:spLocks noChangeArrowheads="1"/>
          </p:cNvSpPr>
          <p:nvPr/>
        </p:nvSpPr>
        <p:spPr bwMode="auto">
          <a:xfrm rot="5220000">
            <a:off x="1671418" y="27675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2" name="文本框 45"/>
          <p:cNvSpPr txBox="1">
            <a:spLocks noChangeArrowheads="1"/>
          </p:cNvSpPr>
          <p:nvPr/>
        </p:nvSpPr>
        <p:spPr bwMode="auto">
          <a:xfrm rot="2810103">
            <a:off x="2231804" y="20733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3" name="文本框 46"/>
          <p:cNvSpPr txBox="1">
            <a:spLocks noChangeArrowheads="1"/>
          </p:cNvSpPr>
          <p:nvPr/>
        </p:nvSpPr>
        <p:spPr bwMode="auto">
          <a:xfrm rot="2810103">
            <a:off x="2601692" y="23590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4" name="文本框 47"/>
          <p:cNvSpPr txBox="1">
            <a:spLocks noChangeArrowheads="1"/>
          </p:cNvSpPr>
          <p:nvPr/>
        </p:nvSpPr>
        <p:spPr bwMode="auto">
          <a:xfrm rot="4010103">
            <a:off x="2330229" y="311258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5" name="文本框 49"/>
          <p:cNvSpPr txBox="1">
            <a:spLocks noChangeArrowheads="1"/>
          </p:cNvSpPr>
          <p:nvPr/>
        </p:nvSpPr>
        <p:spPr bwMode="auto">
          <a:xfrm rot="2810103">
            <a:off x="3189068" y="2657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6" name="文本框 50"/>
          <p:cNvSpPr txBox="1">
            <a:spLocks noChangeArrowheads="1"/>
          </p:cNvSpPr>
          <p:nvPr/>
        </p:nvSpPr>
        <p:spPr bwMode="auto">
          <a:xfrm rot="2810103">
            <a:off x="3076355" y="32374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7" name="文本框 51"/>
          <p:cNvSpPr txBox="1">
            <a:spLocks noChangeArrowheads="1"/>
          </p:cNvSpPr>
          <p:nvPr/>
        </p:nvSpPr>
        <p:spPr bwMode="auto">
          <a:xfrm rot="2810103">
            <a:off x="3446242" y="35232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8" name="文本框 32"/>
          <p:cNvSpPr txBox="1">
            <a:spLocks noChangeArrowheads="1"/>
          </p:cNvSpPr>
          <p:nvPr/>
        </p:nvSpPr>
        <p:spPr bwMode="auto">
          <a:xfrm rot="5400000">
            <a:off x="4752755" y="49392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9" name="文本框 34"/>
          <p:cNvSpPr txBox="1">
            <a:spLocks noChangeArrowheads="1"/>
          </p:cNvSpPr>
          <p:nvPr/>
        </p:nvSpPr>
        <p:spPr bwMode="auto">
          <a:xfrm rot="3159237">
            <a:off x="5817968" y="5370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0" name="文本框 36"/>
          <p:cNvSpPr txBox="1">
            <a:spLocks noChangeArrowheads="1"/>
          </p:cNvSpPr>
          <p:nvPr/>
        </p:nvSpPr>
        <p:spPr bwMode="auto">
          <a:xfrm rot="-1160763">
            <a:off x="6237860" y="3928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1" name="文本框 37"/>
          <p:cNvSpPr txBox="1">
            <a:spLocks noChangeArrowheads="1"/>
          </p:cNvSpPr>
          <p:nvPr/>
        </p:nvSpPr>
        <p:spPr bwMode="auto">
          <a:xfrm rot="39237">
            <a:off x="6237860" y="46524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2" name="文本框 45"/>
          <p:cNvSpPr txBox="1">
            <a:spLocks noChangeArrowheads="1"/>
          </p:cNvSpPr>
          <p:nvPr/>
        </p:nvSpPr>
        <p:spPr bwMode="auto">
          <a:xfrm rot="-1160763">
            <a:off x="6798249" y="39581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3" name="文本框 46"/>
          <p:cNvSpPr txBox="1">
            <a:spLocks noChangeArrowheads="1"/>
          </p:cNvSpPr>
          <p:nvPr/>
        </p:nvSpPr>
        <p:spPr bwMode="auto">
          <a:xfrm rot="-1160763">
            <a:off x="7168135" y="42439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4" name="文本框 47"/>
          <p:cNvSpPr txBox="1">
            <a:spLocks noChangeArrowheads="1"/>
          </p:cNvSpPr>
          <p:nvPr/>
        </p:nvSpPr>
        <p:spPr bwMode="auto">
          <a:xfrm rot="39237">
            <a:off x="6855399" y="50017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5" name="文本框 49"/>
          <p:cNvSpPr txBox="1">
            <a:spLocks noChangeArrowheads="1"/>
          </p:cNvSpPr>
          <p:nvPr/>
        </p:nvSpPr>
        <p:spPr bwMode="auto">
          <a:xfrm rot="-1160763">
            <a:off x="7688835" y="4631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6" name="文本框 50"/>
          <p:cNvSpPr txBox="1">
            <a:spLocks noChangeArrowheads="1"/>
          </p:cNvSpPr>
          <p:nvPr/>
        </p:nvSpPr>
        <p:spPr bwMode="auto">
          <a:xfrm rot="-1160763">
            <a:off x="7642799" y="51223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7" name="文本框 51"/>
          <p:cNvSpPr txBox="1">
            <a:spLocks noChangeArrowheads="1"/>
          </p:cNvSpPr>
          <p:nvPr/>
        </p:nvSpPr>
        <p:spPr bwMode="auto">
          <a:xfrm rot="-1160763">
            <a:off x="6780785" y="1555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 name="矩形 1"/>
          <p:cNvSpPr>
            <a:spLocks noChangeArrowheads="1"/>
          </p:cNvSpPr>
          <p:nvPr/>
        </p:nvSpPr>
        <p:spPr bwMode="auto">
          <a:xfrm>
            <a:off x="-1" y="2054107"/>
            <a:ext cx="9143999" cy="47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0000"/>
              </a:lnSpc>
            </a:pPr>
            <a:r>
              <a:rPr lang="en-US" altLang="zh-CN" sz="3200" b="1" dirty="0" smtClean="0">
                <a:solidFill>
                  <a:srgbClr val="002060"/>
                </a:solidFill>
                <a:latin typeface="华文楷体" panose="02010600040101010101" pitchFamily="2" charset="-122"/>
                <a:ea typeface="华文楷体" panose="02010600040101010101" pitchFamily="2" charset="-122"/>
              </a:rPr>
              <a:t>            </a:t>
            </a:r>
            <a:r>
              <a:rPr lang="zh-CN" altLang="en-US" sz="3200" b="1" dirty="0" smtClean="0">
                <a:solidFill>
                  <a:srgbClr val="002060"/>
                </a:solidFill>
                <a:latin typeface="华文楷体" panose="02010600040101010101" pitchFamily="2" charset="-122"/>
                <a:ea typeface="华文楷体" panose="02010600040101010101" pitchFamily="2" charset="-122"/>
              </a:rPr>
              <a:t>“</a:t>
            </a:r>
            <a:r>
              <a:rPr lang="zh-CN" altLang="en-US" sz="3200" b="1" dirty="0">
                <a:solidFill>
                  <a:srgbClr val="002060"/>
                </a:solidFill>
                <a:latin typeface="华文楷体" panose="02010600040101010101" pitchFamily="2" charset="-122"/>
                <a:ea typeface="华文楷体" panose="02010600040101010101" pitchFamily="2" charset="-122"/>
              </a:rPr>
              <a:t>中华民族是历经磨难、不屈不挠的伟大民族，中国人民是勤劳勇敢、自强不息的伟大民族，中国共产党是敢于斗争、敢于胜利的伟大政党。历史车轮滚滚向前，时代潮流浩浩荡荡。历史只眷顾坚定者、奋进者、搏击者、而不会等待犹豫者、懈怠者、畏难者</a:t>
            </a:r>
            <a:r>
              <a:rPr lang="zh-CN" altLang="en-US" sz="3200" b="1" dirty="0" smtClean="0">
                <a:solidFill>
                  <a:srgbClr val="002060"/>
                </a:solidFill>
                <a:latin typeface="华文楷体" panose="02010600040101010101" pitchFamily="2" charset="-122"/>
                <a:ea typeface="华文楷体" panose="02010600040101010101" pitchFamily="2" charset="-122"/>
              </a:rPr>
              <a:t>。全党一定要保持艰苦奋斗、戒骄戒躁的作风，以时不我待、只争朝夕的精神、奋力走好新时代的长征路”</a:t>
            </a:r>
            <a:r>
              <a:rPr lang="en-US" altLang="zh-CN" sz="3200" b="1" dirty="0">
                <a:solidFill>
                  <a:srgbClr val="002060"/>
                </a:solidFill>
                <a:latin typeface="华文楷体" panose="02010600040101010101" pitchFamily="2" charset="-122"/>
                <a:ea typeface="华文楷体" panose="02010600040101010101" pitchFamily="2" charset="-122"/>
              </a:rPr>
              <a:t> </a:t>
            </a:r>
            <a:r>
              <a:rPr lang="en-US" altLang="zh-CN" sz="3200" b="1" dirty="0" smtClean="0">
                <a:solidFill>
                  <a:srgbClr val="002060"/>
                </a:solidFill>
                <a:latin typeface="华文楷体" panose="02010600040101010101" pitchFamily="2" charset="-122"/>
                <a:ea typeface="华文楷体" panose="02010600040101010101" pitchFamily="2" charset="-122"/>
              </a:rPr>
              <a:t>         ——</a:t>
            </a:r>
            <a:r>
              <a:rPr lang="zh-CN" altLang="en-US" sz="3200" b="1" dirty="0" smtClean="0">
                <a:solidFill>
                  <a:srgbClr val="002060"/>
                </a:solidFill>
                <a:latin typeface="华文楷体" panose="02010600040101010101" pitchFamily="2" charset="-122"/>
                <a:ea typeface="华文楷体" panose="02010600040101010101" pitchFamily="2" charset="-122"/>
              </a:rPr>
              <a:t>摘自</a:t>
            </a:r>
            <a:r>
              <a:rPr lang="en-US" altLang="zh-CN" sz="3200" b="1" dirty="0" smtClean="0">
                <a:solidFill>
                  <a:srgbClr val="002060"/>
                </a:solidFill>
                <a:latin typeface="华文楷体" panose="02010600040101010101" pitchFamily="2" charset="-122"/>
                <a:ea typeface="华文楷体" panose="02010600040101010101" pitchFamily="2" charset="-122"/>
              </a:rPr>
              <a:t>《</a:t>
            </a:r>
            <a:r>
              <a:rPr lang="zh-CN" altLang="en-US" sz="3200" b="1" dirty="0" smtClean="0">
                <a:solidFill>
                  <a:srgbClr val="002060"/>
                </a:solidFill>
                <a:latin typeface="华文楷体" panose="02010600040101010101" pitchFamily="2" charset="-122"/>
                <a:ea typeface="华文楷体" panose="02010600040101010101" pitchFamily="2" charset="-122"/>
              </a:rPr>
              <a:t>十九大报告</a:t>
            </a:r>
            <a:r>
              <a:rPr lang="en-US" altLang="zh-CN" sz="3200" b="1" dirty="0" smtClean="0">
                <a:solidFill>
                  <a:srgbClr val="002060"/>
                </a:solidFill>
                <a:latin typeface="华文楷体" panose="02010600040101010101" pitchFamily="2" charset="-122"/>
                <a:ea typeface="华文楷体" panose="02010600040101010101" pitchFamily="2" charset="-122"/>
              </a:rPr>
              <a:t>》</a:t>
            </a:r>
            <a:endParaRPr lang="zh-CN" altLang="en-US" sz="3200" b="1" dirty="0">
              <a:solidFill>
                <a:srgbClr val="002060"/>
              </a:solidFill>
              <a:latin typeface="华文楷体" panose="02010600040101010101" pitchFamily="2" charset="-122"/>
              <a:ea typeface="华文楷体" panose="02010600040101010101" pitchFamily="2" charset="-122"/>
            </a:endParaRPr>
          </a:p>
        </p:txBody>
      </p:sp>
      <p:sp>
        <p:nvSpPr>
          <p:cNvPr id="104" name="矩形 103"/>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青年当自强不息</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230889375"/>
      </p:ext>
    </p:extLst>
  </p:cSld>
  <p:clrMapOvr>
    <a:masterClrMapping/>
  </p:clrMapOvr>
  <mc:AlternateContent xmlns:mc="http://schemas.openxmlformats.org/markup-compatibility/2006" xmlns:p14="http://schemas.microsoft.com/office/powerpoint/2010/main">
    <mc:Choice Requires="p14">
      <p:transition spd="slow" p14:dur="3000">
        <p14:shred pattern="rectang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1000"/>
                                        <p:tgtEl>
                                          <p:spTgt spid="104"/>
                                        </p:tgtEl>
                                      </p:cBhvr>
                                    </p:animEffect>
                                    <p:anim calcmode="lin" valueType="num">
                                      <p:cBhvr>
                                        <p:cTn id="8" dur="1000" fill="hold"/>
                                        <p:tgtEl>
                                          <p:spTgt spid="104"/>
                                        </p:tgtEl>
                                        <p:attrNameLst>
                                          <p:attrName>ppt_x</p:attrName>
                                        </p:attrNameLst>
                                      </p:cBhvr>
                                      <p:tavLst>
                                        <p:tav tm="0">
                                          <p:val>
                                            <p:strVal val="#ppt_x"/>
                                          </p:val>
                                        </p:tav>
                                        <p:tav tm="100000">
                                          <p:val>
                                            <p:strVal val="#ppt_x"/>
                                          </p:val>
                                        </p:tav>
                                      </p:tavLst>
                                    </p:anim>
                                    <p:anim calcmode="lin" valueType="num">
                                      <p:cBhvr>
                                        <p:cTn id="9"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a:spLocks noChangeArrowheads="1"/>
          </p:cNvSpPr>
          <p:nvPr/>
        </p:nvSpPr>
        <p:spPr bwMode="auto">
          <a:xfrm>
            <a:off x="-8183" y="2276872"/>
            <a:ext cx="9143999" cy="452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3200" b="1" dirty="0" smtClean="0">
                <a:solidFill>
                  <a:srgbClr val="002060"/>
                </a:solidFill>
                <a:latin typeface="华文楷体" panose="02010600040101010101" pitchFamily="2" charset="-122"/>
                <a:ea typeface="华文楷体" panose="02010600040101010101" pitchFamily="2" charset="-122"/>
              </a:rPr>
              <a:t>        对于</a:t>
            </a:r>
            <a:r>
              <a:rPr lang="zh-CN" altLang="en-US" sz="3200" b="1" dirty="0">
                <a:solidFill>
                  <a:srgbClr val="002060"/>
                </a:solidFill>
                <a:latin typeface="华文楷体" panose="02010600040101010101" pitchFamily="2" charset="-122"/>
                <a:ea typeface="华文楷体" panose="02010600040101010101" pitchFamily="2" charset="-122"/>
              </a:rPr>
              <a:t>青少年，这份报告也给予了厚望：“青年兴则国家兴，青年强则国家强。青年一代有理想、有本领、有担当，国家就有希望。</a:t>
            </a:r>
            <a:r>
              <a:rPr lang="en-US" altLang="zh-CN" sz="3200" b="1" dirty="0">
                <a:solidFill>
                  <a:srgbClr val="002060"/>
                </a:solidFill>
                <a:latin typeface="华文楷体" panose="02010600040101010101" pitchFamily="2" charset="-122"/>
                <a:ea typeface="华文楷体" panose="02010600040101010101" pitchFamily="2" charset="-122"/>
              </a:rPr>
              <a:t>……</a:t>
            </a:r>
            <a:r>
              <a:rPr lang="zh-CN" altLang="en-US" sz="3200" b="1" dirty="0">
                <a:solidFill>
                  <a:srgbClr val="002060"/>
                </a:solidFill>
                <a:latin typeface="华文楷体" panose="02010600040101010101" pitchFamily="2" charset="-122"/>
                <a:ea typeface="华文楷体" panose="02010600040101010101" pitchFamily="2" charset="-122"/>
              </a:rPr>
              <a:t>中华民族伟大复兴的中国梦终将在一代代青年的接力奋斗中变为现实。”那么？我们青少年应该怎样做才能不辜负这份希望呢？</a:t>
            </a:r>
            <a:endParaRPr lang="en-US" altLang="zh-CN" sz="3200" b="1" dirty="0">
              <a:solidFill>
                <a:srgbClr val="002060"/>
              </a:solidFill>
              <a:latin typeface="华文楷体" panose="02010600040101010101" pitchFamily="2" charset="-122"/>
              <a:ea typeface="华文楷体" panose="02010600040101010101" pitchFamily="2" charset="-122"/>
            </a:endParaRPr>
          </a:p>
          <a:p>
            <a:pPr eaLnBrk="1" hangingPunct="1">
              <a:lnSpc>
                <a:spcPct val="130000"/>
              </a:lnSpc>
            </a:pPr>
            <a:r>
              <a:rPr lang="en-US" altLang="zh-CN" sz="3200" b="1" dirty="0">
                <a:solidFill>
                  <a:srgbClr val="002060"/>
                </a:solidFill>
                <a:latin typeface="华文楷体" panose="02010600040101010101" pitchFamily="2" charset="-122"/>
                <a:ea typeface="华文楷体" panose="02010600040101010101" pitchFamily="2" charset="-122"/>
              </a:rPr>
              <a:t>    </a:t>
            </a:r>
            <a:r>
              <a:rPr lang="zh-CN" altLang="en-US" sz="3200" b="1" dirty="0">
                <a:solidFill>
                  <a:srgbClr val="002060"/>
                </a:solidFill>
                <a:latin typeface="华文楷体" panose="02010600040101010101" pitchFamily="2" charset="-122"/>
                <a:ea typeface="华文楷体" panose="02010600040101010101" pitchFamily="2" charset="-122"/>
              </a:rPr>
              <a:t>请以“自强不息”为话题，进行一次演讲活动。</a:t>
            </a:r>
          </a:p>
        </p:txBody>
      </p:sp>
      <p:sp>
        <p:nvSpPr>
          <p:cNvPr id="4" name="矩形 3"/>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青年当自强不息</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1824365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28673"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7138" y="6354233"/>
            <a:ext cx="804862"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28674"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00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图片 28675"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845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图片 28676"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90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图片 28677"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1351" y="6354233"/>
            <a:ext cx="804863"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图片 28678"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6213"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图片 28679"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2663" y="6375400"/>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图片 28680"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9113"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3" name="矩形 28682"/>
          <p:cNvSpPr>
            <a:spLocks noChangeArrowheads="1"/>
          </p:cNvSpPr>
          <p:nvPr/>
        </p:nvSpPr>
        <p:spPr bwMode="auto">
          <a:xfrm>
            <a:off x="1951038" y="861484"/>
            <a:ext cx="6610350"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defTabSz="685800"/>
            <a:r>
              <a:rPr lang="en-US" altLang="zh-CN" b="1">
                <a:solidFill>
                  <a:srgbClr val="0000FF"/>
                </a:solidFill>
                <a:latin typeface="Arial" pitchFamily="34" charset="0"/>
              </a:rPr>
              <a:t>       1998</a:t>
            </a:r>
            <a:r>
              <a:rPr lang="zh-CN" altLang="en-US" b="1">
                <a:solidFill>
                  <a:srgbClr val="0000FF"/>
                </a:solidFill>
                <a:latin typeface="Arial" pitchFamily="34" charset="0"/>
              </a:rPr>
              <a:t>年，国有企业</a:t>
            </a:r>
            <a:r>
              <a:rPr lang="zh-CN" altLang="en-US" sz="2100" b="1">
                <a:solidFill>
                  <a:srgbClr val="0000FF"/>
                </a:solidFill>
                <a:latin typeface="Arial" pitchFamily="34" charset="0"/>
              </a:rPr>
              <a:t>改革</a:t>
            </a:r>
            <a:r>
              <a:rPr lang="zh-CN" altLang="en-US" b="1">
                <a:solidFill>
                  <a:srgbClr val="0000FF"/>
                </a:solidFill>
                <a:latin typeface="Arial" pitchFamily="34" charset="0"/>
              </a:rPr>
              <a:t>全面展开。国企不再是铁饭碗，大批工人纷纷下岗。为了鼓励下岗工人重新树立信心，鼓起勇气再就业，中央电视台拍摄了一组以下岗再就业为题材的公益广告。而</a:t>
            </a:r>
            <a:r>
              <a:rPr lang="en-US" altLang="zh-CN" b="1">
                <a:solidFill>
                  <a:srgbClr val="0000FF"/>
                </a:solidFill>
                <a:latin typeface="Arial" pitchFamily="34" charset="0"/>
              </a:rPr>
              <a:t>《</a:t>
            </a:r>
            <a:r>
              <a:rPr lang="zh-CN" altLang="en-US" b="1">
                <a:solidFill>
                  <a:srgbClr val="0000FF"/>
                </a:solidFill>
                <a:latin typeface="Arial" pitchFamily="34" charset="0"/>
              </a:rPr>
              <a:t>从头再来</a:t>
            </a:r>
            <a:r>
              <a:rPr lang="en-US" altLang="zh-CN" b="1">
                <a:solidFill>
                  <a:srgbClr val="0000FF"/>
                </a:solidFill>
                <a:latin typeface="Arial" pitchFamily="34" charset="0"/>
              </a:rPr>
              <a:t>》</a:t>
            </a:r>
            <a:r>
              <a:rPr lang="zh-CN" altLang="en-US" b="1">
                <a:solidFill>
                  <a:srgbClr val="0000FF"/>
                </a:solidFill>
                <a:latin typeface="Arial" pitchFamily="34" charset="0"/>
              </a:rPr>
              <a:t>凭借</a:t>
            </a:r>
            <a:r>
              <a:rPr lang="zh-CN" altLang="en-US" sz="2100" b="1">
                <a:solidFill>
                  <a:srgbClr val="FF0000"/>
                </a:solidFill>
                <a:latin typeface="Arial" pitchFamily="34" charset="0"/>
              </a:rPr>
              <a:t>自强不息</a:t>
            </a:r>
            <a:r>
              <a:rPr lang="zh-CN" altLang="en-US" b="1">
                <a:solidFill>
                  <a:srgbClr val="0000FF"/>
                </a:solidFill>
                <a:latin typeface="Arial" pitchFamily="34" charset="0"/>
              </a:rPr>
              <a:t>的精神内涵，经著名歌唱家刘欢大气豪迈的演唱，成为其中影响最大，最打动人心的一则。</a:t>
            </a:r>
          </a:p>
        </p:txBody>
      </p:sp>
      <p:sp>
        <p:nvSpPr>
          <p:cNvPr id="9227" name="矩形 28683"/>
          <p:cNvSpPr>
            <a:spLocks noChangeArrowheads="1" noChangeShapeType="1" noTextEdit="1"/>
          </p:cNvSpPr>
          <p:nvPr/>
        </p:nvSpPr>
        <p:spPr bwMode="auto">
          <a:xfrm>
            <a:off x="30163" y="175685"/>
            <a:ext cx="2001837" cy="1282700"/>
          </a:xfrm>
          <a:prstGeom prst="rect">
            <a:avLst/>
          </a:prstGeom>
          <a:extLst>
            <a:ext uri="{91240B29-F687-4F45-9708-019B960494DF}">
              <a14:hiddenLine xmlns:a14="http://schemas.microsoft.com/office/drawing/2010/main" w="9525">
                <a:noFill/>
                <a:round/>
                <a:headEnd/>
                <a:tailEnd/>
              </a14:hiddenLine>
            </a:ext>
          </a:extLst>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zh-CN" altLang="en-US" sz="3600">
                <a:gradFill rotWithShape="0">
                  <a:gsLst>
                    <a:gs pos="0">
                      <a:srgbClr val="FFE701"/>
                    </a:gs>
                    <a:gs pos="100000">
                      <a:srgbClr val="FE3E02"/>
                    </a:gs>
                  </a:gsLst>
                  <a:lin ang="5400000" scaled="1"/>
                </a:gradFill>
                <a:latin typeface="宋体"/>
                <a:ea typeface="宋体"/>
              </a:rPr>
              <a:t>资料链接</a:t>
            </a:r>
          </a:p>
        </p:txBody>
      </p:sp>
      <p:sp>
        <p:nvSpPr>
          <p:cNvPr id="28685" name="文本框 28684"/>
          <p:cNvSpPr txBox="1">
            <a:spLocks noChangeArrowheads="1"/>
          </p:cNvSpPr>
          <p:nvPr/>
        </p:nvSpPr>
        <p:spPr bwMode="auto">
          <a:xfrm>
            <a:off x="374650" y="2967567"/>
            <a:ext cx="8572500" cy="214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700" b="1">
                <a:solidFill>
                  <a:srgbClr val="FF0000"/>
                </a:solidFill>
                <a:latin typeface="Arial" pitchFamily="34" charset="0"/>
              </a:rPr>
              <a:t>       “君子自强不息”源自“天行健，君子以自强不息”，出自</a:t>
            </a:r>
            <a:r>
              <a:rPr lang="en-US" altLang="zh-CN" sz="2700" b="1">
                <a:solidFill>
                  <a:srgbClr val="FF0000"/>
                </a:solidFill>
                <a:latin typeface="Arial" pitchFamily="34" charset="0"/>
              </a:rPr>
              <a:t>《</a:t>
            </a:r>
            <a:r>
              <a:rPr lang="zh-CN" altLang="en-US" sz="2700" b="1">
                <a:solidFill>
                  <a:srgbClr val="FF0000"/>
                </a:solidFill>
                <a:latin typeface="Arial" pitchFamily="34" charset="0"/>
              </a:rPr>
              <a:t>周易</a:t>
            </a:r>
            <a:r>
              <a:rPr lang="en-US" altLang="zh-CN" sz="2700" b="1">
                <a:solidFill>
                  <a:srgbClr val="FF0000"/>
                </a:solidFill>
                <a:latin typeface="Arial" pitchFamily="34" charset="0"/>
              </a:rPr>
              <a:t>》</a:t>
            </a:r>
            <a:r>
              <a:rPr lang="zh-CN" altLang="en-US" sz="2700" b="1">
                <a:solidFill>
                  <a:srgbClr val="FF0000"/>
                </a:solidFill>
                <a:latin typeface="Arial" pitchFamily="34" charset="0"/>
              </a:rPr>
              <a:t>，意思是天道运行刚健有力，永无止息，而君子处事，也应该遵循天道，刚毅坚韧，持之以恒，努力奋进。这是我们中华民族的传统美德之一，是中华民族生生不息的精神源泉之一。</a:t>
            </a:r>
          </a:p>
        </p:txBody>
      </p:sp>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396637728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683"/>
                                        </p:tgtEl>
                                        <p:attrNameLst>
                                          <p:attrName>style.visibility</p:attrName>
                                        </p:attrNameLst>
                                      </p:cBhvr>
                                      <p:to>
                                        <p:strVal val="visible"/>
                                      </p:to>
                                    </p:set>
                                    <p:anim calcmode="discrete" valueType="clr">
                                      <p:cBhvr override="childStyle">
                                        <p:cTn id="7" dur="80"/>
                                        <p:tgtEl>
                                          <p:spTgt spid="2868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683"/>
                                        </p:tgtEl>
                                        <p:attrNameLst>
                                          <p:attrName>fillcolor</p:attrName>
                                        </p:attrNameLst>
                                      </p:cBhvr>
                                      <p:tavLst>
                                        <p:tav tm="0">
                                          <p:val>
                                            <p:clrVal>
                                              <a:schemeClr val="accent2"/>
                                            </p:clrVal>
                                          </p:val>
                                        </p:tav>
                                        <p:tav tm="50000">
                                          <p:val>
                                            <p:clrVal>
                                              <a:schemeClr val="hlink"/>
                                            </p:clrVal>
                                          </p:val>
                                        </p:tav>
                                      </p:tavLst>
                                    </p:anim>
                                    <p:set>
                                      <p:cBhvr>
                                        <p:cTn id="9" dur="80"/>
                                        <p:tgtEl>
                                          <p:spTgt spid="28683"/>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28685"/>
                                        </p:tgtEl>
                                        <p:attrNameLst>
                                          <p:attrName>style.visibility</p:attrName>
                                        </p:attrNameLst>
                                      </p:cBhvr>
                                      <p:to>
                                        <p:strVal val="visible"/>
                                      </p:to>
                                    </p:set>
                                    <p:animEffect transition="in" filter="box(in)">
                                      <p:cBhvr>
                                        <p:cTn id="14" dur="500"/>
                                        <p:tgtEl>
                                          <p:spTgt spid="28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3" grpId="0"/>
      <p:bldP spid="2868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10700" cy="705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70301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10700" cy="705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32500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10700" cy="705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5759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10700" cy="705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9752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10242" name="图片 266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7455" y="6354445"/>
            <a:ext cx="804545"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266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000" y="6354445"/>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图片 266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8450" y="6354445"/>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图片 266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900" y="6354445"/>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266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1350" y="6354445"/>
            <a:ext cx="80518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图片 266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6530" y="6354445"/>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图片 266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2980" y="6375400"/>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图片 266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9430" y="6354445"/>
            <a:ext cx="806450" cy="38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9" name="图片 266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 y="-20955"/>
            <a:ext cx="4659630" cy="637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0" name="图片 26639" descr="C:/Users/Administrator/AppData/Roaming/JisuOffice/ETemp/1348_4641400/image10.pn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bwMode="auto">
          <a:xfrm rot="0">
            <a:off x="4451350" y="231140"/>
            <a:ext cx="4613910" cy="6123940"/>
          </a:xfrm>
          <a:prstGeom prst="rect"/>
          <a:noFill/>
          <a:ln w="0">
            <a:noFill/>
            <a:prstDash/>
          </a:ln>
        </p:spPr>
      </p:pic>
      <p:sp>
        <p:nvSpPr>
          <p:cNvPr id="2" name="日期占位符 1"/>
          <p:cNvSpPr>
            <a:spLocks noGrp="1"/>
          </p:cNvSpPr>
          <p:nvPr>
            <p:ph type="dt" sz="half" idx="10"/>
          </p:nvPr>
        </p:nvSpPr>
        <p:spPr>
          <a:xfrm>
            <a:off x="457200" y="6356350"/>
            <a:ext cx="2134235" cy="365760"/>
          </a:xfrm>
        </p:spPr>
        <p:txBody>
          <a:bodyPr/>
          <a:lstStyle/>
          <a:p>
            <a:r>
              <a:rPr lang="en-US" altLang="zh-CN" smtClean="0"/>
              <a:t>2018.9.28</a:t>
            </a:r>
            <a:endParaRPr lang="zh-CN" altLang="en-US"/>
          </a:p>
        </p:txBody>
      </p:sp>
      <p:sp>
        <p:nvSpPr>
          <p:cNvPr id="3" name="页脚占位符 2"/>
          <p:cNvSpPr>
            <a:spLocks noGrp="1"/>
          </p:cNvSpPr>
          <p:nvPr>
            <p:ph type="ftr" sz="quarter" idx="11"/>
          </p:nvPr>
        </p:nvSpPr>
        <p:spPr>
          <a:xfrm>
            <a:off x="3124200" y="6356350"/>
            <a:ext cx="2896235" cy="365760"/>
          </a:xfrm>
        </p:spPr>
        <p:txBody>
          <a:bodyPr/>
          <a:lstStyle/>
          <a:p>
            <a:r>
              <a:rPr lang="zh-CN" altLang="en-US" smtClean="0"/>
              <a:t>九年级部编版</a:t>
            </a:r>
            <a:endParaRPr lang="zh-CN" altLang="en-US"/>
          </a:p>
        </p:txBody>
      </p:sp>
    </p:spTree>
    <p:extLst>
      <p:ext uri="{BB962C8B-B14F-4D97-AF65-F5344CB8AC3E}">
        <p14:creationId xmlns:p14="http://schemas.microsoft.com/office/powerpoint/2010/main" val="1100566061"/>
      </p:ext>
    </p:extLst>
  </p:cSld>
  <p:clrMapOvr>
    <a:masterClrMapping/>
  </p:clrMapOvr>
  <mc:AlternateContent xmlns:mc="http://schemas.openxmlformats.org/markup-compatibility/2006">
    <mc:Choice xmlns:p14="http://schemas.microsoft.com/office/powerpoint/2010/main" Requires="p14">
      <p:transition spd="slow" p14:dur="1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6639"/>
                                        </p:tgtEl>
                                        <p:attrNameLst>
                                          <p:attrName>style.visibility</p:attrName>
                                        </p:attrNameLst>
                                      </p:cBhvr>
                                      <p:to>
                                        <p:strVal val="visible"/>
                                      </p:to>
                                    </p:set>
                                    <p:animEffect transition="in" filter="diamond(in)">
                                      <p:cBhvr>
                                        <p:cTn id="7" dur="500"/>
                                        <p:tgtEl>
                                          <p:spTgt spid="266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6640"/>
                                        </p:tgtEl>
                                        <p:attrNameLst>
                                          <p:attrName>style.visibility</p:attrName>
                                        </p:attrNameLst>
                                      </p:cBhvr>
                                      <p:to>
                                        <p:strVal val="visible"/>
                                      </p:to>
                                    </p:set>
                                    <p:animEffect transition="in" filter="diamond(in)">
                                      <p:cBhvr>
                                        <p:cTn id="12" dur="500"/>
                                        <p:tgtEl>
                                          <p:spTgt spid="26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27649"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7138" y="6354233"/>
            <a:ext cx="804862"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27650"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00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27651"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845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图片 27652"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90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图片 27653"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1351" y="6354233"/>
            <a:ext cx="804863"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图片 27654"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6213"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图片 27655"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2663" y="6375400"/>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图片 27656" descr="25flower0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9113"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8" name="图片 27657" descr="解放战争时期"/>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2296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图片 27658" descr="社会主义建设时期"/>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7138" y="3276600"/>
            <a:ext cx="7916862" cy="314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6" name="文本框 1"/>
          <p:cNvSpPr txBox="1">
            <a:spLocks noChangeArrowheads="1"/>
          </p:cNvSpPr>
          <p:nvPr/>
        </p:nvSpPr>
        <p:spPr bwMode="auto">
          <a:xfrm>
            <a:off x="5346701" y="4186767"/>
            <a:ext cx="25241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b="1">
                <a:latin typeface="Arial" pitchFamily="34" charset="0"/>
              </a:rPr>
              <a:t>神</a:t>
            </a:r>
          </a:p>
        </p:txBody>
      </p:sp>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8007758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7658"/>
                                        </p:tgtEl>
                                        <p:attrNameLst>
                                          <p:attrName>style.visibility</p:attrName>
                                        </p:attrNameLst>
                                      </p:cBhvr>
                                      <p:to>
                                        <p:strVal val="visible"/>
                                      </p:to>
                                    </p:set>
                                    <p:animEffect transition="in" filter="diamond(in)">
                                      <p:cBhvr>
                                        <p:cTn id="7" dur="500"/>
                                        <p:tgtEl>
                                          <p:spTgt spid="276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7659"/>
                                        </p:tgtEl>
                                        <p:attrNameLst>
                                          <p:attrName>style.visibility</p:attrName>
                                        </p:attrNameLst>
                                      </p:cBhvr>
                                      <p:to>
                                        <p:strVal val="visible"/>
                                      </p:to>
                                    </p:set>
                                    <p:animEffect transition="in" filter="diamond(in)">
                                      <p:cBhvr>
                                        <p:cTn id="12"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31" name="图片 9230" descr="改革开放阶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7" y="0"/>
            <a:ext cx="7326313" cy="4428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2" name="图片 9231" descr="新时期"/>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788" y="2468033"/>
            <a:ext cx="5129212"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图片 9218" descr="25flower0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7138" y="6354233"/>
            <a:ext cx="804862"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9219" descr="25flower0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200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图片 9220" descr="25flower0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845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图片 9221" descr="25flower0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4900"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图片 9222" descr="25flower0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1351" y="6354233"/>
            <a:ext cx="804863"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图片 9223" descr="25flower0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6213"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8" name="图片 9224" descr="25flower0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2663" y="6375400"/>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9" name="图片 9225" descr="25flower0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9113" y="6354233"/>
            <a:ext cx="806450" cy="3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3" name="图片 9232" descr="新时期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055284"/>
            <a:ext cx="4941888" cy="381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4" name="文本框 9233"/>
          <p:cNvSpPr txBox="1">
            <a:spLocks noChangeArrowheads="1"/>
          </p:cNvSpPr>
          <p:nvPr/>
        </p:nvSpPr>
        <p:spPr bwMode="auto">
          <a:xfrm>
            <a:off x="-7938" y="5712884"/>
            <a:ext cx="4452938"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685800">
              <a:defRPr>
                <a:solidFill>
                  <a:schemeClr val="tx1"/>
                </a:solidFill>
                <a:latin typeface="Calibri" pitchFamily="34" charset="0"/>
                <a:ea typeface="宋体" pitchFamily="2" charset="-122"/>
              </a:defRPr>
            </a:lvl1pPr>
            <a:lvl2pPr marL="342900" defTabSz="685800">
              <a:defRPr>
                <a:solidFill>
                  <a:schemeClr val="tx1"/>
                </a:solidFill>
                <a:latin typeface="Calibri" pitchFamily="34" charset="0"/>
                <a:ea typeface="宋体" pitchFamily="2" charset="-122"/>
              </a:defRPr>
            </a:lvl2pPr>
            <a:lvl3pPr marL="685800" defTabSz="685800">
              <a:defRPr>
                <a:solidFill>
                  <a:schemeClr val="tx1"/>
                </a:solidFill>
                <a:latin typeface="Calibri" pitchFamily="34" charset="0"/>
                <a:ea typeface="宋体" pitchFamily="2" charset="-122"/>
              </a:defRPr>
            </a:lvl3pPr>
            <a:lvl4pPr marL="1028700" defTabSz="685800">
              <a:defRPr>
                <a:solidFill>
                  <a:schemeClr val="tx1"/>
                </a:solidFill>
                <a:latin typeface="Calibri" pitchFamily="34" charset="0"/>
                <a:ea typeface="宋体" pitchFamily="2" charset="-122"/>
              </a:defRPr>
            </a:lvl4pPr>
            <a:lvl5pPr marL="1371600" defTabSz="685800">
              <a:defRPr>
                <a:solidFill>
                  <a:schemeClr val="tx1"/>
                </a:solidFill>
                <a:latin typeface="Calibri" pitchFamily="34" charset="0"/>
                <a:ea typeface="宋体" pitchFamily="2" charset="-122"/>
              </a:defRPr>
            </a:lvl5pPr>
            <a:lvl6pPr marL="18288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2860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27432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200400" defTabSz="6858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50000"/>
              </a:spcBef>
            </a:pPr>
            <a:r>
              <a:rPr lang="zh-CN" altLang="en-US" sz="2700" b="1">
                <a:solidFill>
                  <a:srgbClr val="0000FF"/>
                </a:solidFill>
                <a:latin typeface="Arial" pitchFamily="34" charset="0"/>
              </a:rPr>
              <a:t>新时代</a:t>
            </a:r>
            <a:r>
              <a:rPr lang="en-US" altLang="zh-CN" sz="2700" b="1">
                <a:solidFill>
                  <a:srgbClr val="0000FF"/>
                </a:solidFill>
                <a:latin typeface="Arial" pitchFamily="34" charset="0"/>
              </a:rPr>
              <a:t>—</a:t>
            </a:r>
            <a:r>
              <a:rPr lang="zh-CN" altLang="en-US" sz="2700" b="1">
                <a:solidFill>
                  <a:srgbClr val="0000FF"/>
                </a:solidFill>
                <a:latin typeface="Arial" pitchFamily="34" charset="0"/>
              </a:rPr>
              <a:t>自强不息的路上</a:t>
            </a:r>
          </a:p>
        </p:txBody>
      </p:sp>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32750466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9231"/>
                                        </p:tgtEl>
                                        <p:attrNameLst>
                                          <p:attrName>style.visibility</p:attrName>
                                        </p:attrNameLst>
                                      </p:cBhvr>
                                      <p:to>
                                        <p:strVal val="visible"/>
                                      </p:to>
                                    </p:set>
                                    <p:animEffect transition="in" filter="diamond(in)">
                                      <p:cBhvr>
                                        <p:cTn id="7" dur="500"/>
                                        <p:tgtEl>
                                          <p:spTgt spid="92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1" presetClass="entr" presetSubtype="0" fill="hold" grpId="0" nodeType="clickEffect">
                                  <p:stCondLst>
                                    <p:cond delay="0"/>
                                  </p:stCondLst>
                                  <p:childTnLst>
                                    <p:set>
                                      <p:cBhvr>
                                        <p:cTn id="11" dur="1" fill="hold">
                                          <p:stCondLst>
                                            <p:cond delay="0"/>
                                          </p:stCondLst>
                                        </p:cTn>
                                        <p:tgtEl>
                                          <p:spTgt spid="9234"/>
                                        </p:tgtEl>
                                        <p:attrNameLst>
                                          <p:attrName>style.visibility</p:attrName>
                                        </p:attrNameLst>
                                      </p:cBhvr>
                                      <p:to>
                                        <p:strVal val="visible"/>
                                      </p:to>
                                    </p:set>
                                    <p:animEffect transition="in" filter="fade">
                                      <p:cBhvr>
                                        <p:cTn id="12" dur="192" decel="100000"/>
                                        <p:tgtEl>
                                          <p:spTgt spid="9234"/>
                                        </p:tgtEl>
                                      </p:cBhvr>
                                    </p:animEffect>
                                    <p:animScale>
                                      <p:cBhvr>
                                        <p:cTn id="13" dur="192" decel="100000"/>
                                        <p:tgtEl>
                                          <p:spTgt spid="9234"/>
                                        </p:tgtEl>
                                      </p:cBhvr>
                                      <p:from x="10000" y="10000"/>
                                      <p:to x="200000" y="450000"/>
                                    </p:animScale>
                                    <p:animScale>
                                      <p:cBhvr>
                                        <p:cTn id="14" dur="308" accel="100000" fill="hold">
                                          <p:stCondLst>
                                            <p:cond delay="192"/>
                                          </p:stCondLst>
                                        </p:cTn>
                                        <p:tgtEl>
                                          <p:spTgt spid="9234"/>
                                        </p:tgtEl>
                                      </p:cBhvr>
                                      <p:from x="200000" y="450000"/>
                                      <p:to x="100000" y="100000"/>
                                    </p:animScale>
                                    <p:set>
                                      <p:cBhvr>
                                        <p:cTn id="15" dur="192" fill="hold"/>
                                        <p:tgtEl>
                                          <p:spTgt spid="9234"/>
                                        </p:tgtEl>
                                        <p:attrNameLst>
                                          <p:attrName>ppt_x</p:attrName>
                                        </p:attrNameLst>
                                      </p:cBhvr>
                                      <p:to>
                                        <p:strVal val="(0.5)"/>
                                      </p:to>
                                    </p:set>
                                    <p:anim from="(0.5)" to="(#ppt_x)" calcmode="lin" valueType="num">
                                      <p:cBhvr>
                                        <p:cTn id="16" dur="308" accel="100000" fill="hold">
                                          <p:stCondLst>
                                            <p:cond delay="192"/>
                                          </p:stCondLst>
                                        </p:cTn>
                                        <p:tgtEl>
                                          <p:spTgt spid="9234"/>
                                        </p:tgtEl>
                                        <p:attrNameLst>
                                          <p:attrName>ppt_x</p:attrName>
                                        </p:attrNameLst>
                                      </p:cBhvr>
                                    </p:anim>
                                    <p:set>
                                      <p:cBhvr>
                                        <p:cTn id="17" dur="192" fill="hold"/>
                                        <p:tgtEl>
                                          <p:spTgt spid="9234"/>
                                        </p:tgtEl>
                                        <p:attrNameLst>
                                          <p:attrName>ppt_y</p:attrName>
                                        </p:attrNameLst>
                                      </p:cBhvr>
                                      <p:to>
                                        <p:strVal val="(#ppt_y+0.4)"/>
                                      </p:to>
                                    </p:set>
                                    <p:anim from="(#ppt_y+0.4)" to="(#ppt_y)" calcmode="lin" valueType="num">
                                      <p:cBhvr>
                                        <p:cTn id="18" dur="308" accel="100000" fill="hold">
                                          <p:stCondLst>
                                            <p:cond delay="192"/>
                                          </p:stCondLst>
                                        </p:cTn>
                                        <p:tgtEl>
                                          <p:spTgt spid="9234"/>
                                        </p:tgtEl>
                                        <p:attrNameLst>
                                          <p:attrName>ppt_y</p:attrName>
                                        </p:attrNameLst>
                                      </p:cBhvr>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51" presetClass="entr" presetSubtype="0" fill="hold" nodeType="clickEffect">
                                  <p:stCondLst>
                                    <p:cond delay="0"/>
                                  </p:stCondLst>
                                  <p:childTnLst>
                                    <p:set>
                                      <p:cBhvr>
                                        <p:cTn id="22" dur="1" fill="hold">
                                          <p:stCondLst>
                                            <p:cond delay="0"/>
                                          </p:stCondLst>
                                        </p:cTn>
                                        <p:tgtEl>
                                          <p:spTgt spid="9232"/>
                                        </p:tgtEl>
                                        <p:attrNameLst>
                                          <p:attrName>style.visibility</p:attrName>
                                        </p:attrNameLst>
                                      </p:cBhvr>
                                      <p:to>
                                        <p:strVal val="visible"/>
                                      </p:to>
                                    </p:set>
                                    <p:animEffect transition="in" filter="fade">
                                      <p:cBhvr>
                                        <p:cTn id="23" dur="770" decel="100000"/>
                                        <p:tgtEl>
                                          <p:spTgt spid="9232"/>
                                        </p:tgtEl>
                                      </p:cBhvr>
                                    </p:animEffect>
                                    <p:animScale>
                                      <p:cBhvr>
                                        <p:cTn id="24" dur="770" decel="100000"/>
                                        <p:tgtEl>
                                          <p:spTgt spid="9232"/>
                                        </p:tgtEl>
                                      </p:cBhvr>
                                      <p:from x="10000" y="10000"/>
                                      <p:to x="200000" y="450000"/>
                                    </p:animScale>
                                    <p:animScale>
                                      <p:cBhvr>
                                        <p:cTn id="25" dur="1230" accel="100000" fill="hold">
                                          <p:stCondLst>
                                            <p:cond delay="770"/>
                                          </p:stCondLst>
                                        </p:cTn>
                                        <p:tgtEl>
                                          <p:spTgt spid="9232"/>
                                        </p:tgtEl>
                                      </p:cBhvr>
                                      <p:from x="200000" y="450000"/>
                                      <p:to x="100000" y="100000"/>
                                    </p:animScale>
                                    <p:set>
                                      <p:cBhvr>
                                        <p:cTn id="26" dur="770" fill="hold"/>
                                        <p:tgtEl>
                                          <p:spTgt spid="9232"/>
                                        </p:tgtEl>
                                        <p:attrNameLst>
                                          <p:attrName>ppt_x</p:attrName>
                                        </p:attrNameLst>
                                      </p:cBhvr>
                                      <p:to>
                                        <p:strVal val="(0.5)"/>
                                      </p:to>
                                    </p:set>
                                    <p:anim from="(0.5)" to="(#ppt_x)" calcmode="lin" valueType="num">
                                      <p:cBhvr>
                                        <p:cTn id="27" dur="1230" accel="100000" fill="hold">
                                          <p:stCondLst>
                                            <p:cond delay="770"/>
                                          </p:stCondLst>
                                        </p:cTn>
                                        <p:tgtEl>
                                          <p:spTgt spid="9232"/>
                                        </p:tgtEl>
                                        <p:attrNameLst>
                                          <p:attrName>ppt_x</p:attrName>
                                        </p:attrNameLst>
                                      </p:cBhvr>
                                    </p:anim>
                                    <p:set>
                                      <p:cBhvr>
                                        <p:cTn id="28" dur="770" fill="hold"/>
                                        <p:tgtEl>
                                          <p:spTgt spid="9232"/>
                                        </p:tgtEl>
                                        <p:attrNameLst>
                                          <p:attrName>ppt_y</p:attrName>
                                        </p:attrNameLst>
                                      </p:cBhvr>
                                      <p:to>
                                        <p:strVal val="(#ppt_y+0.4)"/>
                                      </p:to>
                                    </p:set>
                                    <p:anim from="(#ppt_y+0.4)" to="(#ppt_y)" calcmode="lin" valueType="num">
                                      <p:cBhvr>
                                        <p:cTn id="29" dur="1230" accel="100000" fill="hold">
                                          <p:stCondLst>
                                            <p:cond delay="770"/>
                                          </p:stCondLst>
                                        </p:cTn>
                                        <p:tgtEl>
                                          <p:spTgt spid="9232"/>
                                        </p:tgtEl>
                                        <p:attrNameLst>
                                          <p:attrName>ppt_y</p:attrName>
                                        </p:attrNameLst>
                                      </p:cBhvr>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51" presetClass="entr" presetSubtype="0" fill="hold" nodeType="clickEffect">
                                  <p:stCondLst>
                                    <p:cond delay="0"/>
                                  </p:stCondLst>
                                  <p:childTnLst>
                                    <p:set>
                                      <p:cBhvr>
                                        <p:cTn id="33" dur="1" fill="hold">
                                          <p:stCondLst>
                                            <p:cond delay="0"/>
                                          </p:stCondLst>
                                        </p:cTn>
                                        <p:tgtEl>
                                          <p:spTgt spid="9233"/>
                                        </p:tgtEl>
                                        <p:attrNameLst>
                                          <p:attrName>style.visibility</p:attrName>
                                        </p:attrNameLst>
                                      </p:cBhvr>
                                      <p:to>
                                        <p:strVal val="visible"/>
                                      </p:to>
                                    </p:set>
                                    <p:animEffect transition="in" filter="fade">
                                      <p:cBhvr>
                                        <p:cTn id="34" dur="770" decel="100000"/>
                                        <p:tgtEl>
                                          <p:spTgt spid="9233"/>
                                        </p:tgtEl>
                                      </p:cBhvr>
                                    </p:animEffect>
                                    <p:animScale>
                                      <p:cBhvr>
                                        <p:cTn id="35" dur="770" decel="100000"/>
                                        <p:tgtEl>
                                          <p:spTgt spid="9233"/>
                                        </p:tgtEl>
                                      </p:cBhvr>
                                      <p:from x="10000" y="10000"/>
                                      <p:to x="200000" y="450000"/>
                                    </p:animScale>
                                    <p:animScale>
                                      <p:cBhvr>
                                        <p:cTn id="36" dur="1230" accel="100000" fill="hold">
                                          <p:stCondLst>
                                            <p:cond delay="770"/>
                                          </p:stCondLst>
                                        </p:cTn>
                                        <p:tgtEl>
                                          <p:spTgt spid="9233"/>
                                        </p:tgtEl>
                                      </p:cBhvr>
                                      <p:from x="200000" y="450000"/>
                                      <p:to x="100000" y="100000"/>
                                    </p:animScale>
                                    <p:set>
                                      <p:cBhvr>
                                        <p:cTn id="37" dur="770" fill="hold"/>
                                        <p:tgtEl>
                                          <p:spTgt spid="9233"/>
                                        </p:tgtEl>
                                        <p:attrNameLst>
                                          <p:attrName>ppt_x</p:attrName>
                                        </p:attrNameLst>
                                      </p:cBhvr>
                                      <p:to>
                                        <p:strVal val="(0.5)"/>
                                      </p:to>
                                    </p:set>
                                    <p:anim from="(0.5)" to="(#ppt_x)" calcmode="lin" valueType="num">
                                      <p:cBhvr>
                                        <p:cTn id="38" dur="1230" accel="100000" fill="hold">
                                          <p:stCondLst>
                                            <p:cond delay="770"/>
                                          </p:stCondLst>
                                        </p:cTn>
                                        <p:tgtEl>
                                          <p:spTgt spid="9233"/>
                                        </p:tgtEl>
                                        <p:attrNameLst>
                                          <p:attrName>ppt_x</p:attrName>
                                        </p:attrNameLst>
                                      </p:cBhvr>
                                    </p:anim>
                                    <p:set>
                                      <p:cBhvr>
                                        <p:cTn id="39" dur="770" fill="hold"/>
                                        <p:tgtEl>
                                          <p:spTgt spid="9233"/>
                                        </p:tgtEl>
                                        <p:attrNameLst>
                                          <p:attrName>ppt_y</p:attrName>
                                        </p:attrNameLst>
                                      </p:cBhvr>
                                      <p:to>
                                        <p:strVal val="(#ppt_y+0.4)"/>
                                      </p:to>
                                    </p:set>
                                    <p:anim from="(#ppt_y+0.4)" to="(#ppt_y)" calcmode="lin" valueType="num">
                                      <p:cBhvr>
                                        <p:cTn id="40" dur="1230" accel="100000" fill="hold">
                                          <p:stCondLst>
                                            <p:cond delay="770"/>
                                          </p:stCondLst>
                                        </p:cTn>
                                        <p:tgtEl>
                                          <p:spTgt spid="923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10700" cy="705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r>
              <a:rPr lang="en-US" altLang="zh-CN" smtClean="0"/>
              <a:t>2018.9.28</a:t>
            </a:r>
            <a:endParaRPr lang="zh-CN" altLang="en-US"/>
          </a:p>
        </p:txBody>
      </p:sp>
      <p:sp>
        <p:nvSpPr>
          <p:cNvPr id="3" name="页脚占位符 2"/>
          <p:cNvSpPr>
            <a:spLocks noGrp="1"/>
          </p:cNvSpPr>
          <p:nvPr>
            <p:ph type="ftr" sz="quarter" idx="11"/>
          </p:nvPr>
        </p:nvSpPr>
        <p:spPr/>
        <p:txBody>
          <a:bodyPr/>
          <a:lstStyle/>
          <a:p>
            <a:r>
              <a:rPr lang="zh-CN" altLang="en-US" smtClean="0"/>
              <a:t>九年级部编版</a:t>
            </a:r>
            <a:endParaRPr lang="zh-CN" altLang="en-US"/>
          </a:p>
        </p:txBody>
      </p:sp>
    </p:spTree>
    <p:extLst>
      <p:ext uri="{BB962C8B-B14F-4D97-AF65-F5344CB8AC3E}">
        <p14:creationId xmlns:p14="http://schemas.microsoft.com/office/powerpoint/2010/main" val="237033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a:spLocks noChangeArrowheads="1"/>
          </p:cNvSpPr>
          <p:nvPr/>
        </p:nvSpPr>
        <p:spPr bwMode="auto">
          <a:xfrm>
            <a:off x="259837" y="2924301"/>
            <a:ext cx="5760640" cy="393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3200" b="1" dirty="0" smtClean="0">
                <a:solidFill>
                  <a:srgbClr val="0000FF"/>
                </a:solidFill>
                <a:latin typeface="华文楷体" panose="02010600040101010101" pitchFamily="2" charset="-122"/>
                <a:ea typeface="华文楷体" panose="02010600040101010101" pitchFamily="2" charset="-122"/>
              </a:rPr>
              <a:t>        自强不息</a:t>
            </a:r>
            <a:r>
              <a:rPr lang="zh-CN" altLang="en-US" sz="3200" b="1" dirty="0">
                <a:solidFill>
                  <a:srgbClr val="0000FF"/>
                </a:solidFill>
                <a:latin typeface="华文楷体" panose="02010600040101010101" pitchFamily="2" charset="-122"/>
                <a:ea typeface="华文楷体" panose="02010600040101010101" pitchFamily="2" charset="-122"/>
              </a:rPr>
              <a:t>的精神在个人修养、国家发展、历史进步等各个方面各有不同的表现。</a:t>
            </a:r>
            <a:r>
              <a:rPr lang="zh-CN" altLang="en-US" sz="3200" b="1" dirty="0">
                <a:solidFill>
                  <a:srgbClr val="CC00FF"/>
                </a:solidFill>
                <a:latin typeface="华文楷体" panose="02010600040101010101" pitchFamily="2" charset="-122"/>
                <a:ea typeface="华文楷体" panose="02010600040101010101" pitchFamily="2" charset="-122"/>
              </a:rPr>
              <a:t>对于个人而言，自立自信、勤学苦思、勇于开拓，面对逆境不屈不挠，都属于自强不息</a:t>
            </a:r>
            <a:r>
              <a:rPr lang="zh-CN" altLang="en-US" sz="3200" b="1" dirty="0" smtClean="0">
                <a:solidFill>
                  <a:srgbClr val="CC00FF"/>
                </a:solidFill>
                <a:latin typeface="华文楷体" panose="02010600040101010101" pitchFamily="2" charset="-122"/>
                <a:ea typeface="华文楷体" panose="02010600040101010101" pitchFamily="2" charset="-122"/>
              </a:rPr>
              <a:t>的表现。</a:t>
            </a:r>
            <a:endParaRPr lang="zh-CN" altLang="en-US" sz="3200" b="1" dirty="0">
              <a:solidFill>
                <a:srgbClr val="CC00FF"/>
              </a:solidFill>
              <a:latin typeface="华文楷体" panose="02010600040101010101" pitchFamily="2" charset="-122"/>
              <a:ea typeface="华文楷体" panose="02010600040101010101" pitchFamily="2" charset="-122"/>
            </a:endParaRPr>
          </a:p>
        </p:txBody>
      </p:sp>
      <p:sp>
        <p:nvSpPr>
          <p:cNvPr id="5" name="矩形 4"/>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
        <p:nvSpPr>
          <p:cNvPr id="6" name="矩形 5"/>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一、什么是自强不息</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3059401"/>
            <a:ext cx="2736304" cy="3663184"/>
          </a:xfrm>
          <a:prstGeom prst="rect">
            <a:avLst/>
          </a:prstGeom>
          <a:noFill/>
          <a:ln>
            <a:noFill/>
          </a:ln>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378632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 calcmode="lin" valueType="num">
                                      <p:cBhvr additive="base">
                                        <p:cTn id="16" dur="500" fill="hold"/>
                                        <p:tgtEl>
                                          <p:spTgt spid="2052"/>
                                        </p:tgtEl>
                                        <p:attrNameLst>
                                          <p:attrName>ppt_x</p:attrName>
                                        </p:attrNameLst>
                                      </p:cBhvr>
                                      <p:tavLst>
                                        <p:tav tm="0">
                                          <p:val>
                                            <p:strVal val="0-#ppt_w/2"/>
                                          </p:val>
                                        </p:tav>
                                        <p:tav tm="100000">
                                          <p:val>
                                            <p:strVal val="#ppt_x"/>
                                          </p:val>
                                        </p:tav>
                                      </p:tavLst>
                                    </p:anim>
                                    <p:anim calcmode="lin" valueType="num">
                                      <p:cBhvr additive="base">
                                        <p:cTn id="17"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25" dur="1000" fill="hold"/>
                                        <p:tgtEl>
                                          <p:spTgt spid="2"/>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二、</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“自强不息”格言</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8" name="矩形 7"/>
          <p:cNvSpPr/>
          <p:nvPr/>
        </p:nvSpPr>
        <p:spPr>
          <a:xfrm>
            <a:off x="494672" y="3811012"/>
            <a:ext cx="8154652" cy="3046988"/>
          </a:xfrm>
          <a:prstGeom prst="rect">
            <a:avLst/>
          </a:prstGeom>
        </p:spPr>
        <p:txBody>
          <a:bodyPr wrap="square">
            <a:spAutoFit/>
          </a:bodyPr>
          <a:lstStyle/>
          <a:p>
            <a:pPr>
              <a:lnSpc>
                <a:spcPct val="120000"/>
              </a:lnSpc>
            </a:pPr>
            <a:r>
              <a:rPr lang="zh-CN" altLang="en-US" sz="3200" b="1" dirty="0" smtClean="0">
                <a:solidFill>
                  <a:srgbClr val="00B050"/>
                </a:solidFill>
                <a:latin typeface="华文楷体" panose="02010600040101010101" pitchFamily="2" charset="-122"/>
                <a:ea typeface="华文楷体" panose="02010600040101010101" pitchFamily="2" charset="-122"/>
              </a:rPr>
              <a:t>       “胜人者”</a:t>
            </a:r>
            <a:r>
              <a:rPr lang="zh-CN" altLang="en-US" sz="3200" b="1" dirty="0">
                <a:solidFill>
                  <a:srgbClr val="00B050"/>
                </a:solidFill>
                <a:latin typeface="华文楷体" panose="02010600040101010101" pitchFamily="2" charset="-122"/>
                <a:ea typeface="华文楷体" panose="02010600040101010101" pitchFamily="2" charset="-122"/>
              </a:rPr>
              <a:t>，凭借的是自我个体的蛮力；“自胜者”，凭借的是坚强的意志。能够战胜自我的人，是具有天地之志的人。天地之志是收获大道、战胜一切的力量源泉。只有“自胜者”，才是真正的强者。</a:t>
            </a:r>
          </a:p>
        </p:txBody>
      </p:sp>
      <p:sp>
        <p:nvSpPr>
          <p:cNvPr id="6" name="圆角矩形 5"/>
          <p:cNvSpPr/>
          <p:nvPr/>
        </p:nvSpPr>
        <p:spPr>
          <a:xfrm>
            <a:off x="1007602" y="2852936"/>
            <a:ext cx="7128792" cy="74041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nSpc>
                <a:spcPct val="114000"/>
              </a:lnSpc>
            </a:pPr>
            <a:r>
              <a:rPr lang="zh-CN" altLang="en-US" sz="3200" b="1" dirty="0">
                <a:solidFill>
                  <a:schemeClr val="bg1"/>
                </a:solidFill>
                <a:latin typeface="华文楷体" panose="02010600040101010101" pitchFamily="2" charset="-122"/>
                <a:ea typeface="华文楷体" panose="02010600040101010101" pitchFamily="2" charset="-122"/>
              </a:rPr>
              <a:t>胜人者有力，自胜者强。</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老子</a:t>
            </a:r>
            <a:r>
              <a:rPr lang="en-US" altLang="zh-CN" sz="3200" b="1" dirty="0">
                <a:solidFill>
                  <a:schemeClr val="bg1"/>
                </a:solidFill>
                <a:latin typeface="华文楷体" panose="02010600040101010101" pitchFamily="2" charset="-122"/>
                <a:ea typeface="华文楷体" panose="02010600040101010101" pitchFamily="2" charset="-122"/>
              </a:rPr>
              <a:t>》</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
        <p:nvSpPr>
          <p:cNvPr id="10" name="矩形 9"/>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3624467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33</Pages>
  <Paragraphs>210</Paragraphs>
  <Words>2307</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admin</dc:creator>
  <cp:lastModifiedBy>Administrator</cp:lastModifiedBy>
  <dc:title>PowerPoint 演示文稿</dc:title>
  <dcterms:modified xsi:type="dcterms:W3CDTF">2018-09-28T12:38:47Z</dcterms:modified>
</cp:coreProperties>
</file>