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93" r:id="rId3"/>
    <p:sldId id="261" r:id="rId4"/>
    <p:sldId id="262" r:id="rId6"/>
    <p:sldId id="263" r:id="rId7"/>
    <p:sldId id="264" r:id="rId8"/>
    <p:sldId id="265" r:id="rId9"/>
    <p:sldId id="266" r:id="rId10"/>
    <p:sldId id="267" r:id="rId11"/>
    <p:sldId id="268" r:id="rId12"/>
    <p:sldId id="269" r:id="rId13"/>
    <p:sldId id="270" r:id="rId14"/>
    <p:sldId id="271" r:id="rId15"/>
    <p:sldId id="272" r:id="rId16"/>
    <p:sldId id="273" r:id="rId17"/>
    <p:sldId id="274" r:id="rId18"/>
    <p:sldId id="275" r:id="rId19"/>
    <p:sldId id="276" r:id="rId20"/>
    <p:sldId id="279" r:id="rId21"/>
    <p:sldId id="280" r:id="rId22"/>
    <p:sldId id="281" r:id="rId23"/>
    <p:sldId id="282" r:id="rId24"/>
    <p:sldId id="283" r:id="rId25"/>
    <p:sldId id="284" r:id="rId26"/>
    <p:sldId id="285" r:id="rId27"/>
    <p:sldId id="286" r:id="rId28"/>
    <p:sldId id="287" r:id="rId29"/>
    <p:sldId id="288" r:id="rId30"/>
    <p:sldId id="289" r:id="rId31"/>
    <p:sldId id="290" r:id="rId32"/>
    <p:sldId id="291" r:id="rId33"/>
    <p:sldId id="292" r:id="rId34"/>
  </p:sldIdLst>
  <p:sldSz cx="9144000" cy="684022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620"/>
    <p:restoredTop sz="78142" autoAdjust="0"/>
  </p:normalViewPr>
  <p:slideViewPr>
    <p:cSldViewPr>
      <p:cViewPr>
        <p:scale>
          <a:sx n="50" d="100"/>
          <a:sy n="50" d="100"/>
        </p:scale>
        <p:origin x="-1386" y="-43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7" Type="http://schemas.openxmlformats.org/officeDocument/2006/relationships/tableStyles" Target="tableStyles.xml"/><Relationship Id="rId36" Type="http://schemas.openxmlformats.org/officeDocument/2006/relationships/viewProps" Target="viewProps.xml"/><Relationship Id="rId35" Type="http://schemas.openxmlformats.org/officeDocument/2006/relationships/presProps" Target="presProps.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F2E16A1-CD54-44AD-AAEF-7C0100267705}"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FC518D-AE7E-41F4-BDAF-13DD522B5C64}"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899100" y="912029"/>
            <a:ext cx="7349400" cy="2563736"/>
          </a:xfrm>
        </p:spPr>
        <p:txBody>
          <a:bodyPr lIns="90000" tIns="46800" rIns="90000" bIns="46800" anchor="b" anchorCtr="0">
            <a:normAutofit/>
          </a:bodyPr>
          <a:lstStyle>
            <a:lvl1pPr algn="ctr">
              <a:defRPr sz="4500" b="1" i="0" spc="300" baseline="0">
                <a:solidFill>
                  <a:schemeClr val="tx1">
                    <a:lumMod val="85000"/>
                    <a:lumOff val="15000"/>
                  </a:schemeClr>
                </a:solidFill>
                <a:effectLst/>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899100" y="3551169"/>
            <a:ext cx="7349400" cy="1468583"/>
          </a:xfrm>
        </p:spPr>
        <p:txBody>
          <a:bodyPr lIns="90000" tIns="46800" rIns="90000" bIns="46800">
            <a:normAutofit/>
          </a:bodyPr>
          <a:lstStyle>
            <a:lvl1pPr marL="0" indent="0" algn="ctr" eaLnBrk="1" fontAlgn="auto" latinLnBrk="0" hangingPunct="1">
              <a:lnSpc>
                <a:spcPct val="110000"/>
              </a:lnSpc>
              <a:buNone/>
              <a:defRPr sz="1800" u="none" strike="noStrike" kern="1200" cap="none" spc="200" normalizeH="0" baseline="0">
                <a:solidFill>
                  <a:schemeClr val="tx1">
                    <a:lumMod val="65000"/>
                    <a:lumOff val="35000"/>
                  </a:schemeClr>
                </a:solidFill>
                <a:uFillTx/>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456300" y="771993"/>
            <a:ext cx="8229600" cy="5468585"/>
          </a:xfrm>
        </p:spPr>
        <p:txBody>
          <a:bodyPr/>
          <a:lstStyle>
            <a:lvl1pPr marL="171450" indent="-171450">
              <a:lnSpc>
                <a:spcPct val="130000"/>
              </a:lnSpc>
              <a:buFont typeface="Wingdings" panose="05000000000000000000" pitchFamily="2" charset="2"/>
              <a:buChar char="l"/>
              <a:defRPr spc="150" baseline="0">
                <a:solidFill>
                  <a:schemeClr val="tx1">
                    <a:lumMod val="65000"/>
                    <a:lumOff val="35000"/>
                  </a:schemeClr>
                </a:solidFill>
              </a:defRPr>
            </a:lvl1pPr>
            <a:lvl2pPr marL="514350" indent="-171450">
              <a:lnSpc>
                <a:spcPct val="130000"/>
              </a:lnSpc>
              <a:buFont typeface="Wingdings" panose="05000000000000000000" pitchFamily="2" charset="2"/>
              <a:buChar char="l"/>
              <a:defRPr spc="150" baseline="0">
                <a:solidFill>
                  <a:schemeClr val="tx1">
                    <a:lumMod val="65000"/>
                    <a:lumOff val="35000"/>
                  </a:schemeClr>
                </a:solidFill>
              </a:defRPr>
            </a:lvl2pPr>
            <a:lvl3pPr marL="857250" indent="-171450">
              <a:lnSpc>
                <a:spcPct val="130000"/>
              </a:lnSpc>
              <a:buFont typeface="Wingdings" panose="05000000000000000000" pitchFamily="2" charset="2"/>
              <a:buChar char="l"/>
              <a:defRPr spc="150" baseline="0">
                <a:solidFill>
                  <a:schemeClr val="tx1">
                    <a:lumMod val="65000"/>
                    <a:lumOff val="35000"/>
                  </a:schemeClr>
                </a:solidFill>
              </a:defRPr>
            </a:lvl3pPr>
            <a:lvl4pPr marL="1200150" indent="-171450">
              <a:lnSpc>
                <a:spcPct val="130000"/>
              </a:lnSpc>
              <a:buFont typeface="Wingdings" panose="05000000000000000000" pitchFamily="2" charset="2"/>
              <a:buChar char="l"/>
              <a:defRPr spc="150" baseline="0">
                <a:solidFill>
                  <a:schemeClr val="tx1">
                    <a:lumMod val="65000"/>
                    <a:lumOff val="35000"/>
                  </a:schemeClr>
                </a:solidFill>
              </a:defRPr>
            </a:lvl4pPr>
            <a:lvl5pPr marL="1543050" indent="-171450">
              <a:lnSpc>
                <a:spcPct val="130000"/>
              </a:lnSpc>
              <a:buFont typeface="Wingdings" panose="05000000000000000000" pitchFamily="2" charset="2"/>
              <a:buChar char="l"/>
              <a:defRPr spc="150" baseline="0">
                <a:solidFill>
                  <a:schemeClr val="tx1">
                    <a:lumMod val="65000"/>
                    <a:lumOff val="3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899100" y="2477560"/>
            <a:ext cx="7349400" cy="1016159"/>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4500" b="1" i="0" u="none" strike="noStrike" kern="1200" cap="none" spc="300" normalizeH="0" baseline="0" noProof="1" dirty="0">
                <a:solidFill>
                  <a:schemeClr val="tx1">
                    <a:lumMod val="85000"/>
                    <a:lumOff val="15000"/>
                  </a:schemeClr>
                </a:solidFill>
                <a:effectLst/>
                <a:uFillTx/>
                <a:latin typeface="Arial" panose="020B0604020202020204" pitchFamily="34" charset="0"/>
                <a:ea typeface="微软雅黑" panose="020B050302020402020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899100" y="3551169"/>
            <a:ext cx="7349400" cy="470377"/>
          </a:xfrm>
        </p:spPr>
        <p:txBody>
          <a:bodyPr lIns="90000" tIns="46800" rIns="90000" bIns="46800">
            <a:normAutofit/>
          </a:bodyPr>
          <a:lstStyle>
            <a:lvl1pPr marL="0" indent="0" algn="ctr">
              <a:lnSpc>
                <a:spcPct val="110000"/>
              </a:lnSpc>
              <a:buNone/>
              <a:defRPr sz="1800" spc="200" baseline="0">
                <a:solidFill>
                  <a:schemeClr val="tx1">
                    <a:lumMod val="65000"/>
                    <a:lumOff val="35000"/>
                  </a:schemeClr>
                </a:solidFill>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56300" y="606823"/>
            <a:ext cx="8226900" cy="703771"/>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27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456300" y="1486536"/>
            <a:ext cx="8226900" cy="4746861"/>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1pPr>
            <a:lvl2pPr marL="342900" marR="0" lvl="1" indent="0" algn="l"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685800" marR="0" lvl="2"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028700" marR="0" lvl="3"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371600" marR="0" lvl="4"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493100" y="3838423"/>
            <a:ext cx="5826600" cy="764812"/>
          </a:xfrm>
        </p:spPr>
        <p:txBody>
          <a:bodyPr lIns="90000" tIns="46800" rIns="90000" bIns="46800" anchor="b" anchorCtr="0">
            <a:normAutofit/>
          </a:bodyPr>
          <a:lstStyle>
            <a:lvl1pPr>
              <a:defRPr sz="3300" b="1" i="0" u="none" strike="noStrike" kern="1200" cap="none" spc="300" normalizeH="0" baseline="0">
                <a:solidFill>
                  <a:schemeClr val="tx1">
                    <a:lumMod val="85000"/>
                    <a:lumOff val="15000"/>
                  </a:schemeClr>
                </a:solidFill>
                <a:effectLst/>
                <a:uFillTx/>
              </a:defRPr>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493100" y="4603235"/>
            <a:ext cx="5826600" cy="865351"/>
          </a:xfrm>
        </p:spPr>
        <p:txBody>
          <a:bodyPr lIns="90000" tIns="46800" rIns="90000" bIns="46800">
            <a:normAutofit/>
          </a:bodyPr>
          <a:lstStyle>
            <a:lvl1pPr marL="0" indent="0" eaLnBrk="1" fontAlgn="auto" latinLnBrk="0" hangingPunct="1">
              <a:lnSpc>
                <a:spcPct val="130000"/>
              </a:lnSpc>
              <a:buNone/>
              <a:defRPr kumimoji="0" lang="zh-CN" altLang="en-US" sz="13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charset="-122"/>
                <a:cs typeface="+mn-cs"/>
                <a:sym typeface="+mn-ea"/>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56300" y="606823"/>
            <a:ext cx="8226900" cy="703771"/>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456300" y="1497308"/>
            <a:ext cx="3882600" cy="4736089"/>
          </a:xfrm>
        </p:spPr>
        <p:txBody>
          <a:bodyPr vert="horz" lIns="90000" tIns="46800" rIns="90000" bIns="46800" rtlCol="0">
            <a:normAutofit/>
          </a:bodyPr>
          <a:lstStyle>
            <a:lvl1pPr marL="171450" marR="0" lvl="0" indent="-17145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Wingdings" panose="05000000000000000000" pitchFamily="2" charset="2"/>
              <a:buChar char="l"/>
              <a:tabLst>
                <a:tab pos="1609725" algn="l"/>
              </a:tabLst>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p:txBody>
      </p:sp>
      <p:sp>
        <p:nvSpPr>
          <p:cNvPr id="4" name="内容占位符 3"/>
          <p:cNvSpPr>
            <a:spLocks noGrp="1"/>
          </p:cNvSpPr>
          <p:nvPr>
            <p:ph sz="half" idx="2"/>
            <p:custDataLst>
              <p:tags r:id="rId4"/>
            </p:custDataLst>
          </p:nvPr>
        </p:nvSpPr>
        <p:spPr>
          <a:xfrm>
            <a:off x="4808700" y="1497308"/>
            <a:ext cx="3882600" cy="4736089"/>
          </a:xfrm>
        </p:spPr>
        <p:txBody>
          <a:bodyPr lIns="90000" tIns="46800" rIns="90000" bIns="46800">
            <a:normAutofit/>
          </a:bodyPr>
          <a:lstStyle>
            <a:lvl1pPr marL="171450" indent="-171450">
              <a:lnSpc>
                <a:spcPct val="130000"/>
              </a:lnSpc>
              <a:buFont typeface="Wingdings" panose="05000000000000000000" pitchFamily="2" charset="2"/>
              <a:buChar char="l"/>
              <a:defRPr sz="1200" spc="150" baseline="0">
                <a:solidFill>
                  <a:schemeClr val="tx1">
                    <a:lumMod val="65000"/>
                    <a:lumOff val="35000"/>
                  </a:schemeClr>
                </a:solidFill>
                <a:latin typeface="Arial" panose="020B0604020202020204" pitchFamily="34" charset="0"/>
                <a:ea typeface="微软雅黑" panose="020B0503020204020204" charset="-122"/>
              </a:defRPr>
            </a:lvl1pPr>
            <a:lvl2pPr marL="514350" indent="-171450">
              <a:lnSpc>
                <a:spcPct val="130000"/>
              </a:lnSpc>
              <a:buFont typeface="Wingdings" panose="05000000000000000000" pitchFamily="2" charset="2"/>
              <a:buChar char="l"/>
              <a:defRPr sz="1200" spc="150" baseline="0">
                <a:solidFill>
                  <a:schemeClr val="tx1">
                    <a:lumMod val="65000"/>
                    <a:lumOff val="35000"/>
                  </a:schemeClr>
                </a:solidFill>
                <a:latin typeface="Arial" panose="020B0604020202020204" pitchFamily="34" charset="0"/>
                <a:ea typeface="微软雅黑" panose="020B0503020204020204" charset="-122"/>
              </a:defRPr>
            </a:lvl2pPr>
            <a:lvl3pPr marL="857250" indent="-171450">
              <a:lnSpc>
                <a:spcPct val="130000"/>
              </a:lnSpc>
              <a:buFont typeface="Wingdings" panose="05000000000000000000" pitchFamily="2" charset="2"/>
              <a:buChar char="l"/>
              <a:defRPr sz="1200" spc="150" baseline="0">
                <a:solidFill>
                  <a:schemeClr val="tx1">
                    <a:lumMod val="65000"/>
                    <a:lumOff val="35000"/>
                  </a:schemeClr>
                </a:solidFill>
                <a:latin typeface="Arial" panose="020B0604020202020204" pitchFamily="34" charset="0"/>
                <a:ea typeface="微软雅黑" panose="020B0503020204020204" charset="-122"/>
              </a:defRPr>
            </a:lvl3pPr>
            <a:lvl4pPr marL="1200150" indent="-171450">
              <a:lnSpc>
                <a:spcPct val="130000"/>
              </a:lnSpc>
              <a:buFont typeface="Wingdings" panose="05000000000000000000" pitchFamily="2" charset="2"/>
              <a:buChar char="l"/>
              <a:defRPr sz="1200" spc="150" baseline="0">
                <a:solidFill>
                  <a:schemeClr val="tx1">
                    <a:lumMod val="65000"/>
                    <a:lumOff val="35000"/>
                  </a:schemeClr>
                </a:solidFill>
                <a:latin typeface="Arial" panose="020B0604020202020204" pitchFamily="34" charset="0"/>
                <a:ea typeface="微软雅黑" panose="020B0503020204020204" charset="-122"/>
              </a:defRPr>
            </a:lvl4pPr>
            <a:lvl5pPr>
              <a:lnSpc>
                <a:spcPct val="130000"/>
              </a:lnSpc>
              <a:defRPr sz="12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56300" y="606823"/>
            <a:ext cx="8226900" cy="703771"/>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456300" y="1425495"/>
            <a:ext cx="4006800" cy="380611"/>
          </a:xfrm>
        </p:spPr>
        <p:txBody>
          <a:bodyPr lIns="101600" tIns="38100" rIns="76200" bIns="38100" anchor="t" anchorCtr="0">
            <a:normAutofit/>
          </a:bodyPr>
          <a:lstStyle>
            <a:lvl1pPr marL="0" indent="0" eaLnBrk="1" fontAlgn="auto" latinLnBrk="0" hangingPunct="1">
              <a:lnSpc>
                <a:spcPct val="100000"/>
              </a:lnSpc>
              <a:spcAft>
                <a:spcPts val="0"/>
              </a:spcAft>
              <a:buNone/>
              <a:defRPr sz="15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456300" y="1849193"/>
            <a:ext cx="4006800" cy="4384204"/>
          </a:xfrm>
        </p:spPr>
        <p:txBody>
          <a:bodyPr vert="horz" lIns="101600" tIns="0" rIns="82550" bIns="0" rtlCol="0">
            <a:normAutofit/>
          </a:bodyPr>
          <a:lstStyle>
            <a:lvl1pPr marL="171450" marR="0" lvl="0" indent="-17145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Wingdings" panose="05000000000000000000" pitchFamily="2" charset="2"/>
              <a:buChar char="l"/>
              <a:tabLst>
                <a:tab pos="1609725" algn="l"/>
              </a:tabLst>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p:txBody>
      </p:sp>
      <p:sp>
        <p:nvSpPr>
          <p:cNvPr id="5" name="文本占位符 4"/>
          <p:cNvSpPr>
            <a:spLocks noGrp="1"/>
          </p:cNvSpPr>
          <p:nvPr>
            <p:ph type="body" sz="quarter" idx="3" hasCustomPrompt="1"/>
            <p:custDataLst>
              <p:tags r:id="rId5"/>
            </p:custDataLst>
          </p:nvPr>
        </p:nvSpPr>
        <p:spPr>
          <a:xfrm>
            <a:off x="4676813" y="1418043"/>
            <a:ext cx="4006800" cy="380611"/>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4676813" y="1849193"/>
            <a:ext cx="4006800" cy="4384204"/>
          </a:xfrm>
        </p:spPr>
        <p:txBody>
          <a:bodyPr vert="horz" lIns="101600" tIns="0" rIns="82550" bIns="0" rtlCol="0">
            <a:normAutofit/>
          </a:bodyPr>
          <a:lstStyle>
            <a:lvl1pPr marL="171450" marR="0" lvl="0" indent="-17145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Wingdings" panose="05000000000000000000" pitchFamily="2" charset="2"/>
              <a:buChar char="l"/>
              <a:tabLst>
                <a:tab pos="1609725" algn="l"/>
              </a:tabLst>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56300" y="606823"/>
            <a:ext cx="8226900" cy="703771"/>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456300" y="1551168"/>
            <a:ext cx="3844800" cy="4596053"/>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hasCustomPrompt="1"/>
            <p:custDataLst>
              <p:tags r:id="rId3"/>
            </p:custDataLst>
          </p:nvPr>
        </p:nvSpPr>
        <p:spPr>
          <a:xfrm>
            <a:off x="4762800" y="1551168"/>
            <a:ext cx="3920400" cy="4596053"/>
          </a:xfrm>
        </p:spPr>
        <p:txBody>
          <a:bodyPr vert="horz" lIns="90000" tIns="46800" rIns="90000" bIns="46800" rtlCol="0">
            <a:normAutofit/>
          </a:bodyPr>
          <a:lstStyle>
            <a:lvl1pPr marL="0" marR="0" lvl="0" indent="0" algn="l" defTabSz="914400" rtl="0" eaLnBrk="1" fontAlgn="auto" latinLnBrk="0" hangingPunct="1">
              <a:lnSpc>
                <a:spcPct val="140000"/>
              </a:lnSpc>
              <a:spcBef>
                <a:spcPts val="0"/>
              </a:spcBef>
              <a:spcAft>
                <a:spcPts val="1000"/>
              </a:spcAft>
              <a:buFont typeface="Wingdings" panose="05000000000000000000" pitchFamily="2" charset="2"/>
              <a:buChar char="l"/>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1pPr>
          </a:lstStyle>
          <a:p>
            <a:pPr lvl="0"/>
            <a:r>
              <a:rPr dirty="0">
                <a:sym typeface="+mn-ea"/>
              </a:rPr>
              <a:t>单击此处编辑文本</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7676100" y="912029"/>
            <a:ext cx="783000" cy="5016161"/>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ts val="0"/>
              </a:spcAft>
              <a:buNone/>
              <a:defRPr kumimoji="0" lang="zh-CN" altLang="en-US" sz="21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hasCustomPrompt="1"/>
            <p:custDataLst>
              <p:tags r:id="rId3"/>
            </p:custDataLst>
          </p:nvPr>
        </p:nvSpPr>
        <p:spPr>
          <a:xfrm>
            <a:off x="685800" y="912029"/>
            <a:ext cx="6876900" cy="5016161"/>
          </a:xfrm>
        </p:spPr>
        <p:txBody>
          <a:bodyPr vert="eaVert" lIns="46800" tIns="46800" rIns="46800" bIns="46800"/>
          <a:lstStyle>
            <a:lvl1pPr indent="0" eaLnBrk="1" fontAlgn="auto" latinLnBrk="0" hangingPunct="1">
              <a:lnSpc>
                <a:spcPct val="160000"/>
              </a:lnSpc>
              <a:spcAft>
                <a:spcPts val="1600"/>
              </a:spcAft>
              <a:buNone/>
              <a:defRPr spc="300" baseline="0">
                <a:solidFill>
                  <a:schemeClr val="tx1">
                    <a:lumMod val="65000"/>
                    <a:lumOff val="35000"/>
                  </a:schemeClr>
                </a:solidFill>
              </a:defRPr>
            </a:lvl1pPr>
            <a:lvl2pPr indent="0" eaLnBrk="1" fontAlgn="auto" latinLnBrk="0" hangingPunct="1">
              <a:lnSpc>
                <a:spcPct val="160000"/>
              </a:lnSpc>
              <a:spcAft>
                <a:spcPts val="1600"/>
              </a:spcAft>
              <a:buNone/>
              <a:defRPr spc="300" baseline="0">
                <a:solidFill>
                  <a:schemeClr val="tx1">
                    <a:lumMod val="65000"/>
                    <a:lumOff val="35000"/>
                  </a:schemeClr>
                </a:solidFill>
              </a:defRPr>
            </a:lvl2pPr>
            <a:lvl3pPr indent="0" eaLnBrk="1" fontAlgn="auto" latinLnBrk="0" hangingPunct="1">
              <a:lnSpc>
                <a:spcPct val="160000"/>
              </a:lnSpc>
              <a:spcAft>
                <a:spcPts val="1600"/>
              </a:spcAft>
              <a:buNone/>
              <a:defRPr spc="300" baseline="0">
                <a:solidFill>
                  <a:schemeClr val="tx1">
                    <a:lumMod val="65000"/>
                    <a:lumOff val="35000"/>
                  </a:schemeClr>
                </a:solidFill>
              </a:defRPr>
            </a:lvl3pPr>
            <a:lvl4pPr indent="0" eaLnBrk="1" fontAlgn="auto" latinLnBrk="0" hangingPunct="1">
              <a:lnSpc>
                <a:spcPct val="160000"/>
              </a:lnSpc>
              <a:spcAft>
                <a:spcPts val="1600"/>
              </a:spcAft>
              <a:buNone/>
              <a:defRPr spc="300" baseline="0">
                <a:solidFill>
                  <a:schemeClr val="tx1">
                    <a:lumMod val="65000"/>
                    <a:lumOff val="35000"/>
                  </a:schemeClr>
                </a:solidFill>
              </a:defRPr>
            </a:lvl4pPr>
            <a:lvl5pPr indent="0" eaLnBrk="1" fontAlgn="auto" latinLnBrk="0" hangingPunct="1">
              <a:lnSpc>
                <a:spcPct val="160000"/>
              </a:lnSpc>
              <a:spcAft>
                <a:spcPts val="1600"/>
              </a:spcAft>
              <a:buNone/>
              <a:defRPr spc="300" baseline="0">
                <a:solidFill>
                  <a:schemeClr val="tx1">
                    <a:lumMod val="65000"/>
                    <a:lumOff val="35000"/>
                  </a:schemeClr>
                </a:solidFill>
              </a:defRPr>
            </a:lvl5pPr>
          </a:lstStyle>
          <a:p>
            <a:pPr lvl="0"/>
            <a:r>
              <a:rPr lang="zh-CN" altLang="en-US" dirty="0"/>
              <a:t>单击此处编辑文本</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9" Type="http://schemas.openxmlformats.org/officeDocument/2006/relationships/theme" Target="../theme/theme1.xml"/><Relationship Id="rId18" Type="http://schemas.openxmlformats.org/officeDocument/2006/relationships/tags" Target="../tags/tag62.xml"/><Relationship Id="rId17" Type="http://schemas.openxmlformats.org/officeDocument/2006/relationships/tags" Target="../tags/tag61.xml"/><Relationship Id="rId16" Type="http://schemas.openxmlformats.org/officeDocument/2006/relationships/tags" Target="../tags/tag60.xml"/><Relationship Id="rId15" Type="http://schemas.openxmlformats.org/officeDocument/2006/relationships/tags" Target="../tags/tag59.xml"/><Relationship Id="rId14" Type="http://schemas.openxmlformats.org/officeDocument/2006/relationships/tags" Target="../tags/tag58.xml"/><Relationship Id="rId13" Type="http://schemas.openxmlformats.org/officeDocument/2006/relationships/tags" Target="../tags/tag57.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456300" y="606823"/>
            <a:ext cx="8226900" cy="646320"/>
          </a:xfrm>
          <a:prstGeom prst="rect">
            <a:avLst/>
          </a:prstGeom>
        </p:spPr>
        <p:txBody>
          <a:bodyPr vert="horz" lIns="101600" tIns="38100" rIns="76200" bIns="3810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4"/>
            </p:custDataLst>
          </p:nvPr>
        </p:nvSpPr>
        <p:spPr>
          <a:xfrm>
            <a:off x="456300" y="1511671"/>
            <a:ext cx="8226900" cy="4724599"/>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5"/>
            </p:custDataLst>
          </p:nvPr>
        </p:nvSpPr>
        <p:spPr>
          <a:xfrm>
            <a:off x="459000" y="6298029"/>
            <a:ext cx="2025000" cy="315979"/>
          </a:xfrm>
          <a:prstGeom prst="rect">
            <a:avLst/>
          </a:prstGeom>
        </p:spPr>
        <p:txBody>
          <a:bodyPr vert="horz" lIns="91440" tIns="45720" rIns="91440" bIns="45720" rtlCol="0" anchor="ctr">
            <a:normAutofit/>
          </a:bodyPr>
          <a:lstStyle>
            <a:lvl1pPr algn="l">
              <a:defRPr sz="750" baseline="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6"/>
            </p:custDataLst>
          </p:nvPr>
        </p:nvSpPr>
        <p:spPr>
          <a:xfrm>
            <a:off x="3087000" y="6298029"/>
            <a:ext cx="2970000" cy="315979"/>
          </a:xfrm>
          <a:prstGeom prst="rect">
            <a:avLst/>
          </a:prstGeom>
        </p:spPr>
        <p:txBody>
          <a:bodyPr vert="horz" lIns="91440" tIns="45720" rIns="91440" bIns="45720" rtlCol="0" anchor="ctr">
            <a:normAutofit/>
          </a:bodyPr>
          <a:lstStyle>
            <a:lvl1pPr algn="ctr">
              <a:defRPr sz="750" baseline="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17"/>
            </p:custDataLst>
          </p:nvPr>
        </p:nvSpPr>
        <p:spPr>
          <a:xfrm>
            <a:off x="6658200" y="6298029"/>
            <a:ext cx="2025000" cy="315979"/>
          </a:xfrm>
          <a:prstGeom prst="rect">
            <a:avLst/>
          </a:prstGeom>
        </p:spPr>
        <p:txBody>
          <a:bodyPr vert="horz" lIns="91440" tIns="45720" rIns="91440" bIns="45720" rtlCol="0" anchor="ctr">
            <a:normAutofit/>
          </a:bodyPr>
          <a:lstStyle>
            <a:lvl1pPr algn="r">
              <a:defRPr sz="750" baseline="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KSO_TEMPLATE" hidden="1"/>
          <p:cNvSpPr/>
          <p:nvPr>
            <p:custDataLst>
              <p:tags r:id="rId18"/>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685800" rtl="0" eaLnBrk="1" fontAlgn="auto" latinLnBrk="0" hangingPunct="1">
        <a:lnSpc>
          <a:spcPct val="100000"/>
        </a:lnSpc>
        <a:spcBef>
          <a:spcPct val="0"/>
        </a:spcBef>
        <a:buNone/>
        <a:defRPr sz="27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image" Target="../media/image7.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image" Target="../media/image9.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2.xml"/><Relationship Id="rId2" Type="http://schemas.openxmlformats.org/officeDocument/2006/relationships/image" Target="../media/image11.png"/><Relationship Id="rId1" Type="http://schemas.openxmlformats.org/officeDocument/2006/relationships/image" Target="../media/image10.jpe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image" Target="../media/image13.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image" Target="../media/image14.jpe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image" Target="../media/image15.jpe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image" Target="../media/image16.jpe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image" Target="../media/image17.jpe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image" Target="../media/image18.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image" Target="../media/image19.jpe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85725" y="3129943"/>
            <a:ext cx="9144000" cy="1114754"/>
          </a:xfrm>
          <a:prstGeom prst="rect">
            <a:avLst/>
          </a:prstGeom>
        </p:spPr>
        <p:txBody>
          <a:bodyPr/>
          <a:lstStyle/>
          <a:p>
            <a:pPr algn="ctr">
              <a:lnSpc>
                <a:spcPts val="4000"/>
              </a:lnSpc>
              <a:defRPr/>
            </a:pPr>
            <a:r>
              <a:rPr lang="zh-CN" altLang="en-US" sz="2800" b="0" kern="0" dirty="0" smtClean="0">
                <a:ln/>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cs typeface="+mj-cs"/>
              </a:rPr>
              <a:t>专题七  图文转换</a:t>
            </a:r>
            <a:endParaRPr lang="zh-CN" altLang="en-US" sz="2800" b="0" kern="0" dirty="0" smtClean="0">
              <a:ln/>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cs typeface="+mj-cs"/>
            </a:endParaRPr>
          </a:p>
        </p:txBody>
      </p:sp>
      <p:sp>
        <p:nvSpPr>
          <p:cNvPr id="3075" name="Rectangle 2"/>
          <p:cNvSpPr>
            <a:spLocks noGrp="1" noChangeArrowheads="1"/>
          </p:cNvSpPr>
          <p:nvPr>
            <p:ph type="ctrTitle" idx="4294967295"/>
          </p:nvPr>
        </p:nvSpPr>
        <p:spPr bwMode="auto">
          <a:xfrm>
            <a:off x="291465" y="1075644"/>
            <a:ext cx="9144000" cy="684054"/>
          </a:xfrm>
          <a:prstGeom prst="rect">
            <a:avLst/>
          </a:prstGeom>
          <a:noFill/>
          <a:ln>
            <a:miter lim="800000"/>
          </a:ln>
        </p:spPr>
        <p:txBody>
          <a:bodyPr>
            <a:noAutofit/>
            <a:scene3d>
              <a:camera prst="orthographicFront"/>
              <a:lightRig rig="soft" dir="t">
                <a:rot lat="0" lon="0" rev="15600000"/>
              </a:lightRig>
            </a:scene3d>
            <a:sp3d extrusionH="57150" prstMaterial="softEdge">
              <a:bevelT w="25400" h="38100"/>
            </a:sp3d>
          </a:bodyPr>
          <a:lstStyle/>
          <a:p>
            <a:r>
              <a:rPr lang="zh-CN" altLang="en-US" sz="8000" b="1" dirty="0" smtClean="0">
                <a:ln/>
                <a:solidFill>
                  <a:schemeClr val="accent4"/>
                </a:solidFill>
                <a:effectLst/>
                <a:ea typeface="黑体" panose="02010609060101010101" pitchFamily="49" charset="-122"/>
              </a:rPr>
              <a:t>高考语文</a:t>
            </a:r>
            <a:endParaRPr lang="zh-CN" altLang="en-US" sz="8000" b="1" dirty="0" smtClean="0">
              <a:ln/>
              <a:solidFill>
                <a:schemeClr val="accent4"/>
              </a:solidFill>
              <a:effectLst/>
              <a:ea typeface="黑体" panose="02010609060101010101" pitchFamily="49"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40000" y="720000"/>
            <a:ext cx="8467200" cy="4731873"/>
            <a:chOff x="540000" y="720000"/>
            <a:chExt cx="8467200" cy="4731873"/>
          </a:xfrm>
        </p:grpSpPr>
        <p:sp>
          <p:nvSpPr>
            <p:cNvPr id="2" name="TextBox 2"/>
            <p:cNvSpPr txBox="1"/>
            <p:nvPr/>
          </p:nvSpPr>
          <p:spPr>
            <a:xfrm>
              <a:off x="540000" y="720000"/>
              <a:ext cx="8467200" cy="473187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4085" kern="0" spc="39988"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4305"/>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　　(1)我国上网用户最主要的特征是</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。(30字以内)</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(2)从这些数据可知</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。(28字以内)</a:t>
              </a:r>
              <a:endParaRPr lang="zh-CN" altLang="en-US" dirty="0"/>
            </a:p>
          </p:txBody>
        </p:sp>
        <p:pic>
          <p:nvPicPr>
            <p:cNvPr id="3" name="图片 3" descr="textimage3.jpeg"/>
            <p:cNvPicPr>
              <a:picLocks noChangeAspect="1"/>
            </p:cNvPicPr>
            <p:nvPr/>
          </p:nvPicPr>
          <p:blipFill>
            <a:blip r:embed="rId1"/>
            <a:stretch>
              <a:fillRect/>
            </a:stretch>
          </p:blipFill>
          <p:spPr>
            <a:xfrm>
              <a:off x="1214414" y="1491443"/>
              <a:ext cx="4990110" cy="2837650"/>
            </a:xfrm>
            <a:prstGeom prst="rect">
              <a:avLst/>
            </a:prstGeom>
          </p:spPr>
        </p:pic>
      </p:gr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240158"/>
            <a:ext cx="8467200" cy="418037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解析　(1)解答此题,首先解读用户年龄结构饼状图,了解其所显示的用户</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的年龄特征,然后解读用户文化程度饼状图,了解其所显示的用户的文化程</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度特征,最后根据其特点加以概括即可。(2)根据第(1)题所概括的上网用</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户的年龄特征和文化程度特征,分析数据所蕴含的共性特征。上网用户大</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都是年轻人,且70%以上的用户具有大专及以上学历,即大部分上网用户的</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文化程度较高。</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答案　(1)56%以上的用户年龄不高于24岁(或“近75%的用户年龄不高于</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30岁”),70%以上的用户具有大专及以上学历</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(2)具有较高文化程度的年轻人是我国互联网用户的主体</a:t>
            </a:r>
            <a:endParaRPr lang="zh-CN" alt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40000" y="874979"/>
            <a:ext cx="8467200" cy="5276720"/>
            <a:chOff x="540000" y="874979"/>
            <a:chExt cx="8467200" cy="5276720"/>
          </a:xfrm>
        </p:grpSpPr>
        <p:sp>
          <p:nvSpPr>
            <p:cNvPr id="2" name="TextBox 2"/>
            <p:cNvSpPr txBox="1"/>
            <p:nvPr/>
          </p:nvSpPr>
          <p:spPr>
            <a:xfrm>
              <a:off x="540000" y="874979"/>
              <a:ext cx="8467200" cy="46557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200" b="1" kern="0" dirty="0" smtClean="0">
                  <a:solidFill>
                    <a:srgbClr val="000000"/>
                  </a:solidFill>
                  <a:latin typeface="黑体" panose="02010609060101010101" pitchFamily="49" charset="-122"/>
                  <a:ea typeface="黑体" panose="02010609060101010101" pitchFamily="49" charset="-122"/>
                </a:rPr>
                <a:t>清单二    图画类图文转换</a:t>
              </a:r>
              <a:endParaRPr lang="zh-CN" altLang="en-US" sz="2200" b="1" dirty="0">
                <a:latin typeface="黑体" panose="02010609060101010101" pitchFamily="49" charset="-122"/>
                <a:ea typeface="黑体" panose="02010609060101010101" pitchFamily="49" charset="-122"/>
              </a:endParaRPr>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1.徽标(图标)</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徽标,即徽记、标志,它往往言简意赅,高度凝练,蕴含着丰富的寓意。因此,</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解读徽标一定要透过现象看本质,由表及里,分析其内涵和寓意。</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例    下面是联合国难民署的主体图形,请写出构图要素,并说明图形寓意。</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要求语意简明,句子通顺,不超过80字。(图案中的外文可忽略)</a:t>
              </a:r>
              <a:endParaRPr lang="zh-CN" altLang="en-US" dirty="0"/>
            </a:p>
            <a:p>
              <a:pPr marL="0" indent="0" eaLnBrk="0" latinLnBrk="1" hangingPunct="0">
                <a:lnSpc>
                  <a:spcPct val="150000"/>
                </a:lnSpc>
                <a:spcBef>
                  <a:spcPts val="0"/>
                </a:spcBef>
                <a:buNone/>
              </a:pPr>
              <a:r>
                <a:rPr lang="zh-CN" altLang="en-US" sz="8990" kern="0" spc="9307" dirty="0" smtClean="0">
                  <a:solidFill>
                    <a:srgbClr val="000000"/>
                  </a:solidFill>
                  <a:latin typeface="Times New Roman" panose="02020603050405020304" pitchFamily="65" charset="-122"/>
                  <a:ea typeface="宋体" panose="02010600030101010101" pitchFamily="2" charset="-122"/>
                </a:rPr>
                <a:t> </a:t>
              </a:r>
              <a:endParaRPr lang="zh-CN" altLang="en-US" dirty="0"/>
            </a:p>
          </p:txBody>
        </p:sp>
        <p:pic>
          <p:nvPicPr>
            <p:cNvPr id="3" name="图片 3" descr="textimage4.jpeg"/>
            <p:cNvPicPr>
              <a:picLocks noChangeAspect="1"/>
            </p:cNvPicPr>
            <p:nvPr/>
          </p:nvPicPr>
          <p:blipFill>
            <a:blip r:embed="rId1"/>
            <a:stretch>
              <a:fillRect/>
            </a:stretch>
          </p:blipFill>
          <p:spPr>
            <a:xfrm>
              <a:off x="651914" y="3965352"/>
              <a:ext cx="2100271" cy="2186347"/>
            </a:xfrm>
            <a:prstGeom prst="rect">
              <a:avLst/>
            </a:prstGeom>
          </p:spPr>
        </p:pic>
      </p:gr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17444"/>
            <a:ext cx="8467200" cy="5262979"/>
          </a:xfrm>
          <a:prstGeom prst="rect">
            <a:avLst/>
          </a:prstGeom>
          <a:noFill/>
        </p:spPr>
        <p:txBody>
          <a:bodyPr wrap="square" lIns="0" tIns="0" rIns="0" bIns="0" rtlCol="0">
            <a:spAutoFit/>
          </a:bodyPr>
          <a:lstStyle/>
          <a:p>
            <a:pPr eaLnBrk="0" latinLnBrk="1" hangingPunct="0">
              <a:lnSpc>
                <a:spcPct val="150000"/>
              </a:lnSpc>
              <a:spcBef>
                <a:spcPts val="2380"/>
              </a:spcBef>
            </a:pPr>
            <a:r>
              <a:rPr lang="zh-CN" altLang="en-US" sz="1900" kern="0" dirty="0" smtClean="0">
                <a:solidFill>
                  <a:srgbClr val="000000"/>
                </a:solidFill>
                <a:latin typeface="Times New Roman" panose="02020603050405020304" pitchFamily="65" charset="-122"/>
                <a:ea typeface="宋体" panose="02010600030101010101" pitchFamily="2" charset="-122"/>
              </a:rPr>
              <a:t>解析　要把手、人、稻穗等构图要素全部答出来,寓意可通过</a:t>
            </a:r>
            <a:r>
              <a:rPr lang="zh-CN" altLang="en-US" sz="1900" kern="0" dirty="0" smtClean="0">
                <a:solidFill>
                  <a:srgbClr val="000000"/>
                </a:solidFill>
                <a:latin typeface="Times New Roman" panose="02020603050405020304" pitchFamily="65" charset="-122"/>
                <a:ea typeface="宋体" panose="02010600030101010101" pitchFamily="2" charset="-122"/>
              </a:rPr>
              <a:t>“联合国难</a:t>
            </a:r>
            <a:r>
              <a:rPr lang="zh-CN" altLang="en-US" sz="1900" kern="0" dirty="0" smtClean="0">
                <a:solidFill>
                  <a:srgbClr val="000000"/>
                </a:solidFill>
                <a:latin typeface="Times New Roman" panose="02020603050405020304" pitchFamily="65" charset="-122"/>
                <a:ea typeface="宋体" panose="02010600030101010101" pitchFamily="2" charset="-122"/>
              </a:rPr>
              <a:t>民署”</a:t>
            </a:r>
            <a:r>
              <a:rPr lang="zh-CN" altLang="en-US" sz="1900" kern="0" dirty="0" smtClean="0">
                <a:solidFill>
                  <a:srgbClr val="000000"/>
                </a:solidFill>
                <a:latin typeface="Times New Roman" panose="02020603050405020304" pitchFamily="65" charset="-122"/>
                <a:ea typeface="宋体" panose="02010600030101010101" pitchFamily="2" charset="-122"/>
              </a:rPr>
              <a:t>来推断。</a:t>
            </a:r>
            <a:endParaRPr lang="zh-CN" altLang="en-US" sz="1900" dirty="0"/>
          </a:p>
          <a:p>
            <a:pPr marL="0" indent="0" eaLnBrk="0" latinLnBrk="1" hangingPunct="0">
              <a:lnSpc>
                <a:spcPct val="150000"/>
              </a:lnSpc>
              <a:spcBef>
                <a:spcPts val="0"/>
              </a:spcBef>
              <a:buNone/>
            </a:pPr>
            <a:r>
              <a:rPr lang="zh-CN" altLang="en-US" sz="1900" kern="0" dirty="0" smtClean="0">
                <a:solidFill>
                  <a:srgbClr val="000000"/>
                </a:solidFill>
                <a:latin typeface="Times New Roman" panose="02020603050405020304" pitchFamily="65" charset="-122"/>
                <a:ea typeface="宋体" panose="02010600030101010101" pitchFamily="2" charset="-122"/>
              </a:rPr>
              <a:t>答案　画面由双手、人、稻穗组成。双手手掌拱交成房屋状,保护着一个</a:t>
            </a:r>
            <a:br>
              <a:rPr sz="1900" dirty="0"/>
            </a:br>
            <a:r>
              <a:rPr lang="zh-CN" altLang="en-US" sz="1900" kern="0" dirty="0" smtClean="0">
                <a:solidFill>
                  <a:srgbClr val="000000"/>
                </a:solidFill>
                <a:latin typeface="Times New Roman" panose="02020603050405020304" pitchFamily="65" charset="-122"/>
                <a:ea typeface="宋体" panose="02010600030101010101" pitchFamily="2" charset="-122"/>
              </a:rPr>
              <a:t>直立的人;两束稻穗蒂部相交向上合抱成一个圆形,托住房屋和人。寓意联</a:t>
            </a:r>
            <a:br>
              <a:rPr sz="1900" dirty="0"/>
            </a:br>
            <a:r>
              <a:rPr lang="zh-CN" altLang="en-US" sz="1900" kern="0" dirty="0" smtClean="0">
                <a:solidFill>
                  <a:srgbClr val="000000"/>
                </a:solidFill>
                <a:latin typeface="Times New Roman" panose="02020603050405020304" pitchFamily="65" charset="-122"/>
                <a:ea typeface="宋体" panose="02010600030101010101" pitchFamily="2" charset="-122"/>
              </a:rPr>
              <a:t>合国难民署的职责是解决难民吃和住的问题。</a:t>
            </a:r>
            <a:endParaRPr lang="zh-CN" altLang="en-US" sz="1900" dirty="0"/>
          </a:p>
          <a:p>
            <a:pPr marL="0" indent="0" eaLnBrk="0" latinLnBrk="1" hangingPunct="0">
              <a:lnSpc>
                <a:spcPct val="150000"/>
              </a:lnSpc>
              <a:spcBef>
                <a:spcPts val="0"/>
              </a:spcBef>
              <a:buNone/>
            </a:pPr>
            <a:r>
              <a:rPr lang="zh-CN" altLang="en-US" sz="1900" kern="0" dirty="0" smtClean="0">
                <a:solidFill>
                  <a:srgbClr val="000000"/>
                </a:solidFill>
                <a:latin typeface="Times New Roman" panose="02020603050405020304" pitchFamily="65" charset="-122"/>
                <a:ea typeface="宋体" panose="02010600030101010101" pitchFamily="2" charset="-122"/>
              </a:rPr>
              <a:t>2.漫画</a:t>
            </a:r>
            <a:endParaRPr lang="zh-CN" altLang="en-US" sz="1900" dirty="0"/>
          </a:p>
          <a:p>
            <a:pPr marL="0" indent="0" eaLnBrk="0" latinLnBrk="1" hangingPunct="0">
              <a:lnSpc>
                <a:spcPct val="150000"/>
              </a:lnSpc>
              <a:spcBef>
                <a:spcPts val="0"/>
              </a:spcBef>
              <a:buNone/>
            </a:pPr>
            <a:r>
              <a:rPr lang="zh-CN" altLang="en-US" sz="1900" kern="0" dirty="0" smtClean="0">
                <a:solidFill>
                  <a:srgbClr val="000000"/>
                </a:solidFill>
                <a:latin typeface="Times New Roman" panose="02020603050405020304" pitchFamily="65" charset="-122"/>
                <a:ea typeface="宋体" panose="02010600030101010101" pitchFamily="2" charset="-122"/>
              </a:rPr>
              <a:t>漫画是一种用简单而夸张的手法来描绘生活或时事的图画。常采用夸</a:t>
            </a:r>
            <a:br>
              <a:rPr sz="1900" dirty="0"/>
            </a:br>
            <a:r>
              <a:rPr lang="zh-CN" altLang="en-US" sz="1900" kern="0" dirty="0" smtClean="0">
                <a:solidFill>
                  <a:srgbClr val="000000"/>
                </a:solidFill>
                <a:latin typeface="Times New Roman" panose="02020603050405020304" pitchFamily="65" charset="-122"/>
                <a:ea typeface="宋体" panose="02010600030101010101" pitchFamily="2" charset="-122"/>
              </a:rPr>
              <a:t>张、比喻、象征等手法,加上文字(标题、独白、对白、拟声词</a:t>
            </a:r>
            <a:r>
              <a:rPr lang="zh-CN" altLang="en-US" sz="1900" kern="0" dirty="0" smtClean="0">
                <a:solidFill>
                  <a:srgbClr val="000000"/>
                </a:solidFill>
                <a:latin typeface="黑体" panose="02010609060101010101" pitchFamily="49" charset="-122"/>
                <a:ea typeface="宋体" panose="02010600030101010101" pitchFamily="2" charset="-122"/>
              </a:rPr>
              <a:t>……</a:t>
            </a:r>
            <a:r>
              <a:rPr lang="zh-CN" altLang="en-US" sz="1900" kern="0" dirty="0" smtClean="0">
                <a:solidFill>
                  <a:srgbClr val="000000"/>
                </a:solidFill>
                <a:latin typeface="Times New Roman" panose="02020603050405020304" pitchFamily="65" charset="-122"/>
                <a:ea typeface="宋体" panose="02010600030101010101" pitchFamily="2" charset="-122"/>
              </a:rPr>
              <a:t>)等辅</a:t>
            </a:r>
            <a:br>
              <a:rPr sz="1900" dirty="0"/>
            </a:br>
            <a:r>
              <a:rPr lang="zh-CN" altLang="en-US" sz="1900" kern="0" dirty="0" smtClean="0">
                <a:solidFill>
                  <a:srgbClr val="000000"/>
                </a:solidFill>
                <a:latin typeface="Times New Roman" panose="02020603050405020304" pitchFamily="65" charset="-122"/>
                <a:ea typeface="宋体" panose="02010600030101010101" pitchFamily="2" charset="-122"/>
              </a:rPr>
              <a:t>助要素,讽刺、批评或歌颂某些人和事,具有讽刺与幽默的艺术特点以及认</a:t>
            </a:r>
            <a:br>
              <a:rPr sz="1900" dirty="0"/>
            </a:br>
            <a:r>
              <a:rPr lang="zh-CN" altLang="en-US" sz="1900" kern="0" dirty="0" smtClean="0">
                <a:solidFill>
                  <a:srgbClr val="000000"/>
                </a:solidFill>
                <a:latin typeface="Times New Roman" panose="02020603050405020304" pitchFamily="65" charset="-122"/>
                <a:ea typeface="宋体" panose="02010600030101010101" pitchFamily="2" charset="-122"/>
              </a:rPr>
              <a:t>识、教育和审美等社会功能。</a:t>
            </a:r>
            <a:endParaRPr lang="zh-CN" altLang="en-US" sz="1900" dirty="0"/>
          </a:p>
          <a:p>
            <a:pPr marL="0" indent="0" eaLnBrk="0" latinLnBrk="1" hangingPunct="0">
              <a:lnSpc>
                <a:spcPct val="150000"/>
              </a:lnSpc>
              <a:spcBef>
                <a:spcPts val="0"/>
              </a:spcBef>
              <a:buNone/>
            </a:pPr>
            <a:r>
              <a:rPr lang="zh-CN" altLang="en-US" sz="1900" kern="0" dirty="0" smtClean="0">
                <a:solidFill>
                  <a:srgbClr val="000000"/>
                </a:solidFill>
                <a:latin typeface="Times New Roman" panose="02020603050405020304" pitchFamily="65" charset="-122"/>
                <a:ea typeface="宋体" panose="02010600030101010101" pitchFamily="2" charset="-122"/>
              </a:rPr>
              <a:t>此类试题一般从两个方面考查:一是说明漫画内容,即描述画面;二是概括</a:t>
            </a:r>
            <a:br>
              <a:rPr sz="1900" dirty="0"/>
            </a:br>
            <a:r>
              <a:rPr lang="zh-CN" altLang="en-US" sz="1900" kern="0" dirty="0" smtClean="0">
                <a:solidFill>
                  <a:srgbClr val="000000"/>
                </a:solidFill>
                <a:latin typeface="Times New Roman" panose="02020603050405020304" pitchFamily="65" charset="-122"/>
                <a:ea typeface="宋体" panose="02010600030101010101" pitchFamily="2" charset="-122"/>
              </a:rPr>
              <a:t>漫画主题,包括揭示漫画寓意、给漫画拟写标题等</a:t>
            </a:r>
            <a:r>
              <a:rPr lang="zh-CN" altLang="en-US" sz="1900" kern="0" dirty="0" smtClean="0">
                <a:solidFill>
                  <a:srgbClr val="000000"/>
                </a:solidFill>
                <a:latin typeface="Times New Roman" panose="02020603050405020304" pitchFamily="65" charset="-122"/>
                <a:ea typeface="宋体" panose="02010600030101010101" pitchFamily="2" charset="-122"/>
              </a:rPr>
              <a:t>。</a:t>
            </a:r>
            <a:endParaRPr lang="zh-CN" altLang="en-US" sz="1900"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540000" y="803541"/>
            <a:ext cx="8467200" cy="5760000"/>
            <a:chOff x="540000" y="720000"/>
            <a:chExt cx="8467200" cy="5760000"/>
          </a:xfrm>
        </p:grpSpPr>
        <p:grpSp>
          <p:nvGrpSpPr>
            <p:cNvPr id="4" name="组合 3"/>
            <p:cNvGrpSpPr/>
            <p:nvPr/>
          </p:nvGrpSpPr>
          <p:grpSpPr>
            <a:xfrm>
              <a:off x="540000" y="720000"/>
              <a:ext cx="8467200" cy="5760000"/>
              <a:chOff x="540000" y="720000"/>
              <a:chExt cx="8467200" cy="5760000"/>
            </a:xfrm>
          </p:grpSpPr>
          <p:sp>
            <p:nvSpPr>
              <p:cNvPr id="2" name="TextBox 2"/>
              <p:cNvSpPr txBox="1"/>
              <p:nvPr/>
            </p:nvSpPr>
            <p:spPr>
              <a:xfrm>
                <a:off x="540000" y="720000"/>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8990" kern="0" spc="16357"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238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(1)漫画中有一个问号和一个感叹号,请写一句或几句话,表达它们所蕴含</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的意思,并在句中用上这两个标点符号。</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(2)请根据你的理解,写出这幅漫画揭示的道理。</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解析　(1)要结合这幅漫画中的拟人手法及画中的问号和感叹号,准确理解</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右面这只兔子的心理活动。</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(2)要联系生活实际,准确解读两个箭靶的寓意。</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答案　(1)那么小的靶心他都能一箭射中,这么大的靶心我却屡射不中,怎</a:t>
                </a:r>
                <a:endParaRPr lang="zh-CN" altLang="en-US" dirty="0"/>
              </a:p>
            </p:txBody>
          </p:sp>
          <p:pic>
            <p:nvPicPr>
              <p:cNvPr id="3" name="图片 3" descr="textimage5.jpeg"/>
              <p:cNvPicPr>
                <a:picLocks noChangeAspect="1"/>
              </p:cNvPicPr>
              <p:nvPr/>
            </p:nvPicPr>
            <p:blipFill>
              <a:blip r:embed="rId1"/>
              <a:stretch>
                <a:fillRect/>
              </a:stretch>
            </p:blipFill>
            <p:spPr>
              <a:xfrm>
                <a:off x="2071670" y="1462497"/>
                <a:ext cx="2129908" cy="1600582"/>
              </a:xfrm>
              <a:prstGeom prst="rect">
                <a:avLst/>
              </a:prstGeom>
            </p:spPr>
          </p:pic>
        </p:grpSp>
        <p:sp>
          <p:nvSpPr>
            <p:cNvPr id="5" name="矩形 4"/>
            <p:cNvSpPr/>
            <p:nvPr/>
          </p:nvSpPr>
          <p:spPr>
            <a:xfrm>
              <a:off x="571472" y="919939"/>
              <a:ext cx="3935693" cy="507831"/>
            </a:xfrm>
            <a:prstGeom prst="rect">
              <a:avLst/>
            </a:prstGeom>
          </p:spPr>
          <p:txBody>
            <a:bodyPr wrap="none">
              <a:spAutoFit/>
            </a:bodyPr>
            <a:lstStyle/>
            <a:p>
              <a:pPr eaLnBrk="0" latinLnBrk="1" hangingPunct="0">
                <a:lnSpc>
                  <a:spcPct val="150000"/>
                </a:lnSpc>
              </a:pPr>
              <a:r>
                <a:rPr lang="zh-CN" altLang="en-US" kern="0" dirty="0" smtClean="0">
                  <a:solidFill>
                    <a:srgbClr val="000000"/>
                  </a:solidFill>
                  <a:latin typeface="Times New Roman" panose="02020603050405020304" pitchFamily="65" charset="-122"/>
                  <a:ea typeface="宋体" panose="02010600030101010101" pitchFamily="2" charset="-122"/>
                </a:rPr>
                <a:t>例    仔细观察下面的漫画,回答问题。</a:t>
              </a:r>
              <a:endParaRPr lang="zh-CN" altLang="en-US" dirty="0"/>
            </a:p>
          </p:txBody>
        </p:sp>
      </p:gr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642910" y="1920071"/>
            <a:ext cx="8467200" cy="139345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么可能这样啊?!</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(2)有时候,目标看上去越难,反而越会使人全力以赴,最终实现目标;相反,目</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标看上去越容易,就越有可能令人掉以轻心,最终无法实现目标。</a:t>
            </a:r>
            <a:endParaRPr lang="zh-CN" alt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40000" y="920450"/>
            <a:ext cx="8467200" cy="5571653"/>
            <a:chOff x="540000" y="920450"/>
            <a:chExt cx="8467200" cy="5571653"/>
          </a:xfrm>
        </p:grpSpPr>
        <p:sp>
          <p:nvSpPr>
            <p:cNvPr id="2" name="TextBox 2"/>
            <p:cNvSpPr txBox="1"/>
            <p:nvPr/>
          </p:nvSpPr>
          <p:spPr>
            <a:xfrm>
              <a:off x="540000" y="920450"/>
              <a:ext cx="8467200" cy="557165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200" b="1" kern="0" dirty="0" smtClean="0">
                  <a:solidFill>
                    <a:srgbClr val="000000"/>
                  </a:solidFill>
                  <a:latin typeface="Times New Roman" panose="02020603050405020304" pitchFamily="65" charset="-122"/>
                  <a:ea typeface="宋体" panose="02010600030101010101" pitchFamily="2" charset="-122"/>
                </a:rPr>
                <a:t>清单三    流程图类图文转换</a:t>
              </a:r>
              <a:endParaRPr lang="zh-CN" altLang="en-US" sz="2200" b="1"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　　此类试题采用流程图形式,将事物或某些概念连接起来,要求考生根据</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这种结构关系,恰当表述。</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例    下面是某高中高三语文复习计划的构思框架,请把这个构思写成一段</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话,要求内容完整,表述准确,语言连贯,不超过100字。</a:t>
              </a:r>
              <a:endParaRPr lang="zh-CN" altLang="en-US" dirty="0"/>
            </a:p>
            <a:p>
              <a:pPr marL="0" indent="0" eaLnBrk="0" latinLnBrk="1" hangingPunct="0">
                <a:lnSpc>
                  <a:spcPct val="150000"/>
                </a:lnSpc>
                <a:spcBef>
                  <a:spcPts val="0"/>
                </a:spcBef>
                <a:buNone/>
              </a:pPr>
              <a:r>
                <a:rPr lang="zh-CN" altLang="en-US" sz="10265" kern="0" spc="46884"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286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解析　认真观察构思框架图,理清复习的顺序,语言简练、句子通顺即可。</a:t>
              </a:r>
              <a:endParaRPr lang="zh-CN" altLang="en-US" dirty="0"/>
            </a:p>
          </p:txBody>
        </p:sp>
        <p:pic>
          <p:nvPicPr>
            <p:cNvPr id="3" name="图片 3" descr="textimage6.jpeg"/>
            <p:cNvPicPr>
              <a:picLocks noChangeAspect="1"/>
            </p:cNvPicPr>
            <p:nvPr/>
          </p:nvPicPr>
          <p:blipFill>
            <a:blip r:embed="rId1"/>
            <a:stretch>
              <a:fillRect/>
            </a:stretch>
          </p:blipFill>
          <p:spPr>
            <a:xfrm>
              <a:off x="642910" y="3608009"/>
              <a:ext cx="5235108" cy="2012974"/>
            </a:xfrm>
            <a:prstGeom prst="rect">
              <a:avLst/>
            </a:prstGeom>
          </p:spPr>
        </p:pic>
      </p:gr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669621"/>
            <a:ext cx="8467200" cy="139345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答案　高三语文复习计划分成两个阶段:第一阶段进行专项复习,复习古诗</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文阅读、现代文阅读、语言文字应用、写作四个专项;第二阶段进行综合</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复习,主要做综合试题,同时进行各专项的二次强化。</a:t>
            </a:r>
            <a:endParaRPr lang="zh-CN" alt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3460" y="904065"/>
            <a:ext cx="8553740" cy="5018214"/>
            <a:chOff x="453460" y="904065"/>
            <a:chExt cx="8553740" cy="5018214"/>
          </a:xfrm>
        </p:grpSpPr>
        <p:grpSp>
          <p:nvGrpSpPr>
            <p:cNvPr id="4" name="组合 3"/>
            <p:cNvGrpSpPr/>
            <p:nvPr/>
          </p:nvGrpSpPr>
          <p:grpSpPr>
            <a:xfrm>
              <a:off x="453460" y="1660797"/>
              <a:ext cx="8553740" cy="4261482"/>
              <a:chOff x="453460" y="1017855"/>
              <a:chExt cx="8553740" cy="4261482"/>
            </a:xfrm>
          </p:grpSpPr>
          <p:sp>
            <p:nvSpPr>
              <p:cNvPr id="2" name="TextBox 2"/>
              <p:cNvSpPr txBox="1"/>
              <p:nvPr/>
            </p:nvSpPr>
            <p:spPr>
              <a:xfrm>
                <a:off x="540000" y="1017855"/>
                <a:ext cx="8467200" cy="375929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200" b="1" kern="0" dirty="0" smtClean="0">
                    <a:solidFill>
                      <a:srgbClr val="FF0000"/>
                    </a:solidFill>
                    <a:latin typeface="Times New Roman" panose="02020603050405020304" pitchFamily="65" charset="-122"/>
                    <a:ea typeface="宋体" panose="02010600030101010101" pitchFamily="2" charset="-122"/>
                  </a:rPr>
                  <a:t>方法1   </a:t>
                </a:r>
                <a:r>
                  <a:rPr lang="zh-CN" altLang="en-US" sz="2200" b="1" kern="0" dirty="0" smtClean="0">
                    <a:solidFill>
                      <a:srgbClr val="000000"/>
                    </a:solidFill>
                    <a:latin typeface="Times New Roman" panose="02020603050405020304" pitchFamily="65" charset="-122"/>
                    <a:ea typeface="宋体" panose="02010600030101010101" pitchFamily="2" charset="-122"/>
                  </a:rPr>
                  <a:t> 数据图类(表格、坐标图、饼状图)</a:t>
                </a:r>
                <a:endParaRPr lang="zh-CN" altLang="en-US" sz="2200" b="1" dirty="0"/>
              </a:p>
              <a:p>
                <a:pPr marL="0" indent="0" eaLnBrk="0" latinLnBrk="1" hangingPunct="0">
                  <a:lnSpc>
                    <a:spcPct val="150000"/>
                  </a:lnSpc>
                  <a:spcBef>
                    <a:spcPts val="0"/>
                  </a:spcBef>
                  <a:buNone/>
                </a:pPr>
                <a:r>
                  <a:rPr lang="zh-CN" altLang="en-US" sz="14085" kern="0" spc="12388" dirty="0" smtClean="0">
                    <a:solidFill>
                      <a:srgbClr val="000000"/>
                    </a:solidFill>
                    <a:latin typeface="Times New Roman" panose="02020603050405020304" pitchFamily="65" charset="-122"/>
                    <a:ea typeface="宋体" panose="02010600030101010101" pitchFamily="2" charset="-122"/>
                  </a:rPr>
                  <a:t> </a:t>
                </a:r>
                <a:endParaRPr lang="zh-CN" altLang="en-US" dirty="0"/>
              </a:p>
            </p:txBody>
          </p:sp>
          <p:pic>
            <p:nvPicPr>
              <p:cNvPr id="3" name="图片 3" descr="textimage7.jpeg"/>
              <p:cNvPicPr>
                <a:picLocks noChangeAspect="1"/>
              </p:cNvPicPr>
              <p:nvPr/>
            </p:nvPicPr>
            <p:blipFill>
              <a:blip r:embed="rId1" cstate="print"/>
              <a:stretch>
                <a:fillRect/>
              </a:stretch>
            </p:blipFill>
            <p:spPr>
              <a:xfrm>
                <a:off x="453460" y="1491443"/>
                <a:ext cx="3261284" cy="3787894"/>
              </a:xfrm>
              <a:prstGeom prst="rect">
                <a:avLst/>
              </a:prstGeom>
            </p:spPr>
          </p:pic>
        </p:grpSp>
        <p:sp>
          <p:nvSpPr>
            <p:cNvPr id="5" name="文本框 2"/>
            <p:cNvSpPr txBox="1"/>
            <p:nvPr/>
          </p:nvSpPr>
          <p:spPr>
            <a:xfrm>
              <a:off x="3786182" y="1286954"/>
              <a:ext cx="1714512" cy="461665"/>
            </a:xfrm>
            <a:prstGeom prst="rect">
              <a:avLst/>
            </a:prstGeom>
            <a:noFill/>
          </p:spPr>
          <p:txBody>
            <a:bodyPr wrap="square" rtlCol="0">
              <a:spAutoFit/>
            </a:bodyPr>
            <a:lstStyle/>
            <a:p>
              <a:pPr algn="ctr"/>
              <a:r>
                <a:rPr lang="zh-CN" altLang="en-US" sz="2400" b="1" dirty="0" smtClean="0"/>
                <a:t>方法技巧</a:t>
              </a:r>
              <a:endParaRPr lang="zh-CN" altLang="en-US" sz="2400" b="1" dirty="0"/>
            </a:p>
          </p:txBody>
        </p:sp>
        <p:pic>
          <p:nvPicPr>
            <p:cNvPr id="6" name="Picture 2" descr="E:\孙军兰\PPT插图-05.png"/>
            <p:cNvPicPr>
              <a:picLocks noChangeAspect="1" noChangeArrowheads="1"/>
            </p:cNvPicPr>
            <p:nvPr/>
          </p:nvPicPr>
          <p:blipFill>
            <a:blip r:embed="rId2"/>
            <a:srcRect/>
            <a:stretch>
              <a:fillRect/>
            </a:stretch>
          </p:blipFill>
          <p:spPr bwMode="auto">
            <a:xfrm>
              <a:off x="3168662" y="904065"/>
              <a:ext cx="3117850" cy="344488"/>
            </a:xfrm>
            <a:prstGeom prst="rect">
              <a:avLst/>
            </a:prstGeom>
            <a:noFill/>
          </p:spPr>
        </p:pic>
      </p:gr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520950" y="983944"/>
            <a:ext cx="8467200" cy="5436721"/>
            <a:chOff x="540000" y="948515"/>
            <a:chExt cx="8467200" cy="5436721"/>
          </a:xfrm>
        </p:grpSpPr>
        <p:sp>
          <p:nvSpPr>
            <p:cNvPr id="2" name="TextBox 2"/>
            <p:cNvSpPr txBox="1"/>
            <p:nvPr/>
          </p:nvSpPr>
          <p:spPr>
            <a:xfrm>
              <a:off x="540000" y="948515"/>
              <a:ext cx="8467200" cy="1260281"/>
            </a:xfrm>
            <a:prstGeom prst="rect">
              <a:avLst/>
            </a:prstGeom>
            <a:noFill/>
          </p:spPr>
          <p:txBody>
            <a:bodyPr wrap="square" lIns="0" tIns="0" rIns="0" bIns="0" rtlCol="0">
              <a:spAutoFit/>
            </a:bodyPr>
            <a:lstStyle/>
            <a:p>
              <a:pPr eaLnBrk="0" latinLnBrk="1" hangingPunct="0">
                <a:lnSpc>
                  <a:spcPct val="150000"/>
                </a:lnSpc>
                <a:spcBef>
                  <a:spcPts val="4305"/>
                </a:spcBef>
              </a:pPr>
              <a:r>
                <a:rPr lang="en-US" altLang="zh-CN" sz="1900" kern="0" dirty="0" smtClean="0">
                  <a:solidFill>
                    <a:srgbClr val="000000"/>
                  </a:solidFill>
                  <a:latin typeface="Times New Roman" panose="02020603050405020304" pitchFamily="65" charset="-122"/>
                  <a:ea typeface="宋体" panose="02010600030101010101" pitchFamily="2" charset="-122"/>
                </a:rPr>
                <a:t>1.</a:t>
              </a:r>
              <a:r>
                <a:rPr lang="zh-CN" altLang="en-US" sz="1900" kern="0" dirty="0" smtClean="0">
                  <a:solidFill>
                    <a:srgbClr val="000000"/>
                  </a:solidFill>
                  <a:latin typeface="Times New Roman" panose="02020603050405020304" pitchFamily="65" charset="-122"/>
                  <a:ea typeface="宋体" panose="02010600030101010101" pitchFamily="2" charset="-122"/>
                </a:rPr>
                <a:t>表格数据类</a:t>
              </a:r>
              <a:endParaRPr lang="zh-CN" altLang="en-US" sz="1900" dirty="0" smtClean="0"/>
            </a:p>
            <a:p>
              <a:pPr eaLnBrk="0" latinLnBrk="1" hangingPunct="0">
                <a:lnSpc>
                  <a:spcPct val="150000"/>
                </a:lnSpc>
              </a:pPr>
              <a:r>
                <a:rPr lang="zh-CN" altLang="en-US" sz="1900" kern="0" dirty="0" smtClean="0">
                  <a:solidFill>
                    <a:srgbClr val="000000"/>
                  </a:solidFill>
                  <a:latin typeface="Times New Roman" panose="02020603050405020304" pitchFamily="65" charset="-122"/>
                  <a:ea typeface="宋体" panose="02010600030101010101" pitchFamily="2" charset="-122"/>
                </a:rPr>
                <a:t>例    下面是某市妇联对市民聘请家政服务人员原因的调查表。请根据</a:t>
              </a:r>
              <a:r>
                <a:rPr lang="zh-CN" altLang="en-US" sz="1900" kern="0" dirty="0" smtClean="0">
                  <a:solidFill>
                    <a:srgbClr val="000000"/>
                  </a:solidFill>
                  <a:latin typeface="Times New Roman" panose="02020603050405020304" pitchFamily="65" charset="-122"/>
                  <a:ea typeface="宋体" panose="02010600030101010101" pitchFamily="2" charset="-122"/>
                </a:rPr>
                <a:t>表格</a:t>
              </a:r>
              <a:r>
                <a:rPr lang="zh-CN" altLang="en-US" sz="1900" kern="0" dirty="0" smtClean="0">
                  <a:solidFill>
                    <a:srgbClr val="000000"/>
                  </a:solidFill>
                  <a:latin typeface="Times New Roman" panose="02020603050405020304" pitchFamily="65" charset="-122"/>
                  <a:ea typeface="宋体" panose="02010600030101010101" pitchFamily="2" charset="-122"/>
                </a:rPr>
                <a:t>反映的情况</a:t>
              </a:r>
              <a:r>
                <a:rPr lang="en-US" altLang="zh-CN" sz="1900" kern="0" dirty="0" smtClean="0">
                  <a:solidFill>
                    <a:srgbClr val="000000"/>
                  </a:solidFill>
                  <a:latin typeface="Times New Roman" panose="02020603050405020304" pitchFamily="65" charset="-122"/>
                  <a:ea typeface="宋体" panose="02010600030101010101" pitchFamily="2" charset="-122"/>
                </a:rPr>
                <a:t>,</a:t>
              </a:r>
              <a:r>
                <a:rPr lang="zh-CN" altLang="en-US" sz="1900" kern="0" dirty="0" smtClean="0">
                  <a:solidFill>
                    <a:srgbClr val="000000"/>
                  </a:solidFill>
                  <a:latin typeface="Times New Roman" panose="02020603050405020304" pitchFamily="65" charset="-122"/>
                  <a:ea typeface="宋体" panose="02010600030101010101" pitchFamily="2" charset="-122"/>
                </a:rPr>
                <a:t>补充文段中</a:t>
              </a:r>
              <a:r>
                <a:rPr lang="en-US" altLang="zh-CN" sz="1900" kern="0" dirty="0" smtClean="0">
                  <a:solidFill>
                    <a:srgbClr val="000000"/>
                  </a:solidFill>
                  <a:latin typeface="Times New Roman" panose="02020603050405020304" pitchFamily="65" charset="-122"/>
                  <a:ea typeface="宋体" panose="02010600030101010101" pitchFamily="2" charset="-122"/>
                </a:rPr>
                <a:t>A</a:t>
              </a:r>
              <a:r>
                <a:rPr lang="zh-CN" altLang="en-US" sz="1900" kern="0" dirty="0" smtClean="0">
                  <a:solidFill>
                    <a:srgbClr val="000000"/>
                  </a:solidFill>
                  <a:latin typeface="Times New Roman" panose="02020603050405020304" pitchFamily="65" charset="-122"/>
                  <a:ea typeface="宋体" panose="02010600030101010101" pitchFamily="2" charset="-122"/>
                </a:rPr>
                <a:t>、</a:t>
              </a:r>
              <a:r>
                <a:rPr lang="en-US" altLang="zh-CN" sz="1900" kern="0" dirty="0" smtClean="0">
                  <a:solidFill>
                    <a:srgbClr val="000000"/>
                  </a:solidFill>
                  <a:latin typeface="Times New Roman" panose="02020603050405020304" pitchFamily="65" charset="-122"/>
                  <a:ea typeface="宋体" panose="02010600030101010101" pitchFamily="2" charset="-122"/>
                </a:rPr>
                <a:t>B</a:t>
              </a:r>
              <a:r>
                <a:rPr lang="zh-CN" altLang="en-US" sz="1900" kern="0" dirty="0" smtClean="0">
                  <a:solidFill>
                    <a:srgbClr val="000000"/>
                  </a:solidFill>
                  <a:latin typeface="Times New Roman" panose="02020603050405020304" pitchFamily="65" charset="-122"/>
                  <a:ea typeface="宋体" panose="02010600030101010101" pitchFamily="2" charset="-122"/>
                </a:rPr>
                <a:t>、</a:t>
              </a:r>
              <a:r>
                <a:rPr lang="en-US" altLang="zh-CN" sz="1900" kern="0" dirty="0" smtClean="0">
                  <a:solidFill>
                    <a:srgbClr val="000000"/>
                  </a:solidFill>
                  <a:latin typeface="Times New Roman" panose="02020603050405020304" pitchFamily="65" charset="-122"/>
                  <a:ea typeface="宋体" panose="02010600030101010101" pitchFamily="2" charset="-122"/>
                </a:rPr>
                <a:t>C</a:t>
              </a:r>
              <a:r>
                <a:rPr lang="zh-CN" altLang="en-US" sz="1900" kern="0" dirty="0" smtClean="0">
                  <a:solidFill>
                    <a:srgbClr val="000000"/>
                  </a:solidFill>
                  <a:latin typeface="Times New Roman" panose="02020603050405020304" pitchFamily="65" charset="-122"/>
                  <a:ea typeface="宋体" panose="02010600030101010101" pitchFamily="2" charset="-122"/>
                </a:rPr>
                <a:t>处空缺的内容</a:t>
              </a:r>
              <a:r>
                <a:rPr lang="en-US" altLang="zh-CN" sz="1900" kern="0" dirty="0" smtClean="0">
                  <a:solidFill>
                    <a:srgbClr val="000000"/>
                  </a:solidFill>
                  <a:latin typeface="Times New Roman" panose="02020603050405020304" pitchFamily="65" charset="-122"/>
                  <a:ea typeface="宋体" panose="02010600030101010101" pitchFamily="2" charset="-122"/>
                </a:rPr>
                <a:t>(</a:t>
              </a:r>
              <a:r>
                <a:rPr lang="zh-CN" altLang="en-US" sz="1900" kern="0" dirty="0" smtClean="0">
                  <a:solidFill>
                    <a:srgbClr val="000000"/>
                  </a:solidFill>
                  <a:latin typeface="Times New Roman" panose="02020603050405020304" pitchFamily="65" charset="-122"/>
                  <a:ea typeface="宋体" panose="02010600030101010101" pitchFamily="2" charset="-122"/>
                </a:rPr>
                <a:t>不得出现数字</a:t>
              </a:r>
              <a:r>
                <a:rPr lang="en-US" altLang="zh-CN" sz="1900" kern="0" dirty="0" smtClean="0">
                  <a:solidFill>
                    <a:srgbClr val="000000"/>
                  </a:solidFill>
                  <a:latin typeface="Times New Roman" panose="02020603050405020304" pitchFamily="65" charset="-122"/>
                  <a:ea typeface="宋体" panose="02010600030101010101" pitchFamily="2" charset="-122"/>
                </a:rPr>
                <a:t>),</a:t>
              </a:r>
              <a:r>
                <a:rPr lang="zh-CN" altLang="en-US" sz="1900" kern="0" dirty="0" smtClean="0">
                  <a:solidFill>
                    <a:srgbClr val="000000"/>
                  </a:solidFill>
                  <a:latin typeface="Times New Roman" panose="02020603050405020304" pitchFamily="65" charset="-122"/>
                  <a:ea typeface="宋体" panose="02010600030101010101" pitchFamily="2" charset="-122"/>
                </a:rPr>
                <a:t>使</a:t>
              </a:r>
              <a:r>
                <a:rPr lang="zh-CN" altLang="en-US" sz="1900" kern="0" dirty="0" smtClean="0">
                  <a:solidFill>
                    <a:srgbClr val="000000"/>
                  </a:solidFill>
                  <a:latin typeface="Times New Roman" panose="02020603050405020304" pitchFamily="65" charset="-122"/>
                  <a:ea typeface="宋体" panose="02010600030101010101" pitchFamily="2" charset="-122"/>
                </a:rPr>
                <a:t>上下</a:t>
              </a:r>
              <a:r>
                <a:rPr lang="zh-CN" altLang="en-US" sz="1900" kern="0" dirty="0" smtClean="0">
                  <a:solidFill>
                    <a:srgbClr val="000000"/>
                  </a:solidFill>
                  <a:latin typeface="Times New Roman" panose="02020603050405020304" pitchFamily="65" charset="-122"/>
                  <a:ea typeface="宋体" panose="02010600030101010101" pitchFamily="2" charset="-122"/>
                </a:rPr>
                <a:t>文</a:t>
              </a:r>
              <a:r>
                <a:rPr lang="zh-CN" altLang="en-US" sz="1900" kern="0" dirty="0" smtClean="0">
                  <a:solidFill>
                    <a:srgbClr val="000000"/>
                  </a:solidFill>
                  <a:latin typeface="Times New Roman" panose="02020603050405020304" pitchFamily="65" charset="-122"/>
                  <a:ea typeface="宋体" panose="02010600030101010101" pitchFamily="2" charset="-122"/>
                </a:rPr>
                <a:t>语意连贯。</a:t>
              </a:r>
              <a:endParaRPr lang="zh-CN" altLang="en-US" sz="1900" dirty="0"/>
            </a:p>
          </p:txBody>
        </p:sp>
        <p:sp>
          <p:nvSpPr>
            <p:cNvPr id="3" name="TextBox 3"/>
            <p:cNvSpPr txBox="1"/>
            <p:nvPr/>
          </p:nvSpPr>
          <p:spPr>
            <a:xfrm>
              <a:off x="540000" y="3809210"/>
              <a:ext cx="8467200" cy="257602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900" kern="0" dirty="0" smtClean="0">
                  <a:solidFill>
                    <a:srgbClr val="000000"/>
                  </a:solidFill>
                  <a:latin typeface="Times New Roman" panose="02020603050405020304" pitchFamily="65" charset="-122"/>
                  <a:ea typeface="宋体" panose="02010600030101010101" pitchFamily="2" charset="-122"/>
                </a:rPr>
                <a:t>　　从上表可以看出,市民聘请家政服务人员的需求将发生变化,具体表现</a:t>
              </a:r>
              <a:br>
                <a:rPr sz="1900" dirty="0"/>
              </a:br>
              <a:r>
                <a:rPr lang="zh-CN" altLang="en-US" sz="1900" kern="0" dirty="0" smtClean="0">
                  <a:solidFill>
                    <a:srgbClr val="000000"/>
                  </a:solidFill>
                  <a:latin typeface="Times New Roman" panose="02020603050405020304" pitchFamily="65" charset="-122"/>
                  <a:ea typeface="宋体" panose="02010600030101010101" pitchFamily="2" charset="-122"/>
                </a:rPr>
                <a:t>为:A</a:t>
              </a:r>
              <a:r>
                <a:rPr lang="zh-CN" altLang="en-US" sz="1900" u="sng" kern="0" dirty="0" smtClean="0">
                  <a:solidFill>
                    <a:srgbClr val="000000"/>
                  </a:solidFill>
                  <a:latin typeface="Times New Roman" panose="02020603050405020304" pitchFamily="65" charset="-122"/>
                  <a:ea typeface="宋体" panose="02010600030101010101" pitchFamily="2" charset="-122"/>
                </a:rPr>
                <a:t>　　　　　　　　　　　　　　    </a:t>
              </a:r>
              <a:r>
                <a:rPr lang="zh-CN" altLang="en-US" sz="1900" kern="0" dirty="0" smtClean="0">
                  <a:solidFill>
                    <a:srgbClr val="000000"/>
                  </a:solidFill>
                  <a:latin typeface="Times New Roman" panose="02020603050405020304" pitchFamily="65" charset="-122"/>
                  <a:ea typeface="宋体" panose="02010600030101010101" pitchFamily="2" charset="-122"/>
                </a:rPr>
                <a:t>(不超过15字),B</a:t>
              </a:r>
              <a:r>
                <a:rPr lang="zh-CN" altLang="en-US" sz="1900" u="sng" kern="0" dirty="0" smtClean="0">
                  <a:solidFill>
                    <a:srgbClr val="000000"/>
                  </a:solidFill>
                  <a:latin typeface="Times New Roman" panose="02020603050405020304" pitchFamily="65" charset="-122"/>
                  <a:ea typeface="宋体" panose="02010600030101010101" pitchFamily="2" charset="-122"/>
                </a:rPr>
                <a:t>　　　　　　    </a:t>
              </a:r>
              <a:br>
                <a:rPr sz="1900" dirty="0"/>
              </a:br>
              <a:r>
                <a:rPr lang="zh-CN" altLang="en-US" sz="1900" u="sng" kern="0" dirty="0" smtClean="0">
                  <a:solidFill>
                    <a:srgbClr val="000000"/>
                  </a:solidFill>
                  <a:latin typeface="Times New Roman" panose="02020603050405020304" pitchFamily="65" charset="-122"/>
                  <a:ea typeface="宋体" panose="02010600030101010101" pitchFamily="2" charset="-122"/>
                </a:rPr>
                <a:t>　　　　　　　    </a:t>
              </a:r>
              <a:r>
                <a:rPr lang="zh-CN" altLang="en-US" sz="1900" kern="0" dirty="0" smtClean="0">
                  <a:solidFill>
                    <a:srgbClr val="000000"/>
                  </a:solidFill>
                  <a:latin typeface="Times New Roman" panose="02020603050405020304" pitchFamily="65" charset="-122"/>
                  <a:ea typeface="宋体" panose="02010600030101010101" pitchFamily="2" charset="-122"/>
                </a:rPr>
                <a:t>(不超过15字),看护儿童、护理产妇的需求基本不变。</a:t>
              </a:r>
              <a:br>
                <a:rPr sz="1900" dirty="0"/>
              </a:br>
              <a:r>
                <a:rPr lang="zh-CN" altLang="en-US" sz="1900" kern="0" dirty="0" smtClean="0">
                  <a:solidFill>
                    <a:srgbClr val="000000"/>
                  </a:solidFill>
                  <a:latin typeface="Times New Roman" panose="02020603050405020304" pitchFamily="65" charset="-122"/>
                  <a:ea typeface="宋体" panose="02010600030101010101" pitchFamily="2" charset="-122"/>
                </a:rPr>
                <a:t>当前该市不少家政人员通过了“护婴”“月嫂”课程培训,拿到了“护婴</a:t>
              </a:r>
              <a:br>
                <a:rPr sz="1900" dirty="0"/>
              </a:br>
              <a:r>
                <a:rPr lang="zh-CN" altLang="en-US" sz="1900" kern="0" dirty="0" smtClean="0">
                  <a:solidFill>
                    <a:srgbClr val="000000"/>
                  </a:solidFill>
                  <a:latin typeface="Times New Roman" panose="02020603050405020304" pitchFamily="65" charset="-122"/>
                  <a:ea typeface="宋体" panose="02010600030101010101" pitchFamily="2" charset="-122"/>
                </a:rPr>
                <a:t>证”“月嫂证”,但无法上岗。针对这一现象,我们建议该市的家政培训机</a:t>
              </a:r>
              <a:br>
                <a:rPr sz="1900" dirty="0"/>
              </a:br>
              <a:r>
                <a:rPr lang="zh-CN" altLang="en-US" sz="1900" kern="0" dirty="0" smtClean="0">
                  <a:solidFill>
                    <a:srgbClr val="000000"/>
                  </a:solidFill>
                  <a:latin typeface="Times New Roman" panose="02020603050405020304" pitchFamily="65" charset="-122"/>
                  <a:ea typeface="宋体" panose="02010600030101010101" pitchFamily="2" charset="-122"/>
                </a:rPr>
                <a:t>构C</a:t>
              </a:r>
              <a:r>
                <a:rPr lang="zh-CN" altLang="en-US" sz="1900" u="sng" kern="0" dirty="0" smtClean="0">
                  <a:solidFill>
                    <a:srgbClr val="000000"/>
                  </a:solidFill>
                  <a:latin typeface="Times New Roman" panose="02020603050405020304" pitchFamily="65" charset="-122"/>
                  <a:ea typeface="宋体" panose="02010600030101010101" pitchFamily="2" charset="-122"/>
                </a:rPr>
                <a:t>　　　　　　　　　　　　　　    </a:t>
              </a:r>
              <a:r>
                <a:rPr lang="zh-CN" altLang="en-US" sz="1900" kern="0" dirty="0" smtClean="0">
                  <a:solidFill>
                    <a:srgbClr val="000000"/>
                  </a:solidFill>
                  <a:latin typeface="Times New Roman" panose="02020603050405020304" pitchFamily="65" charset="-122"/>
                  <a:ea typeface="宋体" panose="02010600030101010101" pitchFamily="2" charset="-122"/>
                </a:rPr>
                <a:t>(不超过15字),提高上岗率。</a:t>
              </a:r>
              <a:endParaRPr lang="zh-CN" altLang="en-US" sz="1900" dirty="0"/>
            </a:p>
          </p:txBody>
        </p:sp>
        <p:pic>
          <p:nvPicPr>
            <p:cNvPr id="2050" name="Picture 2"/>
            <p:cNvPicPr>
              <a:picLocks noChangeAspect="1" noChangeArrowheads="1"/>
            </p:cNvPicPr>
            <p:nvPr/>
          </p:nvPicPr>
          <p:blipFill>
            <a:blip r:embed="rId1"/>
            <a:srcRect/>
            <a:stretch>
              <a:fillRect/>
            </a:stretch>
          </p:blipFill>
          <p:spPr bwMode="auto">
            <a:xfrm>
              <a:off x="2428860" y="2272509"/>
              <a:ext cx="5029200" cy="1504950"/>
            </a:xfrm>
            <a:prstGeom prst="rect">
              <a:avLst/>
            </a:prstGeom>
            <a:noFill/>
            <a:ln w="9525">
              <a:noFill/>
              <a:miter lim="800000"/>
              <a:headEnd/>
              <a:tailEnd/>
            </a:ln>
            <a:effectLst/>
          </p:spPr>
        </p:pic>
      </p:gr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40000" y="1062815"/>
            <a:ext cx="8467200" cy="4107546"/>
            <a:chOff x="540000" y="1062815"/>
            <a:chExt cx="8467200" cy="4107546"/>
          </a:xfrm>
        </p:grpSpPr>
        <p:sp>
          <p:nvSpPr>
            <p:cNvPr id="2" name="TextBox 2"/>
            <p:cNvSpPr txBox="1"/>
            <p:nvPr/>
          </p:nvSpPr>
          <p:spPr>
            <a:xfrm>
              <a:off x="540000" y="1875613"/>
              <a:ext cx="8467200" cy="329474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200" b="1" kern="0" dirty="0" smtClean="0">
                  <a:solidFill>
                    <a:srgbClr val="000000"/>
                  </a:solidFill>
                  <a:latin typeface="黑体" panose="02010609060101010101" pitchFamily="49" charset="-122"/>
                  <a:ea typeface="黑体" panose="02010609060101010101" pitchFamily="49" charset="-122"/>
                </a:rPr>
                <a:t>清单一    数据图类图文转换</a:t>
              </a:r>
              <a:endParaRPr lang="zh-CN" altLang="en-US" sz="2200" b="1" dirty="0">
                <a:latin typeface="黑体" panose="02010609060101010101" pitchFamily="49" charset="-122"/>
                <a:ea typeface="黑体" panose="02010609060101010101" pitchFamily="49" charset="-122"/>
              </a:endParaRPr>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1.表格</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此类试题将相关数据以表格的形式呈现,解答时要认真研读表格的规律,依</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据试题要求做相应的数据分析,然后用文字将分析的结果表述出来。</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例    “到哪儿去买休闲服?”为了这个问题,记者选取了北京、上海、南</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京和武汉四个城市,在各自的主要商业街上,随机抽取了400个样本进行调</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查,结果见下面提供的表格。阅读此表格,试从不同角度归纳出两点结论</a:t>
              </a:r>
              <a:r>
                <a:rPr lang="zh-CN" altLang="en-US" sz="2010" kern="0" dirty="0" smtClean="0">
                  <a:solidFill>
                    <a:srgbClr val="000000"/>
                  </a:solidFill>
                  <a:latin typeface="Times New Roman" panose="02020603050405020304" pitchFamily="65" charset="-122"/>
                  <a:ea typeface="宋体" panose="02010600030101010101" pitchFamily="2" charset="-122"/>
                </a:rPr>
                <a:t>。</a:t>
              </a:r>
              <a:endParaRPr lang="zh-CN" altLang="en-US" dirty="0"/>
            </a:p>
          </p:txBody>
        </p:sp>
        <p:sp>
          <p:nvSpPr>
            <p:cNvPr id="3" name="文本框 2"/>
            <p:cNvSpPr txBox="1"/>
            <p:nvPr/>
          </p:nvSpPr>
          <p:spPr>
            <a:xfrm>
              <a:off x="3786182" y="1529844"/>
              <a:ext cx="1714512" cy="461665"/>
            </a:xfrm>
            <a:prstGeom prst="rect">
              <a:avLst/>
            </a:prstGeom>
            <a:noFill/>
          </p:spPr>
          <p:txBody>
            <a:bodyPr wrap="square" rtlCol="0">
              <a:spAutoFit/>
            </a:bodyPr>
            <a:lstStyle/>
            <a:p>
              <a:r>
                <a:rPr lang="zh-CN" altLang="en-US" sz="2400" b="1" dirty="0" smtClean="0"/>
                <a:t>考点</a:t>
              </a:r>
              <a:r>
                <a:rPr lang="zh-CN" altLang="en-US" sz="2400" b="1" dirty="0"/>
                <a:t>清单</a:t>
              </a:r>
              <a:endParaRPr lang="zh-CN" altLang="en-US" sz="2400" b="1" dirty="0"/>
            </a:p>
          </p:txBody>
        </p:sp>
        <p:pic>
          <p:nvPicPr>
            <p:cNvPr id="4" name="Picture 1" descr="D:\成品备份\版式\2021版53A教师课件要求及模板\图片\PPT插图-04.png"/>
            <p:cNvPicPr>
              <a:picLocks noChangeAspect="1" noChangeArrowheads="1"/>
            </p:cNvPicPr>
            <p:nvPr/>
          </p:nvPicPr>
          <p:blipFill>
            <a:blip r:embed="rId1"/>
            <a:srcRect/>
            <a:stretch>
              <a:fillRect/>
            </a:stretch>
          </p:blipFill>
          <p:spPr bwMode="auto">
            <a:xfrm>
              <a:off x="2882910" y="1062815"/>
              <a:ext cx="3117850" cy="344488"/>
            </a:xfrm>
            <a:prstGeom prst="rect">
              <a:avLst/>
            </a:prstGeom>
            <a:noFill/>
          </p:spPr>
        </p:pic>
      </p:gr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347454"/>
            <a:ext cx="8467200" cy="37158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解析　前两空需要分项对比两行数据的变化,从数据变化较大的两个原因</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入手分析其特点;第三空需要着眼于整个表格的信息及文段内容,依据上述</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变化提出合理建议。注意“不得出现数字”“不超过15字”的限制。</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答案　料理家务的需求大幅减少</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照顾老人的需求大幅增加</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顺应市场,调整培训课程</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2.坐标图、饼状图类</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例　下列图表是对汉字“书写”现状的调查,请仔细阅读,回答问题。</a:t>
            </a:r>
            <a:endParaRPr lang="zh-CN" alt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40000" y="720000"/>
            <a:ext cx="8467200" cy="5412105"/>
            <a:chOff x="540000" y="720000"/>
            <a:chExt cx="8467200" cy="5412105"/>
          </a:xfrm>
        </p:grpSpPr>
        <p:sp>
          <p:nvSpPr>
            <p:cNvPr id="2" name="TextBox 2"/>
            <p:cNvSpPr txBox="1"/>
            <p:nvPr/>
          </p:nvSpPr>
          <p:spPr>
            <a:xfrm>
              <a:off x="540000" y="720000"/>
              <a:ext cx="8467200" cy="541210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3205" kern="0" spc="43945"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397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(1)从图中可以得出怎样的结论?(要求:不出现数字,20字以内)</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(2)针对这一现状,请从社会和学校的角度指出其产生的原因。(要求:不超</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过30字)</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①社会:</a:t>
              </a:r>
              <a:r>
                <a:rPr lang="zh-CN" altLang="en-US" sz="2010" u="sng" kern="0" dirty="0" smtClean="0">
                  <a:solidFill>
                    <a:srgbClr val="000000"/>
                  </a:solidFill>
                  <a:latin typeface="Times New Roman" panose="02020603050405020304" pitchFamily="65" charset="-122"/>
                  <a:ea typeface="宋体" panose="02010600030101010101" pitchFamily="2" charset="-122"/>
                </a:rPr>
                <a:t>                                                              </a:t>
              </a:r>
              <a:endParaRPr lang="zh-CN" altLang="en-US"/>
            </a:p>
          </p:txBody>
        </p:sp>
        <p:pic>
          <p:nvPicPr>
            <p:cNvPr id="3" name="图片 3" descr="textimage8.jpeg"/>
            <p:cNvPicPr>
              <a:picLocks noChangeAspect="1"/>
            </p:cNvPicPr>
            <p:nvPr/>
          </p:nvPicPr>
          <p:blipFill>
            <a:blip r:embed="rId1"/>
            <a:stretch>
              <a:fillRect/>
            </a:stretch>
          </p:blipFill>
          <p:spPr>
            <a:xfrm>
              <a:off x="1000100" y="925254"/>
              <a:ext cx="6243142" cy="3137957"/>
            </a:xfrm>
            <a:prstGeom prst="rect">
              <a:avLst/>
            </a:prstGeom>
          </p:spPr>
        </p:pic>
      </p:gr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132862"/>
            <a:ext cx="8467200" cy="46355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②学校:</a:t>
            </a:r>
            <a:r>
              <a:rPr lang="zh-CN" altLang="en-US" sz="2010" u="sng"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解析　(1)本题的图表提示是“汉字‘书写’现状”,两个饼状图分别表示</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“平时手写的机会”“提笔忘字的经历”两种调查的方向,这样,我们给出</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的结论至少有两条。</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(2)要在理解图表内容的基础上,结合社会、生活实际,从人们的汉字“书</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写”方式的角度探寻原因;还应根据学校汉字“书写”教育的现状分析原</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因,最后整理作答。</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答案　(1)写字机会少,提笔忘字多,书写能力堪忧。</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(2)①电脑的普及使用、急功近利的浮躁心态及人们对书写的不重视。</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②缺少重视书写的浓厚氛围,教师对书写要求低,学生得过且过。</a:t>
            </a:r>
            <a:endParaRPr lang="zh-CN" alt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82850" y="891450"/>
            <a:ext cx="8467200" cy="5760000"/>
            <a:chOff x="540000" y="720000"/>
            <a:chExt cx="8467200" cy="5760000"/>
          </a:xfrm>
        </p:grpSpPr>
        <p:sp>
          <p:nvSpPr>
            <p:cNvPr id="2" name="TextBox 2"/>
            <p:cNvSpPr txBox="1"/>
            <p:nvPr/>
          </p:nvSpPr>
          <p:spPr>
            <a:xfrm>
              <a:off x="540000" y="720000"/>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200" b="1" kern="0" dirty="0" smtClean="0">
                  <a:solidFill>
                    <a:srgbClr val="FF0000"/>
                  </a:solidFill>
                  <a:latin typeface="Times New Roman" panose="02020603050405020304" pitchFamily="65" charset="-122"/>
                  <a:ea typeface="宋体" panose="02010600030101010101" pitchFamily="2" charset="-122"/>
                </a:rPr>
                <a:t>方法2   </a:t>
              </a:r>
              <a:r>
                <a:rPr lang="zh-CN" altLang="en-US" sz="2200" b="1" kern="0" dirty="0" smtClean="0">
                  <a:solidFill>
                    <a:srgbClr val="000000"/>
                  </a:solidFill>
                  <a:latin typeface="Times New Roman" panose="02020603050405020304" pitchFamily="65" charset="-122"/>
                  <a:ea typeface="宋体" panose="02010600030101010101" pitchFamily="2" charset="-122"/>
                </a:rPr>
                <a:t> 图画类(徽标、漫画)</a:t>
              </a:r>
              <a:endParaRPr lang="zh-CN" altLang="en-US" sz="2200" b="1"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1.徽标类</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徽标即徽记、标识,是企业或某项活动的文字名称、图记符号或两者相结</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合的一种图画。徽标往往高度凝练,蕴含着丰富的寓意。因此,徽标题常以</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“说明构图要素”“说明寓意”等为考查点。</a:t>
              </a:r>
              <a:endParaRPr lang="zh-CN" altLang="en-US" dirty="0"/>
            </a:p>
            <a:p>
              <a:pPr marL="0" indent="0" eaLnBrk="0" latinLnBrk="1" hangingPunct="0">
                <a:lnSpc>
                  <a:spcPct val="150000"/>
                </a:lnSpc>
                <a:spcBef>
                  <a:spcPts val="0"/>
                </a:spcBef>
                <a:buNone/>
              </a:pPr>
              <a:r>
                <a:rPr lang="zh-CN" altLang="en-US" sz="14085" kern="0" spc="26113" dirty="0" smtClean="0">
                  <a:solidFill>
                    <a:srgbClr val="000000"/>
                  </a:solidFill>
                  <a:latin typeface="Times New Roman" panose="02020603050405020304" pitchFamily="65" charset="-122"/>
                  <a:ea typeface="宋体" panose="02010600030101010101" pitchFamily="2" charset="-122"/>
                </a:rPr>
                <a:t> </a:t>
              </a:r>
              <a:endParaRPr lang="zh-CN" altLang="en-US" dirty="0"/>
            </a:p>
          </p:txBody>
        </p:sp>
        <p:pic>
          <p:nvPicPr>
            <p:cNvPr id="3" name="图片 3" descr="textimage9.jpeg"/>
            <p:cNvPicPr>
              <a:picLocks noChangeAspect="1"/>
            </p:cNvPicPr>
            <p:nvPr/>
          </p:nvPicPr>
          <p:blipFill>
            <a:blip r:embed="rId1"/>
            <a:stretch>
              <a:fillRect/>
            </a:stretch>
          </p:blipFill>
          <p:spPr>
            <a:xfrm>
              <a:off x="628622" y="3171501"/>
              <a:ext cx="3930156" cy="3006276"/>
            </a:xfrm>
            <a:prstGeom prst="rect">
              <a:avLst/>
            </a:prstGeom>
          </p:spPr>
        </p:pic>
      </p:gr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40000" y="874979"/>
            <a:ext cx="8467200" cy="5760000"/>
            <a:chOff x="540000" y="720000"/>
            <a:chExt cx="8467200" cy="5760000"/>
          </a:xfrm>
        </p:grpSpPr>
        <p:sp>
          <p:nvSpPr>
            <p:cNvPr id="2" name="TextBox 2"/>
            <p:cNvSpPr txBox="1"/>
            <p:nvPr/>
          </p:nvSpPr>
          <p:spPr>
            <a:xfrm>
              <a:off x="540000" y="720000"/>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例    下面是国家防灾减灾日的徽标,请根据这个徽标回答问题。</a:t>
              </a:r>
              <a:endParaRPr lang="zh-CN" altLang="en-US"/>
            </a:p>
          </p:txBody>
        </p:sp>
        <p:sp>
          <p:nvSpPr>
            <p:cNvPr id="3" name="TextBox 3"/>
            <p:cNvSpPr txBox="1"/>
            <p:nvPr/>
          </p:nvSpPr>
          <p:spPr>
            <a:xfrm>
              <a:off x="540000" y="4569192"/>
              <a:ext cx="8467200" cy="191080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[注]    三条弧线由上到下分别是红色、黄色、蓝色。</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(1)简要说明国家防灾减灾日徽标的构图要素。</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(2)请谈一谈国家防灾减灾日徽标的创意。</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解析　(1)本题要在读懂题干的基础上,紧扣构图要素作答。构图要素有彩</a:t>
              </a:r>
              <a:endParaRPr lang="zh-CN" altLang="en-US"/>
            </a:p>
          </p:txBody>
        </p:sp>
        <p:pic>
          <p:nvPicPr>
            <p:cNvPr id="4" name="图片 4" descr="textimage10.jpeg"/>
            <p:cNvPicPr>
              <a:picLocks noChangeAspect="1"/>
            </p:cNvPicPr>
            <p:nvPr/>
          </p:nvPicPr>
          <p:blipFill>
            <a:blip r:embed="rId1"/>
            <a:stretch>
              <a:fillRect/>
            </a:stretch>
          </p:blipFill>
          <p:spPr>
            <a:xfrm>
              <a:off x="1428728" y="1462253"/>
              <a:ext cx="2714644" cy="2743834"/>
            </a:xfrm>
            <a:prstGeom prst="rect">
              <a:avLst/>
            </a:prstGeom>
          </p:spPr>
        </p:pic>
      </p:gr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05752"/>
            <a:ext cx="8467200" cy="520059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虹、伞、人。</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(2)“创意”要从大的方面思考,如保障人民安全之类;表述要简明、规</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范、准确。</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答案　(1)徽标以彩虹、伞、人为基本构图要素。</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(2)雨后天晴的彩虹寓意美好和希望;伞是人们防雨的常用工具,其弧形形</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象是保护之意;两个人代表大家携手,共同防灾减灾。整个徽标体现出积极</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向上的思想和保障人民群众的安全之意。</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2.漫画类</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漫画是通过直观的形象来说明道理的一门绘画艺术,它常用简单而又夸张</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的手法,勾画出幽默、诙谐的画面,以说明某种观点。漫画中人物的形象、</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动作、语言以及其他事物、文字等都蕴含着深意。</a:t>
            </a:r>
            <a:endParaRPr lang="zh-CN" alt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3" descr="textimage11.jpeg"/>
          <p:cNvPicPr>
            <a:picLocks noChangeAspect="1"/>
          </p:cNvPicPr>
          <p:nvPr/>
        </p:nvPicPr>
        <p:blipFill>
          <a:blip r:embed="rId1"/>
          <a:stretch>
            <a:fillRect/>
          </a:stretch>
        </p:blipFill>
        <p:spPr>
          <a:xfrm>
            <a:off x="2000232" y="1062815"/>
            <a:ext cx="4654912" cy="5075836"/>
          </a:xfrm>
          <a:prstGeom prst="rect">
            <a:avLst/>
          </a:prstGeom>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40000" y="919939"/>
            <a:ext cx="8570110" cy="5560061"/>
            <a:chOff x="540000" y="919939"/>
            <a:chExt cx="8570110" cy="5560061"/>
          </a:xfrm>
        </p:grpSpPr>
        <p:sp>
          <p:nvSpPr>
            <p:cNvPr id="2" name="TextBox 2"/>
            <p:cNvSpPr txBox="1"/>
            <p:nvPr/>
          </p:nvSpPr>
          <p:spPr>
            <a:xfrm>
              <a:off x="540000" y="3240000"/>
              <a:ext cx="8467200" cy="324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(1)给漫画拟出标题。要求:切合漫画含意,不得用“无题”作标题。</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　　(2)用一句话说明漫画给你的启示。要求:与标题有内在联系,不超过1</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5字。</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解析    首先要读懂漫画内容。内容是一只猫看见了伞,以为自己也应该是</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这个样子,努力地把自己的影子拗成了伞的形状。然后结合现实生活分析</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漫画的寓意。寓意是说那些为了像别人而刻意改变自己的人,即使再像也</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是假的。注意字数要求。</a:t>
              </a:r>
              <a:endParaRPr lang="zh-CN" altLang="en-US"/>
            </a:p>
          </p:txBody>
        </p:sp>
        <p:pic>
          <p:nvPicPr>
            <p:cNvPr id="3" name="图片 3" descr="textimage12.jpeg"/>
            <p:cNvPicPr>
              <a:picLocks noChangeAspect="1"/>
            </p:cNvPicPr>
            <p:nvPr/>
          </p:nvPicPr>
          <p:blipFill>
            <a:blip r:embed="rId1"/>
            <a:stretch>
              <a:fillRect/>
            </a:stretch>
          </p:blipFill>
          <p:spPr>
            <a:xfrm>
              <a:off x="2786050" y="1348567"/>
              <a:ext cx="3429024" cy="1826940"/>
            </a:xfrm>
            <a:prstGeom prst="rect">
              <a:avLst/>
            </a:prstGeom>
          </p:spPr>
        </p:pic>
        <p:sp>
          <p:nvSpPr>
            <p:cNvPr id="4" name="TextBox 2"/>
            <p:cNvSpPr txBox="1"/>
            <p:nvPr/>
          </p:nvSpPr>
          <p:spPr>
            <a:xfrm>
              <a:off x="642910" y="919939"/>
              <a:ext cx="8467200" cy="4644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例    阅读下面漫画,按要求答题。</a:t>
              </a:r>
              <a:endParaRPr lang="zh-CN" altLang="en-US" dirty="0"/>
            </a:p>
          </p:txBody>
        </p:sp>
      </p:gr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19448"/>
            <a:ext cx="8467200" cy="185794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答案　(1)(示例1)以假乱真</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(示例2)看我有多像</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(2)(示例1)刻意模仿,再像也是假的。</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(示例2)不要为了像别人而改变自己。</a:t>
            </a:r>
            <a:endParaRPr lang="zh-CN" altLang="en-US"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28596" y="1287695"/>
            <a:ext cx="8578604" cy="4347152"/>
            <a:chOff x="428596" y="1287695"/>
            <a:chExt cx="8578604" cy="4347152"/>
          </a:xfrm>
        </p:grpSpPr>
        <p:sp>
          <p:nvSpPr>
            <p:cNvPr id="2" name="TextBox 2"/>
            <p:cNvSpPr txBox="1"/>
            <p:nvPr/>
          </p:nvSpPr>
          <p:spPr>
            <a:xfrm>
              <a:off x="540000" y="1287695"/>
              <a:ext cx="8467200" cy="434715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200" b="1" kern="0" dirty="0" smtClean="0">
                  <a:solidFill>
                    <a:srgbClr val="FF0000"/>
                  </a:solidFill>
                  <a:latin typeface="Times New Roman" panose="02020603050405020304" pitchFamily="65" charset="-122"/>
                  <a:ea typeface="宋体" panose="02010600030101010101" pitchFamily="2" charset="-122"/>
                </a:rPr>
                <a:t>方法3 </a:t>
              </a:r>
              <a:r>
                <a:rPr lang="zh-CN" altLang="en-US" sz="2200" b="1" kern="0" dirty="0" smtClean="0">
                  <a:solidFill>
                    <a:srgbClr val="000000"/>
                  </a:solidFill>
                  <a:latin typeface="Times New Roman" panose="02020603050405020304" pitchFamily="65" charset="-122"/>
                  <a:ea typeface="宋体" panose="02010600030101010101" pitchFamily="2" charset="-122"/>
                </a:rPr>
                <a:t>   流程图类</a:t>
              </a:r>
              <a:endParaRPr lang="zh-CN" altLang="en-US" sz="2200" b="1" dirty="0"/>
            </a:p>
            <a:p>
              <a:pPr marL="0" indent="0" eaLnBrk="0" latinLnBrk="1" hangingPunct="0">
                <a:lnSpc>
                  <a:spcPct val="150000"/>
                </a:lnSpc>
                <a:spcBef>
                  <a:spcPts val="0"/>
                </a:spcBef>
                <a:buNone/>
              </a:pPr>
              <a:r>
                <a:rPr lang="zh-CN" altLang="en-US" sz="10885" kern="0" spc="46263"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3095"/>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例    下面是某校团委“中国梦演讲赛”工作的初步构思框架,请把这个构</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思写成一段话,要求内容得当,表述准确,语言连贯,不超过85个字。</a:t>
              </a:r>
              <a:endParaRPr lang="zh-CN" altLang="en-US" dirty="0"/>
            </a:p>
          </p:txBody>
        </p:sp>
        <p:pic>
          <p:nvPicPr>
            <p:cNvPr id="3" name="图片 3" descr="textimage13.jpeg"/>
            <p:cNvPicPr>
              <a:picLocks noChangeAspect="1"/>
            </p:cNvPicPr>
            <p:nvPr/>
          </p:nvPicPr>
          <p:blipFill>
            <a:blip r:embed="rId1"/>
            <a:stretch>
              <a:fillRect/>
            </a:stretch>
          </p:blipFill>
          <p:spPr>
            <a:xfrm>
              <a:off x="428596" y="1877636"/>
              <a:ext cx="6384688" cy="2614203"/>
            </a:xfrm>
            <a:prstGeom prst="rect">
              <a:avLst/>
            </a:prstGeom>
          </p:spPr>
        </p:pic>
      </p:gr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1"/>
          <a:srcRect/>
          <a:stretch>
            <a:fillRect/>
          </a:stretch>
        </p:blipFill>
        <p:spPr bwMode="auto">
          <a:xfrm>
            <a:off x="455671" y="1561294"/>
            <a:ext cx="8232658" cy="371636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40000" y="720000"/>
            <a:ext cx="8467200" cy="5760000"/>
            <a:chOff x="540000" y="720000"/>
            <a:chExt cx="8467200" cy="5760000"/>
          </a:xfrm>
        </p:grpSpPr>
        <p:sp>
          <p:nvSpPr>
            <p:cNvPr id="2" name="TextBox 2"/>
            <p:cNvSpPr txBox="1"/>
            <p:nvPr/>
          </p:nvSpPr>
          <p:spPr>
            <a:xfrm>
              <a:off x="540000" y="720000"/>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4085" kern="0" spc="35113"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4305"/>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解析　首先要读图,读图时要全面理解图中各个组成部分的含义,包括图形</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的名称、标注等;具体到此图,则要重点分析组织工作与宣传工作之间的交</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叉关系,然后用准确、简明、连贯的语言表达出来。叙述时要把握框架的</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结构,按照自上而下的顺序介绍。</a:t>
              </a:r>
              <a:endParaRPr lang="zh-CN" altLang="en-US"/>
            </a:p>
          </p:txBody>
        </p:sp>
        <p:pic>
          <p:nvPicPr>
            <p:cNvPr id="3" name="图片 3" descr="textimage14.jpeg"/>
            <p:cNvPicPr>
              <a:picLocks noChangeAspect="1"/>
            </p:cNvPicPr>
            <p:nvPr/>
          </p:nvPicPr>
          <p:blipFill>
            <a:blip r:embed="rId1"/>
            <a:stretch>
              <a:fillRect/>
            </a:stretch>
          </p:blipFill>
          <p:spPr>
            <a:xfrm>
              <a:off x="1357290" y="1491443"/>
              <a:ext cx="4661910" cy="2913694"/>
            </a:xfrm>
            <a:prstGeom prst="rect">
              <a:avLst/>
            </a:prstGeom>
          </p:spPr>
        </p:pic>
      </p:gr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71472" y="1777195"/>
            <a:ext cx="8467200" cy="139345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答案　(示例)“中国梦演讲赛”拟于5月4日举行,赛事需要组织和宣传。</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组织工作需要联系报告厅,选拔20名参赛者,最后评出6个奖项;宣传工作包</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括出海报、组稿,并在学校网站和校报报道。</a:t>
            </a:r>
            <a:endParaRPr lang="zh-CN" alt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25566"/>
            <a:ext cx="8467200" cy="51093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解析　题干中的“到哪儿去买休闲服?”明确了思考的方向:买衣服的地</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点。横向比较各个地点的数据变化规律,不难得出结论。</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答案　各消费阶层均有约一半的消费者选择专卖店;随着收入增长,选择外</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资或合资商店的人数比例递增,而选择私营服装店的人数比例则在递减。</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2.坐标图</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(1)柱状图(直方图)</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此类试题将数据以直观的柱状图或直方图的形式呈现出来,用坐标表示两</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个或多个关系项来向读者介绍或展示某种情况。答题时要理解题意,理清</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数据间的关系,准确把握数据所反映的规律,运用文字准确表述。</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例    根据图表提供的信息,将2008年至2012年五年间我国城乡居民人均文</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化消费支出的特点写成一段话。要求内容完整,语言连贯,不超过80个字。</a:t>
            </a:r>
            <a:endParaRPr lang="zh-CN" alt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40000" y="720000"/>
            <a:ext cx="8467200" cy="5760000"/>
            <a:chOff x="540000" y="720000"/>
            <a:chExt cx="8467200" cy="5760000"/>
          </a:xfrm>
        </p:grpSpPr>
        <p:sp>
          <p:nvSpPr>
            <p:cNvPr id="2" name="TextBox 2"/>
            <p:cNvSpPr txBox="1"/>
            <p:nvPr/>
          </p:nvSpPr>
          <p:spPr>
            <a:xfrm>
              <a:off x="540000" y="720000"/>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2975" kern="0" spc="44174"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3885"/>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解析　认真观察图表可看出,城镇居民人均文化消费支出高于农村居民人</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均文化消费支出;通过数据对比,还可以看到各自发展的趋势。概括时,要</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注意字数要求。</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答案　(示例)图表显示,2008年至2012年我国城镇居民和农村居民人均文</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化消费支出均逐年增加,而城镇居民人均文化消费支出增幅大于农村居民,</a:t>
              </a:r>
              <a:endParaRPr lang="zh-CN" altLang="en-US"/>
            </a:p>
          </p:txBody>
        </p:sp>
        <p:pic>
          <p:nvPicPr>
            <p:cNvPr id="3" name="图片 3" descr="textimage0.jpeg"/>
            <p:cNvPicPr>
              <a:picLocks noChangeAspect="1"/>
            </p:cNvPicPr>
            <p:nvPr/>
          </p:nvPicPr>
          <p:blipFill>
            <a:blip r:embed="rId1"/>
            <a:stretch>
              <a:fillRect/>
            </a:stretch>
          </p:blipFill>
          <p:spPr>
            <a:xfrm>
              <a:off x="1000100" y="1048330"/>
              <a:ext cx="6254722" cy="3086319"/>
            </a:xfrm>
            <a:prstGeom prst="rect">
              <a:avLst/>
            </a:prstGeom>
          </p:spPr>
        </p:pic>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347732"/>
            <a:ext cx="8467200" cy="278691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二者的差距在逐年加大。</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(2)曲线图(折线图)</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此类试题通过曲线或折线在两个主轴上的变化来反映某种情况。</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例    阅读方式在数字时代已发生变化,请按要求回答相关问题。</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①中国新闻出版研究院最近完成了“第九次全国国民阅读调查”,请根据</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以下两个统计表简要说明调查结果。</a:t>
            </a:r>
            <a:endParaRPr lang="zh-CN" alt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40000" y="720000"/>
            <a:ext cx="8467200" cy="5760000"/>
            <a:chOff x="540000" y="720000"/>
            <a:chExt cx="8467200" cy="5760000"/>
          </a:xfrm>
        </p:grpSpPr>
        <p:sp>
          <p:nvSpPr>
            <p:cNvPr id="2" name="TextBox 2"/>
            <p:cNvSpPr txBox="1"/>
            <p:nvPr/>
          </p:nvSpPr>
          <p:spPr>
            <a:xfrm>
              <a:off x="540000" y="720000"/>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4085" kern="0" spc="24388"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4305"/>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(数字媒介阅读包括网络在线阅读、手机阅读、电子阅读器阅读等)</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②请结合自己的阅读经验,选取传统纸质媒介阅读和数字媒介阅读两种方</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式中的一种,概括其特点并略作说明。</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解析　①首先认真观察两个统计表:第一个统计表是“各媒介综合阅读</a:t>
              </a:r>
              <a:endParaRPr lang="zh-CN" altLang="en-US"/>
            </a:p>
          </p:txBody>
        </p:sp>
        <p:pic>
          <p:nvPicPr>
            <p:cNvPr id="3" name="图片 3" descr="textimage1.jpeg"/>
            <p:cNvPicPr>
              <a:picLocks noChangeAspect="1"/>
            </p:cNvPicPr>
            <p:nvPr/>
          </p:nvPicPr>
          <p:blipFill>
            <a:blip r:embed="rId1"/>
            <a:stretch>
              <a:fillRect/>
            </a:stretch>
          </p:blipFill>
          <p:spPr>
            <a:xfrm>
              <a:off x="928662" y="1062815"/>
              <a:ext cx="4175483" cy="3337131"/>
            </a:xfrm>
            <a:prstGeom prst="rect">
              <a:avLst/>
            </a:prstGeom>
          </p:spPr>
        </p:pic>
      </p:gr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155801"/>
            <a:ext cx="8467200" cy="505055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率”,是对阅读的整体情况的统计;第二个统计表是“数字媒介阅读率”,</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是专项统计。其次分析数据的变化趋势,得出结论。</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②传统纸质媒介阅读与数字媒介阅读各有各的特点,只要能准确概括</a:t>
            </a:r>
            <a:r>
              <a:rPr lang="zh-CN" altLang="en-US" sz="2010" kern="0" dirty="0" smtClean="0">
                <a:solidFill>
                  <a:srgbClr val="000000"/>
                </a:solidFill>
                <a:latin typeface="Times New Roman" panose="02020603050405020304" pitchFamily="65" charset="-122"/>
                <a:ea typeface="宋体" panose="02010600030101010101" pitchFamily="2" charset="-122"/>
              </a:rPr>
              <a:t>即可</a:t>
            </a:r>
            <a:r>
              <a:rPr lang="zh-CN" altLang="en-US" sz="201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答案　①近年来各媒介综合阅读率逐年上升,其中数字媒介阅读率近三年</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上升迅猛。</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②(示例1)纸质媒介阅读,是最富有诗意的阅读方式,当书被一页一页地从</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指尖翻过,我们感受到的不仅是文字的优美、内容的感人,还有书的厚重、</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油墨的幽香。</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(示例2)数字媒介阅读,是更方便、快捷的阅读。读者手指在鼠标上轻轻滚</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动,便可自由飞翔在字里行间,自己喜欢的内容一瞬间就可拷贝粘贴完成。</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数字媒介抛弃了沉重的书本,让阅读更简单。</a:t>
            </a:r>
            <a:endParaRPr lang="zh-CN" alt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40000" y="919939"/>
            <a:ext cx="8467200" cy="5760000"/>
            <a:chOff x="540000" y="720000"/>
            <a:chExt cx="8467200" cy="5760000"/>
          </a:xfrm>
        </p:grpSpPr>
        <p:sp>
          <p:nvSpPr>
            <p:cNvPr id="2" name="TextBox 2"/>
            <p:cNvSpPr txBox="1"/>
            <p:nvPr/>
          </p:nvSpPr>
          <p:spPr>
            <a:xfrm>
              <a:off x="540000" y="720000"/>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3.饼状图</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此类试题一般用切饼式的方法将几个不同部分所占的比例形象地展示出</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来,以便做相应的分析。</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例    认真阅读下图显示的中国互联网信息中心发布的《中国互联网发展</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状况统计报告》的部分数据,在横线上填上恰当的内容。</a:t>
              </a:r>
              <a:endParaRPr lang="zh-CN" altLang="en-US"/>
            </a:p>
            <a:p>
              <a:pPr marL="0" indent="0" eaLnBrk="0" latinLnBrk="1" hangingPunct="0">
                <a:lnSpc>
                  <a:spcPct val="150000"/>
                </a:lnSpc>
                <a:spcBef>
                  <a:spcPts val="0"/>
                </a:spcBef>
                <a:buNone/>
              </a:pPr>
              <a:r>
                <a:rPr lang="zh-CN" altLang="en-US" sz="13170" kern="0" spc="43978" dirty="0" smtClean="0">
                  <a:solidFill>
                    <a:srgbClr val="000000"/>
                  </a:solidFill>
                  <a:latin typeface="Times New Roman" panose="02020603050405020304" pitchFamily="65" charset="-122"/>
                  <a:ea typeface="宋体" panose="02010600030101010101" pitchFamily="2" charset="-122"/>
                </a:rPr>
                <a:t> </a:t>
              </a:r>
              <a:endParaRPr lang="zh-CN" altLang="en-US"/>
            </a:p>
          </p:txBody>
        </p:sp>
        <p:pic>
          <p:nvPicPr>
            <p:cNvPr id="3" name="图片 3" descr="textimage2.jpeg"/>
            <p:cNvPicPr>
              <a:picLocks noChangeAspect="1"/>
            </p:cNvPicPr>
            <p:nvPr/>
          </p:nvPicPr>
          <p:blipFill>
            <a:blip r:embed="rId1"/>
            <a:stretch>
              <a:fillRect/>
            </a:stretch>
          </p:blipFill>
          <p:spPr>
            <a:xfrm>
              <a:off x="857224" y="3277393"/>
              <a:ext cx="5663734" cy="2839300"/>
            </a:xfrm>
            <a:prstGeom prst="rect">
              <a:avLst/>
            </a:prstGeom>
          </p:spPr>
        </p:pic>
      </p:grpSp>
    </p:spTree>
  </p:cSld>
  <p:clrMapOvr>
    <a:masterClrMapping/>
  </p:clrMapOvr>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旧题例主题</Template>
  <TotalTime>0</TotalTime>
  <Words>4608</Words>
  <Application>WPS 演示</Application>
  <PresentationFormat>自定义</PresentationFormat>
  <Paragraphs>152</Paragraphs>
  <Slides>31</Slides>
  <Notes>30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31</vt:i4>
      </vt:variant>
    </vt:vector>
  </HeadingPairs>
  <TitlesOfParts>
    <vt:vector size="40" baseType="lpstr">
      <vt:lpstr>Arial</vt:lpstr>
      <vt:lpstr>宋体</vt:lpstr>
      <vt:lpstr>Wingdings</vt:lpstr>
      <vt:lpstr>黑体</vt:lpstr>
      <vt:lpstr>Times New Roman</vt:lpstr>
      <vt:lpstr>微软雅黑</vt:lpstr>
      <vt:lpstr>Arial Unicode MS</vt:lpstr>
      <vt:lpstr>Calibri</vt:lpstr>
      <vt:lpstr>自定义设计方案</vt:lpstr>
      <vt:lpstr>高考语文</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封面标题</dc:title>
  <dc:creator/>
  <cp:lastModifiedBy>海鸥子</cp:lastModifiedBy>
  <cp:revision>43</cp:revision>
  <dcterms:created xsi:type="dcterms:W3CDTF">2020-01-16T07:35:00Z</dcterms:created>
  <dcterms:modified xsi:type="dcterms:W3CDTF">2020-05-13T06:58:48Z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2052-11.1.0.9584</vt:lpwstr>
  </property>
</Properties>
</file>