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1" r:id="rId2"/>
    <p:sldMasterId id="2147483677" r:id="rId3"/>
  </p:sldMasterIdLst>
  <p:notesMasterIdLst>
    <p:notesMasterId r:id="rId4"/>
  </p:notesMasterIdLst>
  <p:sldIdLst>
    <p:sldId id="256" r:id="rId5"/>
    <p:sldId id="279" r:id="rId6"/>
    <p:sldId id="294" r:id="rId7"/>
    <p:sldId id="261" r:id="rId8"/>
    <p:sldId id="286" r:id="rId9"/>
    <p:sldId id="307" r:id="rId10"/>
    <p:sldId id="309" r:id="rId11"/>
    <p:sldId id="308" r:id="rId12"/>
    <p:sldId id="310" r:id="rId13"/>
    <p:sldId id="311" r:id="rId14"/>
    <p:sldId id="312" r:id="rId15"/>
    <p:sldId id="304" r:id="rId16"/>
    <p:sldId id="306" r:id="rId17"/>
    <p:sldId id="313" r:id="rId18"/>
    <p:sldId id="314" r:id="rId19"/>
    <p:sldId id="305" r:id="rId20"/>
    <p:sldId id="315" r:id="rId21"/>
    <p:sldId id="264" r:id="rId22"/>
    <p:sldId id="352" r:id="rId23"/>
    <p:sldId id="298" r:id="rId24"/>
    <p:sldId id="300" r:id="rId25"/>
    <p:sldId id="322" r:id="rId26"/>
    <p:sldId id="324" r:id="rId27"/>
    <p:sldId id="299" r:id="rId28"/>
    <p:sldId id="320" r:id="rId29"/>
    <p:sldId id="328" r:id="rId30"/>
    <p:sldId id="326" r:id="rId31"/>
    <p:sldId id="327" r:id="rId32"/>
    <p:sldId id="270" r:id="rId33"/>
    <p:sldId id="316" r:id="rId34"/>
    <p:sldId id="317" r:id="rId35"/>
    <p:sldId id="318" r:id="rId36"/>
    <p:sldId id="287" r:id="rId37"/>
    <p:sldId id="289" r:id="rId38"/>
    <p:sldId id="290" r:id="rId39"/>
    <p:sldId id="296" r:id="rId40"/>
    <p:sldId id="285" r:id="rId41"/>
    <p:sldId id="297" r:id="rId42"/>
    <p:sldId id="262" r:id="rId43"/>
    <p:sldId id="265" r:id="rId44"/>
    <p:sldId id="288" r:id="rId45"/>
    <p:sldId id="292" r:id="rId46"/>
    <p:sldId id="334" r:id="rId47"/>
    <p:sldId id="335" r:id="rId48"/>
    <p:sldId id="291" r:id="rId49"/>
    <p:sldId id="281" r:id="rId50"/>
    <p:sldId id="333" r:id="rId51"/>
    <p:sldId id="336" r:id="rId52"/>
    <p:sldId id="343" r:id="rId53"/>
    <p:sldId id="342" r:id="rId54"/>
    <p:sldId id="338" r:id="rId55"/>
    <p:sldId id="344" r:id="rId56"/>
    <p:sldId id="332" r:id="rId57"/>
    <p:sldId id="353" r:id="rId58"/>
    <p:sldId id="258" r:id="rId59"/>
    <p:sldId id="329" r:id="rId60"/>
    <p:sldId id="330" r:id="rId61"/>
    <p:sldId id="282" r:id="rId62"/>
    <p:sldId id="331" r:id="rId63"/>
    <p:sldId id="263" r:id="rId64"/>
    <p:sldId id="280" r:id="rId65"/>
    <p:sldId id="273" r:id="rId66"/>
    <p:sldId id="274" r:id="rId67"/>
    <p:sldId id="339" r:id="rId68"/>
    <p:sldId id="340" r:id="rId69"/>
    <p:sldId id="341" r:id="rId70"/>
    <p:sldId id="345" r:id="rId71"/>
    <p:sldId id="346" r:id="rId72"/>
    <p:sldId id="347" r:id="rId73"/>
    <p:sldId id="348" r:id="rId74"/>
    <p:sldId id="349" r:id="rId75"/>
    <p:sldId id="350" r:id="rId76"/>
    <p:sldId id="351" r:id="rId77"/>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Gaffey" initials="G" lastIdx="0" clrIdx="0">
    <p:extLst>
      <p:ext uri="{19B8F6BF-5375-455C-9EA6-DF929625EA0E}">
        <p15:presenceInfo xmlns:p15="http://schemas.microsoft.com/office/powerpoint/2012/main" userId="5313cce4ff94a5a8"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fill>
          <a:solidFill>
            <a:schemeClr val="accent3">
              <a:tint val="40000"/>
            </a:schemeClr>
          </a:solidFill>
        </a:fill>
      </a:tcStyle>
    </a:band1H>
    <a:band1V>
      <a:tcStyle>
        <a:fill>
          <a:solidFill>
            <a:schemeClr val="accent3">
              <a:tint val="40000"/>
            </a:schemeClr>
          </a:solidFill>
        </a:fill>
      </a:tcStyle>
    </a:band1V>
    <a:lastCol>
      <a:tcTxStyle b="on">
        <a:fontRef idx="minor">
          <a:prstClr val="black"/>
        </a:fontRef>
        <a:schemeClr val="lt1"/>
      </a:tcTxStyle>
      <a:tcStyle>
        <a:fill>
          <a:solidFill>
            <a:schemeClr val="accent3"/>
          </a:solidFill>
        </a:fill>
      </a:tcStyle>
    </a:lastCol>
    <a:firstCol>
      <a:tcTxStyle b="on">
        <a:fontRef idx="minor">
          <a:prstClr val="black"/>
        </a:fontRef>
        <a:schemeClr val="lt1"/>
      </a:tcTxStyle>
      <a:tcStyle>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14" autoAdjust="0"/>
    <p:restoredTop sz="84698" autoAdjust="0"/>
  </p:normalViewPr>
  <p:slideViewPr>
    <p:cSldViewPr snapToGrid="0">
      <p:cViewPr varScale="1">
        <p:scale>
          <a:sx n="57" d="100"/>
          <a:sy n="57" d="100"/>
        </p:scale>
        <p:origin x="732" y="32"/>
      </p:cViewPr>
      <p:guideLst>
        <p:guide orient="horz" pos="2160"/>
        <p:guide pos="3840"/>
      </p:guideLst>
    </p:cSldViewPr>
  </p:slideViewPr>
  <p:notesTextViewPr>
    <p:cViewPr>
      <p:scale>
        <a:sx n="1" d="1"/>
        <a:sy n="1" d="1"/>
      </p:scale>
      <p:origin x="0" y="0"/>
    </p:cViewPr>
  </p:notesTextViewPr>
  <p:sorterViewPr>
    <p:cViewPr>
      <p:scale>
        <a:sx n="100" d="100"/>
        <a:sy n="100" d="100"/>
      </p:scale>
      <p:origin x="0" y="-20716"/>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tags" Target="tags/tag1.xml" /><Relationship Id="rId79" Type="http://schemas.openxmlformats.org/officeDocument/2006/relationships/presProps" Target="presProps.xml" /><Relationship Id="rId8" Type="http://schemas.openxmlformats.org/officeDocument/2006/relationships/slide" Target="slides/slide4.xml" /><Relationship Id="rId80" Type="http://schemas.openxmlformats.org/officeDocument/2006/relationships/viewProps" Target="viewProps.xml" /><Relationship Id="rId81" Type="http://schemas.openxmlformats.org/officeDocument/2006/relationships/theme" Target="theme/theme1.xml" /><Relationship Id="rId82" Type="http://schemas.openxmlformats.org/officeDocument/2006/relationships/tableStyles" Target="tableStyles.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t>2021/7/13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t>‹#›</a:t>
            </a:fld>
            <a:endParaRPr lang="zh-CN" altLang="en-US"/>
          </a:p>
        </p:txBody>
      </p:sp>
    </p:spTree>
    <p:extLst>
      <p:ext uri="{BB962C8B-B14F-4D97-AF65-F5344CB8AC3E}">
        <p14:creationId xmlns:p14="http://schemas.microsoft.com/office/powerpoint/2010/main" val="1792469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a:t>
            </a:fld>
            <a:endParaRPr lang="zh-CN" altLang="en-US"/>
          </a:p>
        </p:txBody>
      </p:sp>
    </p:spTree>
    <p:extLst>
      <p:ext uri="{BB962C8B-B14F-4D97-AF65-F5344CB8AC3E}">
        <p14:creationId xmlns:p14="http://schemas.microsoft.com/office/powerpoint/2010/main" val="112065093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53</a:t>
            </a:fld>
            <a:endParaRPr lang="zh-CN" altLang="en-US"/>
          </a:p>
        </p:txBody>
      </p:sp>
    </p:spTree>
    <p:extLst>
      <p:ext uri="{BB962C8B-B14F-4D97-AF65-F5344CB8AC3E}">
        <p14:creationId xmlns:p14="http://schemas.microsoft.com/office/powerpoint/2010/main" val="1789516129"/>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55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3147433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58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24505195"/>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095091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62</a:t>
            </a:fld>
            <a:endParaRPr lang="zh-CN" altLang="en-US"/>
          </a:p>
        </p:txBody>
      </p:sp>
    </p:spTree>
    <p:extLst>
      <p:ext uri="{BB962C8B-B14F-4D97-AF65-F5344CB8AC3E}">
        <p14:creationId xmlns:p14="http://schemas.microsoft.com/office/powerpoint/2010/main" val="367753968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63</a:t>
            </a:fld>
            <a:endParaRPr lang="zh-CN" altLang="en-US"/>
          </a:p>
        </p:txBody>
      </p:sp>
    </p:spTree>
    <p:extLst>
      <p:ext uri="{BB962C8B-B14F-4D97-AF65-F5344CB8AC3E}">
        <p14:creationId xmlns:p14="http://schemas.microsoft.com/office/powerpoint/2010/main" val="113498500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64</a:t>
            </a:fld>
            <a:endParaRPr lang="zh-CN" altLang="en-US"/>
          </a:p>
        </p:txBody>
      </p:sp>
    </p:spTree>
    <p:extLst>
      <p:ext uri="{BB962C8B-B14F-4D97-AF65-F5344CB8AC3E}">
        <p14:creationId xmlns:p14="http://schemas.microsoft.com/office/powerpoint/2010/main" val="178778410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a:t>
            </a:fld>
            <a:endParaRPr lang="zh-CN" altLang="en-US"/>
          </a:p>
        </p:txBody>
      </p:sp>
    </p:spTree>
    <p:extLst>
      <p:ext uri="{BB962C8B-B14F-4D97-AF65-F5344CB8AC3E}">
        <p14:creationId xmlns:p14="http://schemas.microsoft.com/office/powerpoint/2010/main" val="278309160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a:t>
            </a:fld>
            <a:endParaRPr lang="zh-CN" altLang="en-US"/>
          </a:p>
        </p:txBody>
      </p:sp>
    </p:spTree>
    <p:extLst>
      <p:ext uri="{BB962C8B-B14F-4D97-AF65-F5344CB8AC3E}">
        <p14:creationId xmlns:p14="http://schemas.microsoft.com/office/powerpoint/2010/main" val="252815829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18</a:t>
            </a:fld>
            <a:endParaRPr lang="zh-CN" altLang="en-US"/>
          </a:p>
        </p:txBody>
      </p:sp>
    </p:spTree>
    <p:extLst>
      <p:ext uri="{BB962C8B-B14F-4D97-AF65-F5344CB8AC3E}">
        <p14:creationId xmlns:p14="http://schemas.microsoft.com/office/powerpoint/2010/main" val="293147105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29</a:t>
            </a:fld>
            <a:endParaRPr lang="zh-CN" altLang="en-US"/>
          </a:p>
        </p:txBody>
      </p:sp>
    </p:spTree>
    <p:extLst>
      <p:ext uri="{BB962C8B-B14F-4D97-AF65-F5344CB8AC3E}">
        <p14:creationId xmlns:p14="http://schemas.microsoft.com/office/powerpoint/2010/main" val="12007482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39</a:t>
            </a:fld>
            <a:endParaRPr lang="zh-CN" altLang="en-US"/>
          </a:p>
        </p:txBody>
      </p:sp>
    </p:spTree>
    <p:extLst>
      <p:ext uri="{BB962C8B-B14F-4D97-AF65-F5344CB8AC3E}">
        <p14:creationId xmlns:p14="http://schemas.microsoft.com/office/powerpoint/2010/main" val="132872955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40</a:t>
            </a:fld>
            <a:endParaRPr lang="zh-CN" altLang="en-US"/>
          </a:p>
        </p:txBody>
      </p:sp>
    </p:spTree>
    <p:extLst>
      <p:ext uri="{BB962C8B-B14F-4D97-AF65-F5344CB8AC3E}">
        <p14:creationId xmlns:p14="http://schemas.microsoft.com/office/powerpoint/2010/main" val="383927419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8F1ADB-5708-424B-B98F-4FE8806552F9}" type="slidenum">
              <a:rPr lang="zh-CN" altLang="en-US" smtClean="0"/>
              <a:t>45</a:t>
            </a:fld>
            <a:endParaRPr lang="zh-CN" altLang="en-US"/>
          </a:p>
        </p:txBody>
      </p:sp>
    </p:spTree>
    <p:extLst>
      <p:ext uri="{BB962C8B-B14F-4D97-AF65-F5344CB8AC3E}">
        <p14:creationId xmlns:p14="http://schemas.microsoft.com/office/powerpoint/2010/main" val="163828030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从中可以看出魏文侯具有守信，言而有信，言必行，行必果，一诺千金，不分尊卑，待人平等等美德</a:t>
            </a:r>
          </a:p>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46</a:t>
            </a:fld>
            <a:endParaRPr lang="zh-CN" altLang="en-US"/>
          </a:p>
        </p:txBody>
      </p:sp>
    </p:spTree>
    <p:extLst>
      <p:ext uri="{BB962C8B-B14F-4D97-AF65-F5344CB8AC3E}">
        <p14:creationId xmlns:p14="http://schemas.microsoft.com/office/powerpoint/2010/main" val="335482247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2021/7/13</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1887980249"/>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AC0570DE-1D67-443C-BEEE-A732404CC9A1}"/>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3" name="页脚占位符 2">
            <a:extLst>
              <a:ext uri="{FF2B5EF4-FFF2-40B4-BE49-F238E27FC236}">
                <a16:creationId xmlns:a16="http://schemas.microsoft.com/office/drawing/2014/main" id="{40FAFB59-4168-446F-847F-063987308E9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3EB47F5-4935-4FC1-8C18-A64075EC0B81}"/>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256280085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552DDA96-BC38-41A8-A5D2-FFC578C38E6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6012A42-F0C7-491D-B9DF-482766CC87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4FB8771-FEE9-4742-8D25-89CC76FA51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C611E08-1AD6-45EE-8794-A490779DC002}"/>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id="{4080AA90-14E5-495F-BC97-8E94FCDC1E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8298C0A-A20F-4A4F-B0C1-1C84FB91BE65}"/>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209911487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B9807CAD-6CEC-4988-9482-F3668A8D86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70937D1-1BE5-400C-8D86-8CDED14858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8A3DF9E-2C85-464E-B66D-8D7D3E2CE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38A94DD-38E6-465B-BE1B-6CAFC5DB1BA5}"/>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id="{C72CCFE3-6A93-4AC3-B520-ECB11E7399A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50F37F9-902D-4F2A-B8BE-D53939D75CB8}"/>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333462137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D0FFA055-3737-45D2-8951-450E4FF7040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7422282-5D2B-498A-ADC4-541813A2230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80328B-1AB6-4512-9639-A947A1F3D44B}"/>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4589C30D-FB19-495E-9476-EAFF3E83D4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896CEB-0FAF-48A5-84DB-2ECBAA724A74}"/>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334081383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30E9263E-B918-4CD3-A70B-F50CEE807B2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ADC880E-9F4F-405A-AF14-81B7F3281DE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6CD2318-15B7-45C4-9B62-E90B40A6F93C}"/>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26AC0BB0-A2D6-4AA4-94D8-8500BC802A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8C48B70-6BB1-4D26-B278-246A8C38A465}"/>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369927466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2021/7/13</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818599437"/>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extLst>
      <p:ext uri="{BB962C8B-B14F-4D97-AF65-F5344CB8AC3E}">
        <p14:creationId xmlns:p14="http://schemas.microsoft.com/office/powerpoint/2010/main" val="2975693520"/>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C1D982AF-66CD-4B37-A76E-312B341A6D3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7E5B673-89AA-4AE4-AFB7-5C0AE5660E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5599D1E-8350-4741-A4D3-3E76117BD7A1}"/>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0345D69A-DC2D-44CC-9D2D-1FF735218A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DD7857-2593-464A-B6B8-AFF1F8F09733}"/>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42615098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1AA832EC-9A20-4C03-919A-7C138CD878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EAB9F3A-3AC3-4845-98CA-1219CFE2D7A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FBB9214-39C3-427E-AC25-643BAD5AA392}"/>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039588AA-A20D-4ADC-B3C7-5F7F47AB693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9321EC-3269-48D9-9D4B-6E998192E6F2}"/>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1828154963"/>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7B440897-40CA-400E-AD63-5BCA5BB4617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C81F22C-4FDC-42E2-A1A7-C0DEAD17796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195CD05-2DF1-4931-8C3D-9086F036E2B2}"/>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FA02C0F2-1A6D-476B-8DD6-7A0E6AE7E6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CE5B80-7F74-4389-971B-79806B1F139A}"/>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282017885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90AEEC51-323A-4BD1-92DC-973E9F02117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41D69EE-C019-4761-AAA2-9DCAB520A05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3DB5E07-33FF-4438-BA01-A16104B20A9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3D60F84-72E1-4E0F-9A88-92FEBBBDC110}"/>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id="{2D20F5F8-4A31-48FF-8849-18F8DCBCCE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2E033E-6E3F-44A2-A4EB-A131669C1B5D}"/>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349802487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44707CD3-B23C-4F4E-A334-4EAC30A1DD5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210F5E8-01D8-4924-8E10-7736428D15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063595-0348-4A32-954B-A157DE34395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5A1A6FB-6765-46E8-AB27-7242ED8C89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5056952-3FA2-4D8E-B1EC-671B9E34584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8235264-FA5E-4E13-AB36-690D48CA7127}"/>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8" name="页脚占位符 7">
            <a:extLst>
              <a:ext uri="{FF2B5EF4-FFF2-40B4-BE49-F238E27FC236}">
                <a16:creationId xmlns:a16="http://schemas.microsoft.com/office/drawing/2014/main" id="{1A88CD65-630D-4BF5-8F33-7D298B2C663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1DFB285-F0CA-4F26-BF9F-FD99D572FC8C}"/>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360944509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030219BB-F3DD-4086-83DE-3493D38238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0916441-4CDD-40E9-AFAF-0350C9DF7D2F}"/>
              </a:ext>
            </a:extLst>
          </p:cNvPr>
          <p:cNvSpPr>
            <a:spLocks noGrp="1"/>
          </p:cNvSpPr>
          <p:nvPr>
            <p:ph type="dt" sz="half" idx="10"/>
          </p:nvPr>
        </p:nvSpPr>
        <p:spPr/>
        <p:txBody>
          <a:bodyPr/>
          <a:lstStyle/>
          <a:p>
            <a:fld id="{A7299A6B-0115-4F4D-82E6-9E49BB5B72E3}" type="datetimeFigureOut">
              <a:rPr lang="zh-CN" altLang="en-US" smtClean="0"/>
              <a:t>2021/7/13</a:t>
            </a:fld>
            <a:endParaRPr lang="zh-CN" altLang="en-US"/>
          </a:p>
        </p:txBody>
      </p:sp>
      <p:sp>
        <p:nvSpPr>
          <p:cNvPr id="4" name="页脚占位符 3">
            <a:extLst>
              <a:ext uri="{FF2B5EF4-FFF2-40B4-BE49-F238E27FC236}">
                <a16:creationId xmlns:a16="http://schemas.microsoft.com/office/drawing/2014/main" id="{48C4FC0F-FB96-40DD-ADD4-DEA30B31FB4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EF1BB37-3498-4D60-8307-061719195D37}"/>
              </a:ext>
            </a:extLst>
          </p:cNvPr>
          <p:cNvSpPr>
            <a:spLocks noGrp="1"/>
          </p:cNvSpPr>
          <p:nvPr>
            <p:ph type="sldNum" sz="quarter" idx="12"/>
          </p:nvPr>
        </p:nvSpPr>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87144973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slideLayout" Target="../slideLayouts/slideLayout13.xml" /><Relationship Id="rId11" Type="http://schemas.openxmlformats.org/officeDocument/2006/relationships/slideLayout" Target="../slideLayouts/slideLayout14.xml" /><Relationship Id="rId12" Type="http://schemas.openxmlformats.org/officeDocument/2006/relationships/theme" Target="../theme/theme2.xml" /><Relationship Id="rId2" Type="http://schemas.openxmlformats.org/officeDocument/2006/relationships/slideLayout" Target="../slideLayouts/slideLayout5.xml" /><Relationship Id="rId3" Type="http://schemas.openxmlformats.org/officeDocument/2006/relationships/slideLayout" Target="../slideLayouts/slideLayout6.xml" /><Relationship Id="rId4" Type="http://schemas.openxmlformats.org/officeDocument/2006/relationships/slideLayout" Target="../slideLayouts/slideLayout7.xml" /><Relationship Id="rId5" Type="http://schemas.openxmlformats.org/officeDocument/2006/relationships/slideLayout" Target="../slideLayouts/slideLayout8.xml" /><Relationship Id="rId6" Type="http://schemas.openxmlformats.org/officeDocument/2006/relationships/slideLayout" Target="../slideLayouts/slideLayout9.xml" /><Relationship Id="rId7" Type="http://schemas.openxmlformats.org/officeDocument/2006/relationships/slideLayout" Target="../slideLayouts/slideLayout10.xml" /><Relationship Id="rId8" Type="http://schemas.openxmlformats.org/officeDocument/2006/relationships/slideLayout" Target="../slideLayouts/slideLayout11.xml" /><Relationship Id="rId9" Type="http://schemas.openxmlformats.org/officeDocument/2006/relationships/slideLayout" Target="../slideLayouts/slideLayout1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extLst>
      <p:ext uri="{BB962C8B-B14F-4D97-AF65-F5344CB8AC3E}">
        <p14:creationId xmlns:p14="http://schemas.microsoft.com/office/powerpoint/2010/main" val="35617704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1017EF90-61B4-4566-B5FC-BB0A245CD7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EB6604C-0EF7-4BE8-A40D-795C7BFE00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7B60862-F121-4BA4-AB90-73ACC8C7CD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B097D7-F0D8-4383-ACA4-7200126C841A}"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id="{29E2D4AF-A6C0-43D2-983F-89030A6112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8452545-A5CE-4E9F-BE89-1EC825F3CD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4FAE57-26AB-4609-BA84-A80F95747E51}" type="slidenum">
              <a:rPr lang="zh-CN" altLang="en-US" smtClean="0"/>
              <a:t>‹#›</a:t>
            </a:fld>
            <a:endParaRPr lang="zh-CN" altLang="en-US"/>
          </a:p>
        </p:txBody>
      </p:sp>
    </p:spTree>
    <p:extLst>
      <p:ext uri="{BB962C8B-B14F-4D97-AF65-F5344CB8AC3E}">
        <p14:creationId xmlns:p14="http://schemas.microsoft.com/office/powerpoint/2010/main" val="38283948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mc:AlternateContent>
    <mc:Choice xmlns:p15="http://schemas.microsoft.com/office/powerpoint/2012/main" Requires="p15">
      <p:transition spd="slow" p14:dur="1500">
        <p15:prstTrans prst="pageCurlDouble"/>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8.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7.jpeg" /><Relationship Id="rId3" Type="http://schemas.openxmlformats.org/officeDocument/2006/relationships/image" Target="../media/image9.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5.xml" /><Relationship Id="rId3" Type="http://schemas.openxmlformats.org/officeDocument/2006/relationships/image" Target="../media/image10.jpeg" /><Relationship Id="rId4" Type="http://schemas.openxmlformats.org/officeDocument/2006/relationships/image" Target="../media/image11.png" /><Relationship Id="rId5"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xml" /><Relationship Id="rId3" Type="http://schemas.openxmlformats.org/officeDocument/2006/relationships/image" Target="../media/image1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7.xml" /><Relationship Id="rId3" Type="http://schemas.openxmlformats.org/officeDocument/2006/relationships/image" Target="../media/image2.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hyperlink" Target="https://wenwen.sogou.com/s/?w=%E5%94%90%E5%A4%AA%E5%AE%97%E6%9D%8E%E4%B8%96%E6%B0%91&amp;ch=ww.xqy.chain" TargetMode="Ex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image" Target="../media/image14.png" /><Relationship Id="rId4" Type="http://schemas.openxmlformats.org/officeDocument/2006/relationships/image" Target="../media/image15.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1.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3.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4.xml" /><Relationship Id="rId3" Type="http://schemas.openxmlformats.org/officeDocument/2006/relationships/image" Target="../media/image12.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5.xml" /><Relationship Id="rId3" Type="http://schemas.openxmlformats.org/officeDocument/2006/relationships/image" Target="../media/image7.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6.xml" /><Relationship Id="rId3" Type="http://schemas.openxmlformats.org/officeDocument/2006/relationships/image" Target="../media/image10.jpeg" /><Relationship Id="rId4" Type="http://schemas.openxmlformats.org/officeDocument/2006/relationships/image" Target="../media/image11.png" /><Relationship Id="rId5" Type="http://schemas.openxmlformats.org/officeDocument/2006/relationships/image" Target="../media/image12.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Picture 2" descr="C:\Users\Administrator\Desktop\中国风素材\56cac3e4c2dee_1024.jpg"/>
          <p:cNvPicPr>
            <a:picLocks noChangeAspect="1" noChangeArrowheads="1"/>
          </p:cNvPicPr>
          <p:nvPr/>
        </p:nvPicPr>
        <p:blipFill>
          <a:blip r:embed="rId3">
            <a:extLst>
              <a:ext uri="{28A0092B-C50C-407E-A947-70E740481C1C}">
                <a14:useLocalDpi xmlns:a14="http://schemas.microsoft.com/office/drawing/2010/main" val="0"/>
              </a:ext>
            </a:extLst>
          </a:blip>
          <a:srcRect t="44444"/>
          <a:stretch>
            <a:fillRect/>
          </a:stretch>
        </p:blipFill>
        <p:spPr bwMode="auto">
          <a:xfrm>
            <a:off x="-1" y="2156142"/>
            <a:ext cx="12192001" cy="280987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3730311" y="671561"/>
            <a:ext cx="5109091" cy="830997"/>
          </a:xfrm>
          <a:prstGeom prst="rect">
            <a:avLst/>
          </a:prstGeom>
          <a:solidFill>
            <a:schemeClr val="bg1"/>
          </a:solidFill>
        </p:spPr>
        <p:txBody>
          <a:bodyPr vert="horz" wrap="none" rtlCol="0">
            <a:spAutoFit/>
          </a:bodyPr>
          <a:lstStyle/>
          <a:p>
            <a:r>
              <a:rPr lang="zh-CN" altLang="en-US" sz="4800">
                <a:gradFill>
                  <a:gsLst>
                    <a:gs pos="0">
                      <a:schemeClr val="tx1"/>
                    </a:gs>
                    <a:gs pos="100000">
                      <a:srgbClr val="C00000"/>
                    </a:gs>
                  </a:gsLst>
                  <a:lin ang="0" scaled="0"/>
                </a:gradFill>
                <a:latin typeface="+mn-ea"/>
                <a:cs typeface="Tahoma" panose="020b0604030504040204" pitchFamily="34" charset="0"/>
              </a:rPr>
              <a:t>课外文言文（一）</a:t>
            </a:r>
          </a:p>
        </p:txBody>
      </p:sp>
    </p:spTree>
    <p:extLst>
      <p:ext uri="{BB962C8B-B14F-4D97-AF65-F5344CB8AC3E}">
        <p14:creationId xmlns:p14="http://schemas.microsoft.com/office/powerpoint/2010/main" val="120883471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25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250"/>
                                        <p:tgtEl>
                                          <p:spTgt spid="5"/>
                                        </p:tgtEl>
                                      </p:cBhvr>
                                    </p:animEffect>
                                    <p:anim calcmode="lin" valueType="num">
                                      <p:cBhvr>
                                        <p:cTn id="11" dur="1250" fill="hold"/>
                                        <p:tgtEl>
                                          <p:spTgt spid="5"/>
                                        </p:tgtEl>
                                        <p:attrNameLst>
                                          <p:attrName>ppt_x</p:attrName>
                                        </p:attrNameLst>
                                      </p:cBhvr>
                                      <p:tavLst>
                                        <p:tav tm="0">
                                          <p:val>
                                            <p:strVal val="#ppt_x"/>
                                          </p:val>
                                        </p:tav>
                                        <p:tav tm="100000">
                                          <p:val>
                                            <p:strVal val="#ppt_x"/>
                                          </p:val>
                                        </p:tav>
                                      </p:tavLst>
                                    </p:anim>
                                    <p:anim calcmode="lin" valueType="num">
                                      <p:cBhvr>
                                        <p:cTn id="12" dur="1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896335E-EC53-42E3-9F7A-0657DAA8B1D4}"/>
              </a:ext>
            </a:extLst>
          </p:cNvPr>
          <p:cNvSpPr>
            <a:spLocks noGrp="1"/>
          </p:cNvSpPr>
          <p:nvPr>
            <p:ph idx="1"/>
          </p:nvPr>
        </p:nvSpPr>
        <p:spPr>
          <a:xfrm>
            <a:off x="177799" y="291465"/>
            <a:ext cx="11591969" cy="4351338"/>
          </a:xfrm>
        </p:spPr>
        <p:txBody>
          <a:bodyPr>
            <a:noAutofit/>
          </a:bodyPr>
          <a:lstStyle/>
          <a:p>
            <a:pPr marL="0" indent="0">
              <a:buNone/>
            </a:pPr>
            <a:r>
              <a:rPr lang="en-US" altLang="zh-CN"/>
              <a:t>1.</a:t>
            </a:r>
            <a:r>
              <a:rPr lang="zh-CN" altLang="en-US">
                <a:effectLst/>
                <a:latin typeface="宋体" panose="02010600030101010101" pitchFamily="2" charset="-122"/>
                <a:ea typeface="宋体" panose="02010600030101010101" pitchFamily="2" charset="-122"/>
              </a:rPr>
              <a:t>下列句中加点词意思相同的一项是</a:t>
            </a:r>
            <a:r>
              <a:rPr lang="en-US" altLang="zh-CN">
                <a:effectLst/>
                <a:latin typeface="宋体" panose="02010600030101010101" pitchFamily="2" charset="-122"/>
                <a:ea typeface="宋体" panose="02010600030101010101" pitchFamily="2" charset="-122"/>
              </a:rPr>
              <a:t>(</a:t>
            </a:r>
            <a:r>
              <a:rPr lang="zh-CN" altLang="en-US">
                <a:effectLst/>
              </a:rPr>
              <a:t>              </a:t>
            </a:r>
            <a:r>
              <a:rPr lang="en-US" altLang="zh-CN">
                <a:effectLst/>
                <a:latin typeface="宋体" panose="02010600030101010101" pitchFamily="2" charset="-122"/>
                <a:ea typeface="宋体" panose="02010600030101010101" pitchFamily="2" charset="-122"/>
              </a:rPr>
              <a:t>)</a:t>
            </a:r>
          </a:p>
          <a:p>
            <a:pPr marL="0" indent="0">
              <a:buNone/>
            </a:pPr>
            <a:r>
              <a:rPr lang="en-US" altLang="zh-CN">
                <a:effectLst/>
                <a:latin typeface="宋体" panose="02010600030101010101" pitchFamily="2" charset="-122"/>
                <a:ea typeface="宋体" panose="02010600030101010101" pitchFamily="2" charset="-122"/>
              </a:rPr>
              <a:t>A</a:t>
            </a:r>
            <a:r>
              <a:rPr lang="en-US" altLang="zh-CN">
                <a:effectLst/>
              </a:rPr>
              <a:t>.</a:t>
            </a:r>
            <a:r>
              <a:rPr lang="zh-CN" altLang="en-US">
                <a:effectLst/>
                <a:latin typeface="宋体" panose="02010600030101010101" pitchFamily="2" charset="-122"/>
                <a:ea typeface="宋体" panose="02010600030101010101" pitchFamily="2" charset="-122"/>
              </a:rPr>
              <a:t>与刘琨俱</a:t>
            </a:r>
            <a:r>
              <a:rPr lang="zh-CN" altLang="en-US" u="sng">
                <a:effectLst/>
                <a:latin typeface="宋体" panose="02010600030101010101" pitchFamily="2" charset="-122"/>
                <a:ea typeface="宋体" panose="02010600030101010101" pitchFamily="2" charset="-122"/>
              </a:rPr>
              <a:t>为</a:t>
            </a:r>
            <a:r>
              <a:rPr lang="zh-CN" altLang="en-US">
                <a:effectLst/>
                <a:latin typeface="宋体" panose="02010600030101010101" pitchFamily="2" charset="-122"/>
                <a:ea typeface="宋体" panose="02010600030101010101" pitchFamily="2" charset="-122"/>
              </a:rPr>
              <a:t>司州主簿　</a:t>
            </a:r>
            <a:r>
              <a:rPr lang="zh-CN" altLang="en-US">
                <a:effectLst/>
              </a:rPr>
              <a:t>    </a:t>
            </a:r>
            <a:r>
              <a:rPr lang="zh-CN" altLang="en-US">
                <a:effectLst/>
                <a:latin typeface="宋体" panose="02010600030101010101" pitchFamily="2" charset="-122"/>
                <a:ea typeface="宋体" panose="02010600030101010101" pitchFamily="2" charset="-122"/>
              </a:rPr>
              <a:t>行拂乱其所</a:t>
            </a:r>
            <a:r>
              <a:rPr lang="zh-CN" altLang="en-US" u="sng">
                <a:effectLst/>
                <a:latin typeface="宋体" panose="02010600030101010101" pitchFamily="2" charset="-122"/>
                <a:ea typeface="宋体" panose="02010600030101010101" pitchFamily="2" charset="-122"/>
              </a:rPr>
              <a:t>为</a:t>
            </a:r>
            <a:endParaRPr lang="en-US" altLang="zh-CN" u="sng">
              <a:effectLst/>
              <a:latin typeface="宋体" panose="02010600030101010101" pitchFamily="2" charset="-122"/>
              <a:ea typeface="宋体" panose="02010600030101010101" pitchFamily="2" charset="-122"/>
            </a:endParaRPr>
          </a:p>
          <a:p>
            <a:pPr marL="0" indent="0">
              <a:buNone/>
            </a:pPr>
            <a:r>
              <a:rPr lang="en-US" altLang="zh-CN">
                <a:effectLst/>
                <a:latin typeface="宋体" panose="02010600030101010101" pitchFamily="2" charset="-122"/>
                <a:ea typeface="宋体" panose="02010600030101010101" pitchFamily="2" charset="-122"/>
              </a:rPr>
              <a:t>B</a:t>
            </a:r>
            <a:r>
              <a:rPr lang="en-US" altLang="zh-CN">
                <a:effectLst/>
              </a:rPr>
              <a:t>.</a:t>
            </a:r>
            <a:r>
              <a:rPr lang="zh-CN" altLang="en-US" u="sng">
                <a:effectLst/>
                <a:latin typeface="宋体" panose="02010600030101010101" pitchFamily="2" charset="-122"/>
                <a:ea typeface="宋体" panose="02010600030101010101" pitchFamily="2" charset="-122"/>
              </a:rPr>
              <a:t>及</a:t>
            </a:r>
            <a:r>
              <a:rPr lang="zh-CN" altLang="en-US">
                <a:effectLst/>
                <a:latin typeface="宋体" panose="02010600030101010101" pitchFamily="2" charset="-122"/>
                <a:ea typeface="宋体" panose="02010600030101010101" pitchFamily="2" charset="-122"/>
              </a:rPr>
              <a:t>渡江</a:t>
            </a:r>
            <a:r>
              <a:rPr lang="zh-CN" altLang="en-US">
                <a:effectLst/>
              </a:rPr>
              <a:t>                             </a:t>
            </a:r>
            <a:r>
              <a:rPr lang="zh-CN" altLang="en-US">
                <a:effectLst/>
                <a:latin typeface="宋体" panose="02010600030101010101" pitchFamily="2" charset="-122"/>
                <a:ea typeface="宋体" panose="02010600030101010101" pitchFamily="2" charset="-122"/>
              </a:rPr>
              <a:t>至霸上</a:t>
            </a:r>
            <a:r>
              <a:rPr lang="zh-CN" altLang="en-US" u="sng">
                <a:effectLst/>
                <a:latin typeface="宋体" panose="02010600030101010101" pitchFamily="2" charset="-122"/>
                <a:ea typeface="宋体" panose="02010600030101010101" pitchFamily="2" charset="-122"/>
              </a:rPr>
              <a:t>及</a:t>
            </a:r>
            <a:r>
              <a:rPr lang="zh-CN" altLang="en-US">
                <a:effectLst/>
                <a:latin typeface="宋体" panose="02010600030101010101" pitchFamily="2" charset="-122"/>
                <a:ea typeface="宋体" panose="02010600030101010101" pitchFamily="2" charset="-122"/>
              </a:rPr>
              <a:t>棘门军</a:t>
            </a:r>
            <a:endParaRPr lang="en-US" altLang="zh-CN">
              <a:effectLst/>
              <a:latin typeface="宋体" panose="02010600030101010101" pitchFamily="2" charset="-122"/>
              <a:ea typeface="宋体" panose="02010600030101010101" pitchFamily="2" charset="-122"/>
            </a:endParaRPr>
          </a:p>
          <a:p>
            <a:pPr marL="0" indent="0">
              <a:buNone/>
            </a:pPr>
            <a:r>
              <a:rPr lang="en-US" altLang="zh-CN">
                <a:effectLst/>
                <a:latin typeface="宋体" panose="02010600030101010101" pitchFamily="2" charset="-122"/>
                <a:ea typeface="宋体" panose="02010600030101010101" pitchFamily="2" charset="-122"/>
              </a:rPr>
              <a:t>C</a:t>
            </a:r>
            <a:r>
              <a:rPr lang="en-US" altLang="zh-CN">
                <a:effectLst/>
              </a:rPr>
              <a:t>.</a:t>
            </a:r>
            <a:r>
              <a:rPr lang="zh-CN" altLang="en-US">
                <a:effectLst/>
                <a:latin typeface="宋体" panose="02010600030101010101" pitchFamily="2" charset="-122"/>
                <a:ea typeface="宋体" panose="02010600030101010101" pitchFamily="2" charset="-122"/>
              </a:rPr>
              <a:t>睿</a:t>
            </a:r>
            <a:r>
              <a:rPr lang="zh-CN" altLang="en-US" u="sng">
                <a:effectLst/>
                <a:latin typeface="宋体" panose="02010600030101010101" pitchFamily="2" charset="-122"/>
                <a:ea typeface="宋体" panose="02010600030101010101" pitchFamily="2" charset="-122"/>
              </a:rPr>
              <a:t>素</a:t>
            </a:r>
            <a:r>
              <a:rPr lang="zh-CN" altLang="en-US">
                <a:effectLst/>
                <a:latin typeface="宋体" panose="02010600030101010101" pitchFamily="2" charset="-122"/>
                <a:ea typeface="宋体" panose="02010600030101010101" pitchFamily="2" charset="-122"/>
              </a:rPr>
              <a:t>无北伐之志</a:t>
            </a:r>
            <a:r>
              <a:rPr lang="zh-CN" altLang="en-US">
                <a:effectLst/>
              </a:rPr>
              <a:t>              </a:t>
            </a:r>
            <a:r>
              <a:rPr lang="zh-CN" altLang="en-US">
                <a:effectLst/>
                <a:latin typeface="宋体" panose="02010600030101010101" pitchFamily="2" charset="-122"/>
                <a:ea typeface="宋体" panose="02010600030101010101" pitchFamily="2" charset="-122"/>
              </a:rPr>
              <a:t>可以调</a:t>
            </a:r>
            <a:r>
              <a:rPr lang="zh-CN" altLang="en-US" u="sng">
                <a:effectLst/>
                <a:latin typeface="宋体" panose="02010600030101010101" pitchFamily="2" charset="-122"/>
                <a:ea typeface="宋体" panose="02010600030101010101" pitchFamily="2" charset="-122"/>
              </a:rPr>
              <a:t>素</a:t>
            </a:r>
            <a:r>
              <a:rPr lang="zh-CN" altLang="en-US">
                <a:effectLst/>
                <a:latin typeface="宋体" panose="02010600030101010101" pitchFamily="2" charset="-122"/>
                <a:ea typeface="宋体" panose="02010600030101010101" pitchFamily="2" charset="-122"/>
              </a:rPr>
              <a:t>琴，阅金经</a:t>
            </a:r>
            <a:endParaRPr lang="en-US" altLang="zh-CN">
              <a:effectLst/>
              <a:latin typeface="宋体" panose="02010600030101010101" pitchFamily="2" charset="-122"/>
              <a:ea typeface="宋体" panose="02010600030101010101" pitchFamily="2" charset="-122"/>
            </a:endParaRPr>
          </a:p>
          <a:p>
            <a:pPr marL="0" indent="0">
              <a:buNone/>
            </a:pPr>
            <a:r>
              <a:rPr lang="en-US" altLang="zh-CN">
                <a:effectLst/>
                <a:latin typeface="宋体" panose="02010600030101010101" pitchFamily="2" charset="-122"/>
                <a:ea typeface="宋体" panose="02010600030101010101" pitchFamily="2" charset="-122"/>
              </a:rPr>
              <a:t>D</a:t>
            </a:r>
            <a:r>
              <a:rPr lang="en-US" altLang="zh-CN">
                <a:effectLst/>
              </a:rPr>
              <a:t>.</a:t>
            </a:r>
            <a:r>
              <a:rPr lang="zh-CN" altLang="en-US" u="sng">
                <a:effectLst/>
                <a:latin typeface="宋体" panose="02010600030101010101" pitchFamily="2" charset="-122"/>
                <a:ea typeface="宋体" panose="02010600030101010101" pitchFamily="2" charset="-122"/>
              </a:rPr>
              <a:t>尝</a:t>
            </a:r>
            <a:r>
              <a:rPr lang="zh-CN" altLang="en-US">
                <a:effectLst/>
                <a:latin typeface="宋体" panose="02010600030101010101" pitchFamily="2" charset="-122"/>
                <a:ea typeface="宋体" panose="02010600030101010101" pitchFamily="2" charset="-122"/>
              </a:rPr>
              <a:t>为胡骑所围数重</a:t>
            </a:r>
            <a:r>
              <a:rPr lang="zh-CN" altLang="en-US">
                <a:effectLst/>
              </a:rPr>
              <a:t>          </a:t>
            </a:r>
            <a:r>
              <a:rPr lang="zh-CN" altLang="en-US" u="sng">
                <a:effectLst/>
                <a:latin typeface="宋体" panose="02010600030101010101" pitchFamily="2" charset="-122"/>
                <a:ea typeface="宋体" panose="02010600030101010101" pitchFamily="2" charset="-122"/>
              </a:rPr>
              <a:t>尝</a:t>
            </a:r>
            <a:r>
              <a:rPr lang="zh-CN" altLang="en-US">
                <a:effectLst/>
                <a:latin typeface="宋体" panose="02010600030101010101" pitchFamily="2" charset="-122"/>
                <a:ea typeface="宋体" panose="02010600030101010101" pitchFamily="2" charset="-122"/>
              </a:rPr>
              <a:t>贻余核舟</a:t>
            </a:r>
            <a:endParaRPr lang="en-US" altLang="zh-CN">
              <a:effectLst/>
              <a:latin typeface="宋体" panose="02010600030101010101" pitchFamily="2" charset="-122"/>
              <a:ea typeface="宋体" panose="02010600030101010101" pitchFamily="2" charset="-122"/>
            </a:endParaRPr>
          </a:p>
          <a:p>
            <a:pPr marL="0" indent="0">
              <a:buNone/>
            </a:pPr>
            <a:endParaRPr lang="en-US" altLang="zh-CN">
              <a:latin typeface="宋体" panose="02010600030101010101" pitchFamily="2" charset="-122"/>
              <a:ea typeface="宋体" panose="02010600030101010101" pitchFamily="2" charset="-122"/>
            </a:endParaRPr>
          </a:p>
          <a:p>
            <a:pPr marL="0" indent="0">
              <a:buNone/>
            </a:pPr>
            <a:r>
              <a:rPr lang="en-US" altLang="zh-CN"/>
              <a:t>2. </a:t>
            </a:r>
            <a:r>
              <a:rPr lang="zh-CN" altLang="en-US"/>
              <a:t>下列词语中，与“祖逖不能清中原而复济者”中的“济”意思相同的是（     ）</a:t>
            </a:r>
          </a:p>
          <a:p>
            <a:pPr marL="514350" indent="-514350">
              <a:buAutoNum type="alphaUcPeriod"/>
            </a:pPr>
            <a:r>
              <a:rPr lang="zh-CN" altLang="en-US"/>
              <a:t>同舟共济    </a:t>
            </a:r>
            <a:r>
              <a:rPr lang="en-US" altLang="zh-CN"/>
              <a:t>B. </a:t>
            </a:r>
            <a:r>
              <a:rPr lang="zh-CN" altLang="en-US"/>
              <a:t>无济于事     </a:t>
            </a:r>
            <a:r>
              <a:rPr lang="en-US" altLang="zh-CN"/>
              <a:t>C. </a:t>
            </a:r>
            <a:r>
              <a:rPr lang="zh-CN" altLang="en-US"/>
              <a:t>扶危济困    </a:t>
            </a:r>
            <a:r>
              <a:rPr lang="en-US" altLang="zh-CN"/>
              <a:t>D. </a:t>
            </a:r>
            <a:r>
              <a:rPr lang="zh-CN" altLang="en-US"/>
              <a:t>刚柔相济</a:t>
            </a:r>
            <a:endParaRPr lang="en-US" altLang="zh-CN"/>
          </a:p>
          <a:p>
            <a:pPr marL="0" indent="0">
              <a:buNone/>
            </a:pPr>
            <a:endParaRPr lang="en-US" altLang="zh-CN"/>
          </a:p>
          <a:p>
            <a:pPr marL="0" indent="0">
              <a:buNone/>
            </a:pPr>
            <a:r>
              <a:rPr lang="en-US" altLang="zh-CN"/>
              <a:t>3.</a:t>
            </a:r>
            <a:r>
              <a:rPr lang="zh-CN" altLang="en-US"/>
              <a:t>用“</a:t>
            </a:r>
            <a:r>
              <a:rPr lang="en-US" altLang="zh-CN"/>
              <a:t>/”</a:t>
            </a:r>
            <a:r>
              <a:rPr lang="zh-CN" altLang="en-US"/>
              <a:t>标出下面句子的朗读停顿</a:t>
            </a:r>
            <a:endParaRPr lang="en-US" altLang="zh-CN"/>
          </a:p>
          <a:p>
            <a:pPr marL="0" indent="0">
              <a:buNone/>
            </a:pPr>
            <a:r>
              <a:rPr lang="zh-CN" altLang="en-US"/>
              <a:t>大王诚能命将出师使如逖者统之以复中原郡国豪杰必有望风响应者矣！</a:t>
            </a:r>
          </a:p>
          <a:p>
            <a:endParaRPr lang="zh-CN" altLang="en-US"/>
          </a:p>
          <a:p>
            <a:endParaRPr lang="zh-CN" altLang="en-US"/>
          </a:p>
        </p:txBody>
      </p:sp>
      <p:sp>
        <p:nvSpPr>
          <p:cNvPr id="5" name="文本框 4">
            <a:extLst>
              <a:ext uri="{FF2B5EF4-FFF2-40B4-BE49-F238E27FC236}">
                <a16:creationId xmlns:a16="http://schemas.microsoft.com/office/drawing/2014/main" id="{98ADF9A7-B6DE-46CD-B873-D4D9CF2F77D4}"/>
              </a:ext>
            </a:extLst>
          </p:cNvPr>
          <p:cNvSpPr txBox="1"/>
          <p:nvPr/>
        </p:nvSpPr>
        <p:spPr>
          <a:xfrm>
            <a:off x="6410017" y="153236"/>
            <a:ext cx="6096000" cy="584775"/>
          </a:xfrm>
          <a:prstGeom prst="rect">
            <a:avLst/>
          </a:prstGeom>
          <a:noFill/>
        </p:spPr>
        <p:txBody>
          <a:bodyPr wrap="square">
            <a:spAutoFit/>
          </a:bodyPr>
          <a:lstStyle/>
          <a:p>
            <a:r>
              <a:rPr lang="en-US" altLang="zh-CN" sz="3200">
                <a:solidFill>
                  <a:srgbClr val="FF0000"/>
                </a:solidFill>
              </a:rPr>
              <a:t>D </a:t>
            </a:r>
            <a:endParaRPr lang="zh-CN" altLang="en-US" sz="3200">
              <a:solidFill>
                <a:srgbClr val="FF0000"/>
              </a:solidFill>
            </a:endParaRPr>
          </a:p>
        </p:txBody>
      </p:sp>
      <p:sp>
        <p:nvSpPr>
          <p:cNvPr id="6" name="文本框 5">
            <a:extLst>
              <a:ext uri="{FF2B5EF4-FFF2-40B4-BE49-F238E27FC236}">
                <a16:creationId xmlns:a16="http://schemas.microsoft.com/office/drawing/2014/main" id="{3A852D05-371B-4BAA-BCE2-5E986756BE8A}"/>
              </a:ext>
            </a:extLst>
          </p:cNvPr>
          <p:cNvSpPr txBox="1"/>
          <p:nvPr/>
        </p:nvSpPr>
        <p:spPr>
          <a:xfrm>
            <a:off x="11015344" y="3241259"/>
            <a:ext cx="557144" cy="584775"/>
          </a:xfrm>
          <a:prstGeom prst="rect">
            <a:avLst/>
          </a:prstGeom>
          <a:noFill/>
        </p:spPr>
        <p:txBody>
          <a:bodyPr wrap="square">
            <a:spAutoFit/>
          </a:bodyPr>
          <a:lstStyle/>
          <a:p>
            <a:r>
              <a:rPr lang="en-US" altLang="zh-CN" sz="3200">
                <a:solidFill>
                  <a:srgbClr val="FF0000"/>
                </a:solidFill>
              </a:rPr>
              <a:t>A </a:t>
            </a:r>
            <a:endParaRPr lang="zh-CN" altLang="en-US" sz="3200">
              <a:solidFill>
                <a:srgbClr val="FF0000"/>
              </a:solidFill>
            </a:endParaRPr>
          </a:p>
        </p:txBody>
      </p:sp>
      <p:sp>
        <p:nvSpPr>
          <p:cNvPr id="10" name="文本框 9">
            <a:extLst>
              <a:ext uri="{FF2B5EF4-FFF2-40B4-BE49-F238E27FC236}">
                <a16:creationId xmlns:a16="http://schemas.microsoft.com/office/drawing/2014/main" id="{FF9224F8-D52F-4406-AF01-823B3BF54A49}"/>
              </a:ext>
            </a:extLst>
          </p:cNvPr>
          <p:cNvSpPr txBox="1"/>
          <p:nvPr/>
        </p:nvSpPr>
        <p:spPr>
          <a:xfrm>
            <a:off x="2970359" y="5306713"/>
            <a:ext cx="557144" cy="584775"/>
          </a:xfrm>
          <a:prstGeom prst="rect">
            <a:avLst/>
          </a:prstGeom>
          <a:noFill/>
        </p:spPr>
        <p:txBody>
          <a:bodyPr wrap="square">
            <a:spAutoFit/>
          </a:bodyPr>
          <a:lstStyle/>
          <a:p>
            <a:r>
              <a:rPr lang="en-US" altLang="zh-CN" sz="3200">
                <a:solidFill>
                  <a:srgbClr val="FF0000"/>
                </a:solidFill>
              </a:rPr>
              <a:t>/ </a:t>
            </a:r>
            <a:endParaRPr lang="zh-CN" altLang="en-US" sz="3200">
              <a:solidFill>
                <a:srgbClr val="FF0000"/>
              </a:solidFill>
            </a:endParaRPr>
          </a:p>
        </p:txBody>
      </p:sp>
      <p:sp>
        <p:nvSpPr>
          <p:cNvPr id="13" name="文本框 12">
            <a:extLst>
              <a:ext uri="{FF2B5EF4-FFF2-40B4-BE49-F238E27FC236}">
                <a16:creationId xmlns:a16="http://schemas.microsoft.com/office/drawing/2014/main" id="{821CC208-8111-4EAD-95AD-56C8BE4ACA5E}"/>
              </a:ext>
            </a:extLst>
          </p:cNvPr>
          <p:cNvSpPr txBox="1"/>
          <p:nvPr/>
        </p:nvSpPr>
        <p:spPr>
          <a:xfrm>
            <a:off x="7944794" y="5306712"/>
            <a:ext cx="557144" cy="584775"/>
          </a:xfrm>
          <a:prstGeom prst="rect">
            <a:avLst/>
          </a:prstGeom>
          <a:noFill/>
        </p:spPr>
        <p:txBody>
          <a:bodyPr wrap="square">
            <a:spAutoFit/>
          </a:bodyPr>
          <a:lstStyle/>
          <a:p>
            <a:r>
              <a:rPr lang="en-US" altLang="zh-CN" sz="3200">
                <a:solidFill>
                  <a:srgbClr val="FF0000"/>
                </a:solidFill>
              </a:rPr>
              <a:t>/ </a:t>
            </a:r>
            <a:endParaRPr lang="zh-CN" altLang="en-US" sz="3200">
              <a:solidFill>
                <a:srgbClr val="FF0000"/>
              </a:solidFill>
            </a:endParaRPr>
          </a:p>
        </p:txBody>
      </p:sp>
      <p:sp>
        <p:nvSpPr>
          <p:cNvPr id="14" name="文本框 13">
            <a:extLst>
              <a:ext uri="{FF2B5EF4-FFF2-40B4-BE49-F238E27FC236}">
                <a16:creationId xmlns:a16="http://schemas.microsoft.com/office/drawing/2014/main" id="{6755A630-6B1C-4E9A-AAC3-DBDA27025FFC}"/>
              </a:ext>
            </a:extLst>
          </p:cNvPr>
          <p:cNvSpPr txBox="1"/>
          <p:nvPr/>
        </p:nvSpPr>
        <p:spPr>
          <a:xfrm>
            <a:off x="6539492" y="5306712"/>
            <a:ext cx="557144" cy="584775"/>
          </a:xfrm>
          <a:prstGeom prst="rect">
            <a:avLst/>
          </a:prstGeom>
          <a:noFill/>
        </p:spPr>
        <p:txBody>
          <a:bodyPr wrap="square">
            <a:spAutoFit/>
          </a:bodyPr>
          <a:lstStyle/>
          <a:p>
            <a:r>
              <a:rPr lang="en-US" altLang="zh-CN" sz="3200">
                <a:solidFill>
                  <a:srgbClr val="FF0000"/>
                </a:solidFill>
              </a:rPr>
              <a:t>/ </a:t>
            </a:r>
            <a:endParaRPr lang="zh-CN" altLang="en-US" sz="3200">
              <a:solidFill>
                <a:srgbClr val="FF0000"/>
              </a:solidFill>
            </a:endParaRPr>
          </a:p>
        </p:txBody>
      </p:sp>
    </p:spTree>
    <p:extLst>
      <p:ext uri="{BB962C8B-B14F-4D97-AF65-F5344CB8AC3E}">
        <p14:creationId xmlns:p14="http://schemas.microsoft.com/office/powerpoint/2010/main" val="18778425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3"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0A63B85D-EBBA-4429-91C7-06CABCACA724}"/>
              </a:ext>
            </a:extLst>
          </p:cNvPr>
          <p:cNvSpPr>
            <a:spLocks noGrp="1"/>
          </p:cNvSpPr>
          <p:nvPr>
            <p:ph idx="1"/>
          </p:nvPr>
        </p:nvSpPr>
        <p:spPr>
          <a:xfrm>
            <a:off x="418216" y="433705"/>
            <a:ext cx="10515600" cy="4351338"/>
          </a:xfrm>
        </p:spPr>
        <p:txBody>
          <a:bodyPr/>
          <a:lstStyle/>
          <a:p>
            <a:pPr marL="0" indent="0">
              <a:buNone/>
            </a:pPr>
            <a:r>
              <a:rPr lang="en-US" altLang="zh-CN"/>
              <a:t>4.</a:t>
            </a:r>
            <a:r>
              <a:rPr lang="zh-CN" altLang="en-US"/>
              <a:t>某学校开展“祖国在我心中”主题活动，小明阅读了以上材料很受鼓舞</a:t>
            </a:r>
            <a:r>
              <a:rPr lang="en-US" altLang="zh-CN"/>
              <a:t>,</a:t>
            </a:r>
            <a:r>
              <a:rPr lang="zh-CN" altLang="en-US"/>
              <a:t>他要在活动中介绍两人的事迹。下面是他的发言提纲，请你帮他填一填。</a:t>
            </a:r>
          </a:p>
          <a:p>
            <a:endParaRPr lang="zh-CN" altLang="en-US"/>
          </a:p>
          <a:p>
            <a:endParaRPr lang="zh-CN" altLang="en-US"/>
          </a:p>
        </p:txBody>
      </p:sp>
      <p:graphicFrame>
        <p:nvGraphicFramePr>
          <p:cNvPr id="4" name="表格 7">
            <a:extLst>
              <a:ext uri="{FF2B5EF4-FFF2-40B4-BE49-F238E27FC236}">
                <a16:creationId xmlns:a16="http://schemas.microsoft.com/office/drawing/2014/main" id="{7407650E-E8B4-4DAB-AC12-4AF7FC6989A3}"/>
              </a:ext>
            </a:extLst>
          </p:cNvPr>
          <p:cNvGraphicFramePr>
            <a:graphicFrameLocks noGrp="1"/>
          </p:cNvGraphicFramePr>
          <p:nvPr>
            <p:extLst>
              <p:ext uri="{D42A27DB-BD31-4B8C-83A1-F6EECF244321}">
                <p14:modId xmlns:p14="http://schemas.microsoft.com/office/powerpoint/2010/main" val="3563922787"/>
              </p:ext>
            </p:extLst>
          </p:nvPr>
        </p:nvGraphicFramePr>
        <p:xfrm>
          <a:off x="418216" y="2386717"/>
          <a:ext cx="11174344" cy="2834640"/>
        </p:xfrm>
        <a:graphic>
          <a:graphicData uri="http://schemas.openxmlformats.org/drawingml/2006/table">
            <a:tbl>
              <a:tblPr firstRow="1" bandRow="1">
                <a:tableStyleId>{F5AB1C69-6EDB-4FF4-983F-18BD219EF322}</a:tableStyleId>
              </a:tblPr>
              <a:tblGrid>
                <a:gridCol w="1096022">
                  <a:extLst>
                    <a:ext uri="{9D8B030D-6E8A-4147-A177-3AD203B41FA5}">
                      <a16:colId xmlns:a16="http://schemas.microsoft.com/office/drawing/2014/main" val="3821449162"/>
                    </a:ext>
                  </a:extLst>
                </a:gridCol>
                <a:gridCol w="1631303">
                  <a:extLst>
                    <a:ext uri="{9D8B030D-6E8A-4147-A177-3AD203B41FA5}">
                      <a16:colId xmlns:a16="http://schemas.microsoft.com/office/drawing/2014/main" val="557812616"/>
                    </a:ext>
                  </a:extLst>
                </a:gridCol>
                <a:gridCol w="3765404">
                  <a:extLst>
                    <a:ext uri="{9D8B030D-6E8A-4147-A177-3AD203B41FA5}">
                      <a16:colId xmlns:a16="http://schemas.microsoft.com/office/drawing/2014/main" val="2722069828"/>
                    </a:ext>
                  </a:extLst>
                </a:gridCol>
                <a:gridCol w="4681615">
                  <a:extLst>
                    <a:ext uri="{9D8B030D-6E8A-4147-A177-3AD203B41FA5}">
                      <a16:colId xmlns:a16="http://schemas.microsoft.com/office/drawing/2014/main" val="1489422203"/>
                    </a:ext>
                  </a:extLst>
                </a:gridCol>
              </a:tblGrid>
              <a:tr h="320876">
                <a:tc>
                  <a:txBody>
                    <a:bodyPr vert="horz" wrap="square"/>
                    <a:lstStyle/>
                    <a:p>
                      <a:pPr algn="ctr"/>
                      <a:r>
                        <a:rPr lang="zh-CN" altLang="en-US" sz="2800"/>
                        <a:t>人物</a:t>
                      </a:r>
                    </a:p>
                  </a:txBody>
                  <a:tcPr/>
                </a:tc>
                <a:tc>
                  <a:txBody>
                    <a:bodyPr vert="horz" wrap="square"/>
                    <a:lstStyle/>
                    <a:p>
                      <a:pPr algn="ctr"/>
                      <a:r>
                        <a:rPr lang="zh-CN" altLang="en-US" sz="2800"/>
                        <a:t>表现</a:t>
                      </a:r>
                    </a:p>
                  </a:txBody>
                  <a:tcPr/>
                </a:tc>
                <a:tc>
                  <a:txBody>
                    <a:bodyPr vert="horz" wrap="square"/>
                    <a:lstStyle/>
                    <a:p>
                      <a:pPr algn="ctr"/>
                      <a:r>
                        <a:rPr lang="zh-CN" altLang="en-US" sz="2800"/>
                        <a:t>共同点</a:t>
                      </a:r>
                    </a:p>
                  </a:txBody>
                  <a:tcPr/>
                </a:tc>
                <a:tc>
                  <a:txBody>
                    <a:bodyPr vert="horz" wrap="square"/>
                    <a:lstStyle/>
                    <a:p>
                      <a:pPr algn="ctr"/>
                      <a:r>
                        <a:rPr lang="zh-CN" altLang="en-US" sz="2800"/>
                        <a:t>启示</a:t>
                      </a:r>
                    </a:p>
                  </a:txBody>
                  <a:tcPr/>
                </a:tc>
                <a:extLst>
                  <a:ext uri="{0D108BD9-81ED-4DB2-BD59-A6C34878D82A}">
                    <a16:rowId xmlns:a16="http://schemas.microsoft.com/office/drawing/2014/main" val="961363152"/>
                  </a:ext>
                </a:extLst>
              </a:tr>
              <a:tr h="370840">
                <a:tc>
                  <a:txBody>
                    <a:bodyPr vert="horz" wrap="square"/>
                    <a:lstStyle/>
                    <a:p>
                      <a:pPr algn="ctr"/>
                      <a:r>
                        <a:rPr lang="zh-CN" altLang="en-US" sz="2800"/>
                        <a:t>祖逖</a:t>
                      </a:r>
                    </a:p>
                    <a:p>
                      <a:pPr algn="ctr"/>
                      <a:endParaRPr lang="zh-CN" altLang="en-US" sz="2800"/>
                    </a:p>
                  </a:txBody>
                  <a:tcPr/>
                </a:tc>
                <a:tc>
                  <a:txBody>
                    <a:bodyPr vert="horz" wrap="square"/>
                    <a:lstStyle/>
                    <a:p>
                      <a:pPr algn="ctr"/>
                      <a:r>
                        <a:rPr lang="zh-CN" altLang="en-US" sz="2800"/>
                        <a:t>闻鸡起舞</a:t>
                      </a:r>
                    </a:p>
                    <a:p>
                      <a:pPr algn="ctr"/>
                      <a:r>
                        <a:rPr lang="zh-CN" altLang="en-US" sz="2800"/>
                        <a:t>请缨北伐</a:t>
                      </a:r>
                    </a:p>
                    <a:p>
                      <a:pPr algn="ctr"/>
                      <a:r>
                        <a:rPr lang="zh-CN" altLang="en-US" sz="2800"/>
                        <a:t>中流击楫</a:t>
                      </a:r>
                    </a:p>
                  </a:txBody>
                  <a:tcPr/>
                </a:tc>
                <a:tc rowSpan="2">
                  <a:txBody>
                    <a:bodyPr vert="horz" wrap="square"/>
                    <a:lstStyle/>
                    <a:p>
                      <a:pPr algn="ctr"/>
                      <a:endParaRPr lang="zh-CN" altLang="en-US" sz="2800"/>
                    </a:p>
                  </a:txBody>
                  <a:tcPr/>
                </a:tc>
                <a:tc rowSpan="2">
                  <a:txBody>
                    <a:bodyPr vert="horz" wrap="square"/>
                    <a:lstStyle/>
                    <a:p>
                      <a:pPr algn="ctr"/>
                      <a:endParaRPr lang="zh-CN" altLang="en-US" sz="2800"/>
                    </a:p>
                  </a:txBody>
                  <a:tcPr/>
                </a:tc>
                <a:extLst>
                  <a:ext uri="{0D108BD9-81ED-4DB2-BD59-A6C34878D82A}">
                    <a16:rowId xmlns:a16="http://schemas.microsoft.com/office/drawing/2014/main" val="1112622665"/>
                  </a:ext>
                </a:extLst>
              </a:tr>
              <a:tr h="370840">
                <a:tc>
                  <a:txBody>
                    <a:bodyPr vert="horz" wrap="square"/>
                    <a:lstStyle/>
                    <a:p>
                      <a:pPr algn="ctr"/>
                      <a:r>
                        <a:rPr lang="zh-CN" altLang="en-US" sz="2800"/>
                        <a:t>刘琨</a:t>
                      </a:r>
                    </a:p>
                  </a:txBody>
                  <a:tcPr/>
                </a:tc>
                <a:tc>
                  <a:txBody>
                    <a:bodyPr vert="horz" wrap="square"/>
                    <a:lstStyle/>
                    <a:p>
                      <a:pPr algn="ctr"/>
                      <a:r>
                        <a:rPr lang="zh-CN" altLang="en-US" sz="2800"/>
                        <a:t>枕戈待旦</a:t>
                      </a:r>
                    </a:p>
                    <a:p>
                      <a:pPr algn="ctr"/>
                      <a:r>
                        <a:rPr lang="zh-CN" altLang="en-US" sz="2800"/>
                        <a:t>智退敌军</a:t>
                      </a:r>
                    </a:p>
                  </a:txBody>
                  <a:tcPr/>
                </a:tc>
                <a:tc vMerge="1">
                  <a:txBody>
                    <a:bodyPr vert="horz" wrap="square"/>
                    <a:lstStyle/>
                    <a:p>
                      <a:pPr algn="ctr"/>
                      <a:r>
                        <a:rPr lang="zh-CN" altLang="en-US"/>
                        <a:t>②</a:t>
                      </a:r>
                    </a:p>
                  </a:txBody>
                  <a:tcPr/>
                </a:tc>
                <a:tc vMerge="1">
                  <a:txBody>
                    <a:bodyPr vert="horz" wrap="square"/>
                    <a:lstStyle/>
                    <a:p>
                      <a:pPr algn="ctr"/>
                      <a:endParaRPr lang="zh-CN" altLang="en-US"/>
                    </a:p>
                  </a:txBody>
                  <a:tcPr/>
                </a:tc>
                <a:extLst>
                  <a:ext uri="{0D108BD9-81ED-4DB2-BD59-A6C34878D82A}">
                    <a16:rowId xmlns:a16="http://schemas.microsoft.com/office/drawing/2014/main" val="862873086"/>
                  </a:ext>
                </a:extLst>
              </a:tr>
            </a:tbl>
          </a:graphicData>
        </a:graphic>
      </p:graphicFrame>
      <p:sp>
        <p:nvSpPr>
          <p:cNvPr id="5" name="文本框 4">
            <a:extLst>
              <a:ext uri="{FF2B5EF4-FFF2-40B4-BE49-F238E27FC236}">
                <a16:creationId xmlns:a16="http://schemas.microsoft.com/office/drawing/2014/main" id="{21FF5E6A-628E-4C09-9C27-23230F7A7105}"/>
              </a:ext>
            </a:extLst>
          </p:cNvPr>
          <p:cNvSpPr txBox="1"/>
          <p:nvPr/>
        </p:nvSpPr>
        <p:spPr>
          <a:xfrm>
            <a:off x="3433783" y="3212851"/>
            <a:ext cx="3525817" cy="1384995"/>
          </a:xfrm>
          <a:prstGeom prst="rect">
            <a:avLst/>
          </a:prstGeom>
          <a:noFill/>
        </p:spPr>
        <p:txBody>
          <a:bodyPr wrap="square">
            <a:spAutoFit/>
          </a:bodyPr>
          <a:lstStyle/>
          <a:p>
            <a:r>
              <a:rPr lang="zh-CN" altLang="en-US" sz="2800">
                <a:solidFill>
                  <a:srgbClr val="FF0000"/>
                </a:solidFill>
                <a:effectLst/>
              </a:rPr>
              <a:t>①少有大志；</a:t>
            </a:r>
            <a:endParaRPr lang="en-US" altLang="zh-CN" sz="2800">
              <a:solidFill>
                <a:srgbClr val="FF0000"/>
              </a:solidFill>
              <a:effectLst/>
            </a:endParaRPr>
          </a:p>
          <a:p>
            <a:r>
              <a:rPr lang="zh-CN" altLang="en-US" sz="2800">
                <a:solidFill>
                  <a:srgbClr val="FF0000"/>
                </a:solidFill>
                <a:effectLst/>
              </a:rPr>
              <a:t>②杀敌报国；</a:t>
            </a:r>
            <a:endParaRPr lang="en-US" altLang="zh-CN" sz="2800">
              <a:solidFill>
                <a:srgbClr val="FF0000"/>
              </a:solidFill>
              <a:effectLst/>
            </a:endParaRPr>
          </a:p>
          <a:p>
            <a:r>
              <a:rPr lang="zh-CN" altLang="en-US" sz="2800">
                <a:solidFill>
                  <a:srgbClr val="FF0000"/>
                </a:solidFill>
                <a:effectLst/>
              </a:rPr>
              <a:t>（或“热爱祖国”）</a:t>
            </a:r>
          </a:p>
        </p:txBody>
      </p:sp>
      <p:sp>
        <p:nvSpPr>
          <p:cNvPr id="7" name="文本框 6">
            <a:extLst>
              <a:ext uri="{FF2B5EF4-FFF2-40B4-BE49-F238E27FC236}">
                <a16:creationId xmlns:a16="http://schemas.microsoft.com/office/drawing/2014/main" id="{2C94E44C-FBF3-405E-A8D5-A336612B30E1}"/>
              </a:ext>
            </a:extLst>
          </p:cNvPr>
          <p:cNvSpPr txBox="1"/>
          <p:nvPr/>
        </p:nvSpPr>
        <p:spPr>
          <a:xfrm>
            <a:off x="6878320" y="2887731"/>
            <a:ext cx="4714240" cy="2308324"/>
          </a:xfrm>
          <a:prstGeom prst="rect">
            <a:avLst/>
          </a:prstGeom>
          <a:noFill/>
        </p:spPr>
        <p:txBody>
          <a:bodyPr wrap="square">
            <a:spAutoFit/>
          </a:bodyPr>
          <a:lstStyle/>
          <a:p>
            <a:r>
              <a:rPr lang="zh-CN" altLang="en-US" sz="2400">
                <a:solidFill>
                  <a:srgbClr val="FF0000"/>
                </a:solidFill>
                <a:effectLst/>
              </a:rPr>
              <a:t>（</a:t>
            </a:r>
            <a:r>
              <a:rPr lang="en-US" altLang="zh-CN" sz="2400">
                <a:solidFill>
                  <a:srgbClr val="FF0000"/>
                </a:solidFill>
                <a:effectLst/>
              </a:rPr>
              <a:t>1</a:t>
            </a:r>
            <a:r>
              <a:rPr lang="zh-CN" altLang="en-US" sz="2400">
                <a:solidFill>
                  <a:srgbClr val="FF0000"/>
                </a:solidFill>
                <a:effectLst/>
              </a:rPr>
              <a:t>）要树立远大理想，有志向，有抱负；</a:t>
            </a:r>
            <a:endParaRPr lang="en-US" altLang="zh-CN" sz="2400">
              <a:solidFill>
                <a:srgbClr val="FF0000"/>
              </a:solidFill>
              <a:effectLst/>
            </a:endParaRPr>
          </a:p>
          <a:p>
            <a:r>
              <a:rPr lang="zh-CN" altLang="en-US" sz="2400">
                <a:solidFill>
                  <a:srgbClr val="FF0000"/>
                </a:solidFill>
                <a:effectLst/>
              </a:rPr>
              <a:t>（</a:t>
            </a:r>
            <a:r>
              <a:rPr lang="en-US" altLang="zh-CN" sz="2400">
                <a:solidFill>
                  <a:srgbClr val="FF0000"/>
                </a:solidFill>
                <a:effectLst/>
              </a:rPr>
              <a:t>2</a:t>
            </a:r>
            <a:r>
              <a:rPr lang="zh-CN" altLang="en-US" sz="2400">
                <a:solidFill>
                  <a:srgbClr val="FF0000"/>
                </a:solidFill>
                <a:effectLst/>
              </a:rPr>
              <a:t>）爱国表现在以天下为己任，要为国事尽心尽力；</a:t>
            </a:r>
          </a:p>
          <a:p>
            <a:r>
              <a:rPr lang="zh-CN" altLang="en-US" sz="2400">
                <a:solidFill>
                  <a:srgbClr val="FF0000"/>
                </a:solidFill>
                <a:effectLst/>
              </a:rPr>
              <a:t>（</a:t>
            </a:r>
            <a:r>
              <a:rPr lang="en-US" altLang="zh-CN" sz="2400">
                <a:solidFill>
                  <a:srgbClr val="FF0000"/>
                </a:solidFill>
                <a:effectLst/>
              </a:rPr>
              <a:t>3</a:t>
            </a:r>
            <a:r>
              <a:rPr lang="zh-CN" altLang="en-US" sz="2400">
                <a:solidFill>
                  <a:srgbClr val="FF0000"/>
                </a:solidFill>
                <a:effectLst/>
              </a:rPr>
              <a:t>）退敌要有勇有谋，讲究策略才能做成大事</a:t>
            </a:r>
            <a:endParaRPr lang="zh-CN" altLang="en-US" sz="2400">
              <a:solidFill>
                <a:srgbClr val="FF0000"/>
              </a:solidFill>
            </a:endParaRPr>
          </a:p>
        </p:txBody>
      </p:sp>
    </p:spTree>
    <p:extLst>
      <p:ext uri="{BB962C8B-B14F-4D97-AF65-F5344CB8AC3E}">
        <p14:creationId xmlns:p14="http://schemas.microsoft.com/office/powerpoint/2010/main" val="138287806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1E4CAC8C-69D4-495C-9C2C-04AAD488CE66}"/>
              </a:ext>
            </a:extLst>
          </p:cNvPr>
          <p:cNvSpPr>
            <a:spLocks noGrp="1"/>
          </p:cNvSpPr>
          <p:nvPr>
            <p:ph type="title"/>
          </p:nvPr>
        </p:nvSpPr>
        <p:spPr/>
        <p:txBody>
          <a:bodyPr/>
          <a:lstStyle/>
          <a:p>
            <a:pPr algn="ctr"/>
            <a:r>
              <a:rPr lang="en-US" altLang="zh-CN" sz="3600">
                <a:latin typeface="+mn-ea"/>
                <a:ea typeface="+mn-ea"/>
                <a:cs typeface="黑体" panose="02010600030101010101" charset="-122"/>
                <a:sym typeface="+mn-ea"/>
              </a:rPr>
              <a:t>【</a:t>
            </a:r>
            <a:r>
              <a:rPr lang="zh-CN" altLang="en-US" sz="3600">
                <a:latin typeface="+mn-ea"/>
                <a:ea typeface="+mn-ea"/>
                <a:cs typeface="黑体" panose="02010600030101010101" charset="-122"/>
                <a:sym typeface="+mn-ea"/>
              </a:rPr>
              <a:t>甲</a:t>
            </a:r>
            <a:r>
              <a:rPr lang="en-US" altLang="zh-CN" sz="3600">
                <a:latin typeface="+mn-ea"/>
                <a:ea typeface="+mn-ea"/>
                <a:cs typeface="黑体" panose="02010600030101010101" charset="-122"/>
                <a:sym typeface="+mn-ea"/>
              </a:rPr>
              <a:t>】</a:t>
            </a:r>
            <a:r>
              <a:rPr lang="zh-CN" altLang="en-US" sz="3600">
                <a:latin typeface="+mn-ea"/>
                <a:ea typeface="+mn-ea"/>
                <a:cs typeface="黑体" panose="02010600030101010101" charset="-122"/>
                <a:sym typeface="+mn-ea"/>
              </a:rPr>
              <a:t>吕蒙正不计人过</a:t>
            </a:r>
            <a:br>
              <a:rPr lang="zh-CN" altLang="en-US" sz="3600">
                <a:latin typeface="+mn-ea"/>
                <a:ea typeface="+mn-ea"/>
                <a:cs typeface="黑体" panose="02010600030101010101" charset="-122"/>
              </a:rPr>
            </a:br>
            <a:endParaRPr lang="zh-CN" altLang="en-US">
              <a:latin typeface="+mn-ea"/>
              <a:ea typeface="+mn-ea"/>
            </a:endParaRPr>
          </a:p>
        </p:txBody>
      </p:sp>
      <p:sp>
        <p:nvSpPr>
          <p:cNvPr id="3" name="内容占位符 2">
            <a:extLst>
              <a:ext uri="{FF2B5EF4-FFF2-40B4-BE49-F238E27FC236}">
                <a16:creationId xmlns:a16="http://schemas.microsoft.com/office/drawing/2014/main" id="{DCF4A062-B690-4C70-8033-64562758DA65}"/>
              </a:ext>
            </a:extLst>
          </p:cNvPr>
          <p:cNvSpPr>
            <a:spLocks noGrp="1"/>
          </p:cNvSpPr>
          <p:nvPr>
            <p:ph idx="1"/>
          </p:nvPr>
        </p:nvSpPr>
        <p:spPr>
          <a:xfrm>
            <a:off x="523240" y="1368425"/>
            <a:ext cx="10515600" cy="4351338"/>
          </a:xfrm>
        </p:spPr>
        <p:txBody>
          <a:bodyPr>
            <a:noAutofit/>
          </a:bodyPr>
          <a:lstStyle/>
          <a:p>
            <a:pPr marL="0" indent="0" fontAlgn="auto">
              <a:lnSpc>
                <a:spcPts val="3640"/>
              </a:lnSpc>
              <a:buNone/>
            </a:pPr>
            <a:r>
              <a:rPr lang="zh-CN" altLang="en-US">
                <a:latin typeface="+mn-ea"/>
                <a:cs typeface="黑体" panose="02010600030101010101" charset="-122"/>
                <a:sym typeface="+mn-ea"/>
              </a:rPr>
              <a:t>　  吕蒙正相公不喜记人过</a:t>
            </a:r>
            <a:r>
              <a:rPr lang="zh-CN" altLang="en-US" baseline="30000">
                <a:latin typeface="+mn-ea"/>
                <a:cs typeface="黑体" panose="02010600030101010101" charset="-122"/>
                <a:sym typeface="+mn-ea"/>
              </a:rPr>
              <a:t>①</a:t>
            </a:r>
            <a:r>
              <a:rPr lang="zh-CN" altLang="en-US">
                <a:latin typeface="+mn-ea"/>
                <a:cs typeface="黑体" panose="02010600030101010101" charset="-122"/>
                <a:sym typeface="+mn-ea"/>
              </a:rPr>
              <a:t>。初</a:t>
            </a:r>
            <a:r>
              <a:rPr lang="zh-CN" altLang="en-US" baseline="30000">
                <a:latin typeface="+mn-ea"/>
                <a:cs typeface="黑体" panose="02010600030101010101" charset="-122"/>
                <a:sym typeface="+mn-ea"/>
              </a:rPr>
              <a:t>②</a:t>
            </a:r>
            <a:r>
              <a:rPr lang="zh-CN" altLang="en-US">
                <a:latin typeface="+mn-ea"/>
                <a:cs typeface="黑体" panose="02010600030101010101" charset="-122"/>
                <a:sym typeface="+mn-ea"/>
              </a:rPr>
              <a:t>任参知政事，入朝堂，有朝士于帘内指之曰：“是</a:t>
            </a:r>
            <a:r>
              <a:rPr lang="zh-CN" altLang="en-US" baseline="30000">
                <a:latin typeface="+mn-ea"/>
                <a:cs typeface="黑体" panose="02010600030101010101" charset="-122"/>
                <a:sym typeface="+mn-ea"/>
              </a:rPr>
              <a:t>③</a:t>
            </a:r>
            <a:r>
              <a:rPr lang="zh-CN" altLang="en-US">
                <a:latin typeface="+mn-ea"/>
                <a:cs typeface="黑体" panose="02010600030101010101" charset="-122"/>
                <a:sym typeface="+mn-ea"/>
              </a:rPr>
              <a:t>小子亦参政耶？”蒙正佯</a:t>
            </a:r>
            <a:r>
              <a:rPr lang="zh-CN" altLang="en-US" baseline="30000">
                <a:latin typeface="+mn-ea"/>
                <a:cs typeface="黑体" panose="02010600030101010101" charset="-122"/>
                <a:sym typeface="+mn-ea"/>
              </a:rPr>
              <a:t>④</a:t>
            </a:r>
            <a:r>
              <a:rPr lang="zh-CN" altLang="en-US">
                <a:latin typeface="+mn-ea"/>
                <a:cs typeface="黑体" panose="02010600030101010101" charset="-122"/>
                <a:sym typeface="+mn-ea"/>
              </a:rPr>
              <a:t>为不闻而过</a:t>
            </a:r>
            <a:r>
              <a:rPr lang="zh-CN" altLang="en-US" baseline="30000">
                <a:latin typeface="+mn-ea"/>
                <a:cs typeface="黑体" panose="02010600030101010101" charset="-122"/>
                <a:sym typeface="+mn-ea"/>
              </a:rPr>
              <a:t>⑤</a:t>
            </a:r>
            <a:r>
              <a:rPr lang="zh-CN" altLang="en-US">
                <a:latin typeface="+mn-ea"/>
                <a:cs typeface="黑体" panose="02010600030101010101" charset="-122"/>
                <a:sym typeface="+mn-ea"/>
              </a:rPr>
              <a:t>之。其同列怒之，令诘</a:t>
            </a:r>
            <a:r>
              <a:rPr lang="zh-CN" altLang="en-US" baseline="30000">
                <a:latin typeface="+mn-ea"/>
                <a:cs typeface="黑体" panose="02010600030101010101" charset="-122"/>
                <a:sym typeface="+mn-ea"/>
              </a:rPr>
              <a:t>⑥</a:t>
            </a:r>
            <a:r>
              <a:rPr lang="zh-CN" altLang="en-US">
                <a:latin typeface="+mn-ea"/>
                <a:cs typeface="黑体" panose="02010600030101010101" charset="-122"/>
                <a:sym typeface="+mn-ea"/>
              </a:rPr>
              <a:t>其官位姓名，蒙正遽止</a:t>
            </a:r>
            <a:r>
              <a:rPr lang="zh-CN" altLang="en-US" baseline="30000">
                <a:latin typeface="+mn-ea"/>
                <a:cs typeface="黑体" panose="02010600030101010101" charset="-122"/>
                <a:sym typeface="+mn-ea"/>
              </a:rPr>
              <a:t>⑦</a:t>
            </a:r>
            <a:r>
              <a:rPr lang="zh-CN" altLang="en-US">
                <a:latin typeface="+mn-ea"/>
                <a:cs typeface="黑体" panose="02010600030101010101" charset="-122"/>
                <a:sym typeface="+mn-ea"/>
              </a:rPr>
              <a:t>之。罢朝，同列犹不平，悔不穷问。蒙正曰：“</a:t>
            </a:r>
            <a:r>
              <a:rPr lang="zh-CN" altLang="en-US" u="sng">
                <a:latin typeface="+mn-ea"/>
                <a:cs typeface="黑体" panose="02010600030101010101" charset="-122"/>
                <a:sym typeface="+mn-ea"/>
              </a:rPr>
              <a:t>若一知其姓名则终身不能复忘故不如毋知也且不问之</a:t>
            </a:r>
            <a:r>
              <a:rPr lang="zh-CN" altLang="en-US">
                <a:latin typeface="+mn-ea"/>
                <a:cs typeface="黑体" panose="02010600030101010101" charset="-122"/>
                <a:sym typeface="+mn-ea"/>
              </a:rPr>
              <a:t>，何损？”时人皆服其量。</a:t>
            </a:r>
            <a:endParaRPr lang="zh-CN" altLang="en-US">
              <a:latin typeface="+mn-ea"/>
              <a:cs typeface="黑体" panose="02010600030101010101" charset="-122"/>
            </a:endParaRPr>
          </a:p>
          <a:p>
            <a:pPr marL="0" indent="0" algn="r" fontAlgn="auto">
              <a:lnSpc>
                <a:spcPts val="3640"/>
              </a:lnSpc>
              <a:buNone/>
            </a:pPr>
            <a:r>
              <a:rPr lang="en-US" altLang="zh-CN">
                <a:latin typeface="+mn-ea"/>
                <a:cs typeface="黑体" panose="02010600030101010101" charset="-122"/>
                <a:sym typeface="+mn-ea"/>
              </a:rPr>
              <a:t>              (</a:t>
            </a:r>
            <a:r>
              <a:rPr lang="zh-CN" altLang="en-US">
                <a:latin typeface="+mn-ea"/>
                <a:cs typeface="黑体" panose="02010600030101010101" charset="-122"/>
                <a:sym typeface="+mn-ea"/>
              </a:rPr>
              <a:t>选自司马光</a:t>
            </a:r>
            <a:r>
              <a:rPr lang="en-US" altLang="zh-CN">
                <a:latin typeface="+mn-ea"/>
                <a:cs typeface="黑体" panose="02010600030101010101" charset="-122"/>
                <a:sym typeface="+mn-ea"/>
              </a:rPr>
              <a:t>《</a:t>
            </a:r>
            <a:r>
              <a:rPr lang="zh-CN" altLang="en-US">
                <a:latin typeface="+mn-ea"/>
                <a:cs typeface="黑体" panose="02010600030101010101" charset="-122"/>
                <a:sym typeface="+mn-ea"/>
              </a:rPr>
              <a:t>涑水记闻</a:t>
            </a:r>
            <a:r>
              <a:rPr lang="en-US" altLang="zh-CN">
                <a:latin typeface="+mn-ea"/>
                <a:cs typeface="黑体" panose="02010600030101010101" charset="-122"/>
                <a:sym typeface="+mn-ea"/>
              </a:rPr>
              <a:t>·</a:t>
            </a:r>
            <a:r>
              <a:rPr lang="zh-CN" altLang="en-US">
                <a:latin typeface="+mn-ea"/>
                <a:cs typeface="黑体" panose="02010600030101010101" charset="-122"/>
                <a:sym typeface="+mn-ea"/>
              </a:rPr>
              <a:t>卷二</a:t>
            </a:r>
            <a:r>
              <a:rPr lang="en-US" altLang="zh-CN">
                <a:latin typeface="+mn-ea"/>
                <a:cs typeface="黑体" panose="02010600030101010101" charset="-122"/>
                <a:sym typeface="+mn-ea"/>
              </a:rPr>
              <a:t>》</a:t>
            </a:r>
          </a:p>
          <a:p>
            <a:pPr marL="0" indent="0" algn="l" fontAlgn="auto">
              <a:lnSpc>
                <a:spcPts val="3640"/>
              </a:lnSpc>
              <a:buNone/>
            </a:pPr>
            <a:r>
              <a:rPr lang="en-US" altLang="zh-CN">
                <a:latin typeface="+mn-ea"/>
                <a:sym typeface="+mn-ea"/>
              </a:rPr>
              <a:t>【</a:t>
            </a:r>
            <a:r>
              <a:rPr lang="zh-CN" altLang="en-US">
                <a:latin typeface="+mn-ea"/>
                <a:sym typeface="+mn-ea"/>
              </a:rPr>
              <a:t>注释</a:t>
            </a:r>
            <a:r>
              <a:rPr lang="en-US" altLang="zh-CN">
                <a:latin typeface="+mn-ea"/>
                <a:sym typeface="+mn-ea"/>
              </a:rPr>
              <a:t>】</a:t>
            </a:r>
          </a:p>
          <a:p>
            <a:pPr marL="0" indent="0" algn="l" fontAlgn="auto">
              <a:lnSpc>
                <a:spcPts val="3640"/>
              </a:lnSpc>
              <a:buNone/>
            </a:pPr>
            <a:r>
              <a:rPr lang="en-US" altLang="zh-CN">
                <a:latin typeface="+mn-ea"/>
                <a:sym typeface="+mn-ea"/>
              </a:rPr>
              <a:t>①</a:t>
            </a:r>
            <a:r>
              <a:rPr lang="zh-CN" altLang="en-US">
                <a:latin typeface="+mn-ea"/>
                <a:sym typeface="+mn-ea"/>
              </a:rPr>
              <a:t>过：过错。②初</a:t>
            </a:r>
            <a:r>
              <a:rPr lang="en-US" altLang="zh-CN">
                <a:latin typeface="+mn-ea"/>
                <a:sym typeface="+mn-ea"/>
              </a:rPr>
              <a:t>:</a:t>
            </a:r>
            <a:r>
              <a:rPr lang="zh-CN" altLang="en-US">
                <a:latin typeface="+mn-ea"/>
                <a:sym typeface="+mn-ea"/>
              </a:rPr>
              <a:t>刚刚。③是：这。④佯（</a:t>
            </a:r>
            <a:r>
              <a:rPr lang="en-US" altLang="zh-CN" err="1">
                <a:latin typeface="+mn-ea"/>
                <a:sym typeface="+mn-ea"/>
              </a:rPr>
              <a:t>yáng</a:t>
            </a:r>
            <a:r>
              <a:rPr lang="zh-CN" altLang="en-US">
                <a:latin typeface="+mn-ea"/>
                <a:sym typeface="+mn-ea"/>
              </a:rPr>
              <a:t>）：假装。⑤走过。⑥诘：追问，责问。⑦遽（</a:t>
            </a:r>
            <a:r>
              <a:rPr lang="en-US" altLang="zh-CN" err="1">
                <a:latin typeface="+mn-ea"/>
                <a:sym typeface="+mn-ea"/>
              </a:rPr>
              <a:t>jù</a:t>
            </a:r>
            <a:r>
              <a:rPr lang="zh-CN" altLang="en-US">
                <a:latin typeface="+mn-ea"/>
                <a:sym typeface="+mn-ea"/>
              </a:rPr>
              <a:t>）止：立即制止。</a:t>
            </a:r>
            <a:endParaRPr lang="zh-CN" altLang="en-US">
              <a:latin typeface="+mn-ea"/>
            </a:endParaRPr>
          </a:p>
          <a:p>
            <a:endParaRPr lang="zh-CN" altLang="en-US">
              <a:latin typeface="+mn-ea"/>
            </a:endParaRPr>
          </a:p>
        </p:txBody>
      </p:sp>
      <p:grpSp>
        <p:nvGrpSpPr>
          <p:cNvPr id="5" name="组合 4">
            <a:extLst>
              <a:ext uri="{FF2B5EF4-FFF2-40B4-BE49-F238E27FC236}">
                <a16:creationId xmlns:a16="http://schemas.microsoft.com/office/drawing/2014/main" id="{ABDA871B-A44D-4887-BB30-ED05C70C9E59}"/>
              </a:ext>
            </a:extLst>
          </p:cNvPr>
          <p:cNvGrpSpPr/>
          <p:nvPr/>
        </p:nvGrpSpPr>
        <p:grpSpPr>
          <a:xfrm>
            <a:off x="244425" y="243451"/>
            <a:ext cx="1980029" cy="874442"/>
            <a:chOff x="2680772" y="492339"/>
            <a:chExt cx="1980029" cy="874442"/>
          </a:xfrm>
        </p:grpSpPr>
        <p:sp>
          <p:nvSpPr>
            <p:cNvPr id="6" name="矩形 5">
              <a:extLst>
                <a:ext uri="{FF2B5EF4-FFF2-40B4-BE49-F238E27FC236}">
                  <a16:creationId xmlns:a16="http://schemas.microsoft.com/office/drawing/2014/main" id="{338468FD-59C8-447F-B3EC-0F06E873AB8E}"/>
                </a:ext>
              </a:extLst>
            </p:cNvPr>
            <p:cNvSpPr/>
            <p:nvPr/>
          </p:nvSpPr>
          <p:spPr>
            <a:xfrm>
              <a:off x="284916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7" name="文本框 6">
              <a:extLst>
                <a:ext uri="{FF2B5EF4-FFF2-40B4-BE49-F238E27FC236}">
                  <a16:creationId xmlns:a16="http://schemas.microsoft.com/office/drawing/2014/main" id="{C1D07C54-1C6F-432F-ADFD-67E60A9B1147}"/>
                </a:ext>
              </a:extLst>
            </p:cNvPr>
            <p:cNvSpPr txBox="1"/>
            <p:nvPr/>
          </p:nvSpPr>
          <p:spPr>
            <a:xfrm>
              <a:off x="2680772" y="667950"/>
              <a:ext cx="1980029" cy="523220"/>
            </a:xfrm>
            <a:prstGeom prst="rect">
              <a:avLst/>
            </a:prstGeom>
            <a:solidFill>
              <a:schemeClr val="bg1"/>
            </a:solidFill>
          </p:spPr>
          <p:txBody>
            <a:bodyPr vert="horz" wrap="none" rtlCol="0">
              <a:spAutoFit/>
            </a:bodyPr>
            <a:lstStyle/>
            <a:p>
              <a:r>
                <a:rPr lang="zh-CN" altLang="en-US" sz="2800">
                  <a:gradFill>
                    <a:gsLst>
                      <a:gs pos="0">
                        <a:schemeClr val="tx1"/>
                      </a:gs>
                      <a:gs pos="100000">
                        <a:srgbClr val="C00000"/>
                      </a:gs>
                    </a:gsLst>
                    <a:lin ang="0" scaled="0"/>
                  </a:gradFill>
                  <a:latin typeface="+mn-ea"/>
                  <a:cs typeface="Tahoma" panose="020b0604030504040204" pitchFamily="34" charset="0"/>
                </a:rPr>
                <a:t>对比阅读二</a:t>
              </a:r>
            </a:p>
          </p:txBody>
        </p:sp>
      </p:grpSp>
    </p:spTree>
    <p:extLst>
      <p:ext uri="{BB962C8B-B14F-4D97-AF65-F5344CB8AC3E}">
        <p14:creationId xmlns:p14="http://schemas.microsoft.com/office/powerpoint/2010/main" val="288517617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04C3172-F5E1-4FF5-AEE0-118700A7B094}"/>
              </a:ext>
            </a:extLst>
          </p:cNvPr>
          <p:cNvSpPr>
            <a:spLocks noGrp="1"/>
          </p:cNvSpPr>
          <p:nvPr>
            <p:ph type="title"/>
          </p:nvPr>
        </p:nvSpPr>
        <p:spPr/>
        <p:txBody>
          <a:bodyPr/>
          <a:lstStyle/>
          <a:p>
            <a:r>
              <a:rPr lang="en-US" altLang="zh-CN" sz="3600"/>
              <a:t>【</a:t>
            </a:r>
            <a:r>
              <a:rPr lang="zh-CN" altLang="en-US" sz="3600"/>
              <a:t>参考译文</a:t>
            </a:r>
            <a:r>
              <a:rPr lang="en-US" altLang="zh-CN" sz="3600"/>
              <a:t>】</a:t>
            </a:r>
            <a:endParaRPr lang="zh-CN" altLang="en-US"/>
          </a:p>
        </p:txBody>
      </p:sp>
      <p:sp>
        <p:nvSpPr>
          <p:cNvPr id="3" name="内容占位符 2">
            <a:extLst>
              <a:ext uri="{FF2B5EF4-FFF2-40B4-BE49-F238E27FC236}">
                <a16:creationId xmlns:a16="http://schemas.microsoft.com/office/drawing/2014/main" id="{FBB74D86-47D6-44EE-8F92-B5086702482C}"/>
              </a:ext>
            </a:extLst>
          </p:cNvPr>
          <p:cNvSpPr>
            <a:spLocks noGrp="1"/>
          </p:cNvSpPr>
          <p:nvPr>
            <p:ph idx="1"/>
          </p:nvPr>
        </p:nvSpPr>
        <p:spPr>
          <a:xfrm>
            <a:off x="838200" y="1612265"/>
            <a:ext cx="10515600" cy="4351338"/>
          </a:xfrm>
        </p:spPr>
        <p:txBody>
          <a:bodyPr>
            <a:normAutofit lnSpcReduction="10000"/>
          </a:bodyPr>
          <a:lstStyle/>
          <a:p>
            <a:pPr marL="0" indent="0">
              <a:lnSpc>
                <a:spcPct val="125000"/>
              </a:lnSpc>
              <a:buNone/>
            </a:pPr>
            <a:r>
              <a:rPr lang="zh-CN" altLang="en-US"/>
              <a:t>       吕蒙正宰相不喜欢记着别人的过错。刚担任副宰相、进入朝堂时，有一位官吏在朝堂帘内指着他说：“这小子也来参政啊</a:t>
            </a:r>
            <a:r>
              <a:rPr lang="en-US" altLang="zh-CN"/>
              <a:t>?”</a:t>
            </a:r>
            <a:r>
              <a:rPr lang="zh-CN" altLang="en-US"/>
              <a:t>吕蒙正装作没有听见走过去了。与他同在朝廷做官的同事非常愤怒，下令责问那个人的官位和姓名，吕蒙正急忙制止他们。下朝以后，那些与吕蒙正同行的人仍然愤愤不平，后悔当时没有彻底追究。吕蒙正则说：“如果知道那个人的姓名，就终生不能再忘记，因此还不如不知道那个人的姓名为好。况且不去追问那个人的姓名，又有什么损失呢？”当时所有的人都佩服吕蒙正的度量。</a:t>
            </a:r>
          </a:p>
          <a:p>
            <a:pPr>
              <a:lnSpc>
                <a:spcPct val="125000"/>
              </a:lnSpc>
            </a:pPr>
            <a:endParaRPr lang="zh-CN" altLang="en-US"/>
          </a:p>
        </p:txBody>
      </p:sp>
    </p:spTree>
    <p:extLst>
      <p:ext uri="{BB962C8B-B14F-4D97-AF65-F5344CB8AC3E}">
        <p14:creationId xmlns:p14="http://schemas.microsoft.com/office/powerpoint/2010/main" val="103417524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B591D38-C7B1-40C5-9DA7-30B980A322B5}"/>
              </a:ext>
            </a:extLst>
          </p:cNvPr>
          <p:cNvSpPr>
            <a:spLocks noGrp="1"/>
          </p:cNvSpPr>
          <p:nvPr>
            <p:ph type="title"/>
          </p:nvPr>
        </p:nvSpPr>
        <p:spPr>
          <a:xfrm>
            <a:off x="736600" y="-213360"/>
            <a:ext cx="10515600" cy="1325563"/>
          </a:xfrm>
        </p:spPr>
        <p:txBody>
          <a:bodyPr>
            <a:normAutofit/>
          </a:bodyPr>
          <a:lstStyle/>
          <a:p>
            <a:pPr algn="ctr"/>
            <a:r>
              <a:rPr lang="en-US" altLang="zh-CN" sz="2800"/>
              <a:t>【</a:t>
            </a:r>
            <a:r>
              <a:rPr lang="zh-CN" altLang="en-US" sz="2800"/>
              <a:t>乙</a:t>
            </a:r>
            <a:r>
              <a:rPr lang="en-US" altLang="zh-CN" sz="2800"/>
              <a:t>】</a:t>
            </a:r>
            <a:r>
              <a:rPr lang="zh-CN" altLang="en-US" sz="2800"/>
              <a:t>娄师德传</a:t>
            </a:r>
          </a:p>
        </p:txBody>
      </p:sp>
      <p:sp>
        <p:nvSpPr>
          <p:cNvPr id="5" name="内容占位符 4">
            <a:extLst>
              <a:ext uri="{FF2B5EF4-FFF2-40B4-BE49-F238E27FC236}">
                <a16:creationId xmlns:a16="http://schemas.microsoft.com/office/drawing/2014/main" id="{A2B5E656-EC80-421C-855A-3076CFBE5EC9}"/>
              </a:ext>
            </a:extLst>
          </p:cNvPr>
          <p:cNvSpPr>
            <a:spLocks noGrp="1"/>
          </p:cNvSpPr>
          <p:nvPr>
            <p:ph idx="1"/>
          </p:nvPr>
        </p:nvSpPr>
        <p:spPr>
          <a:xfrm>
            <a:off x="195580" y="718185"/>
            <a:ext cx="11435080" cy="4351338"/>
          </a:xfrm>
        </p:spPr>
        <p:txBody>
          <a:bodyPr>
            <a:noAutofit/>
          </a:bodyPr>
          <a:lstStyle/>
          <a:p>
            <a:pPr marL="0" indent="0">
              <a:lnSpc>
                <a:spcPct val="125000"/>
              </a:lnSpc>
              <a:buNone/>
            </a:pPr>
            <a:r>
              <a:rPr lang="zh-CN" altLang="en-US" sz="2400">
                <a:latin typeface="+mn-ea"/>
              </a:rPr>
              <a:t>   （娄）师德长八尺，方口博唇，深沉有度量。人有忤①己，辄逊以自免，不见容色。尝与李昭德偕行，</a:t>
            </a:r>
            <a:r>
              <a:rPr lang="zh-CN" altLang="en-US" sz="2400" u="sng">
                <a:latin typeface="+mn-ea"/>
              </a:rPr>
              <a:t>师德素丰硕②不能遽③步昭德迟之</a:t>
            </a:r>
            <a:r>
              <a:rPr lang="zh-CN" altLang="en-US" sz="2400">
                <a:latin typeface="+mn-ea"/>
              </a:rPr>
              <a:t>，恚曰：“为田舍子④所留！”师德笑曰：“吾不田舍，复在何人？”其弟守代州，辞之官，教之耐事。弟曰：“人有唾面，洁之乃已。”师德曰：“未也。洁之，是违其怒，正使自干耳！”</a:t>
            </a:r>
          </a:p>
          <a:p>
            <a:pPr marL="0" indent="0">
              <a:lnSpc>
                <a:spcPct val="125000"/>
              </a:lnSpc>
              <a:buNone/>
            </a:pPr>
            <a:r>
              <a:rPr lang="zh-CN" altLang="en-US" sz="2400">
                <a:latin typeface="+mn-ea"/>
              </a:rPr>
              <a:t>    狄仁杰未辅政，师德荐之。及同列，数挤令外使。武后觉，问仁杰曰：“师德贤乎？”对曰：“为将谨守，贤则不知也。”又问：“知人乎？”对曰：“臣尝同僚，未闻其知人也。”后曰：“朕用卿，师德荐也，诚知人矣。”出其奏。仁杰惭，已而叹曰：“娄公盛德，我为所容乃不知，吾不逮⑤远矣。”          </a:t>
            </a:r>
            <a:endParaRPr lang="en-US" altLang="zh-CN" sz="2400">
              <a:latin typeface="+mn-ea"/>
            </a:endParaRPr>
          </a:p>
          <a:p>
            <a:pPr marL="0" indent="0" algn="r">
              <a:lnSpc>
                <a:spcPct val="125000"/>
              </a:lnSpc>
              <a:buNone/>
            </a:pPr>
            <a:r>
              <a:rPr lang="zh-CN" altLang="en-US" sz="2400">
                <a:latin typeface="+mn-ea"/>
              </a:rPr>
              <a:t>（节选自</a:t>
            </a:r>
            <a:r>
              <a:rPr lang="en-US" altLang="zh-CN" sz="2400">
                <a:latin typeface="+mn-ea"/>
              </a:rPr>
              <a:t>《</a:t>
            </a:r>
            <a:r>
              <a:rPr lang="zh-CN" altLang="en-US" sz="2400">
                <a:latin typeface="+mn-ea"/>
              </a:rPr>
              <a:t>新唐书</a:t>
            </a:r>
            <a:r>
              <a:rPr lang="en-US" altLang="zh-CN" sz="2400">
                <a:latin typeface="+mn-ea"/>
              </a:rPr>
              <a:t>·</a:t>
            </a:r>
            <a:r>
              <a:rPr lang="zh-CN" altLang="en-US" sz="2400">
                <a:latin typeface="+mn-ea"/>
              </a:rPr>
              <a:t>娄师德传</a:t>
            </a:r>
            <a:r>
              <a:rPr lang="en-US" altLang="zh-CN" sz="2400">
                <a:latin typeface="+mn-ea"/>
              </a:rPr>
              <a:t>》</a:t>
            </a:r>
            <a:r>
              <a:rPr lang="zh-CN" altLang="en-US" sz="2400">
                <a:latin typeface="+mn-ea"/>
              </a:rPr>
              <a:t>）</a:t>
            </a:r>
          </a:p>
          <a:p>
            <a:pPr marL="0" indent="0">
              <a:lnSpc>
                <a:spcPct val="125000"/>
              </a:lnSpc>
              <a:buNone/>
            </a:pPr>
            <a:r>
              <a:rPr lang="en-US" altLang="zh-CN" sz="2400">
                <a:latin typeface="+mn-ea"/>
              </a:rPr>
              <a:t>【</a:t>
            </a:r>
            <a:r>
              <a:rPr lang="zh-CN" altLang="en-US" sz="2400">
                <a:latin typeface="+mn-ea"/>
              </a:rPr>
              <a:t>注释</a:t>
            </a:r>
            <a:r>
              <a:rPr lang="en-US" altLang="zh-CN" sz="2400">
                <a:latin typeface="+mn-ea"/>
              </a:rPr>
              <a:t>】</a:t>
            </a:r>
          </a:p>
          <a:p>
            <a:pPr marL="0" indent="0">
              <a:lnSpc>
                <a:spcPct val="125000"/>
              </a:lnSpc>
              <a:buNone/>
            </a:pPr>
            <a:r>
              <a:rPr lang="en-US" altLang="zh-CN" sz="2400">
                <a:latin typeface="+mn-ea"/>
              </a:rPr>
              <a:t>①</a:t>
            </a:r>
            <a:r>
              <a:rPr lang="zh-CN" altLang="en-US" sz="2400">
                <a:latin typeface="+mn-ea"/>
              </a:rPr>
              <a:t>忤，</a:t>
            </a:r>
            <a:r>
              <a:rPr lang="en-US" altLang="zh-CN" sz="2400" err="1">
                <a:latin typeface="+mn-ea"/>
              </a:rPr>
              <a:t>wǔ</a:t>
            </a:r>
            <a:r>
              <a:rPr lang="zh-CN" altLang="en-US" sz="2400">
                <a:latin typeface="+mn-ea"/>
              </a:rPr>
              <a:t>，不顺从、触犯。②丰硕，肥胖。③遽，</a:t>
            </a:r>
            <a:r>
              <a:rPr lang="en-US" altLang="zh-CN" sz="2400" err="1">
                <a:latin typeface="+mn-ea"/>
              </a:rPr>
              <a:t>jù</a:t>
            </a:r>
            <a:r>
              <a:rPr lang="zh-CN" altLang="en-US" sz="2400">
                <a:latin typeface="+mn-ea"/>
              </a:rPr>
              <a:t>，急。④田舍子，即乡巴佬。⑤逮，及。</a:t>
            </a:r>
            <a:endParaRPr lang="en-US" altLang="zh-CN" sz="2400">
              <a:latin typeface="+mn-ea"/>
            </a:endParaRPr>
          </a:p>
        </p:txBody>
      </p:sp>
    </p:spTree>
    <p:extLst>
      <p:ext uri="{BB962C8B-B14F-4D97-AF65-F5344CB8AC3E}">
        <p14:creationId xmlns:p14="http://schemas.microsoft.com/office/powerpoint/2010/main" val="292406041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2A0952F-568F-4129-AAE5-087E00FA4F44}"/>
              </a:ext>
            </a:extLst>
          </p:cNvPr>
          <p:cNvSpPr>
            <a:spLocks noGrp="1"/>
          </p:cNvSpPr>
          <p:nvPr>
            <p:ph type="title"/>
          </p:nvPr>
        </p:nvSpPr>
        <p:spPr>
          <a:xfrm>
            <a:off x="121920" y="-346075"/>
            <a:ext cx="10515600" cy="1325563"/>
          </a:xfrm>
        </p:spPr>
        <p:txBody>
          <a:bodyPr>
            <a:normAutofit/>
          </a:bodyPr>
          <a:lstStyle/>
          <a:p>
            <a:r>
              <a:rPr lang="zh-CN" altLang="en-US" sz="2800"/>
              <a:t>参考译文：</a:t>
            </a:r>
          </a:p>
        </p:txBody>
      </p:sp>
      <p:sp>
        <p:nvSpPr>
          <p:cNvPr id="3" name="内容占位符 2">
            <a:extLst>
              <a:ext uri="{FF2B5EF4-FFF2-40B4-BE49-F238E27FC236}">
                <a16:creationId xmlns:a16="http://schemas.microsoft.com/office/drawing/2014/main" id="{1329FA5E-D76F-4A58-AF99-556306A06109}"/>
              </a:ext>
            </a:extLst>
          </p:cNvPr>
          <p:cNvSpPr>
            <a:spLocks noGrp="1"/>
          </p:cNvSpPr>
          <p:nvPr>
            <p:ph idx="1"/>
          </p:nvPr>
        </p:nvSpPr>
        <p:spPr>
          <a:xfrm>
            <a:off x="0" y="487680"/>
            <a:ext cx="12070080" cy="4351338"/>
          </a:xfrm>
        </p:spPr>
        <p:txBody>
          <a:bodyPr>
            <a:noAutofit/>
          </a:bodyPr>
          <a:lstStyle/>
          <a:p>
            <a:pPr>
              <a:lnSpc>
                <a:spcPct val="125000"/>
              </a:lnSpc>
              <a:buFont typeface="Wingdings" panose="05000000000000000000" pitchFamily="2" charset="2"/>
              <a:buChar char="l"/>
            </a:pPr>
            <a:r>
              <a:rPr lang="zh-CN" altLang="en-US" sz="2400"/>
              <a:t>娄师德身长八尺，嘴方，嘴唇很宽大。他为人深沉、有度量，有人触犯了他，他就谦虚退让以求得别人的原谅，不在脸上露出恼怒的颜色。他曾与李昭德一起走路，娄师德长得肥胖，不能走快了，昭德嫌慢，生气地说：“被乡巴佬拖累！”娄师德笑说：“我不做乡巴佬，又有谁做呢？”他的弟弟被朝延派去守代州，在上任前向他告辞，他教导他的弟弟遇事要忍耐。他弟弟说：“有人把痰吐在我脸上，我自己把它擦干净就行了。”娄师德说：“还不行。你自己把它弄干净，是想躲开别人的怒气，应该让它自己干了。”</a:t>
            </a:r>
          </a:p>
          <a:p>
            <a:pPr>
              <a:lnSpc>
                <a:spcPct val="125000"/>
              </a:lnSpc>
              <a:buFont typeface="Wingdings" panose="05000000000000000000" pitchFamily="2" charset="2"/>
              <a:buChar char="l"/>
            </a:pPr>
            <a:r>
              <a:rPr lang="zh-CN" altLang="en-US" sz="2400"/>
              <a:t>狄仁杰尚未担任辅政大臣时，娄师德推荐他入朝辅政。待到狄仁杰与娄师德官位相同时，多次排挤娄，让他离开朝廷执行政务。武后察觉后，问狄仁杰：“师德贤明吗？”狄回答说：“他担任将领谨慎守职，是否贤明，我就不知道了。”武后又问“：他能鉴别人的优劣吗？”狄回答说“：臣曾与他是同僚，没有听说他能识别人的优劣。”武后说：“我用你，是师德举荐的，他实在是够得上能识别人才的了。”然后拿出娄师德举荐狄仁杰的奏章给狄看，狄仁杰感到惭愧，事后感叹地说“：娄公有大德，我被他宽容相待却不知道，我不及他太远了！”</a:t>
            </a:r>
            <a:endParaRPr lang="en-US" altLang="zh-CN" sz="2400"/>
          </a:p>
          <a:p>
            <a:pPr>
              <a:lnSpc>
                <a:spcPct val="125000"/>
              </a:lnSpc>
              <a:buFont typeface="Wingdings" panose="05000000000000000000" pitchFamily="2" charset="2"/>
              <a:buChar char="l"/>
            </a:pPr>
            <a:endParaRPr lang="en-US" altLang="zh-CN" sz="2400"/>
          </a:p>
        </p:txBody>
      </p:sp>
    </p:spTree>
    <p:extLst>
      <p:ext uri="{BB962C8B-B14F-4D97-AF65-F5344CB8AC3E}">
        <p14:creationId xmlns:p14="http://schemas.microsoft.com/office/powerpoint/2010/main" val="65520583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16015E51-7849-4D39-B684-4CE19A5FAD2B}"/>
              </a:ext>
            </a:extLst>
          </p:cNvPr>
          <p:cNvSpPr>
            <a:spLocks noGrp="1"/>
          </p:cNvSpPr>
          <p:nvPr>
            <p:ph idx="1"/>
          </p:nvPr>
        </p:nvSpPr>
        <p:spPr>
          <a:xfrm>
            <a:off x="218440" y="139065"/>
            <a:ext cx="10515600" cy="4351338"/>
          </a:xfrm>
        </p:spPr>
        <p:txBody>
          <a:bodyPr>
            <a:noAutofit/>
          </a:bodyPr>
          <a:lstStyle/>
          <a:p>
            <a:pPr marL="0" indent="0">
              <a:buNone/>
            </a:pPr>
            <a:r>
              <a:rPr lang="en-US" altLang="zh-CN"/>
              <a:t>1.</a:t>
            </a:r>
            <a:r>
              <a:rPr lang="zh-CN" altLang="en-US"/>
              <a:t>下列选项中与例句中的“之”的用法相同的一项是（       ）</a:t>
            </a:r>
          </a:p>
          <a:p>
            <a:pPr marL="0" indent="0">
              <a:buNone/>
            </a:pPr>
            <a:r>
              <a:rPr lang="zh-CN" altLang="en-US"/>
              <a:t>例句：蒙正遽止</a:t>
            </a:r>
            <a:r>
              <a:rPr lang="zh-CN" altLang="en-US" u="sng"/>
              <a:t>之</a:t>
            </a:r>
          </a:p>
          <a:p>
            <a:pPr marL="0" indent="0">
              <a:buNone/>
            </a:pPr>
            <a:r>
              <a:rPr lang="zh-CN" altLang="en-US"/>
              <a:t>Ａ．是吾剑</a:t>
            </a:r>
            <a:r>
              <a:rPr lang="zh-CN" altLang="en-US" u="sng"/>
              <a:t>之</a:t>
            </a:r>
            <a:r>
              <a:rPr lang="zh-CN" altLang="en-US"/>
              <a:t>所从坠           　　Ｂ．至</a:t>
            </a:r>
            <a:r>
              <a:rPr lang="zh-CN" altLang="en-US" u="sng"/>
              <a:t>之</a:t>
            </a:r>
            <a:r>
              <a:rPr lang="zh-CN" altLang="en-US"/>
              <a:t>市</a:t>
            </a:r>
          </a:p>
          <a:p>
            <a:pPr marL="0" indent="0">
              <a:buNone/>
            </a:pPr>
            <a:r>
              <a:rPr lang="zh-CN" altLang="en-US"/>
              <a:t>Ｃ．春冬</a:t>
            </a:r>
            <a:r>
              <a:rPr lang="zh-CN" altLang="en-US" u="sng"/>
              <a:t>之</a:t>
            </a:r>
            <a:r>
              <a:rPr lang="zh-CN" altLang="en-US"/>
              <a:t>时     　　                    Ｄ．师德荐</a:t>
            </a:r>
            <a:r>
              <a:rPr lang="zh-CN" altLang="en-US" u="sng"/>
              <a:t>之</a:t>
            </a:r>
            <a:r>
              <a:rPr lang="zh-CN" altLang="en-US"/>
              <a:t> </a:t>
            </a:r>
            <a:endParaRPr lang="zh-CN" altLang="en-US" u="sng"/>
          </a:p>
          <a:p>
            <a:endParaRPr lang="zh-CN" altLang="en-US" sz="1800"/>
          </a:p>
          <a:p>
            <a:pPr marL="0" indent="0">
              <a:buNone/>
            </a:pPr>
            <a:r>
              <a:rPr lang="en-US" altLang="zh-CN"/>
              <a:t>2.</a:t>
            </a:r>
            <a:r>
              <a:rPr lang="zh-CN" altLang="en-US"/>
              <a:t>用“</a:t>
            </a:r>
            <a:r>
              <a:rPr lang="en-US" altLang="zh-CN"/>
              <a:t>/”</a:t>
            </a:r>
            <a:r>
              <a:rPr lang="zh-CN" altLang="en-US"/>
              <a:t>标出下面句子的朗读停顿。</a:t>
            </a:r>
          </a:p>
          <a:p>
            <a:pPr marL="0" indent="0">
              <a:buNone/>
            </a:pPr>
            <a:r>
              <a:rPr lang="zh-CN" altLang="en-US"/>
              <a:t>一 知 其 姓 名 则 终 身 不 能 复 忘 因 不 如 不 知 也 不 问之</a:t>
            </a:r>
            <a:endParaRPr lang="en-US" altLang="zh-CN"/>
          </a:p>
          <a:p>
            <a:pPr marL="0" indent="0">
              <a:buNone/>
            </a:pPr>
            <a:r>
              <a:rPr lang="zh-CN" altLang="en-US"/>
              <a:t>师 德 素 丰 硕 不 能 遽 步 昭 德 迟 之</a:t>
            </a:r>
            <a:endParaRPr lang="en-US" altLang="zh-CN"/>
          </a:p>
          <a:p>
            <a:pPr marL="0" indent="0">
              <a:buNone/>
            </a:pPr>
            <a:endParaRPr lang="zh-CN" altLang="en-US" sz="1200"/>
          </a:p>
          <a:p>
            <a:pPr marL="0" indent="0">
              <a:buNone/>
            </a:pPr>
            <a:r>
              <a:rPr lang="en-US" altLang="zh-CN"/>
              <a:t>3.</a:t>
            </a:r>
            <a:r>
              <a:rPr lang="zh-CN" altLang="en-US">
                <a:effectLst/>
              </a:rPr>
              <a:t>用现代汉语翻译下列句子。</a:t>
            </a:r>
            <a:br>
              <a:rPr lang="zh-CN" altLang="en-US">
                <a:effectLst/>
              </a:rPr>
            </a:br>
            <a:r>
              <a:rPr lang="zh-CN" altLang="en-US">
                <a:effectLst/>
              </a:rPr>
              <a:t>（</a:t>
            </a:r>
            <a:r>
              <a:rPr lang="en-US" altLang="zh-CN">
                <a:effectLst/>
              </a:rPr>
              <a:t>1</a:t>
            </a:r>
            <a:r>
              <a:rPr lang="zh-CN" altLang="en-US">
                <a:effectLst/>
              </a:rPr>
              <a:t>）蒙正佯为不闻而过之</a:t>
            </a:r>
            <a:endParaRPr lang="en-US" altLang="zh-CN">
              <a:effectLst/>
            </a:endParaRPr>
          </a:p>
          <a:p>
            <a:pPr marL="0" indent="0">
              <a:buNone/>
            </a:pPr>
            <a:endParaRPr lang="en-US" altLang="zh-CN"/>
          </a:p>
          <a:p>
            <a:pPr marL="0" indent="0">
              <a:buNone/>
            </a:pPr>
            <a:r>
              <a:rPr lang="zh-CN" altLang="en-US">
                <a:effectLst/>
              </a:rPr>
              <a:t>（</a:t>
            </a:r>
            <a:r>
              <a:rPr lang="en-US" altLang="zh-CN">
                <a:effectLst/>
              </a:rPr>
              <a:t>2</a:t>
            </a:r>
            <a:r>
              <a:rPr lang="zh-CN" altLang="en-US">
                <a:effectLst/>
              </a:rPr>
              <a:t>）娄公盛德，我为所容乃不知，吾不逮远矣。</a:t>
            </a:r>
            <a:endParaRPr lang="zh-CN" altLang="en-US"/>
          </a:p>
        </p:txBody>
      </p:sp>
      <p:sp>
        <p:nvSpPr>
          <p:cNvPr id="5" name="文本框 4">
            <a:extLst>
              <a:ext uri="{FF2B5EF4-FFF2-40B4-BE49-F238E27FC236}">
                <a16:creationId xmlns:a16="http://schemas.microsoft.com/office/drawing/2014/main" id="{284EC0B5-8305-4D47-8CD7-81CFCD66CC0C}"/>
              </a:ext>
            </a:extLst>
          </p:cNvPr>
          <p:cNvSpPr txBox="1"/>
          <p:nvPr/>
        </p:nvSpPr>
        <p:spPr>
          <a:xfrm>
            <a:off x="8359573" y="139065"/>
            <a:ext cx="60960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D</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id="{5926C288-4956-4804-9143-83FF163CAFF5}"/>
              </a:ext>
            </a:extLst>
          </p:cNvPr>
          <p:cNvSpPr txBox="1"/>
          <p:nvPr/>
        </p:nvSpPr>
        <p:spPr>
          <a:xfrm>
            <a:off x="8280832" y="2978208"/>
            <a:ext cx="533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7" name="文本框 6">
            <a:extLst>
              <a:ext uri="{FF2B5EF4-FFF2-40B4-BE49-F238E27FC236}">
                <a16:creationId xmlns:a16="http://schemas.microsoft.com/office/drawing/2014/main" id="{B3BB933D-E97C-4F69-B767-0712D4A546DD}"/>
              </a:ext>
            </a:extLst>
          </p:cNvPr>
          <p:cNvSpPr txBox="1"/>
          <p:nvPr/>
        </p:nvSpPr>
        <p:spPr>
          <a:xfrm>
            <a:off x="2265680" y="2978209"/>
            <a:ext cx="533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8" name="文本框 7">
            <a:extLst>
              <a:ext uri="{FF2B5EF4-FFF2-40B4-BE49-F238E27FC236}">
                <a16:creationId xmlns:a16="http://schemas.microsoft.com/office/drawing/2014/main" id="{39AA45B2-7053-4673-87C1-F7F0B8FE32D4}"/>
              </a:ext>
            </a:extLst>
          </p:cNvPr>
          <p:cNvSpPr txBox="1"/>
          <p:nvPr/>
        </p:nvSpPr>
        <p:spPr>
          <a:xfrm>
            <a:off x="5481657" y="2978208"/>
            <a:ext cx="533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564DE290-8CDD-4527-8CA7-3AFFDDE6AB77}"/>
              </a:ext>
            </a:extLst>
          </p:cNvPr>
          <p:cNvSpPr txBox="1"/>
          <p:nvPr/>
        </p:nvSpPr>
        <p:spPr>
          <a:xfrm>
            <a:off x="2255520" y="3497921"/>
            <a:ext cx="533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11" name="文本框 10">
            <a:extLst>
              <a:ext uri="{FF2B5EF4-FFF2-40B4-BE49-F238E27FC236}">
                <a16:creationId xmlns:a16="http://schemas.microsoft.com/office/drawing/2014/main" id="{417B15F7-7998-4EED-8DA4-D46A40E9E178}"/>
              </a:ext>
            </a:extLst>
          </p:cNvPr>
          <p:cNvSpPr txBox="1"/>
          <p:nvPr/>
        </p:nvSpPr>
        <p:spPr>
          <a:xfrm>
            <a:off x="4116286" y="3501699"/>
            <a:ext cx="533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32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13" name="文本框 12">
            <a:extLst>
              <a:ext uri="{FF2B5EF4-FFF2-40B4-BE49-F238E27FC236}">
                <a16:creationId xmlns:a16="http://schemas.microsoft.com/office/drawing/2014/main" id="{2FB4E437-C693-4B23-84EE-133995ECB297}"/>
              </a:ext>
            </a:extLst>
          </p:cNvPr>
          <p:cNvSpPr txBox="1"/>
          <p:nvPr/>
        </p:nvSpPr>
        <p:spPr>
          <a:xfrm>
            <a:off x="584832" y="5234529"/>
            <a:ext cx="10149207" cy="523220"/>
          </a:xfrm>
          <a:prstGeom prst="rect">
            <a:avLst/>
          </a:prstGeom>
          <a:noFill/>
        </p:spPr>
        <p:txBody>
          <a:bodyPr wrap="square">
            <a:spAutoFit/>
          </a:bodyPr>
          <a:lstStyle/>
          <a:p>
            <a:r>
              <a:rPr lang="zh-CN" altLang="en-US" sz="2800">
                <a:solidFill>
                  <a:srgbClr val="FF0000"/>
                </a:solidFill>
              </a:rPr>
              <a:t>吕蒙正装作没有听见走过去了</a:t>
            </a:r>
          </a:p>
        </p:txBody>
      </p:sp>
      <p:sp>
        <p:nvSpPr>
          <p:cNvPr id="14" name="文本框 13">
            <a:extLst>
              <a:ext uri="{FF2B5EF4-FFF2-40B4-BE49-F238E27FC236}">
                <a16:creationId xmlns:a16="http://schemas.microsoft.com/office/drawing/2014/main" id="{80337BA0-D77E-47EA-9CBF-3A39AED22C42}"/>
              </a:ext>
            </a:extLst>
          </p:cNvPr>
          <p:cNvSpPr txBox="1"/>
          <p:nvPr/>
        </p:nvSpPr>
        <p:spPr>
          <a:xfrm>
            <a:off x="584832" y="6195715"/>
            <a:ext cx="11363327" cy="523220"/>
          </a:xfrm>
          <a:prstGeom prst="rect">
            <a:avLst/>
          </a:prstGeom>
          <a:noFill/>
        </p:spPr>
        <p:txBody>
          <a:bodyPr wrap="square">
            <a:spAutoFit/>
          </a:bodyPr>
          <a:lstStyle/>
          <a:p>
            <a:r>
              <a:rPr lang="zh-CN" altLang="en-US" sz="2800">
                <a:solidFill>
                  <a:srgbClr val="FF0000"/>
                </a:solidFill>
              </a:rPr>
              <a:t>娄公有大德，我被他宽容相待却不知道，我不及他太远了！</a:t>
            </a:r>
          </a:p>
        </p:txBody>
      </p:sp>
    </p:spTree>
    <p:extLst>
      <p:ext uri="{BB962C8B-B14F-4D97-AF65-F5344CB8AC3E}">
        <p14:creationId xmlns:p14="http://schemas.microsoft.com/office/powerpoint/2010/main" val="415497068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3" grpId="0"/>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5BA8E15-4A7C-45EE-9B1F-158747F7873E}"/>
              </a:ext>
            </a:extLst>
          </p:cNvPr>
          <p:cNvSpPr>
            <a:spLocks noGrp="1"/>
          </p:cNvSpPr>
          <p:nvPr>
            <p:ph type="title"/>
          </p:nvPr>
        </p:nvSpPr>
        <p:spPr>
          <a:xfrm>
            <a:off x="492760" y="500062"/>
            <a:ext cx="10515600" cy="1325563"/>
          </a:xfrm>
        </p:spPr>
        <p:txBody>
          <a:bodyPr>
            <a:normAutofit/>
          </a:bodyPr>
          <a:lstStyle/>
          <a:p>
            <a:r>
              <a:rPr lang="en-US" altLang="zh-CN" sz="3200"/>
              <a:t>4.</a:t>
            </a:r>
            <a:r>
              <a:rPr lang="zh-CN" altLang="en-US" sz="3200"/>
              <a:t>甲文和乙文都赞扬了吕蒙正和娄师德怎样的品格？由他们身上我们得到哪些启示？</a:t>
            </a:r>
          </a:p>
        </p:txBody>
      </p:sp>
      <p:sp>
        <p:nvSpPr>
          <p:cNvPr id="10" name="内容占位符 9">
            <a:extLst>
              <a:ext uri="{FF2B5EF4-FFF2-40B4-BE49-F238E27FC236}">
                <a16:creationId xmlns:a16="http://schemas.microsoft.com/office/drawing/2014/main" id="{02356165-2113-4621-9E68-151A37C5F81A}"/>
              </a:ext>
            </a:extLst>
          </p:cNvPr>
          <p:cNvSpPr>
            <a:spLocks noGrp="1"/>
          </p:cNvSpPr>
          <p:nvPr>
            <p:ph idx="1"/>
          </p:nvPr>
        </p:nvSpPr>
        <p:spPr>
          <a:xfrm>
            <a:off x="421640" y="2333625"/>
            <a:ext cx="11038840" cy="4351338"/>
          </a:xfrm>
        </p:spPr>
        <p:txBody>
          <a:bodyPr>
            <a:normAutofit/>
          </a:bodyPr>
          <a:lstStyle/>
          <a:p>
            <a:pPr marL="0" indent="0">
              <a:buNone/>
            </a:pPr>
            <a:r>
              <a:rPr lang="zh-CN" altLang="en-US" sz="3200" b="1">
                <a:solidFill>
                  <a:srgbClr val="FF0000"/>
                </a:solidFill>
              </a:rPr>
              <a:t>赞扬了他们身上为人处事的智慧，宽容大度的品格。（</a:t>
            </a:r>
            <a:r>
              <a:rPr lang="en-US" altLang="zh-CN" sz="3200" b="1">
                <a:solidFill>
                  <a:srgbClr val="FF0000"/>
                </a:solidFill>
              </a:rPr>
              <a:t>1</a:t>
            </a:r>
            <a:r>
              <a:rPr lang="zh-CN" altLang="en-US" sz="3200" b="1">
                <a:solidFill>
                  <a:srgbClr val="FF0000"/>
                </a:solidFill>
              </a:rPr>
              <a:t>分）它告诫我们在日常生活中，应有宽宏大度、不计个人得失的胸怀。（</a:t>
            </a:r>
            <a:r>
              <a:rPr lang="en-US" altLang="zh-CN" sz="3200" b="1">
                <a:solidFill>
                  <a:srgbClr val="FF0000"/>
                </a:solidFill>
              </a:rPr>
              <a:t>2</a:t>
            </a:r>
            <a:r>
              <a:rPr lang="zh-CN" altLang="en-US" sz="3200" b="1">
                <a:solidFill>
                  <a:srgbClr val="FF0000"/>
                </a:solidFill>
              </a:rPr>
              <a:t>分）</a:t>
            </a:r>
          </a:p>
        </p:txBody>
      </p:sp>
    </p:spTree>
    <p:extLst>
      <p:ext uri="{BB962C8B-B14F-4D97-AF65-F5344CB8AC3E}">
        <p14:creationId xmlns:p14="http://schemas.microsoft.com/office/powerpoint/2010/main" val="206857593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615123" y="315040"/>
            <a:ext cx="2733812" cy="646331"/>
          </a:xfrm>
          <a:prstGeom prst="rect">
            <a:avLst/>
          </a:prstGeom>
          <a:solidFill>
            <a:schemeClr val="bg1"/>
          </a:solidFill>
        </p:spPr>
        <p:txBody>
          <a:bodyPr vert="horz" wrap="square" rtlCol="0">
            <a:spAutoFit/>
          </a:bodyPr>
          <a:lstStyle/>
          <a:p>
            <a:pPr algn="ctr"/>
            <a:r>
              <a:rPr lang="zh-CN" altLang="en-US" sz="3600">
                <a:gradFill>
                  <a:gsLst>
                    <a:gs pos="0">
                      <a:schemeClr val="tx1"/>
                    </a:gs>
                    <a:gs pos="100000">
                      <a:srgbClr val="C00000"/>
                    </a:gs>
                  </a:gsLst>
                  <a:lin ang="0" scaled="0"/>
                </a:gradFill>
                <a:latin typeface="+mn-ea"/>
                <a:cs typeface="Tahoma" panose="020b0604030504040204" pitchFamily="34" charset="0"/>
              </a:rPr>
              <a:t>教师点拨</a:t>
            </a:r>
          </a:p>
        </p:txBody>
      </p:sp>
      <p:pic>
        <p:nvPicPr>
          <p:cNvPr id="5122"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217414" y="2921520"/>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14819" y="2155711"/>
            <a:ext cx="2643860" cy="3103791"/>
            <a:chOff x="4098774" y="1395749"/>
            <a:chExt cx="2324100" cy="2728404"/>
          </a:xfrm>
        </p:grpSpPr>
        <p:pic>
          <p:nvPicPr>
            <p:cNvPr id="12"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554EB979-B7E6-461D-9610-00AB501BB372}"/>
              </a:ext>
            </a:extLst>
          </p:cNvPr>
          <p:cNvSpPr txBox="1"/>
          <p:nvPr/>
        </p:nvSpPr>
        <p:spPr>
          <a:xfrm>
            <a:off x="435501" y="1201604"/>
            <a:ext cx="9333785" cy="954107"/>
          </a:xfrm>
          <a:prstGeom prst="rect">
            <a:avLst/>
          </a:prstGeom>
          <a:noFill/>
        </p:spPr>
        <p:txBody>
          <a:bodyPr wrap="square">
            <a:spAutoFit/>
          </a:bodyPr>
          <a:lstStyle/>
          <a:p>
            <a:r>
              <a:rPr lang="zh-CN" altLang="en-US" sz="2800"/>
              <a:t>感悟</a:t>
            </a:r>
            <a:r>
              <a:rPr lang="en-US" altLang="zh-CN" sz="2800"/>
              <a:t>/</a:t>
            </a:r>
            <a:r>
              <a:rPr lang="zh-CN" altLang="en-US" sz="2800"/>
              <a:t>体会</a:t>
            </a:r>
            <a:r>
              <a:rPr lang="en-US" altLang="zh-CN" sz="2800"/>
              <a:t>/</a:t>
            </a:r>
            <a:r>
              <a:rPr lang="zh-CN" altLang="en-US" sz="2800"/>
              <a:t>启示类答题思路：</a:t>
            </a:r>
            <a:endParaRPr lang="en-US" altLang="zh-CN" sz="2800"/>
          </a:p>
          <a:p>
            <a:endParaRPr lang="zh-CN" altLang="en-US" sz="2800"/>
          </a:p>
        </p:txBody>
      </p:sp>
      <p:sp>
        <p:nvSpPr>
          <p:cNvPr id="29" name="文本框 28">
            <a:extLst>
              <a:ext uri="{FF2B5EF4-FFF2-40B4-BE49-F238E27FC236}">
                <a16:creationId xmlns:a16="http://schemas.microsoft.com/office/drawing/2014/main" id="{36F9F3E0-88A2-4C54-B14E-D68DB12749D0}"/>
              </a:ext>
            </a:extLst>
          </p:cNvPr>
          <p:cNvSpPr txBox="1"/>
          <p:nvPr/>
        </p:nvSpPr>
        <p:spPr>
          <a:xfrm>
            <a:off x="2936926" y="2155711"/>
            <a:ext cx="6552513" cy="3815725"/>
          </a:xfrm>
          <a:prstGeom prst="rect">
            <a:avLst/>
          </a:prstGeom>
          <a:noFill/>
        </p:spPr>
        <p:txBody>
          <a:bodyPr wrap="square">
            <a:spAutoFit/>
          </a:bodyPr>
          <a:lstStyle/>
          <a:p>
            <a:pPr>
              <a:lnSpc>
                <a:spcPct val="125000"/>
              </a:lnSpc>
            </a:pPr>
            <a:r>
              <a:rPr lang="en-US" altLang="zh-CN" sz="2800"/>
              <a:t>1</a:t>
            </a:r>
            <a:r>
              <a:rPr lang="zh-CN" altLang="en-US" sz="2800"/>
              <a:t>、</a:t>
            </a:r>
            <a:r>
              <a:rPr lang="zh-CN" altLang="en-US" sz="2800">
                <a:solidFill>
                  <a:srgbClr val="FF0000"/>
                </a:solidFill>
              </a:rPr>
              <a:t>紧扣原文</a:t>
            </a:r>
            <a:r>
              <a:rPr lang="zh-CN" altLang="en-US" sz="2800"/>
              <a:t>。</a:t>
            </a:r>
            <a:endParaRPr lang="en-US" altLang="zh-CN" sz="2800"/>
          </a:p>
          <a:p>
            <a:pPr>
              <a:lnSpc>
                <a:spcPct val="125000"/>
              </a:lnSpc>
            </a:pPr>
            <a:r>
              <a:rPr lang="zh-CN" altLang="en-US" sz="2800"/>
              <a:t>要求：简要概括原文传达出的主旨，或开门见山直接点明，言简意赅。</a:t>
            </a:r>
          </a:p>
          <a:p>
            <a:pPr>
              <a:lnSpc>
                <a:spcPct val="125000"/>
              </a:lnSpc>
            </a:pPr>
            <a:r>
              <a:rPr lang="en-US" altLang="zh-CN" sz="2800"/>
              <a:t>2</a:t>
            </a:r>
            <a:r>
              <a:rPr lang="zh-CN" altLang="en-US" sz="2800"/>
              <a:t>、</a:t>
            </a:r>
            <a:r>
              <a:rPr lang="zh-CN" altLang="en-US" sz="2800">
                <a:solidFill>
                  <a:srgbClr val="FF0000"/>
                </a:solidFill>
              </a:rPr>
              <a:t>联系实际</a:t>
            </a:r>
            <a:r>
              <a:rPr lang="zh-CN" altLang="en-US" sz="2800"/>
              <a:t>。</a:t>
            </a:r>
            <a:endParaRPr lang="en-US" altLang="zh-CN" sz="2800"/>
          </a:p>
          <a:p>
            <a:pPr>
              <a:lnSpc>
                <a:spcPct val="125000"/>
              </a:lnSpc>
            </a:pPr>
            <a:r>
              <a:rPr lang="zh-CN" altLang="en-US" sz="2800"/>
              <a:t>要求：感悟要与原文一脉相承，主题思想积极正面，结合实际生活列举事例，事例要典型，具有说服力。</a:t>
            </a:r>
          </a:p>
        </p:txBody>
      </p:sp>
    </p:spTree>
    <p:extLst>
      <p:ext uri="{BB962C8B-B14F-4D97-AF65-F5344CB8AC3E}">
        <p14:creationId xmlns:p14="http://schemas.microsoft.com/office/powerpoint/2010/main" val="288960715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250"/>
                                        <p:tgtEl>
                                          <p:spTgt spid="5122"/>
                                        </p:tgtEl>
                                      </p:cBhvr>
                                    </p:animEffect>
                                    <p:anim calcmode="lin" valueType="num">
                                      <p:cBhvr>
                                        <p:cTn id="8" dur="1250" fill="hold"/>
                                        <p:tgtEl>
                                          <p:spTgt spid="5122"/>
                                        </p:tgtEl>
                                        <p:attrNameLst>
                                          <p:attrName>ppt_x</p:attrName>
                                        </p:attrNameLst>
                                      </p:cBhvr>
                                      <p:tavLst>
                                        <p:tav tm="0">
                                          <p:val>
                                            <p:strVal val="#ppt_x"/>
                                          </p:val>
                                        </p:tav>
                                        <p:tav tm="100000">
                                          <p:val>
                                            <p:strVal val="#ppt_x"/>
                                          </p:val>
                                        </p:tav>
                                      </p:tavLst>
                                    </p:anim>
                                    <p:anim calcmode="lin" valueType="num">
                                      <p:cBhvr>
                                        <p:cTn id="9" dur="1250" fill="hold"/>
                                        <p:tgtEl>
                                          <p:spTgt spid="512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250"/>
                                        <p:tgtEl>
                                          <p:spTgt spid="6"/>
                                        </p:tgtEl>
                                      </p:cBhvr>
                                    </p:animEffect>
                                    <p:anim calcmode="lin" valueType="num">
                                      <p:cBhvr>
                                        <p:cTn id="14" dur="1250" fill="hold"/>
                                        <p:tgtEl>
                                          <p:spTgt spid="6"/>
                                        </p:tgtEl>
                                        <p:attrNameLst>
                                          <p:attrName>ppt_x</p:attrName>
                                        </p:attrNameLst>
                                      </p:cBhvr>
                                      <p:tavLst>
                                        <p:tav tm="0">
                                          <p:val>
                                            <p:strVal val="#ppt_x"/>
                                          </p:val>
                                        </p:tav>
                                        <p:tav tm="100000">
                                          <p:val>
                                            <p:strVal val="#ppt_x"/>
                                          </p:val>
                                        </p:tav>
                                      </p:tavLst>
                                    </p:anim>
                                    <p:anim calcmode="lin" valueType="num">
                                      <p:cBhvr>
                                        <p:cTn id="15" dur="1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xEl>
                                              <p:pRg st="0" end="0"/>
                                            </p:txEl>
                                          </p:spTgt>
                                        </p:tgtEl>
                                        <p:attrNameLst>
                                          <p:attrName>style.visibility</p:attrName>
                                        </p:attrNameLst>
                                      </p:cBhvr>
                                      <p:to>
                                        <p:strVal val="visible"/>
                                      </p:to>
                                    </p:set>
                                    <p:animEffect transition="in" filter="fade">
                                      <p:cBhvr>
                                        <p:cTn id="20" dur="500"/>
                                        <p:tgtEl>
                                          <p:spTgt spid="29">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9">
                                            <p:txEl>
                                              <p:pRg st="1" end="1"/>
                                            </p:txEl>
                                          </p:spTgt>
                                        </p:tgtEl>
                                        <p:attrNameLst>
                                          <p:attrName>style.visibility</p:attrName>
                                        </p:attrNameLst>
                                      </p:cBhvr>
                                      <p:to>
                                        <p:strVal val="visible"/>
                                      </p:to>
                                    </p:set>
                                    <p:animEffect transition="in" filter="fade">
                                      <p:cBhvr>
                                        <p:cTn id="25" dur="500"/>
                                        <p:tgtEl>
                                          <p:spTgt spid="29">
                                            <p:txEl>
                                              <p:pRg st="1" end="1"/>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9">
                                            <p:txEl>
                                              <p:pRg st="2" end="2"/>
                                            </p:txEl>
                                          </p:spTgt>
                                        </p:tgtEl>
                                        <p:attrNameLst>
                                          <p:attrName>style.visibility</p:attrName>
                                        </p:attrNameLst>
                                      </p:cBhvr>
                                      <p:to>
                                        <p:strVal val="visible"/>
                                      </p:to>
                                    </p:set>
                                    <p:animEffect transition="in" filter="fade">
                                      <p:cBhvr>
                                        <p:cTn id="30" dur="500"/>
                                        <p:tgtEl>
                                          <p:spTgt spid="29">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9">
                                            <p:txEl>
                                              <p:pRg st="3" end="3"/>
                                            </p:txEl>
                                          </p:spTgt>
                                        </p:tgtEl>
                                        <p:attrNameLst>
                                          <p:attrName>style.visibility</p:attrName>
                                        </p:attrNameLst>
                                      </p:cBhvr>
                                      <p:to>
                                        <p:strVal val="visible"/>
                                      </p:to>
                                    </p:set>
                                    <p:animEffect transition="in" filter="fade">
                                      <p:cBhvr>
                                        <p:cTn id="35" dur="500"/>
                                        <p:tgtEl>
                                          <p:spTgt spid="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6F27BC73-54C3-44FA-B905-4A14443F5CBB}"/>
              </a:ext>
            </a:extLst>
          </p:cNvPr>
          <p:cNvSpPr>
            <a:spLocks noGrp="1"/>
          </p:cNvSpPr>
          <p:nvPr>
            <p:ph type="title"/>
          </p:nvPr>
        </p:nvSpPr>
        <p:spPr>
          <a:xfrm>
            <a:off x="170721" y="-156117"/>
            <a:ext cx="10515600" cy="1325563"/>
          </a:xfrm>
        </p:spPr>
        <p:txBody>
          <a:bodyPr>
            <a:normAutofit/>
          </a:bodyPr>
          <a:lstStyle/>
          <a:p>
            <a:r>
              <a:rPr lang="zh-CN" altLang="en-US" sz="3200">
                <a:solidFill>
                  <a:srgbClr val="FF0000"/>
                </a:solidFill>
              </a:rPr>
              <a:t>积累常见一词多义：</a:t>
            </a:r>
          </a:p>
        </p:txBody>
      </p:sp>
      <p:sp>
        <p:nvSpPr>
          <p:cNvPr id="3" name="内容占位符 2">
            <a:extLst>
              <a:ext uri="{FF2B5EF4-FFF2-40B4-BE49-F238E27FC236}">
                <a16:creationId xmlns:a16="http://schemas.microsoft.com/office/drawing/2014/main" id="{919C61CE-285F-4DC6-9047-3A5B3FEBA2B2}"/>
              </a:ext>
            </a:extLst>
          </p:cNvPr>
          <p:cNvSpPr>
            <a:spLocks noGrp="1"/>
          </p:cNvSpPr>
          <p:nvPr>
            <p:ph idx="1"/>
          </p:nvPr>
        </p:nvSpPr>
        <p:spPr>
          <a:xfrm>
            <a:off x="716986" y="945415"/>
            <a:ext cx="9590796" cy="4351338"/>
          </a:xfrm>
        </p:spPr>
        <p:txBody>
          <a:bodyPr>
            <a:noAutofit/>
          </a:bodyPr>
          <a:lstStyle/>
          <a:p>
            <a:pPr marL="0" indent="0">
              <a:buNone/>
            </a:pPr>
            <a:r>
              <a:rPr lang="zh-CN" altLang="en-US">
                <a:solidFill>
                  <a:srgbClr val="002060"/>
                </a:solidFill>
              </a:rPr>
              <a:t>为</a:t>
            </a:r>
            <a:r>
              <a:rPr lang="zh-CN" altLang="en-US">
                <a:sym typeface="Wingdings" panose="05000000000000000000" pitchFamily="2" charset="2"/>
              </a:rPr>
              <a:t>：</a:t>
            </a:r>
            <a:endParaRPr lang="en-US" altLang="zh-CN">
              <a:sym typeface="Wingdings" panose="05000000000000000000" pitchFamily="2" charset="2"/>
            </a:endParaRPr>
          </a:p>
          <a:p>
            <a:pPr marL="0" indent="0">
              <a:buNone/>
            </a:pPr>
            <a:r>
              <a:rPr lang="zh-CN" altLang="en-US">
                <a:sym typeface="Wingdings" panose="05000000000000000000" pitchFamily="2" charset="2"/>
              </a:rPr>
              <a:t>（</a:t>
            </a:r>
            <a:r>
              <a:rPr lang="en-US" altLang="zh-CN">
                <a:sym typeface="Wingdings" panose="05000000000000000000" pitchFamily="2" charset="2"/>
              </a:rPr>
              <a:t>1</a:t>
            </a:r>
            <a:r>
              <a:rPr lang="zh-CN" altLang="en-US">
                <a:sym typeface="Wingdings" panose="05000000000000000000" pitchFamily="2" charset="2"/>
              </a:rPr>
              <a:t>）成为，变成。例：孤岂欲卿治经为博士邪</a:t>
            </a:r>
            <a:endParaRPr lang="en-US" altLang="zh-CN">
              <a:sym typeface="Wingdings" panose="05000000000000000000" pitchFamily="2" charset="2"/>
            </a:endParaRPr>
          </a:p>
          <a:p>
            <a:pPr marL="0" indent="0">
              <a:buNone/>
            </a:pPr>
            <a:r>
              <a:rPr lang="zh-CN" altLang="en-US">
                <a:sym typeface="Wingdings" panose="05000000000000000000" pitchFamily="2" charset="2"/>
              </a:rPr>
              <a:t>（</a:t>
            </a:r>
            <a:r>
              <a:rPr lang="en-US" altLang="zh-CN">
                <a:sym typeface="Wingdings" panose="05000000000000000000" pitchFamily="2" charset="2"/>
              </a:rPr>
              <a:t>2</a:t>
            </a:r>
            <a:r>
              <a:rPr lang="zh-CN" altLang="en-US">
                <a:sym typeface="Wingdings" panose="05000000000000000000" pitchFamily="2" charset="2"/>
              </a:rPr>
              <a:t>）做。                  例：可以为师矣。</a:t>
            </a:r>
            <a:endParaRPr lang="en-US" altLang="zh-CN">
              <a:sym typeface="Wingdings" panose="05000000000000000000" pitchFamily="2" charset="2"/>
            </a:endParaRPr>
          </a:p>
          <a:p>
            <a:pPr marL="0" indent="0">
              <a:buNone/>
            </a:pPr>
            <a:r>
              <a:rPr lang="zh-CN" altLang="en-US">
                <a:sym typeface="Wingdings" panose="05000000000000000000" pitchFamily="2" charset="2"/>
              </a:rPr>
              <a:t>（</a:t>
            </a:r>
            <a:r>
              <a:rPr lang="en-US" altLang="zh-CN">
                <a:sym typeface="Wingdings" panose="05000000000000000000" pitchFamily="2" charset="2"/>
              </a:rPr>
              <a:t>3</a:t>
            </a:r>
            <a:r>
              <a:rPr lang="zh-CN" altLang="en-US">
                <a:sym typeface="Wingdings" panose="05000000000000000000" pitchFamily="2" charset="2"/>
              </a:rPr>
              <a:t>）是。                  例：此不为远者小而近者大乎？</a:t>
            </a:r>
          </a:p>
          <a:p>
            <a:pPr marL="0" indent="0">
              <a:buNone/>
            </a:pPr>
            <a:r>
              <a:rPr lang="zh-CN" altLang="en-US">
                <a:sym typeface="Wingdings" panose="05000000000000000000" pitchFamily="2" charset="2"/>
              </a:rPr>
              <a:t>（</a:t>
            </a:r>
            <a:r>
              <a:rPr lang="en-US" altLang="zh-CN">
                <a:sym typeface="Wingdings" panose="05000000000000000000" pitchFamily="2" charset="2"/>
              </a:rPr>
              <a:t>4</a:t>
            </a:r>
            <a:r>
              <a:rPr lang="zh-CN" altLang="en-US">
                <a:sym typeface="Wingdings" panose="05000000000000000000" pitchFamily="2" charset="2"/>
              </a:rPr>
              <a:t>）以为，认为。例：自以为大有所益</a:t>
            </a:r>
          </a:p>
          <a:p>
            <a:pPr marL="0" indent="0">
              <a:buNone/>
            </a:pPr>
            <a:r>
              <a:rPr lang="zh-CN" altLang="en-US">
                <a:sym typeface="Wingdings" panose="05000000000000000000" pitchFamily="2" charset="2"/>
              </a:rPr>
              <a:t>（</a:t>
            </a:r>
            <a:r>
              <a:rPr lang="en-US" altLang="zh-CN">
                <a:sym typeface="Wingdings" panose="05000000000000000000" pitchFamily="2" charset="2"/>
              </a:rPr>
              <a:t>5</a:t>
            </a:r>
            <a:r>
              <a:rPr lang="zh-CN" altLang="en-US">
                <a:sym typeface="Wingdings" panose="05000000000000000000" pitchFamily="2" charset="2"/>
              </a:rPr>
              <a:t>）被。                 例：岂能为暴涨携之去</a:t>
            </a:r>
            <a:endParaRPr lang="en-US" altLang="zh-CN">
              <a:sym typeface="Wingdings" panose="05000000000000000000" pitchFamily="2" charset="2"/>
            </a:endParaRPr>
          </a:p>
          <a:p>
            <a:pPr marL="0" indent="0">
              <a:buNone/>
            </a:pPr>
            <a:r>
              <a:rPr lang="zh-CN" altLang="en-US">
                <a:sym typeface="Wingdings" panose="05000000000000000000" pitchFamily="2" charset="2"/>
              </a:rPr>
              <a:t>（</a:t>
            </a:r>
            <a:r>
              <a:rPr lang="en-US" altLang="zh-CN">
                <a:sym typeface="Wingdings" panose="05000000000000000000" pitchFamily="2" charset="2"/>
              </a:rPr>
              <a:t>6</a:t>
            </a:r>
            <a:r>
              <a:rPr lang="zh-CN" altLang="en-US">
                <a:sym typeface="Wingdings" panose="05000000000000000000" pitchFamily="2" charset="2"/>
              </a:rPr>
              <a:t>）为了。            例：愿为市鞍马，从此替爷征。</a:t>
            </a:r>
            <a:endParaRPr lang="en-US" altLang="zh-CN">
              <a:sym typeface="Wingdings" panose="05000000000000000000" pitchFamily="2" charset="2"/>
            </a:endParaRPr>
          </a:p>
          <a:p>
            <a:pPr marL="0" indent="0">
              <a:buNone/>
            </a:pPr>
            <a:r>
              <a:rPr lang="zh-CN" altLang="en-US">
                <a:sym typeface="Wingdings" panose="05000000000000000000" pitchFamily="2" charset="2"/>
              </a:rPr>
              <a:t>（</a:t>
            </a:r>
            <a:r>
              <a:rPr lang="en-US" altLang="zh-CN">
                <a:sym typeface="Wingdings" panose="05000000000000000000" pitchFamily="2" charset="2"/>
              </a:rPr>
              <a:t>7</a:t>
            </a:r>
            <a:r>
              <a:rPr lang="zh-CN" altLang="en-US">
                <a:sym typeface="Wingdings" panose="05000000000000000000" pitchFamily="2" charset="2"/>
              </a:rPr>
              <a:t>）给，替。        例：公输盘为我为云梯。</a:t>
            </a:r>
          </a:p>
          <a:p>
            <a:pPr marL="0" indent="0">
              <a:buNone/>
            </a:pPr>
            <a:r>
              <a:rPr lang="zh-CN" altLang="en-US">
                <a:sym typeface="Wingdings" panose="05000000000000000000" pitchFamily="2" charset="2"/>
              </a:rPr>
              <a:t>（</a:t>
            </a:r>
            <a:r>
              <a:rPr lang="en-US" altLang="zh-CN">
                <a:sym typeface="Wingdings" panose="05000000000000000000" pitchFamily="2" charset="2"/>
              </a:rPr>
              <a:t>8</a:t>
            </a:r>
            <a:r>
              <a:rPr lang="zh-CN" altLang="en-US">
                <a:sym typeface="Wingdings" panose="05000000000000000000" pitchFamily="2" charset="2"/>
              </a:rPr>
              <a:t>）对，向。        例：不足为外人道也。</a:t>
            </a:r>
          </a:p>
          <a:p>
            <a:pPr marL="0" indent="0">
              <a:buNone/>
            </a:pPr>
            <a:r>
              <a:rPr lang="zh-CN" altLang="en-US">
                <a:sym typeface="Wingdings" panose="05000000000000000000" pitchFamily="2" charset="2"/>
              </a:rPr>
              <a:t>（</a:t>
            </a:r>
            <a:r>
              <a:rPr lang="en-US" altLang="zh-CN">
                <a:sym typeface="Wingdings" panose="05000000000000000000" pitchFamily="2" charset="2"/>
              </a:rPr>
              <a:t>9</a:t>
            </a:r>
            <a:r>
              <a:rPr lang="zh-CN" altLang="en-US">
                <a:sym typeface="Wingdings" panose="05000000000000000000" pitchFamily="2" charset="2"/>
              </a:rPr>
              <a:t>）因为。            例：盘庚不为怨者故改其度。</a:t>
            </a:r>
            <a:endParaRPr lang="en-US" altLang="zh-CN">
              <a:sym typeface="Wingdings" panose="05000000000000000000" pitchFamily="2" charset="2"/>
            </a:endParaRPr>
          </a:p>
          <a:p>
            <a:pPr marL="0" indent="0">
              <a:buNone/>
            </a:pPr>
            <a:endParaRPr lang="en-US" altLang="zh-CN">
              <a:sym typeface="Wingdings" panose="05000000000000000000" pitchFamily="2" charset="2"/>
            </a:endParaRPr>
          </a:p>
        </p:txBody>
      </p:sp>
      <p:sp>
        <p:nvSpPr>
          <p:cNvPr id="5" name="文本框 4">
            <a:extLst>
              <a:ext uri="{FF2B5EF4-FFF2-40B4-BE49-F238E27FC236}">
                <a16:creationId xmlns:a16="http://schemas.microsoft.com/office/drawing/2014/main" id="{4EDE3615-D74F-486D-B122-AE272D516746}"/>
              </a:ext>
            </a:extLst>
          </p:cNvPr>
          <p:cNvSpPr txBox="1"/>
          <p:nvPr/>
        </p:nvSpPr>
        <p:spPr>
          <a:xfrm>
            <a:off x="394880" y="835728"/>
            <a:ext cx="10997006" cy="5970160"/>
          </a:xfrm>
          <a:prstGeom prst="rect">
            <a:avLst/>
          </a:prstGeom>
          <a:solidFill>
            <a:schemeClr val="accent4">
              <a:lumMod val="20000"/>
              <a:lumOff val="80000"/>
            </a:schemeClr>
          </a:solidFill>
        </p:spPr>
        <p:txBody>
          <a:bodyPr wrap="square">
            <a:spAutoFit/>
          </a:bodyPr>
          <a:lstStyle/>
          <a:p>
            <a:pPr>
              <a:lnSpc>
                <a:spcPct val="125000"/>
              </a:lnSpc>
            </a:pPr>
            <a:r>
              <a:rPr lang="zh-CN" altLang="en-US" sz="2800">
                <a:solidFill>
                  <a:srgbClr val="002060"/>
                </a:solidFill>
              </a:rPr>
              <a:t>之：</a:t>
            </a:r>
            <a:endParaRPr lang="en-US" altLang="zh-CN" sz="2800">
              <a:solidFill>
                <a:srgbClr val="002060"/>
              </a:solidFill>
            </a:endParaRPr>
          </a:p>
          <a:p>
            <a:pPr>
              <a:lnSpc>
                <a:spcPct val="125000"/>
              </a:lnSpc>
            </a:pPr>
            <a:r>
              <a:rPr lang="zh-CN" altLang="en-US" sz="2800"/>
              <a:t>（</a:t>
            </a:r>
            <a:r>
              <a:rPr lang="en-US" altLang="zh-CN" sz="2800"/>
              <a:t>1</a:t>
            </a:r>
            <a:r>
              <a:rPr lang="zh-CN" altLang="en-US" sz="2800"/>
              <a:t>）助词，的                                      </a:t>
            </a:r>
            <a:endParaRPr lang="en-US" altLang="zh-CN" sz="2800"/>
          </a:p>
          <a:p>
            <a:pPr>
              <a:lnSpc>
                <a:spcPct val="125000"/>
              </a:lnSpc>
            </a:pPr>
            <a:r>
              <a:rPr lang="zh-CN" altLang="en-US" sz="2800"/>
              <a:t> 例：赤子之心。</a:t>
            </a:r>
          </a:p>
          <a:p>
            <a:pPr>
              <a:lnSpc>
                <a:spcPct val="125000"/>
              </a:lnSpc>
            </a:pPr>
            <a:r>
              <a:rPr lang="zh-CN" altLang="en-US" sz="2800"/>
              <a:t>（</a:t>
            </a:r>
            <a:r>
              <a:rPr lang="en-US" altLang="zh-CN" sz="2800"/>
              <a:t>2</a:t>
            </a:r>
            <a:r>
              <a:rPr lang="zh-CN" altLang="en-US" sz="2800"/>
              <a:t>）用在主谓结构之间，取独不译         </a:t>
            </a:r>
            <a:endParaRPr lang="en-US" altLang="zh-CN" sz="2800"/>
          </a:p>
          <a:p>
            <a:pPr>
              <a:lnSpc>
                <a:spcPct val="125000"/>
              </a:lnSpc>
            </a:pPr>
            <a:r>
              <a:rPr lang="zh-CN" altLang="en-US" sz="2800"/>
              <a:t>例：予独爱莲之出淤泥而不染</a:t>
            </a:r>
          </a:p>
          <a:p>
            <a:pPr>
              <a:lnSpc>
                <a:spcPct val="125000"/>
              </a:lnSpc>
            </a:pPr>
            <a:r>
              <a:rPr lang="zh-CN" altLang="en-US" sz="2800"/>
              <a:t>（</a:t>
            </a:r>
            <a:r>
              <a:rPr lang="en-US" altLang="zh-CN" sz="2800"/>
              <a:t>3</a:t>
            </a:r>
            <a:r>
              <a:rPr lang="zh-CN" altLang="en-US" sz="2800"/>
              <a:t>）代词，代替人或事物                           </a:t>
            </a:r>
            <a:endParaRPr lang="en-US" altLang="zh-CN" sz="2800"/>
          </a:p>
          <a:p>
            <a:pPr>
              <a:lnSpc>
                <a:spcPct val="125000"/>
              </a:lnSpc>
            </a:pPr>
            <a:r>
              <a:rPr lang="zh-CN" altLang="en-US" sz="2800"/>
              <a:t>例：求之下流</a:t>
            </a:r>
          </a:p>
          <a:p>
            <a:pPr>
              <a:lnSpc>
                <a:spcPct val="125000"/>
              </a:lnSpc>
            </a:pPr>
            <a:r>
              <a:rPr lang="zh-CN" altLang="en-US" sz="2800"/>
              <a:t>（</a:t>
            </a:r>
            <a:r>
              <a:rPr lang="en-US" altLang="zh-CN" sz="2800"/>
              <a:t>4</a:t>
            </a:r>
            <a:r>
              <a:rPr lang="zh-CN" altLang="en-US" sz="2800"/>
              <a:t>）动词，往，到                                        </a:t>
            </a:r>
            <a:endParaRPr lang="en-US" altLang="zh-CN" sz="2800"/>
          </a:p>
          <a:p>
            <a:pPr>
              <a:lnSpc>
                <a:spcPct val="125000"/>
              </a:lnSpc>
            </a:pPr>
            <a:r>
              <a:rPr lang="zh-CN" altLang="en-US" sz="2800"/>
              <a:t>例：吾欲之南海 </a:t>
            </a:r>
          </a:p>
          <a:p>
            <a:pPr>
              <a:lnSpc>
                <a:spcPct val="125000"/>
              </a:lnSpc>
            </a:pPr>
            <a:r>
              <a:rPr lang="zh-CN" altLang="en-US" sz="2800"/>
              <a:t>（</a:t>
            </a:r>
            <a:r>
              <a:rPr lang="en-US" altLang="zh-CN" sz="2800"/>
              <a:t>5</a:t>
            </a:r>
            <a:r>
              <a:rPr lang="zh-CN" altLang="en-US" sz="2800"/>
              <a:t>）宾语前置的标志，不译                      </a:t>
            </a:r>
            <a:endParaRPr lang="en-US" altLang="zh-CN" sz="2800"/>
          </a:p>
          <a:p>
            <a:pPr>
              <a:lnSpc>
                <a:spcPct val="125000"/>
              </a:lnSpc>
            </a:pPr>
            <a:r>
              <a:rPr lang="zh-CN" altLang="en-US" sz="2800"/>
              <a:t>例：何陋之有</a:t>
            </a:r>
          </a:p>
        </p:txBody>
      </p:sp>
    </p:spTree>
    <p:extLst>
      <p:ext uri="{BB962C8B-B14F-4D97-AF65-F5344CB8AC3E}">
        <p14:creationId xmlns:p14="http://schemas.microsoft.com/office/powerpoint/2010/main" val="146683551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fade">
                                      <p:cBhvr>
                                        <p:cTn id="47" dur="500"/>
                                        <p:tgtEl>
                                          <p:spTgt spid="5">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fade">
                                      <p:cBhvr>
                                        <p:cTn id="52" dur="500"/>
                                        <p:tgtEl>
                                          <p:spTgt spid="5">
                                            <p:txEl>
                                              <p:pRg st="8" end="8"/>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fade">
                                      <p:cBhvr>
                                        <p:cTn id="57" dur="500"/>
                                        <p:tgtEl>
                                          <p:spTgt spid="5">
                                            <p:txEl>
                                              <p:pRg st="9" end="9"/>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fade">
                                      <p:cBhvr>
                                        <p:cTn id="62"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00DBD464-97EC-48DF-A060-0C86FF9D2B54}"/>
              </a:ext>
            </a:extLst>
          </p:cNvPr>
          <p:cNvSpPr txBox="1">
            <a:spLocks noGrp="1"/>
          </p:cNvSpPr>
          <p:nvPr>
            <p:ph type="title"/>
          </p:nvPr>
        </p:nvSpPr>
        <p:spPr>
          <a:xfrm>
            <a:off x="85058" y="888342"/>
            <a:ext cx="10515600" cy="480131"/>
          </a:xfrm>
          <a:prstGeom prst="rect">
            <a:avLst/>
          </a:prstGeom>
          <a:noFill/>
        </p:spPr>
        <p:txBody>
          <a:bodyPr wrap="square" rtlCol="0">
            <a:spAutoFit/>
          </a:bodyPr>
          <a:lstStyle/>
          <a:p>
            <a:r>
              <a:rPr lang="zh-CN" altLang="en-US" sz="2800" b="1">
                <a:solidFill>
                  <a:schemeClr val="bg2">
                    <a:lumMod val="25000"/>
                  </a:schemeClr>
                </a:solidFill>
              </a:rPr>
              <a:t>近三年中考文言文分值、题型如下：</a:t>
            </a:r>
            <a:endParaRPr lang="en-US" altLang="zh-CN" sz="2800" b="1">
              <a:solidFill>
                <a:schemeClr val="bg2">
                  <a:lumMod val="25000"/>
                </a:schemeClr>
              </a:solidFill>
            </a:endParaRPr>
          </a:p>
        </p:txBody>
      </p:sp>
      <p:graphicFrame>
        <p:nvGraphicFramePr>
          <p:cNvPr id="5" name="表格 4">
            <a:extLst>
              <a:ext uri="{FF2B5EF4-FFF2-40B4-BE49-F238E27FC236}">
                <a16:creationId xmlns:a16="http://schemas.microsoft.com/office/drawing/2014/main" id="{DE1053C4-D7EE-41E9-84D5-326DEA45AC21}"/>
              </a:ext>
            </a:extLst>
          </p:cNvPr>
          <p:cNvGraphicFramePr>
            <a:graphicFrameLocks noGrp="1"/>
          </p:cNvGraphicFramePr>
          <p:nvPr>
            <p:extLst>
              <p:ext uri="{D42A27DB-BD31-4B8C-83A1-F6EECF244321}">
                <p14:modId xmlns:p14="http://schemas.microsoft.com/office/powerpoint/2010/main" val="3382798047"/>
              </p:ext>
            </p:extLst>
          </p:nvPr>
        </p:nvGraphicFramePr>
        <p:xfrm>
          <a:off x="243841" y="1368473"/>
          <a:ext cx="11582400" cy="5264640"/>
        </p:xfrm>
        <a:graphic>
          <a:graphicData uri="http://schemas.openxmlformats.org/drawingml/2006/table">
            <a:tbl>
              <a:tblPr firstRow="1" bandRow="1">
                <a:tableStyleId>{F5AB1C69-6EDB-4FF4-983F-18BD219EF322}</a:tableStyleId>
              </a:tblPr>
              <a:tblGrid>
                <a:gridCol w="1999833">
                  <a:extLst>
                    <a:ext uri="{9D8B030D-6E8A-4147-A177-3AD203B41FA5}">
                      <a16:colId xmlns:a16="http://schemas.microsoft.com/office/drawing/2014/main" val="1679514606"/>
                    </a:ext>
                  </a:extLst>
                </a:gridCol>
                <a:gridCol w="5062351">
                  <a:extLst>
                    <a:ext uri="{9D8B030D-6E8A-4147-A177-3AD203B41FA5}">
                      <a16:colId xmlns:a16="http://schemas.microsoft.com/office/drawing/2014/main" val="2810151164"/>
                    </a:ext>
                  </a:extLst>
                </a:gridCol>
                <a:gridCol w="4520216">
                  <a:extLst>
                    <a:ext uri="{9D8B030D-6E8A-4147-A177-3AD203B41FA5}">
                      <a16:colId xmlns:a16="http://schemas.microsoft.com/office/drawing/2014/main" val="1149540729"/>
                    </a:ext>
                  </a:extLst>
                </a:gridCol>
              </a:tblGrid>
              <a:tr h="509760">
                <a:tc>
                  <a:txBody>
                    <a:bodyPr vert="horz" wrap="square"/>
                    <a:lstStyle/>
                    <a:p>
                      <a:pPr algn="ctr"/>
                      <a:r>
                        <a:rPr lang="zh-CN" altLang="en-US" sz="2400"/>
                        <a:t>年份</a:t>
                      </a:r>
                    </a:p>
                  </a:txBody>
                  <a:tcPr/>
                </a:tc>
                <a:tc>
                  <a:txBody>
                    <a:bodyPr vert="horz" wrap="square"/>
                    <a:lstStyle/>
                    <a:p>
                      <a:pPr algn="ctr"/>
                      <a:r>
                        <a:rPr lang="zh-CN" altLang="en-US" sz="2400"/>
                        <a:t>课内文言文</a:t>
                      </a:r>
                    </a:p>
                  </a:txBody>
                  <a:tcPr/>
                </a:tc>
                <a:tc>
                  <a:txBody>
                    <a:bodyPr vert="horz" wrap="square"/>
                    <a:lstStyle/>
                    <a:p>
                      <a:pPr algn="ctr"/>
                      <a:r>
                        <a:rPr lang="zh-CN" altLang="en-US" sz="2400"/>
                        <a:t>课外文言文</a:t>
                      </a:r>
                    </a:p>
                  </a:txBody>
                  <a:tcPr/>
                </a:tc>
                <a:extLst>
                  <a:ext uri="{0D108BD9-81ED-4DB2-BD59-A6C34878D82A}">
                    <a16:rowId xmlns:a16="http://schemas.microsoft.com/office/drawing/2014/main" val="3338786774"/>
                  </a:ext>
                </a:extLst>
              </a:tr>
              <a:tr h="888807">
                <a:tc>
                  <a:txBody>
                    <a:bodyPr vert="horz" wrap="square"/>
                    <a:lstStyle/>
                    <a:p>
                      <a:pPr algn="ctr"/>
                      <a:r>
                        <a:rPr lang="en-US" altLang="zh-CN" sz="2400"/>
                        <a:t>2018</a:t>
                      </a:r>
                    </a:p>
                    <a:p>
                      <a:pPr algn="ctr"/>
                      <a:endParaRPr lang="zh-CN" altLang="en-US" sz="2400"/>
                    </a:p>
                  </a:txBody>
                  <a:tcPr/>
                </a:tc>
                <a:tc>
                  <a:txBody>
                    <a:bodyPr vert="horz" wrap="square"/>
                    <a:lstStyle/>
                    <a:p>
                      <a:pPr algn="ctr"/>
                      <a:r>
                        <a:rPr lang="zh-CN" altLang="en-US" sz="2400"/>
                        <a:t>分值：</a:t>
                      </a:r>
                      <a:r>
                        <a:rPr lang="en-US" altLang="zh-CN" sz="2400"/>
                        <a:t>10 </a:t>
                      </a:r>
                    </a:p>
                    <a:p>
                      <a:pPr algn="ctr"/>
                      <a:r>
                        <a:rPr lang="zh-CN" altLang="en-US" sz="2400">
                          <a:solidFill>
                            <a:srgbClr val="FF0000"/>
                          </a:solidFill>
                        </a:rPr>
                        <a:t>解释加点词语、翻译、选择题</a:t>
                      </a:r>
                      <a:endParaRPr lang="en-US" altLang="zh-CN" sz="2400">
                        <a:solidFill>
                          <a:srgbClr val="FF0000"/>
                        </a:solidFill>
                      </a:endParaRPr>
                    </a:p>
                    <a:p>
                      <a:pPr algn="ctr"/>
                      <a:r>
                        <a:rPr lang="zh-CN" altLang="en-US" sz="2400"/>
                        <a:t>（</a:t>
                      </a:r>
                      <a:r>
                        <a:rPr lang="en-US" altLang="zh-CN" sz="2400"/>
                        <a:t>《</a:t>
                      </a:r>
                      <a:r>
                        <a:rPr lang="zh-CN" altLang="en-US" sz="2400"/>
                        <a:t>送东阳马生序 </a:t>
                      </a:r>
                      <a:r>
                        <a:rPr lang="en-US" altLang="zh-CN" sz="2400"/>
                        <a:t>》 </a:t>
                      </a:r>
                      <a:r>
                        <a:rPr lang="zh-CN" altLang="en-US" sz="2400"/>
                        <a:t>九下）</a:t>
                      </a:r>
                    </a:p>
                  </a:txBody>
                  <a:tcPr/>
                </a:tc>
                <a:tc>
                  <a:txBody>
                    <a:bodyPr vert="horz" wrap="square"/>
                    <a:lstStyle/>
                    <a:p>
                      <a:pPr algn="ctr"/>
                      <a:r>
                        <a:rPr lang="zh-CN" altLang="en-US" sz="2400"/>
                        <a:t>分值：</a:t>
                      </a:r>
                      <a:r>
                        <a:rPr lang="en-US" altLang="zh-CN" sz="2400"/>
                        <a:t>9</a:t>
                      </a:r>
                    </a:p>
                    <a:p>
                      <a:pPr algn="ctr"/>
                      <a:r>
                        <a:rPr lang="zh-CN" altLang="en-US" sz="2400">
                          <a:solidFill>
                            <a:srgbClr val="FF0000"/>
                          </a:solidFill>
                        </a:rPr>
                        <a:t>一词多义</a:t>
                      </a:r>
                      <a:r>
                        <a:rPr lang="zh-CN" altLang="en-US" sz="2400"/>
                        <a:t>、断句、</a:t>
                      </a:r>
                      <a:endParaRPr lang="en-US" altLang="zh-CN" sz="2400"/>
                    </a:p>
                    <a:p>
                      <a:pPr algn="ctr"/>
                      <a:r>
                        <a:rPr lang="zh-CN" altLang="en-US" sz="2400">
                          <a:solidFill>
                            <a:srgbClr val="FF0000"/>
                          </a:solidFill>
                        </a:rPr>
                        <a:t>内容理解 </a:t>
                      </a:r>
                      <a:r>
                        <a:rPr lang="en-US" altLang="zh-CN" sz="2400"/>
                        <a:t>《</a:t>
                      </a:r>
                      <a:r>
                        <a:rPr lang="zh-CN" altLang="en-US" sz="2400"/>
                        <a:t>晋书</a:t>
                      </a:r>
                      <a:r>
                        <a:rPr lang="en-US" altLang="zh-CN" sz="2400"/>
                        <a:t>》</a:t>
                      </a:r>
                      <a:endParaRPr lang="zh-CN" altLang="en-US" sz="2400"/>
                    </a:p>
                  </a:txBody>
                  <a:tcPr/>
                </a:tc>
                <a:extLst>
                  <a:ext uri="{0D108BD9-81ED-4DB2-BD59-A6C34878D82A}">
                    <a16:rowId xmlns:a16="http://schemas.microsoft.com/office/drawing/2014/main" val="3113985591"/>
                  </a:ext>
                </a:extLst>
              </a:tr>
              <a:tr h="895840">
                <a:tc>
                  <a:txBody>
                    <a:bodyPr vert="horz" wrap="square"/>
                    <a:lstStyle/>
                    <a:p>
                      <a:pPr algn="ctr"/>
                      <a:r>
                        <a:rPr lang="en-US" altLang="zh-CN" sz="2400"/>
                        <a:t>2019</a:t>
                      </a:r>
                      <a:endParaRPr lang="zh-CN" altLang="en-US" sz="2400"/>
                    </a:p>
                  </a:txBody>
                  <a:tcPr/>
                </a:tc>
                <a:tc>
                  <a:txBody>
                    <a:bodyPr vert="horz" wrap="square"/>
                    <a:lstStyle/>
                    <a:p>
                      <a:pPr algn="ctr"/>
                      <a:r>
                        <a:rPr lang="zh-CN" altLang="en-US" sz="2400"/>
                        <a:t>分值：</a:t>
                      </a:r>
                      <a:r>
                        <a:rPr lang="en-US" altLang="zh-CN" sz="2400"/>
                        <a:t>10 </a:t>
                      </a:r>
                    </a:p>
                    <a:p>
                      <a:pPr algn="ctr"/>
                      <a:r>
                        <a:rPr lang="zh-CN" altLang="en-US" sz="2400">
                          <a:solidFill>
                            <a:srgbClr val="FF0000"/>
                          </a:solidFill>
                        </a:rPr>
                        <a:t>解释加点词语、翻译、选择题</a:t>
                      </a:r>
                      <a:endParaRPr lang="en-US" altLang="zh-CN" sz="2400">
                        <a:solidFill>
                          <a:srgbClr val="FF0000"/>
                        </a:solidFill>
                      </a:endParaRPr>
                    </a:p>
                    <a:p>
                      <a:pPr algn="ctr"/>
                      <a:r>
                        <a:rPr lang="zh-CN" altLang="en-US" sz="2400"/>
                        <a:t>（</a:t>
                      </a:r>
                      <a:r>
                        <a:rPr lang="en-US" altLang="zh-CN" sz="2400"/>
                        <a:t>《</a:t>
                      </a:r>
                      <a:r>
                        <a:rPr lang="zh-CN" altLang="en-US" sz="2400"/>
                        <a:t>岳阳楼记</a:t>
                      </a:r>
                      <a:r>
                        <a:rPr lang="en-US" altLang="zh-CN" sz="2400"/>
                        <a:t>》 </a:t>
                      </a:r>
                      <a:r>
                        <a:rPr lang="zh-CN" altLang="en-US" sz="2400"/>
                        <a:t>九上）</a:t>
                      </a:r>
                    </a:p>
                  </a:txBody>
                  <a:tcPr/>
                </a:tc>
                <a:tc>
                  <a:txBody>
                    <a:bodyPr vert="horz" wrap="square"/>
                    <a:lstStyle/>
                    <a:p>
                      <a:pPr algn="ctr"/>
                      <a:r>
                        <a:rPr lang="zh-CN" altLang="en-US" sz="2400"/>
                        <a:t>分值：</a:t>
                      </a:r>
                      <a:r>
                        <a:rPr lang="en-US" altLang="zh-CN" sz="2400"/>
                        <a:t>9</a:t>
                      </a:r>
                    </a:p>
                    <a:p>
                      <a:pPr algn="ctr"/>
                      <a:r>
                        <a:rPr lang="zh-CN" altLang="en-US" sz="2400">
                          <a:solidFill>
                            <a:srgbClr val="FF0000"/>
                          </a:solidFill>
                        </a:rPr>
                        <a:t>一词多义</a:t>
                      </a:r>
                      <a:r>
                        <a:rPr lang="zh-CN" altLang="en-US" sz="2400"/>
                        <a:t>、断句、</a:t>
                      </a:r>
                      <a:endParaRPr lang="en-US" altLang="zh-CN" sz="2400"/>
                    </a:p>
                    <a:p>
                      <a:pPr algn="ctr"/>
                      <a:r>
                        <a:rPr lang="zh-CN" altLang="en-US" sz="2400">
                          <a:solidFill>
                            <a:srgbClr val="FF0000"/>
                          </a:solidFill>
                        </a:rPr>
                        <a:t>内容理解 </a:t>
                      </a:r>
                      <a:r>
                        <a:rPr lang="en-US" altLang="zh-CN" sz="2400"/>
                        <a:t>《</a:t>
                      </a:r>
                      <a:r>
                        <a:rPr lang="zh-CN" altLang="en-US" sz="2400"/>
                        <a:t>资治通鉴</a:t>
                      </a:r>
                      <a:r>
                        <a:rPr lang="en-US" altLang="zh-CN" sz="2400"/>
                        <a:t>》</a:t>
                      </a:r>
                      <a:endParaRPr lang="zh-CN" altLang="en-US" sz="2400"/>
                    </a:p>
                  </a:txBody>
                  <a:tcPr/>
                </a:tc>
                <a:extLst>
                  <a:ext uri="{0D108BD9-81ED-4DB2-BD59-A6C34878D82A}">
                    <a16:rowId xmlns:a16="http://schemas.microsoft.com/office/drawing/2014/main" val="3191850392"/>
                  </a:ext>
                </a:extLst>
              </a:tr>
              <a:tr h="895840">
                <a:tc>
                  <a:txBody>
                    <a:bodyPr vert="horz" wrap="square"/>
                    <a:lstStyle/>
                    <a:p>
                      <a:pPr algn="ctr"/>
                      <a:r>
                        <a:rPr lang="en-US" altLang="zh-CN" sz="2400"/>
                        <a:t>2020</a:t>
                      </a:r>
                      <a:endParaRPr lang="zh-CN" altLang="en-US" sz="2400"/>
                    </a:p>
                  </a:txBody>
                  <a:tcP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prstClr val="black"/>
                          </a:solidFill>
                          <a:effectLst/>
                          <a:uLnTx/>
                          <a:uFillTx/>
                        </a:rPr>
                        <a:t>分值：</a:t>
                      </a:r>
                      <a:r>
                        <a:rPr kumimoji="0" lang="en-US" altLang="zh-CN" sz="2400" b="0" u="none" strike="noStrike" kern="1200" cap="none" spc="0" normalizeH="0" baseline="0" noProof="0">
                          <a:ln>
                            <a:noFill/>
                          </a:ln>
                          <a:solidFill>
                            <a:prstClr val="black"/>
                          </a:solidFill>
                          <a:effectLst/>
                          <a:uLnTx/>
                          <a:uFillTx/>
                        </a:rPr>
                        <a:t>10 </a:t>
                      </a: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srgbClr val="FF0000"/>
                          </a:solidFill>
                          <a:effectLst/>
                          <a:uLnTx/>
                          <a:uFillTx/>
                        </a:rPr>
                        <a:t>一词多义、翻译、内容概括题</a:t>
                      </a:r>
                      <a:endParaRPr kumimoji="0" lang="en-US" altLang="zh-CN" sz="2400" b="0" u="none" strike="noStrike" kern="1200" cap="none" spc="0" normalizeH="0" baseline="0" noProof="0">
                        <a:ln>
                          <a:noFill/>
                        </a:ln>
                        <a:solidFill>
                          <a:srgbClr val="FF0000"/>
                        </a:solidFill>
                        <a:effectLst/>
                        <a:uLnTx/>
                        <a:uFillTx/>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prstClr val="black"/>
                          </a:solidFill>
                          <a:effectLst/>
                          <a:uLnTx/>
                          <a:uFillTx/>
                        </a:rPr>
                        <a:t>（</a:t>
                      </a:r>
                      <a:r>
                        <a:rPr kumimoji="0" lang="en-US" altLang="zh-CN" sz="2400" b="0" u="none" strike="noStrike" kern="1200" cap="none" spc="0" normalizeH="0" baseline="0" noProof="0">
                          <a:ln>
                            <a:noFill/>
                          </a:ln>
                          <a:solidFill>
                            <a:prstClr val="black"/>
                          </a:solidFill>
                          <a:effectLst/>
                          <a:uLnTx/>
                          <a:uFillTx/>
                        </a:rPr>
                        <a:t>《</a:t>
                      </a:r>
                      <a:r>
                        <a:rPr kumimoji="0" lang="zh-CN" altLang="en-US" sz="2400" b="0" u="none" strike="noStrike" kern="1200" cap="none" spc="0" normalizeH="0" baseline="0" noProof="0">
                          <a:ln>
                            <a:noFill/>
                          </a:ln>
                          <a:solidFill>
                            <a:prstClr val="black"/>
                          </a:solidFill>
                          <a:effectLst/>
                          <a:uLnTx/>
                          <a:uFillTx/>
                        </a:rPr>
                        <a:t>富贵不能淫</a:t>
                      </a:r>
                      <a:r>
                        <a:rPr kumimoji="0" lang="en-US" altLang="zh-CN" sz="2400" b="0" u="none" strike="noStrike" kern="1200" cap="none" spc="0" normalizeH="0" baseline="0" noProof="0">
                          <a:ln>
                            <a:noFill/>
                          </a:ln>
                          <a:solidFill>
                            <a:prstClr val="black"/>
                          </a:solidFill>
                          <a:effectLst/>
                          <a:uLnTx/>
                          <a:uFillTx/>
                        </a:rPr>
                        <a:t>》 </a:t>
                      </a:r>
                      <a:r>
                        <a:rPr kumimoji="0" lang="zh-CN" altLang="en-US" sz="2400" b="0" u="none" strike="noStrike" kern="1200" cap="none" spc="0" normalizeH="0" baseline="0" noProof="0">
                          <a:ln>
                            <a:noFill/>
                          </a:ln>
                          <a:solidFill>
                            <a:prstClr val="black"/>
                          </a:solidFill>
                          <a:effectLst/>
                          <a:uLnTx/>
                          <a:uFillTx/>
                        </a:rPr>
                        <a:t>八上）</a:t>
                      </a:r>
                      <a:endParaRPr kumimoji="0" lang="zh-CN" altLang="en-US" sz="2400" b="0" i="0" u="none" strike="noStrike" kern="1200" cap="none" spc="0" normalizeH="0" baseline="0" noProof="0">
                        <a:ln>
                          <a:noFill/>
                        </a:ln>
                        <a:solidFill>
                          <a:prstClr val="black"/>
                        </a:solidFill>
                        <a:effectLst/>
                        <a:uLnTx/>
                        <a:uFillTx/>
                        <a:latin typeface="+mn-lt"/>
                        <a:ea typeface="+mn-ea"/>
                        <a:cs typeface="+mn-cs"/>
                      </a:endParaRPr>
                    </a:p>
                  </a:txBody>
                  <a:tcPr/>
                </a:tc>
                <a:tc>
                  <a:txBody>
                    <a:bodyPr vert="horz" wrap="square"/>
                    <a:lstStyle/>
                    <a:p>
                      <a:pPr algn="ctr"/>
                      <a:r>
                        <a:rPr lang="zh-CN" altLang="en-US" sz="2400"/>
                        <a:t>分值：</a:t>
                      </a:r>
                      <a:r>
                        <a:rPr lang="en-US" altLang="zh-CN" sz="2400"/>
                        <a:t>9</a:t>
                      </a:r>
                    </a:p>
                    <a:p>
                      <a:pPr algn="ctr"/>
                      <a:r>
                        <a:rPr lang="zh-CN" altLang="en-US" sz="2400">
                          <a:solidFill>
                            <a:srgbClr val="FF0000"/>
                          </a:solidFill>
                        </a:rPr>
                        <a:t>词语解释选择题</a:t>
                      </a:r>
                      <a:r>
                        <a:rPr lang="zh-CN" altLang="en-US" sz="2400"/>
                        <a:t>、断句、</a:t>
                      </a:r>
                      <a:endParaRPr lang="en-US" altLang="zh-CN" sz="2400"/>
                    </a:p>
                    <a:p>
                      <a:pPr algn="ctr"/>
                      <a:r>
                        <a:rPr lang="zh-CN" altLang="en-US" sz="2400">
                          <a:solidFill>
                            <a:srgbClr val="FF0000"/>
                          </a:solidFill>
                        </a:rPr>
                        <a:t>分析人物形象 </a:t>
                      </a:r>
                      <a:r>
                        <a:rPr lang="en-US" altLang="zh-CN" sz="2400"/>
                        <a:t>《</a:t>
                      </a:r>
                      <a:r>
                        <a:rPr lang="zh-CN" altLang="en-US" sz="2400"/>
                        <a:t>旧唐书</a:t>
                      </a:r>
                      <a:r>
                        <a:rPr lang="en-US" altLang="zh-CN" sz="2400"/>
                        <a:t>》</a:t>
                      </a:r>
                      <a:endParaRPr lang="zh-CN" altLang="en-US" sz="2400"/>
                    </a:p>
                  </a:txBody>
                  <a:tcPr/>
                </a:tc>
                <a:extLst>
                  <a:ext uri="{0D108BD9-81ED-4DB2-BD59-A6C34878D82A}">
                    <a16:rowId xmlns:a16="http://schemas.microsoft.com/office/drawing/2014/main" val="670124238"/>
                  </a:ext>
                </a:extLst>
              </a:tr>
              <a:tr h="895840">
                <a:tc>
                  <a:txBody>
                    <a:bodyPr vert="horz" wrap="square"/>
                    <a:lstStyle/>
                    <a:p>
                      <a:pPr algn="ctr"/>
                      <a:r>
                        <a:rPr lang="en-US" altLang="zh-CN" sz="2400"/>
                        <a:t>2021</a:t>
                      </a:r>
                    </a:p>
                    <a:p>
                      <a:pPr algn="ctr"/>
                      <a:r>
                        <a:rPr lang="zh-CN" altLang="en-US" sz="2400"/>
                        <a:t>（</a:t>
                      </a:r>
                      <a:r>
                        <a:rPr lang="zh-CN" altLang="en-US" sz="2400">
                          <a:solidFill>
                            <a:srgbClr val="7030A0"/>
                          </a:solidFill>
                        </a:rPr>
                        <a:t>对比阅读</a:t>
                      </a:r>
                      <a:r>
                        <a:rPr lang="zh-CN" altLang="en-US" sz="2400"/>
                        <a:t>）</a:t>
                      </a:r>
                    </a:p>
                  </a:txBody>
                  <a:tcP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prstClr val="black"/>
                          </a:solidFill>
                          <a:effectLst/>
                          <a:uLnTx/>
                          <a:uFillTx/>
                        </a:rPr>
                        <a:t>分值：</a:t>
                      </a:r>
                      <a:r>
                        <a:rPr kumimoji="0" lang="en-US" altLang="zh-CN" sz="2400" b="0" u="none" strike="noStrike" kern="1200" cap="none" spc="0" normalizeH="0" baseline="0" noProof="0">
                          <a:ln>
                            <a:noFill/>
                          </a:ln>
                          <a:solidFill>
                            <a:srgbClr val="FF0000"/>
                          </a:solidFill>
                          <a:effectLst/>
                          <a:uLnTx/>
                          <a:uFillTx/>
                        </a:rPr>
                        <a:t>8</a:t>
                      </a:r>
                      <a:r>
                        <a:rPr kumimoji="0" lang="zh-CN" altLang="en-US" sz="2400" b="0" u="none" strike="noStrike" kern="1200" cap="none" spc="0" normalizeH="0" baseline="0" noProof="0">
                          <a:ln>
                            <a:noFill/>
                          </a:ln>
                          <a:solidFill>
                            <a:prstClr val="black"/>
                          </a:solidFill>
                          <a:effectLst/>
                          <a:uLnTx/>
                          <a:uFillTx/>
                        </a:rPr>
                        <a:t>分</a:t>
                      </a:r>
                      <a:r>
                        <a:rPr kumimoji="0" lang="en-US" altLang="zh-CN" sz="2400" b="0" u="none" strike="noStrike" kern="1200" cap="none" spc="0" normalizeH="0" baseline="0" noProof="0">
                          <a:ln>
                            <a:noFill/>
                          </a:ln>
                          <a:solidFill>
                            <a:prstClr val="black"/>
                          </a:solidFill>
                          <a:effectLst/>
                          <a:uLnTx/>
                          <a:uFillTx/>
                        </a:rPr>
                        <a:t> </a:t>
                      </a: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srgbClr val="FF0000"/>
                          </a:solidFill>
                          <a:effectLst/>
                          <a:uLnTx/>
                          <a:uFillTx/>
                        </a:rPr>
                        <a:t>解释加点词语、翻译</a:t>
                      </a: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u="none" strike="noStrike" kern="1200" cap="none" spc="0" normalizeH="0" baseline="0" noProof="0">
                          <a:ln>
                            <a:noFill/>
                          </a:ln>
                          <a:solidFill>
                            <a:prstClr val="black"/>
                          </a:solidFill>
                          <a:effectLst/>
                          <a:uLnTx/>
                          <a:uFillTx/>
                        </a:rPr>
                        <a:t>（</a:t>
                      </a:r>
                      <a:r>
                        <a:rPr kumimoji="0" lang="en-US" altLang="zh-CN" sz="2400" b="0" u="none" strike="noStrike" kern="1200" cap="none" spc="0" normalizeH="0" baseline="0" noProof="0">
                          <a:ln>
                            <a:noFill/>
                          </a:ln>
                          <a:solidFill>
                            <a:prstClr val="black"/>
                          </a:solidFill>
                          <a:effectLst/>
                          <a:uLnTx/>
                          <a:uFillTx/>
                        </a:rPr>
                        <a:t>《</a:t>
                      </a:r>
                      <a:r>
                        <a:rPr kumimoji="0" lang="zh-CN" altLang="en-US" sz="2400" b="0" u="none" strike="noStrike" kern="1200" cap="none" spc="0" normalizeH="0" baseline="0" noProof="0">
                          <a:ln>
                            <a:noFill/>
                          </a:ln>
                          <a:solidFill>
                            <a:prstClr val="black"/>
                          </a:solidFill>
                          <a:effectLst/>
                          <a:uLnTx/>
                          <a:uFillTx/>
                        </a:rPr>
                        <a:t>曹刿论战</a:t>
                      </a:r>
                      <a:r>
                        <a:rPr kumimoji="0" lang="en-US" altLang="zh-CN" sz="2400" b="0" u="none" strike="noStrike" kern="1200" cap="none" spc="0" normalizeH="0" baseline="0" noProof="0">
                          <a:ln>
                            <a:noFill/>
                          </a:ln>
                          <a:solidFill>
                            <a:prstClr val="black"/>
                          </a:solidFill>
                          <a:effectLst/>
                          <a:uLnTx/>
                          <a:uFillTx/>
                        </a:rPr>
                        <a:t>》 </a:t>
                      </a:r>
                      <a:r>
                        <a:rPr kumimoji="0" lang="zh-CN" altLang="en-US" sz="2400" b="0" u="none" strike="noStrike" kern="1200" cap="none" spc="0" normalizeH="0" baseline="0" noProof="0">
                          <a:ln>
                            <a:noFill/>
                          </a:ln>
                          <a:solidFill>
                            <a:prstClr val="black"/>
                          </a:solidFill>
                          <a:effectLst/>
                          <a:uLnTx/>
                          <a:uFillTx/>
                        </a:rPr>
                        <a:t>九下）</a:t>
                      </a:r>
                      <a:endParaRPr kumimoji="0" lang="zh-CN" altLang="en-US" sz="2400" b="0" i="0" u="none" strike="noStrike" kern="1200" cap="none" spc="0" normalizeH="0" baseline="0" noProof="0">
                        <a:ln>
                          <a:noFill/>
                        </a:ln>
                        <a:solidFill>
                          <a:prstClr val="black"/>
                        </a:solidFill>
                        <a:effectLst/>
                        <a:uLnTx/>
                        <a:uFillTx/>
                        <a:latin typeface="+mn-lt"/>
                        <a:ea typeface="+mn-ea"/>
                        <a:cs typeface="+mn-cs"/>
                      </a:endParaRPr>
                    </a:p>
                  </a:txBody>
                  <a:tcPr/>
                </a:tc>
                <a:tc>
                  <a:txBody>
                    <a:bodyPr vert="horz" wrap="square"/>
                    <a:lstStyle/>
                    <a:p>
                      <a:pPr algn="ctr"/>
                      <a:r>
                        <a:rPr lang="zh-CN" altLang="en-US" sz="2400"/>
                        <a:t>分值：</a:t>
                      </a:r>
                      <a:r>
                        <a:rPr lang="en-US" altLang="zh-CN" sz="2400">
                          <a:solidFill>
                            <a:srgbClr val="FF0000"/>
                          </a:solidFill>
                        </a:rPr>
                        <a:t>11</a:t>
                      </a:r>
                      <a:r>
                        <a:rPr lang="zh-CN" altLang="en-US" sz="2400"/>
                        <a:t>分</a:t>
                      </a:r>
                      <a:endParaRPr lang="en-US" altLang="zh-CN" sz="2400"/>
                    </a:p>
                    <a:p>
                      <a:pPr algn="ctr"/>
                      <a:r>
                        <a:rPr lang="zh-CN" altLang="en-US" sz="2400">
                          <a:solidFill>
                            <a:srgbClr val="FF0000"/>
                          </a:solidFill>
                        </a:rPr>
                        <a:t>一词多义</a:t>
                      </a:r>
                      <a:r>
                        <a:rPr lang="zh-CN" altLang="en-US" sz="2400"/>
                        <a:t>、断句、</a:t>
                      </a:r>
                    </a:p>
                    <a:p>
                      <a:pPr algn="ctr"/>
                      <a:r>
                        <a:rPr lang="zh-CN" altLang="en-US" sz="2400">
                          <a:solidFill>
                            <a:srgbClr val="FF0000"/>
                          </a:solidFill>
                        </a:rPr>
                        <a:t>内容理解对比</a:t>
                      </a:r>
                      <a:r>
                        <a:rPr lang="en-US" altLang="zh-CN" sz="2400"/>
                        <a:t>《</a:t>
                      </a:r>
                      <a:r>
                        <a:rPr lang="zh-CN" altLang="en-US" sz="2400"/>
                        <a:t>资治通鉴</a:t>
                      </a:r>
                      <a:r>
                        <a:rPr lang="en-US" altLang="zh-CN" sz="2400"/>
                        <a:t>》</a:t>
                      </a:r>
                    </a:p>
                  </a:txBody>
                  <a:tcPr/>
                </a:tc>
                <a:extLst>
                  <a:ext uri="{0D108BD9-81ED-4DB2-BD59-A6C34878D82A}">
                    <a16:rowId xmlns:a16="http://schemas.microsoft.com/office/drawing/2014/main" val="1595245696"/>
                  </a:ext>
                </a:extLst>
              </a:tr>
            </a:tbl>
          </a:graphicData>
        </a:graphic>
      </p:graphicFrame>
      <p:sp>
        <p:nvSpPr>
          <p:cNvPr id="7" name="文本框 6">
            <a:extLst>
              <a:ext uri="{FF2B5EF4-FFF2-40B4-BE49-F238E27FC236}">
                <a16:creationId xmlns:a16="http://schemas.microsoft.com/office/drawing/2014/main" id="{1A12E816-14DB-4B02-813E-9CF24AF664CF}"/>
              </a:ext>
            </a:extLst>
          </p:cNvPr>
          <p:cNvSpPr txBox="1"/>
          <p:nvPr/>
        </p:nvSpPr>
        <p:spPr>
          <a:xfrm rot="16200000">
            <a:off x="5882320" y="-1811913"/>
            <a:ext cx="677108" cy="4619213"/>
          </a:xfrm>
          <a:prstGeom prst="rect">
            <a:avLst/>
          </a:prstGeom>
          <a:noFill/>
          <a:ln>
            <a:solidFill>
              <a:srgbClr val="C00000"/>
            </a:solidFill>
          </a:ln>
        </p:spPr>
        <p:txBody>
          <a:bodyPr vert="eaVert" wrap="none" rtlCol="0">
            <a:spAutoFit/>
          </a:bodyPr>
          <a:lstStyle/>
          <a:p>
            <a:r>
              <a:rPr lang="en-US" altLang="zh-CN" sz="3200">
                <a:gradFill>
                  <a:gsLst>
                    <a:gs pos="0">
                      <a:schemeClr val="tx1"/>
                    </a:gs>
                    <a:gs pos="100000">
                      <a:srgbClr val="C00000"/>
                    </a:gs>
                  </a:gsLst>
                  <a:lin ang="0" scaled="0"/>
                </a:gradFill>
              </a:rPr>
              <a:t>2021</a:t>
            </a:r>
            <a:r>
              <a:rPr lang="zh-CN" altLang="en-US" sz="3200">
                <a:gradFill>
                  <a:gsLst>
                    <a:gs pos="0">
                      <a:schemeClr val="tx1"/>
                    </a:gs>
                    <a:gs pos="100000">
                      <a:srgbClr val="C00000"/>
                    </a:gs>
                  </a:gsLst>
                  <a:lin ang="0" scaled="0"/>
                </a:gradFill>
              </a:rPr>
              <a:t>广东中考题型新变化</a:t>
            </a:r>
          </a:p>
        </p:txBody>
      </p:sp>
    </p:spTree>
    <p:extLst>
      <p:ext uri="{BB962C8B-B14F-4D97-AF65-F5344CB8AC3E}">
        <p14:creationId xmlns:p14="http://schemas.microsoft.com/office/powerpoint/2010/main" val="21874913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A5B1CB41-4F4B-428E-901F-9A9B728F952C}"/>
              </a:ext>
            </a:extLst>
          </p:cNvPr>
          <p:cNvSpPr>
            <a:spLocks noGrp="1"/>
          </p:cNvSpPr>
          <p:nvPr>
            <p:ph idx="1"/>
          </p:nvPr>
        </p:nvSpPr>
        <p:spPr>
          <a:xfrm>
            <a:off x="98807" y="209358"/>
            <a:ext cx="11657604" cy="5754562"/>
          </a:xfrm>
        </p:spPr>
        <p:txBody>
          <a:bodyPr>
            <a:noAutofit/>
          </a:bodyPr>
          <a:lstStyle/>
          <a:p>
            <a:pPr marL="0" indent="0" algn="ctr">
              <a:lnSpc>
                <a:spcPct val="145000"/>
              </a:lnSpc>
              <a:buNone/>
            </a:pPr>
            <a:r>
              <a:rPr lang="zh-CN" altLang="en-US"/>
              <a:t>       </a:t>
            </a:r>
            <a:r>
              <a:rPr lang="en-US" altLang="zh-CN"/>
              <a:t>【</a:t>
            </a:r>
            <a:r>
              <a:rPr lang="zh-CN" altLang="en-US"/>
              <a:t>甲</a:t>
            </a:r>
            <a:r>
              <a:rPr lang="en-US" altLang="zh-CN"/>
              <a:t>】</a:t>
            </a:r>
            <a:r>
              <a:rPr lang="zh-CN" altLang="en-US"/>
              <a:t> 刘邦论三杰</a:t>
            </a:r>
            <a:endParaRPr lang="en-US" altLang="zh-CN"/>
          </a:p>
          <a:p>
            <a:pPr marL="0" indent="0">
              <a:lnSpc>
                <a:spcPct val="145000"/>
              </a:lnSpc>
              <a:buNone/>
            </a:pPr>
            <a:r>
              <a:rPr lang="zh-CN" altLang="en-US"/>
              <a:t>帝①置酒洛阳南宫。上曰：“列侯、诸将毋敢隐朕，皆言其情：我所以有天下者何？项氏所以失天下者何？”高起、王陵对曰：“</a:t>
            </a:r>
            <a:r>
              <a:rPr lang="zh-CN" altLang="en-US" u="sng"/>
              <a:t>陛下使人攻城略地因以与之与天下同其利</a:t>
            </a:r>
            <a:r>
              <a:rPr lang="zh-CN" altLang="en-US"/>
              <a:t>；项羽不然，有功者害之，贤者疑之，此所以失天下也。”上曰：“公知其一，未知其二。夫运筹帷幄之中，决胜千里之外，吾不如子房②；镇国家，抚百姓，给饷馈③，不绝粮道，吾不如萧何；连百万之众，战必胜，攻必取，吾不如韩信。三者皆人杰，吾能用之，此吾所以取天下者也。项羽有一范增而不用，此所以为我所禽也。”</a:t>
            </a:r>
            <a:endParaRPr lang="en-US" altLang="zh-CN"/>
          </a:p>
          <a:p>
            <a:pPr marL="0" indent="0" algn="r">
              <a:lnSpc>
                <a:spcPct val="145000"/>
              </a:lnSpc>
              <a:buNone/>
            </a:pPr>
            <a:r>
              <a:rPr lang="zh-CN" altLang="en-US"/>
              <a:t> 选自</a:t>
            </a:r>
            <a:r>
              <a:rPr lang="en-US" altLang="zh-CN"/>
              <a:t>《</a:t>
            </a:r>
            <a:r>
              <a:rPr lang="zh-CN" altLang="en-US"/>
              <a:t>资治通鉴 卷第十一 汉纪三</a:t>
            </a:r>
            <a:r>
              <a:rPr lang="en-US" altLang="zh-CN"/>
              <a:t>》</a:t>
            </a:r>
            <a:endParaRPr lang="zh-CN" altLang="en-US"/>
          </a:p>
          <a:p>
            <a:pPr marL="0" indent="0">
              <a:lnSpc>
                <a:spcPct val="145000"/>
              </a:lnSpc>
              <a:buNone/>
            </a:pPr>
            <a:r>
              <a:rPr lang="en-US" altLang="zh-CN"/>
              <a:t>【</a:t>
            </a:r>
            <a:r>
              <a:rPr lang="zh-CN" altLang="en-US"/>
              <a:t>注释</a:t>
            </a:r>
            <a:r>
              <a:rPr lang="en-US" altLang="zh-CN"/>
              <a:t>】①</a:t>
            </a:r>
            <a:r>
              <a:rPr lang="zh-CN" altLang="en-US"/>
              <a:t>帝：指汉高祖刘邦。②子房：指张良，字子房。③饷馈：军饷</a:t>
            </a:r>
          </a:p>
        </p:txBody>
      </p:sp>
      <p:grpSp>
        <p:nvGrpSpPr>
          <p:cNvPr id="4" name="组合 3">
            <a:extLst>
              <a:ext uri="{FF2B5EF4-FFF2-40B4-BE49-F238E27FC236}">
                <a16:creationId xmlns:a16="http://schemas.microsoft.com/office/drawing/2014/main" id="{F1B5EA0B-64D9-4D0A-AF72-AFE800238C4A}"/>
              </a:ext>
            </a:extLst>
          </p:cNvPr>
          <p:cNvGrpSpPr/>
          <p:nvPr/>
        </p:nvGrpSpPr>
        <p:grpSpPr>
          <a:xfrm>
            <a:off x="98807" y="155138"/>
            <a:ext cx="1980029" cy="874442"/>
            <a:chOff x="2680772" y="492339"/>
            <a:chExt cx="1980029" cy="874442"/>
          </a:xfrm>
        </p:grpSpPr>
        <p:sp>
          <p:nvSpPr>
            <p:cNvPr id="5" name="矩形 4">
              <a:extLst>
                <a:ext uri="{FF2B5EF4-FFF2-40B4-BE49-F238E27FC236}">
                  <a16:creationId xmlns:a16="http://schemas.microsoft.com/office/drawing/2014/main" id="{72516987-0568-4CF2-A923-10E6AB2DDAC8}"/>
                </a:ext>
              </a:extLst>
            </p:cNvPr>
            <p:cNvSpPr/>
            <p:nvPr/>
          </p:nvSpPr>
          <p:spPr>
            <a:xfrm>
              <a:off x="284916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文本框 5">
              <a:extLst>
                <a:ext uri="{FF2B5EF4-FFF2-40B4-BE49-F238E27FC236}">
                  <a16:creationId xmlns:a16="http://schemas.microsoft.com/office/drawing/2014/main" id="{BFA994F7-1A05-4724-BA73-531EBA46D0AD}"/>
                </a:ext>
              </a:extLst>
            </p:cNvPr>
            <p:cNvSpPr txBox="1"/>
            <p:nvPr/>
          </p:nvSpPr>
          <p:spPr>
            <a:xfrm>
              <a:off x="2680772" y="667950"/>
              <a:ext cx="1980029" cy="523220"/>
            </a:xfrm>
            <a:prstGeom prst="rect">
              <a:avLst/>
            </a:prstGeom>
            <a:solidFill>
              <a:schemeClr val="bg1"/>
            </a:solidFill>
          </p:spPr>
          <p:txBody>
            <a:bodyPr vert="horz" wrap="none" rtlCol="0">
              <a:spAutoFit/>
            </a:bodyPr>
            <a:lstStyle/>
            <a:p>
              <a:r>
                <a:rPr lang="zh-CN" altLang="en-US" sz="2800">
                  <a:gradFill>
                    <a:gsLst>
                      <a:gs pos="0">
                        <a:schemeClr val="tx1"/>
                      </a:gs>
                      <a:gs pos="100000">
                        <a:srgbClr val="C00000"/>
                      </a:gs>
                    </a:gsLst>
                    <a:lin ang="0" scaled="0"/>
                  </a:gradFill>
                  <a:latin typeface="+mn-ea"/>
                  <a:cs typeface="Tahoma" panose="020b0604030504040204" pitchFamily="34" charset="0"/>
                </a:rPr>
                <a:t>对比阅读三</a:t>
              </a:r>
            </a:p>
          </p:txBody>
        </p:sp>
      </p:grpSp>
    </p:spTree>
    <p:extLst>
      <p:ext uri="{BB962C8B-B14F-4D97-AF65-F5344CB8AC3E}">
        <p14:creationId xmlns:p14="http://schemas.microsoft.com/office/powerpoint/2010/main" val="341717463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69ECAA-DB55-4A9D-A1FF-2689E3B1A923}"/>
              </a:ext>
            </a:extLst>
          </p:cNvPr>
          <p:cNvSpPr>
            <a:spLocks noGrp="1"/>
          </p:cNvSpPr>
          <p:nvPr>
            <p:ph type="title"/>
          </p:nvPr>
        </p:nvSpPr>
        <p:spPr>
          <a:xfrm>
            <a:off x="208280" y="100965"/>
            <a:ext cx="10515600" cy="1325563"/>
          </a:xfrm>
        </p:spPr>
        <p:txBody>
          <a:bodyPr/>
          <a:lstStyle/>
          <a:p>
            <a:r>
              <a:rPr lang="zh-CN" altLang="en-US" sz="3200"/>
              <a:t>译文：</a:t>
            </a:r>
            <a:br>
              <a:rPr lang="zh-CN" altLang="en-US" sz="3200"/>
            </a:br>
            <a:endParaRPr lang="zh-CN" altLang="en-US"/>
          </a:p>
        </p:txBody>
      </p:sp>
      <p:sp>
        <p:nvSpPr>
          <p:cNvPr id="3" name="内容占位符 2">
            <a:extLst>
              <a:ext uri="{FF2B5EF4-FFF2-40B4-BE49-F238E27FC236}">
                <a16:creationId xmlns:a16="http://schemas.microsoft.com/office/drawing/2014/main" id="{01695DD5-5C0B-44FE-BEF7-4D29EB5C0932}"/>
              </a:ext>
            </a:extLst>
          </p:cNvPr>
          <p:cNvSpPr>
            <a:spLocks noGrp="1"/>
          </p:cNvSpPr>
          <p:nvPr>
            <p:ph idx="1"/>
          </p:nvPr>
        </p:nvSpPr>
        <p:spPr>
          <a:xfrm>
            <a:off x="289560" y="936466"/>
            <a:ext cx="11612880" cy="4351338"/>
          </a:xfrm>
        </p:spPr>
        <p:txBody>
          <a:bodyPr>
            <a:noAutofit/>
          </a:bodyPr>
          <a:lstStyle/>
          <a:p>
            <a:pPr marL="0" indent="0">
              <a:lnSpc>
                <a:spcPct val="125000"/>
              </a:lnSpc>
              <a:buNone/>
            </a:pPr>
            <a:r>
              <a:rPr lang="zh-CN" altLang="en-US" sz="2400"/>
              <a:t>高祖在洛阳南宫摆设酒宴。高祖说：“列侯和各位将领，你们不能瞒我，都要说真心话。我之所以能取得天下，是因为什么呢</a:t>
            </a:r>
            <a:r>
              <a:rPr lang="en-US" altLang="zh-CN" sz="2400"/>
              <a:t>?</a:t>
            </a:r>
            <a:r>
              <a:rPr lang="zh-CN" altLang="en-US" sz="2400"/>
              <a:t>项羽之所以失去天下，又是因为什么呢</a:t>
            </a:r>
            <a:r>
              <a:rPr lang="en-US" altLang="zh-CN" sz="2400"/>
              <a:t>?”</a:t>
            </a:r>
            <a:r>
              <a:rPr lang="zh-CN" altLang="en-US" sz="2400"/>
              <a:t>高起、王陵回答说：“陛下傲慢而且好侮辱别人；项羽仁厚而且爱护别人。可是陛下派人攻打城池夺取土地，所攻下和降服的地方就分封给人们，跟天下人同享利益。而项羽却妒贤嫉能，有功的就忌妒人家，有才能的就怀疑人家，打了胜仗不给人家授功，夺得了土地不给人家好处，这就是他失去天下的原因。”高祖说：“你们只知其一，不知其二。如果说运筹帷幄之中，决胜于千里之外，我比不上张子房；镇守国家，安抚百姓，供给粮饷，保证运粮道路不被阻断，我比不上萧何；统率百万大军，战则必胜，攻则必取，我比不上韩信。这三个人都是人中的俊杰，我却能够使用他们，这就是我能够取得天下的原因所在。项羽虽然有一位范增却不信用，这就是他被我擒获的原因。”</a:t>
            </a:r>
          </a:p>
        </p:txBody>
      </p:sp>
    </p:spTree>
    <p:extLst>
      <p:ext uri="{BB962C8B-B14F-4D97-AF65-F5344CB8AC3E}">
        <p14:creationId xmlns:p14="http://schemas.microsoft.com/office/powerpoint/2010/main" val="338852248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a:extLst>
              <a:ext uri="{FF2B5EF4-FFF2-40B4-BE49-F238E27FC236}">
                <a16:creationId xmlns:a16="http://schemas.microsoft.com/office/drawing/2014/main" id="{865A725D-6DC5-410A-8A04-9E9F05569342}"/>
              </a:ext>
            </a:extLst>
          </p:cNvPr>
          <p:cNvSpPr>
            <a:spLocks noGrp="1"/>
          </p:cNvSpPr>
          <p:nvPr>
            <p:ph type="title"/>
          </p:nvPr>
        </p:nvSpPr>
        <p:spPr/>
        <p:txBody>
          <a:bodyPr>
            <a:normAutofit/>
          </a:bodyPr>
          <a:lstStyle/>
          <a:p>
            <a:pPr algn="ctr"/>
            <a:r>
              <a:rPr lang="en-US" altLang="zh-CN" sz="3200"/>
              <a:t>【</a:t>
            </a:r>
            <a:r>
              <a:rPr lang="zh-CN" altLang="en-US" sz="3200"/>
              <a:t>乙</a:t>
            </a:r>
            <a:r>
              <a:rPr lang="en-US" altLang="zh-CN" sz="3200"/>
              <a:t>】</a:t>
            </a:r>
            <a:r>
              <a:rPr lang="zh-CN" altLang="en-US" sz="3200"/>
              <a:t>唐太宗论举贤</a:t>
            </a:r>
          </a:p>
        </p:txBody>
      </p:sp>
      <p:sp>
        <p:nvSpPr>
          <p:cNvPr id="3" name="内容占位符 2">
            <a:extLst>
              <a:ext uri="{FF2B5EF4-FFF2-40B4-BE49-F238E27FC236}">
                <a16:creationId xmlns:a16="http://schemas.microsoft.com/office/drawing/2014/main" id="{711F4883-FE27-4467-BCF8-38DB4058C2EC}"/>
              </a:ext>
            </a:extLst>
          </p:cNvPr>
          <p:cNvSpPr>
            <a:spLocks noGrp="1"/>
          </p:cNvSpPr>
          <p:nvPr>
            <p:ph idx="1"/>
          </p:nvPr>
        </p:nvSpPr>
        <p:spPr/>
        <p:txBody>
          <a:bodyPr/>
          <a:lstStyle/>
          <a:p>
            <a:pPr marL="0" indent="0">
              <a:buNone/>
            </a:pPr>
            <a:r>
              <a:rPr lang="zh-CN" altLang="en-US"/>
              <a:t>上①令封德彝举贤，久无所举。上诘之，对曰：“非不尽心，但于今未有奇才耳！”上曰：“君子用人如器，各取所长。古之致治②者，岂借才于异代乎？正③患己不能知，安可诬一世之人！”德彝惭而退。</a:t>
            </a:r>
            <a:endParaRPr lang="en-US" altLang="zh-CN"/>
          </a:p>
          <a:p>
            <a:pPr marL="0" indent="0" algn="r">
              <a:buNone/>
            </a:pPr>
            <a:r>
              <a:rPr lang="zh-CN" altLang="en-US"/>
              <a:t>选自</a:t>
            </a:r>
            <a:r>
              <a:rPr lang="en-US" altLang="zh-CN"/>
              <a:t>《</a:t>
            </a:r>
            <a:r>
              <a:rPr lang="zh-CN" altLang="en-US"/>
              <a:t>资治通鉴</a:t>
            </a:r>
            <a:r>
              <a:rPr lang="en-US" altLang="zh-CN"/>
              <a:t>》</a:t>
            </a:r>
            <a:endParaRPr lang="zh-CN" altLang="en-US"/>
          </a:p>
          <a:p>
            <a:endParaRPr lang="zh-CN" altLang="en-US"/>
          </a:p>
          <a:p>
            <a:pPr marL="0" indent="0">
              <a:buNone/>
            </a:pPr>
            <a:r>
              <a:rPr lang="en-US" altLang="zh-CN"/>
              <a:t>【</a:t>
            </a:r>
            <a:r>
              <a:rPr lang="zh-CN" altLang="en-US"/>
              <a:t>注释</a:t>
            </a:r>
            <a:r>
              <a:rPr lang="en-US" altLang="zh-CN"/>
              <a:t>】</a:t>
            </a:r>
          </a:p>
          <a:p>
            <a:pPr marL="0" indent="0">
              <a:buNone/>
            </a:pPr>
            <a:r>
              <a:rPr lang="en-US" altLang="zh-CN"/>
              <a:t>①</a:t>
            </a:r>
            <a:r>
              <a:rPr lang="zh-CN" altLang="en-US"/>
              <a:t>上：唐太宗。②致治：治理国家到达大治。③正</a:t>
            </a:r>
            <a:r>
              <a:rPr lang="en-US" altLang="zh-CN"/>
              <a:t>:</a:t>
            </a:r>
            <a:r>
              <a:rPr lang="zh-CN" altLang="en-US"/>
              <a:t>只。</a:t>
            </a:r>
          </a:p>
        </p:txBody>
      </p:sp>
    </p:spTree>
    <p:extLst>
      <p:ext uri="{BB962C8B-B14F-4D97-AF65-F5344CB8AC3E}">
        <p14:creationId xmlns:p14="http://schemas.microsoft.com/office/powerpoint/2010/main" val="357613447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18159D3-9230-4EB2-940F-62703152DBEA}"/>
              </a:ext>
            </a:extLst>
          </p:cNvPr>
          <p:cNvSpPr>
            <a:spLocks noGrp="1"/>
          </p:cNvSpPr>
          <p:nvPr>
            <p:ph type="title"/>
          </p:nvPr>
        </p:nvSpPr>
        <p:spPr>
          <a:xfrm>
            <a:off x="462280" y="294005"/>
            <a:ext cx="10515600" cy="1325563"/>
          </a:xfrm>
        </p:spPr>
        <p:txBody>
          <a:bodyPr>
            <a:normAutofit/>
          </a:bodyPr>
          <a:lstStyle/>
          <a:p>
            <a:r>
              <a:rPr lang="zh-CN" altLang="en-US" sz="3200"/>
              <a:t>译文：</a:t>
            </a:r>
          </a:p>
        </p:txBody>
      </p:sp>
      <p:sp>
        <p:nvSpPr>
          <p:cNvPr id="3" name="内容占位符 2">
            <a:extLst>
              <a:ext uri="{FF2B5EF4-FFF2-40B4-BE49-F238E27FC236}">
                <a16:creationId xmlns:a16="http://schemas.microsoft.com/office/drawing/2014/main" id="{BE21ACEA-A8F2-4F37-8C7E-A327D24DE6A1}"/>
              </a:ext>
            </a:extLst>
          </p:cNvPr>
          <p:cNvSpPr>
            <a:spLocks noGrp="1"/>
          </p:cNvSpPr>
          <p:nvPr>
            <p:ph idx="1"/>
          </p:nvPr>
        </p:nvSpPr>
        <p:spPr>
          <a:xfrm>
            <a:off x="675640" y="1774825"/>
            <a:ext cx="10515600" cy="4351338"/>
          </a:xfrm>
        </p:spPr>
        <p:txBody>
          <a:bodyPr/>
          <a:lstStyle/>
          <a:p>
            <a:pPr>
              <a:lnSpc>
                <a:spcPct val="125000"/>
              </a:lnSpc>
            </a:pPr>
            <a:r>
              <a:rPr lang="zh-CN" altLang="en-US"/>
              <a:t>唐太宗下旨让封德彝向朝庭举荐有才能的人，但他过了好久也没有推荐一个人。太宗责问他，他回答说：“不是我没有尽心去做，而是当今没有杰出的人才啊！”太宗说：“用人跟用器物是一个道理，要用其所长，（避其所短）。古来能使国家达到大治的帝王，难道是向别的朝代去借人才来用的吗？我们只是担心自己不能识人，怎么可以冤枉当今一世的人呢？”德彝惭愧地走了。</a:t>
            </a:r>
          </a:p>
        </p:txBody>
      </p:sp>
    </p:spTree>
    <p:extLst>
      <p:ext uri="{BB962C8B-B14F-4D97-AF65-F5344CB8AC3E}">
        <p14:creationId xmlns:p14="http://schemas.microsoft.com/office/powerpoint/2010/main" val="118634434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4F60E371-073A-4401-B3F9-956C09C937A3}"/>
              </a:ext>
            </a:extLst>
          </p:cNvPr>
          <p:cNvSpPr>
            <a:spLocks noGrp="1"/>
          </p:cNvSpPr>
          <p:nvPr>
            <p:ph idx="1"/>
          </p:nvPr>
        </p:nvSpPr>
        <p:spPr>
          <a:xfrm>
            <a:off x="309880" y="290515"/>
            <a:ext cx="10515600" cy="4351338"/>
          </a:xfrm>
        </p:spPr>
        <p:txBody>
          <a:bodyPr>
            <a:noAutofit/>
          </a:bodyPr>
          <a:lstStyle/>
          <a:p>
            <a:pPr marL="0" indent="0">
              <a:buNone/>
            </a:pPr>
            <a:r>
              <a:rPr lang="en-US" altLang="zh-CN"/>
              <a:t>1.</a:t>
            </a:r>
            <a:r>
              <a:rPr lang="zh-CN" altLang="en-US"/>
              <a:t>对句中加点字解释有误的一项是（     ）</a:t>
            </a:r>
          </a:p>
          <a:p>
            <a:pPr marL="0" indent="0">
              <a:buNone/>
            </a:pPr>
            <a:r>
              <a:rPr lang="en-US" altLang="zh-CN"/>
              <a:t>A.</a:t>
            </a:r>
            <a:r>
              <a:rPr lang="zh-CN" altLang="en-US"/>
              <a:t>帝</a:t>
            </a:r>
            <a:r>
              <a:rPr lang="zh-CN" altLang="en-US" u="sng"/>
              <a:t>置</a:t>
            </a:r>
            <a:r>
              <a:rPr lang="zh-CN" altLang="en-US"/>
              <a:t>酒洛阳南宫 （安置，安排）</a:t>
            </a:r>
          </a:p>
          <a:p>
            <a:pPr marL="0" indent="0">
              <a:buNone/>
            </a:pPr>
            <a:r>
              <a:rPr lang="en-US" altLang="zh-CN"/>
              <a:t>B.</a:t>
            </a:r>
            <a:r>
              <a:rPr lang="zh-CN" altLang="en-US"/>
              <a:t>因以</a:t>
            </a:r>
            <a:r>
              <a:rPr lang="zh-CN" altLang="en-US" u="sng"/>
              <a:t>与</a:t>
            </a:r>
            <a:r>
              <a:rPr lang="zh-CN" altLang="en-US"/>
              <a:t>之 （赐予）</a:t>
            </a:r>
          </a:p>
          <a:p>
            <a:pPr marL="0" indent="0">
              <a:buNone/>
            </a:pPr>
            <a:r>
              <a:rPr lang="en-US" altLang="zh-CN"/>
              <a:t>C.</a:t>
            </a:r>
            <a:r>
              <a:rPr lang="zh-CN" altLang="en-US" u="sng"/>
              <a:t>连</a:t>
            </a:r>
            <a:r>
              <a:rPr lang="zh-CN" altLang="en-US"/>
              <a:t>百万之众 （关联）</a:t>
            </a:r>
          </a:p>
          <a:p>
            <a:pPr marL="0" indent="0">
              <a:buNone/>
            </a:pPr>
            <a:r>
              <a:rPr lang="en-US" altLang="zh-CN"/>
              <a:t>D.</a:t>
            </a:r>
            <a:r>
              <a:rPr lang="zh-CN" altLang="en-US"/>
              <a:t>此所以为我所</a:t>
            </a:r>
            <a:r>
              <a:rPr lang="zh-CN" altLang="en-US" u="sng"/>
              <a:t>禽</a:t>
            </a:r>
            <a:r>
              <a:rPr lang="zh-CN" altLang="en-US"/>
              <a:t>也 （同“擒”）</a:t>
            </a:r>
            <a:endParaRPr lang="en-US" altLang="zh-CN"/>
          </a:p>
          <a:p>
            <a:pPr marL="0" indent="0">
              <a:buNone/>
            </a:pPr>
            <a:endParaRPr lang="en-US" altLang="zh-CN"/>
          </a:p>
          <a:p>
            <a:pPr marL="0" indent="0">
              <a:buNone/>
            </a:pPr>
            <a:r>
              <a:rPr lang="en-US" altLang="zh-CN"/>
              <a:t>2.</a:t>
            </a:r>
            <a:r>
              <a:rPr lang="zh-CN" altLang="en-US"/>
              <a:t> 用“</a:t>
            </a:r>
            <a:r>
              <a:rPr lang="en-US" altLang="zh-CN"/>
              <a:t>/”</a:t>
            </a:r>
            <a:r>
              <a:rPr lang="zh-CN" altLang="en-US"/>
              <a:t>线给文中画线句子断句。</a:t>
            </a:r>
          </a:p>
          <a:p>
            <a:pPr marL="0" indent="0">
              <a:buNone/>
            </a:pPr>
            <a:r>
              <a:rPr lang="zh-CN" altLang="en-US"/>
              <a:t>陛下使人攻城略地因以与之与天下同其利</a:t>
            </a:r>
            <a:endParaRPr lang="en-US" altLang="zh-CN"/>
          </a:p>
          <a:p>
            <a:pPr marL="0" indent="0">
              <a:buNone/>
            </a:pPr>
            <a:endParaRPr lang="en-US" altLang="zh-CN"/>
          </a:p>
          <a:p>
            <a:pPr marL="0" indent="0">
              <a:buNone/>
            </a:pPr>
            <a:r>
              <a:rPr lang="en-US" altLang="zh-CN"/>
              <a:t>3.</a:t>
            </a:r>
            <a:r>
              <a:rPr lang="en-US" altLang="zh-CN">
                <a:latin typeface="+mn-ea"/>
              </a:rPr>
              <a:t> </a:t>
            </a:r>
            <a:r>
              <a:rPr lang="zh-CN" altLang="en-US">
                <a:latin typeface="+mn-ea"/>
              </a:rPr>
              <a:t>翻译下列句子。</a:t>
            </a:r>
            <a:endParaRPr lang="en-US" altLang="zh-CN">
              <a:latin typeface="+mn-ea"/>
            </a:endParaRPr>
          </a:p>
          <a:p>
            <a:pPr marL="0" indent="0">
              <a:buNone/>
            </a:pPr>
            <a:r>
              <a:rPr lang="zh-CN" altLang="en-US"/>
              <a:t>非不尽心，但于今未有奇才耳！</a:t>
            </a:r>
            <a:endParaRPr lang="en-US" altLang="zh-CN"/>
          </a:p>
          <a:p>
            <a:pPr marL="0" indent="0">
              <a:buNone/>
            </a:pPr>
            <a:endParaRPr lang="zh-CN" altLang="en-US"/>
          </a:p>
          <a:p>
            <a:pPr marL="0" indent="0">
              <a:buNone/>
            </a:pPr>
            <a:endParaRPr lang="zh-CN" altLang="en-US"/>
          </a:p>
        </p:txBody>
      </p:sp>
      <p:sp>
        <p:nvSpPr>
          <p:cNvPr id="15" name="文本框 14">
            <a:extLst>
              <a:ext uri="{FF2B5EF4-FFF2-40B4-BE49-F238E27FC236}">
                <a16:creationId xmlns:a16="http://schemas.microsoft.com/office/drawing/2014/main" id="{1A62C068-EC5A-4A8C-9AEE-518D37CF9405}"/>
              </a:ext>
            </a:extLst>
          </p:cNvPr>
          <p:cNvSpPr txBox="1"/>
          <p:nvPr/>
        </p:nvSpPr>
        <p:spPr>
          <a:xfrm>
            <a:off x="5976445" y="183260"/>
            <a:ext cx="487680" cy="584775"/>
          </a:xfrm>
          <a:prstGeom prst="rect">
            <a:avLst/>
          </a:prstGeom>
          <a:noFill/>
        </p:spPr>
        <p:txBody>
          <a:bodyPr wrap="square">
            <a:spAutoFit/>
          </a:bodyPr>
          <a:lstStyle/>
          <a:p>
            <a:r>
              <a:rPr lang="en-US" altLang="zh-CN" sz="3200">
                <a:solidFill>
                  <a:srgbClr val="FF0000"/>
                </a:solidFill>
              </a:rPr>
              <a:t>C</a:t>
            </a:r>
            <a:endParaRPr lang="zh-CN" altLang="en-US" sz="3200">
              <a:solidFill>
                <a:srgbClr val="FF0000"/>
              </a:solidFill>
            </a:endParaRPr>
          </a:p>
        </p:txBody>
      </p:sp>
      <p:sp>
        <p:nvSpPr>
          <p:cNvPr id="5" name="文本框 4">
            <a:extLst>
              <a:ext uri="{FF2B5EF4-FFF2-40B4-BE49-F238E27FC236}">
                <a16:creationId xmlns:a16="http://schemas.microsoft.com/office/drawing/2014/main" id="{F0AFCE6E-21FD-433A-86F5-DD79683F5273}"/>
              </a:ext>
            </a:extLst>
          </p:cNvPr>
          <p:cNvSpPr txBox="1"/>
          <p:nvPr/>
        </p:nvSpPr>
        <p:spPr>
          <a:xfrm>
            <a:off x="3048000" y="3807528"/>
            <a:ext cx="487680" cy="584775"/>
          </a:xfrm>
          <a:prstGeom prst="rect">
            <a:avLst/>
          </a:prstGeom>
          <a:noFill/>
        </p:spPr>
        <p:txBody>
          <a:bodyPr wrap="square">
            <a:spAutoFit/>
          </a:bodyPr>
          <a:lstStyle/>
          <a:p>
            <a:r>
              <a:rPr lang="en-US" altLang="zh-CN" sz="3200">
                <a:solidFill>
                  <a:srgbClr val="FF0000"/>
                </a:solidFill>
              </a:rPr>
              <a:t>/</a:t>
            </a:r>
            <a:endParaRPr lang="zh-CN" altLang="en-US" sz="3200">
              <a:solidFill>
                <a:srgbClr val="FF0000"/>
              </a:solidFill>
            </a:endParaRPr>
          </a:p>
        </p:txBody>
      </p:sp>
      <p:sp>
        <p:nvSpPr>
          <p:cNvPr id="6" name="文本框 5">
            <a:extLst>
              <a:ext uri="{FF2B5EF4-FFF2-40B4-BE49-F238E27FC236}">
                <a16:creationId xmlns:a16="http://schemas.microsoft.com/office/drawing/2014/main" id="{81AD541C-D335-43CB-830A-3C08D8117850}"/>
              </a:ext>
            </a:extLst>
          </p:cNvPr>
          <p:cNvSpPr txBox="1"/>
          <p:nvPr/>
        </p:nvSpPr>
        <p:spPr>
          <a:xfrm>
            <a:off x="4470400" y="3775631"/>
            <a:ext cx="487680" cy="584775"/>
          </a:xfrm>
          <a:prstGeom prst="rect">
            <a:avLst/>
          </a:prstGeom>
          <a:noFill/>
        </p:spPr>
        <p:txBody>
          <a:bodyPr wrap="square">
            <a:spAutoFit/>
          </a:bodyPr>
          <a:lstStyle/>
          <a:p>
            <a:r>
              <a:rPr lang="en-US" altLang="zh-CN" sz="3200">
                <a:solidFill>
                  <a:srgbClr val="FF0000"/>
                </a:solidFill>
              </a:rPr>
              <a:t>/</a:t>
            </a:r>
            <a:endParaRPr lang="zh-CN" altLang="en-US" sz="3200">
              <a:solidFill>
                <a:srgbClr val="FF0000"/>
              </a:solidFill>
            </a:endParaRPr>
          </a:p>
        </p:txBody>
      </p:sp>
      <p:sp>
        <p:nvSpPr>
          <p:cNvPr id="7" name="文本框 6">
            <a:extLst>
              <a:ext uri="{FF2B5EF4-FFF2-40B4-BE49-F238E27FC236}">
                <a16:creationId xmlns:a16="http://schemas.microsoft.com/office/drawing/2014/main" id="{B2908F04-540D-497A-AA2E-34D37E0E84A3}"/>
              </a:ext>
            </a:extLst>
          </p:cNvPr>
          <p:cNvSpPr txBox="1"/>
          <p:nvPr/>
        </p:nvSpPr>
        <p:spPr>
          <a:xfrm>
            <a:off x="386080" y="5874127"/>
            <a:ext cx="10363200" cy="523220"/>
          </a:xfrm>
          <a:prstGeom prst="rect">
            <a:avLst/>
          </a:prstGeom>
          <a:noFill/>
        </p:spPr>
        <p:txBody>
          <a:bodyPr wrap="square">
            <a:spAutoFit/>
          </a:bodyPr>
          <a:lstStyle/>
          <a:p>
            <a:r>
              <a:rPr lang="zh-CN" altLang="en-US" sz="2800" b="1">
                <a:solidFill>
                  <a:srgbClr val="FF0000"/>
                </a:solidFill>
              </a:rPr>
              <a:t>不是我没有尽心去做，而是当今没有杰出的人才啊！</a:t>
            </a:r>
          </a:p>
        </p:txBody>
      </p:sp>
    </p:spTree>
    <p:extLst>
      <p:ext uri="{BB962C8B-B14F-4D97-AF65-F5344CB8AC3E}">
        <p14:creationId xmlns:p14="http://schemas.microsoft.com/office/powerpoint/2010/main" val="128556738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5680F1D4-2095-4324-8A89-6098E819305B}"/>
              </a:ext>
            </a:extLst>
          </p:cNvPr>
          <p:cNvSpPr>
            <a:spLocks noGrp="1"/>
          </p:cNvSpPr>
          <p:nvPr>
            <p:ph idx="1"/>
          </p:nvPr>
        </p:nvSpPr>
        <p:spPr>
          <a:xfrm>
            <a:off x="360088" y="46216"/>
            <a:ext cx="10515600" cy="4351338"/>
          </a:xfrm>
        </p:spPr>
        <p:txBody>
          <a:bodyPr>
            <a:noAutofit/>
          </a:bodyPr>
          <a:lstStyle/>
          <a:p>
            <a:pPr marL="0" indent="0">
              <a:buNone/>
            </a:pPr>
            <a:endParaRPr lang="en-US" altLang="zh-CN">
              <a:latin typeface="+mn-ea"/>
            </a:endParaRPr>
          </a:p>
          <a:p>
            <a:pPr marL="0" indent="0">
              <a:buNone/>
            </a:pPr>
            <a:endParaRPr lang="zh-CN" altLang="en-US">
              <a:latin typeface="+mn-ea"/>
            </a:endParaRPr>
          </a:p>
          <a:p>
            <a:pPr marL="0" indent="0">
              <a:buNone/>
            </a:pPr>
            <a:r>
              <a:rPr lang="en-US" altLang="zh-CN">
                <a:latin typeface="+mn-ea"/>
              </a:rPr>
              <a:t>4. [</a:t>
            </a:r>
            <a:r>
              <a:rPr lang="zh-CN" altLang="en-US">
                <a:latin typeface="+mn-ea"/>
              </a:rPr>
              <a:t>甲</a:t>
            </a:r>
            <a:r>
              <a:rPr lang="en-US" altLang="zh-CN">
                <a:latin typeface="+mn-ea"/>
              </a:rPr>
              <a:t>]</a:t>
            </a:r>
            <a:r>
              <a:rPr lang="zh-CN" altLang="en-US">
                <a:latin typeface="+mn-ea"/>
              </a:rPr>
              <a:t>文中刘邦获得天下的原因是什么？项羽失天下的主要原因是什么？告诉了我们一个什么道理？</a:t>
            </a:r>
            <a:r>
              <a:rPr lang="en-US" altLang="zh-CN">
                <a:latin typeface="+mn-ea"/>
              </a:rPr>
              <a:t>[</a:t>
            </a:r>
            <a:r>
              <a:rPr lang="zh-CN" altLang="en-US">
                <a:latin typeface="+mn-ea"/>
              </a:rPr>
              <a:t>乙</a:t>
            </a:r>
            <a:r>
              <a:rPr lang="en-US" altLang="zh-CN">
                <a:latin typeface="+mn-ea"/>
              </a:rPr>
              <a:t>]</a:t>
            </a:r>
            <a:r>
              <a:rPr lang="zh-CN" altLang="en-US">
                <a:latin typeface="+mn-ea"/>
              </a:rPr>
              <a:t>文和</a:t>
            </a:r>
            <a:r>
              <a:rPr lang="en-US" altLang="zh-CN">
                <a:latin typeface="+mn-ea"/>
              </a:rPr>
              <a:t>[</a:t>
            </a:r>
            <a:r>
              <a:rPr lang="zh-CN" altLang="en-US">
                <a:latin typeface="+mn-ea"/>
              </a:rPr>
              <a:t>甲</a:t>
            </a:r>
            <a:r>
              <a:rPr lang="en-US" altLang="zh-CN">
                <a:latin typeface="+mn-ea"/>
              </a:rPr>
              <a:t>]</a:t>
            </a:r>
            <a:r>
              <a:rPr lang="zh-CN" altLang="en-US">
                <a:latin typeface="+mn-ea"/>
              </a:rPr>
              <a:t>文有何异同？</a:t>
            </a:r>
          </a:p>
        </p:txBody>
      </p:sp>
      <p:sp>
        <p:nvSpPr>
          <p:cNvPr id="6" name="文本框 5">
            <a:extLst>
              <a:ext uri="{FF2B5EF4-FFF2-40B4-BE49-F238E27FC236}">
                <a16:creationId xmlns:a16="http://schemas.microsoft.com/office/drawing/2014/main" id="{C867A0B3-41B5-45EF-ADA0-D12889A3BBAB}"/>
              </a:ext>
            </a:extLst>
          </p:cNvPr>
          <p:cNvSpPr txBox="1"/>
          <p:nvPr/>
        </p:nvSpPr>
        <p:spPr>
          <a:xfrm>
            <a:off x="638897" y="2465249"/>
            <a:ext cx="10236791" cy="1384995"/>
          </a:xfrm>
          <a:prstGeom prst="rect">
            <a:avLst/>
          </a:prstGeom>
          <a:noFill/>
        </p:spPr>
        <p:txBody>
          <a:bodyPr wrap="square">
            <a:spAutoFit/>
          </a:bodyPr>
          <a:lstStyle/>
          <a:p>
            <a:r>
              <a:rPr lang="zh-CN" altLang="en-US" sz="2800">
                <a:solidFill>
                  <a:srgbClr val="FF0000"/>
                </a:solidFill>
              </a:rPr>
              <a:t>甲文中刘邦获得天下的原因是他能够重用人才，同时能够与天下共享利益。而项羽失天下是因为他嫉妒人才，怀疑人才。</a:t>
            </a:r>
            <a:endParaRPr lang="en-US" altLang="zh-CN" sz="2800">
              <a:solidFill>
                <a:srgbClr val="FF0000"/>
              </a:solidFill>
            </a:endParaRPr>
          </a:p>
          <a:p>
            <a:r>
              <a:rPr lang="zh-CN" altLang="en-US" sz="2800">
                <a:solidFill>
                  <a:srgbClr val="FF0000"/>
                </a:solidFill>
              </a:rPr>
              <a:t>道理：必须尊重人才，重用人才。</a:t>
            </a:r>
          </a:p>
        </p:txBody>
      </p:sp>
      <p:sp>
        <p:nvSpPr>
          <p:cNvPr id="14" name="文本框 13">
            <a:extLst>
              <a:ext uri="{FF2B5EF4-FFF2-40B4-BE49-F238E27FC236}">
                <a16:creationId xmlns:a16="http://schemas.microsoft.com/office/drawing/2014/main" id="{55BFEC7A-8F03-4C3E-9652-B3A417554F9A}"/>
              </a:ext>
            </a:extLst>
          </p:cNvPr>
          <p:cNvSpPr txBox="1"/>
          <p:nvPr/>
        </p:nvSpPr>
        <p:spPr>
          <a:xfrm>
            <a:off x="638897" y="4194156"/>
            <a:ext cx="9530080" cy="954107"/>
          </a:xfrm>
          <a:prstGeom prst="rect">
            <a:avLst/>
          </a:prstGeom>
          <a:noFill/>
        </p:spPr>
        <p:txBody>
          <a:bodyPr wrap="square">
            <a:spAutoFit/>
          </a:bodyPr>
          <a:lstStyle/>
          <a:p>
            <a:r>
              <a:rPr lang="zh-CN" altLang="en-US" sz="2800">
                <a:solidFill>
                  <a:srgbClr val="FF0000"/>
                </a:solidFill>
              </a:rPr>
              <a:t>同：都是要求我们要学会重视人才、重用人才；</a:t>
            </a:r>
            <a:endParaRPr lang="en-US" altLang="zh-CN" sz="2800">
              <a:solidFill>
                <a:srgbClr val="FF0000"/>
              </a:solidFill>
            </a:endParaRPr>
          </a:p>
          <a:p>
            <a:r>
              <a:rPr lang="zh-CN" altLang="en-US" sz="2800">
                <a:solidFill>
                  <a:srgbClr val="FF0000"/>
                </a:solidFill>
              </a:rPr>
              <a:t>异：乙文侧重于告诉我们用人要各取所长。</a:t>
            </a:r>
          </a:p>
        </p:txBody>
      </p:sp>
    </p:spTree>
    <p:extLst>
      <p:ext uri="{BB962C8B-B14F-4D97-AF65-F5344CB8AC3E}">
        <p14:creationId xmlns:p14="http://schemas.microsoft.com/office/powerpoint/2010/main" val="295226019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20" name="标题 1"/>
          <p:cNvSpPr>
            <a:spLocks noGrp="1"/>
          </p:cNvSpPr>
          <p:nvPr>
            <p:ph type="title"/>
          </p:nvPr>
        </p:nvSpPr>
        <p:spPr>
          <a:xfrm>
            <a:off x="2152650" y="103822"/>
            <a:ext cx="7886700" cy="1325563"/>
          </a:xfrm>
        </p:spPr>
        <p:txBody>
          <a:bodyPr>
            <a:normAutofit/>
          </a:bodyPr>
          <a:lstStyle/>
          <a:p>
            <a:pPr algn="ctr"/>
            <a:r>
              <a:rPr lang="zh-CN" altLang="en-US" sz="3600" b="1">
                <a:latin typeface="黑体" panose="02010600030101010101" charset="-122"/>
                <a:ea typeface="黑体" panose="02010600030101010101" charset="-122"/>
              </a:rPr>
              <a:t>课堂小结</a:t>
            </a:r>
            <a:r>
              <a:rPr lang="en-US" altLang="zh-CN" sz="3600" b="1">
                <a:latin typeface="黑体" panose="02010600030101010101" charset="-122"/>
                <a:ea typeface="黑体" panose="02010600030101010101" charset="-122"/>
              </a:rPr>
              <a:t> </a:t>
            </a:r>
            <a:endParaRPr lang="zh-CN" altLang="en-US" sz="3600" b="1">
              <a:latin typeface="黑体" panose="02010600030101010101" charset="-122"/>
              <a:ea typeface="黑体" panose="02010600030101010101" charset="-122"/>
            </a:endParaRPr>
          </a:p>
        </p:txBody>
      </p:sp>
      <p:sp>
        <p:nvSpPr>
          <p:cNvPr id="1048621" name="内容占位符 2"/>
          <p:cNvSpPr>
            <a:spLocks noGrp="1"/>
          </p:cNvSpPr>
          <p:nvPr>
            <p:ph idx="1"/>
          </p:nvPr>
        </p:nvSpPr>
        <p:spPr>
          <a:xfrm>
            <a:off x="460374" y="1195705"/>
            <a:ext cx="11447146" cy="5276215"/>
          </a:xfrm>
        </p:spPr>
        <p:txBody>
          <a:bodyPr>
            <a:normAutofit/>
          </a:bodyPr>
          <a:lstStyle/>
          <a:p>
            <a:pPr marL="0" indent="0">
              <a:lnSpc>
                <a:spcPts val="4240"/>
              </a:lnSpc>
              <a:buNone/>
            </a:pPr>
            <a:r>
              <a:rPr lang="zh-CN" altLang="en-US" sz="3200" b="1">
                <a:solidFill>
                  <a:srgbClr val="FF0000"/>
                </a:solidFill>
                <a:latin typeface="黑体" panose="02010600030101010101" charset="-122"/>
                <a:ea typeface="黑体" panose="02010600030101010101" charset="-122"/>
              </a:rPr>
              <a:t>感悟启示：</a:t>
            </a:r>
            <a:endParaRPr lang="en-US" altLang="zh-CN" sz="3200" b="1">
              <a:solidFill>
                <a:srgbClr val="FF0000"/>
              </a:solidFill>
              <a:latin typeface="黑体" panose="02010600030101010101" charset="-122"/>
              <a:ea typeface="黑体" panose="02010600030101010101" charset="-122"/>
            </a:endParaRPr>
          </a:p>
          <a:p>
            <a:pPr marL="0" indent="0">
              <a:lnSpc>
                <a:spcPts val="4240"/>
              </a:lnSpc>
              <a:buNone/>
            </a:pPr>
            <a:r>
              <a:rPr lang="zh-CN" altLang="en-US" sz="3200" b="1">
                <a:solidFill>
                  <a:schemeClr val="tx1">
                    <a:lumMod val="65000"/>
                    <a:lumOff val="35000"/>
                  </a:schemeClr>
                </a:solidFill>
                <a:latin typeface="黑体" panose="02010600030101010101" charset="-122"/>
                <a:ea typeface="黑体" panose="02010600030101010101" charset="-122"/>
              </a:rPr>
              <a:t>这个考点主要是考查对文章写作意图的理解并作出理性的分析思考。可从四个方面入手：</a:t>
            </a:r>
            <a:endParaRPr lang="en-US" altLang="zh-CN" sz="3200" b="1">
              <a:solidFill>
                <a:schemeClr val="tx1">
                  <a:lumMod val="65000"/>
                  <a:lumOff val="35000"/>
                </a:schemeClr>
              </a:solidFill>
              <a:latin typeface="黑体" panose="02010600030101010101" charset="-122"/>
              <a:ea typeface="黑体" panose="02010600030101010101" charset="-122"/>
            </a:endParaRPr>
          </a:p>
          <a:p>
            <a:pPr marL="0" indent="0">
              <a:lnSpc>
                <a:spcPts val="4240"/>
              </a:lnSpc>
              <a:buNone/>
            </a:pPr>
            <a:r>
              <a:rPr lang="zh-CN" altLang="en-US" sz="3200" b="1">
                <a:solidFill>
                  <a:schemeClr val="tx1">
                    <a:lumMod val="65000"/>
                    <a:lumOff val="35000"/>
                  </a:schemeClr>
                </a:solidFill>
                <a:latin typeface="黑体" panose="02010600030101010101" charset="-122"/>
                <a:ea typeface="黑体" panose="02010600030101010101" charset="-122"/>
              </a:rPr>
              <a:t>①直接指出文中蕴含的道理或作者的思想情感；</a:t>
            </a:r>
            <a:endParaRPr lang="en-US" altLang="zh-CN" sz="3200" b="1">
              <a:solidFill>
                <a:schemeClr val="tx1">
                  <a:lumMod val="65000"/>
                  <a:lumOff val="35000"/>
                </a:schemeClr>
              </a:solidFill>
              <a:latin typeface="黑体" panose="02010600030101010101" charset="-122"/>
              <a:ea typeface="黑体" panose="02010600030101010101" charset="-122"/>
            </a:endParaRPr>
          </a:p>
          <a:p>
            <a:pPr marL="0" indent="0">
              <a:lnSpc>
                <a:spcPts val="4240"/>
              </a:lnSpc>
              <a:buNone/>
            </a:pPr>
            <a:r>
              <a:rPr lang="zh-CN" altLang="en-US" sz="3200" b="1">
                <a:solidFill>
                  <a:schemeClr val="tx1">
                    <a:lumMod val="65000"/>
                    <a:lumOff val="35000"/>
                  </a:schemeClr>
                </a:solidFill>
                <a:latin typeface="黑体" panose="02010600030101010101" charset="-122"/>
                <a:ea typeface="黑体" panose="02010600030101010101" charset="-122"/>
              </a:rPr>
              <a:t>②仔细分析议论抒情的句子，将句中的道理解析出来；</a:t>
            </a:r>
            <a:endParaRPr lang="en-US" altLang="zh-CN" sz="3200" b="1">
              <a:solidFill>
                <a:schemeClr val="tx1">
                  <a:lumMod val="65000"/>
                  <a:lumOff val="35000"/>
                </a:schemeClr>
              </a:solidFill>
              <a:latin typeface="黑体" panose="02010600030101010101" charset="-122"/>
              <a:ea typeface="黑体" panose="02010600030101010101" charset="-122"/>
            </a:endParaRPr>
          </a:p>
          <a:p>
            <a:pPr marL="0" indent="0">
              <a:lnSpc>
                <a:spcPts val="4240"/>
              </a:lnSpc>
              <a:buNone/>
            </a:pPr>
            <a:r>
              <a:rPr lang="zh-CN" altLang="en-US" sz="3200" b="1">
                <a:solidFill>
                  <a:schemeClr val="tx1">
                    <a:lumMod val="65000"/>
                    <a:lumOff val="35000"/>
                  </a:schemeClr>
                </a:solidFill>
                <a:latin typeface="黑体" panose="02010600030101010101" charset="-122"/>
                <a:ea typeface="黑体" panose="02010600030101010101" charset="-122"/>
              </a:rPr>
              <a:t>③可以从人物的行为和性格上得到启示，探究做法是否合理；</a:t>
            </a:r>
            <a:endParaRPr lang="en-US" altLang="zh-CN" sz="3200" b="1">
              <a:solidFill>
                <a:schemeClr val="tx1">
                  <a:lumMod val="65000"/>
                  <a:lumOff val="35000"/>
                </a:schemeClr>
              </a:solidFill>
              <a:latin typeface="黑体" panose="02010600030101010101" charset="-122"/>
              <a:ea typeface="黑体" panose="02010600030101010101" charset="-122"/>
            </a:endParaRPr>
          </a:p>
          <a:p>
            <a:pPr marL="0" indent="0">
              <a:lnSpc>
                <a:spcPts val="4240"/>
              </a:lnSpc>
              <a:buNone/>
            </a:pPr>
            <a:r>
              <a:rPr lang="zh-CN" altLang="en-US" sz="3200" b="1">
                <a:solidFill>
                  <a:schemeClr val="tx1">
                    <a:lumMod val="65000"/>
                    <a:lumOff val="35000"/>
                  </a:schemeClr>
                </a:solidFill>
                <a:latin typeface="黑体" panose="02010600030101010101" charset="-122"/>
                <a:ea typeface="黑体" panose="02010600030101010101" charset="-122"/>
              </a:rPr>
              <a:t>④联系现实，得出有益的经验教训或生活规律。</a:t>
            </a:r>
          </a:p>
        </p:txBody>
      </p:sp>
    </p:spTree>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F72E20D-A65C-4CF2-A33E-C5B39A9F3269}"/>
              </a:ext>
            </a:extLst>
          </p:cNvPr>
          <p:cNvSpPr>
            <a:spLocks noGrp="1"/>
          </p:cNvSpPr>
          <p:nvPr>
            <p:ph type="title"/>
          </p:nvPr>
        </p:nvSpPr>
        <p:spPr>
          <a:xfrm>
            <a:off x="462280" y="141605"/>
            <a:ext cx="10515600" cy="1325563"/>
          </a:xfrm>
        </p:spPr>
        <p:txBody>
          <a:bodyPr>
            <a:normAutofit/>
          </a:bodyPr>
          <a:lstStyle/>
          <a:p>
            <a:pPr algn="ctr"/>
            <a:r>
              <a:rPr lang="zh-CN" altLang="en-US" sz="3200" b="1"/>
              <a:t>为人处世篇阅读启示积累</a:t>
            </a:r>
            <a:br>
              <a:rPr lang="zh-CN" altLang="en-US" sz="3200" b="1"/>
            </a:br>
            <a:endParaRPr lang="zh-CN" altLang="en-US" sz="3200" b="1"/>
          </a:p>
        </p:txBody>
      </p:sp>
      <p:sp>
        <p:nvSpPr>
          <p:cNvPr id="3" name="内容占位符 2">
            <a:extLst>
              <a:ext uri="{FF2B5EF4-FFF2-40B4-BE49-F238E27FC236}">
                <a16:creationId xmlns:a16="http://schemas.microsoft.com/office/drawing/2014/main" id="{926B074D-0E54-4AAE-9F70-79675BA77EBD}"/>
              </a:ext>
            </a:extLst>
          </p:cNvPr>
          <p:cNvSpPr>
            <a:spLocks noGrp="1"/>
          </p:cNvSpPr>
          <p:nvPr>
            <p:ph idx="1"/>
          </p:nvPr>
        </p:nvSpPr>
        <p:spPr>
          <a:xfrm>
            <a:off x="261620" y="975995"/>
            <a:ext cx="11668760" cy="4351338"/>
          </a:xfrm>
        </p:spPr>
        <p:txBody>
          <a:bodyPr>
            <a:normAutofit/>
          </a:bodyPr>
          <a:lstStyle/>
          <a:p>
            <a:pPr marL="0" indent="0">
              <a:buNone/>
            </a:pPr>
            <a:r>
              <a:rPr lang="en-US" altLang="zh-CN"/>
              <a:t>1</a:t>
            </a:r>
            <a:r>
              <a:rPr lang="zh-CN" altLang="en-US"/>
              <a:t>．如果在一个职务上，要善于发现人才，任用人才，人才与知识都是社会生产力。</a:t>
            </a:r>
          </a:p>
          <a:p>
            <a:pPr marL="0" indent="0">
              <a:buNone/>
            </a:pPr>
            <a:r>
              <a:rPr lang="en-US" altLang="zh-CN"/>
              <a:t>2</a:t>
            </a:r>
            <a:r>
              <a:rPr lang="zh-CN" altLang="en-US"/>
              <a:t>．为人处事不要贪心，否则会因小失大，酿成大祸。</a:t>
            </a:r>
          </a:p>
          <a:p>
            <a:pPr marL="0" indent="0">
              <a:buNone/>
            </a:pPr>
            <a:r>
              <a:rPr lang="en-US" altLang="zh-CN"/>
              <a:t>3</a:t>
            </a:r>
            <a:r>
              <a:rPr lang="zh-CN" altLang="en-US"/>
              <a:t>．在处理问题时，能够做到以身作则，注意自己的言行举止。</a:t>
            </a:r>
          </a:p>
          <a:p>
            <a:pPr marL="0" indent="0">
              <a:buNone/>
            </a:pPr>
            <a:r>
              <a:rPr lang="en-US" altLang="zh-CN"/>
              <a:t>4</a:t>
            </a:r>
            <a:r>
              <a:rPr lang="zh-CN" altLang="en-US"/>
              <a:t>．在日常生活中，我们做人处世要能宽宏大量，胸怀宽广，千万不要小心眼，斤斤计较。</a:t>
            </a:r>
          </a:p>
          <a:p>
            <a:pPr marL="0" indent="0">
              <a:buNone/>
            </a:pPr>
            <a:r>
              <a:rPr lang="en-US" altLang="zh-CN"/>
              <a:t>5</a:t>
            </a:r>
            <a:r>
              <a:rPr lang="zh-CN" altLang="en-US"/>
              <a:t>．在生活中要学会勤俭朴素，为人清廉正直，不要贪心。</a:t>
            </a:r>
          </a:p>
          <a:p>
            <a:pPr marL="0" indent="0">
              <a:buNone/>
            </a:pPr>
            <a:r>
              <a:rPr lang="en-US" altLang="zh-CN"/>
              <a:t>6</a:t>
            </a:r>
            <a:r>
              <a:rPr lang="zh-CN" altLang="en-US"/>
              <a:t>．我们要学会节约，不要铺张浪费，节约是一种美好的品德。</a:t>
            </a:r>
          </a:p>
          <a:p>
            <a:pPr marL="0" indent="0">
              <a:buNone/>
            </a:pPr>
            <a:r>
              <a:rPr lang="en-US" altLang="zh-CN"/>
              <a:t>7</a:t>
            </a:r>
            <a:r>
              <a:rPr lang="zh-CN" altLang="en-US"/>
              <a:t>．只要坚持，没有什么是做不成功的，坚持就是胜利。</a:t>
            </a:r>
          </a:p>
          <a:p>
            <a:endParaRPr lang="zh-CN" altLang="en-US"/>
          </a:p>
        </p:txBody>
      </p:sp>
      <p:pic>
        <p:nvPicPr>
          <p:cNvPr id="4" name="图片 3">
            <a:extLst>
              <a:ext uri="{FF2B5EF4-FFF2-40B4-BE49-F238E27FC236}">
                <a16:creationId xmlns:a16="http://schemas.microsoft.com/office/drawing/2014/main" id="{7EC4429B-6450-4515-8BD2-9AD15CF7D0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36160"/>
            <a:ext cx="12192000" cy="2286000"/>
          </a:xfrm>
          <a:prstGeom prst="rect">
            <a:avLst/>
          </a:prstGeom>
        </p:spPr>
      </p:pic>
    </p:spTree>
    <p:extLst>
      <p:ext uri="{BB962C8B-B14F-4D97-AF65-F5344CB8AC3E}">
        <p14:creationId xmlns:p14="http://schemas.microsoft.com/office/powerpoint/2010/main" val="102703372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1C0B4A03-76C0-4C58-9F7B-8DA7973601BB}"/>
              </a:ext>
            </a:extLst>
          </p:cNvPr>
          <p:cNvSpPr>
            <a:spLocks noGrp="1"/>
          </p:cNvSpPr>
          <p:nvPr>
            <p:ph type="title"/>
          </p:nvPr>
        </p:nvSpPr>
        <p:spPr>
          <a:xfrm>
            <a:off x="4622919" y="212725"/>
            <a:ext cx="10515600" cy="1325563"/>
          </a:xfrm>
        </p:spPr>
        <p:txBody>
          <a:bodyPr/>
          <a:lstStyle/>
          <a:p>
            <a:r>
              <a:rPr lang="zh-CN" altLang="en-US"/>
              <a:t>板书设计</a:t>
            </a:r>
          </a:p>
        </p:txBody>
      </p:sp>
      <p:sp>
        <p:nvSpPr>
          <p:cNvPr id="3" name="内容占位符 2">
            <a:extLst>
              <a:ext uri="{FF2B5EF4-FFF2-40B4-BE49-F238E27FC236}">
                <a16:creationId xmlns:a16="http://schemas.microsoft.com/office/drawing/2014/main" id="{89D08A94-F357-41E7-8D52-A0A4658BD8F3}"/>
              </a:ext>
            </a:extLst>
          </p:cNvPr>
          <p:cNvSpPr>
            <a:spLocks noGrp="1"/>
          </p:cNvSpPr>
          <p:nvPr>
            <p:ph idx="1"/>
          </p:nvPr>
        </p:nvSpPr>
        <p:spPr>
          <a:xfrm>
            <a:off x="1942016" y="1538288"/>
            <a:ext cx="8275872" cy="4351338"/>
          </a:xfrm>
          <a:ln w="3175">
            <a:solidFill>
              <a:schemeClr val="tx1"/>
            </a:solidFill>
          </a:ln>
        </p:spPr>
        <p:txBody>
          <a:bodyPr>
            <a:normAutofit/>
          </a:bodyPr>
          <a:lstStyle/>
          <a:p>
            <a:pPr marL="0" indent="0">
              <a:buNone/>
            </a:pPr>
            <a:r>
              <a:rPr lang="zh-CN" altLang="en-US" sz="3200"/>
              <a:t>感悟启示：</a:t>
            </a:r>
            <a:endParaRPr lang="en-US" altLang="zh-CN" sz="3200"/>
          </a:p>
          <a:p>
            <a:pPr marL="0" indent="0">
              <a:buNone/>
            </a:pPr>
            <a:r>
              <a:rPr lang="zh-CN" altLang="en-US" sz="3200"/>
              <a:t>     （</a:t>
            </a:r>
            <a:r>
              <a:rPr lang="en-US" altLang="zh-CN" sz="3200"/>
              <a:t>1</a:t>
            </a:r>
            <a:r>
              <a:rPr lang="zh-CN" altLang="en-US" sz="3200"/>
              <a:t>）紧扣原文</a:t>
            </a:r>
          </a:p>
          <a:p>
            <a:pPr marL="0" indent="0">
              <a:buNone/>
            </a:pPr>
            <a:r>
              <a:rPr lang="zh-CN" altLang="en-US" sz="3200"/>
              <a:t>     （</a:t>
            </a:r>
            <a:r>
              <a:rPr lang="en-US" altLang="zh-CN" sz="3200"/>
              <a:t>2</a:t>
            </a:r>
            <a:r>
              <a:rPr lang="zh-CN" altLang="en-US" sz="3200"/>
              <a:t>）联系实际</a:t>
            </a:r>
          </a:p>
          <a:p>
            <a:pPr marL="0" indent="0">
              <a:buNone/>
            </a:pPr>
            <a:r>
              <a:rPr lang="zh-CN" altLang="en-US" sz="3200"/>
              <a:t>     （</a:t>
            </a:r>
            <a:r>
              <a:rPr lang="en-US" altLang="zh-CN" sz="3200"/>
              <a:t>3</a:t>
            </a:r>
            <a:r>
              <a:rPr lang="zh-CN" altLang="en-US" sz="3200"/>
              <a:t>）作出判断</a:t>
            </a:r>
            <a:endParaRPr lang="en-US" altLang="zh-CN" sz="3200"/>
          </a:p>
          <a:p>
            <a:pPr marL="0" indent="0">
              <a:buNone/>
            </a:pPr>
            <a:endParaRPr lang="en-US" altLang="zh-CN" sz="3200"/>
          </a:p>
          <a:p>
            <a:pPr marL="0" indent="0">
              <a:buNone/>
            </a:pPr>
            <a:r>
              <a:rPr lang="zh-CN" altLang="en-US" sz="3200"/>
              <a:t>常见一词多义：为、之</a:t>
            </a:r>
          </a:p>
        </p:txBody>
      </p:sp>
      <p:pic>
        <p:nvPicPr>
          <p:cNvPr id="4" name="Picture 2" descr="C:\Users\Administrator\Desktop\中国风素材\20661287_205529056000_2.jpg">
            <a:extLst>
              <a:ext uri="{FF2B5EF4-FFF2-40B4-BE49-F238E27FC236}">
                <a16:creationId xmlns:a16="http://schemas.microsoft.com/office/drawing/2014/main" id="{4BF12FE2-77A3-4842-B555-D4E2BCF9E0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id="{645D13F2-841D-4427-BEFD-CB4FA48BFD85}"/>
              </a:ext>
            </a:extLst>
          </p:cNvPr>
          <p:cNvPicPr>
            <a:picLocks noChangeAspect="1"/>
          </p:cNvPicPr>
          <p:nvPr/>
        </p:nvPicPr>
        <p:blipFill>
          <a:blip r:embed="rId3"/>
          <a:stretch>
            <a:fillRect/>
          </a:stretch>
        </p:blipFill>
        <p:spPr>
          <a:xfrm>
            <a:off x="1250060" y="4435750"/>
            <a:ext cx="1383912" cy="1932599"/>
          </a:xfrm>
          <a:prstGeom prst="rect">
            <a:avLst/>
          </a:prstGeom>
        </p:spPr>
      </p:pic>
    </p:spTree>
    <p:extLst>
      <p:ext uri="{BB962C8B-B14F-4D97-AF65-F5344CB8AC3E}">
        <p14:creationId xmlns:p14="http://schemas.microsoft.com/office/powerpoint/2010/main" val="1191608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19152" y="2929871"/>
            <a:ext cx="2438303"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62175" y="2929871"/>
            <a:ext cx="2438303"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5054827" y="570199"/>
            <a:ext cx="1826141" cy="629194"/>
            <a:chOff x="4605978" y="570199"/>
            <a:chExt cx="1826141"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4"/>
            <p:cNvSpPr txBox="1"/>
            <p:nvPr/>
          </p:nvSpPr>
          <p:spPr>
            <a:xfrm>
              <a:off x="4605978" y="570199"/>
              <a:ext cx="1826141" cy="584775"/>
            </a:xfrm>
            <a:prstGeom prst="rect">
              <a:avLst/>
            </a:prstGeom>
            <a:solidFill>
              <a:schemeClr val="bg1"/>
            </a:solidFill>
          </p:spPr>
          <p:txBody>
            <a:bodyPr vert="horz" wrap="none" rtlCol="0">
              <a:spAutoFit/>
            </a:bodyPr>
            <a:lstStyle/>
            <a:p>
              <a:r>
                <a:rPr lang="zh-CN" altLang="en-US" sz="3200">
                  <a:gradFill>
                    <a:gsLst>
                      <a:gs pos="0">
                        <a:schemeClr val="tx1"/>
                      </a:gs>
                      <a:gs pos="100000">
                        <a:srgbClr val="C00000"/>
                      </a:gs>
                    </a:gsLst>
                    <a:lin ang="0" scaled="0"/>
                  </a:gradFill>
                  <a:latin typeface="+mn-ea"/>
                  <a:cs typeface="Tahoma" panose="020b0604030504040204" pitchFamily="34" charset="0"/>
                </a:rPr>
                <a:t>单篇训练</a:t>
              </a:r>
            </a:p>
          </p:txBody>
        </p:sp>
      </p:gr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68096" y="1938394"/>
            <a:ext cx="4599604" cy="255357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820067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4099"/>
                                        </p:tgtEl>
                                        <p:attrNameLst>
                                          <p:attrName>style.visibility</p:attrName>
                                        </p:attrNameLst>
                                      </p:cBhvr>
                                      <p:to>
                                        <p:strVal val="visible"/>
                                      </p:to>
                                    </p:set>
                                    <p:animEffect transition="in" filter="fade">
                                      <p:cBhvr>
                                        <p:cTn id="13" dur="1250"/>
                                        <p:tgtEl>
                                          <p:spTgt spid="4099"/>
                                        </p:tgtEl>
                                      </p:cBhvr>
                                    </p:animEffect>
                                    <p:anim calcmode="lin" valueType="num">
                                      <p:cBhvr>
                                        <p:cTn id="14" dur="1250" fill="hold"/>
                                        <p:tgtEl>
                                          <p:spTgt spid="4099"/>
                                        </p:tgtEl>
                                        <p:attrNameLst>
                                          <p:attrName>ppt_x</p:attrName>
                                        </p:attrNameLst>
                                      </p:cBhvr>
                                      <p:tavLst>
                                        <p:tav tm="0">
                                          <p:val>
                                            <p:strVal val="#ppt_x"/>
                                          </p:val>
                                        </p:tav>
                                        <p:tav tm="100000">
                                          <p:val>
                                            <p:strVal val="#ppt_x"/>
                                          </p:val>
                                        </p:tav>
                                      </p:tavLst>
                                    </p:anim>
                                    <p:anim calcmode="lin" valueType="num">
                                      <p:cBhvr>
                                        <p:cTn id="15" dur="1250" fill="hold"/>
                                        <p:tgtEl>
                                          <p:spTgt spid="409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nodeType="after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250"/>
                                        <p:tgtEl>
                                          <p:spTgt spid="4098"/>
                                        </p:tgtEl>
                                      </p:cBhvr>
                                    </p:animEffect>
                                    <p:anim calcmode="lin" valueType="num">
                                      <p:cBhvr>
                                        <p:cTn id="20" dur="1250" fill="hold"/>
                                        <p:tgtEl>
                                          <p:spTgt spid="4098"/>
                                        </p:tgtEl>
                                        <p:attrNameLst>
                                          <p:attrName>ppt_x</p:attrName>
                                        </p:attrNameLst>
                                      </p:cBhvr>
                                      <p:tavLst>
                                        <p:tav tm="0">
                                          <p:val>
                                            <p:strVal val="#ppt_x"/>
                                          </p:val>
                                        </p:tav>
                                        <p:tav tm="100000">
                                          <p:val>
                                            <p:strVal val="#ppt_x"/>
                                          </p:val>
                                        </p:tav>
                                      </p:tavLst>
                                    </p:anim>
                                    <p:anim calcmode="lin" valueType="num">
                                      <p:cBhvr>
                                        <p:cTn id="21" dur="125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a:extLst>
              <a:ext uri="{FF2B5EF4-FFF2-40B4-BE49-F238E27FC236}">
                <a16:creationId xmlns:a16="http://schemas.microsoft.com/office/drawing/2014/main" id="{0FD415B9-C0A3-42D7-9C36-E7F553E45B85}"/>
              </a:ext>
            </a:extLst>
          </p:cNvPr>
          <p:cNvGrpSpPr/>
          <p:nvPr/>
        </p:nvGrpSpPr>
        <p:grpSpPr>
          <a:xfrm>
            <a:off x="4549598" y="566492"/>
            <a:ext cx="2698175" cy="629194"/>
            <a:chOff x="4100749" y="566492"/>
            <a:chExt cx="2698175" cy="629194"/>
          </a:xfrm>
        </p:grpSpPr>
        <p:sp>
          <p:nvSpPr>
            <p:cNvPr id="5" name="矩形 4">
              <a:extLst>
                <a:ext uri="{FF2B5EF4-FFF2-40B4-BE49-F238E27FC236}">
                  <a16:creationId xmlns:a16="http://schemas.microsoft.com/office/drawing/2014/main" id="{539D1677-9698-4982-B55E-80EF2D52AF3F}"/>
                </a:ext>
              </a:extLst>
            </p:cNvPr>
            <p:cNvSpPr/>
            <p:nvPr/>
          </p:nvSpPr>
          <p:spPr>
            <a:xfrm>
              <a:off x="4860557" y="566492"/>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1511B02-A389-4343-AF4C-B59675527921}"/>
                </a:ext>
              </a:extLst>
            </p:cNvPr>
            <p:cNvSpPr txBox="1"/>
            <p:nvPr/>
          </p:nvSpPr>
          <p:spPr>
            <a:xfrm>
              <a:off x="4100749" y="619479"/>
              <a:ext cx="2698175" cy="523220"/>
            </a:xfrm>
            <a:prstGeom prst="rect">
              <a:avLst/>
            </a:prstGeom>
            <a:solidFill>
              <a:schemeClr val="bg1"/>
            </a:solidFill>
          </p:spPr>
          <p:txBody>
            <a:bodyPr vert="horz" wrap="none" rtlCol="0">
              <a:spAutoFit/>
            </a:bodyPr>
            <a:lstStyle/>
            <a:p>
              <a:r>
                <a:rPr lang="zh-CN" altLang="en-US" sz="2800">
                  <a:gradFill>
                    <a:gsLst>
                      <a:gs pos="0">
                        <a:schemeClr val="tx1"/>
                      </a:gs>
                      <a:gs pos="100000">
                        <a:srgbClr val="C00000"/>
                      </a:gs>
                    </a:gsLst>
                    <a:lin ang="0" scaled="0"/>
                  </a:gradFill>
                  <a:latin typeface="+mn-ea"/>
                  <a:cs typeface="Tahoma" panose="020b0604030504040204" pitchFamily="34" charset="0"/>
                </a:rPr>
                <a:t>文言文主题分类</a:t>
              </a:r>
            </a:p>
          </p:txBody>
        </p:sp>
      </p:grpSp>
      <p:sp>
        <p:nvSpPr>
          <p:cNvPr id="7" name="矩形 6">
            <a:extLst>
              <a:ext uri="{FF2B5EF4-FFF2-40B4-BE49-F238E27FC236}">
                <a16:creationId xmlns:a16="http://schemas.microsoft.com/office/drawing/2014/main" id="{4A74E6AE-A4D6-435C-B914-ECB85328D296}"/>
              </a:ext>
            </a:extLst>
          </p:cNvPr>
          <p:cNvSpPr/>
          <p:nvPr/>
        </p:nvSpPr>
        <p:spPr>
          <a:xfrm>
            <a:off x="2076450" y="194310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寓言神话</a:t>
            </a:r>
          </a:p>
        </p:txBody>
      </p:sp>
      <p:sp>
        <p:nvSpPr>
          <p:cNvPr id="8" name="矩形 7">
            <a:extLst>
              <a:ext uri="{FF2B5EF4-FFF2-40B4-BE49-F238E27FC236}">
                <a16:creationId xmlns:a16="http://schemas.microsoft.com/office/drawing/2014/main" id="{9181D74C-230E-4E72-A712-4BD5452E77E9}"/>
              </a:ext>
            </a:extLst>
          </p:cNvPr>
          <p:cNvSpPr/>
          <p:nvPr/>
        </p:nvSpPr>
        <p:spPr>
          <a:xfrm>
            <a:off x="6356926" y="358902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治国篇</a:t>
            </a:r>
          </a:p>
        </p:txBody>
      </p:sp>
      <p:sp>
        <p:nvSpPr>
          <p:cNvPr id="9" name="矩形 8">
            <a:extLst>
              <a:ext uri="{FF2B5EF4-FFF2-40B4-BE49-F238E27FC236}">
                <a16:creationId xmlns:a16="http://schemas.microsoft.com/office/drawing/2014/main" id="{751FB976-6F73-4692-ACD8-0A7703798B40}"/>
              </a:ext>
            </a:extLst>
          </p:cNvPr>
          <p:cNvSpPr/>
          <p:nvPr/>
        </p:nvSpPr>
        <p:spPr>
          <a:xfrm>
            <a:off x="6356926" y="194310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人物传记</a:t>
            </a:r>
          </a:p>
        </p:txBody>
      </p:sp>
      <p:sp>
        <p:nvSpPr>
          <p:cNvPr id="10" name="矩形 9">
            <a:extLst>
              <a:ext uri="{FF2B5EF4-FFF2-40B4-BE49-F238E27FC236}">
                <a16:creationId xmlns:a16="http://schemas.microsoft.com/office/drawing/2014/main" id="{7B73D727-F057-4059-AA26-647DE660ECEA}"/>
              </a:ext>
            </a:extLst>
          </p:cNvPr>
          <p:cNvSpPr/>
          <p:nvPr/>
        </p:nvSpPr>
        <p:spPr>
          <a:xfrm>
            <a:off x="8497165" y="194310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写景抒情</a:t>
            </a:r>
          </a:p>
        </p:txBody>
      </p:sp>
      <p:pic>
        <p:nvPicPr>
          <p:cNvPr id="15" name="图片 14">
            <a:extLst>
              <a:ext uri="{FF2B5EF4-FFF2-40B4-BE49-F238E27FC236}">
                <a16:creationId xmlns:a16="http://schemas.microsoft.com/office/drawing/2014/main" id="{FEABD412-EC87-40BA-88B3-138DE2CD01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16" name="矩形 15">
            <a:extLst>
              <a:ext uri="{FF2B5EF4-FFF2-40B4-BE49-F238E27FC236}">
                <a16:creationId xmlns:a16="http://schemas.microsoft.com/office/drawing/2014/main" id="{47B59EEF-5027-48F5-930C-AD968CC4B99E}"/>
              </a:ext>
            </a:extLst>
          </p:cNvPr>
          <p:cNvSpPr/>
          <p:nvPr/>
        </p:nvSpPr>
        <p:spPr>
          <a:xfrm>
            <a:off x="4216688" y="1899442"/>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说理言志</a:t>
            </a:r>
          </a:p>
        </p:txBody>
      </p:sp>
      <p:sp>
        <p:nvSpPr>
          <p:cNvPr id="17" name="矩形 16">
            <a:extLst>
              <a:ext uri="{FF2B5EF4-FFF2-40B4-BE49-F238E27FC236}">
                <a16:creationId xmlns:a16="http://schemas.microsoft.com/office/drawing/2014/main" id="{F8FC0C4F-5B39-4BD2-9348-369C2BCBA255}"/>
              </a:ext>
            </a:extLst>
          </p:cNvPr>
          <p:cNvSpPr/>
          <p:nvPr/>
        </p:nvSpPr>
        <p:spPr>
          <a:xfrm>
            <a:off x="2069117" y="3591233"/>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战争篇</a:t>
            </a:r>
          </a:p>
        </p:txBody>
      </p:sp>
      <p:sp>
        <p:nvSpPr>
          <p:cNvPr id="18" name="矩形 17">
            <a:extLst>
              <a:ext uri="{FF2B5EF4-FFF2-40B4-BE49-F238E27FC236}">
                <a16:creationId xmlns:a16="http://schemas.microsoft.com/office/drawing/2014/main" id="{C2077F5B-47A4-4383-BDE6-B493CB19BBE7}"/>
              </a:ext>
            </a:extLst>
          </p:cNvPr>
          <p:cNvSpPr/>
          <p:nvPr/>
        </p:nvSpPr>
        <p:spPr>
          <a:xfrm>
            <a:off x="4213158" y="358902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学习篇</a:t>
            </a:r>
          </a:p>
        </p:txBody>
      </p:sp>
      <p:sp>
        <p:nvSpPr>
          <p:cNvPr id="20" name="矩形 19">
            <a:extLst>
              <a:ext uri="{FF2B5EF4-FFF2-40B4-BE49-F238E27FC236}">
                <a16:creationId xmlns:a16="http://schemas.microsoft.com/office/drawing/2014/main" id="{919147F0-5848-4E09-AD0C-C0739BC4035B}"/>
              </a:ext>
            </a:extLst>
          </p:cNvPr>
          <p:cNvSpPr/>
          <p:nvPr/>
        </p:nvSpPr>
        <p:spPr>
          <a:xfrm>
            <a:off x="8537111" y="358902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lumMod val="50000"/>
                    <a:lumOff val="50000"/>
                  </a:schemeClr>
                </a:solidFill>
              </a:rPr>
              <a:t>劝谕篇</a:t>
            </a:r>
          </a:p>
        </p:txBody>
      </p:sp>
    </p:spTree>
    <p:extLst>
      <p:ext uri="{BB962C8B-B14F-4D97-AF65-F5344CB8AC3E}">
        <p14:creationId xmlns:p14="http://schemas.microsoft.com/office/powerpoint/2010/main" val="1764417944"/>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anim calcmode="lin" valueType="num">
                                      <p:cBhvr>
                                        <p:cTn id="8" dur="1250" fill="hold"/>
                                        <p:tgtEl>
                                          <p:spTgt spid="7"/>
                                        </p:tgtEl>
                                        <p:attrNameLst>
                                          <p:attrName>ppt_x</p:attrName>
                                        </p:attrNameLst>
                                      </p:cBhvr>
                                      <p:tavLst>
                                        <p:tav tm="0">
                                          <p:val>
                                            <p:strVal val="#ppt_x"/>
                                          </p:val>
                                        </p:tav>
                                        <p:tav tm="100000">
                                          <p:val>
                                            <p:strVal val="#ppt_x"/>
                                          </p:val>
                                        </p:tav>
                                      </p:tavLst>
                                    </p:anim>
                                    <p:anim calcmode="lin" valueType="num">
                                      <p:cBhvr>
                                        <p:cTn id="9" dur="125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250"/>
                                        <p:tgtEl>
                                          <p:spTgt spid="8"/>
                                        </p:tgtEl>
                                      </p:cBhvr>
                                    </p:animEffect>
                                    <p:anim calcmode="lin" valueType="num">
                                      <p:cBhvr>
                                        <p:cTn id="14" dur="1250" fill="hold"/>
                                        <p:tgtEl>
                                          <p:spTgt spid="8"/>
                                        </p:tgtEl>
                                        <p:attrNameLst>
                                          <p:attrName>ppt_x</p:attrName>
                                        </p:attrNameLst>
                                      </p:cBhvr>
                                      <p:tavLst>
                                        <p:tav tm="0">
                                          <p:val>
                                            <p:strVal val="#ppt_x"/>
                                          </p:val>
                                        </p:tav>
                                        <p:tav tm="100000">
                                          <p:val>
                                            <p:strVal val="#ppt_x"/>
                                          </p:val>
                                        </p:tav>
                                      </p:tavLst>
                                    </p:anim>
                                    <p:anim calcmode="lin" valueType="num">
                                      <p:cBhvr>
                                        <p:cTn id="15" dur="1250" fill="hold"/>
                                        <p:tgtEl>
                                          <p:spTgt spid="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250"/>
                                        <p:tgtEl>
                                          <p:spTgt spid="9"/>
                                        </p:tgtEl>
                                      </p:cBhvr>
                                    </p:animEffect>
                                    <p:anim calcmode="lin" valueType="num">
                                      <p:cBhvr>
                                        <p:cTn id="20" dur="1250" fill="hold"/>
                                        <p:tgtEl>
                                          <p:spTgt spid="9"/>
                                        </p:tgtEl>
                                        <p:attrNameLst>
                                          <p:attrName>ppt_x</p:attrName>
                                        </p:attrNameLst>
                                      </p:cBhvr>
                                      <p:tavLst>
                                        <p:tav tm="0">
                                          <p:val>
                                            <p:strVal val="#ppt_x"/>
                                          </p:val>
                                        </p:tav>
                                        <p:tav tm="100000">
                                          <p:val>
                                            <p:strVal val="#ppt_x"/>
                                          </p:val>
                                        </p:tav>
                                      </p:tavLst>
                                    </p:anim>
                                    <p:anim calcmode="lin" valueType="num">
                                      <p:cBhvr>
                                        <p:cTn id="21" dur="1250" fill="hold"/>
                                        <p:tgtEl>
                                          <p:spTgt spid="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250"/>
                                        <p:tgtEl>
                                          <p:spTgt spid="10"/>
                                        </p:tgtEl>
                                      </p:cBhvr>
                                    </p:animEffect>
                                    <p:anim calcmode="lin" valueType="num">
                                      <p:cBhvr>
                                        <p:cTn id="26" dur="1250" fill="hold"/>
                                        <p:tgtEl>
                                          <p:spTgt spid="10"/>
                                        </p:tgtEl>
                                        <p:attrNameLst>
                                          <p:attrName>ppt_x</p:attrName>
                                        </p:attrNameLst>
                                      </p:cBhvr>
                                      <p:tavLst>
                                        <p:tav tm="0">
                                          <p:val>
                                            <p:strVal val="#ppt_x"/>
                                          </p:val>
                                        </p:tav>
                                        <p:tav tm="100000">
                                          <p:val>
                                            <p:strVal val="#ppt_x"/>
                                          </p:val>
                                        </p:tav>
                                      </p:tavLst>
                                    </p:anim>
                                    <p:anim calcmode="lin" valueType="num">
                                      <p:cBhvr>
                                        <p:cTn id="27" dur="1250" fill="hold"/>
                                        <p:tgtEl>
                                          <p:spTgt spid="1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5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250"/>
                                        <p:tgtEl>
                                          <p:spTgt spid="15"/>
                                        </p:tgtEl>
                                      </p:cBhvr>
                                    </p:animEffect>
                                    <p:anim calcmode="lin" valueType="num">
                                      <p:cBhvr>
                                        <p:cTn id="32" dur="1250" fill="hold"/>
                                        <p:tgtEl>
                                          <p:spTgt spid="15"/>
                                        </p:tgtEl>
                                        <p:attrNameLst>
                                          <p:attrName>ppt_x</p:attrName>
                                        </p:attrNameLst>
                                      </p:cBhvr>
                                      <p:tavLst>
                                        <p:tav tm="0">
                                          <p:val>
                                            <p:strVal val="#ppt_x"/>
                                          </p:val>
                                        </p:tav>
                                        <p:tav tm="100000">
                                          <p:val>
                                            <p:strVal val="#ppt_x"/>
                                          </p:val>
                                        </p:tav>
                                      </p:tavLst>
                                    </p:anim>
                                    <p:anim calcmode="lin" valueType="num">
                                      <p:cBhvr>
                                        <p:cTn id="33" dur="1250" fill="hold"/>
                                        <p:tgtEl>
                                          <p:spTgt spid="1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62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250"/>
                                        <p:tgtEl>
                                          <p:spTgt spid="16"/>
                                        </p:tgtEl>
                                      </p:cBhvr>
                                    </p:animEffect>
                                    <p:anim calcmode="lin" valueType="num">
                                      <p:cBhvr>
                                        <p:cTn id="38" dur="1250" fill="hold"/>
                                        <p:tgtEl>
                                          <p:spTgt spid="16"/>
                                        </p:tgtEl>
                                        <p:attrNameLst>
                                          <p:attrName>ppt_x</p:attrName>
                                        </p:attrNameLst>
                                      </p:cBhvr>
                                      <p:tavLst>
                                        <p:tav tm="0">
                                          <p:val>
                                            <p:strVal val="#ppt_x"/>
                                          </p:val>
                                        </p:tav>
                                        <p:tav tm="100000">
                                          <p:val>
                                            <p:strVal val="#ppt_x"/>
                                          </p:val>
                                        </p:tav>
                                      </p:tavLst>
                                    </p:anim>
                                    <p:anim calcmode="lin" valueType="num">
                                      <p:cBhvr>
                                        <p:cTn id="39" dur="1250" fill="hold"/>
                                        <p:tgtEl>
                                          <p:spTgt spid="1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7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250"/>
                                        <p:tgtEl>
                                          <p:spTgt spid="17"/>
                                        </p:tgtEl>
                                      </p:cBhvr>
                                    </p:animEffect>
                                    <p:anim calcmode="lin" valueType="num">
                                      <p:cBhvr>
                                        <p:cTn id="44" dur="1250" fill="hold"/>
                                        <p:tgtEl>
                                          <p:spTgt spid="17"/>
                                        </p:tgtEl>
                                        <p:attrNameLst>
                                          <p:attrName>ppt_x</p:attrName>
                                        </p:attrNameLst>
                                      </p:cBhvr>
                                      <p:tavLst>
                                        <p:tav tm="0">
                                          <p:val>
                                            <p:strVal val="#ppt_x"/>
                                          </p:val>
                                        </p:tav>
                                        <p:tav tm="100000">
                                          <p:val>
                                            <p:strVal val="#ppt_x"/>
                                          </p:val>
                                        </p:tav>
                                      </p:tavLst>
                                    </p:anim>
                                    <p:anim calcmode="lin" valueType="num">
                                      <p:cBhvr>
                                        <p:cTn id="45" dur="1250" fill="hold"/>
                                        <p:tgtEl>
                                          <p:spTgt spid="17"/>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875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250"/>
                                        <p:tgtEl>
                                          <p:spTgt spid="18"/>
                                        </p:tgtEl>
                                      </p:cBhvr>
                                    </p:animEffect>
                                    <p:anim calcmode="lin" valueType="num">
                                      <p:cBhvr>
                                        <p:cTn id="50" dur="1250" fill="hold"/>
                                        <p:tgtEl>
                                          <p:spTgt spid="18"/>
                                        </p:tgtEl>
                                        <p:attrNameLst>
                                          <p:attrName>ppt_x</p:attrName>
                                        </p:attrNameLst>
                                      </p:cBhvr>
                                      <p:tavLst>
                                        <p:tav tm="0">
                                          <p:val>
                                            <p:strVal val="#ppt_x"/>
                                          </p:val>
                                        </p:tav>
                                        <p:tav tm="100000">
                                          <p:val>
                                            <p:strVal val="#ppt_x"/>
                                          </p:val>
                                        </p:tav>
                                      </p:tavLst>
                                    </p:anim>
                                    <p:anim calcmode="lin" valueType="num">
                                      <p:cBhvr>
                                        <p:cTn id="51" dur="1250" fill="hold"/>
                                        <p:tgtEl>
                                          <p:spTgt spid="18"/>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1000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250"/>
                                        <p:tgtEl>
                                          <p:spTgt spid="20"/>
                                        </p:tgtEl>
                                      </p:cBhvr>
                                    </p:animEffect>
                                    <p:anim calcmode="lin" valueType="num">
                                      <p:cBhvr>
                                        <p:cTn id="56" dur="1250" fill="hold"/>
                                        <p:tgtEl>
                                          <p:spTgt spid="20"/>
                                        </p:tgtEl>
                                        <p:attrNameLst>
                                          <p:attrName>ppt_x</p:attrName>
                                        </p:attrNameLst>
                                      </p:cBhvr>
                                      <p:tavLst>
                                        <p:tav tm="0">
                                          <p:val>
                                            <p:strVal val="#ppt_x"/>
                                          </p:val>
                                        </p:tav>
                                        <p:tav tm="100000">
                                          <p:val>
                                            <p:strVal val="#ppt_x"/>
                                          </p:val>
                                        </p:tav>
                                      </p:tavLst>
                                    </p:anim>
                                    <p:anim calcmode="lin" valueType="num">
                                      <p:cBhvr>
                                        <p:cTn id="57" dur="1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6" grpId="0"/>
      <p:bldP spid="17" grpId="0"/>
      <p:bldP spid="18" grpId="0"/>
      <p:bldP spid="2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14156E1A-0ED0-4781-A285-1E6658298748}"/>
              </a:ext>
            </a:extLst>
          </p:cNvPr>
          <p:cNvSpPr>
            <a:spLocks noGrp="1"/>
          </p:cNvSpPr>
          <p:nvPr>
            <p:ph type="title"/>
          </p:nvPr>
        </p:nvSpPr>
        <p:spPr/>
        <p:txBody>
          <a:bodyPr/>
          <a:lstStyle/>
          <a:p>
            <a:pPr algn="ctr"/>
            <a:r>
              <a:rPr lang="zh-CN" altLang="en-US" sz="3600"/>
              <a:t>刘伶病酒</a:t>
            </a:r>
            <a:br>
              <a:rPr lang="en-US" altLang="zh-CN" sz="3600"/>
            </a:br>
            <a:endParaRPr lang="zh-CN" altLang="en-US"/>
          </a:p>
        </p:txBody>
      </p:sp>
      <p:sp>
        <p:nvSpPr>
          <p:cNvPr id="3" name="内容占位符 2">
            <a:extLst>
              <a:ext uri="{FF2B5EF4-FFF2-40B4-BE49-F238E27FC236}">
                <a16:creationId xmlns:a16="http://schemas.microsoft.com/office/drawing/2014/main" id="{F69D289F-E929-4C0A-851D-4962C403600C}"/>
              </a:ext>
            </a:extLst>
          </p:cNvPr>
          <p:cNvSpPr>
            <a:spLocks noGrp="1"/>
          </p:cNvSpPr>
          <p:nvPr>
            <p:ph idx="1"/>
          </p:nvPr>
        </p:nvSpPr>
        <p:spPr>
          <a:xfrm>
            <a:off x="726440" y="1429385"/>
            <a:ext cx="10515600" cy="4351338"/>
          </a:xfrm>
        </p:spPr>
        <p:txBody>
          <a:bodyPr>
            <a:normAutofit fontScale="92500" lnSpcReduction="10000"/>
          </a:bodyPr>
          <a:lstStyle/>
          <a:p>
            <a:pPr marL="0" indent="0">
              <a:buNone/>
            </a:pPr>
            <a:r>
              <a:rPr lang="zh-CN" altLang="en-US"/>
              <a:t>刘伶①病酒，渴甚，从妇求酒。妇捐②酒毁器，涕泣谏曰</a:t>
            </a:r>
            <a:r>
              <a:rPr lang="en-US" altLang="zh-CN"/>
              <a:t>:“</a:t>
            </a:r>
            <a:r>
              <a:rPr lang="zh-CN" altLang="en-US"/>
              <a:t>君饮太过，非摄生③之道，必宜断之</a:t>
            </a:r>
            <a:r>
              <a:rPr lang="en-US" altLang="zh-CN"/>
              <a:t>!”</a:t>
            </a:r>
            <a:r>
              <a:rPr lang="zh-CN" altLang="en-US"/>
              <a:t>伶曰</a:t>
            </a:r>
            <a:r>
              <a:rPr lang="en-US" altLang="zh-CN"/>
              <a:t>:“</a:t>
            </a:r>
            <a:r>
              <a:rPr lang="zh-CN" altLang="en-US"/>
              <a:t>甚善，</a:t>
            </a:r>
            <a:r>
              <a:rPr lang="zh-CN" altLang="en-US" u="sng"/>
              <a:t>我不能自禁唯当祝④鬼神自誓断之耳便可具酒肉。</a:t>
            </a:r>
            <a:r>
              <a:rPr lang="zh-CN" altLang="en-US"/>
              <a:t>”妇曰</a:t>
            </a:r>
            <a:r>
              <a:rPr lang="en-US" altLang="zh-CN"/>
              <a:t>:“</a:t>
            </a:r>
            <a:r>
              <a:rPr lang="zh-CN" altLang="en-US"/>
              <a:t>敬闻命。”供酒肉于神前，请伶祝誓。伶跪而祝曰</a:t>
            </a:r>
            <a:r>
              <a:rPr lang="en-US" altLang="zh-CN"/>
              <a:t>:“</a:t>
            </a:r>
            <a:r>
              <a:rPr lang="zh-CN" altLang="en-US"/>
              <a:t>天生刘伶，以酒为名⑤，一饮一斛⑥，五 斗解酲⑦。妇人之言，慎不可听</a:t>
            </a:r>
            <a:r>
              <a:rPr lang="en-US" altLang="zh-CN"/>
              <a:t>!”</a:t>
            </a:r>
            <a:r>
              <a:rPr lang="zh-CN" altLang="en-US"/>
              <a:t>便引酒进肉，隗⑧然已醉矣。</a:t>
            </a:r>
          </a:p>
          <a:p>
            <a:endParaRPr lang="zh-CN" altLang="en-US"/>
          </a:p>
          <a:p>
            <a:pPr marL="0" indent="0" algn="r">
              <a:buNone/>
            </a:pPr>
            <a:r>
              <a:rPr lang="en-US" altLang="zh-CN"/>
              <a:t>(</a:t>
            </a:r>
            <a:r>
              <a:rPr lang="zh-CN" altLang="en-US"/>
              <a:t>选自</a:t>
            </a:r>
            <a:r>
              <a:rPr lang="en-US" altLang="zh-CN"/>
              <a:t>《</a:t>
            </a:r>
            <a:r>
              <a:rPr lang="zh-CN" altLang="en-US"/>
              <a:t>世说新语</a:t>
            </a:r>
            <a:r>
              <a:rPr lang="en-US" altLang="zh-CN"/>
              <a:t>·</a:t>
            </a:r>
            <a:r>
              <a:rPr lang="zh-CN" altLang="en-US"/>
              <a:t>任诞</a:t>
            </a:r>
            <a:r>
              <a:rPr lang="en-US" altLang="zh-CN"/>
              <a:t>》)</a:t>
            </a:r>
          </a:p>
          <a:p>
            <a:pPr marL="0" indent="0">
              <a:buNone/>
            </a:pPr>
            <a:r>
              <a:rPr lang="en-US" altLang="zh-CN"/>
              <a:t>【</a:t>
            </a:r>
            <a:r>
              <a:rPr lang="zh-CN" altLang="en-US"/>
              <a:t>注释</a:t>
            </a:r>
            <a:r>
              <a:rPr lang="en-US" altLang="zh-CN"/>
              <a:t>】</a:t>
            </a:r>
          </a:p>
          <a:p>
            <a:pPr marL="0" indent="0">
              <a:buNone/>
            </a:pPr>
            <a:r>
              <a:rPr lang="en-US" altLang="zh-CN"/>
              <a:t>① </a:t>
            </a:r>
            <a:r>
              <a:rPr lang="zh-CN" altLang="en-US"/>
              <a:t>刘伶</a:t>
            </a:r>
            <a:r>
              <a:rPr lang="en-US" altLang="zh-CN"/>
              <a:t>:</a:t>
            </a:r>
            <a:r>
              <a:rPr lang="zh-CN" altLang="en-US"/>
              <a:t>魏晋“竹林七贤”之一，以嗜酒闻名。 ②捐</a:t>
            </a:r>
            <a:r>
              <a:rPr lang="en-US" altLang="zh-CN"/>
              <a:t>:</a:t>
            </a:r>
            <a:r>
              <a:rPr lang="zh-CN" altLang="en-US"/>
              <a:t>倒掉。 ③摄生</a:t>
            </a:r>
            <a:r>
              <a:rPr lang="en-US" altLang="zh-CN"/>
              <a:t>:</a:t>
            </a:r>
            <a:r>
              <a:rPr lang="zh-CN" altLang="en-US"/>
              <a:t>养生。 ④祝</a:t>
            </a:r>
            <a:r>
              <a:rPr lang="en-US" altLang="zh-CN"/>
              <a:t>:</a:t>
            </a:r>
            <a:r>
              <a:rPr lang="zh-CN" altLang="en-US"/>
              <a:t>祷告。 ⑤名</a:t>
            </a:r>
            <a:r>
              <a:rPr lang="en-US" altLang="zh-CN"/>
              <a:t>:</a:t>
            </a:r>
            <a:r>
              <a:rPr lang="zh-CN" altLang="en-US"/>
              <a:t>通“命”。⑥斛</a:t>
            </a:r>
            <a:r>
              <a:rPr lang="en-US" altLang="zh-CN"/>
              <a:t>:</a:t>
            </a:r>
            <a:r>
              <a:rPr lang="zh-CN" altLang="en-US"/>
              <a:t>音</a:t>
            </a:r>
            <a:r>
              <a:rPr lang="en-US" altLang="zh-CN" err="1"/>
              <a:t>huacute;(</a:t>
            </a:r>
            <a:r>
              <a:rPr lang="zh-CN" altLang="en-US"/>
              <a:t>胡</a:t>
            </a:r>
            <a:r>
              <a:rPr lang="en-US" altLang="zh-CN"/>
              <a:t>)</a:t>
            </a:r>
            <a:r>
              <a:rPr lang="zh-CN" altLang="en-US"/>
              <a:t>，量器名，一斛为十斗。 ⑦酲</a:t>
            </a:r>
            <a:r>
              <a:rPr lang="en-US" altLang="zh-CN"/>
              <a:t>:</a:t>
            </a:r>
            <a:r>
              <a:rPr lang="zh-CN" altLang="en-US"/>
              <a:t>音</a:t>
            </a:r>
            <a:r>
              <a:rPr lang="en-US" altLang="zh-CN" err="1"/>
              <a:t>cheacute;ng</a:t>
            </a:r>
            <a:r>
              <a:rPr lang="zh-CN" altLang="en-US"/>
              <a:t>，因饮酒过量而神志不清。⑧隗</a:t>
            </a:r>
            <a:r>
              <a:rPr lang="en-US" altLang="zh-CN"/>
              <a:t>:</a:t>
            </a:r>
            <a:r>
              <a:rPr lang="zh-CN" altLang="en-US"/>
              <a:t>通“颓”。</a:t>
            </a:r>
            <a:endParaRPr lang="en-US" altLang="zh-CN"/>
          </a:p>
          <a:p>
            <a:endParaRPr lang="zh-CN" altLang="en-US"/>
          </a:p>
        </p:txBody>
      </p:sp>
    </p:spTree>
    <p:extLst>
      <p:ext uri="{BB962C8B-B14F-4D97-AF65-F5344CB8AC3E}">
        <p14:creationId xmlns:p14="http://schemas.microsoft.com/office/powerpoint/2010/main" val="23431817"/>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F47636FE-3BEA-4894-8A36-6F874EC7FDF8}"/>
              </a:ext>
            </a:extLst>
          </p:cNvPr>
          <p:cNvSpPr>
            <a:spLocks noGrp="1"/>
          </p:cNvSpPr>
          <p:nvPr>
            <p:ph idx="1"/>
          </p:nvPr>
        </p:nvSpPr>
        <p:spPr>
          <a:xfrm>
            <a:off x="320040" y="159385"/>
            <a:ext cx="10876280" cy="4351338"/>
          </a:xfrm>
        </p:spPr>
        <p:txBody>
          <a:bodyPr>
            <a:noAutofit/>
          </a:bodyPr>
          <a:lstStyle/>
          <a:p>
            <a:pPr marL="0" indent="0">
              <a:lnSpc>
                <a:spcPct val="125000"/>
              </a:lnSpc>
              <a:buNone/>
            </a:pPr>
            <a:r>
              <a:rPr lang="en-US" altLang="zh-CN" sz="2400"/>
              <a:t>1.</a:t>
            </a:r>
            <a:r>
              <a:rPr lang="zh-CN" altLang="en-US" sz="2400"/>
              <a:t>下列各组句中加点词的意义和用法相同的一项是</a:t>
            </a:r>
            <a:r>
              <a:rPr lang="en-US" altLang="zh-CN" sz="2400"/>
              <a:t>(         )</a:t>
            </a:r>
            <a:r>
              <a:rPr lang="zh-CN" altLang="en-US" sz="2400"/>
              <a:t>。</a:t>
            </a:r>
            <a:r>
              <a:rPr lang="en-US" altLang="zh-CN" sz="2400"/>
              <a:t> </a:t>
            </a:r>
          </a:p>
          <a:p>
            <a:pPr marL="0" indent="0">
              <a:lnSpc>
                <a:spcPct val="125000"/>
              </a:lnSpc>
              <a:buNone/>
            </a:pPr>
            <a:r>
              <a:rPr lang="en-US" altLang="zh-CN" sz="2400"/>
              <a:t>A.</a:t>
            </a:r>
            <a:r>
              <a:rPr lang="zh-CN" altLang="en-US" sz="2400"/>
              <a:t>具酒肉</a:t>
            </a:r>
            <a:r>
              <a:rPr lang="en-US" altLang="zh-CN" sz="2400"/>
              <a:t>——</a:t>
            </a:r>
            <a:r>
              <a:rPr lang="zh-CN" altLang="en-US" sz="2400"/>
              <a:t>此人一一为具言所闻</a:t>
            </a:r>
          </a:p>
          <a:p>
            <a:pPr marL="0" indent="0">
              <a:lnSpc>
                <a:spcPct val="125000"/>
              </a:lnSpc>
              <a:buNone/>
            </a:pPr>
            <a:r>
              <a:rPr lang="en-US" altLang="zh-CN" sz="2400"/>
              <a:t>B.</a:t>
            </a:r>
            <a:r>
              <a:rPr lang="zh-CN" altLang="en-US" sz="2400"/>
              <a:t>涕泣谏曰</a:t>
            </a:r>
            <a:r>
              <a:rPr lang="en-US" altLang="zh-CN" sz="2400"/>
              <a:t>——</a:t>
            </a:r>
            <a:r>
              <a:rPr lang="zh-CN" altLang="en-US" sz="2400"/>
              <a:t>扶苏以数谏故</a:t>
            </a:r>
          </a:p>
          <a:p>
            <a:pPr marL="0" indent="0">
              <a:lnSpc>
                <a:spcPct val="125000"/>
              </a:lnSpc>
              <a:buNone/>
            </a:pPr>
            <a:r>
              <a:rPr lang="en-US" altLang="zh-CN" sz="2400"/>
              <a:t>C.</a:t>
            </a:r>
            <a:r>
              <a:rPr lang="zh-CN" altLang="en-US" sz="2400"/>
              <a:t>隗然已醉矣</a:t>
            </a:r>
            <a:r>
              <a:rPr lang="en-US" altLang="zh-CN" sz="2400"/>
              <a:t>——</a:t>
            </a:r>
            <a:r>
              <a:rPr lang="zh-CN" altLang="en-US" sz="2400"/>
              <a:t>然侍卫之臣不懈于内</a:t>
            </a:r>
          </a:p>
          <a:p>
            <a:pPr marL="0" indent="0">
              <a:lnSpc>
                <a:spcPct val="125000"/>
              </a:lnSpc>
              <a:buNone/>
            </a:pPr>
            <a:r>
              <a:rPr lang="en-US" altLang="zh-CN" sz="2400"/>
              <a:t>D.</a:t>
            </a:r>
            <a:r>
              <a:rPr lang="zh-CN" altLang="en-US" sz="2400"/>
              <a:t>供酒肉于神前</a:t>
            </a:r>
            <a:r>
              <a:rPr lang="en-US" altLang="zh-CN" sz="2400"/>
              <a:t>——</a:t>
            </a:r>
            <a:r>
              <a:rPr lang="zh-CN" altLang="en-US" sz="2400"/>
              <a:t>所欲有甚于生者</a:t>
            </a:r>
          </a:p>
          <a:p>
            <a:pPr marL="0" indent="0">
              <a:lnSpc>
                <a:spcPct val="125000"/>
              </a:lnSpc>
              <a:buNone/>
            </a:pPr>
            <a:r>
              <a:rPr lang="en-US" altLang="zh-CN" sz="2400"/>
              <a:t>2.</a:t>
            </a:r>
            <a:r>
              <a:rPr lang="zh-CN" altLang="en-US" sz="2400"/>
              <a:t>给文中画线部分断句，限断</a:t>
            </a:r>
            <a:r>
              <a:rPr lang="en-US" altLang="zh-CN" sz="2400"/>
              <a:t>2</a:t>
            </a:r>
            <a:r>
              <a:rPr lang="zh-CN" altLang="en-US" sz="2400"/>
              <a:t>处，停顿处用“∕”隔开。</a:t>
            </a:r>
            <a:r>
              <a:rPr lang="en-US" altLang="zh-CN" sz="2400"/>
              <a:t>(2</a:t>
            </a:r>
            <a:r>
              <a:rPr lang="zh-CN" altLang="en-US" sz="2400"/>
              <a:t>分</a:t>
            </a:r>
            <a:r>
              <a:rPr lang="en-US" altLang="zh-CN" sz="2400"/>
              <a:t>)</a:t>
            </a:r>
          </a:p>
          <a:p>
            <a:pPr marL="0" indent="0">
              <a:lnSpc>
                <a:spcPct val="125000"/>
              </a:lnSpc>
              <a:buNone/>
            </a:pPr>
            <a:r>
              <a:rPr lang="zh-CN" altLang="en-US" sz="2400"/>
              <a:t>我 不 能 自 禁 唯 当 祝 鬼 神 自 誓 断 之 耳 便 可 具 酒 肉。</a:t>
            </a:r>
            <a:endParaRPr lang="en-US" altLang="zh-CN" sz="2400"/>
          </a:p>
          <a:p>
            <a:pPr marL="0" indent="0">
              <a:lnSpc>
                <a:spcPct val="125000"/>
              </a:lnSpc>
              <a:buNone/>
            </a:pPr>
            <a:endParaRPr lang="en-US" altLang="zh-CN" sz="2400"/>
          </a:p>
          <a:p>
            <a:pPr marL="0" indent="0">
              <a:lnSpc>
                <a:spcPct val="125000"/>
              </a:lnSpc>
              <a:buNone/>
            </a:pPr>
            <a:r>
              <a:rPr lang="en-US" altLang="zh-CN" sz="2400"/>
              <a:t>3.</a:t>
            </a:r>
            <a:r>
              <a:rPr lang="zh-CN" altLang="en-US" sz="2400"/>
              <a:t>上文中刘伶的故事对我们求学、处事和为人有何启发</a:t>
            </a:r>
            <a:r>
              <a:rPr lang="en-US" altLang="zh-CN" sz="2400"/>
              <a:t>?</a:t>
            </a:r>
            <a:r>
              <a:rPr lang="zh-CN" altLang="en-US" sz="2400"/>
              <a:t>请联系生活实际谈谈你的看法。</a:t>
            </a:r>
          </a:p>
        </p:txBody>
      </p:sp>
      <p:sp>
        <p:nvSpPr>
          <p:cNvPr id="5" name="文本框 4">
            <a:extLst>
              <a:ext uri="{FF2B5EF4-FFF2-40B4-BE49-F238E27FC236}">
                <a16:creationId xmlns:a16="http://schemas.microsoft.com/office/drawing/2014/main" id="{D4939891-8974-4D87-BF6D-0D5A0F089755}"/>
              </a:ext>
            </a:extLst>
          </p:cNvPr>
          <p:cNvSpPr txBox="1"/>
          <p:nvPr/>
        </p:nvSpPr>
        <p:spPr>
          <a:xfrm>
            <a:off x="320040" y="4177993"/>
            <a:ext cx="10383520" cy="461665"/>
          </a:xfrm>
          <a:prstGeom prst="rect">
            <a:avLst/>
          </a:prstGeom>
          <a:noFill/>
        </p:spPr>
        <p:txBody>
          <a:bodyPr wrap="square">
            <a:spAutoFit/>
          </a:bodyPr>
          <a:lstStyle/>
          <a:p>
            <a:r>
              <a:rPr lang="zh-CN" altLang="en-US" sz="2400"/>
              <a:t>我不能自禁</a:t>
            </a:r>
            <a:r>
              <a:rPr lang="en-US" altLang="zh-CN" sz="2400">
                <a:solidFill>
                  <a:srgbClr val="FF0000"/>
                </a:solidFill>
              </a:rPr>
              <a:t>/</a:t>
            </a:r>
            <a:r>
              <a:rPr lang="zh-CN" altLang="en-US" sz="2400"/>
              <a:t>唯当祝鬼神自誓断之耳</a:t>
            </a:r>
            <a:r>
              <a:rPr lang="en-US" altLang="zh-CN" sz="2400">
                <a:solidFill>
                  <a:srgbClr val="FF0000"/>
                </a:solidFill>
              </a:rPr>
              <a:t>/</a:t>
            </a:r>
            <a:r>
              <a:rPr lang="zh-CN" altLang="en-US" sz="2400"/>
              <a:t>便可具酒肉。</a:t>
            </a:r>
          </a:p>
        </p:txBody>
      </p:sp>
      <p:sp>
        <p:nvSpPr>
          <p:cNvPr id="6" name="文本框 5">
            <a:extLst>
              <a:ext uri="{FF2B5EF4-FFF2-40B4-BE49-F238E27FC236}">
                <a16:creationId xmlns:a16="http://schemas.microsoft.com/office/drawing/2014/main" id="{05567928-314A-4A2D-BEF2-40745CC62868}"/>
              </a:ext>
            </a:extLst>
          </p:cNvPr>
          <p:cNvSpPr txBox="1"/>
          <p:nvPr/>
        </p:nvSpPr>
        <p:spPr>
          <a:xfrm>
            <a:off x="7299960" y="159385"/>
            <a:ext cx="593415" cy="584775"/>
          </a:xfrm>
          <a:prstGeom prst="rect">
            <a:avLst/>
          </a:prstGeom>
          <a:noFill/>
        </p:spPr>
        <p:txBody>
          <a:bodyPr wrap="square">
            <a:spAutoFit/>
          </a:bodyPr>
          <a:lstStyle/>
          <a:p>
            <a:r>
              <a:rPr lang="en-US" altLang="zh-CN" sz="3200">
                <a:solidFill>
                  <a:srgbClr val="FF0000"/>
                </a:solidFill>
              </a:rPr>
              <a:t>B</a:t>
            </a:r>
            <a:endParaRPr lang="zh-CN" altLang="en-US" sz="3200">
              <a:solidFill>
                <a:srgbClr val="FF0000"/>
              </a:solidFill>
            </a:endParaRPr>
          </a:p>
        </p:txBody>
      </p:sp>
      <p:sp>
        <p:nvSpPr>
          <p:cNvPr id="8" name="文本框 7">
            <a:extLst>
              <a:ext uri="{FF2B5EF4-FFF2-40B4-BE49-F238E27FC236}">
                <a16:creationId xmlns:a16="http://schemas.microsoft.com/office/drawing/2014/main" id="{08D7FA63-B2C6-4539-B21D-E791412301FF}"/>
              </a:ext>
            </a:extLst>
          </p:cNvPr>
          <p:cNvSpPr txBox="1"/>
          <p:nvPr/>
        </p:nvSpPr>
        <p:spPr>
          <a:xfrm>
            <a:off x="431800" y="5632996"/>
            <a:ext cx="11628120" cy="1200329"/>
          </a:xfrm>
          <a:prstGeom prst="rect">
            <a:avLst/>
          </a:prstGeom>
          <a:noFill/>
        </p:spPr>
        <p:txBody>
          <a:bodyPr wrap="square">
            <a:spAutoFit/>
          </a:bodyPr>
          <a:lstStyle/>
          <a:p>
            <a:r>
              <a:rPr lang="zh-CN" altLang="en-US" sz="2400">
                <a:solidFill>
                  <a:srgbClr val="FF0000"/>
                </a:solidFill>
              </a:rPr>
              <a:t>启发”应紧扣这一层意思：在我们求学、处事和为人中，只有痛下决心，主观上有明确目标，并付诸实际行动，才能有效果，否则仅靠外界的压力或促动是于事无补的。联系实际：略。</a:t>
            </a:r>
          </a:p>
        </p:txBody>
      </p:sp>
    </p:spTree>
    <p:extLst>
      <p:ext uri="{BB962C8B-B14F-4D97-AF65-F5344CB8AC3E}">
        <p14:creationId xmlns:p14="http://schemas.microsoft.com/office/powerpoint/2010/main" val="4091794118"/>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A5B91418-1CE4-4821-94F6-EDC1CC8923DE}"/>
              </a:ext>
            </a:extLst>
          </p:cNvPr>
          <p:cNvSpPr>
            <a:spLocks noGrp="1"/>
          </p:cNvSpPr>
          <p:nvPr>
            <p:ph type="title"/>
          </p:nvPr>
        </p:nvSpPr>
        <p:spPr>
          <a:xfrm>
            <a:off x="665480" y="405765"/>
            <a:ext cx="10515600" cy="1325563"/>
          </a:xfrm>
        </p:spPr>
        <p:txBody>
          <a:bodyPr>
            <a:normAutofit/>
          </a:bodyPr>
          <a:lstStyle/>
          <a:p>
            <a:r>
              <a:rPr lang="en-US" altLang="zh-CN" sz="3600"/>
              <a:t>【</a:t>
            </a:r>
            <a:r>
              <a:rPr lang="zh-CN" altLang="en-US" sz="3600"/>
              <a:t>翻译</a:t>
            </a:r>
            <a:r>
              <a:rPr lang="en-US" altLang="zh-CN" sz="3600"/>
              <a:t>】</a:t>
            </a:r>
            <a:br>
              <a:rPr lang="en-US" altLang="zh-CN" sz="3600"/>
            </a:br>
            <a:endParaRPr lang="zh-CN" altLang="en-US" sz="3600"/>
          </a:p>
        </p:txBody>
      </p:sp>
      <p:sp>
        <p:nvSpPr>
          <p:cNvPr id="3" name="内容占位符 2">
            <a:extLst>
              <a:ext uri="{FF2B5EF4-FFF2-40B4-BE49-F238E27FC236}">
                <a16:creationId xmlns:a16="http://schemas.microsoft.com/office/drawing/2014/main" id="{62A63E2F-883F-42ED-AFDB-8A1CAE8246F7}"/>
              </a:ext>
            </a:extLst>
          </p:cNvPr>
          <p:cNvSpPr>
            <a:spLocks noGrp="1"/>
          </p:cNvSpPr>
          <p:nvPr>
            <p:ph idx="1"/>
          </p:nvPr>
        </p:nvSpPr>
        <p:spPr>
          <a:xfrm>
            <a:off x="767080" y="1510665"/>
            <a:ext cx="10515600" cy="4351338"/>
          </a:xfrm>
        </p:spPr>
        <p:txBody>
          <a:bodyPr>
            <a:normAutofit/>
          </a:bodyPr>
          <a:lstStyle/>
          <a:p>
            <a:pPr marL="0" indent="0" algn="just">
              <a:buNone/>
            </a:pPr>
            <a:r>
              <a:rPr lang="zh-CN" altLang="en-US"/>
              <a:t>刘伶喝酒过多害了酒病，非常口渴想喝酒，于是向妻子要酒。（他）夫人把酒倒掉，摔碎了装酒的瓶子，（夫人）哭着规劝刘伶说：“您喝酒太多，不是养生的方法，一定要戒掉啊！”刘伶说道：“那好吧，我自己戒不了，只有在神面前祷告发誓才可以把酒戒掉，请你准备酒肉吧！”夫人说：“就遵从你的意思办。”（于是），她把酒肉放在神案上，请刘伶来祷告。刘伶跪在神案前，（大声）说道：“老天生了我刘伶，认为酒是自己的命根子，一次要喝一斛，喝五斗（南宋时十斗</a:t>
            </a:r>
            <a:r>
              <a:rPr lang="en-US" altLang="zh-CN"/>
              <a:t>=</a:t>
            </a:r>
            <a:r>
              <a:rPr lang="zh-CN" altLang="en-US"/>
              <a:t>一斛）才能解除酒醒后神志不清犹如患病的感觉。妇道人家的话，可千万不能听！”说罢，拿起酒肉，大吃大喝起来，不一会儿便醉醺醺的了。</a:t>
            </a:r>
          </a:p>
        </p:txBody>
      </p:sp>
    </p:spTree>
    <p:extLst>
      <p:ext uri="{BB962C8B-B14F-4D97-AF65-F5344CB8AC3E}">
        <p14:creationId xmlns:p14="http://schemas.microsoft.com/office/powerpoint/2010/main" val="334431515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1B97BCF-E8EA-49CA-8D33-C855DD9E584F}"/>
              </a:ext>
            </a:extLst>
          </p:cNvPr>
          <p:cNvSpPr>
            <a:spLocks noGrp="1"/>
          </p:cNvSpPr>
          <p:nvPr>
            <p:ph idx="1"/>
          </p:nvPr>
        </p:nvSpPr>
        <p:spPr>
          <a:xfrm>
            <a:off x="566420" y="592359"/>
            <a:ext cx="11059160" cy="4351338"/>
          </a:xfrm>
        </p:spPr>
        <p:txBody>
          <a:bodyPr>
            <a:noAutofit/>
          </a:bodyPr>
          <a:lstStyle/>
          <a:p>
            <a:pPr marL="0" indent="0" algn="ctr">
              <a:buNone/>
            </a:pPr>
            <a:r>
              <a:rPr lang="zh-CN" altLang="en-US"/>
              <a:t>汉明帝尊师</a:t>
            </a:r>
          </a:p>
          <a:p>
            <a:pPr marL="0" indent="0">
              <a:buNone/>
            </a:pPr>
            <a:r>
              <a:rPr lang="zh-CN" altLang="en-US"/>
              <a:t>上</a:t>
            </a:r>
            <a:r>
              <a:rPr lang="en-US" altLang="zh-CN" baseline="30000"/>
              <a:t>[1]</a:t>
            </a:r>
            <a:r>
              <a:rPr lang="zh-CN" altLang="en-US"/>
              <a:t>自为太子，受</a:t>
            </a:r>
            <a:r>
              <a:rPr lang="en-US" altLang="zh-CN"/>
              <a:t>《</a:t>
            </a:r>
            <a:r>
              <a:rPr lang="zh-CN" altLang="en-US"/>
              <a:t>尚书</a:t>
            </a:r>
            <a:r>
              <a:rPr lang="en-US" altLang="zh-CN"/>
              <a:t>》</a:t>
            </a:r>
            <a:r>
              <a:rPr lang="zh-CN" altLang="en-US"/>
              <a:t>于桓荣，及即帝位，犹尊荣以师礼。尝幸太常府，令荣坐东面，设几杖，会百官及荣门生数百人，上亲自执业</a:t>
            </a:r>
            <a:r>
              <a:rPr lang="en-US" altLang="zh-CN" baseline="30000"/>
              <a:t>[2]</a:t>
            </a:r>
            <a:r>
              <a:rPr lang="zh-CN" altLang="en-US"/>
              <a:t>；诸生或避位发难</a:t>
            </a:r>
            <a:r>
              <a:rPr lang="en-US" altLang="zh-CN" baseline="30000"/>
              <a:t>[3]</a:t>
            </a:r>
            <a:r>
              <a:rPr lang="zh-CN" altLang="en-US"/>
              <a:t>，上谦曰：“太师在是。”既罢，悉以太官供具赐太常家。荣每疾病，帝辄遣使者存问，太官、太医相望于道。及笃，上疏谢恩，让还爵士</a:t>
            </a:r>
            <a:r>
              <a:rPr lang="en-US" altLang="zh-CN" baseline="30000"/>
              <a:t>[4]</a:t>
            </a:r>
            <a:r>
              <a:rPr lang="zh-CN" altLang="en-US"/>
              <a:t>。帝幸</a:t>
            </a:r>
            <a:r>
              <a:rPr lang="en-US" altLang="zh-CN" baseline="30000"/>
              <a:t>[5]</a:t>
            </a:r>
            <a:r>
              <a:rPr lang="zh-CN" altLang="en-US"/>
              <a:t>其家问起居</a:t>
            </a:r>
            <a:r>
              <a:rPr lang="en-US" altLang="zh-CN" baseline="30000"/>
              <a:t>[6]</a:t>
            </a:r>
            <a:r>
              <a:rPr lang="zh-CN" altLang="en-US"/>
              <a:t>，入街，下车，拥经而前，抚荣垂涕，赐以床茵、帷帐、刀剑、衣被，良久乃去。自是诸侯、将军、大夫问疾者，不敢复乘车到门，皆拜床下。荣卒，帝亲自变服临丧送葬，赐冢茔于首山之阳。子郁当嗣</a:t>
            </a:r>
            <a:r>
              <a:rPr lang="en-US" altLang="zh-CN" baseline="30000"/>
              <a:t>[7]</a:t>
            </a:r>
            <a:r>
              <a:rPr lang="zh-CN" altLang="en-US"/>
              <a:t>，让其兄子泛；</a:t>
            </a:r>
            <a:r>
              <a:rPr lang="zh-CN" altLang="en-US" u="sng"/>
              <a:t>帝不许郁乃受封而悉以租入与之</a:t>
            </a:r>
            <a:r>
              <a:rPr lang="zh-CN" altLang="en-US"/>
              <a:t>。帝以郁为侍中。 </a:t>
            </a:r>
          </a:p>
          <a:p>
            <a:pPr marL="0" indent="0" algn="r">
              <a:buNone/>
            </a:pPr>
            <a:r>
              <a:rPr lang="zh-CN" altLang="en-US"/>
              <a:t>（选自司马光</a:t>
            </a:r>
            <a:r>
              <a:rPr lang="en-US" altLang="zh-CN"/>
              <a:t>《</a:t>
            </a:r>
            <a:r>
              <a:rPr lang="zh-CN" altLang="en-US"/>
              <a:t>资治通鉴</a:t>
            </a:r>
            <a:r>
              <a:rPr lang="en-US" altLang="zh-CN"/>
              <a:t>·</a:t>
            </a:r>
            <a:r>
              <a:rPr lang="zh-CN" altLang="en-US"/>
              <a:t>汉明帝永平二年</a:t>
            </a:r>
            <a:r>
              <a:rPr lang="en-US" altLang="zh-CN"/>
              <a:t>》 </a:t>
            </a:r>
          </a:p>
          <a:p>
            <a:pPr marL="0" indent="0">
              <a:buNone/>
            </a:pPr>
            <a:r>
              <a:rPr lang="zh-CN" altLang="en-US"/>
              <a:t>注释：</a:t>
            </a:r>
            <a:endParaRPr lang="en-US" altLang="zh-CN"/>
          </a:p>
          <a:p>
            <a:pPr marL="0" indent="0">
              <a:buNone/>
            </a:pPr>
            <a:r>
              <a:rPr lang="en-US" altLang="zh-CN"/>
              <a:t>[1]</a:t>
            </a:r>
            <a:r>
              <a:rPr lang="zh-CN" altLang="en-US"/>
              <a:t>上：汉明帝刘庄。</a:t>
            </a:r>
            <a:r>
              <a:rPr lang="en-US" altLang="zh-CN"/>
              <a:t>[2]</a:t>
            </a:r>
            <a:r>
              <a:rPr lang="zh-CN" altLang="en-US"/>
              <a:t>执业：听讲。</a:t>
            </a:r>
            <a:r>
              <a:rPr lang="en-US" altLang="zh-CN"/>
              <a:t>[3]</a:t>
            </a:r>
            <a:r>
              <a:rPr lang="zh-CN" altLang="en-US"/>
              <a:t>避位发难：离开座位向皇帝提出疑难问题。</a:t>
            </a:r>
            <a:r>
              <a:rPr lang="en-US" altLang="zh-CN"/>
              <a:t>[4]</a:t>
            </a:r>
            <a:r>
              <a:rPr lang="zh-CN" altLang="en-US"/>
              <a:t>爵士：爵位和封地。</a:t>
            </a:r>
            <a:r>
              <a:rPr lang="en-US" altLang="zh-CN"/>
              <a:t>[5]</a:t>
            </a:r>
            <a:r>
              <a:rPr lang="zh-CN" altLang="en-US"/>
              <a:t>幸：驾幸，到。</a:t>
            </a:r>
            <a:r>
              <a:rPr lang="en-US" altLang="zh-CN"/>
              <a:t>[6]</a:t>
            </a:r>
            <a:r>
              <a:rPr lang="zh-CN" altLang="en-US"/>
              <a:t>起居：此为病情。</a:t>
            </a:r>
            <a:r>
              <a:rPr lang="en-US" altLang="zh-CN"/>
              <a:t>[7]</a:t>
            </a:r>
            <a:r>
              <a:rPr lang="zh-CN" altLang="en-US"/>
              <a:t>嗣：继承爵位。</a:t>
            </a:r>
          </a:p>
          <a:p>
            <a:pPr marL="0" indent="0">
              <a:buNone/>
            </a:pPr>
            <a:endParaRPr lang="zh-CN" altLang="en-US"/>
          </a:p>
        </p:txBody>
      </p:sp>
    </p:spTree>
    <p:extLst>
      <p:ext uri="{BB962C8B-B14F-4D97-AF65-F5344CB8AC3E}">
        <p14:creationId xmlns:p14="http://schemas.microsoft.com/office/powerpoint/2010/main" val="110831969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1B97BCF-E8EA-49CA-8D33-C855DD9E584F}"/>
              </a:ext>
            </a:extLst>
          </p:cNvPr>
          <p:cNvSpPr>
            <a:spLocks noGrp="1"/>
          </p:cNvSpPr>
          <p:nvPr>
            <p:ph idx="1"/>
          </p:nvPr>
        </p:nvSpPr>
        <p:spPr>
          <a:xfrm>
            <a:off x="309880" y="260985"/>
            <a:ext cx="11181080" cy="4351338"/>
          </a:xfrm>
        </p:spPr>
        <p:txBody>
          <a:bodyPr>
            <a:noAutofit/>
          </a:bodyPr>
          <a:lstStyle/>
          <a:p>
            <a:pPr marL="0" indent="0">
              <a:buNone/>
            </a:pPr>
            <a:r>
              <a:rPr lang="en-US" altLang="zh-CN"/>
              <a:t>1.</a:t>
            </a:r>
            <a:r>
              <a:rPr lang="zh-CN" altLang="en-US"/>
              <a:t>下列句中加点词的意义和用法，不同的一项是（ </a:t>
            </a:r>
            <a:r>
              <a:rPr lang="en-US" altLang="zh-CN"/>
              <a:t>     </a:t>
            </a:r>
            <a:r>
              <a:rPr lang="zh-CN" altLang="en-US"/>
              <a:t>）（</a:t>
            </a:r>
            <a:r>
              <a:rPr lang="en-US" altLang="zh-CN"/>
              <a:t>3</a:t>
            </a:r>
            <a:r>
              <a:rPr lang="zh-CN" altLang="en-US"/>
              <a:t>分）　　 　</a:t>
            </a:r>
          </a:p>
          <a:p>
            <a:pPr marL="0" indent="0">
              <a:buNone/>
            </a:pPr>
            <a:r>
              <a:rPr lang="en-US" altLang="zh-CN"/>
              <a:t>A</a:t>
            </a:r>
            <a:r>
              <a:rPr lang="zh-CN" altLang="en-US"/>
              <a:t>．</a:t>
            </a:r>
            <a:r>
              <a:rPr lang="zh-CN" altLang="en-US" u="sng"/>
              <a:t>尝</a:t>
            </a:r>
            <a:r>
              <a:rPr lang="zh-CN" altLang="en-US"/>
              <a:t>幸太常府</a:t>
            </a:r>
            <a:r>
              <a:rPr lang="en-US" altLang="zh-CN"/>
              <a:t>/</a:t>
            </a:r>
            <a:r>
              <a:rPr lang="zh-CN" altLang="en-US"/>
              <a:t>予</a:t>
            </a:r>
            <a:r>
              <a:rPr lang="zh-CN" altLang="en-US" u="sng"/>
              <a:t>尝</a:t>
            </a:r>
            <a:r>
              <a:rPr lang="zh-CN" altLang="en-US"/>
              <a:t>求古仁人之心。</a:t>
            </a:r>
            <a:r>
              <a:rPr lang="en-US" altLang="zh-CN"/>
              <a:t>(《</a:t>
            </a:r>
            <a:r>
              <a:rPr lang="zh-CN" altLang="en-US"/>
              <a:t>岳阳楼记</a:t>
            </a:r>
            <a:r>
              <a:rPr lang="en-US" altLang="zh-CN"/>
              <a:t>》) </a:t>
            </a:r>
          </a:p>
          <a:p>
            <a:pPr marL="0" indent="0">
              <a:buNone/>
            </a:pPr>
            <a:r>
              <a:rPr lang="en-US" altLang="zh-CN"/>
              <a:t>B</a:t>
            </a:r>
            <a:r>
              <a:rPr lang="zh-CN" altLang="en-US"/>
              <a:t>．</a:t>
            </a:r>
            <a:r>
              <a:rPr lang="zh-CN" altLang="en-US" u="sng"/>
              <a:t>入</a:t>
            </a:r>
            <a:r>
              <a:rPr lang="zh-CN" altLang="en-US"/>
              <a:t>街，下车</a:t>
            </a:r>
            <a:r>
              <a:rPr lang="en-US" altLang="zh-CN"/>
              <a:t>/</a:t>
            </a:r>
            <a:r>
              <a:rPr lang="zh-CN" altLang="en-US"/>
              <a:t>天子先驱至，不得</a:t>
            </a:r>
            <a:r>
              <a:rPr lang="zh-CN" altLang="en-US" u="sng"/>
              <a:t>入</a:t>
            </a:r>
            <a:r>
              <a:rPr lang="zh-CN" altLang="en-US"/>
              <a:t> </a:t>
            </a:r>
            <a:r>
              <a:rPr lang="en-US" altLang="zh-CN"/>
              <a:t>《</a:t>
            </a:r>
            <a:r>
              <a:rPr lang="zh-CN" altLang="en-US"/>
              <a:t>周亚夫军细柳 </a:t>
            </a:r>
            <a:r>
              <a:rPr lang="en-US" altLang="zh-CN"/>
              <a:t>》 </a:t>
            </a:r>
          </a:p>
          <a:p>
            <a:pPr marL="0" indent="0">
              <a:buNone/>
            </a:pPr>
            <a:r>
              <a:rPr lang="en-US" altLang="zh-CN"/>
              <a:t>C</a:t>
            </a:r>
            <a:r>
              <a:rPr lang="zh-CN" altLang="en-US"/>
              <a:t>．良久乃</a:t>
            </a:r>
            <a:r>
              <a:rPr lang="zh-CN" altLang="en-US" u="sng"/>
              <a:t>去</a:t>
            </a:r>
            <a:r>
              <a:rPr lang="en-US" altLang="zh-CN"/>
              <a:t>/</a:t>
            </a:r>
            <a:r>
              <a:rPr lang="zh-CN" altLang="en-US"/>
              <a:t>一狼径</a:t>
            </a:r>
            <a:r>
              <a:rPr lang="zh-CN" altLang="en-US" u="sng"/>
              <a:t>去</a:t>
            </a:r>
            <a:r>
              <a:rPr lang="zh-CN" altLang="en-US"/>
              <a:t> （</a:t>
            </a:r>
            <a:r>
              <a:rPr lang="en-US" altLang="zh-CN"/>
              <a:t>《</a:t>
            </a:r>
            <a:r>
              <a:rPr lang="zh-CN" altLang="en-US"/>
              <a:t>狼</a:t>
            </a:r>
            <a:r>
              <a:rPr lang="en-US" altLang="zh-CN"/>
              <a:t>》</a:t>
            </a:r>
            <a:r>
              <a:rPr lang="zh-CN" altLang="en-US"/>
              <a:t>）</a:t>
            </a:r>
          </a:p>
          <a:p>
            <a:pPr marL="0" indent="0">
              <a:buNone/>
            </a:pPr>
            <a:r>
              <a:rPr lang="en-US" altLang="zh-CN"/>
              <a:t>D</a:t>
            </a:r>
            <a:r>
              <a:rPr lang="zh-CN" altLang="en-US"/>
              <a:t>．而</a:t>
            </a:r>
            <a:r>
              <a:rPr lang="zh-CN" altLang="en-US" u="sng"/>
              <a:t>悉</a:t>
            </a:r>
            <a:r>
              <a:rPr lang="zh-CN" altLang="en-US"/>
              <a:t>以租入与之</a:t>
            </a:r>
            <a:r>
              <a:rPr lang="en-US" altLang="zh-CN"/>
              <a:t>/</a:t>
            </a:r>
            <a:r>
              <a:rPr lang="zh-CN" altLang="en-US" u="sng"/>
              <a:t>悉</a:t>
            </a:r>
            <a:r>
              <a:rPr lang="zh-CN" altLang="en-US"/>
              <a:t>如外人 （</a:t>
            </a:r>
            <a:r>
              <a:rPr lang="en-US" altLang="zh-CN"/>
              <a:t>《</a:t>
            </a:r>
            <a:r>
              <a:rPr lang="zh-CN" altLang="en-US"/>
              <a:t>桃花源记 </a:t>
            </a:r>
            <a:r>
              <a:rPr lang="en-US" altLang="zh-CN"/>
              <a:t>》</a:t>
            </a:r>
            <a:r>
              <a:rPr lang="zh-CN" altLang="en-US"/>
              <a:t>）</a:t>
            </a:r>
            <a:endParaRPr lang="en-US" altLang="zh-CN"/>
          </a:p>
          <a:p>
            <a:pPr marL="0" indent="0">
              <a:buNone/>
            </a:pPr>
            <a:endParaRPr lang="zh-CN" altLang="en-US"/>
          </a:p>
          <a:p>
            <a:pPr marL="0" indent="0">
              <a:buNone/>
            </a:pPr>
            <a:r>
              <a:rPr lang="en-US" altLang="zh-CN"/>
              <a:t>2.</a:t>
            </a:r>
            <a:r>
              <a:rPr lang="zh-CN" altLang="en-US"/>
              <a:t>请用“</a:t>
            </a:r>
            <a:r>
              <a:rPr lang="en-US" altLang="zh-CN"/>
              <a:t>/”</a:t>
            </a:r>
            <a:r>
              <a:rPr lang="zh-CN" altLang="en-US"/>
              <a:t>给下面的文字断句。（限断两处）（</a:t>
            </a:r>
            <a:r>
              <a:rPr lang="en-US" altLang="zh-CN"/>
              <a:t>2</a:t>
            </a:r>
            <a:r>
              <a:rPr lang="zh-CN" altLang="en-US"/>
              <a:t>分）　</a:t>
            </a:r>
          </a:p>
          <a:p>
            <a:pPr marL="0" indent="0">
              <a:buNone/>
            </a:pPr>
            <a:r>
              <a:rPr lang="zh-CN" altLang="en-US"/>
              <a:t>帝 不 许 郁 乃 受 封</a:t>
            </a:r>
            <a:r>
              <a:rPr lang="en-US" altLang="zh-CN">
                <a:solidFill>
                  <a:srgbClr val="FF0000"/>
                </a:solidFill>
              </a:rPr>
              <a:t> </a:t>
            </a:r>
            <a:r>
              <a:rPr lang="zh-CN" altLang="en-US"/>
              <a:t>而 悉 以 租 入 与 之。</a:t>
            </a:r>
            <a:endParaRPr lang="en-US" altLang="zh-CN"/>
          </a:p>
          <a:p>
            <a:pPr marL="0" indent="0">
              <a:buNone/>
            </a:pPr>
            <a:endParaRPr lang="zh-CN" altLang="en-US" sz="1050"/>
          </a:p>
          <a:p>
            <a:pPr marL="0" indent="0">
              <a:buNone/>
            </a:pPr>
            <a:r>
              <a:rPr lang="en-US" altLang="zh-CN"/>
              <a:t>3.</a:t>
            </a:r>
            <a:r>
              <a:rPr lang="zh-CN" altLang="en-US"/>
              <a:t>结合选文内容，谈谈本文给我们得启示。（</a:t>
            </a:r>
            <a:r>
              <a:rPr lang="en-US" altLang="zh-CN"/>
              <a:t>2</a:t>
            </a:r>
            <a:r>
              <a:rPr lang="zh-CN" altLang="en-US"/>
              <a:t>分）　</a:t>
            </a:r>
          </a:p>
          <a:p>
            <a:endParaRPr lang="zh-CN" altLang="en-US"/>
          </a:p>
        </p:txBody>
      </p:sp>
      <p:sp>
        <p:nvSpPr>
          <p:cNvPr id="4" name="文本框 3">
            <a:extLst>
              <a:ext uri="{FF2B5EF4-FFF2-40B4-BE49-F238E27FC236}">
                <a16:creationId xmlns:a16="http://schemas.microsoft.com/office/drawing/2014/main" id="{026DEDB7-3096-4F36-9EFF-D400221A5907}"/>
              </a:ext>
            </a:extLst>
          </p:cNvPr>
          <p:cNvSpPr txBox="1"/>
          <p:nvPr/>
        </p:nvSpPr>
        <p:spPr>
          <a:xfrm>
            <a:off x="302260" y="5229386"/>
            <a:ext cx="11587480" cy="1384995"/>
          </a:xfrm>
          <a:prstGeom prst="rect">
            <a:avLst/>
          </a:prstGeom>
          <a:noFill/>
        </p:spPr>
        <p:txBody>
          <a:bodyPr wrap="square">
            <a:spAutoFit/>
          </a:bodyPr>
          <a:lstStyle/>
          <a:p>
            <a:r>
              <a:rPr lang="zh-CN" altLang="en-US" sz="2800">
                <a:solidFill>
                  <a:srgbClr val="FF0000"/>
                </a:solidFill>
              </a:rPr>
              <a:t>古人云</a:t>
            </a:r>
            <a:r>
              <a:rPr lang="en-US" altLang="zh-CN" sz="2800">
                <a:solidFill>
                  <a:srgbClr val="FF0000"/>
                </a:solidFill>
              </a:rPr>
              <a:t>:“</a:t>
            </a:r>
            <a:r>
              <a:rPr lang="zh-CN" altLang="en-US" sz="2800">
                <a:solidFill>
                  <a:srgbClr val="FF0000"/>
                </a:solidFill>
              </a:rPr>
              <a:t>一日之师，终身事之。</a:t>
            </a:r>
            <a:r>
              <a:rPr lang="en-US" altLang="zh-CN" sz="2800">
                <a:solidFill>
                  <a:srgbClr val="FF0000"/>
                </a:solidFill>
              </a:rPr>
              <a:t>”</a:t>
            </a:r>
            <a:r>
              <a:rPr lang="zh-CN" altLang="en-US" sz="2800">
                <a:solidFill>
                  <a:srgbClr val="FF0000"/>
                </a:solidFill>
              </a:rPr>
              <a:t>尊师重教是中华民族的传统美德，自孔子在山东曲阜开创第一所</a:t>
            </a:r>
            <a:r>
              <a:rPr lang="en-US" altLang="zh-CN" sz="2800">
                <a:solidFill>
                  <a:srgbClr val="FF0000"/>
                </a:solidFill>
              </a:rPr>
              <a:t>“</a:t>
            </a:r>
            <a:r>
              <a:rPr lang="zh-CN" altLang="en-US" sz="2800">
                <a:solidFill>
                  <a:srgbClr val="FF0000"/>
                </a:solidFill>
              </a:rPr>
              <a:t>学校</a:t>
            </a:r>
            <a:r>
              <a:rPr lang="en-US" altLang="zh-CN" sz="2800">
                <a:solidFill>
                  <a:srgbClr val="FF0000"/>
                </a:solidFill>
              </a:rPr>
              <a:t>”</a:t>
            </a:r>
            <a:r>
              <a:rPr lang="zh-CN" altLang="en-US" sz="2800">
                <a:solidFill>
                  <a:srgbClr val="FF0000"/>
                </a:solidFill>
              </a:rPr>
              <a:t>以来，尊师之风日兴。汉明帝尊师重教，一以贯之，在这方面做出了很好的榜样。（围绕“尊师”即可）</a:t>
            </a:r>
          </a:p>
        </p:txBody>
      </p:sp>
      <p:sp>
        <p:nvSpPr>
          <p:cNvPr id="6" name="文本框 5">
            <a:extLst>
              <a:ext uri="{FF2B5EF4-FFF2-40B4-BE49-F238E27FC236}">
                <a16:creationId xmlns:a16="http://schemas.microsoft.com/office/drawing/2014/main" id="{751C1F4A-9C3D-405D-82D6-C419839B036A}"/>
              </a:ext>
            </a:extLst>
          </p:cNvPr>
          <p:cNvSpPr txBox="1"/>
          <p:nvPr/>
        </p:nvSpPr>
        <p:spPr>
          <a:xfrm>
            <a:off x="8148320" y="169188"/>
            <a:ext cx="6096000" cy="584775"/>
          </a:xfrm>
          <a:prstGeom prst="rect">
            <a:avLst/>
          </a:prstGeom>
          <a:noFill/>
        </p:spPr>
        <p:txBody>
          <a:bodyPr wrap="square">
            <a:spAutoFit/>
          </a:bodyPr>
          <a:lstStyle/>
          <a:p>
            <a:r>
              <a:rPr lang="en-US" altLang="zh-CN" sz="3200" b="1">
                <a:solidFill>
                  <a:srgbClr val="FF0000"/>
                </a:solidFill>
                <a:effectLst/>
              </a:rPr>
              <a:t>B</a:t>
            </a:r>
            <a:endParaRPr lang="zh-CN" altLang="en-US" sz="3200" b="1">
              <a:solidFill>
                <a:srgbClr val="FF0000"/>
              </a:solidFill>
            </a:endParaRPr>
          </a:p>
        </p:txBody>
      </p:sp>
      <p:sp>
        <p:nvSpPr>
          <p:cNvPr id="8" name="文本框 7">
            <a:extLst>
              <a:ext uri="{FF2B5EF4-FFF2-40B4-BE49-F238E27FC236}">
                <a16:creationId xmlns:a16="http://schemas.microsoft.com/office/drawing/2014/main" id="{ED657EF7-908C-4602-B87A-6B5B0BF53657}"/>
              </a:ext>
            </a:extLst>
          </p:cNvPr>
          <p:cNvSpPr txBox="1"/>
          <p:nvPr/>
        </p:nvSpPr>
        <p:spPr>
          <a:xfrm>
            <a:off x="1478280" y="3762494"/>
            <a:ext cx="411480" cy="584775"/>
          </a:xfrm>
          <a:prstGeom prst="rect">
            <a:avLst/>
          </a:prstGeom>
          <a:noFill/>
        </p:spPr>
        <p:txBody>
          <a:bodyPr wrap="square">
            <a:spAutoFit/>
          </a:bodyPr>
          <a:lstStyle/>
          <a:p>
            <a:r>
              <a:rPr lang="en-US" altLang="zh-CN" sz="3200">
                <a:solidFill>
                  <a:srgbClr val="FF0000"/>
                </a:solidFill>
              </a:rPr>
              <a:t>/</a:t>
            </a:r>
            <a:endParaRPr lang="zh-CN" altLang="en-US" sz="3200">
              <a:solidFill>
                <a:srgbClr val="FF0000"/>
              </a:solidFill>
            </a:endParaRPr>
          </a:p>
        </p:txBody>
      </p:sp>
      <p:sp>
        <p:nvSpPr>
          <p:cNvPr id="9" name="文本框 8">
            <a:extLst>
              <a:ext uri="{FF2B5EF4-FFF2-40B4-BE49-F238E27FC236}">
                <a16:creationId xmlns:a16="http://schemas.microsoft.com/office/drawing/2014/main" id="{672E1D43-9E2C-4591-9472-31052B9CE708}"/>
              </a:ext>
            </a:extLst>
          </p:cNvPr>
          <p:cNvSpPr txBox="1"/>
          <p:nvPr/>
        </p:nvSpPr>
        <p:spPr>
          <a:xfrm>
            <a:off x="3225800" y="3762493"/>
            <a:ext cx="411480" cy="584775"/>
          </a:xfrm>
          <a:prstGeom prst="rect">
            <a:avLst/>
          </a:prstGeom>
          <a:noFill/>
        </p:spPr>
        <p:txBody>
          <a:bodyPr wrap="square">
            <a:spAutoFit/>
          </a:bodyPr>
          <a:lstStyle/>
          <a:p>
            <a:r>
              <a:rPr lang="en-US" altLang="zh-CN" sz="3200">
                <a:solidFill>
                  <a:srgbClr val="FF0000"/>
                </a:solidFill>
              </a:rPr>
              <a:t>/</a:t>
            </a:r>
            <a:endParaRPr lang="zh-CN" altLang="en-US" sz="3200">
              <a:solidFill>
                <a:srgbClr val="FF0000"/>
              </a:solidFill>
            </a:endParaRPr>
          </a:p>
        </p:txBody>
      </p:sp>
    </p:spTree>
    <p:extLst>
      <p:ext uri="{BB962C8B-B14F-4D97-AF65-F5344CB8AC3E}">
        <p14:creationId xmlns:p14="http://schemas.microsoft.com/office/powerpoint/2010/main" val="2402997182"/>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1B97BCF-E8EA-49CA-8D33-C855DD9E584F}"/>
              </a:ext>
            </a:extLst>
          </p:cNvPr>
          <p:cNvSpPr>
            <a:spLocks noGrp="1"/>
          </p:cNvSpPr>
          <p:nvPr>
            <p:ph idx="1"/>
          </p:nvPr>
        </p:nvSpPr>
        <p:spPr>
          <a:xfrm>
            <a:off x="271780" y="128905"/>
            <a:ext cx="11648440" cy="4351338"/>
          </a:xfrm>
        </p:spPr>
        <p:txBody>
          <a:bodyPr>
            <a:noAutofit/>
          </a:bodyPr>
          <a:lstStyle/>
          <a:p>
            <a:pPr marL="0" indent="0" algn="just">
              <a:lnSpc>
                <a:spcPct val="145000"/>
              </a:lnSpc>
              <a:buNone/>
            </a:pPr>
            <a:r>
              <a:rPr lang="zh-CN" altLang="en-US" sz="2400" b="1"/>
              <a:t>翻译：</a:t>
            </a:r>
            <a:endParaRPr lang="en-US" altLang="zh-CN" sz="2400" b="1"/>
          </a:p>
          <a:p>
            <a:pPr marL="0" indent="0" algn="just">
              <a:lnSpc>
                <a:spcPct val="145000"/>
              </a:lnSpc>
              <a:buNone/>
            </a:pPr>
            <a:r>
              <a:rPr lang="zh-CN" altLang="en-US" sz="2400" b="1"/>
              <a:t>明帝自从当上太子，向桓荣学习</a:t>
            </a:r>
            <a:r>
              <a:rPr lang="en-US" altLang="zh-CN" sz="2400" b="1"/>
              <a:t>《</a:t>
            </a:r>
            <a:r>
              <a:rPr lang="zh-CN" altLang="en-US" sz="2400" b="1"/>
              <a:t>尚书</a:t>
            </a:r>
            <a:r>
              <a:rPr lang="en-US" altLang="zh-CN" sz="2400" b="1"/>
              <a:t>》</a:t>
            </a:r>
            <a:r>
              <a:rPr lang="zh-CN" altLang="en-US" sz="2400" b="1"/>
              <a:t>，登基为皇帝后，依旧尊重桓荣以师礼相待。他曾经亲自去太常府（桓荣已封太常）探望，让桓荣坐东面，设置几杖，召百官和桓荣弟子数百人来行弟子礼，明帝亲自听讲弟子礼节；诸生离开座位向皇帝提出疑难问题，明帝（指着桓荣）谦让地说：“太师在这里。”结束后，把太官的供具都赐给了太常家。每次桓荣生病，汉明帝就派遣侍从看望问候，并派太官、太医为桓荣医治。桓荣病重的时候，呈上奏折叩谢皇恩，并辞让交还爵位和官职。明帝亲自到他家询问病情，进去他家所在街道就下车了，捧着经书上前，抚摸着桓荣哭泣，赐给他床茵、帷帐、刀剑、衣被，良久才离去。从此后诸侯、将军、大夫来探病的，不敢再乘车到门口，在床前都下拜。桓荣死后，明帝亲自穿上丧服送葬，赐他在首山的东面修筑坟墓。桓荣的儿子桓郁应当继承爵位，想让给他兄长的儿子桓泛；明帝不许，桓郁于是接受封赐，而把得到的封邑的收入都给桓泛。明帝任命桓郁为侍中。 </a:t>
            </a:r>
          </a:p>
        </p:txBody>
      </p:sp>
    </p:spTree>
    <p:extLst>
      <p:ext uri="{BB962C8B-B14F-4D97-AF65-F5344CB8AC3E}">
        <p14:creationId xmlns:p14="http://schemas.microsoft.com/office/powerpoint/2010/main" val="195531756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C9F1CC6-F3F0-4AFE-BE03-2367A9F37499}"/>
              </a:ext>
            </a:extLst>
          </p:cNvPr>
          <p:cNvSpPr>
            <a:spLocks noGrp="1"/>
          </p:cNvSpPr>
          <p:nvPr>
            <p:ph type="title"/>
          </p:nvPr>
        </p:nvSpPr>
        <p:spPr/>
        <p:txBody>
          <a:bodyPr/>
          <a:lstStyle/>
          <a:p>
            <a:pPr algn="ctr"/>
            <a:r>
              <a:rPr lang="zh-CN" altLang="en-US" sz="3200"/>
              <a:t>顾欢勤学</a:t>
            </a:r>
            <a:br>
              <a:rPr lang="zh-CN" altLang="en-US" sz="3200"/>
            </a:br>
            <a:endParaRPr lang="zh-CN" altLang="en-US"/>
          </a:p>
        </p:txBody>
      </p:sp>
      <p:sp>
        <p:nvSpPr>
          <p:cNvPr id="3" name="内容占位符 2">
            <a:extLst>
              <a:ext uri="{FF2B5EF4-FFF2-40B4-BE49-F238E27FC236}">
                <a16:creationId xmlns:a16="http://schemas.microsoft.com/office/drawing/2014/main" id="{7D02DD87-6B1D-4036-BFCE-C80AAB1BBC5C}"/>
              </a:ext>
            </a:extLst>
          </p:cNvPr>
          <p:cNvSpPr>
            <a:spLocks noGrp="1"/>
          </p:cNvSpPr>
          <p:nvPr>
            <p:ph idx="1"/>
          </p:nvPr>
        </p:nvSpPr>
        <p:spPr>
          <a:xfrm>
            <a:off x="604520" y="880745"/>
            <a:ext cx="10515600" cy="4351338"/>
          </a:xfrm>
        </p:spPr>
        <p:txBody>
          <a:bodyPr>
            <a:normAutofit/>
          </a:bodyPr>
          <a:lstStyle/>
          <a:p>
            <a:pPr algn="just"/>
            <a:endParaRPr lang="zh-CN" altLang="en-US"/>
          </a:p>
          <a:p>
            <a:pPr marL="0" indent="0" algn="just">
              <a:buNone/>
            </a:pPr>
            <a:r>
              <a:rPr lang="zh-CN" altLang="en-US"/>
              <a:t>        欢字景怡，吴郡盐官人。欢年六七岁，父使驱田中雀，欢作</a:t>
            </a:r>
            <a:r>
              <a:rPr lang="en-US" altLang="zh-CN"/>
              <a:t>《</a:t>
            </a:r>
            <a:r>
              <a:rPr lang="zh-CN" altLang="en-US"/>
              <a:t>黄雀赋</a:t>
            </a:r>
            <a:r>
              <a:rPr lang="en-US" altLang="zh-CN"/>
              <a:t>》</a:t>
            </a:r>
            <a:r>
              <a:rPr lang="zh-CN" altLang="en-US"/>
              <a:t>而归，雀食过半。父怒，欲挞①之，见赋乃止。乡中有学舍，欢贫，无以受业，于舍壁后倚听，无遗亡者。八岁，诵</a:t>
            </a:r>
            <a:r>
              <a:rPr lang="en-US" altLang="zh-CN"/>
              <a:t>《</a:t>
            </a:r>
            <a:r>
              <a:rPr lang="zh-CN" altLang="en-US"/>
              <a:t>孝经</a:t>
            </a:r>
            <a:r>
              <a:rPr lang="en-US" altLang="zh-CN"/>
              <a:t>》</a:t>
            </a:r>
            <a:r>
              <a:rPr lang="zh-CN" altLang="en-US"/>
              <a:t>、</a:t>
            </a:r>
            <a:r>
              <a:rPr lang="en-US" altLang="zh-CN"/>
              <a:t>《</a:t>
            </a:r>
            <a:r>
              <a:rPr lang="zh-CN" altLang="en-US"/>
              <a:t>诗</a:t>
            </a:r>
            <a:r>
              <a:rPr lang="en-US" altLang="zh-CN"/>
              <a:t>》</a:t>
            </a:r>
            <a:r>
              <a:rPr lang="zh-CN" altLang="en-US"/>
              <a:t>、</a:t>
            </a:r>
            <a:r>
              <a:rPr lang="en-US" altLang="zh-CN"/>
              <a:t>《</a:t>
            </a:r>
            <a:r>
              <a:rPr lang="zh-CN" altLang="en-US"/>
              <a:t>论</a:t>
            </a:r>
            <a:r>
              <a:rPr lang="en-US" altLang="zh-CN"/>
              <a:t>》</a:t>
            </a:r>
            <a:r>
              <a:rPr lang="zh-CN" altLang="en-US"/>
              <a:t>。及长，笃志好学。母年老，躬耕读书，夜则然②糠自照。同郡顾恺之临县，见而异之，遣诸子与游，及孙宪之，并受经句。</a:t>
            </a:r>
          </a:p>
          <a:p>
            <a:pPr algn="just"/>
            <a:endParaRPr lang="zh-CN" altLang="en-US"/>
          </a:p>
          <a:p>
            <a:pPr marL="0" indent="0" algn="just">
              <a:buNone/>
            </a:pPr>
            <a:r>
              <a:rPr lang="en-US" altLang="zh-CN"/>
              <a:t>[</a:t>
            </a:r>
            <a:r>
              <a:rPr lang="zh-CN" altLang="en-US"/>
              <a:t>注释</a:t>
            </a:r>
            <a:r>
              <a:rPr lang="en-US" altLang="zh-CN"/>
              <a:t>]①</a:t>
            </a:r>
            <a:r>
              <a:rPr lang="zh-CN" altLang="en-US"/>
              <a:t>挞：用鞭棍打人。②然：通“燃”。</a:t>
            </a:r>
          </a:p>
          <a:p>
            <a:pPr algn="just"/>
            <a:endParaRPr lang="zh-CN" altLang="en-US"/>
          </a:p>
        </p:txBody>
      </p:sp>
    </p:spTree>
    <p:extLst>
      <p:ext uri="{BB962C8B-B14F-4D97-AF65-F5344CB8AC3E}">
        <p14:creationId xmlns:p14="http://schemas.microsoft.com/office/powerpoint/2010/main" val="131629127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A5AF03EB-59FC-408A-9AB1-77ABBE47FDA1}"/>
              </a:ext>
            </a:extLst>
          </p:cNvPr>
          <p:cNvSpPr>
            <a:spLocks noGrp="1"/>
          </p:cNvSpPr>
          <p:nvPr>
            <p:ph idx="1"/>
          </p:nvPr>
        </p:nvSpPr>
        <p:spPr>
          <a:xfrm>
            <a:off x="299720" y="220345"/>
            <a:ext cx="10515600" cy="4351338"/>
          </a:xfrm>
        </p:spPr>
        <p:txBody>
          <a:bodyPr>
            <a:noAutofit/>
          </a:bodyPr>
          <a:lstStyle/>
          <a:p>
            <a:pPr marL="0" indent="0">
              <a:buNone/>
            </a:pPr>
            <a:r>
              <a:rPr lang="en-US" altLang="zh-CN"/>
              <a:t>1</a:t>
            </a:r>
            <a:r>
              <a:rPr lang="zh-CN" altLang="en-US"/>
              <a:t>、 下列加点词语意思正确的一项是（     ）</a:t>
            </a:r>
          </a:p>
          <a:p>
            <a:pPr marL="0" indent="0">
              <a:buNone/>
            </a:pPr>
            <a:r>
              <a:rPr lang="en-US" altLang="zh-CN"/>
              <a:t>A.</a:t>
            </a:r>
            <a:r>
              <a:rPr lang="zh-CN" altLang="en-US"/>
              <a:t>见赋乃</a:t>
            </a:r>
            <a:r>
              <a:rPr lang="zh-CN" altLang="en-US" u="sng"/>
              <a:t>止</a:t>
            </a:r>
            <a:r>
              <a:rPr lang="zh-CN" altLang="en-US"/>
              <a:t>（阻止）</a:t>
            </a:r>
          </a:p>
          <a:p>
            <a:pPr marL="0" indent="0">
              <a:buNone/>
            </a:pPr>
            <a:r>
              <a:rPr lang="en-US" altLang="zh-CN"/>
              <a:t>B.</a:t>
            </a:r>
            <a:r>
              <a:rPr lang="zh-CN" altLang="en-US"/>
              <a:t>无遗</a:t>
            </a:r>
            <a:r>
              <a:rPr lang="zh-CN" altLang="en-US" u="sng"/>
              <a:t>亡</a:t>
            </a:r>
            <a:r>
              <a:rPr lang="zh-CN" altLang="en-US"/>
              <a:t>者（丢失，遗落 ）</a:t>
            </a:r>
            <a:endParaRPr lang="en-US" altLang="zh-CN"/>
          </a:p>
          <a:p>
            <a:pPr marL="0" indent="0">
              <a:buNone/>
            </a:pPr>
            <a:r>
              <a:rPr lang="en-US" altLang="zh-CN"/>
              <a:t>C.</a:t>
            </a:r>
            <a:r>
              <a:rPr lang="zh-CN" altLang="en-US" u="sng"/>
              <a:t>及</a:t>
            </a:r>
            <a:r>
              <a:rPr lang="zh-CN" altLang="en-US"/>
              <a:t>长，笃志好学（来得及）</a:t>
            </a:r>
            <a:endParaRPr lang="en-US" altLang="zh-CN"/>
          </a:p>
          <a:p>
            <a:pPr marL="0" indent="0">
              <a:buNone/>
            </a:pPr>
            <a:r>
              <a:rPr lang="en-US" altLang="zh-CN"/>
              <a:t>D.</a:t>
            </a:r>
            <a:r>
              <a:rPr lang="zh-CN" altLang="en-US"/>
              <a:t>见而</a:t>
            </a:r>
            <a:r>
              <a:rPr lang="zh-CN" altLang="en-US" u="sng"/>
              <a:t>异</a:t>
            </a:r>
            <a:r>
              <a:rPr lang="zh-CN" altLang="en-US"/>
              <a:t>之（不同）</a:t>
            </a:r>
          </a:p>
          <a:p>
            <a:pPr marL="0" indent="0">
              <a:buNone/>
            </a:pPr>
            <a:r>
              <a:rPr lang="en-US" altLang="zh-CN"/>
              <a:t>2</a:t>
            </a:r>
            <a:r>
              <a:rPr lang="zh-CN" altLang="en-US"/>
              <a:t>、用现代汉语解释文中画线的句子。</a:t>
            </a:r>
          </a:p>
          <a:p>
            <a:pPr marL="0" indent="0">
              <a:buNone/>
            </a:pPr>
            <a:r>
              <a:rPr lang="zh-CN" altLang="en-US"/>
              <a:t>同郡顾恺之临县，见而异之，遣诸子与游</a:t>
            </a:r>
          </a:p>
          <a:p>
            <a:endParaRPr lang="zh-CN" altLang="en-US"/>
          </a:p>
          <a:p>
            <a:pPr marL="0" indent="0">
              <a:buNone/>
            </a:pPr>
            <a:r>
              <a:rPr lang="en-US" altLang="zh-CN"/>
              <a:t>3</a:t>
            </a:r>
            <a:r>
              <a:rPr lang="zh-CN" altLang="en-US"/>
              <a:t>、顾欢“于舍壁后倚听”的结果是？</a:t>
            </a:r>
            <a:endParaRPr lang="en-US" altLang="zh-CN"/>
          </a:p>
          <a:p>
            <a:pPr marL="0" indent="0">
              <a:buNone/>
            </a:pPr>
            <a:endParaRPr lang="zh-CN" altLang="en-US"/>
          </a:p>
          <a:p>
            <a:pPr marL="0" indent="0">
              <a:buNone/>
            </a:pPr>
            <a:r>
              <a:rPr lang="en-US" altLang="zh-CN"/>
              <a:t>4</a:t>
            </a:r>
            <a:r>
              <a:rPr lang="zh-CN" altLang="en-US"/>
              <a:t>、这则故事，在学习方面给我们一个什么启示？</a:t>
            </a:r>
          </a:p>
          <a:p>
            <a:endParaRPr lang="zh-CN" altLang="en-US"/>
          </a:p>
        </p:txBody>
      </p:sp>
      <p:sp>
        <p:nvSpPr>
          <p:cNvPr id="6" name="文本框 5">
            <a:extLst>
              <a:ext uri="{FF2B5EF4-FFF2-40B4-BE49-F238E27FC236}">
                <a16:creationId xmlns:a16="http://schemas.microsoft.com/office/drawing/2014/main" id="{A5FAB0DD-D096-4DB9-A9A6-E03A52EEE859}"/>
              </a:ext>
            </a:extLst>
          </p:cNvPr>
          <p:cNvSpPr txBox="1"/>
          <p:nvPr/>
        </p:nvSpPr>
        <p:spPr>
          <a:xfrm>
            <a:off x="299720" y="5283954"/>
            <a:ext cx="11196320" cy="1384995"/>
          </a:xfrm>
          <a:prstGeom prst="rect">
            <a:avLst/>
          </a:prstGeom>
          <a:noFill/>
        </p:spPr>
        <p:txBody>
          <a:bodyPr wrap="square">
            <a:spAutoFit/>
          </a:bodyPr>
          <a:lstStyle/>
          <a:p>
            <a:endParaRPr lang="en-US" altLang="zh-CN" sz="2800">
              <a:solidFill>
                <a:srgbClr val="FF0000"/>
              </a:solidFill>
            </a:endParaRPr>
          </a:p>
          <a:p>
            <a:r>
              <a:rPr lang="zh-CN" altLang="en-US" sz="2800">
                <a:solidFill>
                  <a:srgbClr val="FF0000"/>
                </a:solidFill>
              </a:rPr>
              <a:t>假如心存勤奋，任何物质困难都能克服，并且有所成就。（利用任何机会，抓紧时间勤奋学习）</a:t>
            </a:r>
          </a:p>
        </p:txBody>
      </p:sp>
      <p:sp>
        <p:nvSpPr>
          <p:cNvPr id="8" name="文本框 7">
            <a:extLst>
              <a:ext uri="{FF2B5EF4-FFF2-40B4-BE49-F238E27FC236}">
                <a16:creationId xmlns:a16="http://schemas.microsoft.com/office/drawing/2014/main" id="{4076D235-1F1E-4DAF-A552-8ACAE240FBDD}"/>
              </a:ext>
            </a:extLst>
          </p:cNvPr>
          <p:cNvSpPr txBox="1"/>
          <p:nvPr/>
        </p:nvSpPr>
        <p:spPr>
          <a:xfrm>
            <a:off x="1366520" y="4760734"/>
            <a:ext cx="6096000" cy="523220"/>
          </a:xfrm>
          <a:prstGeom prst="rect">
            <a:avLst/>
          </a:prstGeom>
          <a:noFill/>
        </p:spPr>
        <p:txBody>
          <a:bodyPr wrap="square">
            <a:spAutoFit/>
          </a:bodyPr>
          <a:lstStyle/>
          <a:p>
            <a:r>
              <a:rPr lang="zh-CN" altLang="en-US" sz="2800">
                <a:solidFill>
                  <a:srgbClr val="FF0000"/>
                </a:solidFill>
              </a:rPr>
              <a:t>八岁，诵</a:t>
            </a:r>
            <a:r>
              <a:rPr lang="en-US" altLang="zh-CN" sz="2800">
                <a:solidFill>
                  <a:srgbClr val="FF0000"/>
                </a:solidFill>
              </a:rPr>
              <a:t>《</a:t>
            </a:r>
            <a:r>
              <a:rPr lang="zh-CN" altLang="en-US" sz="2800">
                <a:solidFill>
                  <a:srgbClr val="FF0000"/>
                </a:solidFill>
              </a:rPr>
              <a:t>孝经</a:t>
            </a:r>
            <a:r>
              <a:rPr lang="en-US" altLang="zh-CN" sz="2800">
                <a:solidFill>
                  <a:srgbClr val="FF0000"/>
                </a:solidFill>
              </a:rPr>
              <a:t>》</a:t>
            </a:r>
            <a:r>
              <a:rPr lang="zh-CN" altLang="en-US" sz="2800">
                <a:solidFill>
                  <a:srgbClr val="FF0000"/>
                </a:solidFill>
              </a:rPr>
              <a:t>、</a:t>
            </a:r>
            <a:r>
              <a:rPr lang="en-US" altLang="zh-CN" sz="2800">
                <a:solidFill>
                  <a:srgbClr val="FF0000"/>
                </a:solidFill>
              </a:rPr>
              <a:t>《</a:t>
            </a:r>
            <a:r>
              <a:rPr lang="zh-CN" altLang="en-US" sz="2800">
                <a:solidFill>
                  <a:srgbClr val="FF0000"/>
                </a:solidFill>
              </a:rPr>
              <a:t>诗</a:t>
            </a:r>
            <a:r>
              <a:rPr lang="en-US" altLang="zh-CN" sz="2800">
                <a:solidFill>
                  <a:srgbClr val="FF0000"/>
                </a:solidFill>
              </a:rPr>
              <a:t>》</a:t>
            </a:r>
            <a:r>
              <a:rPr lang="zh-CN" altLang="en-US" sz="2800">
                <a:solidFill>
                  <a:srgbClr val="FF0000"/>
                </a:solidFill>
              </a:rPr>
              <a:t>、</a:t>
            </a:r>
            <a:r>
              <a:rPr lang="en-US" altLang="zh-CN" sz="2800">
                <a:solidFill>
                  <a:srgbClr val="FF0000"/>
                </a:solidFill>
              </a:rPr>
              <a:t>《</a:t>
            </a:r>
            <a:r>
              <a:rPr lang="zh-CN" altLang="en-US" sz="2800">
                <a:solidFill>
                  <a:srgbClr val="FF0000"/>
                </a:solidFill>
              </a:rPr>
              <a:t>论</a:t>
            </a:r>
            <a:r>
              <a:rPr lang="en-US" altLang="zh-CN" sz="2800">
                <a:solidFill>
                  <a:srgbClr val="FF0000"/>
                </a:solidFill>
              </a:rPr>
              <a:t>》</a:t>
            </a:r>
          </a:p>
        </p:txBody>
      </p:sp>
      <p:sp>
        <p:nvSpPr>
          <p:cNvPr id="9" name="文本框 8">
            <a:extLst>
              <a:ext uri="{FF2B5EF4-FFF2-40B4-BE49-F238E27FC236}">
                <a16:creationId xmlns:a16="http://schemas.microsoft.com/office/drawing/2014/main" id="{D7A6ADE5-F819-4679-8F23-8370CC1FA514}"/>
              </a:ext>
            </a:extLst>
          </p:cNvPr>
          <p:cNvSpPr txBox="1"/>
          <p:nvPr/>
        </p:nvSpPr>
        <p:spPr>
          <a:xfrm>
            <a:off x="6299200" y="31294"/>
            <a:ext cx="6096000" cy="646331"/>
          </a:xfrm>
          <a:prstGeom prst="rect">
            <a:avLst/>
          </a:prstGeom>
          <a:noFill/>
        </p:spPr>
        <p:txBody>
          <a:bodyPr wrap="square">
            <a:spAutoFit/>
          </a:bodyPr>
          <a:lstStyle/>
          <a:p>
            <a:r>
              <a:rPr lang="en-US" altLang="zh-CN" sz="3600">
                <a:solidFill>
                  <a:srgbClr val="FF0000"/>
                </a:solidFill>
              </a:rPr>
              <a:t>B</a:t>
            </a:r>
          </a:p>
        </p:txBody>
      </p:sp>
      <p:sp>
        <p:nvSpPr>
          <p:cNvPr id="11" name="文本框 10">
            <a:extLst>
              <a:ext uri="{FF2B5EF4-FFF2-40B4-BE49-F238E27FC236}">
                <a16:creationId xmlns:a16="http://schemas.microsoft.com/office/drawing/2014/main" id="{645E6EA0-6218-4115-AEE3-E624AE43646E}"/>
              </a:ext>
            </a:extLst>
          </p:cNvPr>
          <p:cNvSpPr txBox="1"/>
          <p:nvPr/>
        </p:nvSpPr>
        <p:spPr>
          <a:xfrm>
            <a:off x="220980" y="3712101"/>
            <a:ext cx="11971020" cy="461665"/>
          </a:xfrm>
          <a:prstGeom prst="rect">
            <a:avLst/>
          </a:prstGeom>
          <a:noFill/>
        </p:spPr>
        <p:txBody>
          <a:bodyPr wrap="square">
            <a:spAutoFit/>
          </a:bodyPr>
          <a:lstStyle/>
          <a:p>
            <a:r>
              <a:rPr lang="zh-CN" altLang="en-US" sz="2400">
                <a:solidFill>
                  <a:srgbClr val="FF0000"/>
                </a:solidFill>
              </a:rPr>
              <a:t>同郡顾恺之来到县里，见到他（如此勤学）感到惊异，让自己的几个儿子与他一起交游。</a:t>
            </a:r>
          </a:p>
        </p:txBody>
      </p:sp>
    </p:spTree>
    <p:extLst>
      <p:ext uri="{BB962C8B-B14F-4D97-AF65-F5344CB8AC3E}">
        <p14:creationId xmlns:p14="http://schemas.microsoft.com/office/powerpoint/2010/main" val="3141193659"/>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74F4CB9-2781-4BE9-A8BD-2E9AF15CC24D}"/>
              </a:ext>
            </a:extLst>
          </p:cNvPr>
          <p:cNvSpPr>
            <a:spLocks noGrp="1"/>
          </p:cNvSpPr>
          <p:nvPr>
            <p:ph type="title"/>
          </p:nvPr>
        </p:nvSpPr>
        <p:spPr>
          <a:xfrm>
            <a:off x="518160" y="404335"/>
            <a:ext cx="10515600" cy="1325563"/>
          </a:xfrm>
        </p:spPr>
        <p:txBody>
          <a:bodyPr>
            <a:normAutofit/>
          </a:bodyPr>
          <a:lstStyle/>
          <a:p>
            <a:r>
              <a:rPr lang="zh-CN" altLang="en-US" sz="3200"/>
              <a:t>翻译：</a:t>
            </a:r>
            <a:br>
              <a:rPr lang="en-US" altLang="zh-CN" sz="3200"/>
            </a:br>
            <a:endParaRPr lang="zh-CN" altLang="en-US" sz="3200"/>
          </a:p>
        </p:txBody>
      </p:sp>
      <p:sp>
        <p:nvSpPr>
          <p:cNvPr id="3" name="内容占位符 2">
            <a:extLst>
              <a:ext uri="{FF2B5EF4-FFF2-40B4-BE49-F238E27FC236}">
                <a16:creationId xmlns:a16="http://schemas.microsoft.com/office/drawing/2014/main" id="{6807DA7A-5CC4-4B56-A60D-C34E725970DE}"/>
              </a:ext>
            </a:extLst>
          </p:cNvPr>
          <p:cNvSpPr>
            <a:spLocks noGrp="1"/>
          </p:cNvSpPr>
          <p:nvPr>
            <p:ph idx="1"/>
          </p:nvPr>
        </p:nvSpPr>
        <p:spPr>
          <a:xfrm>
            <a:off x="462280" y="1439545"/>
            <a:ext cx="11211560" cy="4351338"/>
          </a:xfrm>
        </p:spPr>
        <p:txBody>
          <a:bodyPr>
            <a:normAutofit/>
          </a:bodyPr>
          <a:lstStyle/>
          <a:p>
            <a:pPr marL="0" indent="0">
              <a:buNone/>
            </a:pPr>
            <a:r>
              <a:rPr lang="zh-CN" altLang="en-US"/>
              <a:t>顾欢字景怡，吴郡盐官人。顾欢六七岁的时候，父亲让他驱赶田里的麻雀，顾欢作了一篇</a:t>
            </a:r>
            <a:r>
              <a:rPr lang="en-US" altLang="zh-CN"/>
              <a:t>《</a:t>
            </a:r>
            <a:r>
              <a:rPr lang="zh-CN" altLang="en-US"/>
              <a:t>黄雀赋</a:t>
            </a:r>
            <a:r>
              <a:rPr lang="en-US" altLang="zh-CN"/>
              <a:t>》</a:t>
            </a:r>
            <a:r>
              <a:rPr lang="zh-CN" altLang="en-US"/>
              <a:t>就回去了，麻雀把田里的粮食吃了一大半，父亲很愤怒，要用棍子打他，看见</a:t>
            </a:r>
            <a:r>
              <a:rPr lang="en-US" altLang="zh-CN"/>
              <a:t>《</a:t>
            </a:r>
            <a:r>
              <a:rPr lang="zh-CN" altLang="en-US"/>
              <a:t>黄雀赋</a:t>
            </a:r>
            <a:r>
              <a:rPr lang="en-US" altLang="zh-CN"/>
              <a:t>》</a:t>
            </a:r>
            <a:r>
              <a:rPr lang="zh-CN" altLang="en-US"/>
              <a:t>就没有打他。乡里有学堂，顾欢家中贫困不能上学，在学堂墙壁后面倚着听，没有遗漏掉的。八岁时，可以背诵</a:t>
            </a:r>
            <a:r>
              <a:rPr lang="en-US" altLang="zh-CN"/>
              <a:t>《</a:t>
            </a:r>
            <a:r>
              <a:rPr lang="zh-CN" altLang="en-US"/>
              <a:t>孝经</a:t>
            </a:r>
            <a:r>
              <a:rPr lang="en-US" altLang="zh-CN"/>
              <a:t>》</a:t>
            </a:r>
            <a:r>
              <a:rPr lang="zh-CN" altLang="en-US"/>
              <a:t>、</a:t>
            </a:r>
            <a:r>
              <a:rPr lang="en-US" altLang="zh-CN"/>
              <a:t>《</a:t>
            </a:r>
            <a:r>
              <a:rPr lang="zh-CN" altLang="en-US"/>
              <a:t>诗经</a:t>
            </a:r>
            <a:r>
              <a:rPr lang="en-US" altLang="zh-CN"/>
              <a:t>》</a:t>
            </a:r>
            <a:r>
              <a:rPr lang="zh-CN" altLang="en-US"/>
              <a:t>、</a:t>
            </a:r>
            <a:r>
              <a:rPr lang="en-US" altLang="zh-CN"/>
              <a:t>《</a:t>
            </a:r>
            <a:r>
              <a:rPr lang="zh-CN" altLang="en-US"/>
              <a:t>论语</a:t>
            </a:r>
            <a:r>
              <a:rPr lang="en-US" altLang="zh-CN"/>
              <a:t>》</a:t>
            </a:r>
            <a:r>
              <a:rPr lang="zh-CN" altLang="en-US"/>
              <a:t>。等到长大了，专心致志</a:t>
            </a:r>
            <a:r>
              <a:rPr lang="en-US" altLang="zh-CN"/>
              <a:t>,</a:t>
            </a:r>
            <a:r>
              <a:rPr lang="zh-CN" altLang="en-US"/>
              <a:t>勤奋好学。母亲年纪大了，顾欢一边亲自种地，一边背书，晚上就把糠点燃，照着看书。同郡顾恺之来到县里，见到他（如此勤学）感到诧异，让自己的几个儿子与他交朋友 ，到了孙宪之处，和他们一起接受教育。</a:t>
            </a:r>
          </a:p>
        </p:txBody>
      </p:sp>
    </p:spTree>
    <p:extLst>
      <p:ext uri="{BB962C8B-B14F-4D97-AF65-F5344CB8AC3E}">
        <p14:creationId xmlns:p14="http://schemas.microsoft.com/office/powerpoint/2010/main" val="315233990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C:\Users\Administrator\Desktop\中国风素材\3.png"/>
          <p:cNvPicPr>
            <a:picLocks noChangeAspect="1" noChangeArrowheads="1"/>
          </p:cNvPicPr>
          <p:nvPr/>
        </p:nvPicPr>
        <p:blipFill>
          <a:blip r:embed="rId3">
            <a:extLst>
              <a:ext uri="{28A0092B-C50C-407E-A947-70E740481C1C}">
                <a14:useLocalDpi xmlns:a14="http://schemas.microsoft.com/office/drawing/2010/main" val="0"/>
              </a:ext>
            </a:extLst>
          </a:blip>
          <a:srcRect r="6433"/>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DD04463F-B08B-4DD9-AC64-CBA1E83B22CE}"/>
              </a:ext>
            </a:extLst>
          </p:cNvPr>
          <p:cNvSpPr txBox="1"/>
          <p:nvPr/>
        </p:nvSpPr>
        <p:spPr>
          <a:xfrm>
            <a:off x="4810611" y="2297937"/>
            <a:ext cx="677108" cy="1733808"/>
          </a:xfrm>
          <a:prstGeom prst="rect">
            <a:avLst/>
          </a:prstGeom>
          <a:noFill/>
          <a:ln>
            <a:noFill/>
          </a:ln>
        </p:spPr>
        <p:txBody>
          <a:bodyPr vert="eaVert" wrap="none" rtlCol="0">
            <a:spAutoFit/>
          </a:bodyPr>
          <a:lstStyle/>
          <a:p>
            <a:r>
              <a:rPr lang="zh-CN" altLang="en-US" sz="3200">
                <a:gradFill>
                  <a:gsLst>
                    <a:gs pos="0">
                      <a:schemeClr val="tx1"/>
                    </a:gs>
                    <a:gs pos="100000">
                      <a:srgbClr val="C00000"/>
                    </a:gs>
                  </a:gsLst>
                  <a:lin ang="0" scaled="0"/>
                </a:gradFill>
              </a:rPr>
              <a:t>教学目标</a:t>
            </a:r>
          </a:p>
        </p:txBody>
      </p:sp>
      <p:sp>
        <p:nvSpPr>
          <p:cNvPr id="10" name="文本框 9">
            <a:extLst>
              <a:ext uri="{FF2B5EF4-FFF2-40B4-BE49-F238E27FC236}">
                <a16:creationId xmlns:a16="http://schemas.microsoft.com/office/drawing/2014/main" id="{0920343B-E8AA-4034-919B-428DF04FD03E}"/>
              </a:ext>
            </a:extLst>
          </p:cNvPr>
          <p:cNvSpPr txBox="1"/>
          <p:nvPr/>
        </p:nvSpPr>
        <p:spPr>
          <a:xfrm>
            <a:off x="5676949" y="1658963"/>
            <a:ext cx="6149290" cy="3539430"/>
          </a:xfrm>
          <a:prstGeom prst="rect">
            <a:avLst/>
          </a:prstGeom>
          <a:noFill/>
        </p:spPr>
        <p:txBody>
          <a:bodyPr wrap="square" rtlCol="0">
            <a:spAutoFit/>
          </a:bodyPr>
          <a:lstStyle/>
          <a:p>
            <a:r>
              <a:rPr lang="en-US" altLang="zh-CN" sz="2800"/>
              <a:t>1.</a:t>
            </a:r>
            <a:r>
              <a:rPr lang="zh-CN" altLang="en-US" sz="2800"/>
              <a:t> 学会知识迁移，积累常见文言字词，掌握一词多义；（</a:t>
            </a:r>
            <a:r>
              <a:rPr lang="zh-CN" altLang="en-US" sz="2800">
                <a:solidFill>
                  <a:srgbClr val="FF0000"/>
                </a:solidFill>
              </a:rPr>
              <a:t>考点</a:t>
            </a:r>
            <a:r>
              <a:rPr lang="zh-CN" altLang="en-US" sz="2800"/>
              <a:t>）</a:t>
            </a:r>
            <a:endParaRPr lang="en-US" altLang="zh-CN" sz="2800"/>
          </a:p>
          <a:p>
            <a:endParaRPr lang="en-US" altLang="zh-CN" sz="2800"/>
          </a:p>
          <a:p>
            <a:r>
              <a:rPr lang="en-US" altLang="zh-CN" sz="2800"/>
              <a:t>2.</a:t>
            </a:r>
            <a:r>
              <a:rPr lang="zh-CN" altLang="en-US" sz="2800"/>
              <a:t>针对寓言类文章，领会寓言故事的寓意，体会寓言的生活哲理。（</a:t>
            </a:r>
            <a:r>
              <a:rPr lang="zh-CN" altLang="en-US" sz="2800">
                <a:solidFill>
                  <a:srgbClr val="FF0000"/>
                </a:solidFill>
              </a:rPr>
              <a:t>考点</a:t>
            </a:r>
            <a:r>
              <a:rPr lang="zh-CN" altLang="en-US" sz="2800"/>
              <a:t>）</a:t>
            </a:r>
            <a:endParaRPr lang="en-US" altLang="zh-CN" sz="2800"/>
          </a:p>
          <a:p>
            <a:endParaRPr lang="en-US" altLang="zh-CN" sz="2800"/>
          </a:p>
          <a:p>
            <a:r>
              <a:rPr lang="en-US" altLang="zh-CN" sz="2800"/>
              <a:t>3.</a:t>
            </a:r>
            <a:r>
              <a:rPr lang="zh-CN" altLang="en-US" sz="2800"/>
              <a:t>训练同类文的比较阅读；（</a:t>
            </a:r>
            <a:r>
              <a:rPr lang="zh-CN" altLang="en-US" sz="2800">
                <a:solidFill>
                  <a:srgbClr val="FF0000"/>
                </a:solidFill>
              </a:rPr>
              <a:t>重点</a:t>
            </a:r>
            <a:r>
              <a:rPr lang="zh-CN" altLang="en-US" sz="2800"/>
              <a:t>）</a:t>
            </a:r>
            <a:endParaRPr lang="en-US" altLang="zh-CN" sz="2800"/>
          </a:p>
          <a:p>
            <a:endParaRPr lang="zh-CN" altLang="en-US" sz="2800"/>
          </a:p>
        </p:txBody>
      </p:sp>
      <p:sp>
        <p:nvSpPr>
          <p:cNvPr id="11" name="文本框 10">
            <a:extLst>
              <a:ext uri="{FF2B5EF4-FFF2-40B4-BE49-F238E27FC236}">
                <a16:creationId xmlns:a16="http://schemas.microsoft.com/office/drawing/2014/main" id="{3C1AB542-06DC-4C09-ABFE-AAD49A1917BE}"/>
              </a:ext>
            </a:extLst>
          </p:cNvPr>
          <p:cNvSpPr txBox="1"/>
          <p:nvPr/>
        </p:nvSpPr>
        <p:spPr>
          <a:xfrm rot="16200000">
            <a:off x="8327816" y="-1049953"/>
            <a:ext cx="677108" cy="3637503"/>
          </a:xfrm>
          <a:prstGeom prst="rect">
            <a:avLst/>
          </a:prstGeom>
          <a:noFill/>
          <a:ln>
            <a:solidFill>
              <a:schemeClr val="tx1"/>
            </a:solidFill>
          </a:ln>
        </p:spPr>
        <p:txBody>
          <a:bodyPr vert="eaVert" wrap="square" rtlCol="0">
            <a:spAutoFit/>
          </a:bodyPr>
          <a:lstStyle/>
          <a:p>
            <a:pPr algn="ctr"/>
            <a:r>
              <a:rPr lang="zh-CN" altLang="en-US" sz="3200">
                <a:gradFill>
                  <a:gsLst>
                    <a:gs pos="0">
                      <a:schemeClr val="tx1"/>
                    </a:gs>
                    <a:gs pos="100000">
                      <a:srgbClr val="C00000"/>
                    </a:gs>
                  </a:gsLst>
                  <a:lin ang="0" scaled="0"/>
                </a:gradFill>
              </a:rPr>
              <a:t>第二课时</a:t>
            </a:r>
          </a:p>
        </p:txBody>
      </p:sp>
      <p:cxnSp>
        <p:nvCxnSpPr>
          <p:cNvPr id="12" name="直接连接符 11">
            <a:extLst>
              <a:ext uri="{FF2B5EF4-FFF2-40B4-BE49-F238E27FC236}">
                <a16:creationId xmlns:a16="http://schemas.microsoft.com/office/drawing/2014/main" id="{D059381D-68CA-4CE1-A479-30F714891AFA}"/>
              </a:ext>
            </a:extLst>
          </p:cNvPr>
          <p:cNvCxnSpPr/>
          <p:nvPr/>
        </p:nvCxnSpPr>
        <p:spPr>
          <a:xfrm>
            <a:off x="5487719" y="2062859"/>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268350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250"/>
                                        <p:tgtEl>
                                          <p:spTgt spid="3074"/>
                                        </p:tgtEl>
                                      </p:cBhvr>
                                    </p:animEffect>
                                    <p:anim calcmode="lin" valueType="num">
                                      <p:cBhvr>
                                        <p:cTn id="8" dur="1250" fill="hold"/>
                                        <p:tgtEl>
                                          <p:spTgt spid="3074"/>
                                        </p:tgtEl>
                                        <p:attrNameLst>
                                          <p:attrName>ppt_x</p:attrName>
                                        </p:attrNameLst>
                                      </p:cBhvr>
                                      <p:tavLst>
                                        <p:tav tm="0">
                                          <p:val>
                                            <p:strVal val="#ppt_x"/>
                                          </p:val>
                                        </p:tav>
                                        <p:tav tm="100000">
                                          <p:val>
                                            <p:strVal val="#ppt_x"/>
                                          </p:val>
                                        </p:tav>
                                      </p:tavLst>
                                    </p:anim>
                                    <p:anim calcmode="lin" valueType="num">
                                      <p:cBhvr>
                                        <p:cTn id="9" dur="1250" fill="hold"/>
                                        <p:tgtEl>
                                          <p:spTgt spid="307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250"/>
                                        <p:tgtEl>
                                          <p:spTgt spid="9"/>
                                        </p:tgtEl>
                                      </p:cBhvr>
                                    </p:animEffect>
                                    <p:anim calcmode="lin" valueType="num">
                                      <p:cBhvr>
                                        <p:cTn id="14" dur="1250" fill="hold"/>
                                        <p:tgtEl>
                                          <p:spTgt spid="9"/>
                                        </p:tgtEl>
                                        <p:attrNameLst>
                                          <p:attrName>ppt_x</p:attrName>
                                        </p:attrNameLst>
                                      </p:cBhvr>
                                      <p:tavLst>
                                        <p:tav tm="0">
                                          <p:val>
                                            <p:strVal val="#ppt_x"/>
                                          </p:val>
                                        </p:tav>
                                        <p:tav tm="100000">
                                          <p:val>
                                            <p:strVal val="#ppt_x"/>
                                          </p:val>
                                        </p:tav>
                                      </p:tavLst>
                                    </p:anim>
                                    <p:anim calcmode="lin" valueType="num">
                                      <p:cBhvr>
                                        <p:cTn id="15" dur="125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250"/>
                                        <p:tgtEl>
                                          <p:spTgt spid="11"/>
                                        </p:tgtEl>
                                      </p:cBhvr>
                                    </p:animEffect>
                                    <p:anim calcmode="lin" valueType="num">
                                      <p:cBhvr>
                                        <p:cTn id="20" dur="1250" fill="hold"/>
                                        <p:tgtEl>
                                          <p:spTgt spid="11"/>
                                        </p:tgtEl>
                                        <p:attrNameLst>
                                          <p:attrName>ppt_x</p:attrName>
                                        </p:attrNameLst>
                                      </p:cBhvr>
                                      <p:tavLst>
                                        <p:tav tm="0">
                                          <p:val>
                                            <p:strVal val="#ppt_x"/>
                                          </p:val>
                                        </p:tav>
                                        <p:tav tm="100000">
                                          <p:val>
                                            <p:strVal val="#ppt_x"/>
                                          </p:val>
                                        </p:tav>
                                      </p:tavLst>
                                    </p:anim>
                                    <p:anim calcmode="lin" valueType="num">
                                      <p:cBhvr>
                                        <p:cTn id="21" dur="1250" fill="hold"/>
                                        <p:tgtEl>
                                          <p:spTgt spid="11"/>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250"/>
                                        <p:tgtEl>
                                          <p:spTgt spid="12"/>
                                        </p:tgtEl>
                                      </p:cBhvr>
                                    </p:animEffect>
                                    <p:anim calcmode="lin" valueType="num">
                                      <p:cBhvr>
                                        <p:cTn id="26" dur="1250" fill="hold"/>
                                        <p:tgtEl>
                                          <p:spTgt spid="12"/>
                                        </p:tgtEl>
                                        <p:attrNameLst>
                                          <p:attrName>ppt_x</p:attrName>
                                        </p:attrNameLst>
                                      </p:cBhvr>
                                      <p:tavLst>
                                        <p:tav tm="0">
                                          <p:val>
                                            <p:strVal val="#ppt_x"/>
                                          </p:val>
                                        </p:tav>
                                        <p:tav tm="100000">
                                          <p:val>
                                            <p:strVal val="#ppt_x"/>
                                          </p:val>
                                        </p:tav>
                                      </p:tavLst>
                                    </p:anim>
                                    <p:anim calcmode="lin" valueType="num">
                                      <p:cBhvr>
                                        <p:cTn id="27" dur="1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83719" y="2716054"/>
            <a:ext cx="677108" cy="1733808"/>
          </a:xfrm>
          <a:prstGeom prst="rect">
            <a:avLst/>
          </a:prstGeom>
          <a:noFill/>
          <a:ln>
            <a:noFill/>
          </a:ln>
        </p:spPr>
        <p:txBody>
          <a:bodyPr vert="eaVert" wrap="none" rtlCol="0">
            <a:spAutoFit/>
          </a:bodyPr>
          <a:lstStyle/>
          <a:p>
            <a:r>
              <a:rPr lang="zh-CN" altLang="en-US" sz="3200">
                <a:gradFill>
                  <a:gsLst>
                    <a:gs pos="0">
                      <a:schemeClr val="tx1"/>
                    </a:gs>
                    <a:gs pos="100000">
                      <a:srgbClr val="C00000"/>
                    </a:gs>
                  </a:gsLst>
                  <a:lin ang="0" scaled="0"/>
                </a:gradFill>
              </a:rPr>
              <a:t>教学目标</a:t>
            </a:r>
          </a:p>
        </p:txBody>
      </p:sp>
      <p:cxnSp>
        <p:nvCxnSpPr>
          <p:cNvPr id="7" name="直接连接符 6"/>
          <p:cNvCxnSpPr/>
          <p:nvPr/>
        </p:nvCxnSpPr>
        <p:spPr>
          <a:xfrm>
            <a:off x="834439" y="2327019"/>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050" name="Picture 2" descr="C:\Users\Administrator\Desktop\中国风素材\2.png"/>
          <p:cNvPicPr>
            <a:picLocks noChangeAspect="1" noChangeArrowheads="1"/>
          </p:cNvPicPr>
          <p:nvPr/>
        </p:nvPicPr>
        <p:blipFill>
          <a:blip r:embed="rId3">
            <a:extLst>
              <a:ext uri="{28A0092B-C50C-407E-A947-70E740481C1C}">
                <a14:useLocalDpi xmlns:a14="http://schemas.microsoft.com/office/drawing/2010/main" val="0"/>
              </a:ext>
            </a:extLst>
          </a:blip>
          <a:srcRect l="29050" r="6872"/>
          <a:stretch>
            <a:fillRect/>
          </a:stretch>
        </p:blipFill>
        <p:spPr bwMode="auto">
          <a:xfrm>
            <a:off x="6471920" y="-8166"/>
            <a:ext cx="572008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731AB13C-B745-44C8-89DE-EC42A924EEF2}"/>
              </a:ext>
            </a:extLst>
          </p:cNvPr>
          <p:cNvSpPr txBox="1"/>
          <p:nvPr/>
        </p:nvSpPr>
        <p:spPr>
          <a:xfrm>
            <a:off x="881428" y="1923122"/>
            <a:ext cx="5468567" cy="3970318"/>
          </a:xfrm>
          <a:prstGeom prst="rect">
            <a:avLst/>
          </a:prstGeom>
          <a:noFill/>
        </p:spPr>
        <p:txBody>
          <a:bodyPr wrap="square" rtlCol="0">
            <a:spAutoFit/>
          </a:bodyPr>
          <a:lstStyle/>
          <a:p>
            <a:r>
              <a:rPr lang="en-US" altLang="zh-CN" sz="2800"/>
              <a:t>1.</a:t>
            </a:r>
            <a:r>
              <a:rPr lang="zh-CN" altLang="en-US" sz="2800"/>
              <a:t>了解文言文主题分类，学会知识迁移，积累常见文言字词，掌握一词多义；（</a:t>
            </a:r>
            <a:r>
              <a:rPr lang="zh-CN" altLang="en-US" sz="2800">
                <a:solidFill>
                  <a:srgbClr val="FF0000"/>
                </a:solidFill>
              </a:rPr>
              <a:t>考点</a:t>
            </a:r>
            <a:r>
              <a:rPr lang="zh-CN" altLang="en-US" sz="2800"/>
              <a:t>）</a:t>
            </a:r>
            <a:endParaRPr lang="en-US" altLang="zh-CN" sz="2800"/>
          </a:p>
          <a:p>
            <a:endParaRPr lang="en-US" altLang="zh-CN" sz="2800"/>
          </a:p>
          <a:p>
            <a:r>
              <a:rPr lang="en-US" altLang="zh-CN" sz="2800"/>
              <a:t>2.</a:t>
            </a:r>
            <a:r>
              <a:rPr lang="zh-CN" altLang="en-US" sz="2800"/>
              <a:t>针对哲理性文章，学会结合文本，联系生活谈感悟或启示，同类文比较阅读中学会抓取异同之处。（</a:t>
            </a:r>
            <a:r>
              <a:rPr lang="zh-CN" altLang="en-US" sz="2800">
                <a:solidFill>
                  <a:srgbClr val="FF0000"/>
                </a:solidFill>
              </a:rPr>
              <a:t>重点</a:t>
            </a:r>
            <a:r>
              <a:rPr lang="zh-CN" altLang="en-US" sz="2800"/>
              <a:t>）</a:t>
            </a:r>
            <a:endParaRPr lang="en-US" altLang="zh-CN" sz="2800"/>
          </a:p>
          <a:p>
            <a:endParaRPr lang="en-US" altLang="zh-CN" sz="2800"/>
          </a:p>
        </p:txBody>
      </p:sp>
      <p:sp>
        <p:nvSpPr>
          <p:cNvPr id="9" name="文本框 8">
            <a:extLst>
              <a:ext uri="{FF2B5EF4-FFF2-40B4-BE49-F238E27FC236}">
                <a16:creationId xmlns:a16="http://schemas.microsoft.com/office/drawing/2014/main" id="{447AAB7F-2333-4A4F-9026-B3207DE63BE4}"/>
              </a:ext>
            </a:extLst>
          </p:cNvPr>
          <p:cNvSpPr txBox="1"/>
          <p:nvPr/>
        </p:nvSpPr>
        <p:spPr>
          <a:xfrm rot="16200000">
            <a:off x="3075095" y="-854192"/>
            <a:ext cx="677108" cy="3637503"/>
          </a:xfrm>
          <a:prstGeom prst="rect">
            <a:avLst/>
          </a:prstGeom>
          <a:noFill/>
          <a:ln>
            <a:solidFill>
              <a:schemeClr val="tx1"/>
            </a:solidFill>
          </a:ln>
        </p:spPr>
        <p:txBody>
          <a:bodyPr vert="eaVert" wrap="square" rtlCol="0">
            <a:spAutoFit/>
          </a:bodyPr>
          <a:lstStyle/>
          <a:p>
            <a:pPr algn="ctr"/>
            <a:r>
              <a:rPr lang="zh-CN" altLang="en-US" sz="3200">
                <a:gradFill>
                  <a:gsLst>
                    <a:gs pos="0">
                      <a:schemeClr val="tx1"/>
                    </a:gs>
                    <a:gs pos="100000">
                      <a:srgbClr val="C00000"/>
                    </a:gs>
                  </a:gsLst>
                  <a:lin ang="0" scaled="0"/>
                </a:gradFill>
              </a:rPr>
              <a:t>第一课时</a:t>
            </a:r>
          </a:p>
        </p:txBody>
      </p:sp>
    </p:spTree>
    <p:extLst>
      <p:ext uri="{BB962C8B-B14F-4D97-AF65-F5344CB8AC3E}">
        <p14:creationId xmlns:p14="http://schemas.microsoft.com/office/powerpoint/2010/main" val="406265270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250"/>
                                        <p:tgtEl>
                                          <p:spTgt spid="6"/>
                                        </p:tgtEl>
                                      </p:cBhvr>
                                    </p:animEffect>
                                    <p:anim calcmode="lin" valueType="num">
                                      <p:cBhvr>
                                        <p:cTn id="14" dur="1250" fill="hold"/>
                                        <p:tgtEl>
                                          <p:spTgt spid="6"/>
                                        </p:tgtEl>
                                        <p:attrNameLst>
                                          <p:attrName>ppt_x</p:attrName>
                                        </p:attrNameLst>
                                      </p:cBhvr>
                                      <p:tavLst>
                                        <p:tav tm="0">
                                          <p:val>
                                            <p:strVal val="#ppt_x"/>
                                          </p:val>
                                        </p:tav>
                                        <p:tav tm="100000">
                                          <p:val>
                                            <p:strVal val="#ppt_x"/>
                                          </p:val>
                                        </p:tav>
                                      </p:tavLst>
                                    </p:anim>
                                    <p:anim calcmode="lin" valueType="num">
                                      <p:cBhvr>
                                        <p:cTn id="15" dur="1250" fill="hold"/>
                                        <p:tgtEl>
                                          <p:spTgt spid="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250"/>
                                        <p:tgtEl>
                                          <p:spTgt spid="7"/>
                                        </p:tgtEl>
                                      </p:cBhvr>
                                    </p:animEffect>
                                    <p:anim calcmode="lin" valueType="num">
                                      <p:cBhvr>
                                        <p:cTn id="20" dur="1250" fill="hold"/>
                                        <p:tgtEl>
                                          <p:spTgt spid="7"/>
                                        </p:tgtEl>
                                        <p:attrNameLst>
                                          <p:attrName>ppt_x</p:attrName>
                                        </p:attrNameLst>
                                      </p:cBhvr>
                                      <p:tavLst>
                                        <p:tav tm="0">
                                          <p:val>
                                            <p:strVal val="#ppt_x"/>
                                          </p:val>
                                        </p:tav>
                                        <p:tav tm="100000">
                                          <p:val>
                                            <p:strVal val="#ppt_x"/>
                                          </p:val>
                                        </p:tav>
                                      </p:tavLst>
                                    </p:anim>
                                    <p:anim calcmode="lin" valueType="num">
                                      <p:cBhvr>
                                        <p:cTn id="21" dur="1250" fill="hold"/>
                                        <p:tgtEl>
                                          <p:spTgt spid="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250"/>
                                        <p:tgtEl>
                                          <p:spTgt spid="9"/>
                                        </p:tgtEl>
                                      </p:cBhvr>
                                    </p:animEffect>
                                    <p:anim calcmode="lin" valueType="num">
                                      <p:cBhvr>
                                        <p:cTn id="26" dur="1250" fill="hold"/>
                                        <p:tgtEl>
                                          <p:spTgt spid="9"/>
                                        </p:tgtEl>
                                        <p:attrNameLst>
                                          <p:attrName>ppt_x</p:attrName>
                                        </p:attrNameLst>
                                      </p:cBhvr>
                                      <p:tavLst>
                                        <p:tav tm="0">
                                          <p:val>
                                            <p:strVal val="#ppt_x"/>
                                          </p:val>
                                        </p:tav>
                                        <p:tav tm="100000">
                                          <p:val>
                                            <p:strVal val="#ppt_x"/>
                                          </p:val>
                                        </p:tav>
                                      </p:tavLst>
                                    </p:anim>
                                    <p:anim calcmode="lin" valueType="num">
                                      <p:cBhvr>
                                        <p:cTn id="27"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109662" y="1975878"/>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lumMod val="50000"/>
                    <a:lumOff val="50000"/>
                  </a:schemeClr>
                </a:solidFill>
              </a:rPr>
              <a:t>一</a:t>
            </a:r>
          </a:p>
        </p:txBody>
      </p:sp>
      <p:sp>
        <p:nvSpPr>
          <p:cNvPr id="31" name="矩形 30"/>
          <p:cNvSpPr/>
          <p:nvPr/>
        </p:nvSpPr>
        <p:spPr>
          <a:xfrm>
            <a:off x="5380246" y="1958098"/>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lumMod val="50000"/>
                    <a:lumOff val="50000"/>
                  </a:schemeClr>
                </a:solidFill>
              </a:rPr>
              <a:t>二</a:t>
            </a:r>
          </a:p>
        </p:txBody>
      </p:sp>
      <p:sp>
        <p:nvSpPr>
          <p:cNvPr id="32" name="矩形 31"/>
          <p:cNvSpPr/>
          <p:nvPr/>
        </p:nvSpPr>
        <p:spPr>
          <a:xfrm>
            <a:off x="8805486" y="1975878"/>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lumMod val="50000"/>
                    <a:lumOff val="50000"/>
                  </a:schemeClr>
                </a:solidFill>
              </a:rPr>
              <a:t>三</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17" name="文本框 16">
            <a:extLst>
              <a:ext uri="{FF2B5EF4-FFF2-40B4-BE49-F238E27FC236}">
                <a16:creationId xmlns:a16="http://schemas.microsoft.com/office/drawing/2014/main" id="{C60E7E40-23EA-443F-B8FB-DE0D24D1CD21}"/>
              </a:ext>
            </a:extLst>
          </p:cNvPr>
          <p:cNvSpPr txBox="1"/>
          <p:nvPr/>
        </p:nvSpPr>
        <p:spPr>
          <a:xfrm>
            <a:off x="4083100" y="653330"/>
            <a:ext cx="4288353" cy="584775"/>
          </a:xfrm>
          <a:prstGeom prst="rect">
            <a:avLst/>
          </a:prstGeom>
          <a:solidFill>
            <a:schemeClr val="bg1"/>
          </a:solidFill>
        </p:spPr>
        <p:txBody>
          <a:bodyPr vert="horz" wrap="none" rtlCol="0">
            <a:spAutoFit/>
          </a:bodyPr>
          <a:lstStyle/>
          <a:p>
            <a:r>
              <a:rPr lang="zh-CN" altLang="en-US" sz="3200">
                <a:gradFill>
                  <a:gsLst>
                    <a:gs pos="0">
                      <a:schemeClr val="tx1"/>
                    </a:gs>
                    <a:gs pos="100000">
                      <a:srgbClr val="C00000"/>
                    </a:gs>
                  </a:gsLst>
                  <a:lin ang="0" scaled="0"/>
                </a:gradFill>
                <a:latin typeface="+mn-ea"/>
                <a:cs typeface="Tahoma" panose="020b0604030504040204" pitchFamily="34" charset="0"/>
              </a:rPr>
              <a:t>哲理类</a:t>
            </a:r>
            <a:r>
              <a:rPr lang="en-US" altLang="zh-CN" sz="3200">
                <a:gradFill>
                  <a:gsLst>
                    <a:gs pos="0">
                      <a:schemeClr val="tx1"/>
                    </a:gs>
                    <a:gs pos="100000">
                      <a:srgbClr val="C00000"/>
                    </a:gs>
                  </a:gsLst>
                  <a:lin ang="0" scaled="0"/>
                </a:gradFill>
                <a:latin typeface="+mn-ea"/>
                <a:cs typeface="Tahoma" panose="020b0604030504040204" pitchFamily="34" charset="0"/>
              </a:rPr>
              <a:t>——</a:t>
            </a:r>
            <a:r>
              <a:rPr lang="zh-CN" altLang="en-US" sz="3200">
                <a:gradFill>
                  <a:gsLst>
                    <a:gs pos="0">
                      <a:schemeClr val="tx1"/>
                    </a:gs>
                    <a:gs pos="100000">
                      <a:srgbClr val="C00000"/>
                    </a:gs>
                  </a:gsLst>
                  <a:lin ang="0" scaled="0"/>
                </a:gradFill>
                <a:latin typeface="+mn-ea"/>
                <a:cs typeface="Tahoma" panose="020b0604030504040204" pitchFamily="34" charset="0"/>
              </a:rPr>
              <a:t>寓言故事篇</a:t>
            </a:r>
          </a:p>
        </p:txBody>
      </p:sp>
      <p:sp>
        <p:nvSpPr>
          <p:cNvPr id="19" name="矩形 18">
            <a:extLst>
              <a:ext uri="{FF2B5EF4-FFF2-40B4-BE49-F238E27FC236}">
                <a16:creationId xmlns:a16="http://schemas.microsoft.com/office/drawing/2014/main" id="{54F4C26D-4E6F-414D-B172-BDAD8FEEB2B2}"/>
              </a:ext>
            </a:extLst>
          </p:cNvPr>
          <p:cNvSpPr/>
          <p:nvPr/>
        </p:nvSpPr>
        <p:spPr>
          <a:xfrm>
            <a:off x="1496515" y="3567593"/>
            <a:ext cx="2586585" cy="1143070"/>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魏文侯期猎</a:t>
            </a:r>
            <a:r>
              <a:rPr lang="en-US" altLang="zh-CN" sz="2400">
                <a:solidFill>
                  <a:schemeClr val="bg1">
                    <a:lumMod val="50000"/>
                  </a:schemeClr>
                </a:solidFill>
              </a:rPr>
              <a:t>》</a:t>
            </a:r>
          </a:p>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击鼓戏民</a:t>
            </a:r>
            <a:r>
              <a:rPr lang="en-US" altLang="zh-CN" sz="2400">
                <a:solidFill>
                  <a:schemeClr val="bg1">
                    <a:lumMod val="50000"/>
                  </a:schemeClr>
                </a:solidFill>
              </a:rPr>
              <a:t>》</a:t>
            </a:r>
          </a:p>
        </p:txBody>
      </p:sp>
      <p:sp>
        <p:nvSpPr>
          <p:cNvPr id="8" name="矩形 7">
            <a:extLst>
              <a:ext uri="{FF2B5EF4-FFF2-40B4-BE49-F238E27FC236}">
                <a16:creationId xmlns:a16="http://schemas.microsoft.com/office/drawing/2014/main" id="{7B8949A0-4340-4FC4-AE48-6FC61888D070}"/>
              </a:ext>
            </a:extLst>
          </p:cNvPr>
          <p:cNvSpPr/>
          <p:nvPr/>
        </p:nvSpPr>
        <p:spPr>
          <a:xfrm>
            <a:off x="8216467" y="3573557"/>
            <a:ext cx="2586585" cy="1137106"/>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愚公移山</a:t>
            </a:r>
            <a:r>
              <a:rPr lang="en-US" altLang="zh-CN" sz="2400">
                <a:solidFill>
                  <a:schemeClr val="bg1">
                    <a:lumMod val="50000"/>
                  </a:schemeClr>
                </a:solidFill>
              </a:rPr>
              <a:t>》《</a:t>
            </a:r>
            <a:r>
              <a:rPr lang="zh-CN" altLang="en-US" sz="2400">
                <a:solidFill>
                  <a:schemeClr val="bg1">
                    <a:lumMod val="50000"/>
                  </a:schemeClr>
                </a:solidFill>
              </a:rPr>
              <a:t>小儿不畏虎</a:t>
            </a:r>
            <a:r>
              <a:rPr lang="en-US" altLang="zh-CN" sz="2400">
                <a:solidFill>
                  <a:schemeClr val="bg1">
                    <a:lumMod val="50000"/>
                  </a:schemeClr>
                </a:solidFill>
              </a:rPr>
              <a:t>》</a:t>
            </a:r>
          </a:p>
        </p:txBody>
      </p:sp>
      <p:sp>
        <p:nvSpPr>
          <p:cNvPr id="9" name="矩形 8">
            <a:extLst>
              <a:ext uri="{FF2B5EF4-FFF2-40B4-BE49-F238E27FC236}">
                <a16:creationId xmlns:a16="http://schemas.microsoft.com/office/drawing/2014/main" id="{76ECACE2-363A-4497-8FAD-592426E23566}"/>
              </a:ext>
            </a:extLst>
          </p:cNvPr>
          <p:cNvSpPr/>
          <p:nvPr/>
        </p:nvSpPr>
        <p:spPr>
          <a:xfrm>
            <a:off x="4677503" y="3573557"/>
            <a:ext cx="2586585" cy="1137106"/>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 剖腹藏珠</a:t>
            </a:r>
            <a:r>
              <a:rPr lang="en-US" altLang="zh-CN" sz="2400">
                <a:solidFill>
                  <a:schemeClr val="bg1">
                    <a:lumMod val="50000"/>
                  </a:schemeClr>
                </a:solidFill>
              </a:rPr>
              <a:t>》《</a:t>
            </a:r>
            <a:r>
              <a:rPr lang="zh-CN" altLang="en-US" sz="2400">
                <a:solidFill>
                  <a:schemeClr val="bg1">
                    <a:lumMod val="50000"/>
                  </a:schemeClr>
                </a:solidFill>
              </a:rPr>
              <a:t> 不贪为宝</a:t>
            </a:r>
            <a:r>
              <a:rPr lang="en-US" altLang="zh-CN" sz="2400">
                <a:solidFill>
                  <a:schemeClr val="bg1">
                    <a:lumMod val="50000"/>
                  </a:schemeClr>
                </a:solidFill>
              </a:rPr>
              <a:t>》</a:t>
            </a:r>
          </a:p>
        </p:txBody>
      </p:sp>
    </p:spTree>
    <p:extLst>
      <p:ext uri="{BB962C8B-B14F-4D97-AF65-F5344CB8AC3E}">
        <p14:creationId xmlns:p14="http://schemas.microsoft.com/office/powerpoint/2010/main" val="124442087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250"/>
                                        <p:tgtEl>
                                          <p:spTgt spid="31"/>
                                        </p:tgtEl>
                                      </p:cBhvr>
                                    </p:animEffect>
                                    <p:anim calcmode="lin" valueType="num">
                                      <p:cBhvr>
                                        <p:cTn id="14" dur="1250" fill="hold"/>
                                        <p:tgtEl>
                                          <p:spTgt spid="31"/>
                                        </p:tgtEl>
                                        <p:attrNameLst>
                                          <p:attrName>ppt_x</p:attrName>
                                        </p:attrNameLst>
                                      </p:cBhvr>
                                      <p:tavLst>
                                        <p:tav tm="0">
                                          <p:val>
                                            <p:strVal val="#ppt_x"/>
                                          </p:val>
                                        </p:tav>
                                        <p:tav tm="100000">
                                          <p:val>
                                            <p:strVal val="#ppt_x"/>
                                          </p:val>
                                        </p:tav>
                                      </p:tavLst>
                                    </p:anim>
                                    <p:anim calcmode="lin" valueType="num">
                                      <p:cBhvr>
                                        <p:cTn id="15" dur="1250" fill="hold"/>
                                        <p:tgtEl>
                                          <p:spTgt spid="3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250"/>
                                        <p:tgtEl>
                                          <p:spTgt spid="32"/>
                                        </p:tgtEl>
                                      </p:cBhvr>
                                    </p:animEffect>
                                    <p:anim calcmode="lin" valueType="num">
                                      <p:cBhvr>
                                        <p:cTn id="20" dur="1250" fill="hold"/>
                                        <p:tgtEl>
                                          <p:spTgt spid="32"/>
                                        </p:tgtEl>
                                        <p:attrNameLst>
                                          <p:attrName>ppt_x</p:attrName>
                                        </p:attrNameLst>
                                      </p:cBhvr>
                                      <p:tavLst>
                                        <p:tav tm="0">
                                          <p:val>
                                            <p:strVal val="#ppt_x"/>
                                          </p:val>
                                        </p:tav>
                                        <p:tav tm="100000">
                                          <p:val>
                                            <p:strVal val="#ppt_x"/>
                                          </p:val>
                                        </p:tav>
                                      </p:tavLst>
                                    </p:anim>
                                    <p:anim calcmode="lin" valueType="num">
                                      <p:cBhvr>
                                        <p:cTn id="21" dur="1250" fill="hold"/>
                                        <p:tgtEl>
                                          <p:spTgt spid="3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250"/>
                                        <p:tgtEl>
                                          <p:spTgt spid="6"/>
                                        </p:tgtEl>
                                      </p:cBhvr>
                                    </p:animEffect>
                                    <p:anim calcmode="lin" valueType="num">
                                      <p:cBhvr>
                                        <p:cTn id="26" dur="1250" fill="hold"/>
                                        <p:tgtEl>
                                          <p:spTgt spid="6"/>
                                        </p:tgtEl>
                                        <p:attrNameLst>
                                          <p:attrName>ppt_x</p:attrName>
                                        </p:attrNameLst>
                                      </p:cBhvr>
                                      <p:tavLst>
                                        <p:tav tm="0">
                                          <p:val>
                                            <p:strVal val="#ppt_x"/>
                                          </p:val>
                                        </p:tav>
                                        <p:tav tm="100000">
                                          <p:val>
                                            <p:strVal val="#ppt_x"/>
                                          </p:val>
                                        </p:tav>
                                      </p:tavLst>
                                    </p:anim>
                                    <p:anim calcmode="lin" valueType="num">
                                      <p:cBhvr>
                                        <p:cTn id="27" dur="1250" fill="hold"/>
                                        <p:tgtEl>
                                          <p:spTgt spid="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5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250"/>
                                        <p:tgtEl>
                                          <p:spTgt spid="19"/>
                                        </p:tgtEl>
                                      </p:cBhvr>
                                    </p:animEffect>
                                    <p:anim calcmode="lin" valueType="num">
                                      <p:cBhvr>
                                        <p:cTn id="32" dur="1250" fill="hold"/>
                                        <p:tgtEl>
                                          <p:spTgt spid="19"/>
                                        </p:tgtEl>
                                        <p:attrNameLst>
                                          <p:attrName>ppt_x</p:attrName>
                                        </p:attrNameLst>
                                      </p:cBhvr>
                                      <p:tavLst>
                                        <p:tav tm="0">
                                          <p:val>
                                            <p:strVal val="#ppt_x"/>
                                          </p:val>
                                        </p:tav>
                                        <p:tav tm="100000">
                                          <p:val>
                                            <p:strVal val="#ppt_x"/>
                                          </p:val>
                                        </p:tav>
                                      </p:tavLst>
                                    </p:anim>
                                    <p:anim calcmode="lin" valueType="num">
                                      <p:cBhvr>
                                        <p:cTn id="33" dur="1250" fill="hold"/>
                                        <p:tgtEl>
                                          <p:spTgt spid="19"/>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625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250"/>
                                        <p:tgtEl>
                                          <p:spTgt spid="8"/>
                                        </p:tgtEl>
                                      </p:cBhvr>
                                    </p:animEffect>
                                    <p:anim calcmode="lin" valueType="num">
                                      <p:cBhvr>
                                        <p:cTn id="38" dur="1250" fill="hold"/>
                                        <p:tgtEl>
                                          <p:spTgt spid="8"/>
                                        </p:tgtEl>
                                        <p:attrNameLst>
                                          <p:attrName>ppt_x</p:attrName>
                                        </p:attrNameLst>
                                      </p:cBhvr>
                                      <p:tavLst>
                                        <p:tav tm="0">
                                          <p:val>
                                            <p:strVal val="#ppt_x"/>
                                          </p:val>
                                        </p:tav>
                                        <p:tav tm="100000">
                                          <p:val>
                                            <p:strVal val="#ppt_x"/>
                                          </p:val>
                                        </p:tav>
                                      </p:tavLst>
                                    </p:anim>
                                    <p:anim calcmode="lin" valueType="num">
                                      <p:cBhvr>
                                        <p:cTn id="39" dur="1250" fill="hold"/>
                                        <p:tgtEl>
                                          <p:spTgt spid="8"/>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7500"/>
                            </p:stCondLst>
                            <p:childTnLst>
                              <p:par>
                                <p:cTn id="41" presetID="42"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250"/>
                                        <p:tgtEl>
                                          <p:spTgt spid="9"/>
                                        </p:tgtEl>
                                      </p:cBhvr>
                                    </p:animEffect>
                                    <p:anim calcmode="lin" valueType="num">
                                      <p:cBhvr>
                                        <p:cTn id="44" dur="1250" fill="hold"/>
                                        <p:tgtEl>
                                          <p:spTgt spid="9"/>
                                        </p:tgtEl>
                                        <p:attrNameLst>
                                          <p:attrName>ppt_x</p:attrName>
                                        </p:attrNameLst>
                                      </p:cBhvr>
                                      <p:tavLst>
                                        <p:tav tm="0">
                                          <p:val>
                                            <p:strVal val="#ppt_x"/>
                                          </p:val>
                                        </p:tav>
                                        <p:tav tm="100000">
                                          <p:val>
                                            <p:strVal val="#ppt_x"/>
                                          </p:val>
                                        </p:tav>
                                      </p:tavLst>
                                    </p:anim>
                                    <p:anim calcmode="lin" valueType="num">
                                      <p:cBhvr>
                                        <p:cTn id="45"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1" grpId="0"/>
      <p:bldP spid="32" grpId="0"/>
      <p:bldP spid="19" grpId="0"/>
      <p:bldP spid="8" grpId="0"/>
      <p:bldP spid="9"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1B97BCF-E8EA-49CA-8D33-C855DD9E584F}"/>
              </a:ext>
            </a:extLst>
          </p:cNvPr>
          <p:cNvSpPr>
            <a:spLocks noGrp="1"/>
          </p:cNvSpPr>
          <p:nvPr>
            <p:ph idx="1"/>
          </p:nvPr>
        </p:nvSpPr>
        <p:spPr>
          <a:xfrm>
            <a:off x="543560" y="890905"/>
            <a:ext cx="11104880" cy="4351338"/>
          </a:xfrm>
        </p:spPr>
        <p:txBody>
          <a:bodyPr>
            <a:noAutofit/>
          </a:bodyPr>
          <a:lstStyle/>
          <a:p>
            <a:pPr marL="0" indent="0" algn="ctr">
              <a:buNone/>
            </a:pPr>
            <a:r>
              <a:rPr lang="en-US" altLang="zh-CN"/>
              <a:t>【</a:t>
            </a:r>
            <a:r>
              <a:rPr lang="zh-CN" altLang="en-US"/>
              <a:t>甲</a:t>
            </a:r>
            <a:r>
              <a:rPr lang="en-US" altLang="zh-CN"/>
              <a:t>】</a:t>
            </a:r>
            <a:r>
              <a:rPr lang="zh-CN" altLang="en-US"/>
              <a:t>魏文侯期猎</a:t>
            </a:r>
          </a:p>
          <a:p>
            <a:pPr marL="0" indent="0">
              <a:lnSpc>
                <a:spcPct val="145000"/>
              </a:lnSpc>
              <a:buNone/>
            </a:pPr>
            <a:r>
              <a:rPr lang="zh-CN" altLang="en-US"/>
              <a:t>魏文侯与虞人期猎。是日，饮酒乐，天雨。文侯将出，左右曰：“今日饮酒乐，天又雨，公将焉之？”文侯曰：“吾与虞人期猎，虽乐，岂可不一会期哉！”乃往，身自罢之。魏于是乎始强。</a:t>
            </a:r>
            <a:endParaRPr lang="en-US" altLang="zh-CN"/>
          </a:p>
          <a:p>
            <a:pPr marL="0" indent="0" algn="r">
              <a:lnSpc>
                <a:spcPct val="145000"/>
              </a:lnSpc>
              <a:buNone/>
            </a:pPr>
            <a:r>
              <a:rPr lang="zh-CN" altLang="en-US"/>
              <a:t>（选自</a:t>
            </a:r>
            <a:r>
              <a:rPr lang="en-US" altLang="zh-CN"/>
              <a:t>《</a:t>
            </a:r>
            <a:r>
              <a:rPr lang="zh-CN" altLang="en-US"/>
              <a:t>魏文侯书</a:t>
            </a:r>
            <a:r>
              <a:rPr lang="en-US" altLang="zh-CN"/>
              <a:t>•</a:t>
            </a:r>
            <a:r>
              <a:rPr lang="zh-CN" altLang="en-US"/>
              <a:t>资治通鉴</a:t>
            </a:r>
            <a:r>
              <a:rPr lang="en-US" altLang="zh-CN"/>
              <a:t>》</a:t>
            </a:r>
            <a:r>
              <a:rPr lang="zh-CN" altLang="en-US"/>
              <a:t>）</a:t>
            </a:r>
          </a:p>
          <a:p>
            <a:pPr marL="0" indent="0">
              <a:lnSpc>
                <a:spcPct val="145000"/>
              </a:lnSpc>
              <a:buNone/>
            </a:pPr>
            <a:endParaRPr lang="en-US" altLang="zh-CN"/>
          </a:p>
          <a:p>
            <a:pPr marL="0" indent="0">
              <a:lnSpc>
                <a:spcPct val="145000"/>
              </a:lnSpc>
              <a:buNone/>
            </a:pPr>
            <a:r>
              <a:rPr lang="zh-CN" altLang="en-US"/>
              <a:t>注释：①魏文侯：战国时魏国国君，在诸侯中有美誉，曾任西门豹为螂守。②虞人：掌管山泽的官</a:t>
            </a:r>
          </a:p>
          <a:p>
            <a:endParaRPr lang="zh-CN" altLang="en-US"/>
          </a:p>
        </p:txBody>
      </p:sp>
      <p:grpSp>
        <p:nvGrpSpPr>
          <p:cNvPr id="4" name="组合 3">
            <a:extLst>
              <a:ext uri="{FF2B5EF4-FFF2-40B4-BE49-F238E27FC236}">
                <a16:creationId xmlns:a16="http://schemas.microsoft.com/office/drawing/2014/main" id="{89C10D9B-C563-407A-A20C-7002A54F70B8}"/>
              </a:ext>
            </a:extLst>
          </p:cNvPr>
          <p:cNvGrpSpPr/>
          <p:nvPr/>
        </p:nvGrpSpPr>
        <p:grpSpPr>
          <a:xfrm>
            <a:off x="261368" y="372745"/>
            <a:ext cx="1980029" cy="874442"/>
            <a:chOff x="4418133" y="492339"/>
            <a:chExt cx="1980029" cy="874442"/>
          </a:xfrm>
        </p:grpSpPr>
        <p:sp>
          <p:nvSpPr>
            <p:cNvPr id="5" name="矩形 4">
              <a:extLst>
                <a:ext uri="{FF2B5EF4-FFF2-40B4-BE49-F238E27FC236}">
                  <a16:creationId xmlns:a16="http://schemas.microsoft.com/office/drawing/2014/main" id="{DC475E47-4251-42C2-8777-A9ED5BFB7CEB}"/>
                </a:ext>
              </a:extLst>
            </p:cNvPr>
            <p:cNvSpPr/>
            <p:nvPr/>
          </p:nvSpPr>
          <p:spPr>
            <a:xfrm>
              <a:off x="458652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文本框 5">
              <a:extLst>
                <a:ext uri="{FF2B5EF4-FFF2-40B4-BE49-F238E27FC236}">
                  <a16:creationId xmlns:a16="http://schemas.microsoft.com/office/drawing/2014/main" id="{FBF963A7-238E-4BE1-B061-C544BA47EF54}"/>
                </a:ext>
              </a:extLst>
            </p:cNvPr>
            <p:cNvSpPr txBox="1"/>
            <p:nvPr/>
          </p:nvSpPr>
          <p:spPr>
            <a:xfrm>
              <a:off x="4418133" y="667950"/>
              <a:ext cx="1980029" cy="523220"/>
            </a:xfrm>
            <a:prstGeom prst="rect">
              <a:avLst/>
            </a:prstGeom>
            <a:solidFill>
              <a:schemeClr val="bg1"/>
            </a:solidFill>
          </p:spPr>
          <p:txBody>
            <a:bodyPr vert="horz" wrap="none" rtlCol="0">
              <a:spAutoFit/>
            </a:bodyPr>
            <a:lstStyle/>
            <a:p>
              <a:r>
                <a:rPr lang="zh-CN" altLang="en-US" sz="2800">
                  <a:gradFill>
                    <a:gsLst>
                      <a:gs pos="0">
                        <a:schemeClr val="tx1"/>
                      </a:gs>
                      <a:gs pos="100000">
                        <a:srgbClr val="C00000"/>
                      </a:gs>
                    </a:gsLst>
                    <a:lin ang="0" scaled="0"/>
                  </a:gradFill>
                  <a:latin typeface="+mn-ea"/>
                  <a:cs typeface="Tahoma" panose="020b0604030504040204" pitchFamily="34" charset="0"/>
                </a:rPr>
                <a:t>对比阅读一</a:t>
              </a:r>
            </a:p>
          </p:txBody>
        </p:sp>
      </p:grpSp>
    </p:spTree>
    <p:extLst>
      <p:ext uri="{BB962C8B-B14F-4D97-AF65-F5344CB8AC3E}">
        <p14:creationId xmlns:p14="http://schemas.microsoft.com/office/powerpoint/2010/main" val="230045331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3778B92-4099-45F1-8DD0-4044E3FB3F5D}"/>
              </a:ext>
            </a:extLst>
          </p:cNvPr>
          <p:cNvSpPr>
            <a:spLocks noGrp="1"/>
          </p:cNvSpPr>
          <p:nvPr>
            <p:ph type="title"/>
          </p:nvPr>
        </p:nvSpPr>
        <p:spPr>
          <a:xfrm>
            <a:off x="340360" y="283845"/>
            <a:ext cx="10515600" cy="1325563"/>
          </a:xfrm>
        </p:spPr>
        <p:txBody>
          <a:bodyPr>
            <a:normAutofit/>
          </a:bodyPr>
          <a:lstStyle/>
          <a:p>
            <a:r>
              <a:rPr lang="zh-CN" altLang="en-US" sz="3600"/>
              <a:t>译文：</a:t>
            </a:r>
            <a:br>
              <a:rPr lang="zh-CN" altLang="en-US" sz="3600"/>
            </a:br>
            <a:endParaRPr lang="zh-CN" altLang="en-US" sz="3600"/>
          </a:p>
        </p:txBody>
      </p:sp>
      <p:sp>
        <p:nvSpPr>
          <p:cNvPr id="3" name="内容占位符 2">
            <a:extLst>
              <a:ext uri="{FF2B5EF4-FFF2-40B4-BE49-F238E27FC236}">
                <a16:creationId xmlns:a16="http://schemas.microsoft.com/office/drawing/2014/main" id="{72931CFA-E726-4D56-90DB-87EBE22834E4}"/>
              </a:ext>
            </a:extLst>
          </p:cNvPr>
          <p:cNvSpPr>
            <a:spLocks noGrp="1"/>
          </p:cNvSpPr>
          <p:nvPr>
            <p:ph idx="1"/>
          </p:nvPr>
        </p:nvSpPr>
        <p:spPr>
          <a:xfrm>
            <a:off x="838200" y="1609408"/>
            <a:ext cx="10515600" cy="4351338"/>
          </a:xfrm>
        </p:spPr>
        <p:txBody>
          <a:bodyPr>
            <a:normAutofit/>
          </a:bodyPr>
          <a:lstStyle/>
          <a:p>
            <a:pPr marL="0" indent="0">
              <a:buNone/>
            </a:pPr>
            <a:r>
              <a:rPr lang="zh-CN" altLang="en-US" sz="3200"/>
              <a:t>魏文侯和掌管山泽的官约定好去打猎。那天，（魏文侯和大臣们在宫中）喝酒喝的很开心，天下起了雨。魏文侯将要出去。大臣们说：“今天喝酒这么开心，天又下大雨，大王要去哪里呢？”魏文侯回头看手下侍臣说：“我和管理山林的人约好去打猎。虽然现在很快乐，难道我可以不遵守约定吗？”于是他就出去了。魏文侯亲自去管理山林的人那里取消了这次打猎的活动。魏国从此变得强大。</a:t>
            </a:r>
          </a:p>
        </p:txBody>
      </p:sp>
    </p:spTree>
    <p:extLst>
      <p:ext uri="{BB962C8B-B14F-4D97-AF65-F5344CB8AC3E}">
        <p14:creationId xmlns:p14="http://schemas.microsoft.com/office/powerpoint/2010/main" val="316519425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28BDE76A-B23B-4C5B-ACBC-C7BF3747FA32}"/>
              </a:ext>
            </a:extLst>
          </p:cNvPr>
          <p:cNvSpPr>
            <a:spLocks noGrp="1"/>
          </p:cNvSpPr>
          <p:nvPr>
            <p:ph type="title"/>
          </p:nvPr>
        </p:nvSpPr>
        <p:spPr/>
        <p:txBody>
          <a:bodyPr>
            <a:normAutofit/>
          </a:bodyPr>
          <a:lstStyle/>
          <a:p>
            <a:pPr algn="ctr"/>
            <a:r>
              <a:rPr lang="en-US" altLang="zh-CN" sz="3200"/>
              <a:t>【</a:t>
            </a:r>
            <a:r>
              <a:rPr lang="zh-CN" altLang="en-US" sz="3200"/>
              <a:t>乙</a:t>
            </a:r>
            <a:r>
              <a:rPr lang="en-US" altLang="zh-CN" sz="3200"/>
              <a:t>】</a:t>
            </a:r>
            <a:r>
              <a:rPr lang="zh-CN" altLang="en-US" sz="3200"/>
              <a:t>击鼓戏民</a:t>
            </a:r>
          </a:p>
        </p:txBody>
      </p:sp>
      <p:sp>
        <p:nvSpPr>
          <p:cNvPr id="3" name="内容占位符 2">
            <a:extLst>
              <a:ext uri="{FF2B5EF4-FFF2-40B4-BE49-F238E27FC236}">
                <a16:creationId xmlns:a16="http://schemas.microsoft.com/office/drawing/2014/main" id="{32D7E65C-C07D-4637-9B33-0B3390ED9FC3}"/>
              </a:ext>
            </a:extLst>
          </p:cNvPr>
          <p:cNvSpPr>
            <a:spLocks noGrp="1"/>
          </p:cNvSpPr>
          <p:nvPr>
            <p:ph idx="1"/>
          </p:nvPr>
        </p:nvSpPr>
        <p:spPr>
          <a:xfrm>
            <a:off x="838200" y="1978025"/>
            <a:ext cx="10515600" cy="4351338"/>
          </a:xfrm>
        </p:spPr>
        <p:txBody>
          <a:bodyPr/>
          <a:lstStyle/>
          <a:p>
            <a:pPr marL="0" indent="0">
              <a:buNone/>
            </a:pPr>
            <a:r>
              <a:rPr lang="zh-CN" altLang="en-US"/>
              <a:t>楚厉王有警鼓，与百姓为戒①．饮酒醉，过而击，民大惊。使人止之，曰：“吾醉而与左右戏而击之也。”民皆罢。</a:t>
            </a:r>
            <a:r>
              <a:rPr lang="zh-CN" altLang="en-US" u="sng"/>
              <a:t>居数月有警击鼓而民不赴乃更令明号而民信之。</a:t>
            </a:r>
          </a:p>
          <a:p>
            <a:endParaRPr lang="zh-CN" altLang="en-US"/>
          </a:p>
          <a:p>
            <a:pPr marL="0" indent="0" algn="r">
              <a:buNone/>
            </a:pPr>
            <a:r>
              <a:rPr lang="zh-CN" altLang="en-US"/>
              <a:t>（选自</a:t>
            </a:r>
            <a:r>
              <a:rPr lang="en-US" altLang="zh-CN"/>
              <a:t>《</a:t>
            </a:r>
            <a:r>
              <a:rPr lang="zh-CN" altLang="en-US"/>
              <a:t>韩非子</a:t>
            </a:r>
            <a:r>
              <a:rPr lang="en-US" altLang="zh-CN"/>
              <a:t>》</a:t>
            </a:r>
            <a:r>
              <a:rPr lang="zh-CN" altLang="en-US"/>
              <a:t>）</a:t>
            </a:r>
            <a:endParaRPr lang="en-US" altLang="zh-CN"/>
          </a:p>
          <a:p>
            <a:pPr marL="0" indent="0">
              <a:buNone/>
            </a:pPr>
            <a:endParaRPr lang="en-US" altLang="zh-CN"/>
          </a:p>
          <a:p>
            <a:pPr marL="0" indent="0">
              <a:buNone/>
            </a:pPr>
            <a:r>
              <a:rPr lang="zh-CN" altLang="en-US"/>
              <a:t>注：①戒：警戒的信号。</a:t>
            </a:r>
          </a:p>
        </p:txBody>
      </p:sp>
    </p:spTree>
    <p:extLst>
      <p:ext uri="{BB962C8B-B14F-4D97-AF65-F5344CB8AC3E}">
        <p14:creationId xmlns:p14="http://schemas.microsoft.com/office/powerpoint/2010/main" val="35025449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AFA1320-5763-4DCB-BD93-3BC074398D86}"/>
              </a:ext>
            </a:extLst>
          </p:cNvPr>
          <p:cNvSpPr>
            <a:spLocks noGrp="1"/>
          </p:cNvSpPr>
          <p:nvPr>
            <p:ph type="title"/>
          </p:nvPr>
        </p:nvSpPr>
        <p:spPr>
          <a:xfrm>
            <a:off x="330200" y="243205"/>
            <a:ext cx="10515600" cy="1325563"/>
          </a:xfrm>
        </p:spPr>
        <p:txBody>
          <a:bodyPr>
            <a:normAutofit/>
          </a:bodyPr>
          <a:lstStyle/>
          <a:p>
            <a:r>
              <a:rPr lang="zh-CN" altLang="en-US" sz="3600"/>
              <a:t>译文：</a:t>
            </a:r>
          </a:p>
        </p:txBody>
      </p:sp>
      <p:sp>
        <p:nvSpPr>
          <p:cNvPr id="3" name="内容占位符 2">
            <a:extLst>
              <a:ext uri="{FF2B5EF4-FFF2-40B4-BE49-F238E27FC236}">
                <a16:creationId xmlns:a16="http://schemas.microsoft.com/office/drawing/2014/main" id="{05028A38-F310-47DB-8DD1-B5AA396B7B16}"/>
              </a:ext>
            </a:extLst>
          </p:cNvPr>
          <p:cNvSpPr>
            <a:spLocks noGrp="1"/>
          </p:cNvSpPr>
          <p:nvPr>
            <p:ph idx="1"/>
          </p:nvPr>
        </p:nvSpPr>
        <p:spPr>
          <a:xfrm>
            <a:off x="838200" y="1568768"/>
            <a:ext cx="10515600" cy="4351338"/>
          </a:xfrm>
        </p:spPr>
        <p:txBody>
          <a:bodyPr/>
          <a:lstStyle/>
          <a:p>
            <a:pPr marL="0" indent="0">
              <a:lnSpc>
                <a:spcPct val="125000"/>
              </a:lnSpc>
              <a:buNone/>
            </a:pPr>
            <a:r>
              <a:rPr lang="zh-CN" altLang="en-US"/>
              <a:t>楚厉王遇到紧急的情况就用击鼓来召集老百姓守城。（有一天，厉王）喝醉酒了，误拿起鼓槌击鼓，老百姓都大为惊慌，厉王派人去制止他们，厉王说：“我喝醉了酒就同大臣们开玩笑，误敲了鼓。”老百姓听了都回家了。过了几个月，有紧急的情况，（厉王）击鼓发出警报，老百姓没有赶去守城，于是（厉王）更改了原先的命令重新申明报警信号，老百姓才相信他。</a:t>
            </a:r>
          </a:p>
        </p:txBody>
      </p:sp>
    </p:spTree>
    <p:extLst>
      <p:ext uri="{BB962C8B-B14F-4D97-AF65-F5344CB8AC3E}">
        <p14:creationId xmlns:p14="http://schemas.microsoft.com/office/powerpoint/2010/main" val="3025451653"/>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40C54642-6C20-4FD0-B67F-62D9758C4585}"/>
              </a:ext>
            </a:extLst>
          </p:cNvPr>
          <p:cNvSpPr>
            <a:spLocks noGrp="1"/>
          </p:cNvSpPr>
          <p:nvPr>
            <p:ph idx="1"/>
          </p:nvPr>
        </p:nvSpPr>
        <p:spPr>
          <a:xfrm>
            <a:off x="251460" y="237293"/>
            <a:ext cx="11191240" cy="6343015"/>
          </a:xfrm>
        </p:spPr>
        <p:txBody>
          <a:bodyPr>
            <a:noAutofit/>
          </a:bodyPr>
          <a:lstStyle/>
          <a:p>
            <a:pPr marL="0" lvl="0" indent="0">
              <a:lnSpc>
                <a:spcPct val="145000"/>
              </a:lnSpc>
              <a:buNone/>
              <a:defRPr/>
            </a:pPr>
            <a:r>
              <a:rPr lang="en-US" altLang="zh-CN">
                <a:solidFill>
                  <a:prstClr val="black"/>
                </a:solidFill>
              </a:rPr>
              <a:t>1.</a:t>
            </a:r>
            <a:r>
              <a:rPr lang="zh-CN" altLang="en-US">
                <a:solidFill>
                  <a:prstClr val="black"/>
                </a:solidFill>
              </a:rPr>
              <a:t>解释下列加粗的词。</a:t>
            </a:r>
          </a:p>
          <a:p>
            <a:pPr marL="0" lvl="0" indent="0">
              <a:lnSpc>
                <a:spcPct val="145000"/>
              </a:lnSpc>
              <a:buNone/>
              <a:defRPr/>
            </a:pPr>
            <a:r>
              <a:rPr lang="zh-CN" altLang="en-US">
                <a:solidFill>
                  <a:prstClr val="black"/>
                </a:solidFill>
              </a:rPr>
              <a:t>①后贼追至    贼：                   ②文侯将出</a:t>
            </a:r>
            <a:r>
              <a:rPr lang="en-US" altLang="zh-CN">
                <a:solidFill>
                  <a:prstClr val="black"/>
                </a:solidFill>
              </a:rPr>
              <a:t>      </a:t>
            </a:r>
            <a:r>
              <a:rPr lang="zh-CN" altLang="en-US">
                <a:solidFill>
                  <a:prstClr val="black"/>
                </a:solidFill>
              </a:rPr>
              <a:t>将：</a:t>
            </a:r>
            <a:endParaRPr lang="en-US" altLang="zh-CN">
              <a:solidFill>
                <a:prstClr val="black"/>
              </a:solidFill>
            </a:endParaRPr>
          </a:p>
          <a:p>
            <a:pPr marL="0" lvl="0" indent="0">
              <a:lnSpc>
                <a:spcPct val="145000"/>
              </a:lnSpc>
              <a:buNone/>
              <a:defRPr/>
            </a:pPr>
            <a:r>
              <a:rPr lang="zh-CN" altLang="en-US">
                <a:solidFill>
                  <a:prstClr val="black"/>
                </a:solidFill>
              </a:rPr>
              <a:t>③使人止之    使：                   ④击鼓而民不赴    而：</a:t>
            </a:r>
            <a:endParaRPr lang="en-US" altLang="zh-CN">
              <a:solidFill>
                <a:prstClr val="black"/>
              </a:solidFill>
              <a:latin typeface="Calibri"/>
              <a:ea typeface="宋体" panose="02010600030101010101" pitchFamily="2" charset="-122"/>
            </a:endParaRPr>
          </a:p>
          <a:p>
            <a:pPr marL="0" lvl="0" indent="0">
              <a:lnSpc>
                <a:spcPct val="145000"/>
              </a:lnSpc>
              <a:buNone/>
              <a:defRPr/>
            </a:pPr>
            <a:r>
              <a:rPr lang="en-US" altLang="zh-CN">
                <a:solidFill>
                  <a:prstClr val="black"/>
                </a:solidFill>
              </a:rPr>
              <a:t>2.</a:t>
            </a:r>
            <a:r>
              <a:rPr lang="zh-CN" altLang="en-US">
                <a:solidFill>
                  <a:prstClr val="black"/>
                </a:solidFill>
              </a:rPr>
              <a:t>下面句中的“期”与“文侯与虞人期猎”中的“期”意义相同的一项是</a:t>
            </a:r>
            <a:r>
              <a:rPr lang="en-US" altLang="zh-CN">
                <a:solidFill>
                  <a:prstClr val="black"/>
                </a:solidFill>
              </a:rPr>
              <a:t>(               )</a:t>
            </a:r>
            <a:r>
              <a:rPr lang="zh-CN" altLang="en-US">
                <a:solidFill>
                  <a:prstClr val="black"/>
                </a:solidFill>
              </a:rPr>
              <a:t>。</a:t>
            </a:r>
            <a:r>
              <a:rPr lang="en-US" altLang="zh-CN">
                <a:solidFill>
                  <a:prstClr val="black"/>
                </a:solidFill>
              </a:rPr>
              <a:t>(3</a:t>
            </a:r>
            <a:r>
              <a:rPr lang="zh-CN" altLang="en-US">
                <a:solidFill>
                  <a:prstClr val="black"/>
                </a:solidFill>
              </a:rPr>
              <a:t>分</a:t>
            </a:r>
            <a:r>
              <a:rPr lang="en-US" altLang="zh-CN">
                <a:solidFill>
                  <a:prstClr val="black"/>
                </a:solidFill>
              </a:rPr>
              <a:t>)</a:t>
            </a:r>
          </a:p>
          <a:p>
            <a:pPr marL="0" lvl="0" indent="0">
              <a:lnSpc>
                <a:spcPct val="145000"/>
              </a:lnSpc>
              <a:buNone/>
              <a:defRPr/>
            </a:pPr>
            <a:r>
              <a:rPr lang="en-US" altLang="zh-CN">
                <a:solidFill>
                  <a:prstClr val="black"/>
                </a:solidFill>
              </a:rPr>
              <a:t>A.</a:t>
            </a:r>
            <a:r>
              <a:rPr lang="zh-CN" altLang="en-US">
                <a:solidFill>
                  <a:prstClr val="black"/>
                </a:solidFill>
              </a:rPr>
              <a:t>造饮辄尽，期在必醉       </a:t>
            </a:r>
            <a:r>
              <a:rPr lang="en-US" altLang="zh-CN">
                <a:solidFill>
                  <a:prstClr val="black"/>
                </a:solidFill>
              </a:rPr>
              <a:t>B.</a:t>
            </a:r>
            <a:r>
              <a:rPr lang="zh-CN" altLang="en-US">
                <a:solidFill>
                  <a:prstClr val="black"/>
                </a:solidFill>
              </a:rPr>
              <a:t>道不通，度已失期</a:t>
            </a:r>
          </a:p>
          <a:p>
            <a:pPr marL="0" lvl="0" indent="0">
              <a:lnSpc>
                <a:spcPct val="145000"/>
              </a:lnSpc>
              <a:buNone/>
              <a:defRPr/>
            </a:pPr>
            <a:r>
              <a:rPr lang="en-US" altLang="zh-CN">
                <a:solidFill>
                  <a:prstClr val="black"/>
                </a:solidFill>
              </a:rPr>
              <a:t>C.</a:t>
            </a:r>
            <a:r>
              <a:rPr lang="zh-CN" altLang="en-US">
                <a:solidFill>
                  <a:prstClr val="black"/>
                </a:solidFill>
              </a:rPr>
              <a:t>期日中，过中不至            </a:t>
            </a:r>
            <a:r>
              <a:rPr lang="en-US" altLang="zh-CN">
                <a:solidFill>
                  <a:prstClr val="black"/>
                </a:solidFill>
              </a:rPr>
              <a:t>D.</a:t>
            </a:r>
            <a:r>
              <a:rPr lang="zh-CN" altLang="en-US">
                <a:solidFill>
                  <a:prstClr val="black"/>
                </a:solidFill>
              </a:rPr>
              <a:t>期年之后，虽欲言，无可进者</a:t>
            </a:r>
            <a:endParaRPr kumimoji="0" lang="en-US" altLang="zh-CN"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45000"/>
              </a:lnSpc>
              <a:spcBef>
                <a:spcPts val="1000"/>
              </a:spcBef>
              <a:spcAft>
                <a:spcPct val="0"/>
              </a:spcAft>
              <a:buClrTx/>
              <a:buSzTx/>
              <a:buNone/>
              <a:defRPr/>
            </a:pPr>
            <a:r>
              <a:rPr kumimoji="0" lang="en-US" altLang="zh-CN"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3.</a:t>
            </a:r>
            <a:r>
              <a:rPr kumimoji="0" lang="zh-CN" altLang="en-US"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用“</a:t>
            </a:r>
            <a:r>
              <a:rPr kumimoji="0" lang="en-US" altLang="zh-CN"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r>
              <a:rPr kumimoji="0" lang="zh-CN" altLang="en-US"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”给下列句子标注停顿处。</a:t>
            </a:r>
            <a:endParaRPr kumimoji="0" lang="en-US" altLang="zh-CN"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 name="文本框 7">
            <a:extLst>
              <a:ext uri="{FF2B5EF4-FFF2-40B4-BE49-F238E27FC236}">
                <a16:creationId xmlns:a16="http://schemas.microsoft.com/office/drawing/2014/main" id="{1919D5C0-A5C5-4302-A02B-338880AECDDF}"/>
              </a:ext>
            </a:extLst>
          </p:cNvPr>
          <p:cNvSpPr txBox="1"/>
          <p:nvPr/>
        </p:nvSpPr>
        <p:spPr>
          <a:xfrm>
            <a:off x="1056640" y="3212832"/>
            <a:ext cx="518160" cy="646331"/>
          </a:xfrm>
          <a:prstGeom prst="rect">
            <a:avLst/>
          </a:prstGeom>
          <a:noFill/>
        </p:spPr>
        <p:txBody>
          <a:bodyPr wrap="square">
            <a:spAutoFit/>
          </a:bodyPr>
          <a:lstStyle/>
          <a:p>
            <a:r>
              <a:rPr lang="en-US" altLang="zh-CN" sz="3600">
                <a:solidFill>
                  <a:srgbClr val="FF0000"/>
                </a:solidFill>
              </a:rPr>
              <a:t>C</a:t>
            </a:r>
          </a:p>
        </p:txBody>
      </p:sp>
      <p:sp>
        <p:nvSpPr>
          <p:cNvPr id="10" name="文本框 9">
            <a:extLst>
              <a:ext uri="{FF2B5EF4-FFF2-40B4-BE49-F238E27FC236}">
                <a16:creationId xmlns:a16="http://schemas.microsoft.com/office/drawing/2014/main" id="{59811782-155A-486A-B710-C5E00EC74027}"/>
              </a:ext>
            </a:extLst>
          </p:cNvPr>
          <p:cNvSpPr txBox="1"/>
          <p:nvPr/>
        </p:nvSpPr>
        <p:spPr>
          <a:xfrm>
            <a:off x="396240" y="6097487"/>
            <a:ext cx="10058400" cy="523220"/>
          </a:xfrm>
          <a:prstGeom prst="rect">
            <a:avLst/>
          </a:prstGeom>
          <a:noFill/>
        </p:spPr>
        <p:txBody>
          <a:bodyPr wrap="square">
            <a:spAutoFit/>
          </a:bodyPr>
          <a:lstStyle/>
          <a:p>
            <a:r>
              <a:rPr lang="zh-CN" altLang="en-US" sz="2800"/>
              <a:t>居 数 月 有 警 击 鼓 而 民 不 赴 乃 更 令 明 号 而 民 信 之</a:t>
            </a:r>
          </a:p>
        </p:txBody>
      </p:sp>
      <p:sp>
        <p:nvSpPr>
          <p:cNvPr id="4" name="文本框 3">
            <a:extLst>
              <a:ext uri="{FF2B5EF4-FFF2-40B4-BE49-F238E27FC236}">
                <a16:creationId xmlns:a16="http://schemas.microsoft.com/office/drawing/2014/main" id="{05E82531-124D-4C94-A7C2-8172843F8147}"/>
              </a:ext>
            </a:extLst>
          </p:cNvPr>
          <p:cNvSpPr txBox="1"/>
          <p:nvPr/>
        </p:nvSpPr>
        <p:spPr>
          <a:xfrm>
            <a:off x="1574800" y="6057088"/>
            <a:ext cx="640080" cy="523220"/>
          </a:xfrm>
          <a:prstGeom prst="rect">
            <a:avLst/>
          </a:prstGeom>
          <a:noFill/>
        </p:spPr>
        <p:txBody>
          <a:bodyPr wrap="square" rtlCol="0">
            <a:spAutoFit/>
          </a:bodyPr>
          <a:lstStyle/>
          <a:p>
            <a:r>
              <a:rPr lang="en-US" altLang="zh-CN" sz="2800">
                <a:solidFill>
                  <a:srgbClr val="FF0000"/>
                </a:solidFill>
              </a:rPr>
              <a:t>/</a:t>
            </a:r>
            <a:endParaRPr lang="zh-CN" altLang="en-US" sz="2800">
              <a:solidFill>
                <a:srgbClr val="FF0000"/>
              </a:solidFill>
            </a:endParaRPr>
          </a:p>
        </p:txBody>
      </p:sp>
      <p:sp>
        <p:nvSpPr>
          <p:cNvPr id="11" name="文本框 10">
            <a:extLst>
              <a:ext uri="{FF2B5EF4-FFF2-40B4-BE49-F238E27FC236}">
                <a16:creationId xmlns:a16="http://schemas.microsoft.com/office/drawing/2014/main" id="{E7433FB3-C1DF-429F-957F-A9C1667CB522}"/>
              </a:ext>
            </a:extLst>
          </p:cNvPr>
          <p:cNvSpPr txBox="1"/>
          <p:nvPr/>
        </p:nvSpPr>
        <p:spPr>
          <a:xfrm>
            <a:off x="2473960" y="6079136"/>
            <a:ext cx="640080" cy="523220"/>
          </a:xfrm>
          <a:prstGeom prst="rect">
            <a:avLst/>
          </a:prstGeom>
          <a:noFill/>
        </p:spPr>
        <p:txBody>
          <a:bodyPr wrap="square" rtlCol="0">
            <a:spAutoFit/>
          </a:bodyPr>
          <a:lstStyle/>
          <a:p>
            <a:r>
              <a:rPr lang="en-US" altLang="zh-CN" sz="2800">
                <a:solidFill>
                  <a:srgbClr val="FF0000"/>
                </a:solidFill>
              </a:rPr>
              <a:t>/</a:t>
            </a:r>
            <a:endParaRPr lang="zh-CN" altLang="en-US" sz="2800">
              <a:solidFill>
                <a:srgbClr val="FF0000"/>
              </a:solidFill>
            </a:endParaRPr>
          </a:p>
        </p:txBody>
      </p:sp>
      <p:sp>
        <p:nvSpPr>
          <p:cNvPr id="12" name="文本框 11">
            <a:extLst>
              <a:ext uri="{FF2B5EF4-FFF2-40B4-BE49-F238E27FC236}">
                <a16:creationId xmlns:a16="http://schemas.microsoft.com/office/drawing/2014/main" id="{CDAF1DF4-C859-4694-9F63-7F610E7353E6}"/>
              </a:ext>
            </a:extLst>
          </p:cNvPr>
          <p:cNvSpPr txBox="1"/>
          <p:nvPr/>
        </p:nvSpPr>
        <p:spPr>
          <a:xfrm>
            <a:off x="5105400" y="6077408"/>
            <a:ext cx="640080" cy="523220"/>
          </a:xfrm>
          <a:prstGeom prst="rect">
            <a:avLst/>
          </a:prstGeom>
          <a:noFill/>
        </p:spPr>
        <p:txBody>
          <a:bodyPr wrap="square" rtlCol="0">
            <a:spAutoFit/>
          </a:bodyPr>
          <a:lstStyle/>
          <a:p>
            <a:r>
              <a:rPr lang="en-US" altLang="zh-CN" sz="2800">
                <a:solidFill>
                  <a:srgbClr val="FF0000"/>
                </a:solidFill>
              </a:rPr>
              <a:t>/</a:t>
            </a:r>
            <a:endParaRPr lang="zh-CN" altLang="en-US" sz="2800">
              <a:solidFill>
                <a:srgbClr val="FF0000"/>
              </a:solidFill>
            </a:endParaRPr>
          </a:p>
        </p:txBody>
      </p:sp>
      <p:sp>
        <p:nvSpPr>
          <p:cNvPr id="13" name="文本框 12">
            <a:extLst>
              <a:ext uri="{FF2B5EF4-FFF2-40B4-BE49-F238E27FC236}">
                <a16:creationId xmlns:a16="http://schemas.microsoft.com/office/drawing/2014/main" id="{23B57B7F-67C6-479A-95E7-6F26D5FC4447}"/>
              </a:ext>
            </a:extLst>
          </p:cNvPr>
          <p:cNvSpPr txBox="1"/>
          <p:nvPr/>
        </p:nvSpPr>
        <p:spPr>
          <a:xfrm>
            <a:off x="3114040" y="1066953"/>
            <a:ext cx="1203960" cy="523220"/>
          </a:xfrm>
          <a:prstGeom prst="rect">
            <a:avLst/>
          </a:prstGeom>
          <a:noFill/>
        </p:spPr>
        <p:txBody>
          <a:bodyPr wrap="square">
            <a:spAutoFit/>
          </a:bodyPr>
          <a:lstStyle/>
          <a:p>
            <a:r>
              <a:rPr lang="zh-CN" altLang="en-US" sz="2800">
                <a:solidFill>
                  <a:srgbClr val="FF0000"/>
                </a:solidFill>
              </a:rPr>
              <a:t>强盗</a:t>
            </a:r>
            <a:endParaRPr lang="en-US" altLang="zh-CN" sz="2800">
              <a:solidFill>
                <a:srgbClr val="FF0000"/>
              </a:solidFill>
            </a:endParaRPr>
          </a:p>
        </p:txBody>
      </p:sp>
      <p:sp>
        <p:nvSpPr>
          <p:cNvPr id="14" name="文本框 13">
            <a:extLst>
              <a:ext uri="{FF2B5EF4-FFF2-40B4-BE49-F238E27FC236}">
                <a16:creationId xmlns:a16="http://schemas.microsoft.com/office/drawing/2014/main" id="{79682A3E-94AE-4264-8A38-C70A44C1D77A}"/>
              </a:ext>
            </a:extLst>
          </p:cNvPr>
          <p:cNvSpPr txBox="1"/>
          <p:nvPr/>
        </p:nvSpPr>
        <p:spPr>
          <a:xfrm>
            <a:off x="7675880" y="1122966"/>
            <a:ext cx="1203960" cy="523220"/>
          </a:xfrm>
          <a:prstGeom prst="rect">
            <a:avLst/>
          </a:prstGeom>
          <a:noFill/>
        </p:spPr>
        <p:txBody>
          <a:bodyPr wrap="square">
            <a:spAutoFit/>
          </a:bodyPr>
          <a:lstStyle/>
          <a:p>
            <a:r>
              <a:rPr lang="zh-CN" altLang="en-US" sz="2800">
                <a:solidFill>
                  <a:srgbClr val="FF0000"/>
                </a:solidFill>
              </a:rPr>
              <a:t>将要 </a:t>
            </a:r>
            <a:endParaRPr lang="en-US" altLang="zh-CN" sz="2800">
              <a:solidFill>
                <a:srgbClr val="FF0000"/>
              </a:solidFill>
            </a:endParaRPr>
          </a:p>
        </p:txBody>
      </p:sp>
      <p:sp>
        <p:nvSpPr>
          <p:cNvPr id="15" name="文本框 14">
            <a:extLst>
              <a:ext uri="{FF2B5EF4-FFF2-40B4-BE49-F238E27FC236}">
                <a16:creationId xmlns:a16="http://schemas.microsoft.com/office/drawing/2014/main" id="{B2998281-C10C-4972-8577-89A944EFB891}"/>
              </a:ext>
            </a:extLst>
          </p:cNvPr>
          <p:cNvSpPr txBox="1"/>
          <p:nvPr/>
        </p:nvSpPr>
        <p:spPr>
          <a:xfrm>
            <a:off x="3114040" y="1735016"/>
            <a:ext cx="1203960" cy="646331"/>
          </a:xfrm>
          <a:prstGeom prst="rect">
            <a:avLst/>
          </a:prstGeom>
          <a:noFill/>
        </p:spPr>
        <p:txBody>
          <a:bodyPr wrap="square">
            <a:spAutoFit/>
          </a:bodyPr>
          <a:lstStyle/>
          <a:p>
            <a:r>
              <a:rPr lang="zh-CN" altLang="en-US" sz="2800">
                <a:solidFill>
                  <a:srgbClr val="FF0000"/>
                </a:solidFill>
              </a:rPr>
              <a:t>派遣</a:t>
            </a:r>
            <a:r>
              <a:rPr lang="zh-CN" altLang="en-US" sz="3600">
                <a:solidFill>
                  <a:srgbClr val="FF0000"/>
                </a:solidFill>
              </a:rPr>
              <a:t> </a:t>
            </a:r>
            <a:endParaRPr lang="en-US" altLang="zh-CN" sz="3600">
              <a:solidFill>
                <a:srgbClr val="FF0000"/>
              </a:solidFill>
            </a:endParaRPr>
          </a:p>
        </p:txBody>
      </p:sp>
      <p:sp>
        <p:nvSpPr>
          <p:cNvPr id="16" name="文本框 15">
            <a:extLst>
              <a:ext uri="{FF2B5EF4-FFF2-40B4-BE49-F238E27FC236}">
                <a16:creationId xmlns:a16="http://schemas.microsoft.com/office/drawing/2014/main" id="{813A1B76-4BEC-4E1E-8D83-498B7557C700}"/>
              </a:ext>
            </a:extLst>
          </p:cNvPr>
          <p:cNvSpPr txBox="1"/>
          <p:nvPr/>
        </p:nvSpPr>
        <p:spPr>
          <a:xfrm>
            <a:off x="7990840" y="1806137"/>
            <a:ext cx="2809240" cy="523220"/>
          </a:xfrm>
          <a:prstGeom prst="rect">
            <a:avLst/>
          </a:prstGeom>
          <a:noFill/>
        </p:spPr>
        <p:txBody>
          <a:bodyPr wrap="square">
            <a:spAutoFit/>
          </a:bodyPr>
          <a:lstStyle/>
          <a:p>
            <a:r>
              <a:rPr lang="zh-CN" altLang="en-US" sz="2800">
                <a:solidFill>
                  <a:srgbClr val="FF0000"/>
                </a:solidFill>
              </a:rPr>
              <a:t>表转折，却</a:t>
            </a:r>
            <a:endParaRPr lang="en-US" altLang="zh-CN" sz="2800">
              <a:solidFill>
                <a:srgbClr val="FF0000"/>
              </a:solidFill>
            </a:endParaRPr>
          </a:p>
        </p:txBody>
      </p:sp>
    </p:spTree>
    <p:extLst>
      <p:ext uri="{BB962C8B-B14F-4D97-AF65-F5344CB8AC3E}">
        <p14:creationId xmlns:p14="http://schemas.microsoft.com/office/powerpoint/2010/main" val="261918509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11" grpId="0"/>
      <p:bldP spid="12" grpId="0"/>
      <p:bldP spid="13" grpId="0"/>
      <p:bldP spid="14" grpId="0"/>
      <p:bldP spid="15" grpId="0"/>
      <p:bldP spid="1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a:extLst>
              <a:ext uri="{FF2B5EF4-FFF2-40B4-BE49-F238E27FC236}">
                <a16:creationId xmlns:a16="http://schemas.microsoft.com/office/drawing/2014/main" id="{0E734FD7-5543-45DB-A841-62DF7FAD765A}"/>
              </a:ext>
            </a:extLst>
          </p:cNvPr>
          <p:cNvSpPr txBox="1"/>
          <p:nvPr/>
        </p:nvSpPr>
        <p:spPr>
          <a:xfrm>
            <a:off x="426720" y="587405"/>
            <a:ext cx="11074400" cy="584775"/>
          </a:xfrm>
          <a:prstGeom prst="rect">
            <a:avLst/>
          </a:prstGeom>
          <a:noFill/>
        </p:spPr>
        <p:txBody>
          <a:bodyPr wrap="square">
            <a:spAutoFit/>
          </a:bodyPr>
          <a:lstStyle/>
          <a:p>
            <a:r>
              <a:rPr lang="en-US" altLang="zh-CN" sz="3200"/>
              <a:t>4.</a:t>
            </a:r>
            <a:r>
              <a:rPr lang="zh-CN" altLang="en-US" sz="3200"/>
              <a:t>从一个角度分别概况两则寓言的思想意义，并找出共同之处。</a:t>
            </a:r>
          </a:p>
        </p:txBody>
      </p:sp>
      <p:sp>
        <p:nvSpPr>
          <p:cNvPr id="10" name="文本框 9">
            <a:extLst>
              <a:ext uri="{FF2B5EF4-FFF2-40B4-BE49-F238E27FC236}">
                <a16:creationId xmlns:a16="http://schemas.microsoft.com/office/drawing/2014/main" id="{2BADD24D-479C-4B8A-A481-3B49F8709AB8}"/>
              </a:ext>
            </a:extLst>
          </p:cNvPr>
          <p:cNvSpPr txBox="1"/>
          <p:nvPr/>
        </p:nvSpPr>
        <p:spPr>
          <a:xfrm>
            <a:off x="563880" y="1985785"/>
            <a:ext cx="10800080" cy="3539430"/>
          </a:xfrm>
          <a:prstGeom prst="rect">
            <a:avLst/>
          </a:prstGeom>
          <a:noFill/>
        </p:spPr>
        <p:txBody>
          <a:bodyPr wrap="square">
            <a:spAutoFit/>
          </a:bodyPr>
          <a:lstStyle/>
          <a:p>
            <a:r>
              <a:rPr lang="zh-CN" altLang="en-US" sz="2800">
                <a:solidFill>
                  <a:srgbClr val="FF0000"/>
                </a:solidFill>
              </a:rPr>
              <a:t>甲：做人要讲求诚信，不能因为自己的个人原因就违背承诺。</a:t>
            </a:r>
            <a:endParaRPr lang="en-US" altLang="zh-CN" sz="2800">
              <a:solidFill>
                <a:srgbClr val="FF0000"/>
              </a:solidFill>
            </a:endParaRPr>
          </a:p>
          <a:p>
            <a:r>
              <a:rPr lang="zh-CN" altLang="en-US" sz="2800">
                <a:solidFill>
                  <a:srgbClr val="FF0000"/>
                </a:solidFill>
              </a:rPr>
              <a:t>乙：在事关重大的事情上，千万玩不得儿戏。如果拿原则问题开玩笑，就会失信于民，招致大祸。击鼓戏民的把戏只能败坏信誉，玩这种游戏无异于自取败亡。并且要知错就改。</a:t>
            </a:r>
            <a:endParaRPr lang="en-US" altLang="zh-CN" sz="2800">
              <a:solidFill>
                <a:srgbClr val="FF0000"/>
              </a:solidFill>
            </a:endParaRPr>
          </a:p>
          <a:p>
            <a:endParaRPr lang="en-US" altLang="zh-CN" sz="2800">
              <a:solidFill>
                <a:srgbClr val="FF0000"/>
              </a:solidFill>
            </a:endParaRPr>
          </a:p>
          <a:p>
            <a:r>
              <a:rPr lang="zh-CN" altLang="en-US" sz="2800">
                <a:solidFill>
                  <a:srgbClr val="FF0000"/>
                </a:solidFill>
              </a:rPr>
              <a:t>共同点：做人应当守信用，要重视诚信。</a:t>
            </a:r>
          </a:p>
          <a:p>
            <a:endParaRPr lang="en-US" altLang="zh-CN" sz="2800">
              <a:solidFill>
                <a:srgbClr val="FF0000"/>
              </a:solidFill>
            </a:endParaRPr>
          </a:p>
          <a:p>
            <a:endParaRPr lang="zh-CN" altLang="en-US" sz="2800">
              <a:solidFill>
                <a:srgbClr val="FF0000"/>
              </a:solidFill>
            </a:endParaRPr>
          </a:p>
        </p:txBody>
      </p:sp>
    </p:spTree>
    <p:extLst>
      <p:ext uri="{BB962C8B-B14F-4D97-AF65-F5344CB8AC3E}">
        <p14:creationId xmlns:p14="http://schemas.microsoft.com/office/powerpoint/2010/main" val="131419981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C0FEC6F9-E298-4BFD-ACE1-6FF5D5DB5175}"/>
              </a:ext>
            </a:extLst>
          </p:cNvPr>
          <p:cNvSpPr>
            <a:spLocks noGrp="1"/>
          </p:cNvSpPr>
          <p:nvPr>
            <p:ph idx="1"/>
          </p:nvPr>
        </p:nvSpPr>
        <p:spPr>
          <a:xfrm>
            <a:off x="746628" y="1663065"/>
            <a:ext cx="10876280" cy="4351338"/>
          </a:xfrm>
        </p:spPr>
        <p:txBody>
          <a:bodyPr>
            <a:normAutofit/>
          </a:bodyPr>
          <a:lstStyle/>
          <a:p>
            <a:pPr marL="0" indent="0">
              <a:buNone/>
            </a:pPr>
            <a:r>
              <a:rPr lang="zh-CN" altLang="en-US"/>
              <a:t>　上①谓侍臣曰：“吾闻西域贾②胡得美珠，剖身以藏之，有诸？”侍臣曰：“有之。”上曰：“人皆知彼之爱珠而不爱其身也；吏受赇抵法③，与帝王徇奢欲而亡国者，何以异于彼胡之可笑邪！”魏征曰：“昔鲁哀公谓孔子曰：‘人有好忘者，徙宅而忘其妻。’孔子曰：‘又有甚者，桀、纣乃忘其身。’亦犹是也。”</a:t>
            </a:r>
            <a:r>
              <a:rPr lang="zh-CN" altLang="en-US" u="sng"/>
              <a:t>上曰然朕与公辈④宜戮力相辅庶⑤免为人所笑也</a:t>
            </a:r>
            <a:r>
              <a:rPr lang="zh-CN" altLang="en-US"/>
              <a:t>！” </a:t>
            </a:r>
            <a:endParaRPr lang="en-US" altLang="zh-CN"/>
          </a:p>
          <a:p>
            <a:pPr marL="0" indent="0" algn="r">
              <a:buNone/>
            </a:pPr>
            <a:r>
              <a:rPr lang="zh-CN" altLang="en-US"/>
              <a:t>节选自</a:t>
            </a:r>
            <a:r>
              <a:rPr lang="en-US" altLang="zh-CN"/>
              <a:t>《</a:t>
            </a:r>
            <a:r>
              <a:rPr lang="zh-CN" altLang="en-US"/>
              <a:t>资治通鉴</a:t>
            </a:r>
            <a:r>
              <a:rPr lang="en-US" altLang="zh-CN"/>
              <a:t>》</a:t>
            </a:r>
            <a:r>
              <a:rPr lang="zh-CN" altLang="en-US"/>
              <a:t>，有删改</a:t>
            </a:r>
            <a:endParaRPr lang="en-US" altLang="zh-CN"/>
          </a:p>
          <a:p>
            <a:pPr marL="0" indent="0">
              <a:buNone/>
            </a:pPr>
            <a:r>
              <a:rPr lang="zh-CN" altLang="en-US">
                <a:effectLst/>
              </a:rPr>
              <a:t>注释：</a:t>
            </a:r>
            <a:endParaRPr lang="en-US" altLang="zh-CN">
              <a:effectLst/>
            </a:endParaRPr>
          </a:p>
          <a:p>
            <a:pPr marL="0" indent="0">
              <a:buNone/>
            </a:pPr>
            <a:r>
              <a:rPr lang="zh-CN" altLang="en-US">
                <a:effectLst/>
              </a:rPr>
              <a:t>①上：指</a:t>
            </a:r>
            <a:r>
              <a:rPr lang="zh-CN" altLang="en-US">
                <a:effectLst/>
                <a:hlinkClick r:id="rId2">
                  <a:extLst>
                    <a:ext uri="{A12FA001-AC4F-418D-AE19-62706E023703}">
                      <ahyp:hlinkClr xmlns:ahyp="http://schemas.microsoft.com/office/drawing/2018/hyperlinkcolor" val="tx"/>
                    </a:ext>
                  </a:extLst>
                </a:hlinkClick>
              </a:rPr>
              <a:t>唐太宗李世民</a:t>
            </a:r>
            <a:r>
              <a:rPr lang="zh-CN" altLang="en-US">
                <a:effectLst/>
              </a:rPr>
              <a:t>。 ②贾：商人。 ③受赇抵法：受赇，收贿赂。抵法，触犯了法律。 ④公辈：你们。 ⑤庶：差不多。</a:t>
            </a:r>
            <a:endParaRPr lang="zh-CN" altLang="en-US"/>
          </a:p>
        </p:txBody>
      </p:sp>
      <p:grpSp>
        <p:nvGrpSpPr>
          <p:cNvPr id="4" name="组合 3">
            <a:extLst>
              <a:ext uri="{FF2B5EF4-FFF2-40B4-BE49-F238E27FC236}">
                <a16:creationId xmlns:a16="http://schemas.microsoft.com/office/drawing/2014/main" id="{ED6BD04D-1E2D-48C0-BD39-231309AA539D}"/>
              </a:ext>
            </a:extLst>
          </p:cNvPr>
          <p:cNvGrpSpPr/>
          <p:nvPr/>
        </p:nvGrpSpPr>
        <p:grpSpPr>
          <a:xfrm>
            <a:off x="322328" y="338018"/>
            <a:ext cx="1980029" cy="874442"/>
            <a:chOff x="4418133" y="492339"/>
            <a:chExt cx="1980029" cy="874442"/>
          </a:xfrm>
        </p:grpSpPr>
        <p:sp>
          <p:nvSpPr>
            <p:cNvPr id="5" name="矩形 4">
              <a:extLst>
                <a:ext uri="{FF2B5EF4-FFF2-40B4-BE49-F238E27FC236}">
                  <a16:creationId xmlns:a16="http://schemas.microsoft.com/office/drawing/2014/main" id="{8F7F9D16-39BF-4FA0-BE32-487871433291}"/>
                </a:ext>
              </a:extLst>
            </p:cNvPr>
            <p:cNvSpPr/>
            <p:nvPr/>
          </p:nvSpPr>
          <p:spPr>
            <a:xfrm>
              <a:off x="458652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id="{B12275DA-B905-45EA-B4C1-5D06229531EE}"/>
                </a:ext>
              </a:extLst>
            </p:cNvPr>
            <p:cNvSpPr txBox="1"/>
            <p:nvPr/>
          </p:nvSpPr>
          <p:spPr>
            <a:xfrm>
              <a:off x="4418133" y="667950"/>
              <a:ext cx="1980029" cy="523220"/>
            </a:xfrm>
            <a:prstGeom prst="rect">
              <a:avLst/>
            </a:prstGeom>
            <a:solidFill>
              <a:schemeClr val="bg1"/>
            </a:solid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gradFill>
                    <a:gsLst>
                      <a:gs pos="0">
                        <a:prstClr val="black"/>
                      </a:gs>
                      <a:gs pos="100000">
                        <a:srgbClr val="C00000"/>
                      </a:gs>
                    </a:gsLst>
                    <a:lin ang="0" scaled="0"/>
                  </a:gradFill>
                  <a:effectLst/>
                  <a:uLnTx/>
                  <a:uFillTx/>
                  <a:latin typeface="宋体" panose="02010600030101010101" pitchFamily="2" charset="-122"/>
                  <a:ea typeface="宋体" panose="02010600030101010101" pitchFamily="2" charset="-122"/>
                  <a:cs typeface="Tahoma" panose="020b0604030504040204" pitchFamily="34" charset="0"/>
                </a:rPr>
                <a:t>对比阅读二</a:t>
              </a:r>
            </a:p>
          </p:txBody>
        </p:sp>
      </p:grpSp>
      <p:sp>
        <p:nvSpPr>
          <p:cNvPr id="7" name="文本框 6">
            <a:extLst>
              <a:ext uri="{FF2B5EF4-FFF2-40B4-BE49-F238E27FC236}">
                <a16:creationId xmlns:a16="http://schemas.microsoft.com/office/drawing/2014/main" id="{997E1AD9-2C7C-4A65-8EB8-936EEC7F0769}"/>
              </a:ext>
            </a:extLst>
          </p:cNvPr>
          <p:cNvSpPr txBox="1"/>
          <p:nvPr/>
        </p:nvSpPr>
        <p:spPr>
          <a:xfrm>
            <a:off x="4609968" y="744461"/>
            <a:ext cx="31496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r>
              <a:rPr kumimoji="0" lang="zh-CN" altLang="en-US" sz="3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甲</a:t>
            </a:r>
            <a:r>
              <a:rPr kumimoji="0" lang="en-US" altLang="zh-CN" sz="3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r>
              <a:rPr kumimoji="0" lang="zh-CN" altLang="en-US" sz="3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剖腹藏珠</a:t>
            </a:r>
          </a:p>
        </p:txBody>
      </p:sp>
    </p:spTree>
    <p:extLst>
      <p:ext uri="{BB962C8B-B14F-4D97-AF65-F5344CB8AC3E}">
        <p14:creationId xmlns:p14="http://schemas.microsoft.com/office/powerpoint/2010/main" val="14626588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461AD6F6-9113-4876-9D09-5C0D3B517947}"/>
              </a:ext>
            </a:extLst>
          </p:cNvPr>
          <p:cNvSpPr>
            <a:spLocks noGrp="1"/>
          </p:cNvSpPr>
          <p:nvPr>
            <p:ph type="title"/>
          </p:nvPr>
        </p:nvSpPr>
        <p:spPr/>
        <p:txBody>
          <a:bodyPr/>
          <a:lstStyle/>
          <a:p>
            <a:r>
              <a:rPr lang="zh-CN" altLang="en-US"/>
              <a:t>译文：　</a:t>
            </a:r>
          </a:p>
        </p:txBody>
      </p:sp>
      <p:sp>
        <p:nvSpPr>
          <p:cNvPr id="3" name="内容占位符 2">
            <a:extLst>
              <a:ext uri="{FF2B5EF4-FFF2-40B4-BE49-F238E27FC236}">
                <a16:creationId xmlns:a16="http://schemas.microsoft.com/office/drawing/2014/main" id="{F4D0F2AE-000C-46E7-AEA1-6A7849D2337C}"/>
              </a:ext>
            </a:extLst>
          </p:cNvPr>
          <p:cNvSpPr>
            <a:spLocks noGrp="1"/>
          </p:cNvSpPr>
          <p:nvPr>
            <p:ph idx="1"/>
          </p:nvPr>
        </p:nvSpPr>
        <p:spPr>
          <a:xfrm>
            <a:off x="594360" y="1690688"/>
            <a:ext cx="11003280" cy="4351338"/>
          </a:xfrm>
        </p:spPr>
        <p:txBody>
          <a:bodyPr/>
          <a:lstStyle/>
          <a:p>
            <a:r>
              <a:rPr lang="zh-CN" altLang="en-US"/>
              <a:t>皇上对侍臣说：“朕听闻西域有个商人，得到一颗无价的宝珠，就剖开自己的肚子，把宝珠藏在里面，（因而丢了性命）有这回事吗？”侍臣回答说：“是有这么回事。”皇上说：“人们都知道，嘲笑这个商人爱惜宝珠而不爱惜身体，但有的官员因贪赃受贿而受法律制裁（丧命），和有的皇帝因追求无限制的欲望而亡国的，与那个胡商的可笑行为有什么两样呢？”魏征说：“从前鲁哀公对孔子说：‘有个健忘的人，搬家而遗忘了妻子’。孔子说：‘还有健忘得更严重的呢：桀、纣把自己都忘了。’也和这个事是一样阿。”皇上说“是啊，我和你们应该同心合力地互相帮助，差不多能够避免为他人所讥笑啊！” </a:t>
            </a:r>
          </a:p>
          <a:p>
            <a:endParaRPr lang="zh-CN" altLang="en-US"/>
          </a:p>
          <a:p>
            <a:endParaRPr lang="zh-CN" altLang="en-US"/>
          </a:p>
          <a:p>
            <a:endParaRPr lang="zh-CN" altLang="en-US"/>
          </a:p>
        </p:txBody>
      </p:sp>
    </p:spTree>
    <p:extLst>
      <p:ext uri="{BB962C8B-B14F-4D97-AF65-F5344CB8AC3E}">
        <p14:creationId xmlns:p14="http://schemas.microsoft.com/office/powerpoint/2010/main" val="307755777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AE3AD3AA-552A-43AE-93D5-2B3ABEFBB2C0}"/>
              </a:ext>
            </a:extLst>
          </p:cNvPr>
          <p:cNvSpPr txBox="1">
            <a:spLocks noGrp="1"/>
          </p:cNvSpPr>
          <p:nvPr>
            <p:ph type="title"/>
          </p:nvPr>
        </p:nvSpPr>
        <p:spPr>
          <a:xfrm>
            <a:off x="838200" y="760141"/>
            <a:ext cx="10515600" cy="535531"/>
          </a:xfrm>
          <a:prstGeom prst="rect">
            <a:avLst/>
          </a:prstGeom>
          <a:noFill/>
        </p:spPr>
        <p:txBody>
          <a:bodyPr wrap="square" rtlCol="0">
            <a:spAutoFit/>
          </a:bodyPr>
          <a:lstStyle/>
          <a:p>
            <a:pPr algn="ctr"/>
            <a:r>
              <a:rPr lang="en-US" altLang="zh-CN" sz="3200"/>
              <a:t>【</a:t>
            </a:r>
            <a:r>
              <a:rPr lang="zh-CN" altLang="en-US" sz="3200"/>
              <a:t>乙</a:t>
            </a:r>
            <a:r>
              <a:rPr lang="en-US" altLang="zh-CN" sz="3200"/>
              <a:t>】</a:t>
            </a:r>
            <a:r>
              <a:rPr lang="zh-CN" altLang="en-US" sz="3200"/>
              <a:t>不贪为宝</a:t>
            </a:r>
          </a:p>
        </p:txBody>
      </p:sp>
      <p:sp>
        <p:nvSpPr>
          <p:cNvPr id="3" name="内容占位符 2">
            <a:extLst>
              <a:ext uri="{FF2B5EF4-FFF2-40B4-BE49-F238E27FC236}">
                <a16:creationId xmlns:a16="http://schemas.microsoft.com/office/drawing/2014/main" id="{AF2F4B4D-C9FB-43AD-9A2A-D557C6030361}"/>
              </a:ext>
            </a:extLst>
          </p:cNvPr>
          <p:cNvSpPr>
            <a:spLocks noGrp="1"/>
          </p:cNvSpPr>
          <p:nvPr>
            <p:ph idx="1"/>
          </p:nvPr>
        </p:nvSpPr>
        <p:spPr>
          <a:xfrm>
            <a:off x="756920" y="1746521"/>
            <a:ext cx="10515600" cy="4351338"/>
          </a:xfrm>
        </p:spPr>
        <p:txBody>
          <a:bodyPr/>
          <a:lstStyle/>
          <a:p>
            <a:pPr marL="0" indent="0">
              <a:buNone/>
            </a:pPr>
            <a:r>
              <a:rPr lang="zh-CN" altLang="en-US"/>
              <a:t>宋人或得玉，献诸子罕。子罕弗受。献玉者曰：“以示玉人，玉人以为宝也，故敢献之”。子罕曰：“我以不贪为宝，尔以玉为宝，若以与我，皆丧宝也，不若人有其宝。”稽首而告曰：“小人怀璧，不可以越乡。纳此以请死也。” 子罕寘诸其里，使玉人为之攻之，富而后使复其所。</a:t>
            </a:r>
            <a:endParaRPr lang="en-US" altLang="zh-CN"/>
          </a:p>
          <a:p>
            <a:pPr marL="0" indent="0">
              <a:buNone/>
            </a:pPr>
            <a:endParaRPr lang="en-US" altLang="zh-CN"/>
          </a:p>
          <a:p>
            <a:pPr marL="0" indent="0" algn="r">
              <a:buNone/>
            </a:pPr>
            <a:r>
              <a:rPr lang="zh-CN" altLang="en-US"/>
              <a:t>节选自</a:t>
            </a:r>
            <a:r>
              <a:rPr lang="en-US" altLang="zh-CN"/>
              <a:t>《</a:t>
            </a:r>
            <a:r>
              <a:rPr lang="zh-CN" altLang="en-US"/>
              <a:t>左传</a:t>
            </a:r>
            <a:r>
              <a:rPr lang="en-US" altLang="zh-CN"/>
              <a:t>·</a:t>
            </a:r>
            <a:r>
              <a:rPr lang="zh-CN" altLang="en-US"/>
              <a:t>襄公十五年</a:t>
            </a:r>
            <a:r>
              <a:rPr lang="en-US" altLang="zh-CN"/>
              <a:t>》 </a:t>
            </a:r>
            <a:endParaRPr lang="zh-CN" altLang="en-US"/>
          </a:p>
        </p:txBody>
      </p:sp>
    </p:spTree>
    <p:extLst>
      <p:ext uri="{BB962C8B-B14F-4D97-AF65-F5344CB8AC3E}">
        <p14:creationId xmlns:p14="http://schemas.microsoft.com/office/powerpoint/2010/main" val="156674761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1408845" y="1920222"/>
            <a:ext cx="2438400" cy="2438400"/>
            <a:chOff x="1485900" y="1905000"/>
            <a:chExt cx="2438400" cy="2438400"/>
          </a:xfrm>
        </p:grpSpPr>
        <p:sp>
          <p:nvSpPr>
            <p:cNvPr id="3" name="椭圆 2"/>
            <p:cNvSpPr/>
            <p:nvPr/>
          </p:nvSpPr>
          <p:spPr>
            <a:xfrm>
              <a:off x="1485900" y="1905000"/>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56324" y="2152537"/>
              <a:ext cx="1897552" cy="194332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组合 10"/>
          <p:cNvGrpSpPr/>
          <p:nvPr/>
        </p:nvGrpSpPr>
        <p:grpSpPr>
          <a:xfrm>
            <a:off x="8150481" y="1925302"/>
            <a:ext cx="2438400" cy="2438400"/>
            <a:chOff x="4787900" y="1905000"/>
            <a:chExt cx="2438400" cy="2438400"/>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31767" y="2150950"/>
              <a:ext cx="1950667" cy="19465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椭圆 23"/>
            <p:cNvSpPr/>
            <p:nvPr/>
          </p:nvSpPr>
          <p:spPr>
            <a:xfrm>
              <a:off x="4787900" y="1905000"/>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5D329024-90C6-476C-9640-6683EBF1CA59}"/>
              </a:ext>
            </a:extLst>
          </p:cNvPr>
          <p:cNvGrpSpPr/>
          <p:nvPr/>
        </p:nvGrpSpPr>
        <p:grpSpPr>
          <a:xfrm>
            <a:off x="4700966" y="1920222"/>
            <a:ext cx="2438400" cy="2438400"/>
            <a:chOff x="7872638" y="2013946"/>
            <a:chExt cx="2438400" cy="2438400"/>
          </a:xfrm>
        </p:grpSpPr>
        <p:pic>
          <p:nvPicPr>
            <p:cNvPr id="16" name="Picture 4">
              <a:extLst>
                <a:ext uri="{FF2B5EF4-FFF2-40B4-BE49-F238E27FC236}">
                  <a16:creationId xmlns:a16="http://schemas.microsoft.com/office/drawing/2014/main" id="{6D86D7B7-775A-4D33-A706-C7F7785A800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28360" y="2267613"/>
              <a:ext cx="1926956" cy="193106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a:extLst>
                <a:ext uri="{FF2B5EF4-FFF2-40B4-BE49-F238E27FC236}">
                  <a16:creationId xmlns:a16="http://schemas.microsoft.com/office/drawing/2014/main" id="{DA1AD189-FFEC-46D2-A745-0F2002A382B5}"/>
                </a:ext>
              </a:extLst>
            </p:cNvPr>
            <p:cNvSpPr/>
            <p:nvPr/>
          </p:nvSpPr>
          <p:spPr>
            <a:xfrm>
              <a:off x="7872638" y="2013946"/>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a:ext uri="{FF2B5EF4-FFF2-40B4-BE49-F238E27FC236}">
                <a16:creationId xmlns:a16="http://schemas.microsoft.com/office/drawing/2014/main" id="{1F2F5DEE-A6E5-4C44-9868-BE0544F40F9C}"/>
              </a:ext>
            </a:extLst>
          </p:cNvPr>
          <p:cNvSpPr/>
          <p:nvPr/>
        </p:nvSpPr>
        <p:spPr>
          <a:xfrm>
            <a:off x="4405506" y="4721367"/>
            <a:ext cx="2882045" cy="1143070"/>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吕蒙正不计人过</a:t>
            </a:r>
            <a:r>
              <a:rPr lang="en-US" altLang="zh-CN" sz="2400">
                <a:solidFill>
                  <a:schemeClr val="bg1">
                    <a:lumMod val="50000"/>
                  </a:schemeClr>
                </a:solidFill>
              </a:rPr>
              <a:t>》</a:t>
            </a:r>
          </a:p>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娄师德传</a:t>
            </a:r>
            <a:r>
              <a:rPr lang="en-US" altLang="zh-CN" sz="2400">
                <a:solidFill>
                  <a:schemeClr val="bg1">
                    <a:lumMod val="50000"/>
                  </a:schemeClr>
                </a:solidFill>
              </a:rPr>
              <a:t>》</a:t>
            </a:r>
          </a:p>
        </p:txBody>
      </p:sp>
      <p:sp>
        <p:nvSpPr>
          <p:cNvPr id="22" name="文本框 21">
            <a:extLst>
              <a:ext uri="{FF2B5EF4-FFF2-40B4-BE49-F238E27FC236}">
                <a16:creationId xmlns:a16="http://schemas.microsoft.com/office/drawing/2014/main" id="{E6450D48-EB5F-481A-A342-416310194CC6}"/>
              </a:ext>
            </a:extLst>
          </p:cNvPr>
          <p:cNvSpPr txBox="1"/>
          <p:nvPr/>
        </p:nvSpPr>
        <p:spPr>
          <a:xfrm>
            <a:off x="3951823" y="653330"/>
            <a:ext cx="4288353" cy="584775"/>
          </a:xfrm>
          <a:prstGeom prst="rect">
            <a:avLst/>
          </a:prstGeom>
          <a:solidFill>
            <a:schemeClr val="bg1"/>
          </a:solidFill>
        </p:spPr>
        <p:txBody>
          <a:bodyPr vert="horz" wrap="none" rtlCol="0">
            <a:spAutoFit/>
          </a:bodyPr>
          <a:lstStyle/>
          <a:p>
            <a:r>
              <a:rPr lang="zh-CN" altLang="en-US" sz="3200">
                <a:gradFill>
                  <a:gsLst>
                    <a:gs pos="0">
                      <a:schemeClr val="tx1"/>
                    </a:gs>
                    <a:gs pos="100000">
                      <a:srgbClr val="C00000"/>
                    </a:gs>
                  </a:gsLst>
                  <a:lin ang="0" scaled="0"/>
                </a:gradFill>
                <a:latin typeface="+mn-ea"/>
                <a:cs typeface="Tahoma" panose="020b0604030504040204" pitchFamily="34" charset="0"/>
              </a:rPr>
              <a:t>哲理类</a:t>
            </a:r>
            <a:r>
              <a:rPr lang="en-US" altLang="zh-CN" sz="3200">
                <a:gradFill>
                  <a:gsLst>
                    <a:gs pos="0">
                      <a:schemeClr val="tx1"/>
                    </a:gs>
                    <a:gs pos="100000">
                      <a:srgbClr val="C00000"/>
                    </a:gs>
                  </a:gsLst>
                  <a:lin ang="0" scaled="0"/>
                </a:gradFill>
                <a:latin typeface="+mn-ea"/>
                <a:cs typeface="Tahoma" panose="020b0604030504040204" pitchFamily="34" charset="0"/>
              </a:rPr>
              <a:t>——</a:t>
            </a:r>
            <a:r>
              <a:rPr lang="zh-CN" altLang="en-US" sz="3200">
                <a:gradFill>
                  <a:gsLst>
                    <a:gs pos="0">
                      <a:schemeClr val="tx1"/>
                    </a:gs>
                    <a:gs pos="100000">
                      <a:srgbClr val="C00000"/>
                    </a:gs>
                  </a:gsLst>
                  <a:lin ang="0" scaled="0"/>
                </a:gradFill>
                <a:latin typeface="+mn-ea"/>
                <a:cs typeface="Tahoma" panose="020b0604030504040204" pitchFamily="34" charset="0"/>
              </a:rPr>
              <a:t>为人处世篇</a:t>
            </a:r>
          </a:p>
        </p:txBody>
      </p:sp>
      <p:sp>
        <p:nvSpPr>
          <p:cNvPr id="20" name="矩形 19">
            <a:extLst>
              <a:ext uri="{FF2B5EF4-FFF2-40B4-BE49-F238E27FC236}">
                <a16:creationId xmlns:a16="http://schemas.microsoft.com/office/drawing/2014/main" id="{D8EFA02E-C031-4928-B4B4-9A1E000E7DC1}"/>
              </a:ext>
            </a:extLst>
          </p:cNvPr>
          <p:cNvSpPr/>
          <p:nvPr/>
        </p:nvSpPr>
        <p:spPr>
          <a:xfrm>
            <a:off x="7752080" y="4718385"/>
            <a:ext cx="3474720" cy="1143070"/>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刘邦论三杰 </a:t>
            </a:r>
            <a:r>
              <a:rPr lang="en-US" altLang="zh-CN" sz="2400">
                <a:solidFill>
                  <a:schemeClr val="bg1">
                    <a:lumMod val="50000"/>
                  </a:schemeClr>
                </a:solidFill>
              </a:rPr>
              <a:t>》</a:t>
            </a:r>
          </a:p>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唐太宗论举贤</a:t>
            </a:r>
            <a:r>
              <a:rPr lang="en-US" altLang="zh-CN" sz="2400">
                <a:solidFill>
                  <a:schemeClr val="bg1">
                    <a:lumMod val="50000"/>
                  </a:schemeClr>
                </a:solidFill>
              </a:rPr>
              <a:t>》</a:t>
            </a:r>
          </a:p>
        </p:txBody>
      </p:sp>
      <p:sp>
        <p:nvSpPr>
          <p:cNvPr id="25" name="矩形 24">
            <a:extLst>
              <a:ext uri="{FF2B5EF4-FFF2-40B4-BE49-F238E27FC236}">
                <a16:creationId xmlns:a16="http://schemas.microsoft.com/office/drawing/2014/main" id="{CFA31050-3D08-45D2-B4D9-677BF3B7B195}"/>
              </a:ext>
            </a:extLst>
          </p:cNvPr>
          <p:cNvSpPr/>
          <p:nvPr/>
        </p:nvSpPr>
        <p:spPr>
          <a:xfrm>
            <a:off x="965200" y="4721367"/>
            <a:ext cx="2882045" cy="1137106"/>
          </a:xfrm>
          <a:prstGeom prst="rect">
            <a:avLst/>
          </a:prstGeom>
        </p:spPr>
        <p:txBody>
          <a:bodyPr vert="horz" wrap="square">
            <a:spAutoFit/>
          </a:bodyPr>
          <a:lstStyle/>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范阳祖逖</a:t>
            </a:r>
            <a:r>
              <a:rPr lang="en-US" altLang="zh-CN" sz="2400">
                <a:solidFill>
                  <a:schemeClr val="bg1">
                    <a:lumMod val="50000"/>
                  </a:schemeClr>
                </a:solidFill>
              </a:rPr>
              <a:t>》</a:t>
            </a:r>
          </a:p>
          <a:p>
            <a:pPr algn="ctr">
              <a:lnSpc>
                <a:spcPct val="150000"/>
              </a:lnSpc>
            </a:pPr>
            <a:r>
              <a:rPr lang="en-US" altLang="zh-CN" sz="2400">
                <a:solidFill>
                  <a:schemeClr val="bg1">
                    <a:lumMod val="50000"/>
                  </a:schemeClr>
                </a:solidFill>
              </a:rPr>
              <a:t>《</a:t>
            </a:r>
            <a:r>
              <a:rPr lang="zh-CN" altLang="en-US" sz="2400">
                <a:solidFill>
                  <a:schemeClr val="bg1">
                    <a:lumMod val="50000"/>
                  </a:schemeClr>
                </a:solidFill>
              </a:rPr>
              <a:t>琨少负志气</a:t>
            </a:r>
            <a:r>
              <a:rPr lang="en-US" altLang="zh-CN" sz="2400">
                <a:solidFill>
                  <a:schemeClr val="bg1">
                    <a:lumMod val="50000"/>
                  </a:schemeClr>
                </a:solidFill>
              </a:rPr>
              <a:t>》</a:t>
            </a:r>
          </a:p>
        </p:txBody>
      </p:sp>
    </p:spTree>
    <p:extLst>
      <p:ext uri="{BB962C8B-B14F-4D97-AF65-F5344CB8AC3E}">
        <p14:creationId xmlns:p14="http://schemas.microsoft.com/office/powerpoint/2010/main" val="284209931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250"/>
                                        <p:tgtEl>
                                          <p:spTgt spid="11"/>
                                        </p:tgtEl>
                                      </p:cBhvr>
                                    </p:animEffect>
                                    <p:anim calcmode="lin" valueType="num">
                                      <p:cBhvr>
                                        <p:cTn id="14" dur="1250" fill="hold"/>
                                        <p:tgtEl>
                                          <p:spTgt spid="11"/>
                                        </p:tgtEl>
                                        <p:attrNameLst>
                                          <p:attrName>ppt_x</p:attrName>
                                        </p:attrNameLst>
                                      </p:cBhvr>
                                      <p:tavLst>
                                        <p:tav tm="0">
                                          <p:val>
                                            <p:strVal val="#ppt_x"/>
                                          </p:val>
                                        </p:tav>
                                        <p:tav tm="100000">
                                          <p:val>
                                            <p:strVal val="#ppt_x"/>
                                          </p:val>
                                        </p:tav>
                                      </p:tavLst>
                                    </p:anim>
                                    <p:anim calcmode="lin" valueType="num">
                                      <p:cBhvr>
                                        <p:cTn id="15" dur="1250" fill="hold"/>
                                        <p:tgtEl>
                                          <p:spTgt spid="1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250"/>
                                        <p:tgtEl>
                                          <p:spTgt spid="15"/>
                                        </p:tgtEl>
                                      </p:cBhvr>
                                    </p:animEffect>
                                    <p:anim calcmode="lin" valueType="num">
                                      <p:cBhvr>
                                        <p:cTn id="20" dur="1250" fill="hold"/>
                                        <p:tgtEl>
                                          <p:spTgt spid="15"/>
                                        </p:tgtEl>
                                        <p:attrNameLst>
                                          <p:attrName>ppt_x</p:attrName>
                                        </p:attrNameLst>
                                      </p:cBhvr>
                                      <p:tavLst>
                                        <p:tav tm="0">
                                          <p:val>
                                            <p:strVal val="#ppt_x"/>
                                          </p:val>
                                        </p:tav>
                                        <p:tav tm="100000">
                                          <p:val>
                                            <p:strVal val="#ppt_x"/>
                                          </p:val>
                                        </p:tav>
                                      </p:tavLst>
                                    </p:anim>
                                    <p:anim calcmode="lin" valueType="num">
                                      <p:cBhvr>
                                        <p:cTn id="21" dur="1250" fill="hold"/>
                                        <p:tgtEl>
                                          <p:spTgt spid="1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250"/>
                                        <p:tgtEl>
                                          <p:spTgt spid="18"/>
                                        </p:tgtEl>
                                      </p:cBhvr>
                                    </p:animEffect>
                                    <p:anim calcmode="lin" valueType="num">
                                      <p:cBhvr>
                                        <p:cTn id="26" dur="1250" fill="hold"/>
                                        <p:tgtEl>
                                          <p:spTgt spid="18"/>
                                        </p:tgtEl>
                                        <p:attrNameLst>
                                          <p:attrName>ppt_x</p:attrName>
                                        </p:attrNameLst>
                                      </p:cBhvr>
                                      <p:tavLst>
                                        <p:tav tm="0">
                                          <p:val>
                                            <p:strVal val="#ppt_x"/>
                                          </p:val>
                                        </p:tav>
                                        <p:tav tm="100000">
                                          <p:val>
                                            <p:strVal val="#ppt_x"/>
                                          </p:val>
                                        </p:tav>
                                      </p:tavLst>
                                    </p:anim>
                                    <p:anim calcmode="lin" valueType="num">
                                      <p:cBhvr>
                                        <p:cTn id="27" dur="1250" fill="hold"/>
                                        <p:tgtEl>
                                          <p:spTgt spid="18"/>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500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250"/>
                                        <p:tgtEl>
                                          <p:spTgt spid="20"/>
                                        </p:tgtEl>
                                      </p:cBhvr>
                                    </p:animEffect>
                                    <p:anim calcmode="lin" valueType="num">
                                      <p:cBhvr>
                                        <p:cTn id="32" dur="1250" fill="hold"/>
                                        <p:tgtEl>
                                          <p:spTgt spid="20"/>
                                        </p:tgtEl>
                                        <p:attrNameLst>
                                          <p:attrName>ppt_x</p:attrName>
                                        </p:attrNameLst>
                                      </p:cBhvr>
                                      <p:tavLst>
                                        <p:tav tm="0">
                                          <p:val>
                                            <p:strVal val="#ppt_x"/>
                                          </p:val>
                                        </p:tav>
                                        <p:tav tm="100000">
                                          <p:val>
                                            <p:strVal val="#ppt_x"/>
                                          </p:val>
                                        </p:tav>
                                      </p:tavLst>
                                    </p:anim>
                                    <p:anim calcmode="lin" valueType="num">
                                      <p:cBhvr>
                                        <p:cTn id="33" dur="1250" fill="hold"/>
                                        <p:tgtEl>
                                          <p:spTgt spid="2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625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250"/>
                                        <p:tgtEl>
                                          <p:spTgt spid="25"/>
                                        </p:tgtEl>
                                      </p:cBhvr>
                                    </p:animEffect>
                                    <p:anim calcmode="lin" valueType="num">
                                      <p:cBhvr>
                                        <p:cTn id="38" dur="1250" fill="hold"/>
                                        <p:tgtEl>
                                          <p:spTgt spid="25"/>
                                        </p:tgtEl>
                                        <p:attrNameLst>
                                          <p:attrName>ppt_x</p:attrName>
                                        </p:attrNameLst>
                                      </p:cBhvr>
                                      <p:tavLst>
                                        <p:tav tm="0">
                                          <p:val>
                                            <p:strVal val="#ppt_x"/>
                                          </p:val>
                                        </p:tav>
                                        <p:tav tm="100000">
                                          <p:val>
                                            <p:strVal val="#ppt_x"/>
                                          </p:val>
                                        </p:tav>
                                      </p:tavLst>
                                    </p:anim>
                                    <p:anim calcmode="lin" valueType="num">
                                      <p:cBhvr>
                                        <p:cTn id="39" dur="1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5"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EC9B563A-0391-404D-A58E-35B9E6252A79}"/>
              </a:ext>
            </a:extLst>
          </p:cNvPr>
          <p:cNvSpPr>
            <a:spLocks noGrp="1"/>
          </p:cNvSpPr>
          <p:nvPr>
            <p:ph type="title"/>
          </p:nvPr>
        </p:nvSpPr>
        <p:spPr/>
        <p:txBody>
          <a:bodyPr>
            <a:normAutofit/>
          </a:bodyPr>
          <a:lstStyle/>
          <a:p>
            <a:r>
              <a:rPr lang="zh-CN" altLang="en-US" sz="3200"/>
              <a:t>译文：</a:t>
            </a:r>
          </a:p>
        </p:txBody>
      </p:sp>
      <p:sp>
        <p:nvSpPr>
          <p:cNvPr id="3" name="内容占位符 2">
            <a:extLst>
              <a:ext uri="{FF2B5EF4-FFF2-40B4-BE49-F238E27FC236}">
                <a16:creationId xmlns:a16="http://schemas.microsoft.com/office/drawing/2014/main" id="{F5D73500-ABEC-4E31-B117-DCAFBB223DC2}"/>
              </a:ext>
            </a:extLst>
          </p:cNvPr>
          <p:cNvSpPr>
            <a:spLocks noGrp="1"/>
          </p:cNvSpPr>
          <p:nvPr>
            <p:ph idx="1"/>
          </p:nvPr>
        </p:nvSpPr>
        <p:spPr>
          <a:xfrm>
            <a:off x="695960" y="1690688"/>
            <a:ext cx="10515600" cy="4351338"/>
          </a:xfrm>
        </p:spPr>
        <p:txBody>
          <a:bodyPr/>
          <a:lstStyle/>
          <a:p>
            <a:r>
              <a:rPr lang="zh-CN" altLang="en-US"/>
              <a:t>有个宋国人得到一块玉石，将它献给子罕。子罕不肯接受。献玉石的人说：“我曾经把这块玉石拿给雕琢玉器的人鉴定过，他认为这玉是一块宝玉，所以我才敢进献它。” 子罕说：“我把不贪图财物的这种操守当作是宝物，你把玉石作为宝物。如果你将玉给予我，我们两人都丧失了心中的宝，还不如我们都拥有各自的宝物。” 献玉的人跪拜于地，告诉子罕说：“小人带着璧玉，不能安全地走过乡里，把玉石送给您，我就能在回家的路上免遭杀身之祸。” 于是，子罕把这块玉石放在自己的手里，把献玉人安置在自己的住处，请一位玉工替他雕琢成宝玉，卖出去后，把钱交给献玉的人，让他富有后再让他返回家乡。</a:t>
            </a:r>
          </a:p>
        </p:txBody>
      </p:sp>
    </p:spTree>
    <p:extLst>
      <p:ext uri="{BB962C8B-B14F-4D97-AF65-F5344CB8AC3E}">
        <p14:creationId xmlns:p14="http://schemas.microsoft.com/office/powerpoint/2010/main" val="392936075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20A5667-E3D6-4378-A4D5-F8BC889B8977}"/>
              </a:ext>
            </a:extLst>
          </p:cNvPr>
          <p:cNvSpPr>
            <a:spLocks noGrp="1"/>
          </p:cNvSpPr>
          <p:nvPr>
            <p:ph idx="1"/>
          </p:nvPr>
        </p:nvSpPr>
        <p:spPr>
          <a:xfrm>
            <a:off x="167018" y="284978"/>
            <a:ext cx="10515600" cy="4351338"/>
          </a:xfrm>
        </p:spPr>
        <p:txBody>
          <a:bodyPr>
            <a:noAutofit/>
          </a:bodyPr>
          <a:lstStyle/>
          <a:p>
            <a:pPr marL="0" indent="0">
              <a:lnSpc>
                <a:spcPct val="125000"/>
              </a:lnSpc>
              <a:buNone/>
            </a:pPr>
            <a:r>
              <a:rPr lang="en-US" altLang="zh-CN"/>
              <a:t>1.</a:t>
            </a:r>
            <a:r>
              <a:rPr lang="zh-CN" altLang="en-US"/>
              <a:t>解释下列句子中的加点字。</a:t>
            </a:r>
          </a:p>
          <a:p>
            <a:pPr marL="0" indent="0">
              <a:lnSpc>
                <a:spcPct val="125000"/>
              </a:lnSpc>
              <a:buNone/>
            </a:pPr>
            <a:r>
              <a:rPr lang="zh-CN" altLang="en-US"/>
              <a:t>（</a:t>
            </a:r>
            <a:r>
              <a:rPr lang="en-US" altLang="zh-CN"/>
              <a:t>1</a:t>
            </a:r>
            <a:r>
              <a:rPr lang="zh-CN" altLang="en-US"/>
              <a:t>）宋人</a:t>
            </a:r>
            <a:r>
              <a:rPr lang="zh-CN" altLang="en-US" u="sng"/>
              <a:t>或</a:t>
            </a:r>
            <a:r>
              <a:rPr lang="zh-CN" altLang="en-US"/>
              <a:t>得玉（　    ）    （</a:t>
            </a:r>
            <a:r>
              <a:rPr lang="en-US" altLang="zh-CN"/>
              <a:t>2</a:t>
            </a:r>
            <a:r>
              <a:rPr lang="zh-CN" altLang="en-US"/>
              <a:t>）子罕弗</a:t>
            </a:r>
            <a:r>
              <a:rPr lang="zh-CN" altLang="en-US" u="sng"/>
              <a:t>受</a:t>
            </a:r>
            <a:r>
              <a:rPr lang="zh-CN" altLang="en-US"/>
              <a:t>（    　）</a:t>
            </a:r>
          </a:p>
          <a:p>
            <a:pPr marL="0" indent="0">
              <a:lnSpc>
                <a:spcPct val="125000"/>
              </a:lnSpc>
              <a:buNone/>
            </a:pPr>
            <a:r>
              <a:rPr lang="zh-CN" altLang="en-US"/>
              <a:t>（</a:t>
            </a:r>
            <a:r>
              <a:rPr lang="en-US" altLang="zh-CN"/>
              <a:t>3</a:t>
            </a:r>
            <a:r>
              <a:rPr lang="zh-CN" altLang="en-US"/>
              <a:t>）若以</a:t>
            </a:r>
            <a:r>
              <a:rPr lang="zh-CN" altLang="en-US" u="sng"/>
              <a:t>与</a:t>
            </a:r>
            <a:r>
              <a:rPr lang="zh-CN" altLang="en-US"/>
              <a:t>我（     　）        （</a:t>
            </a:r>
            <a:r>
              <a:rPr lang="en-US" altLang="zh-CN"/>
              <a:t>4</a:t>
            </a:r>
            <a:r>
              <a:rPr lang="zh-CN" altLang="en-US"/>
              <a:t>）皆</a:t>
            </a:r>
            <a:r>
              <a:rPr lang="zh-CN" altLang="en-US" u="sng"/>
              <a:t>丧</a:t>
            </a:r>
            <a:r>
              <a:rPr lang="zh-CN" altLang="en-US"/>
              <a:t>宝也（　     ）</a:t>
            </a:r>
          </a:p>
          <a:p>
            <a:pPr marL="0" indent="0">
              <a:lnSpc>
                <a:spcPct val="125000"/>
              </a:lnSpc>
              <a:buNone/>
            </a:pPr>
            <a:r>
              <a:rPr lang="en-US" altLang="zh-CN"/>
              <a:t>2.</a:t>
            </a:r>
            <a:r>
              <a:rPr lang="zh-CN" altLang="en-US"/>
              <a:t>下列各组句子中，加点词语意思相同的一项是（           ）</a:t>
            </a:r>
            <a:endParaRPr lang="en-US" altLang="zh-CN"/>
          </a:p>
          <a:p>
            <a:pPr marL="0" indent="0">
              <a:lnSpc>
                <a:spcPct val="125000"/>
              </a:lnSpc>
              <a:buNone/>
            </a:pPr>
            <a:r>
              <a:rPr lang="en-US" altLang="zh-CN"/>
              <a:t>A.</a:t>
            </a:r>
            <a:r>
              <a:rPr lang="zh-CN" altLang="en-US"/>
              <a:t>与帝王循奢欲而</a:t>
            </a:r>
            <a:r>
              <a:rPr lang="zh-CN" altLang="en-US" u="sng"/>
              <a:t>亡</a:t>
            </a:r>
            <a:r>
              <a:rPr lang="zh-CN" altLang="en-US"/>
              <a:t>国者</a:t>
            </a:r>
            <a:r>
              <a:rPr lang="en-US" altLang="zh-CN"/>
              <a:t>/</a:t>
            </a:r>
            <a:r>
              <a:rPr lang="zh-CN" altLang="en-US"/>
              <a:t>身</a:t>
            </a:r>
            <a:r>
              <a:rPr lang="zh-CN" altLang="en-US" u="sng"/>
              <a:t>亡</a:t>
            </a:r>
            <a:r>
              <a:rPr lang="zh-CN" altLang="en-US"/>
              <a:t>所寄</a:t>
            </a:r>
            <a:endParaRPr lang="en-US" altLang="zh-CN"/>
          </a:p>
          <a:p>
            <a:pPr marL="0" indent="0">
              <a:lnSpc>
                <a:spcPct val="125000"/>
              </a:lnSpc>
              <a:buNone/>
            </a:pPr>
            <a:r>
              <a:rPr lang="en-US" altLang="zh-CN"/>
              <a:t>B.</a:t>
            </a:r>
            <a:r>
              <a:rPr lang="zh-CN" altLang="en-US"/>
              <a:t>昔鲁哀公</a:t>
            </a:r>
            <a:r>
              <a:rPr lang="zh-CN" altLang="en-US" u="sng"/>
              <a:t>谓</a:t>
            </a:r>
            <a:r>
              <a:rPr lang="zh-CN" altLang="en-US"/>
              <a:t>孔子曰</a:t>
            </a:r>
            <a:r>
              <a:rPr lang="en-US" altLang="zh-CN"/>
              <a:t>/</a:t>
            </a:r>
            <a:r>
              <a:rPr lang="zh-CN" altLang="en-US"/>
              <a:t>初，权</a:t>
            </a:r>
            <a:r>
              <a:rPr lang="zh-CN" altLang="en-US" u="sng"/>
              <a:t>谓</a:t>
            </a:r>
            <a:r>
              <a:rPr lang="zh-CN" altLang="en-US"/>
              <a:t>吕蒙曰</a:t>
            </a:r>
            <a:endParaRPr lang="en-US" altLang="zh-CN"/>
          </a:p>
          <a:p>
            <a:pPr marL="0" indent="0">
              <a:lnSpc>
                <a:spcPct val="125000"/>
              </a:lnSpc>
              <a:buNone/>
            </a:pPr>
            <a:r>
              <a:rPr lang="en-US" altLang="zh-CN"/>
              <a:t>C.</a:t>
            </a:r>
            <a:r>
              <a:rPr lang="zh-CN" altLang="en-US"/>
              <a:t>又有</a:t>
            </a:r>
            <a:r>
              <a:rPr lang="zh-CN" altLang="en-US" u="sng"/>
              <a:t>甚</a:t>
            </a:r>
            <a:r>
              <a:rPr lang="zh-CN" altLang="en-US"/>
              <a:t>者</a:t>
            </a:r>
            <a:r>
              <a:rPr lang="en-US" altLang="zh-CN"/>
              <a:t>/</a:t>
            </a:r>
            <a:r>
              <a:rPr lang="zh-CN" altLang="en-US" u="sng"/>
              <a:t>甚</a:t>
            </a:r>
            <a:r>
              <a:rPr lang="zh-CN" altLang="en-US"/>
              <a:t>善</a:t>
            </a:r>
            <a:endParaRPr lang="en-US" altLang="zh-CN"/>
          </a:p>
          <a:p>
            <a:pPr marL="0" indent="0">
              <a:lnSpc>
                <a:spcPct val="125000"/>
              </a:lnSpc>
              <a:buNone/>
            </a:pPr>
            <a:r>
              <a:rPr lang="en-US" altLang="zh-CN"/>
              <a:t>D.</a:t>
            </a:r>
            <a:r>
              <a:rPr lang="zh-CN" altLang="en-US"/>
              <a:t>爱珠</a:t>
            </a:r>
            <a:r>
              <a:rPr lang="zh-CN" altLang="en-US" u="sng"/>
              <a:t>而</a:t>
            </a:r>
            <a:r>
              <a:rPr lang="zh-CN" altLang="en-US"/>
              <a:t>不爱其身</a:t>
            </a:r>
            <a:r>
              <a:rPr lang="en-US" altLang="zh-CN"/>
              <a:t>/</a:t>
            </a:r>
            <a:r>
              <a:rPr lang="zh-CN" altLang="en-US"/>
              <a:t>稽首</a:t>
            </a:r>
            <a:r>
              <a:rPr lang="zh-CN" altLang="en-US" u="sng"/>
              <a:t>而</a:t>
            </a:r>
            <a:r>
              <a:rPr lang="zh-CN" altLang="en-US"/>
              <a:t>告曰</a:t>
            </a:r>
            <a:endParaRPr lang="en-US" altLang="zh-CN"/>
          </a:p>
          <a:p>
            <a:pPr marL="0" indent="0">
              <a:lnSpc>
                <a:spcPct val="125000"/>
              </a:lnSpc>
              <a:buNone/>
            </a:pPr>
            <a:r>
              <a:rPr lang="en-US" altLang="zh-CN"/>
              <a:t>3.</a:t>
            </a:r>
            <a:r>
              <a:rPr lang="zh-CN" altLang="en-US"/>
              <a:t>请用三条“</a:t>
            </a:r>
            <a:r>
              <a:rPr lang="en-US" altLang="zh-CN"/>
              <a:t>/</a:t>
            </a:r>
            <a:r>
              <a:rPr lang="zh-CN" altLang="en-US"/>
              <a:t>”给文中画线的句子断句</a:t>
            </a:r>
            <a:endParaRPr lang="en-US" altLang="zh-CN"/>
          </a:p>
          <a:p>
            <a:pPr marL="0" indent="0">
              <a:lnSpc>
                <a:spcPct val="125000"/>
              </a:lnSpc>
              <a:buNone/>
            </a:pPr>
            <a:r>
              <a:rPr lang="zh-CN" altLang="en-US"/>
              <a:t>上 曰 然 朕 与 公 辈 宜 戮 力 相 辅 庶 免 为 人 所 笑 也</a:t>
            </a:r>
            <a:endParaRPr lang="en-US" altLang="zh-CN"/>
          </a:p>
        </p:txBody>
      </p:sp>
      <p:sp>
        <p:nvSpPr>
          <p:cNvPr id="6" name="文本框 5">
            <a:extLst>
              <a:ext uri="{FF2B5EF4-FFF2-40B4-BE49-F238E27FC236}">
                <a16:creationId xmlns:a16="http://schemas.microsoft.com/office/drawing/2014/main" id="{415EE022-E3CF-453F-B138-174875D6BEB4}"/>
              </a:ext>
            </a:extLst>
          </p:cNvPr>
          <p:cNvSpPr txBox="1"/>
          <p:nvPr/>
        </p:nvSpPr>
        <p:spPr>
          <a:xfrm>
            <a:off x="8111707" y="2327138"/>
            <a:ext cx="941716"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B</a:t>
            </a: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7" name="文本框 6">
            <a:extLst>
              <a:ext uri="{FF2B5EF4-FFF2-40B4-BE49-F238E27FC236}">
                <a16:creationId xmlns:a16="http://schemas.microsoft.com/office/drawing/2014/main" id="{5F0D79A3-6134-452D-A235-F96A8BC70F63}"/>
              </a:ext>
            </a:extLst>
          </p:cNvPr>
          <p:cNvSpPr txBox="1"/>
          <p:nvPr/>
        </p:nvSpPr>
        <p:spPr>
          <a:xfrm>
            <a:off x="1363928" y="6280932"/>
            <a:ext cx="941716"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8" name="文本框 7">
            <a:extLst>
              <a:ext uri="{FF2B5EF4-FFF2-40B4-BE49-F238E27FC236}">
                <a16:creationId xmlns:a16="http://schemas.microsoft.com/office/drawing/2014/main" id="{5B3406AB-71AE-4CCF-B30B-AA04DFDC5B1C}"/>
              </a:ext>
            </a:extLst>
          </p:cNvPr>
          <p:cNvSpPr txBox="1"/>
          <p:nvPr/>
        </p:nvSpPr>
        <p:spPr>
          <a:xfrm>
            <a:off x="5305246" y="6280932"/>
            <a:ext cx="941716"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302CF585-1E12-48B4-9923-FEBF2C458BD4}"/>
              </a:ext>
            </a:extLst>
          </p:cNvPr>
          <p:cNvSpPr txBox="1"/>
          <p:nvPr/>
        </p:nvSpPr>
        <p:spPr>
          <a:xfrm>
            <a:off x="887368" y="6280932"/>
            <a:ext cx="382632"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10" name="文本框 9">
            <a:extLst>
              <a:ext uri="{FF2B5EF4-FFF2-40B4-BE49-F238E27FC236}">
                <a16:creationId xmlns:a16="http://schemas.microsoft.com/office/drawing/2014/main" id="{1851A6BD-AF54-4471-82D8-3FB19BB17A99}"/>
              </a:ext>
            </a:extLst>
          </p:cNvPr>
          <p:cNvSpPr txBox="1"/>
          <p:nvPr/>
        </p:nvSpPr>
        <p:spPr>
          <a:xfrm>
            <a:off x="3163787" y="965538"/>
            <a:ext cx="1083093" cy="523220"/>
          </a:xfrm>
          <a:prstGeom prst="rect">
            <a:avLst/>
          </a:prstGeom>
          <a:noFill/>
        </p:spPr>
        <p:txBody>
          <a:bodyPr wrap="square">
            <a:spAutoFit/>
          </a:bodyPr>
          <a:lstStyle/>
          <a:p>
            <a:r>
              <a:rPr lang="zh-CN" altLang="en-US" sz="2800">
                <a:solidFill>
                  <a:srgbClr val="FF0000"/>
                </a:solidFill>
              </a:rPr>
              <a:t>有人</a:t>
            </a:r>
          </a:p>
        </p:txBody>
      </p:sp>
      <p:sp>
        <p:nvSpPr>
          <p:cNvPr id="11" name="文本框 10">
            <a:extLst>
              <a:ext uri="{FF2B5EF4-FFF2-40B4-BE49-F238E27FC236}">
                <a16:creationId xmlns:a16="http://schemas.microsoft.com/office/drawing/2014/main" id="{44B377D0-D149-4260-A9C2-45307C10A1E4}"/>
              </a:ext>
            </a:extLst>
          </p:cNvPr>
          <p:cNvSpPr txBox="1"/>
          <p:nvPr/>
        </p:nvSpPr>
        <p:spPr>
          <a:xfrm>
            <a:off x="7243649" y="965538"/>
            <a:ext cx="1083093" cy="523220"/>
          </a:xfrm>
          <a:prstGeom prst="rect">
            <a:avLst/>
          </a:prstGeom>
          <a:noFill/>
        </p:spPr>
        <p:txBody>
          <a:bodyPr wrap="square">
            <a:spAutoFit/>
          </a:bodyPr>
          <a:lstStyle/>
          <a:p>
            <a:r>
              <a:rPr lang="zh-CN" altLang="en-US" sz="2800">
                <a:solidFill>
                  <a:srgbClr val="FF0000"/>
                </a:solidFill>
              </a:rPr>
              <a:t>接受</a:t>
            </a:r>
          </a:p>
        </p:txBody>
      </p:sp>
      <p:sp>
        <p:nvSpPr>
          <p:cNvPr id="12" name="文本框 11">
            <a:extLst>
              <a:ext uri="{FF2B5EF4-FFF2-40B4-BE49-F238E27FC236}">
                <a16:creationId xmlns:a16="http://schemas.microsoft.com/office/drawing/2014/main" id="{D6C17577-ABB2-4839-8BC5-1BC1F280992B}"/>
              </a:ext>
            </a:extLst>
          </p:cNvPr>
          <p:cNvSpPr txBox="1"/>
          <p:nvPr/>
        </p:nvSpPr>
        <p:spPr>
          <a:xfrm>
            <a:off x="2834209" y="1646098"/>
            <a:ext cx="1083093" cy="523220"/>
          </a:xfrm>
          <a:prstGeom prst="rect">
            <a:avLst/>
          </a:prstGeom>
          <a:noFill/>
        </p:spPr>
        <p:txBody>
          <a:bodyPr wrap="square">
            <a:spAutoFit/>
          </a:bodyPr>
          <a:lstStyle/>
          <a:p>
            <a:r>
              <a:rPr lang="zh-CN" altLang="en-US" sz="2800">
                <a:solidFill>
                  <a:srgbClr val="FF0000"/>
                </a:solidFill>
              </a:rPr>
              <a:t>给</a:t>
            </a:r>
          </a:p>
        </p:txBody>
      </p:sp>
      <p:sp>
        <p:nvSpPr>
          <p:cNvPr id="13" name="文本框 12">
            <a:extLst>
              <a:ext uri="{FF2B5EF4-FFF2-40B4-BE49-F238E27FC236}">
                <a16:creationId xmlns:a16="http://schemas.microsoft.com/office/drawing/2014/main" id="{2EB0AEA7-7174-44B4-B913-477CA453A2A0}"/>
              </a:ext>
            </a:extLst>
          </p:cNvPr>
          <p:cNvSpPr txBox="1"/>
          <p:nvPr/>
        </p:nvSpPr>
        <p:spPr>
          <a:xfrm>
            <a:off x="7314769" y="1646098"/>
            <a:ext cx="1083093" cy="523220"/>
          </a:xfrm>
          <a:prstGeom prst="rect">
            <a:avLst/>
          </a:prstGeom>
          <a:noFill/>
        </p:spPr>
        <p:txBody>
          <a:bodyPr wrap="square">
            <a:spAutoFit/>
          </a:bodyPr>
          <a:lstStyle/>
          <a:p>
            <a:r>
              <a:rPr lang="zh-CN" altLang="en-US" sz="2800">
                <a:solidFill>
                  <a:srgbClr val="FF0000"/>
                </a:solidFill>
              </a:rPr>
              <a:t>丧失</a:t>
            </a:r>
          </a:p>
        </p:txBody>
      </p:sp>
    </p:spTree>
    <p:extLst>
      <p:ext uri="{BB962C8B-B14F-4D97-AF65-F5344CB8AC3E}">
        <p14:creationId xmlns:p14="http://schemas.microsoft.com/office/powerpoint/2010/main" val="404558197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6ED9B73-26C0-44ED-B81E-DFF40B410FD4}"/>
              </a:ext>
            </a:extLst>
          </p:cNvPr>
          <p:cNvSpPr>
            <a:spLocks noGrp="1"/>
          </p:cNvSpPr>
          <p:nvPr>
            <p:ph type="title"/>
          </p:nvPr>
        </p:nvSpPr>
        <p:spPr>
          <a:xfrm>
            <a:off x="299720" y="500062"/>
            <a:ext cx="10515600" cy="1325563"/>
          </a:xfrm>
        </p:spPr>
        <p:txBody>
          <a:bodyPr>
            <a:normAutofit/>
          </a:bodyPr>
          <a:lstStyle/>
          <a:p>
            <a:r>
              <a:rPr lang="en-US" altLang="zh-CN" sz="2800"/>
              <a:t>4.</a:t>
            </a:r>
            <a:r>
              <a:rPr lang="zh-CN" altLang="en-US" sz="2800"/>
              <a:t> 比较</a:t>
            </a:r>
            <a:r>
              <a:rPr lang="en-US" altLang="zh-CN" sz="2800"/>
              <a:t>【</a:t>
            </a:r>
            <a:r>
              <a:rPr lang="zh-CN" altLang="en-US" sz="2800"/>
              <a:t>甲</a:t>
            </a:r>
            <a:r>
              <a:rPr lang="en-US" altLang="zh-CN" sz="2800"/>
              <a:t>】</a:t>
            </a:r>
            <a:r>
              <a:rPr lang="zh-CN" altLang="en-US" sz="2800"/>
              <a:t>文和</a:t>
            </a:r>
            <a:r>
              <a:rPr lang="en-US" altLang="zh-CN" sz="2800"/>
              <a:t>【</a:t>
            </a:r>
            <a:r>
              <a:rPr lang="zh-CN" altLang="en-US" sz="2800"/>
              <a:t>乙</a:t>
            </a:r>
            <a:r>
              <a:rPr lang="en-US" altLang="zh-CN" sz="2800"/>
              <a:t>】</a:t>
            </a:r>
            <a:r>
              <a:rPr lang="zh-CN" altLang="en-US" sz="2800"/>
              <a:t>文，共同揭示了怎样的主题？告诉我们怎样的道理？</a:t>
            </a:r>
            <a:br>
              <a:rPr lang="zh-CN" altLang="en-US" sz="2800"/>
            </a:br>
            <a:endParaRPr lang="zh-CN" altLang="en-US" sz="2800"/>
          </a:p>
        </p:txBody>
      </p:sp>
      <p:sp>
        <p:nvSpPr>
          <p:cNvPr id="4" name="内容占位符 3">
            <a:extLst>
              <a:ext uri="{FF2B5EF4-FFF2-40B4-BE49-F238E27FC236}">
                <a16:creationId xmlns:a16="http://schemas.microsoft.com/office/drawing/2014/main" id="{CBCA292F-800F-4C11-B52B-33BF8C60272E}"/>
              </a:ext>
            </a:extLst>
          </p:cNvPr>
          <p:cNvSpPr txBox="1">
            <a:spLocks noGrp="1"/>
          </p:cNvSpPr>
          <p:nvPr>
            <p:ph idx="1"/>
          </p:nvPr>
        </p:nvSpPr>
        <p:spPr>
          <a:xfrm>
            <a:off x="523240" y="1713865"/>
            <a:ext cx="10515600" cy="3970318"/>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主题：贪腐与廉洁</a:t>
            </a:r>
            <a:r>
              <a:rPr lang="zh-CN" altLang="en-US">
                <a:solidFill>
                  <a:srgbClr val="FF0000"/>
                </a:solidFill>
                <a:latin typeface="Calibri"/>
                <a:ea typeface="宋体" panose="02010600030101010101" pitchFamily="2" charset="-122"/>
              </a:rPr>
              <a:t>。</a:t>
            </a:r>
            <a:endParaRPr lang="en-US" altLang="zh-CN">
              <a:solidFill>
                <a:srgbClr val="FF0000"/>
              </a:solidFill>
              <a:latin typeface="Calibri"/>
              <a:ea typeface="宋体" panose="0201060003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剖腹藏珠</a:t>
            </a: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的意思是轻重不分，爱财如命。当时的帝王也意识到私欲是造成贪腐的原因，贪财枉法会弄得家破人亡，帝王追求享乐就会亡国。 </a:t>
            </a: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不贪为宝</a:t>
            </a: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是春秋时期宋国官员子罕的信念，因为有了这个信念，他就不会去侵吞别人的财富。</a:t>
            </a:r>
            <a:endPar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a:solidFill>
                  <a:srgbClr val="FF0000"/>
                </a:solidFill>
                <a:latin typeface="Calibri"/>
                <a:ea typeface="宋体" panose="02010600030101010101" pitchFamily="2" charset="-122"/>
              </a:rPr>
              <a:t>道理：</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一个官员，如果不自律，任凭私欲发展，就可能走上贪腐的道路；如果有了</a:t>
            </a: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不贪为宝</a:t>
            </a:r>
            <a:r>
              <a:rPr kumimoji="0" lang="en-US" altLang="zh-CN"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t>
            </a: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的信念，就会是一个廉洁的官员。同时也告诉我们做人要尽力相互帮助，避免被人嘲笑。</a:t>
            </a:r>
          </a:p>
        </p:txBody>
      </p:sp>
    </p:spTree>
    <p:extLst>
      <p:ext uri="{BB962C8B-B14F-4D97-AF65-F5344CB8AC3E}">
        <p14:creationId xmlns:p14="http://schemas.microsoft.com/office/powerpoint/2010/main" val="167495896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615123" y="315040"/>
            <a:ext cx="2733812" cy="646331"/>
          </a:xfrm>
          <a:prstGeom prst="rect">
            <a:avLst/>
          </a:prstGeom>
          <a:solidFill>
            <a:schemeClr val="bg1"/>
          </a:solidFill>
        </p:spPr>
        <p:txBody>
          <a:bodyPr vert="horz" wrap="square" rtlCol="0">
            <a:spAutoFit/>
          </a:bodyPr>
          <a:lstStyle/>
          <a:p>
            <a:pPr algn="ctr"/>
            <a:r>
              <a:rPr lang="zh-CN" altLang="en-US" sz="3600">
                <a:gradFill>
                  <a:gsLst>
                    <a:gs pos="0">
                      <a:schemeClr val="tx1"/>
                    </a:gs>
                    <a:gs pos="100000">
                      <a:srgbClr val="C00000"/>
                    </a:gs>
                  </a:gsLst>
                  <a:lin ang="0" scaled="0"/>
                </a:gradFill>
                <a:latin typeface="+mn-ea"/>
                <a:cs typeface="Tahoma" panose="020b0604030504040204" pitchFamily="34" charset="0"/>
              </a:rPr>
              <a:t>教师点拨</a:t>
            </a:r>
          </a:p>
        </p:txBody>
      </p:sp>
      <p:sp>
        <p:nvSpPr>
          <p:cNvPr id="28" name="文本框 27">
            <a:extLst>
              <a:ext uri="{FF2B5EF4-FFF2-40B4-BE49-F238E27FC236}">
                <a16:creationId xmlns:a16="http://schemas.microsoft.com/office/drawing/2014/main" id="{554EB979-B7E6-461D-9610-00AB501BB372}"/>
              </a:ext>
            </a:extLst>
          </p:cNvPr>
          <p:cNvSpPr txBox="1"/>
          <p:nvPr/>
        </p:nvSpPr>
        <p:spPr>
          <a:xfrm>
            <a:off x="262781" y="961371"/>
            <a:ext cx="9333785" cy="954107"/>
          </a:xfrm>
          <a:prstGeom prst="rect">
            <a:avLst/>
          </a:prstGeom>
          <a:noFill/>
        </p:spPr>
        <p:txBody>
          <a:bodyPr wrap="square">
            <a:spAutoFit/>
          </a:bodyPr>
          <a:lstStyle/>
          <a:p>
            <a:r>
              <a:rPr lang="zh-CN" altLang="en-US" sz="2800"/>
              <a:t>寓言故事类答题思路：</a:t>
            </a:r>
            <a:endParaRPr lang="en-US" altLang="zh-CN" sz="2800"/>
          </a:p>
          <a:p>
            <a:endParaRPr lang="zh-CN" altLang="en-US" sz="2800"/>
          </a:p>
        </p:txBody>
      </p:sp>
      <p:sp>
        <p:nvSpPr>
          <p:cNvPr id="9" name="内容占位符 2">
            <a:extLst>
              <a:ext uri="{FF2B5EF4-FFF2-40B4-BE49-F238E27FC236}">
                <a16:creationId xmlns:a16="http://schemas.microsoft.com/office/drawing/2014/main" id="{3283FBC5-DCD9-420E-A582-4EF3578E0CCF}"/>
              </a:ext>
            </a:extLst>
          </p:cNvPr>
          <p:cNvSpPr>
            <a:spLocks noGrp="1"/>
          </p:cNvSpPr>
          <p:nvPr>
            <p:ph idx="1"/>
          </p:nvPr>
        </p:nvSpPr>
        <p:spPr>
          <a:xfrm>
            <a:off x="345440" y="1607702"/>
            <a:ext cx="10069938" cy="5548630"/>
          </a:xfrm>
        </p:spPr>
        <p:txBody>
          <a:bodyPr>
            <a:normAutofit fontScale="96429"/>
          </a:bodyPr>
          <a:lstStyle/>
          <a:p>
            <a:pPr marL="0" indent="0" fontAlgn="auto">
              <a:lnSpc>
                <a:spcPct val="125000"/>
              </a:lnSpc>
              <a:buNone/>
            </a:pPr>
            <a:r>
              <a:rPr lang="en-US" altLang="zh-CN">
                <a:latin typeface="+mn-ea"/>
                <a:sym typeface="+mn-ea"/>
              </a:rPr>
              <a:t>     </a:t>
            </a:r>
            <a:r>
              <a:rPr lang="en-US" altLang="zh-CN">
                <a:latin typeface="+mn-ea"/>
                <a:cs typeface="黑体" panose="02010600030101010101" charset="-122"/>
                <a:sym typeface="+mn-ea"/>
              </a:rPr>
              <a:t> </a:t>
            </a:r>
            <a:r>
              <a:rPr lang="zh-CN" altLang="en-US">
                <a:latin typeface="+mn-ea"/>
                <a:cs typeface="黑体" panose="02010600030101010101" charset="-122"/>
                <a:sym typeface="+mn-ea"/>
              </a:rPr>
              <a:t>寓言类的文言文，就是“</a:t>
            </a:r>
            <a:r>
              <a:rPr lang="zh-CN" altLang="en-US">
                <a:solidFill>
                  <a:srgbClr val="1F2DA8"/>
                </a:solidFill>
                <a:latin typeface="+mn-ea"/>
                <a:cs typeface="黑体" panose="02010600030101010101" charset="-122"/>
                <a:sym typeface="+mn-ea"/>
              </a:rPr>
              <a:t>寓意于言</a:t>
            </a:r>
            <a:r>
              <a:rPr lang="zh-CN" altLang="en-US">
                <a:latin typeface="+mn-ea"/>
                <a:cs typeface="黑体" panose="02010600030101010101" charset="-122"/>
                <a:sym typeface="+mn-ea"/>
              </a:rPr>
              <a:t>”，</a:t>
            </a:r>
            <a:r>
              <a:rPr lang="zh-CN" altLang="en-US">
                <a:solidFill>
                  <a:srgbClr val="FF0000"/>
                </a:solidFill>
                <a:latin typeface="+mn-ea"/>
                <a:cs typeface="黑体" panose="02010600030101010101" charset="-122"/>
                <a:sym typeface="+mn-ea"/>
              </a:rPr>
              <a:t>在具体的故事里面寄托了一些道理或教训</a:t>
            </a:r>
            <a:r>
              <a:rPr lang="zh-CN" altLang="en-US">
                <a:latin typeface="+mn-ea"/>
                <a:cs typeface="黑体" panose="02010600030101010101" charset="-122"/>
                <a:sym typeface="+mn-ea"/>
              </a:rPr>
              <a:t>。寓言从结构上看，大多分为</a:t>
            </a:r>
            <a:r>
              <a:rPr lang="zh-CN" altLang="en-US">
                <a:solidFill>
                  <a:srgbClr val="FF0000"/>
                </a:solidFill>
                <a:latin typeface="+mn-ea"/>
                <a:cs typeface="黑体" panose="02010600030101010101" charset="-122"/>
                <a:sym typeface="+mn-ea"/>
              </a:rPr>
              <a:t>故事</a:t>
            </a:r>
            <a:r>
              <a:rPr lang="zh-CN" altLang="en-US">
                <a:latin typeface="+mn-ea"/>
                <a:cs typeface="黑体" panose="02010600030101010101" charset="-122"/>
                <a:sym typeface="+mn-ea"/>
              </a:rPr>
              <a:t>和</a:t>
            </a:r>
            <a:r>
              <a:rPr lang="zh-CN" altLang="en-US">
                <a:solidFill>
                  <a:srgbClr val="FF0000"/>
                </a:solidFill>
                <a:latin typeface="+mn-ea"/>
                <a:cs typeface="黑体" panose="02010600030101010101" charset="-122"/>
                <a:sym typeface="+mn-ea"/>
              </a:rPr>
              <a:t>教训</a:t>
            </a:r>
            <a:r>
              <a:rPr lang="zh-CN" altLang="en-US">
                <a:latin typeface="+mn-ea"/>
                <a:cs typeface="黑体" panose="02010600030101010101" charset="-122"/>
                <a:sym typeface="+mn-ea"/>
              </a:rPr>
              <a:t>两部分。所以，阅读此类</a:t>
            </a:r>
            <a:r>
              <a:rPr lang="zh-CN" altLang="en-US">
                <a:solidFill>
                  <a:srgbClr val="FF0000"/>
                </a:solidFill>
                <a:latin typeface="+mn-ea"/>
                <a:cs typeface="黑体" panose="02010600030101010101" charset="-122"/>
                <a:sym typeface="+mn-ea"/>
              </a:rPr>
              <a:t>首先</a:t>
            </a:r>
            <a:r>
              <a:rPr lang="zh-CN" altLang="en-US">
                <a:latin typeface="+mn-ea"/>
                <a:cs typeface="黑体" panose="02010600030101010101" charset="-122"/>
                <a:sym typeface="+mn-ea"/>
              </a:rPr>
              <a:t>要把握寓言中的故事，弄清寓言故事叙述的是一件什么事，事情的起因、经过、结果怎样，故事中有哪些人物（有时是采用拟人手法写的植物、动物等），主要人物是谁，他们（它们）各自扮演了什么角色。</a:t>
            </a:r>
            <a:r>
              <a:rPr lang="zh-CN" altLang="en-US">
                <a:solidFill>
                  <a:srgbClr val="FF0000"/>
                </a:solidFill>
                <a:latin typeface="+mn-ea"/>
                <a:cs typeface="黑体" panose="02010600030101010101" charset="-122"/>
                <a:sym typeface="+mn-ea"/>
              </a:rPr>
              <a:t>其次</a:t>
            </a:r>
            <a:r>
              <a:rPr lang="zh-CN" altLang="en-US">
                <a:latin typeface="+mn-ea"/>
                <a:cs typeface="黑体" panose="02010600030101010101" charset="-122"/>
                <a:sym typeface="+mn-ea"/>
              </a:rPr>
              <a:t>，领会寓言的寓意，通过对故事的分析，由浅入深、由表及里地把握寓言的含义。</a:t>
            </a:r>
            <a:r>
              <a:rPr lang="zh-CN" altLang="en-US">
                <a:solidFill>
                  <a:srgbClr val="FF0000"/>
                </a:solidFill>
                <a:latin typeface="+mn-ea"/>
                <a:cs typeface="黑体" panose="02010600030101010101" charset="-122"/>
                <a:sym typeface="+mn-ea"/>
              </a:rPr>
              <a:t>最后</a:t>
            </a:r>
            <a:r>
              <a:rPr lang="zh-CN" altLang="en-US">
                <a:latin typeface="+mn-ea"/>
                <a:cs typeface="黑体" panose="02010600030101010101" charset="-122"/>
                <a:sym typeface="+mn-ea"/>
              </a:rPr>
              <a:t>，体会寓言的生活哲理。理解寓言的寓意，还要根据寓言联系生活实际去深入体会它的教育意义。</a:t>
            </a:r>
          </a:p>
        </p:txBody>
      </p:sp>
      <p:pic>
        <p:nvPicPr>
          <p:cNvPr id="10" name="Picture 5" descr="C:\Users\Administrator\Desktop\666.png">
            <a:extLst>
              <a:ext uri="{FF2B5EF4-FFF2-40B4-BE49-F238E27FC236}">
                <a16:creationId xmlns:a16="http://schemas.microsoft.com/office/drawing/2014/main" id="{9B84BF4C-019C-4905-A50E-3AC5B45EC7D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212241" y="0"/>
            <a:ext cx="1634319" cy="3773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a:extLst>
              <a:ext uri="{FF2B5EF4-FFF2-40B4-BE49-F238E27FC236}">
                <a16:creationId xmlns:a16="http://schemas.microsoft.com/office/drawing/2014/main" id="{FD03C7DB-CB14-4498-89C2-BB1CEA05620F}"/>
              </a:ext>
            </a:extLst>
          </p:cNvPr>
          <p:cNvPicPr>
            <a:picLocks noChangeAspect="1"/>
          </p:cNvPicPr>
          <p:nvPr/>
        </p:nvPicPr>
        <p:blipFill>
          <a:blip r:embed="rId4"/>
          <a:stretch>
            <a:fillRect/>
          </a:stretch>
        </p:blipFill>
        <p:spPr>
          <a:xfrm>
            <a:off x="9279257" y="5896629"/>
            <a:ext cx="2700762" cy="780356"/>
          </a:xfrm>
          <a:prstGeom prst="rect">
            <a:avLst/>
          </a:prstGeom>
        </p:spPr>
      </p:pic>
    </p:spTree>
    <p:extLst>
      <p:ext uri="{BB962C8B-B14F-4D97-AF65-F5344CB8AC3E}">
        <p14:creationId xmlns:p14="http://schemas.microsoft.com/office/powerpoint/2010/main" val="8623378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250"/>
                                        <p:tgtEl>
                                          <p:spTgt spid="10"/>
                                        </p:tgtEl>
                                      </p:cBhvr>
                                    </p:animEffect>
                                    <p:anim calcmode="lin" valueType="num">
                                      <p:cBhvr>
                                        <p:cTn id="8" dur="1250" fill="hold"/>
                                        <p:tgtEl>
                                          <p:spTgt spid="10"/>
                                        </p:tgtEl>
                                        <p:attrNameLst>
                                          <p:attrName>ppt_x</p:attrName>
                                        </p:attrNameLst>
                                      </p:cBhvr>
                                      <p:tavLst>
                                        <p:tav tm="0">
                                          <p:val>
                                            <p:strVal val="#ppt_x"/>
                                          </p:val>
                                        </p:tav>
                                        <p:tav tm="100000">
                                          <p:val>
                                            <p:strVal val="#ppt_x"/>
                                          </p:val>
                                        </p:tav>
                                      </p:tavLst>
                                    </p:anim>
                                    <p:anim calcmode="lin" valueType="num">
                                      <p:cBhvr>
                                        <p:cTn id="9"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55461E3-7961-4416-A1B0-585EBB009F22}"/>
              </a:ext>
            </a:extLst>
          </p:cNvPr>
          <p:cNvSpPr>
            <a:spLocks noGrp="1"/>
          </p:cNvSpPr>
          <p:nvPr>
            <p:ph type="title"/>
          </p:nvPr>
        </p:nvSpPr>
        <p:spPr>
          <a:xfrm>
            <a:off x="146824" y="0"/>
            <a:ext cx="10515600" cy="1325563"/>
          </a:xfrm>
        </p:spPr>
        <p:txBody>
          <a:bodyPr>
            <a:normAutofit/>
          </a:bodyPr>
          <a:lstStyle/>
          <a:p>
            <a:r>
              <a:rPr lang="zh-CN" altLang="en-US" sz="3200">
                <a:solidFill>
                  <a:srgbClr val="FF0000"/>
                </a:solidFill>
              </a:rPr>
              <a:t>积累常见一词多义：</a:t>
            </a:r>
          </a:p>
        </p:txBody>
      </p:sp>
      <p:sp>
        <p:nvSpPr>
          <p:cNvPr id="3" name="内容占位符 2">
            <a:extLst>
              <a:ext uri="{FF2B5EF4-FFF2-40B4-BE49-F238E27FC236}">
                <a16:creationId xmlns:a16="http://schemas.microsoft.com/office/drawing/2014/main" id="{B1BAE1AF-77E5-43C5-B24E-F59B2975399D}"/>
              </a:ext>
            </a:extLst>
          </p:cNvPr>
          <p:cNvSpPr>
            <a:spLocks noGrp="1"/>
          </p:cNvSpPr>
          <p:nvPr>
            <p:ph idx="1"/>
          </p:nvPr>
        </p:nvSpPr>
        <p:spPr>
          <a:xfrm>
            <a:off x="436755" y="989284"/>
            <a:ext cx="11918795" cy="4351338"/>
          </a:xfrm>
        </p:spPr>
        <p:txBody>
          <a:bodyPr>
            <a:noAutofit/>
          </a:bodyPr>
          <a:lstStyle/>
          <a:p>
            <a:pPr marL="0" indent="0">
              <a:buNone/>
            </a:pPr>
            <a:r>
              <a:rPr lang="zh-CN" altLang="en-US"/>
              <a:t>而：</a:t>
            </a:r>
            <a:endParaRPr lang="en-US" altLang="zh-CN"/>
          </a:p>
          <a:p>
            <a:pPr marL="0" indent="0">
              <a:buNone/>
            </a:pPr>
            <a:r>
              <a:rPr lang="zh-CN" altLang="en-US"/>
              <a:t>（</a:t>
            </a:r>
            <a:r>
              <a:rPr lang="en-US" altLang="zh-CN"/>
              <a:t>1</a:t>
            </a:r>
            <a:r>
              <a:rPr lang="zh-CN" altLang="en-US"/>
              <a:t>）表转折。  例：出淤泥而不染</a:t>
            </a:r>
            <a:endParaRPr lang="en-US" altLang="zh-CN"/>
          </a:p>
          <a:p>
            <a:pPr marL="0" indent="0">
              <a:buNone/>
            </a:pPr>
            <a:r>
              <a:rPr lang="zh-CN" altLang="en-US"/>
              <a:t>（</a:t>
            </a:r>
            <a:r>
              <a:rPr lang="en-US" altLang="zh-CN"/>
              <a:t>2</a:t>
            </a:r>
            <a:r>
              <a:rPr lang="zh-CN" altLang="en-US"/>
              <a:t>）表顺承。 例：结友而别</a:t>
            </a:r>
            <a:endParaRPr lang="en-US" altLang="zh-CN"/>
          </a:p>
          <a:p>
            <a:pPr marL="0" indent="0">
              <a:buNone/>
            </a:pPr>
            <a:r>
              <a:rPr lang="zh-CN" altLang="en-US"/>
              <a:t>（</a:t>
            </a:r>
            <a:r>
              <a:rPr lang="en-US" altLang="zh-CN"/>
              <a:t>3</a:t>
            </a:r>
            <a:r>
              <a:rPr lang="zh-CN" altLang="en-US"/>
              <a:t>）表并列。 例：博学而笃志</a:t>
            </a:r>
            <a:endParaRPr lang="en-US" altLang="zh-CN"/>
          </a:p>
          <a:p>
            <a:pPr marL="0" indent="0">
              <a:buNone/>
            </a:pPr>
            <a:r>
              <a:rPr lang="zh-CN" altLang="en-US"/>
              <a:t>（</a:t>
            </a:r>
            <a:r>
              <a:rPr lang="en-US" altLang="zh-CN"/>
              <a:t>4</a:t>
            </a:r>
            <a:r>
              <a:rPr lang="zh-CN" altLang="en-US"/>
              <a:t>）表修饰。 例：睨之久而不去</a:t>
            </a:r>
            <a:endParaRPr lang="en-US" altLang="zh-CN"/>
          </a:p>
          <a:p>
            <a:pPr marL="0" indent="0">
              <a:buNone/>
            </a:pPr>
            <a:r>
              <a:rPr lang="zh-CN" altLang="en-US"/>
              <a:t>或：</a:t>
            </a:r>
            <a:endParaRPr lang="en-US" altLang="zh-CN"/>
          </a:p>
          <a:p>
            <a:pPr marL="0" indent="0">
              <a:buNone/>
            </a:pPr>
            <a:r>
              <a:rPr lang="zh-CN" altLang="en-US"/>
              <a:t>（</a:t>
            </a:r>
            <a:r>
              <a:rPr lang="en-US" altLang="zh-CN"/>
              <a:t>1</a:t>
            </a:r>
            <a:r>
              <a:rPr lang="zh-CN" altLang="en-US"/>
              <a:t>）代词，有的；有的人；有的事。例：或曰：“六国互丧，率赂秦耶？”</a:t>
            </a:r>
            <a:endParaRPr lang="en-US" altLang="zh-CN"/>
          </a:p>
          <a:p>
            <a:pPr marL="0" indent="0">
              <a:buNone/>
            </a:pPr>
            <a:r>
              <a:rPr lang="zh-CN" altLang="en-US"/>
              <a:t>（</a:t>
            </a:r>
            <a:r>
              <a:rPr lang="en-US" altLang="zh-CN"/>
              <a:t>2</a:t>
            </a:r>
            <a:r>
              <a:rPr lang="zh-CN" altLang="en-US"/>
              <a:t>）副词，有时。              例：或遇其叱咄，色愈恭，礼愈至</a:t>
            </a:r>
            <a:endParaRPr lang="en-US" altLang="zh-CN"/>
          </a:p>
          <a:p>
            <a:pPr marL="0" indent="0">
              <a:buNone/>
            </a:pPr>
            <a:r>
              <a:rPr lang="zh-CN" altLang="en-US"/>
              <a:t>（</a:t>
            </a:r>
            <a:r>
              <a:rPr lang="en-US" altLang="zh-CN"/>
              <a:t>3</a:t>
            </a:r>
            <a:r>
              <a:rPr lang="zh-CN" altLang="en-US"/>
              <a:t>）或者；或许。              例：猱进鸷击，或能免乎</a:t>
            </a:r>
            <a:endParaRPr lang="en-US" altLang="zh-CN"/>
          </a:p>
          <a:p>
            <a:pPr marL="0" indent="0">
              <a:buNone/>
            </a:pPr>
            <a:r>
              <a:rPr lang="zh-CN" altLang="en-US"/>
              <a:t>（</a:t>
            </a:r>
            <a:r>
              <a:rPr lang="en-US" altLang="zh-CN"/>
              <a:t>4</a:t>
            </a:r>
            <a:r>
              <a:rPr lang="zh-CN" altLang="en-US"/>
              <a:t>）如果，假如。              例：或王命急宣，有时朝发白帝，暮到江陵</a:t>
            </a:r>
            <a:endParaRPr lang="en-US" altLang="zh-CN"/>
          </a:p>
          <a:p>
            <a:pPr marL="0" indent="0">
              <a:buNone/>
            </a:pPr>
            <a:r>
              <a:rPr lang="zh-CN" altLang="en-US"/>
              <a:t>（</a:t>
            </a:r>
            <a:r>
              <a:rPr lang="en-US" altLang="zh-CN"/>
              <a:t>5</a:t>
            </a:r>
            <a:r>
              <a:rPr lang="zh-CN" altLang="en-US"/>
              <a:t>）通“惑”，迷惑。     例：别从东道，或失道</a:t>
            </a:r>
            <a:endParaRPr lang="en-US" altLang="zh-CN"/>
          </a:p>
          <a:p>
            <a:pPr marL="0" indent="0">
              <a:buNone/>
            </a:pPr>
            <a:endParaRPr lang="zh-CN" altLang="en-US"/>
          </a:p>
        </p:txBody>
      </p:sp>
      <p:sp>
        <p:nvSpPr>
          <p:cNvPr id="5" name="文本框 4">
            <a:extLst>
              <a:ext uri="{FF2B5EF4-FFF2-40B4-BE49-F238E27FC236}">
                <a16:creationId xmlns:a16="http://schemas.microsoft.com/office/drawing/2014/main" id="{064D0C56-F22E-4DAA-9F9F-77B2AB9F6DCC}"/>
              </a:ext>
            </a:extLst>
          </p:cNvPr>
          <p:cNvSpPr txBox="1"/>
          <p:nvPr/>
        </p:nvSpPr>
        <p:spPr>
          <a:xfrm>
            <a:off x="146824" y="151179"/>
            <a:ext cx="11776617" cy="6555641"/>
          </a:xfrm>
          <a:prstGeom prst="rect">
            <a:avLst/>
          </a:prstGeom>
          <a:solidFill>
            <a:schemeClr val="accent4">
              <a:lumMod val="20000"/>
              <a:lumOff val="80000"/>
            </a:schemeClr>
          </a:solidFill>
        </p:spPr>
        <p:txBody>
          <a:bodyPr wrap="square">
            <a:spAutoFit/>
          </a:bodyPr>
          <a:lstStyle/>
          <a:p>
            <a:r>
              <a:rPr lang="zh-CN" altLang="en-US" sz="2800">
                <a:solidFill>
                  <a:srgbClr val="002060"/>
                </a:solidFill>
              </a:rPr>
              <a:t>以：</a:t>
            </a:r>
            <a:endParaRPr lang="en-US" altLang="zh-CN" sz="2800">
              <a:solidFill>
                <a:srgbClr val="002060"/>
              </a:solidFill>
            </a:endParaRPr>
          </a:p>
          <a:p>
            <a:r>
              <a:rPr lang="zh-CN" altLang="en-US" sz="2800"/>
              <a:t>（</a:t>
            </a:r>
            <a:r>
              <a:rPr lang="en-US" altLang="zh-CN" sz="2800"/>
              <a:t>1</a:t>
            </a:r>
            <a:r>
              <a:rPr lang="zh-CN" altLang="en-US" sz="2800"/>
              <a:t>）凭借。       例：可以为师矣</a:t>
            </a:r>
            <a:endParaRPr lang="en-US" altLang="zh-CN" sz="2800"/>
          </a:p>
          <a:p>
            <a:r>
              <a:rPr lang="zh-CN" altLang="en-US" sz="2800"/>
              <a:t>（</a:t>
            </a:r>
            <a:r>
              <a:rPr lang="en-US" altLang="zh-CN" sz="2800"/>
              <a:t>2</a:t>
            </a:r>
            <a:r>
              <a:rPr lang="zh-CN" altLang="en-US" sz="2800"/>
              <a:t>）用。           例：以钱覆其口</a:t>
            </a:r>
            <a:endParaRPr lang="en-US" altLang="zh-CN" sz="2800"/>
          </a:p>
          <a:p>
            <a:r>
              <a:rPr lang="zh-CN" altLang="en-US" sz="2800"/>
              <a:t>（</a:t>
            </a:r>
            <a:r>
              <a:rPr lang="en-US" altLang="zh-CN" sz="2800"/>
              <a:t>3</a:t>
            </a:r>
            <a:r>
              <a:rPr lang="zh-CN" altLang="en-US" sz="2800"/>
              <a:t>）把。           例：投以骨</a:t>
            </a:r>
            <a:endParaRPr lang="en-US" altLang="zh-CN" sz="2800"/>
          </a:p>
          <a:p>
            <a:r>
              <a:rPr lang="zh-CN" altLang="en-US" sz="2800"/>
              <a:t>（</a:t>
            </a:r>
            <a:r>
              <a:rPr lang="en-US" altLang="zh-CN" sz="2800"/>
              <a:t>4</a:t>
            </a:r>
            <a:r>
              <a:rPr lang="zh-CN" altLang="en-US" sz="2800"/>
              <a:t>）以为，认为。   例：皆以美于徐公</a:t>
            </a:r>
            <a:endParaRPr lang="en-US" altLang="zh-CN" sz="2800"/>
          </a:p>
          <a:p>
            <a:r>
              <a:rPr lang="zh-CN" altLang="en-US" sz="2800"/>
              <a:t>（</a:t>
            </a:r>
            <a:r>
              <a:rPr lang="en-US" altLang="zh-CN" sz="2800"/>
              <a:t>5</a:t>
            </a:r>
            <a:r>
              <a:rPr lang="zh-CN" altLang="en-US" sz="2800"/>
              <a:t>）因为，由于。   例：不以物喜，不以己悲</a:t>
            </a:r>
            <a:endParaRPr lang="en-US" altLang="zh-CN" sz="2800"/>
          </a:p>
          <a:p>
            <a:r>
              <a:rPr lang="zh-CN" altLang="en-US" sz="2800"/>
              <a:t>（</a:t>
            </a:r>
            <a:r>
              <a:rPr lang="en-US" altLang="zh-CN" sz="2800"/>
              <a:t>6</a:t>
            </a:r>
            <a:r>
              <a:rPr lang="zh-CN" altLang="en-US" sz="2800"/>
              <a:t>）以：连词，表示后者是前者的目的。   例：非淡泊无以明志</a:t>
            </a:r>
            <a:endParaRPr lang="zh-CN" altLang="en-US" sz="2800"/>
          </a:p>
          <a:p>
            <a:r>
              <a:rPr lang="zh-CN" altLang="en-US" sz="2800">
                <a:solidFill>
                  <a:srgbClr val="002060"/>
                </a:solidFill>
              </a:rPr>
              <a:t>使：</a:t>
            </a:r>
            <a:endParaRPr lang="en-US" altLang="zh-CN" sz="2800">
              <a:solidFill>
                <a:srgbClr val="002060"/>
              </a:solidFill>
            </a:endParaRPr>
          </a:p>
          <a:p>
            <a:r>
              <a:rPr lang="zh-CN" altLang="en-US" sz="2800"/>
              <a:t>（</a:t>
            </a:r>
            <a:r>
              <a:rPr lang="en-US" altLang="zh-CN" sz="2800"/>
              <a:t>1</a:t>
            </a:r>
            <a:r>
              <a:rPr lang="zh-CN" altLang="en-US" sz="2800"/>
              <a:t>）命令，派遣；     例：使人止之</a:t>
            </a:r>
            <a:endParaRPr lang="en-US" altLang="zh-CN" sz="2800"/>
          </a:p>
          <a:p>
            <a:r>
              <a:rPr lang="zh-CN" altLang="en-US" sz="2800"/>
              <a:t>（</a:t>
            </a:r>
            <a:r>
              <a:rPr lang="en-US" altLang="zh-CN" sz="2800"/>
              <a:t>2</a:t>
            </a:r>
            <a:r>
              <a:rPr lang="zh-CN" altLang="en-US" sz="2800"/>
              <a:t>）让，叫；              例：使我不得开心颜</a:t>
            </a:r>
            <a:endParaRPr lang="en-US" altLang="zh-CN" sz="2800"/>
          </a:p>
          <a:p>
            <a:r>
              <a:rPr lang="zh-CN" altLang="en-US" sz="2800"/>
              <a:t>（</a:t>
            </a:r>
            <a:r>
              <a:rPr lang="en-US" altLang="zh-CN" sz="2800"/>
              <a:t>3</a:t>
            </a:r>
            <a:r>
              <a:rPr lang="zh-CN" altLang="en-US" sz="2800"/>
              <a:t>）使唤，驱使，使用；         例：人皆得以隶使之</a:t>
            </a:r>
            <a:endParaRPr lang="en-US" altLang="zh-CN" sz="2800"/>
          </a:p>
          <a:p>
            <a:r>
              <a:rPr lang="zh-CN" altLang="en-US" sz="2800"/>
              <a:t>（</a:t>
            </a:r>
            <a:r>
              <a:rPr lang="en-US" altLang="zh-CN" sz="2800"/>
              <a:t>4</a:t>
            </a:r>
            <a:r>
              <a:rPr lang="zh-CN" altLang="en-US" sz="2800"/>
              <a:t>）动词，出使；                      例：使于齐</a:t>
            </a:r>
            <a:endParaRPr lang="en-US" altLang="zh-CN" sz="2800"/>
          </a:p>
          <a:p>
            <a:r>
              <a:rPr lang="zh-CN" altLang="en-US" sz="2800"/>
              <a:t>（</a:t>
            </a:r>
            <a:r>
              <a:rPr lang="en-US" altLang="zh-CN" sz="2800"/>
              <a:t>5</a:t>
            </a:r>
            <a:r>
              <a:rPr lang="zh-CN" altLang="en-US" sz="2800"/>
              <a:t>）名词，出使的人，使者；例：一车炭，千余斤，宫使驱将惜不得</a:t>
            </a:r>
            <a:endParaRPr lang="en-US" altLang="zh-CN" sz="2800"/>
          </a:p>
          <a:p>
            <a:r>
              <a:rPr lang="zh-CN" altLang="en-US" sz="2800"/>
              <a:t>（</a:t>
            </a:r>
            <a:r>
              <a:rPr lang="en-US" altLang="zh-CN" sz="2800"/>
              <a:t>6</a:t>
            </a:r>
            <a:r>
              <a:rPr lang="zh-CN" altLang="en-US" sz="2800"/>
              <a:t>）假使，如果。       例：使六国爱其人，则足以拒秦</a:t>
            </a:r>
            <a:endParaRPr lang="en-US" altLang="zh-CN" sz="2800"/>
          </a:p>
          <a:p>
            <a:r>
              <a:rPr lang="zh-CN" altLang="en-US" sz="2800"/>
              <a:t>（</a:t>
            </a:r>
            <a:r>
              <a:rPr lang="en-US" altLang="zh-CN" sz="2800"/>
              <a:t>7</a:t>
            </a:r>
            <a:r>
              <a:rPr lang="zh-CN" altLang="en-US" sz="2800"/>
              <a:t>）使命。                    例：时周瑜受使至番阳</a:t>
            </a:r>
          </a:p>
        </p:txBody>
      </p:sp>
    </p:spTree>
    <p:extLst>
      <p:ext uri="{BB962C8B-B14F-4D97-AF65-F5344CB8AC3E}">
        <p14:creationId xmlns:p14="http://schemas.microsoft.com/office/powerpoint/2010/main" val="188706171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fade">
                                      <p:cBhvr>
                                        <p:cTn id="47" dur="500"/>
                                        <p:tgtEl>
                                          <p:spTgt spid="5">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fade">
                                      <p:cBhvr>
                                        <p:cTn id="52" dur="500"/>
                                        <p:tgtEl>
                                          <p:spTgt spid="5">
                                            <p:txEl>
                                              <p:pRg st="8" end="8"/>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fade">
                                      <p:cBhvr>
                                        <p:cTn id="57" dur="500"/>
                                        <p:tgtEl>
                                          <p:spTgt spid="5">
                                            <p:txEl>
                                              <p:pRg st="9" end="9"/>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fade">
                                      <p:cBhvr>
                                        <p:cTn id="62" dur="500"/>
                                        <p:tgtEl>
                                          <p:spTgt spid="5">
                                            <p:txEl>
                                              <p:pRg st="10" end="1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xEl>
                                              <p:pRg st="11" end="11"/>
                                            </p:txEl>
                                          </p:spTgt>
                                        </p:tgtEl>
                                        <p:attrNameLst>
                                          <p:attrName>style.visibility</p:attrName>
                                        </p:attrNameLst>
                                      </p:cBhvr>
                                      <p:to>
                                        <p:strVal val="visible"/>
                                      </p:to>
                                    </p:set>
                                    <p:animEffect transition="in" filter="fade">
                                      <p:cBhvr>
                                        <p:cTn id="67" dur="500"/>
                                        <p:tgtEl>
                                          <p:spTgt spid="5">
                                            <p:txEl>
                                              <p:pRg st="11" end="11"/>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
                                            <p:txEl>
                                              <p:pRg st="12" end="12"/>
                                            </p:txEl>
                                          </p:spTgt>
                                        </p:tgtEl>
                                        <p:attrNameLst>
                                          <p:attrName>style.visibility</p:attrName>
                                        </p:attrNameLst>
                                      </p:cBhvr>
                                      <p:to>
                                        <p:strVal val="visible"/>
                                      </p:to>
                                    </p:set>
                                    <p:animEffect transition="in" filter="fade">
                                      <p:cBhvr>
                                        <p:cTn id="72" dur="500"/>
                                        <p:tgtEl>
                                          <p:spTgt spid="5">
                                            <p:txEl>
                                              <p:pRg st="12" end="12"/>
                                            </p:txEl>
                                          </p:spTgt>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5">
                                            <p:txEl>
                                              <p:pRg st="13" end="13"/>
                                            </p:txEl>
                                          </p:spTgt>
                                        </p:tgtEl>
                                        <p:attrNameLst>
                                          <p:attrName>style.visibility</p:attrName>
                                        </p:attrNameLst>
                                      </p:cBhvr>
                                      <p:to>
                                        <p:strVal val="visible"/>
                                      </p:to>
                                    </p:set>
                                    <p:animEffect transition="in" filter="fade">
                                      <p:cBhvr>
                                        <p:cTn id="77" dur="500"/>
                                        <p:tgtEl>
                                          <p:spTgt spid="5">
                                            <p:txEl>
                                              <p:pRg st="13" end="13"/>
                                            </p:txEl>
                                          </p:spTgt>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
                                            <p:txEl>
                                              <p:pRg st="14" end="14"/>
                                            </p:txEl>
                                          </p:spTgt>
                                        </p:tgtEl>
                                        <p:attrNameLst>
                                          <p:attrName>style.visibility</p:attrName>
                                        </p:attrNameLst>
                                      </p:cBhvr>
                                      <p:to>
                                        <p:strVal val="visible"/>
                                      </p:to>
                                    </p:set>
                                    <p:animEffect transition="in" filter="fade">
                                      <p:cBhvr>
                                        <p:cTn id="82" dur="500"/>
                                        <p:tgtEl>
                                          <p:spTgt spid="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8">
            <a:extLst>
              <a:ext uri="{FF2B5EF4-FFF2-40B4-BE49-F238E27FC236}">
                <a16:creationId xmlns:a16="http://schemas.microsoft.com/office/drawing/2014/main" id="{F9555ADE-72C9-4A22-A4EF-F68EF7AB76D2}"/>
              </a:ext>
            </a:extLst>
          </p:cNvPr>
          <p:cNvGrpSpPr/>
          <p:nvPr/>
        </p:nvGrpSpPr>
        <p:grpSpPr>
          <a:xfrm>
            <a:off x="464568" y="155138"/>
            <a:ext cx="1980029" cy="874442"/>
            <a:chOff x="4418133" y="492339"/>
            <a:chExt cx="1980029" cy="874442"/>
          </a:xfrm>
        </p:grpSpPr>
        <p:sp>
          <p:nvSpPr>
            <p:cNvPr id="11" name="矩形 10">
              <a:extLst>
                <a:ext uri="{FF2B5EF4-FFF2-40B4-BE49-F238E27FC236}">
                  <a16:creationId xmlns:a16="http://schemas.microsoft.com/office/drawing/2014/main" id="{5EF77867-E467-4FCE-A392-0F93D6E33F77}"/>
                </a:ext>
              </a:extLst>
            </p:cNvPr>
            <p:cNvSpPr/>
            <p:nvPr/>
          </p:nvSpPr>
          <p:spPr>
            <a:xfrm>
              <a:off x="458652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文本框 11">
              <a:extLst>
                <a:ext uri="{FF2B5EF4-FFF2-40B4-BE49-F238E27FC236}">
                  <a16:creationId xmlns:a16="http://schemas.microsoft.com/office/drawing/2014/main" id="{3E697651-0B4B-49ED-940F-FB46D4608E78}"/>
                </a:ext>
              </a:extLst>
            </p:cNvPr>
            <p:cNvSpPr txBox="1"/>
            <p:nvPr/>
          </p:nvSpPr>
          <p:spPr>
            <a:xfrm>
              <a:off x="4418133" y="667950"/>
              <a:ext cx="1980029" cy="523220"/>
            </a:xfrm>
            <a:prstGeom prst="rect">
              <a:avLst/>
            </a:prstGeom>
            <a:solidFill>
              <a:schemeClr val="bg1"/>
            </a:solid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gradFill>
                    <a:gsLst>
                      <a:gs pos="0">
                        <a:prstClr val="black"/>
                      </a:gs>
                      <a:gs pos="100000">
                        <a:srgbClr val="C00000"/>
                      </a:gs>
                    </a:gsLst>
                    <a:lin ang="0" scaled="0"/>
                  </a:gradFill>
                  <a:effectLst/>
                  <a:uLnTx/>
                  <a:uFillTx/>
                  <a:latin typeface="宋体" panose="02010600030101010101" pitchFamily="2" charset="-122"/>
                  <a:ea typeface="宋体" panose="02010600030101010101" pitchFamily="2" charset="-122"/>
                  <a:cs typeface="Tahoma" panose="020b0604030504040204" pitchFamily="34" charset="0"/>
                </a:rPr>
                <a:t>对比阅读三</a:t>
              </a:r>
            </a:p>
          </p:txBody>
        </p:sp>
      </p:grpSp>
      <p:sp>
        <p:nvSpPr>
          <p:cNvPr id="7" name="文本框 6">
            <a:extLst>
              <a:ext uri="{FF2B5EF4-FFF2-40B4-BE49-F238E27FC236}">
                <a16:creationId xmlns:a16="http://schemas.microsoft.com/office/drawing/2014/main" id="{8450D11F-5EC2-4E82-A1F7-B801A0FA9700}"/>
              </a:ext>
            </a:extLst>
          </p:cNvPr>
          <p:cNvSpPr txBox="1"/>
          <p:nvPr/>
        </p:nvSpPr>
        <p:spPr>
          <a:xfrm>
            <a:off x="268081" y="867251"/>
            <a:ext cx="11527024" cy="5569089"/>
          </a:xfrm>
          <a:prstGeom prst="rect">
            <a:avLst/>
          </a:prstGeom>
          <a:noFill/>
        </p:spPr>
        <p:txBody>
          <a:bodyPr wrap="square">
            <a:spAutoFit/>
          </a:bodyPr>
          <a:lstStyle/>
          <a:p>
            <a:pPr marL="0" marR="0" lvl="0" indent="304800" algn="ctr" defTabSz="914400" rtl="0" eaLnBrk="1" fontAlgn="auto" latinLnBrk="0" hangingPunct="1">
              <a:lnSpc>
                <a:spcPct val="150000"/>
              </a:lnSpc>
              <a:spcBef>
                <a:spcPct val="0"/>
              </a:spcBef>
              <a:spcAft>
                <a:spcPct val="0"/>
              </a:spcAft>
              <a:buClrTx/>
              <a:buSzTx/>
              <a:buFontTx/>
              <a:buNone/>
              <a:defRPr/>
            </a:pP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en-US"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甲</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愚公移山</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节选</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endParaRPr kumimoji="0" lang="zh-CN" altLang="zh-CN" sz="24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4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 </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北山愚公者，年且九十，面山而居。惩山北之塞，出入之迂也，聚室而谋日：</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吾与汝毕力平险，指通豫南，达于汉阴，可乎</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杂然相许。其妻献疑日：</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以君之力，曾不能损魁父之丘，如太行、王屋何</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且焉置土石</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杂日：</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投诸渤海之尾，隐土之北。</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遂率子孙荷担者三夫，叩石垦壤，箕畚运于渤海之尾。邻人京城氏之孀妻有遗男，始龀，跳往助之。寒暑易节，始一反焉。</a:t>
            </a:r>
            <a:endParaRPr kumimoji="0" lang="zh-CN" altLang="zh-CN" sz="24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河曲智叟笑而止之日：</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甚矣，汝之不惠</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以残年余力，曾不能毁山之一毛，其如土石何</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北山愚公长息日：</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汝心之固，固不可彻，曾不若孀妻弱子。虽我之死，有子存焉；子又生孙，孙又生子；子又有子，子又有孙；子子孙孙无穷匮也，而山不加增，何苦而不平</a:t>
            </a:r>
            <a:r>
              <a:rPr kumimoji="0" lang="en-US"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4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河曲智叟亡以应。</a:t>
            </a:r>
            <a:endParaRPr kumimoji="0" lang="zh-CN" altLang="zh-CN" sz="24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79240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B64AF937-9239-44FA-A383-D9C15C776F48}"/>
              </a:ext>
            </a:extLst>
          </p:cNvPr>
          <p:cNvSpPr>
            <a:spLocks noGrp="1"/>
          </p:cNvSpPr>
          <p:nvPr>
            <p:ph idx="1"/>
          </p:nvPr>
        </p:nvSpPr>
        <p:spPr>
          <a:xfrm>
            <a:off x="0" y="0"/>
            <a:ext cx="12037060" cy="4351338"/>
          </a:xfrm>
        </p:spPr>
        <p:txBody>
          <a:bodyPr>
            <a:noAutofit/>
          </a:bodyPr>
          <a:lstStyle/>
          <a:p>
            <a:pPr marL="0" indent="0">
              <a:lnSpc>
                <a:spcPct val="125000"/>
              </a:lnSpc>
              <a:buNone/>
            </a:pPr>
            <a:r>
              <a:rPr lang="zh-CN" altLang="en-US"/>
              <a:t>译文：</a:t>
            </a:r>
            <a:endParaRPr lang="en-US" altLang="zh-CN"/>
          </a:p>
          <a:p>
            <a:pPr>
              <a:lnSpc>
                <a:spcPct val="125000"/>
              </a:lnSpc>
            </a:pPr>
            <a:r>
              <a:rPr lang="zh-CN" altLang="en-US"/>
              <a:t>传说中的太行、王屋两座山，周围七百里，高七八千丈，本来在冀州南边，黄河北岸的北边。 </a:t>
            </a:r>
          </a:p>
          <a:p>
            <a:pPr>
              <a:lnSpc>
                <a:spcPct val="125000"/>
              </a:lnSpc>
            </a:pPr>
            <a:r>
              <a:rPr lang="zh-CN" altLang="en-US"/>
              <a:t>北山下面有个名叫愚公的人，年纪快到</a:t>
            </a:r>
            <a:r>
              <a:rPr lang="en-US" altLang="zh-CN"/>
              <a:t>90</a:t>
            </a:r>
            <a:r>
              <a:rPr lang="zh-CN" altLang="en-US"/>
              <a:t>岁了，在山的正对面居住。他苦于山区北部的阻塞，出来进去都要绕道，就召集全家人商量说：“我跟你们尽力挖平险峻的大山，（使道路）一直通到豫州南部，使道路）一直通到豫州南部，到达汉水南岸，可以吗？”家人纷纷表示赞同。他的妻子提出疑问说：“凭你的力气，连魁父这座小山都不能削平，能把太行、王屋怎么样呢？往哪儿搁挖下来的土和石头？”众人说：“把它扔到渤海的边上，隐土的北边。”于是愚公率领儿孙中能挑担子的三个人上了山，凿石挖土，用箕畚运到渤海边上。邻居京城氏的寡妇有个孤儿，刚七八岁，蹦蹦跳跳地去帮助他。冬夏换季，才能往返一次。 </a:t>
            </a:r>
          </a:p>
        </p:txBody>
      </p:sp>
    </p:spTree>
    <p:extLst>
      <p:ext uri="{BB962C8B-B14F-4D97-AF65-F5344CB8AC3E}">
        <p14:creationId xmlns:p14="http://schemas.microsoft.com/office/powerpoint/2010/main" val="2904789130"/>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EA63BEBE-EE2B-4B97-BFD7-C341704F4043}"/>
              </a:ext>
            </a:extLst>
          </p:cNvPr>
          <p:cNvSpPr>
            <a:spLocks noGrp="1"/>
          </p:cNvSpPr>
          <p:nvPr>
            <p:ph idx="1"/>
          </p:nvPr>
        </p:nvSpPr>
        <p:spPr>
          <a:xfrm>
            <a:off x="218440" y="250825"/>
            <a:ext cx="11424920" cy="4351338"/>
          </a:xfrm>
        </p:spPr>
        <p:txBody>
          <a:bodyPr>
            <a:noAutofit/>
          </a:bodyPr>
          <a:lstStyle/>
          <a:p>
            <a:pPr>
              <a:lnSpc>
                <a:spcPct val="135000"/>
              </a:lnSpc>
            </a:pPr>
            <a:r>
              <a:rPr lang="zh-CN" altLang="en-US"/>
              <a:t>河湾上的智叟讥笑愚公，阻止他干这件事，说：“你太不聪明了，你简直太愚蠢了！就凭你残余的岁月、剩下的力气连山上的一棵草都动不了，又能把泥土石头怎么样呢？”北山愚公长叹说：“你的思想真顽固，顽固得没法开窍，连孤儿寡妇都比不上。即使我死了，还有儿子在呀；儿子又生孙子，孙子又生儿子；儿子又有儿子儿子又有孙子；子子孙孙无穷无尽，可是山却不会增高加大，还怕挖不平吗？”河曲智叟无话可答。</a:t>
            </a:r>
          </a:p>
          <a:p>
            <a:pPr>
              <a:lnSpc>
                <a:spcPct val="135000"/>
              </a:lnSpc>
            </a:pPr>
            <a:r>
              <a:rPr lang="zh-CN" altLang="en-US"/>
              <a:t>握着蛇的山神听说了这件事，怕他没完没了地挖下去，向天帝报告了。天帝被愚公的诚心感动，命令大力神夸娥氏的两个儿子背走了那两座山，一座放在朔方的东部，一座放在雍州的南部。从此以后，冀州的南部，直到汉水南岸，再也没有高山阻隔了。</a:t>
            </a:r>
          </a:p>
          <a:p>
            <a:pPr>
              <a:lnSpc>
                <a:spcPct val="135000"/>
              </a:lnSpc>
            </a:pPr>
            <a:endParaRPr lang="zh-CN" altLang="en-US"/>
          </a:p>
        </p:txBody>
      </p:sp>
    </p:spTree>
    <p:extLst>
      <p:ext uri="{BB962C8B-B14F-4D97-AF65-F5344CB8AC3E}">
        <p14:creationId xmlns:p14="http://schemas.microsoft.com/office/powerpoint/2010/main" val="23368677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id="{5336B27F-BF3D-4FD4-9AFC-15145A484AAB}"/>
              </a:ext>
            </a:extLst>
          </p:cNvPr>
          <p:cNvSpPr txBox="1"/>
          <p:nvPr/>
        </p:nvSpPr>
        <p:spPr>
          <a:xfrm>
            <a:off x="492760" y="515205"/>
            <a:ext cx="11363960" cy="5466176"/>
          </a:xfrm>
          <a:prstGeom prst="rect">
            <a:avLst/>
          </a:prstGeom>
          <a:noFill/>
        </p:spPr>
        <p:txBody>
          <a:bodyPr wrap="square">
            <a:spAutoFit/>
          </a:bodyPr>
          <a:lstStyle/>
          <a:p>
            <a:pPr marL="0" marR="0" lvl="0" indent="304800" algn="ctr"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en-US"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乙</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小儿不畏虎</a:t>
            </a:r>
            <a:endPar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304800" algn="ctr" defTabSz="914400" rtl="0" eaLnBrk="1" fontAlgn="auto" latinLnBrk="0" hangingPunct="1">
              <a:lnSpc>
                <a:spcPct val="150000"/>
              </a:lnSpc>
              <a:spcBef>
                <a:spcPct val="0"/>
              </a:spcBef>
              <a:spcAft>
                <a:spcPct val="0"/>
              </a:spcAft>
              <a:buClrTx/>
              <a:buSzTx/>
              <a:buFontTx/>
              <a:buNone/>
              <a:defRPr/>
            </a:pPr>
            <a:endParaRPr kumimoji="0" lang="zh-CN" altLang="zh-CN" sz="20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 </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有妇人昼日置二小儿沙上而浣衣</a:t>
            </a:r>
            <a:r>
              <a:rPr kumimoji="0" lang="zh-CN" altLang="zh-CN" sz="2800" b="0" i="0" u="none" strike="noStrike" kern="0" cap="none" spc="0" normalizeH="0" baseline="3000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①</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于水者。虎自山上驰来，妇人仓皇沉水避之。二小儿戏沙上自若。虎熟视久之，至以首抵触，庶几</a:t>
            </a:r>
            <a:r>
              <a:rPr kumimoji="0" lang="zh-CN" altLang="zh-CN" sz="2800" b="0" i="0" u="none" strike="noStrike" kern="0" cap="none" spc="0" normalizeH="0" baseline="3000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②</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其一惧；而儿痴，竟不知。虎亦寻卒去。意</a:t>
            </a:r>
            <a:r>
              <a:rPr kumimoji="0" lang="zh-CN" altLang="zh-CN" sz="2800" b="0" i="0" u="none" strike="noStrike" kern="0" cap="none" spc="0" normalizeH="0" baseline="3000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③</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虎之食人，先被之以威；而不惧之人，威亦无所施欤</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p>
          <a:p>
            <a:pPr marL="0" marR="0" lvl="0" indent="304800" algn="l" defTabSz="914400" rtl="0" eaLnBrk="1" fontAlgn="auto" latinLnBrk="0" hangingPunct="1">
              <a:lnSpc>
                <a:spcPct val="150000"/>
              </a:lnSpc>
              <a:spcBef>
                <a:spcPct val="0"/>
              </a:spcBef>
              <a:spcAft>
                <a:spcPct val="0"/>
              </a:spcAft>
              <a:buClrTx/>
              <a:buSzTx/>
              <a:buFontTx/>
              <a:buNone/>
              <a:defRPr/>
            </a:pPr>
            <a:endParaRPr kumimoji="0" lang="en-US" altLang="zh-CN" sz="20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注释</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①</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浣</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(huàn)</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衣：洗衣服。</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  </a:t>
            </a: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②</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庶几：在这里有</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希望</a:t>
            </a:r>
            <a:r>
              <a:rPr kumimoji="0" lang="en-US"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的意思。</a:t>
            </a: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Arial" panose="020b0604020202020204" pitchFamily="34" charset="0"/>
                <a:cs typeface="Times New Roman" panose="02020603050405020304" pitchFamily="18" charset="0"/>
              </a:rPr>
              <a:t> </a:t>
            </a:r>
            <a:endParaRPr kumimoji="0" lang="en-US" altLang="zh-CN" sz="2800" b="0" i="0" u="none" strike="noStrike" kern="0" cap="none" spc="0" normalizeH="0" baseline="0" noProof="0">
              <a:ln>
                <a:noFill/>
              </a:ln>
              <a:solidFill>
                <a:prstClr val="black"/>
              </a:solidFill>
              <a:effectLst/>
              <a:uLnTx/>
              <a:uFillTx/>
              <a:latin typeface="Calibri" panose="020f0502020204030204" pitchFamily="34" charset="0"/>
              <a:ea typeface="Arial" panose="020b0604020202020204" pitchFamily="34" charset="0"/>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③</a:t>
            </a:r>
            <a:r>
              <a:rPr kumimoji="0" lang="zh-CN" altLang="zh-CN" sz="2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意：估计。</a:t>
            </a:r>
            <a:endParaRPr kumimoji="0" lang="zh-CN" altLang="zh-CN" sz="20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1057119"/>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431AF083-D9F0-4519-853A-23AAEDF93072}"/>
              </a:ext>
            </a:extLst>
          </p:cNvPr>
          <p:cNvSpPr>
            <a:spLocks noGrp="1"/>
          </p:cNvSpPr>
          <p:nvPr>
            <p:ph type="title"/>
          </p:nvPr>
        </p:nvSpPr>
        <p:spPr>
          <a:xfrm>
            <a:off x="624840" y="314325"/>
            <a:ext cx="10515600" cy="1325563"/>
          </a:xfrm>
        </p:spPr>
        <p:txBody>
          <a:bodyPr>
            <a:normAutofit/>
          </a:bodyPr>
          <a:lstStyle/>
          <a:p>
            <a:r>
              <a:rPr lang="zh-CN" altLang="en-US" sz="3200"/>
              <a:t>译文：</a:t>
            </a:r>
          </a:p>
        </p:txBody>
      </p:sp>
      <p:sp>
        <p:nvSpPr>
          <p:cNvPr id="3" name="内容占位符 2">
            <a:extLst>
              <a:ext uri="{FF2B5EF4-FFF2-40B4-BE49-F238E27FC236}">
                <a16:creationId xmlns:a16="http://schemas.microsoft.com/office/drawing/2014/main" id="{83671216-6E8E-4499-A872-E274CC2C07C6}"/>
              </a:ext>
            </a:extLst>
          </p:cNvPr>
          <p:cNvSpPr>
            <a:spLocks noGrp="1"/>
          </p:cNvSpPr>
          <p:nvPr>
            <p:ph idx="1"/>
          </p:nvPr>
        </p:nvSpPr>
        <p:spPr>
          <a:xfrm>
            <a:off x="838200" y="1639888"/>
            <a:ext cx="10515600" cy="4351338"/>
          </a:xfrm>
        </p:spPr>
        <p:txBody>
          <a:bodyPr/>
          <a:lstStyle/>
          <a:p>
            <a:pPr>
              <a:lnSpc>
                <a:spcPct val="125000"/>
              </a:lnSpc>
            </a:pPr>
            <a:r>
              <a:rPr lang="zh-CN" altLang="en-US"/>
              <a:t>有个妇人白天将两个小孩安置在沙滩上，而自己去河边洗衣服。老虎从山上跑了下来，妇人慌忙地潜入水里来躲避老虎，两个小孩还是像刚才一样在沙滩上玩耍。老虎仔细地盯着他们看了很久，甚至用头来触碰他们，希望让其中一个能够感到害怕，可是小孩很天真，最终还是不知道害怕，一会儿，老虎终于离开了。估计老虎吃人，总是先用其威风施加在别人身上；可是对于不害怕的人，它的威风也就没有施展的地方！</a:t>
            </a:r>
          </a:p>
        </p:txBody>
      </p:sp>
    </p:spTree>
    <p:extLst>
      <p:ext uri="{BB962C8B-B14F-4D97-AF65-F5344CB8AC3E}">
        <p14:creationId xmlns:p14="http://schemas.microsoft.com/office/powerpoint/2010/main" val="372586471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6BB9F96C-B7BD-43E3-AEC6-3552693F98A0}"/>
              </a:ext>
            </a:extLst>
          </p:cNvPr>
          <p:cNvSpPr>
            <a:spLocks noGrp="1"/>
          </p:cNvSpPr>
          <p:nvPr>
            <p:ph type="title"/>
          </p:nvPr>
        </p:nvSpPr>
        <p:spPr>
          <a:xfrm>
            <a:off x="716280" y="63206"/>
            <a:ext cx="10515600" cy="1325563"/>
          </a:xfrm>
        </p:spPr>
        <p:txBody>
          <a:bodyPr>
            <a:normAutofit/>
          </a:bodyPr>
          <a:lstStyle/>
          <a:p>
            <a:pPr algn="ctr"/>
            <a:r>
              <a:rPr lang="en-US" altLang="zh-CN" sz="3200"/>
              <a:t>【</a:t>
            </a:r>
            <a:r>
              <a:rPr lang="zh-CN" altLang="en-US" sz="3200"/>
              <a:t>甲</a:t>
            </a:r>
            <a:r>
              <a:rPr lang="en-US" altLang="zh-CN" sz="3200"/>
              <a:t>】 </a:t>
            </a:r>
            <a:r>
              <a:rPr lang="zh-CN" altLang="en-US" sz="3200"/>
              <a:t>范阳祖逖</a:t>
            </a:r>
          </a:p>
        </p:txBody>
      </p:sp>
      <p:sp>
        <p:nvSpPr>
          <p:cNvPr id="3" name="内容占位符 2">
            <a:extLst>
              <a:ext uri="{FF2B5EF4-FFF2-40B4-BE49-F238E27FC236}">
                <a16:creationId xmlns:a16="http://schemas.microsoft.com/office/drawing/2014/main" id="{788FCD2B-C835-435E-8442-1AAA58A064C1}"/>
              </a:ext>
            </a:extLst>
          </p:cNvPr>
          <p:cNvSpPr>
            <a:spLocks noGrp="1"/>
          </p:cNvSpPr>
          <p:nvPr>
            <p:ph idx="1"/>
          </p:nvPr>
        </p:nvSpPr>
        <p:spPr>
          <a:xfrm>
            <a:off x="571500" y="1117893"/>
            <a:ext cx="11353800" cy="4351338"/>
          </a:xfrm>
        </p:spPr>
        <p:txBody>
          <a:bodyPr>
            <a:noAutofit/>
          </a:bodyPr>
          <a:lstStyle/>
          <a:p>
            <a:pPr marL="0" indent="0">
              <a:lnSpc>
                <a:spcPct val="125000"/>
              </a:lnSpc>
              <a:buNone/>
            </a:pPr>
            <a:r>
              <a:rPr lang="zh-CN" altLang="en-US"/>
              <a:t>       范阳祖逖，少有大志，与刘琨俱</a:t>
            </a:r>
            <a:r>
              <a:rPr lang="zh-CN" altLang="en-US" u="sng"/>
              <a:t>为</a:t>
            </a:r>
            <a:r>
              <a:rPr lang="zh-CN" altLang="en-US"/>
              <a:t>司州主簿。同寝，中夜闻鸡鸣，蹴琨觉，曰：“此非恶声也！”因起舞。</a:t>
            </a:r>
          </a:p>
          <a:p>
            <a:pPr marL="0" indent="0">
              <a:lnSpc>
                <a:spcPct val="125000"/>
              </a:lnSpc>
              <a:buNone/>
            </a:pPr>
            <a:r>
              <a:rPr lang="zh-CN" altLang="en-US"/>
              <a:t>      及渡江，左丞相睿以为军咨祭酒。逖居京口，纠合骁健，言于睿曰：“晋室之乱，由宗室争权，自相鱼肉，遂使戎狄乘隙，毒流中土。今遗民既遭残贼，人思自奋。</a:t>
            </a:r>
            <a:r>
              <a:rPr lang="zh-CN" altLang="en-US" u="sng"/>
              <a:t>大王诚能命将出师使如逖者统之以复中原郡国豪杰必有望风响应者矣！</a:t>
            </a:r>
            <a:r>
              <a:rPr lang="zh-CN" altLang="en-US"/>
              <a:t>”睿素无北伐之志，以逖为奋威将军、豫州刺史，给千人廪，布三千匹，不给铠仗，使自召募。</a:t>
            </a:r>
          </a:p>
          <a:p>
            <a:pPr marL="0" indent="0">
              <a:lnSpc>
                <a:spcPct val="125000"/>
              </a:lnSpc>
              <a:buNone/>
            </a:pPr>
            <a:r>
              <a:rPr lang="zh-CN" altLang="en-US"/>
              <a:t>     逖将其部曲百余家渡江，中流，击楫而誓曰：“祖逖不能清中原而复济者，有如大江！”遂屯淮阴，起冶铸兵，募得二千余人而后进。</a:t>
            </a:r>
            <a:endParaRPr lang="en-US" altLang="zh-CN"/>
          </a:p>
          <a:p>
            <a:pPr marL="0" indent="0" algn="r">
              <a:lnSpc>
                <a:spcPct val="125000"/>
              </a:lnSpc>
              <a:buNone/>
            </a:pPr>
            <a:r>
              <a:rPr lang="zh-CN" altLang="en-US"/>
              <a:t>（</a:t>
            </a:r>
            <a:r>
              <a:rPr lang="en-US" altLang="zh-CN"/>
              <a:t>《</a:t>
            </a:r>
            <a:r>
              <a:rPr lang="zh-CN" altLang="en-US"/>
              <a:t>资治通鉴</a:t>
            </a:r>
            <a:r>
              <a:rPr lang="en-US" altLang="zh-CN"/>
              <a:t>·</a:t>
            </a:r>
            <a:r>
              <a:rPr lang="zh-CN" altLang="en-US"/>
              <a:t>晋纪十</a:t>
            </a:r>
            <a:r>
              <a:rPr lang="en-US" altLang="zh-CN"/>
              <a:t>》</a:t>
            </a:r>
            <a:r>
              <a:rPr lang="zh-CN" altLang="en-US"/>
              <a:t>）</a:t>
            </a:r>
          </a:p>
          <a:p>
            <a:pPr>
              <a:lnSpc>
                <a:spcPct val="125000"/>
              </a:lnSpc>
            </a:pPr>
            <a:endParaRPr lang="zh-CN" altLang="en-US"/>
          </a:p>
        </p:txBody>
      </p:sp>
      <p:grpSp>
        <p:nvGrpSpPr>
          <p:cNvPr id="4" name="组合 3">
            <a:extLst>
              <a:ext uri="{FF2B5EF4-FFF2-40B4-BE49-F238E27FC236}">
                <a16:creationId xmlns:a16="http://schemas.microsoft.com/office/drawing/2014/main" id="{5B89B9D8-8734-4D50-9155-C3E15151E7C3}"/>
              </a:ext>
            </a:extLst>
          </p:cNvPr>
          <p:cNvGrpSpPr/>
          <p:nvPr/>
        </p:nvGrpSpPr>
        <p:grpSpPr>
          <a:xfrm>
            <a:off x="244425" y="243451"/>
            <a:ext cx="1980029" cy="874442"/>
            <a:chOff x="2680772" y="492339"/>
            <a:chExt cx="1980029" cy="874442"/>
          </a:xfrm>
        </p:grpSpPr>
        <p:sp>
          <p:nvSpPr>
            <p:cNvPr id="5" name="矩形 4">
              <a:extLst>
                <a:ext uri="{FF2B5EF4-FFF2-40B4-BE49-F238E27FC236}">
                  <a16:creationId xmlns:a16="http://schemas.microsoft.com/office/drawing/2014/main" id="{94E04341-9CB8-4B2A-A65D-685D353A0ABD}"/>
                </a:ext>
              </a:extLst>
            </p:cNvPr>
            <p:cNvSpPr/>
            <p:nvPr/>
          </p:nvSpPr>
          <p:spPr>
            <a:xfrm>
              <a:off x="2849163" y="492339"/>
              <a:ext cx="1643248" cy="874442"/>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文本框 5">
              <a:extLst>
                <a:ext uri="{FF2B5EF4-FFF2-40B4-BE49-F238E27FC236}">
                  <a16:creationId xmlns:a16="http://schemas.microsoft.com/office/drawing/2014/main" id="{24508011-21FC-4DB3-ABA8-725982C1F19E}"/>
                </a:ext>
              </a:extLst>
            </p:cNvPr>
            <p:cNvSpPr txBox="1"/>
            <p:nvPr/>
          </p:nvSpPr>
          <p:spPr>
            <a:xfrm>
              <a:off x="2680772" y="667950"/>
              <a:ext cx="1980029" cy="523220"/>
            </a:xfrm>
            <a:prstGeom prst="rect">
              <a:avLst/>
            </a:prstGeom>
            <a:solidFill>
              <a:schemeClr val="bg1"/>
            </a:solidFill>
          </p:spPr>
          <p:txBody>
            <a:bodyPr vert="horz" wrap="none" rtlCol="0">
              <a:spAutoFit/>
            </a:bodyPr>
            <a:lstStyle/>
            <a:p>
              <a:r>
                <a:rPr lang="zh-CN" altLang="en-US" sz="2800">
                  <a:gradFill>
                    <a:gsLst>
                      <a:gs pos="0">
                        <a:schemeClr val="tx1"/>
                      </a:gs>
                      <a:gs pos="100000">
                        <a:srgbClr val="C00000"/>
                      </a:gs>
                    </a:gsLst>
                    <a:lin ang="0" scaled="0"/>
                  </a:gradFill>
                  <a:latin typeface="+mn-ea"/>
                  <a:cs typeface="Tahoma" panose="020b0604030504040204" pitchFamily="34" charset="0"/>
                </a:rPr>
                <a:t>对比阅读一</a:t>
              </a:r>
            </a:p>
          </p:txBody>
        </p:sp>
      </p:grpSp>
    </p:spTree>
    <p:extLst>
      <p:ext uri="{BB962C8B-B14F-4D97-AF65-F5344CB8AC3E}">
        <p14:creationId xmlns:p14="http://schemas.microsoft.com/office/powerpoint/2010/main" val="836733938"/>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a:extLst>
              <a:ext uri="{FF2B5EF4-FFF2-40B4-BE49-F238E27FC236}">
                <a16:creationId xmlns:a16="http://schemas.microsoft.com/office/drawing/2014/main" id="{3A23F176-C4C8-4D61-B9DB-5F9907CC8023}"/>
              </a:ext>
            </a:extLst>
          </p:cNvPr>
          <p:cNvSpPr txBox="1"/>
          <p:nvPr/>
        </p:nvSpPr>
        <p:spPr>
          <a:xfrm>
            <a:off x="142240" y="241427"/>
            <a:ext cx="11104880" cy="5835508"/>
          </a:xfrm>
          <a:prstGeom prst="rect">
            <a:avLst/>
          </a:prstGeom>
          <a:noFill/>
        </p:spPr>
        <p:txBody>
          <a:bodyPr wrap="square">
            <a:spAutoFit/>
          </a:bodyPr>
          <a:lstStyle/>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．下面加点词语的含义</a:t>
            </a:r>
            <a:r>
              <a:rPr kumimoji="0" lang="zh-CN" altLang="en-US"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不正确的是（        ）</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A.</a:t>
            </a:r>
            <a:r>
              <a:rPr kumimoji="0" lang="zh-CN" altLang="zh-CN" sz="2800" b="0" i="0" u="sng"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惩</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山北之塞</a:t>
            </a: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惩罚）</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B.</a:t>
            </a:r>
            <a:r>
              <a:rPr kumimoji="0" lang="zh-CN" altLang="en-US" sz="2800" b="0" i="0" u="sng"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以</a:t>
            </a:r>
            <a:r>
              <a:rPr kumimoji="0" lang="zh-CN" altLang="en-US"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残年余力（凭）</a:t>
            </a:r>
            <a:endPar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甚矣，汝之不</a:t>
            </a:r>
            <a:r>
              <a:rPr kumimoji="0" lang="zh-CN" altLang="zh-CN" sz="2800" b="0" i="0" u="sng"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惠</a:t>
            </a:r>
            <a:r>
              <a:rPr kumimoji="0" lang="zh-CN" altLang="en-US"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（通“慧”，聪明 ）</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D.</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虎亦寻</a:t>
            </a:r>
            <a:r>
              <a:rPr kumimoji="0" lang="zh-CN" altLang="zh-CN" sz="2800" b="0" i="0" u="sng"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卒</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去</a:t>
            </a:r>
            <a:r>
              <a:rPr kumimoji="0" lang="zh-CN" altLang="en-US"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（最终，终于）</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．翻译下列文言语句。</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①</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曾不能损魁父之丘，如太行、王屋何</a:t>
            </a: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en-US"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50000"/>
              </a:lnSpc>
              <a:spcBef>
                <a:spcPct val="0"/>
              </a:spcBef>
              <a:spcAft>
                <a:spcPct val="0"/>
              </a:spcAft>
              <a:buClrTx/>
              <a:buSzTx/>
              <a:buFontTx/>
              <a:buNone/>
              <a:defRPr/>
            </a:pPr>
            <a:r>
              <a:rPr kumimoji="0" lang="zh-CN" altLang="zh-CN" sz="2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宋体" panose="02010600030101010101" pitchFamily="2" charset="-122"/>
              </a:rPr>
              <a:t>②</a:t>
            </a:r>
            <a:r>
              <a:rPr kumimoji="0" lang="zh-CN" altLang="zh-CN" sz="2800" b="0"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虎熟视久之，至以首抵触，庶几其一惧。</a:t>
            </a:r>
            <a:endParaRPr kumimoji="0" lang="zh-CN" altLang="zh-CN" sz="28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2B3DF8CB-D024-47B1-8B7B-0C0467B8E822}"/>
              </a:ext>
            </a:extLst>
          </p:cNvPr>
          <p:cNvSpPr txBox="1"/>
          <p:nvPr/>
        </p:nvSpPr>
        <p:spPr>
          <a:xfrm>
            <a:off x="6502400" y="317856"/>
            <a:ext cx="153416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A</a:t>
            </a:r>
            <a:endParaRPr kumimoji="0" lang="zh-CN" altLang="en-US" sz="40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5" name="文本框 4">
            <a:extLst>
              <a:ext uri="{FF2B5EF4-FFF2-40B4-BE49-F238E27FC236}">
                <a16:creationId xmlns:a16="http://schemas.microsoft.com/office/drawing/2014/main" id="{ACE40AFB-7CB8-4CE8-B06C-62B774E9BF23}"/>
              </a:ext>
            </a:extLst>
          </p:cNvPr>
          <p:cNvSpPr txBox="1"/>
          <p:nvPr/>
        </p:nvSpPr>
        <p:spPr>
          <a:xfrm>
            <a:off x="508000" y="4771781"/>
            <a:ext cx="10739120" cy="954107"/>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连魁父这座小山都不能削平，能把太行，王屋怎么样呢？</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endParaRPr>
          </a:p>
        </p:txBody>
      </p:sp>
      <p:sp>
        <p:nvSpPr>
          <p:cNvPr id="7" name="文本框 6">
            <a:extLst>
              <a:ext uri="{FF2B5EF4-FFF2-40B4-BE49-F238E27FC236}">
                <a16:creationId xmlns:a16="http://schemas.microsoft.com/office/drawing/2014/main" id="{325D750A-F5C6-46A3-B4A7-A66D882460E2}"/>
              </a:ext>
            </a:extLst>
          </p:cNvPr>
          <p:cNvSpPr txBox="1"/>
          <p:nvPr/>
        </p:nvSpPr>
        <p:spPr>
          <a:xfrm>
            <a:off x="579120" y="6076935"/>
            <a:ext cx="10596880"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老虎把孩子看了很久，甚至用脑袋去碰他们，希望其中有一个害怕。</a:t>
            </a:r>
          </a:p>
        </p:txBody>
      </p:sp>
    </p:spTree>
    <p:extLst>
      <p:ext uri="{BB962C8B-B14F-4D97-AF65-F5344CB8AC3E}">
        <p14:creationId xmlns:p14="http://schemas.microsoft.com/office/powerpoint/2010/main" val="595094622"/>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B1255D37-A9C7-4078-ADA5-7477CA409234}"/>
              </a:ext>
            </a:extLst>
          </p:cNvPr>
          <p:cNvSpPr>
            <a:spLocks noGrp="1"/>
          </p:cNvSpPr>
          <p:nvPr>
            <p:ph idx="1"/>
          </p:nvPr>
        </p:nvSpPr>
        <p:spPr>
          <a:xfrm>
            <a:off x="340360" y="360838"/>
            <a:ext cx="10515600" cy="4351338"/>
          </a:xfrm>
        </p:spPr>
        <p:txBody>
          <a:bodyPr/>
          <a:lstStyle/>
          <a:p>
            <a:pPr marL="0" indent="0">
              <a:buNone/>
            </a:pPr>
            <a:r>
              <a:rPr lang="en-US" altLang="zh-CN"/>
              <a:t>3</a:t>
            </a:r>
            <a:r>
              <a:rPr lang="zh-CN" altLang="en-US"/>
              <a:t>．</a:t>
            </a:r>
            <a:r>
              <a:rPr lang="en-US" altLang="zh-CN"/>
              <a:t>[</a:t>
            </a:r>
            <a:r>
              <a:rPr lang="zh-CN" altLang="en-US"/>
              <a:t>甲</a:t>
            </a:r>
            <a:r>
              <a:rPr lang="en-US" altLang="zh-CN"/>
              <a:t>][</a:t>
            </a:r>
            <a:r>
              <a:rPr lang="zh-CN" altLang="en-US"/>
              <a:t>乙</a:t>
            </a:r>
            <a:r>
              <a:rPr lang="en-US" altLang="zh-CN"/>
              <a:t>]</a:t>
            </a:r>
            <a:r>
              <a:rPr lang="zh-CN" altLang="en-US"/>
              <a:t>两文在刻画人物形象方面都使用了什么写法？</a:t>
            </a:r>
            <a:r>
              <a:rPr lang="en-US" altLang="zh-CN"/>
              <a:t>[</a:t>
            </a:r>
            <a:r>
              <a:rPr lang="zh-CN" altLang="en-US"/>
              <a:t>甲</a:t>
            </a:r>
            <a:r>
              <a:rPr lang="en-US" altLang="zh-CN"/>
              <a:t>]</a:t>
            </a:r>
            <a:r>
              <a:rPr lang="zh-CN" altLang="en-US"/>
              <a:t>文中的“遗男”和</a:t>
            </a:r>
            <a:r>
              <a:rPr lang="en-US" altLang="zh-CN"/>
              <a:t>[</a:t>
            </a:r>
            <a:r>
              <a:rPr lang="zh-CN" altLang="en-US"/>
              <a:t>乙</a:t>
            </a:r>
            <a:r>
              <a:rPr lang="en-US" altLang="zh-CN"/>
              <a:t>]</a:t>
            </a:r>
            <a:r>
              <a:rPr lang="zh-CN" altLang="en-US"/>
              <a:t>文中的“二小儿”的共同点是什么？</a:t>
            </a:r>
            <a:endParaRPr lang="en-US" altLang="zh-CN"/>
          </a:p>
          <a:p>
            <a:pPr marL="0" indent="0">
              <a:buNone/>
            </a:pPr>
            <a:endParaRPr lang="en-US" altLang="zh-CN"/>
          </a:p>
          <a:p>
            <a:pPr marL="0" indent="0">
              <a:buNone/>
            </a:pPr>
            <a:endParaRPr lang="en-US" altLang="zh-CN"/>
          </a:p>
          <a:p>
            <a:pPr marL="0" indent="0">
              <a:buNone/>
            </a:pPr>
            <a:endParaRPr lang="zh-CN" altLang="en-US"/>
          </a:p>
          <a:p>
            <a:pPr marL="0" indent="0">
              <a:buNone/>
            </a:pPr>
            <a:r>
              <a:rPr lang="en-US" altLang="zh-CN"/>
              <a:t>4</a:t>
            </a:r>
            <a:r>
              <a:rPr lang="zh-CN" altLang="en-US"/>
              <a:t>．</a:t>
            </a:r>
            <a:r>
              <a:rPr lang="en-US" altLang="zh-CN"/>
              <a:t>[</a:t>
            </a:r>
            <a:r>
              <a:rPr lang="zh-CN" altLang="en-US"/>
              <a:t>甲</a:t>
            </a:r>
            <a:r>
              <a:rPr lang="en-US" altLang="zh-CN"/>
              <a:t>]</a:t>
            </a:r>
            <a:r>
              <a:rPr lang="zh-CN" altLang="en-US"/>
              <a:t>文愚公“老骥伏枥，志在千里”，</a:t>
            </a:r>
            <a:r>
              <a:rPr lang="en-US" altLang="zh-CN"/>
              <a:t>[</a:t>
            </a:r>
            <a:r>
              <a:rPr lang="zh-CN" altLang="en-US"/>
              <a:t>乙</a:t>
            </a:r>
            <a:r>
              <a:rPr lang="en-US" altLang="zh-CN"/>
              <a:t>]</a:t>
            </a:r>
            <a:r>
              <a:rPr lang="zh-CN" altLang="en-US"/>
              <a:t>文二小儿“初生牛犊不怕虎”。对此你有何感想</a:t>
            </a:r>
            <a:r>
              <a:rPr lang="en-US" altLang="zh-CN"/>
              <a:t>?</a:t>
            </a:r>
            <a:r>
              <a:rPr lang="zh-CN" altLang="en-US"/>
              <a:t>请简要谈谈。</a:t>
            </a:r>
          </a:p>
          <a:p>
            <a:endParaRPr lang="zh-CN" altLang="en-US"/>
          </a:p>
        </p:txBody>
      </p:sp>
      <p:sp>
        <p:nvSpPr>
          <p:cNvPr id="4" name="文本框 3">
            <a:extLst>
              <a:ext uri="{FF2B5EF4-FFF2-40B4-BE49-F238E27FC236}">
                <a16:creationId xmlns:a16="http://schemas.microsoft.com/office/drawing/2014/main" id="{D2217F7F-0FAD-4242-B23E-BFF2275014FC}"/>
              </a:ext>
            </a:extLst>
          </p:cNvPr>
          <p:cNvSpPr txBox="1"/>
          <p:nvPr/>
        </p:nvSpPr>
        <p:spPr>
          <a:xfrm>
            <a:off x="589280" y="4002930"/>
            <a:ext cx="10327640" cy="138499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提示：人生有时会面对如大山般的艰难险阻甚或是突如其来的灾难，只要我们有信心，有毅力，镇定自若，勇敢无畏，就能克服困难，战胜灾难。</a:t>
            </a:r>
          </a:p>
        </p:txBody>
      </p:sp>
      <p:sp>
        <p:nvSpPr>
          <p:cNvPr id="6" name="文本框 5">
            <a:extLst>
              <a:ext uri="{FF2B5EF4-FFF2-40B4-BE49-F238E27FC236}">
                <a16:creationId xmlns:a16="http://schemas.microsoft.com/office/drawing/2014/main" id="{68340EF0-FDDD-4223-A365-19CBC8DFACC5}"/>
              </a:ext>
            </a:extLst>
          </p:cNvPr>
          <p:cNvSpPr txBox="1"/>
          <p:nvPr/>
        </p:nvSpPr>
        <p:spPr>
          <a:xfrm>
            <a:off x="650240" y="1470075"/>
            <a:ext cx="10327640" cy="954107"/>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两文均运用了对比衬托的写法来突出人物形象，甲文中的“遗男”和乙文中的“二小儿”均阅世不多，天真可爱。 </a:t>
            </a:r>
          </a:p>
        </p:txBody>
      </p:sp>
    </p:spTree>
    <p:extLst>
      <p:ext uri="{BB962C8B-B14F-4D97-AF65-F5344CB8AC3E}">
        <p14:creationId xmlns:p14="http://schemas.microsoft.com/office/powerpoint/2010/main" val="1932216576"/>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47040" y="1178560"/>
            <a:ext cx="11176000" cy="50292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r="21631"/>
          <a:stretch>
            <a:fillRect/>
          </a:stretch>
        </p:blipFill>
        <p:spPr bwMode="auto">
          <a:xfrm>
            <a:off x="6869324" y="1847984"/>
            <a:ext cx="5191008" cy="369035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标题 1">
            <a:extLst>
              <a:ext uri="{FF2B5EF4-FFF2-40B4-BE49-F238E27FC236}">
                <a16:creationId xmlns:a16="http://schemas.microsoft.com/office/drawing/2014/main" id="{C6E199A6-8295-4C38-8085-02E710412936}"/>
              </a:ext>
            </a:extLst>
          </p:cNvPr>
          <p:cNvSpPr>
            <a:spLocks noGrp="1"/>
          </p:cNvSpPr>
          <p:nvPr>
            <p:ph type="title"/>
          </p:nvPr>
        </p:nvSpPr>
        <p:spPr>
          <a:xfrm>
            <a:off x="1878330" y="64086"/>
            <a:ext cx="7886700" cy="1325563"/>
          </a:xfrm>
        </p:spPr>
        <p:txBody>
          <a:bodyPr>
            <a:normAutofit/>
          </a:bodyPr>
          <a:lstStyle/>
          <a:p>
            <a:pPr algn="ctr"/>
            <a:r>
              <a:rPr lang="zh-CN" altLang="en-US" sz="3600" b="1">
                <a:latin typeface="黑体" panose="02010600030101010101" charset="-122"/>
                <a:ea typeface="黑体" panose="02010600030101010101" charset="-122"/>
              </a:rPr>
              <a:t>课堂小结</a:t>
            </a:r>
            <a:r>
              <a:rPr lang="en-US" altLang="zh-CN" sz="3600" b="1">
                <a:latin typeface="黑体" panose="02010600030101010101" charset="-122"/>
                <a:ea typeface="黑体" panose="02010600030101010101" charset="-122"/>
              </a:rPr>
              <a:t> </a:t>
            </a:r>
            <a:endParaRPr lang="zh-CN" altLang="en-US" sz="3600" b="1">
              <a:latin typeface="黑体" panose="02010600030101010101" charset="-122"/>
              <a:ea typeface="黑体" panose="02010600030101010101" charset="-122"/>
            </a:endParaRPr>
          </a:p>
        </p:txBody>
      </p:sp>
      <p:sp>
        <p:nvSpPr>
          <p:cNvPr id="21" name="内容占位符 2">
            <a:extLst>
              <a:ext uri="{FF2B5EF4-FFF2-40B4-BE49-F238E27FC236}">
                <a16:creationId xmlns:a16="http://schemas.microsoft.com/office/drawing/2014/main" id="{9FE3AD85-1360-4603-86C8-CE6A7F85C85D}"/>
              </a:ext>
            </a:extLst>
          </p:cNvPr>
          <p:cNvSpPr>
            <a:spLocks noGrp="1"/>
          </p:cNvSpPr>
          <p:nvPr>
            <p:ph idx="1"/>
          </p:nvPr>
        </p:nvSpPr>
        <p:spPr>
          <a:xfrm>
            <a:off x="625475" y="1847984"/>
            <a:ext cx="10997565" cy="5942965"/>
          </a:xfrm>
        </p:spPr>
        <p:txBody>
          <a:bodyPr>
            <a:normAutofit/>
          </a:bodyPr>
          <a:lstStyle/>
          <a:p>
            <a:pPr marL="0" indent="0">
              <a:lnSpc>
                <a:spcPct val="125000"/>
              </a:lnSpc>
              <a:buNone/>
            </a:pPr>
            <a:r>
              <a:rPr lang="zh-CN" altLang="en-US" b="1">
                <a:latin typeface="黑体" panose="02010600030101010101" charset="-122"/>
                <a:ea typeface="黑体" panose="02010600030101010101" charset="-122"/>
                <a:cs typeface="黑体" panose="02010600030101010101" charset="-122"/>
                <a:sym typeface="+mn-ea"/>
              </a:rPr>
              <a:t>寓言类的文言文</a:t>
            </a:r>
            <a:r>
              <a:rPr lang="zh-CN" altLang="en-US" b="1">
                <a:solidFill>
                  <a:srgbClr val="FF0000"/>
                </a:solidFill>
                <a:latin typeface="黑体" panose="02010600030101010101" charset="-122"/>
                <a:ea typeface="黑体" panose="02010600030101010101" charset="-122"/>
                <a:cs typeface="黑体" panose="02010600030101010101" charset="-122"/>
                <a:sym typeface="+mn-ea"/>
              </a:rPr>
              <a:t>答题策略</a:t>
            </a:r>
            <a:r>
              <a:rPr lang="zh-CN" altLang="en-US" b="1">
                <a:latin typeface="黑体" panose="02010600030101010101" charset="-122"/>
                <a:ea typeface="黑体" panose="02010600030101010101" charset="-122"/>
                <a:cs typeface="黑体" panose="02010600030101010101" charset="-122"/>
                <a:sym typeface="+mn-ea"/>
              </a:rPr>
              <a:t>：</a:t>
            </a:r>
          </a:p>
          <a:p>
            <a:pPr marL="0" indent="0">
              <a:lnSpc>
                <a:spcPct val="125000"/>
              </a:lnSpc>
              <a:buNone/>
            </a:pPr>
            <a:r>
              <a:rPr lang="zh-CN" altLang="en-US" b="1">
                <a:latin typeface="黑体" panose="02010600030101010101" charset="-122"/>
                <a:ea typeface="黑体" panose="02010600030101010101" charset="-122"/>
                <a:cs typeface="黑体" panose="02010600030101010101" charset="-122"/>
                <a:sym typeface="+mn-ea"/>
              </a:rPr>
              <a:t>（</a:t>
            </a:r>
            <a:r>
              <a:rPr lang="en-US" altLang="zh-CN" b="1">
                <a:latin typeface="黑体" panose="02010600030101010101" charset="-122"/>
                <a:ea typeface="黑体" panose="02010600030101010101" charset="-122"/>
                <a:cs typeface="黑体" panose="02010600030101010101" charset="-122"/>
                <a:sym typeface="+mn-ea"/>
              </a:rPr>
              <a:t>1</a:t>
            </a:r>
            <a:r>
              <a:rPr lang="zh-CN" altLang="en-US" b="1">
                <a:latin typeface="黑体" panose="02010600030101010101" charset="-122"/>
                <a:ea typeface="黑体" panose="02010600030101010101" charset="-122"/>
                <a:cs typeface="黑体" panose="02010600030101010101" charset="-122"/>
                <a:sym typeface="+mn-ea"/>
              </a:rPr>
              <a:t>）要把握寓言中的故事</a:t>
            </a:r>
          </a:p>
          <a:p>
            <a:pPr marL="0" indent="0">
              <a:lnSpc>
                <a:spcPct val="125000"/>
              </a:lnSpc>
              <a:buNone/>
            </a:pPr>
            <a:r>
              <a:rPr lang="zh-CN" altLang="en-US" b="1">
                <a:latin typeface="黑体" panose="02010600030101010101" charset="-122"/>
                <a:ea typeface="黑体" panose="02010600030101010101" charset="-122"/>
                <a:cs typeface="黑体" panose="02010600030101010101" charset="-122"/>
                <a:sym typeface="+mn-ea"/>
              </a:rPr>
              <a:t>（</a:t>
            </a:r>
            <a:r>
              <a:rPr lang="en-US" altLang="zh-CN" b="1">
                <a:latin typeface="黑体" panose="02010600030101010101" charset="-122"/>
                <a:ea typeface="黑体" panose="02010600030101010101" charset="-122"/>
                <a:cs typeface="黑体" panose="02010600030101010101" charset="-122"/>
                <a:sym typeface="+mn-ea"/>
              </a:rPr>
              <a:t>2</a:t>
            </a:r>
            <a:r>
              <a:rPr lang="zh-CN" altLang="en-US" b="1">
                <a:latin typeface="黑体" panose="02010600030101010101" charset="-122"/>
                <a:ea typeface="黑体" panose="02010600030101010101" charset="-122"/>
                <a:cs typeface="黑体" panose="02010600030101010101" charset="-122"/>
                <a:sym typeface="+mn-ea"/>
              </a:rPr>
              <a:t>）领会寓言的寓意</a:t>
            </a:r>
          </a:p>
          <a:p>
            <a:pPr marL="0" indent="0">
              <a:lnSpc>
                <a:spcPct val="125000"/>
              </a:lnSpc>
              <a:buNone/>
            </a:pPr>
            <a:r>
              <a:rPr lang="zh-CN" altLang="en-US" b="1">
                <a:latin typeface="黑体" panose="02010600030101010101" charset="-122"/>
                <a:ea typeface="黑体" panose="02010600030101010101" charset="-122"/>
                <a:cs typeface="黑体" panose="02010600030101010101" charset="-122"/>
                <a:sym typeface="+mn-ea"/>
              </a:rPr>
              <a:t>（</a:t>
            </a:r>
            <a:r>
              <a:rPr lang="en-US" altLang="zh-CN" b="1">
                <a:latin typeface="黑体" panose="02010600030101010101" charset="-122"/>
                <a:ea typeface="黑体" panose="02010600030101010101" charset="-122"/>
                <a:cs typeface="黑体" panose="02010600030101010101" charset="-122"/>
                <a:sym typeface="+mn-ea"/>
              </a:rPr>
              <a:t>3</a:t>
            </a:r>
            <a:r>
              <a:rPr lang="zh-CN" altLang="en-US" b="1">
                <a:latin typeface="黑体" panose="02010600030101010101" charset="-122"/>
                <a:ea typeface="黑体" panose="02010600030101010101" charset="-122"/>
                <a:cs typeface="黑体" panose="02010600030101010101" charset="-122"/>
                <a:sym typeface="+mn-ea"/>
              </a:rPr>
              <a:t>）体会寓言的生活哲理</a:t>
            </a:r>
          </a:p>
        </p:txBody>
      </p:sp>
    </p:spTree>
    <p:extLst>
      <p:ext uri="{BB962C8B-B14F-4D97-AF65-F5344CB8AC3E}">
        <p14:creationId xmlns:p14="http://schemas.microsoft.com/office/powerpoint/2010/main" val="1528010191"/>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1250"/>
                                        <p:tgtEl>
                                          <p:spTgt spid="4098"/>
                                        </p:tgtEl>
                                      </p:cBhvr>
                                    </p:animEffect>
                                    <p:anim calcmode="lin" valueType="num">
                                      <p:cBhvr>
                                        <p:cTn id="14" dur="1250" fill="hold"/>
                                        <p:tgtEl>
                                          <p:spTgt spid="4098"/>
                                        </p:tgtEl>
                                        <p:attrNameLst>
                                          <p:attrName>ppt_x</p:attrName>
                                        </p:attrNameLst>
                                      </p:cBhvr>
                                      <p:tavLst>
                                        <p:tav tm="0">
                                          <p:val>
                                            <p:strVal val="#ppt_x"/>
                                          </p:val>
                                        </p:tav>
                                        <p:tav tm="100000">
                                          <p:val>
                                            <p:strVal val="#ppt_x"/>
                                          </p:val>
                                        </p:tav>
                                      </p:tavLst>
                                    </p:anim>
                                    <p:anim calcmode="lin" valueType="num">
                                      <p:cBhvr>
                                        <p:cTn id="15" dur="125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559280" y="1609448"/>
            <a:ext cx="2974586" cy="3936480"/>
          </a:xfrm>
          <a:prstGeom prst="rect">
            <a:avLst/>
          </a:prstGeom>
          <a:noFill/>
          <a:extLst>
            <a:ext uri="{909E8E84-426E-40DD-AFC4-6F175D3DCCD1}">
              <a14:hiddenFill xmlns:a14="http://schemas.microsoft.com/office/drawing/2010/main">
                <a:solidFill>
                  <a:srgbClr val="FFFFFF"/>
                </a:solidFill>
              </a14:hiddenFill>
            </a:ext>
          </a:extLst>
        </p:spPr>
      </p:pic>
      <p:sp>
        <p:nvSpPr>
          <p:cNvPr id="12" name="标题 1">
            <a:extLst>
              <a:ext uri="{FF2B5EF4-FFF2-40B4-BE49-F238E27FC236}">
                <a16:creationId xmlns:a16="http://schemas.microsoft.com/office/drawing/2014/main" id="{70D6A824-2E5F-45D2-9180-0804423CD80B}"/>
              </a:ext>
            </a:extLst>
          </p:cNvPr>
          <p:cNvSpPr>
            <a:spLocks noGrp="1"/>
          </p:cNvSpPr>
          <p:nvPr>
            <p:ph type="title"/>
          </p:nvPr>
        </p:nvSpPr>
        <p:spPr>
          <a:xfrm>
            <a:off x="4899365" y="283885"/>
            <a:ext cx="10515600" cy="1325563"/>
          </a:xfrm>
        </p:spPr>
        <p:txBody>
          <a:bodyPr/>
          <a:lstStyle/>
          <a:p>
            <a:r>
              <a:rPr lang="zh-CN" altLang="en-US"/>
              <a:t>板书设计</a:t>
            </a:r>
          </a:p>
        </p:txBody>
      </p:sp>
      <p:sp>
        <p:nvSpPr>
          <p:cNvPr id="14" name="文本框 13">
            <a:extLst>
              <a:ext uri="{FF2B5EF4-FFF2-40B4-BE49-F238E27FC236}">
                <a16:creationId xmlns:a16="http://schemas.microsoft.com/office/drawing/2014/main" id="{2FF90118-CBAD-4BCB-AEC4-01FA57937E7B}"/>
              </a:ext>
            </a:extLst>
          </p:cNvPr>
          <p:cNvSpPr txBox="1"/>
          <p:nvPr/>
        </p:nvSpPr>
        <p:spPr>
          <a:xfrm>
            <a:off x="4382411" y="1639478"/>
            <a:ext cx="7369063" cy="4347729"/>
          </a:xfrm>
          <a:prstGeom prst="rect">
            <a:avLst/>
          </a:prstGeom>
          <a:noFill/>
        </p:spPr>
        <p:txBody>
          <a:bodyPr wrap="square">
            <a:spAutoFit/>
          </a:bodyPr>
          <a:lstStyle/>
          <a:p>
            <a:pPr>
              <a:lnSpc>
                <a:spcPct val="125000"/>
              </a:lnSpc>
            </a:pPr>
            <a:r>
              <a:rPr lang="zh-CN" altLang="en-US" sz="3200"/>
              <a:t>寓言类的文言文答题策略：</a:t>
            </a:r>
          </a:p>
          <a:p>
            <a:pPr>
              <a:lnSpc>
                <a:spcPct val="125000"/>
              </a:lnSpc>
            </a:pPr>
            <a:r>
              <a:rPr lang="zh-CN" altLang="en-US" sz="3200"/>
              <a:t>（</a:t>
            </a:r>
            <a:r>
              <a:rPr lang="en-US" altLang="zh-CN" sz="3200"/>
              <a:t>1</a:t>
            </a:r>
            <a:r>
              <a:rPr lang="zh-CN" altLang="en-US" sz="3200"/>
              <a:t>）要把握寓言中的故事</a:t>
            </a:r>
          </a:p>
          <a:p>
            <a:pPr>
              <a:lnSpc>
                <a:spcPct val="125000"/>
              </a:lnSpc>
            </a:pPr>
            <a:r>
              <a:rPr lang="zh-CN" altLang="en-US" sz="3200"/>
              <a:t>（</a:t>
            </a:r>
            <a:r>
              <a:rPr lang="en-US" altLang="zh-CN" sz="3200"/>
              <a:t>2</a:t>
            </a:r>
            <a:r>
              <a:rPr lang="zh-CN" altLang="en-US" sz="3200"/>
              <a:t>）领会寓言的寓意</a:t>
            </a:r>
          </a:p>
          <a:p>
            <a:pPr>
              <a:lnSpc>
                <a:spcPct val="125000"/>
              </a:lnSpc>
            </a:pPr>
            <a:r>
              <a:rPr lang="zh-CN" altLang="en-US" sz="3200"/>
              <a:t>（</a:t>
            </a:r>
            <a:r>
              <a:rPr lang="en-US" altLang="zh-CN" sz="3200"/>
              <a:t>3</a:t>
            </a:r>
            <a:r>
              <a:rPr lang="zh-CN" altLang="en-US" sz="3200"/>
              <a:t>）体会寓言的生活哲理</a:t>
            </a:r>
            <a:endParaRPr lang="en-US" altLang="zh-CN" sz="3200"/>
          </a:p>
          <a:p>
            <a:pPr>
              <a:lnSpc>
                <a:spcPct val="125000"/>
              </a:lnSpc>
            </a:pPr>
            <a:endParaRPr lang="en-US" altLang="zh-CN" sz="3200"/>
          </a:p>
          <a:p>
            <a:pPr>
              <a:lnSpc>
                <a:spcPct val="125000"/>
              </a:lnSpc>
            </a:pPr>
            <a:r>
              <a:rPr lang="zh-CN" altLang="en-US" sz="3200"/>
              <a:t>常见一词多义：</a:t>
            </a:r>
            <a:endParaRPr lang="en-US" altLang="zh-CN" sz="3200"/>
          </a:p>
          <a:p>
            <a:pPr>
              <a:lnSpc>
                <a:spcPct val="125000"/>
              </a:lnSpc>
            </a:pPr>
            <a:r>
              <a:rPr lang="zh-CN" altLang="en-US" sz="3200"/>
              <a:t>而、或、以、使</a:t>
            </a:r>
          </a:p>
        </p:txBody>
      </p:sp>
    </p:spTree>
    <p:extLst>
      <p:ext uri="{BB962C8B-B14F-4D97-AF65-F5344CB8AC3E}">
        <p14:creationId xmlns:p14="http://schemas.microsoft.com/office/powerpoint/2010/main" val="49998085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250"/>
                                        <p:tgtEl>
                                          <p:spTgt spid="20"/>
                                        </p:tgtEl>
                                      </p:cBhvr>
                                    </p:animEffect>
                                    <p:anim calcmode="lin" valueType="num">
                                      <p:cBhvr>
                                        <p:cTn id="8" dur="1250" fill="hold"/>
                                        <p:tgtEl>
                                          <p:spTgt spid="20"/>
                                        </p:tgtEl>
                                        <p:attrNameLst>
                                          <p:attrName>ppt_x</p:attrName>
                                        </p:attrNameLst>
                                      </p:cBhvr>
                                      <p:tavLst>
                                        <p:tav tm="0">
                                          <p:val>
                                            <p:strVal val="#ppt_x"/>
                                          </p:val>
                                        </p:tav>
                                        <p:tav tm="100000">
                                          <p:val>
                                            <p:strVal val="#ppt_x"/>
                                          </p:val>
                                        </p:tav>
                                      </p:tavLst>
                                    </p:anim>
                                    <p:anim calcmode="lin" valueType="num">
                                      <p:cBhvr>
                                        <p:cTn id="9" dur="1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19152" y="2929871"/>
            <a:ext cx="2438303"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62175" y="2929871"/>
            <a:ext cx="2438303"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5054827" y="570199"/>
            <a:ext cx="1826141" cy="629194"/>
            <a:chOff x="4605978" y="570199"/>
            <a:chExt cx="1826141"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文本框 4"/>
            <p:cNvSpPr txBox="1"/>
            <p:nvPr/>
          </p:nvSpPr>
          <p:spPr>
            <a:xfrm>
              <a:off x="4605978" y="570199"/>
              <a:ext cx="1826141" cy="584775"/>
            </a:xfrm>
            <a:prstGeom prst="rect">
              <a:avLst/>
            </a:prstGeom>
            <a:solidFill>
              <a:schemeClr val="bg1"/>
            </a:solidFill>
          </p:spPr>
          <p:txBody>
            <a:bodyPr vert="horz" wrap="none" rtlCol="0">
              <a:spAutoFit/>
            </a:bodyPr>
            <a:lstStyle/>
            <a:p>
              <a:r>
                <a:rPr lang="zh-CN" altLang="en-US" sz="3200">
                  <a:gradFill>
                    <a:gsLst>
                      <a:gs pos="0">
                        <a:schemeClr val="tx1"/>
                      </a:gs>
                      <a:gs pos="100000">
                        <a:srgbClr val="C00000"/>
                      </a:gs>
                    </a:gsLst>
                    <a:lin ang="0" scaled="0"/>
                  </a:gradFill>
                  <a:latin typeface="+mn-ea"/>
                  <a:cs typeface="Tahoma" panose="020b0604030504040204" pitchFamily="34" charset="0"/>
                </a:rPr>
                <a:t>单篇训练</a:t>
              </a:r>
            </a:p>
          </p:txBody>
        </p:sp>
      </p:gr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68096" y="1938394"/>
            <a:ext cx="4599604" cy="255357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8971522"/>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250"/>
                                        <p:tgtEl>
                                          <p:spTgt spid="23"/>
                                        </p:tgtEl>
                                      </p:cBhvr>
                                    </p:animEffect>
                                    <p:anim calcmode="lin" valueType="num">
                                      <p:cBhvr>
                                        <p:cTn id="8" dur="1250" fill="hold"/>
                                        <p:tgtEl>
                                          <p:spTgt spid="23"/>
                                        </p:tgtEl>
                                        <p:attrNameLst>
                                          <p:attrName>ppt_x</p:attrName>
                                        </p:attrNameLst>
                                      </p:cBhvr>
                                      <p:tavLst>
                                        <p:tav tm="0">
                                          <p:val>
                                            <p:strVal val="#ppt_x"/>
                                          </p:val>
                                        </p:tav>
                                        <p:tav tm="100000">
                                          <p:val>
                                            <p:strVal val="#ppt_x"/>
                                          </p:val>
                                        </p:tav>
                                      </p:tavLst>
                                    </p:anim>
                                    <p:anim calcmode="lin" valueType="num">
                                      <p:cBhvr>
                                        <p:cTn id="9" dur="1250" fill="hold"/>
                                        <p:tgtEl>
                                          <p:spTgt spid="2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4099"/>
                                        </p:tgtEl>
                                        <p:attrNameLst>
                                          <p:attrName>style.visibility</p:attrName>
                                        </p:attrNameLst>
                                      </p:cBhvr>
                                      <p:to>
                                        <p:strVal val="visible"/>
                                      </p:to>
                                    </p:set>
                                    <p:animEffect transition="in" filter="fade">
                                      <p:cBhvr>
                                        <p:cTn id="13" dur="1250"/>
                                        <p:tgtEl>
                                          <p:spTgt spid="4099"/>
                                        </p:tgtEl>
                                      </p:cBhvr>
                                    </p:animEffect>
                                    <p:anim calcmode="lin" valueType="num">
                                      <p:cBhvr>
                                        <p:cTn id="14" dur="1250" fill="hold"/>
                                        <p:tgtEl>
                                          <p:spTgt spid="4099"/>
                                        </p:tgtEl>
                                        <p:attrNameLst>
                                          <p:attrName>ppt_x</p:attrName>
                                        </p:attrNameLst>
                                      </p:cBhvr>
                                      <p:tavLst>
                                        <p:tav tm="0">
                                          <p:val>
                                            <p:strVal val="#ppt_x"/>
                                          </p:val>
                                        </p:tav>
                                        <p:tav tm="100000">
                                          <p:val>
                                            <p:strVal val="#ppt_x"/>
                                          </p:val>
                                        </p:tav>
                                      </p:tavLst>
                                    </p:anim>
                                    <p:anim calcmode="lin" valueType="num">
                                      <p:cBhvr>
                                        <p:cTn id="15" dur="1250" fill="hold"/>
                                        <p:tgtEl>
                                          <p:spTgt spid="409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nodeType="after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250"/>
                                        <p:tgtEl>
                                          <p:spTgt spid="4098"/>
                                        </p:tgtEl>
                                      </p:cBhvr>
                                    </p:animEffect>
                                    <p:anim calcmode="lin" valueType="num">
                                      <p:cBhvr>
                                        <p:cTn id="20" dur="1250" fill="hold"/>
                                        <p:tgtEl>
                                          <p:spTgt spid="4098"/>
                                        </p:tgtEl>
                                        <p:attrNameLst>
                                          <p:attrName>ppt_x</p:attrName>
                                        </p:attrNameLst>
                                      </p:cBhvr>
                                      <p:tavLst>
                                        <p:tav tm="0">
                                          <p:val>
                                            <p:strVal val="#ppt_x"/>
                                          </p:val>
                                        </p:tav>
                                        <p:tav tm="100000">
                                          <p:val>
                                            <p:strVal val="#ppt_x"/>
                                          </p:val>
                                        </p:tav>
                                      </p:tavLst>
                                    </p:anim>
                                    <p:anim calcmode="lin" valueType="num">
                                      <p:cBhvr>
                                        <p:cTn id="21" dur="125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3A45AAC-4CF7-4FD5-8F9F-F149D3982FEA}"/>
              </a:ext>
            </a:extLst>
          </p:cNvPr>
          <p:cNvSpPr>
            <a:spLocks noGrp="1"/>
          </p:cNvSpPr>
          <p:nvPr>
            <p:ph type="title"/>
          </p:nvPr>
        </p:nvSpPr>
        <p:spPr>
          <a:xfrm>
            <a:off x="736600" y="487045"/>
            <a:ext cx="10515600" cy="1325563"/>
          </a:xfrm>
        </p:spPr>
        <p:txBody>
          <a:bodyPr>
            <a:normAutofit/>
          </a:bodyPr>
          <a:lstStyle/>
          <a:p>
            <a:pPr algn="ctr"/>
            <a:r>
              <a:rPr lang="en-US" altLang="zh-CN" sz="3200"/>
              <a:t>《</a:t>
            </a:r>
            <a:r>
              <a:rPr lang="zh-CN" altLang="en-US" sz="3200"/>
              <a:t>塞翁失马</a:t>
            </a:r>
            <a:r>
              <a:rPr lang="en-US" altLang="zh-CN" sz="3200"/>
              <a:t>》</a:t>
            </a:r>
            <a:endParaRPr lang="zh-CN" altLang="en-US" sz="3200"/>
          </a:p>
        </p:txBody>
      </p:sp>
      <p:sp>
        <p:nvSpPr>
          <p:cNvPr id="3" name="内容占位符 2">
            <a:extLst>
              <a:ext uri="{FF2B5EF4-FFF2-40B4-BE49-F238E27FC236}">
                <a16:creationId xmlns:a16="http://schemas.microsoft.com/office/drawing/2014/main" id="{E20DF73A-D61D-4F1C-B34B-424F43BD7066}"/>
              </a:ext>
            </a:extLst>
          </p:cNvPr>
          <p:cNvSpPr>
            <a:spLocks noGrp="1"/>
          </p:cNvSpPr>
          <p:nvPr>
            <p:ph idx="1"/>
          </p:nvPr>
        </p:nvSpPr>
        <p:spPr>
          <a:xfrm>
            <a:off x="736600" y="1324451"/>
            <a:ext cx="10515600" cy="4351338"/>
          </a:xfrm>
        </p:spPr>
        <p:txBody>
          <a:bodyPr/>
          <a:lstStyle/>
          <a:p>
            <a:pPr>
              <a:lnSpc>
                <a:spcPct val="125000"/>
              </a:lnSpc>
            </a:pPr>
            <a:endParaRPr lang="zh-CN" altLang="en-US"/>
          </a:p>
          <a:p>
            <a:pPr marL="0" indent="0">
              <a:lnSpc>
                <a:spcPct val="125000"/>
              </a:lnSpc>
              <a:buNone/>
            </a:pPr>
            <a:r>
              <a:rPr lang="zh-CN" altLang="en-US"/>
              <a:t>近塞上之人</a:t>
            </a:r>
            <a:r>
              <a:rPr lang="en-US" altLang="zh-CN"/>
              <a:t>,</a:t>
            </a:r>
            <a:r>
              <a:rPr lang="zh-CN" altLang="en-US"/>
              <a:t>有善术者，马无故亡而入胡。人皆吊之，其父曰：“此何遽不为福乎</a:t>
            </a:r>
            <a:r>
              <a:rPr lang="en-US" altLang="zh-CN"/>
              <a:t>?” </a:t>
            </a:r>
            <a:r>
              <a:rPr lang="zh-CN" altLang="en-US"/>
              <a:t>居数月，其马将胡骏马而归。人皆贺之，其父曰：“此何遽不能为祸乎</a:t>
            </a:r>
            <a:r>
              <a:rPr lang="en-US" altLang="zh-CN"/>
              <a:t>?” </a:t>
            </a:r>
            <a:r>
              <a:rPr lang="zh-CN" altLang="en-US"/>
              <a:t>家富良马，其子好骑，堕而折其髀。人皆吊之，其父曰：“此何遽不为福乎</a:t>
            </a:r>
            <a:r>
              <a:rPr lang="en-US" altLang="zh-CN"/>
              <a:t>?”</a:t>
            </a:r>
            <a:r>
              <a:rPr lang="zh-CN" altLang="en-US"/>
              <a:t>居一年，胡人大入塞，丁壮者引弦而战。近塞之人，死者十九。此独以跛之故，父子相保。</a:t>
            </a:r>
          </a:p>
          <a:p>
            <a:pPr>
              <a:lnSpc>
                <a:spcPct val="125000"/>
              </a:lnSpc>
            </a:pPr>
            <a:endParaRPr lang="zh-CN" altLang="en-US"/>
          </a:p>
        </p:txBody>
      </p:sp>
    </p:spTree>
    <p:extLst>
      <p:ext uri="{BB962C8B-B14F-4D97-AF65-F5344CB8AC3E}">
        <p14:creationId xmlns:p14="http://schemas.microsoft.com/office/powerpoint/2010/main" val="1004548028"/>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FBA82F35-6157-460E-A351-AA908E9B503E}"/>
              </a:ext>
            </a:extLst>
          </p:cNvPr>
          <p:cNvSpPr txBox="1"/>
          <p:nvPr/>
        </p:nvSpPr>
        <p:spPr>
          <a:xfrm>
            <a:off x="284480" y="182919"/>
            <a:ext cx="11460480" cy="6030497"/>
          </a:xfrm>
          <a:prstGeom prst="rect">
            <a:avLst/>
          </a:prstGeom>
          <a:noFill/>
        </p:spPr>
        <p:txBody>
          <a:bodyPr wrap="square">
            <a:spAutoFit/>
          </a:bodyPr>
          <a:lstStyle/>
          <a:p>
            <a:pPr>
              <a:lnSpc>
                <a:spcPct val="125000"/>
              </a:lnSpc>
            </a:pPr>
            <a:r>
              <a:rPr lang="en-US" altLang="zh-CN" sz="2400">
                <a:latin typeface="+mn-ea"/>
              </a:rPr>
              <a:t>1.</a:t>
            </a:r>
            <a:r>
              <a:rPr lang="zh-CN" altLang="en-US" sz="2400">
                <a:latin typeface="+mn-ea"/>
              </a:rPr>
              <a:t>选出加线字词意义相同的一项是（     ） </a:t>
            </a:r>
            <a:r>
              <a:rPr lang="en-US" altLang="zh-CN" sz="2400">
                <a:latin typeface="+mn-ea"/>
              </a:rPr>
              <a:t> </a:t>
            </a:r>
            <a:r>
              <a:rPr lang="zh-CN" altLang="en-US" sz="2400">
                <a:latin typeface="+mn-ea"/>
              </a:rPr>
              <a:t> </a:t>
            </a:r>
          </a:p>
          <a:p>
            <a:pPr>
              <a:lnSpc>
                <a:spcPct val="125000"/>
              </a:lnSpc>
            </a:pPr>
            <a:r>
              <a:rPr lang="en-US" altLang="zh-CN" sz="2400">
                <a:latin typeface="+mn-ea"/>
              </a:rPr>
              <a:t>A</a:t>
            </a:r>
            <a:r>
              <a:rPr lang="zh-CN" altLang="en-US" sz="2400">
                <a:latin typeface="+mn-ea"/>
              </a:rPr>
              <a:t>．马无</a:t>
            </a:r>
            <a:r>
              <a:rPr lang="zh-CN" altLang="en-US" sz="2400" u="sng">
                <a:latin typeface="+mn-ea"/>
              </a:rPr>
              <a:t>故</a:t>
            </a:r>
            <a:r>
              <a:rPr lang="zh-CN" altLang="en-US" sz="2400">
                <a:latin typeface="+mn-ea"/>
              </a:rPr>
              <a:t>亡而入胡</a:t>
            </a:r>
            <a:r>
              <a:rPr lang="en-US" altLang="zh-CN" sz="2400">
                <a:latin typeface="+mn-ea"/>
              </a:rPr>
              <a:t>/</a:t>
            </a:r>
            <a:r>
              <a:rPr lang="zh-CN" altLang="en-US" sz="2400" u="sng">
                <a:latin typeface="+mn-ea"/>
              </a:rPr>
              <a:t>故</a:t>
            </a:r>
            <a:r>
              <a:rPr lang="zh-CN" altLang="en-US" sz="2400">
                <a:latin typeface="+mn-ea"/>
              </a:rPr>
              <a:t>又名“鬼市”云</a:t>
            </a:r>
          </a:p>
          <a:p>
            <a:pPr>
              <a:lnSpc>
                <a:spcPct val="125000"/>
              </a:lnSpc>
            </a:pPr>
            <a:r>
              <a:rPr lang="en-US" altLang="zh-CN" sz="2400">
                <a:latin typeface="+mn-ea"/>
              </a:rPr>
              <a:t>B</a:t>
            </a:r>
            <a:r>
              <a:rPr lang="zh-CN" altLang="en-US" sz="2400">
                <a:latin typeface="+mn-ea"/>
              </a:rPr>
              <a:t>．三人行，</a:t>
            </a:r>
            <a:r>
              <a:rPr lang="zh-CN" altLang="en-US" sz="2400" u="sng">
                <a:latin typeface="+mn-ea"/>
              </a:rPr>
              <a:t>必</a:t>
            </a:r>
            <a:r>
              <a:rPr lang="zh-CN" altLang="en-US" sz="2400">
                <a:latin typeface="+mn-ea"/>
              </a:rPr>
              <a:t>有我师焉</a:t>
            </a:r>
            <a:r>
              <a:rPr lang="en-US" altLang="zh-CN" sz="2400">
                <a:latin typeface="+mn-ea"/>
              </a:rPr>
              <a:t>/</a:t>
            </a:r>
            <a:r>
              <a:rPr lang="zh-CN" altLang="en-US" sz="2400">
                <a:latin typeface="+mn-ea"/>
              </a:rPr>
              <a:t>其子曰：“不筑，</a:t>
            </a:r>
            <a:r>
              <a:rPr lang="zh-CN" altLang="en-US" sz="2400" u="sng">
                <a:latin typeface="+mn-ea"/>
              </a:rPr>
              <a:t>必</a:t>
            </a:r>
            <a:r>
              <a:rPr lang="zh-CN" altLang="en-US" sz="2400">
                <a:latin typeface="+mn-ea"/>
              </a:rPr>
              <a:t>将有盗。”</a:t>
            </a:r>
          </a:p>
          <a:p>
            <a:pPr>
              <a:lnSpc>
                <a:spcPct val="125000"/>
              </a:lnSpc>
            </a:pPr>
            <a:r>
              <a:rPr lang="en-US" altLang="zh-CN" sz="2400">
                <a:latin typeface="+mn-ea"/>
              </a:rPr>
              <a:t>C</a:t>
            </a:r>
            <a:r>
              <a:rPr lang="zh-CN" altLang="en-US" sz="2400">
                <a:latin typeface="+mn-ea"/>
              </a:rPr>
              <a:t>．人不知</a:t>
            </a:r>
            <a:r>
              <a:rPr lang="zh-CN" altLang="en-US" sz="2400" u="sng">
                <a:latin typeface="+mn-ea"/>
              </a:rPr>
              <a:t>而</a:t>
            </a:r>
            <a:r>
              <a:rPr lang="zh-CN" altLang="en-US" sz="2400">
                <a:latin typeface="+mn-ea"/>
              </a:rPr>
              <a:t>不愠</a:t>
            </a:r>
            <a:r>
              <a:rPr lang="en-US" altLang="zh-CN" sz="2400">
                <a:latin typeface="+mn-ea"/>
              </a:rPr>
              <a:t>/</a:t>
            </a:r>
            <a:r>
              <a:rPr lang="zh-CN" altLang="en-US" sz="2400">
                <a:latin typeface="+mn-ea"/>
              </a:rPr>
              <a:t>马无故亡</a:t>
            </a:r>
            <a:r>
              <a:rPr lang="zh-CN" altLang="en-US" sz="2400" u="sng">
                <a:latin typeface="+mn-ea"/>
              </a:rPr>
              <a:t>而</a:t>
            </a:r>
            <a:r>
              <a:rPr lang="zh-CN" altLang="en-US" sz="2400">
                <a:latin typeface="+mn-ea"/>
              </a:rPr>
              <a:t>入胡</a:t>
            </a:r>
          </a:p>
          <a:p>
            <a:pPr>
              <a:lnSpc>
                <a:spcPct val="125000"/>
              </a:lnSpc>
            </a:pPr>
            <a:r>
              <a:rPr lang="en-US" altLang="zh-CN" sz="2400">
                <a:latin typeface="+mn-ea"/>
              </a:rPr>
              <a:t>D</a:t>
            </a:r>
            <a:r>
              <a:rPr lang="zh-CN" altLang="en-US" sz="2400">
                <a:latin typeface="+mn-ea"/>
              </a:rPr>
              <a:t>．此独</a:t>
            </a:r>
            <a:r>
              <a:rPr lang="zh-CN" altLang="en-US" sz="2400" u="sng">
                <a:latin typeface="+mn-ea"/>
              </a:rPr>
              <a:t>以</a:t>
            </a:r>
            <a:r>
              <a:rPr lang="zh-CN" altLang="en-US" sz="2400">
                <a:latin typeface="+mn-ea"/>
              </a:rPr>
              <a:t>跛之故</a:t>
            </a:r>
            <a:r>
              <a:rPr lang="en-US" altLang="zh-CN" sz="2400">
                <a:latin typeface="+mn-ea"/>
              </a:rPr>
              <a:t>/</a:t>
            </a:r>
            <a:r>
              <a:rPr lang="zh-CN" altLang="en-US" sz="2400">
                <a:latin typeface="+mn-ea"/>
              </a:rPr>
              <a:t>定神细视，</a:t>
            </a:r>
            <a:r>
              <a:rPr lang="zh-CN" altLang="en-US" sz="2400" u="sng">
                <a:latin typeface="+mn-ea"/>
              </a:rPr>
              <a:t>以</a:t>
            </a:r>
            <a:r>
              <a:rPr lang="zh-CN" altLang="en-US" sz="2400">
                <a:latin typeface="+mn-ea"/>
              </a:rPr>
              <a:t>丛草为林</a:t>
            </a:r>
          </a:p>
          <a:p>
            <a:pPr>
              <a:lnSpc>
                <a:spcPct val="125000"/>
              </a:lnSpc>
            </a:pPr>
            <a:r>
              <a:rPr lang="en-US" altLang="zh-CN" sz="2400">
                <a:latin typeface="+mn-ea"/>
              </a:rPr>
              <a:t>2.</a:t>
            </a:r>
            <a:r>
              <a:rPr lang="zh-CN" altLang="en-US" sz="2400">
                <a:latin typeface="+mn-ea"/>
              </a:rPr>
              <a:t> 请用现代汉语写出文句子的意思。</a:t>
            </a:r>
          </a:p>
          <a:p>
            <a:pPr marL="514350" indent="-514350">
              <a:lnSpc>
                <a:spcPct val="125000"/>
              </a:lnSpc>
              <a:buAutoNum type="arabicParenBoth"/>
            </a:pPr>
            <a:r>
              <a:rPr lang="zh-CN" altLang="en-US" sz="2400">
                <a:latin typeface="+mn-ea"/>
              </a:rPr>
              <a:t>居数月，其马将胡骏马而归。</a:t>
            </a:r>
          </a:p>
          <a:p>
            <a:pPr>
              <a:lnSpc>
                <a:spcPct val="125000"/>
              </a:lnSpc>
            </a:pPr>
            <a:r>
              <a:rPr lang="en-US" altLang="zh-CN" sz="2400">
                <a:latin typeface="+mn-ea"/>
              </a:rPr>
              <a:t>(2) </a:t>
            </a:r>
            <a:r>
              <a:rPr lang="zh-CN" altLang="en-US" sz="2400">
                <a:latin typeface="+mn-ea"/>
              </a:rPr>
              <a:t>近塞之人，死者十九。</a:t>
            </a:r>
            <a:endParaRPr lang="en-US" altLang="zh-CN" sz="2400">
              <a:latin typeface="+mn-ea"/>
            </a:endParaRPr>
          </a:p>
          <a:p>
            <a:pPr>
              <a:lnSpc>
                <a:spcPct val="125000"/>
              </a:lnSpc>
            </a:pPr>
            <a:endParaRPr lang="en-US" altLang="zh-CN" sz="2400">
              <a:latin typeface="+mn-ea"/>
            </a:endParaRPr>
          </a:p>
          <a:p>
            <a:pPr>
              <a:lnSpc>
                <a:spcPct val="125000"/>
              </a:lnSpc>
            </a:pPr>
            <a:r>
              <a:rPr lang="en-US" altLang="zh-CN" sz="2400">
                <a:latin typeface="+mn-ea"/>
              </a:rPr>
              <a:t>3.</a:t>
            </a:r>
            <a:r>
              <a:rPr lang="zh-CN" altLang="en-US" sz="2400">
                <a:latin typeface="+mn-ea"/>
              </a:rPr>
              <a:t>这则寓言故事的寓意是</a:t>
            </a:r>
            <a:r>
              <a:rPr lang="en-US" altLang="zh-CN" sz="2400">
                <a:latin typeface="+mn-ea"/>
              </a:rPr>
              <a:t>_______________________  </a:t>
            </a:r>
            <a:endParaRPr lang="zh-CN" altLang="en-US" sz="2400">
              <a:latin typeface="+mn-ea"/>
            </a:endParaRPr>
          </a:p>
          <a:p>
            <a:pPr>
              <a:lnSpc>
                <a:spcPct val="125000"/>
              </a:lnSpc>
            </a:pPr>
            <a:endParaRPr lang="zh-CN" altLang="en-US" sz="2400">
              <a:latin typeface="+mn-ea"/>
            </a:endParaRPr>
          </a:p>
          <a:p>
            <a:pPr>
              <a:lnSpc>
                <a:spcPct val="125000"/>
              </a:lnSpc>
            </a:pPr>
            <a:r>
              <a:rPr lang="en-US" altLang="zh-CN" sz="2400">
                <a:latin typeface="+mn-ea"/>
              </a:rPr>
              <a:t>4.</a:t>
            </a:r>
            <a:r>
              <a:rPr lang="zh-CN" altLang="en-US" sz="2400">
                <a:latin typeface="+mn-ea"/>
              </a:rPr>
              <a:t>这个故事后来演变出一个成语“塞翁失马，焉知非福”，请另外再写出一个与这则寓言故事寓意相近的两个成语或格言警句。</a:t>
            </a:r>
            <a:r>
              <a:rPr lang="en-US" altLang="zh-CN" sz="2400">
                <a:latin typeface="+mn-ea"/>
              </a:rPr>
              <a:t> </a:t>
            </a:r>
            <a:endParaRPr lang="zh-CN" altLang="en-US" sz="2400">
              <a:latin typeface="+mn-ea"/>
            </a:endParaRPr>
          </a:p>
        </p:txBody>
      </p:sp>
      <p:sp>
        <p:nvSpPr>
          <p:cNvPr id="9" name="文本框 8">
            <a:extLst>
              <a:ext uri="{FF2B5EF4-FFF2-40B4-BE49-F238E27FC236}">
                <a16:creationId xmlns:a16="http://schemas.microsoft.com/office/drawing/2014/main" id="{7B92F205-F9EA-4E76-8BF7-321A8AB51C36}"/>
              </a:ext>
            </a:extLst>
          </p:cNvPr>
          <p:cNvSpPr txBox="1"/>
          <p:nvPr/>
        </p:nvSpPr>
        <p:spPr>
          <a:xfrm>
            <a:off x="5354320" y="182919"/>
            <a:ext cx="6096000" cy="584775"/>
          </a:xfrm>
          <a:prstGeom prst="rect">
            <a:avLst/>
          </a:prstGeom>
          <a:noFill/>
        </p:spPr>
        <p:txBody>
          <a:bodyPr wrap="square">
            <a:spAutoFit/>
          </a:bodyPr>
          <a:lstStyle/>
          <a:p>
            <a:r>
              <a:rPr lang="en-US" altLang="zh-CN" sz="3200">
                <a:solidFill>
                  <a:srgbClr val="FF0000"/>
                </a:solidFill>
              </a:rPr>
              <a:t>B</a:t>
            </a:r>
            <a:endParaRPr lang="zh-CN" altLang="en-US" sz="3200">
              <a:solidFill>
                <a:srgbClr val="FF0000"/>
              </a:solidFill>
            </a:endParaRPr>
          </a:p>
        </p:txBody>
      </p:sp>
      <p:sp>
        <p:nvSpPr>
          <p:cNvPr id="11" name="文本框 10">
            <a:extLst>
              <a:ext uri="{FF2B5EF4-FFF2-40B4-BE49-F238E27FC236}">
                <a16:creationId xmlns:a16="http://schemas.microsoft.com/office/drawing/2014/main" id="{25515524-6A52-4C04-B9B3-162A4E87497D}"/>
              </a:ext>
            </a:extLst>
          </p:cNvPr>
          <p:cNvSpPr txBox="1"/>
          <p:nvPr/>
        </p:nvSpPr>
        <p:spPr>
          <a:xfrm>
            <a:off x="3677920" y="4264075"/>
            <a:ext cx="7934960" cy="830997"/>
          </a:xfrm>
          <a:prstGeom prst="rect">
            <a:avLst/>
          </a:prstGeom>
          <a:noFill/>
        </p:spPr>
        <p:txBody>
          <a:bodyPr wrap="square">
            <a:spAutoFit/>
          </a:bodyPr>
          <a:lstStyle/>
          <a:p>
            <a:r>
              <a:rPr lang="zh-CN" altLang="en-US" sz="2400">
                <a:solidFill>
                  <a:srgbClr val="FF0000"/>
                </a:solidFill>
              </a:rPr>
              <a:t>对待任何事物都要一分为二地看，好坏、祸福是共存的，同时好坏、祸福在一定的条件下是可以相互转化的。</a:t>
            </a:r>
          </a:p>
        </p:txBody>
      </p:sp>
      <p:sp>
        <p:nvSpPr>
          <p:cNvPr id="13" name="文本框 12">
            <a:extLst>
              <a:ext uri="{FF2B5EF4-FFF2-40B4-BE49-F238E27FC236}">
                <a16:creationId xmlns:a16="http://schemas.microsoft.com/office/drawing/2014/main" id="{1CF62EBC-088B-4C5F-A2EC-0F572D71B5CC}"/>
              </a:ext>
            </a:extLst>
          </p:cNvPr>
          <p:cNvSpPr txBox="1"/>
          <p:nvPr/>
        </p:nvSpPr>
        <p:spPr>
          <a:xfrm>
            <a:off x="284480" y="6213416"/>
            <a:ext cx="11968480" cy="461665"/>
          </a:xfrm>
          <a:prstGeom prst="rect">
            <a:avLst/>
          </a:prstGeom>
          <a:noFill/>
        </p:spPr>
        <p:txBody>
          <a:bodyPr wrap="square">
            <a:spAutoFit/>
          </a:bodyPr>
          <a:lstStyle/>
          <a:p>
            <a:r>
              <a:rPr lang="zh-CN" altLang="en-US" sz="2400">
                <a:solidFill>
                  <a:srgbClr val="FF0000"/>
                </a:solidFill>
              </a:rPr>
              <a:t>乐极生悲；否极泰来；因祸得福；祸兮福之所倚，福兮祸之所伏；失之东隅，收之桑榆；</a:t>
            </a:r>
          </a:p>
        </p:txBody>
      </p:sp>
      <p:sp>
        <p:nvSpPr>
          <p:cNvPr id="15" name="文本框 14">
            <a:extLst>
              <a:ext uri="{FF2B5EF4-FFF2-40B4-BE49-F238E27FC236}">
                <a16:creationId xmlns:a16="http://schemas.microsoft.com/office/drawing/2014/main" id="{6744E7D7-E60F-4D7B-955F-C0CC5B4FBABE}"/>
              </a:ext>
            </a:extLst>
          </p:cNvPr>
          <p:cNvSpPr txBox="1"/>
          <p:nvPr/>
        </p:nvSpPr>
        <p:spPr>
          <a:xfrm>
            <a:off x="4605020" y="2813839"/>
            <a:ext cx="7363460" cy="1569660"/>
          </a:xfrm>
          <a:prstGeom prst="rect">
            <a:avLst/>
          </a:prstGeom>
          <a:noFill/>
        </p:spPr>
        <p:txBody>
          <a:bodyPr wrap="square">
            <a:spAutoFit/>
          </a:bodyPr>
          <a:lstStyle/>
          <a:p>
            <a:r>
              <a:rPr lang="zh-CN" altLang="en-US" sz="2400">
                <a:solidFill>
                  <a:srgbClr val="FF0000"/>
                </a:solidFill>
              </a:rPr>
              <a:t>（</a:t>
            </a:r>
            <a:r>
              <a:rPr lang="en-US" altLang="zh-CN" sz="2400">
                <a:solidFill>
                  <a:srgbClr val="FF0000"/>
                </a:solidFill>
              </a:rPr>
              <a:t>1</a:t>
            </a:r>
            <a:r>
              <a:rPr lang="zh-CN" altLang="en-US" sz="2400">
                <a:solidFill>
                  <a:srgbClr val="FF0000"/>
                </a:solidFill>
              </a:rPr>
              <a:t>）过了几个月，他那匹马竟然带领着一群胡人的骏马回来了。（</a:t>
            </a:r>
            <a:r>
              <a:rPr lang="zh-CN" altLang="en-US" sz="2400">
                <a:solidFill>
                  <a:srgbClr val="002060"/>
                </a:solidFill>
              </a:rPr>
              <a:t>关键字：居、将。</a:t>
            </a:r>
            <a:r>
              <a:rPr lang="zh-CN" altLang="en-US" sz="2400">
                <a:solidFill>
                  <a:srgbClr val="FF0000"/>
                </a:solidFill>
              </a:rPr>
              <a:t>）</a:t>
            </a:r>
          </a:p>
          <a:p>
            <a:r>
              <a:rPr lang="zh-CN" altLang="en-US" sz="2400">
                <a:solidFill>
                  <a:srgbClr val="FF0000"/>
                </a:solidFill>
              </a:rPr>
              <a:t>（</a:t>
            </a:r>
            <a:r>
              <a:rPr lang="en-US" altLang="zh-CN" sz="2400">
                <a:solidFill>
                  <a:srgbClr val="FF0000"/>
                </a:solidFill>
              </a:rPr>
              <a:t>2</a:t>
            </a:r>
            <a:r>
              <a:rPr lang="zh-CN" altLang="en-US" sz="2400">
                <a:solidFill>
                  <a:srgbClr val="FF0000"/>
                </a:solidFill>
              </a:rPr>
              <a:t>）靠近长城一带的人，绝大多数都战死沙场。“（</a:t>
            </a:r>
            <a:r>
              <a:rPr lang="zh-CN" altLang="en-US" sz="2400">
                <a:solidFill>
                  <a:srgbClr val="002060"/>
                </a:solidFill>
              </a:rPr>
              <a:t>关键字：塞、十九。</a:t>
            </a:r>
            <a:r>
              <a:rPr lang="zh-CN" altLang="en-US" sz="2400">
                <a:solidFill>
                  <a:srgbClr val="FF0000"/>
                </a:solidFill>
              </a:rPr>
              <a:t>）</a:t>
            </a:r>
          </a:p>
        </p:txBody>
      </p:sp>
    </p:spTree>
    <p:extLst>
      <p:ext uri="{BB962C8B-B14F-4D97-AF65-F5344CB8AC3E}">
        <p14:creationId xmlns:p14="http://schemas.microsoft.com/office/powerpoint/2010/main" val="1382256475"/>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C9C301E7-5524-4D02-8E82-6B2379E2D569}"/>
              </a:ext>
            </a:extLst>
          </p:cNvPr>
          <p:cNvSpPr>
            <a:spLocks noGrp="1"/>
          </p:cNvSpPr>
          <p:nvPr>
            <p:ph type="title"/>
          </p:nvPr>
        </p:nvSpPr>
        <p:spPr/>
        <p:txBody>
          <a:bodyPr>
            <a:normAutofit/>
          </a:bodyPr>
          <a:lstStyle/>
          <a:p>
            <a:r>
              <a:rPr lang="zh-CN" altLang="en-US" sz="3200"/>
              <a:t>译文：</a:t>
            </a:r>
          </a:p>
        </p:txBody>
      </p:sp>
      <p:sp>
        <p:nvSpPr>
          <p:cNvPr id="3" name="内容占位符 2">
            <a:extLst>
              <a:ext uri="{FF2B5EF4-FFF2-40B4-BE49-F238E27FC236}">
                <a16:creationId xmlns:a16="http://schemas.microsoft.com/office/drawing/2014/main" id="{4ECF6F47-699F-42AA-8897-9386E4F1B93B}"/>
              </a:ext>
            </a:extLst>
          </p:cNvPr>
          <p:cNvSpPr>
            <a:spLocks noGrp="1"/>
          </p:cNvSpPr>
          <p:nvPr>
            <p:ph idx="1"/>
          </p:nvPr>
        </p:nvSpPr>
        <p:spPr>
          <a:xfrm>
            <a:off x="746760" y="1571625"/>
            <a:ext cx="10515600" cy="4351338"/>
          </a:xfrm>
        </p:spPr>
        <p:txBody>
          <a:bodyPr/>
          <a:lstStyle/>
          <a:p>
            <a:r>
              <a:rPr lang="zh-CN" altLang="en-US"/>
              <a:t>有位擅长推测吉凶掌握术数的人居住在靠近边塞的地方。一次，他的马无缘无故跑到了胡人的住地。人们都为此来宽慰他。那老人却说：“这怎么就不是一种福气呢？”过了几个月，那匹失马带着胡人的许多匹良驹回来了。人们都前来祝贺他。那老人又说：“这怎么就不是一种灾祸呢？”算卦人的家中有很多好马，他的儿子爱好骑马，结果从马上掉下来摔断了腿。人们都前来慰问他。那老人说：“这怎么就不是一件好事呢？”过了一年，胡人大举入侵边塞，健壮男子都被征兵去作战。边塞附近的人，死亡众多。惟有塞翁的儿子因为腿瘸的缘故免于征战，父子俩一同保全了性命。</a:t>
            </a:r>
          </a:p>
        </p:txBody>
      </p:sp>
    </p:spTree>
    <p:extLst>
      <p:ext uri="{BB962C8B-B14F-4D97-AF65-F5344CB8AC3E}">
        <p14:creationId xmlns:p14="http://schemas.microsoft.com/office/powerpoint/2010/main" val="191565432"/>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4B3C9E3C-06F6-4D26-85DD-0FA587E4FB70}"/>
              </a:ext>
            </a:extLst>
          </p:cNvPr>
          <p:cNvSpPr>
            <a:spLocks noGrp="1"/>
          </p:cNvSpPr>
          <p:nvPr>
            <p:ph type="title"/>
          </p:nvPr>
        </p:nvSpPr>
        <p:spPr/>
        <p:txBody>
          <a:bodyPr/>
          <a:lstStyle/>
          <a:p>
            <a:pPr algn="ctr"/>
            <a:r>
              <a:rPr lang="en-US" altLang="zh-CN" sz="3600"/>
              <a:t>《</a:t>
            </a:r>
            <a:r>
              <a:rPr lang="zh-CN" altLang="en-US" sz="3600"/>
              <a:t>千金求马</a:t>
            </a:r>
            <a:r>
              <a:rPr lang="en-US" altLang="zh-CN" sz="3600"/>
              <a:t>》</a:t>
            </a:r>
            <a:br>
              <a:rPr lang="en-US" altLang="zh-CN" sz="3600"/>
            </a:br>
            <a:endParaRPr lang="zh-CN" altLang="en-US"/>
          </a:p>
        </p:txBody>
      </p:sp>
      <p:sp>
        <p:nvSpPr>
          <p:cNvPr id="3" name="内容占位符 2">
            <a:extLst>
              <a:ext uri="{FF2B5EF4-FFF2-40B4-BE49-F238E27FC236}">
                <a16:creationId xmlns:a16="http://schemas.microsoft.com/office/drawing/2014/main" id="{F8C1E02A-FF43-4C46-BDA4-EBDECD41D586}"/>
              </a:ext>
            </a:extLst>
          </p:cNvPr>
          <p:cNvSpPr>
            <a:spLocks noGrp="1"/>
          </p:cNvSpPr>
          <p:nvPr>
            <p:ph idx="1"/>
          </p:nvPr>
        </p:nvSpPr>
        <p:spPr>
          <a:xfrm>
            <a:off x="665480" y="1490345"/>
            <a:ext cx="11049000" cy="4351338"/>
          </a:xfrm>
        </p:spPr>
        <p:txBody>
          <a:bodyPr>
            <a:normAutofit fontScale="92500"/>
          </a:bodyPr>
          <a:lstStyle/>
          <a:p>
            <a:pPr marL="0" indent="0">
              <a:lnSpc>
                <a:spcPct val="125000"/>
              </a:lnSpc>
              <a:buNone/>
            </a:pPr>
            <a:r>
              <a:rPr lang="zh-CN" altLang="en-US"/>
              <a:t>古之君人，有以千金求千里马者，三年不能得。涓人言于君曰：“请求之。”君遣之三月，得千里马，马已死，买其首五百金，反以报君。君大怒曰：“所求者生马，安事死马而捐五百金？”涓人对曰：“死马且买五百金，况生马乎？天下必以王为能市马，马今至矣。”于是不能期年，千里之马至者三。</a:t>
            </a:r>
            <a:endParaRPr lang="en-US" altLang="zh-CN"/>
          </a:p>
          <a:p>
            <a:pPr marL="0" indent="0" algn="r">
              <a:lnSpc>
                <a:spcPct val="125000"/>
              </a:lnSpc>
              <a:buNone/>
            </a:pPr>
            <a:r>
              <a:rPr lang="zh-CN" altLang="en-US"/>
              <a:t>选自</a:t>
            </a:r>
            <a:r>
              <a:rPr lang="en-US" altLang="zh-CN"/>
              <a:t>《</a:t>
            </a:r>
            <a:r>
              <a:rPr lang="zh-CN" altLang="en-US"/>
              <a:t>战国策</a:t>
            </a:r>
            <a:r>
              <a:rPr lang="en-US" altLang="zh-CN"/>
              <a:t>》</a:t>
            </a:r>
            <a:r>
              <a:rPr lang="zh-CN" altLang="en-US"/>
              <a:t>。</a:t>
            </a:r>
            <a:endParaRPr lang="en-US" altLang="zh-CN"/>
          </a:p>
          <a:p>
            <a:pPr marL="0" indent="0">
              <a:lnSpc>
                <a:spcPct val="125000"/>
              </a:lnSpc>
              <a:buNone/>
            </a:pPr>
            <a:r>
              <a:rPr lang="zh-CN" altLang="en-US"/>
              <a:t>注：</a:t>
            </a:r>
            <a:endParaRPr lang="en-US" altLang="zh-CN"/>
          </a:p>
          <a:p>
            <a:pPr marL="0" indent="0">
              <a:lnSpc>
                <a:spcPct val="125000"/>
              </a:lnSpc>
              <a:buNone/>
            </a:pPr>
            <a:r>
              <a:rPr lang="zh-CN" altLang="en-US"/>
              <a:t>①君人，人君，国君。②涓人：国君的近侍。</a:t>
            </a:r>
          </a:p>
          <a:p>
            <a:pPr>
              <a:lnSpc>
                <a:spcPct val="125000"/>
              </a:lnSpc>
            </a:pPr>
            <a:endParaRPr lang="zh-CN" altLang="en-US"/>
          </a:p>
        </p:txBody>
      </p:sp>
    </p:spTree>
    <p:extLst>
      <p:ext uri="{BB962C8B-B14F-4D97-AF65-F5344CB8AC3E}">
        <p14:creationId xmlns:p14="http://schemas.microsoft.com/office/powerpoint/2010/main" val="1127257027"/>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1A8570C-8970-48DF-BC7B-6378976F20AE}"/>
              </a:ext>
            </a:extLst>
          </p:cNvPr>
          <p:cNvSpPr>
            <a:spLocks noGrp="1"/>
          </p:cNvSpPr>
          <p:nvPr>
            <p:ph idx="1"/>
          </p:nvPr>
        </p:nvSpPr>
        <p:spPr>
          <a:xfrm>
            <a:off x="299720" y="159385"/>
            <a:ext cx="10515600" cy="4351338"/>
          </a:xfrm>
        </p:spPr>
        <p:txBody>
          <a:bodyPr>
            <a:noAutofit/>
          </a:bodyPr>
          <a:lstStyle/>
          <a:p>
            <a:pPr marL="0" indent="0">
              <a:buNone/>
            </a:pPr>
            <a:r>
              <a:rPr lang="en-US" altLang="zh-CN"/>
              <a:t>1.</a:t>
            </a:r>
            <a:r>
              <a:rPr lang="zh-CN" altLang="en-US"/>
              <a:t>下面加点词意思不正确的一项是（             ）</a:t>
            </a:r>
          </a:p>
          <a:p>
            <a:pPr marL="0" indent="0">
              <a:buNone/>
            </a:pPr>
            <a:r>
              <a:rPr lang="en-US" altLang="zh-CN"/>
              <a:t>A.</a:t>
            </a:r>
            <a:r>
              <a:rPr lang="zh-CN" altLang="en-US"/>
              <a:t>有</a:t>
            </a:r>
            <a:r>
              <a:rPr lang="zh-CN" altLang="en-US" u="sng"/>
              <a:t>以</a:t>
            </a:r>
            <a:r>
              <a:rPr lang="zh-CN" altLang="en-US"/>
              <a:t>千金求千里马者</a:t>
            </a:r>
            <a:r>
              <a:rPr lang="en-US" altLang="zh-CN"/>
              <a:t>(</a:t>
            </a:r>
            <a:r>
              <a:rPr lang="zh-CN" altLang="en-US"/>
              <a:t>用</a:t>
            </a:r>
            <a:r>
              <a:rPr lang="en-US" altLang="zh-CN"/>
              <a:t>)</a:t>
            </a:r>
            <a:r>
              <a:rPr lang="zh-CN" altLang="en-US"/>
              <a:t>　　　　　　</a:t>
            </a:r>
            <a:endParaRPr lang="en-US" altLang="zh-CN"/>
          </a:p>
          <a:p>
            <a:pPr marL="0" indent="0">
              <a:buNone/>
            </a:pPr>
            <a:r>
              <a:rPr lang="en-US" altLang="zh-CN"/>
              <a:t>B.</a:t>
            </a:r>
            <a:r>
              <a:rPr lang="zh-CN" altLang="en-US"/>
              <a:t>君遣</a:t>
            </a:r>
            <a:r>
              <a:rPr lang="zh-CN" altLang="en-US" u="sng"/>
              <a:t>之</a:t>
            </a:r>
            <a:r>
              <a:rPr lang="zh-CN" altLang="en-US"/>
              <a:t>三月</a:t>
            </a:r>
            <a:r>
              <a:rPr lang="en-US" altLang="zh-CN"/>
              <a:t>(</a:t>
            </a:r>
            <a:r>
              <a:rPr lang="zh-CN" altLang="en-US"/>
              <a:t>助词，的</a:t>
            </a:r>
            <a:r>
              <a:rPr lang="en-US" altLang="zh-CN"/>
              <a:t>)</a:t>
            </a:r>
          </a:p>
          <a:p>
            <a:pPr marL="0" indent="0">
              <a:buNone/>
            </a:pPr>
            <a:r>
              <a:rPr lang="en-US" altLang="zh-CN"/>
              <a:t>C.</a:t>
            </a:r>
            <a:r>
              <a:rPr lang="zh-CN" altLang="en-US" u="sng"/>
              <a:t>反</a:t>
            </a:r>
            <a:r>
              <a:rPr lang="zh-CN" altLang="en-US"/>
              <a:t>以报君</a:t>
            </a:r>
            <a:r>
              <a:rPr lang="en-US" altLang="zh-CN"/>
              <a:t>(</a:t>
            </a:r>
            <a:r>
              <a:rPr lang="zh-CN" altLang="en-US"/>
              <a:t>同“返”，返回</a:t>
            </a:r>
            <a:r>
              <a:rPr lang="en-US" altLang="zh-CN"/>
              <a:t>)</a:t>
            </a:r>
            <a:r>
              <a:rPr lang="zh-CN" altLang="en-US"/>
              <a:t>　　　　　</a:t>
            </a:r>
            <a:endParaRPr lang="en-US" altLang="zh-CN"/>
          </a:p>
          <a:p>
            <a:pPr marL="0" indent="0">
              <a:buNone/>
            </a:pPr>
            <a:r>
              <a:rPr lang="en-US" altLang="zh-CN"/>
              <a:t>D.</a:t>
            </a:r>
            <a:r>
              <a:rPr lang="zh-CN" altLang="en-US"/>
              <a:t>千里之马至者</a:t>
            </a:r>
            <a:r>
              <a:rPr lang="zh-CN" altLang="en-US" u="sng"/>
              <a:t>三</a:t>
            </a:r>
            <a:r>
              <a:rPr lang="en-US" altLang="zh-CN"/>
              <a:t>(</a:t>
            </a:r>
            <a:r>
              <a:rPr lang="zh-CN" altLang="en-US"/>
              <a:t>表示多数</a:t>
            </a:r>
            <a:r>
              <a:rPr lang="en-US" altLang="zh-CN"/>
              <a:t>)</a:t>
            </a:r>
            <a:endParaRPr lang="en-US" altLang="zh-CN" sz="1600"/>
          </a:p>
          <a:p>
            <a:pPr marL="0" indent="0">
              <a:buNone/>
            </a:pPr>
            <a:r>
              <a:rPr lang="en-US" altLang="zh-CN"/>
              <a:t>2.</a:t>
            </a:r>
            <a:r>
              <a:rPr lang="zh-CN" altLang="en-US"/>
              <a:t>翻译下面句子。</a:t>
            </a:r>
          </a:p>
          <a:p>
            <a:pPr marL="0" indent="0">
              <a:buNone/>
            </a:pPr>
            <a:r>
              <a:rPr lang="zh-CN" altLang="en-US"/>
              <a:t>①古之君人，有以千金求千里马者。</a:t>
            </a:r>
            <a:endParaRPr lang="en-US" altLang="zh-CN"/>
          </a:p>
          <a:p>
            <a:pPr marL="0" indent="0">
              <a:buNone/>
            </a:pPr>
            <a:endParaRPr lang="zh-CN" altLang="en-US"/>
          </a:p>
          <a:p>
            <a:pPr marL="0" indent="0">
              <a:buNone/>
            </a:pPr>
            <a:r>
              <a:rPr lang="zh-CN" altLang="en-US"/>
              <a:t>②天下必以王为能市马。</a:t>
            </a:r>
            <a:endParaRPr lang="en-US" altLang="zh-CN"/>
          </a:p>
          <a:p>
            <a:pPr marL="0" indent="0">
              <a:buNone/>
            </a:pPr>
            <a:endParaRPr lang="zh-CN" altLang="en-US"/>
          </a:p>
          <a:p>
            <a:pPr marL="0" indent="0">
              <a:buNone/>
            </a:pPr>
            <a:r>
              <a:rPr lang="en-US" altLang="zh-CN"/>
              <a:t>3.</a:t>
            </a:r>
            <a:r>
              <a:rPr lang="zh-CN" altLang="en-US"/>
              <a:t>从某一角度，概括这则寓言的思想意义。</a:t>
            </a:r>
          </a:p>
        </p:txBody>
      </p:sp>
      <p:sp>
        <p:nvSpPr>
          <p:cNvPr id="5" name="文本框 4">
            <a:extLst>
              <a:ext uri="{FF2B5EF4-FFF2-40B4-BE49-F238E27FC236}">
                <a16:creationId xmlns:a16="http://schemas.microsoft.com/office/drawing/2014/main" id="{4F39D0DC-5F25-4C01-92BD-9AFD038D4277}"/>
              </a:ext>
            </a:extLst>
          </p:cNvPr>
          <p:cNvSpPr txBox="1"/>
          <p:nvPr/>
        </p:nvSpPr>
        <p:spPr>
          <a:xfrm>
            <a:off x="599440" y="3807936"/>
            <a:ext cx="10607040" cy="2523768"/>
          </a:xfrm>
          <a:prstGeom prst="rect">
            <a:avLst/>
          </a:prstGeom>
          <a:noFill/>
        </p:spPr>
        <p:txBody>
          <a:bodyPr wrap="square">
            <a:spAutoFit/>
          </a:bodyPr>
          <a:lstStyle/>
          <a:p>
            <a:r>
              <a:rPr lang="zh-CN" altLang="en-US" sz="2800">
                <a:solidFill>
                  <a:srgbClr val="FF0000"/>
                </a:solidFill>
              </a:rPr>
              <a:t>①古代有个用千金去买千里马的君王。</a:t>
            </a:r>
            <a:endParaRPr lang="en-US" altLang="zh-CN" sz="2800">
              <a:solidFill>
                <a:srgbClr val="FF0000"/>
              </a:solidFill>
            </a:endParaRPr>
          </a:p>
          <a:p>
            <a:endParaRPr lang="en-US" altLang="zh-CN" sz="2800">
              <a:solidFill>
                <a:srgbClr val="FF0000"/>
              </a:solidFill>
            </a:endParaRPr>
          </a:p>
          <a:p>
            <a:r>
              <a:rPr lang="zh-CN" altLang="en-US" sz="2800">
                <a:solidFill>
                  <a:srgbClr val="FF0000"/>
                </a:solidFill>
              </a:rPr>
              <a:t>②天下人一定认为君王真心买好马。</a:t>
            </a:r>
          </a:p>
          <a:p>
            <a:endParaRPr lang="zh-CN" altLang="en-US">
              <a:solidFill>
                <a:srgbClr val="FF0000"/>
              </a:solidFill>
            </a:endParaRPr>
          </a:p>
          <a:p>
            <a:endParaRPr lang="en-US" altLang="zh-CN" sz="2800">
              <a:solidFill>
                <a:srgbClr val="FF0000"/>
              </a:solidFill>
            </a:endParaRPr>
          </a:p>
          <a:p>
            <a:r>
              <a:rPr lang="zh-CN" altLang="en-US" sz="2800">
                <a:solidFill>
                  <a:srgbClr val="FF0000"/>
                </a:solidFill>
              </a:rPr>
              <a:t>①要得到人才，首先是重视人才。②精诚所至，金石为开。</a:t>
            </a:r>
          </a:p>
        </p:txBody>
      </p:sp>
      <p:sp>
        <p:nvSpPr>
          <p:cNvPr id="6" name="文本框 5">
            <a:extLst>
              <a:ext uri="{FF2B5EF4-FFF2-40B4-BE49-F238E27FC236}">
                <a16:creationId xmlns:a16="http://schemas.microsoft.com/office/drawing/2014/main" id="{59997564-5F11-4C9F-8685-19A2A40C79CD}"/>
              </a:ext>
            </a:extLst>
          </p:cNvPr>
          <p:cNvSpPr txBox="1"/>
          <p:nvPr/>
        </p:nvSpPr>
        <p:spPr>
          <a:xfrm>
            <a:off x="6116320" y="98425"/>
            <a:ext cx="599440" cy="646331"/>
          </a:xfrm>
          <a:prstGeom prst="rect">
            <a:avLst/>
          </a:prstGeom>
          <a:noFill/>
        </p:spPr>
        <p:txBody>
          <a:bodyPr wrap="square" rtlCol="0">
            <a:spAutoFit/>
          </a:bodyPr>
          <a:lstStyle/>
          <a:p>
            <a:r>
              <a:rPr lang="en-US" altLang="zh-CN" sz="3600">
                <a:solidFill>
                  <a:srgbClr val="FF0000"/>
                </a:solidFill>
              </a:rPr>
              <a:t>B</a:t>
            </a:r>
            <a:endParaRPr lang="zh-CN" altLang="en-US" sz="3600">
              <a:solidFill>
                <a:srgbClr val="FF0000"/>
              </a:solidFill>
            </a:endParaRPr>
          </a:p>
        </p:txBody>
      </p:sp>
    </p:spTree>
    <p:extLst>
      <p:ext uri="{BB962C8B-B14F-4D97-AF65-F5344CB8AC3E}">
        <p14:creationId xmlns:p14="http://schemas.microsoft.com/office/powerpoint/2010/main" val="2793167840"/>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anim calcmode="lin" valueType="num">
                                      <p:cBhvr>
                                        <p:cTn id="1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anim calcmode="lin" valueType="num">
                                      <p:cBhvr>
                                        <p:cTn id="1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1000"/>
                                        <p:tgtEl>
                                          <p:spTgt spid="5">
                                            <p:txEl>
                                              <p:pRg st="5" end="5"/>
                                            </p:txEl>
                                          </p:spTgt>
                                        </p:tgtEl>
                                      </p:cBhvr>
                                    </p:animEffect>
                                    <p:anim calcmode="lin" valueType="num">
                                      <p:cBhvr>
                                        <p:cTn id="2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1354ECDA-0FB9-40ED-880D-3868841DFDC6}"/>
              </a:ext>
            </a:extLst>
          </p:cNvPr>
          <p:cNvSpPr>
            <a:spLocks noGrp="1"/>
          </p:cNvSpPr>
          <p:nvPr>
            <p:ph type="title"/>
          </p:nvPr>
        </p:nvSpPr>
        <p:spPr>
          <a:xfrm>
            <a:off x="0" y="0"/>
            <a:ext cx="10515600" cy="1325563"/>
          </a:xfrm>
        </p:spPr>
        <p:txBody>
          <a:bodyPr>
            <a:normAutofit/>
          </a:bodyPr>
          <a:lstStyle/>
          <a:p>
            <a:r>
              <a:rPr lang="en-US" altLang="zh-CN" sz="3200"/>
              <a:t>【</a:t>
            </a:r>
            <a:r>
              <a:rPr lang="zh-CN" altLang="en-US" sz="3200"/>
              <a:t>参考译文</a:t>
            </a:r>
            <a:r>
              <a:rPr lang="en-US" altLang="zh-CN" sz="3200"/>
              <a:t>】</a:t>
            </a:r>
            <a:br>
              <a:rPr lang="en-US" altLang="zh-CN" sz="3200"/>
            </a:br>
            <a:endParaRPr lang="zh-CN" altLang="en-US" sz="3200"/>
          </a:p>
        </p:txBody>
      </p:sp>
      <p:sp>
        <p:nvSpPr>
          <p:cNvPr id="3" name="内容占位符 2">
            <a:extLst>
              <a:ext uri="{FF2B5EF4-FFF2-40B4-BE49-F238E27FC236}">
                <a16:creationId xmlns:a16="http://schemas.microsoft.com/office/drawing/2014/main" id="{4C42079A-D9F7-473F-A305-B680CDD24271}"/>
              </a:ext>
            </a:extLst>
          </p:cNvPr>
          <p:cNvSpPr>
            <a:spLocks noGrp="1"/>
          </p:cNvSpPr>
          <p:nvPr>
            <p:ph idx="1"/>
          </p:nvPr>
        </p:nvSpPr>
        <p:spPr>
          <a:xfrm>
            <a:off x="130810" y="510381"/>
            <a:ext cx="11930380" cy="4351338"/>
          </a:xfrm>
        </p:spPr>
        <p:txBody>
          <a:bodyPr>
            <a:noAutofit/>
          </a:bodyPr>
          <a:lstStyle/>
          <a:p>
            <a:pPr>
              <a:lnSpc>
                <a:spcPct val="145000"/>
              </a:lnSpc>
            </a:pPr>
            <a:r>
              <a:rPr lang="zh-CN" altLang="en-US" sz="2200"/>
              <a:t>从前，范阳有一个叫祖逖的人，年轻时就有大志向，曾与刘琨一起担任司州的主簿，与刘琨同寝，夜半时听到鸡鸣，他踢醒刘琨，说：“这不是令人厌恶的声音。”就起床舞剑。</a:t>
            </a:r>
          </a:p>
          <a:p>
            <a:pPr>
              <a:lnSpc>
                <a:spcPct val="145000"/>
              </a:lnSpc>
            </a:pPr>
            <a:r>
              <a:rPr lang="zh-CN" altLang="en-US" sz="2200"/>
              <a:t>等到渡江的时候，左丞相司马睿让他担任军事顾问。祖逖住在京口，聚集起骁勇强健的壮士，对司马睿说：“晋朝的变乱，是由于皇亲宗室之间争夺权力、自相残杀造成的，这样就使外族人钻了空子，祸害遍及中原。现在晋朝的遗民遭到摧残伤害后，大家都想着自强奋发。大王您如果能够派遣将领率兵出师，使像我祖逖这样的人统领军队来光复中原，各地的英雄豪杰，一定会有闻风响应的人！”司马睿一直没有北伐的志向，他听了祖逖的话以后，就任命祖逖为奋威将军、豫州刺史，仅仅拨给他千人的口粮，三千匹布，不供给兵器，让祖逖自己想办法招募士兵。</a:t>
            </a:r>
          </a:p>
          <a:p>
            <a:pPr>
              <a:lnSpc>
                <a:spcPct val="145000"/>
              </a:lnSpc>
            </a:pPr>
            <a:r>
              <a:rPr lang="zh-CN" altLang="en-US" sz="2200"/>
              <a:t>祖逖带领自己私家的军队共一百多户人家渡过长江，在江中敲打着船桨并发誓说：“祖逖如果不能使中原清明而光复成功，就像大江一样有去无回！”于是到淮阴驻扎，建造熔炉冶炼浇铸兵器，又招募了两千多人然后继续前进。</a:t>
            </a:r>
          </a:p>
        </p:txBody>
      </p:sp>
    </p:spTree>
    <p:extLst>
      <p:ext uri="{BB962C8B-B14F-4D97-AF65-F5344CB8AC3E}">
        <p14:creationId xmlns:p14="http://schemas.microsoft.com/office/powerpoint/2010/main" val="1491599437"/>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0BE91141-C001-419C-AA67-F78AD2073DF1}"/>
              </a:ext>
            </a:extLst>
          </p:cNvPr>
          <p:cNvSpPr>
            <a:spLocks noGrp="1"/>
          </p:cNvSpPr>
          <p:nvPr>
            <p:ph type="title"/>
          </p:nvPr>
        </p:nvSpPr>
        <p:spPr/>
        <p:txBody>
          <a:bodyPr/>
          <a:lstStyle/>
          <a:p>
            <a:r>
              <a:rPr lang="zh-CN" altLang="en-US" sz="3200"/>
              <a:t>译文：</a:t>
            </a:r>
            <a:br>
              <a:rPr lang="zh-CN" altLang="en-US" sz="3200"/>
            </a:br>
            <a:endParaRPr lang="zh-CN" altLang="en-US"/>
          </a:p>
        </p:txBody>
      </p:sp>
      <p:sp>
        <p:nvSpPr>
          <p:cNvPr id="3" name="内容占位符 2">
            <a:extLst>
              <a:ext uri="{FF2B5EF4-FFF2-40B4-BE49-F238E27FC236}">
                <a16:creationId xmlns:a16="http://schemas.microsoft.com/office/drawing/2014/main" id="{327DA5E1-C6EC-4968-83F5-1DA1F29AA9D5}"/>
              </a:ext>
            </a:extLst>
          </p:cNvPr>
          <p:cNvSpPr>
            <a:spLocks noGrp="1"/>
          </p:cNvSpPr>
          <p:nvPr>
            <p:ph idx="1"/>
          </p:nvPr>
        </p:nvSpPr>
        <p:spPr>
          <a:xfrm>
            <a:off x="746760" y="1253331"/>
            <a:ext cx="10947400" cy="4351338"/>
          </a:xfrm>
        </p:spPr>
        <p:txBody>
          <a:bodyPr>
            <a:noAutofit/>
          </a:bodyPr>
          <a:lstStyle/>
          <a:p>
            <a:pPr marL="0" indent="0" algn="just">
              <a:lnSpc>
                <a:spcPct val="125000"/>
              </a:lnSpc>
              <a:buNone/>
            </a:pPr>
            <a:r>
              <a:rPr lang="zh-CN" altLang="en-US"/>
              <a:t>古代有一位国君，用千金的代价去买一匹千里马。三年的时间过去了，还是买不到千里马。近侍对国君说：“您把买马的任务交给我吧！”君主派他出去了三个月，买到了千里马，可马已经是死的，他用五百两金子买了那匹马的头，返回报告君主。君主大怒</a:t>
            </a:r>
            <a:r>
              <a:rPr lang="en-US" altLang="zh-CN"/>
              <a:t>,</a:t>
            </a:r>
            <a:r>
              <a:rPr lang="zh-CN" altLang="en-US"/>
              <a:t>说：“要你买活马，为什么用五百两金子买死马？”近侍回答说：“死马都要用五百两金子买，何况活马呢？天下的人必然知道君主您会真心买马的，千里马现在快要到了。”果然不出大臣所料</a:t>
            </a:r>
            <a:r>
              <a:rPr lang="en-US" altLang="zh-CN"/>
              <a:t>.</a:t>
            </a:r>
            <a:r>
              <a:rPr lang="zh-CN" altLang="en-US"/>
              <a:t>此后不到一年的时间，接连有好几个人领着千里马来见国君。国君也得到了梦寐以求的千里马。</a:t>
            </a:r>
          </a:p>
        </p:txBody>
      </p:sp>
    </p:spTree>
    <p:extLst>
      <p:ext uri="{BB962C8B-B14F-4D97-AF65-F5344CB8AC3E}">
        <p14:creationId xmlns:p14="http://schemas.microsoft.com/office/powerpoint/2010/main" val="255457478"/>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6C1E7F63-CDC4-43B7-B448-972BC64AF3F5}"/>
              </a:ext>
            </a:extLst>
          </p:cNvPr>
          <p:cNvSpPr>
            <a:spLocks noGrp="1"/>
          </p:cNvSpPr>
          <p:nvPr>
            <p:ph type="title"/>
          </p:nvPr>
        </p:nvSpPr>
        <p:spPr/>
        <p:txBody>
          <a:bodyPr>
            <a:normAutofit/>
          </a:bodyPr>
          <a:lstStyle/>
          <a:p>
            <a:pPr algn="ctr"/>
            <a:r>
              <a:rPr lang="en-US" altLang="zh-CN" sz="3200"/>
              <a:t>《</a:t>
            </a:r>
            <a:r>
              <a:rPr lang="zh-CN" altLang="en-US" sz="3200"/>
              <a:t>管庄子刺虎</a:t>
            </a:r>
            <a:r>
              <a:rPr lang="en-US" altLang="zh-CN" sz="3200"/>
              <a:t>》</a:t>
            </a:r>
            <a:endParaRPr lang="zh-CN" altLang="en-US" sz="3200"/>
          </a:p>
        </p:txBody>
      </p:sp>
      <p:sp>
        <p:nvSpPr>
          <p:cNvPr id="3" name="内容占位符 2">
            <a:extLst>
              <a:ext uri="{FF2B5EF4-FFF2-40B4-BE49-F238E27FC236}">
                <a16:creationId xmlns:a16="http://schemas.microsoft.com/office/drawing/2014/main" id="{BE13F743-285C-4751-B883-AC7C497967FD}"/>
              </a:ext>
            </a:extLst>
          </p:cNvPr>
          <p:cNvSpPr>
            <a:spLocks noGrp="1"/>
          </p:cNvSpPr>
          <p:nvPr>
            <p:ph idx="1"/>
          </p:nvPr>
        </p:nvSpPr>
        <p:spPr/>
        <p:txBody>
          <a:bodyPr/>
          <a:lstStyle/>
          <a:p>
            <a:pPr marL="0" indent="0">
              <a:lnSpc>
                <a:spcPct val="125000"/>
              </a:lnSpc>
              <a:buNone/>
            </a:pPr>
            <a:r>
              <a:rPr lang="zh-CN" altLang="en-US"/>
              <a:t>有两虎争人而斗者，管庄子将刺之。管与止之曰：</a:t>
            </a:r>
            <a:r>
              <a:rPr lang="en-US" altLang="zh-CN"/>
              <a:t>'</a:t>
            </a:r>
            <a:r>
              <a:rPr lang="zh-CN" altLang="en-US"/>
              <a:t>虎者，戾虫；人者，甘饵也。今两虎争人而斗，小者必死，大者必伤。子待伤虎而刺之，则是一举而兼两虎也。无刺一虎之劳，而有刺两虎之名。　</a:t>
            </a:r>
            <a:endParaRPr lang="en-US" altLang="zh-CN"/>
          </a:p>
          <a:p>
            <a:pPr marL="0" indent="0" algn="r">
              <a:lnSpc>
                <a:spcPct val="125000"/>
              </a:lnSpc>
              <a:buNone/>
            </a:pPr>
            <a:r>
              <a:rPr lang="zh-CN" altLang="en-US"/>
              <a:t>（</a:t>
            </a:r>
            <a:r>
              <a:rPr lang="en-US" altLang="zh-CN"/>
              <a:t>《</a:t>
            </a:r>
            <a:r>
              <a:rPr lang="zh-CN" altLang="en-US"/>
              <a:t>战国策</a:t>
            </a:r>
            <a:r>
              <a:rPr lang="en-US" altLang="zh-CN"/>
              <a:t>·</a:t>
            </a:r>
            <a:r>
              <a:rPr lang="zh-CN" altLang="en-US"/>
              <a:t>秦策二</a:t>
            </a:r>
            <a:r>
              <a:rPr lang="en-US" altLang="zh-CN"/>
              <a:t>》</a:t>
            </a:r>
            <a:r>
              <a:rPr lang="zh-CN" altLang="en-US"/>
              <a:t>）</a:t>
            </a:r>
          </a:p>
          <a:p>
            <a:pPr>
              <a:lnSpc>
                <a:spcPct val="125000"/>
              </a:lnSpc>
            </a:pPr>
            <a:endParaRPr lang="zh-CN" altLang="en-US"/>
          </a:p>
        </p:txBody>
      </p:sp>
    </p:spTree>
    <p:extLst>
      <p:ext uri="{BB962C8B-B14F-4D97-AF65-F5344CB8AC3E}">
        <p14:creationId xmlns:p14="http://schemas.microsoft.com/office/powerpoint/2010/main" val="2615101793"/>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8D36C8A2-1997-442D-83A1-4B3719DEB15B}"/>
              </a:ext>
            </a:extLst>
          </p:cNvPr>
          <p:cNvSpPr>
            <a:spLocks noGrp="1"/>
          </p:cNvSpPr>
          <p:nvPr>
            <p:ph idx="1"/>
          </p:nvPr>
        </p:nvSpPr>
        <p:spPr>
          <a:xfrm>
            <a:off x="279400" y="200025"/>
            <a:ext cx="11475720" cy="4351338"/>
          </a:xfrm>
        </p:spPr>
        <p:txBody>
          <a:bodyPr>
            <a:noAutofit/>
          </a:bodyPr>
          <a:lstStyle/>
          <a:p>
            <a:pPr marL="0" indent="0">
              <a:buNone/>
            </a:pPr>
            <a:r>
              <a:rPr lang="en-US" altLang="zh-CN"/>
              <a:t>1.</a:t>
            </a:r>
            <a:r>
              <a:rPr lang="zh-CN" altLang="en-US"/>
              <a:t>解释下面加点词。</a:t>
            </a:r>
          </a:p>
          <a:p>
            <a:pPr marL="0" indent="0">
              <a:buNone/>
            </a:pPr>
            <a:r>
              <a:rPr lang="zh-CN" altLang="en-US"/>
              <a:t>①管与止之曰（　　　）　　　　②小者必死，大者必伤（　　　）</a:t>
            </a:r>
          </a:p>
          <a:p>
            <a:pPr marL="0" indent="0">
              <a:buNone/>
            </a:pPr>
            <a:r>
              <a:rPr lang="zh-CN" altLang="en-US"/>
              <a:t>③子待伤虎而刺之（　　　）　　④一举而兼两虎（　　　）</a:t>
            </a:r>
          </a:p>
          <a:p>
            <a:pPr marL="0" indent="0">
              <a:buNone/>
            </a:pPr>
            <a:endParaRPr lang="en-US" altLang="zh-CN" sz="1050"/>
          </a:p>
          <a:p>
            <a:pPr marL="0" indent="0">
              <a:buNone/>
            </a:pPr>
            <a:r>
              <a:rPr lang="en-US" altLang="zh-CN"/>
              <a:t>2.</a:t>
            </a:r>
            <a:r>
              <a:rPr lang="zh-CN" altLang="en-US"/>
              <a:t>下列各句中加着重号的“而” 字的意义和用法与例句完全相同的一项是（             ）</a:t>
            </a:r>
            <a:endParaRPr lang="en-US" altLang="zh-CN"/>
          </a:p>
          <a:p>
            <a:pPr marL="0" indent="0">
              <a:buNone/>
            </a:pPr>
            <a:r>
              <a:rPr lang="zh-CN" altLang="en-US"/>
              <a:t>例句：子待伤虎而刺之</a:t>
            </a:r>
            <a:endParaRPr lang="en-US" altLang="zh-CN"/>
          </a:p>
          <a:p>
            <a:pPr marL="0" indent="0">
              <a:buNone/>
            </a:pPr>
            <a:r>
              <a:rPr lang="en-US" altLang="zh-CN"/>
              <a:t>A.</a:t>
            </a:r>
            <a:r>
              <a:rPr lang="zh-CN" altLang="en-US"/>
              <a:t>今两虎争人而斗                  </a:t>
            </a:r>
            <a:r>
              <a:rPr lang="en-US" altLang="zh-CN"/>
              <a:t>B.</a:t>
            </a:r>
            <a:r>
              <a:rPr lang="zh-CN" altLang="en-US"/>
              <a:t>肃遂拜蒙母，结友而别</a:t>
            </a:r>
            <a:endParaRPr lang="en-US" altLang="zh-CN"/>
          </a:p>
          <a:p>
            <a:pPr marL="0" indent="0">
              <a:buNone/>
            </a:pPr>
            <a:r>
              <a:rPr lang="en-US" altLang="zh-CN"/>
              <a:t>C.</a:t>
            </a:r>
            <a:r>
              <a:rPr lang="zh-CN" altLang="en-US"/>
              <a:t>然而禽鸟知山林之乐，而不知人之乐              </a:t>
            </a:r>
            <a:r>
              <a:rPr lang="en-US" altLang="zh-CN"/>
              <a:t>D.</a:t>
            </a:r>
            <a:r>
              <a:rPr lang="zh-CN" altLang="en-US"/>
              <a:t>与之论辩，言和而色夷</a:t>
            </a:r>
          </a:p>
          <a:p>
            <a:pPr marL="0" indent="0">
              <a:buNone/>
            </a:pPr>
            <a:r>
              <a:rPr lang="en-US" altLang="zh-CN"/>
              <a:t>3.</a:t>
            </a:r>
            <a:r>
              <a:rPr lang="zh-CN" altLang="en-US"/>
              <a:t>从某一个角度概括这则寓言的思想意义。</a:t>
            </a:r>
          </a:p>
          <a:p>
            <a:pPr marL="0" indent="0">
              <a:buNone/>
            </a:pPr>
            <a:endParaRPr lang="en-US" altLang="zh-CN"/>
          </a:p>
          <a:p>
            <a:pPr marL="0" indent="0">
              <a:buNone/>
            </a:pPr>
            <a:r>
              <a:rPr lang="en-US" altLang="zh-CN"/>
              <a:t>4.</a:t>
            </a:r>
            <a:r>
              <a:rPr lang="zh-CN" altLang="en-US"/>
              <a:t>从这个寓言中，可以形象地概括成为 </a:t>
            </a:r>
            <a:r>
              <a:rPr lang="zh-CN" altLang="en-US" u="sng"/>
              <a:t>                        </a:t>
            </a:r>
            <a:r>
              <a:rPr lang="zh-CN" altLang="en-US"/>
              <a:t>这样一个成语。</a:t>
            </a:r>
          </a:p>
          <a:p>
            <a:pPr marL="0" indent="0">
              <a:buNone/>
            </a:pPr>
            <a:endParaRPr lang="zh-CN" altLang="en-US"/>
          </a:p>
        </p:txBody>
      </p:sp>
      <p:sp>
        <p:nvSpPr>
          <p:cNvPr id="5" name="文本框 4">
            <a:extLst>
              <a:ext uri="{FF2B5EF4-FFF2-40B4-BE49-F238E27FC236}">
                <a16:creationId xmlns:a16="http://schemas.microsoft.com/office/drawing/2014/main" id="{7F95D8D5-5929-4101-B503-240E21220A29}"/>
              </a:ext>
            </a:extLst>
          </p:cNvPr>
          <p:cNvSpPr txBox="1"/>
          <p:nvPr/>
        </p:nvSpPr>
        <p:spPr>
          <a:xfrm>
            <a:off x="393700" y="4887949"/>
            <a:ext cx="11247120" cy="523220"/>
          </a:xfrm>
          <a:prstGeom prst="rect">
            <a:avLst/>
          </a:prstGeom>
          <a:noFill/>
        </p:spPr>
        <p:txBody>
          <a:bodyPr wrap="square">
            <a:spAutoFit/>
          </a:bodyPr>
          <a:lstStyle/>
          <a:p>
            <a:r>
              <a:rPr lang="zh-CN" altLang="en-US" sz="2800">
                <a:solidFill>
                  <a:srgbClr val="FF0000"/>
                </a:solidFill>
              </a:rPr>
              <a:t>做事应善于分析矛盾，把握时机，以逸待劳，收到事半功倍的效果。</a:t>
            </a:r>
          </a:p>
        </p:txBody>
      </p:sp>
      <p:sp>
        <p:nvSpPr>
          <p:cNvPr id="6" name="文本框 5">
            <a:extLst>
              <a:ext uri="{FF2B5EF4-FFF2-40B4-BE49-F238E27FC236}">
                <a16:creationId xmlns:a16="http://schemas.microsoft.com/office/drawing/2014/main" id="{207B0976-5851-4108-9BFC-674990C60F8F}"/>
              </a:ext>
            </a:extLst>
          </p:cNvPr>
          <p:cNvSpPr txBox="1"/>
          <p:nvPr/>
        </p:nvSpPr>
        <p:spPr>
          <a:xfrm>
            <a:off x="6307192" y="5400018"/>
            <a:ext cx="2045629" cy="523220"/>
          </a:xfrm>
          <a:prstGeom prst="rect">
            <a:avLst/>
          </a:prstGeom>
          <a:noFill/>
        </p:spPr>
        <p:txBody>
          <a:bodyPr wrap="square">
            <a:spAutoFit/>
          </a:bodyPr>
          <a:lstStyle/>
          <a:p>
            <a:r>
              <a:rPr lang="zh-CN" altLang="en-US" sz="2800">
                <a:solidFill>
                  <a:srgbClr val="FF0000"/>
                </a:solidFill>
              </a:rPr>
              <a:t>坐山观虎斗</a:t>
            </a:r>
          </a:p>
        </p:txBody>
      </p:sp>
      <p:sp>
        <p:nvSpPr>
          <p:cNvPr id="8" name="文本框 7">
            <a:extLst>
              <a:ext uri="{FF2B5EF4-FFF2-40B4-BE49-F238E27FC236}">
                <a16:creationId xmlns:a16="http://schemas.microsoft.com/office/drawing/2014/main" id="{6C2FA6E3-3220-42B0-8404-31D2F3BF5D76}"/>
              </a:ext>
            </a:extLst>
          </p:cNvPr>
          <p:cNvSpPr txBox="1"/>
          <p:nvPr/>
        </p:nvSpPr>
        <p:spPr>
          <a:xfrm>
            <a:off x="1158612" y="6096898"/>
            <a:ext cx="11475719" cy="523220"/>
          </a:xfrm>
          <a:prstGeom prst="rect">
            <a:avLst/>
          </a:prstGeom>
          <a:noFill/>
        </p:spPr>
        <p:txBody>
          <a:bodyPr wrap="square">
            <a:spAutoFit/>
          </a:bodyPr>
          <a:lstStyle/>
          <a:p>
            <a:r>
              <a:rPr lang="zh-CN" altLang="en-US" sz="2800">
                <a:solidFill>
                  <a:srgbClr val="FF0000"/>
                </a:solidFill>
              </a:rPr>
              <a:t>或 两虎相斗，必有一伤</a:t>
            </a:r>
            <a:r>
              <a:rPr lang="en-US" altLang="zh-CN" sz="2800">
                <a:solidFill>
                  <a:srgbClr val="FF0000"/>
                </a:solidFill>
              </a:rPr>
              <a:t>/</a:t>
            </a:r>
            <a:r>
              <a:rPr lang="zh-CN" altLang="en-US" sz="2800">
                <a:solidFill>
                  <a:srgbClr val="FF0000"/>
                </a:solidFill>
              </a:rPr>
              <a:t>两败俱伤</a:t>
            </a:r>
            <a:r>
              <a:rPr lang="en-US" altLang="zh-CN" sz="2800">
                <a:solidFill>
                  <a:srgbClr val="FF0000"/>
                </a:solidFill>
              </a:rPr>
              <a:t>/</a:t>
            </a:r>
            <a:r>
              <a:rPr lang="zh-CN" altLang="en-US" sz="2800">
                <a:solidFill>
                  <a:srgbClr val="FF0000"/>
                </a:solidFill>
              </a:rPr>
              <a:t>鹬蚌相争，渔翁得利</a:t>
            </a:r>
          </a:p>
        </p:txBody>
      </p:sp>
      <p:sp>
        <p:nvSpPr>
          <p:cNvPr id="9" name="文本框 8">
            <a:extLst>
              <a:ext uri="{FF2B5EF4-FFF2-40B4-BE49-F238E27FC236}">
                <a16:creationId xmlns:a16="http://schemas.microsoft.com/office/drawing/2014/main" id="{A283D387-E1EB-4789-9F18-538F9A0BEAB9}"/>
              </a:ext>
            </a:extLst>
          </p:cNvPr>
          <p:cNvSpPr txBox="1"/>
          <p:nvPr/>
        </p:nvSpPr>
        <p:spPr>
          <a:xfrm>
            <a:off x="2758068" y="606569"/>
            <a:ext cx="2706030" cy="523220"/>
          </a:xfrm>
          <a:prstGeom prst="rect">
            <a:avLst/>
          </a:prstGeom>
          <a:noFill/>
        </p:spPr>
        <p:txBody>
          <a:bodyPr wrap="square">
            <a:spAutoFit/>
          </a:bodyPr>
          <a:lstStyle/>
          <a:p>
            <a:r>
              <a:rPr lang="en-US" altLang="zh-CN" sz="2800">
                <a:solidFill>
                  <a:srgbClr val="FF0000"/>
                </a:solidFill>
              </a:rPr>
              <a:t> </a:t>
            </a:r>
            <a:r>
              <a:rPr lang="zh-CN" altLang="en-US" sz="2800">
                <a:solidFill>
                  <a:srgbClr val="FF0000"/>
                </a:solidFill>
              </a:rPr>
              <a:t>阻止</a:t>
            </a:r>
          </a:p>
        </p:txBody>
      </p:sp>
      <p:sp>
        <p:nvSpPr>
          <p:cNvPr id="10" name="文本框 9">
            <a:extLst>
              <a:ext uri="{FF2B5EF4-FFF2-40B4-BE49-F238E27FC236}">
                <a16:creationId xmlns:a16="http://schemas.microsoft.com/office/drawing/2014/main" id="{85961B86-6DBD-4E87-BD14-44FA2B5DB141}"/>
              </a:ext>
            </a:extLst>
          </p:cNvPr>
          <p:cNvSpPr txBox="1"/>
          <p:nvPr/>
        </p:nvSpPr>
        <p:spPr>
          <a:xfrm>
            <a:off x="3601162" y="1166273"/>
            <a:ext cx="2706030" cy="523220"/>
          </a:xfrm>
          <a:prstGeom prst="rect">
            <a:avLst/>
          </a:prstGeom>
          <a:noFill/>
        </p:spPr>
        <p:txBody>
          <a:bodyPr wrap="square">
            <a:spAutoFit/>
          </a:bodyPr>
          <a:lstStyle/>
          <a:p>
            <a:r>
              <a:rPr lang="zh-CN" altLang="en-US" sz="2800">
                <a:solidFill>
                  <a:srgbClr val="FF0000"/>
                </a:solidFill>
              </a:rPr>
              <a:t>等待</a:t>
            </a:r>
            <a:r>
              <a:rPr lang="en-US" altLang="zh-CN" sz="2800">
                <a:solidFill>
                  <a:srgbClr val="FF0000"/>
                </a:solidFill>
              </a:rPr>
              <a:t> </a:t>
            </a:r>
            <a:endParaRPr lang="zh-CN" altLang="en-US" sz="2800">
              <a:solidFill>
                <a:srgbClr val="FF0000"/>
              </a:solidFill>
            </a:endParaRPr>
          </a:p>
        </p:txBody>
      </p:sp>
      <p:sp>
        <p:nvSpPr>
          <p:cNvPr id="11" name="文本框 10">
            <a:extLst>
              <a:ext uri="{FF2B5EF4-FFF2-40B4-BE49-F238E27FC236}">
                <a16:creationId xmlns:a16="http://schemas.microsoft.com/office/drawing/2014/main" id="{0CF87E4D-FEA6-4977-A320-7856128A0B26}"/>
              </a:ext>
            </a:extLst>
          </p:cNvPr>
          <p:cNvSpPr txBox="1"/>
          <p:nvPr/>
        </p:nvSpPr>
        <p:spPr>
          <a:xfrm>
            <a:off x="8605644" y="1202246"/>
            <a:ext cx="2706030" cy="523220"/>
          </a:xfrm>
          <a:prstGeom prst="rect">
            <a:avLst/>
          </a:prstGeom>
          <a:noFill/>
        </p:spPr>
        <p:txBody>
          <a:bodyPr wrap="square">
            <a:spAutoFit/>
          </a:bodyPr>
          <a:lstStyle/>
          <a:p>
            <a:r>
              <a:rPr lang="zh-CN" altLang="en-US" sz="2800">
                <a:solidFill>
                  <a:srgbClr val="FF0000"/>
                </a:solidFill>
              </a:rPr>
              <a:t>举动</a:t>
            </a:r>
            <a:r>
              <a:rPr lang="en-US" altLang="zh-CN" sz="2800">
                <a:solidFill>
                  <a:srgbClr val="FF0000"/>
                </a:solidFill>
              </a:rPr>
              <a:t> </a:t>
            </a:r>
            <a:endParaRPr lang="zh-CN" altLang="en-US" sz="2800">
              <a:solidFill>
                <a:srgbClr val="FF0000"/>
              </a:solidFill>
            </a:endParaRPr>
          </a:p>
        </p:txBody>
      </p:sp>
      <p:sp>
        <p:nvSpPr>
          <p:cNvPr id="12" name="文本框 11">
            <a:extLst>
              <a:ext uri="{FF2B5EF4-FFF2-40B4-BE49-F238E27FC236}">
                <a16:creationId xmlns:a16="http://schemas.microsoft.com/office/drawing/2014/main" id="{810BFCA3-3670-4408-8F27-E9DEACE62C09}"/>
              </a:ext>
            </a:extLst>
          </p:cNvPr>
          <p:cNvSpPr txBox="1"/>
          <p:nvPr/>
        </p:nvSpPr>
        <p:spPr>
          <a:xfrm>
            <a:off x="9628953" y="671592"/>
            <a:ext cx="2706030" cy="523220"/>
          </a:xfrm>
          <a:prstGeom prst="rect">
            <a:avLst/>
          </a:prstGeom>
          <a:noFill/>
        </p:spPr>
        <p:txBody>
          <a:bodyPr wrap="square">
            <a:spAutoFit/>
          </a:bodyPr>
          <a:lstStyle/>
          <a:p>
            <a:r>
              <a:rPr lang="zh-CN" altLang="en-US" sz="2800">
                <a:solidFill>
                  <a:srgbClr val="FF0000"/>
                </a:solidFill>
              </a:rPr>
              <a:t>一定</a:t>
            </a:r>
            <a:r>
              <a:rPr lang="en-US" altLang="zh-CN" sz="2800">
                <a:solidFill>
                  <a:srgbClr val="FF0000"/>
                </a:solidFill>
              </a:rPr>
              <a:t> </a:t>
            </a:r>
            <a:endParaRPr lang="zh-CN" altLang="en-US" sz="2800">
              <a:solidFill>
                <a:srgbClr val="FF0000"/>
              </a:solidFill>
            </a:endParaRPr>
          </a:p>
        </p:txBody>
      </p:sp>
      <p:sp>
        <p:nvSpPr>
          <p:cNvPr id="13" name="文本框 12">
            <a:extLst>
              <a:ext uri="{FF2B5EF4-FFF2-40B4-BE49-F238E27FC236}">
                <a16:creationId xmlns:a16="http://schemas.microsoft.com/office/drawing/2014/main" id="{99D5AEE4-A54E-41C9-9FB9-0D17FFCC1E85}"/>
              </a:ext>
            </a:extLst>
          </p:cNvPr>
          <p:cNvSpPr txBox="1"/>
          <p:nvPr/>
        </p:nvSpPr>
        <p:spPr>
          <a:xfrm>
            <a:off x="1292426" y="2335598"/>
            <a:ext cx="2706030" cy="584775"/>
          </a:xfrm>
          <a:prstGeom prst="rect">
            <a:avLst/>
          </a:prstGeom>
          <a:noFill/>
        </p:spPr>
        <p:txBody>
          <a:bodyPr wrap="square">
            <a:spAutoFit/>
          </a:bodyPr>
          <a:lstStyle/>
          <a:p>
            <a:r>
              <a:rPr lang="en-US" altLang="zh-CN" sz="3200">
                <a:solidFill>
                  <a:srgbClr val="FF0000"/>
                </a:solidFill>
              </a:rPr>
              <a:t>B </a:t>
            </a:r>
            <a:endParaRPr lang="zh-CN" altLang="en-US" sz="3200">
              <a:solidFill>
                <a:srgbClr val="FF0000"/>
              </a:solidFill>
            </a:endParaRPr>
          </a:p>
        </p:txBody>
      </p:sp>
    </p:spTree>
    <p:extLst>
      <p:ext uri="{BB962C8B-B14F-4D97-AF65-F5344CB8AC3E}">
        <p14:creationId xmlns:p14="http://schemas.microsoft.com/office/powerpoint/2010/main" val="2951414037"/>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标题 1">
            <a:extLst>
              <a:ext uri="{FF2B5EF4-FFF2-40B4-BE49-F238E27FC236}">
                <a16:creationId xmlns:a16="http://schemas.microsoft.com/office/drawing/2014/main" id="{E9EDB6C0-2240-4F1F-BB42-316EB75743BD}"/>
              </a:ext>
            </a:extLst>
          </p:cNvPr>
          <p:cNvSpPr>
            <a:spLocks noGrp="1"/>
          </p:cNvSpPr>
          <p:nvPr>
            <p:ph type="title"/>
          </p:nvPr>
        </p:nvSpPr>
        <p:spPr>
          <a:xfrm>
            <a:off x="523240" y="500062"/>
            <a:ext cx="10515600" cy="1325563"/>
          </a:xfrm>
        </p:spPr>
        <p:txBody>
          <a:bodyPr>
            <a:normAutofit/>
          </a:bodyPr>
          <a:lstStyle/>
          <a:p>
            <a:r>
              <a:rPr lang="zh-CN" altLang="en-US" sz="3200"/>
              <a:t>译文：</a:t>
            </a:r>
            <a:br>
              <a:rPr lang="en-US" altLang="zh-CN" sz="3200"/>
            </a:br>
            <a:endParaRPr lang="zh-CN" altLang="en-US" sz="3200"/>
          </a:p>
        </p:txBody>
      </p:sp>
      <p:sp>
        <p:nvSpPr>
          <p:cNvPr id="3" name="内容占位符 2">
            <a:extLst>
              <a:ext uri="{FF2B5EF4-FFF2-40B4-BE49-F238E27FC236}">
                <a16:creationId xmlns:a16="http://schemas.microsoft.com/office/drawing/2014/main" id="{77BE2A77-5FB8-4E39-B826-5B94AD2182DA}"/>
              </a:ext>
            </a:extLst>
          </p:cNvPr>
          <p:cNvSpPr>
            <a:spLocks noGrp="1"/>
          </p:cNvSpPr>
          <p:nvPr>
            <p:ph idx="1"/>
          </p:nvPr>
        </p:nvSpPr>
        <p:spPr/>
        <p:txBody>
          <a:bodyPr/>
          <a:lstStyle/>
          <a:p>
            <a:pPr marL="0" indent="0">
              <a:lnSpc>
                <a:spcPct val="125000"/>
              </a:lnSpc>
              <a:buNone/>
            </a:pPr>
            <a:r>
              <a:rPr lang="zh-CN" altLang="en-US"/>
              <a:t>有两只为争吃一个人而相斗的老虎，管庄子想要刺死它们。管与止住他说：</a:t>
            </a:r>
            <a:r>
              <a:rPr lang="en-US" altLang="zh-CN"/>
              <a:t>"</a:t>
            </a:r>
            <a:r>
              <a:rPr lang="zh-CN" altLang="en-US"/>
              <a:t>老虎，是凶暴的动物</a:t>
            </a:r>
            <a:r>
              <a:rPr lang="en-US" altLang="zh-CN"/>
              <a:t>;</a:t>
            </a:r>
            <a:r>
              <a:rPr lang="zh-CN" altLang="en-US"/>
              <a:t>人是它们的美味。现在两只老虎因争吃人而互相争斗，小的一定会死，大的一定会受伤。你等这两只老虎受伤后再刺杀他们，这就只用一个举动杀死两只老虎了。不用刺死一只老虎的力气，却能赢得一下子杀死两只老虎的名声。</a:t>
            </a:r>
            <a:r>
              <a:rPr lang="en-US" altLang="zh-CN"/>
              <a:t>"</a:t>
            </a:r>
          </a:p>
          <a:p>
            <a:pPr>
              <a:lnSpc>
                <a:spcPct val="125000"/>
              </a:lnSpc>
            </a:pPr>
            <a:endParaRPr lang="zh-CN" altLang="en-US"/>
          </a:p>
        </p:txBody>
      </p:sp>
      <p:pic>
        <p:nvPicPr>
          <p:cNvPr id="4" name="New picture"/>
          <p:cNvPicPr/>
          <p:nvPr/>
        </p:nvPicPr>
        <p:blipFill>
          <a:blip r:embed="rId2"/>
          <a:stretch>
            <a:fillRect/>
          </a:stretch>
        </p:blipFill>
        <p:spPr>
          <a:xfrm>
            <a:off x="12623800" y="11899900"/>
            <a:ext cx="355600" cy="266700"/>
          </a:xfrm>
          <a:prstGeom prst="cube">
            <a:avLst/>
          </a:prstGeom>
        </p:spPr>
      </p:pic>
    </p:spTree>
    <p:extLst>
      <p:ext uri="{BB962C8B-B14F-4D97-AF65-F5344CB8AC3E}">
        <p14:creationId xmlns:p14="http://schemas.microsoft.com/office/powerpoint/2010/main" val="481377004"/>
      </p:ext>
    </p:extLst>
  </p:cSld>
  <p:clrMapOvr>
    <a:masterClrMapping/>
  </p:clrMapOvr>
  <mc:AlternateContent>
    <mc:Choice xmlns:p15="http://schemas.microsoft.com/office/powerpoint/2012/main" Requires="p15">
      <p:transition spd="slow" advClick="0" advTm="5000" p14:dur="1500">
        <p15:prstTrans prst="pageCurlDouble"/>
      </p:transition>
    </mc:Choice>
    <mc:Fallback>
      <p:transition spd="slow" advClick="0" advTm="500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65EF1F2E-D64D-42EF-A563-89F3523D0E51}"/>
              </a:ext>
            </a:extLst>
          </p:cNvPr>
          <p:cNvSpPr>
            <a:spLocks noGrp="1"/>
          </p:cNvSpPr>
          <p:nvPr>
            <p:ph type="title"/>
          </p:nvPr>
        </p:nvSpPr>
        <p:spPr>
          <a:xfrm>
            <a:off x="533400" y="262095"/>
            <a:ext cx="10515600" cy="1325563"/>
          </a:xfrm>
        </p:spPr>
        <p:txBody>
          <a:bodyPr/>
          <a:lstStyle/>
          <a:p>
            <a:pPr algn="ctr"/>
            <a:r>
              <a:rPr lang="en-US" altLang="zh-CN" sz="3200">
                <a:latin typeface="+mj-ea"/>
              </a:rPr>
              <a:t>【</a:t>
            </a:r>
            <a:r>
              <a:rPr lang="zh-CN" altLang="en-US" sz="3200">
                <a:latin typeface="+mj-ea"/>
              </a:rPr>
              <a:t>乙</a:t>
            </a:r>
            <a:r>
              <a:rPr lang="en-US" altLang="zh-CN" sz="3200">
                <a:latin typeface="+mj-ea"/>
              </a:rPr>
              <a:t>】</a:t>
            </a:r>
            <a:r>
              <a:rPr lang="zh-CN" altLang="en-US" sz="3200">
                <a:latin typeface="+mj-ea"/>
              </a:rPr>
              <a:t>琨少负志气</a:t>
            </a:r>
            <a:endParaRPr lang="zh-CN" altLang="en-US">
              <a:latin typeface="+mj-ea"/>
            </a:endParaRPr>
          </a:p>
        </p:txBody>
      </p:sp>
      <p:sp>
        <p:nvSpPr>
          <p:cNvPr id="3" name="内容占位符 2">
            <a:extLst>
              <a:ext uri="{FF2B5EF4-FFF2-40B4-BE49-F238E27FC236}">
                <a16:creationId xmlns:a16="http://schemas.microsoft.com/office/drawing/2014/main" id="{A0D4F60F-91DB-4549-92D5-1B561D6859F3}"/>
              </a:ext>
            </a:extLst>
          </p:cNvPr>
          <p:cNvSpPr>
            <a:spLocks noGrp="1"/>
          </p:cNvSpPr>
          <p:nvPr>
            <p:ph idx="1"/>
          </p:nvPr>
        </p:nvSpPr>
        <p:spPr>
          <a:xfrm>
            <a:off x="756920" y="1581785"/>
            <a:ext cx="10515600" cy="4351338"/>
          </a:xfrm>
        </p:spPr>
        <p:txBody>
          <a:bodyPr>
            <a:normAutofit lnSpcReduction="10000"/>
          </a:bodyPr>
          <a:lstStyle/>
          <a:p>
            <a:pPr marL="0" indent="0" algn="r">
              <a:lnSpc>
                <a:spcPct val="125000"/>
              </a:lnSpc>
              <a:buNone/>
            </a:pPr>
            <a:r>
              <a:rPr lang="zh-CN" altLang="en-US">
                <a:effectLst/>
                <a:latin typeface="楷体_GB2312"/>
              </a:rPr>
              <a:t>      琨少负志气，有纵横之才，善交胜己，而颇浮夸。与范阳祖逖为友，闻逖被用，与亲故书曰：</a:t>
            </a:r>
            <a:r>
              <a:rPr lang="zh-CN" altLang="en-US">
                <a:effectLst/>
              </a:rPr>
              <a:t>“</a:t>
            </a:r>
            <a:r>
              <a:rPr lang="zh-CN" altLang="en-US">
                <a:effectLst/>
                <a:latin typeface="楷体_GB2312"/>
              </a:rPr>
              <a:t>吾枕戈待旦，志枭</a:t>
            </a:r>
            <a:r>
              <a:rPr lang="zh-CN" altLang="en-US" baseline="30000">
                <a:effectLst/>
                <a:latin typeface="宋体" panose="02010600030101010101" pitchFamily="2" charset="-122"/>
                <a:ea typeface="宋体" panose="02010600030101010101" pitchFamily="2" charset="-122"/>
              </a:rPr>
              <a:t>①</a:t>
            </a:r>
            <a:r>
              <a:rPr lang="zh-CN" altLang="en-US">
                <a:effectLst/>
                <a:latin typeface="楷体_GB2312"/>
              </a:rPr>
              <a:t>逆虏，常恐祖生先吾著鞭</a:t>
            </a:r>
            <a:r>
              <a:rPr lang="zh-CN" altLang="en-US" baseline="30000">
                <a:effectLst/>
                <a:latin typeface="宋体" panose="02010600030101010101" pitchFamily="2" charset="-122"/>
                <a:ea typeface="宋体" panose="02010600030101010101" pitchFamily="2" charset="-122"/>
              </a:rPr>
              <a:t>②</a:t>
            </a:r>
            <a:r>
              <a:rPr lang="zh-CN" altLang="en-US">
                <a:effectLst/>
                <a:latin typeface="楷体_GB2312"/>
              </a:rPr>
              <a:t>。</a:t>
            </a:r>
            <a:r>
              <a:rPr lang="zh-CN" altLang="en-US">
                <a:effectLst/>
                <a:latin typeface="宋体" panose="02010600030101010101" pitchFamily="2" charset="-122"/>
                <a:ea typeface="宋体" panose="02010600030101010101" pitchFamily="2" charset="-122"/>
              </a:rPr>
              <a:t>”</a:t>
            </a:r>
            <a:r>
              <a:rPr lang="zh-CN" altLang="en-US">
                <a:effectLst/>
                <a:latin typeface="楷体_GB2312"/>
              </a:rPr>
              <a:t>其意气相期如此。在晋阳，尝为胡骑所围数重，城中窘迫无计，琨乃乘月登楼清啸。贼闻之，皆凄然长叹。中夜奏胡笳，贼又流涕觑郗</a:t>
            </a:r>
            <a:r>
              <a:rPr lang="zh-CN" altLang="en-US" baseline="30000">
                <a:effectLst/>
                <a:latin typeface="宋体" panose="02010600030101010101" pitchFamily="2" charset="-122"/>
                <a:ea typeface="宋体" panose="02010600030101010101" pitchFamily="2" charset="-122"/>
              </a:rPr>
              <a:t>③</a:t>
            </a:r>
            <a:r>
              <a:rPr lang="zh-CN" altLang="en-US">
                <a:effectLst/>
                <a:latin typeface="楷体_GB2312"/>
              </a:rPr>
              <a:t>，有怀土之初。向晓复吹之，贼并弃围而走。</a:t>
            </a:r>
            <a:r>
              <a:rPr lang="en-US" altLang="zh-CN">
                <a:effectLst/>
                <a:latin typeface="宋体" panose="02010600030101010101" pitchFamily="2" charset="-122"/>
                <a:ea typeface="宋体" panose="02010600030101010101" pitchFamily="2" charset="-122"/>
              </a:rPr>
              <a:t>(</a:t>
            </a:r>
            <a:r>
              <a:rPr lang="zh-CN" altLang="en-US">
                <a:effectLst/>
                <a:latin typeface="仿宋_GB2312"/>
              </a:rPr>
              <a:t>选自</a:t>
            </a:r>
            <a:r>
              <a:rPr lang="en-US" altLang="zh-CN">
                <a:effectLst/>
                <a:latin typeface="仿宋_GB2312"/>
              </a:rPr>
              <a:t>《</a:t>
            </a:r>
            <a:r>
              <a:rPr lang="zh-CN" altLang="en-US">
                <a:effectLst/>
                <a:latin typeface="仿宋_GB2312"/>
              </a:rPr>
              <a:t>晋书</a:t>
            </a:r>
            <a:r>
              <a:rPr lang="en-US" altLang="zh-CN">
                <a:effectLst/>
              </a:rPr>
              <a:t>·</a:t>
            </a:r>
            <a:r>
              <a:rPr lang="zh-CN" altLang="en-US">
                <a:effectLst/>
                <a:latin typeface="仿宋_GB2312"/>
              </a:rPr>
              <a:t>刘琨传</a:t>
            </a:r>
            <a:r>
              <a:rPr lang="en-US" altLang="zh-CN">
                <a:effectLst/>
                <a:latin typeface="仿宋_GB2312"/>
              </a:rPr>
              <a:t>》</a:t>
            </a:r>
            <a:r>
              <a:rPr lang="en-US" altLang="zh-CN">
                <a:effectLst/>
                <a:latin typeface="宋体" panose="02010600030101010101" pitchFamily="2" charset="-122"/>
                <a:ea typeface="宋体" panose="02010600030101010101" pitchFamily="2" charset="-122"/>
              </a:rPr>
              <a:t>)</a:t>
            </a:r>
          </a:p>
          <a:p>
            <a:pPr marL="0" indent="0">
              <a:lnSpc>
                <a:spcPct val="125000"/>
              </a:lnSpc>
              <a:buNone/>
            </a:pPr>
            <a:r>
              <a:rPr lang="en-US" altLang="zh-CN">
                <a:effectLst/>
                <a:latin typeface="黑体" panose="02010609060101010101" pitchFamily="49" charset="-122"/>
                <a:ea typeface="黑体" panose="02010609060101010101" pitchFamily="49" charset="-122"/>
              </a:rPr>
              <a:t>【</a:t>
            </a:r>
            <a:r>
              <a:rPr lang="zh-CN" altLang="en-US">
                <a:effectLst/>
                <a:latin typeface="黑体" panose="02010609060101010101" pitchFamily="49" charset="-122"/>
                <a:ea typeface="黑体" panose="02010609060101010101" pitchFamily="49" charset="-122"/>
              </a:rPr>
              <a:t>注释</a:t>
            </a:r>
            <a:r>
              <a:rPr lang="en-US" altLang="zh-CN">
                <a:effectLst/>
                <a:latin typeface="黑体" panose="02010609060101010101" pitchFamily="49" charset="-122"/>
                <a:ea typeface="黑体" panose="02010609060101010101" pitchFamily="49" charset="-122"/>
              </a:rPr>
              <a:t>】</a:t>
            </a:r>
            <a:r>
              <a:rPr lang="zh-CN" altLang="en-US">
                <a:effectLst/>
                <a:latin typeface="宋体" panose="02010600030101010101" pitchFamily="2" charset="-122"/>
                <a:ea typeface="宋体" panose="02010600030101010101" pitchFamily="2" charset="-122"/>
              </a:rPr>
              <a:t>①</a:t>
            </a:r>
            <a:r>
              <a:rPr lang="zh-CN" altLang="en-US">
                <a:effectLst/>
                <a:latin typeface="仿宋_GB2312"/>
              </a:rPr>
              <a:t>枭：这里指</a:t>
            </a:r>
            <a:r>
              <a:rPr lang="zh-CN" altLang="en-US">
                <a:effectLst/>
              </a:rPr>
              <a:t>“</a:t>
            </a:r>
            <a:r>
              <a:rPr lang="zh-CN" altLang="en-US">
                <a:effectLst/>
                <a:latin typeface="仿宋_GB2312"/>
              </a:rPr>
              <a:t>消灭</a:t>
            </a:r>
            <a:r>
              <a:rPr lang="zh-CN" altLang="en-US">
                <a:effectLst/>
                <a:latin typeface="宋体" panose="02010600030101010101" pitchFamily="2" charset="-122"/>
                <a:ea typeface="宋体" panose="02010600030101010101" pitchFamily="2" charset="-122"/>
              </a:rPr>
              <a:t>”</a:t>
            </a:r>
            <a:r>
              <a:rPr lang="zh-CN" altLang="en-US">
                <a:effectLst/>
                <a:latin typeface="仿宋_GB2312"/>
              </a:rPr>
              <a:t>。</a:t>
            </a:r>
            <a:r>
              <a:rPr lang="zh-CN" altLang="en-US">
                <a:effectLst/>
                <a:latin typeface="宋体" panose="02010600030101010101" pitchFamily="2" charset="-122"/>
                <a:ea typeface="宋体" panose="02010600030101010101" pitchFamily="2" charset="-122"/>
              </a:rPr>
              <a:t>②</a:t>
            </a:r>
            <a:r>
              <a:rPr lang="zh-CN" altLang="en-US">
                <a:effectLst/>
                <a:latin typeface="仿宋_GB2312"/>
              </a:rPr>
              <a:t>著鞭：指的是</a:t>
            </a:r>
            <a:r>
              <a:rPr lang="zh-CN" altLang="en-US">
                <a:effectLst/>
              </a:rPr>
              <a:t>“</a:t>
            </a:r>
            <a:r>
              <a:rPr lang="zh-CN" altLang="en-US">
                <a:effectLst/>
                <a:latin typeface="仿宋_GB2312"/>
              </a:rPr>
              <a:t>驱马加鞭</a:t>
            </a:r>
            <a:r>
              <a:rPr lang="zh-CN" altLang="en-US">
                <a:effectLst/>
                <a:latin typeface="宋体" panose="02010600030101010101" pitchFamily="2" charset="-122"/>
                <a:ea typeface="宋体" panose="02010600030101010101" pitchFamily="2" charset="-122"/>
              </a:rPr>
              <a:t>”</a:t>
            </a:r>
            <a:r>
              <a:rPr lang="zh-CN" altLang="en-US">
                <a:effectLst/>
                <a:latin typeface="仿宋_GB2312"/>
              </a:rPr>
              <a:t>，指奋发向前。</a:t>
            </a:r>
            <a:r>
              <a:rPr lang="zh-CN" altLang="en-US">
                <a:effectLst/>
                <a:latin typeface="宋体" panose="02010600030101010101" pitchFamily="2" charset="-122"/>
                <a:ea typeface="宋体" panose="02010600030101010101" pitchFamily="2" charset="-122"/>
              </a:rPr>
              <a:t>③</a:t>
            </a:r>
            <a:r>
              <a:rPr lang="zh-CN" altLang="en-US">
                <a:effectLst/>
                <a:latin typeface="仿宋_GB2312"/>
              </a:rPr>
              <a:t>觑郗：觑，看；郗，地名。</a:t>
            </a:r>
            <a:endParaRPr lang="zh-CN" altLang="en-US"/>
          </a:p>
        </p:txBody>
      </p:sp>
    </p:spTree>
    <p:extLst>
      <p:ext uri="{BB962C8B-B14F-4D97-AF65-F5344CB8AC3E}">
        <p14:creationId xmlns:p14="http://schemas.microsoft.com/office/powerpoint/2010/main" val="105678971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C311A16B-74CB-451B-9196-6B4F6D86DD24}"/>
              </a:ext>
            </a:extLst>
          </p:cNvPr>
          <p:cNvSpPr>
            <a:spLocks noGrp="1"/>
          </p:cNvSpPr>
          <p:nvPr>
            <p:ph type="title"/>
          </p:nvPr>
        </p:nvSpPr>
        <p:spPr>
          <a:xfrm>
            <a:off x="167640" y="334645"/>
            <a:ext cx="2667000" cy="1325563"/>
          </a:xfrm>
        </p:spPr>
        <p:txBody>
          <a:bodyPr>
            <a:normAutofit/>
          </a:bodyPr>
          <a:lstStyle/>
          <a:p>
            <a:pPr algn="ctr"/>
            <a:r>
              <a:rPr lang="en-US" altLang="zh-CN" sz="3200"/>
              <a:t>【</a:t>
            </a:r>
            <a:r>
              <a:rPr lang="zh-CN" altLang="en-US" sz="3200"/>
              <a:t>参考译文</a:t>
            </a:r>
            <a:r>
              <a:rPr lang="en-US" altLang="zh-CN" sz="3200"/>
              <a:t>】</a:t>
            </a:r>
            <a:endParaRPr lang="zh-CN" altLang="en-US" sz="3600"/>
          </a:p>
        </p:txBody>
      </p:sp>
      <p:sp>
        <p:nvSpPr>
          <p:cNvPr id="3" name="内容占位符 2">
            <a:extLst>
              <a:ext uri="{FF2B5EF4-FFF2-40B4-BE49-F238E27FC236}">
                <a16:creationId xmlns:a16="http://schemas.microsoft.com/office/drawing/2014/main" id="{A8A89E4D-886D-41A0-8773-9B31474073EE}"/>
              </a:ext>
            </a:extLst>
          </p:cNvPr>
          <p:cNvSpPr>
            <a:spLocks noGrp="1"/>
          </p:cNvSpPr>
          <p:nvPr>
            <p:ph idx="1"/>
          </p:nvPr>
        </p:nvSpPr>
        <p:spPr>
          <a:xfrm>
            <a:off x="756920" y="1660208"/>
            <a:ext cx="10515600" cy="4351338"/>
          </a:xfrm>
        </p:spPr>
        <p:txBody>
          <a:bodyPr/>
          <a:lstStyle/>
          <a:p>
            <a:pPr>
              <a:lnSpc>
                <a:spcPct val="125000"/>
              </a:lnSpc>
            </a:pPr>
            <a:r>
              <a:rPr lang="zh-CN" altLang="en-US"/>
              <a:t>刘琨从小就怀大志，有纵横天下之才，善于结交才能比自己强的人，但喜欢说夸张的大话。他和范阳祖逖是朋友，听说祖逊被朝廷任用，在给亲友的书信上写道：“我每日枕戈待旦，立志剿灭逆贼，常常担心祖逖赶到了我前面。”其昂扬的意气和自信就是这样。在晋阳时，曾被胡人骑兵包围数重，城中无计可施，刘琨乘着月色登上城楼，舒声清啸，城下敌人听到后，都为他凄然长叹。半夜时又奏胡笳，敌人听到都唏嘘流泪，有思家之念。天亮时再次吹奏，敌军撤围而去。</a:t>
            </a:r>
          </a:p>
        </p:txBody>
      </p:sp>
    </p:spTree>
    <p:extLst>
      <p:ext uri="{BB962C8B-B14F-4D97-AF65-F5344CB8AC3E}">
        <p14:creationId xmlns:p14="http://schemas.microsoft.com/office/powerpoint/2010/main" val="192565965"/>
      </p:ext>
    </p:extLst>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448</Paragraphs>
  <Slides>73</Slides>
  <Notes>16</Notes>
  <TotalTime>0</TotalTime>
  <HiddenSlides>20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73</vt:i4>
      </vt:variant>
    </vt:vector>
  </HeadingPairs>
  <TitlesOfParts>
    <vt:vector baseType="lpstr" size="86">
      <vt:lpstr>Arial</vt:lpstr>
      <vt:lpstr>Calibri</vt:lpstr>
      <vt:lpstr>等线 Light</vt:lpstr>
      <vt:lpstr>等线</vt:lpstr>
      <vt:lpstr>Calibri Light</vt:lpstr>
      <vt:lpstr>Tahoma</vt:lpstr>
      <vt:lpstr>楷体_GB2312</vt:lpstr>
      <vt:lpstr>宋体</vt:lpstr>
      <vt:lpstr>仿宋_GB2312</vt:lpstr>
      <vt:lpstr>黑体</vt:lpstr>
      <vt:lpstr>Wingdings</vt:lpstr>
      <vt:lpstr>Times New Roman</vt:lpstr>
      <vt:lpstr>自定义设计方案</vt:lpstr>
      <vt:lpstr>PowerPoint Presentation</vt:lpstr>
      <vt:lpstr>近三年中考文言文分值、题型如下：</vt:lpstr>
      <vt:lpstr>PowerPoint Presentation</vt:lpstr>
      <vt:lpstr>PowerPoint Presentation</vt:lpstr>
      <vt:lpstr>PowerPoint Presentation</vt:lpstr>
      <vt:lpstr>【甲】 范阳祖逖</vt:lpstr>
      <vt:lpstr>【参考译文】</vt:lpstr>
      <vt:lpstr>【乙】琨少负志气</vt:lpstr>
      <vt:lpstr>【参考译文】</vt:lpstr>
      <vt:lpstr>PowerPoint Presentation</vt:lpstr>
      <vt:lpstr>PowerPoint Presentation</vt:lpstr>
      <vt:lpstr>【甲】吕蒙正不计人过</vt:lpstr>
      <vt:lpstr>【参考译文】</vt:lpstr>
      <vt:lpstr>【乙】娄师德传</vt:lpstr>
      <vt:lpstr>参考译文：</vt:lpstr>
      <vt:lpstr>PowerPoint Presentation</vt:lpstr>
      <vt:lpstr>4.甲文和乙文都赞扬了吕蒙正和娄师德怎样的品格？由他们身上我们得到哪些启示？</vt:lpstr>
      <vt:lpstr>PowerPoint Presentation</vt:lpstr>
      <vt:lpstr>积累常见一词多义：</vt:lpstr>
      <vt:lpstr>PowerPoint Presentation</vt:lpstr>
      <vt:lpstr>译文：</vt:lpstr>
      <vt:lpstr>【乙】唐太宗论举贤</vt:lpstr>
      <vt:lpstr>译文：</vt:lpstr>
      <vt:lpstr>PowerPoint Presentation</vt:lpstr>
      <vt:lpstr>PowerPoint Presentation</vt:lpstr>
      <vt:lpstr>课堂小结 </vt:lpstr>
      <vt:lpstr>为人处世篇阅读启示积累</vt:lpstr>
      <vt:lpstr>板书设计</vt:lpstr>
      <vt:lpstr>PowerPoint Presentation</vt:lpstr>
      <vt:lpstr>刘伶病酒</vt:lpstr>
      <vt:lpstr>PowerPoint Presentation</vt:lpstr>
      <vt:lpstr>【翻译】</vt:lpstr>
      <vt:lpstr>PowerPoint Presentation</vt:lpstr>
      <vt:lpstr>PowerPoint Presentation</vt:lpstr>
      <vt:lpstr>PowerPoint Presentation</vt:lpstr>
      <vt:lpstr>顾欢勤学</vt:lpstr>
      <vt:lpstr>PowerPoint Presentation</vt:lpstr>
      <vt:lpstr>翻译：</vt:lpstr>
      <vt:lpstr>PowerPoint Presentation</vt:lpstr>
      <vt:lpstr>PowerPoint Presentation</vt:lpstr>
      <vt:lpstr>PowerPoint Presentation</vt:lpstr>
      <vt:lpstr>译文：</vt:lpstr>
      <vt:lpstr>【乙】击鼓戏民</vt:lpstr>
      <vt:lpstr>译文：</vt:lpstr>
      <vt:lpstr>PowerPoint Presentation</vt:lpstr>
      <vt:lpstr>PowerPoint Presentation</vt:lpstr>
      <vt:lpstr>PowerPoint Presentation</vt:lpstr>
      <vt:lpstr>译文：　</vt:lpstr>
      <vt:lpstr>【乙】不贪为宝</vt:lpstr>
      <vt:lpstr>译文：</vt:lpstr>
      <vt:lpstr>PowerPoint Presentation</vt:lpstr>
      <vt:lpstr>4. 比较【甲】文和【乙】文，共同揭示了怎样的主题？告诉我们怎样的道理？</vt:lpstr>
      <vt:lpstr>PowerPoint Presentation</vt:lpstr>
      <vt:lpstr>积累常见一词多义：</vt:lpstr>
      <vt:lpstr>PowerPoint Presentation</vt:lpstr>
      <vt:lpstr>PowerPoint Presentation</vt:lpstr>
      <vt:lpstr>PowerPoint Presentation</vt:lpstr>
      <vt:lpstr>PowerPoint Presentation</vt:lpstr>
      <vt:lpstr>译文：</vt:lpstr>
      <vt:lpstr>PowerPoint Presentation</vt:lpstr>
      <vt:lpstr>PowerPoint Presentation</vt:lpstr>
      <vt:lpstr>课堂小结 </vt:lpstr>
      <vt:lpstr>板书设计</vt:lpstr>
      <vt:lpstr>PowerPoint Presentation</vt:lpstr>
      <vt:lpstr>《塞翁失马》</vt:lpstr>
      <vt:lpstr>PowerPoint Presentation</vt:lpstr>
      <vt:lpstr>译文：</vt:lpstr>
      <vt:lpstr>《千金求马》</vt:lpstr>
      <vt:lpstr>PowerPoint Presentation</vt:lpstr>
      <vt:lpstr>译文：</vt:lpstr>
      <vt:lpstr>《管庄子刺虎》</vt:lpstr>
      <vt:lpstr>PowerPoint Presentation</vt:lpstr>
      <vt:lpstr>译文：</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2021-07-13T17:39:15.574</cp:lastPrinted>
  <dcterms:created xsi:type="dcterms:W3CDTF">2021-07-13T17:39:15Z</dcterms:created>
  <dcterms:modified xsi:type="dcterms:W3CDTF">2021-07-13T09:39:18Z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