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67"/>
  </p:notesMasterIdLst>
  <p:sldIdLst>
    <p:sldId id="256" r:id="rId2"/>
    <p:sldId id="261" r:id="rId3"/>
    <p:sldId id="262" r:id="rId4"/>
    <p:sldId id="263" r:id="rId5"/>
    <p:sldId id="264" r:id="rId6"/>
    <p:sldId id="265" r:id="rId7"/>
    <p:sldId id="267" r:id="rId8"/>
    <p:sldId id="269" r:id="rId9"/>
    <p:sldId id="270" r:id="rId10"/>
    <p:sldId id="271" r:id="rId11"/>
    <p:sldId id="272" r:id="rId12"/>
    <p:sldId id="273" r:id="rId13"/>
    <p:sldId id="274" r:id="rId14"/>
    <p:sldId id="276" r:id="rId15"/>
    <p:sldId id="277" r:id="rId16"/>
    <p:sldId id="278" r:id="rId17"/>
    <p:sldId id="279" r:id="rId18"/>
    <p:sldId id="280" r:id="rId19"/>
    <p:sldId id="282" r:id="rId20"/>
    <p:sldId id="283" r:id="rId21"/>
    <p:sldId id="284" r:id="rId22"/>
    <p:sldId id="285" r:id="rId23"/>
    <p:sldId id="286" r:id="rId24"/>
    <p:sldId id="287" r:id="rId25"/>
    <p:sldId id="289" r:id="rId26"/>
    <p:sldId id="290" r:id="rId27"/>
    <p:sldId id="292" r:id="rId28"/>
    <p:sldId id="293" r:id="rId29"/>
    <p:sldId id="295" r:id="rId30"/>
    <p:sldId id="296" r:id="rId31"/>
    <p:sldId id="297" r:id="rId32"/>
    <p:sldId id="298" r:id="rId33"/>
    <p:sldId id="299" r:id="rId34"/>
    <p:sldId id="301" r:id="rId35"/>
    <p:sldId id="302" r:id="rId36"/>
    <p:sldId id="303" r:id="rId37"/>
    <p:sldId id="304" r:id="rId38"/>
    <p:sldId id="305" r:id="rId39"/>
    <p:sldId id="306" r:id="rId40"/>
    <p:sldId id="308" r:id="rId41"/>
    <p:sldId id="309" r:id="rId42"/>
    <p:sldId id="310" r:id="rId43"/>
    <p:sldId id="311" r:id="rId44"/>
    <p:sldId id="312" r:id="rId45"/>
    <p:sldId id="313" r:id="rId46"/>
    <p:sldId id="314" r:id="rId47"/>
    <p:sldId id="315" r:id="rId48"/>
    <p:sldId id="317" r:id="rId49"/>
    <p:sldId id="318" r:id="rId50"/>
    <p:sldId id="319" r:id="rId51"/>
    <p:sldId id="320" r:id="rId52"/>
    <p:sldId id="321" r:id="rId53"/>
    <p:sldId id="322" r:id="rId54"/>
    <p:sldId id="324" r:id="rId55"/>
    <p:sldId id="325" r:id="rId56"/>
    <p:sldId id="326" r:id="rId57"/>
    <p:sldId id="327" r:id="rId58"/>
    <p:sldId id="329" r:id="rId59"/>
    <p:sldId id="330" r:id="rId60"/>
    <p:sldId id="331" r:id="rId61"/>
    <p:sldId id="334" r:id="rId62"/>
    <p:sldId id="336" r:id="rId63"/>
    <p:sldId id="338" r:id="rId64"/>
    <p:sldId id="340" r:id="rId65"/>
    <p:sldId id="341" r:id="rId66"/>
  </p:sldIdLst>
  <p:sldSz cx="9144000" cy="6840538"/>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p:scale>
          <a:sx n="66" d="100"/>
          <a:sy n="66" d="100"/>
        </p:scale>
        <p:origin x="-1440" y="-26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BE1FE1F6-A0BF-4ECD-AB0E-005EFEB828E2}" type="datetimeFigureOut">
              <a:rPr lang="zh-CN" altLang="en-US"/>
              <a:pPr>
                <a:defRPr/>
              </a:pPr>
              <a:t>2016/7/19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6EC74665-A3BC-4422-91A0-F79D5E436D1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备注占位符 1"/>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4"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4"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2" descr="C:\Users\Administrator\Desktop\未标题-3.png"/>
          <p:cNvPicPr>
            <a:picLocks noChangeAspect="1" noChangeArrowheads="1"/>
          </p:cNvPicPr>
          <p:nvPr/>
        </p:nvPicPr>
        <p:blipFill>
          <a:blip r:embed="rId2"/>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cSld name="2_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4"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4"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6"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
        <p:nvSpPr>
          <p:cNvPr id="2" name="标题 1"/>
          <p:cNvSpPr>
            <a:spLocks noGrp="1"/>
          </p:cNvSpPr>
          <p:nvPr>
            <p:ph type="title"/>
          </p:nvPr>
        </p:nvSpPr>
        <p:spPr>
          <a:xfrm>
            <a:off x="457200" y="274638"/>
            <a:ext cx="8229600" cy="1143000"/>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4"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5"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3.xml"/><Relationship Id="rId1" Type="http://schemas.openxmlformats.org/officeDocument/2006/relationships/slideLayout" Target="../slideLayouts/slideLayout5.xml"/><Relationship Id="rId5" Type="http://schemas.openxmlformats.org/officeDocument/2006/relationships/image" Target="../media/image18.jpeg"/><Relationship Id="rId4" Type="http://schemas.openxmlformats.org/officeDocument/2006/relationships/image" Target="../media/image15.jpeg"/></Relationships>
</file>

<file path=ppt/slides/_rels/slide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23.jpeg"/></Relationships>
</file>

<file path=ppt/slides/_rels/slide4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0.xml"/><Relationship Id="rId1" Type="http://schemas.openxmlformats.org/officeDocument/2006/relationships/slideLayout" Target="../slideLayouts/slideLayout5.xml"/><Relationship Id="rId4" Type="http://schemas.openxmlformats.org/officeDocument/2006/relationships/image" Target="../media/image15.jpeg"/></Relationships>
</file>

<file path=ppt/slides/_rels/slide5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3.xml"/><Relationship Id="rId1" Type="http://schemas.openxmlformats.org/officeDocument/2006/relationships/slideLayout" Target="../slideLayouts/slideLayout5.xml"/><Relationship Id="rId4" Type="http://schemas.openxmlformats.org/officeDocument/2006/relationships/image" Target="../media/image26.jpeg"/></Relationships>
</file>

<file path=ppt/slides/_rels/slide5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9.xml"/><Relationship Id="rId1" Type="http://schemas.openxmlformats.org/officeDocument/2006/relationships/slideLayout" Target="../slideLayouts/slideLayout5.xml"/><Relationship Id="rId5" Type="http://schemas.openxmlformats.org/officeDocument/2006/relationships/image" Target="../media/image29.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331913" y="611188"/>
            <a:ext cx="4752975" cy="657225"/>
          </a:xfrm>
          <a:prstGeom prst="rect">
            <a:avLst/>
          </a:prstGeom>
        </p:spPr>
        <p:txBody>
          <a:bodyPr>
            <a:normAutofit/>
          </a:bodyPr>
          <a:lstStyle/>
          <a:p>
            <a:pPr algn="ctr" fontAlgn="auto">
              <a:spcAft>
                <a:spcPts val="0"/>
              </a:spcAft>
              <a:defRPr/>
            </a:pPr>
            <a:r>
              <a:rPr lang="zh-CN" altLang="en-US" sz="3600" b="1" dirty="0">
                <a:latin typeface="黑体" pitchFamily="2" charset="-122"/>
                <a:ea typeface="黑体" pitchFamily="2" charset="-122"/>
                <a:cs typeface="+mj-cs"/>
              </a:rPr>
              <a:t>课标版  语文</a:t>
            </a:r>
          </a:p>
        </p:txBody>
      </p:sp>
      <p:sp>
        <p:nvSpPr>
          <p:cNvPr id="3" name="标题 1"/>
          <p:cNvSpPr txBox="1">
            <a:spLocks noChangeArrowheads="1"/>
          </p:cNvSpPr>
          <p:nvPr/>
        </p:nvSpPr>
        <p:spPr bwMode="auto">
          <a:xfrm>
            <a:off x="1116013" y="3421063"/>
            <a:ext cx="9144000" cy="500062"/>
          </a:xfrm>
          <a:prstGeom prst="rect">
            <a:avLst/>
          </a:prstGeom>
          <a:noFill/>
          <a:ln w="9525">
            <a:noFill/>
            <a:miter lim="800000"/>
            <a:headEnd/>
            <a:tailEnd/>
          </a:ln>
        </p:spPr>
        <p:txBody>
          <a:bodyPr anchor="ctr"/>
          <a:lstStyle/>
          <a:p>
            <a:pPr algn="ctr" eaLnBrk="0" fontAlgn="auto" latinLnBrk="1" hangingPunct="0">
              <a:lnSpc>
                <a:spcPct val="150000"/>
              </a:lnSpc>
              <a:spcBef>
                <a:spcPts val="0"/>
              </a:spcBef>
              <a:spcAft>
                <a:spcPts val="0"/>
              </a:spcAft>
              <a:defRPr/>
            </a:pPr>
            <a:r>
              <a:rPr lang="zh-CN" altLang="en-US" sz="3200" kern="0" dirty="0">
                <a:solidFill>
                  <a:srgbClr val="000000"/>
                </a:solidFill>
                <a:latin typeface="Times New Roman" pitchFamily="65" charset="-122"/>
                <a:ea typeface="宋体" pitchFamily="65" charset="-122"/>
              </a:rPr>
              <a:t>专题四　图文转换</a:t>
            </a:r>
            <a:endParaRPr lang="zh-CN" altLang="en-US" sz="3200" dirty="0">
              <a:latin typeface="+mn-lt"/>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2796"/>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标志由山、水、太阳及十个环构成。山、水、太阳表示人类的</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生存环境</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十个环相扣形成保护圈</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环又喻指环境的“环”</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强化了环保意</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要宏观把握中国环境标志的构成要求</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按照逻辑顺序</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由表及里分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析其内涵和寓意。重点是看出图中的图形,即太阳、山、水、十个圆环等,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再分析图形所蕴含的寓意。</a:t>
            </a:r>
            <a:endParaRPr lang="zh-CN" altLang="en-US" dirty="0">
              <a:latin typeface="+mn-lt"/>
              <a:ea typeface="+mn-ea"/>
            </a:endParaRPr>
          </a:p>
        </p:txBody>
      </p:sp>
      <p:pic>
        <p:nvPicPr>
          <p:cNvPr id="27650" name="图片 5" descr="textimage16.jpeg"/>
          <p:cNvPicPr>
            <a:picLocks noChangeAspect="1"/>
          </p:cNvPicPr>
          <p:nvPr/>
        </p:nvPicPr>
        <p:blipFill>
          <a:blip r:embed="rId3"/>
          <a:srcRect/>
          <a:stretch>
            <a:fillRect/>
          </a:stretch>
        </p:blipFill>
        <p:spPr bwMode="auto">
          <a:xfrm>
            <a:off x="523875" y="1281113"/>
            <a:ext cx="180975" cy="190500"/>
          </a:xfrm>
          <a:prstGeom prst="rect">
            <a:avLst/>
          </a:prstGeom>
          <a:noFill/>
          <a:ln w="9525">
            <a:noFill/>
            <a:miter lim="800000"/>
            <a:headEnd/>
            <a:tailEnd/>
          </a:ln>
        </p:spPr>
      </p:pic>
      <p:pic>
        <p:nvPicPr>
          <p:cNvPr id="27651" name="图片 5" descr="textimage16.jpeg"/>
          <p:cNvPicPr>
            <a:picLocks noChangeAspect="1"/>
          </p:cNvPicPr>
          <p:nvPr/>
        </p:nvPicPr>
        <p:blipFill>
          <a:blip r:embed="rId3"/>
          <a:srcRect/>
          <a:stretch>
            <a:fillRect/>
          </a:stretch>
        </p:blipFill>
        <p:spPr bwMode="auto">
          <a:xfrm>
            <a:off x="504825" y="2671763"/>
            <a:ext cx="180975" cy="1905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图片 2" descr="textimage17.jpeg"/>
          <p:cNvPicPr>
            <a:picLocks noChangeAspect="1"/>
          </p:cNvPicPr>
          <p:nvPr/>
        </p:nvPicPr>
        <p:blipFill>
          <a:blip r:embed="rId3"/>
          <a:srcRect/>
          <a:stretch>
            <a:fillRect/>
          </a:stretch>
        </p:blipFill>
        <p:spPr bwMode="auto">
          <a:xfrm>
            <a:off x="1928813" y="2276475"/>
            <a:ext cx="4100512" cy="4083050"/>
          </a:xfrm>
          <a:prstGeom prst="rect">
            <a:avLst/>
          </a:prstGeom>
          <a:noFill/>
          <a:ln w="9525">
            <a:noFill/>
            <a:miter lim="800000"/>
            <a:headEnd/>
            <a:tailEnd/>
          </a:ln>
        </p:spPr>
      </p:pic>
      <p:sp>
        <p:nvSpPr>
          <p:cNvPr id="3" name="矩形 2"/>
          <p:cNvSpPr/>
          <p:nvPr/>
        </p:nvSpPr>
        <p:spPr>
          <a:xfrm>
            <a:off x="285750" y="990600"/>
            <a:ext cx="8707438" cy="1028700"/>
          </a:xfrm>
          <a:prstGeom prst="rect">
            <a:avLst/>
          </a:prstGeom>
        </p:spPr>
        <p:txBody>
          <a:bodyPr wrap="none">
            <a:spAutoFit/>
          </a:bodyPr>
          <a:lstStyle/>
          <a:p>
            <a:pPr eaLnBrk="0" fontAlgn="auto" latinLnBrk="1" hangingPunct="0">
              <a:lnSpc>
                <a:spcPct val="150000"/>
              </a:lnSpc>
              <a:spcBef>
                <a:spcPts val="0"/>
              </a:spcBef>
              <a:spcAft>
                <a:spcPts val="0"/>
              </a:spcAft>
              <a:defRPr/>
            </a:pPr>
            <a:r>
              <a:rPr lang="en-US" altLang="zh-CN" sz="2150" kern="0" dirty="0">
                <a:solidFill>
                  <a:srgbClr val="000000"/>
                </a:solidFill>
                <a:latin typeface="Times New Roman" pitchFamily="65" charset="-122"/>
                <a:ea typeface="宋体" pitchFamily="65" charset="-122"/>
              </a:rPr>
              <a:t>6.(2013</a:t>
            </a:r>
            <a:r>
              <a:rPr lang="zh-CN" altLang="en-US" sz="2150" kern="0" dirty="0">
                <a:solidFill>
                  <a:srgbClr val="000000"/>
                </a:solidFill>
                <a:latin typeface="Times New Roman" pitchFamily="65" charset="-122"/>
                <a:ea typeface="宋体" pitchFamily="65" charset="-122"/>
              </a:rPr>
              <a:t>课标</a:t>
            </a:r>
            <a:r>
              <a:rPr lang="en-US" altLang="zh-CN" sz="2150" kern="0" dirty="0">
                <a:solidFill>
                  <a:srgbClr val="000000"/>
                </a:solidFill>
                <a:latin typeface="Times New Roman" pitchFamily="65" charset="-122"/>
                <a:ea typeface="宋体" pitchFamily="65" charset="-122"/>
              </a:rPr>
              <a:t>Ⅱ,17)</a:t>
            </a:r>
            <a:r>
              <a:rPr lang="zh-CN" altLang="en-US" sz="2150" kern="0" dirty="0">
                <a:solidFill>
                  <a:srgbClr val="000000"/>
                </a:solidFill>
                <a:latin typeface="Times New Roman" pitchFamily="65" charset="-122"/>
                <a:ea typeface="宋体" pitchFamily="65" charset="-122"/>
              </a:rPr>
              <a:t>下面是我国的“国家节水标志”</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请写出该标志的构图</a:t>
            </a:r>
            <a:r>
              <a:rPr lang="zh-CN" altLang="en-US" sz="2150" dirty="0">
                <a:latin typeface="+mn-lt"/>
                <a:ea typeface="+mn-ea"/>
              </a:rPr>
              <a:t/>
            </a:r>
            <a:br>
              <a:rPr lang="zh-CN" altLang="en-US" sz="2150" dirty="0">
                <a:latin typeface="+mn-lt"/>
                <a:ea typeface="+mn-ea"/>
              </a:rPr>
            </a:br>
            <a:r>
              <a:rPr lang="zh-CN" altLang="en-US" sz="2150" kern="0" dirty="0">
                <a:solidFill>
                  <a:srgbClr val="000000"/>
                </a:solidFill>
                <a:latin typeface="Times New Roman" pitchFamily="65" charset="-122"/>
                <a:ea typeface="宋体" pitchFamily="65" charset="-122"/>
              </a:rPr>
              <a:t>要素及其寓意</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要求语意简明</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句子通顺</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不超过</a:t>
            </a:r>
            <a:r>
              <a:rPr lang="en-US" altLang="zh-CN" sz="2150" kern="0" dirty="0">
                <a:solidFill>
                  <a:srgbClr val="000000"/>
                </a:solidFill>
                <a:latin typeface="Times New Roman" pitchFamily="65" charset="-122"/>
                <a:ea typeface="宋体" pitchFamily="65" charset="-122"/>
              </a:rPr>
              <a:t>70</a:t>
            </a:r>
            <a:r>
              <a:rPr lang="zh-CN" altLang="en-US" sz="2150" kern="0" dirty="0">
                <a:solidFill>
                  <a:srgbClr val="000000"/>
                </a:solidFill>
                <a:latin typeface="Times New Roman" pitchFamily="65" charset="-122"/>
                <a:ea typeface="宋体" pitchFamily="65" charset="-122"/>
              </a:rPr>
              <a:t>个字。</a:t>
            </a:r>
            <a:r>
              <a:rPr lang="en-US" altLang="zh-CN" sz="2150" kern="0" dirty="0">
                <a:solidFill>
                  <a:srgbClr val="000000"/>
                </a:solidFill>
                <a:latin typeface="Times New Roman" pitchFamily="65" charset="-122"/>
                <a:ea typeface="宋体" pitchFamily="65" charset="-122"/>
              </a:rPr>
              <a:t>(5</a:t>
            </a:r>
            <a:r>
              <a:rPr lang="zh-CN" altLang="en-US" sz="2150" kern="0" dirty="0">
                <a:solidFill>
                  <a:srgbClr val="000000"/>
                </a:solidFill>
                <a:latin typeface="Times New Roman" pitchFamily="65" charset="-122"/>
                <a:ea typeface="宋体" pitchFamily="65" charset="-122"/>
              </a:rPr>
              <a:t>分</a:t>
            </a:r>
            <a:r>
              <a:rPr lang="en-US" altLang="zh-CN" sz="2150" kern="0" dirty="0">
                <a:solidFill>
                  <a:srgbClr val="000000"/>
                </a:solidFill>
                <a:latin typeface="Times New Roman" pitchFamily="65" charset="-122"/>
                <a:ea typeface="宋体" pitchFamily="65" charset="-122"/>
              </a:rPr>
              <a:t>)</a:t>
            </a:r>
            <a:endParaRPr lang="zh-CN" altLang="en-US" sz="2150" dirty="0">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9036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图标由水滴、手掌和圆形组成。圆形代表地球,象征节水能保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护地球生态;手掌托着水滴,象征人人动手节约每一滴水;手掌又像一条河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流,象征滴水成河。(答出三个构图要素,给1分;每答出一种寓意给1分;语句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通顺,给1分。意思答对即可。如有其他答案,只要言之成理,可酌情给分)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徽标的构成要素不难看出,关键是寓意。圆形象征地球,体现了节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水的目的;手托水滴,不使落地,象征节水;手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的颜色和水一致,因此也可把手看成是由众多水滴汇集而成的河流。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p:txBody>
      </p:sp>
      <p:pic>
        <p:nvPicPr>
          <p:cNvPr id="31746" name="图片 3" descr="textimage18.jpeg"/>
          <p:cNvPicPr>
            <a:picLocks noChangeAspect="1"/>
          </p:cNvPicPr>
          <p:nvPr/>
        </p:nvPicPr>
        <p:blipFill>
          <a:blip r:embed="rId3"/>
          <a:srcRect/>
          <a:stretch>
            <a:fillRect/>
          </a:stretch>
        </p:blipFill>
        <p:spPr bwMode="auto">
          <a:xfrm>
            <a:off x="500063" y="1271588"/>
            <a:ext cx="180975" cy="190500"/>
          </a:xfrm>
          <a:prstGeom prst="rect">
            <a:avLst/>
          </a:prstGeom>
          <a:noFill/>
          <a:ln w="9525">
            <a:noFill/>
            <a:miter lim="800000"/>
            <a:headEnd/>
            <a:tailEnd/>
          </a:ln>
        </p:spPr>
      </p:pic>
      <p:pic>
        <p:nvPicPr>
          <p:cNvPr id="31747" name="图片 4" descr="textimage19.jpeg"/>
          <p:cNvPicPr>
            <a:picLocks noChangeAspect="1"/>
          </p:cNvPicPr>
          <p:nvPr/>
        </p:nvPicPr>
        <p:blipFill>
          <a:blip r:embed="rId3"/>
          <a:srcRect/>
          <a:stretch>
            <a:fillRect/>
          </a:stretch>
        </p:blipFill>
        <p:spPr bwMode="auto">
          <a:xfrm>
            <a:off x="542925" y="3132138"/>
            <a:ext cx="180975" cy="1905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890713"/>
          <a:ext cx="7739063" cy="3459162"/>
        </p:xfrm>
        <a:graphic>
          <a:graphicData uri="http://schemas.openxmlformats.org/drawingml/2006/table">
            <a:tbl>
              <a:tblPr/>
              <a:tblGrid>
                <a:gridCol w="3870000"/>
                <a:gridCol w="3870000"/>
              </a:tblGrid>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考纲要求</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“图文转换”非单独考点,但近几年课标卷年年设题考</a:t>
                      </a:r>
                      <a:r>
                        <a:rPr dirty="0"/>
                        <a:t/>
                      </a:r>
                      <a:br>
                        <a:rPr dirty="0"/>
                      </a:br>
                      <a:r>
                        <a:rPr lang="zh-CN" altLang="en-US" sz="1190" kern="0" dirty="0" smtClean="0">
                          <a:solidFill>
                            <a:srgbClr val="000000"/>
                          </a:solidFill>
                          <a:latin typeface="Times New Roman" pitchFamily="65" charset="-122"/>
                          <a:ea typeface="宋体" pitchFamily="65" charset="-122"/>
                        </a:rPr>
                        <a:t>查。</a:t>
                      </a:r>
                    </a:p>
                  </a:txBody>
                  <a:tcPr marL="45720" marR="45720"/>
                </a:tc>
              </a:tr>
              <a:tr h="1244736">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考点阐释</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高考语文要求考查考生识记、理解、分析综合、鉴赏评</a:t>
                      </a:r>
                      <a:r>
                        <a:t/>
                      </a:r>
                      <a:br/>
                      <a:r>
                        <a:rPr lang="zh-CN" altLang="en-US" sz="1190" kern="0" dirty="0" smtClean="0">
                          <a:solidFill>
                            <a:srgbClr val="000000"/>
                          </a:solidFill>
                          <a:latin typeface="Times New Roman" pitchFamily="65" charset="-122"/>
                          <a:ea typeface="宋体" pitchFamily="65" charset="-122"/>
                        </a:rPr>
                        <a:t>价、表达应用和探究的能力,“图文转换”则是把这六种</a:t>
                      </a:r>
                      <a:r>
                        <a:t/>
                      </a:r>
                      <a:br/>
                      <a:r>
                        <a:rPr lang="zh-CN" altLang="en-US" sz="1190" kern="0" dirty="0" smtClean="0">
                          <a:solidFill>
                            <a:srgbClr val="000000"/>
                          </a:solidFill>
                          <a:latin typeface="Times New Roman" pitchFamily="65" charset="-122"/>
                          <a:ea typeface="宋体" pitchFamily="65" charset="-122"/>
                        </a:rPr>
                        <a:t>能力综合起来考查,其载体为“表格”“图画”,核心为</a:t>
                      </a:r>
                      <a:r>
                        <a:t/>
                      </a:r>
                      <a:br/>
                      <a:r>
                        <a:rPr lang="zh-CN" altLang="en-US" sz="1190" kern="0" dirty="0" smtClean="0">
                          <a:solidFill>
                            <a:srgbClr val="000000"/>
                          </a:solidFill>
                          <a:latin typeface="Times New Roman" pitchFamily="65" charset="-122"/>
                          <a:ea typeface="宋体" pitchFamily="65" charset="-122"/>
                        </a:rPr>
                        <a:t>“转换”。这类题目综合性、技巧性强,具有创新特色。</a:t>
                      </a:r>
                    </a:p>
                  </a:txBody>
                  <a:tcPr marL="45720" marR="45720"/>
                </a:tc>
              </a:tr>
              <a:tr h="1519920">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考情观察</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“图文转换”题型热度很高。虽然近三年课标卷选材年</a:t>
                      </a:r>
                      <a:r>
                        <a:t/>
                      </a:r>
                      <a:br/>
                      <a:r>
                        <a:rPr lang="zh-CN" altLang="en-US" sz="1190" kern="0" dirty="0" smtClean="0">
                          <a:solidFill>
                            <a:srgbClr val="000000"/>
                          </a:solidFill>
                          <a:latin typeface="Times New Roman" pitchFamily="65" charset="-122"/>
                          <a:ea typeface="宋体" pitchFamily="65" charset="-122"/>
                        </a:rPr>
                        <a:t>年变,如2013年考查了徽标、2014年考查了构思框架图、</a:t>
                      </a:r>
                      <a:r>
                        <a:t/>
                      </a:r>
                      <a:br/>
                      <a:r>
                        <a:rPr lang="zh-CN" altLang="en-US" sz="1190" kern="0" dirty="0" smtClean="0">
                          <a:solidFill>
                            <a:srgbClr val="000000"/>
                          </a:solidFill>
                          <a:latin typeface="Times New Roman" pitchFamily="65" charset="-122"/>
                          <a:ea typeface="宋体" pitchFamily="65" charset="-122"/>
                        </a:rPr>
                        <a:t>2015年考查了邮票图案,但是考查形式一直保持稳定,仍是</a:t>
                      </a:r>
                      <a:r>
                        <a:t/>
                      </a:r>
                      <a:br/>
                      <a:r>
                        <a:rPr lang="zh-CN" altLang="en-US" sz="1190" kern="0" dirty="0" smtClean="0">
                          <a:solidFill>
                            <a:srgbClr val="000000"/>
                          </a:solidFill>
                          <a:latin typeface="Times New Roman" pitchFamily="65" charset="-122"/>
                          <a:ea typeface="宋体" pitchFamily="65" charset="-122"/>
                        </a:rPr>
                        <a:t>考查把漫画、徽标、图表等转化为文字,考查方向也一直</a:t>
                      </a:r>
                      <a:r>
                        <a:t/>
                      </a:r>
                      <a:br/>
                      <a:r>
                        <a:rPr lang="zh-CN" altLang="en-US" sz="1190" kern="0" dirty="0" smtClean="0">
                          <a:solidFill>
                            <a:srgbClr val="000000"/>
                          </a:solidFill>
                          <a:latin typeface="Times New Roman" pitchFamily="65" charset="-122"/>
                          <a:ea typeface="宋体" pitchFamily="65" charset="-122"/>
                        </a:rPr>
                        <a:t>集中在描述图案内容、揭示图案寓意等方面。</a:t>
                      </a:r>
                    </a:p>
                  </a:txBody>
                  <a:tcPr marL="45720" marR="45720"/>
                </a:tc>
              </a:tr>
            </a:tbl>
          </a:graphicData>
        </a:graphic>
      </p:graphicFrame>
      <p:pic>
        <p:nvPicPr>
          <p:cNvPr id="33807" name="图片 4" descr="textimage20.jpeg"/>
          <p:cNvPicPr>
            <a:picLocks noChangeAspect="1"/>
          </p:cNvPicPr>
          <p:nvPr/>
        </p:nvPicPr>
        <p:blipFill>
          <a:blip r:embed="rId3"/>
          <a:srcRect/>
          <a:stretch>
            <a:fillRect/>
          </a:stretch>
        </p:blipFill>
        <p:spPr bwMode="auto">
          <a:xfrm>
            <a:off x="357188" y="1335088"/>
            <a:ext cx="1357312" cy="3810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00175"/>
            <a:ext cx="8505825" cy="4735513"/>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考点一　数据分析类图文转换</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此类试题一般以图表的形式呈现相应数据。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所谓“图表”,指表示各种情况和注明各种数字的图和表的总称,如示意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图、统计表等。图表的特点在于将抽象的数据通过图形和表格转化为直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观的信息,来展现某种变化,进行相关比较,总结发展趋势等。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这种题型一般是提供一个或多个图表,然后设计一至两个题目,要求考生将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图表中的相关信息,用适当的语言表达出来。或者是描述某种情况,或者是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得出若干结论,或者是提出若干条建议,等等。主要考查考生概括提炼语言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的能力。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解答数据分析类图文转换题,可以遵循以下思路:</a:t>
            </a:r>
            <a:endParaRPr lang="zh-CN" altLang="en-US" dirty="0">
              <a:latin typeface="+mn-lt"/>
              <a:ea typeface="+mn-ea"/>
            </a:endParaRPr>
          </a:p>
        </p:txBody>
      </p:sp>
      <p:grpSp>
        <p:nvGrpSpPr>
          <p:cNvPr id="35842" name="组合 2"/>
          <p:cNvGrpSpPr>
            <a:grpSpLocks/>
          </p:cNvGrpSpPr>
          <p:nvPr/>
        </p:nvGrpSpPr>
        <p:grpSpPr bwMode="auto">
          <a:xfrm>
            <a:off x="3571875" y="633413"/>
            <a:ext cx="2000250" cy="614362"/>
            <a:chOff x="3571875" y="1314450"/>
            <a:chExt cx="2000250" cy="613584"/>
          </a:xfrm>
        </p:grpSpPr>
        <p:sp>
          <p:nvSpPr>
            <p:cNvPr id="4" name="对角圆角矩形 3"/>
            <p:cNvSpPr/>
            <p:nvPr/>
          </p:nvSpPr>
          <p:spPr>
            <a:xfrm>
              <a:off x="3571875" y="1314450"/>
              <a:ext cx="2000250" cy="561263"/>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35844" name="TextBox 9"/>
            <p:cNvSpPr txBox="1">
              <a:spLocks noChangeArrowheads="1"/>
            </p:cNvSpPr>
            <p:nvPr/>
          </p:nvSpPr>
          <p:spPr bwMode="auto">
            <a:xfrm>
              <a:off x="3638550" y="13432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考点突破</a:t>
              </a: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1.认真审题,明确要求。</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审题时,要注意表头和表脚的文字,弄清楚图表说明的对象和比较的角度;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注意题干中句式表达的要求(单句还是复句)和字数的限制。有的题目还限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定了以某个具体对象为答案的主语,要求你去续写,应注意题目要求。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2.仔细认读图表,全面准确地捕捉信息。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对于图表,考生要认真观察,找出图表中所含的信息:比较对象、比较角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度、项目、各种数据及变化特点等。抓信息要全面而准确。具体而言,图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表式的要兼顾图表的各个要素,坐标曲线图要抓住曲线变化的规律,柱状饼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式图要抓住各要素的比例分配及变化情况,生产流程图要抓住事理的时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空、先后逻辑顺序等。读图表不能顾此失彼,遗漏信息。</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3.依据题干要求,规范作答。</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不同的图表形式,题干有不同的要求,答案表述也各异,答题时应注意以下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四点。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(1)注意题目中的关键词。如表达方式转换题,题干中往往有这样一些标志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性词句:“上图显示”“用文字表述出来”“确切表述图表的内容”等。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表述时要有具体的数据比较、分析,要直接客观地反映图表包含的信息;而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信息推断题的题干中往往有这样一些标志性词句:“该图表表明(说明、证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明)了”“用一句话概括为”“所揭示的问题是”“从中可以看出(得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(2)注意题目中的特殊限制。一是句式的限制,用单句表达只能含有一组主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谓宾成分,用复句表达要标明分句间的逻辑关系;二是字数的限制,在表达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时要注意年号和数字的规范。</a:t>
            </a:r>
            <a:endParaRPr lang="zh-CN" altLang="en-US" dirty="0">
              <a:latin typeface="+mn-lt"/>
              <a:ea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(3)注意在表达中不能出现语病,特别是在反映事物变化或规律时,选用词语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要准确。如表明增长趋势的,可用的词语有“增长(加)了”“增加到”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“增长了</a:t>
            </a:r>
            <a:r>
              <a:rPr lang="zh-CN" altLang="en-US" sz="2012" kern="0" dirty="0">
                <a:solidFill>
                  <a:srgbClr val="000000"/>
                </a:solidFill>
                <a:latin typeface="Arial Narrow" pitchFamily="65" charset="-122"/>
                <a:ea typeface="Arial Unicode MS" pitchFamily="65" charset="-122"/>
              </a:rPr>
              <a:t>××</a:t>
            </a:r>
            <a:r>
              <a:rPr lang="zh-CN" altLang="en-US" sz="2012" kern="0" dirty="0">
                <a:solidFill>
                  <a:srgbClr val="000000"/>
                </a:solidFill>
                <a:latin typeface="Times New Roman" pitchFamily="65" charset="-122"/>
                <a:ea typeface="宋体" pitchFamily="65" charset="-122"/>
              </a:rPr>
              <a:t>倍”“与同期相比,增长</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”等;表明下降趋势的,可用的词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语有“减少到”“减少了(百分数、分数)”等,但其后不能用倍数。又如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表示程度范围的概念有“近一半(约50%)”“大部分(比例约在55%~7</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0%)”“绝大多数(比例占70%以上)”“所有”“约几成”等。总之,要根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据图表数据变化规律来选用恰当的词语进行表达。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(4)针对题目要求和图表内容复核答案,看有无遗漏、多余、误推或表述不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详等问题。</a:t>
            </a:r>
            <a:endParaRPr lang="zh-CN" altLang="en-US" dirty="0">
              <a:latin typeface="+mn-lt"/>
              <a:ea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(2014大纲,20)根据下面图表提供的信息,将2008年至2012年五年间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我国城乡居民人均文化消费支出的特点写成一段话。要求内容完整,语言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连贯,不超过80字。(6分)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全国城乡居民人均文化消费支出(元)</a:t>
            </a:r>
            <a:endParaRPr lang="zh-CN" altLang="en-US" dirty="0">
              <a:latin typeface="+mn-lt"/>
              <a:ea typeface="+mn-ea"/>
            </a:endParaRPr>
          </a:p>
        </p:txBody>
      </p:sp>
      <p:pic>
        <p:nvPicPr>
          <p:cNvPr id="44034" name="图片 3" descr="textimage22.jpeg"/>
          <p:cNvPicPr>
            <a:picLocks noChangeAspect="1"/>
          </p:cNvPicPr>
          <p:nvPr/>
        </p:nvPicPr>
        <p:blipFill>
          <a:blip r:embed="rId3"/>
          <a:srcRect/>
          <a:stretch>
            <a:fillRect/>
          </a:stretch>
        </p:blipFill>
        <p:spPr bwMode="auto">
          <a:xfrm>
            <a:off x="428625" y="3133725"/>
            <a:ext cx="8166100" cy="337185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(示例)图表显示,2008年至2012年我国城镇居民和农村居民人均文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化消费支出均逐年增加,而城镇居民文化消费支出增幅大于农村居民,二者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的差距在逐年加大。(内容完整,给4分:答出均逐年增加的,给2分;答出增幅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有差异的,给1分;答出差距加大的,给1分。语言连贯,给2分。如有其他答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案,只要言之成理,可酌情给分;字数超出要求,酌情扣分)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图示对象有两个:城镇居民人均文化消费支出和农村居民人均文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化消费支出。总体来看,城镇的数据整体高于农村的数据;通过数据对比,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还可以看到各自发展的趋势。概括时,既要看到成绩,也要看到问题;要注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意字数要求。</a:t>
            </a:r>
            <a:endParaRPr lang="zh-CN" altLang="en-US" dirty="0">
              <a:latin typeface="+mn-lt"/>
              <a:ea typeface="+mn-ea"/>
            </a:endParaRPr>
          </a:p>
        </p:txBody>
      </p:sp>
      <p:pic>
        <p:nvPicPr>
          <p:cNvPr id="46082" name="图片 3" descr="textimage24.jpeg"/>
          <p:cNvPicPr>
            <a:picLocks noChangeAspect="1"/>
          </p:cNvPicPr>
          <p:nvPr/>
        </p:nvPicPr>
        <p:blipFill>
          <a:blip r:embed="rId3"/>
          <a:srcRect/>
          <a:stretch>
            <a:fillRect/>
          </a:stretch>
        </p:blipFill>
        <p:spPr bwMode="auto">
          <a:xfrm>
            <a:off x="533400" y="3602038"/>
            <a:ext cx="180975" cy="190500"/>
          </a:xfrm>
          <a:prstGeom prst="rect">
            <a:avLst/>
          </a:prstGeom>
          <a:noFill/>
          <a:ln w="9525">
            <a:noFill/>
            <a:miter lim="800000"/>
            <a:headEnd/>
            <a:tailEnd/>
          </a:ln>
        </p:spPr>
      </p:pic>
      <p:pic>
        <p:nvPicPr>
          <p:cNvPr id="46083" name="图片 4" descr="textimage23.jpeg"/>
          <p:cNvPicPr>
            <a:picLocks noChangeAspect="1"/>
          </p:cNvPicPr>
          <p:nvPr/>
        </p:nvPicPr>
        <p:blipFill>
          <a:blip r:embed="rId3"/>
          <a:srcRect/>
          <a:stretch>
            <a:fillRect/>
          </a:stretch>
        </p:blipFill>
        <p:spPr bwMode="auto">
          <a:xfrm>
            <a:off x="538163" y="1276350"/>
            <a:ext cx="180975" cy="1905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图片 3" descr="textimage2.jpeg"/>
          <p:cNvPicPr>
            <a:picLocks noChangeAspect="1"/>
          </p:cNvPicPr>
          <p:nvPr/>
        </p:nvPicPr>
        <p:blipFill>
          <a:blip r:embed="rId3"/>
          <a:srcRect/>
          <a:stretch>
            <a:fillRect/>
          </a:stretch>
        </p:blipFill>
        <p:spPr bwMode="auto">
          <a:xfrm>
            <a:off x="2736850" y="4064000"/>
            <a:ext cx="3670300" cy="2414588"/>
          </a:xfrm>
          <a:prstGeom prst="rect">
            <a:avLst/>
          </a:prstGeom>
          <a:noFill/>
          <a:ln w="9525">
            <a:noFill/>
            <a:miter lim="800000"/>
            <a:headEnd/>
            <a:tailEnd/>
          </a:ln>
        </p:spPr>
      </p:pic>
      <p:grpSp>
        <p:nvGrpSpPr>
          <p:cNvPr id="11266" name="组合 4"/>
          <p:cNvGrpSpPr>
            <a:grpSpLocks/>
          </p:cNvGrpSpPr>
          <p:nvPr/>
        </p:nvGrpSpPr>
        <p:grpSpPr bwMode="auto">
          <a:xfrm>
            <a:off x="3571875" y="776288"/>
            <a:ext cx="2000250" cy="601662"/>
            <a:chOff x="3571875" y="1314450"/>
            <a:chExt cx="2000250" cy="600884"/>
          </a:xfrm>
        </p:grpSpPr>
        <p:sp>
          <p:nvSpPr>
            <p:cNvPr id="6" name="对角圆角矩形 5"/>
            <p:cNvSpPr/>
            <p:nvPr/>
          </p:nvSpPr>
          <p:spPr>
            <a:xfrm>
              <a:off x="3571875" y="1314450"/>
              <a:ext cx="2000250" cy="561248"/>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11270" name="TextBox 6"/>
            <p:cNvSpPr txBox="1">
              <a:spLocks noChangeArrowheads="1"/>
            </p:cNvSpPr>
            <p:nvPr/>
          </p:nvSpPr>
          <p:spPr bwMode="auto">
            <a:xfrm>
              <a:off x="3638550" y="13305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三年高考</a:t>
              </a:r>
            </a:p>
          </p:txBody>
        </p:sp>
      </p:grpSp>
      <p:pic>
        <p:nvPicPr>
          <p:cNvPr id="11267" name="图片 3" descr="textimage1.jpeg"/>
          <p:cNvPicPr>
            <a:picLocks noChangeAspect="1"/>
          </p:cNvPicPr>
          <p:nvPr/>
        </p:nvPicPr>
        <p:blipFill>
          <a:blip r:embed="rId4"/>
          <a:srcRect/>
          <a:stretch>
            <a:fillRect/>
          </a:stretch>
        </p:blipFill>
        <p:spPr bwMode="auto">
          <a:xfrm>
            <a:off x="357188" y="1419225"/>
            <a:ext cx="1368425" cy="384175"/>
          </a:xfrm>
          <a:prstGeom prst="rect">
            <a:avLst/>
          </a:prstGeom>
          <a:noFill/>
          <a:ln w="9525">
            <a:noFill/>
            <a:miter lim="800000"/>
            <a:headEnd/>
            <a:tailEnd/>
          </a:ln>
        </p:spPr>
      </p:pic>
      <p:sp>
        <p:nvSpPr>
          <p:cNvPr id="10" name="矩形 9"/>
          <p:cNvSpPr/>
          <p:nvPr/>
        </p:nvSpPr>
        <p:spPr>
          <a:xfrm>
            <a:off x="357188" y="1989138"/>
            <a:ext cx="8358187" cy="2078037"/>
          </a:xfrm>
          <a:prstGeom prst="rect">
            <a:avLst/>
          </a:prstGeom>
        </p:spPr>
        <p:txBody>
          <a:bodyPr>
            <a:spAutoFit/>
          </a:bodyPr>
          <a:lstStyle/>
          <a:p>
            <a:pPr eaLnBrk="0" fontAlgn="auto" latinLnBrk="1" hangingPunct="0">
              <a:lnSpc>
                <a:spcPct val="150000"/>
              </a:lnSpc>
              <a:spcBef>
                <a:spcPts val="0"/>
              </a:spcBef>
              <a:spcAft>
                <a:spcPts val="0"/>
              </a:spcAft>
              <a:defRPr/>
            </a:pPr>
            <a:r>
              <a:rPr lang="en-US" altLang="zh-CN" sz="2150" kern="0" dirty="0">
                <a:solidFill>
                  <a:srgbClr val="000000"/>
                </a:solidFill>
                <a:latin typeface="Times New Roman" pitchFamily="65" charset="-122"/>
                <a:ea typeface="宋体" pitchFamily="65" charset="-122"/>
              </a:rPr>
              <a:t>1.(2015</a:t>
            </a:r>
            <a:r>
              <a:rPr lang="zh-CN" altLang="en-US" sz="2150" kern="0" dirty="0">
                <a:solidFill>
                  <a:srgbClr val="000000"/>
                </a:solidFill>
                <a:latin typeface="Times New Roman" pitchFamily="65" charset="-122"/>
                <a:ea typeface="宋体" pitchFamily="65" charset="-122"/>
              </a:rPr>
              <a:t>课标</a:t>
            </a:r>
            <a:r>
              <a:rPr lang="en-US" altLang="zh-CN" sz="2150" kern="0" dirty="0">
                <a:solidFill>
                  <a:srgbClr val="000000"/>
                </a:solidFill>
                <a:latin typeface="Times New Roman" pitchFamily="65" charset="-122"/>
                <a:ea typeface="宋体" pitchFamily="65" charset="-122"/>
              </a:rPr>
              <a:t>Ⅰ,17)</a:t>
            </a:r>
            <a:r>
              <a:rPr lang="zh-CN" altLang="en-US" sz="2150" kern="0" dirty="0">
                <a:solidFill>
                  <a:srgbClr val="000000"/>
                </a:solidFill>
                <a:latin typeface="Times New Roman" pitchFamily="65" charset="-122"/>
                <a:ea typeface="宋体" pitchFamily="65" charset="-122"/>
              </a:rPr>
              <a:t>右面是中国邮政为保护地球水环境发行的邮票中的主体</a:t>
            </a:r>
            <a:endParaRPr lang="zh-CN" altLang="en-US" sz="2150" dirty="0">
              <a:latin typeface="+mn-lt"/>
              <a:ea typeface="+mn-ea"/>
            </a:endParaRPr>
          </a:p>
          <a:p>
            <a:pPr eaLnBrk="0" fontAlgn="auto" latinLnBrk="1" hangingPunct="0">
              <a:lnSpc>
                <a:spcPct val="150000"/>
              </a:lnSpc>
              <a:spcBef>
                <a:spcPts val="0"/>
              </a:spcBef>
              <a:spcAft>
                <a:spcPts val="0"/>
              </a:spcAft>
              <a:defRPr/>
            </a:pPr>
            <a:r>
              <a:rPr lang="zh-CN" altLang="en-US" sz="2150" kern="0" dirty="0">
                <a:solidFill>
                  <a:srgbClr val="000000"/>
                </a:solidFill>
                <a:latin typeface="Times New Roman" pitchFamily="65" charset="-122"/>
                <a:ea typeface="宋体" pitchFamily="65" charset="-122"/>
              </a:rPr>
              <a:t>图形</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请写出构图要素</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并说明图形寓意</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要求语意简明</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句子通顺</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不超过</a:t>
            </a:r>
            <a:r>
              <a:rPr lang="en-US" altLang="zh-CN" sz="2150" kern="0" dirty="0">
                <a:solidFill>
                  <a:srgbClr val="000000"/>
                </a:solidFill>
                <a:latin typeface="Times New Roman" pitchFamily="65" charset="-122"/>
                <a:ea typeface="宋体" pitchFamily="65" charset="-122"/>
              </a:rPr>
              <a:t>80</a:t>
            </a:r>
            <a:r>
              <a:rPr lang="zh-CN" altLang="en-US" sz="2150" kern="0" dirty="0">
                <a:solidFill>
                  <a:srgbClr val="000000"/>
                </a:solidFill>
                <a:latin typeface="Times New Roman" pitchFamily="65" charset="-122"/>
                <a:ea typeface="宋体" pitchFamily="65" charset="-122"/>
              </a:rPr>
              <a:t>个字。</a:t>
            </a:r>
            <a:r>
              <a:rPr lang="en-US" altLang="zh-CN" sz="2150" kern="0" dirty="0">
                <a:solidFill>
                  <a:srgbClr val="000000"/>
                </a:solidFill>
                <a:latin typeface="Times New Roman" pitchFamily="65" charset="-122"/>
                <a:ea typeface="宋体" pitchFamily="65" charset="-122"/>
              </a:rPr>
              <a:t>(6</a:t>
            </a:r>
            <a:r>
              <a:rPr lang="zh-CN" altLang="en-US" sz="2150" kern="0" dirty="0">
                <a:solidFill>
                  <a:srgbClr val="000000"/>
                </a:solidFill>
                <a:latin typeface="Times New Roman" pitchFamily="65" charset="-122"/>
                <a:ea typeface="宋体" pitchFamily="65" charset="-122"/>
              </a:rPr>
              <a:t>分</a:t>
            </a:r>
            <a:r>
              <a:rPr lang="en-US" altLang="zh-CN" sz="2150" kern="0" dirty="0">
                <a:solidFill>
                  <a:srgbClr val="000000"/>
                </a:solidFill>
                <a:latin typeface="Times New Roman" pitchFamily="65" charset="-122"/>
                <a:ea typeface="宋体" pitchFamily="65" charset="-122"/>
              </a:rPr>
              <a:t>)</a:t>
            </a:r>
            <a:endParaRPr lang="zh-CN" altLang="en-US" sz="2150" dirty="0">
              <a:latin typeface="+mn-lt"/>
              <a:ea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巧解“数据分析”类图文转换题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1.注重整体阅读。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对这类考题,应当先对材料或图表资料等有一个整体的了解,把握一个大主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题或方向。要通过整体阅读,搜索有效信息。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2.重视数据变化。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数据的变化往往说明了某项问题,而这可能正是这个材料的重要之处,这也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是得到观点的源头。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3.注意图表细节。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图表中一些细节不能忽视,它往往起提示作用。如图表下的“注”等。</a:t>
            </a:r>
            <a:endParaRPr lang="zh-CN" altLang="en-US" dirty="0">
              <a:latin typeface="+mn-lt"/>
              <a:ea typeface="+mn-ea"/>
            </a:endParaRPr>
          </a:p>
        </p:txBody>
      </p:sp>
      <p:pic>
        <p:nvPicPr>
          <p:cNvPr id="48130" name="图片 3" descr="textimage25.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4.把握考题要求。</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根据考题要求进行回答,才能有的放矢;同时考题要求往往对内容有一定的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提示性。这样,比较分析有关内容,就可准确回答问题。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5.简要归纳概括。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解答这类问题的共同点是归纳概括。解答前,要正确分析图表中所列内容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的相互联系,从中找出规律性的东西。分析出有关材料的内在联系,再归纳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概括为一个结论,也就符合简答要求了。</a:t>
            </a:r>
            <a:endParaRPr lang="zh-CN" altLang="en-US" dirty="0">
              <a:latin typeface="+mn-lt"/>
              <a:ea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716588"/>
            <a:ext cx="8505825" cy="8334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(1)给图表拟一个标题。(不超过25字)(2分)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(2)根据图表数据,得出相关结论。(不超过40字)(3分)</a:t>
            </a:r>
            <a:endParaRPr lang="zh-CN" altLang="en-US" dirty="0">
              <a:latin typeface="+mn-lt"/>
              <a:ea typeface="+mn-ea"/>
            </a:endParaRPr>
          </a:p>
        </p:txBody>
      </p:sp>
      <p:pic>
        <p:nvPicPr>
          <p:cNvPr id="52226" name="图片 3" descr="textimage27.jpeg"/>
          <p:cNvPicPr>
            <a:picLocks noChangeAspect="1"/>
          </p:cNvPicPr>
          <p:nvPr/>
        </p:nvPicPr>
        <p:blipFill>
          <a:blip r:embed="rId3"/>
          <a:srcRect/>
          <a:stretch>
            <a:fillRect/>
          </a:stretch>
        </p:blipFill>
        <p:spPr bwMode="auto">
          <a:xfrm>
            <a:off x="714375" y="1847850"/>
            <a:ext cx="6815138" cy="3800475"/>
          </a:xfrm>
          <a:prstGeom prst="rect">
            <a:avLst/>
          </a:prstGeom>
          <a:noFill/>
          <a:ln w="9525">
            <a:noFill/>
            <a:miter lim="800000"/>
            <a:headEnd/>
            <a:tailEnd/>
          </a:ln>
        </p:spPr>
      </p:pic>
      <p:sp>
        <p:nvSpPr>
          <p:cNvPr id="4" name="矩形 3"/>
          <p:cNvSpPr/>
          <p:nvPr/>
        </p:nvSpPr>
        <p:spPr>
          <a:xfrm>
            <a:off x="357188" y="776288"/>
            <a:ext cx="8429625" cy="1085850"/>
          </a:xfrm>
          <a:prstGeom prst="rect">
            <a:avLst/>
          </a:prstGeom>
        </p:spPr>
        <p:txBody>
          <a:bodyPr>
            <a:spAutoFit/>
          </a:bodyPr>
          <a:lstStyle/>
          <a:p>
            <a:pPr eaLnBrk="0" fontAlgn="auto" latinLnBrk="1" hangingPunct="0">
              <a:lnSpc>
                <a:spcPct val="150000"/>
              </a:lnSpc>
              <a:spcBef>
                <a:spcPts val="0"/>
              </a:spcBef>
              <a:spcAft>
                <a:spcPts val="0"/>
              </a:spcAft>
              <a:defRPr/>
            </a:pPr>
            <a:r>
              <a:rPr lang="zh-CN" altLang="en-US" sz="2150" kern="0" spc="-408" dirty="0">
                <a:solidFill>
                  <a:srgbClr val="000000"/>
                </a:solidFill>
                <a:latin typeface="Times New Roman" pitchFamily="65" charset="-122"/>
                <a:ea typeface="宋体" pitchFamily="65" charset="-122"/>
              </a:rPr>
              <a:t> </a:t>
            </a:r>
            <a:r>
              <a:rPr lang="zh-CN" altLang="en-US" sz="2150" kern="0" dirty="0">
                <a:solidFill>
                  <a:srgbClr val="000000"/>
                </a:solidFill>
                <a:latin typeface="Times New Roman" pitchFamily="65" charset="-122"/>
                <a:ea typeface="宋体" pitchFamily="65" charset="-122"/>
              </a:rPr>
              <a:t>对点演练</a:t>
            </a:r>
            <a:endParaRPr lang="zh-CN" altLang="en-US" sz="2150" dirty="0">
              <a:latin typeface="+mn-lt"/>
              <a:ea typeface="+mn-ea"/>
            </a:endParaRPr>
          </a:p>
          <a:p>
            <a:pPr eaLnBrk="0" fontAlgn="auto" latinLnBrk="1" hangingPunct="0">
              <a:lnSpc>
                <a:spcPct val="150000"/>
              </a:lnSpc>
              <a:spcBef>
                <a:spcPts val="0"/>
              </a:spcBef>
              <a:spcAft>
                <a:spcPts val="0"/>
              </a:spcAft>
              <a:defRPr/>
            </a:pPr>
            <a:r>
              <a:rPr lang="zh-CN" altLang="en-US" sz="2150" kern="0" dirty="0">
                <a:solidFill>
                  <a:srgbClr val="000000"/>
                </a:solidFill>
                <a:latin typeface="Times New Roman" pitchFamily="65" charset="-122"/>
                <a:ea typeface="宋体" pitchFamily="65" charset="-122"/>
              </a:rPr>
              <a:t>1.(2015浙江,7)阅读下面的图表,根据要求完成题目。(5分)</a:t>
            </a:r>
            <a:endParaRPr lang="zh-CN" altLang="en-US" sz="2150" dirty="0">
              <a:latin typeface="+mn-lt"/>
              <a:ea typeface="+mn-ea"/>
            </a:endParaRPr>
          </a:p>
        </p:txBody>
      </p:sp>
      <p:pic>
        <p:nvPicPr>
          <p:cNvPr id="52228" name="图片 3" descr="textimage26.jpeg"/>
          <p:cNvPicPr>
            <a:picLocks noChangeAspect="1"/>
          </p:cNvPicPr>
          <p:nvPr/>
        </p:nvPicPr>
        <p:blipFill>
          <a:blip r:embed="rId4"/>
          <a:srcRect/>
          <a:stretch>
            <a:fillRect/>
          </a:stretch>
        </p:blipFill>
        <p:spPr bwMode="auto">
          <a:xfrm>
            <a:off x="500063" y="990600"/>
            <a:ext cx="123825" cy="20002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(1)(示例)2013—2014年浙江省与全国图书报刊及综合阅读率比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(2)①浙江报刊及综合阅读率高于全国水平;②图书阅读率低于全国水平;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③浙江人要重视图书阅读。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观察图表,不放过任何一个信息,这是一个2013—2014年浙江阅读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情况与全国阅读情况的对比表。标题应是这幅图表的核心内容,而结论则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是几组数据所反映的现实。注意结论中应有相关建议,这才是本调查与图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表的意义价值所在。</a:t>
            </a:r>
            <a:endParaRPr lang="zh-CN" altLang="en-US" dirty="0">
              <a:latin typeface="+mn-lt"/>
              <a:ea typeface="+mn-ea"/>
            </a:endParaRPr>
          </a:p>
        </p:txBody>
      </p:sp>
      <p:pic>
        <p:nvPicPr>
          <p:cNvPr id="54274" name="图片 3" descr="textimage28.jpeg"/>
          <p:cNvPicPr>
            <a:picLocks noChangeAspect="1"/>
          </p:cNvPicPr>
          <p:nvPr/>
        </p:nvPicPr>
        <p:blipFill>
          <a:blip r:embed="rId3"/>
          <a:srcRect/>
          <a:stretch>
            <a:fillRect/>
          </a:stretch>
        </p:blipFill>
        <p:spPr bwMode="auto">
          <a:xfrm>
            <a:off x="538163" y="1276350"/>
            <a:ext cx="180975" cy="190500"/>
          </a:xfrm>
          <a:prstGeom prst="rect">
            <a:avLst/>
          </a:prstGeom>
          <a:noFill/>
          <a:ln w="9525">
            <a:noFill/>
            <a:miter lim="800000"/>
            <a:headEnd/>
            <a:tailEnd/>
          </a:ln>
        </p:spPr>
      </p:pic>
      <p:pic>
        <p:nvPicPr>
          <p:cNvPr id="54275" name="图片 4" descr="textimage29.jpeg"/>
          <p:cNvPicPr>
            <a:picLocks noChangeAspect="1"/>
          </p:cNvPicPr>
          <p:nvPr/>
        </p:nvPicPr>
        <p:blipFill>
          <a:blip r:embed="rId3"/>
          <a:srcRect/>
          <a:stretch>
            <a:fillRect/>
          </a:stretch>
        </p:blipFill>
        <p:spPr bwMode="auto">
          <a:xfrm>
            <a:off x="504825" y="3143250"/>
            <a:ext cx="180975" cy="1905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2.(2015重庆,19)下图是“儿童在不同场地的时间分配”,根据该图提供的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信息,将儿童在不同场地休息和运动时间分配的情况写成一段话。要求:内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容完整,概括准确,不超过80字。(5分)</a:t>
            </a:r>
            <a:endParaRPr lang="zh-CN" altLang="en-US" dirty="0">
              <a:latin typeface="+mn-lt"/>
              <a:ea typeface="+mn-ea"/>
            </a:endParaRPr>
          </a:p>
        </p:txBody>
      </p:sp>
      <p:pic>
        <p:nvPicPr>
          <p:cNvPr id="56322" name="图片 3" descr="textimage30.jpeg"/>
          <p:cNvPicPr>
            <a:picLocks noChangeAspect="1"/>
          </p:cNvPicPr>
          <p:nvPr/>
        </p:nvPicPr>
        <p:blipFill>
          <a:blip r:embed="rId3"/>
          <a:srcRect/>
          <a:stretch>
            <a:fillRect/>
          </a:stretch>
        </p:blipFill>
        <p:spPr bwMode="auto">
          <a:xfrm>
            <a:off x="1071563" y="2776538"/>
            <a:ext cx="6100762" cy="338455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767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en-US" altLang="zh-CN" sz="2150" dirty="0">
                <a:latin typeface="+mn-lt"/>
                <a:ea typeface="+mn-ea"/>
              </a:rPr>
              <a:t> </a:t>
            </a:r>
            <a:r>
              <a:rPr lang="zh-CN" altLang="en-US" sz="2150" dirty="0">
                <a:latin typeface="+mn-lt"/>
                <a:ea typeface="+mn-ea"/>
              </a:rPr>
              <a:t>答案　在草地、运动场、娱乐场</a:t>
            </a:r>
            <a:r>
              <a:rPr lang="en-US" altLang="zh-CN" sz="2150" dirty="0">
                <a:latin typeface="+mn-lt"/>
                <a:ea typeface="+mn-ea"/>
              </a:rPr>
              <a:t>,</a:t>
            </a:r>
            <a:r>
              <a:rPr lang="zh-CN" altLang="en-US" sz="2150" dirty="0">
                <a:latin typeface="+mn-lt"/>
                <a:ea typeface="+mn-ea"/>
              </a:rPr>
              <a:t>男孩运动的时间多于原地休息的时</a:t>
            </a: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间;而女孩则相反。在硬场地和天然场地,男孩、女孩在原地休息的时间均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多于运动的时间,但男孩运动的时间还是多于女孩。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运用比较思维,首先要关注三个要素,即图中的场地信息、“原地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休息”和“进行运动”的指示与数据、代表男孩和女孩的色条;然后比较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男孩女孩各自的特点,整合作答即可。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3.(2014辽宁,17)阅读下面的问卷调查统计表,根据其中反映的情况,补充下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面文段中空缺的内容(不得出现数字),使上下文语意连贯。(6分)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(1)您希望开设礼仪教育的课程吗?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A.非常希望　　　B.希望　　C.不希望　　D.无所谓</a:t>
            </a:r>
            <a:endParaRPr lang="zh-CN" altLang="en-US" dirty="0">
              <a:latin typeface="+mn-lt"/>
              <a:ea typeface="+mn-ea"/>
            </a:endParaRPr>
          </a:p>
        </p:txBody>
      </p:sp>
      <p:pic>
        <p:nvPicPr>
          <p:cNvPr id="58370" name="图片 3" descr="textimage32.jpeg"/>
          <p:cNvPicPr>
            <a:picLocks noChangeAspect="1"/>
          </p:cNvPicPr>
          <p:nvPr/>
        </p:nvPicPr>
        <p:blipFill>
          <a:blip r:embed="rId3"/>
          <a:srcRect/>
          <a:stretch>
            <a:fillRect/>
          </a:stretch>
        </p:blipFill>
        <p:spPr bwMode="auto">
          <a:xfrm>
            <a:off x="500063" y="2705100"/>
            <a:ext cx="180975" cy="190500"/>
          </a:xfrm>
          <a:prstGeom prst="rect">
            <a:avLst/>
          </a:prstGeom>
          <a:noFill/>
          <a:ln w="9525">
            <a:noFill/>
            <a:miter lim="800000"/>
            <a:headEnd/>
            <a:tailEnd/>
          </a:ln>
        </p:spPr>
      </p:pic>
      <p:pic>
        <p:nvPicPr>
          <p:cNvPr id="58371" name="图片 4" descr="textimage31.jpeg"/>
          <p:cNvPicPr>
            <a:picLocks noChangeAspect="1"/>
          </p:cNvPicPr>
          <p:nvPr/>
        </p:nvPicPr>
        <p:blipFill>
          <a:blip r:embed="rId3"/>
          <a:srcRect/>
          <a:stretch>
            <a:fillRect/>
          </a:stretch>
        </p:blipFill>
        <p:spPr bwMode="auto">
          <a:xfrm>
            <a:off x="571500" y="1276350"/>
            <a:ext cx="180975" cy="190500"/>
          </a:xfrm>
          <a:prstGeom prst="rect">
            <a:avLst/>
          </a:prstGeom>
          <a:noFill/>
          <a:ln w="9525">
            <a:noFill/>
            <a:miter lim="800000"/>
            <a:headEnd/>
            <a:tailEnd/>
          </a:ln>
        </p:spPr>
      </p:pic>
      <p:sp>
        <p:nvSpPr>
          <p:cNvPr id="5" name="矩形 4"/>
          <p:cNvSpPr/>
          <p:nvPr/>
        </p:nvSpPr>
        <p:spPr>
          <a:xfrm>
            <a:off x="0" y="928688"/>
            <a:ext cx="9144000" cy="29924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39063" cy="2370138"/>
        </p:xfrm>
        <a:graphic>
          <a:graphicData uri="http://schemas.openxmlformats.org/drawingml/2006/table">
            <a:tbl>
              <a:tblPr/>
              <a:tblGrid>
                <a:gridCol w="2580000"/>
                <a:gridCol w="2580000"/>
                <a:gridCol w="2580000"/>
              </a:tblGrid>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　　　　　调查对象</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选　项　　　    </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学　生</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市　民</a:t>
                      </a:r>
                    </a:p>
                  </a:txBody>
                  <a:tcPr marL="45720" marR="45720"/>
                </a:tc>
              </a:tr>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A</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19.08%</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11.90%</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B</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68.79%</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59.52%</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C</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5.20%</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5.95%</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D</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6.94%</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22.62%</a:t>
                      </a:r>
                    </a:p>
                  </a:txBody>
                  <a:tcPr marL="45720" marR="45720"/>
                </a:tc>
              </a:tr>
            </a:tbl>
          </a:graphicData>
        </a:graphic>
      </p:graphicFrame>
      <p:sp>
        <p:nvSpPr>
          <p:cNvPr id="3" name="TextBox 2"/>
          <p:cNvSpPr txBox="1"/>
          <p:nvPr/>
        </p:nvSpPr>
        <p:spPr>
          <a:xfrm>
            <a:off x="496888" y="3919538"/>
            <a:ext cx="8504237" cy="14303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(2)您认为礼仪教育的承担者应该是(多项选择)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A.家庭　　B.学校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C.社会　　D.以上都是</a:t>
            </a:r>
            <a:endParaRPr lang="zh-CN" altLang="en-US" dirty="0">
              <a:latin typeface="+mn-lt"/>
              <a:ea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851775" cy="2370138"/>
        </p:xfrm>
        <a:graphic>
          <a:graphicData uri="http://schemas.openxmlformats.org/drawingml/2006/table">
            <a:tbl>
              <a:tblPr/>
              <a:tblGrid>
                <a:gridCol w="2580000"/>
                <a:gridCol w="2580000"/>
                <a:gridCol w="2692528"/>
              </a:tblGrid>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　　　　　调查对象</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选　项　　　    </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学　生</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市　民</a:t>
                      </a:r>
                    </a:p>
                  </a:txBody>
                  <a:tcPr marL="45720" marR="45720"/>
                </a:tc>
              </a:tr>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A</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20.23%</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22.62%</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B</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9.83%</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15.48%</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C</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8.67%</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13.10%</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D</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65.32%</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58.33%</a:t>
                      </a:r>
                    </a:p>
                  </a:txBody>
                  <a:tcPr marL="45720" marR="45720"/>
                </a:tc>
              </a:tr>
            </a:tbl>
          </a:graphicData>
        </a:graphic>
      </p:graphicFrame>
      <p:sp>
        <p:nvSpPr>
          <p:cNvPr id="3" name="矩形 2"/>
          <p:cNvSpPr/>
          <p:nvPr/>
        </p:nvSpPr>
        <p:spPr>
          <a:xfrm>
            <a:off x="214313" y="3849688"/>
            <a:ext cx="8786812" cy="2076450"/>
          </a:xfrm>
          <a:prstGeom prst="rect">
            <a:avLst/>
          </a:prstGeom>
        </p:spPr>
        <p:txBody>
          <a:bodyPr>
            <a:spAutoFit/>
          </a:bodyPr>
          <a:lstStyle/>
          <a:p>
            <a:pPr fontAlgn="auto">
              <a:spcBef>
                <a:spcPts val="0"/>
              </a:spcBef>
              <a:spcAft>
                <a:spcPts val="0"/>
              </a:spcAft>
              <a:defRPr/>
            </a:pPr>
            <a:r>
              <a:rPr lang="zh-CN" altLang="en-US" sz="2150" kern="0" dirty="0">
                <a:solidFill>
                  <a:srgbClr val="000000"/>
                </a:solidFill>
                <a:latin typeface="Times New Roman" pitchFamily="65" charset="-122"/>
                <a:ea typeface="宋体" pitchFamily="65" charset="-122"/>
              </a:rPr>
              <a:t>调查显示</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学生与市民对礼仪教育的认识有诸多相同之处。在是否希</a:t>
            </a:r>
            <a:r>
              <a:rPr lang="zh-CN" altLang="en-US" sz="2150" dirty="0">
                <a:latin typeface="+mn-lt"/>
                <a:ea typeface="+mn-ea"/>
              </a:rPr>
              <a:t/>
            </a:r>
            <a:br>
              <a:rPr lang="zh-CN" altLang="en-US" sz="2150" dirty="0">
                <a:latin typeface="+mn-lt"/>
                <a:ea typeface="+mn-ea"/>
              </a:rPr>
            </a:br>
            <a:r>
              <a:rPr lang="zh-CN" altLang="en-US" sz="2150" kern="0" dirty="0">
                <a:solidFill>
                  <a:srgbClr val="000000"/>
                </a:solidFill>
                <a:latin typeface="Times New Roman" pitchFamily="65" charset="-122"/>
                <a:ea typeface="宋体" pitchFamily="65" charset="-122"/>
              </a:rPr>
              <a:t>望开设礼仪教育课程的问题上</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学生与市民中①</a:t>
            </a:r>
            <a:r>
              <a:rPr lang="zh-CN" altLang="en-US" sz="2150" u="sng" kern="0" dirty="0">
                <a:solidFill>
                  <a:srgbClr val="000000"/>
                </a:solidFill>
                <a:latin typeface="Times New Roman" pitchFamily="65" charset="-122"/>
                <a:ea typeface="宋体" pitchFamily="65" charset="-122"/>
              </a:rPr>
              <a:t>　　　　　　　　　　    </a:t>
            </a:r>
            <a:r>
              <a:rPr lang="zh-CN" altLang="en-US" sz="2150" dirty="0">
                <a:latin typeface="+mn-lt"/>
                <a:ea typeface="+mn-ea"/>
              </a:rPr>
              <a:t/>
            </a:r>
            <a:br>
              <a:rPr lang="zh-CN" altLang="en-US" sz="2150" dirty="0">
                <a:latin typeface="+mn-lt"/>
                <a:ea typeface="+mn-ea"/>
              </a:rPr>
            </a:br>
            <a:r>
              <a:rPr lang="zh-CN" altLang="en-US" sz="2150" u="sng" kern="0" dirty="0">
                <a:solidFill>
                  <a:srgbClr val="000000"/>
                </a:solidFill>
                <a:latin typeface="Times New Roman" pitchFamily="65" charset="-122"/>
                <a:ea typeface="宋体" pitchFamily="65" charset="-122"/>
              </a:rPr>
              <a:t>　　　　　　    </a:t>
            </a:r>
            <a:r>
              <a:rPr lang="zh-CN" altLang="en-US" sz="2150" kern="0" dirty="0">
                <a:solidFill>
                  <a:srgbClr val="000000"/>
                </a:solidFill>
                <a:latin typeface="Times New Roman" pitchFamily="65" charset="-122"/>
                <a:ea typeface="宋体" pitchFamily="65" charset="-122"/>
              </a:rPr>
              <a:t>。在礼仪教育承担者的问题上</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学生与市民中②</a:t>
            </a:r>
            <a:r>
              <a:rPr lang="zh-CN" altLang="en-US" sz="2150" u="sng" kern="0" dirty="0">
                <a:solidFill>
                  <a:srgbClr val="000000"/>
                </a:solidFill>
                <a:latin typeface="Times New Roman" pitchFamily="65" charset="-122"/>
                <a:ea typeface="宋体" pitchFamily="65" charset="-122"/>
              </a:rPr>
              <a:t>　　　    </a:t>
            </a:r>
            <a:r>
              <a:rPr lang="zh-CN" altLang="en-US" sz="2150" dirty="0">
                <a:latin typeface="+mn-lt"/>
                <a:ea typeface="+mn-ea"/>
              </a:rPr>
              <a:t/>
            </a:r>
            <a:br>
              <a:rPr lang="zh-CN" altLang="en-US" sz="2150" dirty="0">
                <a:latin typeface="+mn-lt"/>
                <a:ea typeface="+mn-ea"/>
              </a:rPr>
            </a:br>
            <a:r>
              <a:rPr lang="zh-CN" altLang="en-US" sz="2150" u="sng" kern="0" dirty="0">
                <a:solidFill>
                  <a:srgbClr val="000000"/>
                </a:solidFill>
                <a:latin typeface="Times New Roman" pitchFamily="65" charset="-122"/>
                <a:ea typeface="宋体" pitchFamily="65" charset="-122"/>
              </a:rPr>
              <a:t>　　　　    </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同时</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也都认为家庭、学校、社会三者之间</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家庭是最重要的</a:t>
            </a:r>
            <a:r>
              <a:rPr lang="zh-CN" altLang="en-US" sz="2150" dirty="0">
                <a:latin typeface="+mn-lt"/>
                <a:ea typeface="+mn-ea"/>
              </a:rPr>
              <a:t/>
            </a:r>
            <a:br>
              <a:rPr lang="zh-CN" altLang="en-US" sz="2150" dirty="0">
                <a:latin typeface="+mn-lt"/>
                <a:ea typeface="+mn-ea"/>
              </a:rPr>
            </a:br>
            <a:r>
              <a:rPr lang="zh-CN" altLang="en-US" sz="2150" kern="0" dirty="0">
                <a:solidFill>
                  <a:srgbClr val="000000"/>
                </a:solidFill>
                <a:latin typeface="Times New Roman" pitchFamily="65" charset="-122"/>
                <a:ea typeface="宋体" pitchFamily="65" charset="-122"/>
              </a:rPr>
              <a:t>礼仪教育承担者</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然后依次为学校和社会。但学生与市民的认识也存在差</a:t>
            </a:r>
            <a:r>
              <a:rPr lang="zh-CN" altLang="en-US" sz="2150" dirty="0">
                <a:latin typeface="+mn-lt"/>
                <a:ea typeface="+mn-ea"/>
              </a:rPr>
              <a:t/>
            </a:r>
            <a:br>
              <a:rPr lang="zh-CN" altLang="en-US" sz="2150" dirty="0">
                <a:latin typeface="+mn-lt"/>
                <a:ea typeface="+mn-ea"/>
              </a:rPr>
            </a:br>
            <a:r>
              <a:rPr lang="zh-CN" altLang="en-US" sz="2150" kern="0" dirty="0">
                <a:solidFill>
                  <a:srgbClr val="000000"/>
                </a:solidFill>
                <a:latin typeface="Times New Roman" pitchFamily="65" charset="-122"/>
                <a:ea typeface="宋体" pitchFamily="65" charset="-122"/>
              </a:rPr>
              <a:t>异</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例如对礼仪教育的需求</a:t>
            </a:r>
            <a:r>
              <a:rPr lang="en-US" altLang="zh-CN" sz="2150" kern="0" dirty="0">
                <a:solidFill>
                  <a:srgbClr val="000000"/>
                </a:solidFill>
                <a:latin typeface="Times New Roman" pitchFamily="65" charset="-122"/>
                <a:ea typeface="宋体" pitchFamily="65" charset="-122"/>
              </a:rPr>
              <a:t>,③</a:t>
            </a:r>
            <a:r>
              <a:rPr lang="zh-CN" altLang="en-US" sz="2150" u="sng" kern="0" dirty="0">
                <a:solidFill>
                  <a:srgbClr val="000000"/>
                </a:solidFill>
                <a:latin typeface="Times New Roman" pitchFamily="65" charset="-122"/>
                <a:ea typeface="宋体" pitchFamily="65" charset="-122"/>
              </a:rPr>
              <a:t>　　　　　　　　　    </a:t>
            </a:r>
            <a:r>
              <a:rPr lang="zh-CN" altLang="en-US" sz="2150" kern="0" dirty="0">
                <a:solidFill>
                  <a:srgbClr val="000000"/>
                </a:solidFill>
                <a:latin typeface="Times New Roman" pitchFamily="65" charset="-122"/>
                <a:ea typeface="宋体" pitchFamily="65" charset="-122"/>
              </a:rPr>
              <a:t>。</a:t>
            </a:r>
            <a:endParaRPr lang="zh-CN" altLang="en-US" sz="2150" dirty="0">
              <a:latin typeface="+mn-lt"/>
              <a:ea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42950"/>
            <a:ext cx="8505825" cy="58928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调查显示,学生与市民对礼仪教育的认识有诸多相同之处。在是否希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望开设礼仪教育课程的问题上,学生与市民中①</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。在礼仪教育承担者的问题上,学生与市民中②</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;同时,也都认为家庭、学校、社会三者之间,家庭是最重要的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礼仪教育承担者,然后依次为学校和社会。但学生与市民的认识也存在差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异,例如对礼仪教育的需求,③</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①多数希望开设礼仪教育课程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②多数认为礼仪教育的责任应由家庭、学校和社会共同承担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③学生比市民更加强烈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根据第一句的提示,①②处要补出体现学生与市民相同点的句</a:t>
            </a:r>
            <a:r>
              <a:rPr lang="zh-CN" altLang="en-US" kern="0" dirty="0">
                <a:solidFill>
                  <a:srgbClr val="000000"/>
                </a:solidFill>
                <a:latin typeface="Times New Roman" pitchFamily="65" charset="-122"/>
                <a:ea typeface="宋体" pitchFamily="65" charset="-122"/>
              </a:rPr>
              <a:t>子。根据表格</a:t>
            </a:r>
            <a:r>
              <a:rPr lang="en-US" altLang="zh-CN" kern="0" dirty="0">
                <a:solidFill>
                  <a:srgbClr val="000000"/>
                </a:solidFill>
                <a:latin typeface="Times New Roman" pitchFamily="65" charset="-122"/>
                <a:ea typeface="宋体" pitchFamily="65" charset="-122"/>
              </a:rPr>
              <a:t>,①</a:t>
            </a:r>
            <a:r>
              <a:rPr lang="zh-CN" altLang="en-US" kern="0" dirty="0">
                <a:solidFill>
                  <a:srgbClr val="000000"/>
                </a:solidFill>
                <a:latin typeface="Times New Roman" pitchFamily="65" charset="-122"/>
                <a:ea typeface="宋体" pitchFamily="65" charset="-122"/>
              </a:rPr>
              <a:t>处填入的内容是学生和市民中的多数人都希望开设礼仪教育课程。②处要注意“同时”后面的句子对承担礼仪教育责任的三个对象是有排序的。根据“学生与市民的认识也存在差异”</a:t>
            </a:r>
            <a:r>
              <a:rPr lang="en-US" altLang="zh-CN" kern="0" dirty="0">
                <a:solidFill>
                  <a:srgbClr val="000000"/>
                </a:solidFill>
                <a:latin typeface="Times New Roman" pitchFamily="65" charset="-122"/>
                <a:ea typeface="宋体" pitchFamily="65" charset="-122"/>
              </a:rPr>
              <a:t>,③</a:t>
            </a:r>
            <a:r>
              <a:rPr lang="zh-CN" altLang="en-US" kern="0" dirty="0">
                <a:solidFill>
                  <a:srgbClr val="000000"/>
                </a:solidFill>
                <a:latin typeface="Times New Roman" pitchFamily="65" charset="-122"/>
                <a:ea typeface="宋体" pitchFamily="65" charset="-122"/>
              </a:rPr>
              <a:t>处应该补出差异性。</a:t>
            </a:r>
            <a:endParaRPr lang="zh-CN" altLang="en-US" dirty="0">
              <a:latin typeface="+mn-lt"/>
              <a:ea typeface="+mn-ea"/>
            </a:endParaRPr>
          </a:p>
        </p:txBody>
      </p:sp>
      <p:pic>
        <p:nvPicPr>
          <p:cNvPr id="64514" name="图片 3" descr="textimage33.jpeg"/>
          <p:cNvPicPr>
            <a:picLocks noChangeAspect="1"/>
          </p:cNvPicPr>
          <p:nvPr/>
        </p:nvPicPr>
        <p:blipFill>
          <a:blip r:embed="rId3"/>
          <a:srcRect/>
          <a:stretch>
            <a:fillRect/>
          </a:stretch>
        </p:blipFill>
        <p:spPr bwMode="auto">
          <a:xfrm>
            <a:off x="500063" y="3671888"/>
            <a:ext cx="180975" cy="190500"/>
          </a:xfrm>
          <a:prstGeom prst="rect">
            <a:avLst/>
          </a:prstGeom>
          <a:noFill/>
          <a:ln w="9525">
            <a:noFill/>
            <a:miter lim="800000"/>
            <a:headEnd/>
            <a:tailEnd/>
          </a:ln>
        </p:spPr>
      </p:pic>
      <p:pic>
        <p:nvPicPr>
          <p:cNvPr id="64515" name="图片 4" descr="textimage34.jpeg"/>
          <p:cNvPicPr>
            <a:picLocks noChangeAspect="1"/>
          </p:cNvPicPr>
          <p:nvPr/>
        </p:nvPicPr>
        <p:blipFill>
          <a:blip r:embed="rId3"/>
          <a:srcRect/>
          <a:stretch>
            <a:fillRect/>
          </a:stretch>
        </p:blipFill>
        <p:spPr bwMode="auto">
          <a:xfrm>
            <a:off x="542925" y="5067300"/>
            <a:ext cx="180975" cy="1905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35513"/>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考点二　图片解读类图文转换</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角度一　徽标类图文转换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徽标,即徽记、标志,它不是一般的图标,往往“言简意赅”,高度凝练,蕴含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着丰富的含意。因此,解读徽标,一定要透过现象挖掘本质,才能真正把握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其内涵。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解答这类题目时,可以遵循以下步骤: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1.宏观把握徽标的外形特点,注意中英文大小写和变体,以及涉及的时间、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地点等。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2.说明(介绍)画面要分清说明顺序,一般包括时间顺序、逻辑顺序、空间顺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序。</a:t>
            </a:r>
            <a:endParaRPr lang="zh-CN" altLang="en-US" dirty="0">
              <a:latin typeface="+mn-lt"/>
              <a:ea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668463"/>
            <a:ext cx="8505825" cy="32527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(示例)该图由地球、清流、鱼、手和浊流构成。地球上各种鱼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在清澈的水流里游动,人类之手正在阻挡排向清流中的污水,整个图形表达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了人类保护水环境、拒绝水污染的决心。(答出构图要素,给2分;答出寓意,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给3分;句子通顺,给1分。字数不合要求,酌情扣分)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可采取从背景到主体、从左到右的空间顺序来描述构图要素。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说明寓意时,要抓住图形的特点,展开想象,并联系“保护地球水环境”的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主题,用准确、规范的语言表达出来。</a:t>
            </a:r>
            <a:endParaRPr lang="zh-CN" altLang="en-US" dirty="0">
              <a:latin typeface="+mn-lt"/>
              <a:ea typeface="+mn-ea"/>
            </a:endParaRPr>
          </a:p>
        </p:txBody>
      </p:sp>
      <p:pic>
        <p:nvPicPr>
          <p:cNvPr id="13314" name="图片 3" descr="textimage3.jpeg"/>
          <p:cNvPicPr>
            <a:picLocks noChangeAspect="1"/>
          </p:cNvPicPr>
          <p:nvPr/>
        </p:nvPicPr>
        <p:blipFill>
          <a:blip r:embed="rId3"/>
          <a:srcRect/>
          <a:stretch>
            <a:fillRect/>
          </a:stretch>
        </p:blipFill>
        <p:spPr bwMode="auto">
          <a:xfrm>
            <a:off x="533400" y="1812925"/>
            <a:ext cx="180975" cy="190500"/>
          </a:xfrm>
          <a:prstGeom prst="rect">
            <a:avLst/>
          </a:prstGeom>
          <a:noFill/>
          <a:ln w="9525">
            <a:noFill/>
            <a:miter lim="800000"/>
            <a:headEnd/>
            <a:tailEnd/>
          </a:ln>
        </p:spPr>
      </p:pic>
      <p:pic>
        <p:nvPicPr>
          <p:cNvPr id="13315" name="图片 4" descr="textimage4.jpeg"/>
          <p:cNvPicPr>
            <a:picLocks noChangeAspect="1"/>
          </p:cNvPicPr>
          <p:nvPr/>
        </p:nvPicPr>
        <p:blipFill>
          <a:blip r:embed="rId3"/>
          <a:srcRect/>
          <a:stretch>
            <a:fillRect/>
          </a:stretch>
        </p:blipFill>
        <p:spPr bwMode="auto">
          <a:xfrm>
            <a:off x="500063" y="3660775"/>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85750" y="1971675"/>
            <a:ext cx="8504238" cy="2735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3.注意由表及里,分析其内涵和寓意,对图标的创意(含意)要联系具体对象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做出合理解释(包括对徽标的整体外形、文字及其变体、颜色等的联想)。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忌随意猜想,要扣住图中的信息点来联想。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4.一般采用规范的说明语言,做到准确、简明、平实、清晰,也有些题目要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求运用生动的语言作答,总之要根据要求回答。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5.要认真观察图画组成部分,避免遗漏说明内容。</a:t>
            </a:r>
            <a:endParaRPr lang="zh-CN" altLang="en-US" dirty="0">
              <a:latin typeface="+mn-lt"/>
              <a:ea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图片 2" descr="textimage35.jpeg"/>
          <p:cNvPicPr>
            <a:picLocks noChangeAspect="1"/>
          </p:cNvPicPr>
          <p:nvPr/>
        </p:nvPicPr>
        <p:blipFill>
          <a:blip r:embed="rId3"/>
          <a:srcRect/>
          <a:stretch>
            <a:fillRect/>
          </a:stretch>
        </p:blipFill>
        <p:spPr bwMode="auto">
          <a:xfrm>
            <a:off x="2428875" y="2619375"/>
            <a:ext cx="3957638" cy="3873500"/>
          </a:xfrm>
          <a:prstGeom prst="rect">
            <a:avLst/>
          </a:prstGeom>
          <a:noFill/>
          <a:ln w="9525">
            <a:noFill/>
            <a:miter lim="800000"/>
            <a:headEnd/>
            <a:tailEnd/>
          </a:ln>
        </p:spPr>
      </p:pic>
      <p:sp>
        <p:nvSpPr>
          <p:cNvPr id="3" name="矩形 2"/>
          <p:cNvSpPr/>
          <p:nvPr/>
        </p:nvSpPr>
        <p:spPr>
          <a:xfrm>
            <a:off x="249238" y="919163"/>
            <a:ext cx="8645525" cy="1525587"/>
          </a:xfrm>
          <a:prstGeom prst="rect">
            <a:avLst/>
          </a:prstGeom>
        </p:spPr>
        <p:txBody>
          <a:bodyPr>
            <a:spAutoFit/>
          </a:bodyPr>
          <a:lstStyle/>
          <a:p>
            <a:pPr eaLnBrk="0" fontAlgn="auto" latinLnBrk="1" hangingPunct="0">
              <a:lnSpc>
                <a:spcPct val="150000"/>
              </a:lnSpc>
              <a:spcBef>
                <a:spcPts val="0"/>
              </a:spcBef>
              <a:spcAft>
                <a:spcPts val="0"/>
              </a:spcAft>
              <a:defRPr/>
            </a:pPr>
            <a:r>
              <a:rPr lang="zh-CN" altLang="en-US" sz="2150" kern="0" dirty="0">
                <a:solidFill>
                  <a:srgbClr val="000000"/>
                </a:solidFill>
                <a:latin typeface="Times New Roman" pitchFamily="65" charset="-122"/>
                <a:ea typeface="宋体" pitchFamily="65" charset="-122"/>
              </a:rPr>
              <a:t>典例</a:t>
            </a:r>
            <a:r>
              <a:rPr lang="en-US" altLang="zh-CN" sz="2150" kern="0" dirty="0">
                <a:solidFill>
                  <a:srgbClr val="000000"/>
                </a:solidFill>
                <a:latin typeface="Times New Roman" pitchFamily="65" charset="-122"/>
                <a:ea typeface="宋体" pitchFamily="65" charset="-122"/>
              </a:rPr>
              <a:t>1</a:t>
            </a:r>
            <a:r>
              <a:rPr lang="zh-CN" altLang="en-US" sz="2150" kern="0" dirty="0">
                <a:solidFill>
                  <a:srgbClr val="000000"/>
                </a:solidFill>
                <a:latin typeface="Times New Roman" pitchFamily="65" charset="-122"/>
                <a:ea typeface="宋体" pitchFamily="65" charset="-122"/>
              </a:rPr>
              <a:t>　中国青年志愿者行动</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体现了中华民族助人为乐和扶贫济困的传</a:t>
            </a:r>
            <a:r>
              <a:rPr lang="zh-CN" altLang="en-US" sz="2150" dirty="0">
                <a:latin typeface="+mn-lt"/>
                <a:ea typeface="+mn-ea"/>
              </a:rPr>
              <a:t/>
            </a:r>
            <a:br>
              <a:rPr lang="zh-CN" altLang="en-US" sz="2150" dirty="0">
                <a:latin typeface="+mn-lt"/>
                <a:ea typeface="+mn-ea"/>
              </a:rPr>
            </a:br>
            <a:r>
              <a:rPr lang="zh-CN" altLang="en-US" sz="2150" kern="0" dirty="0">
                <a:solidFill>
                  <a:srgbClr val="000000"/>
                </a:solidFill>
                <a:latin typeface="Times New Roman" pitchFamily="65" charset="-122"/>
                <a:ea typeface="宋体" pitchFamily="65" charset="-122"/>
              </a:rPr>
              <a:t>统美德</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下图是“中国青年志愿者”的标识</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试根据这一标识</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完成下列题</a:t>
            </a:r>
            <a:r>
              <a:rPr lang="zh-CN" altLang="en-US" sz="2150" dirty="0">
                <a:latin typeface="+mn-lt"/>
                <a:ea typeface="+mn-ea"/>
              </a:rPr>
              <a:t/>
            </a:r>
            <a:br>
              <a:rPr lang="zh-CN" altLang="en-US" sz="2150" dirty="0">
                <a:latin typeface="+mn-lt"/>
                <a:ea typeface="+mn-ea"/>
              </a:rPr>
            </a:br>
            <a:r>
              <a:rPr lang="zh-CN" altLang="en-US" sz="2150" kern="0" dirty="0">
                <a:solidFill>
                  <a:srgbClr val="000000"/>
                </a:solidFill>
                <a:latin typeface="Times New Roman" pitchFamily="65" charset="-122"/>
                <a:ea typeface="宋体" pitchFamily="65" charset="-122"/>
              </a:rPr>
              <a:t>目</a:t>
            </a:r>
            <a:r>
              <a:rPr lang="en-US" altLang="zh-CN" sz="2150" kern="0" dirty="0">
                <a:solidFill>
                  <a:srgbClr val="000000"/>
                </a:solidFill>
                <a:latin typeface="Times New Roman" pitchFamily="65" charset="-122"/>
                <a:ea typeface="宋体" pitchFamily="65" charset="-122"/>
              </a:rPr>
              <a:t>:①</a:t>
            </a:r>
            <a:r>
              <a:rPr lang="zh-CN" altLang="en-US" sz="2150" kern="0" dirty="0">
                <a:solidFill>
                  <a:srgbClr val="000000"/>
                </a:solidFill>
                <a:latin typeface="Times New Roman" pitchFamily="65" charset="-122"/>
                <a:ea typeface="宋体" pitchFamily="65" charset="-122"/>
              </a:rPr>
              <a:t>请用简洁的语言描述标识。②请描述该标识的寓意。</a:t>
            </a:r>
            <a:endParaRPr lang="zh-CN" altLang="en-US" sz="2150" dirty="0">
              <a:latin typeface="+mn-lt"/>
              <a:ea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spc="73"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①“中国青年志愿者”标识的构图,总体上是一个“心”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字。“心”中间有一个既似手、又似鸽子的图案,大拇指像鸽头,其余四指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像鸽翅。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②标识的寓意:“心”象征着爱心,“手”象征着援助,“鸽子”象征着美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好。整个图案寓意为“伸出援助之手,把爱心献给世界,将美好洒满人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观察出构图的要素,“心”字、手的形状、鸽子的形状,描述的时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候把要素都包括进去;揭示寓意的时候,要根据构图要素合理想象。</a:t>
            </a:r>
            <a:endParaRPr lang="zh-CN" altLang="en-US" dirty="0">
              <a:latin typeface="+mn-lt"/>
              <a:ea typeface="+mn-ea"/>
            </a:endParaRPr>
          </a:p>
        </p:txBody>
      </p:sp>
      <p:pic>
        <p:nvPicPr>
          <p:cNvPr id="72706" name="图片 3" descr="textimage36.jpeg"/>
          <p:cNvPicPr>
            <a:picLocks noChangeAspect="1"/>
          </p:cNvPicPr>
          <p:nvPr/>
        </p:nvPicPr>
        <p:blipFill>
          <a:blip r:embed="rId3"/>
          <a:srcRect/>
          <a:stretch>
            <a:fillRect/>
          </a:stretch>
        </p:blipFill>
        <p:spPr bwMode="auto">
          <a:xfrm>
            <a:off x="571500" y="1300163"/>
            <a:ext cx="180975" cy="190500"/>
          </a:xfrm>
          <a:prstGeom prst="rect">
            <a:avLst/>
          </a:prstGeom>
          <a:noFill/>
          <a:ln w="9525">
            <a:noFill/>
            <a:miter lim="800000"/>
            <a:headEnd/>
            <a:tailEnd/>
          </a:ln>
        </p:spPr>
      </p:pic>
      <p:pic>
        <p:nvPicPr>
          <p:cNvPr id="72707" name="图片 4" descr="textimage37.jpeg"/>
          <p:cNvPicPr>
            <a:picLocks noChangeAspect="1"/>
          </p:cNvPicPr>
          <p:nvPr/>
        </p:nvPicPr>
        <p:blipFill>
          <a:blip r:embed="rId3"/>
          <a:srcRect/>
          <a:stretch>
            <a:fillRect/>
          </a:stretch>
        </p:blipFill>
        <p:spPr bwMode="auto">
          <a:xfrm>
            <a:off x="542925" y="4062413"/>
            <a:ext cx="180975" cy="19050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81075"/>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巧解“徽标”类图文转换题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1.观察表象(徽标的各个组成部分),抓住特点。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2.围绕主题(哪一项活动、哪一个组织、哪一件物品的徽标),展开联想。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3.分析寓意(图案的某个部分体现何种意义),文字表达。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1.(2015河南三门峡信阳联考)下面是《信阳日报》社曾征集的“报徽”作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品之一。请写出该图案中除文字以外的构图要素及其寓意。要求语意简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明,句子通顺,不超过100字。(5分)</a:t>
            </a:r>
            <a:endParaRPr lang="zh-CN" altLang="en-US" dirty="0">
              <a:latin typeface="+mn-lt"/>
              <a:ea typeface="+mn-ea"/>
            </a:endParaRPr>
          </a:p>
        </p:txBody>
      </p:sp>
      <p:pic>
        <p:nvPicPr>
          <p:cNvPr id="74754" name="图片 3" descr="textimage38.jpeg"/>
          <p:cNvPicPr>
            <a:picLocks noChangeAspect="1"/>
          </p:cNvPicPr>
          <p:nvPr/>
        </p:nvPicPr>
        <p:blipFill>
          <a:blip r:embed="rId3"/>
          <a:srcRect/>
          <a:stretch>
            <a:fillRect/>
          </a:stretch>
        </p:blipFill>
        <p:spPr bwMode="auto">
          <a:xfrm>
            <a:off x="542925" y="633413"/>
            <a:ext cx="8101013" cy="347662"/>
          </a:xfrm>
          <a:prstGeom prst="rect">
            <a:avLst/>
          </a:prstGeom>
          <a:noFill/>
          <a:ln w="9525">
            <a:noFill/>
            <a:miter lim="800000"/>
            <a:headEnd/>
            <a:tailEnd/>
          </a:ln>
        </p:spPr>
      </p:pic>
      <p:pic>
        <p:nvPicPr>
          <p:cNvPr id="74755" name="图片 4" descr="textimage39.jpeg"/>
          <p:cNvPicPr>
            <a:picLocks noChangeAspect="1"/>
          </p:cNvPicPr>
          <p:nvPr/>
        </p:nvPicPr>
        <p:blipFill>
          <a:blip r:embed="rId4"/>
          <a:srcRect/>
          <a:stretch>
            <a:fillRect/>
          </a:stretch>
        </p:blipFill>
        <p:spPr bwMode="auto">
          <a:xfrm>
            <a:off x="542925" y="2974975"/>
            <a:ext cx="123825" cy="200025"/>
          </a:xfrm>
          <a:prstGeom prst="rect">
            <a:avLst/>
          </a:prstGeom>
          <a:noFill/>
          <a:ln w="9525">
            <a:noFill/>
            <a:miter lim="800000"/>
            <a:headEnd/>
            <a:tailEnd/>
          </a:ln>
        </p:spPr>
      </p:pic>
      <p:pic>
        <p:nvPicPr>
          <p:cNvPr id="74756" name="图片 2" descr="textimage40.jpeg"/>
          <p:cNvPicPr>
            <a:picLocks noChangeAspect="1"/>
          </p:cNvPicPr>
          <p:nvPr/>
        </p:nvPicPr>
        <p:blipFill>
          <a:blip r:embed="rId5"/>
          <a:srcRect/>
          <a:stretch>
            <a:fillRect/>
          </a:stretch>
        </p:blipFill>
        <p:spPr bwMode="auto">
          <a:xfrm>
            <a:off x="4500563" y="4206875"/>
            <a:ext cx="2571750" cy="255905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该图由由“信”字变化而成的翻卷的报纸、飞翔的凤凰、阅报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的人形等元素组成,凸显行业特点,展现了《信阳日报》追求美好未来的精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神风貌和时代特点,表现了《信阳日报》飞速的发展步伐和广阔的发展空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仔细观察徽标,不要遗漏徽标包含的信息;然后依据其包含的信息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概括其寓意。注意题干“除文字以外”的要求。</a:t>
            </a:r>
            <a:endParaRPr lang="zh-CN" altLang="en-US" dirty="0">
              <a:latin typeface="+mn-lt"/>
              <a:ea typeface="+mn-ea"/>
            </a:endParaRPr>
          </a:p>
        </p:txBody>
      </p:sp>
      <p:pic>
        <p:nvPicPr>
          <p:cNvPr id="76802" name="图片 3" descr="textimage41.jpeg"/>
          <p:cNvPicPr>
            <a:picLocks noChangeAspect="1"/>
          </p:cNvPicPr>
          <p:nvPr/>
        </p:nvPicPr>
        <p:blipFill>
          <a:blip r:embed="rId3"/>
          <a:srcRect/>
          <a:stretch>
            <a:fillRect/>
          </a:stretch>
        </p:blipFill>
        <p:spPr bwMode="auto">
          <a:xfrm>
            <a:off x="506413" y="1271588"/>
            <a:ext cx="180975" cy="190500"/>
          </a:xfrm>
          <a:prstGeom prst="rect">
            <a:avLst/>
          </a:prstGeom>
          <a:noFill/>
          <a:ln w="9525">
            <a:noFill/>
            <a:miter lim="800000"/>
            <a:headEnd/>
            <a:tailEnd/>
          </a:ln>
        </p:spPr>
      </p:pic>
      <p:pic>
        <p:nvPicPr>
          <p:cNvPr id="76803" name="图片 4" descr="textimage42.jpeg"/>
          <p:cNvPicPr>
            <a:picLocks noChangeAspect="1"/>
          </p:cNvPicPr>
          <p:nvPr/>
        </p:nvPicPr>
        <p:blipFill>
          <a:blip r:embed="rId3"/>
          <a:srcRect/>
          <a:stretch>
            <a:fillRect/>
          </a:stretch>
        </p:blipFill>
        <p:spPr bwMode="auto">
          <a:xfrm>
            <a:off x="542925" y="3132138"/>
            <a:ext cx="180975" cy="19050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图片 3" descr="textimage43.jpeg"/>
          <p:cNvPicPr>
            <a:picLocks noChangeAspect="1"/>
          </p:cNvPicPr>
          <p:nvPr/>
        </p:nvPicPr>
        <p:blipFill>
          <a:blip r:embed="rId3"/>
          <a:srcRect/>
          <a:stretch>
            <a:fillRect/>
          </a:stretch>
        </p:blipFill>
        <p:spPr bwMode="auto">
          <a:xfrm>
            <a:off x="1857375" y="2419350"/>
            <a:ext cx="5286375" cy="3998913"/>
          </a:xfrm>
          <a:prstGeom prst="rect">
            <a:avLst/>
          </a:prstGeom>
          <a:noFill/>
          <a:ln w="9525">
            <a:noFill/>
            <a:miter lim="800000"/>
            <a:headEnd/>
            <a:tailEnd/>
          </a:ln>
        </p:spPr>
      </p:pic>
      <p:sp>
        <p:nvSpPr>
          <p:cNvPr id="5" name="矩形 4"/>
          <p:cNvSpPr/>
          <p:nvPr/>
        </p:nvSpPr>
        <p:spPr>
          <a:xfrm>
            <a:off x="285750" y="919163"/>
            <a:ext cx="8715375" cy="1582737"/>
          </a:xfrm>
          <a:prstGeom prst="rect">
            <a:avLst/>
          </a:prstGeom>
        </p:spPr>
        <p:txBody>
          <a:bodyPr>
            <a:spAutoFit/>
          </a:bodyPr>
          <a:lstStyle/>
          <a:p>
            <a:pPr eaLnBrk="0" fontAlgn="auto" latinLnBrk="1" hangingPunct="0">
              <a:lnSpc>
                <a:spcPct val="150000"/>
              </a:lnSpc>
              <a:spcBef>
                <a:spcPts val="0"/>
              </a:spcBef>
              <a:spcAft>
                <a:spcPts val="0"/>
              </a:spcAft>
              <a:defRPr/>
            </a:pPr>
            <a:r>
              <a:rPr lang="en-US" altLang="zh-CN" sz="2150" kern="0" dirty="0">
                <a:solidFill>
                  <a:srgbClr val="000000"/>
                </a:solidFill>
                <a:latin typeface="Times New Roman" pitchFamily="65" charset="-122"/>
                <a:ea typeface="宋体" pitchFamily="65" charset="-122"/>
              </a:rPr>
              <a:t>2.(2014</a:t>
            </a:r>
            <a:r>
              <a:rPr lang="zh-CN" altLang="en-US" sz="2150" kern="0" dirty="0">
                <a:solidFill>
                  <a:srgbClr val="000000"/>
                </a:solidFill>
                <a:latin typeface="Times New Roman" pitchFamily="65" charset="-122"/>
                <a:ea typeface="宋体" pitchFamily="65" charset="-122"/>
              </a:rPr>
              <a:t>河南郑州二模</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下面是</a:t>
            </a:r>
            <a:r>
              <a:rPr lang="en-US" altLang="zh-CN" sz="2150" kern="0" dirty="0">
                <a:solidFill>
                  <a:srgbClr val="000000"/>
                </a:solidFill>
                <a:latin typeface="Times New Roman" pitchFamily="65" charset="-122"/>
                <a:ea typeface="宋体" pitchFamily="65" charset="-122"/>
              </a:rPr>
              <a:t>2013</a:t>
            </a:r>
            <a:r>
              <a:rPr lang="zh-CN" altLang="en-US" sz="2150" kern="0" dirty="0">
                <a:solidFill>
                  <a:srgbClr val="000000"/>
                </a:solidFill>
                <a:latin typeface="Times New Roman" pitchFamily="65" charset="-122"/>
                <a:ea typeface="宋体" pitchFamily="65" charset="-122"/>
              </a:rPr>
              <a:t>年中国图书馆年会会徽</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请写出该标志中除文字以外的构图要素及其寓意</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要求语意简明</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句子通顺</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不超过</a:t>
            </a:r>
            <a:r>
              <a:rPr lang="en-US" altLang="zh-CN" sz="2150" kern="0" dirty="0">
                <a:solidFill>
                  <a:srgbClr val="000000"/>
                </a:solidFill>
                <a:latin typeface="Times New Roman" pitchFamily="65" charset="-122"/>
                <a:ea typeface="宋体" pitchFamily="65" charset="-122"/>
              </a:rPr>
              <a:t>100</a:t>
            </a:r>
            <a:r>
              <a:rPr lang="zh-CN" altLang="en-US" sz="2150" kern="0" dirty="0">
                <a:solidFill>
                  <a:srgbClr val="000000"/>
                </a:solidFill>
                <a:latin typeface="Times New Roman" pitchFamily="65" charset="-122"/>
                <a:ea typeface="宋体" pitchFamily="65" charset="-122"/>
              </a:rPr>
              <a:t>字。</a:t>
            </a:r>
            <a:r>
              <a:rPr lang="en-US" altLang="zh-CN" sz="2150" kern="0" dirty="0">
                <a:solidFill>
                  <a:srgbClr val="000000"/>
                </a:solidFill>
                <a:latin typeface="Times New Roman" pitchFamily="65" charset="-122"/>
                <a:ea typeface="宋体" pitchFamily="65" charset="-122"/>
              </a:rPr>
              <a:t>(5</a:t>
            </a:r>
            <a:r>
              <a:rPr lang="zh-CN" altLang="en-US" sz="2150" kern="0" dirty="0">
                <a:solidFill>
                  <a:srgbClr val="000000"/>
                </a:solidFill>
                <a:latin typeface="Times New Roman" pitchFamily="65" charset="-122"/>
                <a:ea typeface="宋体" pitchFamily="65" charset="-122"/>
              </a:rPr>
              <a:t>分</a:t>
            </a:r>
            <a:r>
              <a:rPr lang="en-US" altLang="zh-CN" sz="2150" kern="0" dirty="0">
                <a:solidFill>
                  <a:srgbClr val="000000"/>
                </a:solidFill>
                <a:latin typeface="Times New Roman" pitchFamily="65" charset="-122"/>
                <a:ea typeface="宋体" pitchFamily="65" charset="-122"/>
              </a:rPr>
              <a:t>)</a:t>
            </a:r>
            <a:endParaRPr lang="zh-CN" altLang="en-US" sz="2150" dirty="0">
              <a:latin typeface="+mn-lt"/>
              <a:ea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①造型似一本翻开的书,又似两本相互倚靠、朝不同方向立起</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的书;寓意年会以“书”为纽带,沟通心灵。②造型像一扇打开的门;寓意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书籍可以打开人们心灵世界的大门。③会徽粗实的边沿轮廓,勾勒出汉字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“中”字,巧妙将“书”的形象和“中”的字形融于一体;寓意书香中国,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人文中国。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该会徽主题图案融合了“书”“门”“中”三方面的构图要素,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每个方面均有其寓意,应分别作答。第三个方面应从“书香中国,人文中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国”的角度解读其寓意。有一定难度,需要有相应的文化积淀和思想深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度。</a:t>
            </a:r>
            <a:endParaRPr lang="zh-CN" altLang="en-US" dirty="0">
              <a:latin typeface="+mn-lt"/>
              <a:ea typeface="+mn-ea"/>
            </a:endParaRPr>
          </a:p>
        </p:txBody>
      </p:sp>
      <p:pic>
        <p:nvPicPr>
          <p:cNvPr id="80898" name="图片 3" descr="textimage45.jpeg"/>
          <p:cNvPicPr>
            <a:picLocks noChangeAspect="1"/>
          </p:cNvPicPr>
          <p:nvPr/>
        </p:nvPicPr>
        <p:blipFill>
          <a:blip r:embed="rId3"/>
          <a:srcRect/>
          <a:stretch>
            <a:fillRect/>
          </a:stretch>
        </p:blipFill>
        <p:spPr bwMode="auto">
          <a:xfrm>
            <a:off x="500063" y="3600450"/>
            <a:ext cx="180975" cy="190500"/>
          </a:xfrm>
          <a:prstGeom prst="rect">
            <a:avLst/>
          </a:prstGeom>
          <a:noFill/>
          <a:ln w="9525">
            <a:noFill/>
            <a:miter lim="800000"/>
            <a:headEnd/>
            <a:tailEnd/>
          </a:ln>
        </p:spPr>
      </p:pic>
      <p:pic>
        <p:nvPicPr>
          <p:cNvPr id="80899" name="图片 4" descr="textimage44.jpeg"/>
          <p:cNvPicPr>
            <a:picLocks noChangeAspect="1"/>
          </p:cNvPicPr>
          <p:nvPr/>
        </p:nvPicPr>
        <p:blipFill>
          <a:blip r:embed="rId3"/>
          <a:srcRect/>
          <a:stretch>
            <a:fillRect/>
          </a:stretch>
        </p:blipFill>
        <p:spPr bwMode="auto">
          <a:xfrm>
            <a:off x="500063" y="1290638"/>
            <a:ext cx="180975" cy="19050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角度二　漫画类图文转换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所谓“漫画”,就是用简单而夸张的手法来描绘生活或时事的图画。一般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运用变形、比拟、象征的方法,构成幽默、诙谐的画面,以取得讽刺或歌颂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的效果。漫画的寓意一般由三部分组成,即情感态度(赞扬、讽刺)、主体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(人、事)、主题(漫画所影射的社会现象)。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漫画一般主要由标题、画面、寓意三部分组成,标题和画面是显性的信息,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而寓意则是隐性的信息。根据这一特点,结合语言表达的要求,命题人一般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会从以下几个角度入手:①概括寓意;②拟加标题;③描述画面;④综合考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漫画类图文转换题解题流程如下:</a:t>
            </a:r>
            <a:endParaRPr lang="zh-CN" altLang="en-US" dirty="0">
              <a:latin typeface="+mn-lt"/>
              <a:ea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1.审读画面,观察画面的构成要素。</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审读漫画的过程就是对漫画中人、景、物等信息点的认知过程,是对画面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信息的初步感知阶段。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2.合理想象,丰富画面信息。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想象补充画面信息,主要是借助漫画提供的情境,丰富画面的内容,是对画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面信息的深入感知过程。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3.类比联想,探究画面寓意。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类比联想是在审读、想象的基础上,将画面信息与现实生活联系,深入揣摩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作者的创作意图,在类比中明晓漫画寓意的过程。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记叙类漫画可从人、事两方面进行联想,对人物应注意他们的言行举止、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表情神态、穿着打扮及人物间的关系;对事情应注意时间、地点、前因后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果及发展趋势。</a:t>
            </a:r>
            <a:endParaRPr lang="zh-CN" altLang="en-US" dirty="0">
              <a:latin typeface="+mn-lt"/>
              <a:ea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寓意类漫画是以自然现象或景物作为创作素材的,它往往影射社会生活中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的某一类人或某一种现象。对这类漫画,应与现实生活做合理的类比、联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想,注意画面形象的类比、象征意义。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(一)描述画面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请对下面漫画进行描述。</a:t>
            </a:r>
            <a:endParaRPr lang="zh-CN" altLang="en-US" dirty="0">
              <a:latin typeface="+mn-lt"/>
              <a:ea typeface="+mn-ea"/>
            </a:endParaRPr>
          </a:p>
        </p:txBody>
      </p:sp>
      <p:pic>
        <p:nvPicPr>
          <p:cNvPr id="87042" name="图片 2" descr="textimage46.jpeg"/>
          <p:cNvPicPr>
            <a:picLocks noChangeAspect="1"/>
          </p:cNvPicPr>
          <p:nvPr/>
        </p:nvPicPr>
        <p:blipFill>
          <a:blip r:embed="rId3"/>
          <a:srcRect/>
          <a:stretch>
            <a:fillRect/>
          </a:stretch>
        </p:blipFill>
        <p:spPr bwMode="auto">
          <a:xfrm>
            <a:off x="2171700" y="3492500"/>
            <a:ext cx="3471863" cy="304165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图片 2" descr="textimage5.jpeg"/>
          <p:cNvPicPr>
            <a:picLocks noChangeAspect="1"/>
          </p:cNvPicPr>
          <p:nvPr/>
        </p:nvPicPr>
        <p:blipFill>
          <a:blip r:embed="rId3"/>
          <a:srcRect/>
          <a:stretch>
            <a:fillRect/>
          </a:stretch>
        </p:blipFill>
        <p:spPr bwMode="auto">
          <a:xfrm>
            <a:off x="2214563" y="2847975"/>
            <a:ext cx="3568700" cy="3411538"/>
          </a:xfrm>
          <a:prstGeom prst="rect">
            <a:avLst/>
          </a:prstGeom>
          <a:noFill/>
          <a:ln w="9525">
            <a:noFill/>
            <a:miter lim="800000"/>
            <a:headEnd/>
            <a:tailEnd/>
          </a:ln>
        </p:spPr>
      </p:pic>
      <p:sp>
        <p:nvSpPr>
          <p:cNvPr id="3" name="矩形 2"/>
          <p:cNvSpPr/>
          <p:nvPr/>
        </p:nvSpPr>
        <p:spPr>
          <a:xfrm>
            <a:off x="128588" y="1062038"/>
            <a:ext cx="8913812" cy="1525587"/>
          </a:xfrm>
          <a:prstGeom prst="rect">
            <a:avLst/>
          </a:prstGeom>
        </p:spPr>
        <p:txBody>
          <a:bodyPr wrap="none">
            <a:spAutoFit/>
          </a:bodyPr>
          <a:lstStyle/>
          <a:p>
            <a:pPr eaLnBrk="0" fontAlgn="auto" latinLnBrk="1" hangingPunct="0">
              <a:lnSpc>
                <a:spcPct val="150000"/>
              </a:lnSpc>
              <a:spcBef>
                <a:spcPts val="0"/>
              </a:spcBef>
              <a:spcAft>
                <a:spcPts val="0"/>
              </a:spcAft>
              <a:defRPr/>
            </a:pPr>
            <a:r>
              <a:rPr lang="en-US" altLang="zh-CN" sz="2150" kern="0" dirty="0">
                <a:solidFill>
                  <a:srgbClr val="000000"/>
                </a:solidFill>
                <a:latin typeface="Times New Roman" pitchFamily="65" charset="-122"/>
                <a:ea typeface="宋体" pitchFamily="65" charset="-122"/>
              </a:rPr>
              <a:t>2.(2015</a:t>
            </a:r>
            <a:r>
              <a:rPr lang="zh-CN" altLang="en-US" sz="2150" kern="0" dirty="0">
                <a:solidFill>
                  <a:srgbClr val="000000"/>
                </a:solidFill>
                <a:latin typeface="Times New Roman" pitchFamily="65" charset="-122"/>
                <a:ea typeface="宋体" pitchFamily="65" charset="-122"/>
              </a:rPr>
              <a:t>课标</a:t>
            </a:r>
            <a:r>
              <a:rPr lang="en-US" altLang="zh-CN" sz="2150" kern="0" dirty="0">
                <a:solidFill>
                  <a:srgbClr val="000000"/>
                </a:solidFill>
                <a:latin typeface="Times New Roman" pitchFamily="65" charset="-122"/>
                <a:ea typeface="宋体" pitchFamily="65" charset="-122"/>
              </a:rPr>
              <a:t>Ⅱ,17)</a:t>
            </a:r>
            <a:r>
              <a:rPr lang="zh-CN" altLang="en-US" sz="2150" kern="0" dirty="0">
                <a:solidFill>
                  <a:srgbClr val="000000"/>
                </a:solidFill>
                <a:latin typeface="Times New Roman" pitchFamily="65" charset="-122"/>
                <a:ea typeface="宋体" pitchFamily="65" charset="-122"/>
              </a:rPr>
              <a:t>右面是联合国发行的“联合我们的力量”邮票中的主体</a:t>
            </a:r>
            <a:r>
              <a:rPr lang="zh-CN" altLang="en-US" sz="2150" dirty="0">
                <a:latin typeface="+mn-lt"/>
                <a:ea typeface="+mn-ea"/>
              </a:rPr>
              <a:t/>
            </a:r>
            <a:br>
              <a:rPr lang="zh-CN" altLang="en-US" sz="2150" dirty="0">
                <a:latin typeface="+mn-lt"/>
                <a:ea typeface="+mn-ea"/>
              </a:rPr>
            </a:br>
            <a:r>
              <a:rPr lang="zh-CN" altLang="en-US" sz="2150" kern="0" dirty="0">
                <a:solidFill>
                  <a:srgbClr val="000000"/>
                </a:solidFill>
                <a:latin typeface="Times New Roman" pitchFamily="65" charset="-122"/>
                <a:ea typeface="宋体" pitchFamily="65" charset="-122"/>
              </a:rPr>
              <a:t>图形</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请写出构图要素</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并说明图形寓意</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要求语意简明</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句子通顺</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不超过</a:t>
            </a:r>
            <a:r>
              <a:rPr lang="en-US" altLang="zh-CN" sz="2150" kern="0" dirty="0">
                <a:solidFill>
                  <a:srgbClr val="000000"/>
                </a:solidFill>
                <a:latin typeface="Times New Roman" pitchFamily="65" charset="-122"/>
                <a:ea typeface="宋体" pitchFamily="65" charset="-122"/>
              </a:rPr>
              <a:t>85</a:t>
            </a:r>
            <a:r>
              <a:rPr lang="zh-CN" altLang="en-US" sz="2150" dirty="0">
                <a:latin typeface="+mn-lt"/>
                <a:ea typeface="+mn-ea"/>
              </a:rPr>
              <a:t/>
            </a:r>
            <a:br>
              <a:rPr lang="zh-CN" altLang="en-US" sz="2150" dirty="0">
                <a:latin typeface="+mn-lt"/>
                <a:ea typeface="+mn-ea"/>
              </a:rPr>
            </a:br>
            <a:r>
              <a:rPr lang="zh-CN" altLang="en-US" sz="2150" kern="0" dirty="0">
                <a:solidFill>
                  <a:srgbClr val="000000"/>
                </a:solidFill>
                <a:latin typeface="Times New Roman" pitchFamily="65" charset="-122"/>
                <a:ea typeface="宋体" pitchFamily="65" charset="-122"/>
              </a:rPr>
              <a:t>个字。</a:t>
            </a:r>
            <a:r>
              <a:rPr lang="en-US" altLang="zh-CN" sz="2150" kern="0" dirty="0">
                <a:solidFill>
                  <a:srgbClr val="000000"/>
                </a:solidFill>
                <a:latin typeface="Times New Roman" pitchFamily="65" charset="-122"/>
                <a:ea typeface="宋体" pitchFamily="65" charset="-122"/>
              </a:rPr>
              <a:t>(6</a:t>
            </a:r>
            <a:r>
              <a:rPr lang="zh-CN" altLang="en-US" sz="2150" kern="0" dirty="0">
                <a:solidFill>
                  <a:srgbClr val="000000"/>
                </a:solidFill>
                <a:latin typeface="Times New Roman" pitchFamily="65" charset="-122"/>
                <a:ea typeface="宋体" pitchFamily="65" charset="-122"/>
              </a:rPr>
              <a:t>分</a:t>
            </a:r>
            <a:r>
              <a:rPr lang="en-US" altLang="zh-CN" sz="2150" kern="0" dirty="0">
                <a:solidFill>
                  <a:srgbClr val="000000"/>
                </a:solidFill>
                <a:latin typeface="Times New Roman" pitchFamily="65" charset="-122"/>
                <a:ea typeface="宋体" pitchFamily="65" charset="-122"/>
              </a:rPr>
              <a:t>)</a:t>
            </a:r>
            <a:endParaRPr lang="zh-CN" altLang="en-US" sz="2150" dirty="0">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2598738"/>
            <a:ext cx="8505825" cy="232251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一只戴着望远镜的小狗领着几条小狗,昂着头,雄赳赳地走在马路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上,结果前几只都掉入了窨井,而戴着墨镜,靠拐杖探路的盲狗却幸免于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由图可知,描述对象是几只小狗,画面由两部分组成,应该用描写结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合说明的表达方式。</a:t>
            </a:r>
            <a:endParaRPr lang="zh-CN" altLang="en-US" dirty="0">
              <a:latin typeface="+mn-lt"/>
              <a:ea typeface="+mn-ea"/>
            </a:endParaRPr>
          </a:p>
        </p:txBody>
      </p:sp>
      <p:pic>
        <p:nvPicPr>
          <p:cNvPr id="89090" name="图片 3" descr="textimage47.jpeg"/>
          <p:cNvPicPr>
            <a:picLocks noChangeAspect="1"/>
          </p:cNvPicPr>
          <p:nvPr/>
        </p:nvPicPr>
        <p:blipFill>
          <a:blip r:embed="rId3"/>
          <a:srcRect/>
          <a:stretch>
            <a:fillRect/>
          </a:stretch>
        </p:blipFill>
        <p:spPr bwMode="auto">
          <a:xfrm>
            <a:off x="542925" y="2735263"/>
            <a:ext cx="180975" cy="190500"/>
          </a:xfrm>
          <a:prstGeom prst="rect">
            <a:avLst/>
          </a:prstGeom>
          <a:noFill/>
          <a:ln w="9525">
            <a:noFill/>
            <a:miter lim="800000"/>
            <a:headEnd/>
            <a:tailEnd/>
          </a:ln>
        </p:spPr>
      </p:pic>
      <p:pic>
        <p:nvPicPr>
          <p:cNvPr id="89091" name="图片 4" descr="textimage48.jpeg"/>
          <p:cNvPicPr>
            <a:picLocks noChangeAspect="1"/>
          </p:cNvPicPr>
          <p:nvPr/>
        </p:nvPicPr>
        <p:blipFill>
          <a:blip r:embed="rId3"/>
          <a:srcRect/>
          <a:stretch>
            <a:fillRect/>
          </a:stretch>
        </p:blipFill>
        <p:spPr bwMode="auto">
          <a:xfrm>
            <a:off x="542925" y="4130675"/>
            <a:ext cx="180975" cy="19050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27336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巧解“描述画面”类图文转换题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1.只需要把画面的组成部分用描写性或说明性的文字表述即可,不需要评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论或联系社会现实探讨寓意。不可超越漫画所给图文信息进行添枝加叶,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不可用主观想象代替画面中的东西。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2.在把握整体的原则上,描述要有顺序。介绍人物时,可按照“穿着(从上到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下)—动作—神态”这样的顺序进行说明,自然主次分明、条理清晰。</a:t>
            </a:r>
            <a:endParaRPr lang="zh-CN" altLang="en-US" dirty="0">
              <a:latin typeface="+mn-lt"/>
              <a:ea typeface="+mn-ea"/>
            </a:endParaRPr>
          </a:p>
        </p:txBody>
      </p:sp>
      <p:pic>
        <p:nvPicPr>
          <p:cNvPr id="91138" name="图片 3" descr="textimage49.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5" name="图片 2" descr="textimage50.jpeg"/>
          <p:cNvPicPr>
            <a:picLocks noChangeAspect="1"/>
          </p:cNvPicPr>
          <p:nvPr/>
        </p:nvPicPr>
        <p:blipFill>
          <a:blip r:embed="rId3"/>
          <a:srcRect/>
          <a:stretch>
            <a:fillRect/>
          </a:stretch>
        </p:blipFill>
        <p:spPr bwMode="auto">
          <a:xfrm>
            <a:off x="1357313" y="2017713"/>
            <a:ext cx="4953000" cy="3903662"/>
          </a:xfrm>
          <a:prstGeom prst="rect">
            <a:avLst/>
          </a:prstGeom>
          <a:noFill/>
          <a:ln w="9525">
            <a:noFill/>
            <a:miter lim="800000"/>
            <a:headEnd/>
            <a:tailEnd/>
          </a:ln>
        </p:spPr>
      </p:pic>
      <p:sp>
        <p:nvSpPr>
          <p:cNvPr id="3" name="矩形 2"/>
          <p:cNvSpPr/>
          <p:nvPr/>
        </p:nvSpPr>
        <p:spPr>
          <a:xfrm>
            <a:off x="357188" y="776288"/>
            <a:ext cx="8501062" cy="1085850"/>
          </a:xfrm>
          <a:prstGeom prst="rect">
            <a:avLst/>
          </a:prstGeom>
        </p:spPr>
        <p:txBody>
          <a:bodyPr>
            <a:spAutoFit/>
          </a:bodyPr>
          <a:lstStyle/>
          <a:p>
            <a:pPr eaLnBrk="0" fontAlgn="auto" latinLnBrk="1" hangingPunct="0">
              <a:lnSpc>
                <a:spcPct val="150000"/>
              </a:lnSpc>
              <a:spcBef>
                <a:spcPts val="0"/>
              </a:spcBef>
              <a:spcAft>
                <a:spcPts val="0"/>
              </a:spcAft>
              <a:defRPr/>
            </a:pPr>
            <a:r>
              <a:rPr lang="zh-CN" altLang="en-US" sz="2150" kern="0" dirty="0">
                <a:solidFill>
                  <a:srgbClr val="000000"/>
                </a:solidFill>
                <a:latin typeface="Times New Roman" pitchFamily="65" charset="-122"/>
                <a:ea typeface="宋体" pitchFamily="65" charset="-122"/>
              </a:rPr>
              <a:t>(二)揭示寓意</a:t>
            </a:r>
            <a:endParaRPr lang="zh-CN" altLang="en-US" sz="2150" dirty="0">
              <a:latin typeface="+mn-lt"/>
              <a:ea typeface="+mn-ea"/>
            </a:endParaRPr>
          </a:p>
          <a:p>
            <a:pPr eaLnBrk="0" fontAlgn="auto" latinLnBrk="1" hangingPunct="0">
              <a:lnSpc>
                <a:spcPct val="150000"/>
              </a:lnSpc>
              <a:spcBef>
                <a:spcPts val="0"/>
              </a:spcBef>
              <a:spcAft>
                <a:spcPts val="0"/>
              </a:spcAft>
              <a:defRPr/>
            </a:pPr>
            <a:r>
              <a:rPr lang="zh-CN" altLang="en-US" sz="2150" kern="0" dirty="0">
                <a:solidFill>
                  <a:srgbClr val="000000"/>
                </a:solidFill>
                <a:latin typeface="Times New Roman" pitchFamily="65" charset="-122"/>
                <a:ea typeface="宋体" pitchFamily="65" charset="-122"/>
              </a:rPr>
              <a:t>典例3　阅读漫画,在横线上写出合适的一句话。</a:t>
            </a:r>
            <a:endParaRPr lang="zh-CN" altLang="en-US" sz="2150" dirty="0">
              <a:latin typeface="+mn-lt"/>
              <a:ea typeface="+mn-ea"/>
            </a:endParaRPr>
          </a:p>
        </p:txBody>
      </p:sp>
      <p:sp>
        <p:nvSpPr>
          <p:cNvPr id="4" name="矩形 3"/>
          <p:cNvSpPr/>
          <p:nvPr/>
        </p:nvSpPr>
        <p:spPr>
          <a:xfrm>
            <a:off x="214313" y="6046788"/>
            <a:ext cx="8786812" cy="588962"/>
          </a:xfrm>
          <a:prstGeom prst="rect">
            <a:avLst/>
          </a:prstGeom>
        </p:spPr>
        <p:txBody>
          <a:bodyPr>
            <a:spAutoFit/>
          </a:bodyPr>
          <a:lstStyle/>
          <a:p>
            <a:pPr eaLnBrk="0" fontAlgn="auto" latinLnBrk="1" hangingPunct="0">
              <a:lnSpc>
                <a:spcPct val="150000"/>
              </a:lnSpc>
              <a:spcBef>
                <a:spcPts val="0"/>
              </a:spcBef>
              <a:spcAft>
                <a:spcPts val="0"/>
              </a:spcAft>
              <a:defRPr/>
            </a:pPr>
            <a:r>
              <a:rPr lang="zh-CN" altLang="en-US" sz="2150" kern="0" dirty="0">
                <a:solidFill>
                  <a:srgbClr val="000000"/>
                </a:solidFill>
                <a:latin typeface="Times New Roman" pitchFamily="65" charset="-122"/>
                <a:ea typeface="宋体" pitchFamily="65" charset="-122"/>
              </a:rPr>
              <a:t>这幅漫画形象地提醒人们:</a:t>
            </a:r>
            <a:r>
              <a:rPr lang="zh-CN" altLang="en-US" sz="2150" u="sng" kern="0" dirty="0">
                <a:solidFill>
                  <a:srgbClr val="000000"/>
                </a:solidFill>
                <a:latin typeface="Times New Roman" pitchFamily="65" charset="-122"/>
                <a:ea typeface="宋体" pitchFamily="65" charset="-122"/>
              </a:rPr>
              <a:t>    </a:t>
            </a:r>
            <a:endParaRPr lang="zh-CN" altLang="en-US" sz="2150" dirty="0">
              <a:latin typeface="+mn-lt"/>
              <a:ea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18049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家长在满足孩子的要求时,不能越过是非的底线。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从画面内容看,孩子提出了要求,家长忙不迭地答应,浑然不知对孩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子的允诺已经超越了是非界限。家长的错误是显而易见的,而反思其错误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的原因即答题要点所在。</a:t>
            </a:r>
            <a:endParaRPr lang="zh-CN" altLang="en-US" dirty="0">
              <a:latin typeface="+mn-lt"/>
              <a:ea typeface="+mn-ea"/>
            </a:endParaRPr>
          </a:p>
        </p:txBody>
      </p:sp>
      <p:pic>
        <p:nvPicPr>
          <p:cNvPr id="95234" name="图片 3" descr="textimage51.jpeg"/>
          <p:cNvPicPr>
            <a:picLocks noChangeAspect="1"/>
          </p:cNvPicPr>
          <p:nvPr/>
        </p:nvPicPr>
        <p:blipFill>
          <a:blip r:embed="rId3"/>
          <a:srcRect/>
          <a:stretch>
            <a:fillRect/>
          </a:stretch>
        </p:blipFill>
        <p:spPr bwMode="auto">
          <a:xfrm>
            <a:off x="542925" y="1276350"/>
            <a:ext cx="180975" cy="190500"/>
          </a:xfrm>
          <a:prstGeom prst="rect">
            <a:avLst/>
          </a:prstGeom>
          <a:noFill/>
          <a:ln w="9525">
            <a:noFill/>
            <a:miter lim="800000"/>
            <a:headEnd/>
            <a:tailEnd/>
          </a:ln>
        </p:spPr>
      </p:pic>
      <p:pic>
        <p:nvPicPr>
          <p:cNvPr id="95235" name="图片 4" descr="textimage52.jpeg"/>
          <p:cNvPicPr>
            <a:picLocks noChangeAspect="1"/>
          </p:cNvPicPr>
          <p:nvPr/>
        </p:nvPicPr>
        <p:blipFill>
          <a:blip r:embed="rId3"/>
          <a:srcRect/>
          <a:stretch>
            <a:fillRect/>
          </a:stretch>
        </p:blipFill>
        <p:spPr bwMode="auto">
          <a:xfrm>
            <a:off x="542925" y="1743075"/>
            <a:ext cx="180975" cy="19050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27336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巧解“揭示寓意”类图文转换题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1.认真细致地观察分析画面的内容,找出其讽刺或颂扬的对象或行为(有标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题的,一般多是标题)。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2.合理想象,类比联想,挖掘隐含信息,进一步提炼概括。通常采用联想的方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法,由物及人,彰显意义。(要注意:画面的形象主体不一定是讽刺或颂扬的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对象,要学会由“实”及“虚”,由表及里)</a:t>
            </a:r>
            <a:endParaRPr lang="zh-CN" altLang="en-US" dirty="0">
              <a:latin typeface="+mn-lt"/>
              <a:ea typeface="+mn-ea"/>
            </a:endParaRPr>
          </a:p>
        </p:txBody>
      </p:sp>
      <p:pic>
        <p:nvPicPr>
          <p:cNvPr id="97282" name="图片 3" descr="textimage53.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29" name="图片 2" descr="textimage54.jpeg"/>
          <p:cNvPicPr>
            <a:picLocks noChangeAspect="1"/>
          </p:cNvPicPr>
          <p:nvPr/>
        </p:nvPicPr>
        <p:blipFill>
          <a:blip r:embed="rId3"/>
          <a:srcRect/>
          <a:stretch>
            <a:fillRect/>
          </a:stretch>
        </p:blipFill>
        <p:spPr bwMode="auto">
          <a:xfrm>
            <a:off x="1614488" y="2490788"/>
            <a:ext cx="4957762" cy="3527425"/>
          </a:xfrm>
          <a:prstGeom prst="rect">
            <a:avLst/>
          </a:prstGeom>
          <a:noFill/>
          <a:ln w="9525">
            <a:noFill/>
            <a:miter lim="800000"/>
            <a:headEnd/>
            <a:tailEnd/>
          </a:ln>
        </p:spPr>
      </p:pic>
      <p:sp>
        <p:nvSpPr>
          <p:cNvPr id="3" name="矩形 2"/>
          <p:cNvSpPr/>
          <p:nvPr/>
        </p:nvSpPr>
        <p:spPr>
          <a:xfrm>
            <a:off x="142875" y="847725"/>
            <a:ext cx="8858250" cy="1582738"/>
          </a:xfrm>
          <a:prstGeom prst="rect">
            <a:avLst/>
          </a:prstGeom>
        </p:spPr>
        <p:txBody>
          <a:bodyPr>
            <a:spAutoFit/>
          </a:bodyPr>
          <a:lstStyle/>
          <a:p>
            <a:pPr eaLnBrk="0" fontAlgn="auto" latinLnBrk="1" hangingPunct="0">
              <a:lnSpc>
                <a:spcPct val="150000"/>
              </a:lnSpc>
              <a:spcBef>
                <a:spcPts val="0"/>
              </a:spcBef>
              <a:spcAft>
                <a:spcPts val="0"/>
              </a:spcAft>
              <a:defRPr/>
            </a:pP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三</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拟写标题</a:t>
            </a:r>
            <a:endParaRPr lang="zh-CN" altLang="en-US" sz="2150" dirty="0">
              <a:latin typeface="+mn-lt"/>
              <a:ea typeface="+mn-ea"/>
            </a:endParaRPr>
          </a:p>
          <a:p>
            <a:pPr eaLnBrk="0" fontAlgn="auto" latinLnBrk="1" hangingPunct="0">
              <a:lnSpc>
                <a:spcPct val="150000"/>
              </a:lnSpc>
              <a:spcBef>
                <a:spcPts val="0"/>
              </a:spcBef>
              <a:spcAft>
                <a:spcPts val="0"/>
              </a:spcAft>
              <a:defRPr/>
            </a:pPr>
            <a:r>
              <a:rPr lang="zh-CN" altLang="en-US" sz="2150" kern="0" dirty="0">
                <a:solidFill>
                  <a:srgbClr val="000000"/>
                </a:solidFill>
                <a:latin typeface="Times New Roman" pitchFamily="65" charset="-122"/>
                <a:ea typeface="宋体" pitchFamily="65" charset="-122"/>
              </a:rPr>
              <a:t>典例</a:t>
            </a:r>
            <a:r>
              <a:rPr lang="en-US" altLang="zh-CN" sz="2150" kern="0" dirty="0">
                <a:solidFill>
                  <a:srgbClr val="000000"/>
                </a:solidFill>
                <a:latin typeface="Times New Roman" pitchFamily="65" charset="-122"/>
                <a:ea typeface="宋体" pitchFamily="65" charset="-122"/>
              </a:rPr>
              <a:t>4</a:t>
            </a:r>
            <a:r>
              <a:rPr lang="zh-CN" altLang="en-US" sz="2150" kern="0" dirty="0">
                <a:solidFill>
                  <a:srgbClr val="000000"/>
                </a:solidFill>
                <a:latin typeface="Times New Roman" pitchFamily="65" charset="-122"/>
                <a:ea typeface="宋体" pitchFamily="65" charset="-122"/>
              </a:rPr>
              <a:t>　观看下面一幅漫画</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在理解寓意的基础上</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给它拟定一个标题。要</a:t>
            </a:r>
            <a:r>
              <a:rPr lang="zh-CN" altLang="en-US" sz="2150" dirty="0">
                <a:latin typeface="+mn-lt"/>
                <a:ea typeface="+mn-ea"/>
              </a:rPr>
              <a:t/>
            </a:r>
            <a:br>
              <a:rPr lang="zh-CN" altLang="en-US" sz="2150" dirty="0">
                <a:latin typeface="+mn-lt"/>
                <a:ea typeface="+mn-ea"/>
              </a:rPr>
            </a:br>
            <a:r>
              <a:rPr lang="zh-CN" altLang="en-US" sz="2150" kern="0" dirty="0">
                <a:solidFill>
                  <a:srgbClr val="000000"/>
                </a:solidFill>
                <a:latin typeface="Times New Roman" pitchFamily="65" charset="-122"/>
                <a:ea typeface="宋体" pitchFamily="65" charset="-122"/>
              </a:rPr>
              <a:t>求</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不超过</a:t>
            </a:r>
            <a:r>
              <a:rPr lang="en-US" altLang="zh-CN" sz="2150" kern="0" dirty="0">
                <a:solidFill>
                  <a:srgbClr val="000000"/>
                </a:solidFill>
                <a:latin typeface="Times New Roman" pitchFamily="65" charset="-122"/>
                <a:ea typeface="宋体" pitchFamily="65" charset="-122"/>
              </a:rPr>
              <a:t>8</a:t>
            </a:r>
            <a:r>
              <a:rPr lang="zh-CN" altLang="en-US" sz="2150" kern="0" dirty="0">
                <a:solidFill>
                  <a:srgbClr val="000000"/>
                </a:solidFill>
                <a:latin typeface="Times New Roman" pitchFamily="65" charset="-122"/>
                <a:ea typeface="宋体" pitchFamily="65" charset="-122"/>
              </a:rPr>
              <a:t>个字。</a:t>
            </a:r>
            <a:endParaRPr lang="zh-CN" altLang="en-US" sz="2150" dirty="0">
              <a:latin typeface="+mn-lt"/>
              <a:ea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2062163"/>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(示例1)罚款后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(示例2)咱照样横行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(示例3)治标不治本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观察漫画主体——制假售假的螃蟹被罚走一只螯,螃蟹自言自语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“元气未伤,咱照样横行!”扣住漫画主体,或扣住中心事件,或用画面中的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语言来拟标题。</a:t>
            </a:r>
            <a:endParaRPr lang="zh-CN" altLang="en-US" dirty="0">
              <a:latin typeface="+mn-lt"/>
              <a:ea typeface="+mn-ea"/>
            </a:endParaRPr>
          </a:p>
        </p:txBody>
      </p:sp>
      <p:pic>
        <p:nvPicPr>
          <p:cNvPr id="101378" name="图片 3" descr="textimage55.jpeg"/>
          <p:cNvPicPr>
            <a:picLocks noChangeAspect="1"/>
          </p:cNvPicPr>
          <p:nvPr/>
        </p:nvPicPr>
        <p:blipFill>
          <a:blip r:embed="rId3"/>
          <a:srcRect/>
          <a:stretch>
            <a:fillRect/>
          </a:stretch>
        </p:blipFill>
        <p:spPr bwMode="auto">
          <a:xfrm>
            <a:off x="542925" y="2198688"/>
            <a:ext cx="180975" cy="190500"/>
          </a:xfrm>
          <a:prstGeom prst="rect">
            <a:avLst/>
          </a:prstGeom>
          <a:noFill/>
          <a:ln w="9525">
            <a:noFill/>
            <a:miter lim="800000"/>
            <a:headEnd/>
            <a:tailEnd/>
          </a:ln>
        </p:spPr>
      </p:pic>
      <p:pic>
        <p:nvPicPr>
          <p:cNvPr id="101379" name="图片 4" descr="textimage56.jpeg"/>
          <p:cNvPicPr>
            <a:picLocks noChangeAspect="1"/>
          </p:cNvPicPr>
          <p:nvPr/>
        </p:nvPicPr>
        <p:blipFill>
          <a:blip r:embed="rId3"/>
          <a:srcRect/>
          <a:stretch>
            <a:fillRect/>
          </a:stretch>
        </p:blipFill>
        <p:spPr bwMode="auto">
          <a:xfrm>
            <a:off x="542925" y="3595688"/>
            <a:ext cx="180975" cy="19050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60450"/>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巧解“拟写标题”类图文转换题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1.要弄清漫画讽刺或颂扬的主体和主题。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2.围绕讽刺或颂扬的主体或主题拟标题。可直接以讽刺或颂扬的主体命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名,也可扣住主题命名。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(四)编拟公益广告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典例5　请根据漫画内容设计一条公益广告语。要求:体现画意,通俗易懂,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有一定文采。不超过16个字。</a:t>
            </a:r>
            <a:endParaRPr lang="zh-CN" altLang="en-US" dirty="0">
              <a:latin typeface="+mn-lt"/>
              <a:ea typeface="+mn-ea"/>
            </a:endParaRPr>
          </a:p>
        </p:txBody>
      </p:sp>
      <p:pic>
        <p:nvPicPr>
          <p:cNvPr id="103426" name="图片 3" descr="textimage57.jpeg"/>
          <p:cNvPicPr>
            <a:picLocks noChangeAspect="1"/>
          </p:cNvPicPr>
          <p:nvPr/>
        </p:nvPicPr>
        <p:blipFill>
          <a:blip r:embed="rId3"/>
          <a:srcRect/>
          <a:stretch>
            <a:fillRect/>
          </a:stretch>
        </p:blipFill>
        <p:spPr bwMode="auto">
          <a:xfrm>
            <a:off x="542925" y="714375"/>
            <a:ext cx="8101013" cy="346075"/>
          </a:xfrm>
          <a:prstGeom prst="rect">
            <a:avLst/>
          </a:prstGeom>
          <a:noFill/>
          <a:ln w="9525">
            <a:noFill/>
            <a:miter lim="800000"/>
            <a:headEnd/>
            <a:tailEnd/>
          </a:ln>
        </p:spPr>
      </p:pic>
      <p:pic>
        <p:nvPicPr>
          <p:cNvPr id="103427" name="图片 2" descr="textimage58.jpeg"/>
          <p:cNvPicPr>
            <a:picLocks noChangeAspect="1"/>
          </p:cNvPicPr>
          <p:nvPr/>
        </p:nvPicPr>
        <p:blipFill>
          <a:blip r:embed="rId4"/>
          <a:srcRect/>
          <a:stretch>
            <a:fillRect/>
          </a:stretch>
        </p:blipFill>
        <p:spPr bwMode="auto">
          <a:xfrm>
            <a:off x="3881438" y="4202113"/>
            <a:ext cx="1762125" cy="2362200"/>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(示例1)珍爱生命,远离毒品。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(示例2)小心别踏进死亡陷阱——吸毒。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(示例3)莫以好奇轻试毒,试毒是条不归路。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(示例4)远离毒品不尝试,你好我好大家好。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审读画面:毒道、想“吸一次试试看”的人。细节:人正欲走进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“毒道”,“毒道”出口处有一具骷髅。合理想象关系:人走上毒道,就是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走上死亡之路。类比联想:警示人们要远离毒品,不能试毒吸毒。</a:t>
            </a:r>
            <a:endParaRPr lang="zh-CN" altLang="en-US" dirty="0">
              <a:latin typeface="+mn-lt"/>
              <a:ea typeface="+mn-ea"/>
            </a:endParaRPr>
          </a:p>
        </p:txBody>
      </p:sp>
      <p:pic>
        <p:nvPicPr>
          <p:cNvPr id="105474" name="图片 3" descr="textimage59.jpeg"/>
          <p:cNvPicPr>
            <a:picLocks noChangeAspect="1"/>
          </p:cNvPicPr>
          <p:nvPr/>
        </p:nvPicPr>
        <p:blipFill>
          <a:blip r:embed="rId3"/>
          <a:srcRect/>
          <a:stretch>
            <a:fillRect/>
          </a:stretch>
        </p:blipFill>
        <p:spPr bwMode="auto">
          <a:xfrm>
            <a:off x="542925" y="1271588"/>
            <a:ext cx="180975" cy="190500"/>
          </a:xfrm>
          <a:prstGeom prst="rect">
            <a:avLst/>
          </a:prstGeom>
          <a:noFill/>
          <a:ln w="9525">
            <a:noFill/>
            <a:miter lim="800000"/>
            <a:headEnd/>
            <a:tailEnd/>
          </a:ln>
        </p:spPr>
      </p:pic>
      <p:pic>
        <p:nvPicPr>
          <p:cNvPr id="105475" name="图片 4" descr="textimage60.jpeg"/>
          <p:cNvPicPr>
            <a:picLocks noChangeAspect="1"/>
          </p:cNvPicPr>
          <p:nvPr/>
        </p:nvPicPr>
        <p:blipFill>
          <a:blip r:embed="rId3"/>
          <a:srcRect/>
          <a:stretch>
            <a:fillRect/>
          </a:stretch>
        </p:blipFill>
        <p:spPr bwMode="auto">
          <a:xfrm>
            <a:off x="542925" y="3132138"/>
            <a:ext cx="180975" cy="19050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22685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巧解“编拟公益广告”类图文转换题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1.认真细致地观察分析画面的内容,找出其讽刺或颂扬的对象或行为(有标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题的,一般多是标题)。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2.合理想象,类比联想,挖掘隐含信息,进一步提炼概括。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3.遣词造句,紧扣主题,思想健康,通俗简明,生动有文采。</a:t>
            </a:r>
            <a:endParaRPr lang="zh-CN" altLang="en-US" dirty="0">
              <a:latin typeface="+mn-lt"/>
              <a:ea typeface="+mn-ea"/>
            </a:endParaRPr>
          </a:p>
        </p:txBody>
      </p:sp>
      <p:pic>
        <p:nvPicPr>
          <p:cNvPr id="107522" name="图片 3" descr="textimage61.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(示例)图形由橄榄枝和多面旗帜组成,这些旗帜又巧妙地构成一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只飞翔的鸽子。旗帜代表不同国家,鸽子代表和平,飞鸽衔着橄榄枝,强化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了和平寓意,整个图形表示各国应齐心协力、维护和平。(答出构图要素,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给2分;答出寓意,给3分;句子通顺,给1分。如有其他答案,只要符合要求,可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酌情给分;字数不合要求,酌情扣分)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该邮票的构图要素有橄榄枝、旗帜、飞翔的鸽子,三个构图要素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综合起来传达出和平的寓意。表达时要注意句子通顺、简明,字数符合要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求。</a:t>
            </a:r>
            <a:endParaRPr lang="zh-CN" altLang="en-US" dirty="0">
              <a:latin typeface="+mn-lt"/>
              <a:ea typeface="+mn-ea"/>
            </a:endParaRPr>
          </a:p>
        </p:txBody>
      </p:sp>
      <p:pic>
        <p:nvPicPr>
          <p:cNvPr id="17410" name="图片 3" descr="textimage6.jpeg"/>
          <p:cNvPicPr>
            <a:picLocks noChangeAspect="1"/>
          </p:cNvPicPr>
          <p:nvPr/>
        </p:nvPicPr>
        <p:blipFill>
          <a:blip r:embed="rId3"/>
          <a:srcRect/>
          <a:stretch>
            <a:fillRect/>
          </a:stretch>
        </p:blipFill>
        <p:spPr bwMode="auto">
          <a:xfrm>
            <a:off x="500063" y="1281113"/>
            <a:ext cx="180975" cy="190500"/>
          </a:xfrm>
          <a:prstGeom prst="rect">
            <a:avLst/>
          </a:prstGeom>
          <a:noFill/>
          <a:ln w="9525">
            <a:noFill/>
            <a:miter lim="800000"/>
            <a:headEnd/>
            <a:tailEnd/>
          </a:ln>
        </p:spPr>
      </p:pic>
      <p:pic>
        <p:nvPicPr>
          <p:cNvPr id="17411" name="图片 4" descr="textimage7.jpeg"/>
          <p:cNvPicPr>
            <a:picLocks noChangeAspect="1"/>
          </p:cNvPicPr>
          <p:nvPr/>
        </p:nvPicPr>
        <p:blipFill>
          <a:blip r:embed="rId3"/>
          <a:srcRect/>
          <a:stretch>
            <a:fillRect/>
          </a:stretch>
        </p:blipFill>
        <p:spPr bwMode="auto">
          <a:xfrm>
            <a:off x="519113" y="3597275"/>
            <a:ext cx="180975" cy="190500"/>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69" name="图片 2" descr="textimage63.jpeg"/>
          <p:cNvPicPr>
            <a:picLocks noChangeAspect="1"/>
          </p:cNvPicPr>
          <p:nvPr/>
        </p:nvPicPr>
        <p:blipFill>
          <a:blip r:embed="rId3"/>
          <a:srcRect/>
          <a:stretch>
            <a:fillRect/>
          </a:stretch>
        </p:blipFill>
        <p:spPr bwMode="auto">
          <a:xfrm>
            <a:off x="1500188" y="1990725"/>
            <a:ext cx="4516437" cy="4354513"/>
          </a:xfrm>
          <a:prstGeom prst="rect">
            <a:avLst/>
          </a:prstGeom>
          <a:noFill/>
          <a:ln w="9525">
            <a:noFill/>
            <a:miter lim="800000"/>
            <a:headEnd/>
            <a:tailEnd/>
          </a:ln>
        </p:spPr>
      </p:pic>
      <p:sp>
        <p:nvSpPr>
          <p:cNvPr id="3" name="矩形 2"/>
          <p:cNvSpPr/>
          <p:nvPr/>
        </p:nvSpPr>
        <p:spPr>
          <a:xfrm>
            <a:off x="357188" y="776288"/>
            <a:ext cx="8358187" cy="1085850"/>
          </a:xfrm>
          <a:prstGeom prst="rect">
            <a:avLst/>
          </a:prstGeom>
        </p:spPr>
        <p:txBody>
          <a:bodyPr>
            <a:spAutoFit/>
          </a:bodyPr>
          <a:lstStyle/>
          <a:p>
            <a:pPr eaLnBrk="0" fontAlgn="auto" latinLnBrk="1" hangingPunct="0">
              <a:lnSpc>
                <a:spcPct val="150000"/>
              </a:lnSpc>
              <a:spcBef>
                <a:spcPts val="0"/>
              </a:spcBef>
              <a:spcAft>
                <a:spcPts val="0"/>
              </a:spcAft>
              <a:defRPr/>
            </a:pPr>
            <a:r>
              <a:rPr lang="zh-CN" altLang="en-US" sz="2150" kern="0" spc="-408" dirty="0">
                <a:solidFill>
                  <a:srgbClr val="000000"/>
                </a:solidFill>
                <a:latin typeface="Times New Roman" pitchFamily="65" charset="-122"/>
                <a:ea typeface="宋体" pitchFamily="65" charset="-122"/>
              </a:rPr>
              <a:t> </a:t>
            </a:r>
            <a:r>
              <a:rPr lang="zh-CN" altLang="en-US" sz="2150" kern="0" dirty="0">
                <a:solidFill>
                  <a:srgbClr val="000000"/>
                </a:solidFill>
                <a:latin typeface="Times New Roman" pitchFamily="65" charset="-122"/>
                <a:ea typeface="宋体" pitchFamily="65" charset="-122"/>
              </a:rPr>
              <a:t>对点演练</a:t>
            </a:r>
            <a:endParaRPr lang="zh-CN" altLang="en-US" sz="2150" dirty="0">
              <a:latin typeface="+mn-lt"/>
              <a:ea typeface="+mn-ea"/>
            </a:endParaRPr>
          </a:p>
          <a:p>
            <a:pPr eaLnBrk="0" fontAlgn="auto" latinLnBrk="1" hangingPunct="0">
              <a:lnSpc>
                <a:spcPct val="150000"/>
              </a:lnSpc>
              <a:spcBef>
                <a:spcPts val="0"/>
              </a:spcBef>
              <a:spcAft>
                <a:spcPts val="0"/>
              </a:spcAft>
              <a:defRPr/>
            </a:pPr>
            <a:r>
              <a:rPr lang="zh-CN" altLang="en-US" sz="2150" kern="0" dirty="0">
                <a:solidFill>
                  <a:srgbClr val="000000"/>
                </a:solidFill>
                <a:latin typeface="Times New Roman" pitchFamily="65" charset="-122"/>
                <a:ea typeface="宋体" pitchFamily="65" charset="-122"/>
              </a:rPr>
              <a:t>1.请对下面漫画进行描述。</a:t>
            </a:r>
            <a:endParaRPr lang="zh-CN" altLang="en-US" sz="2150" dirty="0">
              <a:latin typeface="+mn-lt"/>
              <a:ea typeface="+mn-ea"/>
            </a:endParaRPr>
          </a:p>
        </p:txBody>
      </p:sp>
      <p:pic>
        <p:nvPicPr>
          <p:cNvPr id="109571" name="图片 4" descr="textimage62.jpeg"/>
          <p:cNvPicPr>
            <a:picLocks noChangeAspect="1"/>
          </p:cNvPicPr>
          <p:nvPr/>
        </p:nvPicPr>
        <p:blipFill>
          <a:blip r:embed="rId4"/>
          <a:srcRect/>
          <a:stretch>
            <a:fillRect/>
          </a:stretch>
        </p:blipFill>
        <p:spPr bwMode="auto">
          <a:xfrm>
            <a:off x="466725" y="1019175"/>
            <a:ext cx="123825" cy="200025"/>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3225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医生右手拿着一大沓发着金光的处方单,供应商左手托着同样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金光四射的一个大药箱,两人同穿一套衣服,相视而笑。供应商嘴里说着: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“您多开处方,我多给好处!”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用描写的表达方式,文字、人物、语言、动作、衣着都要进行描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述。</a:t>
            </a:r>
            <a:endParaRPr lang="zh-CN" altLang="en-US" dirty="0">
              <a:latin typeface="+mn-lt"/>
              <a:ea typeface="+mn-ea"/>
            </a:endParaRPr>
          </a:p>
        </p:txBody>
      </p:sp>
      <p:pic>
        <p:nvPicPr>
          <p:cNvPr id="111618" name="图片 3" descr="textimage64.jpeg"/>
          <p:cNvPicPr>
            <a:picLocks noChangeAspect="1"/>
          </p:cNvPicPr>
          <p:nvPr/>
        </p:nvPicPr>
        <p:blipFill>
          <a:blip r:embed="rId3"/>
          <a:srcRect/>
          <a:stretch>
            <a:fillRect/>
          </a:stretch>
        </p:blipFill>
        <p:spPr bwMode="auto">
          <a:xfrm>
            <a:off x="533400" y="1271588"/>
            <a:ext cx="180975" cy="190500"/>
          </a:xfrm>
          <a:prstGeom prst="rect">
            <a:avLst/>
          </a:prstGeom>
          <a:noFill/>
          <a:ln w="9525">
            <a:noFill/>
            <a:miter lim="800000"/>
            <a:headEnd/>
            <a:tailEnd/>
          </a:ln>
        </p:spPr>
      </p:pic>
      <p:pic>
        <p:nvPicPr>
          <p:cNvPr id="111619" name="图片 4" descr="textimage65.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5" name="图片 2" descr="textimage66.jpeg"/>
          <p:cNvPicPr>
            <a:picLocks noChangeAspect="1"/>
          </p:cNvPicPr>
          <p:nvPr/>
        </p:nvPicPr>
        <p:blipFill>
          <a:blip r:embed="rId3"/>
          <a:srcRect/>
          <a:stretch>
            <a:fillRect/>
          </a:stretch>
        </p:blipFill>
        <p:spPr bwMode="auto">
          <a:xfrm>
            <a:off x="6572250" y="1252538"/>
            <a:ext cx="2571750" cy="4352925"/>
          </a:xfrm>
          <a:prstGeom prst="rect">
            <a:avLst/>
          </a:prstGeom>
          <a:noFill/>
          <a:ln w="9525">
            <a:noFill/>
            <a:miter lim="800000"/>
            <a:headEnd/>
            <a:tailEnd/>
          </a:ln>
        </p:spPr>
      </p:pic>
      <p:sp>
        <p:nvSpPr>
          <p:cNvPr id="3" name="矩形 2"/>
          <p:cNvSpPr/>
          <p:nvPr/>
        </p:nvSpPr>
        <p:spPr>
          <a:xfrm>
            <a:off x="177800" y="633413"/>
            <a:ext cx="5965825" cy="5500687"/>
          </a:xfrm>
          <a:prstGeom prst="rect">
            <a:avLst/>
          </a:prstGeom>
        </p:spPr>
        <p:txBody>
          <a:bodyPr>
            <a:spAutoFit/>
          </a:bodyPr>
          <a:lstStyle/>
          <a:p>
            <a:pPr eaLnBrk="0" fontAlgn="auto" latinLnBrk="1" hangingPunct="0">
              <a:lnSpc>
                <a:spcPct val="150000"/>
              </a:lnSpc>
              <a:spcBef>
                <a:spcPts val="0"/>
              </a:spcBef>
              <a:spcAft>
                <a:spcPts val="0"/>
              </a:spcAft>
              <a:defRPr/>
            </a:pPr>
            <a:r>
              <a:rPr lang="zh-CN" altLang="en-US" sz="2150" kern="0" dirty="0">
                <a:solidFill>
                  <a:srgbClr val="000000"/>
                </a:solidFill>
                <a:latin typeface="Times New Roman" pitchFamily="65" charset="-122"/>
                <a:ea typeface="宋体" pitchFamily="65" charset="-122"/>
              </a:rPr>
              <a:t>2.(2014江苏,5)阅读右边这幅漫画,对它的寓意理解最贴切的一项是(    )</a:t>
            </a:r>
            <a:endParaRPr lang="en-US" altLang="zh-CN" sz="2150"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2150" kern="0" dirty="0">
                <a:solidFill>
                  <a:srgbClr val="000000"/>
                </a:solidFill>
                <a:latin typeface="Times New Roman" pitchFamily="65" charset="-122"/>
                <a:ea typeface="宋体" pitchFamily="65" charset="-122"/>
              </a:rPr>
              <a:t>A.人如果不用眼睛看,而只用耳朵听,肯定会受骗上当。</a:t>
            </a:r>
            <a:endParaRPr lang="zh-CN" altLang="en-US" sz="2150" dirty="0">
              <a:latin typeface="+mn-lt"/>
              <a:ea typeface="+mn-ea"/>
            </a:endParaRPr>
          </a:p>
          <a:p>
            <a:pPr eaLnBrk="0" fontAlgn="auto" latinLnBrk="1" hangingPunct="0">
              <a:lnSpc>
                <a:spcPct val="150000"/>
              </a:lnSpc>
              <a:spcBef>
                <a:spcPts val="0"/>
              </a:spcBef>
              <a:spcAft>
                <a:spcPts val="0"/>
              </a:spcAft>
              <a:defRPr/>
            </a:pPr>
            <a:r>
              <a:rPr lang="zh-CN" altLang="en-US" sz="2150" kern="0" dirty="0">
                <a:solidFill>
                  <a:srgbClr val="000000"/>
                </a:solidFill>
                <a:latin typeface="Times New Roman" pitchFamily="65" charset="-122"/>
                <a:ea typeface="宋体" pitchFamily="65" charset="-122"/>
              </a:rPr>
              <a:t>B.人生一般总是在两种互相矛盾的真理之间寻找中庸。</a:t>
            </a:r>
            <a:endParaRPr lang="zh-CN" altLang="en-US" sz="2150" dirty="0">
              <a:latin typeface="+mn-lt"/>
              <a:ea typeface="+mn-ea"/>
            </a:endParaRPr>
          </a:p>
          <a:p>
            <a:pPr eaLnBrk="0" fontAlgn="auto" latinLnBrk="1" hangingPunct="0">
              <a:lnSpc>
                <a:spcPct val="150000"/>
              </a:lnSpc>
              <a:spcBef>
                <a:spcPts val="0"/>
              </a:spcBef>
              <a:spcAft>
                <a:spcPts val="0"/>
              </a:spcAft>
              <a:defRPr/>
            </a:pPr>
            <a:r>
              <a:rPr lang="zh-CN" altLang="en-US" sz="2150" kern="0" dirty="0">
                <a:solidFill>
                  <a:srgbClr val="000000"/>
                </a:solidFill>
                <a:latin typeface="Times New Roman" pitchFamily="65" charset="-122"/>
                <a:ea typeface="宋体" pitchFamily="65" charset="-122"/>
              </a:rPr>
              <a:t>C.我们很少想到我们有什么,可是总想到我们缺什么。</a:t>
            </a:r>
            <a:endParaRPr lang="zh-CN" altLang="en-US" sz="2150" dirty="0">
              <a:latin typeface="+mn-lt"/>
              <a:ea typeface="+mn-ea"/>
            </a:endParaRPr>
          </a:p>
          <a:p>
            <a:pPr eaLnBrk="0" fontAlgn="auto" latinLnBrk="1" hangingPunct="0">
              <a:lnSpc>
                <a:spcPct val="150000"/>
              </a:lnSpc>
              <a:spcBef>
                <a:spcPts val="0"/>
              </a:spcBef>
              <a:spcAft>
                <a:spcPts val="0"/>
              </a:spcAft>
              <a:defRPr/>
            </a:pPr>
            <a:r>
              <a:rPr lang="zh-CN" altLang="en-US" sz="2150" kern="0" dirty="0">
                <a:solidFill>
                  <a:srgbClr val="000000"/>
                </a:solidFill>
                <a:latin typeface="Times New Roman" pitchFamily="65" charset="-122"/>
                <a:ea typeface="宋体" pitchFamily="65" charset="-122"/>
              </a:rPr>
              <a:t>D.我们不仅希望我们自己幸福,而且也希望他人幸福。</a:t>
            </a:r>
            <a:endParaRPr lang="zh-CN" altLang="en-US" sz="2150" dirty="0">
              <a:latin typeface="+mn-lt"/>
              <a:ea typeface="+mn-ea"/>
            </a:endParaRPr>
          </a:p>
          <a:p>
            <a:pPr eaLnBrk="0" fontAlgn="auto" latinLnBrk="1" hangingPunct="0">
              <a:lnSpc>
                <a:spcPct val="150000"/>
              </a:lnSpc>
              <a:spcBef>
                <a:spcPts val="0"/>
              </a:spcBef>
              <a:spcAft>
                <a:spcPts val="0"/>
              </a:spcAft>
              <a:defRPr/>
            </a:pPr>
            <a:endParaRPr lang="zh-CN" altLang="en-US" sz="2150" dirty="0">
              <a:latin typeface="+mn-lt"/>
              <a:ea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85750" y="1133475"/>
            <a:ext cx="8763000" cy="23225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漫画寓意的挖掘要依据漫画所呈现出的特征,漫画中的人物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手中已有四条鱼,可是心里想的却是要有一条鱼该多好啊,外与内形成鲜明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对比,由此判断C项正确。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3.观看下面一幅漫画,在理解寓意的基础上,给它拟定一个标题。要求:不超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过4个字。</a:t>
            </a:r>
            <a:endParaRPr lang="zh-CN" altLang="en-US" dirty="0">
              <a:latin typeface="+mn-lt"/>
              <a:ea typeface="+mn-ea"/>
            </a:endParaRPr>
          </a:p>
        </p:txBody>
      </p:sp>
      <p:pic>
        <p:nvPicPr>
          <p:cNvPr id="115714" name="图片 3" descr="textimage67.jpeg"/>
          <p:cNvPicPr>
            <a:picLocks noChangeAspect="1"/>
          </p:cNvPicPr>
          <p:nvPr/>
        </p:nvPicPr>
        <p:blipFill>
          <a:blip r:embed="rId3"/>
          <a:srcRect/>
          <a:stretch>
            <a:fillRect/>
          </a:stretch>
        </p:blipFill>
        <p:spPr bwMode="auto">
          <a:xfrm>
            <a:off x="285750" y="1276350"/>
            <a:ext cx="180975" cy="190500"/>
          </a:xfrm>
          <a:prstGeom prst="rect">
            <a:avLst/>
          </a:prstGeom>
          <a:noFill/>
          <a:ln w="9525">
            <a:noFill/>
            <a:miter lim="800000"/>
            <a:headEnd/>
            <a:tailEnd/>
          </a:ln>
        </p:spPr>
      </p:pic>
      <p:pic>
        <p:nvPicPr>
          <p:cNvPr id="115715" name="图片 3" descr="textimage68.jpeg"/>
          <p:cNvPicPr>
            <a:picLocks noChangeAspect="1"/>
          </p:cNvPicPr>
          <p:nvPr/>
        </p:nvPicPr>
        <p:blipFill>
          <a:blip r:embed="rId4"/>
          <a:srcRect/>
          <a:stretch>
            <a:fillRect/>
          </a:stretch>
        </p:blipFill>
        <p:spPr bwMode="auto">
          <a:xfrm>
            <a:off x="1428750" y="3429000"/>
            <a:ext cx="6000750" cy="3241675"/>
          </a:xfrm>
          <a:prstGeom prst="rect">
            <a:avLst/>
          </a:prstGeom>
          <a:noFill/>
          <a:ln w="9525">
            <a:noFill/>
            <a:miter lim="800000"/>
            <a:headEnd/>
            <a:tailEnd/>
          </a:ln>
        </p:spPr>
      </p:pic>
      <p:sp>
        <p:nvSpPr>
          <p:cNvPr id="5" name="矩形 4"/>
          <p:cNvSpPr/>
          <p:nvPr/>
        </p:nvSpPr>
        <p:spPr>
          <a:xfrm>
            <a:off x="0" y="704850"/>
            <a:ext cx="9144000" cy="177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2557463"/>
            <a:ext cx="8505825" cy="13938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仔细观察漫画的主体——几个人在一条打着“团结奋进”旗号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的船上努力划船,但有一个人却趁机捞鱼,思考漫画主题,明确漫画寓意,拟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定漫画标题。</a:t>
            </a:r>
            <a:endParaRPr lang="zh-CN" altLang="en-US" dirty="0">
              <a:latin typeface="+mn-lt"/>
              <a:ea typeface="+mn-ea"/>
            </a:endParaRPr>
          </a:p>
        </p:txBody>
      </p:sp>
      <p:pic>
        <p:nvPicPr>
          <p:cNvPr id="117762" name="图片 3" descr="textimage70.jpeg"/>
          <p:cNvPicPr>
            <a:picLocks noChangeAspect="1"/>
          </p:cNvPicPr>
          <p:nvPr/>
        </p:nvPicPr>
        <p:blipFill>
          <a:blip r:embed="rId3"/>
          <a:srcRect/>
          <a:stretch>
            <a:fillRect/>
          </a:stretch>
        </p:blipFill>
        <p:spPr bwMode="auto">
          <a:xfrm>
            <a:off x="542925" y="2695575"/>
            <a:ext cx="180975" cy="190500"/>
          </a:xfrm>
          <a:prstGeom prst="rect">
            <a:avLst/>
          </a:prstGeom>
          <a:noFill/>
          <a:ln w="9525">
            <a:noFill/>
            <a:miter lim="800000"/>
            <a:headEnd/>
            <a:tailEnd/>
          </a:ln>
        </p:spPr>
      </p:pic>
      <p:sp>
        <p:nvSpPr>
          <p:cNvPr id="4" name="TextBox 2"/>
          <p:cNvSpPr txBox="1"/>
          <p:nvPr/>
        </p:nvSpPr>
        <p:spPr>
          <a:xfrm>
            <a:off x="542925" y="1646238"/>
            <a:ext cx="8505825" cy="9286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(示例1)假公济私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(示例2)中饱私囊</a:t>
            </a:r>
            <a:endParaRPr lang="zh-CN" altLang="en-US" dirty="0">
              <a:latin typeface="+mn-lt"/>
              <a:ea typeface="+mn-ea"/>
            </a:endParaRPr>
          </a:p>
        </p:txBody>
      </p:sp>
      <p:pic>
        <p:nvPicPr>
          <p:cNvPr id="117764" name="图片 4" descr="textimage69.jpeg"/>
          <p:cNvPicPr>
            <a:picLocks noChangeAspect="1"/>
          </p:cNvPicPr>
          <p:nvPr/>
        </p:nvPicPr>
        <p:blipFill>
          <a:blip r:embed="rId3"/>
          <a:srcRect/>
          <a:stretch>
            <a:fillRect/>
          </a:stretch>
        </p:blipFill>
        <p:spPr bwMode="auto">
          <a:xfrm>
            <a:off x="500063" y="1784350"/>
            <a:ext cx="180975" cy="190500"/>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09" name="图片 2" descr="textimage71.jpeg"/>
          <p:cNvPicPr>
            <a:picLocks noChangeAspect="1"/>
          </p:cNvPicPr>
          <p:nvPr/>
        </p:nvPicPr>
        <p:blipFill>
          <a:blip r:embed="rId3"/>
          <a:srcRect/>
          <a:stretch>
            <a:fillRect/>
          </a:stretch>
        </p:blipFill>
        <p:spPr bwMode="auto">
          <a:xfrm>
            <a:off x="2000250" y="2419350"/>
            <a:ext cx="5056188" cy="3678238"/>
          </a:xfrm>
          <a:prstGeom prst="rect">
            <a:avLst/>
          </a:prstGeom>
          <a:noFill/>
          <a:ln w="9525">
            <a:noFill/>
            <a:miter lim="800000"/>
            <a:headEnd/>
            <a:tailEnd/>
          </a:ln>
        </p:spPr>
      </p:pic>
      <p:sp>
        <p:nvSpPr>
          <p:cNvPr id="3" name="矩形 2"/>
          <p:cNvSpPr/>
          <p:nvPr/>
        </p:nvSpPr>
        <p:spPr>
          <a:xfrm>
            <a:off x="214313" y="906463"/>
            <a:ext cx="8786812" cy="1084262"/>
          </a:xfrm>
          <a:prstGeom prst="rect">
            <a:avLst/>
          </a:prstGeom>
        </p:spPr>
        <p:txBody>
          <a:bodyPr>
            <a:spAutoFit/>
          </a:bodyPr>
          <a:lstStyle/>
          <a:p>
            <a:pPr eaLnBrk="0" fontAlgn="auto" latinLnBrk="1" hangingPunct="0">
              <a:lnSpc>
                <a:spcPct val="150000"/>
              </a:lnSpc>
              <a:spcBef>
                <a:spcPts val="0"/>
              </a:spcBef>
              <a:spcAft>
                <a:spcPts val="0"/>
              </a:spcAft>
              <a:defRPr/>
            </a:pPr>
            <a:r>
              <a:rPr lang="en-US" altLang="zh-CN" sz="2150" kern="0" dirty="0">
                <a:solidFill>
                  <a:srgbClr val="000000"/>
                </a:solidFill>
                <a:latin typeface="Times New Roman" pitchFamily="65" charset="-122"/>
                <a:ea typeface="宋体" pitchFamily="65" charset="-122"/>
              </a:rPr>
              <a:t>4.</a:t>
            </a:r>
            <a:r>
              <a:rPr lang="zh-CN" altLang="en-US" sz="2150" kern="0" dirty="0">
                <a:solidFill>
                  <a:srgbClr val="000000"/>
                </a:solidFill>
                <a:latin typeface="Times New Roman" pitchFamily="65" charset="-122"/>
                <a:ea typeface="宋体" pitchFamily="65" charset="-122"/>
              </a:rPr>
              <a:t>请根据漫画内容设计一条公益广告语。要求</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体现画意</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通俗易懂</a:t>
            </a:r>
            <a:r>
              <a:rPr lang="en-US" altLang="zh-CN" sz="2150" kern="0" dirty="0">
                <a:solidFill>
                  <a:srgbClr val="000000"/>
                </a:solidFill>
                <a:latin typeface="Times New Roman" pitchFamily="65" charset="-122"/>
                <a:ea typeface="宋体" pitchFamily="65" charset="-122"/>
              </a:rPr>
              <a:t>,</a:t>
            </a:r>
            <a:r>
              <a:rPr lang="zh-CN" altLang="en-US" sz="2150" kern="0" dirty="0">
                <a:solidFill>
                  <a:srgbClr val="000000"/>
                </a:solidFill>
                <a:latin typeface="Times New Roman" pitchFamily="65" charset="-122"/>
                <a:ea typeface="宋体" pitchFamily="65" charset="-122"/>
              </a:rPr>
              <a:t>有一定文采。不超过</a:t>
            </a:r>
            <a:r>
              <a:rPr lang="en-US" altLang="zh-CN" sz="2150" kern="0" dirty="0">
                <a:solidFill>
                  <a:srgbClr val="000000"/>
                </a:solidFill>
                <a:latin typeface="Times New Roman" pitchFamily="65" charset="-122"/>
                <a:ea typeface="宋体" pitchFamily="65" charset="-122"/>
              </a:rPr>
              <a:t>16</a:t>
            </a:r>
            <a:r>
              <a:rPr lang="zh-CN" altLang="en-US" sz="2150" kern="0" dirty="0">
                <a:solidFill>
                  <a:srgbClr val="000000"/>
                </a:solidFill>
                <a:latin typeface="Times New Roman" pitchFamily="65" charset="-122"/>
                <a:ea typeface="宋体" pitchFamily="65" charset="-122"/>
              </a:rPr>
              <a:t>个字。</a:t>
            </a:r>
            <a:endParaRPr lang="zh-CN" altLang="en-US" sz="2150" dirty="0">
              <a:latin typeface="+mn-lt"/>
              <a:ea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13414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(示例)请珍惜最后一片(点)绿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审读画面,枯树、斧子、一片绿叶,告诉我们:再砍,最后一片绿叶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也没有了。在此基础上,按题干要求编拟。</a:t>
            </a:r>
            <a:endParaRPr lang="zh-CN" altLang="en-US" dirty="0">
              <a:latin typeface="+mn-lt"/>
              <a:ea typeface="+mn-ea"/>
            </a:endParaRPr>
          </a:p>
        </p:txBody>
      </p:sp>
      <p:pic>
        <p:nvPicPr>
          <p:cNvPr id="121858" name="图片 3" descr="textimage72.jpeg"/>
          <p:cNvPicPr>
            <a:picLocks noChangeAspect="1"/>
          </p:cNvPicPr>
          <p:nvPr/>
        </p:nvPicPr>
        <p:blipFill>
          <a:blip r:embed="rId3"/>
          <a:srcRect/>
          <a:stretch>
            <a:fillRect/>
          </a:stretch>
        </p:blipFill>
        <p:spPr bwMode="auto">
          <a:xfrm>
            <a:off x="533400" y="1271588"/>
            <a:ext cx="180975" cy="190500"/>
          </a:xfrm>
          <a:prstGeom prst="rect">
            <a:avLst/>
          </a:prstGeom>
          <a:noFill/>
          <a:ln w="9525">
            <a:noFill/>
            <a:miter lim="800000"/>
            <a:headEnd/>
            <a:tailEnd/>
          </a:ln>
        </p:spPr>
      </p:pic>
      <p:pic>
        <p:nvPicPr>
          <p:cNvPr id="121859" name="图片 4" descr="textimage73.jpeg"/>
          <p:cNvPicPr>
            <a:picLocks noChangeAspect="1"/>
          </p:cNvPicPr>
          <p:nvPr/>
        </p:nvPicPr>
        <p:blipFill>
          <a:blip r:embed="rId3"/>
          <a:srcRect/>
          <a:stretch>
            <a:fillRect/>
          </a:stretch>
        </p:blipFill>
        <p:spPr bwMode="auto">
          <a:xfrm>
            <a:off x="542925" y="1736725"/>
            <a:ext cx="180975" cy="190500"/>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17605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角度三　照片、示意图、结构图类图文转换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典例6    </a:t>
            </a:r>
            <a:r>
              <a:rPr lang="en-US" altLang="zh-CN" kern="0" dirty="0">
                <a:solidFill>
                  <a:srgbClr val="000000"/>
                </a:solidFill>
                <a:latin typeface="Times New Roman" pitchFamily="65" charset="-122"/>
                <a:ea typeface="宋体" pitchFamily="65" charset="-122"/>
              </a:rPr>
              <a:t>(2014</a:t>
            </a:r>
            <a:r>
              <a:rPr lang="zh-CN" altLang="en-US" kern="0" dirty="0">
                <a:solidFill>
                  <a:srgbClr val="000000"/>
                </a:solidFill>
                <a:latin typeface="Times New Roman" pitchFamily="65" charset="-122"/>
                <a:ea typeface="宋体" pitchFamily="65" charset="-122"/>
              </a:rPr>
              <a:t>山东</a:t>
            </a:r>
            <a:r>
              <a:rPr lang="en-US" altLang="zh-CN" kern="0" dirty="0">
                <a:solidFill>
                  <a:srgbClr val="000000"/>
                </a:solidFill>
                <a:latin typeface="Times New Roman" pitchFamily="65" charset="-122"/>
                <a:ea typeface="宋体" pitchFamily="65" charset="-122"/>
              </a:rPr>
              <a:t>,17)</a:t>
            </a:r>
            <a:r>
              <a:rPr lang="zh-CN" altLang="en-US" kern="0" dirty="0">
                <a:solidFill>
                  <a:srgbClr val="000000"/>
                </a:solidFill>
                <a:latin typeface="Times New Roman" pitchFamily="65" charset="-122"/>
                <a:ea typeface="宋体" pitchFamily="65" charset="-122"/>
              </a:rPr>
              <a:t>右图是俄罗斯女摄影师艾琳娜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舒米洛娃拍摄的儿子与小兔</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子在一起的画面。请仔细观察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对画面进行准确、生动的描写。要求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使用</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比喻或比拟的修辞手法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不超过</a:t>
            </a:r>
            <a:r>
              <a:rPr lang="en-US" altLang="zh-CN" kern="0" dirty="0">
                <a:solidFill>
                  <a:srgbClr val="000000"/>
                </a:solidFill>
                <a:latin typeface="Times New Roman" pitchFamily="65" charset="-122"/>
                <a:ea typeface="宋体" pitchFamily="65" charset="-122"/>
              </a:rPr>
              <a:t>80</a:t>
            </a:r>
            <a:r>
              <a:rPr lang="zh-CN" altLang="en-US" kern="0" dirty="0">
                <a:solidFill>
                  <a:srgbClr val="000000"/>
                </a:solidFill>
                <a:latin typeface="Times New Roman" pitchFamily="65" charset="-122"/>
                <a:ea typeface="宋体" pitchFamily="65" charset="-122"/>
              </a:rPr>
              <a:t>字。</a:t>
            </a:r>
            <a:r>
              <a:rPr lang="en-US" altLang="zh-CN" kern="0" dirty="0">
                <a:solidFill>
                  <a:srgbClr val="000000"/>
                </a:solidFill>
                <a:latin typeface="Times New Roman" pitchFamily="65" charset="-122"/>
                <a:ea typeface="宋体" pitchFamily="65" charset="-122"/>
              </a:rPr>
              <a:t>(4</a:t>
            </a:r>
            <a:r>
              <a:rPr lang="zh-CN" altLang="en-US" kern="0" dirty="0">
                <a:solidFill>
                  <a:srgbClr val="000000"/>
                </a:solidFill>
                <a:latin typeface="Times New Roman" pitchFamily="65" charset="-122"/>
                <a:ea typeface="宋体" pitchFamily="65" charset="-122"/>
              </a:rPr>
              <a:t>分</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123906" name="图片 2" descr="textimage74.jpeg"/>
          <p:cNvPicPr>
            <a:picLocks noChangeAspect="1"/>
          </p:cNvPicPr>
          <p:nvPr/>
        </p:nvPicPr>
        <p:blipFill>
          <a:blip r:embed="rId3"/>
          <a:srcRect/>
          <a:stretch>
            <a:fillRect/>
          </a:stretch>
        </p:blipFill>
        <p:spPr bwMode="auto">
          <a:xfrm>
            <a:off x="1857375" y="2790825"/>
            <a:ext cx="5429250" cy="3586163"/>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35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(示例)天真烂漫、面带笑容的孩子双手捧着恬静、乖巧的小兔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子。孩子双目微闭,仿佛在喃喃低语,小兔子似在注视着孩子凝神倾听。此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情此景,像冬日里煦暖的阳光,温暖着人们的心田。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看清题目的要求,紧扣要求作答。注意以下几点:①描写画面,注意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细节;②组织语言,注意简明、生动;③抒发己见,切中肯綮;④运用修辞,合乎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要求。 </a:t>
            </a:r>
            <a:endParaRPr lang="zh-CN" altLang="en-US" dirty="0">
              <a:latin typeface="+mn-lt"/>
              <a:ea typeface="+mn-ea"/>
            </a:endParaRPr>
          </a:p>
        </p:txBody>
      </p:sp>
      <p:pic>
        <p:nvPicPr>
          <p:cNvPr id="125954" name="图片 3" descr="textimage75.jpeg"/>
          <p:cNvPicPr>
            <a:picLocks noChangeAspect="1"/>
          </p:cNvPicPr>
          <p:nvPr/>
        </p:nvPicPr>
        <p:blipFill>
          <a:blip r:embed="rId3"/>
          <a:srcRect/>
          <a:stretch>
            <a:fillRect/>
          </a:stretch>
        </p:blipFill>
        <p:spPr bwMode="auto">
          <a:xfrm>
            <a:off x="542925" y="1281113"/>
            <a:ext cx="180975" cy="190500"/>
          </a:xfrm>
          <a:prstGeom prst="rect">
            <a:avLst/>
          </a:prstGeom>
          <a:noFill/>
          <a:ln w="9525">
            <a:noFill/>
            <a:miter lim="800000"/>
            <a:headEnd/>
            <a:tailEnd/>
          </a:ln>
        </p:spPr>
      </p:pic>
      <p:pic>
        <p:nvPicPr>
          <p:cNvPr id="125955" name="图片 4" descr="textimage76.jpeg"/>
          <p:cNvPicPr>
            <a:picLocks noChangeAspect="1"/>
          </p:cNvPicPr>
          <p:nvPr/>
        </p:nvPicPr>
        <p:blipFill>
          <a:blip r:embed="rId3"/>
          <a:srcRect/>
          <a:stretch>
            <a:fillRect/>
          </a:stretch>
        </p:blipFill>
        <p:spPr bwMode="auto">
          <a:xfrm>
            <a:off x="542925" y="2676525"/>
            <a:ext cx="180975" cy="190500"/>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08063"/>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巧解“照片、示意图、结构图”类图文转换题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解答此类题目,可以参考漫画类的方法,但要注意的是,在解读其内容时一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定要做到合情合理。一般要注意:一是读画面,明白图中有什么;二是想画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外,理解艺术作品的艺术内蕴;三是抓细节,运用生动、形象的语言来表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(2015天津,21)下列三幅劝阻吸烟的手势图,你认为哪一幅最好?请结合图像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说明理由。要求70字左右。(5分)</a:t>
            </a:r>
            <a:endParaRPr lang="zh-CN" altLang="en-US" dirty="0">
              <a:latin typeface="+mn-lt"/>
              <a:ea typeface="+mn-ea"/>
            </a:endParaRPr>
          </a:p>
        </p:txBody>
      </p:sp>
      <p:pic>
        <p:nvPicPr>
          <p:cNvPr id="128002" name="图片 3" descr="textimage77.jpeg"/>
          <p:cNvPicPr>
            <a:picLocks noChangeAspect="1"/>
          </p:cNvPicPr>
          <p:nvPr/>
        </p:nvPicPr>
        <p:blipFill>
          <a:blip r:embed="rId3"/>
          <a:srcRect/>
          <a:stretch>
            <a:fillRect/>
          </a:stretch>
        </p:blipFill>
        <p:spPr bwMode="auto">
          <a:xfrm>
            <a:off x="542925" y="660400"/>
            <a:ext cx="8101013" cy="347663"/>
          </a:xfrm>
          <a:prstGeom prst="rect">
            <a:avLst/>
          </a:prstGeom>
          <a:noFill/>
          <a:ln w="9525">
            <a:noFill/>
            <a:miter lim="800000"/>
            <a:headEnd/>
            <a:tailEnd/>
          </a:ln>
        </p:spPr>
      </p:pic>
      <p:pic>
        <p:nvPicPr>
          <p:cNvPr id="128003" name="图片 4" descr="textimage78.jpeg"/>
          <p:cNvPicPr>
            <a:picLocks noChangeAspect="1"/>
          </p:cNvPicPr>
          <p:nvPr/>
        </p:nvPicPr>
        <p:blipFill>
          <a:blip r:embed="rId4"/>
          <a:srcRect/>
          <a:stretch>
            <a:fillRect/>
          </a:stretch>
        </p:blipFill>
        <p:spPr bwMode="auto">
          <a:xfrm>
            <a:off x="519113" y="3448050"/>
            <a:ext cx="123825" cy="200025"/>
          </a:xfrm>
          <a:prstGeom prst="rect">
            <a:avLst/>
          </a:prstGeom>
          <a:noFill/>
          <a:ln w="9525">
            <a:noFill/>
            <a:miter lim="800000"/>
            <a:headEnd/>
            <a:tailEnd/>
          </a:ln>
        </p:spPr>
      </p:pic>
      <p:pic>
        <p:nvPicPr>
          <p:cNvPr id="128004" name="图片 3" descr="textimage79.jpeg"/>
          <p:cNvPicPr>
            <a:picLocks noChangeAspect="1"/>
          </p:cNvPicPr>
          <p:nvPr/>
        </p:nvPicPr>
        <p:blipFill>
          <a:blip r:embed="rId5"/>
          <a:srcRect/>
          <a:stretch>
            <a:fillRect/>
          </a:stretch>
        </p:blipFill>
        <p:spPr bwMode="auto">
          <a:xfrm>
            <a:off x="1571625" y="4729163"/>
            <a:ext cx="6000750" cy="197802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9302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3.(2014课标Ⅰ,17)下面是某中学暑期瑶族村考察的初步构思框架,请把这个构思写成一段话,要求内容完整,表述准确,语言连贯,不超过75个字。(6分)</a:t>
            </a:r>
            <a:endParaRPr lang="zh-CN" altLang="en-US" dirty="0">
              <a:latin typeface="+mn-lt"/>
              <a:ea typeface="+mn-ea"/>
            </a:endParaRPr>
          </a:p>
        </p:txBody>
      </p:sp>
      <p:pic>
        <p:nvPicPr>
          <p:cNvPr id="19458" name="图片 2" descr="textimage8.jpeg"/>
          <p:cNvPicPr>
            <a:picLocks noChangeAspect="1"/>
          </p:cNvPicPr>
          <p:nvPr/>
        </p:nvPicPr>
        <p:blipFill>
          <a:blip r:embed="rId3"/>
          <a:srcRect/>
          <a:stretch>
            <a:fillRect/>
          </a:stretch>
        </p:blipFill>
        <p:spPr bwMode="auto">
          <a:xfrm>
            <a:off x="1027113" y="2276475"/>
            <a:ext cx="6188075" cy="4354513"/>
          </a:xfrm>
          <a:prstGeom prst="rect">
            <a:avLst/>
          </a:prstGeom>
          <a:noFill/>
          <a:ln w="9525">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865688"/>
          </a:xfrm>
          <a:prstGeom prst="rect">
            <a:avLst/>
          </a:prstGeom>
          <a:noFill/>
        </p:spPr>
        <p:txBody>
          <a:bodyPr lIns="0" tIns="0" rIns="0" bIns="0">
            <a:spAutoFit/>
          </a:bodyPr>
          <a:lstStyle/>
          <a:p>
            <a:pPr eaLnBrk="0" fontAlgn="auto" latinLnBrk="1" hangingPunct="0">
              <a:lnSpc>
                <a:spcPct val="150000"/>
              </a:lnSpc>
              <a:spcBef>
                <a:spcPts val="245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(示例1)我认为第一幅劝阻吸烟的手势图最好。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第一幅图中的女孩以手捂鼻,形象调皮,语言含蓄,提示吸烟者要考虑他人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感受,委婉地表达了劝阻吸烟之意,吸烟者易于接受。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(示例2)我认为第二幅劝阻吸烟的手势图最好。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第二幅图中的女孩五指并拢,手心向外,像警察发出明确警示一样,态度坚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决,明确表示了劝阻吸烟之意,对吸烟者有较强的警示作用。</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示例</a:t>
            </a:r>
            <a:r>
              <a:rPr lang="en-US" altLang="zh-CN" kern="0" dirty="0">
                <a:solidFill>
                  <a:srgbClr val="000000"/>
                </a:solidFill>
                <a:latin typeface="Times New Roman" pitchFamily="65" charset="-122"/>
                <a:ea typeface="宋体" pitchFamily="65" charset="-122"/>
              </a:rPr>
              <a:t>3)</a:t>
            </a:r>
            <a:r>
              <a:rPr lang="zh-CN" altLang="en-US" kern="0" dirty="0">
                <a:solidFill>
                  <a:srgbClr val="000000"/>
                </a:solidFill>
                <a:latin typeface="Times New Roman" pitchFamily="65" charset="-122"/>
                <a:ea typeface="宋体" pitchFamily="65" charset="-122"/>
              </a:rPr>
              <a:t>我认为第三幅劝阻吸烟的手势图最好。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第三幅图中的女孩借用了体育比赛的暂停手势</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既具有幽默感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又不乏坚决的态度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还留有“你一会儿到可以吸烟的地方吸吧”的委婉余地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劝阻效果更好。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100" kern="0" spc="73"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仔细观察三幅图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以手势特点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我介意”“不可以”“请停止”的含义、语气、效果等角度为切入点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组织语言说明理由。答案不唯一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但观点要明确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理由要充分。</a:t>
            </a:r>
            <a:endParaRPr lang="zh-CN" altLang="en-US" dirty="0">
              <a:latin typeface="+mn-lt"/>
              <a:ea typeface="+mn-ea"/>
            </a:endParaRPr>
          </a:p>
        </p:txBody>
      </p:sp>
      <p:pic>
        <p:nvPicPr>
          <p:cNvPr id="130050" name="图片 4" descr="textimage80.jpeg"/>
          <p:cNvPicPr>
            <a:picLocks noChangeAspect="1"/>
          </p:cNvPicPr>
          <p:nvPr/>
        </p:nvPicPr>
        <p:blipFill>
          <a:blip r:embed="rId3"/>
          <a:srcRect/>
          <a:stretch>
            <a:fillRect/>
          </a:stretch>
        </p:blipFill>
        <p:spPr bwMode="auto">
          <a:xfrm>
            <a:off x="571500" y="1276350"/>
            <a:ext cx="180975" cy="190500"/>
          </a:xfrm>
          <a:prstGeom prst="rect">
            <a:avLst/>
          </a:prstGeom>
          <a:noFill/>
          <a:ln w="9525">
            <a:noFill/>
            <a:miter lim="800000"/>
            <a:headEnd/>
            <a:tailEnd/>
          </a:ln>
        </p:spPr>
      </p:pic>
      <p:pic>
        <p:nvPicPr>
          <p:cNvPr id="130051" name="图片 3" descr="textimage81.jpeg"/>
          <p:cNvPicPr>
            <a:picLocks noChangeAspect="1"/>
          </p:cNvPicPr>
          <p:nvPr/>
        </p:nvPicPr>
        <p:blipFill>
          <a:blip r:embed="rId3"/>
          <a:srcRect/>
          <a:stretch>
            <a:fillRect/>
          </a:stretch>
        </p:blipFill>
        <p:spPr bwMode="auto">
          <a:xfrm>
            <a:off x="490538" y="5278438"/>
            <a:ext cx="180975" cy="190500"/>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384300"/>
            <a:ext cx="8505825" cy="13922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清单　了解漫画的五大特点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1.夸张渲染,突出特质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让我们来看漫画《好险》:</a:t>
            </a:r>
            <a:endParaRPr lang="zh-CN" altLang="en-US" dirty="0">
              <a:latin typeface="+mn-lt"/>
              <a:ea typeface="+mn-ea"/>
            </a:endParaRPr>
          </a:p>
        </p:txBody>
      </p:sp>
      <p:grpSp>
        <p:nvGrpSpPr>
          <p:cNvPr id="132098" name="组合 2"/>
          <p:cNvGrpSpPr>
            <a:grpSpLocks/>
          </p:cNvGrpSpPr>
          <p:nvPr/>
        </p:nvGrpSpPr>
        <p:grpSpPr bwMode="auto">
          <a:xfrm>
            <a:off x="3143250" y="776288"/>
            <a:ext cx="2000250" cy="601662"/>
            <a:chOff x="3571875" y="1314450"/>
            <a:chExt cx="2000250" cy="600884"/>
          </a:xfrm>
        </p:grpSpPr>
        <p:sp>
          <p:nvSpPr>
            <p:cNvPr id="4" name="对角圆角矩形 3"/>
            <p:cNvSpPr/>
            <p:nvPr/>
          </p:nvSpPr>
          <p:spPr>
            <a:xfrm>
              <a:off x="3571875" y="1314450"/>
              <a:ext cx="2000250" cy="561248"/>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132101" name="TextBox 4"/>
            <p:cNvSpPr txBox="1">
              <a:spLocks noChangeArrowheads="1"/>
            </p:cNvSpPr>
            <p:nvPr/>
          </p:nvSpPr>
          <p:spPr bwMode="auto">
            <a:xfrm>
              <a:off x="3638550" y="13305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知识清单</a:t>
              </a:r>
            </a:p>
          </p:txBody>
        </p:sp>
      </p:grpSp>
      <p:pic>
        <p:nvPicPr>
          <p:cNvPr id="132099" name="图片 2" descr="textimage83.jpeg"/>
          <p:cNvPicPr>
            <a:picLocks noChangeAspect="1"/>
          </p:cNvPicPr>
          <p:nvPr/>
        </p:nvPicPr>
        <p:blipFill>
          <a:blip r:embed="rId3"/>
          <a:srcRect/>
          <a:stretch>
            <a:fillRect/>
          </a:stretch>
        </p:blipFill>
        <p:spPr bwMode="auto">
          <a:xfrm>
            <a:off x="2071688" y="2847975"/>
            <a:ext cx="4597400" cy="3638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20713"/>
            <a:ext cx="8505825" cy="52212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这是一个刚过铁路还站在轨道边的旅行者,他的西服已被切去了一角,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裤子也被剐破,露出花内裤,旅行箱也被剐去了一半,显然是火车通过产生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的后果。这如果是在现实生活中,旅行者早就命赴黄泉了,但漫画作者却没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有让他死,而是通过夸张的手法,突出了违反交通规则的危险。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2.借物喻人,巧妙表意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漫画中的物往往是寄寓了喻义的,时时透视出人和人类社会的内容——人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类的思想、人类社会复杂的内容。</a:t>
            </a:r>
            <a:endParaRPr lang="zh-CN" altLang="en-US" dirty="0">
              <a:latin typeface="+mn-lt"/>
              <a:ea typeface="+mn-ea"/>
            </a:endParaRPr>
          </a:p>
        </p:txBody>
      </p:sp>
      <p:pic>
        <p:nvPicPr>
          <p:cNvPr id="134146" name="图片 3" descr="textimage84.jpeg"/>
          <p:cNvPicPr>
            <a:picLocks noChangeAspect="1"/>
          </p:cNvPicPr>
          <p:nvPr/>
        </p:nvPicPr>
        <p:blipFill>
          <a:blip r:embed="rId3"/>
          <a:srcRect/>
          <a:stretch>
            <a:fillRect/>
          </a:stretch>
        </p:blipFill>
        <p:spPr bwMode="auto">
          <a:xfrm>
            <a:off x="1643063" y="3921125"/>
            <a:ext cx="5715000" cy="2551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32527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这是丰子恺先生的漫画</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一位师傅把一块块泥放进模子里</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印出了一个个一</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模一样的泥娃娃。这反映了我们的传统教育</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千人一面</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抹杀个性。</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该漫画通过比喻的手法告诉人们这种模式化教学会阻碍大批有创造潜能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的儿童的发展,并将导致综合国力的下降。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3.幽默诙谐,辛辣讽刺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漫画最大的功效就在于针砭时弊,完成这一任务的手段,就是借助幽默诙谐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的画面,形成辛辣的讽刺的效果。</a:t>
            </a:r>
            <a:endParaRPr lang="zh-CN" altLang="en-US" dirty="0">
              <a:latin typeface="+mn-lt"/>
              <a:ea typeface="+mn-ea"/>
            </a:endParaRPr>
          </a:p>
        </p:txBody>
      </p:sp>
      <p:pic>
        <p:nvPicPr>
          <p:cNvPr id="136194" name="图片 2" descr="textimage85.jpeg"/>
          <p:cNvPicPr>
            <a:picLocks noChangeAspect="1"/>
          </p:cNvPicPr>
          <p:nvPr/>
        </p:nvPicPr>
        <p:blipFill>
          <a:blip r:embed="rId3"/>
          <a:srcRect/>
          <a:stretch>
            <a:fillRect/>
          </a:stretch>
        </p:blipFill>
        <p:spPr bwMode="auto">
          <a:xfrm>
            <a:off x="4572000" y="3644900"/>
            <a:ext cx="3397250" cy="3062288"/>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上面这幅漫画中的主人翁把“自我批评”的样子的确做到家了。你看他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主动露出臀部,把巨大的标有“自我批评”字样的注射器高高举起,大有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“恨病打针”的气度。可是,落到实处,注射器上连针头都没有,真是虚伪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至极!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4.以点带面,含意丰富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漫画毕竟是一小方天地,因此,它要反映社会问题就必须借助于点来带面。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7065" kern="0" spc="31409" dirty="0">
                <a:solidFill>
                  <a:srgbClr val="000000"/>
                </a:solidFill>
                <a:latin typeface="Times New Roman" pitchFamily="65" charset="-122"/>
                <a:ea typeface="宋体" pitchFamily="65" charset="-122"/>
              </a:rPr>
              <a:t> </a:t>
            </a:r>
            <a:endParaRPr lang="zh-CN" altLang="en-US" dirty="0">
              <a:latin typeface="+mn-lt"/>
              <a:ea typeface="+mn-ea"/>
            </a:endParaRPr>
          </a:p>
        </p:txBody>
      </p:sp>
      <p:pic>
        <p:nvPicPr>
          <p:cNvPr id="138242" name="图片 3" descr="textimage86.jpeg"/>
          <p:cNvPicPr>
            <a:picLocks noChangeAspect="1"/>
          </p:cNvPicPr>
          <p:nvPr/>
        </p:nvPicPr>
        <p:blipFill>
          <a:blip r:embed="rId3"/>
          <a:srcRect/>
          <a:stretch>
            <a:fillRect/>
          </a:stretch>
        </p:blipFill>
        <p:spPr bwMode="auto">
          <a:xfrm>
            <a:off x="542925" y="4068763"/>
            <a:ext cx="4886325" cy="1857375"/>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3667125"/>
          </a:xfrm>
          <a:prstGeom prst="rect">
            <a:avLst/>
          </a:prstGeom>
          <a:noFill/>
        </p:spPr>
        <p:txBody>
          <a:bodyPr lIns="0" tIns="0" rIns="0" bIns="0">
            <a:spAutoFit/>
          </a:bodyPr>
          <a:lstStyle/>
          <a:p>
            <a:pPr eaLnBrk="0" fontAlgn="auto" latinLnBrk="1" hangingPunct="0">
              <a:lnSpc>
                <a:spcPct val="150000"/>
              </a:lnSpc>
              <a:spcBef>
                <a:spcPts val="1718"/>
              </a:spcBef>
              <a:spcAft>
                <a:spcPts val="0"/>
              </a:spcAft>
              <a:defRPr/>
            </a:pPr>
            <a:r>
              <a:rPr lang="zh-CN" altLang="en-US" sz="2012" kern="0" dirty="0">
                <a:solidFill>
                  <a:srgbClr val="000000"/>
                </a:solidFill>
                <a:latin typeface="Times New Roman" pitchFamily="65" charset="-122"/>
                <a:ea typeface="宋体" pitchFamily="65" charset="-122"/>
              </a:rPr>
              <a:t>　　上图中一共有3只苹果,左边的一只商家没有在上面作任何标记,表示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这是一只普通苹果,已经长出虫子;右边的两只苹果上面贴着“优”字的标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记,表示这是优质苹果,但其中一只也长出了虫子。它用十分直观的手法讽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刺社会上那种以次充好、损害消费者利益的欺诈行为。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5.对比强化,彰显重点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对比是最能凸显事物特征的艺术手法。漫画通常也采用这种手法,把事物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的特征淋漓尽致地表现出来。</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　　本漫画通过对比的手法,警示人们一味乱砍滥伐将导致的严重后果。</a:t>
            </a:r>
            <a:endParaRPr lang="zh-CN" altLang="en-US" dirty="0">
              <a:latin typeface="+mn-lt"/>
              <a:ea typeface="+mn-ea"/>
            </a:endParaRPr>
          </a:p>
        </p:txBody>
      </p:sp>
      <p:pic>
        <p:nvPicPr>
          <p:cNvPr id="140290" name="图片 3" descr="textimage87.jpeg"/>
          <p:cNvPicPr>
            <a:picLocks noChangeAspect="1"/>
          </p:cNvPicPr>
          <p:nvPr/>
        </p:nvPicPr>
        <p:blipFill>
          <a:blip r:embed="rId3"/>
          <a:srcRect/>
          <a:stretch>
            <a:fillRect/>
          </a:stretch>
        </p:blipFill>
        <p:spPr bwMode="auto">
          <a:xfrm>
            <a:off x="1000125" y="4492625"/>
            <a:ext cx="6734175" cy="20955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90663"/>
            <a:ext cx="8505825" cy="319881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(示例)本次瑶族村三日行考察要求参加人员事先查阅资料,了解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瑶族概况,备好所需行装;考察期间的主要活动有参观、访谈以及与村民联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谊,每人需写日记记录考察情况。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首先认真观察构思框架图,理清活动的先后顺序,语言简练、内容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全面贴切、上下连贯地进行表述。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4.(2014课标Ⅱ,17)下面是某班级春游活动的构思框架,请把这个构思写成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一段话,要求内容完整,表述准确,语言连贯,不超过75个字。(6分)</a:t>
            </a:r>
            <a:endParaRPr lang="zh-CN" altLang="en-US" dirty="0">
              <a:latin typeface="+mn-lt"/>
              <a:ea typeface="+mn-ea"/>
            </a:endParaRPr>
          </a:p>
        </p:txBody>
      </p:sp>
      <p:pic>
        <p:nvPicPr>
          <p:cNvPr id="21506" name="图片 3" descr="textimage9.jpeg"/>
          <p:cNvPicPr>
            <a:picLocks noChangeAspect="1"/>
          </p:cNvPicPr>
          <p:nvPr/>
        </p:nvPicPr>
        <p:blipFill>
          <a:blip r:embed="rId3"/>
          <a:srcRect/>
          <a:stretch>
            <a:fillRect/>
          </a:stretch>
        </p:blipFill>
        <p:spPr bwMode="auto">
          <a:xfrm>
            <a:off x="500063" y="1628775"/>
            <a:ext cx="180975" cy="190500"/>
          </a:xfrm>
          <a:prstGeom prst="rect">
            <a:avLst/>
          </a:prstGeom>
          <a:noFill/>
          <a:ln w="9525">
            <a:noFill/>
            <a:miter lim="800000"/>
            <a:headEnd/>
            <a:tailEnd/>
          </a:ln>
        </p:spPr>
      </p:pic>
      <p:pic>
        <p:nvPicPr>
          <p:cNvPr id="21507" name="图片 4" descr="textimage10.jpeg"/>
          <p:cNvPicPr>
            <a:picLocks noChangeAspect="1"/>
          </p:cNvPicPr>
          <p:nvPr/>
        </p:nvPicPr>
        <p:blipFill>
          <a:blip r:embed="rId3"/>
          <a:srcRect/>
          <a:stretch>
            <a:fillRect/>
          </a:stretch>
        </p:blipFill>
        <p:spPr bwMode="auto">
          <a:xfrm>
            <a:off x="542925" y="3024188"/>
            <a:ext cx="180975" cy="1905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18589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(示例)本次春游全班分为5个小组,以组为单位准备所需物品,要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求人人参与,组长负责协调;各组拿出美食进行班级评比,并参加游艺活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动。(内容完整,给1分;归属得当,给1分;表述准确,给2分;语言连贯,给2分。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如有其他答案,只要符合要求,可酌情给分;字数超出要求,酌情扣分)</a:t>
            </a:r>
            <a:endParaRPr lang="zh-CN" altLang="en-US" dirty="0">
              <a:latin typeface="+mn-lt"/>
              <a:ea typeface="+mn-ea"/>
            </a:endParaRPr>
          </a:p>
        </p:txBody>
      </p:sp>
      <p:pic>
        <p:nvPicPr>
          <p:cNvPr id="23554" name="图片 3" descr="textimage12.jpeg"/>
          <p:cNvPicPr>
            <a:picLocks noChangeAspect="1"/>
          </p:cNvPicPr>
          <p:nvPr/>
        </p:nvPicPr>
        <p:blipFill>
          <a:blip r:embed="rId3"/>
          <a:srcRect/>
          <a:stretch>
            <a:fillRect/>
          </a:stretch>
        </p:blipFill>
        <p:spPr bwMode="auto">
          <a:xfrm>
            <a:off x="519113" y="1042988"/>
            <a:ext cx="180975" cy="190500"/>
          </a:xfrm>
          <a:prstGeom prst="rect">
            <a:avLst/>
          </a:prstGeom>
          <a:noFill/>
          <a:ln w="9525">
            <a:noFill/>
            <a:miter lim="800000"/>
            <a:headEnd/>
            <a:tailEnd/>
          </a:ln>
        </p:spPr>
      </p:pic>
      <p:pic>
        <p:nvPicPr>
          <p:cNvPr id="23555" name="图片 2" descr="textimage11.jpeg"/>
          <p:cNvPicPr>
            <a:picLocks noChangeAspect="1"/>
          </p:cNvPicPr>
          <p:nvPr/>
        </p:nvPicPr>
        <p:blipFill>
          <a:blip r:embed="rId4"/>
          <a:srcRect/>
          <a:stretch>
            <a:fillRect/>
          </a:stretch>
        </p:blipFill>
        <p:spPr bwMode="auto">
          <a:xfrm>
            <a:off x="1785938" y="2919413"/>
            <a:ext cx="5000625" cy="34290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要全面理解图中各个组成部分的含意</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包括图形的名称、标注等</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要重点分析小组与班级之间的交叉关系</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然后用准确、简明、连贯的语言</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表达出来。</a:t>
            </a:r>
            <a:endParaRPr lang="zh-CN" altLang="en-US" sz="2400" dirty="0">
              <a:latin typeface="+mn-lt"/>
              <a:ea typeface="+mn-ea"/>
            </a:endParaRPr>
          </a:p>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5.(2013</a:t>
            </a:r>
            <a:r>
              <a:rPr lang="zh-CN" altLang="en-US" sz="2012" kern="0" dirty="0">
                <a:solidFill>
                  <a:srgbClr val="000000"/>
                </a:solidFill>
                <a:latin typeface="Times New Roman" pitchFamily="65" charset="-122"/>
                <a:ea typeface="宋体" pitchFamily="65" charset="-122"/>
              </a:rPr>
              <a:t>课标</a:t>
            </a:r>
            <a:r>
              <a:rPr lang="en-US" altLang="zh-CN" sz="2012" kern="0" dirty="0">
                <a:solidFill>
                  <a:srgbClr val="000000"/>
                </a:solidFill>
                <a:latin typeface="Times New Roman" pitchFamily="65" charset="-122"/>
                <a:ea typeface="宋体" pitchFamily="65" charset="-122"/>
              </a:rPr>
              <a:t>Ⅰ,17)</a:t>
            </a:r>
            <a:r>
              <a:rPr lang="zh-CN" altLang="en-US" sz="2012" kern="0" dirty="0">
                <a:solidFill>
                  <a:srgbClr val="000000"/>
                </a:solidFill>
                <a:latin typeface="Times New Roman" pitchFamily="65" charset="-122"/>
                <a:ea typeface="宋体" pitchFamily="65" charset="-122"/>
              </a:rPr>
              <a:t>下面是我国颁布的“中国环境标志”</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请写出该标志中</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除文字以外的构图要素及其寓意</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要求语意简明</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句子通顺</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不超过</a:t>
            </a:r>
            <a:r>
              <a:rPr lang="en-US" altLang="zh-CN" sz="2012" kern="0" dirty="0">
                <a:solidFill>
                  <a:srgbClr val="000000"/>
                </a:solidFill>
                <a:latin typeface="Times New Roman" pitchFamily="65" charset="-122"/>
                <a:ea typeface="宋体" pitchFamily="65" charset="-122"/>
              </a:rPr>
              <a:t>70</a:t>
            </a:r>
            <a:r>
              <a:rPr lang="zh-CN" altLang="en-US" sz="2012" kern="0" dirty="0">
                <a:solidFill>
                  <a:srgbClr val="000000"/>
                </a:solidFill>
                <a:latin typeface="Times New Roman" pitchFamily="65" charset="-122"/>
                <a:ea typeface="宋体" pitchFamily="65" charset="-122"/>
              </a:rPr>
              <a:t>个</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字。</a:t>
            </a:r>
            <a:r>
              <a:rPr lang="en-US" altLang="zh-CN" sz="2012" kern="0" dirty="0">
                <a:solidFill>
                  <a:srgbClr val="000000"/>
                </a:solidFill>
                <a:latin typeface="Times New Roman" pitchFamily="65" charset="-122"/>
                <a:ea typeface="宋体" pitchFamily="65" charset="-122"/>
              </a:rPr>
              <a:t>(5</a:t>
            </a:r>
            <a:r>
              <a:rPr lang="zh-CN" altLang="en-US" sz="2012" kern="0" dirty="0">
                <a:solidFill>
                  <a:srgbClr val="000000"/>
                </a:solidFill>
                <a:latin typeface="Times New Roman" pitchFamily="65" charset="-122"/>
                <a:ea typeface="宋体" pitchFamily="65" charset="-122"/>
              </a:rPr>
              <a:t>分</a:t>
            </a:r>
            <a:r>
              <a:rPr lang="en-US" altLang="zh-CN" sz="2012"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25602" name="图片 3" descr="textimage14.jpeg"/>
          <p:cNvPicPr>
            <a:picLocks noChangeAspect="1"/>
          </p:cNvPicPr>
          <p:nvPr/>
        </p:nvPicPr>
        <p:blipFill>
          <a:blip r:embed="rId3"/>
          <a:srcRect/>
          <a:stretch>
            <a:fillRect/>
          </a:stretch>
        </p:blipFill>
        <p:spPr bwMode="auto">
          <a:xfrm>
            <a:off x="2714625" y="3921125"/>
            <a:ext cx="2370138" cy="2370138"/>
          </a:xfrm>
          <a:prstGeom prst="rect">
            <a:avLst/>
          </a:prstGeom>
          <a:noFill/>
          <a:ln w="9525">
            <a:noFill/>
            <a:miter lim="800000"/>
            <a:headEnd/>
            <a:tailEnd/>
          </a:ln>
        </p:spPr>
      </p:pic>
      <p:pic>
        <p:nvPicPr>
          <p:cNvPr id="25603" name="图片 4" descr="textimage15.jpeg"/>
          <p:cNvPicPr>
            <a:picLocks noChangeAspect="1"/>
          </p:cNvPicPr>
          <p:nvPr/>
        </p:nvPicPr>
        <p:blipFill>
          <a:blip r:embed="rId4"/>
          <a:srcRect/>
          <a:stretch>
            <a:fillRect/>
          </a:stretch>
        </p:blipFill>
        <p:spPr bwMode="auto">
          <a:xfrm>
            <a:off x="485775" y="1300163"/>
            <a:ext cx="180975" cy="190500"/>
          </a:xfrm>
          <a:prstGeom prst="rect">
            <a:avLst/>
          </a:prstGeom>
          <a:noFill/>
          <a:ln w="9525">
            <a:noFill/>
            <a:miter lim="800000"/>
            <a:headEnd/>
            <a:tailEnd/>
          </a:ln>
        </p:spPr>
      </p:pic>
      <p:sp>
        <p:nvSpPr>
          <p:cNvPr id="6" name="矩形 5"/>
          <p:cNvSpPr/>
          <p:nvPr/>
        </p:nvSpPr>
        <p:spPr>
          <a:xfrm>
            <a:off x="0" y="704850"/>
            <a:ext cx="9144000" cy="177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TotalTime>
  <Words>8445</Words>
  <PresentationFormat>自定义</PresentationFormat>
  <Paragraphs>276</Paragraphs>
  <Slides>65</Slides>
  <Notes>65</Notes>
  <HiddenSlides>0</HiddenSlides>
  <MMClips>0</MMClips>
  <ScaleCrop>false</ScaleCrop>
  <HeadingPairs>
    <vt:vector size="6" baseType="variant">
      <vt:variant>
        <vt:lpstr>已用的字体</vt:lpstr>
      </vt:variant>
      <vt:variant>
        <vt:i4>7</vt:i4>
      </vt:variant>
      <vt:variant>
        <vt:lpstr>演示文稿设计模板</vt:lpstr>
      </vt:variant>
      <vt:variant>
        <vt:i4>7</vt:i4>
      </vt:variant>
      <vt:variant>
        <vt:lpstr>幻灯片标题</vt:lpstr>
      </vt:variant>
      <vt:variant>
        <vt:i4>65</vt:i4>
      </vt:variant>
    </vt:vector>
  </HeadingPairs>
  <TitlesOfParts>
    <vt:vector size="79" baseType="lpstr">
      <vt:lpstr>Calibri</vt:lpstr>
      <vt:lpstr>宋体</vt:lpstr>
      <vt:lpstr>Arial</vt:lpstr>
      <vt:lpstr>黑体</vt:lpstr>
      <vt:lpstr>Times New Roman</vt:lpstr>
      <vt:lpstr>Arial Narrow</vt:lpstr>
      <vt:lpstr>Arial Unicode MS</vt:lpstr>
      <vt:lpstr>主题1</vt:lpstr>
      <vt:lpstr>主题1</vt:lpstr>
      <vt:lpstr>主题1</vt:lpstr>
      <vt:lpstr>主题1</vt:lpstr>
      <vt:lpstr>主题1</vt:lpstr>
      <vt:lpstr>主题1</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Windows 用户</cp:lastModifiedBy>
  <cp:revision>134</cp:revision>
  <dcterms:modified xsi:type="dcterms:W3CDTF">2016-07-19T03:21:21Z</dcterms:modified>
</cp:coreProperties>
</file>