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78" r:id="rId23"/>
    <p:sldId id="279" r:id="rId24"/>
    <p:sldId id="280" r:id="rId25"/>
    <p:sldId id="274" r:id="rId26"/>
    <p:sldId id="281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65" autoAdjust="0"/>
    <p:restoredTop sz="94660"/>
  </p:normalViewPr>
  <p:slideViewPr>
    <p:cSldViewPr showGuides="1">
      <p:cViewPr varScale="1">
        <p:scale>
          <a:sx n="89" d="100"/>
          <a:sy n="89" d="100"/>
        </p:scale>
        <p:origin x="-888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B60B9-F71C-44D5-BDA5-741DCC774A5F}" type="datetimeFigureOut">
              <a:rPr lang="zh-CN" altLang="en-US" smtClean="0"/>
              <a:pPr/>
              <a:t>2020/3/7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F45AC-6C65-47A8-9DBF-3B0143043D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F45AC-6C65-47A8-9DBF-3B0143043D0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F45AC-6C65-47A8-9DBF-3B0143043D0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F45AC-6C65-47A8-9DBF-3B0143043D0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F45AC-6C65-47A8-9DBF-3B0143043D0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F45AC-6C65-47A8-9DBF-3B0143043D0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76287-AEF3-4013-819D-C620AA60FCAA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36B28-9632-4887-8D31-9FD3451E3BEB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C1F99-A609-4B80-A5A0-F57D6ADD626E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2413C-A565-4024-B314-8D58E3FEC877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2D72-9107-4442-A7C4-D5C32C7E2DD9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6AEA-7846-4A8B-9FF1-0F79D72EFE93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C51F7-8A2A-4631-A759-BA00C472721B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4ECAD-A182-4CFE-8717-DA881929AF65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3B7EE-BD6D-4387-9E4A-970FD0A711CB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410F7-16CE-49BC-87B6-67D6017CC374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A097A-0D6A-4578-9289-994CFC1459B0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F031E-E127-445C-B53F-6A3285254814}" type="datetime1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42B5B-FED7-4628-9C06-FCC972380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EASABIAAD/2wBDAAgGBgcGBQgHBwcJCQgKDBQNDAsLDBkSEw8UHRofHh0aHBwgJC4nICIsIxwcKDcpLDAxNDQ0Hyc5PTgyPC4zNDL/2wBDAQkJCQwLDBgNDRgyIRwhMjIyMjIyMjIyMjIyMjIyMjIyMjIyMjIyMjIyMjIyMjIyMjIyMjIyMjIyMjIyMjIyMjL/wAARCAEsAhYDAREAAhEBAxEB/8QAHAAAAQUBAQEAAAAAAAAAAAAAAgABAwQFBgcI/8QAQBAAAQMDAwIFAgQEBAYCAQUAAQIDEQAEIQUSMUFRBhMiYXGBkRQyobEjQsHRB1Lh8BUWJDNicoLxojRDkrLS/8QAGgEBAQEBAQEBAAAAAAAAAAAAAAECAwQFBv/EACgRAQEAAgIDAAICAgMBAQEAAAABAhEDIQQSMQVBIjITURQzcSNCYf/aAAwDAQACEQMRAD8A8xr4z9aec0aIpSRkVdmjDAgYqBUCoF8CgUx1oFNA0mqh6iFQKgRMiKBoxVC6VAUAjNFKY+KLVnTbFepXoZSFlCUKcWUCSEp5/oPrXbiw3Xn8nmnFjt0yBp9hYOWpuUIdUkyESYBHfvNfQkkmo/P8vJc8t1m/jnFbdqEgBIR7mO/ejk0LO3uNSuEKLSmx+Q7Wz6x8nGOKsGfqOk2zGordQHEPsuBa2kryczMcjjpitDQYvbPWtKeQyhSbhW4NsKAJeE7ikADJAn3xmpRnaPeK0C/dS+hatOfH4W5ZdncCRj4UIMH5qClpl+rTXrrTm993pr6ylTDwhSk5AIjgxQZOqWDmn3ymlkEbAsKmZScjPeOfegqPNjygoJIIHbEVBPpPmOuXNulIUl1A3A+xmao1tL0lDWo2zl6tKLRLiVqKXIKeT2MTFB1bN0w0pm3SQG2fMueRvWEDp/7biIoRQb8RO3n/ABNy6c3v37m0toVloYAPcEAY/wBaLWixp1pfJVa+s2unsJceWB+ZY/Iif1I+KI5LTbu4uL1pxtguveYNiUgDnGTxQW73TdQ8PvsXjLYTbuLlBQvcEr3Axjg8cdKfReuNSTcFt3UNPYDTiIQoDYoxHCpA68TV9Y1/lyx+VGnTrK8tlNpK0vyClSVTBJwFIOY9wTWM+CZTp34fNzxy7Yb7Srd9bKo3IMGOPp7V87kwuN0+9x8kzxliMViNCBpVEYPWoAVzViFVCOM0UQO4e9EqNYiiDbWUwQaAlZM0AFOaBwMUAmKBxAFA5EjAoAUeasAc/FUOKIVAJoBoFQKgVA9AqBUDHigGqLArk6HEjmjR1dKAaBdaBxQImOKBp96MmntVUQHeopGjJqBUCoGnMUBRigXSgSW1OuIabSVOLO1IHUmtY423pMsphN1uNs/8NbVaJc/iuH+MoCNwHCQZnbOc8/avocfHMY+B5XkXly0heQ2c8GOe9dHkJALSRuwfeg0bXUL0Qhh52Yjagnr2oGurlu/3G7SpV2j/ALNw0AFtnqD0I9jSUZGsFebu3RcMPBSUveQlQaJAASsK5zMdOxqij+Ifu/xC715w3bboUpLn51LEyf0/WgJp/wAt1t5yWkraCUmMiDQjoV6adRtGbdMLKGPS+UkFKZKgIj6e/Sm/9tM3WNCOmKDDDwv/ADWgsFgGWyRwoHg5puMqjFs5a25Uy1t80JCjG5SCOkDp165psTvXzFrpjWmISHgZWtxThG1ZwAI6CTIHJPtQOx5lruG4l5bZBUz/ACiSNqYEQe9BJaWTzV82LS0Uu+fRtTiUM8SfpQXbrU7+xK9H0sut7ipu6uNv5ySdygTxMmTz2oD0PxGzptwbfT9PbSp1GzepUFUHgkyAI6gfrQdk3qjl7ZC2Xc2j723fFraqeBAPOTu++aDndUu1WD34XWAtplz8lwlglMjrB78cSM03U0538dZNPKHkF5tMhtxtexac4UPetzJLFhHlau0Q6gt3CiQm6KfS4YJAPQKMcfauPNx45T49vi8+WFmP6YtfN+dPvTvs4OaKIGKlDUiU0mqkPz0ii0gdv3ohymc0Ec7VUBb6BbpPNAYI70ArjEUAbiKIkG4poBUAQcVYGQnkZooTgxVQ1AjQBQOBNAW3FAxGaBqBqBUDE5ohqqLFcncqKYTVBRUDEEUDZmjJE5q6DAE1VSBMCstaImiBJmjJpqh5qASSa0Ek0BjishHmqOh8Pt29i4i+u9oK0nYFGYHeB3r18OHW3y/O8jX8Ya7dZ3ktWim1FUlKlGBPQTn9a9UfI3tRU6tREgJSPag2NM1C4sEb7OzcdvCQBLYcRHYoKSDQdro/hgv2yb/U0gvuq84wnYSSZggRA6R+gqWzRHQGytAzJt2iAYAKBzWNtRRuWmi04wppBaWIUmIBHwKm2tObV4Q0Nt0uosUpMRAWqP35q+1Jikt9NtUpG2zZJSIBUgEx9am6vrF0tJDZShOyc+nFF0rWelWjV55+wqURwTgnufem2ddh1VVjbhEWKfMWfQltvHbJHAq7LHLXXhu6Dyr20ZbWVk72wrgk8p+BFblT10pJ8P6hZXIbuWFkrEBSCSmY7ilqadhYaRc6afOkKVtglpGU+w7isXJqTpnu6TdX1oUL81CjJkkkAn/fFWZM+rBY0waHqD7ty2LhDTZCQSpIXuEdMxE9a3LtLNMpvU7hF7/0aXmVLOGmXFEfrRHWPahrVtZt3F8jTNQ019ELaRsdITGN0HcPnp1iqOdGkp1Im405tLVutzb5SnCdhjIBP6A/rVk2zldNJ7SrfS0vPJcUq38r1pABAmB14IJmulx6THPvbnnrdy3vV2zskg+lf+YHgz/WvBy8U+vu+Ny+0RGAfSZryWae84NFFg0SgNEKeIoGNA+48UCyelABEUCHOaCQEA0DqPpxFEAozBHSrAaCe9KEVek4FQMjmetA4AnIqwRKScmqAJNAhzmgNIFA/SgaBFAJHagHpQN0oG61UI0RYArk9BUCmgIEcVF2FRFa0zTDJppEg9OR+bv2qAJijWy3CeaJsxVNVDCgRqhUDUCHIoDmRUAkFRhOSTArWM3S9Tb0VjQbNoNO6o+UJKEbG2kwqAkDHvOeK+hj1NPzPNl752pFW6b+4H4GwaQtS8LdBcLk4n1TFacmnb6IbpQbd/DrvEDYgpbSoNQckgQFGJ5wKux2GmaS1YNpKW/4n+aZI75olWrpOwAKkE9K51qKTshufestM98SknnOKNRSXIzAoqNMBU8GgtQFJnv3FACW0BRCentQEGemM80BeSlAkD7CKm1pQnqMVUEQNogAUES5CSUmDQcl4i0m/u0KuLe6UEpQAplSjsUBmY7/ANq3jWMo5NoapYQ5boQ0pXKyraTjpuA+1bZ02mbhpy2Nxeqs0aj6XEONtqbUB0Dm1IhRkgKTnnnmqoLfS03927cabqDLL0DzOClZJ/IsDn1QN0AGRIBozlNxzd9fX1nf3m4IbC1G2uGkjAUOR8jbzWpWPXp0V9cWmpsFKXULU4hRaPwsn9RH2rHJJcXq8XkszkcqMpBr5l+v0U+bKopTBolImhDCilmiUpHU0QJcSP5q161n2n+zFYPWrMb/AKT3x/2UjvU1V9ocKHepZVFOKhQg4oGJIq6BhUpzUC3ZxQGg7lUBPxyOKsIrlMxVCgigSaAqBdKBuKCMnNAjxQNVQ5M0RPXJ2KgVAxmaBjWg6aGxE1kCea0BoHoFQNQI0CoFQEOKC9otp+M1e3biUhW9ZmIA5P7V145uuHk8kw467Jhi6eUlTq/MUoqCSRMp6QkCfevbrp+ctaWoJuWrRlV25ctlToQG2AlBcUTgJTJJV7mrpHeaBpItg5cPobFy6Spwo4B7f3PU00NwgmBwKCndtIWSTn61itxnuMbmimRg/pWVZ7wShtSQmTzJorP2k4jFFGLcrGBmgkbZWCUE4NAaGiCZwaB026g4CT6TzFBYNrKRtP3oB/DfWgiWwQsz9qCs4PXH7UEDzKlAeqO4iZ9qFZGqaZ5litvc2pW9K9ikH1EcDnrxWpWbHINoRZOBo3DrBYWpKklvelY7buf7VuVlbW/qunFZsbdp1KifQhIWVpP+aBz7/vWoza46+ZcXqiw6lf8AEUkkITncpMge6oNEoLJfkguh0wnpme2PvWc/6118f/sieNo/avmX6/S469YaimIzQPE0CgDmmt3o+Taa3tLm7VtYZWvpO2vVx+Jnn+ng5/yHDx9W7a9t4OvnxufWhrMQTX0OL8dr6+Pzfmv1hHSab4V0/T0hamRcPdXHRP2FfQ4/GwxmtPlcv5Dl5Lu1Jc+H9NU04pGmW/mRg7YH6V0/4/Hlfjh/y+adzJTc8N6OFpPluo6FIclIPucxTLweO/pvH8pzY9bCvwnpLydqPNSr/Mlf+lcs/wAfxWdu+H5bn39Zr/gd8Ztr1tQ7OpIP6V5OT8ZP/wAV9Dj/ADn65Ixb3Rb/AE9YS61ukcozXg5PB5MPsfV4fyfDyzpnzIrx3Gy6r34542blODUaKc1ASVlJxzQE6vclMCgHaYHeqFNA+3E0C6UCHEUAHOKASnNAjQMRjFENVRYrk7FQKgVAxGa0EKMnmooaoVA4BPFA1AjzRSAKuBNAoNENQEJorc8OWSrhN2+0T5iSlCRiCDzM/evTwR8z8hl/HT0Jgf8ACbZNzd3RZsyEJ2hO5bpPpzjAkjJ4r1PjrWk6arW9davnENC20t1xq0UgbvNUJSTJ/lGM9VA9AKqO9Qny0hITxxmijKwcFJqCktcrOMcViukRLwFSJFZFNxIUCIGRQRIZbCcgf2osNCZkRmip7VlLjkkUSpXrVsOHbz7URXU2hBB5NAgRt4+1AQ2mTn6UWK1yRBAOTRWdt2knmggSpwuBXq28HHSghvAlaTuRubCo43T8RxVhXPtaC5dG4TbFtCWyokJaCUqBzACuemQa1HOo/wAQ5p+nNXCkLK0ult1pLJ3IH+x9a64ubg9Wvfxd65ceXtHmJWlvlJjGfcjFKsUcpfuEpSFJ9UwZHE4Pbms5TcdOK6ylXQPSM9K+bnNZP0fFd4SmOKy6a2VEWLOyub93y7VlTh4J6J+TXo4fFz5fk6eTyPM4uCfyvbrdP8KW1ttdvHC89E+XwgGvtcP43DCbyfmvL/M58u8cOm6wwhkBDaEoT2SIr344Y4zp8i8uWX9qthsJICRNVhMI27SIPNAxUAmMEU3oQO27CYQ0nZkkx3PJNdMc6xcIorZW24QlJSeSoD+lddyuerCN1dNn/speQBko9Kh8g0mGNX2sSeYm4T/DcGeUKGR9KzeOyNY8tY2oeHLO8WVFsNOclTZ5rycniYcnen0OL8hy8eu2He+EbplG+2V546pGFfbrXzub8bZ3i+xwfm5es4wH2H7ZZQ62pBBghYINfM5PHzwvcfY4fM4uX+tRhdcLHrlg0GVRUNxJPWigMzQGF7kwaAaBlGKBhxQOeKAPfpQKgY0RPXN1KgVAxoGBzWg570QoHegagVFIEpODRDlU8igboaKNrrUoZRBigHrVDg+mg63wxqFtpWluPXKiErcICEp3FZAHHb5r28U6fG/IZd6W7xWp+KdIbI8pIXeBlDZnEgmSfYe1dnzXrug6SNJ0u2tASpLLSW0nbEwOY6TzV2mmuGZEnBqbUJBAjaT3qCFaYJgDtWa6T4pupUtUDjtWRTdaUkkxRUAmCaKAcmgv2qCGwU9T3oyJ5Ssjj2FBRcXJBg0XQAozPShofmeniKEUbp+SEiZHtRVcr6KmDQRvuoKvIQ0qT1IwCKDH1y4ds7VJC0olYPqg46kYOfnFan1KyrXVH9OumEbk3XmypKFJ2ZGYStJxgHBEVuRztUbnxBdXbj97+Ba8hpRQpq4A3IbkARETBIGBM9wa2y4nUFBF1cshKUJDpUhIB9M9M5jPFCK7QHpUHdm8wsnISDyTH1qNT7GiCiFJbJKAo7VERuHQ+1fO5f7P0PjX+EMqEiVYFYxxuXUdssscZvJ0mi+FV3TAvdQ3NW5y2zwpfuT0H619bxfx+57Zvz/nfl/X+HC7K3ZZYZQzbNIabSI2pEV9nDjxxmpNPzXJy5Z3eVSqZCTug/Jro5UC+cc+1ETpBEFR5yfas1Uqkg8K+tFAGVL/AC/eoBKVTkZHWrKWUicmRNbjOkYYQpZBGD0q+2j1V3tPT5m9BiP1rc5dsXAG11KjvTvT3A4pva60JIBMoMieKlEN1aW9+0WbppLiegV0PseRXLPjwzmrHbj5s+O7xrnNR8Gsqlywc8uOW3DI+h6V4OX8fhe8X1fH/LcmPWTlb60uNMufKumy3P5VdD9a+Rz+Llx3t+g8bzseadI9+BXksfQ2UzRSFA5oAnOaAhxQP0FEpoxQgaKLigkrm6FQOKBlCBNUBVQ80CopVNhVUNRT0CoJAoJEA81GUZNU2QzRouhoOhsNNtm2U3l8VM2vljpKlq/ypHc9zgV9Din8XwPMy9uSu88D3L1/rQaXahlhloPsoEGQqU7iR1gRW3jeoJnqTFQFujkGKoFa0oSc5HSpaqi872PtWK3Pir5hBJiaihGRJjjrRUa0EJnbijIA0MqVAA96APxRQr+GN/sKoS3XHPUuUDtRYgyB6s96igStJJkgD3MUALumgCAsE8exoKLlwlSyocUECllSt2854AqiS3QVOE/ygYB60EeqXNrb2ynH2vOKRKWkAFRqxLXCW+zUdVau9PbftWgvctpszCzkBRn0/IIx0rpHJX1O4NqtnULNhLAAcK2SoOhKyAeeshWCe3eao5Pywu5eQpxEOgAkAgJJgmBGIOKJtsp/CXOgGwYQpDiVIdP8OSv1Kn1c4BHQCrprG6sQvWLzN8qwZQXXQYAQJkdD9iK804LyZaj6n/Mx4uPddr4d8Lo0yLu92u3aspSRIbH96+x43iY8c7j875vn5c2WpenRKSXN24nvk17tSfHzKrgbVSPtVZqbzN0Aj61DR1NyQRgdaCVCIRkfFSqMQE8Y6UDJMKGSAfes1qdJVhAHzUhagLROa3tKFTRjGCfeiEEHO4TiptdAUkKMJx7VuVLEaEp3TABjJpcjRlJB4gVNmjBvbOSaXIkVtR0xjULRTDyAQockcHvXHkwmePbvxcuXHl7Y15Ze2bumXzlo8CChRCTGDXwfJ4LhX67wvNnLJKAGvFX0oMREzRQk55oBPNEoxQKZoUsxQhqKYnuKCUmKy6FPeoEDmgOZBFQRRBitIUHtQhwJo1oXGKhotuJqmggUQqBAUDkGjIaIdMUahAHdVi341tQcccfQt1aFehIRt4CYwPY9+9fQ4/6vzfkX/wCleqf4ZM362V3tysKtlW7bTCycwlSiR9Jit1wekkJ2ySZ71BGqNv5qgp3DgBUYMnAxWa3FRxQ3ZPSsqrrcCQo9hRVdi+ZedLYWCsdBQW0mCO1ESobQ56F5PUUDOWraDCcfFUQFgdfvQVLpxtjaJkkYjrUWKTlyyv0hKj14oqK4eQET5aumY6UGabhDiikerpnFBQurm5cuW0NQhlOSonJPQR2qjoNPBWpsLHTvQXtY0PTtUtC3cWjLjgTCVkQodYBqz6xXH6L4atNN/EPJdcbW24mHlrKSkjgCCJEk85+ZrpKzXD6q5erurti/KWXm7kJdbWsp8tWRuAOVCDzPUGKrNYSbV66fcWjJQJJKhEfPWrEamlWV6u9Q3bNlSnAUq9W0R7kdK6YcVzc8+SYx6BoujN6UylRIcuCnapwjp2HtX0uHhmE2+Zzc+WfW2skTOOc13eeGePrjgEVSoSEHkT71Aw2gkZp2J0KKgOlQTAYT7Uiwighoq4FPohD6UiDH0pZUthi6nefUY54pJU2dDyJIUT9qaWVKyAsSSInrWa1FhTLHliX5M/yINY7bmjuWdqobkXySY4LSgfvSZZbW441SNq6ptS0tqUkRJTmK37z9sTCgSiE5ilpIchIhSZJ6g0NQykFyO1Taue8VaKNQtUvBIKkJhUHO3+4NcOfi9509fi8948nnISpMpUIUDBr83yY+uWn7Ti5JnjLCBxWXU9AqJTpMUUqJT8ChAmimPAolSVl12ehs4FDZ6mgM5zVErfFZrUCR6z2oErmgbpVComjEUQgYNUOvjFSMoyaqEDBou0jZlwUbnbZcd/HW9tZJaSl1o+W2ECfMKlSSes17+G/xfA83j9eS1734c01Ok6NZ2IUT5TQSSe/X9a6V4m3JwZPFBC8oISTUpO2ZcvCJCh96xXSM9QcWdxVzUER/hhW9cJjM8AUGZpLiHNVfAkrbSMjiDxj4oN1Lg3EdQKCNV4lq+ZSpYSpaYGeaLpe84qMmqiJxcjBwaDC1ILB8xKd4GDBzUWI7azWle5105GUpNFR3bSjIRERAmTI+elBluWBcELLaxIIEUEdohSEfhyQXASErCcf7iqOktWSNhI7RQaRJDZA/MBxVjFcH4j1NWnB67BWUpSW1NpUQHZ+OCDEHn6V0jNcbZ3dz4k8RC/furcuXCkodZeSVhUNmFEdTLeTP81Vmszyl6aixu2FuefchSkKEQETsgdQSQc9orWONt1GbdTb0vSdKZ01jaPU6r8yo49q+tx8cxj5HLy3K6XzlU8/1ru89mhJMnglRNCAd9Su8UhUUTil6IHarcSRU2qw0kpG6ORNSmllElJSImosRPtyPUZjpVhVIQk4FbrmLcFRTSiEE5qLFlpOwz3rFaiZAzPNZrZisJVBwO/eov6bmls27LXnqCitY9WYgH2rycly309nHMdJHtKt71B/DN7VRO2f1pjy5Y/TLhmXxzdzbOWbpQ6naroO9ezHKZTcePLC43VRNrzBz/SlQTiNzSkADaeZNRqdPM/E2jOWFwX49CjCuknuP0r4nm8PrfaP1H4vy5lJhXPg5ivn60+xKMVGjRg0SmFDYutAxJJqqfpUDKolGKy6D4E0TZUUqKGgJJiKy1CmSaBUC6igRicVQlYFGQmqGmjJiKJow5qkStEBwE8TUdI6bRLVCb7Tr9xAV5l6lltUztUMkx9q9nD8fE/If3097t1jywskcSa7PnGXfoDHmHdAMYHP+lLV1XMal4uaQ6tG5ltpJiVqjPb5rPdanTj73xe4m6buEBy4CQU+pcI/NE7Ryf6U0bjpNL143tvuuEJQZMKC53jv/AKUsVJdaincphIIUUkzOIrKoPDqN/wCNugCNzvlgnqEiP70RdvbtVurcAFZCYHI96LGXcX6jfhKht2p/Mew4A/Sqpr7xGUNBtpIWuSCSqIgSaumawtY8UvN2qkNOrL6hG5tIO0YiD0Mn9KSM3pmsa5dQHF3zyUqV6iohSUjjGOhPNasJk6T/AIy4H0oSlEkKGFSO/Ix2+4rOl2mTqj10ClCCXE44xUalSI8xSQtwkKPCeMdcUVLaWiC4p0pJcJiT1E0HS27UIEyPmiUTzZCsDNWM2vPfFemkl9LpAbdUlaSoAQZAieYP++ldIzXntpdq0zxIWWXEpSpzC1GPKVtKQT3gLM960zt1Hh6xbu9Rfu3gl1m2Wbe3CgIgdfoP3Ne/xuPc3XzvL5O/WOxTNe3XbwbInueK0lAkkkxImiJWWpM8jim9A3WvLSVgcDrUt2sVgSXR71GomKZAA79TxUVK2sJJHBnrREdw8AcCYHNXGJVESoyDJrowQOfei6TpSe3SpVWUmUjOetc7GolbyOcTWLW52kDXmqAjrJrNrcm2wybdDex9YQYj5FeTPd+PVhZOq1LVNu0Q6hfTndivPl7XqvVj6zuMrxXtWGFSN4BPeR816/Ell7eTy7LrTDTapYsg68lxLzxlKFCAEd/mvTcrll083r6ztEFBGINWssXxFaN3+lOtrPqA3JxNcebjmeFlerxea8XJLHljiC26pBOUmK/O543HLVftOLOZ4ynBxXN0hjzQN1og5qqailUDEyaJU0Qay6HnNGS4NGjE0U1A4rK6FAmm1IwOlAw/P8VUEcgVFAZNXbJHigGqmiPFIlMOa0kSoTMe9STdbrrdCS4bfRiUFTaNSPqJASJ2gg9/9K93FjrF8Lzst8t09mdvrK0YP4m6YbSkfzuJE4+a6PC5JfiLT7i5Xtv2vLcMQXAEpIHSfccj2rFbjKfsrC4euLg3lkhLh3Jb81MAxBPPWaQ/av8A8vaW8yQbi3cS4MKQ8mP3ptdLrWitNNpAWVtpBSPWYOeKi9LDdp5l6lKln1YCT/KB29qi10yGk29vsSQlIEkx9aMsbUVICEvFRW2ohWDkn29qLGbeBKilaGVLwSSmevSR8VqLtiXSvNcSGXU853EROO/1qpas2/htm7tg8u7lLh4aZUeJMDEk02lSteDbNuAXtQwolJNrMfQ4ptnTQV4cZasPLtbO8bS11ctyd0QZkEzwP0qAG7sMuhLqChSlSkONkZHPSlWNBlVrcPlTzyE3MeloryQOon5qVqNO3ZHmoQ4CkyOOlFbIY2NmFE0ZpbFEgHNGWTremN3DCVLRuEwZ7V0xo8S8QaV+Av1m6cT5ilT6BIKinpPTEV0xm655dS12+lWibCwYtkiNqQVHuoiSfvX2eLH1xkfE5c/bKtVtatu5RzXSOVIArXkR0q6RM2gbo5FZrUizs2gdqmxC+6lKVdo4NDbNQ4TA69Kui1MHCRt981dJs8knAqyJs6xKOvvVOwJSBOJPcVKaMhBUoCPtWbWl0M8SYIMVi3TUiQMQEqJOalyamKVKMTwO0VhqTSRt0NGYkGs5RvGrV6hTTyUraABSCDt/3Nc8e2svqg44tjaWXlwDwePtXWYYsf5MojKvxK1KUfdWI+lXUx6ie1y+pdQc895LgccWEp2wvpU456rndxTcJ2Y/St72wznP+5ESk4M9qX5YuP2V5rrVsWL84wZH1Bz/AEr4Pl8frdv134zl98NM8V4a+nD0U9ENRCqqYnpQ2ahVj+asN7OU9YogTRo1FOOagKJqNHqKVUAn81Vgf1qNB6UZCTWg1DZiaMkOQK0i/ZWq3loCQnJ2lSx6Uk4E/Uiu3Fx2915fK5vTGzfb0yx0Jl7XEWrbSNliho7wAtJjlJ9+fvXqnT4WWVyu67C70i29LirNhxZSIHliaVJ9A6WLG2L92tlhpIkqcIAH1rO9tOTu/wDEPw+hYaZtLu8z6FN2w2rPtOT9qapszHjXwxqba0u2TbDv5Sl63SSD2wJ/SnrV3A79Guy07au+StAltdo4Ej4KeD8EU0uzaRevf8UcsLl5Djm3cxcBO0uj+YFPAUPbmlnQ655Lj7QbSrbuSQfqIrIwtcLulaMPLG530sojASTgH7/0qjC1EeQlBWtx1UQtanCBPsBAjrVhtoeH7Ntm2L5bTvUZHpBxSm3WNXpWkEgz8c1NFSi9IUAG1KPCgOaaZEjVLFxPli5SlwnKF4IqyKzrtCS56YI/8RVIz1tIW5uWhKwRt2kTAn9KlaiK2vnNI1qyswhx6zvlqSlS1SGHBkCT0PQe1QrtFOkISlQhRGZ6UZqFC07jsOQOaRBXKC4wUGZjrWojyrxDZ2t1rqGnWwp9tIWSVfywTx34+5r08M3k482WsWo3JbTIMwOBX2Z8fEy+p2dyihJjaTnvVZXEtjdEz702SJErSkziay0jW6ZwTVkS1XeBU3NXSKyUesQelW00nUghQnHxUlTSRCcAGZq2mku1O2TE1jaxXcWlJCZpra7E0tIPbtTSypEOqKj7+9Sw2Nb6gADOKnq17GTeKBnbvH+WYqXCVZmNN16gryokiAFTH3rGeEkaxytrorgMXdt5ougPLTPlqEn3PzXlxmUr15asZUtwAtKFjmFJr0PP8QLeUlQSgIQkHASmKsTYVHfM5rSVHAyJ4xx0qssy6TsWoge9IVyXi2zKGQ+ls7TClHoCMfsa+d52H8dvs/iOazk9a4/Br4j9SeinoEeJolNVQ0SaBqC0PzVhvQqbTaNX5qNQjUaMPigf3qNbOkxzV0oz6hzWQO2BzmqaMr5ogc7aIY8VpDUZDWkL45oNjRHQ7q9q24p0MuOIQtKVEAAqA6V6uLPrT5nm8O57PZPDdhb6e7dtMNIaO6fLQqYBUeR3OTXd8p015qdtpdp+KvH0NtowCrkk8ADqag8417QNW8Vat+K1QLtNPYWQxa7wFKB/mMflPyJFTppWvvD9uxpbFoyp9hy3WpbNwUkLE87Voz/UVZYac7beEkMl64edLyifWt2VZ5kGM/NW2L6tIaO0rau2bQpaU7SXDAcA6EHr2IiPesGqs6nppbY0hOnvMtagu+ZUyp1W4NYUTPUgnHvFa/SOttbDU71KXla/crTJO+yZbZaHwkhRUPk1LFZ/iHR9YfsVW9tfMXpXH8G5bDaioGQUrTwZAiRWYWsd9lm9bbdQ6surSVlhZg9iCY9Q9xitC009eW1jKnWEBMgFYMAD25NCRgKVqurura/GKBJgJK/LSPoPpzSWLYyrnS/FFq8tdo5dbkE7fIckQeTI/atTTNX7Nnx2pJVcIS8ltBCfPQkpUI43iM/WavSRpaV4jv7S3CdU059pskbHWgVpI545+okVixqNax1zTlla/wAeklWNi1RtI/8AHEVmxqB1ty3v9NLQW+pAfQpXkJO8woYTxnPekKzbBHiDTtavW7Fq9dtbppDjKtSWoxHMknBzxzWrrTLs7I6spordDDRgT6t2esYFZRC+14nfZLTd6zbqIj8QBujBztgCa3Echat3L3ia+TqD7Tz9uyEkoTtkmPr0/Wvb4uO7t4/Ky1i1UAqSQMEV9SPlZLCFpJAg4EGqg1L2pCUj600mySpa8CIFBOljcJJz+lZ21IjfRCRuj6U2aVEbQoEkT0mm9otSOT14qd/oIrSUwOavYiUpUZ61ZE+qbhlwz96ukStKx1NKsTJ3D1TFFOtKlAGftU6CbbwTODUtWRq6c47bqlLikIPPUVw5e3fi6+rboaW6oBSVhWSpKdtcsbp0yk/TOWjYoozjg13nbhZYryoEgmtSJujDh2gGPmpWoaJwTHvUEb9uHEGBCgKJXO+IGi/pLjZSTEZ9uJ/WuPkYe2D1eJn6ckrzfKSUqGQYI7GvzmU1dP22GUyxlNWWzyaBTIg0QuKqGnPNAM0FsEbqw66OpXYVk0DrJoSBJqqaqHBqBJMVV2MKmstHkxQMcmjOyB9Jq6NgNENVZDWk0cZFBp+H3UNa5ZqcICS6kSeB6hFdOK9vN5eO+KvebHTkWt9dvpKgXiEqBM/lJj4r2Pz9/wBr9xYMPOIuFsocW0dyS5kJ9wO9FivcK84FXf1Az0rNral+GkQcg9OlQn1nXVkpsGUBCBJKowBRtgXDaGEklac/kSkKKp+g/SrpLYt6bpqk3beqOS4+hZ2MjJK8px2EDI9jWoxXf29gmy09thACEIRsCUj2pUlcprjl2p0oYYeCmXAoKgDcOsdjWGtOcTZtuhV2ErBWvjfmFfHGQR/ars0sWb6XmTbi0lxHqUHYUBTbUa1tbNOJS4kFDihkIAH3qLWwxprYKVHa4sHCnACa1uObSRbLDQSlaWxj/tJAxWoMvUdJIeSAkhsnC+QDz1rNXbNvdOYZQt5TTSV7ZKtompV2rNJS/faciCAVKdVkDbtSYPvkgVBsthdwoFa1ExkqNUrTZ2pAHFIyNwfwlECTB5qo810xp5vWtXdWpKw6v0K5kQSM/Bj6V9Lw/jweZ+ovbS04AP8AeK+hHzaMg+ZI4Oc1WadQJIHBOKqLDCAhOSCaxa1jFpIUocx2rDelW7G0QVCqVUQlPcHPQUSxN5UgbevE1qVnQAFJJSoVZdpUiGSr2HzUt0siBbALqkgAkdansvqnRb7R04qey+okoIUAabPVLsBI7VLSRIlKUpwkc81LW5EzakzGM8+1csnWLzNsrf6W1qMTCRNcrdOkx2sLsAtohxpwKPCgII+9ZnL301ePrtz7zakOKQpKgQYyK9WOW3lznrQDaO471pNjCkFWeh60XY3sNrUOIqDFvW99u6k5BQQYqZzeNbwuq8tvxt1C4H/mTX5znms6/Z+Jl7cUVwYri9Z5ohqBiTxQLNAqCyJmsOwjxWTYDVAmqFQOKBHmi6OKmlFk9agYCKqaDOKqEMmgUUTQFCqlIUQaHC0tKwASkyJ9q3x/2Y5Z7Y2PojQrw3+jW14oQt1sKUOyoyPvXt/T85lNWxplZcbHYjNTayK/lhCAkA4wKgFww36QPfdQYGrXv/SLQpW07CokHikVD4c0Vi5tU6nq4UIlYSowENjqfcjP2rTNXfDLBv2n7q4ti20q5U8zMglROMf5QNo+ZoldYv8Ags5JJHBq26JHEXtwg3ymlPuLdUdykE/lH9uPvWG4iGltodDinFptXVbbgIgQf5VfE8x3oK2r6MrTkruLRK1IlS3ACSoqjkUVc0q7bTbsrU2obxInO32JGKF7dK2pKkBSTjpRNLTa0oStRztPHetSppl6lqTDtwizeYUpJhalA+kDp80tRyep6mNU1RZQpCGbckJQhzcon39/jipVi6z6r9KpILbAkYgbv9BUVqMr8tI5xwKFi6ytTqgT9KsZW1u7LdRJkBJMfSql+OJtdwStSlOzuja6cpwARnpX1fFmsHy/Ku8ydG643Kxjp7V7Y8VTQnbgk4xRNIilRViZHJq2mlxgBI2gEq5JNYrUSqUEnapfvAqaXaC5ClgFtMngz1FQnaBR5gj7VrQkEobmZgVnZBgtucIz2IxUuTXqcJAVCUyPbmazclmJLQCuSlQJHEQDFJlF9acLURhB44xT2ietN5YWCDI64q7hcaAgtmdwzjNNwkE24Z2q61KugrXsV+Ygz0pfiytFjVENkb7fd7oVBrhlxW/HbDkmP1tWWpWt1CEb96SFQ4s4+5rz5cWUenDlxqtrrTSim43oS4rG2Rkd8V34LZ9cefGVzjh9RGK9TxhPqQJxRD7ipkg9qsNqSnTs3bRIGYpZ01j9ebeImC1q7qiCN6QsTz1Bn3xX57zMdcj9h+Ny3w/+Mjk15H0BUCoFFAqBbZNBZHOaw66PU0BNVdl9KyBjtV2HiqujKHaikmhsYnpWQJJAzzVKAcVWD0U4NAKqRmmqokaAU4lJ4Jg1vj+s5/1r3bQNJP8Ay+081fXVpcKlG5uFIUBxKFAgkcSIOK936fneT7V23VrVk0oXblhdoQnC0JWyo9pHqH2rFSDd1psMpW7bPJPG1tQXH1FQVbrV7T8MS83cIbP5kqt14HeQKq7Z7bOnvOsvv3pfaJCw23aOkE9OE/pV0lrZWlzVWWi0l+3stxDqHmVNOOQcCDkJ6nvVRr2SEpBziZFSUsDevjYQg7gD9KmXaxyN8wh3UEOONELSDBGfpUVqtIR5CW3EGHRtIPx2oJXPPRbR5CbhsCI37VY+cH7iqOXvGVW1yQyxdNrUdwbLRI+kSKEq8ze6koEM2F16IkKbj9yBRWzbvXCjD9o7tKSJC0gDPzRAP3ChunTwNySnf54nj2GPmrtNMIWD6ElLYtWyTO4oK1fXgGoRaQ2G5gCSfUQMk/2o1EreXABIE0GxbgHA7VYzTamNunXEEiWyJjiqy5CzUsodS8EkpeWnGAQDivr+N/SPleT/AHMsHzZjjHNet46sJRuhMgT78U2JSENoAB4596lqhALg5gdIqb0a2JLUgmVAVnLJZigfvLdsqSX0qUiJSj1KE4GBXPLlkdZxWiRbXdwlIYtVltSo8xXpAHfv9Irhl5evj0Y+Jb9X2/D90rYVXDaFR6gEFQ/U1xy8rKu2PiYxqN6EwG0pecUtW2CUkpE9x+lcr5GbpPHwi6zpNo2mClSwf8xn9K53ky/ddP8AHjP0kNhbJOGG5HBAGKnvf9r6z/SBGk6fvKhaM7lcmMmn+S/7JhP9DVoemrBCrRBBInJHFX/Lkl4sb+ld7w5p6jubS8yOP4bqgKs58ol4cVS48PI2ks3K219Nw3V1x8nJyvjY1Vd0O5SQEutuJHJUCD+ldJ5Nv1zvi/6UlWl2lI3WzgPERMfaa7Tnxrll4+UU1XKErCFKO+JjrHxzXWZY1x1lFhLyFAAK3VqSfpLbfoFj1Ep6Vr4wbdjmrpEggtECRTQgQ3yenel+LHnni9kt3qFbAEyoAgz2I/rXxfPwssr9N+Hz3Li5sc182vtioFQKgQ5oCoJRzWHbYhxRDVNhVFMTQNNaXYifTU0uwVWRjpUalMvikTIAqsnopwY6UNmPFGaGtINBhSTMQee1a4+snPk/pXunhE3TNsbd9/zWVDzESnbsKukfQ17L8fn8nRHI2wFD96iMq504bt6FFEdEmobWLe3K5TtPb1VUalilFpZeUFRsJAjHNXaa7UtavSxpymbXau8fIbaSoSDJyT7AZoqW3BaYbbncUgCTnNRTXKDBIk55nFKac1fBSXighWR6T/So0BWpMJsnmLh8IcbnapZjMdMyc1Ua2mXaHiIMk/mzImg0HmkuIgpBHYiaIrtWq2gQhSxnJCjRdrKGoQUjJ7mhtXca2LO/I+KDGvHU+eQgwBQRpc9II5igJtZ8wQJjmaDRsLhVwtJI2yCY5irCrWpAfg1In80Jx71YxXJphpDhIBCn15mTG7k/UV9jx/6PkeR/c0zthOYyTXpeap22XB+aJnmps0Zx5tiC4QNxhIiST7DrWM+SYxvjwuV6TNWt45ucuUCyZH8zxG5WOg4T9a8eXlb6j24eLJ3UKrvwvaQu81H8W8kAKAJI4iYGOvFeXLlyr1Y8eM/Sdvxd4daSUW7XloSSkrNvAMe4HFc7lb9dJNNS01yxvyVW14wqOg9J7dY+KyNVsECTJk0VMjrP0psGlRSqIJqU0ISeaGkifSfy4qKKRu5xVAqVE8QO5xQqjc6lYW6AX7thE8ErH6VYjHu/Fmh2aEKevkDzFbUkJUQfrFU0kY8T6Y+2kG9abWpUbHFAK+agtkWOoJAlp4nIOCastiWb/TFuvCwazZPuNgEq2OErBn3ORXfDnyjlnwY5MjzVMPKt7iA6DEExI6Ed69vHzTKdvDy8VxqxAia7beemC/WdqsAcVdgidyiOB1EVNtRynje0CtNDxTDiVT9B3rw+bjLht9T8Zy3Hl08/618Ov1Z6BCgegf6UDE+woJ4wKw6rdmw0slbysQYA79JoKxASoj3qaA00uzGgY1Q3SgVA6TRYdUkVChGKrJGi7IGjOzkjacZpDYIrSCSAcHg4NXHqs5Tc09a8CB/UvDyHCtSnbcnefMEpKSdpjmCP2r3a6fn+WeuWnoTakvW6HEk9jPSs6cwqSOagjUoN8dqooXupeU2pLavVklX+UUFXSrJzaq+fKyu4goC8lCI4HzyfpQbYMNztOOtFVLxxQaUpJyORRpj+e2tjc4Rg5KjxUNrSbBh5IUtpCjtwVJBqoy7u5Z0vVEKACG0nbCRiT2HGaDorW9Zu2krbVKVcVCrCZB5qpoRcgkkD2FCRTuVnaehorAuFBSiI696CAuGAhMyZzHFXQBgFa9ocDkEhSwOR+1Qbdq4GUJSn0/FIVNfLbOmuOrUSlEFQTkxOa3PrGXxytsUDT2di96FFRBIj+Y819rg6wfG5u80qSQAAMxXeRwySl4NM7ldVBKR/mUTAFceXL0xtrrw4e9jdtNLRp4/FLaFxqCk7d6sQOoA/lHxXyM+S5PrYYTH4wdR0TWNXuAu/vENMjHlNCQQfb4+a5yuugI8HaYlYI88qHXdEj3Aps0lR4MsVqJbCyjomcCm00pueAnC9vbuAkRzEK5J7x1ps0ltdP12wd8pKv4STtQfMJVAj9+fb71DTrtOublSALhCi4Bkxj3g0WNOSfaiiBgwTkjFSgyqMzikGZc6k6lP8K1WTyCvIiqOev7XUdWWkFsraj0pdV6Qc528feaRKTHhJ1bX/AFV22hRIJ/DNBGAQQJ7AirtNF/yZYfh3GXA5cJJKlB5e6TJP0yTxTawVtpGm2pKU2TORwoAz96bK0mNB01WxVmHrRSZIDLhSD8im000U277EJ8/egAwF5Iqyjm/GWiN6naoWRtdCtm8HKeoj6iPrWsctXaXGXquf0fWWrsCzeWn8UmUjBHmRzE9frXu4uXcfP5uH17jRICTv6ivU8ukzQStRXjjipWozfErKX9EfQQCQAeY9v61x5pMsHo8XL15ZXkeRjqMV+ey+v2mF3jKKMVhvRwKIc4FUMDigagswTAAk+1YdNmAJMQRUU8DoabAkxVC55ouwzQ2VDZTQ2cGKGx4KcVldoprTBE1dGyHFRCV+WkCH5a0EDSfR65/hOi9RZXilNrFm7OxR27VqEA9Z/SK9+PeL4Pldcldi065bWybd0jcFHaBzEmP0qV505fUEbsAROais64vCQdh+tF0x7pDrzf4Zr/uvgpBiQARkn2ommu9cLa0vyWFJRcNNKTK1bQhYHB+sfpQ0wbfxfe27EanaPNFWPMS2YPvH+xVXSN3VHRbl1pzzW+R0PzSLXN6z4hudPYUpNu48gqTwIbgz1zPwKumduk8H+MWNVsRYrBbuGx/21GTt/wDE9R88VLFnaTX/ACHbVfnNh1IcTBGDunEH6VF0u6U4tlvaAPSeI6QM0HRMvBxIMRNDQzCkkg5ojOul7BtPqHU0GJcrSJKSe+KQZS758urt2GSIjc6r9wOo/rWk+texacS0oqKRzhIqHxfZRuT0SOlNG1fW3l2uiPbQlSpBgjB6VvD6xl8Y1kE/gbTahKU+Sj0p4GJP6zX2+Ofwj4vLf51K6sI3FeIrrK41X091V9r+kLO9LK7ghDc8pQkmVDuVD3gAV87ys9vpeNhp6E4nbKxO6K+fp7ooPyglThhJ4INIu1f8awAUgBXc01s2JjUrTftL7Q9t4qWaFzzwpAW2pKh7HmipEFu4bBAkdjgj5qB0fwuOKCcElMwCD1qhlDg5oGW8GkzAwKCsh03bmfSmMz3oJsNcRtA5qChfazZ2DZLzzaT2KooMhfi3Sy6UC8bKiJOaqK7Wu2l4/wClwYyDgGg2dOu0vEFChH/ieQaK3QQUSoz70Sq99bC5tnWj/MnEGIPIP3irEeIa9ZPWmrak2DsUhYumVhYG2e30gY/y10l/cZym5p2Ol341XSLe72FKnEQodlDB/WvpceftHy+TD1q01/DVE1u9sI9SAdsLhqCN7SgftXPL5XXi6ylePPNlu5dbIgpWRXwObHWT9n4+XtxymHFcXoFFEp181UR+1A4E0VebO3A+9YaGqCJBzUXaBQppUSuaoaTQNxQKaBSKB6AhxU0oDgxVZpRV2hDioEeDSBh+WtBChHun+FawPCKFrUD/ABVpTmTAP6c17+P+r4Hl/wDbW2f/ANY6XCk5kR27fpUrhEd6fNtjtJGcxUVmAFAAPUwPeitPT7BDdwFyStQzPT4qz6m19zSWnbhLylOgggrQFDa5AgSCOntWtJtLdWrbrOxaElEYBGBWas+uIv8ARW/xJShLiSOUpVAIntxUa20bfTWvI2ONpU3G3y1JlMfFNp0qWvhhjT3t2m2tq3P5vSrdPWDOMdKbWai8NDceUkXLohJCglAwD8mi2pLuwTbq85sQqIJHaiQLNyskJMxyKLV1LoQNxIE96Iy7twrclJBihpmvFZhzfCRlRIgQKJUFtaKu7pNw46Q1haAFYUrqIjI4yau0dB5HlygElI9qbLRsjcuJoin4hWlmy9QUoQcCumH9mcrqbZlsgNIbQBG1ATHQcCvtYdY6fE5O8rTXMKY2qJBUYEitucUdEcU7/iMzaJcSpq1YWQEp/KYAj/fc18ryL/LT63jz+O3p6W/4YM8e1eZ6XHeNrp+xbSpDSnEEbkgDB+ag5DRvD+veMVruFXCLa2SqJcKv/wAUcR7mrBn6npt/o2j3GorubVbVtdKtlNtJQHAoKKQrYcwe9XRFXRPEt2q5JtGVKU3+ZCAUqV3gcfQipYru9N8SLcu3G1tuNuphLiCgoUD/AOQPB9xis2K6hm8DiJXgK/LP9qgtWb+5iCkgyRCu1BKtRCuT8CgoXLqSNiiUmaoIKbs7UuuEmBkDP0oOU1bWtQ1F4WWlBYccTI2JEpE8knAH0k9KRNuQ1fSNQsru5a1DUdOt3GrYP+bdlaytSgSG04MqxzAFakNuTsNZudSuU24SAVJjKEkARnpSxHSXnhvUtO0my1SW/wAM8yl07CUqbBgCcROadLHa+BmLhW119SwVJODERz89alV3/lhLRg5HeoIVEpIA6d6JXBeLtOYNyb16ErQC03tUASeUxOJJJma1Klct4JdcavLyyVPlrAcGfyqGOPf+lezx8u9PH5OPW3ZA/wAT26V7NvEa4G+2fSCQooUB9qxfldMXkWqpKNVuR3XP3Ar4Xkf3fr/C/wCmK3SvM9myCjRBJO7mqEQKAYzg0WNFKEkTMGsLtEpRnNFAo96LtGrmimoFQKBQNFE2QNXRsQMVGtmOTRmn24omjUDHikA1oOOtB7X/AIVNuf8ALTu5Kg2XSUqJBB7wBx9ete/DrF8Dy++Wtgqd/GuNnYGkEErOSoTkAD5H3pXnjYUyPLggQPappdsi5YIuNw/Kn8oqaaaTMISlXCj78CkZaqFgoBEEEV0iAdwAfvWasYj0HUQIJhvdMY561lrZlj1VAYxiPjNUSJcMEKP1oAf2uIKVZmisdqWHSg5E4obXVILoBIihFVy0Un1ElKT+tCqdw204socRKMYIxRDNWyFOhaQCtIgZ/KJojbZMI2/fFEO22A5I5P6VRj+LWiuwQEr8vBO6YiunH/aOfJ/Wqu0hRzJgfWvtS9Pi/tQf1FhohTzV03aqJAuVW6i0SDB9QHSOY+Jrllz4zp2w8bK9sPwDdLc8ceaE+Z57a961fnjmTHuIP0r5nJfa7fTwx9cdPaUCEDIrDbM160Vd6Y80lZG4QYx1qLHG+Gdcd8OBVjqDe+yUs7Vt5U0fryn9c1ZSs/xhoumapeO3Vs6h+3fO9SUq2qbJyRBiQTmRxMU2mlTw1oOmafqDTi3QlhJS4qJWtUGYgD2FS1Y39fuU3+vs6vYae/5Ozyn1FGwuSZBHvUVv3Vp5Gn/wjCwUkGMkzxQHp6hugkhRMqjk1NDTcQQNwyZp8HO6u4tp9CEnIIJkT96C5cFbujvOhkPuBBUloGNx6CqMrQLgab+IVqDC/OfUHFPBGZiIInHt9qRNMvxe3a6yr/iFlcIS6lsMuMPpUkOASUwraQCJI96u0rirPTWrS4JFi60YIUtCdxCeu0f371VkdZd3+o+Jxb2Nsyq001ISlLSUzuSn/MfbtUtV2egaYbFhM/yiASIkfFS0bio2magrr2zz7k1RyXiu3CVNXq1pQhIhS1YCIyFT/vpVjNeYWerJa8RG4tWXV2qFlILUjcOQT0+ldsMvW7Y5MfaO0au9WvQ2qx0V4z+Y3Sw3trv/AMjTyzx1pm6duDcW91bKtrpoFK2ieRBgg9R710x5ZljWM+K4WPM/EDRb1l5JH8qI+Nor4/kf3fqvBv8A8ZGaK871nSJqLoQMGiGJqhueKKuhKiJg1hQLBGRRUcyaLoyhBopqBUComzGrpDcUDwaikDtNFGTNE2E0QxOIq6DCqHHInimx7d/ho2q38IrlBH8Zat0ESD89vbFe7H+kfnfI75a6QMNrfD2dycexptzFqF5+Gt07UFSnVpbSkdJ6/StCC7uESmCFbYkjgj/c1mrPgPxoUva2kurHIHA9iakRqW9wdmxZG5PM4itxNCdfTH55xAg1KrNXuKyoDn34rC6BtNFPBgbefigdUgc1TYd3egq3kNtF9DcrTCoA5HWgZV4jym3E/kMQZEfNBG9eh0FMQEjmroVkbXVnMjvzUFxpgomAATyBRNrrSITPTtV+IlDJQmY9Rz9KbGL4mb8yy2nlSFpBjMkYj9K3x3WUYzm8dMgr32pVKhvanckwRKeh6Gvs3vDcfIxms9VbsfEtnpbemWDjbykOWjZLycpBiBu+3NfFz7vb7OE66VdetbfRvGeg6ppdoyRdB1l1pgBBdMbsRiY+/HWrKmnd2F8xf24etnAtPBHBSexHQ02DcO4lJIg9qzVjMu9ItLsHe2N0QFQJ4orPHhm1ndtbxP8ALk/WkFxjS7RkAJQg5nKZ/elFtISkgJhIAjAoQNy42lkpJSY61NlZttd27CyEr3LKZ9IkffipbE2Ia6UJhVoVSqIDgmO/EfSpuG4yru5bunfMcZeaBxn1fWBVlhuNPT9QtUCDcNApxlUCrs2sKcYuHIQ6yo9goGm12jOnMlaVBKEKHYRTYJOmWxUSttCumRM02LTbTLKYQNsDoIqCwlYH2+9AluQiT+lWCFbyUtqWogIAlR7VUchq+qHVmX2klKLJJgLUP+4RkATU2lYegpOlaR5j1uh66LsMtNAbQT75EZ55+ta2uk2o6prTplPm2iEK/wD2kgg/U8/FRuYyreouOPp0i7eUlD6WXPMLZgKkcHrGJjvXbirjyyTTzfX86ghc/nZSYmYyR/SvHz/2fb8D/rZgxXnewScCosOeKFNgCqgaDSSCEkDmO9YaRq4zQQHuKNbDRTGgU0Q1VCqhVAQxUXZHJobNMVdIc1ANaCqBz0ikHtvgC9Xd+CUtBWUOlAJ7SMV78LvB8HysfXlrq0NFCQFAcfejzMjW0kWqr5kFarVtakIBjcoiPvSVVKzNwjTLdu6P/UFMweZOYq1f0z/+ZmlpfZsG3Lu5blK/wyJCSOhUcA/WpIis3b+LtS2ujyLHst9QUsj/ANU4/WtbFq10rxpazt1q0uByA82YPtIkipVS3Np4y2kp1HSgFCdoC4HwdtTpdq6x4tQUrKbFxQEK8m4IC/oR/ar0baNnrWtMYvtGUpW38zDiFfcFQI+naom2mdWs2rVD18zcWKlKg+c0raP/AJARmmkWGbyxvWwbW4adSRKS2sGaaIjuUJSwohR9jTTW3M6W+26/f6RGxwAutK67SckdoOKaFgocDpSpIQoD8qTIFU2s2qJcO0CYmDipU2vo3AZ/MakRcbBwcxVos+ZvPaOlIMfxE4ljTFu72wpAKgFnn4rU+pXMMr/gBIVPlqKOI4MivscP8uPT5HLPXkThDdx4faWRtNlckQO27HHsqvl82PrnY+rw3eErI8bNP6dp2n75U1ZXSHUSqCtuNpE8yMZHIPtXONV0bS39Lvwht0KS+151u/0eRj88cqEjPuDUrNumk1rtwCEr01SlRlaHkAE/XIrMyWVO1rbcblWd0D22px/+VXZslaykoITbuTz6ikf1ps2qjWLnd6bFKTx/EeEfoJqe0NwnL+6cAHmst4M7WySD0gk5qXJLkrOHzFhThU6sfzL/ALDArHslyA4oqOf9KlTYJBiTU1E2QIE1Ph/6BYSRBAxVlpv/AEAtNK2yhJ25GJq+xKmaduWmtjV24I43wr96vs1Mkx1LUUKBSWHAAMqTBP61qVfYhrF+ACu2ZPQgKOKu4vtEStZ1AphFogZPLv8ApT2h7QLmr6q4yClq3QqeFEqj+9PaHtGZcHVL64bF7do/Dpz5bYKQfmOfrT2ZuXaBu3evrp+RsaZUUNIH8vvViybalg2luz/g26fMC1LLaSPUd8gTxxWnTXRXgcf0dClW5S8++kONhQJR0JnrFDGqWtOFstIH/bZbUV44MADP1rtxT7XLkvx5lra99/MbSBtj4rw893k+74mPrxs8DFcXqODFRdnnE0QNUMRQWy6UqxWGiU4VUERMCimmrpdlNRSJmiGrRo1EOKgegeoBqh+lNBqoVAhUHpX+FesIaVe6S8uC5DrIJ/8A5Ae/Br1cOXWnyvyHH37vSn7pKG1biSE9q7PmY9sy5uC40EoH5lj4wZqaaUrv8Zqe62Qyu1bJAcuCR6k9UoAMgnuYgE9ao1rSyt7JgNNNpQ2BASkQBU2HfZcFuVtXqm1iSARIPtmqqiovrQtFy+VlSYJHp+0UNKDuspZdSx6jux6HQTH/AKmppFvdtQhxNysJnkncCPiqJmrq3ccw4VxhUxRWk075SYQfTERzQ0y9S0SxvmN6Uli4GUPselaD3BH7URl6bqOo2q3NK1dZfcEFm6SMOpM8joRGelFiqlxDPim2ebVPmEtKjGCJ/pRau6245pzrV4ZU0CUrHcH39qIl06+t7xpLzUkKAipTTdSvcmCn/SmkCh4oTBAPzQH5pAJCQfaYpIOY8ZamqzYtngd9mhZU6lKilSykwEc/OePnFXemuPD/ACZerk9A1ly+1G6ZW0W2nlKdaEyERygd/Tn6Gvf4fLL08fn+NeO7dPpzW251CyS5IubbzkpgQhQO0yPqK4+VP5teNf4Lvihkah4LTbvBRffaSEFJEhSYUTn2Sa80vbvQuqF9p2h3jcQm3cbSQQZEJ6gwfy1nP4zlDfWeK5S6Y2mBzGMe1NmwiZGRFNgir1U2GORiBUAzJyaIYkAYoGSJzIoEodjQRkQM5oBnNA8GZiiiUZIkZNNgCcgZpsPMxznrVAqAJjk+xqiJQ2qntU3oSaKlCkOuqQd6nigmDwD+1dY64obi7ctbh0M7tzSwFEA+kEe39jV23WqtlvdZsqJxLqUjE7R1H1pPqTrtxur6gG7K4eUkBTrqggHlUE9eten+uDjhP8nLp59dqKnskkgZJ79a+bnd1+kwx9cZEU4rm2Gc0NiobKc0Ux5oJSc1ls4zTSFUUMZq7XQtpIwOKimigWO9UKKqSFtJ6UnaXqbqa30++uws2to++G07lltE7R79uK6TjtefLyMMboDjDzO0PMutFQlPmIKZ+9Lx1rHnwqPaYnpXOzTt97hqBUD0CFQWrK+f0u8avrdW1xlW75HUfat8eWsnHn4/fjse4W1yby0bWYUHEpWgxkiMfFe1+fs9bZVB5QtmkPbFS0CNonrj/WgLw+ty5vnbtbzhSpGwNyQkZ5jj2qVWvfvLFuoN8juYqQ0wbFblw8XVKd8wDaUknaBPvWhsJT5gEjNDaFzTvUh2Ejb029Km0RvWxiCmI4wKbGc+h62dQ6wCd3pcGAI7/IqrErOuqacSglCiFbVJMpg/B5HxRa02dXS4ChTRC4mOKjIbq4/hL2pTEcnMGmxj2Fk49q7VwU/w2/Vn/N2/rVW1P4yum0aagLAMHOcJHQ/cRV0m1Twu4kWLQSJByYP1qLfjrUrhHaiB3AjOTQCVlGcjaJpB5r491NKrZFk2QN76nFwIJ65+sfauXNdR9DwuPd9nK6RcFu8QPMDcqBSszCFjg4+x9jV8fluOTr5/jzlwteo6Y+l/U7R4FILtu5gHgiNyfpEfSvoeRrLVj4Hjy47xq+75j6bRp11BabWpp0FB3KCwUiOxkivHPr1Od8P6gp7w/ptoW9htbl63XIKSFITjHx+1TNnJt7wUlQ45rg5CCtw/TFAXHY0AlW2KAkieTQNwaB0gGTJM0D5FAhnjiimLc8ZogSg4B/egAgpMEHHamg8E5MVdKEpMExTQYEx2oGIkE4zTYiWQEGenan1YltbxrT9Iau3pbSckieprrJ06RPZoWUrurkAOOEnaDx2H2o1UF3c/xb9yCfItQlI4yQSQD9BWsfrNcD4keSn8KykKS2w3hSuprXNnqaerwOHv2rklrK1lRzJmvDX2DVmhxzQKgejUCaCZXNRowMUDg1NLD81GkhOwbkmMUULbTr7qG2kKcdcMJQgSVHsBWscbbqOeecwm677Rv8PmksB3VyVOqz5KFYR8kcmvTjxyPmc3mZXLWCLWPDWlWz0WlpdgpEFKbVx1JPSFY/etemP+nCeXyz9q+g+EHL55K7thTLYM7FSFR2OcfA+9amGM+GflcmfVr0O2srbTLb8PZMNstDO1pO0E+/c1duH/AKydVs2L5pxu5QlaVCDuE02bcTfaOy5cLT+Mb3zwtYC0gDjMAj5+9S4Su/F5WfHfvTnry0dtHdtw2pIP5VxAUO4NefPjs+PrcfPjn9qqoACQZFcnX/w0UCqGxA+k0Nul0Lxfdaey3aOqU4iQhMRO3tJyDXrw5JenyPL8ay+0dhqd+DoRet3ErS4Y3gYSTx74/cV20+fHQeHbRbOlWyn4U8UA7x26VmrtaugY27sRyai7U2wEuSIAJ+9XY2WkgpBgcdKbNJQAtJ7ioitdMhxSFSAoHrQU3rJLo2KQnZ2Oau1U7jRmijasJKCQSCJGPamzaK3tW7d1RaSJ9yTHxT6jQYaKsQdo5poPetvNtFbStqggpTAByeuasHJ3dhqV06HlBzYpsJcKj/EB79o+Ko3tF0wWtqkFJETE1FbOwFuQSDHFERb0hxLZJ3kExB4oMfX74MaS4tO7zEmER0VGDikXGbrxu+unby9cddXvVO2e8Yry8t3X2/FxkwVwYOK5S6r0WbmnS+GtWuGdSt4dQ2W17uY8zoR7Kj7xXtw5LlNV8jyPE9b7YvQ9fuHUMs3jQcdtVp2PtNQFQY2rHxx7Vp4mJbGLjUFG4Qppq7D5MbcLSQFKx9PkVnLtmtvkRXGuRNKOzPNBYBnJxigjXzjigJHHH3oDVH1oGCsxQEESJopwiDx9KB/k4oICqVUCJTmaShb9oHv1NXYAOTP7U2I949uagELJJE0RWu17bVYEyoECO9WNRPc2lw9YKtGSCW2UoAUZG4wc/SusrrJodvYXKrtD95cHelASWm8IkT9+aKx/F2ts2luLNoAulaVqAxxnP6VZZO3Ti4v8l08zurt+8dLj7hWo/T9K8+eW6+zxceOGOsUArm6HqVCoC5FA3SjUOBQGTJqNGoH61FnR5zUaOSSAO9WQ29Q/w804W2muXKkAuvLBSqOABwD9TXswkxj4nk8lyzsdY4nkc/WtPN0ZEEA4OMxQ0nbABIBCfiiaRuFSgRRWTfaY5fPIWLhSEpwEDj60ZMdDsi1tfYaecjapakgqI+eauxlXPgxtthTds84lsq3htZ3JSfaeKbXdnxUe0C3uLRSr63s3ilBUFsEMrn2UMH64qXCV2x8nkw/bk9V8MvWwNxYJect4BLTpHmo+2FD3H2rllxf6ezi82XrJgqlBhaSk++K5XjsezHlwy+UkqBODNYssb2IKggpMEGQR0NJbKtx9pqvSfCa06nZh9xLKw6/suGUoG1OJmIwfevfLuPz3NhcM9PQrZtDVuG24AT0HSpXMz9vKZ/MOsVFYRuEIeUnzEkztgdDzBoaa1i8VtwcxiaLV2SMhJHzRlm6xqKLO23kiAZyeaBre/ZuG0KSvcD1q6FspQ4jIBM4qDN8tdtcZT6Cee4q6FsPpQNyMmOBVBIKngkrIJ7DgUgINhSyTkdZqiEKLl6PLJ8pGCAcKPb6VBZdUENqUCIHXtQZT1yu4TDe5Kesig5XxZcG38lJJJbaU4UmROQP9/NR04sd5yPNVnc4tQ4JJrycl3X3uOahVhsaVlOR0qzKylks09B8J66m8LelXG5e5EAqVJUoTI+CBPyPevXhluPieTw+mW2zcWqfx1z5idpubRKg3yk+WqMzz+YVrL48dXW0/wcVwrkIbBAke9A5BHBO2gDJGRJHbrQE25BjZj5oqVair8oHtighKXJMmgOXIBnHYU0DlwjmPeroRKbVOSommgHkmSCVU0CDRIwJpoEWSEj+oqCuoKSPfvFBCSYyD80CmJNECtBdu7ZoECVhSp7DmtSN4ugtvWFuKIUVEn+1dHVjeJNXVo2mKuw35jhUG0gGBJnJPapbp24eP/Jl6vIru5cfcW66srUtRUZJMEnpXHPLb6/Hw44fFLrXN1KKJT1KhUDgUD0ahjzQHUaKgVFODMVNLtNbsrubpphsStatoFawnbHJnMcbXt2jNrt9MZSpCUEJykdDXrnx8DK7tqw6o8jrVQNor0FPb3mibWYUeAB70NoHH9t6i3KTuU2XN0iAAQM/ero2JYUAozE4kVEMIA2gRFF0gZfVeElslLQlO7IJP++tEN+AbCw4q3QpSeFKEn71ZSn8tppwWwQEOlJUUAGYnkmqnX7ZupeFdL1RCvOt1NKPVlZTJHU9KbWZWfGW74F0oteUn8QoJ6rIUR8GAf1rOpWpy54/K4PXvD154fuiFqDtquS2sSTHv7j+tc8+KfY+h43le3WQ/DXiZ7QbxSoUu3UCVNjvHanHdTVTyeK59x6xp2v2d0hh5m6bUt5tKylJwZFdHzbLPsbgfQtqCCJFDTiteuBa3TznHpTEDhM+o+/U1qTo21dHvPMQl9t4uMKEJkfM1mjoXHgWU55OIFEcj4g/jtICCFrLgBE+nHX2/vV+BtKt7lFop4tjcmQ3CwRHv9RQaWn6mXHEtvgNvE/lTuKfoSBTQ21lpSIWKozlpSlXpVieaA2HEoMLV8AGaQWVPQg7YiOTWhlXuqJspAjeoenamQj3I61KKbxf1NjYppBStMLCgQj5KevxWRoWtsi1ZS2mfSBM+1Njh/FG65vLgrJIFo4U+3qH9qX468PWccGRBIryZ/X3sfhqw0eg09Au3LLWbZ9sbi2vdt7iDP6TXbhvenm8vH243qniJVszaaZrSVxbtu7HF5kIcSRMdc8g16XwbOitlFVu1JmUjNccpqudShIJhQzWUFtMRGelA5QcCB81dKZDSgc0kEobzkYrWgWwkxERQEWsimgYahOEfJqCNSDxQClpYPQimgBQtC5HFAZKFt+rdNQU3BnmAOtNAAlUZggU0ISQSR3pBWfebQ7tLiEqVIBUJgdfb2qxvF0Fk609bDyjEiBXR0rzzx9qqXrxvTEK3fhzudION5GB9Af1rnyZafT8Pi1/KuIWrccVxe+0wqBUSlUqFQEMUDnInrRqGoCqNHoGopxzUG94TtQ/rKlFIWUNkNpPVayED9yfpXbijy+ZfXje0KaDCQ2B6UnaJ7CvQ+Ntl31yhnb5kfmH0pFW7dP8ACSowpSs4oysbyEkTEjFBmup8y6dcTBJhpPsAJM/U1djQj0Dd9RUAxt/tRokI6D5zRNG/MtSTKj7YpEoUXrQK7dtC3FoguLmYUTxNaQQBUryyRuids5jvFTZoDrTm9uJgYUnvUGdq+mM6nprjLowCSk4xOD+9an/9JdXceL3+mP6XfOWr6SHGzEkQFDoR7GuOU1X1+Hk98TWaLj8cy1ZgJuLhYZSCYSrdiD7VvFz8nDHT2Sw0u60HSmmW3E3LDKP4oClbp6lHPp/8a2+Z8rE1K0d1l1u9sn23EhMBDmNp6z/arEqv4WvU2y3rJStpDhKc+ncSSRUsXbskagh623N7lbFSAAB04z+lTSMgPtPXS2U7AEqPqn8xwSPp/WlF63UEuLT5qlBQjbAxFQUbq9trRxTLx3+d6NwJBE9fY/WtCdep+gbiAoDaN0mY71Ng2r9Atyt2B8Z+1UY9x4tthd+RbW71yoIKipvgZiKugbWpa1d2x822t7ZR/IUulRR2OOtKNOwtfX5rx8x3+ZSsknrUG2loBIhIAHSoDuC0GFRMkdB/Wmh5brunXDmqOXFlHmeSUPIMnenPTvArUaxtl3HOO6ast70utrIMQlYJrjnw77j6PB5k+ZM8gpMGZrz5Y2fX0Mcpl8Kay0kYcW0+haDCgcGrjdVz5cfbCx7S5qujeI/CF7bG6tUb7dUtuuBJQsCRIOZkDivbjdx8Lk4ssf0xfD1/bX+kNLtcJSAgpgjaYGM1zznby1uNIKliTzisImVAVBnAGasU4QZzmqHCYoJdkiBHeqC2wr55oJIECRzQDumYqUASlQxVgQ4IoAWU9c0FdagNwOKgquqkemgjSDsz1oBWg78D5oMHV7lbTmxLBWktKdXIH5QCf3P6VqTp24ZvORy7Guas1blpm9UhBSEnahIj4MYrNyfZni4MW4BSo7txUTJUTJJ+a553b1YyYzpBWGSo1DAUSnqIUYmgQoHmjUPQGeajRqBUU4NB3P8Ahtp7V3qf4hQXvaWXDE7dqU49id6k/avTxTUfN87L9PU39pA9OR161t81l3AH4pKkNolSYmM/etRpcSlSGhMzHWoyFxRQMmMd6CglXm3jYSE7QmTnvH9qDRUeQTINAGe4+aNGyEmeOIqCvcJuDbLFotDbu3C1iYqs1HptkuztR5i1qJMwUpEE8/lFXaRpBO9EFW3sqBIqKyry8utO1JlpxAetrlO0L4UgiMT+tBMlxP8AwouFZUQkjceSZj+laiPLPGt4i4v9OVALimnCpXTbuxH1Bpljt38fk9b21P8ADLQXNR1l7U1JHl2g2NqUmQXFf1Cf/wCwqSHPzXLp6ebZLTygEgboV6RAPTitaebbztba7bU0KsC0ldwVpSXDKT6jtkDgYiqKbmr6vbBbVz4TKXJBLiXxsUe6cQfanSpk+LnkNBX/AA25SogehwgT+tTQrJ11bmo+Y3o725IjclwGOuAMTH71LBcc8TvNoIXY6i2ox+RsKI+M/wClNChc+K9IfZSzcs6iXNoErQkET3k81fUGjxC7+FLdpZXLjgwjekAkdFH2zNPXQpLtda1RKQ48WspKwkwMHiOuB+tBrWGjtW0DZs6rWkkGfnt3qbHWW1uNsjgZJ5oNqwt0utBSCII3D3qC8WNifVHxTYp3fqKEIHCTVHIOsKRqbyyIKUgA9jjNFjlNNtrm68ftK0oWv4h1Sn/LfT/CIIyhUTggg/Jrcc8m94/8COMLGraQDsUUpubYZSicBYJ6TAP0NZywmT08Xk54dPOXmHbdxTTyChxB2qSRwRXizx1X2uPP3x2Ac1h1WWXwlxBc6HCuorphyWOeeGNncdn4O8pteoMMSWt6HAonkkcf77V3t9pt8DysPXkdgHihQImeorm86w3udAjJ7HmgmBzBBEVoAfSo5MGgl3QMdaBeZI6g02HDi1Rj71dgVLMcVAO6AMU2A83pxV2BUf5hQQqlajipREQN+elAxSrduxIHFA6ULcStIAJIie1P2sm3M6g24b3WnFKbLbDXkEAqlPpgziByK66/i7cPWccOVlCUhIxFeev0U+KTiytUkz2rFuwFTSUqLCFSpTxOaIUYoujUNHTzNFErmgeo2RoFRD8Se1J9Hrn+HGkuWOjPXriCC6ryUDiQDuUfuAP/AI17pNYvh+Vye/I7N5BOxIzIgkdajgrO2yG3CCSpQMHFIuyUfTBOOgoiG4T6YJ5xFXSbULb1376plLcNpA9qitBAJEkEge9AahgRzRdmeEMAdTUNo2wk8ielVKJxWxJIaWsgflT8USMxvX0tlKLm2dtlHgqG4R9OKulV9evbfUtDNxYXIW4y5uCkngjMU0KN4869poSFKtbVLZccBPqWTyZnAngDvViachofh53xNqFuyCUhwSHDBFrbj8qQONysn61rbP8A49u0zSbTRtNas7BkNW7WQAZJJ5JPUmiI9RSSpakKCVrt1hskT6hkfvQeW2YW3qtml5BKkOpBEf771L8I67U7NtbSlbeKztuTbitQsw9MLIiQAADzikq2LWgWaDabXNqyOwzjAH2q7Zb6LFtbaoHqjoKixzmpaU3dXIDiARswFI5g5qyrpg3Bd051biFkPJWA2Y5SqBt94ArW+mXXWgC1BacpUJBHX3rI0Sz5bRcIKu8DIHegt2RKVJQhCsmVCPyz19xQbNmtLaD5ZxJx89P3qUaIG5MkYNNCgsg3S21fyonjvVGPc2DlxcvFCtoPp3dewoMHwTZh3x5f3gkIbLiGxGIHpHt0FajNepeUle4eXvScKSUzI7VWdPLPG/8Ah7e/i39S0dKrlgpl21Bl1qOSmfzp9uR0ms5YTKPRw+Rnx15aD0/avHnhq9Pt8XNOSbFNc3XbovB12q21lLcny3RsUOg7H7/vXbju+nyvyHH8yj0QmXEpgAGtX6+U0LcGQUz71FWfLjJ5NXYrKgrxim0EAsn+lNhBK46jOKbDpQsYJoJUtAjNUCplJJjp360ESmJVmoCDaRIOKmxFsRkiCauxVeSSo7R9O1A4yBIiKotadtFypwxCBug9YE1cfrWLAa08Dw9rV6W5uLncpe5U8mCeOc12/Trx3WUeYrkNgxIgcV5cn6LH4pK5IrmtKiaIZNAqlSlQ0XNFLrQHxQMaAqjZUQhzNDSzYN+betp27iDuCf8AMRkD6mK6cU3k4+Rn68Vr6Js9PGm6TYWAmWWkpM9VfzfqTXrr4Nu7teLaUvCU/l4n2rJtj6s64y8gtW6ngT60IUAoCORPNFIjclJ6Kg5om0D7iQ6hBPqVMCOwrRpDZthcqJznjjn/AO6yrTDRS1IA5jigDaE5JCR70ENwZWBwBQQtghR+h5oVMPSATz2ojB8RNW7TRun0BSW21qIKowBJ/tWjbHi3Len2SVJQl7aVR/NiRV0u2j4hV+B8NOrEec4kpSTnJ9Kf1NSDZ8H6cixaIbQkIQgIEe2Ku2K69BO0TzGfeqinejaltwYCF5x/KZB/cfag8T0ey1hzxdqVvduqVeMqU4ueVkGUlI9xnFSkenbE3dolQj1onHes6blcnqFk6ytY2kg81Gr8Z/g+7U/+JtlseU6ysg55qsO4t2UlG9EAjkUVS1dsLCEobJWUkpgYkcj61DbDXYodwpEGCDuEwe9WVFzS0p3G3cEqQB69u0HH96o20tFIASkkdRzNBGbhKFLSEqCkxAKefjv/AKVBosA+XuUefaqLjSufegdKZUrABIyaCq4PwzN5cQP4YJTnkgT+5FIOfsrm28MIcbdKXNSuSENobM7QIG5QH5ZIOOTWmaMsu3Til31zeOuFRUgJeUhIn2BFTbHs2dF1ly2cRY6israUQm2ulKk7jgIX/RRmTg5iW9rKyPE+geF9eW4lb1vZ6gkmX2CASRzvSPzfvSyWduvHy5cfceTXvh7UbBah5aLlsKKQ5bLCwfeBkA+4ry5cd2+x4/lYZzulpWn3tzetptQ6Hgdw8pBUYGeBUxxsrp5OWFwu3p9k4q6tW3VNrbd/mQ4mFJIwQQa6X6/PZfXQ2TKCzvmVED5FTSQS2jkKBnpUKjLInAMiiCDaj/LFXQYtKPTinqHLMHMwaugISEpPfpQAVETIpoMZUMCKaDbCRKj8TU0IoSmTgU0K6l5AAxQEhK3CQlPxRdLgtPwdm9dOpMhPpSOprpji1EEBzw29vY8pS2XCpJVJyRH3jrXR04/7R4oZDYB4rzZR+hxv8Yz1cmualUDjimzZgIqVPpUUqAhQNNA9AZGYqNG60CorpPAtkjUPF9gyvKUubzmPy+r+ld+Gbrweflrj1/t9BONLdU24MDqe1eix8faJ9RKpSD2may0y3z/1KBJUoDvRUQEISJnFGVW5KEJcfUoDY3EnG2ef6Vdrs9jt8oKwAeI4qG2lP8NIBO0SVE4A96G0chzCUbhkFZ4+lDasv85MTFFRyE3TSS5G8FOzvGZ+lCpjjBERjJojlPGD63dGum2lhLzmxlqRMqUoY+ua1DSM6K5c6cy61tTdsFK2yDIBHarsNrizf6vo2ntKK3HXPPWwjoECc/8AyI+1JDb0DTrM2tqhvG4D1qHVXWmmbWkiTmqiK5bJt1gA5BFQcPr+iOv31r4j0Zpoa5bJEIWYbuUQQW1e8EgGgq6R4gt7t/zGllDLi9rrK/zW7v8AMgj5nPBFSxdtPWLYXNq4NnSCO9TTW3B6Y85puvvtu7CrdyDBI+PjNXSO/syFNbkkFKs81NCcJC1iMhPemjavdNNBKjtG4DpTQxLi0Gp2aktna4U+lRJwoH256VR0+mXSFWQQsD8QkHcO/SagIIEk9SZPagmHAiIqg0GJxmgkbM89aIwtW1G9/wCIq07TUtoIAW8+shRSVQQAnoQBMnuIFEtVdP0e1sXFv/8AevHDucfVyT1Pec8maVi5NBDgUsycDk0RjuKOqXSmWGwbUEpWpYKQYPTIPIkdzB45DVZtmbVsNstJQkD+UChtma5ZIXbocRCXC4lJ2gS4g/mR9cfEUXG+t3DsWDTb4dUw2y4FbgGBsg5zjrk1NN5cuV/YtQt3m0Lu7RBW+T6kbvzn68H95qXHfbmtaXqzdxbgpURk4jPx95Fc7NKv/jUqAHqUeN0VBYQ8kpGYxVkRMFNkxMR1qgFgZhWaAVKSBlU0FUqjEGlAKUkcn3oAU+3E7xIoCVdJ2ekSe5qUVCsrXKsUVZYs13MlKSEgc00umrZNNJJESdpiRWsYukWrlQtLe027y4pIMYwD/wDVdZBR11kNaDcqRMhnbMTgH2o1jdZbeYax4P1bS0tOeX59u6fQ4gjjkSOlcsuOvq8fmY6krl7hgsKKFIUhYOUqEH7Vxyxse7HLHLuVXrCnBqVKXJobKDQ2UUU4oEaBCgsQCfao0iJlRjvQNRXoH+FVl5mvm7IkIQuAft/U16+GdPkefnuzF7Vu8tiTkxXV8/Sq64PLKkgqJyEj9qw0yLtfrfdCVhTadu0qkSR/frRQNJI2jsAD2oyrvNqubVsJO0rUFbugPeKCRpkttJaSqSBgxMfeguW7AbHrl0noeKCZSdoJACfaiqhSCT+s0VA/tQpC8A8Az96AH17WfMmexoacT4pX6dPYlQ827CiAndISCePkitFG7f6k0ypbOl3z7aRjYBJHxNGXQeDfC17Y3txr2ruBd/dNhCGUiRbImds9+AY960V3LaNoHXJqMpRxA/SqGUMd4qCithKgUAQoElJHUU0POfE2lo8N6urXWGf+ivJZv220/lUT6HR/8o/XvVHWeStNugPepewbs9YrNaee+LNLXp2pN6qytX+RSQN2CDmKsHT+H7gO2qVJUHG1AQRxUG0gpC1DEdaBnGUr3dJEGgxwtFjfeuEtTvxxwRQXLkLJTcW8KUnO3vj/AFqC7Z3AubdLgQpE4KVCCKaFoVRI2nOOaCjrepN6JpwuHNodWQhlK/51HjHXqY9qJWLplstKi44VqUoFTi1mVKWTJJ+9HO1rYCAZAHuKIyH2dR1VQaZUbKzCocUoStfXA7f79qDVtLRiztksMphIyT1Ue596ALm6Ytklx5xCEdSpQAHvRFLS7h3VUi+dZLbUkW6VTKh/nM8T0qKsPqKXSYwOUk0EVxehhtJCFKWeEAbiabGVYadfoYdJdbZ3vLdQlRJIBUVAGPk4rNg0FuO2jlsh4pWLglKVtzAUMjB9pqWDUQ8AgEkfFZEnnN/5gPk0oBdwDJnHfvUoj89ORtzHNTYhLzhBBMA02IFEFyTMRjNNiRolZ2hMk0WJwwvy1lSTtQAokdBWjSEepSQTkkfIoro2W0W9soDgDPvW5NLDMrbYWpbsIQlMbzgTzWpFU0vM6hrC0tpBbtgmHCCN5UCZT3HSfY1sQ6y8EWxtW0Fby4KRwlOcbj0poBp2luuNoUVoUhxUrcUoqLsHBbEwlPuZnsKpp5N4vLT3ifUPI3eQle1Clgg4juBXDlxfV8Lk69XMLQUqg15n0aHg1KzSGKIIKoFM0ahxg0CIoGoJVHtUaBQKJ4EmrJst09o/w90l3TbUPOEytG2OwH+pNe7CaxfnvIz9uS13L6leVtKRFNuU7VisoQSPmsqw31XCtXNo7s8txSnISZIAgjd80Xa8ls7FAEicAjkUQLDS2WUNqV5m0bQvqrrkd80DSGjtSncoiQKC+whxLQLu0LJnaDNA759AAmeCaKp/zQD+lDaneq3I2AjeJKfftRVd50u2J9JSQQmIom3P6g15niXQ2gApJ8xascDA/pWld3ZMoZswG0gTikYtaDaPQkYrSbToTCAmgcJPxQI8EdKCNaTyOQKCjqGnM6hZvW9w2HGXkFDiCMEEUHK2rl5otxbaLqDi7i2WPLsdQUIVI4ac6bo4PXippdoPEzal2wUQN4OCBIJ+KKxdGdetLcMJOwtLBIWMAE5xzGf3pob6L1i7ZTfNr2esoWZ4IMH/AH70Fhd2m3ClreASvIUT14qCteW67toLQtSPScp5oKukb9LQ3a3CwWAYbWoyZM80G8uGZdHA/NQWWnEPIC0nnvQSpUltCnFKASgFRJ4AFErmb63/AOZtcsdTdWRaWiN1swE/mUT+dU9YiPajFu2yGkpMJABiptjQUNg/m/lyBVUwcSpQSghRPY5FBIkTiBURGWAJKoJ5GKKJMqweKCndkJBgZOPmoikxZ3j9ym4u1FptP5GUdfdR/pRWkUjbIERPFBQ1RCxoroQopU2fMbJzkGf9PrQDZXX4uzafB/OmcdPaueXVFnzVGSDWQ24qFAwVJ5oH5iIzQRqB3UFmydDT6SSPg1YqS4vErbUkSZhP0BPP0qm1bcQAsDA71J9Vav8AV1NIRZWifPvVpCUoAkTH+/0rvpYqK8PapqgU/rF6phpOUtIUCtJxAAHpHzk1ZNK6uxsmLS0baaRsCRCdxkx1k1RSvdJTeuqaWsBtSkrcBE+YAfynsKbGoAUmAAExAxEe1Uec/wCIugoUhOpJcguehRUYSlQGPoRP1FYznT0ePy+mfbyowpMGJry5Y3b7eOcynSFaSkwcjvWLGrA9KyyaqH6xRdnHNFP70BASKBgM1GiUYNBY05lVxqDDaUyS4nHfM1vjm65c2Xrha+hNBaFs2hopkoaSFHueT+pr2/rT862VlJVCsggftU0s6QLbQ4sLiEjNTSudWhZ1+6UpEIhDTao5n1H+1QaCDj4oDIBEKEyIigdCGm/yp9RgTQaCUNyIMmJI7UFV8BJAAM9TNBUMTmiqqyS5KQCQJFFqiNq3bqzQFKQklwGCBCswPvV0ii2WnPFLDLhhbdqVJHSN4Bj34+lWG3aMN/wUpCpHP0qs1bbEJ9XwI7VUTSPigckDNA6s9aAFd6CMQFjJg80Gdq+nW9/ZOM3CCphyN21RSQQZBBHBBgz7UHIJN4lTmj6nueuEpJtrwjFwj/8A2Oo+tFZjLL1y6ArY25u2unun/c0VdZbZt73/AIe81uYdSClwiApfY+9Si8/paHUJV5ZUls7gE8+3/wBVBAhxTDRadcBKEwEBO2fpQTsJbu0FKwlQJmP2oNNlIZQG4lAED4oJ0Rxge1Bz2s35vtcRoiFDyEtFy6SDlRxCT2H70vxK2rUb+BA4GOnesudTpEqxwOpoiim2uF3dx5z25oLlCECPT0k/ersTpaDSFbUgAmYFTYjKnnEFIPlnIJQnj6n+1ETBsk5UScTIoCCUxAOetFVroNo/iKMBPWaCmbhpaglKXVk/zFURQXEJG0lKAMdc4pEVtQWhqwcUtAWBEIPCiTj+9aixjaZZXtvo9u+yoXFu6FqKYAWk7jgHgx2MGuec7XSyxqDD527ihxJAUhxO0g1jRpZKgkyZAPGKl6TsiQoDoabEicpxSB4kZpoLy55GBmrAAy6lttJWo4ATmtSbakalto7xSV3fpSRhHWtzBdNRDDFmhQbShkSPV1V9eTXQI3hdcUi3bJOApSk8d+sfeip2WVhEuOFSzG5R4PMCOlBKEjzYOD370BqMj602Mu7Ybvra4s3oKFgASODjI+KqPEvEWkXOh6otdwwxc2KVQS0dq0A/5iDg9RIg0uMrthzZ4fKx2Wra9lNpcfxgSDbXBAWf/U/zVwz4v9Pdxebu6yQXFuth1Tbjam1DlKq8+WFj6GOWOc3ihiMVhbDnmqaP9qKXTPNApKeOKaC61GyNEavh4zrVqOywf1A/rXbi+vN5d/8AnX0BZfmuFdcia9T4Swr/AL/1/pTaiJIZcjGUioMy/AR+DcAyHCc/+prIMZJxQEnMDvQIfmH/ALUEpUUkkdcGoAe9WTzxVVWUcEdqCNmC8RA4pFrmNPm28T3bKSVJQw4Bu/8AEAitItaA2i48Q37ziQVtW7LaD2SUlR+5qxK7RhtKW93J4z0qotDCY7UQUSJoG5oHOM0ATOKBDAoBWkFJEYNBz2sWDV/ZP27qnEhILiFtqhTak5CknoaEcHot67qNui4eCUuP25LnljaFHcoT84orWFq3caWh5xThdYCtiwog4mJ78VKrobJRXaN7jMpzUGN4jP4L8Nesgeb5vlqBGFpgmDUE2k5tA4r1LU4QVHmJqjYSAUZ+aCVseig4nT9rnj/XSpCZbKUJIGY9+9W/Ga7FsbUhIwIrDFTpSAgH2ogoBCTFAJQJRjnmiGnaAABkmgjUowD3FBE9KTMn70VAoBZhQBB9qAksttAFCEgkdqCRRwpPQCR7VYMjVZXcW6CpQS2hSwAYzgf1NVY6rTrK2csGWi0AlUTBIk8T81NKxdU0SyvHX2XUKGwwlaFbVD6jmPepYry24vL2w1a5tmL242MrATuXM56jj9KsxlNL9n4h1Jx8MqeBSkgTtEn5NPWJY6BGo3KW33Qofw0bgmMTFZuMTS+m4WdPW+YKwkLHYGpIabOlaezclLjynFnmCrFamMWOnatmbZkpZaSgJ/yiJrUkaZz904FJA2+pwoOOlaC8hoW67lSAt1KZBVmguMtphAjkT+nagmA2okdqCPok9aBH1EDiVAYoMfSnF3hu7h5UrDhbQBwhIURA+1Bznje1btGl6gyIuPKCiSAQoFQBScZT88dIqjybxhasNtaffNMoaeuVOB3YISSnbBjoc9MVqCjbajc3dqG7hfmlojateVRnBPUfNcuaR7vByvtoakjPzXi0+xO0fWKlLDjFAQzNECqg/9k=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8" name="AutoShape 4" descr="http://img4.imgtn.bdimg.com/it/u=2632626382,1850194498&amp;fm=11&amp;gp=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2" name="AutoShape 8" descr="https://pics4.baidu.com/feed/9e3df8dcd100baa1bd13a1ee1ee19114c9fc2e9b.jpeg?token=1d7ae320722d7c318ad652a25d8ab99e&amp;s=2D34409028C364D24219508A030080C2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275" name="Picture 11" descr="http://inews.gtimg.com/newsapp_bt/0/11374002785/1000.jpg"/>
          <p:cNvPicPr>
            <a:picLocks noChangeAspect="1" noChangeArrowheads="1"/>
          </p:cNvPicPr>
          <p:nvPr/>
        </p:nvPicPr>
        <p:blipFill>
          <a:blip r:embed="rId2"/>
          <a:srcRect b="13725"/>
          <a:stretch>
            <a:fillRect/>
          </a:stretch>
        </p:blipFill>
        <p:spPr bwMode="auto">
          <a:xfrm>
            <a:off x="571472" y="142858"/>
            <a:ext cx="3357586" cy="2286016"/>
          </a:xfrm>
          <a:prstGeom prst="rect">
            <a:avLst/>
          </a:prstGeom>
          <a:noFill/>
        </p:spPr>
      </p:pic>
      <p:pic>
        <p:nvPicPr>
          <p:cNvPr id="11277" name="Picture 13" descr="http://5b0988e595225.cdn.sohucs.com/images/20200303/678f04d7cde14098b55b59a845f0a496.jpeg"/>
          <p:cNvPicPr>
            <a:picLocks noChangeAspect="1" noChangeArrowheads="1"/>
          </p:cNvPicPr>
          <p:nvPr/>
        </p:nvPicPr>
        <p:blipFill>
          <a:blip r:embed="rId3"/>
          <a:srcRect r="18032"/>
          <a:stretch>
            <a:fillRect/>
          </a:stretch>
        </p:blipFill>
        <p:spPr bwMode="auto">
          <a:xfrm>
            <a:off x="5214942" y="150028"/>
            <a:ext cx="3357586" cy="2350284"/>
          </a:xfrm>
          <a:prstGeom prst="rect">
            <a:avLst/>
          </a:prstGeom>
          <a:noFill/>
        </p:spPr>
      </p:pic>
      <p:sp>
        <p:nvSpPr>
          <p:cNvPr id="11279" name="AutoShape 15" descr="http://img3.imgtn.bdimg.com/it/u=1498642373,4149099452&amp;fm=11&amp;gp=0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280" name="Picture 16" descr="C:\Users\Administrator\Desktop\u=1498642373,4149099452&amp;fm=11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643188"/>
            <a:ext cx="3286148" cy="2357454"/>
          </a:xfrm>
          <a:prstGeom prst="rect">
            <a:avLst/>
          </a:prstGeom>
          <a:noFill/>
        </p:spPr>
      </p:pic>
      <p:pic>
        <p:nvPicPr>
          <p:cNvPr id="11281" name="Picture 17" descr="C:\Users\Administrator\Desktop\u=2205412938,3999092694&amp;fm=11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688860"/>
            <a:ext cx="3357586" cy="2311782"/>
          </a:xfrm>
          <a:prstGeom prst="rect">
            <a:avLst/>
          </a:prstGeom>
          <a:noFill/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42858"/>
            <a:ext cx="8786874" cy="4857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所以，尽管我们足不出户，但是我们依然可以拥有很多很多的写作素材，只是我们要睁大我们明亮的眼睛，用心去感受。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那这么多的素材中，怎么样选择呢？那就要选择和他人的不一样素材。比如，我的爸爸妈妈是医生或者警察，他们每天都冒着生命危险在工作，这样的素材就和其他人的不一般，因为不可能所有的家长都是医生或者警察。再比如，我写全家一起上网课的，一般都是爸爸妈妈陪伴的，对不对，但是，我写爷爷奶奶学习使用智能手机，陪着我一起上课，不懂的问题还向我请教，还提出很搞笑的问题，这是不是又有了新意？或者，我写我们家在选派一个代表出去购买生活必需品的时候，全家人抢着去，爷爷奶奶抢着去说自己年龄大了，不怕传染，爸爸妈妈又说自己年轻，抵抗能力强，这是不是又可以显得不一般？因此，你的同学张三可能会写的事，我的朋友李四可能写的事，你就不要再写了，你要写你们家发生的，别人家不会发生的事，这样才能别具一格。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但是，我们不能因为“新”字而去编撰一些事，那是绝对不行的。我们一定要写真实发生过的，你亲身经历的事，这样才能还原事件，吸引读者。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571486"/>
            <a:ext cx="87154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说到写故事，大家都知道要写得生动具体。可是，怎么样才能生动具体呢？这里有几个小诀窍，大家一定要记牢。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环境描写不可少。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什么叫环境描写，就是事情发生的那一天的天气啊，窗外的景色等等。简单的一笔带过即可，虽然只是一笔，但是可以为文章增色不少。而且，有时还可以描写环境的变化。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比如，一个小作者写他们家牵挂在武汉小姨一家的故事，环境描写的句子有两处。“大年初一，阳光明媚，但是我们家里却笼罩着一层阴云。”等我们知道小姨一家都非常安全的时候，文章再次描写了环境。“此时，明媚的阳光透过窗户，照进了我们家里，我们家里也灿烂起来了。”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瞧，简单的环境描写，但是却可以渲染当时的气氛，烘托人物的人情，对故事的发展推波助澜。</a:t>
            </a:r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4678" y="71420"/>
            <a:ext cx="265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描写故事生动具体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4" y="71420"/>
            <a:ext cx="885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人物描写重细节。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有的孩子写的故事，人都是不会说话，不会行动，不会思考的，不会有表情，哈，这样的人物就成木头人啦，这样的人物肯定不受人待见啦。因此，在描写人物的时候，一定要注意写出人物怎么说的，怎么做的，还要写出神态等等，这样，你笔下的人物就“活”起来了，人物的刻画就栩栩如生了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请看这是描写家人抢着去超市的一个片段：奶奶皱了皱眉，大声说：“谁都不要和我抢，我买菜内行，你们懂个啥，别把超市里那些没用的给我买回来。”“妈，您能不能听我的？人家新闻上都说了，要派家里身体素质最好的去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……”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妈妈抢着说。“我去我去，大家别争了。”没等妈妈说完，爸爸已经开了门。只见发奶奶一个箭步冲了过去，拉住爸爸，凶巴巴地吼道：“你干什么啊，平时都是我买菜的，平时椅子歪了都不扶正，今天还抢着买菜？”妈妈楞了几秒，迅速反应过来，“妈，妈，别急，别急，我和他一起去，我会买菜的，您放心好啦，我一定买便宜又新鲜的菜！”妈妈边说边将奶奶拉到沙发上坐下，又打开电视安慰奶奶：“妈，您别生气，您看电视看电视，我们马上就回来。”奶奶坐在椅子上还在瞪眼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……</a:t>
            </a: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瞧，在这个片段中，就有奶奶、爸爸和妈妈的神态、动作和语言的详细描写。我们从中就可以看出，奶奶是个急性子的人，动不动发脾气；爸爸是个实干家，少说多做；妈妈是个能言善辩又能干的人。通过这样的描写，人物的形象就跃然纸上。同时，我们从这个片段还给我们一个启示：事再小，我们也可以将文章写“大”，写得生动具体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06" y="158667"/>
            <a:ext cx="892975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心理描写要真实。</a:t>
            </a:r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我们写文章，重在一个“真”字。选材要是真实的，情节要是真实的，心理活动描写也要真实，这样才能打动人。有的同学写文章啊，没有心理描写，这样的文章就显得苍白，没有感染力，不能引起读者的共鸣。怎么进行心理描写呢？我觉得可以从两个方面进行描写：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第一，描写他人的心理活动的时候，一定要用上提示性的词语。不然读者会有疑问，你难道是别人肚子的蛔虫，知道别人内心的想法？我们来看一个例子，比如写爸爸去小区门口值岗，妈妈送爸爸出门的一个片段。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    妈妈送爸爸到门口，等爸爸出了门，妈妈慢慢关上了门，突然妈妈又拉开门，嚷着：“走楼梯，不要坐电梯，听见没有？”不知道爸爸说了句什么，妈妈再次关上门，站在门边，长长叹了口气，转身坐在沙发上不动了，一看就知道在发呆。我知道，妈妈此时的心里七上八下吧？她一定为爸爸担心，但是又不能阻止爸爸，妈妈的心里多煎熬啊！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   在这里，作者用了“我知道”这个词做提示语，这样，文章就显得流畅自然不做作。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   第二，描写自己的心理活动的时候，要认真回忆，当时你到底想了什么，把想的内容如实描写出啦就行了。同样我们来看一个例子， 这是作者听说小区同一栋楼有了疑似病例后的想法。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   天啦，四楼的韩奶奶患新型肺炎了，这个消息是真实的吗？我以前一直觉得冠状病毒离我们很遥远，可现在，就发生在我们身边。韩奶奶的一大家人怎么办，要不要隔离，他们会不会被传染上？前两天听说韩奶奶被隔离，我还暗暗祈祷韩奶奶不会患病呢！完啦完啦，病毒会不会跑到我们十五楼来？应该不会吧，毕竟离得那么远。不管怎么说，这也太恐怖了</a:t>
            </a:r>
            <a:r>
              <a:rPr lang="en-US" altLang="zh-CN" sz="1600" b="1" dirty="0" smtClean="0">
                <a:latin typeface="黑体" pitchFamily="49" charset="-122"/>
                <a:ea typeface="黑体" pitchFamily="49" charset="-122"/>
              </a:rPr>
              <a:t>……</a:t>
            </a:r>
          </a:p>
          <a:p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    小作者如实记录了自己听到这个消息后的真实感受，读了这些文字，我们仿佛就看见了一个焦灼的孩子，身临其境地感受到作者的忐忑不安。</a:t>
            </a:r>
            <a:endParaRPr lang="zh-CN" altLang="en-US" sz="1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571486"/>
            <a:ext cx="8786874" cy="4473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写“感悟”就是写出自己对这件事的感受和领悟，这种感受和领悟常常表现为一种情感、一种哲思、一个道理，它就是文章的灵魂和主旨。 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写感悟，也有几种方法。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有的可以直接放在文章开头，直抒胸臆，让读者一目了然；在结尾的时候，首尾照应，加深读者的印象，让读者回味无穷。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有的可以含蓄地描写，不直接写出感受，这样的话，就可以显得自然隽永，没有矫揉造作的痕迹。我们看一篇文章的结尾来体会。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钟南山院士、李兰娟院士，他们用自己的才华为抗疫做出了卓越贡献；普通的医护人员，他们用自己的汗水和生命为抗疫奋斗着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他们都是我们最敬佩的人。将来的我，要做一个什么样的人呢？我陷入了沉思中。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这样的写法对作者的要求比较高，但是只要在平时写作的过程中，慢慢训练，也就能找到写好感悟的捷径。</a:t>
            </a:r>
          </a:p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其实，写好抗疫的文章并不难，只要是自己亲身经历的故事，只要用心、用情就写，你也可以妙笔生花，写出感人、给人启示的抗疫文章。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9620" y="48266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写出感悟突出主旨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2910" y="119704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作文题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记叙文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857238"/>
            <a:ext cx="79296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我家的抗疫故事      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特殊的春节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致敬医护人员        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我是志愿者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疫期想去购物        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6、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他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她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感动到我了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7、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武汉的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××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，我担心你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8、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疫情之外的活动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9、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爸爸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妈妈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去上班    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10、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志愿者在我身边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214296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第二步：我们再看议论文怎么写？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166018"/>
            <a:ext cx="8534400" cy="347743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一、什么是议论文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</a:t>
            </a: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议论就是发表意见，阐明是非、以议论为主要表现方法，对社会生活中的人或事进行分析评论的文章。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二、议论文的三要素</a:t>
            </a: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论点、论据、论证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42844" y="1214428"/>
            <a:ext cx="8858312" cy="331151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正确性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: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论点符合实际情况和客观规律。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理论性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: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论点言之成理，是从发现的问题、论证的内容或作文材料、题目中分析得出的，有着深刻的理解。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鲜明性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: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论点集中、醒目，表现论点的语句简明扼要，体现出了材料的精髓。</a:t>
            </a:r>
          </a:p>
        </p:txBody>
      </p:sp>
      <p:sp>
        <p:nvSpPr>
          <p:cNvPr id="4" name="矩形 3"/>
          <p:cNvSpPr/>
          <p:nvPr/>
        </p:nvSpPr>
        <p:spPr>
          <a:xfrm>
            <a:off x="2518559" y="71420"/>
            <a:ext cx="4106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论点的特点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1406" y="1142990"/>
            <a:ext cx="450059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、论据的选择要紧扣论点</a:t>
            </a:r>
            <a:r>
              <a:rPr lang="zh-CN" altLang="en-US" sz="24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、论据要准确、可靠</a:t>
            </a:r>
            <a:r>
              <a:rPr lang="zh-CN" altLang="en-US" sz="24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、论据要力求新颖</a:t>
            </a:r>
            <a:r>
              <a:rPr lang="zh-CN" altLang="en-US" sz="24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、论据要典型。</a:t>
            </a:r>
          </a:p>
        </p:txBody>
      </p:sp>
      <p:sp>
        <p:nvSpPr>
          <p:cNvPr id="4" name="矩形 3"/>
          <p:cNvSpPr/>
          <p:nvPr/>
        </p:nvSpPr>
        <p:spPr>
          <a:xfrm>
            <a:off x="571488" y="77914"/>
            <a:ext cx="3429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论据的选择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1026"/>
          <p:cNvSpPr>
            <a:spLocks noChangeArrowheads="1"/>
          </p:cNvSpPr>
          <p:nvPr/>
        </p:nvSpPr>
        <p:spPr bwMode="auto">
          <a:xfrm>
            <a:off x="4572000" y="1142990"/>
            <a:ext cx="4429156" cy="332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、论据的叙述要简明扼要</a:t>
            </a:r>
            <a:r>
              <a:rPr lang="zh-CN" altLang="en-US" sz="24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、论据的叙述要详略得当</a:t>
            </a:r>
            <a:r>
              <a:rPr lang="zh-CN" altLang="en-US" sz="24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、论据的排列要有一定的顺序</a:t>
            </a:r>
            <a:r>
              <a:rPr lang="zh-CN" altLang="en-US" sz="24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、叙述论据应根据不同的论点有所侧重</a:t>
            </a:r>
            <a:r>
              <a:rPr lang="zh-CN" altLang="en-US" sz="24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en-US" sz="24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、要学会分析材料。</a:t>
            </a:r>
          </a:p>
        </p:txBody>
      </p:sp>
      <p:sp>
        <p:nvSpPr>
          <p:cNvPr id="6" name="矩形 5"/>
          <p:cNvSpPr/>
          <p:nvPr/>
        </p:nvSpPr>
        <p:spPr>
          <a:xfrm>
            <a:off x="5529290" y="71420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论据的使用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602254"/>
            <a:ext cx="7215238" cy="2540760"/>
          </a:xfrm>
          <a:prstGeom prst="rect">
            <a:avLst/>
          </a:prstGeom>
          <a:noFill/>
          <a:ln w="9525" cap="flat" cmpd="sng">
            <a:solidFill>
              <a:srgbClr val="F5050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提出问题（引论）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------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凤头  </a:t>
            </a:r>
            <a:b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分析问题（本论）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------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猪肚  </a:t>
            </a:r>
            <a:b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解决问题（结论）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------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豹尾  </a:t>
            </a:r>
          </a:p>
        </p:txBody>
      </p:sp>
      <p:sp>
        <p:nvSpPr>
          <p:cNvPr id="3" name="矩形 2"/>
          <p:cNvSpPr/>
          <p:nvPr/>
        </p:nvSpPr>
        <p:spPr>
          <a:xfrm>
            <a:off x="1331843" y="142858"/>
            <a:ext cx="6480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议论文的结构布局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dministrator\Desktop\9e3df8dcd100baa1bd13a1ee1ee19114c9fc2e9b.jpeg"/>
          <p:cNvPicPr>
            <a:picLocks noChangeAspect="1" noChangeArrowheads="1"/>
          </p:cNvPicPr>
          <p:nvPr/>
        </p:nvPicPr>
        <p:blipFill>
          <a:blip r:embed="rId2"/>
          <a:srcRect b="5185"/>
          <a:stretch>
            <a:fillRect/>
          </a:stretch>
        </p:blipFill>
        <p:spPr bwMode="auto">
          <a:xfrm>
            <a:off x="928662" y="110709"/>
            <a:ext cx="7358114" cy="4782778"/>
          </a:xfrm>
          <a:prstGeom prst="rect">
            <a:avLst/>
          </a:prstGeom>
          <a:noFill/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1423383" y="131798"/>
            <a:ext cx="1933863" cy="500137"/>
          </a:xfrm>
          <a:prstGeom prst="rect">
            <a:avLst/>
          </a:prstGeom>
          <a:solidFill>
            <a:srgbClr val="F50505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并列式结构</a:t>
            </a:r>
          </a:p>
        </p:txBody>
      </p:sp>
      <p:sp>
        <p:nvSpPr>
          <p:cNvPr id="7170" name="内容占位符 7169"/>
          <p:cNvSpPr>
            <a:spLocks noGrp="1"/>
          </p:cNvSpPr>
          <p:nvPr/>
        </p:nvSpPr>
        <p:spPr>
          <a:xfrm>
            <a:off x="982111" y="755850"/>
            <a:ext cx="7953167" cy="2408590"/>
          </a:xfrm>
          <a:prstGeom prst="rect">
            <a:avLst/>
          </a:prstGeom>
          <a:noFill/>
          <a:ln w="9525">
            <a:solidFill>
              <a:srgbClr val="0000FF"/>
            </a:solidFill>
            <a:miter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缕清香一份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洒脱，做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真正的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自我，展示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高洁与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傲岸，那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是陶潜的五斗诗魂！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江春水一曲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悲歌，做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真正的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自我，满载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大江与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汪洋，那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是文天祥的零丁绝唱！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页历史一面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镜子，做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真正的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自我，昭示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理性与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忠贞，那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是屈平的水中离骚！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952294" y="3429006"/>
            <a:ext cx="7992923" cy="1454244"/>
          </a:xfrm>
          <a:prstGeom prst="rect">
            <a:avLst/>
          </a:prstGeom>
          <a:noFill/>
          <a:ln w="9525" cap="flat" cmpd="sng">
            <a:solidFill>
              <a:srgbClr val="F5050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文章中间的主体部分以小标题的形式分述，借助陶渊明等三位历史名人的行为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分别颂扬他们“自由不羁”“宁死不降”以及“忠贞与高洁”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，来诠释文章主旨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——“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做真正的自我”，显得生动形象。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235322" y="628650"/>
            <a:ext cx="692497" cy="388620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方正姚体" panose="02010601030101010101" pitchFamily="2" charset="-122"/>
                <a:sym typeface="+mn-ea"/>
              </a:rPr>
              <a:t>议论文的论证结构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"/>
          <p:cNvSpPr txBox="1"/>
          <p:nvPr/>
        </p:nvSpPr>
        <p:spPr>
          <a:xfrm>
            <a:off x="235322" y="628650"/>
            <a:ext cx="692497" cy="388620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方正姚体" panose="02010601030101010101" pitchFamily="2" charset="-122"/>
                <a:sym typeface="+mn-ea"/>
              </a:rPr>
              <a:t>议论文的论证结构</a:t>
            </a:r>
          </a:p>
        </p:txBody>
      </p:sp>
      <p:sp>
        <p:nvSpPr>
          <p:cNvPr id="7" name="矩形 6"/>
          <p:cNvSpPr/>
          <p:nvPr/>
        </p:nvSpPr>
        <p:spPr>
          <a:xfrm>
            <a:off x="1285852" y="142858"/>
            <a:ext cx="1933863" cy="500137"/>
          </a:xfrm>
          <a:prstGeom prst="rect">
            <a:avLst/>
          </a:prstGeom>
          <a:solidFill>
            <a:srgbClr val="F50505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对比式结构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内容占位符 7169"/>
          <p:cNvSpPr>
            <a:spLocks noGrp="1"/>
          </p:cNvSpPr>
          <p:nvPr/>
        </p:nvSpPr>
        <p:spPr>
          <a:xfrm>
            <a:off x="1000100" y="785800"/>
            <a:ext cx="7982985" cy="1172528"/>
          </a:xfrm>
          <a:prstGeom prst="rect">
            <a:avLst/>
          </a:prstGeom>
          <a:noFill/>
          <a:ln w="9525">
            <a:solidFill>
              <a:srgbClr val="0000FF"/>
            </a:solidFill>
            <a:miter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论点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我们应善于利用双赢的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智慧，用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自己的长处来弥补别人的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短处，从而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使自己的长处得到彰显。</a:t>
            </a:r>
          </a:p>
        </p:txBody>
      </p:sp>
      <p:sp>
        <p:nvSpPr>
          <p:cNvPr id="9" name="文本框 7170"/>
          <p:cNvSpPr txBox="1"/>
          <p:nvPr/>
        </p:nvSpPr>
        <p:spPr>
          <a:xfrm>
            <a:off x="1000100" y="2161403"/>
            <a:ext cx="7985160" cy="2839239"/>
          </a:xfrm>
          <a:prstGeom prst="rect">
            <a:avLst/>
          </a:prstGeom>
          <a:noFill/>
          <a:ln w="9525" cap="flat" cmpd="sng">
            <a:solidFill>
              <a:srgbClr val="F5050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论证：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当我们能够积极帮助别人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时，自身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的价值便会得到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体现，会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使自己获得极高的信誉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。相反，当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我们不善于采取双赢的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智慧，不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乐于施助于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人时，那么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自己本身的发展便会极为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缓慢，因为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我们没有体现出自己的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价值，不会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获得别人的信任。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1456778" y="138631"/>
            <a:ext cx="1933863" cy="500137"/>
          </a:xfrm>
          <a:prstGeom prst="rect">
            <a:avLst/>
          </a:prstGeom>
          <a:solidFill>
            <a:srgbClr val="F50505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递进式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</a:p>
        </p:txBody>
      </p:sp>
      <p:sp>
        <p:nvSpPr>
          <p:cNvPr id="7170" name="内容占位符 7169"/>
          <p:cNvSpPr>
            <a:spLocks noGrp="1"/>
          </p:cNvSpPr>
          <p:nvPr/>
        </p:nvSpPr>
        <p:spPr>
          <a:xfrm>
            <a:off x="952293" y="767801"/>
            <a:ext cx="8002864" cy="1945582"/>
          </a:xfrm>
          <a:prstGeom prst="rect">
            <a:avLst/>
          </a:prstGeom>
          <a:noFill/>
          <a:ln w="9525">
            <a:solidFill>
              <a:srgbClr val="0000FF"/>
            </a:solidFill>
            <a:miter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  <a:sym typeface="+mn-ea"/>
              </a:rPr>
              <a:t>中心论点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  <a:sym typeface="+mn-ea"/>
              </a:rPr>
              <a:t>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为人沉稳，稳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中求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胜，吉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  <a:sym typeface="+mn-ea"/>
              </a:rPr>
              <a:t>分 论 点：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①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沉稳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从志而来；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②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沉稳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从难而来；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③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沉稳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从无欲而来。</a:t>
            </a:r>
          </a:p>
        </p:txBody>
      </p:sp>
      <p:sp>
        <p:nvSpPr>
          <p:cNvPr id="5" name="内容占位符 7169"/>
          <p:cNvSpPr>
            <a:spLocks noGrp="1"/>
          </p:cNvSpPr>
          <p:nvPr/>
        </p:nvSpPr>
        <p:spPr>
          <a:xfrm>
            <a:off x="932415" y="2998178"/>
            <a:ext cx="8032681" cy="1921692"/>
          </a:xfrm>
          <a:prstGeom prst="rect">
            <a:avLst/>
          </a:prstGeom>
          <a:noFill/>
          <a:ln w="9525">
            <a:solidFill>
              <a:srgbClr val="0000FF"/>
            </a:solidFill>
            <a:miter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中心论点：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双赢，使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你我共辉煌。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分 论 点： 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漫步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于历史的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沙滩，捡拾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一枚枚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成功的贝壳，上面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满</a:t>
            </a:r>
            <a:endParaRPr lang="en-US" altLang="zh-CN" sz="2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“双赢”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 ②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双赢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的光芒在今天依然闪耀。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235322" y="628650"/>
            <a:ext cx="692497" cy="388620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方正姚体" panose="02010601030101010101" pitchFamily="2" charset="-122"/>
                <a:sym typeface="+mn-ea"/>
              </a:rPr>
              <a:t>议论文的论证结构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1436897" y="119268"/>
            <a:ext cx="1933863" cy="500137"/>
          </a:xfrm>
          <a:prstGeom prst="rect">
            <a:avLst/>
          </a:prstGeom>
          <a:solidFill>
            <a:srgbClr val="F50505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感悟式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</a:p>
        </p:txBody>
      </p:sp>
      <p:sp>
        <p:nvSpPr>
          <p:cNvPr id="7170" name="内容占位符 7169"/>
          <p:cNvSpPr>
            <a:spLocks noGrp="1"/>
          </p:cNvSpPr>
          <p:nvPr/>
        </p:nvSpPr>
        <p:spPr>
          <a:xfrm>
            <a:off x="1000100" y="785800"/>
            <a:ext cx="7871790" cy="4143404"/>
          </a:xfrm>
          <a:prstGeom prst="rect">
            <a:avLst/>
          </a:prstGeom>
          <a:noFill/>
          <a:ln w="9525">
            <a:solidFill>
              <a:srgbClr val="0000FF"/>
            </a:solidFill>
            <a:miter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  <a:sym typeface="+mn-ea"/>
              </a:rPr>
              <a:t>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感悟式即读后感式，这是最常用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结构方式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读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是感的基础，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感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是读的升华。特点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是先叙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材料，后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发感想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。这种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写法一般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由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叙议引联结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四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步构成。 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叙：叙述原材料。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议：小议对原材料的简短感悟。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引：引述原材料。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联：将原材料与所引述材料进行综合议论。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结：即结尾。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sym typeface="+mn-ea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8572528" y="4857766"/>
            <a:ext cx="571472" cy="28573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12" name="文本框 3"/>
          <p:cNvSpPr txBox="1"/>
          <p:nvPr/>
        </p:nvSpPr>
        <p:spPr>
          <a:xfrm>
            <a:off x="235322" y="628650"/>
            <a:ext cx="692497" cy="388620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方正姚体" panose="02010601030101010101" pitchFamily="2" charset="-122"/>
                <a:sym typeface="+mn-ea"/>
              </a:rPr>
              <a:t>议论文的论证结构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内容占位符 6147"/>
          <p:cNvSpPr>
            <a:spLocks noGrp="1"/>
          </p:cNvSpPr>
          <p:nvPr/>
        </p:nvSpPr>
        <p:spPr>
          <a:xfrm>
            <a:off x="1008532" y="89451"/>
            <a:ext cx="7857172" cy="914400"/>
          </a:xfrm>
          <a:prstGeom prst="rect">
            <a:avLst/>
          </a:prstGeom>
          <a:solidFill>
            <a:srgbClr val="F50505"/>
          </a:solidFill>
          <a:ln w="9525">
            <a:noFill/>
          </a:ln>
        </p:spPr>
        <p:txBody>
          <a:bodyPr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编拟提纲的方法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zh-CN" altLang="en-US" sz="20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中心</a:t>
            </a:r>
            <a:r>
              <a:rPr lang="zh-CN" altLang="en-US" sz="2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论点，定模式，拟</a:t>
            </a:r>
            <a:r>
              <a:rPr lang="zh-CN" altLang="en-US" sz="20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中心</a:t>
            </a:r>
            <a:r>
              <a:rPr lang="zh-CN" altLang="en-US" sz="2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句，确定论据，备亮点，知详略。</a:t>
            </a:r>
            <a:endParaRPr lang="zh-CN" altLang="en-US" sz="2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725558" y="1095412"/>
            <a:ext cx="8299171" cy="3808735"/>
          </a:xfrm>
          <a:prstGeom prst="rect">
            <a:avLst/>
          </a:prstGeom>
          <a:noFill/>
          <a:ln w="9525" cap="flat" cmpd="sng">
            <a:solidFill>
              <a:srgbClr val="F5050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例如：</a:t>
            </a:r>
            <a:r>
              <a:rPr lang="zh-CN" altLang="en-US" sz="1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并列式</a:t>
            </a: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《理想的阶梯》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中心论点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奋斗，是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实现理想的阶梯。  </a:t>
            </a: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分论点一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：理想的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阶梯属于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刻苦勤奋的人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。论据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：马克思读书、诺贝尔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详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1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分论点二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：理想的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阶梯属于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珍惜时间的人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。论据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：富兰克林、鲁迅的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名言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略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、       </a:t>
            </a:r>
            <a:endParaRPr lang="en-US" altLang="zh-CN" sz="1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巴尔扎克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勤奋写作、朱自清的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匆匆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详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1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分论点三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：理想的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阶梯属于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迎难而上的人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。论据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：伽利略、布鲁诺、华罗庚 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、          </a:t>
            </a:r>
            <a:endParaRPr lang="en-US" altLang="zh-CN" sz="1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道尔顿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、教员、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爱因斯坦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略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、高尔基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详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，结合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现在青年实际论述。 </a:t>
            </a: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总结论点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奋斗，是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改变现实的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杠杆，是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亿万人民共攀四化高峰的坚实阶梯。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只 </a:t>
            </a:r>
            <a:endParaRPr lang="en-US" altLang="zh-CN" sz="1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以不懈的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韧劲，一级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级</a:t>
            </a:r>
            <a:r>
              <a:rPr lang="zh-CN" altLang="en-US" sz="1800" b="1" dirty="0" smtClean="0">
                <a:latin typeface="黑体" pitchFamily="49" charset="-122"/>
                <a:ea typeface="黑体" pitchFamily="49" charset="-122"/>
              </a:rPr>
              <a:t>攀登，才能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一步步接近那光辉灿烂的理想高峰。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72538" y="4869656"/>
            <a:ext cx="471462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sp>
        <p:nvSpPr>
          <p:cNvPr id="10" name="文本框 3"/>
          <p:cNvSpPr txBox="1"/>
          <p:nvPr/>
        </p:nvSpPr>
        <p:spPr>
          <a:xfrm>
            <a:off x="116054" y="628650"/>
            <a:ext cx="692497" cy="388620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方正姚体" panose="02010601030101010101" pitchFamily="2" charset="-122"/>
                <a:sym typeface="+mn-ea"/>
              </a:rPr>
              <a:t>议论文的论证结构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ttps://iknow-pic.cdn.bcebos.com/f7246b600c3387441acc567d5c0fd9f9d72aa0a2?x-bce-process=image/resize,m_lfit,w_600,h_800,limit_1"/>
          <p:cNvPicPr>
            <a:picLocks noChangeAspect="1" noChangeArrowheads="1"/>
          </p:cNvPicPr>
          <p:nvPr/>
        </p:nvPicPr>
        <p:blipFill>
          <a:blip r:embed="rId3"/>
          <a:srcRect l="7350"/>
          <a:stretch>
            <a:fillRect/>
          </a:stretch>
        </p:blipFill>
        <p:spPr bwMode="auto">
          <a:xfrm>
            <a:off x="2786050" y="0"/>
            <a:ext cx="5057773" cy="51435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85852" y="392891"/>
            <a:ext cx="800219" cy="4357718"/>
          </a:xfrm>
          <a:prstGeom prst="rect">
            <a:avLst/>
          </a:prstGeom>
          <a:ln w="12700">
            <a:solidFill>
              <a:schemeClr val="tx1"/>
            </a:solidFill>
            <a:prstDash val="lgDashDot"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图文总结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 rot="10833603" flipH="1">
            <a:off x="2301330" y="644611"/>
            <a:ext cx="360362" cy="3141663"/>
          </a:xfrm>
          <a:prstGeom prst="leftBrace">
            <a:avLst>
              <a:gd name="adj1" fmla="val 6748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黑体" pitchFamily="49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48266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作文题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议论文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642924"/>
            <a:ext cx="8858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、这次疫情中，有许多感人的画面：医护人员脸上的口罩印痕、抢救人员劳累的面容、救治医生离世、志愿者的热心付出、爱心人士的千里驰援、执勤人员的辛苦、国家领导人的关切</a:t>
            </a:r>
            <a:r>
              <a:rPr lang="en-US" altLang="zh-CN" sz="20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000" b="1" dirty="0" smtClean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请从中选取一个令你感动的画面，也可以结合自己的亲朋，谈谈你内心的感受。</a:t>
            </a:r>
            <a:endParaRPr lang="en-US" altLang="zh-CN" sz="2000" b="1" dirty="0" smtClean="0">
              <a:solidFill>
                <a:srgbClr val="0066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2、</a:t>
            </a:r>
            <a:r>
              <a:rPr lang="zh-CN" altLang="en-US" sz="2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这次疫情中，除了一些感人的画面之外，还出现了许多不和谐的声音：无良商家哄抬物价、市民购买到高价口罩并还遭商家殴打、公益明星韩红遭恶意举报、娱乐明星出国避难秀恩爱且不捐款、个别慈善机构账目混乱致信誉度堪忧、当红娱乐明星肖战的丑闻的风头竟然掩盖了抗疫新闻</a:t>
            </a:r>
            <a:r>
              <a:rPr lang="en-US" altLang="zh-CN" sz="2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请从中选取一个不和谐的声音，谈谈你内心的感受。</a:t>
            </a:r>
            <a:endParaRPr lang="en-US" altLang="zh-CN" sz="20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dministrator\Desktop\b7003af33a87e9507bd14a024cc97b45f9f2b495.jpeg"/>
          <p:cNvPicPr>
            <a:picLocks noChangeAspect="1" noChangeArrowheads="1"/>
          </p:cNvPicPr>
          <p:nvPr/>
        </p:nvPicPr>
        <p:blipFill>
          <a:blip r:embed="rId2"/>
          <a:srcRect b="6460"/>
          <a:stretch>
            <a:fillRect/>
          </a:stretch>
        </p:blipFill>
        <p:spPr bwMode="auto">
          <a:xfrm>
            <a:off x="571472" y="242889"/>
            <a:ext cx="8001056" cy="4579159"/>
          </a:xfrm>
          <a:prstGeom prst="rect">
            <a:avLst/>
          </a:prstGeom>
          <a:noFill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dministrator\Desktop\下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142858"/>
            <a:ext cx="3214710" cy="2428892"/>
          </a:xfrm>
          <a:prstGeom prst="rect">
            <a:avLst/>
          </a:prstGeom>
          <a:noFill/>
        </p:spPr>
      </p:pic>
      <p:pic>
        <p:nvPicPr>
          <p:cNvPr id="34819" name="Picture 3" descr="C:\Users\Administrator\Desktop\下载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42858"/>
            <a:ext cx="2856235" cy="4857784"/>
          </a:xfrm>
          <a:prstGeom prst="rect">
            <a:avLst/>
          </a:prstGeom>
          <a:noFill/>
        </p:spPr>
      </p:pic>
      <p:pic>
        <p:nvPicPr>
          <p:cNvPr id="34820" name="Picture 4" descr="C:\Users\Administrator\Desktop\u=1833747112,481142588&amp;fm=11&amp;gp=0.jpg"/>
          <p:cNvPicPr>
            <a:picLocks noChangeAspect="1" noChangeArrowheads="1"/>
          </p:cNvPicPr>
          <p:nvPr/>
        </p:nvPicPr>
        <p:blipFill>
          <a:blip r:embed="rId5"/>
          <a:srcRect l="7847" r="7797"/>
          <a:stretch>
            <a:fillRect/>
          </a:stretch>
        </p:blipFill>
        <p:spPr bwMode="auto">
          <a:xfrm>
            <a:off x="3357554" y="142858"/>
            <a:ext cx="2786082" cy="4857784"/>
          </a:xfrm>
          <a:prstGeom prst="rect">
            <a:avLst/>
          </a:prstGeom>
          <a:noFill/>
        </p:spPr>
      </p:pic>
      <p:pic>
        <p:nvPicPr>
          <p:cNvPr id="34821" name="Picture 5" descr="C:\Users\Administrator\Desktop\u=1787170875,1982756714&amp;fm=11&amp;gp=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2714626"/>
            <a:ext cx="3214710" cy="2289587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000496" y="4071948"/>
            <a:ext cx="38972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最可爱的人！</a:t>
            </a:r>
            <a:endParaRPr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Administrator\Desktop\u=2935845865,664779128&amp;fm=11&amp;gp=0.jpg"/>
          <p:cNvPicPr>
            <a:picLocks noChangeAspect="1" noChangeArrowheads="1"/>
          </p:cNvPicPr>
          <p:nvPr/>
        </p:nvPicPr>
        <p:blipFill>
          <a:blip r:embed="rId2"/>
          <a:srcRect b="9033"/>
          <a:stretch>
            <a:fillRect/>
          </a:stretch>
        </p:blipFill>
        <p:spPr bwMode="auto">
          <a:xfrm>
            <a:off x="240598" y="428610"/>
            <a:ext cx="8689121" cy="4232702"/>
          </a:xfrm>
          <a:prstGeom prst="rect">
            <a:avLst/>
          </a:prstGeom>
          <a:noFill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001" y="678924"/>
            <a:ext cx="8643998" cy="378565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抗击疫情</a:t>
            </a:r>
            <a:endParaRPr lang="en-US" altLang="zh-CN" sz="8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我们一定会胜利！</a:t>
            </a:r>
            <a:endParaRPr lang="zh-CN" altLang="en-US" sz="8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44" y="928676"/>
            <a:ext cx="878687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抗疫，是这段时间全国上下，男女老少都关心的话题，积极参与的“战斗”。那该如何写好“抗疫”故事呢？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第一步：我们先看记叙文怎么写？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44" y="285734"/>
            <a:ext cx="8858312" cy="452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介绍背景言简意赅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新型冠状病毒的来袭，可以说是众所周知的一个情况，武汉“封城”，各地的小区也都实施战时管理，大家也都耳熟能详，所以我们在介绍“抗疫”故事大背景的时候，要三言两语，言简意赅，切忌拖泥带水，啰嗦冗长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因为这个背景几乎是全民皆知，你写得太多，大家就觉得不新鲜。其次，背景介绍一般在文章开头，若开头太长，那你的文章就成了一个“大头娃娃”，比例不协调的文章，比较难看，难以受到读者的“青睐”。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120131"/>
            <a:ext cx="8715436" cy="480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选择素材别具一格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对于学生来说，抗疫故事太单调了，还有的同学甚至会说，我哪有抗疫啊，就是整天宅在家里，哪里有什么故事可写啊？其实，每天的日子看上去一样，每天发生的事情也好像是雷同的，但是，每一天都是新鲜的，都是不一样的，都是有故事可以讲述的，只是粗枝大叶的你没有细心体会。以下几个方面对大家提示提示，你看你家发生过这些事吗？这些事都可以成为你故事的素材。</a:t>
            </a:r>
            <a:endParaRPr kumimoji="0" 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、为了抗疫，全家进行卫生大扫除。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、在“抗疫”初期，全家抢购口罩、消毒水和酒精消毒液。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3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、在小区没有封闭的时候，选派家里身体素质最好的人出去购买生活必需品。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4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、小区里有了确诊病例，我们一家人是怎么抗疫的。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5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、一家人在网络上关心“疫情”新闻。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6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、武汉“封城”后，我们关心武汉的亲戚朋友。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7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、疫情期间，外地的亲人问候、担心你们一家。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8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、爸爸妈妈到一线参加“抗疫”的故事。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9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、小区的叔叔阿姨参加抗疫的故事。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10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、疫情期间，你有没有出去购物过。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42B5B-FED7-4628-9C06-FCC97238004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2868</Words>
  <Application>Microsoft Office PowerPoint</Application>
  <PresentationFormat>全屏显示(16:9)</PresentationFormat>
  <Paragraphs>150</Paragraphs>
  <Slides>26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张林</dc:creator>
  <cp:lastModifiedBy>张林</cp:lastModifiedBy>
  <cp:revision>18</cp:revision>
  <dcterms:created xsi:type="dcterms:W3CDTF">2020-03-06T12:38:10Z</dcterms:created>
  <dcterms:modified xsi:type="dcterms:W3CDTF">2020-03-07T05:31:20Z</dcterms:modified>
</cp:coreProperties>
</file>