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28" r:id="rId3"/>
    <p:sldId id="274" r:id="rId4"/>
    <p:sldId id="297" r:id="rId5"/>
    <p:sldId id="334" r:id="rId6"/>
    <p:sldId id="298" r:id="rId7"/>
    <p:sldId id="337" r:id="rId8"/>
    <p:sldId id="295" r:id="rId9"/>
    <p:sldId id="343" r:id="rId10"/>
    <p:sldId id="300" r:id="rId11"/>
    <p:sldId id="319" r:id="rId12"/>
    <p:sldId id="339" r:id="rId13"/>
    <p:sldId id="340" r:id="rId14"/>
    <p:sldId id="296" r:id="rId15"/>
    <p:sldId id="341" r:id="rId16"/>
    <p:sldId id="342" r:id="rId17"/>
    <p:sldId id="311" r:id="rId18"/>
    <p:sldId id="348" r:id="rId19"/>
    <p:sldId id="304" r:id="rId20"/>
    <p:sldId id="306" r:id="rId21"/>
    <p:sldId id="346" r:id="rId22"/>
    <p:sldId id="307" r:id="rId23"/>
    <p:sldId id="349" r:id="rId24"/>
    <p:sldId id="350" r:id="rId25"/>
    <p:sldId id="312" r:id="rId26"/>
    <p:sldId id="368" r:id="rId27"/>
    <p:sldId id="369" r:id="rId28"/>
    <p:sldId id="370" r:id="rId29"/>
    <p:sldId id="371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5" r:id="rId44"/>
    <p:sldId id="366" r:id="rId45"/>
    <p:sldId id="364" r:id="rId46"/>
    <p:sldId id="367" r:id="rId47"/>
  </p:sldIdLst>
  <p:sldSz cx="9144000" cy="5143500" type="screen16x9"/>
  <p:notesSz cx="6858000" cy="9144000"/>
  <p:embeddedFontLst>
    <p:embeddedFont>
      <p:font typeface="微软雅黑" panose="020B0503020204020204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Impact" panose="020B0806030902050204" pitchFamily="34" charset="0"/>
      <p:regular r:id="rId54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2" autoAdjust="0"/>
    <p:restoredTop sz="99816" autoAdjust="0"/>
  </p:normalViewPr>
  <p:slideViewPr>
    <p:cSldViewPr>
      <p:cViewPr varScale="1">
        <p:scale>
          <a:sx n="95" d="100"/>
          <a:sy n="95" d="100"/>
        </p:scale>
        <p:origin x="-76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5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234.xml" /><Relationship Id="rId49" Type="http://schemas.openxmlformats.org/officeDocument/2006/relationships/font" Target="fonts/font1.fntdata" /><Relationship Id="rId5" Type="http://schemas.openxmlformats.org/officeDocument/2006/relationships/slide" Target="slides/slide3.xml" /><Relationship Id="rId50" Type="http://schemas.openxmlformats.org/officeDocument/2006/relationships/font" Target="fonts/font2.fntdata" /><Relationship Id="rId51" Type="http://schemas.openxmlformats.org/officeDocument/2006/relationships/font" Target="fonts/font3.fntdata" /><Relationship Id="rId52" Type="http://schemas.openxmlformats.org/officeDocument/2006/relationships/font" Target="fonts/font4.fntdata" /><Relationship Id="rId53" Type="http://schemas.openxmlformats.org/officeDocument/2006/relationships/font" Target="fonts/font5.fntdata" /><Relationship Id="rId54" Type="http://schemas.openxmlformats.org/officeDocument/2006/relationships/font" Target="fonts/font6.fntdata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microsoft.com/office/2007/relationships/hdphoto" Target="../media/image6.wdp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7.png" /><Relationship Id="rId7" Type="http://schemas.microsoft.com/office/2007/relationships/hdphoto" Target="../media/image8.wdp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封面/目录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/>
                  </a14:imgProps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封面/目录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备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76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6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76305" y="386794"/>
            <a:ext cx="1644557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Analysis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教学分析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 flipH="1">
            <a:off x="8129138" y="4314444"/>
            <a:ext cx="1512055" cy="14238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教学设计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1655" y="386794"/>
            <a:ext cx="1546773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Design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教学设计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98426" y="386794"/>
            <a:ext cx="160031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Process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教学过程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183582" y="386794"/>
            <a:ext cx="1517086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In-class practice</a:t>
            </a:r>
            <a:endParaRPr lang="en-US" altLang="zh-CN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</a:rPr>
              <a:t>随堂练习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microsoft.com/office/2007/relationships/hdphoto" Target="../media/image10.wdp" /><Relationship Id="rId5" Type="http://schemas.openxmlformats.org/officeDocument/2006/relationships/image" Target="../media/image11.png" /><Relationship Id="rId6" Type="http://schemas.microsoft.com/office/2007/relationships/hdphoto" Target="../media/image12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image" Target="../media/image23.jpeg" /><Relationship Id="rId6" Type="http://schemas.openxmlformats.org/officeDocument/2006/relationships/tags" Target="../tags/tag77.xml" /><Relationship Id="rId7" Type="http://schemas.openxmlformats.org/officeDocument/2006/relationships/image" Target="../media/image2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image" Target="../media/image23.jpeg" /><Relationship Id="rId6" Type="http://schemas.openxmlformats.org/officeDocument/2006/relationships/tags" Target="../tags/tag80.xml" /><Relationship Id="rId7" Type="http://schemas.openxmlformats.org/officeDocument/2006/relationships/image" Target="../media/image2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tags" Target="../tags/tag91.xml" /><Relationship Id="rId14" Type="http://schemas.openxmlformats.org/officeDocument/2006/relationships/image" Target="../media/image16.png" /><Relationship Id="rId15" Type="http://schemas.openxmlformats.org/officeDocument/2006/relationships/image" Target="../media/image17.png" /><Relationship Id="rId16" Type="http://schemas.microsoft.com/office/2007/relationships/hdphoto" Target="../media/image18.wdp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8.png" /><Relationship Id="rId4" Type="http://schemas.openxmlformats.org/officeDocument/2006/relationships/image" Target="../media/image2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tags" Target="../tags/tag23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0.png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3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31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image" Target="../media/image23.jpeg" /><Relationship Id="rId6" Type="http://schemas.openxmlformats.org/officeDocument/2006/relationships/tags" Target="../tags/tag123.xml" /><Relationship Id="rId7" Type="http://schemas.openxmlformats.org/officeDocument/2006/relationships/image" Target="../media/image2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9.jpeg" /><Relationship Id="rId4" Type="http://schemas.openxmlformats.org/officeDocument/2006/relationships/image" Target="../media/image20.png" /><Relationship Id="rId5" Type="http://schemas.microsoft.com/office/2007/relationships/hdphoto" Target="../media/image21.wdp" /><Relationship Id="rId6" Type="http://schemas.openxmlformats.org/officeDocument/2006/relationships/image" Target="../media/image22.png" /><Relationship Id="rId7" Type="http://schemas.openxmlformats.org/officeDocument/2006/relationships/tags" Target="../tags/tag24.xml" /><Relationship Id="rId8" Type="http://schemas.openxmlformats.org/officeDocument/2006/relationships/tags" Target="../tags/tag2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30.png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30.png" /><Relationship Id="rId4" Type="http://schemas.openxmlformats.org/officeDocument/2006/relationships/tags" Target="../tags/tag133.xml" /><Relationship Id="rId5" Type="http://schemas.openxmlformats.org/officeDocument/2006/relationships/tags" Target="../tags/tag1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30.png" /><Relationship Id="rId4" Type="http://schemas.openxmlformats.org/officeDocument/2006/relationships/tags" Target="../tags/tag135.xml" /><Relationship Id="rId5" Type="http://schemas.openxmlformats.org/officeDocument/2006/relationships/tags" Target="../tags/tag13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55.xml" /><Relationship Id="rId11" Type="http://schemas.openxmlformats.org/officeDocument/2006/relationships/tags" Target="../tags/tag156.xml" /><Relationship Id="rId12" Type="http://schemas.openxmlformats.org/officeDocument/2006/relationships/tags" Target="../tags/tag157.xml" /><Relationship Id="rId13" Type="http://schemas.openxmlformats.org/officeDocument/2006/relationships/tags" Target="../tags/tag158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77.xml" /><Relationship Id="rId11" Type="http://schemas.openxmlformats.org/officeDocument/2006/relationships/tags" Target="../tags/tag178.xml" /><Relationship Id="rId12" Type="http://schemas.openxmlformats.org/officeDocument/2006/relationships/tags" Target="../tags/tag179.xml" /><Relationship Id="rId13" Type="http://schemas.openxmlformats.org/officeDocument/2006/relationships/tags" Target="../tags/tag180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13" Type="http://schemas.openxmlformats.org/officeDocument/2006/relationships/tags" Target="../tags/tag191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13" Type="http://schemas.openxmlformats.org/officeDocument/2006/relationships/tags" Target="../tags/tag202.xml" /><Relationship Id="rId14" Type="http://schemas.openxmlformats.org/officeDocument/2006/relationships/image" Target="../media/image16.png" /><Relationship Id="rId15" Type="http://schemas.openxmlformats.org/officeDocument/2006/relationships/image" Target="../media/image17.png" /><Relationship Id="rId16" Type="http://schemas.microsoft.com/office/2007/relationships/hdphoto" Target="../media/image18.wdp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9.xml" /><Relationship Id="rId11" Type="http://schemas.openxmlformats.org/officeDocument/2006/relationships/tags" Target="../tags/tag210.xml" /><Relationship Id="rId12" Type="http://schemas.openxmlformats.org/officeDocument/2006/relationships/tags" Target="../tags/tag211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30.png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19.xml" /><Relationship Id="rId11" Type="http://schemas.openxmlformats.org/officeDocument/2006/relationships/tags" Target="../tags/tag220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tags" Target="../tags/tag217.xml" /><Relationship Id="rId9" Type="http://schemas.openxmlformats.org/officeDocument/2006/relationships/tags" Target="../tags/tag218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28.xml" /><Relationship Id="rId11" Type="http://schemas.openxmlformats.org/officeDocument/2006/relationships/tags" Target="../tags/tag229.xml" /><Relationship Id="rId12" Type="http://schemas.openxmlformats.org/officeDocument/2006/relationships/tags" Target="../tags/tag230.xml" /><Relationship Id="rId13" Type="http://schemas.openxmlformats.org/officeDocument/2006/relationships/tags" Target="../tags/tag231.xml" /><Relationship Id="rId14" Type="http://schemas.openxmlformats.org/officeDocument/2006/relationships/tags" Target="../tags/tag232.xml" /><Relationship Id="rId15" Type="http://schemas.openxmlformats.org/officeDocument/2006/relationships/tags" Target="../tags/tag233.xml" /><Relationship Id="rId16" Type="http://schemas.openxmlformats.org/officeDocument/2006/relationships/image" Target="../media/image32.png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tags" Target="../tags/tag38.xml" /><Relationship Id="rId16" Type="http://schemas.openxmlformats.org/officeDocument/2006/relationships/tags" Target="../tags/tag39.xml" /><Relationship Id="rId17" Type="http://schemas.openxmlformats.org/officeDocument/2006/relationships/tags" Target="../tags/tag40.xml" /><Relationship Id="rId18" Type="http://schemas.openxmlformats.org/officeDocument/2006/relationships/tags" Target="../tags/tag41.xml" /><Relationship Id="rId19" Type="http://schemas.openxmlformats.org/officeDocument/2006/relationships/tags" Target="../tags/tag42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43.xml" /><Relationship Id="rId21" Type="http://schemas.openxmlformats.org/officeDocument/2006/relationships/tags" Target="../tags/tag44.xml" /><Relationship Id="rId22" Type="http://schemas.openxmlformats.org/officeDocument/2006/relationships/tags" Target="../tags/tag4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3.xml" /><Relationship Id="rId11" Type="http://schemas.openxmlformats.org/officeDocument/2006/relationships/tags" Target="../tags/tag54.xml" /><Relationship Id="rId12" Type="http://schemas.openxmlformats.org/officeDocument/2006/relationships/tags" Target="../tags/tag55.xml" /><Relationship Id="rId13" Type="http://schemas.openxmlformats.org/officeDocument/2006/relationships/tags" Target="../tags/tag56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8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tags" Target="../tags/tag5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64.xml" /><Relationship Id="rId11" Type="http://schemas.openxmlformats.org/officeDocument/2006/relationships/tags" Target="../tags/tag65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18" Type="http://schemas.openxmlformats.org/officeDocument/2006/relationships/tags" Target="../tags/tag72.xml" /><Relationship Id="rId19" Type="http://schemas.openxmlformats.org/officeDocument/2006/relationships/tags" Target="../tags/tag73.xml" /><Relationship Id="rId2" Type="http://schemas.openxmlformats.org/officeDocument/2006/relationships/notesSlide" Target="../notesSlides/notesSlide9.xml" /><Relationship Id="rId20" Type="http://schemas.openxmlformats.org/officeDocument/2006/relationships/tags" Target="../tags/tag74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sp>
        <p:nvSpPr>
          <p:cNvPr id="29" name="椭圆 4"/>
          <p:cNvSpPr/>
          <p:nvPr/>
        </p:nvSpPr>
        <p:spPr>
          <a:xfrm rot="2700000">
            <a:off x="1172635" y="1342393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5344" y="1482563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词</a:t>
            </a:r>
            <a:endParaRPr lang="zh-CN" altLang="en-US" sz="6000" b="1" spc="50">
              <a:ln w="11430">
                <a:noFill/>
              </a:ln>
              <a:solidFill>
                <a:schemeClr val="accent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1" name="椭圆 18"/>
          <p:cNvSpPr/>
          <p:nvPr/>
        </p:nvSpPr>
        <p:spPr>
          <a:xfrm rot="2700000">
            <a:off x="3096099" y="1965075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9171" y="2164432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smtClean="0">
                <a:ln w="11430">
                  <a:noFill/>
                </a:ln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性</a:t>
            </a:r>
            <a:endParaRPr lang="zh-CN" altLang="en-US">
              <a:ln w="11430">
                <a:noFill/>
              </a:ln>
              <a:solidFill>
                <a:schemeClr val="accent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3" name="椭圆 22"/>
          <p:cNvSpPr/>
          <p:nvPr/>
        </p:nvSpPr>
        <p:spPr>
          <a:xfrm rot="2700000">
            <a:off x="4848083" y="80402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25534" y="97084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分</a:t>
            </a:r>
            <a:endParaRPr lang="zh-CN" altLang="en-US" sz="6000" b="1" spc="50">
              <a:ln w="11430">
                <a:noFill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5" name="椭圆 26"/>
          <p:cNvSpPr/>
          <p:nvPr/>
        </p:nvSpPr>
        <p:spPr>
          <a:xfrm rot="2700000">
            <a:off x="6501390" y="205503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6235" y="221582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类</a:t>
            </a:r>
            <a:endParaRPr lang="zh-CN" altLang="en-US" sz="6000" b="1" spc="50">
              <a:ln w="11430">
                <a:noFill/>
              </a:ln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2312366" y="3094777"/>
            <a:ext cx="313273" cy="31327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700000">
            <a:off x="7223025" y="1422453"/>
            <a:ext cx="345229" cy="34522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700000">
            <a:off x="3129078" y="1708657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700000">
            <a:off x="4647903" y="2649136"/>
            <a:ext cx="251412" cy="251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700000">
            <a:off x="6655086" y="1708528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700000">
            <a:off x="800921" y="230369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700000">
            <a:off x="6334077" y="3310932"/>
            <a:ext cx="275168" cy="27516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700000">
            <a:off x="2586670" y="2484667"/>
            <a:ext cx="317276" cy="3172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00000">
            <a:off x="8007115" y="315680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700000">
            <a:off x="8609772" y="2773741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6414" y="2806471"/>
            <a:ext cx="149205" cy="14920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00000">
            <a:off x="5788292" y="2680508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rot="2700000">
            <a:off x="1969866" y="2784086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700000">
            <a:off x="2749010" y="1449656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700000">
            <a:off x="7916041" y="2213423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2700000">
            <a:off x="4790223" y="3186238"/>
            <a:ext cx="339475" cy="339475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931346" y="2163490"/>
            <a:ext cx="4213525" cy="3967760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 rot="2700000">
            <a:off x="731841" y="1364593"/>
            <a:ext cx="180000" cy="18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30286" y="3601958"/>
            <a:ext cx="3798119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031260"/>
              <a:chOff x="2305049" y="1588866"/>
              <a:chExt cx="4625975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5977554" y="1917694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165406" y="2052354"/>
            <a:ext cx="3419734" cy="773445"/>
            <a:chOff x="2305049" y="1588866"/>
            <a:chExt cx="4625975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873318" y="1729338"/>
              <a:ext cx="779172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5977554" y="1917694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38530" y="1273374"/>
            <a:ext cx="3748308" cy="1344119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5"/>
              <a:ext cx="4037763" cy="1031260"/>
              <a:chOff x="2305049" y="1588866"/>
              <a:chExt cx="4625975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597755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138530" y="2822718"/>
            <a:ext cx="374830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031260"/>
              <a:chOff x="2305049" y="1588866"/>
              <a:chExt cx="4625975" cy="1181492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595852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4648083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4630606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4615338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625290" y="3824641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5101852" y="1411692"/>
            <a:ext cx="2003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周杰伦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、健康、作文、品德、昨天、教室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5584171" y="2197640"/>
            <a:ext cx="2033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姑婆山、质量、开心、学校、语文、我们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5148064" y="2906328"/>
            <a:ext cx="1888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大海、动物、学生、理想、初秋、方法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5584171" y="3763048"/>
            <a:ext cx="2159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年轻、胜利、相信、英雄、风雨、一定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918536" y="771550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下列选项全是名词的一项是 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449" y="834164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6630" y="718894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C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61458" y="3601958"/>
            <a:ext cx="3798119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031260"/>
              <a:chOff x="2305049" y="1588866"/>
              <a:chExt cx="4625975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369413" y="1839055"/>
                <a:ext cx="523776" cy="66173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165406" y="2052354"/>
            <a:ext cx="3419734" cy="773445"/>
            <a:chOff x="2305049" y="1588866"/>
            <a:chExt cx="4625975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321431" y="1839297"/>
              <a:ext cx="497231" cy="612858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38530" y="1273374"/>
            <a:ext cx="3748308" cy="1344119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5"/>
              <a:ext cx="4037763" cy="1031260"/>
              <a:chOff x="2305049" y="1588866"/>
              <a:chExt cx="4625975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6372391" y="1843497"/>
                <a:ext cx="504066" cy="559193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138530" y="2822718"/>
            <a:ext cx="374830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031260"/>
              <a:chOff x="2305049" y="1588866"/>
              <a:chExt cx="4625975" cy="1181492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6372390" y="1805025"/>
                <a:ext cx="495834" cy="615570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4648083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4630606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4615338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625290" y="3824641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5101852" y="1411692"/>
            <a:ext cx="2003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smtClean="0"/>
              <a:t>操场</a:t>
            </a:r>
            <a:r>
              <a:rPr lang="zh-CN" altLang="en-US" sz="1400" b="1"/>
              <a:t>上</a:t>
            </a:r>
            <a:r>
              <a:rPr lang="zh-CN" altLang="en-US" sz="1400" b="1" smtClean="0"/>
              <a:t>、教室里、春节</a:t>
            </a:r>
            <a:r>
              <a:rPr lang="zh-CN" altLang="en-US" sz="1400" b="1"/>
              <a:t>前、寒假</a:t>
            </a:r>
            <a:r>
              <a:rPr lang="zh-CN" altLang="en-US" sz="1400" b="1" smtClean="0"/>
              <a:t>后、东边有山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5584171" y="2197640"/>
            <a:ext cx="2033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/>
              <a:t>向后转、朝南开、往东走、毕业以后</a:t>
            </a:r>
            <a:endParaRPr lang="zh-CN" altLang="en-US" sz="1400" b="1"/>
          </a:p>
        </p:txBody>
      </p:sp>
      <p:sp>
        <p:nvSpPr>
          <p:cNvPr id="125" name="文本框 77"/>
          <p:cNvSpPr txBox="1"/>
          <p:nvPr/>
        </p:nvSpPr>
        <p:spPr>
          <a:xfrm>
            <a:off x="5159184" y="2941066"/>
            <a:ext cx="1888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/>
              <a:t>上有天堂，下有苏杭。东有村，西有店。</a:t>
            </a:r>
            <a:endParaRPr lang="zh-CN" altLang="en-US" sz="1400" b="1"/>
          </a:p>
        </p:txBody>
      </p:sp>
      <p:sp>
        <p:nvSpPr>
          <p:cNvPr id="128" name="文本框 80"/>
          <p:cNvSpPr txBox="1"/>
          <p:nvPr/>
        </p:nvSpPr>
        <p:spPr>
          <a:xfrm>
            <a:off x="5436097" y="3763048"/>
            <a:ext cx="2698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/>
              <a:t>下午</a:t>
            </a:r>
            <a:r>
              <a:rPr lang="zh-CN" altLang="en-US" sz="1400" b="1" smtClean="0"/>
              <a:t>开会、您前面坐、咱们</a:t>
            </a:r>
            <a:r>
              <a:rPr lang="zh-CN" altLang="en-US" sz="1400" b="1"/>
              <a:t>清华</a:t>
            </a:r>
            <a:r>
              <a:rPr lang="zh-CN" altLang="en-US" sz="1400" b="1" smtClean="0"/>
              <a:t>见、以后</a:t>
            </a:r>
            <a:r>
              <a:rPr lang="zh-CN" altLang="en-US" sz="1400" b="1"/>
              <a:t>再谈</a:t>
            </a:r>
            <a:endParaRPr lang="zh-CN" altLang="en-US" sz="1400" b="1"/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303343" y="860814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找出下列语法结构中的名词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138" y="892858"/>
            <a:ext cx="778205" cy="87841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>
            <a:off x="4190281" y="299252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5560221" y="2967013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</a:rPr>
              <a:t>动</a:t>
            </a: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04844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907704" y="1655431"/>
            <a:ext cx="5112568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动词即表示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人或事物的动作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、趋向、存在、判断、能愿的词。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15558" y="221171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1563768" y="2965243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63768" y="3326930"/>
            <a:ext cx="13021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/>
              <a:t>心理活动</a:t>
            </a:r>
            <a:endParaRPr lang="zh-CN" altLang="en-US" sz="2400" b="1"/>
          </a:p>
        </p:txBody>
      </p:sp>
      <p:sp>
        <p:nvSpPr>
          <p:cNvPr id="42" name="Freeform 5"/>
          <p:cNvSpPr/>
          <p:nvPr/>
        </p:nvSpPr>
        <p:spPr bwMode="auto">
          <a:xfrm>
            <a:off x="224230" y="2921485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4917" y="3326930"/>
            <a:ext cx="13376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一般动词</a:t>
            </a:r>
            <a:endParaRPr lang="zh-CN" altLang="en-US" sz="2400" b="1"/>
          </a:p>
        </p:txBody>
      </p:sp>
      <p:sp>
        <p:nvSpPr>
          <p:cNvPr id="44" name="Freeform 5"/>
          <p:cNvSpPr/>
          <p:nvPr/>
        </p:nvSpPr>
        <p:spPr bwMode="auto">
          <a:xfrm>
            <a:off x="2912754" y="2946363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23035" y="3329247"/>
            <a:ext cx="133766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能愿动词</a:t>
            </a:r>
            <a:endParaRPr lang="zh-CN" altLang="en-US" sz="2400" b="1"/>
          </a:p>
        </p:txBody>
      </p:sp>
      <p:sp>
        <p:nvSpPr>
          <p:cNvPr id="78" name="TextBox 77"/>
          <p:cNvSpPr txBox="1"/>
          <p:nvPr/>
        </p:nvSpPr>
        <p:spPr>
          <a:xfrm>
            <a:off x="4149917" y="3368515"/>
            <a:ext cx="13828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趋向动词</a:t>
            </a:r>
            <a:endParaRPr lang="zh-CN" altLang="en-US" sz="2400" b="1"/>
          </a:p>
        </p:txBody>
      </p:sp>
      <p:sp>
        <p:nvSpPr>
          <p:cNvPr id="2" name="TextBox 1"/>
          <p:cNvSpPr txBox="1"/>
          <p:nvPr/>
        </p:nvSpPr>
        <p:spPr>
          <a:xfrm>
            <a:off x="5492436" y="331983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判断动词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6833376" y="296920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2817" y="3118480"/>
            <a:ext cx="921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存在</a:t>
            </a:r>
            <a:r>
              <a:rPr lang="zh-CN" altLang="en-US" sz="2400" b="1" smtClean="0">
                <a:solidFill>
                  <a:schemeClr val="bg1"/>
                </a:solidFill>
              </a:rPr>
              <a:t>、</a:t>
            </a:r>
            <a:endParaRPr lang="en-US" altLang="zh-CN" sz="2400" b="1" smtClean="0">
              <a:solidFill>
                <a:schemeClr val="bg1"/>
              </a:solidFill>
            </a:endParaRPr>
          </a:p>
          <a:p>
            <a:r>
              <a:rPr lang="zh-CN" altLang="en-US" sz="2400" b="1" smtClean="0">
                <a:solidFill>
                  <a:schemeClr val="bg1"/>
                </a:solidFill>
              </a:rPr>
              <a:t>消失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46" grpId="0"/>
      <p:bldP spid="4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8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燕尾形 21"/>
          <p:cNvSpPr/>
          <p:nvPr/>
        </p:nvSpPr>
        <p:spPr>
          <a:xfrm>
            <a:off x="2889154" y="267526"/>
            <a:ext cx="1511398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动词分类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252250" y="267526"/>
            <a:ext cx="296604" cy="315697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1411849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2291" y="3469112"/>
            <a:ext cx="750783" cy="856092"/>
            <a:chOff x="1547825" y="3067051"/>
            <a:chExt cx="908447" cy="1378744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专业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0459" y="3731143"/>
            <a:ext cx="720000" cy="856831"/>
            <a:chOff x="2505234" y="3482277"/>
            <a:chExt cx="958320" cy="1379934"/>
          </a:xfrm>
          <a:solidFill>
            <a:schemeClr val="accent1"/>
          </a:solidFill>
        </p:grpSpPr>
        <p:sp>
          <p:nvSpPr>
            <p:cNvPr id="35" name="圆角矩形 34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grpFill/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/>
                <a:t>有梦想</a:t>
              </a:r>
              <a:endParaRPr lang="zh-CN" altLang="en-US" b="1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81385" y="3469112"/>
            <a:ext cx="750783" cy="856092"/>
            <a:chOff x="3536169" y="3067051"/>
            <a:chExt cx="908447" cy="1378744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43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年轻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27841" y="3469112"/>
            <a:ext cx="750783" cy="856092"/>
            <a:chOff x="4488670" y="3067051"/>
            <a:chExt cx="908447" cy="1378744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1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>
                  <a:solidFill>
                    <a:schemeClr val="accent1"/>
                  </a:solidFill>
                </a:rPr>
                <a:t>专注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408204" y="1441400"/>
            <a:ext cx="3191110" cy="23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4085948" y="1849639"/>
            <a:ext cx="4752528" cy="98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这类动词表示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一般的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动作行为，如“ 来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、去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、坐、说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、走、跑、吼、叫、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学习、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审查、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认识、研究、禁止、保卫、宣传“等</a:t>
            </a:r>
            <a:endParaRPr lang="zh-CN" altLang="en-US" sz="1600" b="1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61908" y="1203598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24305" y="1257440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smtClean="0">
                <a:solidFill>
                  <a:schemeClr val="accent6"/>
                </a:solidFill>
                <a:cs typeface="+mn-ea"/>
                <a:sym typeface="+mn-lt"/>
              </a:rPr>
              <a:t>一般动词</a:t>
            </a:r>
            <a:endParaRPr lang="zh-CN" altLang="en-US" b="1" spc="336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44009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59" name="燕尾形 5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7598046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75" name="燕尾形 7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761908" y="2989565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24305" y="3043407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smtClean="0">
                <a:solidFill>
                  <a:schemeClr val="accent1"/>
                </a:solidFill>
                <a:cs typeface="+mn-ea"/>
                <a:sym typeface="+mn-lt"/>
              </a:rPr>
              <a:t>心理活动</a:t>
            </a:r>
            <a:endParaRPr lang="zh-CN" altLang="en-US" b="1" spc="336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644009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2" name="燕尾形 81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598046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5" name="燕尾形 8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Rectangle 30"/>
          <p:cNvSpPr>
            <a:spLocks noChangeArrowheads="1"/>
          </p:cNvSpPr>
          <p:nvPr/>
        </p:nvSpPr>
        <p:spPr bwMode="auto">
          <a:xfrm>
            <a:off x="4013940" y="3639475"/>
            <a:ext cx="4824536" cy="128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这类动词表示心理活动，如</a:t>
            </a:r>
            <a:r>
              <a:rPr lang="zh-CN" altLang="en-US" sz="16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“爱、恨、想、打算、喜欢、重视</a:t>
            </a:r>
            <a:r>
              <a:rPr lang="zh-CN" altLang="en-US" sz="16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、注重、尊敬、了解、相信、佩服、惦念”等，这样的动词前面往往可以加上</a:t>
            </a:r>
            <a:r>
              <a:rPr lang="zh-CN" altLang="en-US" sz="16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“很、十分”等程度副词。</a:t>
            </a:r>
            <a:endParaRPr lang="zh-CN" altLang="en-US" sz="16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53" grpId="0"/>
      <p:bldP spid="54" grpId="0"/>
      <p:bldP spid="55" grpId="0"/>
      <p:bldP spid="77" grpId="0"/>
      <p:bldP spid="80" grpId="0"/>
      <p:bldP spid="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动词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1411849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2291" y="3469112"/>
            <a:ext cx="750783" cy="856092"/>
            <a:chOff x="1547825" y="3067051"/>
            <a:chExt cx="908447" cy="1378744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专业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0459" y="3731143"/>
            <a:ext cx="720000" cy="856831"/>
            <a:chOff x="2505234" y="3482277"/>
            <a:chExt cx="958320" cy="1379934"/>
          </a:xfrm>
          <a:solidFill>
            <a:schemeClr val="accent1"/>
          </a:solidFill>
        </p:grpSpPr>
        <p:sp>
          <p:nvSpPr>
            <p:cNvPr id="35" name="圆角矩形 34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grpFill/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/>
                <a:t>有梦想</a:t>
              </a:r>
              <a:endParaRPr lang="zh-CN" altLang="en-US" b="1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81385" y="3469112"/>
            <a:ext cx="750783" cy="856092"/>
            <a:chOff x="3536169" y="3067051"/>
            <a:chExt cx="908447" cy="1378744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43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年轻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27841" y="3469112"/>
            <a:ext cx="750783" cy="856092"/>
            <a:chOff x="4488670" y="3067051"/>
            <a:chExt cx="908447" cy="1378744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1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>
                  <a:solidFill>
                    <a:schemeClr val="accent1"/>
                  </a:solidFill>
                </a:rPr>
                <a:t>专注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408204" y="1441400"/>
            <a:ext cx="3191110" cy="23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4057410" y="1855303"/>
            <a:ext cx="4752528" cy="158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这类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动词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表示能够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愿意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的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意思，</a:t>
            </a:r>
            <a:r>
              <a:rPr lang="zh-CN" altLang="en-US" sz="1600" b="1" smtClean="0">
                <a:solidFill>
                  <a:srgbClr val="D60093"/>
                </a:solidFill>
                <a:cs typeface="+mn-ea"/>
                <a:sym typeface="+mn-lt"/>
              </a:rPr>
              <a:t>它们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是“能、要、应、肯、敢、得（</a:t>
            </a:r>
            <a:r>
              <a:rPr lang="en-US" altLang="zh-CN" sz="1600" b="1" err="1">
                <a:solidFill>
                  <a:srgbClr val="D60093"/>
                </a:solidFill>
                <a:cs typeface="+mn-ea"/>
                <a:sym typeface="+mn-lt"/>
              </a:rPr>
              <a:t>dei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）、能够、应该、应当、愿意、可以、可能、必须”，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这些能愿动词常常用在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一般动词的前面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，如“</a:t>
            </a:r>
            <a:r>
              <a:rPr lang="zh-CN" altLang="en-US" sz="1600" b="1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得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去、</a:t>
            </a:r>
            <a:r>
              <a:rPr lang="zh-CN" altLang="en-US" sz="1600" b="1" smtClean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能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做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</a:t>
            </a:r>
            <a:r>
              <a:rPr lang="zh-CN" altLang="en-US" sz="1600" b="1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可以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考虑、</a:t>
            </a:r>
            <a:r>
              <a:rPr lang="zh-CN" altLang="en-US" sz="1600" b="1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愿意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学习、</a:t>
            </a:r>
            <a:r>
              <a:rPr lang="zh-CN" altLang="en-US" sz="1600" b="1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应该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说明、</a:t>
            </a:r>
            <a:r>
              <a:rPr lang="zh-CN" altLang="en-US" sz="1600" b="1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可能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发展”。</a:t>
            </a:r>
            <a:endParaRPr lang="zh-CN" altLang="en-US" sz="1600" b="1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49398" y="1175177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99137" y="1228646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smtClean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能愿动词</a:t>
            </a:r>
            <a:endParaRPr lang="zh-CN" altLang="en-US" b="1" spc="336">
              <a:solidFill>
                <a:schemeClr val="accent4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44009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59" name="燕尾形 5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7598046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75" name="燕尾形 7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841386" y="3468206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97570" y="3531351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accent1">
                    <a:lumMod val="50000"/>
                  </a:schemeClr>
                </a:solidFill>
              </a:rPr>
              <a:t>判断动词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644638" y="3656664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41" name="燕尾形 40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7490889" y="364059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46" name="燕尾形 45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Rectangle 30"/>
          <p:cNvSpPr>
            <a:spLocks noChangeArrowheads="1"/>
          </p:cNvSpPr>
          <p:nvPr/>
        </p:nvSpPr>
        <p:spPr bwMode="auto">
          <a:xfrm>
            <a:off x="5660422" y="4125948"/>
            <a:ext cx="773252" cy="64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是</a:t>
            </a:r>
            <a:endParaRPr lang="zh-CN" altLang="en-US" sz="32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53" grpId="0"/>
      <p:bldP spid="54" grpId="0"/>
      <p:bldP spid="55" grpId="0"/>
      <p:bldP spid="37" grpId="0"/>
      <p:bldP spid="2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动词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1411849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2291" y="3469112"/>
            <a:ext cx="750783" cy="856092"/>
            <a:chOff x="1547825" y="3067051"/>
            <a:chExt cx="908447" cy="1378744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专业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0459" y="3731143"/>
            <a:ext cx="720000" cy="856831"/>
            <a:chOff x="2505234" y="3482277"/>
            <a:chExt cx="958320" cy="1379934"/>
          </a:xfrm>
          <a:solidFill>
            <a:schemeClr val="accent1"/>
          </a:solidFill>
        </p:grpSpPr>
        <p:sp>
          <p:nvSpPr>
            <p:cNvPr id="35" name="圆角矩形 34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grpFill/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/>
                <a:t>有梦想</a:t>
              </a:r>
              <a:endParaRPr lang="zh-CN" altLang="en-US" b="1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81385" y="3469112"/>
            <a:ext cx="750783" cy="856092"/>
            <a:chOff x="3536169" y="3067051"/>
            <a:chExt cx="908447" cy="1378744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43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accent1"/>
                  </a:solidFill>
                </a:rPr>
                <a:t>年轻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27841" y="3469112"/>
            <a:ext cx="750783" cy="856092"/>
            <a:chOff x="4488670" y="3067051"/>
            <a:chExt cx="908447" cy="1378744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1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>
                  <a:solidFill>
                    <a:schemeClr val="accent1"/>
                  </a:solidFill>
                </a:rPr>
                <a:t>专注</a:t>
              </a: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408204" y="1441400"/>
            <a:ext cx="3191110" cy="2376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4067944" y="1457419"/>
            <a:ext cx="4752528" cy="128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表示</a:t>
            </a:r>
            <a:r>
              <a:rPr lang="zh-CN" altLang="en-US" sz="1600" b="1" smtClean="0">
                <a:solidFill>
                  <a:srgbClr val="00B050"/>
                </a:solidFill>
                <a:cs typeface="+mn-ea"/>
                <a:sym typeface="+mn-lt"/>
              </a:rPr>
              <a:t>趋向的动词叫 “趋向动词”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，如“来、去、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上、下、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进、出、上来、上去、下来、下去、过来、过去、起来”，它们往往用在一般动词后面表示趋向，如“跳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起来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、走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下去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、抬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上来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、跑</a:t>
            </a:r>
            <a:r>
              <a:rPr lang="zh-CN" altLang="en-US" sz="1600" b="1">
                <a:solidFill>
                  <a:srgbClr val="D60093"/>
                </a:solidFill>
                <a:cs typeface="+mn-ea"/>
                <a:sym typeface="+mn-lt"/>
              </a:rPr>
              <a:t>过去</a:t>
            </a:r>
            <a:r>
              <a:rPr lang="zh-CN" altLang="en-US" sz="1600" b="1">
                <a:solidFill>
                  <a:srgbClr val="00B050"/>
                </a:solidFill>
                <a:cs typeface="+mn-ea"/>
                <a:sym typeface="+mn-lt"/>
              </a:rPr>
              <a:t>”。</a:t>
            </a:r>
            <a:endParaRPr lang="zh-CN" altLang="en-US" sz="1600" b="1">
              <a:solidFill>
                <a:srgbClr val="00B050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72922" y="900061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24305" y="966287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smtClean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趋向动词</a:t>
            </a:r>
            <a:endParaRPr lang="zh-CN" altLang="en-US" b="1" spc="336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486426" y="1065781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59" name="燕尾形 5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7598046" y="1081855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75" name="燕尾形 7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761908" y="2989565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24305" y="3043407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smtClean="0">
                <a:solidFill>
                  <a:schemeClr val="accent1"/>
                </a:solidFill>
                <a:cs typeface="+mn-ea"/>
                <a:sym typeface="+mn-lt"/>
              </a:rPr>
              <a:t>存在、变化</a:t>
            </a:r>
            <a:endParaRPr lang="zh-CN" altLang="en-US" b="1" spc="336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644009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2" name="燕尾形 81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598046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5" name="燕尾形 8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Rectangle 30"/>
          <p:cNvSpPr>
            <a:spLocks noChangeArrowheads="1"/>
          </p:cNvSpPr>
          <p:nvPr/>
        </p:nvSpPr>
        <p:spPr bwMode="auto">
          <a:xfrm>
            <a:off x="4076136" y="3756444"/>
            <a:ext cx="4608512" cy="69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2">
                    <a:lumMod val="50000"/>
                  </a:schemeClr>
                </a:solidFill>
              </a:rPr>
              <a:t>表示</a:t>
            </a:r>
            <a:r>
              <a:rPr lang="zh-CN" altLang="en-US" sz="1600" b="1" smtClean="0">
                <a:solidFill>
                  <a:schemeClr val="accent2">
                    <a:lumMod val="50000"/>
                  </a:schemeClr>
                </a:solidFill>
              </a:rPr>
              <a:t>存在、变化、消失</a:t>
            </a:r>
            <a:r>
              <a:rPr lang="zh-CN" altLang="en-US" sz="1600" b="1">
                <a:solidFill>
                  <a:schemeClr val="accent2">
                    <a:lumMod val="50000"/>
                  </a:schemeClr>
                </a:solidFill>
              </a:rPr>
              <a:t>：存在、在、有、等于、发生、演变、发展、生长、死亡、消灭</a:t>
            </a:r>
            <a:endParaRPr lang="zh-CN" altLang="en-US" sz="1600" b="1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53" grpId="0"/>
      <p:bldP spid="54" grpId="0"/>
      <p:bldP spid="55" grpId="0"/>
      <p:bldP spid="77" grpId="0"/>
      <p:bldP spid="80" grpId="0"/>
      <p:bldP spid="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589519" y="3547584"/>
            <a:ext cx="3884141" cy="136124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accent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724110" y="3911261"/>
            <a:ext cx="3643145" cy="7878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往往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用在</a:t>
            </a:r>
            <a:r>
              <a:rPr lang="zh-CN" altLang="en-US" b="1">
                <a:solidFill>
                  <a:srgbClr val="D60093"/>
                </a:solidFill>
                <a:latin typeface="微软雅黑" panose="020b0503020204020204" charset="-122"/>
              </a:rPr>
              <a:t>一般动词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后面表示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趋向，如 “到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</a:rPr>
              <a:t>外头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” “跑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</a:rPr>
              <a:t>过来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”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589520" y="1369185"/>
            <a:ext cx="3884141" cy="135966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767468" y="1449810"/>
            <a:ext cx="3599787" cy="7878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往往用在</a:t>
            </a:r>
            <a:r>
              <a:rPr lang="zh-CN" altLang="en-US" b="1" smtClean="0">
                <a:solidFill>
                  <a:srgbClr val="D60093"/>
                </a:solidFill>
                <a:latin typeface="微软雅黑" panose="020b0503020204020204" charset="-122"/>
              </a:rPr>
              <a:t>一般名词、介词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的后边，如“在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外头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” 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</a:rPr>
              <a:t>向东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走” “”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44" name="组合 43"/>
          <p:cNvGrpSpPr/>
          <p:nvPr/>
        </p:nvGrpSpPr>
        <p:grpSpPr>
          <a:xfrm>
            <a:off x="1367384" y="2479914"/>
            <a:ext cx="2399954" cy="566540"/>
            <a:chOff x="814328" y="3219334"/>
            <a:chExt cx="1356392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086473" y="3321052"/>
              <a:ext cx="888427" cy="2819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lvl="0"/>
              <a:r>
                <a:rPr lang="zh-CN" altLang="en-US" sz="240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方位名词</a:t>
              </a:r>
              <a:endParaRPr lang="zh-CN" altLang="zh-CN" sz="2400">
                <a:solidFill>
                  <a:schemeClr val="accent1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31613" y="3228067"/>
            <a:ext cx="2399954" cy="566540"/>
            <a:chOff x="814328" y="3219334"/>
            <a:chExt cx="1356392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圆角矩形 6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091456" y="3317693"/>
              <a:ext cx="888427" cy="2819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lvl="0"/>
              <a:r>
                <a:rPr lang="zh-CN" altLang="en-US" sz="2400" smtClean="0">
                  <a:solidFill>
                    <a:schemeClr val="accent3"/>
                  </a:solidFill>
                  <a:cs typeface="宋体" panose="02010600030101010101" pitchFamily="2" charset="-122"/>
                </a:rPr>
                <a:t>趋向动词</a:t>
              </a:r>
              <a:endParaRPr lang="zh-CN" altLang="zh-CN" sz="2400">
                <a:solidFill>
                  <a:schemeClr val="accent3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52435" y="-39696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2401" y="767069"/>
            <a:ext cx="211159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动词的</a:t>
            </a:r>
            <a:endParaRPr lang="en-US" altLang="zh-CN" sz="3600" b="1" smtClean="0">
              <a:solidFill>
                <a:schemeClr val="accent1"/>
              </a:solidFill>
            </a:endParaRPr>
          </a:p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语法特征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4948749" y="228955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5451040" y="2098631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819583" y="26992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5682235" y="799179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2685708" y="167707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4810784" y="44527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3859206" y="234375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3337970" y="978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3000435" y="620090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345994" y="1086654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468348" y="170617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92" y="-1016931"/>
            <a:ext cx="3787680" cy="235290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56033" y="-102383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动词语法</a:t>
            </a: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04198" y="739312"/>
            <a:ext cx="2175726" cy="3355015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43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25252" y="1012182"/>
            <a:ext cx="5068856" cy="889479"/>
            <a:chOff x="814328" y="3219334"/>
            <a:chExt cx="4077950" cy="517953"/>
          </a:xfrm>
        </p:grpSpPr>
        <p:grpSp>
          <p:nvGrpSpPr>
            <p:cNvPr id="44" name="组合 43"/>
            <p:cNvGrpSpPr/>
            <p:nvPr/>
          </p:nvGrpSpPr>
          <p:grpSpPr>
            <a:xfrm>
              <a:off x="814328" y="3219334"/>
              <a:ext cx="3981079" cy="432536"/>
              <a:chOff x="2173927" y="3285519"/>
              <a:chExt cx="5051620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5051620" cy="548848"/>
                <a:chOff x="4304043" y="1286668"/>
                <a:chExt cx="11264558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3" y="1373344"/>
                  <a:ext cx="11216678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2206840" y="3369654"/>
                <a:ext cx="528199" cy="38057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288312" y="3309501"/>
              <a:ext cx="3603966" cy="4277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1500">
                  <a:solidFill>
                    <a:schemeClr val="tx2"/>
                  </a:solidFill>
                </a:rPr>
                <a:t>一部分动词可以重叠，表示“动作短暂”或“尝试”的意思，是时态的表示法。</a:t>
              </a:r>
              <a:endParaRPr lang="zh-CN" altLang="en-US" sz="1500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25252" y="2062542"/>
            <a:ext cx="5068856" cy="708557"/>
            <a:chOff x="814327" y="3219334"/>
            <a:chExt cx="4112250" cy="432536"/>
          </a:xfrm>
        </p:grpSpPr>
        <p:grpSp>
          <p:nvGrpSpPr>
            <p:cNvPr id="51" name="组合 50"/>
            <p:cNvGrpSpPr/>
            <p:nvPr/>
          </p:nvGrpSpPr>
          <p:grpSpPr>
            <a:xfrm>
              <a:off x="814327" y="3219334"/>
              <a:ext cx="4112250" cy="432536"/>
              <a:chOff x="2173926" y="3285519"/>
              <a:chExt cx="5218064" cy="54884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173926" y="3285519"/>
                <a:ext cx="5218064" cy="548848"/>
                <a:chOff x="4304040" y="1286668"/>
                <a:chExt cx="11635708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351920" y="1373338"/>
                  <a:ext cx="11587828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2216005" y="3361490"/>
                <a:ext cx="541519" cy="3969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1373930" y="3370227"/>
              <a:ext cx="3502208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1500" smtClean="0">
                  <a:solidFill>
                    <a:srgbClr val="C00000"/>
                  </a:solidFill>
                </a:rPr>
                <a:t>动词可以带时态助词“着、了、过”表动态。</a:t>
              </a:r>
              <a:endParaRPr lang="zh-CN" altLang="en-US" sz="1500">
                <a:solidFill>
                  <a:srgbClr val="C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68101" y="3015794"/>
            <a:ext cx="5108233" cy="1521938"/>
            <a:chOff x="814328" y="3219334"/>
            <a:chExt cx="4233261" cy="840734"/>
          </a:xfrm>
        </p:grpSpPr>
        <p:grpSp>
          <p:nvGrpSpPr>
            <p:cNvPr id="58" name="组合 57"/>
            <p:cNvGrpSpPr/>
            <p:nvPr/>
          </p:nvGrpSpPr>
          <p:grpSpPr>
            <a:xfrm>
              <a:off x="814328" y="3219334"/>
              <a:ext cx="4165119" cy="432536"/>
              <a:chOff x="2173927" y="3285519"/>
              <a:chExt cx="5285149" cy="54884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173927" y="3285519"/>
                <a:ext cx="5285149" cy="548848"/>
                <a:chOff x="4304043" y="1286668"/>
                <a:chExt cx="11785303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4351923" y="1373338"/>
                  <a:ext cx="11737423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1" name="椭圆 60"/>
              <p:cNvSpPr/>
              <p:nvPr/>
            </p:nvSpPr>
            <p:spPr>
              <a:xfrm>
                <a:off x="2224750" y="3384240"/>
                <a:ext cx="504959" cy="3514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292267" y="3243977"/>
              <a:ext cx="3755322" cy="816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3200" smtClean="0">
                  <a:solidFill>
                    <a:schemeClr val="accent3">
                      <a:lumMod val="75000"/>
                    </a:schemeClr>
                  </a:solidFill>
                </a:rPr>
                <a:t>动词经常充当句子的谓语或谓语中心，大多数动词后面可以带宾语。</a:t>
              </a:r>
              <a:endParaRPr lang="zh-CN" altLang="en-US" sz="320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34688" y="1147561"/>
            <a:ext cx="610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壹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4442" y="2125303"/>
            <a:ext cx="59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贰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170" y="3145682"/>
            <a:ext cx="57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叁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MH_Other_1"/>
          <p:cNvSpPr/>
          <p:nvPr>
            <p:custDataLst>
              <p:tags r:id="rId3"/>
            </p:custDataLst>
          </p:nvPr>
        </p:nvSpPr>
        <p:spPr bwMode="auto">
          <a:xfrm rot="3843633">
            <a:off x="6637010" y="3012202"/>
            <a:ext cx="909638" cy="673294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MH_Other_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049744" y="2927368"/>
            <a:ext cx="226111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MH_Other_3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18201" y="2049877"/>
            <a:ext cx="81131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MH_Other_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6229510" y="2049877"/>
            <a:ext cx="73810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MH_Other_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418178" y="2927371"/>
            <a:ext cx="19166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MH_Other_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049727" y="2927371"/>
            <a:ext cx="19178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MH_Other_7"/>
          <p:cNvSpPr/>
          <p:nvPr>
            <p:custDataLst>
              <p:tags r:id="rId9"/>
            </p:custDataLst>
          </p:nvPr>
        </p:nvSpPr>
        <p:spPr bwMode="auto">
          <a:xfrm rot="8181971">
            <a:off x="5729021" y="3682253"/>
            <a:ext cx="915726" cy="906065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MH_Other_9"/>
          <p:cNvSpPr/>
          <p:nvPr>
            <p:custDataLst>
              <p:tags r:id="rId10"/>
            </p:custDataLst>
          </p:nvPr>
        </p:nvSpPr>
        <p:spPr bwMode="auto">
          <a:xfrm rot="12426840">
            <a:off x="4885340" y="3040477"/>
            <a:ext cx="915727" cy="906066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MH_Other_10"/>
          <p:cNvSpPr/>
          <p:nvPr>
            <p:custDataLst>
              <p:tags r:id="rId11"/>
            </p:custDataLst>
          </p:nvPr>
        </p:nvSpPr>
        <p:spPr bwMode="auto">
          <a:xfrm rot="16765840">
            <a:off x="5207008" y="2049846"/>
            <a:ext cx="908447" cy="913327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MH_Other_11"/>
          <p:cNvSpPr/>
          <p:nvPr>
            <p:custDataLst>
              <p:tags r:id="rId12"/>
            </p:custDataLst>
          </p:nvPr>
        </p:nvSpPr>
        <p:spPr bwMode="auto">
          <a:xfrm rot="21229832">
            <a:off x="6239125" y="2073694"/>
            <a:ext cx="915727" cy="839391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620001" y="2681877"/>
            <a:ext cx="1191847" cy="119135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3200" b="1" smtClean="0">
                <a:solidFill>
                  <a:schemeClr val="accent1"/>
                </a:solidFill>
                <a:sym typeface="+mn-lt"/>
              </a:rPr>
              <a:t>可以重叠</a:t>
            </a:r>
            <a:endParaRPr lang="zh-CN" altLang="en-US" sz="3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5901685" y="1634557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2800" b="1" smtClean="0">
                <a:solidFill>
                  <a:schemeClr val="tx1"/>
                </a:solidFill>
                <a:cs typeface="+mn-ea"/>
                <a:sym typeface="+mn-lt"/>
              </a:rPr>
              <a:t>双音节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612215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cs typeface="+mn-ea"/>
                <a:sym typeface="+mn-lt"/>
              </a:rPr>
              <a:t>单音节</a:t>
            </a:r>
            <a:endParaRPr lang="zh-CN" altLang="en-US" sz="28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5109597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smtClean="0">
                <a:solidFill>
                  <a:schemeClr val="tx1"/>
                </a:solidFill>
                <a:cs typeface="+mn-ea"/>
                <a:sym typeface="+mn-lt"/>
              </a:rPr>
              <a:t>为了凑个</a:t>
            </a:r>
            <a:endParaRPr lang="en-US" altLang="zh-CN" sz="1400" b="1" smtClean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smtClean="0">
                <a:solidFill>
                  <a:schemeClr val="tx1"/>
                </a:solidFill>
                <a:cs typeface="+mn-ea"/>
                <a:sym typeface="+mn-lt"/>
              </a:rPr>
              <a:t>五角星</a:t>
            </a:r>
            <a:endParaRPr lang="zh-CN" altLang="en-US" sz="14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579233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尝试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7007631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动作短暂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21970" y="657295"/>
            <a:ext cx="43850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学习学习、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研究研究、</a:t>
            </a: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讨论讨论、吃吃喝喝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86664" y="1805503"/>
            <a:ext cx="20711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点点头</a:t>
            </a:r>
            <a:endParaRPr lang="en-US" altLang="zh-CN" sz="2800" b="1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8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弯弯腰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77818" y="3863860"/>
            <a:ext cx="14888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试试、尝尝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25062" y="1960180"/>
            <a:ext cx="13830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看看、想想、说说、听听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117152" y="2093568"/>
            <a:ext cx="1757930" cy="1959967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527841" y="2093568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153124" y="1826794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010105" y="3600007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941060" y="1975556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1599997" y="1897663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2382433" y="3986354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2876747" y="3966402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386465" y="188947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2525855" y="384494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3276821" y="3935523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19840" y="2405863"/>
            <a:ext cx="11039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>
                <a:solidFill>
                  <a:schemeClr val="accent3">
                    <a:lumMod val="75000"/>
                  </a:schemeClr>
                </a:solidFill>
              </a:rPr>
              <a:t>壹</a:t>
            </a:r>
            <a:endParaRPr lang="zh-CN" altLang="en-US" sz="66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9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8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8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36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82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6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14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8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714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964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214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464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714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964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464"/>
                            </p:stCondLst>
                            <p:childTnLst>
                              <p:par>
                                <p:cTn id="9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964"/>
                            </p:stCondLst>
                            <p:childTnLst>
                              <p:par>
                                <p:cTn id="10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8369" y="242767"/>
            <a:ext cx="2111593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词性分类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96542" y="2160520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783580" y="1412552"/>
              <a:ext cx="1145766" cy="615523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实词</a:t>
              </a:r>
              <a:endParaRPr lang="zh-CN" altLang="en-US" sz="32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63" y="-1699747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56033" y="-102383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222546" y="2093205"/>
            <a:ext cx="2083125" cy="2012184"/>
            <a:chOff x="2657007" y="2165258"/>
            <a:chExt cx="2083125" cy="2012184"/>
          </a:xfrm>
        </p:grpSpPr>
        <p:pic>
          <p:nvPicPr>
            <p:cNvPr id="5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矩形 57"/>
            <p:cNvSpPr/>
            <p:nvPr/>
          </p:nvSpPr>
          <p:spPr>
            <a:xfrm>
              <a:off x="3210984" y="2848332"/>
              <a:ext cx="1145766" cy="615523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ker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虚</a:t>
              </a:r>
              <a:r>
                <a:rPr lang="zh-CN" altLang="en-US" sz="3200" b="1" kern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词</a:t>
              </a:r>
              <a:endParaRPr lang="zh-CN" altLang="en-US" sz="3200" b="1" ker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613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MH_Other_1"/>
          <p:cNvSpPr/>
          <p:nvPr>
            <p:custDataLst>
              <p:tags r:id="rId3"/>
            </p:custDataLst>
          </p:nvPr>
        </p:nvSpPr>
        <p:spPr bwMode="auto">
          <a:xfrm rot="3843633">
            <a:off x="6637010" y="3012202"/>
            <a:ext cx="909638" cy="673294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MH_Other_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049744" y="2927368"/>
            <a:ext cx="226111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MH_Other_3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18201" y="2049877"/>
            <a:ext cx="81131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MH_Other_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6229510" y="2049877"/>
            <a:ext cx="73810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MH_Other_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418178" y="2927371"/>
            <a:ext cx="19166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MH_Other_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049727" y="2927371"/>
            <a:ext cx="19178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MH_Other_7"/>
          <p:cNvSpPr/>
          <p:nvPr>
            <p:custDataLst>
              <p:tags r:id="rId9"/>
            </p:custDataLst>
          </p:nvPr>
        </p:nvSpPr>
        <p:spPr bwMode="auto">
          <a:xfrm rot="8181971">
            <a:off x="5729021" y="3682253"/>
            <a:ext cx="915726" cy="906065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MH_Other_9"/>
          <p:cNvSpPr/>
          <p:nvPr>
            <p:custDataLst>
              <p:tags r:id="rId10"/>
            </p:custDataLst>
          </p:nvPr>
        </p:nvSpPr>
        <p:spPr bwMode="auto">
          <a:xfrm rot="12426840">
            <a:off x="4885340" y="3040477"/>
            <a:ext cx="915727" cy="906066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MH_Other_10"/>
          <p:cNvSpPr/>
          <p:nvPr>
            <p:custDataLst>
              <p:tags r:id="rId11"/>
            </p:custDataLst>
          </p:nvPr>
        </p:nvSpPr>
        <p:spPr bwMode="auto">
          <a:xfrm rot="16765840">
            <a:off x="5207008" y="2049846"/>
            <a:ext cx="908447" cy="913327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MH_Other_11"/>
          <p:cNvSpPr/>
          <p:nvPr>
            <p:custDataLst>
              <p:tags r:id="rId12"/>
            </p:custDataLst>
          </p:nvPr>
        </p:nvSpPr>
        <p:spPr bwMode="auto">
          <a:xfrm rot="21229832">
            <a:off x="6239125" y="2073694"/>
            <a:ext cx="915727" cy="839391"/>
          </a:xfrm>
          <a:custGeom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620001" y="2681877"/>
            <a:ext cx="1191847" cy="119135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000" b="1" smtClean="0">
                <a:solidFill>
                  <a:schemeClr val="accent1"/>
                </a:solidFill>
                <a:sym typeface="+mn-lt"/>
              </a:rPr>
              <a:t>时态助词</a:t>
            </a:r>
            <a:endParaRPr lang="zh-CN" altLang="en-US" sz="20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5901685" y="1634557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400" b="1" smtClean="0">
                <a:solidFill>
                  <a:schemeClr val="bg1"/>
                </a:solidFill>
                <a:cs typeface="+mn-ea"/>
                <a:sym typeface="+mn-lt"/>
              </a:rPr>
              <a:t>了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612215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cs typeface="+mn-ea"/>
                <a:sym typeface="+mn-lt"/>
              </a:rPr>
              <a:t>着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5109597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好惊喜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579233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cs typeface="+mn-ea"/>
                <a:sym typeface="+mn-lt"/>
              </a:rPr>
              <a:t>只有</a:t>
            </a:r>
            <a:endParaRPr lang="en-US" altLang="zh-CN" sz="1400" b="1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smtClean="0">
                <a:solidFill>
                  <a:schemeClr val="bg1"/>
                </a:solidFill>
                <a:cs typeface="+mn-ea"/>
                <a:sym typeface="+mn-lt"/>
              </a:rPr>
              <a:t>三个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7007631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smtClean="0">
                <a:solidFill>
                  <a:schemeClr val="bg1"/>
                </a:solidFill>
                <a:cs typeface="+mn-ea"/>
                <a:sym typeface="+mn-lt"/>
              </a:rPr>
              <a:t>过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00895" y="1064584"/>
            <a:ext cx="1709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看了、吃了、穿了、写了</a:t>
            </a:r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55631" y="2737033"/>
            <a:ext cx="1305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看过、用过、说过</a:t>
            </a:r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43365" y="2544362"/>
            <a:ext cx="1588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吃着饭</a:t>
            </a:r>
            <a:endParaRPr lang="en-US" altLang="zh-CN" sz="1600" b="1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唱</a:t>
            </a: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着</a:t>
            </a:r>
            <a:r>
              <a:rPr lang="zh-CN" altLang="en-US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歌</a:t>
            </a:r>
            <a:endParaRPr lang="en-US" altLang="zh-CN" sz="1600" b="1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……</a:t>
            </a:r>
            <a:endParaRPr lang="en-US" altLang="zh-CN" sz="1600" b="1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117152" y="2093568"/>
            <a:ext cx="1757930" cy="1959967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527841" y="2093568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153124" y="1826794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010105" y="3600007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941060" y="1975556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1599997" y="1897663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2382433" y="3986354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2876747" y="3966402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386465" y="188947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2525855" y="384494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3276821" y="3935523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19840" y="2405863"/>
            <a:ext cx="11039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>
                <a:solidFill>
                  <a:schemeClr val="accent3">
                    <a:lumMod val="75000"/>
                  </a:schemeClr>
                </a:solidFill>
              </a:rPr>
              <a:t>贰</a:t>
            </a:r>
            <a:endParaRPr lang="zh-CN" altLang="en-US" sz="66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9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8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8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36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82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6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14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8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714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964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214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464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714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964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464"/>
                            </p:stCondLst>
                            <p:childTnLst>
                              <p:par>
                                <p:cTn id="9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964"/>
                            </p:stCondLst>
                            <p:childTnLst>
                              <p:par>
                                <p:cTn id="10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864541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024705" y="929587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024705" y="2318859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057140" y="3756243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027778" y="1235959"/>
            <a:ext cx="372068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200">
                <a:sym typeface="+mn-lt"/>
              </a:rPr>
              <a:t>我们</a:t>
            </a:r>
            <a:r>
              <a:rPr lang="zh-CN" altLang="en-US" sz="3200" smtClean="0">
                <a:sym typeface="+mn-lt"/>
              </a:rPr>
              <a:t>上个星期又被老师骂了。</a:t>
            </a:r>
            <a:endParaRPr lang="zh-CN" altLang="en-US" sz="3200"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715600" y="2211702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27778" y="2670212"/>
            <a:ext cx="285659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3200" smtClean="0">
                <a:solidFill>
                  <a:schemeClr val="accent3">
                    <a:lumMod val="75000"/>
                  </a:schemeClr>
                </a:solidFill>
                <a:sym typeface="+mn-lt"/>
              </a:rPr>
              <a:t>我刚刚才写完作业。</a:t>
            </a:r>
            <a:endParaRPr lang="zh-CN" altLang="en-US" sz="3200">
              <a:solidFill>
                <a:schemeClr val="accent3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48064" y="4113643"/>
            <a:ext cx="338437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200" smtClean="0">
                <a:solidFill>
                  <a:srgbClr val="D60093"/>
                </a:solidFill>
                <a:sym typeface="+mn-lt"/>
              </a:rPr>
              <a:t>妈妈不许我玩王者荣耀。</a:t>
            </a:r>
            <a:endParaRPr lang="zh-CN" altLang="en-US" sz="3200">
              <a:solidFill>
                <a:srgbClr val="D60093"/>
              </a:solidFill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715600" y="3507846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1044201" y="1985147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2085508"/>
            <a:ext cx="12961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accent3">
                    <a:lumMod val="75000"/>
                  </a:schemeClr>
                </a:solidFill>
              </a:rPr>
              <a:t>叁</a:t>
            </a:r>
            <a:endParaRPr lang="zh-CN" altLang="en-US" sz="66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06 4.06048E-06 L -0.27952 -0.02284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06 1.19716E-06 L -0.27952 -0.27276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363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414040" y="2980128"/>
            <a:ext cx="4229968" cy="136124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accent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257608" y="3159382"/>
            <a:ext cx="6480720" cy="2191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“有”只当动词用，不能当副词用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。例如：</a:t>
            </a:r>
            <a:endParaRPr lang="en-US" altLang="zh-CN" sz="28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</a:rPr>
              <a:t>请问，这里有卖钢笔吗？（错） </a:t>
            </a:r>
            <a:endParaRPr lang="en-US" altLang="zh-CN" sz="2800" b="1" smtClean="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</a:rPr>
              <a:t>请问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</a:rPr>
              <a:t>，这里有钢笔卖吗？（对）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385069" y="836980"/>
            <a:ext cx="4186931" cy="135966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111479" y="522354"/>
            <a:ext cx="6980801" cy="1674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“是”用在主语和宾语之间，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形成一个判断句，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表示主语和宾语是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“同一”或“同类”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的关系。如“鲁迅就是周树人”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44" name="组合 43"/>
          <p:cNvGrpSpPr/>
          <p:nvPr/>
        </p:nvGrpSpPr>
        <p:grpSpPr>
          <a:xfrm>
            <a:off x="1187624" y="1924954"/>
            <a:ext cx="2399954" cy="566540"/>
            <a:chOff x="814328" y="3219334"/>
            <a:chExt cx="1356392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086473" y="3321052"/>
              <a:ext cx="888427" cy="2819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lvl="0"/>
              <a:r>
                <a:rPr lang="zh-CN" altLang="en-US" sz="240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动词“是”</a:t>
              </a:r>
              <a:endParaRPr lang="zh-CN" altLang="zh-CN" sz="2400">
                <a:solidFill>
                  <a:schemeClr val="accent1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56134" y="2661218"/>
            <a:ext cx="2399954" cy="566540"/>
            <a:chOff x="814328" y="3219334"/>
            <a:chExt cx="1356392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圆角矩形 6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091456" y="3317693"/>
              <a:ext cx="888427" cy="2819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lvl="0"/>
              <a:r>
                <a:rPr lang="zh-CN" altLang="en-US" sz="2400" smtClean="0">
                  <a:solidFill>
                    <a:schemeClr val="accent3"/>
                  </a:solidFill>
                  <a:cs typeface="宋体" panose="02010600030101010101" pitchFamily="2" charset="-122"/>
                </a:rPr>
                <a:t>动词“有”</a:t>
              </a:r>
              <a:endParaRPr lang="zh-CN" altLang="zh-CN" sz="2400">
                <a:solidFill>
                  <a:schemeClr val="accent3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5" name="直接连接符 20"/>
          <p:cNvCxnSpPr>
            <a:cxnSpLocks noChangeShapeType="1"/>
          </p:cNvCxnSpPr>
          <p:nvPr/>
        </p:nvCxnSpPr>
        <p:spPr bwMode="auto">
          <a:xfrm flipH="1" flipV="1">
            <a:off x="4785350" y="1794704"/>
            <a:ext cx="1115469" cy="12296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  <a:stCxn id="53" idx="7"/>
          </p:cNvCxnSpPr>
          <p:nvPr/>
        </p:nvCxnSpPr>
        <p:spPr bwMode="auto">
          <a:xfrm flipV="1">
            <a:off x="3321475" y="1907381"/>
            <a:ext cx="1148608" cy="104910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" name="组合 50"/>
          <p:cNvGrpSpPr/>
          <p:nvPr/>
        </p:nvGrpSpPr>
        <p:grpSpPr>
          <a:xfrm>
            <a:off x="2457799" y="2789669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780785" y="864362"/>
            <a:ext cx="1779541" cy="1394758"/>
            <a:chOff x="3534124" y="1565709"/>
            <a:chExt cx="2137239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34124" y="2032697"/>
              <a:ext cx="2137239" cy="628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</a:rPr>
                <a:t>数词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78819" y="2751138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482935" y="3067236"/>
            <a:ext cx="1112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基数词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78819" y="3024305"/>
            <a:ext cx="138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序数词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Freeform 86"/>
          <p:cNvSpPr/>
          <p:nvPr/>
        </p:nvSpPr>
        <p:spPr bwMode="auto">
          <a:xfrm rot="2413481">
            <a:off x="4357609" y="2014307"/>
            <a:ext cx="2623482" cy="1420981"/>
          </a:xfrm>
          <a:custGeom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6"/>
          <p:cNvSpPr/>
          <p:nvPr/>
        </p:nvSpPr>
        <p:spPr bwMode="auto">
          <a:xfrm flipH="1">
            <a:off x="2097242" y="1503789"/>
            <a:ext cx="1897122" cy="1601728"/>
          </a:xfrm>
          <a:custGeom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6"/>
          <p:cNvSpPr/>
          <p:nvPr/>
        </p:nvSpPr>
        <p:spPr bwMode="auto">
          <a:xfrm flipH="1">
            <a:off x="404540" y="2727848"/>
            <a:ext cx="2306737" cy="1264653"/>
          </a:xfrm>
          <a:custGeom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35" name="Group 4"/>
          <p:cNvGrpSpPr>
            <a:grpSpLocks noChangeAspect="1"/>
          </p:cNvGrpSpPr>
          <p:nvPr/>
        </p:nvGrpSpPr>
        <p:grpSpPr>
          <a:xfrm>
            <a:off x="374808" y="2865795"/>
            <a:ext cx="281544" cy="329893"/>
            <a:chOff x="1776" y="1776"/>
            <a:chExt cx="64" cy="75"/>
          </a:xfrm>
          <a:solidFill>
            <a:schemeClr val="accent1"/>
          </a:solidFill>
          <a:effectLst/>
        </p:grpSpPr>
        <p:sp>
          <p:nvSpPr>
            <p:cNvPr id="36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13"/>
          <p:cNvGrpSpPr>
            <a:grpSpLocks noChangeAspect="1"/>
          </p:cNvGrpSpPr>
          <p:nvPr/>
        </p:nvGrpSpPr>
        <p:grpSpPr>
          <a:xfrm>
            <a:off x="2026108" y="1663456"/>
            <a:ext cx="343332" cy="347341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4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16839" y="3685530"/>
            <a:ext cx="4834155" cy="1622524"/>
            <a:chOff x="1685647" y="3197027"/>
            <a:chExt cx="8577897" cy="3167382"/>
          </a:xfrm>
        </p:grpSpPr>
        <p:sp>
          <p:nvSpPr>
            <p:cNvPr id="69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alpha val="27000"/>
                  </a:sys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2794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70" name="Group 26"/>
            <p:cNvGrpSpPr>
              <a:grpSpLocks noChangeAspect="1"/>
            </p:cNvGrpSpPr>
            <p:nvPr/>
          </p:nvGrpSpPr>
          <p:grpSpPr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71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2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5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7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8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9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0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1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4102321" y="2694146"/>
            <a:ext cx="978249" cy="1561594"/>
            <a:chOff x="3576840" y="1811582"/>
            <a:chExt cx="1799087" cy="2872285"/>
          </a:xfrm>
          <a:effectLst>
            <a:outerShdw blurRad="228600" dist="508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576840" y="1811582"/>
              <a:ext cx="1799087" cy="2872285"/>
              <a:chOff x="2628899" y="0"/>
              <a:chExt cx="3924299" cy="6265035"/>
            </a:xfrm>
          </p:grpSpPr>
          <p:sp>
            <p:nvSpPr>
              <p:cNvPr id="124" name="圆角矩形 123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1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2628899" y="0"/>
                <a:ext cx="3924299" cy="4667095"/>
              </a:xfrm>
              <a:custGeom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chemeClr val="bg1"/>
                  </a:gs>
                  <a:gs pos="84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>
              <a:off x="4062696" y="2994793"/>
              <a:ext cx="582033" cy="582033"/>
            </a:xfrm>
            <a:custGeom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79937" y="2842477"/>
              <a:ext cx="435232" cy="435232"/>
            </a:xfrm>
            <a:custGeom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3946422" y="2091799"/>
              <a:ext cx="932515" cy="932517"/>
              <a:chOff x="1325410" y="1372730"/>
              <a:chExt cx="1251559" cy="1251561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任意多边形 119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9" name="椭圆 118"/>
            <p:cNvSpPr/>
            <p:nvPr/>
          </p:nvSpPr>
          <p:spPr>
            <a:xfrm rot="1860000">
              <a:off x="4472229" y="2824594"/>
              <a:ext cx="25701" cy="2570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</p:grpSp>
      <p:sp>
        <p:nvSpPr>
          <p:cNvPr id="140" name="矩形 87"/>
          <p:cNvSpPr>
            <a:spLocks noChangeArrowheads="1"/>
          </p:cNvSpPr>
          <p:nvPr/>
        </p:nvSpPr>
        <p:spPr bwMode="auto">
          <a:xfrm>
            <a:off x="734821" y="2727848"/>
            <a:ext cx="1646174" cy="1415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</a:rPr>
              <a:t>基数词用来表示数目的多少。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1" name="矩形 87"/>
          <p:cNvSpPr>
            <a:spLocks noChangeArrowheads="1"/>
          </p:cNvSpPr>
          <p:nvPr/>
        </p:nvSpPr>
        <p:spPr bwMode="auto">
          <a:xfrm>
            <a:off x="2458541" y="1067964"/>
            <a:ext cx="1893926" cy="2301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</a:rPr>
              <a:t>可以与其他词语组合成表示分数、倍数、概数的短语。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2" name="矩形 87"/>
          <p:cNvSpPr>
            <a:spLocks noChangeArrowheads="1"/>
          </p:cNvSpPr>
          <p:nvPr/>
        </p:nvSpPr>
        <p:spPr bwMode="auto">
          <a:xfrm>
            <a:off x="4732786" y="1397707"/>
            <a:ext cx="955589" cy="1858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</a:rPr>
              <a:t>概数的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</a:rPr>
              <a:t>表示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</a:rPr>
              <a:t>方法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</a:endParaRPr>
          </a:p>
        </p:txBody>
      </p:sp>
      <p:sp>
        <p:nvSpPr>
          <p:cNvPr id="31" name="Freeform 86"/>
          <p:cNvSpPr/>
          <p:nvPr/>
        </p:nvSpPr>
        <p:spPr bwMode="auto">
          <a:xfrm>
            <a:off x="5874918" y="2218720"/>
            <a:ext cx="3089569" cy="1565430"/>
          </a:xfrm>
          <a:custGeom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43" name="矩形 87"/>
          <p:cNvSpPr>
            <a:spLocks noChangeArrowheads="1"/>
          </p:cNvSpPr>
          <p:nvPr/>
        </p:nvSpPr>
        <p:spPr bwMode="auto">
          <a:xfrm>
            <a:off x="5743049" y="305807"/>
            <a:ext cx="3353306" cy="47766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D60093"/>
                </a:solidFill>
                <a:latin typeface="微软雅黑" panose="020b0503020204020204" charset="-122"/>
              </a:rPr>
              <a:t>1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、用在量词或时间名词前加“几”表示；</a:t>
            </a:r>
            <a:endParaRPr lang="en-US" altLang="zh-CN" sz="2800" b="1" smtClean="0">
              <a:solidFill>
                <a:srgbClr val="D60093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D60093"/>
                </a:solidFill>
                <a:latin typeface="微软雅黑" panose="020b0503020204020204" charset="-122"/>
              </a:rPr>
              <a:t>2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、两个接近的基数词并用；</a:t>
            </a:r>
            <a:endParaRPr lang="en-US" altLang="zh-CN" sz="2800" b="1" smtClean="0">
              <a:solidFill>
                <a:srgbClr val="D60093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D60093"/>
                </a:solidFill>
                <a:latin typeface="微软雅黑" panose="020b0503020204020204" charset="-122"/>
              </a:rPr>
              <a:t>3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、在数词前后加“大概”“大约”“左右”“上下”“近”等</a:t>
            </a:r>
            <a:endParaRPr lang="zh-CN" altLang="en-US" sz="2800" b="1">
              <a:solidFill>
                <a:srgbClr val="D60093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5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7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  <p:cond evt="onBegin" delay="0">
                          <p:tn val="90"/>
                        </p:cond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2" grpId="2"/>
      <p:bldP spid="32" grpId="3"/>
      <p:bldP spid="32" grpId="4"/>
      <p:bldP spid="33" grpId="0"/>
      <p:bldP spid="33" grpId="1"/>
      <p:bldP spid="33" grpId="2"/>
      <p:bldP spid="33" grpId="3"/>
      <p:bldP spid="33" grpId="4"/>
      <p:bldP spid="34" grpId="0"/>
      <p:bldP spid="34" grpId="1"/>
      <p:bldP spid="34" grpId="2"/>
      <p:bldP spid="34" grpId="3"/>
      <p:bldP spid="34" grpId="4"/>
      <p:bldP spid="140" grpId="0"/>
      <p:bldP spid="141" grpId="0"/>
      <p:bldP spid="142" grpId="0"/>
      <p:bldP spid="31" grpId="0"/>
      <p:bldP spid="31" grpId="1"/>
      <p:bldP spid="31" grpId="2"/>
      <p:bldP spid="31" grpId="3"/>
      <p:bldP spid="31" grpId="4"/>
      <p:bldP spid="1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2252889" y="669834"/>
            <a:ext cx="5150344" cy="38974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</a:rPr>
              <a:t>使用数词要注意增加和减少的用法：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7283916" y="669832"/>
            <a:ext cx="336808" cy="389747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3252947" y="1653720"/>
            <a:ext cx="2595899" cy="2595561"/>
            <a:chOff x="4179570" y="1588770"/>
            <a:chExt cx="2735580" cy="2735580"/>
          </a:xfrm>
        </p:grpSpPr>
        <p:sp>
          <p:nvSpPr>
            <p:cNvPr id="240" name="椭圆 23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3337925" y="1495685"/>
            <a:ext cx="875200" cy="875086"/>
            <a:chOff x="5512610" y="1118409"/>
            <a:chExt cx="1166781" cy="1166781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512610" y="1118409"/>
              <a:ext cx="1166781" cy="1166781"/>
              <a:chOff x="4881965" y="2278250"/>
              <a:chExt cx="2169764" cy="2169764"/>
            </a:xfrm>
          </p:grpSpPr>
          <p:sp>
            <p:nvSpPr>
              <p:cNvPr id="249" name="椭圆 248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4" name="Group 4"/>
            <p:cNvGrpSpPr>
              <a:grpSpLocks noChangeAspect="1"/>
            </p:cNvGrpSpPr>
            <p:nvPr/>
          </p:nvGrpSpPr>
          <p:grpSpPr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45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5230400" y="1858469"/>
            <a:ext cx="875200" cy="875086"/>
            <a:chOff x="7227109" y="2832909"/>
            <a:chExt cx="1166781" cy="116678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7227109" y="2832909"/>
              <a:ext cx="1166781" cy="1166781"/>
              <a:chOff x="4881965" y="2278250"/>
              <a:chExt cx="2169764" cy="2169764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4" name="Group 18"/>
            <p:cNvGrpSpPr>
              <a:grpSpLocks noChangeAspect="1"/>
            </p:cNvGrpSpPr>
            <p:nvPr/>
          </p:nvGrpSpPr>
          <p:grpSpPr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3031430" y="2920517"/>
            <a:ext cx="875200" cy="875086"/>
            <a:chOff x="3798110" y="2832909"/>
            <a:chExt cx="1166781" cy="1166781"/>
          </a:xfrm>
        </p:grpSpPr>
        <p:grpSp>
          <p:nvGrpSpPr>
            <p:cNvPr id="264" name="组合 263"/>
            <p:cNvGrpSpPr/>
            <p:nvPr/>
          </p:nvGrpSpPr>
          <p:grpSpPr>
            <a:xfrm>
              <a:off x="3798110" y="2832909"/>
              <a:ext cx="1166781" cy="1166781"/>
              <a:chOff x="4881965" y="2278250"/>
              <a:chExt cx="2169764" cy="2169764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5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5" name="Group 13"/>
            <p:cNvGrpSpPr>
              <a:grpSpLocks noChangeAspect="1"/>
            </p:cNvGrpSpPr>
            <p:nvPr/>
          </p:nvGrpSpPr>
          <p:grpSpPr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66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5170198" y="3191762"/>
            <a:ext cx="875200" cy="875086"/>
            <a:chOff x="5512610" y="4547410"/>
            <a:chExt cx="1166781" cy="116678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5512610" y="4547410"/>
              <a:ext cx="1166781" cy="1166781"/>
              <a:chOff x="4881965" y="2278250"/>
              <a:chExt cx="2169764" cy="2169764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74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9" name="组合 288"/>
          <p:cNvGrpSpPr/>
          <p:nvPr/>
        </p:nvGrpSpPr>
        <p:grpSpPr>
          <a:xfrm>
            <a:off x="274421" y="1116054"/>
            <a:ext cx="8843687" cy="2730417"/>
            <a:chOff x="-315610" y="3482630"/>
            <a:chExt cx="8888881" cy="3758437"/>
          </a:xfrm>
        </p:grpSpPr>
        <p:sp>
          <p:nvSpPr>
            <p:cNvPr id="290" name="文本框 64"/>
            <p:cNvSpPr txBox="1"/>
            <p:nvPr/>
          </p:nvSpPr>
          <p:spPr>
            <a:xfrm>
              <a:off x="-315610" y="3555254"/>
              <a:ext cx="686495" cy="720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1" name="文本框 65"/>
            <p:cNvSpPr txBox="1"/>
            <p:nvPr/>
          </p:nvSpPr>
          <p:spPr>
            <a:xfrm>
              <a:off x="182718" y="3482630"/>
              <a:ext cx="2639443" cy="3092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D60093"/>
                  </a:solidFill>
                  <a:latin typeface="+mj-ea"/>
                  <a:ea typeface="+mj-ea"/>
                </a:rPr>
                <a:t>增加可用倍数，也可用分数</a:t>
              </a:r>
              <a:endParaRPr lang="en-US" altLang="zh-CN" sz="2800" b="1" smtClean="0">
                <a:solidFill>
                  <a:srgbClr val="D60093"/>
                </a:solidFill>
                <a:latin typeface="+mj-ea"/>
                <a:ea typeface="+mj-ea"/>
              </a:endParaRPr>
            </a:p>
            <a:p>
              <a:r>
                <a:rPr lang="zh-CN" altLang="en-US" sz="2800" b="1" smtClean="0">
                  <a:solidFill>
                    <a:srgbClr val="D60093"/>
                  </a:solidFill>
                  <a:latin typeface="+mj-ea"/>
                  <a:ea typeface="+mj-ea"/>
                </a:rPr>
                <a:t>减少只可用分数，不可用倍数。</a:t>
              </a:r>
              <a:endParaRPr lang="zh-CN" altLang="en-US" sz="2800" b="1">
                <a:solidFill>
                  <a:srgbClr val="D60093"/>
                </a:solidFill>
                <a:latin typeface="+mj-ea"/>
                <a:ea typeface="+mj-ea"/>
              </a:endParaRPr>
            </a:p>
          </p:txBody>
        </p:sp>
        <p:sp>
          <p:nvSpPr>
            <p:cNvPr id="292" name="文本框 66"/>
            <p:cNvSpPr txBox="1"/>
            <p:nvPr/>
          </p:nvSpPr>
          <p:spPr>
            <a:xfrm>
              <a:off x="5484858" y="3555254"/>
              <a:ext cx="3088413" cy="3685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b="1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“增加了四分之三、增加了两倍、减少了四分之一”。不能说：他的工作比我少了一倍，奖金却和我一样多。</a:t>
              </a:r>
              <a:endParaRPr lang="zh-CN" altLang="en-US" sz="2800" b="1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" pathEditMode="relative" rAng="0" ptsTypes="fffff">
                                      <p:cBhvr>
                                        <p:cTn id="32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34" presetID="2" presetClass="entr" presetSubtype="8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" pathEditMode="relative" rAng="5172060" ptsTypes="fffff">
                                      <p:cBhvr>
                                        <p:cTn id="44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4 1.85185E-06 C 0.01055 -0.12963 0.06784 -0.23334 0.14154 -0.23403 C 0.21563 -0.23403 0.27279 -0.12894 0.27579 1.85185E-06 C 0.27579 0.12916 0.21511 0.22685 0.14154 0.23356 C 0.06732 0.23356 0.0073 0.12916 0.00704 1.85185E-06 Z" pathEditMode="relative" rAng="16200000" ptsTypes="fffff">
                                      <p:cBhvr>
                                        <p:cTn id="48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-2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50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" pathEditMode="relative" rAng="10800000" ptsTypes="fffff">
                                      <p:cBhvr>
                                        <p:cTn id="57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2252889" y="669834"/>
            <a:ext cx="5150344" cy="38974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</a:rPr>
              <a:t>使用数词要注意增加和减少的用法：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7283916" y="669832"/>
            <a:ext cx="336808" cy="389747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1580892" y="1445847"/>
            <a:ext cx="2595899" cy="2595561"/>
            <a:chOff x="4179570" y="1588770"/>
            <a:chExt cx="2735580" cy="2735580"/>
          </a:xfrm>
        </p:grpSpPr>
        <p:sp>
          <p:nvSpPr>
            <p:cNvPr id="240" name="椭圆 23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475656" y="1182003"/>
            <a:ext cx="875200" cy="875086"/>
            <a:chOff x="5512610" y="1118409"/>
            <a:chExt cx="1166781" cy="1166781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512610" y="1118409"/>
              <a:ext cx="1166781" cy="1166781"/>
              <a:chOff x="4881965" y="2278250"/>
              <a:chExt cx="2169764" cy="2169764"/>
            </a:xfrm>
          </p:grpSpPr>
          <p:sp>
            <p:nvSpPr>
              <p:cNvPr id="249" name="椭圆 248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4" name="Group 4"/>
            <p:cNvGrpSpPr>
              <a:grpSpLocks noChangeAspect="1"/>
            </p:cNvGrpSpPr>
            <p:nvPr/>
          </p:nvGrpSpPr>
          <p:grpSpPr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45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3473030" y="1309908"/>
            <a:ext cx="875200" cy="875086"/>
            <a:chOff x="7227109" y="2832909"/>
            <a:chExt cx="1166781" cy="116678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7227109" y="2832909"/>
              <a:ext cx="1166781" cy="1166781"/>
              <a:chOff x="4881965" y="2278250"/>
              <a:chExt cx="2169764" cy="2169764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4" name="Group 18"/>
            <p:cNvGrpSpPr>
              <a:grpSpLocks noChangeAspect="1"/>
            </p:cNvGrpSpPr>
            <p:nvPr/>
          </p:nvGrpSpPr>
          <p:grpSpPr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1137884" y="2959704"/>
            <a:ext cx="875200" cy="875086"/>
            <a:chOff x="3798110" y="2832909"/>
            <a:chExt cx="1166781" cy="1166781"/>
          </a:xfrm>
        </p:grpSpPr>
        <p:grpSp>
          <p:nvGrpSpPr>
            <p:cNvPr id="264" name="组合 263"/>
            <p:cNvGrpSpPr/>
            <p:nvPr/>
          </p:nvGrpSpPr>
          <p:grpSpPr>
            <a:xfrm>
              <a:off x="3798110" y="2832909"/>
              <a:ext cx="1166781" cy="1166781"/>
              <a:chOff x="4881965" y="2278250"/>
              <a:chExt cx="2169764" cy="2169764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5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5" name="Group 13"/>
            <p:cNvGrpSpPr>
              <a:grpSpLocks noChangeAspect="1"/>
            </p:cNvGrpSpPr>
            <p:nvPr/>
          </p:nvGrpSpPr>
          <p:grpSpPr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66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3486005" y="2974545"/>
            <a:ext cx="875200" cy="875086"/>
            <a:chOff x="5512610" y="4547410"/>
            <a:chExt cx="1166781" cy="116678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5512610" y="4547410"/>
              <a:ext cx="1166781" cy="1166781"/>
              <a:chOff x="4881965" y="2278250"/>
              <a:chExt cx="2169764" cy="2169764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74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5" name="组合 284"/>
          <p:cNvGrpSpPr/>
          <p:nvPr/>
        </p:nvGrpSpPr>
        <p:grpSpPr>
          <a:xfrm>
            <a:off x="5220072" y="1488208"/>
            <a:ext cx="3224256" cy="2246768"/>
            <a:chOff x="974528" y="3437300"/>
            <a:chExt cx="2601735" cy="1790251"/>
          </a:xfrm>
        </p:grpSpPr>
        <p:sp>
          <p:nvSpPr>
            <p:cNvPr id="286" name="文本框 60"/>
            <p:cNvSpPr txBox="1"/>
            <p:nvPr/>
          </p:nvSpPr>
          <p:spPr>
            <a:xfrm>
              <a:off x="974528" y="3503380"/>
              <a:ext cx="455733" cy="416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7" name="文本框 61"/>
            <p:cNvSpPr txBox="1"/>
            <p:nvPr/>
          </p:nvSpPr>
          <p:spPr>
            <a:xfrm>
              <a:off x="1392424" y="3437300"/>
              <a:ext cx="2183839" cy="179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D60093"/>
                  </a:solidFill>
                  <a:latin typeface="+mj-ea"/>
                  <a:ea typeface="+mj-ea"/>
                </a:rPr>
                <a:t>增加（了</a:t>
              </a:r>
              <a:r>
                <a:rPr lang="zh-CN" altLang="en-US" sz="2800" b="1" smtClean="0">
                  <a:solidFill>
                    <a:srgbClr val="D60093"/>
                  </a:solidFill>
                  <a:latin typeface="+mj-ea"/>
                  <a:ea typeface="+mj-ea"/>
                </a:rPr>
                <a:t>）和增加（到），减少（了）和减少（到），概念不同，不能混淆。</a:t>
              </a:r>
              <a:endParaRPr lang="zh-CN" altLang="en-US" sz="2800" b="1">
                <a:solidFill>
                  <a:srgbClr val="D60093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" pathEditMode="relative" rAng="0" ptsTypes="fffff">
                                      <p:cBhvr>
                                        <p:cTn id="32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" pathEditMode="relative" rAng="5172060" ptsTypes="fffff">
                                      <p:cBhvr>
                                        <p:cTn id="39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4 1.85185E-06 C 0.01055 -0.12963 0.06784 -0.23334 0.14154 -0.23403 C 0.21563 -0.23403 0.27279 -0.12894 0.27579 1.85185E-06 C 0.27579 0.12916 0.21511 0.22685 0.14154 0.23356 C 0.06732 0.23356 0.0073 0.12916 0.00704 1.85185E-06 Z" pathEditMode="relative" rAng="16200000" ptsTypes="fffff">
                                      <p:cBhvr>
                                        <p:cTn id="48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-2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50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" pathEditMode="relative" rAng="10800000" ptsTypes="fffff">
                                      <p:cBhvr>
                                        <p:cTn id="57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2252889" y="669834"/>
            <a:ext cx="5150344" cy="38974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</a:rPr>
              <a:t>使用数词要注意增加和减少的用法：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7283916" y="669832"/>
            <a:ext cx="336808" cy="389747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93" name="组合 292"/>
          <p:cNvGrpSpPr/>
          <p:nvPr/>
        </p:nvGrpSpPr>
        <p:grpSpPr>
          <a:xfrm>
            <a:off x="220714" y="1419622"/>
            <a:ext cx="8728544" cy="2715043"/>
            <a:chOff x="1438800" y="3614803"/>
            <a:chExt cx="6391677" cy="1348709"/>
          </a:xfrm>
        </p:grpSpPr>
        <p:sp>
          <p:nvSpPr>
            <p:cNvPr id="294" name="文本框 72"/>
            <p:cNvSpPr txBox="1"/>
            <p:nvPr/>
          </p:nvSpPr>
          <p:spPr>
            <a:xfrm>
              <a:off x="1438800" y="3628296"/>
              <a:ext cx="541039" cy="25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2A</a:t>
              </a:r>
              <a:endPara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5" name="文本框 73"/>
            <p:cNvSpPr txBox="1"/>
            <p:nvPr/>
          </p:nvSpPr>
          <p:spPr>
            <a:xfrm>
              <a:off x="1799069" y="3614803"/>
              <a:ext cx="1598660" cy="133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D60093"/>
                  </a:solidFill>
                  <a:latin typeface="+mj-ea"/>
                  <a:ea typeface="+mj-ea"/>
                </a:rPr>
                <a:t>增加（了）或减少（了），不包括底数，只指净增数或差额。</a:t>
              </a:r>
              <a:endParaRPr lang="zh-CN" altLang="en-US" sz="2800" b="1">
                <a:solidFill>
                  <a:srgbClr val="D60093"/>
                </a:solidFill>
                <a:latin typeface="+mj-ea"/>
                <a:ea typeface="+mj-ea"/>
              </a:endParaRPr>
            </a:p>
          </p:txBody>
        </p:sp>
        <p:sp>
          <p:nvSpPr>
            <p:cNvPr id="296" name="文本框 74"/>
            <p:cNvSpPr txBox="1"/>
            <p:nvPr/>
          </p:nvSpPr>
          <p:spPr>
            <a:xfrm>
              <a:off x="4456641" y="3633375"/>
              <a:ext cx="3373836" cy="133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b="1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如：“从十增加到五十”，可以</a:t>
              </a:r>
              <a:r>
                <a:rPr lang="zh-CN" altLang="en-US" sz="2800" b="1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说“增加了四倍” ，</a:t>
              </a:r>
              <a:r>
                <a:rPr lang="zh-CN" altLang="en-US" sz="2800" b="1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不能</a:t>
              </a:r>
              <a:r>
                <a:rPr lang="zh-CN" altLang="en-US" sz="2800" b="1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说“增加了</a:t>
              </a:r>
              <a:r>
                <a:rPr lang="zh-CN" altLang="en-US" sz="2800" b="1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五倍”。</a:t>
              </a:r>
              <a:endParaRPr lang="en-US" altLang="zh-CN" sz="28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endParaRPr>
            </a:p>
            <a:p>
              <a:pPr algn="just"/>
              <a:r>
                <a:rPr lang="zh-CN" altLang="en-US" sz="2800" b="1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“从十减少到一”，应该说“减少了十分之九”，不能说“减少到十分之九”。</a:t>
              </a:r>
              <a:endParaRPr lang="zh-CN" altLang="en-US" sz="28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2252889" y="669834"/>
            <a:ext cx="5150344" cy="38974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</a:rPr>
              <a:t>使用数词要注意增加和减少的用法：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7283916" y="669832"/>
            <a:ext cx="336808" cy="389747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2887701" y="1275359"/>
            <a:ext cx="2595899" cy="2595561"/>
            <a:chOff x="4179570" y="1588770"/>
            <a:chExt cx="2735580" cy="2735580"/>
          </a:xfrm>
        </p:grpSpPr>
        <p:sp>
          <p:nvSpPr>
            <p:cNvPr id="240" name="椭圆 23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2856556" y="1043759"/>
            <a:ext cx="875200" cy="875086"/>
            <a:chOff x="5512610" y="1118409"/>
            <a:chExt cx="1166781" cy="1166781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512610" y="1118409"/>
              <a:ext cx="1166781" cy="1166781"/>
              <a:chOff x="4881965" y="2278250"/>
              <a:chExt cx="2169764" cy="2169764"/>
            </a:xfrm>
          </p:grpSpPr>
          <p:sp>
            <p:nvSpPr>
              <p:cNvPr id="249" name="椭圆 248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4" name="Group 4"/>
            <p:cNvGrpSpPr>
              <a:grpSpLocks noChangeAspect="1"/>
            </p:cNvGrpSpPr>
            <p:nvPr/>
          </p:nvGrpSpPr>
          <p:grpSpPr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45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4981177" y="1449089"/>
            <a:ext cx="875200" cy="875086"/>
            <a:chOff x="7227109" y="2832909"/>
            <a:chExt cx="1166781" cy="116678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7227109" y="2832909"/>
              <a:ext cx="1166781" cy="1166781"/>
              <a:chOff x="4881965" y="2278250"/>
              <a:chExt cx="2169764" cy="2169764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4" name="Group 18"/>
            <p:cNvGrpSpPr>
              <a:grpSpLocks noChangeAspect="1"/>
            </p:cNvGrpSpPr>
            <p:nvPr/>
          </p:nvGrpSpPr>
          <p:grpSpPr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3031430" y="2920517"/>
            <a:ext cx="875200" cy="875086"/>
            <a:chOff x="3798110" y="2832909"/>
            <a:chExt cx="1166781" cy="1166781"/>
          </a:xfrm>
        </p:grpSpPr>
        <p:grpSp>
          <p:nvGrpSpPr>
            <p:cNvPr id="264" name="组合 263"/>
            <p:cNvGrpSpPr/>
            <p:nvPr/>
          </p:nvGrpSpPr>
          <p:grpSpPr>
            <a:xfrm>
              <a:off x="3798110" y="2832909"/>
              <a:ext cx="1166781" cy="1166781"/>
              <a:chOff x="4881965" y="2278250"/>
              <a:chExt cx="2169764" cy="2169764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5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5" name="Group 13"/>
            <p:cNvGrpSpPr>
              <a:grpSpLocks noChangeAspect="1"/>
            </p:cNvGrpSpPr>
            <p:nvPr/>
          </p:nvGrpSpPr>
          <p:grpSpPr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66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4573059" y="3131134"/>
            <a:ext cx="875200" cy="875086"/>
            <a:chOff x="5512610" y="4547410"/>
            <a:chExt cx="1166781" cy="116678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5512610" y="4547410"/>
              <a:ext cx="1166781" cy="1166781"/>
              <a:chOff x="4881965" y="2278250"/>
              <a:chExt cx="2169764" cy="2169764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74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1" name="组合 280"/>
          <p:cNvGrpSpPr/>
          <p:nvPr/>
        </p:nvGrpSpPr>
        <p:grpSpPr>
          <a:xfrm>
            <a:off x="464657" y="690584"/>
            <a:ext cx="8411744" cy="4011989"/>
            <a:chOff x="-3493759" y="2763436"/>
            <a:chExt cx="7200160" cy="2722824"/>
          </a:xfrm>
        </p:grpSpPr>
        <p:sp>
          <p:nvSpPr>
            <p:cNvPr id="282" name="文本框 55"/>
            <p:cNvSpPr txBox="1"/>
            <p:nvPr/>
          </p:nvSpPr>
          <p:spPr>
            <a:xfrm>
              <a:off x="-3493759" y="2763436"/>
              <a:ext cx="605068" cy="438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2B</a:t>
              </a:r>
              <a:endPara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3" name="文本框 56"/>
            <p:cNvSpPr txBox="1"/>
            <p:nvPr/>
          </p:nvSpPr>
          <p:spPr>
            <a:xfrm>
              <a:off x="-3475630" y="3084148"/>
              <a:ext cx="2114702" cy="2402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D60093"/>
                  </a:solidFill>
                  <a:latin typeface="+mj-ea"/>
                  <a:ea typeface="+mj-ea"/>
                </a:rPr>
                <a:t>增加（到）或减少（到），包括底数，指增加后的总数或减少的余数。</a:t>
              </a:r>
              <a:endParaRPr lang="zh-CN" altLang="en-US" sz="3200" b="1">
                <a:solidFill>
                  <a:srgbClr val="D60093"/>
                </a:solidFill>
                <a:latin typeface="+mj-ea"/>
                <a:ea typeface="+mj-ea"/>
              </a:endParaRPr>
            </a:p>
          </p:txBody>
        </p:sp>
        <p:sp>
          <p:nvSpPr>
            <p:cNvPr id="284" name="文本框 57"/>
            <p:cNvSpPr txBox="1"/>
            <p:nvPr/>
          </p:nvSpPr>
          <p:spPr>
            <a:xfrm>
              <a:off x="1108264" y="3070868"/>
              <a:ext cx="2598137" cy="2402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b="1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“</a:t>
              </a:r>
              <a:r>
                <a:rPr lang="zh-CN" altLang="en-US" sz="2800" b="1">
                  <a:solidFill>
                    <a:schemeClr val="accent3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rPr>
                <a:t>从一百增加到五百”，可以说“增加到五倍”，不能说“增加到四倍”。“从一百减到十”，应当用分数计算，说成“减少到十分之一”。</a:t>
              </a:r>
              <a:endParaRPr lang="zh-CN" altLang="en-US" sz="28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2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" pathEditMode="relative" rAng="0" ptsTypes="fffff">
                                      <p:cBhvr>
                                        <p:cTn id="32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" pathEditMode="relative" rAng="5172060" ptsTypes="fffff">
                                      <p:cBhvr>
                                        <p:cTn id="39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4 1.85185E-06 C 0.01055 -0.12963 0.06784 -0.23334 0.14154 -0.23403 C 0.21563 -0.23403 0.27279 -0.12894 0.27579 1.85185E-06 C 0.27579 0.12916 0.21511 0.22685 0.14154 0.23356 C 0.06732 0.23356 0.0073 0.12916 0.00704 1.85185E-06 Z" pathEditMode="relative" rAng="16200000" ptsTypes="fffff">
                                      <p:cBhvr>
                                        <p:cTn id="43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-2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45" dur="2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" pathEditMode="relative" rAng="10800000" ptsTypes="fffff">
                                      <p:cBhvr>
                                        <p:cTn id="52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241654" y="3601958"/>
            <a:ext cx="5386751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031260"/>
              <a:chOff x="2305049" y="1588866"/>
              <a:chExt cx="4625975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102841" y="1698452"/>
                <a:ext cx="666746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6149695" y="1837704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851919" y="2020581"/>
            <a:ext cx="4733221" cy="773445"/>
            <a:chOff x="2305049" y="1588866"/>
            <a:chExt cx="4625975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047303" y="1729338"/>
              <a:ext cx="605187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6047303" y="1859336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851919" y="1273374"/>
            <a:ext cx="4034919" cy="1344119"/>
            <a:chOff x="4886549" y="1437915"/>
            <a:chExt cx="4764127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4886549" y="1437915"/>
              <a:ext cx="4764127" cy="1031260"/>
              <a:chOff x="1472871" y="1588866"/>
              <a:chExt cx="5458154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3611202" y="-549465"/>
                <a:ext cx="1181492" cy="54581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597755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491880" y="2822718"/>
            <a:ext cx="439495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031260"/>
              <a:chOff x="2305049" y="1588866"/>
              <a:chExt cx="4625975" cy="1181492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595852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989324" y="1461342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4031179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3946801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12315" y="3843860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4473322" y="1472265"/>
            <a:ext cx="2631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我的一篇超过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千字以上的论文已经发表了。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4483966" y="2197640"/>
            <a:ext cx="3035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这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次数学考试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，全班的平均分都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达到了</a:t>
            </a:r>
            <a:r>
              <a:rPr lang="en-US" altLang="zh-CN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85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分。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4473322" y="2906328"/>
            <a:ext cx="256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2010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年，全国的粮食产量较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2009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年，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提高了百分之十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4194598" y="3720306"/>
            <a:ext cx="3308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自从该公司掌握了核心技术之后，产量较去年翻了一番，成本却下降了一倍。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555709" y="852088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下列关于数词使用正确的一项是（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834164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6630" y="718894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C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2891"/>
            <a:ext cx="2700652" cy="27003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163064" y="1298732"/>
            <a:ext cx="1425603" cy="1356488"/>
            <a:chOff x="584926" y="2009550"/>
            <a:chExt cx="2083124" cy="1981673"/>
          </a:xfrm>
        </p:grpSpPr>
        <p:pic>
          <p:nvPicPr>
            <p:cNvPr id="19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12759" y="2528297"/>
              <a:ext cx="1597637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zh-CN" altLang="en-US" sz="3200" b="1" ker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虚词</a:t>
              </a:r>
              <a:endParaRPr lang="zh-CN" altLang="en-US" sz="3200" b="1" ker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63064" y="2981780"/>
            <a:ext cx="1425603" cy="1356488"/>
            <a:chOff x="584926" y="2009550"/>
            <a:chExt cx="2083124" cy="1981673"/>
          </a:xfrm>
        </p:grpSpPr>
        <p:pic>
          <p:nvPicPr>
            <p:cNvPr id="25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799792" y="2520847"/>
              <a:ext cx="1823571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zh-CN" altLang="en-US" sz="3200" b="1" ker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实词</a:t>
              </a:r>
              <a:endParaRPr lang="zh-CN" altLang="en-US" sz="3200" b="1" ker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7"/>
            </p:custDataLst>
          </p:nvPr>
        </p:nvSpPr>
        <p:spPr>
          <a:xfrm>
            <a:off x="4752341" y="1493969"/>
            <a:ext cx="3528563" cy="9770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sym typeface="+mn-lt"/>
              </a:rPr>
              <a:t>不表示实在意义而表示语法意义的词</a:t>
            </a:r>
            <a:endParaRPr lang="en-US" altLang="zh-CN" sz="2400" b="1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8"/>
            </p:custDataLst>
          </p:nvPr>
        </p:nvSpPr>
        <p:spPr>
          <a:xfrm>
            <a:off x="4755649" y="3334285"/>
            <a:ext cx="3203272" cy="53020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</a:rPr>
              <a:t>表示实在意义的词</a:t>
            </a:r>
            <a:endParaRPr lang="en-US" altLang="zh-CN" sz="24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29 0.04722 L 0.00973 0.0037" pathEditMode="relative" rAng="0" ptsTypes="AA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219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38 -0.28357 L -3.27954E-07 2.96296E-06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19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量词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04844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TextBox 36"/>
          <p:cNvSpPr txBox="1"/>
          <p:nvPr/>
        </p:nvSpPr>
        <p:spPr>
          <a:xfrm>
            <a:off x="1907704" y="1451296"/>
            <a:ext cx="5498850" cy="1120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表示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人、事物或动作、行为的</a:t>
            </a:r>
            <a:r>
              <a:rPr lang="zh-CN" altLang="en-US" sz="2800" b="1" smtClean="0">
                <a:solidFill>
                  <a:srgbClr val="0070C0"/>
                </a:solidFill>
              </a:rPr>
              <a:t>单位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的词叫量词。</a:t>
            </a:r>
            <a:endParaRPr lang="en-US" altLang="zh-CN" sz="28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15558" y="221171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323528" y="777835"/>
            <a:ext cx="2300581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</a:rPr>
              <a:t>量词的语法特征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426143" y="777835"/>
            <a:ext cx="395932" cy="432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72864" y="1275606"/>
            <a:ext cx="8059576" cy="331236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72864" y="1297344"/>
            <a:ext cx="8424936" cy="3360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）常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和数词组合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成数量词短语；常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和指示代词组合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成指量短语（统称为量词短语）。如：两个人，这件事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……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）一部分口语化了的单音节量词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口语重叠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，重叠后增加了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“每一”或“许多”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的附加意义。如：件件、个个、阵阵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……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（</a:t>
            </a: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）选用不同的量词有时会引起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色彩的变化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。比如，“位”和“个”都可作人的量词，前者除表示量之外还带有庄重礼貌的色彩（感情色彩，风格色彩），而后者就较为随便。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330486" y="1165612"/>
            <a:ext cx="439420" cy="504056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172400" y="4203976"/>
            <a:ext cx="504056" cy="480098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代词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71600" y="1257018"/>
            <a:ext cx="7031755" cy="292300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281584" y="1454131"/>
            <a:ext cx="6721771" cy="22406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代词是有代替、指示作用的词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代替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人或事物名称的叫</a:t>
            </a:r>
            <a:r>
              <a:rPr lang="zh-CN" altLang="en-US" sz="2800" b="1">
                <a:solidFill>
                  <a:srgbClr val="D60093"/>
                </a:solidFill>
              </a:rPr>
              <a:t>人称代词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；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表示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疑问的叫</a:t>
            </a:r>
            <a:r>
              <a:rPr lang="zh-CN" altLang="en-US" sz="2800" b="1" smtClean="0">
                <a:solidFill>
                  <a:srgbClr val="D60093"/>
                </a:solidFill>
              </a:rPr>
              <a:t>疑问代词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；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指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称或区别人、物、情况的叫</a:t>
            </a:r>
            <a:r>
              <a:rPr lang="zh-CN" altLang="en-US" sz="2800" b="1">
                <a:solidFill>
                  <a:srgbClr val="D60093"/>
                </a:solidFill>
              </a:rPr>
              <a:t>指示</a:t>
            </a:r>
            <a:r>
              <a:rPr lang="zh-CN" altLang="en-US" sz="2800" b="1" smtClean="0">
                <a:solidFill>
                  <a:srgbClr val="D60093"/>
                </a:solidFill>
              </a:rPr>
              <a:t>代词</a:t>
            </a:r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8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899592" y="1257018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740352" y="3803543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864541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547792" y="654958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531710" y="2058948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522797" y="3502739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25140" y="771957"/>
            <a:ext cx="372068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smtClean="0">
                <a:sym typeface="+mn-lt"/>
              </a:rPr>
              <a:t>第一人称代词</a:t>
            </a:r>
            <a:endParaRPr lang="zh-CN" altLang="en-US" sz="2400"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237140" y="1707654"/>
            <a:ext cx="381684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83792" y="2201980"/>
            <a:ext cx="285659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2400" smtClean="0">
                <a:solidFill>
                  <a:schemeClr val="accent3">
                    <a:lumMod val="75000"/>
                  </a:schemeClr>
                </a:solidFill>
                <a:sym typeface="+mn-lt"/>
              </a:rPr>
              <a:t>第二人称代词</a:t>
            </a:r>
            <a:endParaRPr lang="zh-CN" altLang="en-US" sz="2400">
              <a:solidFill>
                <a:schemeClr val="accent3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25140" y="3640283"/>
            <a:ext cx="338437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smtClean="0">
                <a:solidFill>
                  <a:schemeClr val="accent1">
                    <a:lumMod val="50000"/>
                  </a:schemeClr>
                </a:solidFill>
                <a:sym typeface="+mn-lt"/>
              </a:rPr>
              <a:t>第三人称代词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237140" y="3163697"/>
            <a:ext cx="3816840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1044201" y="1985147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2085508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人称代词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1656" y="4659982"/>
            <a:ext cx="3847807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93398" y="1344183"/>
            <a:ext cx="44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D60093"/>
                </a:solidFill>
              </a:rPr>
              <a:t>我、自己、自个儿，咱们、我们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0117" y="2764115"/>
            <a:ext cx="2074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D60093"/>
                </a:solidFill>
              </a:rPr>
              <a:t>你、你们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1092" y="4275944"/>
            <a:ext cx="4463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D60093"/>
                </a:solidFill>
              </a:rPr>
              <a:t>他，他们，别人、人家、大伙儿、大家、彼此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06 4.06048E-06 L -0.27952 -0.02284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06 1.19716E-06 L -0.27952 -0.27276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363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3255" y="1303611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疑问代词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3" y="1149723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</a:rPr>
              <a:t>谁、什么、哪、哪儿、哪里、哪会儿、多会儿、几、多少、怎样、怎么、怎么样、多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3255" y="1303611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指示代词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5076" y="1061335"/>
            <a:ext cx="4608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这</a:t>
            </a:r>
            <a:r>
              <a:rPr lang="zh-CN" altLang="en-US" sz="2800" b="1">
                <a:solidFill>
                  <a:srgbClr val="D60093"/>
                </a:solidFill>
              </a:rPr>
              <a:t>、那、这儿</a:t>
            </a:r>
            <a:r>
              <a:rPr lang="zh-CN" altLang="en-US" sz="2800" b="1" smtClean="0">
                <a:solidFill>
                  <a:srgbClr val="D60093"/>
                </a:solidFill>
              </a:rPr>
              <a:t>、这么、</a:t>
            </a:r>
            <a:r>
              <a:rPr lang="zh-CN" altLang="en-US" sz="2800" b="1">
                <a:solidFill>
                  <a:srgbClr val="D60093"/>
                </a:solidFill>
              </a:rPr>
              <a:t>那么、</a:t>
            </a:r>
            <a:r>
              <a:rPr lang="zh-CN" altLang="en-US" sz="2800" b="1" smtClean="0">
                <a:solidFill>
                  <a:srgbClr val="D60093"/>
                </a:solidFill>
              </a:rPr>
              <a:t>这里</a:t>
            </a:r>
            <a:r>
              <a:rPr lang="zh-CN" altLang="en-US" sz="2800" b="1">
                <a:solidFill>
                  <a:srgbClr val="D60093"/>
                </a:solidFill>
              </a:rPr>
              <a:t>、那儿、那里、这会儿、那会儿、</a:t>
            </a:r>
            <a:r>
              <a:rPr lang="zh-CN" altLang="en-US" sz="2800" b="1" smtClean="0">
                <a:solidFill>
                  <a:srgbClr val="D60093"/>
                </a:solidFill>
              </a:rPr>
              <a:t>这些、那些、</a:t>
            </a:r>
            <a:r>
              <a:rPr lang="zh-CN" altLang="en-US" sz="2800" b="1">
                <a:solidFill>
                  <a:srgbClr val="D60093"/>
                </a:solidFill>
              </a:rPr>
              <a:t>这样</a:t>
            </a:r>
            <a:r>
              <a:rPr lang="zh-CN" altLang="en-US" sz="2800" b="1" smtClean="0">
                <a:solidFill>
                  <a:srgbClr val="D60093"/>
                </a:solidFill>
              </a:rPr>
              <a:t>、那样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467544" y="813835"/>
            <a:ext cx="1572407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</a:rPr>
              <a:t>形容</a:t>
            </a: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818871" y="813835"/>
            <a:ext cx="397884" cy="432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71600" y="1283680"/>
            <a:ext cx="6624735" cy="210425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172333" y="1450648"/>
            <a:ext cx="6307584" cy="192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形容词是表示人和事物的形状、性质或表示动作、行为的</a:t>
            </a:r>
            <a:r>
              <a:rPr lang="zh-CN" altLang="en-US" sz="3200" b="1">
                <a:solidFill>
                  <a:srgbClr val="D60093"/>
                </a:solidFill>
              </a:rPr>
              <a:t>性质状态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的词。</a:t>
            </a:r>
            <a:endParaRPr lang="en-US" altLang="zh-CN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871755" y="128368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88921" y="3003798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67707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表性质</a:t>
              </a:r>
              <a:endParaRPr lang="zh-CN" altLang="en-US" sz="36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9318" y="1787349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3">
                    <a:lumMod val="50000"/>
                  </a:schemeClr>
                </a:solidFill>
              </a:rPr>
              <a:t>好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</a:rPr>
              <a:t>、坏、伟大、勇敢、优秀、聪明、老实、鲁莽、大方、软、硬、苦、甜、冷、热、坚固、平常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67707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3600" b="1" smtClean="0">
                  <a:solidFill>
                    <a:schemeClr val="accent3">
                      <a:lumMod val="50000"/>
                    </a:schemeClr>
                  </a:solidFill>
                </a:rPr>
                <a:t>形状</a:t>
              </a:r>
              <a:endParaRPr lang="zh-CN" altLang="en-US" sz="36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5663" y="1796541"/>
            <a:ext cx="59231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3">
                    <a:lumMod val="50000"/>
                  </a:schemeClr>
                </a:solidFill>
              </a:rPr>
              <a:t>长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</a:rPr>
              <a:t>、短、大、小、粗、细、红、绿、平坦、整齐、雪白、笔直、绿油油、血淋淋、骨碌碌、黑不溜秋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67707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3600" b="1" smtClean="0">
                  <a:solidFill>
                    <a:schemeClr val="accent3">
                      <a:lumMod val="50000"/>
                    </a:schemeClr>
                  </a:solidFill>
                </a:rPr>
                <a:t>形状</a:t>
              </a:r>
              <a:endParaRPr lang="zh-CN" altLang="en-US" sz="36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2043788"/>
            <a:ext cx="59231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3">
                    <a:lumMod val="50000"/>
                  </a:schemeClr>
                </a:solidFill>
              </a:rPr>
              <a:t>长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</a:rPr>
              <a:t>、短、大、小、粗、细、红、绿、平坦、整齐、雪白、笔直、绿油油、血淋淋、骨碌碌、黑不溜秋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6" name="直接连接符 20"/>
          <p:cNvCxnSpPr>
            <a:cxnSpLocks noChangeShapeType="1"/>
            <a:stCxn id="79" idx="2"/>
          </p:cNvCxnSpPr>
          <p:nvPr/>
        </p:nvCxnSpPr>
        <p:spPr bwMode="auto">
          <a:xfrm flipH="1" flipV="1">
            <a:off x="5220072" y="1382793"/>
            <a:ext cx="1834546" cy="48200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直接连接符 20"/>
          <p:cNvCxnSpPr>
            <a:cxnSpLocks noChangeShapeType="1"/>
          </p:cNvCxnSpPr>
          <p:nvPr/>
        </p:nvCxnSpPr>
        <p:spPr bwMode="auto">
          <a:xfrm flipH="1" flipV="1">
            <a:off x="4785350" y="1794703"/>
            <a:ext cx="650746" cy="127253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829444" y="1347070"/>
            <a:ext cx="2402761" cy="56031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  <a:stCxn id="50" idx="7"/>
          </p:cNvCxnSpPr>
          <p:nvPr/>
        </p:nvCxnSpPr>
        <p:spPr bwMode="auto">
          <a:xfrm flipV="1">
            <a:off x="2852685" y="1608678"/>
            <a:ext cx="1379520" cy="98228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V="1">
            <a:off x="3975017" y="1907380"/>
            <a:ext cx="495066" cy="101331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  <a:stCxn id="56" idx="1"/>
          </p:cNvCxnSpPr>
          <p:nvPr/>
        </p:nvCxnSpPr>
        <p:spPr bwMode="auto">
          <a:xfrm flipH="1" flipV="1">
            <a:off x="4948506" y="1592201"/>
            <a:ext cx="1389229" cy="887314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5" name="组合 44"/>
          <p:cNvGrpSpPr/>
          <p:nvPr/>
        </p:nvGrpSpPr>
        <p:grpSpPr>
          <a:xfrm>
            <a:off x="885731" y="1561741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07860" y="242779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00510" y="2832175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74560" y="2316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780785" y="649690"/>
            <a:ext cx="1779541" cy="1394758"/>
            <a:chOff x="3534124" y="1565709"/>
            <a:chExt cx="2137239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34124" y="2032697"/>
              <a:ext cx="2137239" cy="628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smtClean="0">
                  <a:solidFill>
                    <a:schemeClr val="accent1"/>
                  </a:solidFill>
                  <a:latin typeface="微软雅黑" panose="020b0503020204020204" charset="-122"/>
                  <a:ea typeface="微软雅黑"/>
                </a:rPr>
                <a:t>虚</a:t>
              </a: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</a:rPr>
                <a:t>词分类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43608" y="1815376"/>
            <a:ext cx="95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3">
                    <a:lumMod val="75000"/>
                  </a:schemeClr>
                </a:solidFill>
              </a:rPr>
              <a:t>副</a:t>
            </a:r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4101" y="2689863"/>
            <a:ext cx="836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50"/>
                </a:solidFill>
              </a:rPr>
              <a:t>介</a:t>
            </a:r>
            <a:r>
              <a:rPr lang="zh-CN" altLang="en-US" sz="2400" b="1" smtClean="0">
                <a:solidFill>
                  <a:srgbClr val="00B050"/>
                </a:solidFill>
              </a:rPr>
              <a:t>词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39667" y="2820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28739" y="3067236"/>
            <a:ext cx="831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连词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032618" y="1360793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095604" y="3071507"/>
            <a:ext cx="830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助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5735" y="2569741"/>
            <a:ext cx="84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叹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32618" y="1676547"/>
            <a:ext cx="124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拟声词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67707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3600" b="1">
                  <a:solidFill>
                    <a:schemeClr val="accent3">
                      <a:lumMod val="50000"/>
                    </a:schemeClr>
                  </a:solidFill>
                </a:rPr>
                <a:t>状态</a:t>
              </a:r>
              <a:endParaRPr lang="zh-CN" altLang="en-US" sz="36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118309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34905" y="-3619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9381" y="2172337"/>
            <a:ext cx="5954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accent3">
                    <a:lumMod val="50000"/>
                  </a:schemeClr>
                </a:solidFill>
              </a:rPr>
              <a:t>快</a:t>
            </a:r>
            <a:r>
              <a:rPr lang="zh-CN" altLang="en-US" sz="4000" b="1">
                <a:solidFill>
                  <a:schemeClr val="accent3">
                    <a:lumMod val="50000"/>
                  </a:schemeClr>
                </a:solidFill>
              </a:rPr>
              <a:t>、慢、生动、熟练、轻松、清楚、马虎、干脆</a:t>
            </a:r>
            <a:endParaRPr lang="zh-CN" altLang="en-US" sz="40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615523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3200" b="1" smtClean="0">
                  <a:solidFill>
                    <a:schemeClr val="accent3">
                      <a:lumMod val="50000"/>
                    </a:schemeClr>
                  </a:solidFill>
                </a:rPr>
                <a:t>数量</a:t>
              </a:r>
              <a:endParaRPr lang="zh-CN" altLang="en-US" sz="32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118309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34905" y="-3619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2108170"/>
            <a:ext cx="4846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3">
                    <a:lumMod val="50000"/>
                  </a:schemeClr>
                </a:solidFill>
              </a:rPr>
              <a:t>许多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</a:rPr>
              <a:t>、好些、全部、全、整、多、少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52435" y="-39696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2401" y="767069"/>
            <a:ext cx="211159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</a:rPr>
              <a:t>形容</a:t>
            </a:r>
            <a:r>
              <a:rPr lang="zh-CN" altLang="en-US" sz="3600" b="1" smtClean="0">
                <a:solidFill>
                  <a:schemeClr val="accent1"/>
                </a:solidFill>
              </a:rPr>
              <a:t>词的</a:t>
            </a:r>
            <a:endParaRPr lang="en-US" altLang="zh-CN" sz="3600" b="1" smtClean="0">
              <a:solidFill>
                <a:schemeClr val="accent1"/>
              </a:solidFill>
            </a:endParaRPr>
          </a:p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语法特征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4948749" y="228955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5451040" y="2098631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819583" y="26992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5682235" y="799179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2685708" y="167707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4810784" y="44527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3859206" y="234375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3337970" y="978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3000435" y="620090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345994" y="1086654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468348" y="170617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92" y="-1016931"/>
            <a:ext cx="3787680" cy="235290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56033" y="-102383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864541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547792" y="654958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531710" y="2058948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522797" y="3502739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25140" y="771957"/>
            <a:ext cx="372068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smtClean="0">
                <a:sym typeface="+mn-lt"/>
              </a:rPr>
              <a:t>第一人称代词</a:t>
            </a:r>
            <a:endParaRPr lang="zh-CN" altLang="en-US" sz="2800"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237140" y="1707654"/>
            <a:ext cx="381684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83792" y="2201980"/>
            <a:ext cx="285659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2800" smtClean="0">
                <a:solidFill>
                  <a:schemeClr val="accent3">
                    <a:lumMod val="75000"/>
                  </a:schemeClr>
                </a:solidFill>
                <a:sym typeface="+mn-lt"/>
              </a:rPr>
              <a:t>第二人称代词</a:t>
            </a:r>
            <a:endParaRPr lang="zh-CN" altLang="en-US" sz="2800">
              <a:solidFill>
                <a:schemeClr val="accent3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25140" y="3640283"/>
            <a:ext cx="338437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smtClean="0">
                <a:solidFill>
                  <a:schemeClr val="accent1">
                    <a:lumMod val="50000"/>
                  </a:schemeClr>
                </a:solidFill>
                <a:sym typeface="+mn-lt"/>
              </a:rPr>
              <a:t>第三人称代词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237140" y="3163697"/>
            <a:ext cx="3816840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1044201" y="1985147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5094" y="2085508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3">
                    <a:lumMod val="75000"/>
                  </a:schemeClr>
                </a:solidFill>
              </a:rPr>
              <a:t>人称代词</a:t>
            </a:r>
            <a:endParaRPr lang="zh-CN" altLang="en-US" sz="3600" b="1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1656" y="4659982"/>
            <a:ext cx="3847807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81618" y="1247873"/>
            <a:ext cx="4480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我、自己、自个儿，咱们、我们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0117" y="2764115"/>
            <a:ext cx="2074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D60093"/>
                </a:solidFill>
              </a:rPr>
              <a:t>你、你们</a:t>
            </a:r>
            <a:endParaRPr lang="zh-CN" altLang="en-US" sz="3200" b="1">
              <a:solidFill>
                <a:srgbClr val="D6009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1092" y="4189393"/>
            <a:ext cx="4463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</a:rPr>
              <a:t>他，他们，别人、人家、大伙儿、大家、彼此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06 4.06048E-06 L -0.27952 -0.02284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06 1.19716E-06 L -0.27952 -0.27276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363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2284757" y="697806"/>
            <a:ext cx="6756153" cy="4445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D60093"/>
                </a:solidFill>
                <a:cs typeface="+mn-ea"/>
                <a:sym typeface="+mn-lt"/>
              </a:rPr>
              <a:t>大部分形容词能同程度副词</a:t>
            </a:r>
            <a:r>
              <a:rPr lang="zh-CN" altLang="en-US" sz="2800" b="1" smtClean="0">
                <a:solidFill>
                  <a:srgbClr val="D60093"/>
                </a:solidFill>
                <a:cs typeface="+mn-ea"/>
                <a:sym typeface="+mn-lt"/>
              </a:rPr>
              <a:t>组合。</a:t>
            </a:r>
            <a:endParaRPr lang="en-US" altLang="zh-CN" sz="28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例如：“很勇敢”、“非常整齐”、“太死板”、“最清楚”等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28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800" b="1" smtClean="0">
                <a:solidFill>
                  <a:srgbClr val="D60093"/>
                </a:solidFill>
                <a:cs typeface="+mn-ea"/>
                <a:sym typeface="+mn-lt"/>
              </a:rPr>
              <a:t>有一部分形容词本身带有某些程度的意义，不能再同程度副词组合。</a:t>
            </a:r>
            <a:endParaRPr lang="en-US" altLang="zh-CN" sz="28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例如：“雪白”、“血红”。还有加重叠词尾的形容词“黑乎乎、黑压压、黑洞洞，黑油油”以及其他形式“黑咕隆冬、黑不溜秋”也是如此。</a:t>
            </a:r>
            <a:endParaRPr lang="en-US" altLang="zh-CN" sz="28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1739846" y="697806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5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6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7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8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9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0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11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2832752" y="411510"/>
            <a:ext cx="6131735" cy="3812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大部分形容词能同程度副词组合，例如“很勇敢”、“非常整齐”、“太死板”、“最清楚”等。有一部分形容词本身带有某些程度的意义，不能再同程度副词组合。例如“雪白”、“血红”。还有加重叠词尾的形容词“黑乎乎、黑压压、黑洞洞，黑油油”以及其他形式“黑咕隆冬、黑不溜秋”也是如此。</a:t>
            </a:r>
            <a:endParaRPr lang="en-US" altLang="zh-CN" sz="28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2287844" y="3982355"/>
            <a:ext cx="648000" cy="648000"/>
            <a:chOff x="4229236" y="3968984"/>
            <a:chExt cx="792000" cy="792000"/>
          </a:xfrm>
        </p:grpSpPr>
        <p:sp>
          <p:nvSpPr>
            <p:cNvPr id="165" name="MH_Other_2"/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MH_Title_1"/>
            <p:cNvSpPr/>
            <p:nvPr>
              <p:custDataLst>
                <p:tags r:id="rId5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339752" y="1067283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7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2339754" y="2542430"/>
            <a:ext cx="648000" cy="648000"/>
            <a:chOff x="4229236" y="3968984"/>
            <a:chExt cx="792000" cy="792000"/>
          </a:xfrm>
        </p:grpSpPr>
        <p:sp>
          <p:nvSpPr>
            <p:cNvPr id="171" name="MH_Other_2"/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MH_Title_1"/>
            <p:cNvSpPr/>
            <p:nvPr>
              <p:custDataLst>
                <p:tags r:id="rId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10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11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12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13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4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15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  <p:pic>
        <p:nvPicPr>
          <p:cNvPr id="180" name="New picture"/>
          <p:cNvPicPr/>
          <p:nvPr/>
        </p:nvPicPr>
        <p:blipFill>
          <a:blip r:embed="rId16"/>
          <a:stretch>
            <a:fillRect/>
          </a:stretch>
        </p:blipFill>
        <p:spPr>
          <a:xfrm>
            <a:off x="10668000" y="114173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6" name="直接连接符 20"/>
          <p:cNvCxnSpPr>
            <a:cxnSpLocks noChangeShapeType="1"/>
            <a:stCxn id="79" idx="2"/>
          </p:cNvCxnSpPr>
          <p:nvPr/>
        </p:nvCxnSpPr>
        <p:spPr bwMode="auto">
          <a:xfrm flipH="1" flipV="1">
            <a:off x="5220072" y="1382793"/>
            <a:ext cx="1834546" cy="48200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直接连接符 20"/>
          <p:cNvCxnSpPr>
            <a:cxnSpLocks noChangeShapeType="1"/>
          </p:cNvCxnSpPr>
          <p:nvPr/>
        </p:nvCxnSpPr>
        <p:spPr bwMode="auto">
          <a:xfrm flipH="1" flipV="1">
            <a:off x="4785350" y="1794703"/>
            <a:ext cx="650746" cy="127253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829444" y="1347070"/>
            <a:ext cx="2402761" cy="56031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  <a:stCxn id="50" idx="7"/>
          </p:cNvCxnSpPr>
          <p:nvPr/>
        </p:nvCxnSpPr>
        <p:spPr bwMode="auto">
          <a:xfrm flipV="1">
            <a:off x="2852685" y="1608678"/>
            <a:ext cx="1379520" cy="98228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V="1">
            <a:off x="3975017" y="1907380"/>
            <a:ext cx="495066" cy="101331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  <a:stCxn id="56" idx="1"/>
          </p:cNvCxnSpPr>
          <p:nvPr/>
        </p:nvCxnSpPr>
        <p:spPr bwMode="auto">
          <a:xfrm flipH="1" flipV="1">
            <a:off x="4948506" y="1592201"/>
            <a:ext cx="1389229" cy="887314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5" name="组合 44"/>
          <p:cNvGrpSpPr/>
          <p:nvPr/>
        </p:nvGrpSpPr>
        <p:grpSpPr>
          <a:xfrm>
            <a:off x="885731" y="1561741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07860" y="242779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00510" y="2832175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74560" y="2316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09999" y="649690"/>
            <a:ext cx="1728193" cy="1394758"/>
            <a:chOff x="3569211" y="1565709"/>
            <a:chExt cx="2075570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69211" y="2073155"/>
              <a:ext cx="2075570" cy="628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</a:rPr>
                <a:t>实词分类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82930" y="1854675"/>
            <a:ext cx="846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名词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4101" y="2689863"/>
            <a:ext cx="836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B050"/>
                </a:solidFill>
              </a:rPr>
              <a:t>动词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39667" y="2820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00510" y="3067236"/>
            <a:ext cx="1136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形容词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032618" y="1360793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095604" y="3071507"/>
            <a:ext cx="830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数词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5735" y="2569741"/>
            <a:ext cx="84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</a:rPr>
              <a:t>量词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67" y="1638156"/>
            <a:ext cx="812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代词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7 6.84974E-07 L 0.34809 0.28047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1400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8.5776E-07 L 0.34549 0.27831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139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>
            <a:off x="5531745" y="2965243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7092280" y="2946363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名词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04844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907704" y="1655431"/>
            <a:ext cx="5112568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表示人和事物的名称叫名词。如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“猪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、马、羊、白菜、拖拉机、计算机”。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15558" y="221171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2523240" y="2988411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69377" y="3368515"/>
            <a:ext cx="10098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指物</a:t>
            </a:r>
            <a:endParaRPr lang="zh-CN" altLang="en-US" sz="2400" b="1"/>
          </a:p>
        </p:txBody>
      </p:sp>
      <p:sp>
        <p:nvSpPr>
          <p:cNvPr id="42" name="Freeform 5"/>
          <p:cNvSpPr/>
          <p:nvPr/>
        </p:nvSpPr>
        <p:spPr bwMode="auto">
          <a:xfrm>
            <a:off x="946128" y="2927483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5978" y="3326467"/>
            <a:ext cx="13376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指人</a:t>
            </a:r>
            <a:endParaRPr lang="zh-CN" altLang="en-US" sz="2400" b="1"/>
          </a:p>
        </p:txBody>
      </p:sp>
      <p:sp>
        <p:nvSpPr>
          <p:cNvPr id="44" name="Freeform 5"/>
          <p:cNvSpPr/>
          <p:nvPr/>
        </p:nvSpPr>
        <p:spPr bwMode="auto">
          <a:xfrm>
            <a:off x="4137099" y="2980494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87377" y="3379478"/>
            <a:ext cx="133766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表方位</a:t>
            </a:r>
            <a:endParaRPr lang="zh-CN" altLang="en-US" sz="2400" b="1"/>
          </a:p>
        </p:txBody>
      </p:sp>
      <p:sp>
        <p:nvSpPr>
          <p:cNvPr id="78" name="TextBox 77"/>
          <p:cNvSpPr txBox="1"/>
          <p:nvPr/>
        </p:nvSpPr>
        <p:spPr>
          <a:xfrm>
            <a:off x="5637388" y="3368515"/>
            <a:ext cx="116621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表时间</a:t>
            </a:r>
            <a:endParaRPr lang="zh-CN" altLang="en-US" sz="2400" b="1"/>
          </a:p>
        </p:txBody>
      </p:sp>
      <p:sp>
        <p:nvSpPr>
          <p:cNvPr id="2" name="TextBox 1"/>
          <p:cNvSpPr txBox="1"/>
          <p:nvPr/>
        </p:nvSpPr>
        <p:spPr>
          <a:xfrm>
            <a:off x="7215558" y="3326467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表处所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46" grpId="0"/>
      <p:bldP spid="4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MH_Other_2"/>
          <p:cNvSpPr/>
          <p:nvPr>
            <p:custDataLst>
              <p:tags r:id="rId3"/>
            </p:custDataLst>
          </p:nvPr>
        </p:nvSpPr>
        <p:spPr>
          <a:xfrm flipH="1">
            <a:off x="3921884" y="1208314"/>
            <a:ext cx="825102" cy="2983029"/>
          </a:xfrm>
          <a:custGeom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名词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7" name="MH_Other_4"/>
          <p:cNvSpPr/>
          <p:nvPr>
            <p:custDataLst>
              <p:tags r:id="rId4"/>
            </p:custDataLst>
          </p:nvPr>
        </p:nvSpPr>
        <p:spPr>
          <a:xfrm flipH="1">
            <a:off x="3701787" y="2203620"/>
            <a:ext cx="833423" cy="1987722"/>
          </a:xfrm>
          <a:custGeom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/>
            </a:endParaRPr>
          </a:p>
        </p:txBody>
      </p:sp>
      <p:sp>
        <p:nvSpPr>
          <p:cNvPr id="38" name="MH_Other_1"/>
          <p:cNvSpPr/>
          <p:nvPr>
            <p:custDataLst>
              <p:tags r:id="rId5"/>
            </p:custDataLst>
          </p:nvPr>
        </p:nvSpPr>
        <p:spPr>
          <a:xfrm>
            <a:off x="4988053" y="2893678"/>
            <a:ext cx="833423" cy="1243457"/>
          </a:xfrm>
          <a:custGeom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/>
            </a:endParaRPr>
          </a:p>
        </p:txBody>
      </p:sp>
      <p:sp>
        <p:nvSpPr>
          <p:cNvPr id="41" name="MH_Other_3"/>
          <p:cNvSpPr/>
          <p:nvPr>
            <p:custDataLst>
              <p:tags r:id="rId6"/>
            </p:custDataLst>
          </p:nvPr>
        </p:nvSpPr>
        <p:spPr>
          <a:xfrm flipH="1">
            <a:off x="3459787" y="3427281"/>
            <a:ext cx="833423" cy="712231"/>
          </a:xfrm>
          <a:custGeom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/>
            </a:endParaRPr>
          </a:p>
        </p:txBody>
      </p:sp>
      <p:sp>
        <p:nvSpPr>
          <p:cNvPr id="42" name="MH_Other_2"/>
          <p:cNvSpPr/>
          <p:nvPr>
            <p:custDataLst>
              <p:tags r:id="rId7"/>
            </p:custDataLst>
          </p:nvPr>
        </p:nvSpPr>
        <p:spPr>
          <a:xfrm>
            <a:off x="4767769" y="1509762"/>
            <a:ext cx="833423" cy="2627373"/>
          </a:xfrm>
          <a:custGeom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591188" y="2513082"/>
            <a:ext cx="1240132" cy="792000"/>
            <a:chOff x="4229236" y="3968984"/>
            <a:chExt cx="792000" cy="792000"/>
          </a:xfrm>
        </p:grpSpPr>
        <p:sp>
          <p:nvSpPr>
            <p:cNvPr id="46" name="MH_Other_2"/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MH_Title_1"/>
            <p:cNvSpPr/>
            <p:nvPr>
              <p:custDataLst>
                <p:tags r:id="rId9"/>
              </p:custDataLst>
            </p:nvPr>
          </p:nvSpPr>
          <p:spPr>
            <a:xfrm>
              <a:off x="4335127" y="4113383"/>
              <a:ext cx="571342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smtClean="0">
                  <a:latin typeface="Impact" panose="020b0806030902050204" pitchFamily="34" charset="0"/>
                </a:rPr>
                <a:t>表处所</a:t>
              </a:r>
              <a:endParaRPr lang="en-US" altLang="zh-CN" sz="1600" b="1"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48092" y="1059582"/>
            <a:ext cx="1211716" cy="929729"/>
            <a:chOff x="4229236" y="3968984"/>
            <a:chExt cx="792000" cy="792000"/>
          </a:xfrm>
        </p:grpSpPr>
        <p:sp>
          <p:nvSpPr>
            <p:cNvPr id="49" name="MH_Other_2"/>
            <p:cNvSpPr/>
            <p:nvPr>
              <p:custDataLst>
                <p:tags r:id="rId1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MH_Title_1"/>
            <p:cNvSpPr/>
            <p:nvPr>
              <p:custDataLst>
                <p:tags r:id="rId11"/>
              </p:custDataLst>
            </p:nvPr>
          </p:nvSpPr>
          <p:spPr>
            <a:xfrm>
              <a:off x="4316741" y="4114943"/>
              <a:ext cx="625051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smtClean="0">
                  <a:latin typeface="Impact" panose="020b0806030902050204" pitchFamily="34" charset="0"/>
                </a:rPr>
                <a:t>表时间</a:t>
              </a:r>
              <a:endParaRPr lang="en-US" altLang="zh-CN" sz="1600" b="1"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74528" y="1888237"/>
            <a:ext cx="1064127" cy="792000"/>
            <a:chOff x="4177810" y="3968984"/>
            <a:chExt cx="843426" cy="792000"/>
          </a:xfrm>
        </p:grpSpPr>
        <p:sp>
          <p:nvSpPr>
            <p:cNvPr id="60" name="MH_Other_2"/>
            <p:cNvSpPr/>
            <p:nvPr>
              <p:custDataLst>
                <p:tags r:id="rId12"/>
              </p:custDataLst>
            </p:nvPr>
          </p:nvSpPr>
          <p:spPr>
            <a:xfrm>
              <a:off x="4177810" y="3968984"/>
              <a:ext cx="843426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MH_Title_1"/>
            <p:cNvSpPr/>
            <p:nvPr>
              <p:custDataLst>
                <p:tags r:id="rId13"/>
              </p:custDataLst>
            </p:nvPr>
          </p:nvSpPr>
          <p:spPr>
            <a:xfrm>
              <a:off x="4296971" y="4094984"/>
              <a:ext cx="605103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>
                  <a:latin typeface="Impact" panose="020b0806030902050204" pitchFamily="34" charset="0"/>
                </a:rPr>
                <a:t>指人</a:t>
              </a:r>
              <a:endParaRPr lang="en-US" altLang="zh-CN" sz="1600" b="1">
                <a:latin typeface="Impact" panose="020b080603090205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24455" y="3073056"/>
            <a:ext cx="992117" cy="792000"/>
            <a:chOff x="4094745" y="3968984"/>
            <a:chExt cx="926491" cy="792000"/>
          </a:xfrm>
        </p:grpSpPr>
        <p:sp>
          <p:nvSpPr>
            <p:cNvPr id="64" name="MH_Other_2"/>
            <p:cNvSpPr/>
            <p:nvPr>
              <p:custDataLst>
                <p:tags r:id="rId14"/>
              </p:custDataLst>
            </p:nvPr>
          </p:nvSpPr>
          <p:spPr>
            <a:xfrm>
              <a:off x="4094745" y="3968984"/>
              <a:ext cx="926491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MH_Title_1"/>
            <p:cNvSpPr/>
            <p:nvPr>
              <p:custDataLst>
                <p:tags r:id="rId15"/>
              </p:custDataLst>
            </p:nvPr>
          </p:nvSpPr>
          <p:spPr>
            <a:xfrm>
              <a:off x="4229236" y="4094984"/>
              <a:ext cx="666002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>
                  <a:latin typeface="Impact" panose="020b0806030902050204" pitchFamily="34" charset="0"/>
                </a:rPr>
                <a:t>指物</a:t>
              </a:r>
              <a:endParaRPr lang="en-US" altLang="zh-CN" sz="1600" b="1">
                <a:latin typeface="Impact" panose="020b0806030902050204" pitchFamily="34" charset="0"/>
              </a:endParaRPr>
            </a:p>
          </p:txBody>
        </p:sp>
      </p:grpSp>
      <p:cxnSp>
        <p:nvCxnSpPr>
          <p:cNvPr id="66" name="MH_Other_9"/>
          <p:cNvCxnSpPr/>
          <p:nvPr>
            <p:custDataLst>
              <p:tags r:id="rId16"/>
            </p:custDataLst>
          </p:nvPr>
        </p:nvCxnSpPr>
        <p:spPr>
          <a:xfrm>
            <a:off x="1982327" y="4177505"/>
            <a:ext cx="5105767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MH_Text_1"/>
          <p:cNvSpPr/>
          <p:nvPr>
            <p:custDataLst>
              <p:tags r:id="rId17"/>
            </p:custDataLst>
          </p:nvPr>
        </p:nvSpPr>
        <p:spPr>
          <a:xfrm>
            <a:off x="431012" y="3197481"/>
            <a:ext cx="2232248" cy="8373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如 花、鸟、风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、山、马</a:t>
            </a: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、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车辆、</a:t>
            </a: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计算机</a:t>
            </a:r>
            <a:r>
              <a:rPr lang="zh-CN" altLang="en-US" sz="1400" b="1" smtClean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（具体事物）</a:t>
            </a:r>
            <a:endParaRPr lang="en-US" altLang="zh-CN" sz="1400" b="1" smtClean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道德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、法律、</a:t>
            </a: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文化</a:t>
            </a:r>
            <a:r>
              <a:rPr lang="zh-CN" altLang="en-US" sz="1400" b="1" smtClean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（抽象事物）</a:t>
            </a:r>
            <a:endParaRPr lang="en-US" altLang="zh-CN" sz="1400" b="1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MH_Text_1"/>
          <p:cNvSpPr/>
          <p:nvPr>
            <p:custDataLst>
              <p:tags r:id="rId18"/>
            </p:custDataLst>
          </p:nvPr>
        </p:nvSpPr>
        <p:spPr>
          <a:xfrm>
            <a:off x="431012" y="2025757"/>
            <a:ext cx="2486376" cy="5618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如 鲁迅</a:t>
            </a: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、农民、工人、作家、老师、学生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MH_Text_1"/>
          <p:cNvSpPr/>
          <p:nvPr>
            <p:custDataLst>
              <p:tags r:id="rId19"/>
            </p:custDataLst>
          </p:nvPr>
        </p:nvSpPr>
        <p:spPr>
          <a:xfrm>
            <a:off x="6624544" y="1306746"/>
            <a:ext cx="2007850" cy="517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如昨天、今天、明天、年份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MH_Text_1"/>
          <p:cNvSpPr/>
          <p:nvPr>
            <p:custDataLst>
              <p:tags r:id="rId20"/>
            </p:custDataLst>
          </p:nvPr>
        </p:nvSpPr>
        <p:spPr>
          <a:xfrm>
            <a:off x="6792312" y="2708419"/>
            <a:ext cx="2016224" cy="638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如中国、边疆、山脚、云南、上海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917387" y="795843"/>
            <a:ext cx="1211716" cy="929729"/>
            <a:chOff x="4229236" y="3968984"/>
            <a:chExt cx="792000" cy="792000"/>
          </a:xfrm>
        </p:grpSpPr>
        <p:sp>
          <p:nvSpPr>
            <p:cNvPr id="33" name="MH_Other_2"/>
            <p:cNvSpPr/>
            <p:nvPr>
              <p:custDataLst>
                <p:tags r:id="rId2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MH_Title_1"/>
            <p:cNvSpPr/>
            <p:nvPr>
              <p:custDataLst>
                <p:tags r:id="rId22"/>
              </p:custDataLst>
            </p:nvPr>
          </p:nvSpPr>
          <p:spPr>
            <a:xfrm>
              <a:off x="4316741" y="4114943"/>
              <a:ext cx="625051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600" b="1" smtClean="0">
                  <a:latin typeface="Impact" panose="020b0806030902050204" pitchFamily="34" charset="0"/>
                </a:rPr>
                <a:t>表方位</a:t>
              </a:r>
              <a:endParaRPr lang="en-US" altLang="zh-CN" sz="1600" b="1"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23" grpId="0"/>
      <p:bldP spid="37" grpId="0"/>
      <p:bldP spid="38" grpId="0"/>
      <p:bldP spid="41" grpId="0"/>
      <p:bldP spid="42" grpId="0"/>
      <p:bldP spid="67" grpId="0"/>
      <p:bldP spid="69" grpId="0"/>
      <p:bldP spid="71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6871" y="516971"/>
            <a:ext cx="2111593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方位名词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4722980" y="2303750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6083625" y="337782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3963600" y="3310473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2779857" y="270074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7596154" y="3243121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3137" y="1078986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250225"/>
              <a:ext cx="1656184" cy="861744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单纯</a:t>
              </a:r>
              <a:endParaRPr lang="en-US" altLang="zh-CN" sz="2400" b="1" kern="0" smtClea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方位词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083137" y="2826744"/>
            <a:ext cx="2083125" cy="2012184"/>
            <a:chOff x="2657007" y="2165258"/>
            <a:chExt cx="2083125" cy="2012184"/>
          </a:xfrm>
        </p:grpSpPr>
        <p:pic>
          <p:nvPicPr>
            <p:cNvPr id="5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矩形 57"/>
            <p:cNvSpPr/>
            <p:nvPr/>
          </p:nvSpPr>
          <p:spPr>
            <a:xfrm>
              <a:off x="3110167" y="2725635"/>
              <a:ext cx="1278702" cy="861744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合成</a:t>
              </a:r>
              <a:endParaRPr lang="en-US" altLang="zh-CN" sz="2400" b="1" kern="0" smtClea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  <a:p>
              <a:pPr algn="ctr" defTabSz="1245235"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方位词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34363" y="1846872"/>
            <a:ext cx="5660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上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、下、前、左、右、东、南、内、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外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66115" y="3454473"/>
            <a:ext cx="5369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以上、以上、以前、以东、上边、上面、东边、西边、里头、外头、中间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613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613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" name="MH_Text_1"/>
          <p:cNvSpPr/>
          <p:nvPr>
            <p:custDataLst>
              <p:tags r:id="rId3"/>
            </p:custDataLst>
          </p:nvPr>
        </p:nvSpPr>
        <p:spPr>
          <a:xfrm>
            <a:off x="131911" y="953819"/>
            <a:ext cx="3369431" cy="1998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名词能被数量词修饰限制，不能被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副词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限制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。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如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：不北京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。（ “不”是副词）</a:t>
            </a:r>
            <a:endParaRPr lang="zh-CN" altLang="en-US" sz="2400" b="1">
              <a:solidFill>
                <a:srgbClr val="D60093"/>
              </a:solidFill>
              <a:cs typeface="+mn-ea"/>
              <a:sym typeface="+mn-lt"/>
            </a:endParaRPr>
          </a:p>
        </p:txBody>
      </p:sp>
      <p:sp>
        <p:nvSpPr>
          <p:cNvPr id="155" name="MH_Text_1"/>
          <p:cNvSpPr/>
          <p:nvPr>
            <p:custDataLst>
              <p:tags r:id="rId4"/>
            </p:custDataLst>
          </p:nvPr>
        </p:nvSpPr>
        <p:spPr>
          <a:xfrm>
            <a:off x="243806" y="3065616"/>
            <a:ext cx="3154445" cy="1738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400" b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名词除极少数的外，一般不能重叠。如“哥哥、妈妈、人人、年年”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7" name="MH_Text_1"/>
          <p:cNvSpPr/>
          <p:nvPr>
            <p:custDataLst>
              <p:tags r:id="rId5"/>
            </p:custDataLst>
          </p:nvPr>
        </p:nvSpPr>
        <p:spPr>
          <a:xfrm>
            <a:off x="5990221" y="2951922"/>
            <a:ext cx="3156931" cy="19985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名词不能用肯定否定相叠形式</a:t>
            </a:r>
            <a:r>
              <a:rPr lang="zh-CN" altLang="en-US" sz="28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提问。如  国家不国家？</a:t>
            </a:r>
            <a:endParaRPr lang="en-US" altLang="zh-CN" sz="28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9" name="MH_Text_1"/>
          <p:cNvSpPr/>
          <p:nvPr>
            <p:custDataLst>
              <p:tags r:id="rId6"/>
            </p:custDataLst>
          </p:nvPr>
        </p:nvSpPr>
        <p:spPr>
          <a:xfrm>
            <a:off x="5990221" y="1296279"/>
            <a:ext cx="2820205" cy="15392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800" b="1" smtClean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常常充当主语、宾语、也充当定语。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5314746" y="1352199"/>
            <a:ext cx="648000" cy="648000"/>
            <a:chOff x="4229236" y="3968984"/>
            <a:chExt cx="792000" cy="792000"/>
          </a:xfrm>
        </p:grpSpPr>
        <p:sp>
          <p:nvSpPr>
            <p:cNvPr id="162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02</a:t>
              </a:r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122835" y="3021495"/>
            <a:ext cx="648000" cy="648000"/>
            <a:chOff x="4229236" y="3968984"/>
            <a:chExt cx="792000" cy="792000"/>
          </a:xfrm>
        </p:grpSpPr>
        <p:sp>
          <p:nvSpPr>
            <p:cNvPr id="165" name="MH_Other_2"/>
            <p:cNvSpPr/>
            <p:nvPr>
              <p:custDataLst>
                <p:tags r:id="rId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MH_Title_1"/>
            <p:cNvSpPr/>
            <p:nvPr>
              <p:custDataLst>
                <p:tags r:id="rId1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04</a:t>
              </a:r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257587" y="1354945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1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12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01</a:t>
              </a:r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398251" y="2918404"/>
            <a:ext cx="648000" cy="648000"/>
            <a:chOff x="4229236" y="3968984"/>
            <a:chExt cx="792000" cy="792000"/>
          </a:xfrm>
        </p:grpSpPr>
        <p:sp>
          <p:nvSpPr>
            <p:cNvPr id="171" name="MH_Other_2"/>
            <p:cNvSpPr/>
            <p:nvPr>
              <p:custDataLst>
                <p:tags r:id="rId1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MH_Title_1"/>
            <p:cNvSpPr/>
            <p:nvPr>
              <p:custDataLst>
                <p:tags r:id="rId1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03</a:t>
              </a:r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778525" y="1501450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15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16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17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18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9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20"/>
            </p:custDataLst>
          </p:nvPr>
        </p:nvSpPr>
        <p:spPr>
          <a:xfrm>
            <a:off x="4024233" y="1803266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名词的语法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/>
      <p:bldP spid="155" grpId="0"/>
      <p:bldP spid="157" grpId="0"/>
      <p:bldP spid="159" grpId="0"/>
      <p:bldP spid="179" grpId="0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0.xml><?xml version="1.0" encoding="utf-8"?>
<p:tagLst xmlns:p="http://schemas.openxmlformats.org/presentationml/2006/main">
  <p:tag name="MH" val="20151024174845"/>
  <p:tag name="MH_LIBRARY" val="GRAPHIC"/>
  <p:tag name="MH_ORDER" val="10"/>
  <p:tag name="MH_TYPE" val="Other"/>
</p:tagLst>
</file>

<file path=ppt/tags/tag101.xml><?xml version="1.0" encoding="utf-8"?>
<p:tagLst xmlns:p="http://schemas.openxmlformats.org/presentationml/2006/main">
  <p:tag name="MH" val="20151024174845"/>
  <p:tag name="MH_LIBRARY" val="GRAPHIC"/>
  <p:tag name="MH_ORDER" val="11"/>
  <p:tag name="MH_TYPE" val="Other"/>
</p:tagLst>
</file>

<file path=ppt/tags/tag102.xml><?xml version="1.0" encoding="utf-8"?>
<p:tagLst xmlns:p="http://schemas.openxmlformats.org/presentationml/2006/main">
  <p:tag name="MH" val="20151024174845"/>
  <p:tag name="MH_LIBRARY" val="GRAPHIC"/>
  <p:tag name="MH_ORDER" val="1"/>
  <p:tag name="MH_TYPE" val="Other"/>
</p:tagLst>
</file>

<file path=ppt/tags/tag103.xml><?xml version="1.0" encoding="utf-8"?>
<p:tagLst xmlns:p="http://schemas.openxmlformats.org/presentationml/2006/main">
  <p:tag name="MH" val="20151024174845"/>
  <p:tag name="MH_LIBRARY" val="GRAPHIC"/>
  <p:tag name="MH_ORDER" val="2"/>
  <p:tag name="MH_TYPE" val="Other"/>
</p:tagLst>
</file>

<file path=ppt/tags/tag104.xml><?xml version="1.0" encoding="utf-8"?>
<p:tagLst xmlns:p="http://schemas.openxmlformats.org/presentationml/2006/main">
  <p:tag name="MH" val="20151024174845"/>
  <p:tag name="MH_LIBRARY" val="GRAPHIC"/>
  <p:tag name="MH_ORDER" val="3"/>
  <p:tag name="MH_TYPE" val="Other"/>
</p:tagLst>
</file>

<file path=ppt/tags/tag105.xml><?xml version="1.0" encoding="utf-8"?>
<p:tagLst xmlns:p="http://schemas.openxmlformats.org/presentationml/2006/main">
  <p:tag name="MH" val="20151024174845"/>
  <p:tag name="MH_LIBRARY" val="GRAPHIC"/>
  <p:tag name="MH_ORDER" val="4"/>
  <p:tag name="MH_TYPE" val="Other"/>
</p:tagLst>
</file>

<file path=ppt/tags/tag106.xml><?xml version="1.0" encoding="utf-8"?>
<p:tagLst xmlns:p="http://schemas.openxmlformats.org/presentationml/2006/main">
  <p:tag name="MH" val="20151024174845"/>
  <p:tag name="MH_LIBRARY" val="GRAPHIC"/>
  <p:tag name="MH_ORDER" val="5"/>
  <p:tag name="MH_TYPE" val="Other"/>
</p:tagLst>
</file>

<file path=ppt/tags/tag107.xml><?xml version="1.0" encoding="utf-8"?>
<p:tagLst xmlns:p="http://schemas.openxmlformats.org/presentationml/2006/main">
  <p:tag name="MH" val="20151024174845"/>
  <p:tag name="MH_LIBRARY" val="GRAPHIC"/>
  <p:tag name="MH_ORDER" val="6"/>
  <p:tag name="MH_TYPE" val="Other"/>
</p:tagLst>
</file>

<file path=ppt/tags/tag108.xml><?xml version="1.0" encoding="utf-8"?>
<p:tagLst xmlns:p="http://schemas.openxmlformats.org/presentationml/2006/main">
  <p:tag name="MH" val="20151024174845"/>
  <p:tag name="MH_LIBRARY" val="GRAPHIC"/>
  <p:tag name="MH_ORDER" val="7"/>
  <p:tag name="MH_TYPE" val="Other"/>
</p:tagLst>
</file>

<file path=ppt/tags/tag109.xml><?xml version="1.0" encoding="utf-8"?>
<p:tagLst xmlns:p="http://schemas.openxmlformats.org/presentationml/2006/main">
  <p:tag name="MH" val="20151024174845"/>
  <p:tag name="MH_LIBRARY" val="GRAPHIC"/>
  <p:tag name="MH_ORDER" val="9"/>
  <p:tag name="MH_TYPE" val="Other"/>
</p:tagLst>
</file>

<file path=ppt/tags/tag1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0.xml><?xml version="1.0" encoding="utf-8"?>
<p:tagLst xmlns:p="http://schemas.openxmlformats.org/presentationml/2006/main">
  <p:tag name="MH" val="20151024174845"/>
  <p:tag name="MH_LIBRARY" val="GRAPHIC"/>
  <p:tag name="MH_ORDER" val="10"/>
  <p:tag name="MH_TYPE" val="Other"/>
</p:tagLst>
</file>

<file path=ppt/tags/tag111.xml><?xml version="1.0" encoding="utf-8"?>
<p:tagLst xmlns:p="http://schemas.openxmlformats.org/presentationml/2006/main">
  <p:tag name="MH" val="20151024174845"/>
  <p:tag name="MH_LIBRARY" val="GRAPHIC"/>
  <p:tag name="MH_ORDER" val="11"/>
  <p:tag name="MH_TYPE" val="Other"/>
</p:tagLst>
</file>

<file path=ppt/tags/tag112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1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14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1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16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17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18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19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0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21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122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123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124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2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26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27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28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29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0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31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32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133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3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35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136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3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9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3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0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05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06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07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08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09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2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10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211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212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213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21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15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216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217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218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219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2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20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221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222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22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24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22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26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227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28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229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2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30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231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232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233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23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教育PPT"/>
</p:tagLst>
</file>

<file path=ppt/tags/tag24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25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26.xml><?xml version="1.0" encoding="utf-8"?>
<p:tagLst xmlns:p="http://schemas.openxmlformats.org/presentationml/2006/main">
  <p:tag name="MH" val="20160219094023"/>
  <p:tag name="MH_LIBRARY" val="GRAPHIC"/>
  <p:tag name="MH_ORDER" val="2"/>
  <p:tag name="MH_TYPE" val="Other"/>
</p:tagLst>
</file>

<file path=ppt/tags/tag27.xml><?xml version="1.0" encoding="utf-8"?>
<p:tagLst xmlns:p="http://schemas.openxmlformats.org/presentationml/2006/main">
  <p:tag name="MH" val="20160219094023"/>
  <p:tag name="MH_LIBRARY" val="GRAPHIC"/>
  <p:tag name="MH_ORDER" val="4"/>
  <p:tag name="MH_TYPE" val="Other"/>
</p:tagLst>
</file>

<file path=ppt/tags/tag28.xml><?xml version="1.0" encoding="utf-8"?>
<p:tagLst xmlns:p="http://schemas.openxmlformats.org/presentationml/2006/main">
  <p:tag name="MH" val="20160219094023"/>
  <p:tag name="MH_LIBRARY" val="GRAPHIC"/>
  <p:tag name="MH_ORDER" val="1"/>
  <p:tag name="MH_TYPE" val="Other"/>
</p:tagLst>
</file>

<file path=ppt/tags/tag29.xml><?xml version="1.0" encoding="utf-8"?>
<p:tagLst xmlns:p="http://schemas.openxmlformats.org/presentationml/2006/main">
  <p:tag name="MH" val="20160219094023"/>
  <p:tag name="MH_LIBRARY" val="GRAPHIC"/>
  <p:tag name="MH_ORDER" val="3"/>
  <p:tag name="MH_TYPE" val="Other"/>
</p:tagLst>
</file>

<file path=ppt/tags/tag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30.xml><?xml version="1.0" encoding="utf-8"?>
<p:tagLst xmlns:p="http://schemas.openxmlformats.org/presentationml/2006/main">
  <p:tag name="MH" val="20160219094023"/>
  <p:tag name="MH_LIBRARY" val="GRAPHIC"/>
  <p:tag name="MH_ORDER" val="2"/>
  <p:tag name="MH_TYPE" val="Other"/>
</p:tagLst>
</file>

<file path=ppt/tags/tag31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32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3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3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5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36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7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38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9.xml><?xml version="1.0" encoding="utf-8"?>
<p:tagLst xmlns:p="http://schemas.openxmlformats.org/presentationml/2006/main">
  <p:tag name="MH" val="20160219094023"/>
  <p:tag name="MH_LIBRARY" val="GRAPHIC"/>
  <p:tag name="MH_ORDER" val="9"/>
  <p:tag name="MH_TYPE" val="Other"/>
</p:tagLst>
</file>

<file path=ppt/tags/tag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0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41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42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43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44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4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4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7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58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59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0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61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62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3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6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5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66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7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68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9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0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71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72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73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74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75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76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77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78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79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0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8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2.xml><?xml version="1.0" encoding="utf-8"?>
<p:tagLst xmlns:p="http://schemas.openxmlformats.org/presentationml/2006/main">
  <p:tag name="MH" val="20151024174845"/>
  <p:tag name="MH_LIBRARY" val="GRAPHIC"/>
  <p:tag name="MH_ORDER" val="1"/>
  <p:tag name="MH_TYPE" val="Other"/>
</p:tagLst>
</file>

<file path=ppt/tags/tag93.xml><?xml version="1.0" encoding="utf-8"?>
<p:tagLst xmlns:p="http://schemas.openxmlformats.org/presentationml/2006/main">
  <p:tag name="MH" val="20151024174845"/>
  <p:tag name="MH_LIBRARY" val="GRAPHIC"/>
  <p:tag name="MH_ORDER" val="2"/>
  <p:tag name="MH_TYPE" val="Other"/>
</p:tagLst>
</file>

<file path=ppt/tags/tag94.xml><?xml version="1.0" encoding="utf-8"?>
<p:tagLst xmlns:p="http://schemas.openxmlformats.org/presentationml/2006/main">
  <p:tag name="MH" val="20151024174845"/>
  <p:tag name="MH_LIBRARY" val="GRAPHIC"/>
  <p:tag name="MH_ORDER" val="3"/>
  <p:tag name="MH_TYPE" val="Other"/>
</p:tagLst>
</file>

<file path=ppt/tags/tag95.xml><?xml version="1.0" encoding="utf-8"?>
<p:tagLst xmlns:p="http://schemas.openxmlformats.org/presentationml/2006/main">
  <p:tag name="MH" val="20151024174845"/>
  <p:tag name="MH_LIBRARY" val="GRAPHIC"/>
  <p:tag name="MH_ORDER" val="4"/>
  <p:tag name="MH_TYPE" val="Other"/>
</p:tagLst>
</file>

<file path=ppt/tags/tag96.xml><?xml version="1.0" encoding="utf-8"?>
<p:tagLst xmlns:p="http://schemas.openxmlformats.org/presentationml/2006/main">
  <p:tag name="MH" val="20151024174845"/>
  <p:tag name="MH_LIBRARY" val="GRAPHIC"/>
  <p:tag name="MH_ORDER" val="5"/>
  <p:tag name="MH_TYPE" val="Other"/>
</p:tagLst>
</file>

<file path=ppt/tags/tag97.xml><?xml version="1.0" encoding="utf-8"?>
<p:tagLst xmlns:p="http://schemas.openxmlformats.org/presentationml/2006/main">
  <p:tag name="MH" val="20151024174845"/>
  <p:tag name="MH_LIBRARY" val="GRAPHIC"/>
  <p:tag name="MH_ORDER" val="6"/>
  <p:tag name="MH_TYPE" val="Other"/>
</p:tagLst>
</file>

<file path=ppt/tags/tag98.xml><?xml version="1.0" encoding="utf-8"?>
<p:tagLst xmlns:p="http://schemas.openxmlformats.org/presentationml/2006/main">
  <p:tag name="MH" val="20151024174845"/>
  <p:tag name="MH_LIBRARY" val="GRAPHIC"/>
  <p:tag name="MH_ORDER" val="7"/>
  <p:tag name="MH_TYPE" val="Other"/>
</p:tagLst>
</file>

<file path=ppt/tags/tag99.xml><?xml version="1.0" encoding="utf-8"?>
<p:tagLst xmlns:p="http://schemas.openxmlformats.org/presentationml/2006/main">
  <p:tag name="MH" val="20151024174845"/>
  <p:tag name="MH_LIBRARY" val="GRAPHIC"/>
  <p:tag name="MH_ORDER" val="9"/>
  <p:tag name="MH_TYPE" val="Other"/>
</p:tagLst>
</file>

<file path=ppt/theme/theme1.xml><?xml version="1.0" encoding="utf-8"?>
<a:theme xmlns:r="http://schemas.openxmlformats.org/officeDocument/2006/relationships" xmlns:a="http://schemas.openxmlformats.org/drawingml/2006/main" name="1www.33ppt.com​​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118C3B"/>
      </a:accent1>
      <a:accent2>
        <a:srgbClr val="92D050"/>
      </a:accent2>
      <a:accent3>
        <a:srgbClr val="00A44A"/>
      </a:accent3>
      <a:accent4>
        <a:srgbClr val="FFC000"/>
      </a:accent4>
      <a:accent5>
        <a:srgbClr val="9CC815"/>
      </a:accent5>
      <a:accent6>
        <a:srgbClr val="FF0000"/>
      </a:accent6>
      <a:hlink>
        <a:srgbClr val="1D55C5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254</Paragraphs>
  <Slides>45</Slides>
  <Notes>45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53">
      <vt:lpstr>Arial</vt:lpstr>
      <vt:lpstr>Impact</vt:lpstr>
      <vt:lpstr>微软雅黑</vt:lpstr>
      <vt:lpstr>Times New Roman</vt:lpstr>
      <vt:lpstr>Calibri</vt:lpstr>
      <vt:lpstr>Wingdings</vt:lpstr>
      <vt:lpstr>宋体</vt:lpstr>
      <vt:lpstr>1www.33ppt.com​​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2021-07-07T13:28:05.590</cp:lastPrinted>
  <dcterms:created xsi:type="dcterms:W3CDTF">2021-07-07T13:28:05Z</dcterms:created>
  <dcterms:modified xsi:type="dcterms:W3CDTF">2021-07-07T05:28:08Z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