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56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t>2019/9/17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2019/9/17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2019/9/17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2019/9/17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2019/9/17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2019/9/17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2019/9/17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2019/9/17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530820CF-B880-4189-942D-D702A7CBA730}" type="datetimeFigureOut">
              <a:rPr lang="zh-CN" altLang="en-US" smtClean="0"/>
              <a:t>2019/9/17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2019/9/17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2019/9/17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2019/9/17</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6600" b="1" dirty="0" smtClean="0"/>
              <a:t>立在地球边上放号</a:t>
            </a:r>
            <a:endParaRPr lang="zh-CN" altLang="en-US" sz="6600" b="1" dirty="0"/>
          </a:p>
        </p:txBody>
      </p:sp>
      <p:sp>
        <p:nvSpPr>
          <p:cNvPr id="3" name="副标题 2"/>
          <p:cNvSpPr>
            <a:spLocks noGrp="1"/>
          </p:cNvSpPr>
          <p:nvPr>
            <p:ph type="subTitle" idx="1"/>
          </p:nvPr>
        </p:nvSpPr>
        <p:spPr/>
        <p:txBody>
          <a:bodyPr/>
          <a:lstStyle/>
          <a:p>
            <a:r>
              <a:rPr lang="zh-CN" altLang="en-US" b="1" dirty="0" smtClean="0"/>
              <a:t>郭沫若</a:t>
            </a:r>
            <a:endParaRPr lang="zh-CN" altLang="en-US" b="1" dirty="0"/>
          </a:p>
        </p:txBody>
      </p:sp>
    </p:spTree>
    <p:extLst>
      <p:ext uri="{BB962C8B-B14F-4D97-AF65-F5344CB8AC3E}">
        <p14:creationId xmlns:p14="http://schemas.microsoft.com/office/powerpoint/2010/main" val="2882105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a:bodyPr>
          <a:lstStyle/>
          <a:p>
            <a:r>
              <a:rPr lang="zh-CN" altLang="zh-CN" dirty="0"/>
              <a:t>　①想象奇特。诗人把自己想象成站立在地球边上的一个巨人，北冰洋、太平洋的景色也就尽收眼底了，由此诗人才可以自由地调用这些本来宏大的意象</a:t>
            </a:r>
            <a:r>
              <a:rPr lang="zh-CN" altLang="zh-CN" dirty="0" smtClean="0"/>
              <a:t>。</a:t>
            </a:r>
            <a:endParaRPr lang="en-US" altLang="zh-CN" dirty="0" smtClean="0"/>
          </a:p>
          <a:p>
            <a:r>
              <a:rPr lang="zh-CN" altLang="zh-CN" dirty="0" smtClean="0"/>
              <a:t>②</a:t>
            </a:r>
            <a:r>
              <a:rPr lang="zh-CN" altLang="zh-CN" dirty="0"/>
              <a:t>强烈的抒情色彩。全诗</a:t>
            </a:r>
            <a:r>
              <a:rPr lang="zh-CN" altLang="zh-CN" dirty="0">
                <a:solidFill>
                  <a:srgbClr val="FF0000"/>
                </a:solidFill>
              </a:rPr>
              <a:t>直抒胸臆</a:t>
            </a:r>
            <a:r>
              <a:rPr lang="zh-CN" altLang="zh-CN" dirty="0"/>
              <a:t>，运用了四组“啊啊”、六个“哟”宣泄诗人热烈奔放、雄壮豪迈的情感</a:t>
            </a:r>
            <a:r>
              <a:rPr lang="zh-CN" altLang="zh-CN" dirty="0" smtClean="0"/>
              <a:t>。</a:t>
            </a:r>
            <a:endParaRPr lang="en-US" altLang="zh-CN" dirty="0" smtClean="0"/>
          </a:p>
          <a:p>
            <a:r>
              <a:rPr lang="zh-CN" altLang="zh-CN" dirty="0" smtClean="0"/>
              <a:t>③</a:t>
            </a:r>
            <a:r>
              <a:rPr lang="zh-CN" altLang="zh-CN" dirty="0"/>
              <a:t>语言形象生动。诗人将描写对象人格化，写白云在“怒涌”，太平洋“提起他全身的力量来要把地球推倒”，滚滚的洪涛在“毁坏”“创造”“努力”，使作品更加生动形象。</a:t>
            </a:r>
          </a:p>
          <a:p>
            <a:endParaRPr lang="zh-CN" altLang="en-US" dirty="0"/>
          </a:p>
        </p:txBody>
      </p:sp>
      <p:sp>
        <p:nvSpPr>
          <p:cNvPr id="2" name="标题 1"/>
          <p:cNvSpPr>
            <a:spLocks noGrp="1"/>
          </p:cNvSpPr>
          <p:nvPr>
            <p:ph type="title"/>
          </p:nvPr>
        </p:nvSpPr>
        <p:spPr/>
        <p:txBody>
          <a:bodyPr>
            <a:normAutofit fontScale="90000"/>
          </a:bodyPr>
          <a:lstStyle/>
          <a:p>
            <a:r>
              <a:rPr lang="zh-CN" altLang="zh-CN" dirty="0"/>
              <a:t>这首诗在写作上有哪些突出的特点？</a:t>
            </a:r>
            <a:endParaRPr lang="zh-CN" altLang="en-US" dirty="0"/>
          </a:p>
        </p:txBody>
      </p:sp>
    </p:spTree>
    <p:extLst>
      <p:ext uri="{BB962C8B-B14F-4D97-AF65-F5344CB8AC3E}">
        <p14:creationId xmlns:p14="http://schemas.microsoft.com/office/powerpoint/2010/main" val="3361068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smtClean="0"/>
              <a:t>1</a:t>
            </a:r>
            <a:r>
              <a:rPr lang="zh-CN" altLang="en-US" dirty="0"/>
              <a:t>、了解郭沫若的生平及其创作。 </a:t>
            </a:r>
            <a:endParaRPr lang="en-US" altLang="zh-CN" dirty="0" smtClean="0"/>
          </a:p>
          <a:p>
            <a:r>
              <a:rPr lang="en-US" altLang="zh-CN" dirty="0" smtClean="0"/>
              <a:t>2</a:t>
            </a:r>
            <a:r>
              <a:rPr lang="zh-CN" altLang="en-US" dirty="0"/>
              <a:t>、品味诗歌的语言，把握诗歌的内容，悟诗歌的象征意义</a:t>
            </a:r>
            <a:r>
              <a:rPr lang="zh-CN" altLang="en-US" dirty="0" smtClean="0"/>
              <a:t>。</a:t>
            </a:r>
            <a:endParaRPr lang="en-US" altLang="zh-CN" dirty="0" smtClean="0"/>
          </a:p>
          <a:p>
            <a:r>
              <a:rPr lang="en-US" altLang="zh-CN" dirty="0" smtClean="0"/>
              <a:t>3</a:t>
            </a:r>
            <a:r>
              <a:rPr lang="zh-CN" altLang="en-US" dirty="0"/>
              <a:t>、认识“五四”时期自我意识的觉醒，以及追求个性解放的社会思潮。</a:t>
            </a:r>
          </a:p>
        </p:txBody>
      </p:sp>
      <p:sp>
        <p:nvSpPr>
          <p:cNvPr id="2" name="标题 1"/>
          <p:cNvSpPr>
            <a:spLocks noGrp="1"/>
          </p:cNvSpPr>
          <p:nvPr>
            <p:ph type="title"/>
          </p:nvPr>
        </p:nvSpPr>
        <p:spPr/>
        <p:txBody>
          <a:bodyPr/>
          <a:lstStyle/>
          <a:p>
            <a:r>
              <a:rPr lang="zh-CN" altLang="en-US" b="1" dirty="0" smtClean="0"/>
              <a:t>学习目标</a:t>
            </a:r>
            <a:endParaRPr lang="zh-CN" altLang="en-US" b="1" dirty="0"/>
          </a:p>
        </p:txBody>
      </p:sp>
    </p:spTree>
    <p:extLst>
      <p:ext uri="{BB962C8B-B14F-4D97-AF65-F5344CB8AC3E}">
        <p14:creationId xmlns:p14="http://schemas.microsoft.com/office/powerpoint/2010/main" val="4027657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62500" lnSpcReduction="20000"/>
          </a:bodyPr>
          <a:lstStyle/>
          <a:p>
            <a:r>
              <a:rPr lang="zh-CN" altLang="zh-CN" b="1" dirty="0"/>
              <a:t>郭沫若</a:t>
            </a:r>
            <a:r>
              <a:rPr lang="en-US" altLang="zh-CN" b="1" dirty="0"/>
              <a:t>(1892</a:t>
            </a:r>
            <a:r>
              <a:rPr lang="zh-CN" altLang="zh-CN" b="1" dirty="0"/>
              <a:t>—</a:t>
            </a:r>
            <a:r>
              <a:rPr lang="en-US" altLang="zh-CN" b="1" dirty="0"/>
              <a:t>1978)</a:t>
            </a:r>
            <a:r>
              <a:rPr lang="zh-CN" altLang="zh-CN" dirty="0"/>
              <a:t>，</a:t>
            </a:r>
            <a:r>
              <a:rPr lang="zh-CN" altLang="zh-CN" dirty="0">
                <a:solidFill>
                  <a:srgbClr val="FF0000"/>
                </a:solidFill>
              </a:rPr>
              <a:t>原名郭开贞，我国著名的科学家、文学家、考古学家、思想家、革命活动家、诗人。</a:t>
            </a:r>
            <a:r>
              <a:rPr lang="zh-CN" altLang="zh-CN" dirty="0"/>
              <a:t>生于四川乐山沙湾。</a:t>
            </a:r>
            <a:r>
              <a:rPr lang="en-US" altLang="zh-CN" dirty="0"/>
              <a:t>1914</a:t>
            </a:r>
            <a:r>
              <a:rPr lang="zh-CN" altLang="zh-CN" dirty="0"/>
              <a:t>年春，赴日本留学，先学医，后从文。这个时期，他接触了泰戈尔、歌德、莎士比亚等外国作家的作品。</a:t>
            </a:r>
          </a:p>
          <a:p>
            <a:r>
              <a:rPr lang="en-US" altLang="zh-CN" dirty="0"/>
              <a:t>1919</a:t>
            </a:r>
            <a:r>
              <a:rPr lang="zh-CN" altLang="zh-CN" dirty="0"/>
              <a:t>年，“五四运动”爆发，郭沫若投身于新文化运动，写出了</a:t>
            </a:r>
            <a:r>
              <a:rPr lang="zh-CN" altLang="zh-CN" dirty="0">
                <a:solidFill>
                  <a:srgbClr val="FF0000"/>
                </a:solidFill>
              </a:rPr>
              <a:t>《凤凰涅槃》《地球，我的母亲》《炉中煤》</a:t>
            </a:r>
            <a:r>
              <a:rPr lang="zh-CN" altLang="zh-CN" dirty="0"/>
              <a:t>等诗篇。</a:t>
            </a:r>
          </a:p>
          <a:p>
            <a:r>
              <a:rPr lang="en-US" altLang="zh-CN" dirty="0"/>
              <a:t>1921</a:t>
            </a:r>
            <a:r>
              <a:rPr lang="zh-CN" altLang="zh-CN" dirty="0"/>
              <a:t>年</a:t>
            </a:r>
            <a:r>
              <a:rPr lang="en-US" altLang="zh-CN" dirty="0"/>
              <a:t>6</a:t>
            </a:r>
            <a:r>
              <a:rPr lang="zh-CN" altLang="zh-CN" dirty="0"/>
              <a:t>月，与成仿吾、郁达夫等人组织创造社。</a:t>
            </a:r>
          </a:p>
          <a:p>
            <a:r>
              <a:rPr lang="en-US" altLang="zh-CN" dirty="0"/>
              <a:t>1924</a:t>
            </a:r>
            <a:r>
              <a:rPr lang="zh-CN" altLang="zh-CN" dirty="0"/>
              <a:t>年到</a:t>
            </a:r>
            <a:r>
              <a:rPr lang="en-US" altLang="zh-CN" dirty="0"/>
              <a:t>1927</a:t>
            </a:r>
            <a:r>
              <a:rPr lang="zh-CN" altLang="zh-CN" dirty="0"/>
              <a:t>年间，创作了</a:t>
            </a:r>
            <a:r>
              <a:rPr lang="zh-CN" altLang="zh-CN" dirty="0">
                <a:solidFill>
                  <a:srgbClr val="FF0000"/>
                </a:solidFill>
              </a:rPr>
              <a:t>历史剧《王昭君》</a:t>
            </a:r>
            <a:r>
              <a:rPr lang="zh-CN" altLang="zh-CN" dirty="0" smtClean="0">
                <a:solidFill>
                  <a:srgbClr val="FF0000"/>
                </a:solidFill>
              </a:rPr>
              <a:t>《聂嫈》</a:t>
            </a:r>
            <a:r>
              <a:rPr lang="zh-CN" altLang="en-US" dirty="0" smtClean="0">
                <a:solidFill>
                  <a:srgbClr val="FF0000"/>
                </a:solidFill>
              </a:rPr>
              <a:t>（</a:t>
            </a:r>
            <a:r>
              <a:rPr lang="en-US" altLang="zh-CN" dirty="0" err="1" smtClean="0">
                <a:solidFill>
                  <a:srgbClr val="FF0000"/>
                </a:solidFill>
              </a:rPr>
              <a:t>ying</a:t>
            </a:r>
            <a:r>
              <a:rPr lang="zh-CN" altLang="en-US" dirty="0" smtClean="0">
                <a:solidFill>
                  <a:srgbClr val="FF0000"/>
                </a:solidFill>
              </a:rPr>
              <a:t>）</a:t>
            </a:r>
            <a:r>
              <a:rPr lang="zh-CN" altLang="zh-CN" dirty="0" smtClean="0">
                <a:solidFill>
                  <a:srgbClr val="FF0000"/>
                </a:solidFill>
              </a:rPr>
              <a:t>《卓文君》</a:t>
            </a:r>
            <a:r>
              <a:rPr lang="zh-CN" altLang="zh-CN" dirty="0"/>
              <a:t>。</a:t>
            </a:r>
          </a:p>
          <a:p>
            <a:r>
              <a:rPr lang="zh-CN" altLang="zh-CN" dirty="0"/>
              <a:t>抗战开始后回国，这一时期著有</a:t>
            </a:r>
            <a:r>
              <a:rPr lang="zh-CN" altLang="zh-CN" dirty="0">
                <a:solidFill>
                  <a:srgbClr val="FF0000"/>
                </a:solidFill>
              </a:rPr>
              <a:t>《屈原》等历史剧</a:t>
            </a:r>
            <a:r>
              <a:rPr lang="zh-CN" altLang="zh-CN" dirty="0"/>
              <a:t>及大量诗文。</a:t>
            </a:r>
          </a:p>
          <a:p>
            <a:r>
              <a:rPr lang="en-US" altLang="zh-CN" dirty="0"/>
              <a:t>1949</a:t>
            </a:r>
            <a:r>
              <a:rPr lang="zh-CN" altLang="zh-CN" dirty="0"/>
              <a:t>年，中华人民共和国成立后，又发表了</a:t>
            </a:r>
            <a:r>
              <a:rPr lang="zh-CN" altLang="zh-CN" dirty="0">
                <a:solidFill>
                  <a:srgbClr val="FF0000"/>
                </a:solidFill>
              </a:rPr>
              <a:t>《蔡文姬》等历史剧作</a:t>
            </a:r>
            <a:r>
              <a:rPr lang="zh-CN" altLang="zh-CN" dirty="0"/>
              <a:t>。</a:t>
            </a:r>
          </a:p>
          <a:p>
            <a:r>
              <a:rPr lang="zh-CN" altLang="zh-CN" dirty="0"/>
              <a:t>郭沫若是一位开风气之先的诗人，他的诗集《女神》应和着“五四”时期的狂飙突进精神，以饱满的激情书写了时代的青春和民族的新生。在诗歌观念上，他主张诗是诗人的自我表现，认为“诗的本职专在抒情”；他相信诗的灵感和直觉，提出“诗不是‘做’出来的，只是‘写’出来的”；他还强调诗的非功利性，但承认诗所产生的客观社会效应。郭沫若开创了现代新诗的自由诗，他的不拘一格的诗歌体式，对后世影响很大。</a:t>
            </a:r>
          </a:p>
          <a:p>
            <a:r>
              <a:rPr lang="zh-CN" altLang="zh-CN" dirty="0" smtClean="0">
                <a:solidFill>
                  <a:srgbClr val="FF0000"/>
                </a:solidFill>
              </a:rPr>
              <a:t>《女神》</a:t>
            </a:r>
            <a:r>
              <a:rPr lang="zh-CN" altLang="en-US" dirty="0" smtClean="0">
                <a:solidFill>
                  <a:srgbClr val="FF0000"/>
                </a:solidFill>
              </a:rPr>
              <a:t>是中国第一部新诗集，是狂飙突进精神的体现</a:t>
            </a:r>
            <a:endParaRPr lang="zh-CN" altLang="en-US" dirty="0">
              <a:solidFill>
                <a:srgbClr val="FF0000"/>
              </a:solidFill>
            </a:endParaRPr>
          </a:p>
        </p:txBody>
      </p:sp>
      <p:sp>
        <p:nvSpPr>
          <p:cNvPr id="2" name="标题 1"/>
          <p:cNvSpPr>
            <a:spLocks noGrp="1"/>
          </p:cNvSpPr>
          <p:nvPr>
            <p:ph type="title"/>
          </p:nvPr>
        </p:nvSpPr>
        <p:spPr/>
        <p:txBody>
          <a:bodyPr/>
          <a:lstStyle/>
          <a:p>
            <a:r>
              <a:rPr lang="zh-CN" altLang="en-US" b="1" dirty="0" smtClean="0"/>
              <a:t>作者</a:t>
            </a:r>
            <a:endParaRPr lang="zh-CN" altLang="en-US" b="1" dirty="0"/>
          </a:p>
        </p:txBody>
      </p:sp>
    </p:spTree>
    <p:extLst>
      <p:ext uri="{BB962C8B-B14F-4D97-AF65-F5344CB8AC3E}">
        <p14:creationId xmlns:p14="http://schemas.microsoft.com/office/powerpoint/2010/main" val="5359959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dirty="0"/>
              <a:t>《立在地球边上放号》写于</a:t>
            </a:r>
            <a:r>
              <a:rPr lang="en-US" altLang="zh-CN" dirty="0"/>
              <a:t>1919</a:t>
            </a:r>
            <a:r>
              <a:rPr lang="zh-CN" altLang="zh-CN" dirty="0"/>
              <a:t>年</a:t>
            </a:r>
            <a:r>
              <a:rPr lang="en-US" altLang="zh-CN" dirty="0"/>
              <a:t>9</a:t>
            </a:r>
            <a:r>
              <a:rPr lang="zh-CN" altLang="zh-CN" dirty="0"/>
              <a:t>、</a:t>
            </a:r>
            <a:r>
              <a:rPr lang="en-US" altLang="zh-CN" dirty="0"/>
              <a:t>10</a:t>
            </a:r>
            <a:r>
              <a:rPr lang="zh-CN" altLang="zh-CN" dirty="0"/>
              <a:t>月间。其时，郭沫若受“五四”运动和十月革命的冲击，决然从日本渡海回国。当他置身于日本横滨的海岸，面对浩渺无边的大海，那惊天的激浪和着时代的洪流一起撞击着他的胸怀。于是，在他的笔下出现了一幅雄奇壮伟、流动奔突的画面。郭沫若的这首对于力的赞歌，正是那种向旧世界、旧文化、旧传统猛烈冲击的时代精神的象征。</a:t>
            </a:r>
          </a:p>
          <a:p>
            <a:endParaRPr lang="zh-CN" altLang="en-US" dirty="0"/>
          </a:p>
        </p:txBody>
      </p:sp>
      <p:sp>
        <p:nvSpPr>
          <p:cNvPr id="2" name="标题 1"/>
          <p:cNvSpPr>
            <a:spLocks noGrp="1"/>
          </p:cNvSpPr>
          <p:nvPr>
            <p:ph type="title"/>
          </p:nvPr>
        </p:nvSpPr>
        <p:spPr/>
        <p:txBody>
          <a:bodyPr/>
          <a:lstStyle/>
          <a:p>
            <a:r>
              <a:rPr lang="zh-CN" altLang="en-US" b="1" dirty="0" smtClean="0"/>
              <a:t>背景</a:t>
            </a:r>
            <a:endParaRPr lang="zh-CN" altLang="en-US" b="1" dirty="0"/>
          </a:p>
        </p:txBody>
      </p:sp>
    </p:spTree>
    <p:extLst>
      <p:ext uri="{BB962C8B-B14F-4D97-AF65-F5344CB8AC3E}">
        <p14:creationId xmlns:p14="http://schemas.microsoft.com/office/powerpoint/2010/main" val="40216268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908720"/>
            <a:ext cx="9036496" cy="5217443"/>
          </a:xfrm>
        </p:spPr>
        <p:txBody>
          <a:bodyPr>
            <a:normAutofit/>
          </a:bodyPr>
          <a:lstStyle/>
          <a:p>
            <a:pPr marL="0" indent="0" algn="ctr">
              <a:buNone/>
            </a:pPr>
            <a:r>
              <a:rPr lang="en-US" altLang="zh-CN" dirty="0" smtClean="0"/>
              <a:t>              </a:t>
            </a:r>
            <a:r>
              <a:rPr lang="zh-CN" altLang="zh-CN" sz="3100" dirty="0" smtClean="0"/>
              <a:t>无数</a:t>
            </a:r>
            <a:r>
              <a:rPr lang="zh-CN" altLang="zh-CN" sz="3100" dirty="0"/>
              <a:t>的白云</a:t>
            </a:r>
            <a:r>
              <a:rPr lang="en-US" altLang="zh-CN" sz="3100" dirty="0"/>
              <a:t>/</a:t>
            </a:r>
            <a:r>
              <a:rPr lang="zh-CN" altLang="zh-CN" sz="3100" dirty="0"/>
              <a:t>正在空中</a:t>
            </a:r>
            <a:r>
              <a:rPr lang="en-US" altLang="zh-CN" sz="3100" dirty="0"/>
              <a:t>/</a:t>
            </a:r>
            <a:r>
              <a:rPr lang="zh-CN" altLang="zh-CN" sz="3100" dirty="0"/>
              <a:t>怒涌，</a:t>
            </a:r>
          </a:p>
          <a:p>
            <a:pPr marL="0" indent="0" algn="ctr">
              <a:buNone/>
            </a:pPr>
            <a:r>
              <a:rPr lang="en-US" altLang="zh-CN" sz="3100" dirty="0" smtClean="0"/>
              <a:t>       </a:t>
            </a:r>
            <a:r>
              <a:rPr lang="zh-CN" altLang="zh-CN" sz="3100" dirty="0" smtClean="0"/>
              <a:t>啊</a:t>
            </a:r>
            <a:r>
              <a:rPr lang="zh-CN" altLang="zh-CN" sz="3100" dirty="0"/>
              <a:t>啊！好幅壮丽的</a:t>
            </a:r>
            <a:r>
              <a:rPr lang="en-US" altLang="zh-CN" sz="3100" dirty="0"/>
              <a:t>/</a:t>
            </a:r>
            <a:r>
              <a:rPr lang="zh-CN" altLang="zh-CN" sz="3100" dirty="0"/>
              <a:t>北冰洋的</a:t>
            </a:r>
            <a:r>
              <a:rPr lang="en-US" altLang="zh-CN" sz="3100" dirty="0"/>
              <a:t>/</a:t>
            </a:r>
            <a:r>
              <a:rPr lang="zh-CN" altLang="zh-CN" sz="3100" dirty="0"/>
              <a:t>晴景哟</a:t>
            </a:r>
            <a:r>
              <a:rPr lang="zh-CN" altLang="zh-CN" sz="3100" dirty="0" smtClean="0"/>
              <a:t>！</a:t>
            </a:r>
            <a:endParaRPr lang="en-US" altLang="zh-CN" sz="3100" dirty="0" smtClean="0"/>
          </a:p>
          <a:p>
            <a:pPr marL="0" indent="0" algn="ctr">
              <a:buNone/>
            </a:pPr>
            <a:r>
              <a:rPr lang="zh-CN" altLang="zh-CN" sz="3100" dirty="0" smtClean="0"/>
              <a:t>无限</a:t>
            </a:r>
            <a:r>
              <a:rPr lang="zh-CN" altLang="zh-CN" sz="3100" dirty="0"/>
              <a:t>的太平洋</a:t>
            </a:r>
            <a:r>
              <a:rPr lang="en-US" altLang="zh-CN" sz="3100" dirty="0"/>
              <a:t>/</a:t>
            </a:r>
            <a:r>
              <a:rPr lang="zh-CN" altLang="zh-CN" sz="3100" dirty="0"/>
              <a:t>提起他</a:t>
            </a:r>
            <a:r>
              <a:rPr lang="en-US" altLang="zh-CN" sz="3100" dirty="0"/>
              <a:t>/</a:t>
            </a:r>
            <a:r>
              <a:rPr lang="zh-CN" altLang="zh-CN" sz="3100" dirty="0"/>
              <a:t>全身的力量来</a:t>
            </a:r>
            <a:r>
              <a:rPr lang="en-US" altLang="zh-CN" sz="3100" dirty="0"/>
              <a:t>/</a:t>
            </a:r>
            <a:r>
              <a:rPr lang="zh-CN" altLang="zh-CN" sz="3100" dirty="0"/>
              <a:t>要把地球推倒。</a:t>
            </a:r>
          </a:p>
          <a:p>
            <a:pPr marL="0" indent="0">
              <a:buNone/>
            </a:pPr>
            <a:r>
              <a:rPr lang="en-US" altLang="zh-CN" sz="3100" dirty="0" smtClean="0"/>
              <a:t>      </a:t>
            </a:r>
            <a:r>
              <a:rPr lang="zh-CN" altLang="zh-CN" sz="3100" dirty="0" smtClean="0"/>
              <a:t>啊</a:t>
            </a:r>
            <a:r>
              <a:rPr lang="zh-CN" altLang="zh-CN" sz="3100" dirty="0"/>
              <a:t>啊！我眼前来了的</a:t>
            </a:r>
            <a:r>
              <a:rPr lang="en-US" altLang="zh-CN" sz="3100" dirty="0"/>
              <a:t>/</a:t>
            </a:r>
            <a:r>
              <a:rPr lang="zh-CN" altLang="zh-CN" sz="3100" dirty="0"/>
              <a:t>滚滚的洪涛哟！</a:t>
            </a:r>
          </a:p>
          <a:p>
            <a:pPr marL="0" indent="0">
              <a:buNone/>
            </a:pPr>
            <a:r>
              <a:rPr lang="zh-CN" altLang="zh-CN" sz="3100" dirty="0"/>
              <a:t>啊啊！不断的毁坏，不断的创造，不断的努力哟！</a:t>
            </a:r>
          </a:p>
          <a:p>
            <a:pPr marL="0" indent="0" algn="ctr">
              <a:buNone/>
            </a:pPr>
            <a:r>
              <a:rPr lang="en-US" altLang="zh-CN" sz="3100" dirty="0" smtClean="0"/>
              <a:t>       </a:t>
            </a:r>
            <a:r>
              <a:rPr lang="zh-CN" altLang="zh-CN" sz="3100" dirty="0" smtClean="0"/>
              <a:t>啊</a:t>
            </a:r>
            <a:r>
              <a:rPr lang="zh-CN" altLang="zh-CN" sz="3100" dirty="0"/>
              <a:t>啊！力哟！力哟！</a:t>
            </a:r>
          </a:p>
          <a:p>
            <a:pPr marL="0" indent="0">
              <a:buNone/>
            </a:pPr>
            <a:r>
              <a:rPr lang="en-US" altLang="zh-CN" sz="3100" dirty="0" smtClean="0"/>
              <a:t>     </a:t>
            </a:r>
            <a:r>
              <a:rPr lang="zh-CN" altLang="zh-CN" sz="3100" dirty="0" smtClean="0"/>
              <a:t>力</a:t>
            </a:r>
            <a:r>
              <a:rPr lang="zh-CN" altLang="zh-CN" sz="3100" dirty="0"/>
              <a:t>的绘画，力的舞蹈，力的音乐，力的诗歌，力的</a:t>
            </a:r>
            <a:r>
              <a:rPr lang="en-US" altLang="zh-CN" sz="3100" dirty="0"/>
              <a:t>/</a:t>
            </a:r>
            <a:r>
              <a:rPr lang="zh-CN" altLang="zh-CN" sz="3100" dirty="0"/>
              <a:t>律吕哟！</a:t>
            </a:r>
          </a:p>
          <a:p>
            <a:endParaRPr lang="zh-CN" altLang="en-US" dirty="0"/>
          </a:p>
        </p:txBody>
      </p:sp>
      <p:sp>
        <p:nvSpPr>
          <p:cNvPr id="2" name="标题 1"/>
          <p:cNvSpPr>
            <a:spLocks noGrp="1"/>
          </p:cNvSpPr>
          <p:nvPr>
            <p:ph type="title"/>
          </p:nvPr>
        </p:nvSpPr>
        <p:spPr>
          <a:xfrm>
            <a:off x="457200" y="274638"/>
            <a:ext cx="8229600" cy="274042"/>
          </a:xfrm>
        </p:spPr>
        <p:txBody>
          <a:bodyPr>
            <a:normAutofit fontScale="90000"/>
          </a:bodyPr>
          <a:lstStyle/>
          <a:p>
            <a:endParaRPr lang="zh-CN" altLang="en-US" dirty="0"/>
          </a:p>
        </p:txBody>
      </p:sp>
    </p:spTree>
    <p:extLst>
      <p:ext uri="{BB962C8B-B14F-4D97-AF65-F5344CB8AC3E}">
        <p14:creationId xmlns:p14="http://schemas.microsoft.com/office/powerpoint/2010/main" val="17435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20000"/>
          </a:bodyPr>
          <a:lstStyle/>
          <a:p>
            <a:pPr indent="266700" algn="just">
              <a:lnSpc>
                <a:spcPct val="150000"/>
              </a:lnSpc>
              <a:spcAft>
                <a:spcPts val="0"/>
              </a:spcAft>
              <a:tabLst>
                <a:tab pos="1890395" algn="l"/>
                <a:tab pos="2070735" algn="l"/>
              </a:tabLst>
            </a:pPr>
            <a:r>
              <a:rPr lang="zh-CN" altLang="zh-CN" kern="100" dirty="0">
                <a:latin typeface="Times New Roman"/>
                <a:cs typeface="Times New Roman"/>
              </a:rPr>
              <a:t>这首诗堪称郭沫若早期</a:t>
            </a:r>
            <a:r>
              <a:rPr lang="en-US" altLang="zh-CN" kern="100" dirty="0">
                <a:latin typeface="宋体"/>
                <a:cs typeface="Times New Roman"/>
              </a:rPr>
              <a:t>“</a:t>
            </a:r>
            <a:r>
              <a:rPr lang="zh-CN" altLang="zh-CN" kern="100" dirty="0">
                <a:latin typeface="Times New Roman"/>
                <a:cs typeface="Times New Roman"/>
              </a:rPr>
              <a:t>火山爆发式</a:t>
            </a:r>
            <a:r>
              <a:rPr lang="en-US" altLang="zh-CN" kern="100" dirty="0">
                <a:latin typeface="宋体"/>
                <a:cs typeface="Times New Roman"/>
              </a:rPr>
              <a:t>”</a:t>
            </a:r>
            <a:r>
              <a:rPr lang="zh-CN" altLang="zh-CN" kern="100" dirty="0">
                <a:latin typeface="Times New Roman"/>
                <a:cs typeface="Times New Roman"/>
              </a:rPr>
              <a:t>的诗歌代表作之一，它是在感情激荡时一气呵成的，是火山爆发喷涌而出的岩浆，其气势汹涌，灼热逼人，从中最能感受到</a:t>
            </a:r>
            <a:r>
              <a:rPr lang="en-US" altLang="zh-CN" kern="100" dirty="0">
                <a:latin typeface="宋体"/>
                <a:cs typeface="Times New Roman"/>
              </a:rPr>
              <a:t>“</a:t>
            </a:r>
            <a:r>
              <a:rPr lang="zh-CN" altLang="zh-CN" kern="100" dirty="0">
                <a:latin typeface="Times New Roman"/>
                <a:cs typeface="Times New Roman"/>
              </a:rPr>
              <a:t>五四</a:t>
            </a:r>
            <a:r>
              <a:rPr lang="en-US" altLang="zh-CN" kern="100" dirty="0">
                <a:latin typeface="宋体"/>
                <a:cs typeface="Times New Roman"/>
              </a:rPr>
              <a:t>”</a:t>
            </a:r>
            <a:r>
              <a:rPr lang="zh-CN" altLang="zh-CN" kern="100" dirty="0">
                <a:latin typeface="Times New Roman"/>
                <a:cs typeface="Times New Roman"/>
              </a:rPr>
              <a:t>时期狂飙突进的时代精神。为了准确表达出诗人此时的情感，朗诵时语速应该稍快，尤其是到排比部分，语速要渐快起来；到排比的最后一小句，语速则要适度放缓。同时，朗诵时的语调也要随诗人感情的升华而逐渐加强。对每一句中的中心词，如</a:t>
            </a:r>
            <a:r>
              <a:rPr lang="en-US" altLang="zh-CN" kern="100" dirty="0">
                <a:latin typeface="宋体"/>
                <a:cs typeface="Times New Roman"/>
              </a:rPr>
              <a:t>“</a:t>
            </a:r>
            <a:r>
              <a:rPr lang="zh-CN" altLang="zh-CN" kern="100" dirty="0">
                <a:latin typeface="Times New Roman"/>
                <a:cs typeface="Times New Roman"/>
              </a:rPr>
              <a:t>怒涌</a:t>
            </a:r>
            <a:r>
              <a:rPr lang="en-US" altLang="zh-CN" kern="100" dirty="0">
                <a:latin typeface="宋体"/>
                <a:cs typeface="Times New Roman"/>
              </a:rPr>
              <a:t>”“</a:t>
            </a:r>
            <a:r>
              <a:rPr lang="zh-CN" altLang="zh-CN" kern="100" dirty="0">
                <a:latin typeface="Times New Roman"/>
                <a:cs typeface="Times New Roman"/>
              </a:rPr>
              <a:t>晴景</a:t>
            </a:r>
            <a:r>
              <a:rPr lang="en-US" altLang="zh-CN" kern="100" dirty="0">
                <a:latin typeface="宋体"/>
                <a:cs typeface="Times New Roman"/>
              </a:rPr>
              <a:t>”“</a:t>
            </a:r>
            <a:r>
              <a:rPr lang="zh-CN" altLang="zh-CN" kern="100" dirty="0">
                <a:latin typeface="Times New Roman"/>
                <a:cs typeface="Times New Roman"/>
              </a:rPr>
              <a:t>推倒</a:t>
            </a:r>
            <a:r>
              <a:rPr lang="en-US" altLang="zh-CN" kern="100" dirty="0">
                <a:latin typeface="宋体"/>
                <a:cs typeface="Times New Roman"/>
              </a:rPr>
              <a:t>”“</a:t>
            </a:r>
            <a:r>
              <a:rPr lang="zh-CN" altLang="zh-CN" kern="100" dirty="0">
                <a:latin typeface="Times New Roman"/>
                <a:cs typeface="Times New Roman"/>
              </a:rPr>
              <a:t>洪涛</a:t>
            </a:r>
            <a:r>
              <a:rPr lang="en-US" altLang="zh-CN" kern="100" dirty="0">
                <a:latin typeface="宋体"/>
                <a:cs typeface="Times New Roman"/>
              </a:rPr>
              <a:t>”</a:t>
            </a:r>
            <a:r>
              <a:rPr lang="zh-CN" altLang="zh-CN" kern="100" dirty="0">
                <a:latin typeface="Times New Roman"/>
                <a:cs typeface="Times New Roman"/>
              </a:rPr>
              <a:t>等，也要做重音处理。</a:t>
            </a:r>
            <a:endParaRPr lang="zh-CN" altLang="zh-CN" kern="100" dirty="0">
              <a:latin typeface="宋体"/>
              <a:cs typeface="Courier New"/>
            </a:endParaRPr>
          </a:p>
          <a:p>
            <a:endParaRPr lang="zh-CN" altLang="en-US" dirty="0"/>
          </a:p>
        </p:txBody>
      </p:sp>
      <p:sp>
        <p:nvSpPr>
          <p:cNvPr id="2" name="标题 1"/>
          <p:cNvSpPr>
            <a:spLocks noGrp="1"/>
          </p:cNvSpPr>
          <p:nvPr>
            <p:ph type="title"/>
          </p:nvPr>
        </p:nvSpPr>
        <p:spPr/>
        <p:txBody>
          <a:bodyPr/>
          <a:lstStyle/>
          <a:p>
            <a:r>
              <a:rPr lang="zh-CN" altLang="en-US" dirty="0" smtClean="0"/>
              <a:t>诵读指导</a:t>
            </a:r>
            <a:endParaRPr lang="zh-CN" altLang="en-US" dirty="0"/>
          </a:p>
        </p:txBody>
      </p:sp>
    </p:spTree>
    <p:extLst>
      <p:ext uri="{BB962C8B-B14F-4D97-AF65-F5344CB8AC3E}">
        <p14:creationId xmlns:p14="http://schemas.microsoft.com/office/powerpoint/2010/main" val="4682195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2458616" cy="4525963"/>
          </a:xfrm>
        </p:spPr>
        <p:txBody>
          <a:bodyPr/>
          <a:lstStyle/>
          <a:p>
            <a:r>
              <a:rPr lang="zh-CN" altLang="en-US" dirty="0" smtClean="0"/>
              <a:t>白云</a:t>
            </a:r>
            <a:endParaRPr lang="en-US" altLang="zh-CN" dirty="0" smtClean="0"/>
          </a:p>
          <a:p>
            <a:r>
              <a:rPr lang="zh-CN" altLang="en-US" dirty="0" smtClean="0"/>
              <a:t>北冰洋</a:t>
            </a:r>
            <a:endParaRPr lang="en-US" altLang="zh-CN" dirty="0" smtClean="0"/>
          </a:p>
          <a:p>
            <a:r>
              <a:rPr lang="zh-CN" altLang="en-US" dirty="0" smtClean="0"/>
              <a:t>太平洋</a:t>
            </a:r>
            <a:endParaRPr lang="en-US" altLang="zh-CN" dirty="0" smtClean="0"/>
          </a:p>
          <a:p>
            <a:r>
              <a:rPr lang="zh-CN" altLang="en-US" dirty="0" smtClean="0"/>
              <a:t>洪涛</a:t>
            </a:r>
            <a:endParaRPr lang="zh-CN" altLang="en-US" dirty="0"/>
          </a:p>
        </p:txBody>
      </p:sp>
      <p:sp>
        <p:nvSpPr>
          <p:cNvPr id="2" name="标题 1"/>
          <p:cNvSpPr>
            <a:spLocks noGrp="1"/>
          </p:cNvSpPr>
          <p:nvPr>
            <p:ph type="title"/>
          </p:nvPr>
        </p:nvSpPr>
        <p:spPr/>
        <p:txBody>
          <a:bodyPr/>
          <a:lstStyle/>
          <a:p>
            <a:r>
              <a:rPr lang="zh-CN" altLang="en-US" dirty="0" smtClean="0"/>
              <a:t>意象</a:t>
            </a:r>
            <a:endParaRPr lang="zh-CN" altLang="en-US" dirty="0"/>
          </a:p>
        </p:txBody>
      </p:sp>
      <p:sp>
        <p:nvSpPr>
          <p:cNvPr id="4" name="TextBox 3"/>
          <p:cNvSpPr txBox="1"/>
          <p:nvPr/>
        </p:nvSpPr>
        <p:spPr>
          <a:xfrm>
            <a:off x="3635896" y="1916832"/>
            <a:ext cx="5400600" cy="2308324"/>
          </a:xfrm>
          <a:prstGeom prst="rect">
            <a:avLst/>
          </a:prstGeom>
          <a:noFill/>
        </p:spPr>
        <p:txBody>
          <a:bodyPr wrap="square" rtlCol="0">
            <a:spAutoFit/>
          </a:bodyPr>
          <a:lstStyle/>
          <a:p>
            <a:r>
              <a:rPr lang="en-US" altLang="zh-CN" dirty="0" smtClean="0"/>
              <a:t>         【</a:t>
            </a:r>
            <a:r>
              <a:rPr lang="zh-CN" altLang="en-US" dirty="0"/>
              <a:t>诗眼</a:t>
            </a:r>
            <a:r>
              <a:rPr lang="en-US" altLang="zh-CN" dirty="0"/>
              <a:t>】</a:t>
            </a:r>
            <a:r>
              <a:rPr lang="zh-CN" altLang="en-US" dirty="0"/>
              <a:t>排山倒海般的洪涛既具有巨大的破坏力，又蕴藏着同样巨大的创造力。诗人呼唤“大毁坏”“大创造”</a:t>
            </a:r>
            <a:r>
              <a:rPr lang="zh-CN" altLang="en-US" dirty="0" smtClean="0"/>
              <a:t>，是</a:t>
            </a:r>
            <a:r>
              <a:rPr lang="zh-CN" altLang="en-US" dirty="0"/>
              <a:t>“五四”精神的表现。所谓“大毁坏”就是要反帝</a:t>
            </a:r>
            <a:r>
              <a:rPr lang="zh-CN" altLang="en-US" dirty="0" smtClean="0"/>
              <a:t>反封建</a:t>
            </a:r>
            <a:r>
              <a:rPr lang="zh-CN" altLang="en-US" dirty="0"/>
              <a:t>，所谓“大创造”就是要建设民主与科学的新中国</a:t>
            </a:r>
            <a:r>
              <a:rPr lang="zh-CN" altLang="en-US" dirty="0" smtClean="0"/>
              <a:t>。</a:t>
            </a:r>
            <a:endParaRPr lang="en-US" altLang="zh-CN" dirty="0" smtClean="0"/>
          </a:p>
          <a:p>
            <a:r>
              <a:rPr lang="en-US" altLang="zh-CN" dirty="0"/>
              <a:t> </a:t>
            </a:r>
            <a:r>
              <a:rPr lang="en-US" altLang="zh-CN" dirty="0" smtClean="0"/>
              <a:t>         </a:t>
            </a:r>
            <a:r>
              <a:rPr lang="zh-CN" altLang="en-US" dirty="0" smtClean="0"/>
              <a:t>修辞</a:t>
            </a:r>
            <a:r>
              <a:rPr lang="zh-CN" altLang="en-US" dirty="0"/>
              <a:t>手法</a:t>
            </a:r>
            <a:r>
              <a:rPr lang="en-US" altLang="zh-CN" dirty="0"/>
              <a:t>】</a:t>
            </a:r>
            <a:r>
              <a:rPr lang="zh-CN" altLang="en-US" dirty="0"/>
              <a:t>后</a:t>
            </a:r>
            <a:r>
              <a:rPr lang="en-US" altLang="zh-CN" dirty="0"/>
              <a:t>5</a:t>
            </a:r>
            <a:r>
              <a:rPr lang="zh-CN" altLang="en-US" dirty="0"/>
              <a:t>句采用排比、反复的修辞手法抒发感情节奏感强，增强了语言气势，加强了表达效果。日名</a:t>
            </a:r>
          </a:p>
        </p:txBody>
      </p:sp>
    </p:spTree>
    <p:extLst>
      <p:ext uri="{BB962C8B-B14F-4D97-AF65-F5344CB8AC3E}">
        <p14:creationId xmlns:p14="http://schemas.microsoft.com/office/powerpoint/2010/main" val="3514145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lnSpcReduction="10000"/>
          </a:bodyPr>
          <a:lstStyle/>
          <a:p>
            <a:r>
              <a:rPr lang="zh-CN" altLang="en-US" dirty="0"/>
              <a:t>这首诗展现在读者面前的，是一个巨人的形象。他站在地球</a:t>
            </a:r>
            <a:r>
              <a:rPr lang="zh-CN" altLang="en-US" dirty="0" smtClean="0"/>
              <a:t>边上，站</a:t>
            </a:r>
            <a:r>
              <a:rPr lang="zh-CN" altLang="en-US" dirty="0"/>
              <a:t>在“全方位”俯瞰地球的立足点上，吹响一声声响彻寰字的</a:t>
            </a:r>
            <a:r>
              <a:rPr lang="zh-CN" altLang="en-US" dirty="0" smtClean="0"/>
              <a:t>号角。他</a:t>
            </a:r>
            <a:r>
              <a:rPr lang="zh-CN" altLang="en-US" dirty="0"/>
              <a:t>的号角声欢呼在怒涌的白云、壮丽的北冰洋，也欢呼在要把地球推倒的太平洋一 </a:t>
            </a:r>
            <a:r>
              <a:rPr lang="en-US" altLang="zh-CN" dirty="0"/>
              <a:t>-</a:t>
            </a:r>
            <a:r>
              <a:rPr lang="zh-CN" altLang="en-US" dirty="0" smtClean="0"/>
              <a:t>欢呼来自</a:t>
            </a:r>
            <a:r>
              <a:rPr lang="zh-CN" altLang="en-US" dirty="0"/>
              <a:t>空间各个方向。排山倒海般的洪涛既具有巨大的破坏力，又蕴意着同样巨大的创造力，那就看人们能否掌握它、驾驭它 </a:t>
            </a:r>
            <a:r>
              <a:rPr lang="zh-CN" altLang="en-US" dirty="0" smtClean="0"/>
              <a:t>。看</a:t>
            </a:r>
            <a:r>
              <a:rPr lang="zh-CN" altLang="en-US" dirty="0"/>
              <a:t>吧 滚滚而来的</a:t>
            </a:r>
            <a:r>
              <a:rPr lang="zh-CN" altLang="en-US" dirty="0" smtClean="0"/>
              <a:t>洪涛在</a:t>
            </a:r>
            <a:r>
              <a:rPr lang="zh-CN" altLang="en-US" dirty="0"/>
              <a:t>不断地努力向前</a:t>
            </a:r>
            <a:r>
              <a:rPr lang="zh-CN" altLang="en-US" dirty="0" smtClean="0"/>
              <a:t>，描绘</a:t>
            </a:r>
            <a:r>
              <a:rPr lang="zh-CN" altLang="en-US" dirty="0"/>
              <a:t>着“力的绘画” 表演着 力的</a:t>
            </a:r>
            <a:r>
              <a:rPr lang="zh-CN" altLang="en-US" dirty="0" smtClean="0"/>
              <a:t>舞蹈、演奏者力的音乐”， </a:t>
            </a:r>
            <a:r>
              <a:rPr lang="zh-CN" altLang="en-US" dirty="0"/>
              <a:t>抒写着“力的诗歌 </a:t>
            </a:r>
            <a:r>
              <a:rPr lang="zh-CN" altLang="en-US" dirty="0" smtClean="0"/>
              <a:t>、激荡</a:t>
            </a:r>
            <a:r>
              <a:rPr lang="zh-CN" altLang="en-US" dirty="0"/>
              <a:t>着 为的</a:t>
            </a:r>
            <a:r>
              <a:rPr lang="zh-CN" altLang="en-US" dirty="0" smtClean="0"/>
              <a:t>律吕</a:t>
            </a:r>
            <a:endParaRPr lang="zh-CN" altLang="en-US" dirty="0"/>
          </a:p>
        </p:txBody>
      </p:sp>
      <p:sp>
        <p:nvSpPr>
          <p:cNvPr id="2" name="标题 1"/>
          <p:cNvSpPr>
            <a:spLocks noGrp="1"/>
          </p:cNvSpPr>
          <p:nvPr>
            <p:ph type="title"/>
          </p:nvPr>
        </p:nvSpPr>
        <p:spPr/>
        <p:txBody>
          <a:bodyPr/>
          <a:lstStyle/>
          <a:p>
            <a:r>
              <a:rPr lang="zh-CN" altLang="en-US" dirty="0" smtClean="0"/>
              <a:t>描述画面</a:t>
            </a:r>
            <a:endParaRPr lang="zh-CN" altLang="en-US" dirty="0"/>
          </a:p>
        </p:txBody>
      </p:sp>
    </p:spTree>
    <p:extLst>
      <p:ext uri="{BB962C8B-B14F-4D97-AF65-F5344CB8AC3E}">
        <p14:creationId xmlns:p14="http://schemas.microsoft.com/office/powerpoint/2010/main" val="343858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lnSpcReduction="20000"/>
          </a:bodyPr>
          <a:lstStyle/>
          <a:p>
            <a:r>
              <a:rPr lang="zh-CN" altLang="zh-CN" dirty="0"/>
              <a:t>诗人把自己想象为一个站在地球边上目光遍及广阔天地，并发出了激情的呼唤的巨人。诗人紧扣“立在地球边上”这一着眼点，借助极目远望的开阔眼界，把地球北极的北冰洋和居于地球腹地的太平洋联结起来，把北冰洋晴空中无数怒涌的白云和太平洋汪洋浩瀚的万顷波涛两个宏大画面组接起来，于是，自然物的形象便以超乎人们常见的面积之大、数量之多和超乎人们常见之力，显示出它们的宏伟、壮观；更重要的是，通过对自然的抒写，可以看出抒情主人公的高大形象，窥视到他充实的内心，感受到他如沸的激情，而抒情形象所显示的这种独特感情、心理，正反映了被“五四”时代怒潮唤醒的革命知识青年的共同特征。</a:t>
            </a:r>
          </a:p>
          <a:p>
            <a:endParaRPr lang="zh-CN" altLang="en-US" dirty="0"/>
          </a:p>
        </p:txBody>
      </p:sp>
      <p:sp>
        <p:nvSpPr>
          <p:cNvPr id="2" name="标题 1"/>
          <p:cNvSpPr>
            <a:spLocks noGrp="1"/>
          </p:cNvSpPr>
          <p:nvPr>
            <p:ph type="title"/>
          </p:nvPr>
        </p:nvSpPr>
        <p:spPr/>
        <p:txBody>
          <a:bodyPr/>
          <a:lstStyle/>
          <a:p>
            <a:r>
              <a:rPr lang="zh-CN" altLang="zh-CN" dirty="0"/>
              <a:t>抒情主人公是一个怎样的形象？</a:t>
            </a:r>
            <a:endParaRPr lang="zh-CN" altLang="en-US" dirty="0"/>
          </a:p>
        </p:txBody>
      </p:sp>
    </p:spTree>
    <p:extLst>
      <p:ext uri="{BB962C8B-B14F-4D97-AF65-F5344CB8AC3E}">
        <p14:creationId xmlns:p14="http://schemas.microsoft.com/office/powerpoint/2010/main" val="2050140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27</TotalTime>
  <Words>1127</Words>
  <Application>Microsoft Office PowerPoint</Application>
  <PresentationFormat>全屏显示(4:3)</PresentationFormat>
  <Paragraphs>41</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波形</vt:lpstr>
      <vt:lpstr>立在地球边上放号</vt:lpstr>
      <vt:lpstr>学习目标</vt:lpstr>
      <vt:lpstr>作者</vt:lpstr>
      <vt:lpstr>背景</vt:lpstr>
      <vt:lpstr>PowerPoint 演示文稿</vt:lpstr>
      <vt:lpstr>诵读指导</vt:lpstr>
      <vt:lpstr>意象</vt:lpstr>
      <vt:lpstr>描述画面</vt:lpstr>
      <vt:lpstr>抒情主人公是一个怎样的形象？</vt:lpstr>
      <vt:lpstr>这首诗在写作上有哪些突出的特点？</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立在地球边上放号</dc:title>
  <dc:creator>lenovo</dc:creator>
  <cp:lastModifiedBy>lenovo</cp:lastModifiedBy>
  <cp:revision>4</cp:revision>
  <dcterms:created xsi:type="dcterms:W3CDTF">2019-09-17T06:27:48Z</dcterms:created>
  <dcterms:modified xsi:type="dcterms:W3CDTF">2019-09-17T07:08:56Z</dcterms:modified>
</cp:coreProperties>
</file>