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46"/>
  </p:handoutMasterIdLst>
  <p:sldIdLst>
    <p:sldId id="1542" r:id="rId3"/>
    <p:sldId id="1543" r:id="rId4"/>
    <p:sldId id="807" r:id="rId5"/>
    <p:sldId id="1596" r:id="rId7"/>
    <p:sldId id="1750" r:id="rId8"/>
    <p:sldId id="1648" r:id="rId9"/>
    <p:sldId id="1601" r:id="rId10"/>
    <p:sldId id="1087" r:id="rId11"/>
    <p:sldId id="1156" r:id="rId12"/>
    <p:sldId id="1520" r:id="rId13"/>
    <p:sldId id="1573" r:id="rId14"/>
    <p:sldId id="1522" r:id="rId15"/>
    <p:sldId id="1523" r:id="rId16"/>
    <p:sldId id="1524" r:id="rId17"/>
    <p:sldId id="1525" r:id="rId18"/>
    <p:sldId id="1526" r:id="rId19"/>
    <p:sldId id="1602" r:id="rId20"/>
    <p:sldId id="1491" r:id="rId21"/>
    <p:sldId id="1595" r:id="rId22"/>
    <p:sldId id="1506" r:id="rId23"/>
    <p:sldId id="1357" r:id="rId24"/>
    <p:sldId id="1735" r:id="rId25"/>
    <p:sldId id="1275" r:id="rId26"/>
    <p:sldId id="1311" r:id="rId27"/>
    <p:sldId id="1423" r:id="rId28"/>
    <p:sldId id="1598" r:id="rId29"/>
    <p:sldId id="1599" r:id="rId30"/>
    <p:sldId id="1628" r:id="rId31"/>
    <p:sldId id="1736" r:id="rId32"/>
    <p:sldId id="1739" r:id="rId33"/>
    <p:sldId id="1740" r:id="rId34"/>
    <p:sldId id="1753" r:id="rId35"/>
    <p:sldId id="1752" r:id="rId36"/>
    <p:sldId id="1686" r:id="rId37"/>
    <p:sldId id="1745" r:id="rId38"/>
    <p:sldId id="1751" r:id="rId39"/>
    <p:sldId id="1633" r:id="rId40"/>
    <p:sldId id="1636" r:id="rId41"/>
    <p:sldId id="1755" r:id="rId42"/>
    <p:sldId id="1637" r:id="rId43"/>
    <p:sldId id="1439" r:id="rId44"/>
    <p:sldId id="1756" r:id="rId45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13" userDrawn="1">
          <p15:clr>
            <a:srgbClr val="A4A3A4"/>
          </p15:clr>
        </p15:guide>
        <p15:guide id="2" pos="7296" userDrawn="1">
          <p15:clr>
            <a:srgbClr val="A4A3A4"/>
          </p15:clr>
        </p15:guide>
        <p15:guide id="3" pos="384" userDrawn="1">
          <p15:clr>
            <a:srgbClr val="A4A3A4"/>
          </p15:clr>
        </p15:guide>
        <p15:guide id="4" orient="horz" pos="79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  <p:cmAuthor id="2" name="xjj" initials="x" lastIdx="1" clrIdx="1"/>
  <p:cmAuthor id="3" name="lenovo" initials="l" lastIdx="14" clrIdx="2"/>
  <p:cmAuthor id="4" name="admin" initials="a" lastIdx="3" clrIdx="3"/>
  <p:cmAuthor id="5" name="Administrator" initials="A" lastIdx="1" clrIdx="4"/>
  <p:cmAuthor id="6" name="杨 柳" initials="杨" lastIdx="11" clrIdx="5"/>
  <p:cmAuthor id="7" name="soille" initials="s" lastIdx="2" clrIdx="6"/>
  <p:cmAuthor id="0" name="Mia Vida Villanueva" initials="MVV" lastIdx="1" clrIdx="0"/>
  <p:cmAuthor id="8" name="姜伟光" initials="姜" lastIdx="1" clrIdx="0"/>
  <p:cmAuthor id="10" name="weijia" initials="w" lastIdx="1" clrIdx="9"/>
  <p:cmAuthor id="11" name="86187" initials="8" lastIdx="1" clrIdx="10"/>
  <p:cmAuthor id="9" name="dongyu" initials="d" lastIdx="0" clrIdx="8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FF0000"/>
    <a:srgbClr val="1D41D5"/>
    <a:srgbClr val="1C32DE"/>
    <a:srgbClr val="00A5A5"/>
    <a:srgbClr val="FFFFFF"/>
    <a:srgbClr val="77C39F"/>
    <a:srgbClr val="00923F"/>
    <a:srgbClr val="CBEAC0"/>
    <a:srgbClr val="B0DFA1"/>
    <a:srgbClr val="008D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54" autoAdjust="0"/>
    <p:restoredTop sz="94800" autoAdjust="0"/>
  </p:normalViewPr>
  <p:slideViewPr>
    <p:cSldViewPr snapToGrid="0" showGuides="1">
      <p:cViewPr>
        <p:scale>
          <a:sx n="80" d="100"/>
          <a:sy n="80" d="100"/>
        </p:scale>
        <p:origin x="-840" y="-154"/>
      </p:cViewPr>
      <p:guideLst>
        <p:guide orient="horz" pos="3813"/>
        <p:guide pos="7296"/>
        <p:guide pos="384"/>
        <p:guide orient="horz" pos="7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-3846" y="-78"/>
      </p:cViewPr>
      <p:guideLst>
        <p:guide orient="horz" pos="2865"/>
        <p:guide pos="209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0" Type="http://schemas.openxmlformats.org/officeDocument/2006/relationships/commentAuthors" Target="commentAuthors.xml"/><Relationship Id="rId5" Type="http://schemas.openxmlformats.org/officeDocument/2006/relationships/slide" Target="slides/slide3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handoutMaster" Target="handoutMasters/handoutMaster1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828922-0641-4C44-843A-1C58EA3680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5ED270-1F44-456A-BB8B-B3F34B9E7D1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D2A48B96-639E-45A3-A0BA-2464DFDB1FA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331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317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A6837353-30EB-4A48-80EB-173D804AEFBD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16386" name="文本占位符 2"/>
          <p:cNvSpPr>
            <a:spLocks noGrp="1"/>
          </p:cNvSpPr>
          <p:nvPr>
            <p:ph type="body" idx="1"/>
          </p:nvPr>
        </p:nvSpPr>
        <p:spPr/>
        <p:txBody>
          <a:bodyPr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3"/>
            <a:ext cx="10972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711200"/>
            <a:ext cx="4262400" cy="1600200"/>
          </a:xfrm>
        </p:spPr>
        <p:txBody>
          <a:bodyPr anchor="t">
            <a:normAutofit/>
          </a:bodyPr>
          <a:lstStyle>
            <a:lvl1pPr algn="l"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352521" y="733425"/>
            <a:ext cx="6170400" cy="54036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685800" rtl="0" eaLnBrk="1" fontAlgn="base" latinLnBrk="0" hangingPunct="1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311400"/>
            <a:ext cx="42624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6" name="日期占位符 4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4284133" y="3433763"/>
            <a:ext cx="5147733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564" name="组合 10"/>
          <p:cNvGrpSpPr/>
          <p:nvPr/>
        </p:nvGrpSpPr>
        <p:grpSpPr>
          <a:xfrm>
            <a:off x="774700" y="3287713"/>
            <a:ext cx="1562100" cy="268287"/>
            <a:chOff x="580290" y="3288314"/>
            <a:chExt cx="1172059" cy="267237"/>
          </a:xfrm>
        </p:grpSpPr>
        <p:sp>
          <p:nvSpPr>
            <p:cNvPr id="22" name="椭圆 21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3568" name="组合 14"/>
          <p:cNvGrpSpPr/>
          <p:nvPr/>
        </p:nvGrpSpPr>
        <p:grpSpPr>
          <a:xfrm flipH="1">
            <a:off x="9848851" y="3295650"/>
            <a:ext cx="1564216" cy="266700"/>
            <a:chOff x="580290" y="3288314"/>
            <a:chExt cx="1172059" cy="267237"/>
          </a:xfrm>
        </p:grpSpPr>
        <p:sp>
          <p:nvSpPr>
            <p:cNvPr id="26" name="椭圆 25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9" name="任意多边形: 形状 6"/>
          <p:cNvSpPr/>
          <p:nvPr/>
        </p:nvSpPr>
        <p:spPr>
          <a:xfrm>
            <a:off x="0" y="4883150"/>
            <a:ext cx="12192000" cy="1974850"/>
          </a:xfrm>
          <a:custGeom>
            <a:avLst/>
            <a:gdLst>
              <a:gd name="connsiteX0" fmla="*/ 4408996 w 12191999"/>
              <a:gd name="connsiteY0" fmla="*/ 0 h 1975365"/>
              <a:gd name="connsiteX1" fmla="*/ 5790561 w 12191999"/>
              <a:gd name="connsiteY1" fmla="*/ 551581 h 1975365"/>
              <a:gd name="connsiteX2" fmla="*/ 5801495 w 12191999"/>
              <a:gd name="connsiteY2" fmla="*/ 563959 h 1975365"/>
              <a:gd name="connsiteX3" fmla="*/ 5826131 w 12191999"/>
              <a:gd name="connsiteY3" fmla="*/ 553912 h 1975365"/>
              <a:gd name="connsiteX4" fmla="*/ 6523038 w 12191999"/>
              <a:gd name="connsiteY4" fmla="*/ 434799 h 1975365"/>
              <a:gd name="connsiteX5" fmla="*/ 7789046 w 12191999"/>
              <a:gd name="connsiteY5" fmla="*/ 878743 h 1975365"/>
              <a:gd name="connsiteX6" fmla="*/ 7859692 w 12191999"/>
              <a:gd name="connsiteY6" fmla="*/ 944547 h 1975365"/>
              <a:gd name="connsiteX7" fmla="*/ 7890845 w 12191999"/>
              <a:gd name="connsiteY7" fmla="*/ 901137 h 1975365"/>
              <a:gd name="connsiteX8" fmla="*/ 9633465 w 12191999"/>
              <a:gd name="connsiteY8" fmla="*/ 116746 h 1975365"/>
              <a:gd name="connsiteX9" fmla="*/ 11376086 w 12191999"/>
              <a:gd name="connsiteY9" fmla="*/ 901137 h 1975365"/>
              <a:gd name="connsiteX10" fmla="*/ 11381374 w 12191999"/>
              <a:gd name="connsiteY10" fmla="*/ 908506 h 1975365"/>
              <a:gd name="connsiteX11" fmla="*/ 11472015 w 12191999"/>
              <a:gd name="connsiteY11" fmla="*/ 824077 h 1975365"/>
              <a:gd name="connsiteX12" fmla="*/ 12041117 w 12191999"/>
              <a:gd name="connsiteY12" fmla="*/ 499246 h 1975365"/>
              <a:gd name="connsiteX13" fmla="*/ 12191999 w 12191999"/>
              <a:gd name="connsiteY13" fmla="*/ 452495 h 1975365"/>
              <a:gd name="connsiteX14" fmla="*/ 12191999 w 12191999"/>
              <a:gd name="connsiteY14" fmla="*/ 1975365 h 1975365"/>
              <a:gd name="connsiteX15" fmla="*/ 0 w 12191999"/>
              <a:gd name="connsiteY15" fmla="*/ 1975365 h 1975365"/>
              <a:gd name="connsiteX16" fmla="*/ 0 w 12191999"/>
              <a:gd name="connsiteY16" fmla="*/ 373214 h 1975365"/>
              <a:gd name="connsiteX17" fmla="*/ 103466 w 12191999"/>
              <a:gd name="connsiteY17" fmla="*/ 416152 h 1975365"/>
              <a:gd name="connsiteX18" fmla="*/ 712248 w 12191999"/>
              <a:gd name="connsiteY18" fmla="*/ 843689 h 1975365"/>
              <a:gd name="connsiteX19" fmla="*/ 815917 w 12191999"/>
              <a:gd name="connsiteY19" fmla="*/ 961054 h 1975365"/>
              <a:gd name="connsiteX20" fmla="*/ 821465 w 12191999"/>
              <a:gd name="connsiteY20" fmla="*/ 955887 h 1975365"/>
              <a:gd name="connsiteX21" fmla="*/ 2307470 w 12191999"/>
              <a:gd name="connsiteY21" fmla="*/ 434799 h 1975365"/>
              <a:gd name="connsiteX22" fmla="*/ 2932400 w 12191999"/>
              <a:gd name="connsiteY22" fmla="*/ 514784 h 1975365"/>
              <a:gd name="connsiteX23" fmla="*/ 3033353 w 12191999"/>
              <a:gd name="connsiteY23" fmla="*/ 546065 h 1975365"/>
              <a:gd name="connsiteX24" fmla="*/ 3142988 w 12191999"/>
              <a:gd name="connsiteY24" fmla="*/ 443944 h 1975365"/>
              <a:gd name="connsiteX25" fmla="*/ 4408996 w 12191999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1999" h="1975365">
                <a:moveTo>
                  <a:pt x="4408996" y="0"/>
                </a:moveTo>
                <a:cubicBezTo>
                  <a:pt x="4965206" y="0"/>
                  <a:pt x="5462174" y="214716"/>
                  <a:pt x="5790561" y="551581"/>
                </a:cubicBezTo>
                <a:lnTo>
                  <a:pt x="5801495" y="563959"/>
                </a:lnTo>
                <a:lnTo>
                  <a:pt x="5826131" y="553912"/>
                </a:lnTo>
                <a:cubicBezTo>
                  <a:pt x="6040333" y="477212"/>
                  <a:pt x="6275835" y="434799"/>
                  <a:pt x="6523038" y="434799"/>
                </a:cubicBezTo>
                <a:cubicBezTo>
                  <a:pt x="7017445" y="434799"/>
                  <a:pt x="7465046" y="604452"/>
                  <a:pt x="7789046" y="878743"/>
                </a:cubicBezTo>
                <a:lnTo>
                  <a:pt x="7859692" y="944547"/>
                </a:lnTo>
                <a:lnTo>
                  <a:pt x="7890845" y="901137"/>
                </a:lnTo>
                <a:cubicBezTo>
                  <a:pt x="8268504" y="427892"/>
                  <a:pt x="8908064" y="116746"/>
                  <a:pt x="9633465" y="116746"/>
                </a:cubicBezTo>
                <a:cubicBezTo>
                  <a:pt x="10358867" y="116746"/>
                  <a:pt x="10998426" y="427892"/>
                  <a:pt x="11376086" y="901137"/>
                </a:cubicBezTo>
                <a:lnTo>
                  <a:pt x="11381374" y="908506"/>
                </a:lnTo>
                <a:lnTo>
                  <a:pt x="11472015" y="824077"/>
                </a:lnTo>
                <a:cubicBezTo>
                  <a:pt x="11634015" y="686932"/>
                  <a:pt x="11826915" y="575946"/>
                  <a:pt x="12041117" y="499246"/>
                </a:cubicBezTo>
                <a:lnTo>
                  <a:pt x="12191999" y="452495"/>
                </a:lnTo>
                <a:lnTo>
                  <a:pt x="12191999" y="1975365"/>
                </a:lnTo>
                <a:lnTo>
                  <a:pt x="0" y="1975365"/>
                </a:lnTo>
                <a:lnTo>
                  <a:pt x="0" y="373214"/>
                </a:lnTo>
                <a:lnTo>
                  <a:pt x="103466" y="416152"/>
                </a:lnTo>
                <a:cubicBezTo>
                  <a:pt x="337103" y="525156"/>
                  <a:pt x="543613" y="670701"/>
                  <a:pt x="712248" y="843689"/>
                </a:cubicBezTo>
                <a:lnTo>
                  <a:pt x="815917" y="961054"/>
                </a:lnTo>
                <a:lnTo>
                  <a:pt x="821465" y="955887"/>
                </a:lnTo>
                <a:cubicBezTo>
                  <a:pt x="1201766" y="633932"/>
                  <a:pt x="1727148" y="434799"/>
                  <a:pt x="2307470" y="434799"/>
                </a:cubicBezTo>
                <a:cubicBezTo>
                  <a:pt x="2525090" y="434799"/>
                  <a:pt x="2734985" y="462802"/>
                  <a:pt x="2932400" y="514784"/>
                </a:cubicBezTo>
                <a:lnTo>
                  <a:pt x="3033353" y="546065"/>
                </a:lnTo>
                <a:lnTo>
                  <a:pt x="3142988" y="443944"/>
                </a:lnTo>
                <a:cubicBezTo>
                  <a:pt x="3466988" y="169652"/>
                  <a:pt x="3914590" y="0"/>
                  <a:pt x="4408996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7"/>
          <p:cNvSpPr/>
          <p:nvPr/>
        </p:nvSpPr>
        <p:spPr>
          <a:xfrm>
            <a:off x="0" y="5413375"/>
            <a:ext cx="12192000" cy="1444625"/>
          </a:xfrm>
          <a:custGeom>
            <a:avLst/>
            <a:gdLst>
              <a:gd name="connsiteX0" fmla="*/ 3246538 w 12192001"/>
              <a:gd name="connsiteY0" fmla="*/ 0 h 1445191"/>
              <a:gd name="connsiteX1" fmla="*/ 3888381 w 12192001"/>
              <a:gd name="connsiteY1" fmla="*/ 335498 h 1445191"/>
              <a:gd name="connsiteX2" fmla="*/ 3925176 w 12192001"/>
              <a:gd name="connsiteY2" fmla="*/ 402142 h 1445191"/>
              <a:gd name="connsiteX3" fmla="*/ 4047372 w 12192001"/>
              <a:gd name="connsiteY3" fmla="*/ 336937 h 1445191"/>
              <a:gd name="connsiteX4" fmla="*/ 4348662 w 12192001"/>
              <a:gd name="connsiteY4" fmla="*/ 277137 h 1445191"/>
              <a:gd name="connsiteX5" fmla="*/ 4990506 w 12192001"/>
              <a:gd name="connsiteY5" fmla="*/ 612635 h 1445191"/>
              <a:gd name="connsiteX6" fmla="*/ 4990587 w 12192001"/>
              <a:gd name="connsiteY6" fmla="*/ 612785 h 1445191"/>
              <a:gd name="connsiteX7" fmla="*/ 5017399 w 12192001"/>
              <a:gd name="connsiteY7" fmla="*/ 564223 h 1445191"/>
              <a:gd name="connsiteX8" fmla="*/ 5836210 w 12192001"/>
              <a:gd name="connsiteY8" fmla="*/ 136221 h 1445191"/>
              <a:gd name="connsiteX9" fmla="*/ 6306886 w 12192001"/>
              <a:gd name="connsiteY9" fmla="*/ 253387 h 1445191"/>
              <a:gd name="connsiteX10" fmla="*/ 6347988 w 12192001"/>
              <a:gd name="connsiteY10" fmla="*/ 277935 h 1445191"/>
              <a:gd name="connsiteX11" fmla="*/ 6394194 w 12192001"/>
              <a:gd name="connsiteY11" fmla="*/ 222879 h 1445191"/>
              <a:gd name="connsiteX12" fmla="*/ 6941520 w 12192001"/>
              <a:gd name="connsiteY12" fmla="*/ 0 h 1445191"/>
              <a:gd name="connsiteX13" fmla="*/ 7488846 w 12192001"/>
              <a:gd name="connsiteY13" fmla="*/ 222879 h 1445191"/>
              <a:gd name="connsiteX14" fmla="*/ 7529289 w 12192001"/>
              <a:gd name="connsiteY14" fmla="*/ 271069 h 1445191"/>
              <a:gd name="connsiteX15" fmla="*/ 7537925 w 12192001"/>
              <a:gd name="connsiteY15" fmla="*/ 265911 h 1445191"/>
              <a:gd name="connsiteX16" fmla="*/ 8008603 w 12192001"/>
              <a:gd name="connsiteY16" fmla="*/ 148745 h 1445191"/>
              <a:gd name="connsiteX17" fmla="*/ 8755262 w 12192001"/>
              <a:gd name="connsiteY17" fmla="*/ 484217 h 1445191"/>
              <a:gd name="connsiteX18" fmla="*/ 8852685 w 12192001"/>
              <a:gd name="connsiteY18" fmla="*/ 615575 h 1445191"/>
              <a:gd name="connsiteX19" fmla="*/ 8854308 w 12192001"/>
              <a:gd name="connsiteY19" fmla="*/ 612634 h 1445191"/>
              <a:gd name="connsiteX20" fmla="*/ 9496151 w 12192001"/>
              <a:gd name="connsiteY20" fmla="*/ 277136 h 1445191"/>
              <a:gd name="connsiteX21" fmla="*/ 9928922 w 12192001"/>
              <a:gd name="connsiteY21" fmla="*/ 407095 h 1445191"/>
              <a:gd name="connsiteX22" fmla="*/ 9938225 w 12192001"/>
              <a:gd name="connsiteY22" fmla="*/ 414641 h 1445191"/>
              <a:gd name="connsiteX23" fmla="*/ 9981920 w 12192001"/>
              <a:gd name="connsiteY23" fmla="*/ 335498 h 1445191"/>
              <a:gd name="connsiteX24" fmla="*/ 10623763 w 12192001"/>
              <a:gd name="connsiteY24" fmla="*/ 0 h 1445191"/>
              <a:gd name="connsiteX25" fmla="*/ 11265607 w 12192001"/>
              <a:gd name="connsiteY25" fmla="*/ 335498 h 1445191"/>
              <a:gd name="connsiteX26" fmla="*/ 11291202 w 12192001"/>
              <a:gd name="connsiteY26" fmla="*/ 381858 h 1445191"/>
              <a:gd name="connsiteX27" fmla="*/ 11306415 w 12192001"/>
              <a:gd name="connsiteY27" fmla="*/ 369518 h 1445191"/>
              <a:gd name="connsiteX28" fmla="*/ 11739186 w 12192001"/>
              <a:gd name="connsiteY28" fmla="*/ 239559 h 1445191"/>
              <a:gd name="connsiteX29" fmla="*/ 12171956 w 12192001"/>
              <a:gd name="connsiteY29" fmla="*/ 369518 h 1445191"/>
              <a:gd name="connsiteX30" fmla="*/ 12192001 w 12192001"/>
              <a:gd name="connsiteY30" fmla="*/ 385777 h 1445191"/>
              <a:gd name="connsiteX31" fmla="*/ 12192001 w 12192001"/>
              <a:gd name="connsiteY31" fmla="*/ 1445191 h 1445191"/>
              <a:gd name="connsiteX32" fmla="*/ 0 w 12192001"/>
              <a:gd name="connsiteY32" fmla="*/ 1445191 h 1445191"/>
              <a:gd name="connsiteX33" fmla="*/ 0 w 12192001"/>
              <a:gd name="connsiteY33" fmla="*/ 160691 h 1445191"/>
              <a:gd name="connsiteX34" fmla="*/ 41876 w 12192001"/>
              <a:gd name="connsiteY34" fmla="*/ 184935 h 1445191"/>
              <a:gd name="connsiteX35" fmla="*/ 134451 w 12192001"/>
              <a:gd name="connsiteY35" fmla="*/ 253847 h 1445191"/>
              <a:gd name="connsiteX36" fmla="*/ 135221 w 12192001"/>
              <a:gd name="connsiteY36" fmla="*/ 253387 h 1445191"/>
              <a:gd name="connsiteX37" fmla="*/ 605900 w 12192001"/>
              <a:gd name="connsiteY37" fmla="*/ 136221 h 1445191"/>
              <a:gd name="connsiteX38" fmla="*/ 1450394 w 12192001"/>
              <a:gd name="connsiteY38" fmla="*/ 603610 h 1445191"/>
              <a:gd name="connsiteX39" fmla="*/ 1457193 w 12192001"/>
              <a:gd name="connsiteY39" fmla="*/ 617070 h 1445191"/>
              <a:gd name="connsiteX40" fmla="*/ 1531063 w 12192001"/>
              <a:gd name="connsiteY40" fmla="*/ 529051 h 1445191"/>
              <a:gd name="connsiteX41" fmla="*/ 2118933 w 12192001"/>
              <a:gd name="connsiteY41" fmla="*/ 289663 h 1445191"/>
              <a:gd name="connsiteX42" fmla="*/ 2532753 w 12192001"/>
              <a:gd name="connsiteY42" fmla="*/ 397949 h 1445191"/>
              <a:gd name="connsiteX43" fmla="*/ 2559976 w 12192001"/>
              <a:gd name="connsiteY43" fmla="*/ 416495 h 1445191"/>
              <a:gd name="connsiteX44" fmla="*/ 2604696 w 12192001"/>
              <a:gd name="connsiteY44" fmla="*/ 335498 h 1445191"/>
              <a:gd name="connsiteX45" fmla="*/ 3246538 w 12192001"/>
              <a:gd name="connsiteY4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1" h="1445191">
                <a:moveTo>
                  <a:pt x="3246538" y="0"/>
                </a:moveTo>
                <a:cubicBezTo>
                  <a:pt x="3513718" y="0"/>
                  <a:pt x="3749281" y="133083"/>
                  <a:pt x="3888381" y="335498"/>
                </a:cubicBezTo>
                <a:lnTo>
                  <a:pt x="3925176" y="402142"/>
                </a:lnTo>
                <a:lnTo>
                  <a:pt x="4047372" y="336937"/>
                </a:lnTo>
                <a:cubicBezTo>
                  <a:pt x="4139977" y="298430"/>
                  <a:pt x="4241791" y="277137"/>
                  <a:pt x="4348662" y="277137"/>
                </a:cubicBezTo>
                <a:cubicBezTo>
                  <a:pt x="4615842" y="277137"/>
                  <a:pt x="4851406" y="410220"/>
                  <a:pt x="4990506" y="612635"/>
                </a:cubicBezTo>
                <a:lnTo>
                  <a:pt x="4990587" y="612785"/>
                </a:lnTo>
                <a:lnTo>
                  <a:pt x="5017399" y="564223"/>
                </a:lnTo>
                <a:cubicBezTo>
                  <a:pt x="5194852" y="305997"/>
                  <a:pt x="5495363" y="136221"/>
                  <a:pt x="5836210" y="136221"/>
                </a:cubicBezTo>
                <a:cubicBezTo>
                  <a:pt x="6006632" y="136221"/>
                  <a:pt x="6166972" y="178665"/>
                  <a:pt x="6306886" y="253387"/>
                </a:cubicBezTo>
                <a:lnTo>
                  <a:pt x="6347988" y="277935"/>
                </a:lnTo>
                <a:lnTo>
                  <a:pt x="6394194" y="222879"/>
                </a:lnTo>
                <a:cubicBezTo>
                  <a:pt x="6534266" y="85173"/>
                  <a:pt x="6727776" y="0"/>
                  <a:pt x="6941520" y="0"/>
                </a:cubicBezTo>
                <a:cubicBezTo>
                  <a:pt x="7155263" y="0"/>
                  <a:pt x="7348773" y="85173"/>
                  <a:pt x="7488846" y="222879"/>
                </a:cubicBezTo>
                <a:lnTo>
                  <a:pt x="7529289" y="271069"/>
                </a:lnTo>
                <a:lnTo>
                  <a:pt x="7537925" y="265911"/>
                </a:lnTo>
                <a:cubicBezTo>
                  <a:pt x="7677840" y="191189"/>
                  <a:pt x="7838181" y="148745"/>
                  <a:pt x="8008603" y="148745"/>
                </a:cubicBezTo>
                <a:cubicBezTo>
                  <a:pt x="8306843" y="148745"/>
                  <a:pt x="8574203" y="278730"/>
                  <a:pt x="8755262" y="484217"/>
                </a:cubicBezTo>
                <a:lnTo>
                  <a:pt x="8852685" y="615575"/>
                </a:lnTo>
                <a:lnTo>
                  <a:pt x="8854308" y="612634"/>
                </a:lnTo>
                <a:cubicBezTo>
                  <a:pt x="8993408" y="410219"/>
                  <a:pt x="9228971" y="277136"/>
                  <a:pt x="9496151" y="277136"/>
                </a:cubicBezTo>
                <a:cubicBezTo>
                  <a:pt x="9656459" y="277136"/>
                  <a:pt x="9805385" y="325046"/>
                  <a:pt x="9928922" y="407095"/>
                </a:cubicBezTo>
                <a:lnTo>
                  <a:pt x="9938225" y="414641"/>
                </a:lnTo>
                <a:lnTo>
                  <a:pt x="9981920" y="335498"/>
                </a:lnTo>
                <a:cubicBezTo>
                  <a:pt x="10121021" y="133083"/>
                  <a:pt x="10356583" y="0"/>
                  <a:pt x="10623763" y="0"/>
                </a:cubicBezTo>
                <a:cubicBezTo>
                  <a:pt x="10890944" y="0"/>
                  <a:pt x="11126506" y="133083"/>
                  <a:pt x="11265607" y="335498"/>
                </a:cubicBezTo>
                <a:lnTo>
                  <a:pt x="11291202" y="381858"/>
                </a:lnTo>
                <a:lnTo>
                  <a:pt x="11306415" y="369518"/>
                </a:lnTo>
                <a:cubicBezTo>
                  <a:pt x="11429952" y="287469"/>
                  <a:pt x="11578878" y="239559"/>
                  <a:pt x="11739186" y="239559"/>
                </a:cubicBezTo>
                <a:cubicBezTo>
                  <a:pt x="11899494" y="239559"/>
                  <a:pt x="12048420" y="287469"/>
                  <a:pt x="12171956" y="369518"/>
                </a:cubicBezTo>
                <a:lnTo>
                  <a:pt x="12192001" y="385777"/>
                </a:lnTo>
                <a:lnTo>
                  <a:pt x="12192001" y="1445191"/>
                </a:lnTo>
                <a:lnTo>
                  <a:pt x="0" y="1445191"/>
                </a:lnTo>
                <a:lnTo>
                  <a:pt x="0" y="160691"/>
                </a:lnTo>
                <a:lnTo>
                  <a:pt x="41876" y="184935"/>
                </a:lnTo>
                <a:lnTo>
                  <a:pt x="134451" y="253847"/>
                </a:lnTo>
                <a:lnTo>
                  <a:pt x="135221" y="253387"/>
                </a:lnTo>
                <a:cubicBezTo>
                  <a:pt x="275136" y="178665"/>
                  <a:pt x="435476" y="136221"/>
                  <a:pt x="605900" y="136221"/>
                </a:cubicBezTo>
                <a:cubicBezTo>
                  <a:pt x="963788" y="136221"/>
                  <a:pt x="1277208" y="323399"/>
                  <a:pt x="1450394" y="603610"/>
                </a:cubicBezTo>
                <a:lnTo>
                  <a:pt x="1457193" y="617070"/>
                </a:lnTo>
                <a:lnTo>
                  <a:pt x="1531063" y="529051"/>
                </a:lnTo>
                <a:cubicBezTo>
                  <a:pt x="1681511" y="381145"/>
                  <a:pt x="1889354" y="289663"/>
                  <a:pt x="2118933" y="289663"/>
                </a:cubicBezTo>
                <a:cubicBezTo>
                  <a:pt x="2269592" y="289663"/>
                  <a:pt x="2410892" y="329061"/>
                  <a:pt x="2532753" y="397949"/>
                </a:cubicBezTo>
                <a:lnTo>
                  <a:pt x="2559976" y="416495"/>
                </a:lnTo>
                <a:lnTo>
                  <a:pt x="2604696" y="335498"/>
                </a:lnTo>
                <a:cubicBezTo>
                  <a:pt x="2743795" y="133083"/>
                  <a:pt x="2979358" y="0"/>
                  <a:pt x="324653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8"/>
          <p:cNvSpPr/>
          <p:nvPr/>
        </p:nvSpPr>
        <p:spPr>
          <a:xfrm>
            <a:off x="0" y="5724525"/>
            <a:ext cx="12192000" cy="1133475"/>
          </a:xfrm>
          <a:custGeom>
            <a:avLst/>
            <a:gdLst>
              <a:gd name="connsiteX0" fmla="*/ 4783442 w 12192001"/>
              <a:gd name="connsiteY0" fmla="*/ 0 h 1133339"/>
              <a:gd name="connsiteX1" fmla="*/ 5390536 w 12192001"/>
              <a:gd name="connsiteY1" fmla="*/ 268294 h 1133339"/>
              <a:gd name="connsiteX2" fmla="*/ 5418659 w 12192001"/>
              <a:gd name="connsiteY2" fmla="*/ 311359 h 1133339"/>
              <a:gd name="connsiteX3" fmla="*/ 5445718 w 12192001"/>
              <a:gd name="connsiteY3" fmla="*/ 309092 h 1133339"/>
              <a:gd name="connsiteX4" fmla="*/ 5966086 w 12192001"/>
              <a:gd name="connsiteY4" fmla="*/ 539058 h 1133339"/>
              <a:gd name="connsiteX5" fmla="*/ 5998471 w 12192001"/>
              <a:gd name="connsiteY5" fmla="*/ 588645 h 1133339"/>
              <a:gd name="connsiteX6" fmla="*/ 6084786 w 12192001"/>
              <a:gd name="connsiteY6" fmla="*/ 549703 h 1133339"/>
              <a:gd name="connsiteX7" fmla="*/ 6329055 w 12192001"/>
              <a:gd name="connsiteY7" fmla="*/ 508714 h 1133339"/>
              <a:gd name="connsiteX8" fmla="*/ 6382291 w 12192001"/>
              <a:gd name="connsiteY8" fmla="*/ 512618 h 1133339"/>
              <a:gd name="connsiteX9" fmla="*/ 6419886 w 12192001"/>
              <a:gd name="connsiteY9" fmla="*/ 474742 h 1133339"/>
              <a:gd name="connsiteX10" fmla="*/ 6863627 w 12192001"/>
              <a:gd name="connsiteY10" fmla="*/ 321971 h 1133339"/>
              <a:gd name="connsiteX11" fmla="*/ 7107895 w 12192001"/>
              <a:gd name="connsiteY11" fmla="*/ 362960 h 1133339"/>
              <a:gd name="connsiteX12" fmla="*/ 7202810 w 12192001"/>
              <a:gd name="connsiteY12" fmla="*/ 405780 h 1133339"/>
              <a:gd name="connsiteX13" fmla="*/ 7213903 w 12192001"/>
              <a:gd name="connsiteY13" fmla="*/ 398172 h 1133339"/>
              <a:gd name="connsiteX14" fmla="*/ 7564766 w 12192001"/>
              <a:gd name="connsiteY14" fmla="*/ 309092 h 1133339"/>
              <a:gd name="connsiteX15" fmla="*/ 8008506 w 12192001"/>
              <a:gd name="connsiteY15" fmla="*/ 461863 h 1133339"/>
              <a:gd name="connsiteX16" fmla="*/ 8052822 w 12192001"/>
              <a:gd name="connsiteY16" fmla="*/ 506507 h 1133339"/>
              <a:gd name="connsiteX17" fmla="*/ 8060557 w 12192001"/>
              <a:gd name="connsiteY17" fmla="*/ 501203 h 1133339"/>
              <a:gd name="connsiteX18" fmla="*/ 8411422 w 12192001"/>
              <a:gd name="connsiteY18" fmla="*/ 412123 h 1133339"/>
              <a:gd name="connsiteX19" fmla="*/ 8989649 w 12192001"/>
              <a:gd name="connsiteY19" fmla="*/ 730689 h 1133339"/>
              <a:gd name="connsiteX20" fmla="*/ 8994011 w 12192001"/>
              <a:gd name="connsiteY20" fmla="*/ 742369 h 1133339"/>
              <a:gd name="connsiteX21" fmla="*/ 9000624 w 12192001"/>
              <a:gd name="connsiteY21" fmla="*/ 732242 h 1133339"/>
              <a:gd name="connsiteX22" fmla="*/ 9520993 w 12192001"/>
              <a:gd name="connsiteY22" fmla="*/ 502276 h 1133339"/>
              <a:gd name="connsiteX23" fmla="*/ 9736762 w 12192001"/>
              <a:gd name="connsiteY23" fmla="*/ 533926 h 1133339"/>
              <a:gd name="connsiteX24" fmla="*/ 9822666 w 12192001"/>
              <a:gd name="connsiteY24" fmla="*/ 567236 h 1133339"/>
              <a:gd name="connsiteX25" fmla="*/ 9849091 w 12192001"/>
              <a:gd name="connsiteY25" fmla="*/ 526771 h 1133339"/>
              <a:gd name="connsiteX26" fmla="*/ 10216623 w 12192001"/>
              <a:gd name="connsiteY26" fmla="*/ 364348 h 1133339"/>
              <a:gd name="connsiteX27" fmla="*/ 10584155 w 12192001"/>
              <a:gd name="connsiteY27" fmla="*/ 526771 h 1133339"/>
              <a:gd name="connsiteX28" fmla="*/ 10607270 w 12192001"/>
              <a:gd name="connsiteY28" fmla="*/ 562169 h 1133339"/>
              <a:gd name="connsiteX29" fmla="*/ 10634903 w 12192001"/>
              <a:gd name="connsiteY29" fmla="*/ 549703 h 1133339"/>
              <a:gd name="connsiteX30" fmla="*/ 10879171 w 12192001"/>
              <a:gd name="connsiteY30" fmla="*/ 508714 h 1133339"/>
              <a:gd name="connsiteX31" fmla="*/ 11415862 w 12192001"/>
              <a:gd name="connsiteY31" fmla="*/ 759843 h 1133339"/>
              <a:gd name="connsiteX32" fmla="*/ 11427708 w 12192001"/>
              <a:gd name="connsiteY32" fmla="*/ 779672 h 1133339"/>
              <a:gd name="connsiteX33" fmla="*/ 11443598 w 12192001"/>
              <a:gd name="connsiteY33" fmla="*/ 737128 h 1133339"/>
              <a:gd name="connsiteX34" fmla="*/ 12021824 w 12192001"/>
              <a:gd name="connsiteY34" fmla="*/ 418562 h 1133339"/>
              <a:gd name="connsiteX35" fmla="*/ 12148296 w 12192001"/>
              <a:gd name="connsiteY35" fmla="*/ 429159 h 1133339"/>
              <a:gd name="connsiteX36" fmla="*/ 12192001 w 12192001"/>
              <a:gd name="connsiteY36" fmla="*/ 440435 h 1133339"/>
              <a:gd name="connsiteX37" fmla="*/ 12192001 w 12192001"/>
              <a:gd name="connsiteY37" fmla="*/ 1133339 h 1133339"/>
              <a:gd name="connsiteX38" fmla="*/ 0 w 12192001"/>
              <a:gd name="connsiteY38" fmla="*/ 1133339 h 1133339"/>
              <a:gd name="connsiteX39" fmla="*/ 0 w 12192001"/>
              <a:gd name="connsiteY39" fmla="*/ 510365 h 1133339"/>
              <a:gd name="connsiteX40" fmla="*/ 22512 w 12192001"/>
              <a:gd name="connsiteY40" fmla="*/ 508714 h 1133339"/>
              <a:gd name="connsiteX41" fmla="*/ 497027 w 12192001"/>
              <a:gd name="connsiteY41" fmla="*/ 688964 h 1133339"/>
              <a:gd name="connsiteX42" fmla="*/ 501680 w 12192001"/>
              <a:gd name="connsiteY42" fmla="*/ 694269 h 1133339"/>
              <a:gd name="connsiteX43" fmla="*/ 518573 w 12192001"/>
              <a:gd name="connsiteY43" fmla="*/ 668401 h 1133339"/>
              <a:gd name="connsiteX44" fmla="*/ 1083912 w 12192001"/>
              <a:gd name="connsiteY44" fmla="*/ 418562 h 1133339"/>
              <a:gd name="connsiteX45" fmla="*/ 1349289 w 12192001"/>
              <a:gd name="connsiteY45" fmla="*/ 463094 h 1133339"/>
              <a:gd name="connsiteX46" fmla="*/ 1420528 w 12192001"/>
              <a:gd name="connsiteY46" fmla="*/ 495232 h 1133339"/>
              <a:gd name="connsiteX47" fmla="*/ 1453652 w 12192001"/>
              <a:gd name="connsiteY47" fmla="*/ 461863 h 1133339"/>
              <a:gd name="connsiteX48" fmla="*/ 1897391 w 12192001"/>
              <a:gd name="connsiteY48" fmla="*/ 309092 h 1133339"/>
              <a:gd name="connsiteX49" fmla="*/ 2141659 w 12192001"/>
              <a:gd name="connsiteY49" fmla="*/ 350081 h 1133339"/>
              <a:gd name="connsiteX50" fmla="*/ 2242051 w 12192001"/>
              <a:gd name="connsiteY50" fmla="*/ 395372 h 1133339"/>
              <a:gd name="connsiteX51" fmla="*/ 2306042 w 12192001"/>
              <a:gd name="connsiteY51" fmla="*/ 366503 h 1133339"/>
              <a:gd name="connsiteX52" fmla="*/ 2571419 w 12192001"/>
              <a:gd name="connsiteY52" fmla="*/ 321971 h 1133339"/>
              <a:gd name="connsiteX53" fmla="*/ 3199618 w 12192001"/>
              <a:gd name="connsiteY53" fmla="*/ 668067 h 1133339"/>
              <a:gd name="connsiteX54" fmla="*/ 3225139 w 12192001"/>
              <a:gd name="connsiteY54" fmla="*/ 736404 h 1133339"/>
              <a:gd name="connsiteX55" fmla="*/ 3242934 w 12192001"/>
              <a:gd name="connsiteY55" fmla="*/ 731813 h 1133339"/>
              <a:gd name="connsiteX56" fmla="*/ 3369406 w 12192001"/>
              <a:gd name="connsiteY56" fmla="*/ 721216 h 1133339"/>
              <a:gd name="connsiteX57" fmla="*/ 3391102 w 12192001"/>
              <a:gd name="connsiteY57" fmla="*/ 722353 h 1133339"/>
              <a:gd name="connsiteX58" fmla="*/ 3426468 w 12192001"/>
              <a:gd name="connsiteY58" fmla="*/ 627658 h 1133339"/>
              <a:gd name="connsiteX59" fmla="*/ 4004695 w 12192001"/>
              <a:gd name="connsiteY59" fmla="*/ 309092 h 1133339"/>
              <a:gd name="connsiteX60" fmla="*/ 4131167 w 12192001"/>
              <a:gd name="connsiteY60" fmla="*/ 319689 h 1133339"/>
              <a:gd name="connsiteX61" fmla="*/ 4141105 w 12192001"/>
              <a:gd name="connsiteY61" fmla="*/ 322253 h 1133339"/>
              <a:gd name="connsiteX62" fmla="*/ 4176342 w 12192001"/>
              <a:gd name="connsiteY62" fmla="*/ 268294 h 1133339"/>
              <a:gd name="connsiteX63" fmla="*/ 4783442 w 12192001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1" h="1133339">
                <a:moveTo>
                  <a:pt x="4783442" y="0"/>
                </a:moveTo>
                <a:cubicBezTo>
                  <a:pt x="5036157" y="0"/>
                  <a:pt x="5258967" y="106424"/>
                  <a:pt x="5390536" y="268294"/>
                </a:cubicBezTo>
                <a:lnTo>
                  <a:pt x="5418659" y="311359"/>
                </a:lnTo>
                <a:lnTo>
                  <a:pt x="5445718" y="309092"/>
                </a:lnTo>
                <a:cubicBezTo>
                  <a:pt x="5662331" y="309092"/>
                  <a:pt x="5853314" y="400313"/>
                  <a:pt x="5966086" y="539058"/>
                </a:cubicBezTo>
                <a:lnTo>
                  <a:pt x="5998471" y="588645"/>
                </a:lnTo>
                <a:lnTo>
                  <a:pt x="6084786" y="549703"/>
                </a:lnTo>
                <a:cubicBezTo>
                  <a:pt x="6159865" y="523309"/>
                  <a:pt x="6242409" y="508714"/>
                  <a:pt x="6329055" y="508714"/>
                </a:cubicBezTo>
                <a:lnTo>
                  <a:pt x="6382291" y="512618"/>
                </a:lnTo>
                <a:lnTo>
                  <a:pt x="6419886" y="474742"/>
                </a:lnTo>
                <a:cubicBezTo>
                  <a:pt x="6533449" y="380352"/>
                  <a:pt x="6690336" y="321971"/>
                  <a:pt x="6863627" y="321971"/>
                </a:cubicBezTo>
                <a:cubicBezTo>
                  <a:pt x="6950273" y="321971"/>
                  <a:pt x="7032817" y="336566"/>
                  <a:pt x="7107895" y="362960"/>
                </a:cubicBezTo>
                <a:lnTo>
                  <a:pt x="7202810" y="405780"/>
                </a:lnTo>
                <a:lnTo>
                  <a:pt x="7213903" y="398172"/>
                </a:lnTo>
                <a:cubicBezTo>
                  <a:pt x="7314059" y="341931"/>
                  <a:pt x="7434800" y="309092"/>
                  <a:pt x="7564766" y="309092"/>
                </a:cubicBezTo>
                <a:cubicBezTo>
                  <a:pt x="7738057" y="309092"/>
                  <a:pt x="7894943" y="367473"/>
                  <a:pt x="8008506" y="461863"/>
                </a:cubicBezTo>
                <a:lnTo>
                  <a:pt x="8052822" y="506507"/>
                </a:lnTo>
                <a:lnTo>
                  <a:pt x="8060557" y="501203"/>
                </a:lnTo>
                <a:cubicBezTo>
                  <a:pt x="8160713" y="444962"/>
                  <a:pt x="8281454" y="412123"/>
                  <a:pt x="8411422" y="412123"/>
                </a:cubicBezTo>
                <a:cubicBezTo>
                  <a:pt x="8671358" y="412123"/>
                  <a:pt x="8894382" y="543481"/>
                  <a:pt x="8989649" y="730689"/>
                </a:cubicBezTo>
                <a:lnTo>
                  <a:pt x="8994011" y="742369"/>
                </a:lnTo>
                <a:lnTo>
                  <a:pt x="9000624" y="732242"/>
                </a:lnTo>
                <a:cubicBezTo>
                  <a:pt x="9113399" y="593497"/>
                  <a:pt x="9304380" y="502276"/>
                  <a:pt x="9520993" y="502276"/>
                </a:cubicBezTo>
                <a:cubicBezTo>
                  <a:pt x="9596808" y="502276"/>
                  <a:pt x="9669483" y="513450"/>
                  <a:pt x="9736762" y="533926"/>
                </a:cubicBezTo>
                <a:lnTo>
                  <a:pt x="9822666" y="567236"/>
                </a:lnTo>
                <a:lnTo>
                  <a:pt x="9849091" y="526771"/>
                </a:lnTo>
                <a:cubicBezTo>
                  <a:pt x="9928743" y="428776"/>
                  <a:pt x="10063630" y="364348"/>
                  <a:pt x="10216623" y="364348"/>
                </a:cubicBezTo>
                <a:cubicBezTo>
                  <a:pt x="10369615" y="364348"/>
                  <a:pt x="10504503" y="428776"/>
                  <a:pt x="10584155" y="526771"/>
                </a:cubicBezTo>
                <a:lnTo>
                  <a:pt x="10607270" y="562169"/>
                </a:lnTo>
                <a:lnTo>
                  <a:pt x="10634903" y="549703"/>
                </a:lnTo>
                <a:cubicBezTo>
                  <a:pt x="10709981" y="523309"/>
                  <a:pt x="10792525" y="508714"/>
                  <a:pt x="10879171" y="508714"/>
                </a:cubicBezTo>
                <a:cubicBezTo>
                  <a:pt x="11106615" y="508714"/>
                  <a:pt x="11305799" y="609285"/>
                  <a:pt x="11415862" y="759843"/>
                </a:cubicBezTo>
                <a:lnTo>
                  <a:pt x="11427708" y="779672"/>
                </a:lnTo>
                <a:lnTo>
                  <a:pt x="11443598" y="737128"/>
                </a:lnTo>
                <a:cubicBezTo>
                  <a:pt x="11538863" y="549920"/>
                  <a:pt x="11761888" y="418562"/>
                  <a:pt x="12021824" y="418562"/>
                </a:cubicBezTo>
                <a:cubicBezTo>
                  <a:pt x="12065147" y="418562"/>
                  <a:pt x="12107444" y="422211"/>
                  <a:pt x="12148296" y="429159"/>
                </a:cubicBezTo>
                <a:lnTo>
                  <a:pt x="12192001" y="440435"/>
                </a:lnTo>
                <a:lnTo>
                  <a:pt x="12192001" y="1133339"/>
                </a:lnTo>
                <a:lnTo>
                  <a:pt x="0" y="1133339"/>
                </a:lnTo>
                <a:lnTo>
                  <a:pt x="0" y="510365"/>
                </a:lnTo>
                <a:lnTo>
                  <a:pt x="22512" y="508714"/>
                </a:lnTo>
                <a:cubicBezTo>
                  <a:pt x="212048" y="508714"/>
                  <a:pt x="381960" y="578555"/>
                  <a:pt x="497027" y="688964"/>
                </a:cubicBezTo>
                <a:lnTo>
                  <a:pt x="501680" y="694269"/>
                </a:lnTo>
                <a:lnTo>
                  <a:pt x="518573" y="668401"/>
                </a:lnTo>
                <a:cubicBezTo>
                  <a:pt x="641094" y="517666"/>
                  <a:pt x="848579" y="418562"/>
                  <a:pt x="1083912" y="418562"/>
                </a:cubicBezTo>
                <a:cubicBezTo>
                  <a:pt x="1178045" y="418562"/>
                  <a:pt x="1267722" y="434418"/>
                  <a:pt x="1349289" y="463094"/>
                </a:cubicBezTo>
                <a:lnTo>
                  <a:pt x="1420528" y="495232"/>
                </a:lnTo>
                <a:lnTo>
                  <a:pt x="1453652" y="461863"/>
                </a:lnTo>
                <a:cubicBezTo>
                  <a:pt x="1567215" y="367473"/>
                  <a:pt x="1724100" y="309092"/>
                  <a:pt x="1897391" y="309092"/>
                </a:cubicBezTo>
                <a:cubicBezTo>
                  <a:pt x="1984036" y="309092"/>
                  <a:pt x="2066580" y="323687"/>
                  <a:pt x="2141659" y="350081"/>
                </a:cubicBezTo>
                <a:lnTo>
                  <a:pt x="2242051" y="395372"/>
                </a:lnTo>
                <a:lnTo>
                  <a:pt x="2306042" y="366503"/>
                </a:lnTo>
                <a:cubicBezTo>
                  <a:pt x="2387609" y="337827"/>
                  <a:pt x="2477286" y="321971"/>
                  <a:pt x="2571419" y="321971"/>
                </a:cubicBezTo>
                <a:cubicBezTo>
                  <a:pt x="2853820" y="321971"/>
                  <a:pt x="3096119" y="464681"/>
                  <a:pt x="3199618" y="668067"/>
                </a:cubicBezTo>
                <a:lnTo>
                  <a:pt x="3225139" y="736404"/>
                </a:lnTo>
                <a:lnTo>
                  <a:pt x="3242934" y="731813"/>
                </a:lnTo>
                <a:cubicBezTo>
                  <a:pt x="3283786" y="724865"/>
                  <a:pt x="3326083" y="721216"/>
                  <a:pt x="3369406" y="721216"/>
                </a:cubicBezTo>
                <a:lnTo>
                  <a:pt x="3391102" y="722353"/>
                </a:lnTo>
                <a:lnTo>
                  <a:pt x="3426468" y="627658"/>
                </a:lnTo>
                <a:cubicBezTo>
                  <a:pt x="3521734" y="440450"/>
                  <a:pt x="3744758" y="309092"/>
                  <a:pt x="4004695" y="309092"/>
                </a:cubicBezTo>
                <a:cubicBezTo>
                  <a:pt x="4048018" y="309092"/>
                  <a:pt x="4090315" y="312741"/>
                  <a:pt x="4131167" y="319689"/>
                </a:cubicBezTo>
                <a:lnTo>
                  <a:pt x="4141105" y="322253"/>
                </a:lnTo>
                <a:lnTo>
                  <a:pt x="4176342" y="268294"/>
                </a:lnTo>
                <a:cubicBezTo>
                  <a:pt x="4307913" y="106424"/>
                  <a:pt x="4530723" y="0"/>
                  <a:pt x="4783442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任意多边形 19"/>
          <p:cNvSpPr/>
          <p:nvPr/>
        </p:nvSpPr>
        <p:spPr>
          <a:xfrm rot="20700000" flipH="1">
            <a:off x="7818967" y="727075"/>
            <a:ext cx="1183217" cy="61277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3115" y="2658508"/>
            <a:ext cx="5514879" cy="75713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283115" y="3452786"/>
            <a:ext cx="5514879" cy="42473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3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599565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5565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0965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165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6965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tags" Target="../tags/tag6.xml"/><Relationship Id="rId7" Type="http://schemas.openxmlformats.org/officeDocument/2006/relationships/image" Target="../media/image2.jpeg"/><Relationship Id="rId6" Type="http://schemas.openxmlformats.org/officeDocument/2006/relationships/image" Target="../media/image1.jpeg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tags" Target="../tags/tag2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28.xml"/><Relationship Id="rId14" Type="http://schemas.openxmlformats.org/officeDocument/2006/relationships/tags" Target="../tags/tag27.xml"/><Relationship Id="rId13" Type="http://schemas.openxmlformats.org/officeDocument/2006/relationships/tags" Target="../tags/tag26.xml"/><Relationship Id="rId12" Type="http://schemas.openxmlformats.org/officeDocument/2006/relationships/tags" Target="../tags/tag25.xml"/><Relationship Id="rId11" Type="http://schemas.openxmlformats.org/officeDocument/2006/relationships/tags" Target="../tags/tag24.xml"/><Relationship Id="rId10" Type="http://schemas.openxmlformats.org/officeDocument/2006/relationships/tags" Target="../tags/tag23.xml"/><Relationship Id="rId1" Type="http://schemas.openxmlformats.org/officeDocument/2006/relationships/tags" Target="../tags/tag14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37.xml"/><Relationship Id="rId8" Type="http://schemas.openxmlformats.org/officeDocument/2006/relationships/tags" Target="../tags/tag36.xml"/><Relationship Id="rId7" Type="http://schemas.openxmlformats.org/officeDocument/2006/relationships/tags" Target="../tags/tag35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29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tags" Target="../tags/tag3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6.xml"/><Relationship Id="rId1" Type="http://schemas.openxmlformats.org/officeDocument/2006/relationships/tags" Target="../tags/tag4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47.xml"/><Relationship Id="rId1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4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7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.xml"/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tags" Target="../tags/tag4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audio" Target="../media/audio1.wav"/><Relationship Id="rId1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3"/>
          <p:cNvSpPr/>
          <p:nvPr>
            <p:custDataLst>
              <p:tags r:id="rId1"/>
            </p:custDataLst>
          </p:nvPr>
        </p:nvSpPr>
        <p:spPr>
          <a:xfrm>
            <a:off x="5339715" y="2056130"/>
            <a:ext cx="6216015" cy="3907790"/>
          </a:xfrm>
          <a:prstGeom prst="rect">
            <a:avLst/>
          </a:prstGeom>
          <a:noFill/>
          <a:ln w="19050">
            <a:solidFill>
              <a:schemeClr val="accent1">
                <a:alpha val="2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" name="矩形 12"/>
          <p:cNvSpPr/>
          <p:nvPr>
            <p:custDataLst>
              <p:tags r:id="rId2"/>
            </p:custDataLst>
          </p:nvPr>
        </p:nvSpPr>
        <p:spPr>
          <a:xfrm>
            <a:off x="735330" y="2056130"/>
            <a:ext cx="4242435" cy="3907790"/>
          </a:xfrm>
          <a:prstGeom prst="rect">
            <a:avLst/>
          </a:prstGeom>
          <a:noFill/>
          <a:ln w="19050">
            <a:solidFill>
              <a:schemeClr val="accent1">
                <a:alpha val="2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" name="矩形 16"/>
          <p:cNvSpPr/>
          <p:nvPr>
            <p:custDataLst>
              <p:tags r:id="rId3"/>
            </p:custDataLst>
          </p:nvPr>
        </p:nvSpPr>
        <p:spPr>
          <a:xfrm>
            <a:off x="5520055" y="2208530"/>
            <a:ext cx="6188075" cy="3907790"/>
          </a:xfrm>
          <a:prstGeom prst="rect">
            <a:avLst/>
          </a:prstGeom>
          <a:solidFill>
            <a:schemeClr val="lt2"/>
          </a:solidFill>
          <a:ln w="19050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3335175" y="831785"/>
            <a:ext cx="5491480" cy="150431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63500" tIns="25400" rIns="63500" bIns="25400" rtlCol="0" anchor="t" anchorCtr="0">
            <a:normAutofit fontScale="97500"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6800" spc="16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世外桃源</a:t>
            </a:r>
            <a:r>
              <a:rPr lang="en-US" sz="4000" b="1" spc="16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endParaRPr lang="en-US" sz="4000" b="1" spc="160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87730" y="2208530"/>
            <a:ext cx="4251325" cy="3907790"/>
            <a:chOff x="1398" y="3478"/>
            <a:chExt cx="6695" cy="6154"/>
          </a:xfrm>
        </p:grpSpPr>
        <p:sp>
          <p:nvSpPr>
            <p:cNvPr id="16" name="矩形 14"/>
            <p:cNvSpPr/>
            <p:nvPr>
              <p:custDataLst>
                <p:tags r:id="rId5"/>
              </p:custDataLst>
            </p:nvPr>
          </p:nvSpPr>
          <p:spPr>
            <a:xfrm>
              <a:off x="1398" y="3478"/>
              <a:ext cx="6695" cy="6154"/>
            </a:xfrm>
            <a:prstGeom prst="rect">
              <a:avLst/>
            </a:prstGeom>
            <a:solidFill>
              <a:schemeClr val="lt2"/>
            </a:solidFill>
            <a:ln w="19050">
              <a:solidFill>
                <a:schemeClr val="accent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en-US" altLang="zh-CN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408" y="8265"/>
              <a:ext cx="443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chemeClr val="bg1">
                      <a:lumMod val="9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       陶弘景</a:t>
              </a:r>
              <a:endParaRPr lang="zh-CN" altLang="en-US" sz="2400" b="1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pic>
        <p:nvPicPr>
          <p:cNvPr id="6" name="图片 5" descr="图片包含 树, 自然, 户外, 草&#10;&#10;已生成极高可信度的说明"/>
          <p:cNvPicPr>
            <a:picLocks noChangeAspect="1"/>
          </p:cNvPicPr>
          <p:nvPr/>
        </p:nvPicPr>
        <p:blipFill>
          <a:blip r:embed="rId6" cstate="print"/>
          <a:srcRect l="5347" r="7875"/>
          <a:stretch>
            <a:fillRect/>
          </a:stretch>
        </p:blipFill>
        <p:spPr>
          <a:xfrm>
            <a:off x="1143635" y="2485390"/>
            <a:ext cx="3908425" cy="3371215"/>
          </a:xfrm>
          <a:prstGeom prst="rect">
            <a:avLst/>
          </a:prstGeom>
        </p:spPr>
      </p:pic>
      <p:pic>
        <p:nvPicPr>
          <p:cNvPr id="100" name="图片 99"/>
          <p:cNvPicPr/>
          <p:nvPr/>
        </p:nvPicPr>
        <p:blipFill>
          <a:blip r:embed="rId7"/>
          <a:stretch>
            <a:fillRect/>
          </a:stretch>
        </p:blipFill>
        <p:spPr>
          <a:xfrm>
            <a:off x="5737225" y="2485390"/>
            <a:ext cx="5742305" cy="337121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文本框 99"/>
          <p:cNvSpPr txBox="1"/>
          <p:nvPr/>
        </p:nvSpPr>
        <p:spPr>
          <a:xfrm>
            <a:off x="723901" y="1519238"/>
            <a:ext cx="10456863" cy="4442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晋太元中，武陵人捕鱼</a:t>
            </a:r>
            <a:r>
              <a:rPr lang="zh-CN" altLang="zh-CN" sz="2800" b="1" u="sng" noProof="1">
                <a:solidFill>
                  <a:srgbClr val="C0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为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业。</a:t>
            </a:r>
            <a:r>
              <a:rPr lang="zh-CN" altLang="zh-CN" sz="2800" b="1" u="sng" noProof="1">
                <a:solidFill>
                  <a:srgbClr val="C0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缘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溪行，忘路</a:t>
            </a:r>
            <a:r>
              <a:rPr lang="zh-CN" altLang="zh-CN" sz="2800" b="1" u="sng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之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远近。</a:t>
            </a:r>
            <a:endParaRPr lang="zh-CN" altLang="zh-CN" sz="2800" b="1" u="sng" noProof="1">
              <a:latin typeface="黑体" panose="02010609060101010101" charset="-122"/>
              <a:ea typeface="黑体" panose="02010609060101010101" charset="-122"/>
              <a:cs typeface="+mn-cs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sz="2800" b="1" u="sng" noProof="1">
              <a:latin typeface="黑体" panose="02010609060101010101" charset="-122"/>
              <a:ea typeface="黑体" panose="02010609060101010101" charset="-122"/>
              <a:cs typeface="+mn-cs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sz="2800" b="1" u="sng" noProof="1">
              <a:latin typeface="黑体" panose="02010609060101010101" charset="-122"/>
              <a:ea typeface="黑体" panose="02010609060101010101" charset="-122"/>
              <a:cs typeface="+mn-cs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忽逢桃花林，夹岸数百步，中无杂树，</a:t>
            </a:r>
            <a:r>
              <a:rPr lang="zh-CN" altLang="zh-CN" sz="2800" b="1" u="sng" noProof="1">
                <a:solidFill>
                  <a:srgbClr val="C0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芳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草</a:t>
            </a:r>
            <a:r>
              <a:rPr lang="zh-CN" altLang="zh-CN" sz="2800" b="1" u="sng" noProof="1">
                <a:solidFill>
                  <a:srgbClr val="C0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鲜美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，</a:t>
            </a:r>
            <a:r>
              <a:rPr lang="zh-CN" altLang="zh-CN" sz="2800" b="1" u="sng" noProof="1">
                <a:solidFill>
                  <a:srgbClr val="C0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落英</a:t>
            </a:r>
            <a:r>
              <a:rPr lang="zh-CN" altLang="zh-CN" sz="2800" b="1" u="sng" noProof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缤纷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。</a:t>
            </a:r>
            <a:endParaRPr lang="zh-CN" altLang="zh-CN" sz="2800" b="1" u="sng" noProof="1">
              <a:latin typeface="黑体" panose="02010609060101010101" charset="-122"/>
              <a:ea typeface="黑体" panose="02010609060101010101" charset="-122"/>
              <a:cs typeface="+mn-cs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sz="2800" b="1" u="sng" noProof="1">
              <a:latin typeface="黑体" panose="02010609060101010101" charset="-122"/>
              <a:ea typeface="黑体" panose="02010609060101010101" charset="-122"/>
              <a:cs typeface="+mn-cs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sz="2800" b="1" u="sng" noProof="1">
              <a:latin typeface="黑体" panose="02010609060101010101" charset="-122"/>
              <a:ea typeface="黑体" panose="02010609060101010101" charset="-122"/>
              <a:cs typeface="+mn-cs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渔人</a:t>
            </a:r>
            <a:r>
              <a:rPr lang="zh-CN" altLang="zh-CN" sz="2800" b="1" u="sng" noProof="1">
                <a:solidFill>
                  <a:srgbClr val="C0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甚</a:t>
            </a:r>
            <a:r>
              <a:rPr lang="zh-CN" altLang="zh-CN" sz="2800" b="1" u="sng" noProof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异</a:t>
            </a:r>
            <a:r>
              <a:rPr lang="zh-CN" altLang="zh-CN" sz="2800" b="1" u="sng" noProof="1">
                <a:solidFill>
                  <a:srgbClr val="C0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之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，复</a:t>
            </a:r>
            <a:r>
              <a:rPr lang="zh-CN" altLang="zh-CN" sz="2800" b="1" u="sng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前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行，欲</a:t>
            </a:r>
            <a:r>
              <a:rPr lang="zh-CN" altLang="zh-CN" sz="2800" b="1" u="sng" noProof="1">
                <a:solidFill>
                  <a:srgbClr val="C0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穷</a:t>
            </a:r>
            <a:r>
              <a:rPr lang="zh-CN" altLang="zh-CN" sz="2800" b="1" u="sng" noProof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其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林。</a:t>
            </a:r>
            <a:endParaRPr lang="zh-CN" altLang="zh-CN" sz="2800" b="1" u="sng" noProof="1">
              <a:latin typeface="黑体" panose="02010609060101010101" charset="-122"/>
              <a:ea typeface="黑体" panose="02010609060101010101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26050" y="1141095"/>
            <a:ext cx="1928495" cy="514045"/>
          </a:xfrm>
          <a:prstGeom prst="wedgeRoundRectCallout">
            <a:avLst>
              <a:gd name="adj1" fmla="val -22249"/>
              <a:gd name="adj2" fmla="val 71500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沿着，顺着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22515" y="2962275"/>
            <a:ext cx="1569085" cy="514081"/>
          </a:xfrm>
          <a:prstGeom prst="wedgeRoundRectCallout">
            <a:avLst>
              <a:gd name="adj1" fmla="val 118"/>
              <a:gd name="adj2" fmla="val 85050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新鲜美好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88780" y="2962275"/>
            <a:ext cx="1019175" cy="513973"/>
          </a:xfrm>
          <a:prstGeom prst="wedgeRoundRectCallout">
            <a:avLst>
              <a:gd name="adj1" fmla="val -55691"/>
              <a:gd name="adj2" fmla="val 86289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落花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2313" y="2093913"/>
            <a:ext cx="10825163" cy="598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2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东晋太元年间，武陵郡有个人以打鱼为生。一天他顺着溪水划船，忘记了路程的远近。</a:t>
            </a:r>
            <a:endParaRPr lang="zh-CN" altLang="zh-CN" sz="2200" b="1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3588" y="3857943"/>
            <a:ext cx="10491788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zh-CN" sz="22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忽然遇到一片桃花林，生长在溪的两岸，长达几百步，中间没有别的树，花草新鲜美好，落花繁多。</a:t>
            </a:r>
            <a:endParaRPr lang="zh-CN" altLang="zh-CN" sz="2200" b="1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150985" y="4567555"/>
            <a:ext cx="1891665" cy="510221"/>
          </a:xfrm>
          <a:prstGeom prst="wedgeRoundRectCallout">
            <a:avLst>
              <a:gd name="adj1" fmla="val -17327"/>
              <a:gd name="adj2" fmla="val -197958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繁多的样子</a:t>
            </a:r>
            <a:endParaRPr lang="zh-CN" altLang="en-US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55775" y="4812665"/>
            <a:ext cx="2207895" cy="417830"/>
          </a:xfrm>
          <a:prstGeom prst="wedgeRoundRectCallout">
            <a:avLst>
              <a:gd name="adj1" fmla="val -31696"/>
              <a:gd name="adj2" fmla="val 69188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noAutofit/>
          </a:bodyPr>
          <a:lstStyle/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对</a:t>
            </a:r>
            <a:r>
              <a:rPr lang="zh-CN" altLang="en-US" sz="2400" b="1" noProof="1">
                <a:latin typeface="宋体" panose="02010600030101010101" pitchFamily="2" charset="-122"/>
                <a:cs typeface="+mn-cs"/>
              </a:rPr>
              <a:t>…</a:t>
            </a:r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感到惊异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41913" y="4567238"/>
            <a:ext cx="622300" cy="510171"/>
          </a:xfrm>
          <a:prstGeom prst="wedgeRoundRectCallout">
            <a:avLst>
              <a:gd name="adj1" fmla="val -80969"/>
              <a:gd name="adj2" fmla="val 124346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尽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150995" y="1144905"/>
            <a:ext cx="967105" cy="510555"/>
          </a:xfrm>
          <a:prstGeom prst="wedgeRoundRectCallout">
            <a:avLst>
              <a:gd name="adj1" fmla="val -22249"/>
              <a:gd name="adj2" fmla="val 71500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作为</a:t>
            </a:r>
            <a:endParaRPr lang="zh-CN" altLang="en-US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716713" y="2961958"/>
            <a:ext cx="622300" cy="509209"/>
          </a:xfrm>
          <a:prstGeom prst="wedgeRoundRectCallout">
            <a:avLst>
              <a:gd name="adj1" fmla="val 1989"/>
              <a:gd name="adj2" fmla="val 81549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花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133158" y="4812348"/>
            <a:ext cx="622300" cy="509209"/>
          </a:xfrm>
          <a:prstGeom prst="wedgeRoundRectCallout">
            <a:avLst>
              <a:gd name="adj1" fmla="val 32601"/>
              <a:gd name="adj2" fmla="val 89323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很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755775" y="6299835"/>
            <a:ext cx="3362960" cy="475615"/>
          </a:xfrm>
          <a:prstGeom prst="wedgeRoundRectCallout">
            <a:avLst>
              <a:gd name="adj1" fmla="val -26478"/>
              <a:gd name="adj2" fmla="val -152536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noAutofit/>
          </a:bodyPr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代词，代所看到的景象</a:t>
            </a:r>
            <a:endParaRPr lang="zh-CN" altLang="en-US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0726" y="5791200"/>
            <a:ext cx="10033000" cy="598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2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渔人对此感到非常惊异，继续往前走，想要走到那片林子的尽头。</a:t>
            </a:r>
            <a:endParaRPr lang="zh-CN" altLang="zh-CN" sz="2200" b="1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955348" y="4903788"/>
            <a:ext cx="622300" cy="510087"/>
          </a:xfrm>
          <a:prstGeom prst="wedgeRoundRectCallout">
            <a:avLst>
              <a:gd name="adj1" fmla="val -128112"/>
              <a:gd name="adj2" fmla="val 57556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那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92245" y="4737100"/>
            <a:ext cx="958215" cy="510215"/>
          </a:xfrm>
          <a:prstGeom prst="wedgeRoundRectCallout">
            <a:avLst>
              <a:gd name="adj1" fmla="val -83754"/>
              <a:gd name="adj2" fmla="val 86289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向前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标题 12"/>
          <p:cNvSpPr>
            <a:spLocks noGrp="1"/>
          </p:cNvSpPr>
          <p:nvPr>
            <p:ph type="title"/>
          </p:nvPr>
        </p:nvSpPr>
        <p:spPr>
          <a:xfrm>
            <a:off x="609600" y="274955"/>
            <a:ext cx="2083435" cy="1143000"/>
          </a:xfrm>
        </p:spPr>
        <p:txBody>
          <a:bodyPr/>
          <a:p>
            <a:pPr algn="l"/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知文意</a:t>
            </a:r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262495" y="1144905"/>
            <a:ext cx="1527810" cy="510179"/>
          </a:xfrm>
          <a:prstGeom prst="wedgeRoundRectCallout">
            <a:avLst>
              <a:gd name="adj1" fmla="val -22249"/>
              <a:gd name="adj2" fmla="val 71500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助词，的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6" grpId="0"/>
      <p:bldP spid="5" grpId="0"/>
      <p:bldP spid="7" grpId="0"/>
      <p:bldP spid="8" grpId="0" bldLvl="0" animBg="1"/>
      <p:bldP spid="10" grpId="0" bldLvl="0" animBg="1"/>
      <p:bldP spid="11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9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6975475" y="3014345"/>
            <a:ext cx="1123950" cy="513949"/>
          </a:xfrm>
          <a:prstGeom prst="wedgeRoundRectCallout">
            <a:avLst>
              <a:gd name="adj1" fmla="val -17327"/>
              <a:gd name="adj2" fmla="val -197958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好像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90085" y="3422650"/>
            <a:ext cx="1634490" cy="514081"/>
          </a:xfrm>
          <a:prstGeom prst="wedgeRoundRectCallout">
            <a:avLst>
              <a:gd name="adj1" fmla="val -2591"/>
              <a:gd name="adj2" fmla="val 94385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仅仅、只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文本框 8"/>
          <p:cNvSpPr txBox="1"/>
          <p:nvPr/>
        </p:nvSpPr>
        <p:spPr>
          <a:xfrm>
            <a:off x="1017906" y="4479925"/>
            <a:ext cx="1030605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zh-CN" sz="22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（渔人）于是离开船，从洞口进去。起初，洞口很狭窄，只容一个人通过。又走了几十步，由狭窄幽暗突然变得开阔敞亮了。</a:t>
            </a:r>
            <a:endParaRPr lang="zh-CN" altLang="zh-CN" sz="2200" b="1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94740" y="3422650"/>
            <a:ext cx="1837055" cy="510179"/>
          </a:xfrm>
          <a:prstGeom prst="wedgeRoundRectCallout">
            <a:avLst>
              <a:gd name="adj1" fmla="val -28702"/>
              <a:gd name="adj2" fmla="val 73680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舍弃、丢下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069330" y="3422650"/>
            <a:ext cx="1015365" cy="513925"/>
          </a:xfrm>
          <a:prstGeom prst="wedgeRoundRectCallout">
            <a:avLst>
              <a:gd name="adj1" fmla="val -70458"/>
              <a:gd name="adj2" fmla="val 112529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通过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13026" y="1516380"/>
            <a:ext cx="1490663" cy="509209"/>
          </a:xfrm>
          <a:prstGeom prst="wedgeRoundRectCallout">
            <a:avLst>
              <a:gd name="adj1" fmla="val -22249"/>
              <a:gd name="adj2" fmla="val 71500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于是，就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31230" y="1417955"/>
            <a:ext cx="3644265" cy="510221"/>
          </a:xfrm>
          <a:prstGeom prst="wedgeRoundRectCallout">
            <a:avLst>
              <a:gd name="adj1" fmla="val -28702"/>
              <a:gd name="adj2" fmla="val 73680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隐隐约约，形容看不真切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文本框 8"/>
          <p:cNvSpPr txBox="1"/>
          <p:nvPr/>
        </p:nvSpPr>
        <p:spPr>
          <a:xfrm>
            <a:off x="858838" y="2441575"/>
            <a:ext cx="1017905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zh-CN" sz="22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桃林在溪水发源的地方就到头了，便出现一座山，山上有个小洞口，洞里隐隐约约好像有点光亮。</a:t>
            </a:r>
            <a:endParaRPr lang="zh-CN" altLang="zh-CN" sz="2200" b="1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3" name="标题 12"/>
          <p:cNvSpPr>
            <a:spLocks noGrp="1"/>
          </p:cNvSpPr>
          <p:nvPr>
            <p:ph type="title"/>
          </p:nvPr>
        </p:nvSpPr>
        <p:spPr>
          <a:xfrm>
            <a:off x="609600" y="274955"/>
            <a:ext cx="2083435" cy="1143000"/>
          </a:xfrm>
        </p:spPr>
        <p:txBody>
          <a:bodyPr/>
          <a:p>
            <a:pPr algn="l"/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知文意</a:t>
            </a:r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01075" y="3335020"/>
            <a:ext cx="1011555" cy="510181"/>
          </a:xfrm>
          <a:prstGeom prst="wedgeRoundRectCallout">
            <a:avLst>
              <a:gd name="adj1" fmla="val -28702"/>
              <a:gd name="adj2" fmla="val 73680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p>
            <a:r>
              <a:rPr lang="zh-CN" altLang="zh-CN" sz="2400" b="1">
                <a:solidFill>
                  <a:schemeClr val="tx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开阔</a:t>
            </a:r>
            <a:endParaRPr lang="zh-CN" altLang="zh-CN" sz="2400" b="1" noProof="1">
              <a:solidFill>
                <a:schemeClr val="tx1"/>
              </a:solidFill>
              <a:latin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260205" y="5056505"/>
            <a:ext cx="1470025" cy="510179"/>
          </a:xfrm>
          <a:prstGeom prst="wedgeRoundRectCallout">
            <a:avLst>
              <a:gd name="adj1" fmla="val -17327"/>
              <a:gd name="adj2" fmla="val -197958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2400" b="1">
                <a:solidFill>
                  <a:schemeClr val="tx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开阔</a:t>
            </a:r>
            <a:r>
              <a:rPr lang="zh-CN" altLang="en-US" sz="2400" b="1" noProof="1">
                <a:solidFill>
                  <a:schemeClr val="tx1"/>
                </a:solidFill>
                <a:latin typeface="宋体" panose="02010600030101010101" pitchFamily="2" charset="-122"/>
                <a:cs typeface="+mn-cs"/>
                <a:sym typeface="宋体" panose="02010600030101010101" pitchFamily="2" charset="-122"/>
              </a:rPr>
              <a:t>敞亮</a:t>
            </a:r>
            <a:endParaRPr lang="zh-CN" altLang="en-US" sz="2400" b="1" noProof="1">
              <a:solidFill>
                <a:schemeClr val="tx1"/>
              </a:solidFill>
              <a:latin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2" name="文本框 99"/>
          <p:cNvSpPr txBox="1"/>
          <p:nvPr/>
        </p:nvSpPr>
        <p:spPr>
          <a:xfrm>
            <a:off x="866776" y="1803400"/>
            <a:ext cx="10456863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林尽水源，</a:t>
            </a:r>
            <a:r>
              <a:rPr lang="zh-CN" altLang="zh-CN" sz="2800" b="1" u="sng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便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得一山，山有小口，</a:t>
            </a:r>
            <a:r>
              <a:rPr lang="zh-CN" altLang="zh-CN" sz="2800" b="1" u="sng" noProof="1">
                <a:solidFill>
                  <a:srgbClr val="C0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仿佛</a:t>
            </a:r>
            <a:r>
              <a:rPr lang="zh-CN" altLang="zh-CN" sz="2800" b="1" u="sng" noProof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若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有光。</a:t>
            </a:r>
            <a:endParaRPr lang="zh-CN" altLang="zh-CN" sz="2800" b="1" u="sng" noProof="1">
              <a:latin typeface="黑体" panose="02010609060101010101" charset="-122"/>
              <a:ea typeface="黑体" panose="02010609060101010101" charset="-122"/>
              <a:cs typeface="+mn-cs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sz="2800" b="1" u="sng" noProof="1">
              <a:latin typeface="黑体" panose="02010609060101010101" charset="-122"/>
              <a:ea typeface="黑体" panose="02010609060101010101" charset="-122"/>
              <a:cs typeface="+mn-cs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sz="2800" b="1" u="sng" noProof="1">
              <a:latin typeface="黑体" panose="02010609060101010101" charset="-122"/>
              <a:ea typeface="黑体" panose="02010609060101010101" charset="-122"/>
              <a:cs typeface="+mn-cs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便</a:t>
            </a:r>
            <a:r>
              <a:rPr lang="zh-CN" altLang="zh-CN" sz="2800" b="1" u="sng" noProof="1">
                <a:solidFill>
                  <a:srgbClr val="C0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舍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船，从口入。初极狭，</a:t>
            </a:r>
            <a:r>
              <a:rPr lang="zh-CN" altLang="zh-CN" sz="2800" b="1" u="sng" noProof="1">
                <a:solidFill>
                  <a:srgbClr val="C0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才</a:t>
            </a:r>
            <a:r>
              <a:rPr lang="zh-CN" altLang="zh-CN" sz="2800" b="1" u="sng" noProof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通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人。复行数十步，</a:t>
            </a:r>
            <a:r>
              <a:rPr lang="zh-CN" altLang="zh-CN" sz="2800" b="1" u="sng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豁</a:t>
            </a:r>
            <a:r>
              <a:rPr lang="zh-CN" altLang="zh-CN" sz="2800" b="1" u="sng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然</a:t>
            </a:r>
            <a:r>
              <a:rPr lang="zh-CN" altLang="zh-CN" sz="2800" b="1" u="sng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开朗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。</a:t>
            </a:r>
            <a:endParaRPr lang="zh-CN" altLang="zh-CN" sz="2800" b="1" u="sng" noProof="1">
              <a:latin typeface="黑体" panose="02010609060101010101" charset="-122"/>
              <a:ea typeface="黑体" panose="02010609060101010101" charset="-122"/>
              <a:cs typeface="+mn-cs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2" grpId="0"/>
      <p:bldP spid="9" grpId="0" bldLvl="0" animBg="1"/>
      <p:bldP spid="14" grpId="0" bldLvl="0" animBg="1"/>
      <p:bldP spid="18" grpId="0" bldLvl="0" animBg="1"/>
      <p:bldP spid="7" grpId="0" bldLvl="0" animBg="1"/>
      <p:bldP spid="10" grpId="0" bldLvl="0" animBg="1"/>
      <p:bldP spid="11" grpId="0"/>
      <p:bldP spid="6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99"/>
          <p:cNvSpPr txBox="1"/>
          <p:nvPr/>
        </p:nvSpPr>
        <p:spPr>
          <a:xfrm>
            <a:off x="1009651" y="1307465"/>
            <a:ext cx="10456863" cy="4615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土地</a:t>
            </a:r>
            <a:r>
              <a:rPr lang="zh-CN" altLang="zh-CN" sz="2800" b="1" u="sng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平旷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，屋</a:t>
            </a:r>
            <a:r>
              <a:rPr lang="zh-CN" altLang="zh-CN" sz="2800" b="1" u="sng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舍</a:t>
            </a:r>
            <a:r>
              <a:rPr lang="zh-CN" altLang="zh-CN" sz="2800" b="1" u="sng" noProof="1">
                <a:solidFill>
                  <a:srgbClr val="C0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俨(yǎn)然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，有良田、美池、桑竹</a:t>
            </a:r>
            <a:r>
              <a:rPr lang="zh-CN" altLang="zh-CN" sz="2800" b="1" u="sng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之</a:t>
            </a:r>
            <a:r>
              <a:rPr lang="zh-CN" altLang="zh-CN" sz="2800" b="1" u="sng" noProof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属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。</a:t>
            </a:r>
            <a:endParaRPr lang="zh-CN" altLang="zh-CN" sz="2800" b="1" u="sng" noProof="1">
              <a:latin typeface="黑体" panose="02010609060101010101" charset="-122"/>
              <a:ea typeface="黑体" panose="02010609060101010101" charset="-122"/>
              <a:cs typeface="+mn-cs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sz="2800" b="1" u="sng" noProof="1">
              <a:latin typeface="黑体" panose="02010609060101010101" charset="-122"/>
              <a:ea typeface="黑体" panose="02010609060101010101" charset="-122"/>
              <a:cs typeface="+mn-cs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u="sng" noProof="1">
                <a:solidFill>
                  <a:srgbClr val="C0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阡陌</a:t>
            </a:r>
            <a:r>
              <a:rPr lang="zh-CN" altLang="zh-CN" sz="2800" b="1" u="sng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交通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，鸡犬</a:t>
            </a:r>
            <a:r>
              <a:rPr lang="zh-CN" altLang="zh-CN" sz="2800" b="1" u="sng" noProof="1">
                <a:solidFill>
                  <a:srgbClr val="C0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相闻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。</a:t>
            </a:r>
            <a:r>
              <a:rPr lang="zh-CN" altLang="zh-CN" sz="2800" b="1" u="sng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其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中往来种作，男女衣着，</a:t>
            </a:r>
            <a:r>
              <a:rPr lang="zh-CN" altLang="zh-CN" sz="2800" b="1" u="sng" noProof="1">
                <a:solidFill>
                  <a:srgbClr val="C0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悉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如外人。</a:t>
            </a:r>
            <a:endParaRPr lang="zh-CN" altLang="zh-CN" sz="2800" b="1" u="sng" noProof="1">
              <a:latin typeface="黑体" panose="02010609060101010101" charset="-122"/>
              <a:ea typeface="黑体" panose="02010609060101010101" charset="-122"/>
              <a:cs typeface="+mn-cs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sz="2800" b="1" u="sng" noProof="1">
              <a:solidFill>
                <a:srgbClr val="C00000"/>
              </a:solidFill>
              <a:uFill>
                <a:solidFill>
                  <a:schemeClr val="tx1"/>
                </a:solidFill>
              </a:uFill>
              <a:latin typeface="黑体" panose="02010609060101010101" charset="-122"/>
              <a:ea typeface="黑体" panose="02010609060101010101" charset="-122"/>
              <a:cs typeface="+mn-cs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sz="2800" b="1" u="sng" noProof="1">
              <a:solidFill>
                <a:srgbClr val="C00000"/>
              </a:solidFill>
              <a:uFill>
                <a:solidFill>
                  <a:schemeClr val="tx1"/>
                </a:solidFill>
              </a:uFill>
              <a:latin typeface="黑体" panose="02010609060101010101" charset="-122"/>
              <a:ea typeface="黑体" panose="02010609060101010101" charset="-122"/>
              <a:cs typeface="+mn-cs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sz="2800" b="1" u="sng" noProof="1">
              <a:solidFill>
                <a:srgbClr val="C00000"/>
              </a:solidFill>
              <a:uFill>
                <a:solidFill>
                  <a:schemeClr val="tx1"/>
                </a:solidFill>
              </a:uFill>
              <a:latin typeface="黑体" panose="02010609060101010101" charset="-122"/>
              <a:ea typeface="黑体" panose="02010609060101010101" charset="-122"/>
              <a:cs typeface="+mn-cs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u="sng" noProof="1">
                <a:solidFill>
                  <a:srgbClr val="C0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黄发</a:t>
            </a:r>
            <a:r>
              <a:rPr lang="zh-CN" altLang="zh-CN" sz="2800" b="1" u="sng" noProof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垂髫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(tiáo)，</a:t>
            </a:r>
            <a:r>
              <a:rPr lang="zh-CN" altLang="zh-CN" sz="2800" b="1" u="sng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并</a:t>
            </a:r>
            <a:r>
              <a:rPr lang="zh-CN" altLang="zh-CN" sz="2800" b="1" u="sng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怡然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自乐。</a:t>
            </a:r>
            <a:endParaRPr lang="zh-CN" altLang="zh-CN" sz="2800" b="1" u="sng" noProof="1">
              <a:latin typeface="黑体" panose="02010609060101010101" charset="-122"/>
              <a:ea typeface="黑体" panose="02010609060101010101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09651" y="1800225"/>
            <a:ext cx="10194925" cy="598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2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土地平坦宽广，房屋整整齐齐，还有肥沃的土地、美丽的池沼、桑树、竹林这类。</a:t>
            </a:r>
            <a:endParaRPr lang="zh-CN" altLang="zh-CN" sz="2200" b="1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51605" y="941705"/>
            <a:ext cx="2052320" cy="510557"/>
          </a:xfrm>
          <a:prstGeom prst="wedgeRoundRectCallout">
            <a:avLst>
              <a:gd name="adj1" fmla="val -50587"/>
              <a:gd name="adj2" fmla="val 74272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整齐的样子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30550" y="2286000"/>
            <a:ext cx="2234565" cy="514039"/>
          </a:xfrm>
          <a:prstGeom prst="wedgeRoundRectCallout">
            <a:avLst>
              <a:gd name="adj1" fmla="val -4793"/>
              <a:gd name="adj2" fmla="val 77362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可以互相听到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53538" y="1022350"/>
            <a:ext cx="692150" cy="509209"/>
          </a:xfrm>
          <a:prstGeom prst="wedgeRoundRectCallout">
            <a:avLst>
              <a:gd name="adj1" fmla="val -29768"/>
              <a:gd name="adj2" fmla="val 76487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类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25855" y="2258060"/>
            <a:ext cx="1601470" cy="514081"/>
          </a:xfrm>
          <a:prstGeom prst="wedgeRoundRectCallout">
            <a:avLst>
              <a:gd name="adj1" fmla="val -25349"/>
              <a:gd name="adj2" fmla="val 76487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田间小路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09651" y="3852545"/>
            <a:ext cx="1019492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zh-CN" sz="22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田间小路交错相通，村落间鸡鸣狗叫之声都可以互相听到。人们在田野里来来往往耕种劳作，男女穿戴，都跟桃源外面的人一样。</a:t>
            </a:r>
            <a:endParaRPr lang="zh-CN" altLang="zh-CN" sz="2200" b="1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74735" y="2290445"/>
            <a:ext cx="1270635" cy="510185"/>
          </a:xfrm>
          <a:prstGeom prst="wedgeRoundRectCallout">
            <a:avLst>
              <a:gd name="adj1" fmla="val -18483"/>
              <a:gd name="adj2" fmla="val 37336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全，都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74065" y="4862830"/>
            <a:ext cx="1224280" cy="514039"/>
          </a:xfrm>
          <a:prstGeom prst="wedgeRoundRectCallout">
            <a:avLst>
              <a:gd name="adj1" fmla="val -5620"/>
              <a:gd name="adj2" fmla="val 89712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指老人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25855" y="5918835"/>
            <a:ext cx="5225415" cy="4298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zh-CN" sz="22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老人和小孩都安适愉快自得其乐。</a:t>
            </a:r>
            <a:endParaRPr lang="zh-CN" altLang="zh-CN" sz="2200" b="1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41625" y="1033145"/>
            <a:ext cx="901700" cy="513913"/>
          </a:xfrm>
          <a:prstGeom prst="wedgeRoundRectCallout">
            <a:avLst>
              <a:gd name="adj1" fmla="val -885"/>
              <a:gd name="adj2" fmla="val 74683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房屋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140065" y="535940"/>
            <a:ext cx="976630" cy="920277"/>
          </a:xfrm>
          <a:prstGeom prst="wedgeRoundRectCallout">
            <a:avLst>
              <a:gd name="adj1" fmla="val 30208"/>
              <a:gd name="adj2" fmla="val 71995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这，这些</a:t>
            </a:r>
            <a:endParaRPr lang="zh-CN" altLang="en-US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664335" y="3411220"/>
            <a:ext cx="1692910" cy="514081"/>
          </a:xfrm>
          <a:prstGeom prst="wedgeRoundRectCallout">
            <a:avLst>
              <a:gd name="adj1" fmla="val -16590"/>
              <a:gd name="adj2" fmla="val -91619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交错相通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678680" y="3348990"/>
            <a:ext cx="542925" cy="470535"/>
          </a:xfrm>
          <a:prstGeom prst="wedgeRoundRectCallout">
            <a:avLst>
              <a:gd name="adj1" fmla="val -16590"/>
              <a:gd name="adj2" fmla="val -91619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noAutofit/>
          </a:bodyPr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这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150745" y="4862830"/>
            <a:ext cx="1206500" cy="514039"/>
          </a:xfrm>
          <a:prstGeom prst="wedgeRoundRectCallout">
            <a:avLst>
              <a:gd name="adj1" fmla="val -45925"/>
              <a:gd name="adj2" fmla="val 84422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指小孩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951605" y="4856480"/>
            <a:ext cx="499745" cy="509163"/>
          </a:xfrm>
          <a:prstGeom prst="wedgeRoundRectCallout">
            <a:avLst>
              <a:gd name="adj1" fmla="val -13512"/>
              <a:gd name="adj2" fmla="val 84422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都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标题 12"/>
          <p:cNvSpPr>
            <a:spLocks noGrp="1"/>
          </p:cNvSpPr>
          <p:nvPr>
            <p:ph type="title"/>
          </p:nvPr>
        </p:nvSpPr>
        <p:spPr>
          <a:xfrm>
            <a:off x="609600" y="274955"/>
            <a:ext cx="2083435" cy="1143000"/>
          </a:xfrm>
        </p:spPr>
        <p:txBody>
          <a:bodyPr/>
          <a:p>
            <a:pPr algn="l"/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知文意</a:t>
            </a:r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09015" y="1021080"/>
            <a:ext cx="1527175" cy="510559"/>
          </a:xfrm>
          <a:prstGeom prst="wedgeRoundRectCallout">
            <a:avLst>
              <a:gd name="adj1" fmla="val 21351"/>
              <a:gd name="adj2" fmla="val 72171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平坦宽阔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459605" y="4769485"/>
            <a:ext cx="2478405" cy="510181"/>
          </a:xfrm>
          <a:prstGeom prst="wedgeRoundRectCallout">
            <a:avLst>
              <a:gd name="adj1" fmla="val -25931"/>
              <a:gd name="adj2" fmla="val 75447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p>
            <a:r>
              <a:rPr lang="zh-CN" altLang="zh-CN" sz="2400" b="1">
                <a:solidFill>
                  <a:schemeClr val="tx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安适愉快的样子</a:t>
            </a:r>
            <a:endParaRPr lang="zh-CN" altLang="zh-CN" sz="2400" b="1" noProof="1">
              <a:solidFill>
                <a:schemeClr val="tx1"/>
              </a:solidFill>
              <a:latin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  <p:bldP spid="2" grpId="0" bldLvl="0" animBg="1"/>
      <p:bldP spid="4" grpId="0" bldLvl="0" animBg="1"/>
      <p:bldP spid="6" grpId="0" bldLvl="0" animBg="1"/>
      <p:bldP spid="10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11" grpId="0" bldLvl="0" animBg="1"/>
      <p:bldP spid="2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93713" y="1262063"/>
            <a:ext cx="11125200" cy="43561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</a:rPr>
              <a:t>见渔人，</a:t>
            </a:r>
            <a:r>
              <a:rPr lang="zh-CN" altLang="zh-CN" sz="2800" b="1" u="sng" noProof="1">
                <a:solidFill>
                  <a:srgbClr val="C0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+mn-cs"/>
              </a:rPr>
              <a:t>乃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</a:rPr>
              <a:t>大惊，问所从来。</a:t>
            </a:r>
            <a:r>
              <a:rPr lang="zh-CN" altLang="zh-CN" sz="2800" b="1" u="sng" noProof="1">
                <a:solidFill>
                  <a:srgbClr val="C0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+mn-cs"/>
              </a:rPr>
              <a:t>具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</a:rPr>
              <a:t>答</a:t>
            </a:r>
            <a:r>
              <a:rPr lang="zh-CN" altLang="zh-CN" sz="2800" b="1" u="sng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之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</a:rPr>
              <a:t>。便</a:t>
            </a:r>
            <a:r>
              <a:rPr lang="zh-CN" altLang="zh-CN" sz="2800" b="1" u="sng" noProof="1">
                <a:solidFill>
                  <a:srgbClr val="C0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+mn-cs"/>
              </a:rPr>
              <a:t>要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</a:rPr>
              <a:t>(yāo)</a:t>
            </a:r>
            <a:r>
              <a:rPr lang="zh-CN" altLang="zh-CN" sz="2800" b="1" u="sng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还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</a:rPr>
              <a:t>家，设酒杀鸡作食。</a:t>
            </a:r>
            <a:endParaRPr lang="zh-CN" altLang="zh-CN" sz="2800" b="1" u="sng" noProof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zh-CN" sz="2800" b="1" u="sng" noProof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zh-CN" sz="2800" b="1" u="sng" noProof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</a:rPr>
              <a:t>村中闻有此人，</a:t>
            </a:r>
            <a:r>
              <a:rPr lang="zh-CN" altLang="zh-CN" sz="2800" b="1" u="sng" noProof="1">
                <a:solidFill>
                  <a:srgbClr val="C0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+mn-cs"/>
              </a:rPr>
              <a:t>咸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</a:rPr>
              <a:t>来问讯。</a:t>
            </a:r>
            <a:endParaRPr lang="zh-CN" altLang="zh-CN" sz="2800" b="1" u="sng" noProof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sz="2800" b="1" u="sng" noProof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sz="2800" b="1" u="sng" noProof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</a:rPr>
              <a:t>自云先世避秦时乱，</a:t>
            </a:r>
            <a:r>
              <a:rPr lang="zh-CN" altLang="zh-CN" sz="2800" b="1" u="sng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率</a:t>
            </a:r>
            <a:r>
              <a:rPr lang="zh-CN" altLang="zh-CN" sz="2800" b="1" u="sng" noProof="1">
                <a:solidFill>
                  <a:srgbClr val="C0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+mn-cs"/>
              </a:rPr>
              <a:t>妻子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</a:rPr>
              <a:t>邑人来此</a:t>
            </a:r>
            <a:r>
              <a:rPr lang="zh-CN" altLang="zh-CN" sz="2800" b="1" u="sng" noProof="1">
                <a:solidFill>
                  <a:srgbClr val="C0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+mn-cs"/>
              </a:rPr>
              <a:t>绝境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</a:rPr>
              <a:t>，不复出</a:t>
            </a:r>
            <a:r>
              <a:rPr lang="zh-CN" altLang="zh-CN" sz="2800" b="1" u="sng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焉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</a:rPr>
              <a:t>，</a:t>
            </a:r>
            <a:r>
              <a:rPr lang="zh-CN" altLang="zh-CN" sz="2800" b="1" u="sng" noProof="1">
                <a:solidFill>
                  <a:srgbClr val="C0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+mn-cs"/>
              </a:rPr>
              <a:t>遂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</a:rPr>
              <a:t>与外人</a:t>
            </a:r>
            <a:r>
              <a:rPr lang="zh-CN" altLang="zh-CN" sz="2800" b="1" u="sng" noProof="1">
                <a:solidFill>
                  <a:srgbClr val="C0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+mn-cs"/>
              </a:rPr>
              <a:t>间隔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</a:rPr>
              <a:t>。</a:t>
            </a:r>
            <a:endParaRPr lang="zh-CN" altLang="zh-CN" sz="2800" b="1" u="sng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8801" y="1957070"/>
            <a:ext cx="1098867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zh-CN" sz="22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（村人）看见了渔人，于是感到非常惊讶，问（渔人）从哪儿来。（渔人</a:t>
            </a:r>
            <a:r>
              <a:rPr lang="en-US" altLang="zh-CN" sz="22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zh-CN" altLang="zh-CN" sz="22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详细地作了回答。</a:t>
            </a:r>
            <a:r>
              <a:rPr lang="en-US" altLang="zh-CN" sz="22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zh-CN" altLang="en-US" sz="22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村人</a:t>
            </a:r>
            <a:r>
              <a:rPr lang="en-US" altLang="zh-CN" sz="22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zh-CN" altLang="zh-CN" sz="22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就邀请他到自己家里去，摆酒杀鸡做饭（来款待他）。</a:t>
            </a:r>
            <a:endParaRPr lang="zh-CN" altLang="zh-CN" sz="2200" b="1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8801" y="3722688"/>
            <a:ext cx="10194925" cy="598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2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村里的人听说来了这么一个人，都来打听消息。</a:t>
            </a:r>
            <a:endParaRPr lang="zh-CN" altLang="zh-CN" sz="2200" b="1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3713" y="5513388"/>
            <a:ext cx="1098550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zh-CN" sz="22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他们自己说他们的祖先为了躲避秦时的战乱，领着妻子儿女和乡邻们来到这个与人世隔绝的地方，不再从这里出去，于是就同外界的人隔绝了。</a:t>
            </a:r>
            <a:endParaRPr lang="zh-CN" altLang="zh-CN" sz="2200" b="1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69185" y="903605"/>
            <a:ext cx="1539875" cy="510561"/>
          </a:xfrm>
          <a:prstGeom prst="wedgeRoundRectCallout">
            <a:avLst>
              <a:gd name="adj1" fmla="val -51113"/>
              <a:gd name="adj2" fmla="val 74262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于是，就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12945" y="1009650"/>
            <a:ext cx="1049020" cy="513919"/>
          </a:xfrm>
          <a:prstGeom prst="wedgeRoundRectCallout">
            <a:avLst>
              <a:gd name="adj1" fmla="val 31241"/>
              <a:gd name="adj2" fmla="val 83105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详细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22160" y="903605"/>
            <a:ext cx="2494915" cy="510221"/>
          </a:xfrm>
          <a:prstGeom prst="wedgeRoundRectCallout">
            <a:avLst>
              <a:gd name="adj1" fmla="val -29591"/>
              <a:gd name="adj2" fmla="val 72654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同“邀”，邀请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35300" y="2911475"/>
            <a:ext cx="1477645" cy="514039"/>
          </a:xfrm>
          <a:prstGeom prst="wedgeRoundRectCallout">
            <a:avLst>
              <a:gd name="adj1" fmla="val -29745"/>
              <a:gd name="adj2" fmla="val 68864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全，都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27805" y="4450080"/>
            <a:ext cx="1533525" cy="514045"/>
          </a:xfrm>
          <a:prstGeom prst="wedgeRoundRectCallout">
            <a:avLst>
              <a:gd name="adj1" fmla="val -18131"/>
              <a:gd name="adj2" fmla="val 92308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妻子儿女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32855" y="4044315"/>
            <a:ext cx="1732280" cy="920115"/>
          </a:xfrm>
          <a:prstGeom prst="wedgeRoundRectCallout">
            <a:avLst>
              <a:gd name="adj1" fmla="val -13269"/>
              <a:gd name="adj2" fmla="val 78838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与人世隔绝的地方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41715" y="3913505"/>
            <a:ext cx="1062990" cy="921099"/>
          </a:xfrm>
          <a:prstGeom prst="wedgeRoundRectCallout">
            <a:avLst>
              <a:gd name="adj1" fmla="val 2834"/>
              <a:gd name="adj2" fmla="val 81898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于是、就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050145" y="4041140"/>
            <a:ext cx="1569085" cy="923557"/>
          </a:xfrm>
          <a:prstGeom prst="wedgeRoundRectCallout">
            <a:avLst>
              <a:gd name="adj1" fmla="val 23804"/>
              <a:gd name="adj2" fmla="val 70962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隔绝、不通音讯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561965" y="748665"/>
            <a:ext cx="1275080" cy="514045"/>
          </a:xfrm>
          <a:prstGeom prst="wedgeRoundRectCallout">
            <a:avLst>
              <a:gd name="adj1" fmla="val 3753"/>
              <a:gd name="adj2" fmla="val 113099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p>
            <a:r>
              <a:rPr lang="zh-CN" altLang="en-US" sz="2400" b="1">
                <a:latin typeface="Calibri" panose="020F0502020204030204"/>
                <a:sym typeface="+mn-ea"/>
              </a:rPr>
              <a:t>代村人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609600" y="274955"/>
            <a:ext cx="2083435" cy="1143000"/>
          </a:xfrm>
        </p:spPr>
        <p:txBody>
          <a:bodyPr/>
          <a:p>
            <a:pPr algn="l"/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知文意</a:t>
            </a:r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220960" y="768985"/>
            <a:ext cx="1054100" cy="494030"/>
          </a:xfrm>
          <a:prstGeom prst="wedgeRoundRectCallout">
            <a:avLst>
              <a:gd name="adj1" fmla="val -202108"/>
              <a:gd name="adj2" fmla="val 114652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noAutofit/>
          </a:bodyPr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返回</a:t>
            </a:r>
            <a:endParaRPr lang="zh-CN" altLang="en-US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035300" y="4450715"/>
            <a:ext cx="1049020" cy="510181"/>
          </a:xfrm>
          <a:prstGeom prst="wedgeRoundRectCallout">
            <a:avLst>
              <a:gd name="adj1" fmla="val 31241"/>
              <a:gd name="adj2" fmla="val 83105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带领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196580" y="6022975"/>
            <a:ext cx="2557145" cy="510559"/>
          </a:xfrm>
          <a:prstGeom prst="wedgeRoundRectCallout">
            <a:avLst>
              <a:gd name="adj1" fmla="val -36491"/>
              <a:gd name="adj2" fmla="val -153641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于之，从这里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6" grpId="0" bldLvl="0" animBg="1"/>
      <p:bldP spid="4" grpId="0" bldLvl="0" animBg="1"/>
      <p:bldP spid="15" grpId="0" bldLvl="0" animBg="1"/>
      <p:bldP spid="1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8463915" y="2695575"/>
            <a:ext cx="1074420" cy="513973"/>
          </a:xfrm>
          <a:prstGeom prst="wedgeRoundRectCallout">
            <a:avLst>
              <a:gd name="adj1" fmla="val -29282"/>
              <a:gd name="adj2" fmla="val -216161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详细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8801" y="1997075"/>
            <a:ext cx="1098867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zh-CN" sz="22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（他们）问现在是什么朝代，竟然不知道有过汉朝，更不必说魏晋了。渔人一一向(桃花源中人)详细地说出自己所听到的事，（他们）都感叹惋惜。</a:t>
            </a:r>
            <a:endParaRPr lang="zh-CN" altLang="zh-CN" sz="2200" b="1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3408" y="3942398"/>
            <a:ext cx="1098867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zh-CN" sz="22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其余的人各自又把渔人邀请到自己家中，都拿出酒饭来款待他。渔人逗留了几天后，向村里人告辞离开。</a:t>
            </a:r>
            <a:endParaRPr lang="zh-CN" altLang="zh-CN" sz="2200" b="1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8801" y="5838825"/>
            <a:ext cx="10988675" cy="598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2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村里人告诉(渔人)说：“（这里的事）不值得对外边的人说啊。”</a:t>
            </a:r>
            <a:endParaRPr lang="zh-CN" altLang="zh-CN" sz="2200" b="1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56480" y="633095"/>
            <a:ext cx="1694180" cy="923593"/>
          </a:xfrm>
          <a:prstGeom prst="wedgeRoundRectCallout">
            <a:avLst>
              <a:gd name="adj1" fmla="val -29217"/>
              <a:gd name="adj2" fmla="val 72598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不要说，更不必说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60955" y="986155"/>
            <a:ext cx="2002790" cy="510561"/>
          </a:xfrm>
          <a:prstGeom prst="wedgeRoundRectCallout">
            <a:avLst>
              <a:gd name="adj1" fmla="val -32371"/>
              <a:gd name="adj2" fmla="val 86491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竟然，居然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98665" y="989330"/>
            <a:ext cx="1168400" cy="510179"/>
          </a:xfrm>
          <a:prstGeom prst="wedgeRoundRectCallout">
            <a:avLst>
              <a:gd name="adj1" fmla="val 31302"/>
              <a:gd name="adj2" fmla="val 91910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对、向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961880" y="982980"/>
            <a:ext cx="876935" cy="510215"/>
          </a:xfrm>
          <a:prstGeom prst="wedgeRoundRectCallout">
            <a:avLst>
              <a:gd name="adj1" fmla="val 38346"/>
              <a:gd name="adj2" fmla="val 85511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感叹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74850" y="3004185"/>
            <a:ext cx="1382395" cy="513695"/>
          </a:xfrm>
          <a:prstGeom prst="wedgeRoundRectCallout">
            <a:avLst>
              <a:gd name="adj1" fmla="val -29217"/>
              <a:gd name="adj2" fmla="val 72598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邀请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458210" y="4817110"/>
            <a:ext cx="897255" cy="510181"/>
          </a:xfrm>
          <a:prstGeom prst="wedgeRoundRectCallout">
            <a:avLst>
              <a:gd name="adj1" fmla="val 36836"/>
              <a:gd name="adj2" fmla="val 72600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  <a:sym typeface="+mn-ea"/>
              </a:rPr>
              <a:t>值得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62635" y="986155"/>
            <a:ext cx="1642745" cy="510561"/>
          </a:xfrm>
          <a:prstGeom prst="wedgeRoundRectCallout">
            <a:avLst>
              <a:gd name="adj1" fmla="val -10456"/>
              <a:gd name="adj2" fmla="val 76485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判断动词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794115" y="986155"/>
            <a:ext cx="940435" cy="510215"/>
          </a:xfrm>
          <a:prstGeom prst="wedgeRoundRectCallout">
            <a:avLst>
              <a:gd name="adj1" fmla="val -21818"/>
              <a:gd name="adj2" fmla="val 85667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说出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0972165" y="904240"/>
            <a:ext cx="885190" cy="510215"/>
          </a:xfrm>
          <a:prstGeom prst="wedgeRoundRectCallout">
            <a:avLst>
              <a:gd name="adj1" fmla="val -28357"/>
              <a:gd name="adj2" fmla="val 95848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惋惜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647190" y="4920615"/>
            <a:ext cx="1289050" cy="513695"/>
          </a:xfrm>
          <a:prstGeom prst="wedgeRoundRectCallout">
            <a:avLst>
              <a:gd name="adj1" fmla="val -29217"/>
              <a:gd name="adj2" fmla="val 72598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告诉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609600" y="274955"/>
            <a:ext cx="2083435" cy="1143000"/>
          </a:xfrm>
        </p:spPr>
        <p:txBody>
          <a:bodyPr/>
          <a:p>
            <a:pPr algn="l"/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知文意</a:t>
            </a:r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3713" y="1406525"/>
            <a:ext cx="1112520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</a:rPr>
              <a:t>问今</a:t>
            </a:r>
            <a:r>
              <a:rPr lang="zh-CN" altLang="zh-CN" sz="2800" b="1" u="sng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是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</a:rPr>
              <a:t>何世，</a:t>
            </a:r>
            <a:r>
              <a:rPr lang="zh-CN" altLang="zh-CN" sz="2800" b="1" u="sng" noProof="1">
                <a:solidFill>
                  <a:srgbClr val="C0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+mn-cs"/>
              </a:rPr>
              <a:t>乃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</a:rPr>
              <a:t>不知有汉，</a:t>
            </a:r>
            <a:r>
              <a:rPr lang="zh-CN" altLang="zh-CN" sz="2800" b="1" u="sng" noProof="1">
                <a:solidFill>
                  <a:srgbClr val="C0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+mn-cs"/>
              </a:rPr>
              <a:t>无论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</a:rPr>
              <a:t>魏晋。此人一一</a:t>
            </a:r>
            <a:r>
              <a:rPr lang="zh-CN" altLang="zh-CN" sz="2800" b="1" u="sng" noProof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+mn-cs"/>
              </a:rPr>
              <a:t>为</a:t>
            </a:r>
            <a:r>
              <a:rPr lang="zh-CN" altLang="zh-CN" sz="2800" b="1" u="sng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具言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</a:rPr>
              <a:t>所闻，皆</a:t>
            </a:r>
            <a:r>
              <a:rPr lang="zh-CN" altLang="zh-CN" sz="2800" b="1" u="sng" noProof="1">
                <a:solidFill>
                  <a:srgbClr val="C0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+mn-cs"/>
              </a:rPr>
              <a:t>叹</a:t>
            </a:r>
            <a:r>
              <a:rPr lang="zh-CN" altLang="zh-CN" sz="2800" b="1" u="sng" noProof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+mn-cs"/>
              </a:rPr>
              <a:t>惋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</a:rPr>
              <a:t>。</a:t>
            </a:r>
            <a:endParaRPr lang="zh-CN" altLang="zh-CN" sz="2800" b="1" u="sng" noProof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zh-CN" sz="2800" b="1" u="sng" noProof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zh-CN" sz="2800" b="1" u="sng" noProof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</a:rPr>
              <a:t>余人各复</a:t>
            </a:r>
            <a:r>
              <a:rPr lang="zh-CN" altLang="zh-CN" sz="2800" b="1" u="sng" noProof="1">
                <a:solidFill>
                  <a:srgbClr val="C0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+mn-cs"/>
              </a:rPr>
              <a:t>延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</a:rPr>
              <a:t>至其家，</a:t>
            </a:r>
            <a:r>
              <a:rPr lang="zh-CN" altLang="zh-CN" sz="2800" b="1" u="sng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皆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</a:rPr>
              <a:t>出酒食。停数日，辞去。</a:t>
            </a:r>
            <a:endParaRPr lang="zh-CN" altLang="zh-CN" sz="2800" b="1" u="sng" noProof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zh-CN" sz="2800" b="1" u="sng" noProof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zh-CN" sz="2800" b="1" u="sng" noProof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</a:rPr>
              <a:t>此中人</a:t>
            </a:r>
            <a:r>
              <a:rPr lang="zh-CN" altLang="zh-CN" sz="2800" b="1" u="sng" noProof="1">
                <a:solidFill>
                  <a:srgbClr val="C0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+mn-cs"/>
              </a:rPr>
              <a:t>语</a:t>
            </a:r>
            <a:r>
              <a:rPr lang="zh-CN" altLang="zh-CN" sz="2800" b="1" u="sng" noProof="1"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+mn-cs"/>
              </a:rPr>
              <a:t>(yù)云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</a:rPr>
              <a:t>：“</a:t>
            </a:r>
            <a:r>
              <a:rPr lang="zh-CN" altLang="zh-CN" sz="2800" b="1" u="sng" noProof="1">
                <a:solidFill>
                  <a:schemeClr val="tx1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+mn-cs"/>
              </a:rPr>
              <a:t>不</a:t>
            </a:r>
            <a:r>
              <a:rPr lang="zh-CN" altLang="zh-CN" sz="2800" b="1" u="sng" noProof="1">
                <a:solidFill>
                  <a:srgbClr val="C0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+mn-cs"/>
              </a:rPr>
              <a:t>足</a:t>
            </a:r>
            <a:r>
              <a:rPr lang="zh-CN" altLang="zh-CN" sz="2800" b="1" u="sng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为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</a:rPr>
              <a:t>外人道也。”</a:t>
            </a:r>
            <a:endParaRPr lang="zh-CN" altLang="zh-CN" sz="2800" b="1" u="sng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630420" y="4919980"/>
            <a:ext cx="1466215" cy="514045"/>
          </a:xfrm>
          <a:prstGeom prst="wedgeRoundRectCallout">
            <a:avLst>
              <a:gd name="adj1" fmla="val -39729"/>
              <a:gd name="adj2" fmla="val 85512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对、向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800475" y="2929255"/>
            <a:ext cx="1466215" cy="510185"/>
          </a:xfrm>
          <a:prstGeom prst="wedgeRoundRectCallout">
            <a:avLst>
              <a:gd name="adj1" fmla="val -39729"/>
              <a:gd name="adj2" fmla="val 85512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都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11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15" grpId="0" bldLvl="0" animBg="1"/>
      <p:bldP spid="1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33401" y="1849438"/>
            <a:ext cx="1112520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u="sng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既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</a:rPr>
              <a:t>出，</a:t>
            </a:r>
            <a:r>
              <a:rPr lang="zh-CN" altLang="zh-CN" sz="2800" b="1" u="sng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得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</a:rPr>
              <a:t>其船，便</a:t>
            </a:r>
            <a:r>
              <a:rPr lang="zh-CN" altLang="zh-CN" sz="2800" b="1" u="sng" noProof="1">
                <a:solidFill>
                  <a:srgbClr val="C0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+mn-cs"/>
              </a:rPr>
              <a:t>扶</a:t>
            </a:r>
            <a:r>
              <a:rPr lang="zh-CN" altLang="zh-CN" sz="2800" b="1" u="sng" noProof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+mn-cs"/>
              </a:rPr>
              <a:t>向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</a:rPr>
              <a:t>路，处处</a:t>
            </a:r>
            <a:r>
              <a:rPr lang="zh-CN" altLang="zh-CN" sz="2800" b="1" u="sng" noProof="1">
                <a:solidFill>
                  <a:srgbClr val="C0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+mn-cs"/>
              </a:rPr>
              <a:t>志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</a:rPr>
              <a:t>之。</a:t>
            </a:r>
            <a:r>
              <a:rPr lang="zh-CN" altLang="zh-CN" sz="2800" b="1" u="sng" noProof="1">
                <a:solidFill>
                  <a:srgbClr val="C0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+mn-cs"/>
              </a:rPr>
              <a:t>及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</a:rPr>
              <a:t>郡下，</a:t>
            </a:r>
            <a:r>
              <a:rPr lang="zh-CN" altLang="zh-CN" sz="2800" b="1" u="sng" noProof="1">
                <a:solidFill>
                  <a:srgbClr val="C0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+mn-cs"/>
              </a:rPr>
              <a:t>诣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</a:rPr>
              <a:t>(yì)太守，说如此。</a:t>
            </a:r>
            <a:endParaRPr lang="zh-CN" altLang="zh-CN" sz="2800" b="1" u="sng" noProof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zh-CN" sz="2800" b="1" u="sng" noProof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zh-CN" sz="2800" b="1" u="sng" noProof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</a:rPr>
              <a:t>太守即</a:t>
            </a:r>
            <a:r>
              <a:rPr lang="zh-CN" altLang="zh-CN" sz="2800" b="1" u="sng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遣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</a:rPr>
              <a:t>人随</a:t>
            </a:r>
            <a:r>
              <a:rPr lang="zh-CN" altLang="zh-CN" sz="2800" b="1" u="sng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其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</a:rPr>
              <a:t>往，</a:t>
            </a:r>
            <a:r>
              <a:rPr lang="zh-CN" altLang="zh-CN" sz="2800" b="1" u="sng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寻</a:t>
            </a:r>
            <a:r>
              <a:rPr lang="zh-CN" altLang="zh-CN" sz="2800" b="1" u="sng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向</a:t>
            </a:r>
            <a:r>
              <a:rPr lang="zh-CN" altLang="zh-CN" sz="2800" b="1" u="sng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所</a:t>
            </a:r>
            <a:r>
              <a:rPr lang="zh-CN" altLang="zh-CN" sz="2800" b="1" u="sng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志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</a:rPr>
              <a:t>，</a:t>
            </a:r>
            <a:r>
              <a:rPr lang="zh-CN" altLang="zh-CN" sz="2800" b="1" u="sng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遂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</a:rPr>
              <a:t>迷，不复得路。</a:t>
            </a:r>
            <a:endParaRPr lang="zh-CN" altLang="zh-CN" sz="2800" b="1" u="sng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3401" y="2541588"/>
            <a:ext cx="1098867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zh-CN" sz="22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渔人出来以后，找到了他的船，</a:t>
            </a:r>
            <a:r>
              <a:rPr lang="zh-CN" altLang="zh-CN" sz="2200" b="1" u="sng">
                <a:solidFill>
                  <a:srgbClr val="7030A0"/>
                </a:solidFill>
                <a:effectLst/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就顺着原来的路(回去)</a:t>
            </a:r>
            <a:r>
              <a:rPr lang="zh-CN" altLang="zh-CN" sz="22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，处处做了记号。到了郡城，去拜访太守，报告了这番经历。</a:t>
            </a:r>
            <a:endParaRPr lang="zh-CN" altLang="zh-CN" sz="2200" b="1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9283" y="5141913"/>
            <a:ext cx="10990263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zh-CN" sz="22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太守立即派人跟着他去，寻找先前所做的记号，竟然迷失了方向，再也找不到通往桃源的路了。　</a:t>
            </a:r>
            <a:endParaRPr lang="zh-CN" altLang="zh-CN" sz="2200" b="1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76805" y="1335405"/>
            <a:ext cx="1838325" cy="510561"/>
          </a:xfrm>
          <a:prstGeom prst="wedgeRoundRectCallout">
            <a:avLst>
              <a:gd name="adj1" fmla="val 18808"/>
              <a:gd name="adj2" fmla="val 92296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沿着、顺着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49090" y="1478280"/>
            <a:ext cx="1229995" cy="514081"/>
          </a:xfrm>
          <a:prstGeom prst="wedgeRoundRectCallout">
            <a:avLst>
              <a:gd name="adj1" fmla="val -38132"/>
              <a:gd name="adj2" fmla="val 69019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先前的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97170" y="1335405"/>
            <a:ext cx="1376680" cy="514081"/>
          </a:xfrm>
          <a:prstGeom prst="wedgeRoundRectCallout">
            <a:avLst>
              <a:gd name="adj1" fmla="val -17990"/>
              <a:gd name="adj2" fmla="val 72583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做记号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85928" y="1417955"/>
            <a:ext cx="630238" cy="509209"/>
          </a:xfrm>
          <a:prstGeom prst="wedgeRoundRectCallout">
            <a:avLst>
              <a:gd name="adj1" fmla="val -17990"/>
              <a:gd name="adj2" fmla="val 72583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到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18475" y="1417955"/>
            <a:ext cx="1031875" cy="513919"/>
          </a:xfrm>
          <a:prstGeom prst="wedgeRoundRectCallout">
            <a:avLst>
              <a:gd name="adj1" fmla="val -17990"/>
              <a:gd name="adj2" fmla="val 72583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拜访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92125" y="1417955"/>
            <a:ext cx="917575" cy="513919"/>
          </a:xfrm>
          <a:prstGeom prst="wedgeRoundRectCallout">
            <a:avLst>
              <a:gd name="adj1" fmla="val -33640"/>
              <a:gd name="adj2" fmla="val 85516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已经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529715" y="1417955"/>
            <a:ext cx="970280" cy="513907"/>
          </a:xfrm>
          <a:prstGeom prst="wedgeRoundRectCallout">
            <a:avLst>
              <a:gd name="adj1" fmla="val -6369"/>
              <a:gd name="adj2" fmla="val 77732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找到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530350" y="3428365"/>
            <a:ext cx="969645" cy="513919"/>
          </a:xfrm>
          <a:prstGeom prst="wedgeRoundRectCallout">
            <a:avLst>
              <a:gd name="adj1" fmla="val -33640"/>
              <a:gd name="adj2" fmla="val 85516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派遣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784475" y="3428365"/>
            <a:ext cx="1765935" cy="510221"/>
          </a:xfrm>
          <a:prstGeom prst="wedgeRoundRectCallout">
            <a:avLst>
              <a:gd name="adj1" fmla="val -33640"/>
              <a:gd name="adj2" fmla="val 85516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他，指渔人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667125" y="4595495"/>
            <a:ext cx="986790" cy="513919"/>
          </a:xfrm>
          <a:prstGeom prst="wedgeRoundRectCallout">
            <a:avLst>
              <a:gd name="adj1" fmla="val -2348"/>
              <a:gd name="adj2" fmla="val -112193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寻找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424045" y="3310255"/>
            <a:ext cx="1214120" cy="514039"/>
          </a:xfrm>
          <a:prstGeom prst="wedgeRoundRectCallout">
            <a:avLst>
              <a:gd name="adj1" fmla="val -46402"/>
              <a:gd name="adj2" fmla="val 90646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先前的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653915" y="4526280"/>
            <a:ext cx="1544320" cy="510221"/>
          </a:xfrm>
          <a:prstGeom prst="wedgeRoundRectCallout">
            <a:avLst>
              <a:gd name="adj1" fmla="val -27882"/>
              <a:gd name="adj2" fmla="val -72292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做的记号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72150" y="3312795"/>
            <a:ext cx="1858645" cy="509237"/>
          </a:xfrm>
          <a:prstGeom prst="wedgeRoundRectCallout">
            <a:avLst>
              <a:gd name="adj1" fmla="val -46402"/>
              <a:gd name="adj2" fmla="val 90646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最终，竟然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标题 12"/>
          <p:cNvSpPr>
            <a:spLocks noGrp="1"/>
          </p:cNvSpPr>
          <p:nvPr>
            <p:ph type="title"/>
          </p:nvPr>
        </p:nvSpPr>
        <p:spPr>
          <a:xfrm>
            <a:off x="609600" y="274955"/>
            <a:ext cx="2083435" cy="1143000"/>
          </a:xfrm>
        </p:spPr>
        <p:txBody>
          <a:bodyPr/>
          <a:p>
            <a:pPr algn="l"/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知文意</a:t>
            </a:r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19" grpId="0" bldLvl="0" animBg="1"/>
      <p:bldP spid="23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381126" y="1958975"/>
            <a:ext cx="881380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</a:rPr>
              <a:t>南阳刘子骥，高尚士也，闻</a:t>
            </a:r>
            <a:r>
              <a:rPr lang="zh-CN" altLang="zh-CN" sz="2800" b="1" u="sng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之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</a:rPr>
              <a:t>，欣然</a:t>
            </a:r>
            <a:r>
              <a:rPr lang="zh-CN" altLang="zh-CN" sz="2800" b="1" u="sng" noProof="1">
                <a:solidFill>
                  <a:srgbClr val="C0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+mn-cs"/>
              </a:rPr>
              <a:t>规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</a:rPr>
              <a:t>往。</a:t>
            </a:r>
            <a:endParaRPr lang="zh-CN" altLang="zh-CN" sz="2800" b="1" u="sng" noProof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zh-CN" sz="2800" b="1" u="sng" noProof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zh-CN" sz="2800" b="1" u="sng" noProof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</a:rPr>
              <a:t>未</a:t>
            </a:r>
            <a:r>
              <a:rPr lang="zh-CN" altLang="zh-CN" sz="2800" b="1" u="sng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果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</a:rPr>
              <a:t>，</a:t>
            </a:r>
            <a:r>
              <a:rPr lang="zh-CN" altLang="zh-CN" sz="2800" b="1" u="sng" noProof="1">
                <a:solidFill>
                  <a:srgbClr val="C0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+mn-cs"/>
              </a:rPr>
              <a:t>寻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</a:rPr>
              <a:t>病终。后遂无</a:t>
            </a:r>
            <a:r>
              <a:rPr lang="zh-CN" altLang="zh-CN" sz="2800" b="1" u="sng" noProof="1">
                <a:solidFill>
                  <a:srgbClr val="C0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+mn-cs"/>
              </a:rPr>
              <a:t>问津</a:t>
            </a:r>
            <a:r>
              <a:rPr lang="zh-CN" altLang="zh-CN" sz="2800" b="1" u="sng" noProof="1">
                <a:latin typeface="黑体" panose="02010609060101010101" charset="-122"/>
                <a:ea typeface="黑体" panose="02010609060101010101" charset="-122"/>
                <a:cs typeface="+mn-cs"/>
              </a:rPr>
              <a:t>者。</a:t>
            </a:r>
            <a:endParaRPr lang="zh-CN" altLang="zh-CN" sz="2800" b="1" u="sng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73188" y="2601913"/>
            <a:ext cx="9864725" cy="598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2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南阳人刘子骥是个志向高洁的隐士，听说这件事后，高高兴兴地打算前往。</a:t>
            </a:r>
            <a:endParaRPr lang="zh-CN" altLang="zh-CN" sz="2200" b="1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90638" y="5220970"/>
            <a:ext cx="9359900" cy="598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2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没有实现，不久就因病去世了。此后就再也没有人探求桃花源了。</a:t>
            </a:r>
            <a:endParaRPr lang="zh-CN" altLang="zh-CN" sz="2200" b="1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18960" y="1526540"/>
            <a:ext cx="2023110" cy="514039"/>
          </a:xfrm>
          <a:prstGeom prst="wedgeRoundRectCallout">
            <a:avLst>
              <a:gd name="adj1" fmla="val -23950"/>
              <a:gd name="adj2" fmla="val 67624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打算，计划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15870" y="3554730"/>
            <a:ext cx="885190" cy="510215"/>
          </a:xfrm>
          <a:prstGeom prst="wedgeRoundRectCallout">
            <a:avLst>
              <a:gd name="adj1" fmla="val -26109"/>
              <a:gd name="adj2" fmla="val 64907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不久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98340" y="3432175"/>
            <a:ext cx="3615690" cy="510559"/>
          </a:xfrm>
          <a:prstGeom prst="wedgeRoundRectCallout">
            <a:avLst>
              <a:gd name="adj1" fmla="val -21901"/>
              <a:gd name="adj2" fmla="val 69960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访求、探求。津：渡口。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911725" y="1526540"/>
            <a:ext cx="1485265" cy="510221"/>
          </a:xfrm>
          <a:prstGeom prst="wedgeRoundRectCallout">
            <a:avLst>
              <a:gd name="adj1" fmla="val 12672"/>
              <a:gd name="adj2" fmla="val 67564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代这件事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482090" y="3429000"/>
            <a:ext cx="904240" cy="513907"/>
          </a:xfrm>
          <a:prstGeom prst="wedgeRoundRectCallout">
            <a:avLst>
              <a:gd name="adj1" fmla="val 7267"/>
              <a:gd name="adj2" fmla="val 70108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p>
            <a:r>
              <a:rPr lang="zh-CN" altLang="en-US" sz="2400" b="1" noProof="1">
                <a:latin typeface="Calibri" panose="020F0502020204030204"/>
                <a:ea typeface="宋体" panose="02010600030101010101" pitchFamily="2" charset="-122"/>
                <a:cs typeface="+mn-cs"/>
              </a:rPr>
              <a:t>实现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220210" y="4783455"/>
            <a:ext cx="1999615" cy="514039"/>
          </a:xfrm>
          <a:prstGeom prst="wedgeRoundRectCallout">
            <a:avLst>
              <a:gd name="adj1" fmla="val -29155"/>
              <a:gd name="adj2" fmla="val -122295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p>
            <a:r>
              <a:rPr lang="zh-CN" altLang="en-US" sz="2400" b="1">
                <a:latin typeface="Calibri" panose="020F0502020204030204"/>
                <a:sym typeface="+mn-ea"/>
              </a:rPr>
              <a:t>于是、就</a:t>
            </a:r>
            <a:endParaRPr lang="zh-CN" altLang="en-US" sz="2400" b="1" noProof="1">
              <a:latin typeface="Calibri" panose="020F0502020204030204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3" name="标题 12"/>
          <p:cNvSpPr>
            <a:spLocks noGrp="1"/>
          </p:cNvSpPr>
          <p:nvPr>
            <p:ph type="title"/>
          </p:nvPr>
        </p:nvSpPr>
        <p:spPr>
          <a:xfrm>
            <a:off x="609600" y="274955"/>
            <a:ext cx="2083435" cy="1143000"/>
          </a:xfrm>
        </p:spPr>
        <p:txBody>
          <a:bodyPr/>
          <a:p>
            <a:pPr algn="l"/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知文意</a:t>
            </a:r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18" grpId="0" bldLvl="0" animBg="1"/>
      <p:bldP spid="19" grpId="0" bldLvl="0" animBg="1"/>
      <p:bldP spid="2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内容占位符 4"/>
          <p:cNvPicPr>
            <a:picLocks noChangeAspect="1"/>
          </p:cNvPicPr>
          <p:nvPr>
            <p:ph idx="1"/>
          </p:nvPr>
        </p:nvPicPr>
        <p:blipFill>
          <a:blip r:embed="rId1"/>
          <a:srcRect l="4050" t="40881" r="1766"/>
          <a:stretch>
            <a:fillRect/>
          </a:stretch>
        </p:blipFill>
        <p:spPr>
          <a:xfrm>
            <a:off x="609600" y="1271270"/>
            <a:ext cx="11242675" cy="53200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971925" y="3823335"/>
            <a:ext cx="1936750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做的记号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" name="标题 3"/>
          <p:cNvSpPr>
            <a:spLocks noGrp="1"/>
          </p:cNvSpPr>
          <p:nvPr/>
        </p:nvSpPr>
        <p:spPr>
          <a:xfrm>
            <a:off x="609600" y="128270"/>
            <a:ext cx="231013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学词义</a:t>
            </a:r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9759" name="表格 29758"/>
          <p:cNvGraphicFramePr/>
          <p:nvPr>
            <p:custDataLst>
              <p:tags r:id="rId1"/>
            </p:custDataLst>
          </p:nvPr>
        </p:nvGraphicFramePr>
        <p:xfrm>
          <a:off x="839470" y="1550670"/>
          <a:ext cx="10513695" cy="4933950"/>
        </p:xfrm>
        <a:graphic>
          <a:graphicData uri="http://schemas.openxmlformats.org/drawingml/2006/table">
            <a:tbl>
              <a:tblPr/>
              <a:tblGrid>
                <a:gridCol w="2671445"/>
                <a:gridCol w="7842250"/>
              </a:tblGrid>
              <a:tr h="583565">
                <a:tc rowSpan="4"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120">
                <a:tc vMerge="1"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200" b="1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7380">
                <a:tc vMerge="1"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200" b="1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宋体" panose="02010600030101010101" pitchFamily="2" charset="-122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8015">
                <a:tc vMerge="1"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en-US" altLang="zh-CN" sz="3200" b="1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 </a:t>
                      </a:r>
                      <a:endParaRPr lang="en-US" altLang="zh-CN" sz="3200" b="1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宋体" panose="02010600030101010101" pitchFamily="2" charset="-122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4205">
                <a:tc rowSpan="2"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0555">
                <a:tc vMerge="1"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0555">
                <a:tc rowSpan="2"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0555">
                <a:tc vMerge="1"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839470" y="887730"/>
            <a:ext cx="32943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文言同义词</a:t>
            </a:r>
            <a:endParaRPr lang="zh-CN" altLang="en-US" sz="4000" b="1">
              <a:solidFill>
                <a:srgbClr val="00923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31" name="矩形 63512"/>
          <p:cNvSpPr/>
          <p:nvPr/>
        </p:nvSpPr>
        <p:spPr>
          <a:xfrm>
            <a:off x="3554095" y="1562100"/>
            <a:ext cx="30245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悉</a:t>
            </a:r>
            <a:r>
              <a:rPr lang="zh-CN" altLang="en-US" sz="360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rPr>
              <a:t>：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悉</a:t>
            </a:r>
            <a:r>
              <a:rPr lang="zh-CN" altLang="en-US" sz="3600" dirty="0">
                <a:latin typeface="Arial" panose="020B0604020202020204" pitchFamily="34" charset="0"/>
                <a:ea typeface="黑体" panose="02010609060101010101" charset="-122"/>
              </a:rPr>
              <a:t>如外人</a:t>
            </a:r>
            <a:endParaRPr lang="zh-CN" altLang="en-US" sz="3600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81939" name="文本框 1"/>
          <p:cNvSpPr txBox="1"/>
          <p:nvPr/>
        </p:nvSpPr>
        <p:spPr>
          <a:xfrm>
            <a:off x="3553778" y="2177098"/>
            <a:ext cx="2468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皆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皆</a:t>
            </a: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</a:rPr>
              <a:t>叹惋</a:t>
            </a:r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1938" name="文本框 1"/>
          <p:cNvSpPr txBox="1"/>
          <p:nvPr/>
        </p:nvSpPr>
        <p:spPr>
          <a:xfrm>
            <a:off x="3554095" y="2716848"/>
            <a:ext cx="29260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咸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咸</a:t>
            </a:r>
            <a:r>
              <a:rPr lang="zh-CN" altLang="en-US" sz="36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来</a:t>
            </a: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</a:rPr>
              <a:t>问讯</a:t>
            </a:r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1932" name="矩形 63513"/>
          <p:cNvSpPr/>
          <p:nvPr/>
        </p:nvSpPr>
        <p:spPr>
          <a:xfrm>
            <a:off x="3554095" y="3344228"/>
            <a:ext cx="33832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并</a:t>
            </a:r>
            <a:r>
              <a:rPr lang="zh-CN" altLang="en-US" sz="360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rPr>
              <a:t>：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并</a:t>
            </a:r>
            <a:r>
              <a:rPr lang="zh-CN" altLang="en-US" sz="3600" dirty="0">
                <a:latin typeface="Arial" panose="020B0604020202020204" pitchFamily="34" charset="0"/>
                <a:ea typeface="黑体" panose="02010609060101010101" charset="-122"/>
              </a:rPr>
              <a:t>怡然自乐</a:t>
            </a:r>
            <a:endParaRPr lang="zh-CN" altLang="en-US" sz="3600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63516" name="文本框 37912"/>
          <p:cNvSpPr txBox="1"/>
          <p:nvPr/>
        </p:nvSpPr>
        <p:spPr>
          <a:xfrm>
            <a:off x="1347470" y="2472055"/>
            <a:ext cx="16033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全</a:t>
            </a:r>
            <a:r>
              <a:rPr lang="zh-CN" altLang="zh-CN" sz="3600" b="1" dirty="0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都</a:t>
            </a:r>
            <a:endParaRPr lang="zh-CN" altLang="en-US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1935" name="矩形 63516"/>
          <p:cNvSpPr/>
          <p:nvPr/>
        </p:nvSpPr>
        <p:spPr>
          <a:xfrm>
            <a:off x="3554095" y="3989388"/>
            <a:ext cx="2468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缘</a:t>
            </a:r>
            <a:r>
              <a:rPr lang="zh-CN" altLang="en-US" sz="360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rPr>
              <a:t>：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缘</a:t>
            </a:r>
            <a:r>
              <a:rPr lang="zh-CN" altLang="en-US" sz="3600" dirty="0">
                <a:latin typeface="Arial" panose="020B0604020202020204" pitchFamily="34" charset="0"/>
                <a:ea typeface="黑体" panose="02010609060101010101" charset="-122"/>
              </a:rPr>
              <a:t>溪行</a:t>
            </a:r>
            <a:endParaRPr lang="zh-CN" altLang="en-US" sz="3600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81936" name="矩形 63517"/>
          <p:cNvSpPr/>
          <p:nvPr/>
        </p:nvSpPr>
        <p:spPr>
          <a:xfrm>
            <a:off x="3554095" y="4634548"/>
            <a:ext cx="29260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扶</a:t>
            </a:r>
            <a:r>
              <a:rPr lang="zh-CN" altLang="en-US" sz="360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rPr>
              <a:t>：便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扶</a:t>
            </a:r>
            <a:r>
              <a:rPr lang="zh-CN" altLang="en-US" sz="3600" dirty="0">
                <a:latin typeface="Arial" panose="020B0604020202020204" pitchFamily="34" charset="0"/>
                <a:ea typeface="黑体" panose="02010609060101010101" charset="-122"/>
              </a:rPr>
              <a:t>向路</a:t>
            </a:r>
            <a:endParaRPr lang="zh-CN" altLang="en-US" sz="3600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73745" name="文本框 37912"/>
          <p:cNvSpPr txBox="1"/>
          <p:nvPr/>
        </p:nvSpPr>
        <p:spPr>
          <a:xfrm>
            <a:off x="839470" y="4257040"/>
            <a:ext cx="26238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沿着</a:t>
            </a:r>
            <a:r>
              <a:rPr lang="zh-CN" altLang="zh-CN" sz="3600" b="1" dirty="0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顺着</a:t>
            </a:r>
            <a:endParaRPr lang="zh-CN" altLang="en-US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1929" name="矩形 63510"/>
          <p:cNvSpPr/>
          <p:nvPr/>
        </p:nvSpPr>
        <p:spPr>
          <a:xfrm>
            <a:off x="3553778" y="5261928"/>
            <a:ext cx="29260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要</a:t>
            </a:r>
            <a:r>
              <a:rPr lang="zh-CN" altLang="en-US" sz="3600" dirty="0">
                <a:latin typeface="Arial" panose="020B0604020202020204" pitchFamily="34" charset="0"/>
                <a:ea typeface="黑体" panose="02010609060101010101" charset="-122"/>
              </a:rPr>
              <a:t>：便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要</a:t>
            </a:r>
            <a:r>
              <a:rPr lang="zh-CN" altLang="en-US" sz="3600" dirty="0">
                <a:latin typeface="Arial" panose="020B0604020202020204" pitchFamily="34" charset="0"/>
                <a:ea typeface="黑体" panose="02010609060101010101" charset="-122"/>
              </a:rPr>
              <a:t>还家</a:t>
            </a:r>
            <a:endParaRPr lang="zh-CN" altLang="en-US" sz="3600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6647815" y="5262245"/>
            <a:ext cx="43567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>
                <a:solidFill>
                  <a:srgbClr val="FF0000"/>
                </a:solidFill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en-US" altLang="zh-CN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要</a:t>
            </a:r>
            <a:r>
              <a:rPr lang="en-US" altLang="zh-CN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同</a:t>
            </a:r>
            <a:r>
              <a:rPr lang="en-US" altLang="zh-CN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黑体" panose="02010609060101010101" charset="-122"/>
              </a:rPr>
              <a:t>“</a:t>
            </a:r>
            <a:r>
              <a:rPr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邀</a:t>
            </a:r>
            <a:r>
              <a:rPr 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黑体" panose="02010609060101010101" charset="-122"/>
              </a:rPr>
              <a:t>”</a:t>
            </a:r>
            <a:r>
              <a:rPr lang="en-US" altLang="zh-CN" sz="3600">
                <a:solidFill>
                  <a:srgbClr val="FF0000"/>
                </a:solidFill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endParaRPr lang="en-US" altLang="zh-CN" sz="3600" b="1">
              <a:solidFill>
                <a:srgbClr val="FF0000"/>
              </a:solidFill>
              <a:effectLst/>
              <a:latin typeface="方正楷体_GBK" charset="0"/>
              <a:ea typeface="微软雅黑" panose="020B0503020204020204" pitchFamily="34" charset="-122"/>
              <a:cs typeface="黑体" panose="02010609060101010101" charset="-122"/>
              <a:sym typeface="微软雅黑" panose="020B0503020204020204" pitchFamily="34" charset="-122"/>
            </a:endParaRPr>
          </a:p>
        </p:txBody>
      </p:sp>
      <p:sp>
        <p:nvSpPr>
          <p:cNvPr id="81921" name="文本框 37895"/>
          <p:cNvSpPr txBox="1"/>
          <p:nvPr/>
        </p:nvSpPr>
        <p:spPr>
          <a:xfrm>
            <a:off x="3554095" y="5899150"/>
            <a:ext cx="57854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延</a:t>
            </a:r>
            <a:r>
              <a:rPr lang="zh-CN" altLang="en-US" sz="36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：余人各复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延</a:t>
            </a:r>
            <a:r>
              <a:rPr lang="zh-CN" altLang="en-US" sz="36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至其家</a:t>
            </a:r>
            <a:endParaRPr lang="zh-CN" altLang="en-US" sz="36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3503" name="文本框 37912"/>
          <p:cNvSpPr txBox="1"/>
          <p:nvPr/>
        </p:nvSpPr>
        <p:spPr>
          <a:xfrm>
            <a:off x="1214120" y="5486400"/>
            <a:ext cx="16198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邀请</a:t>
            </a:r>
            <a:endParaRPr lang="zh-CN" altLang="en-US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标题 3"/>
          <p:cNvSpPr>
            <a:spLocks noGrp="1"/>
          </p:cNvSpPr>
          <p:nvPr/>
        </p:nvSpPr>
        <p:spPr>
          <a:xfrm>
            <a:off x="523875" y="0"/>
            <a:ext cx="231013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学词义</a:t>
            </a:r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3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3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3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3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516" grpId="0"/>
      <p:bldP spid="73745" grpId="0"/>
      <p:bldP spid="10" grpId="0"/>
      <p:bldP spid="10" grpId="1"/>
      <p:bldP spid="6350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9759" name="表格 29758"/>
          <p:cNvGraphicFramePr/>
          <p:nvPr>
            <p:custDataLst>
              <p:tags r:id="rId1"/>
            </p:custDataLst>
          </p:nvPr>
        </p:nvGraphicFramePr>
        <p:xfrm>
          <a:off x="839470" y="1550670"/>
          <a:ext cx="10513695" cy="3044825"/>
        </p:xfrm>
        <a:graphic>
          <a:graphicData uri="http://schemas.openxmlformats.org/drawingml/2006/table">
            <a:tbl>
              <a:tblPr/>
              <a:tblGrid>
                <a:gridCol w="2671445"/>
                <a:gridCol w="7842250"/>
              </a:tblGrid>
              <a:tr h="583565">
                <a:tc rowSpan="3"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600" b="1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黑体" panose="02010609060101010101" charset="-122"/>
                        <a:ea typeface="黑体" panose="02010609060101010101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defTabSz="1219200">
                        <a:lnSpc>
                          <a:spcPct val="15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120">
                <a:tc vMerge="1"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defTabSz="1219200">
                        <a:lnSpc>
                          <a:spcPct val="15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7380">
                <a:tc vMerge="1"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l" defTabSz="1219200">
                        <a:lnSpc>
                          <a:spcPct val="15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宋体" panose="02010600030101010101" pitchFamily="2" charset="-122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7380">
                <a:tc rowSpan="2"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600" b="1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黑体" panose="02010609060101010101" charset="-122"/>
                        <a:ea typeface="黑体" panose="02010609060101010101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l" defTabSz="1219200">
                        <a:lnSpc>
                          <a:spcPct val="15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宋体" panose="02010600030101010101" pitchFamily="2" charset="-122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7380">
                <a:tc vMerge="1"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l" defTabSz="1219200">
                        <a:lnSpc>
                          <a:spcPct val="15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3200" b="1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宋体" panose="02010600030101010101" pitchFamily="2" charset="-122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3511550" y="169418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便</a:t>
            </a:r>
            <a:r>
              <a:rPr lang="zh-CN" altLang="en-US" sz="3600" dirty="0">
                <a:ea typeface="黑体" panose="02010609060101010101" charset="-122"/>
                <a:sym typeface="+mn-ea"/>
              </a:rPr>
              <a:t>：</a:t>
            </a:r>
            <a:r>
              <a:rPr lang="zh-CN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便</a:t>
            </a:r>
            <a:r>
              <a:rPr lang="zh-CN" altLang="zh-CN" sz="36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得一山</a:t>
            </a:r>
            <a:endParaRPr lang="zh-CN" altLang="zh-CN" sz="3600" b="1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11550" y="248412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6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乃</a:t>
            </a:r>
            <a:r>
              <a:rPr lang="zh-CN" altLang="en-US" sz="3600" dirty="0">
                <a:ea typeface="黑体" panose="02010609060101010101" charset="-122"/>
                <a:sym typeface="+mn-ea"/>
              </a:rPr>
              <a:t>：</a:t>
            </a:r>
            <a:r>
              <a:rPr lang="zh-CN" altLang="zh-CN" sz="3600" b="1">
                <a:latin typeface="黑体" panose="02010609060101010101" charset="-122"/>
                <a:ea typeface="黑体" panose="02010609060101010101" charset="-122"/>
                <a:sym typeface="+mn-ea"/>
              </a:rPr>
              <a:t>见渔人，</a:t>
            </a:r>
            <a:r>
              <a:rPr lang="zh-CN" altLang="zh-CN" sz="36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乃</a:t>
            </a:r>
            <a:r>
              <a:rPr lang="zh-CN" altLang="zh-CN" sz="3600" b="1">
                <a:latin typeface="黑体" panose="02010609060101010101" charset="-122"/>
                <a:ea typeface="黑体" panose="02010609060101010101" charset="-122"/>
                <a:sym typeface="+mn-ea"/>
              </a:rPr>
              <a:t>大惊</a:t>
            </a:r>
            <a:endParaRPr lang="zh-CN" altLang="zh-CN" sz="3600" b="1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11550" y="3288665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6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遂</a:t>
            </a:r>
            <a:r>
              <a:rPr lang="zh-CN" altLang="en-US" sz="3600" dirty="0">
                <a:ea typeface="黑体" panose="02010609060101010101" charset="-122"/>
                <a:sym typeface="+mn-ea"/>
              </a:rPr>
              <a:t>：</a:t>
            </a:r>
            <a:r>
              <a:rPr lang="zh-CN" altLang="zh-CN" sz="36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遂</a:t>
            </a:r>
            <a:r>
              <a:rPr lang="zh-CN" altLang="zh-CN" sz="3600" b="1">
                <a:latin typeface="黑体" panose="02010609060101010101" charset="-122"/>
                <a:ea typeface="黑体" panose="02010609060101010101" charset="-122"/>
                <a:sym typeface="+mn-ea"/>
              </a:rPr>
              <a:t>与外人</a:t>
            </a:r>
            <a:r>
              <a:rPr lang="zh-CN" altLang="zh-CN" sz="3600" b="1">
                <a:solidFill>
                  <a:schemeClr val="tx1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间隔</a:t>
            </a:r>
            <a:endParaRPr lang="zh-CN" altLang="zh-CN" sz="3600" b="1">
              <a:solidFill>
                <a:schemeClr val="tx1"/>
              </a:solidFill>
              <a:uFill>
                <a:solidFill>
                  <a:schemeClr val="tx1"/>
                </a:solidFill>
              </a:u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63516" name="文本框 37912"/>
          <p:cNvSpPr txBox="1"/>
          <p:nvPr/>
        </p:nvSpPr>
        <p:spPr>
          <a:xfrm>
            <a:off x="1286510" y="2484120"/>
            <a:ext cx="18497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于是</a:t>
            </a:r>
            <a:r>
              <a:rPr lang="zh-CN" altLang="zh-CN" sz="3600" b="1" dirty="0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就</a:t>
            </a:r>
            <a:endParaRPr lang="zh-CN" altLang="en-US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11550" y="409321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云</a:t>
            </a:r>
            <a:r>
              <a:rPr lang="zh-CN" altLang="en-US" sz="3600" dirty="0">
                <a:ea typeface="黑体" panose="02010609060101010101" charset="-122"/>
                <a:sym typeface="+mn-ea"/>
              </a:rPr>
              <a:t>：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此中人语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云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11550" y="502031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道</a:t>
            </a:r>
            <a:r>
              <a:rPr lang="zh-CN" altLang="en-US" sz="3600" dirty="0">
                <a:ea typeface="黑体" panose="02010609060101010101" charset="-122"/>
                <a:sym typeface="+mn-ea"/>
              </a:rPr>
              <a:t>：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不足为外人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道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也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" name="文本框 37912"/>
          <p:cNvSpPr txBox="1"/>
          <p:nvPr/>
        </p:nvSpPr>
        <p:spPr>
          <a:xfrm>
            <a:off x="1286510" y="4565650"/>
            <a:ext cx="18497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说</a:t>
            </a:r>
            <a:endParaRPr lang="zh-CN" altLang="en-US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516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p>
            <a:r>
              <a:rPr lang="zh-CN" altLang="en-US" sz="9600">
                <a:latin typeface="华文新魏" panose="02010800040101010101" pitchFamily="2" charset="-122"/>
                <a:ea typeface="华文新魏" panose="02010800040101010101" pitchFamily="2" charset="-122"/>
              </a:rPr>
              <a:t>桃花源记</a:t>
            </a:r>
            <a:endParaRPr lang="zh-CN" altLang="en-US" sz="9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709160" y="3711575"/>
            <a:ext cx="3832860" cy="652145"/>
          </a:xfrm>
        </p:spPr>
        <p:txBody>
          <a:bodyPr/>
          <a:p>
            <a:r>
              <a:rPr lang="zh-CN" altLang="en-US" sz="4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陶渊明</a:t>
            </a:r>
            <a:endParaRPr lang="zh-CN" altLang="en-US" sz="4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5250" y="1097915"/>
            <a:ext cx="11990705" cy="5015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(1)芳草</a:t>
            </a:r>
            <a:r>
              <a:rPr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鲜美</a:t>
            </a:r>
            <a:r>
              <a:rPr 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古义:</a:t>
            </a:r>
            <a:r>
              <a:rPr 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 </a:t>
            </a:r>
            <a:r>
              <a:rPr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今义: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zh-CN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菜肴、瓜果等</a:t>
            </a:r>
            <a:r>
              <a:rPr altLang="zh-CN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r>
              <a:rPr lang="zh-CN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新鲜美味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(2)</a:t>
            </a: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阡陌</a:t>
            </a:r>
            <a:r>
              <a:rPr sz="3200" b="1" spc="-100">
                <a:solidFill>
                  <a:srgbClr val="1D41D5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交通</a:t>
            </a:r>
            <a:r>
              <a:rPr lang="en-US" sz="3200" b="1" spc="-100">
                <a:solidFill>
                  <a:srgbClr val="1D41D5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古义:</a:t>
            </a:r>
            <a:r>
              <a:rPr 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</a:t>
            </a:r>
            <a:r>
              <a:rPr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今义: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指</a:t>
            </a:r>
            <a:r>
              <a:rPr altLang="zh-CN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运输事业</a:t>
            </a:r>
            <a:endParaRPr altLang="zh-CN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(3)率</a:t>
            </a:r>
            <a:r>
              <a:rPr sz="3200" b="1" spc="-100">
                <a:solidFill>
                  <a:srgbClr val="1D41D5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妻子</a:t>
            </a: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邑人来此</a:t>
            </a:r>
            <a:r>
              <a:rPr sz="3200" b="1" spc="-100">
                <a:solidFill>
                  <a:srgbClr val="1D41D5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绝境</a:t>
            </a:r>
            <a:endParaRPr sz="3200" b="1" spc="-100">
              <a:solidFill>
                <a:srgbClr val="1D41D5"/>
              </a:solidFill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</a:t>
            </a:r>
            <a:r>
              <a:rPr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古义: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      </a:t>
            </a:r>
            <a:r>
              <a:rPr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今义:</a:t>
            </a:r>
            <a:r>
              <a:rPr lang="zh-CN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男子的配偶</a:t>
            </a:r>
            <a:r>
              <a:rPr lang="en-US" sz="32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</a:t>
            </a:r>
            <a:endParaRPr lang="en-US" sz="3200" dirty="0" err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</a:t>
            </a:r>
            <a:r>
              <a:rPr altLang="zh-CN" sz="32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古义:</a:t>
            </a:r>
            <a:r>
              <a:rPr lang="en-US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         </a:t>
            </a:r>
            <a:r>
              <a:rPr altLang="zh-CN" sz="32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今义:</a:t>
            </a:r>
            <a:r>
              <a:rPr lang="zh-CN" sz="3200" dirty="0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没有出路</a:t>
            </a:r>
            <a:r>
              <a:rPr altLang="zh-CN" sz="3200" dirty="0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</a:t>
            </a:r>
            <a:r>
              <a:rPr lang="zh-CN" sz="3200" dirty="0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困</a:t>
            </a:r>
            <a:r>
              <a:rPr altLang="zh-CN" sz="3200" dirty="0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境</a:t>
            </a:r>
            <a:endParaRPr altLang="zh-CN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just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(4)</a:t>
            </a:r>
            <a:r>
              <a:rPr sz="3200" b="1" spc="-100">
                <a:solidFill>
                  <a:srgbClr val="1D41D5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无论</a:t>
            </a: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魏晋</a:t>
            </a:r>
            <a:r>
              <a:rPr lang="en-US"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altLang="zh-CN" sz="32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古义:</a:t>
            </a:r>
            <a:endParaRPr altLang="zh-CN" sz="3200" dirty="0" err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just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   </a:t>
            </a:r>
            <a:r>
              <a:rPr altLang="zh-CN" sz="32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今义:</a:t>
            </a:r>
            <a:r>
              <a:rPr lang="zh-CN" sz="3200" dirty="0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表示在任何条件下结果都不会改变</a:t>
            </a:r>
            <a:endParaRPr lang="zh-CN" sz="3200" dirty="0" err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just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en-US"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5</a:t>
            </a: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r>
              <a:rPr lang="zh-CN" sz="3200" b="1" spc="-100">
                <a:solidFill>
                  <a:srgbClr val="1D41D5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不足</a:t>
            </a: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为外人道也</a:t>
            </a:r>
            <a:r>
              <a:rPr lang="en-US"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altLang="zh-CN" sz="32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古义:</a:t>
            </a:r>
            <a:r>
              <a:rPr lang="en-US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    </a:t>
            </a:r>
            <a:r>
              <a:rPr altLang="zh-CN" sz="32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今义:</a:t>
            </a:r>
            <a:r>
              <a:rPr lang="zh-CN" sz="3200" dirty="0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不够</a:t>
            </a:r>
            <a:endParaRPr lang="zh-CN" altLang="zh-CN" sz="3200" dirty="0" err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354965" y="391160"/>
            <a:ext cx="32943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古今异义</a:t>
            </a:r>
            <a:endParaRPr lang="zh-CN" altLang="en-US" sz="4000" b="1">
              <a:solidFill>
                <a:srgbClr val="00923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30015" y="1220470"/>
            <a:ext cx="19418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新鲜美好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94785" y="1804035"/>
            <a:ext cx="18770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交错相通</a:t>
            </a:r>
            <a:endParaRPr lang="zh-CN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56155" y="3003550"/>
            <a:ext cx="20732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妻子儿女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56155" y="3679825"/>
            <a:ext cx="34836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alt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与</a:t>
            </a:r>
            <a:r>
              <a:rPr 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人</a:t>
            </a:r>
            <a:r>
              <a:rPr alt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世隔绝的地方</a:t>
            </a:r>
            <a:endParaRPr lang="zh-CN" altLang="zh-CN" sz="32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30015" y="4263390"/>
            <a:ext cx="36169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alt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不要说，更不必说</a:t>
            </a:r>
            <a:endParaRPr lang="zh-CN" altLang="zh-CN" sz="32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99660" y="5523230"/>
            <a:ext cx="27736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alt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</a:t>
            </a:r>
            <a:r>
              <a:rPr 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值得</a:t>
            </a:r>
            <a:r>
              <a:rPr alt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，不必</a:t>
            </a:r>
            <a:endParaRPr lang="zh-CN" altLang="zh-CN" sz="32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99"/>
          <p:cNvSpPr txBox="1"/>
          <p:nvPr>
            <p:custDataLst>
              <p:tags r:id="rId1"/>
            </p:custDataLst>
          </p:nvPr>
        </p:nvSpPr>
        <p:spPr>
          <a:xfrm>
            <a:off x="439420" y="596900"/>
            <a:ext cx="11405235" cy="22644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>
              <a:lnSpc>
                <a:spcPct val="150000"/>
              </a:lnSpc>
            </a:pP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</a:t>
            </a:r>
            <a:endParaRPr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</a:t>
            </a:r>
            <a:endParaRPr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</a:t>
            </a:r>
            <a:endParaRPr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2532" name="文本框 8"/>
          <p:cNvSpPr txBox="1"/>
          <p:nvPr>
            <p:custDataLst>
              <p:tags r:id="rId2"/>
            </p:custDataLst>
          </p:nvPr>
        </p:nvSpPr>
        <p:spPr>
          <a:xfrm>
            <a:off x="439420" y="978535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寻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左大括号 5"/>
          <p:cNvSpPr/>
          <p:nvPr>
            <p:custDataLst>
              <p:tags r:id="rId3"/>
            </p:custDataLst>
          </p:nvPr>
        </p:nvSpPr>
        <p:spPr>
          <a:xfrm>
            <a:off x="1641475" y="902970"/>
            <a:ext cx="214630" cy="1017270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74440" y="2625090"/>
            <a:ext cx="18268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做记号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74440" y="3336925"/>
            <a:ext cx="23075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做的记号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4" name="文本框 8"/>
          <p:cNvSpPr txBox="1"/>
          <p:nvPr>
            <p:custDataLst>
              <p:tags r:id="rId4"/>
            </p:custDataLst>
          </p:nvPr>
        </p:nvSpPr>
        <p:spPr>
          <a:xfrm>
            <a:off x="439420" y="2785745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)志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左大括号 7"/>
          <p:cNvSpPr/>
          <p:nvPr>
            <p:custDataLst>
              <p:tags r:id="rId5"/>
            </p:custDataLst>
          </p:nvPr>
        </p:nvSpPr>
        <p:spPr>
          <a:xfrm>
            <a:off x="1641475" y="2542540"/>
            <a:ext cx="214630" cy="1222375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71015" y="627380"/>
            <a:ext cx="609600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寻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向所志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寻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病终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89020" y="837565"/>
            <a:ext cx="12109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寻找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89020" y="1550035"/>
            <a:ext cx="10521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不久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3" name="文本框 8"/>
          <p:cNvSpPr txBox="1"/>
          <p:nvPr>
            <p:custDataLst>
              <p:tags r:id="rId6"/>
            </p:custDataLst>
          </p:nvPr>
        </p:nvSpPr>
        <p:spPr>
          <a:xfrm>
            <a:off x="5779770" y="978535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舍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4" name="左大括号 13"/>
          <p:cNvSpPr/>
          <p:nvPr>
            <p:custDataLst>
              <p:tags r:id="rId7"/>
            </p:custDataLst>
          </p:nvPr>
        </p:nvSpPr>
        <p:spPr>
          <a:xfrm>
            <a:off x="7007860" y="800100"/>
            <a:ext cx="214630" cy="1222375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99"/>
          <p:cNvSpPr txBox="1"/>
          <p:nvPr>
            <p:custDataLst>
              <p:tags r:id="rId8"/>
            </p:custDataLst>
          </p:nvPr>
        </p:nvSpPr>
        <p:spPr>
          <a:xfrm>
            <a:off x="7111365" y="627380"/>
            <a:ext cx="285559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便</a:t>
            </a:r>
            <a:r>
              <a:rPr lang="zh-CN" alt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舍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船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屋</a:t>
            </a:r>
            <a:r>
              <a:rPr lang="zh-CN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舍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俨然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</a:t>
            </a:r>
            <a:endParaRPr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430385" y="800100"/>
            <a:ext cx="28022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动词</a:t>
            </a:r>
            <a:r>
              <a:rPr lang="zh-CN" altLang="zh-CN" sz="3200" b="1" dirty="0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舍弃</a:t>
            </a:r>
            <a:endParaRPr lang="zh-CN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430385" y="1549400"/>
            <a:ext cx="23075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名词</a:t>
            </a:r>
            <a:r>
              <a:rPr lang="zh-CN" altLang="zh-CN" sz="3200" b="1" dirty="0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房屋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0" name="文本框 99"/>
          <p:cNvSpPr txBox="1"/>
          <p:nvPr>
            <p:custDataLst>
              <p:tags r:id="rId9"/>
            </p:custDataLst>
          </p:nvPr>
        </p:nvSpPr>
        <p:spPr>
          <a:xfrm>
            <a:off x="1771015" y="2386965"/>
            <a:ext cx="1910715" cy="1533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处处</a:t>
            </a:r>
            <a:r>
              <a:rPr lang="zh-CN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志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之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寻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向所</a:t>
            </a:r>
            <a:r>
              <a:rPr lang="zh-CN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志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</a:t>
            </a:r>
            <a:endParaRPr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</a:t>
            </a:r>
            <a:endParaRPr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</a:t>
            </a:r>
            <a:endParaRPr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1" name="文本框 8"/>
          <p:cNvSpPr txBox="1"/>
          <p:nvPr>
            <p:custDataLst>
              <p:tags r:id="rId10"/>
            </p:custDataLst>
          </p:nvPr>
        </p:nvSpPr>
        <p:spPr>
          <a:xfrm>
            <a:off x="5779770" y="2698115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)之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2" name="文本框 99"/>
          <p:cNvSpPr txBox="1"/>
          <p:nvPr>
            <p:custDataLst>
              <p:tags r:id="rId11"/>
            </p:custDataLst>
          </p:nvPr>
        </p:nvSpPr>
        <p:spPr>
          <a:xfrm>
            <a:off x="7111365" y="2386965"/>
            <a:ext cx="2855595" cy="1533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忘路</a:t>
            </a:r>
            <a:r>
              <a:rPr lang="zh-CN" alt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之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远近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闻</a:t>
            </a:r>
            <a:r>
              <a:rPr lang="zh-CN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之</a:t>
            </a:r>
            <a:endParaRPr lang="zh-CN" sz="3200" b="1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渔人甚异</a:t>
            </a:r>
            <a:r>
              <a:rPr lang="zh-CN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之</a:t>
            </a:r>
            <a:endParaRPr lang="zh-CN" sz="3200" b="1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处处</a:t>
            </a:r>
            <a:r>
              <a:rPr lang="zh-CN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志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之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</a:t>
            </a:r>
            <a:endParaRPr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</a:t>
            </a:r>
            <a:endParaRPr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</a:t>
            </a:r>
            <a:endParaRPr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4" name="左大括号 23"/>
          <p:cNvSpPr/>
          <p:nvPr>
            <p:custDataLst>
              <p:tags r:id="rId12"/>
            </p:custDataLst>
          </p:nvPr>
        </p:nvSpPr>
        <p:spPr>
          <a:xfrm>
            <a:off x="7007860" y="2542540"/>
            <a:ext cx="213995" cy="1735455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770745" y="2386965"/>
            <a:ext cx="21342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助词</a:t>
            </a:r>
            <a:r>
              <a:rPr lang="zh-CN" altLang="zh-CN" sz="3200" b="1" dirty="0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的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628380" y="2861310"/>
            <a:ext cx="18992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代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这件事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6" name="文本框 8"/>
          <p:cNvSpPr txBox="1"/>
          <p:nvPr>
            <p:custDataLst>
              <p:tags r:id="rId13"/>
            </p:custDataLst>
          </p:nvPr>
        </p:nvSpPr>
        <p:spPr>
          <a:xfrm>
            <a:off x="439420" y="4886325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为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7" name="左大括号 16"/>
          <p:cNvSpPr/>
          <p:nvPr>
            <p:custDataLst>
              <p:tags r:id="rId14"/>
            </p:custDataLst>
          </p:nvPr>
        </p:nvSpPr>
        <p:spPr>
          <a:xfrm>
            <a:off x="1642110" y="4676140"/>
            <a:ext cx="213995" cy="1300480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771015" y="4485005"/>
            <a:ext cx="337693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武陵人捕鱼</a:t>
            </a:r>
            <a:r>
              <a:rPr lang="zh-CN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为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业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不足</a:t>
            </a:r>
            <a:r>
              <a:rPr lang="zh-CN" alt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为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外人道也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038090" y="4665980"/>
            <a:ext cx="30295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动词</a:t>
            </a:r>
            <a:r>
              <a:rPr lang="zh-CN" altLang="zh-CN" sz="3200" b="1" dirty="0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作为</a:t>
            </a:r>
            <a:r>
              <a:rPr lang="zh-CN" altLang="zh-CN" sz="3200" b="1" dirty="0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en-US" altLang="zh-CN" sz="3200" dirty="0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w</a:t>
            </a:r>
            <a:r>
              <a:rPr lang="en-US" altLang="en-US" sz="3200" dirty="0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é</a:t>
            </a:r>
            <a:r>
              <a:rPr lang="en-US" altLang="zh-CN" sz="3200" dirty="0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i</a:t>
            </a:r>
            <a:endParaRPr lang="en-US" altLang="zh-CN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027295" y="5393055"/>
            <a:ext cx="36017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介词</a:t>
            </a:r>
            <a:r>
              <a:rPr lang="zh-CN" altLang="zh-CN" sz="3200" b="1" dirty="0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对、向</a:t>
            </a:r>
            <a:r>
              <a:rPr lang="zh-CN" altLang="zh-CN" sz="3200" b="1" dirty="0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en-US" altLang="zh-CN" sz="3200" dirty="0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w</a:t>
            </a:r>
            <a:r>
              <a:rPr lang="en-US" altLang="en-US" sz="3200" dirty="0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è</a:t>
            </a:r>
            <a:r>
              <a:rPr lang="en-US" altLang="zh-CN" sz="3200" dirty="0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i</a:t>
            </a:r>
            <a:endParaRPr lang="en-US" altLang="zh-CN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15"/>
            </p:custDataLst>
          </p:nvPr>
        </p:nvSpPr>
        <p:spPr>
          <a:xfrm>
            <a:off x="294640" y="111760"/>
            <a:ext cx="32943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一词多义</a:t>
            </a:r>
            <a:endParaRPr lang="zh-CN" altLang="en-US" sz="4000" b="1">
              <a:solidFill>
                <a:srgbClr val="00923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338945" y="3348355"/>
            <a:ext cx="2853055" cy="537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ts val="0"/>
              </a:spcBef>
              <a:spcAft>
                <a:spcPts val="0"/>
              </a:spcAft>
            </a:pPr>
            <a:r>
              <a:rPr lang="zh-CN" sz="29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代</a:t>
            </a:r>
            <a:r>
              <a:rPr lang="zh-CN" altLang="en-US" sz="29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所看到的景象</a:t>
            </a:r>
            <a:endParaRPr lang="zh-CN" altLang="en-US" sz="29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338945" y="3862070"/>
            <a:ext cx="277177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ts val="0"/>
              </a:spcBef>
              <a:spcAft>
                <a:spcPts val="0"/>
              </a:spcAft>
            </a:pPr>
            <a:r>
              <a:rPr 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助词</a:t>
            </a:r>
            <a:r>
              <a:rPr lang="zh-CN" altLang="zh-CN" sz="3000" b="1" dirty="0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调节音节</a:t>
            </a:r>
            <a:endParaRPr lang="zh-CN" sz="3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0" grpId="0"/>
      <p:bldP spid="11" grpId="0"/>
      <p:bldP spid="12" grpId="0"/>
      <p:bldP spid="15" grpId="0"/>
      <p:bldP spid="25" grpId="0"/>
      <p:bldP spid="34" grpId="0"/>
      <p:bldP spid="38" grpId="0"/>
      <p:bldP spid="39" grpId="0"/>
      <p:bldP spid="31" grpId="0"/>
      <p:bldP spid="3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99"/>
          <p:cNvSpPr txBox="1"/>
          <p:nvPr>
            <p:custDataLst>
              <p:tags r:id="rId1"/>
            </p:custDataLst>
          </p:nvPr>
        </p:nvSpPr>
        <p:spPr>
          <a:xfrm>
            <a:off x="439420" y="596900"/>
            <a:ext cx="11405235" cy="22644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>
              <a:lnSpc>
                <a:spcPct val="150000"/>
              </a:lnSpc>
            </a:pP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</a:t>
            </a:r>
            <a:endParaRPr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</a:t>
            </a:r>
            <a:endParaRPr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</a:t>
            </a:r>
            <a:endParaRPr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3" name="文本框 8"/>
          <p:cNvSpPr txBox="1"/>
          <p:nvPr>
            <p:custDataLst>
              <p:tags r:id="rId2"/>
            </p:custDataLst>
          </p:nvPr>
        </p:nvSpPr>
        <p:spPr>
          <a:xfrm>
            <a:off x="2057400" y="4311650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8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)乃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4" name="左大括号 13"/>
          <p:cNvSpPr/>
          <p:nvPr>
            <p:custDataLst>
              <p:tags r:id="rId3"/>
            </p:custDataLst>
          </p:nvPr>
        </p:nvSpPr>
        <p:spPr>
          <a:xfrm>
            <a:off x="3291205" y="4037330"/>
            <a:ext cx="214630" cy="1432560"/>
          </a:xfrm>
          <a:prstGeom prst="leftBrace">
            <a:avLst>
              <a:gd name="adj1" fmla="val 0"/>
              <a:gd name="adj2" fmla="val 50000"/>
            </a:avLst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99"/>
          <p:cNvSpPr txBox="1"/>
          <p:nvPr>
            <p:custDataLst>
              <p:tags r:id="rId4"/>
            </p:custDataLst>
          </p:nvPr>
        </p:nvSpPr>
        <p:spPr>
          <a:xfrm>
            <a:off x="3505835" y="3901440"/>
            <a:ext cx="336994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</a:t>
            </a:r>
            <a:endParaRPr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85915" y="3901440"/>
            <a:ext cx="19202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ts val="0"/>
              </a:spcBef>
              <a:spcAft>
                <a:spcPts val="0"/>
              </a:spcAft>
            </a:pP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于是</a:t>
            </a:r>
            <a:r>
              <a:rPr lang="zh-CN" altLang="zh-CN" sz="3200" b="1" dirty="0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就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685915" y="4518660"/>
            <a:ext cx="23075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竟然</a:t>
            </a:r>
            <a:r>
              <a:rPr lang="zh-CN" altLang="zh-CN" sz="3200" b="1" dirty="0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居然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790055" y="5135880"/>
            <a:ext cx="6889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才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6" name="文本框 8"/>
          <p:cNvSpPr txBox="1"/>
          <p:nvPr>
            <p:custDataLst>
              <p:tags r:id="rId5"/>
            </p:custDataLst>
          </p:nvPr>
        </p:nvSpPr>
        <p:spPr>
          <a:xfrm>
            <a:off x="6972935" y="1616710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7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闻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7" name="左大括号 16"/>
          <p:cNvSpPr/>
          <p:nvPr>
            <p:custDataLst>
              <p:tags r:id="rId6"/>
            </p:custDataLst>
          </p:nvPr>
        </p:nvSpPr>
        <p:spPr>
          <a:xfrm>
            <a:off x="8171180" y="1332230"/>
            <a:ext cx="213995" cy="1300480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304530" y="1292860"/>
            <a:ext cx="267843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鸡犬相</a:t>
            </a:r>
            <a:r>
              <a:rPr lang="zh-CN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闻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村中</a:t>
            </a:r>
            <a:r>
              <a:rPr lang="zh-CN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闻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有此人</a:t>
            </a:r>
            <a:endParaRPr 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349230" y="1510030"/>
            <a:ext cx="12757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听到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0982960" y="2203450"/>
            <a:ext cx="12077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听说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388995" y="3781425"/>
            <a:ext cx="340106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见渔人，</a:t>
            </a:r>
            <a:r>
              <a:rPr lang="zh-CN" alt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乃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大惊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乃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不知有汉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乃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悟前狼假寐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7" name="文本框 8"/>
          <p:cNvSpPr txBox="1"/>
          <p:nvPr>
            <p:custDataLst>
              <p:tags r:id="rId7"/>
            </p:custDataLst>
          </p:nvPr>
        </p:nvSpPr>
        <p:spPr>
          <a:xfrm>
            <a:off x="439420" y="1709420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8" name="文本框 99"/>
          <p:cNvSpPr txBox="1"/>
          <p:nvPr>
            <p:custDataLst>
              <p:tags r:id="rId8"/>
            </p:custDataLst>
          </p:nvPr>
        </p:nvSpPr>
        <p:spPr>
          <a:xfrm>
            <a:off x="1771015" y="1253490"/>
            <a:ext cx="2855595" cy="1533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>
              <a:lnSpc>
                <a:spcPct val="150000"/>
              </a:lnSpc>
            </a:pPr>
            <a:r>
              <a:rPr lang="zh-CN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遂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与外人间隔</a:t>
            </a:r>
            <a:r>
              <a:rPr lang="zh-CN" alt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遂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迷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</a:t>
            </a:r>
            <a:endParaRPr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</a:t>
            </a:r>
            <a:endParaRPr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</a:t>
            </a:r>
            <a:endParaRPr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9" name="左大括号 28"/>
          <p:cNvSpPr/>
          <p:nvPr>
            <p:custDataLst>
              <p:tags r:id="rId9"/>
            </p:custDataLst>
          </p:nvPr>
        </p:nvSpPr>
        <p:spPr>
          <a:xfrm>
            <a:off x="1675765" y="1437640"/>
            <a:ext cx="213995" cy="1300480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574540" y="1437640"/>
            <a:ext cx="18992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于是</a:t>
            </a:r>
            <a:r>
              <a:rPr lang="zh-CN" altLang="zh-CN" sz="3200" b="1" dirty="0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就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185920" y="2203450"/>
            <a:ext cx="21342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最终</a:t>
            </a:r>
            <a:r>
              <a:rPr lang="zh-CN" altLang="zh-CN" sz="3200" b="1" dirty="0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竟然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9" grpId="0"/>
      <p:bldP spid="38" grpId="0"/>
      <p:bldP spid="39" grpId="0"/>
      <p:bldP spid="30" grpId="0"/>
      <p:bldP spid="3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818515" y="1731645"/>
            <a:ext cx="11373485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(1)渔人甚</a:t>
            </a:r>
            <a:r>
              <a:rPr sz="3200" b="1" spc="-100">
                <a:solidFill>
                  <a:srgbClr val="1D41D5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异</a:t>
            </a: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</a:t>
            </a:r>
            <a:r>
              <a:rPr lang="en-US"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</a:t>
            </a:r>
            <a:endParaRPr lang="en-US" sz="3200" b="1" spc="-100"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(2)</a:t>
            </a:r>
            <a:r>
              <a:rPr lang="zh-CN"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复</a:t>
            </a:r>
            <a:r>
              <a:rPr lang="zh-CN" sz="3200" b="1" spc="-100">
                <a:solidFill>
                  <a:srgbClr val="1D41D5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前</a:t>
            </a:r>
            <a:r>
              <a:rPr lang="zh-CN"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行</a:t>
            </a:r>
            <a:endParaRPr sz="3200" b="1" spc="-100"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en-US"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3</a:t>
            </a: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r>
              <a:rPr lang="zh-CN"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欲</a:t>
            </a:r>
            <a:r>
              <a:rPr lang="zh-CN" sz="3200" b="1" spc="-100">
                <a:solidFill>
                  <a:srgbClr val="1D41D5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穷</a:t>
            </a:r>
            <a:r>
              <a:rPr lang="zh-CN"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其林</a:t>
            </a:r>
            <a:endParaRPr sz="3200" b="1" spc="-100"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en-US"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4</a:t>
            </a: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处处</a:t>
            </a:r>
            <a:r>
              <a:rPr sz="3200" b="1" spc="-100">
                <a:solidFill>
                  <a:srgbClr val="1D41D5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志</a:t>
            </a: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   </a:t>
            </a:r>
            <a:r>
              <a:rPr sz="28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28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</a:t>
            </a:r>
            <a:endParaRPr sz="2800" b="1" spc="-100"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3899535" y="1803400"/>
            <a:ext cx="7007860" cy="6584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形容词的意动用法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对……感到惊异　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3775710" y="3996055"/>
            <a:ext cx="5628640" cy="6584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spc="-10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名作动</a:t>
            </a:r>
            <a:r>
              <a:rPr lang="zh-CN" sz="3200" b="1" spc="-10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做记号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605155" y="1158875"/>
            <a:ext cx="32943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词类活用</a:t>
            </a:r>
            <a:endParaRPr lang="zh-CN" altLang="en-US" sz="4000" b="1">
              <a:solidFill>
                <a:srgbClr val="00923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3775710" y="3265805"/>
            <a:ext cx="7007860" cy="6584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形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作动，穷尽，走到尽头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3775710" y="2535555"/>
            <a:ext cx="7007860" cy="6584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名作状，向前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883410" y="1830705"/>
            <a:ext cx="100901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南阳刘子骥，高尚士也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86280" y="4156710"/>
            <a:ext cx="6096000" cy="6451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问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所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从来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0075" y="1823085"/>
            <a:ext cx="14636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判断句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31865" y="1830705"/>
            <a:ext cx="6096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“……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也</a:t>
            </a:r>
            <a:r>
              <a:rPr lang="zh-CN" alt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”表判断</a:t>
            </a:r>
            <a:endParaRPr lang="zh-CN" altLang="en-US" sz="3200" b="1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52620" y="2684145"/>
            <a:ext cx="75209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省略主语，应为“</a:t>
            </a:r>
            <a:r>
              <a:rPr lang="en-US" altLang="zh-CN" sz="3200">
                <a:solidFill>
                  <a:srgbClr val="1D41D5"/>
                </a:solidFill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小口</a:t>
            </a:r>
            <a:r>
              <a:rPr lang="en-US" altLang="zh-CN" sz="3200">
                <a:solidFill>
                  <a:srgbClr val="1D41D5"/>
                </a:solidFill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仿佛若有光”</a:t>
            </a:r>
            <a:endParaRPr lang="zh-CN" altLang="en-US" sz="3200" b="1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86280" y="4911725"/>
            <a:ext cx="6096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林尽水源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0075" y="2733040"/>
            <a:ext cx="14630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省略句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033520" y="4911725"/>
            <a:ext cx="78028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省略介词“于”，应为“林尽</a:t>
            </a:r>
            <a:r>
              <a:rPr lang="en-US" altLang="zh-CN" sz="3200">
                <a:solidFill>
                  <a:srgbClr val="1D41D5"/>
                </a:solidFill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于</a:t>
            </a:r>
            <a:r>
              <a:rPr lang="en-US" altLang="zh-CN" sz="3200">
                <a:solidFill>
                  <a:srgbClr val="1D41D5"/>
                </a:solidFill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水源”</a:t>
            </a:r>
            <a:endParaRPr lang="zh-CN" altLang="en-US" sz="3200" b="1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86280" y="2501265"/>
            <a:ext cx="31438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仿佛若有光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便舍船，从口入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033520" y="4105275"/>
            <a:ext cx="82200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省略宾语“之”，应为“</a:t>
            </a:r>
            <a:r>
              <a:rPr lang="zh-CN" alt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问</a:t>
            </a:r>
            <a:r>
              <a:rPr lang="en-US" altLang="zh-CN" sz="3200">
                <a:solidFill>
                  <a:srgbClr val="1D41D5"/>
                </a:solidFill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之</a:t>
            </a:r>
            <a:r>
              <a:rPr lang="en-US" altLang="zh-CN" sz="3200">
                <a:solidFill>
                  <a:srgbClr val="1D41D5"/>
                </a:solidFill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所从来</a:t>
            </a:r>
            <a:r>
              <a:rPr lang="zh-CN" alt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endParaRPr lang="zh-CN" altLang="en-US" sz="3200" b="1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586105" y="952500"/>
            <a:ext cx="32943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文言句式</a:t>
            </a:r>
            <a:endParaRPr lang="zh-CN" altLang="en-US" sz="4000" b="1">
              <a:solidFill>
                <a:srgbClr val="00923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94910" y="3394710"/>
            <a:ext cx="75209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省略主语，应为“</a:t>
            </a:r>
            <a:r>
              <a:rPr lang="en-US" altLang="zh-CN" sz="3200">
                <a:solidFill>
                  <a:srgbClr val="1D41D5"/>
                </a:solidFill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渔人</a:t>
            </a:r>
            <a:r>
              <a:rPr lang="en-US" altLang="zh-CN" sz="3200">
                <a:solidFill>
                  <a:srgbClr val="1D41D5"/>
                </a:solidFill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便舍船</a:t>
            </a:r>
            <a:r>
              <a:rPr lang="zh-CN" alt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endParaRPr lang="zh-CN" altLang="en-US" sz="3200" b="1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1" grpId="0"/>
      <p:bldP spid="12" grpId="0"/>
      <p:bldP spid="16" grpId="0"/>
      <p:bldP spid="6" grpId="1"/>
      <p:bldP spid="7" grpId="1"/>
      <p:bldP spid="9" grpId="1"/>
      <p:bldP spid="11" grpId="1"/>
      <p:bldP spid="12" grpId="1"/>
      <p:bldP spid="16" grpId="1"/>
      <p:bldP spid="13" grpId="0"/>
      <p:bldP spid="13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89255" y="1278255"/>
            <a:ext cx="11092180" cy="5169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 smtClean="0">
                <a:solidFill>
                  <a:srgbClr val="00923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落英缤纷：</a:t>
            </a: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形容落花纷纷飘落的美丽情景。</a:t>
            </a:r>
            <a:endParaRPr lang="zh-CN" altLang="en-US" sz="3000" b="1" dirty="0">
              <a:latin typeface="黑体" panose="02010609060101010101" charset="-122"/>
              <a:ea typeface="黑体" panose="02010609060101010101" charset="-122"/>
              <a:cs typeface="楷体" panose="02010609060101010101" pitchFamily="49" charset="-122"/>
            </a:endParaRPr>
          </a:p>
          <a:p>
            <a:pPr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 smtClean="0">
                <a:solidFill>
                  <a:srgbClr val="00923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豁然开朗：</a:t>
            </a: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形容由狭窄幽暗突然变得开阔敞亮。一下子就明白了或指眼界一下子变开阔。</a:t>
            </a:r>
            <a:r>
              <a:rPr lang="zh-CN" altLang="en-US" sz="30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比喻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突然领悟了一个道理</a:t>
            </a: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3000" b="1" dirty="0">
              <a:latin typeface="黑体" panose="02010609060101010101" charset="-122"/>
              <a:ea typeface="黑体" panose="02010609060101010101" charset="-122"/>
              <a:cs typeface="楷体" panose="02010609060101010101" pitchFamily="49" charset="-122"/>
            </a:endParaRPr>
          </a:p>
          <a:p>
            <a:pPr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 smtClean="0">
                <a:solidFill>
                  <a:srgbClr val="00923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鸡犬相闻：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指人烟稠密</a:t>
            </a: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，表示很近的距离或一种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和睦的景象</a:t>
            </a: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3000" b="1" dirty="0">
              <a:latin typeface="黑体" panose="02010609060101010101" charset="-122"/>
              <a:ea typeface="黑体" panose="02010609060101010101" charset="-122"/>
              <a:cs typeface="楷体" panose="02010609060101010101" pitchFamily="49" charset="-122"/>
              <a:sym typeface="+mn-ea"/>
            </a:endParaRPr>
          </a:p>
          <a:p>
            <a:pPr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 smtClean="0">
                <a:solidFill>
                  <a:srgbClr val="00923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怡然自乐：</a:t>
            </a: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形容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高兴而满足的样子</a:t>
            </a: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3000" b="1" dirty="0">
              <a:latin typeface="黑体" panose="02010609060101010101" charset="-122"/>
              <a:ea typeface="黑体" panose="02010609060101010101" charset="-122"/>
              <a:cs typeface="楷体" panose="02010609060101010101" pitchFamily="49" charset="-122"/>
            </a:endParaRPr>
          </a:p>
          <a:p>
            <a:pPr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 smtClean="0">
                <a:solidFill>
                  <a:srgbClr val="00923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与世隔绝：</a:t>
            </a:r>
            <a:r>
              <a:rPr lang="zh-CN" altLang="en-US" sz="3000" b="1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是指与文明社会上的人们隔离，断绝来往</a:t>
            </a:r>
            <a:r>
              <a:rPr lang="zh-CN" altLang="en-US" sz="3000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；</a:t>
            </a: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形容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隐居或人迹罕至的极偏僻地方</a:t>
            </a: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3000" b="1" dirty="0">
              <a:latin typeface="黑体" panose="02010609060101010101" charset="-122"/>
              <a:ea typeface="黑体" panose="02010609060101010101" charset="-122"/>
              <a:cs typeface="楷体" panose="02010609060101010101" pitchFamily="49" charset="-122"/>
              <a:sym typeface="+mn-ea"/>
            </a:endParaRPr>
          </a:p>
          <a:p>
            <a:pPr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 smtClean="0">
                <a:solidFill>
                  <a:srgbClr val="00923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无人问津：</a:t>
            </a: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比喻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没有人来探问、尝试或购买</a:t>
            </a: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3000" b="1" dirty="0">
              <a:latin typeface="黑体" panose="02010609060101010101" charset="-122"/>
              <a:ea typeface="黑体" panose="02010609060101010101" charset="-122"/>
              <a:cs typeface="楷体" panose="02010609060101010101" pitchFamily="49" charset="-122"/>
            </a:endParaRPr>
          </a:p>
          <a:p>
            <a:pPr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 smtClean="0">
                <a:solidFill>
                  <a:srgbClr val="00923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世外桃源：</a:t>
            </a: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原指与现实社会隔绝、生活安乐的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理想境界</a:t>
            </a: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。后也指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环境幽静生活安逸的地方</a:t>
            </a: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。借指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一种空想的脱离现实斗争的美好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世界</a:t>
            </a: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或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心灵的净土</a:t>
            </a: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3000" b="1" dirty="0">
              <a:latin typeface="黑体" panose="02010609060101010101" charset="-122"/>
              <a:ea typeface="黑体" panose="02010609060101010101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586105" y="571500"/>
            <a:ext cx="32943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</a:t>
            </a:r>
            <a:r>
              <a:rPr lang="zh-CN" altLang="en-US"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成语</a:t>
            </a:r>
            <a:endParaRPr lang="zh-CN" altLang="en-US" sz="4000" b="1">
              <a:solidFill>
                <a:srgbClr val="00923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标题 2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知文意</a:t>
            </a:r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t="3018"/>
          <a:stretch>
            <a:fillRect/>
          </a:stretch>
        </p:blipFill>
        <p:spPr>
          <a:xfrm>
            <a:off x="412115" y="1221740"/>
            <a:ext cx="11661775" cy="54286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43205" y="1042670"/>
            <a:ext cx="4144645" cy="5219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便要还家，设酒杀鸡作食。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51350" y="1042670"/>
            <a:ext cx="4144645" cy="5219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忽逢桃花林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落英缤纷。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776335" y="611505"/>
            <a:ext cx="3203575" cy="95313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其中往来种作，男女衣着，悉如外人。</a:t>
            </a:r>
            <a:endParaRPr 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3205" y="3781425"/>
            <a:ext cx="4144645" cy="5219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南阳刘子骥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欣然规往。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451350" y="3781425"/>
            <a:ext cx="3891280" cy="5219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黄发垂髫，并怡然自乐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95995" y="3459480"/>
            <a:ext cx="3076575" cy="95313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林尽水源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仿佛若有光。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标题 23"/>
          <p:cNvSpPr>
            <a:spLocks noGrp="1"/>
          </p:cNvSpPr>
          <p:nvPr>
            <p:ph type="title"/>
          </p:nvPr>
        </p:nvSpPr>
        <p:spPr>
          <a:xfrm>
            <a:off x="609600" y="274955"/>
            <a:ext cx="2289810" cy="1143000"/>
          </a:xfrm>
        </p:spPr>
        <p:txBody>
          <a:bodyPr/>
          <a:p>
            <a:pPr algn="l"/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知文意</a:t>
            </a:r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l="33825" t="3018" r="33455" b="50244"/>
          <a:stretch>
            <a:fillRect/>
          </a:stretch>
        </p:blipFill>
        <p:spPr>
          <a:xfrm>
            <a:off x="609600" y="1210945"/>
            <a:ext cx="3815715" cy="2616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66371" t="51004" r="2717" b="2076"/>
          <a:stretch>
            <a:fillRect/>
          </a:stretch>
        </p:blipFill>
        <p:spPr>
          <a:xfrm>
            <a:off x="4425315" y="1210945"/>
            <a:ext cx="3604895" cy="26263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66556" t="3018" r="2630" b="49881"/>
          <a:stretch>
            <a:fillRect/>
          </a:stretch>
        </p:blipFill>
        <p:spPr>
          <a:xfrm>
            <a:off x="8030210" y="1190625"/>
            <a:ext cx="3593465" cy="26365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34092" t="51186" r="33553" b="1134"/>
          <a:stretch>
            <a:fillRect/>
          </a:stretch>
        </p:blipFill>
        <p:spPr>
          <a:xfrm>
            <a:off x="472440" y="3795395"/>
            <a:ext cx="3773170" cy="26689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l="817" t="3018" r="66099" b="48168"/>
          <a:stretch>
            <a:fillRect/>
          </a:stretch>
        </p:blipFill>
        <p:spPr>
          <a:xfrm>
            <a:off x="4218940" y="3837305"/>
            <a:ext cx="3754120" cy="26587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 l="817" t="51186" r="66104"/>
          <a:stretch>
            <a:fillRect/>
          </a:stretch>
        </p:blipFill>
        <p:spPr>
          <a:xfrm>
            <a:off x="7973060" y="3792855"/>
            <a:ext cx="3816350" cy="270319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351530" y="2047875"/>
            <a:ext cx="1988820" cy="52197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偶遇桃花源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351530" y="4564380"/>
            <a:ext cx="1988820" cy="52197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桃花源见闻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832850" y="4564380"/>
            <a:ext cx="1988820" cy="52197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离寻桃花源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2"/>
            </p:custDataLst>
          </p:nvPr>
        </p:nvSpPr>
        <p:spPr>
          <a:xfrm>
            <a:off x="4518025" y="627380"/>
            <a:ext cx="45065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以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渔人进出桃源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sym typeface="+mn-ea"/>
              </a:rPr>
              <a:t>为线索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标题 23"/>
          <p:cNvSpPr>
            <a:spLocks noGrp="1"/>
          </p:cNvSpPr>
          <p:nvPr>
            <p:ph type="title"/>
          </p:nvPr>
        </p:nvSpPr>
        <p:spPr>
          <a:xfrm>
            <a:off x="609600" y="418783"/>
            <a:ext cx="10972800" cy="1143000"/>
          </a:xfrm>
        </p:spPr>
        <p:txBody>
          <a:bodyPr/>
          <a:p>
            <a:pPr algn="l"/>
            <a:r>
              <a:rPr lang="en-US" altLang="zh-CN">
                <a:latin typeface="华文新魏" panose="02010800040101010101" pitchFamily="2" charset="-122"/>
                <a:ea typeface="华文新魏" panose="02010800040101010101" pitchFamily="2" charset="-122"/>
              </a:rPr>
              <a:t>“</a:t>
            </a:r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偶遇桃花源</a:t>
            </a:r>
            <a:r>
              <a:rPr lang="en-US" altLang="zh-CN">
                <a:latin typeface="华文新魏" panose="02010800040101010101" pitchFamily="2" charset="-122"/>
                <a:ea typeface="华文新魏" panose="02010800040101010101" pitchFamily="2" charset="-122"/>
              </a:rPr>
              <a:t>”</a:t>
            </a:r>
            <a:endParaRPr lang="en-US" altLang="zh-CN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76225" y="1292860"/>
            <a:ext cx="1163955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第一段写渔人在进入桃花源之前有一连串的心理活动，文中哪些字词可以反映出渔人的心理活动？分析这些词在文中的作用。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2440" y="2505075"/>
            <a:ext cx="710565" cy="58356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sz="3200">
                <a:latin typeface="Arial" panose="020B0604020202020204" pitchFamily="34" charset="0"/>
                <a:ea typeface="微软雅黑" panose="020B0503020204020204" pitchFamily="34" charset="-122"/>
              </a:rPr>
              <a:t>忘</a:t>
            </a:r>
            <a:endParaRPr lang="zh-CN" altLang="en-US" sz="32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2440" y="3845560"/>
            <a:ext cx="1275080" cy="58356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sz="3200">
                <a:latin typeface="Arial" panose="020B0604020202020204" pitchFamily="34" charset="0"/>
                <a:ea typeface="微软雅黑" panose="020B0503020204020204" pitchFamily="34" charset="-122"/>
              </a:rPr>
              <a:t>忽逢</a:t>
            </a:r>
            <a:endParaRPr lang="zh-CN" altLang="en-US" sz="32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2440" y="4585970"/>
            <a:ext cx="1275715" cy="58356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sz="3200">
                <a:latin typeface="Arial" panose="020B0604020202020204" pitchFamily="34" charset="0"/>
                <a:ea typeface="微软雅黑" panose="020B0503020204020204" pitchFamily="34" charset="-122"/>
              </a:rPr>
              <a:t>甚异</a:t>
            </a:r>
            <a:endParaRPr lang="zh-CN" altLang="en-US" sz="32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2440" y="5564505"/>
            <a:ext cx="1353820" cy="58356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sz="3200">
                <a:latin typeface="Arial" panose="020B0604020202020204" pitchFamily="34" charset="0"/>
                <a:ea typeface="微软雅黑" panose="020B0503020204020204" pitchFamily="34" charset="-122"/>
              </a:rPr>
              <a:t>欲穷</a:t>
            </a:r>
            <a:endParaRPr lang="zh-CN" altLang="en-US" sz="32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1398905" y="2602865"/>
            <a:ext cx="979170" cy="48577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516505" y="2510155"/>
            <a:ext cx="9246870" cy="1076325"/>
          </a:xfrm>
          <a:prstGeom prst="rect">
            <a:avLst/>
          </a:prstGeom>
        </p:spPr>
        <p:txBody>
          <a:bodyPr wrap="square">
            <a:spAutoFit/>
          </a:bodyPr>
          <a:p>
            <a:pPr marL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i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暗示他所行已远</a:t>
            </a:r>
            <a:r>
              <a:rPr lang="zh-CN" altLang="en-US" sz="3200" b="1" i="0">
                <a:solidFill>
                  <a:srgbClr val="333333"/>
                </a:solidFill>
                <a:latin typeface="Arial" panose="020B0604020202020204"/>
                <a:ea typeface="Arial" panose="020B0604020202020204"/>
              </a:rPr>
              <a:t>，为下文写忽逢桃花林、进入桃源</a:t>
            </a:r>
            <a:r>
              <a:rPr lang="zh-CN" altLang="en-US" sz="3200" b="1" i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做铺垫</a:t>
            </a:r>
            <a:r>
              <a:rPr lang="zh-CN" altLang="en-US" sz="3200" b="1" i="0">
                <a:solidFill>
                  <a:srgbClr val="333333"/>
                </a:solidFill>
                <a:latin typeface="Arial" panose="020B0604020202020204"/>
                <a:ea typeface="Arial" panose="020B0604020202020204"/>
              </a:rPr>
              <a:t>。</a:t>
            </a:r>
            <a:endParaRPr lang="zh-CN" altLang="en-US" sz="3200" b="1" i="0">
              <a:solidFill>
                <a:srgbClr val="333333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0" name="左大括号 9"/>
          <p:cNvSpPr/>
          <p:nvPr>
            <p:custDataLst>
              <p:tags r:id="rId1"/>
            </p:custDataLst>
          </p:nvPr>
        </p:nvSpPr>
        <p:spPr>
          <a:xfrm flipH="1">
            <a:off x="1891665" y="3869055"/>
            <a:ext cx="104775" cy="1300480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1996440" y="5564505"/>
            <a:ext cx="979170" cy="48577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087880" y="3980815"/>
            <a:ext cx="9675495" cy="1076325"/>
          </a:xfrm>
          <a:prstGeom prst="rect">
            <a:avLst/>
          </a:prstGeom>
        </p:spPr>
        <p:txBody>
          <a:bodyPr wrap="square">
            <a:spAutoFit/>
          </a:bodyPr>
          <a:p>
            <a:pPr marL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i="0">
                <a:solidFill>
                  <a:schemeClr val="tx1"/>
                </a:solidFill>
                <a:latin typeface="Arial" panose="020B0604020202020204"/>
                <a:ea typeface="Arial" panose="020B0604020202020204"/>
              </a:rPr>
              <a:t>“</a:t>
            </a:r>
            <a:r>
              <a:rPr lang="zh-CN" altLang="en-US" sz="3200" b="1" i="0">
                <a:solidFill>
                  <a:schemeClr val="tx1"/>
                </a:solidFill>
                <a:latin typeface="Arial" panose="020B0604020202020204"/>
                <a:ea typeface="Arial" panose="020B0604020202020204"/>
              </a:rPr>
              <a:t>忽逢</a:t>
            </a:r>
            <a:r>
              <a:rPr lang="en-US" altLang="zh-CN" sz="3200" b="1" i="0">
                <a:solidFill>
                  <a:schemeClr val="tx1"/>
                </a:solidFill>
                <a:latin typeface="Arial" panose="020B0604020202020204"/>
                <a:ea typeface="Arial" panose="020B0604020202020204"/>
              </a:rPr>
              <a:t>”</a:t>
            </a:r>
            <a:r>
              <a:rPr lang="zh-CN" altLang="en-US" sz="3200" b="1" i="0">
                <a:solidFill>
                  <a:schemeClr val="tx1"/>
                </a:solidFill>
                <a:latin typeface="Arial" panose="020B0604020202020204"/>
              </a:rPr>
              <a:t>与</a:t>
            </a:r>
            <a:r>
              <a:rPr lang="en-US" altLang="zh-CN" sz="3200" b="1" i="0">
                <a:solidFill>
                  <a:schemeClr val="tx1"/>
                </a:solidFill>
                <a:latin typeface="Arial" panose="020B0604020202020204"/>
              </a:rPr>
              <a:t>“</a:t>
            </a:r>
            <a:r>
              <a:rPr lang="zh-CN" altLang="en-US" sz="3200" b="1" i="0">
                <a:solidFill>
                  <a:schemeClr val="tx1"/>
                </a:solidFill>
                <a:latin typeface="Arial" panose="020B0604020202020204"/>
              </a:rPr>
              <a:t>甚异</a:t>
            </a:r>
            <a:r>
              <a:rPr lang="en-US" altLang="zh-CN" sz="3200" b="1" i="0">
                <a:solidFill>
                  <a:schemeClr val="tx1"/>
                </a:solidFill>
                <a:latin typeface="Arial" panose="020B0604020202020204"/>
              </a:rPr>
              <a:t>”</a:t>
            </a:r>
            <a:r>
              <a:rPr lang="zh-CN" altLang="en-US" sz="3200" b="1" i="0">
                <a:solidFill>
                  <a:srgbClr val="FF0000"/>
                </a:solidFill>
                <a:latin typeface="Arial" panose="020B0604020202020204"/>
                <a:ea typeface="Arial" panose="020B0604020202020204"/>
              </a:rPr>
              <a:t>相照应</a:t>
            </a:r>
            <a:r>
              <a:rPr lang="zh-CN" altLang="en-US" sz="3200" b="1" i="0">
                <a:solidFill>
                  <a:srgbClr val="333333"/>
                </a:solidFill>
                <a:latin typeface="Arial" panose="020B0604020202020204"/>
                <a:ea typeface="Arial" panose="020B0604020202020204"/>
              </a:rPr>
              <a:t>，写其意外见到桃花林的</a:t>
            </a:r>
            <a:r>
              <a:rPr lang="zh-CN" altLang="en-US" sz="3200" b="1" i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惊异神情</a:t>
            </a:r>
            <a:r>
              <a:rPr lang="zh-CN" altLang="en-US" sz="3200" b="1" i="0">
                <a:solidFill>
                  <a:srgbClr val="333333"/>
                </a:solidFill>
                <a:latin typeface="Arial" panose="020B0604020202020204"/>
                <a:ea typeface="Arial" panose="020B0604020202020204"/>
              </a:rPr>
              <a:t>，又突出了桃花林的</a:t>
            </a:r>
            <a:r>
              <a:rPr lang="zh-CN" altLang="en-US" sz="3200" b="1" i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绝美景色</a:t>
            </a:r>
            <a:r>
              <a:rPr lang="zh-CN" altLang="en-US" sz="3200" b="1" i="0">
                <a:solidFill>
                  <a:srgbClr val="333333"/>
                </a:solidFill>
                <a:latin typeface="Arial" panose="020B0604020202020204"/>
                <a:ea typeface="Arial" panose="020B0604020202020204"/>
              </a:rPr>
              <a:t>。</a:t>
            </a:r>
            <a:endParaRPr lang="zh-CN" altLang="en-US" sz="3200" b="1" i="0">
              <a:solidFill>
                <a:srgbClr val="333333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065780" y="5564505"/>
            <a:ext cx="9675495" cy="583565"/>
          </a:xfrm>
          <a:prstGeom prst="rect">
            <a:avLst/>
          </a:prstGeom>
        </p:spPr>
        <p:txBody>
          <a:bodyPr wrap="square">
            <a:spAutoFit/>
          </a:bodyPr>
          <a:p>
            <a:pPr marL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i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渔人强烈的好奇心和探索欲</a:t>
            </a:r>
            <a:r>
              <a:rPr lang="zh-CN" altLang="en-US" sz="3200" b="1" i="0">
                <a:solidFill>
                  <a:srgbClr val="333333"/>
                </a:solidFill>
                <a:latin typeface="Arial" panose="020B0604020202020204"/>
                <a:ea typeface="Arial" panose="020B0604020202020204"/>
              </a:rPr>
              <a:t>。</a:t>
            </a:r>
            <a:endParaRPr lang="zh-CN" altLang="en-US" sz="3200" b="1" i="0">
              <a:solidFill>
                <a:srgbClr val="333333"/>
              </a:solidFill>
              <a:latin typeface="Arial" panose="020B0604020202020204"/>
              <a:ea typeface="Arial" panose="020B06040202020202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/>
      <p:bldP spid="5" grpId="0" animBg="1"/>
      <p:bldP spid="6" grpId="0" bldLvl="0" animBg="1"/>
      <p:bldP spid="7" grpId="0" animBg="1"/>
      <p:bldP spid="13" grpId="0"/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" name="标题 23"/>
          <p:cNvSpPr>
            <a:spLocks noGrp="1"/>
          </p:cNvSpPr>
          <p:nvPr>
            <p:ph type="title"/>
          </p:nvPr>
        </p:nvSpPr>
        <p:spPr>
          <a:xfrm>
            <a:off x="609600" y="418783"/>
            <a:ext cx="10972800" cy="1143000"/>
          </a:xfrm>
        </p:spPr>
        <p:txBody>
          <a:bodyPr/>
          <a:p>
            <a:pPr algn="l"/>
            <a:r>
              <a:rPr lang="en-US" altLang="zh-CN">
                <a:latin typeface="华文新魏" panose="02010800040101010101" pitchFamily="2" charset="-122"/>
                <a:ea typeface="华文新魏" panose="02010800040101010101" pitchFamily="2" charset="-122"/>
              </a:rPr>
              <a:t>“</a:t>
            </a:r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偶遇桃花源</a:t>
            </a:r>
            <a:r>
              <a:rPr lang="en-US" altLang="zh-CN">
                <a:latin typeface="华文新魏" panose="02010800040101010101" pitchFamily="2" charset="-122"/>
                <a:ea typeface="华文新魏" panose="02010800040101010101" pitchFamily="2" charset="-122"/>
              </a:rPr>
              <a:t>”</a:t>
            </a:r>
            <a:endParaRPr lang="en-US" altLang="zh-CN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6565" y="1292860"/>
            <a:ext cx="1096073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找出第一段描写桃林景色的句子，结合上下句分析写桃林景色的作用。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2470" y="2475865"/>
            <a:ext cx="106019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夹岸数百步，中无杂树，</a:t>
            </a:r>
            <a:r>
              <a:rPr lang="zh-CN" altLang="zh-CN" sz="3200" b="1">
                <a:solidFill>
                  <a:schemeClr val="tx1"/>
                </a:solidFill>
                <a:uFill>
                  <a:solidFill>
                    <a:schemeClr val="tx1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芳</a:t>
            </a:r>
            <a:r>
              <a:rPr lang="zh-CN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草</a:t>
            </a:r>
            <a:r>
              <a:rPr lang="zh-CN" altLang="zh-CN" sz="3200" b="1">
                <a:solidFill>
                  <a:schemeClr val="tx1"/>
                </a:solidFill>
                <a:uFill>
                  <a:solidFill>
                    <a:schemeClr val="tx1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鲜美</a:t>
            </a:r>
            <a:r>
              <a:rPr lang="zh-CN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zh-CN" altLang="zh-CN" sz="3200" b="1">
                <a:solidFill>
                  <a:schemeClr val="tx1"/>
                </a:solidFill>
                <a:uFill>
                  <a:solidFill>
                    <a:schemeClr val="tx1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落英缤纷。</a:t>
            </a:r>
            <a:endParaRPr lang="zh-CN" altLang="zh-CN" sz="3200" b="1">
              <a:solidFill>
                <a:schemeClr val="tx1"/>
              </a:solidFill>
              <a:uFill>
                <a:solidFill>
                  <a:schemeClr val="tx1"/>
                </a:solidFill>
              </a:u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9600" y="3166110"/>
            <a:ext cx="1080770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171450" indent="-171450" defTabSz="6858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latin typeface="+mn-lt"/>
                <a:ea typeface="+mn-ea"/>
                <a:sym typeface="+mn-ea"/>
              </a:rPr>
              <a:t>        </a:t>
            </a:r>
            <a:r>
              <a:rPr lang="zh-CN" altLang="en-US" sz="3200" b="1" dirty="0">
                <a:latin typeface="+mn-lt"/>
                <a:ea typeface="+mn-ea"/>
                <a:sym typeface="+mn-ea"/>
              </a:rPr>
              <a:t>景色描写带有神秘色彩，暗示将会出现奇境，为渔人进入桃花源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渲染气氛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为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下文写桃花源的美好做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铺垫</a:t>
            </a:r>
            <a:r>
              <a:rPr lang="zh-CN" altLang="en-US" sz="3200" b="1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3200" b="1">
              <a:effectLst/>
              <a:latin typeface="方正楷体_GBK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8135" y="1984375"/>
            <a:ext cx="11699240" cy="29222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疏通文意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掌握省略句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和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文言同义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通假字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一词多义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古今异义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词类活用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等文言词语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的意思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,并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背诵全文。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15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理清文章叙事线索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品味本文笔法简洁而内涵丰富的特点</a:t>
            </a:r>
            <a:r>
              <a:rPr lang="en-US" altLang="zh-CN" sz="32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重点</a:t>
            </a:r>
            <a:r>
              <a:rPr lang="en-US" altLang="zh-CN" sz="32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15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3.联系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写作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背景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探究</a:t>
            </a:r>
            <a:r>
              <a:rPr lang="zh-CN" altLang="en-US" sz="3200" b="1" dirty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桃花源</a:t>
            </a:r>
            <a:r>
              <a:rPr lang="zh-CN" altLang="en-US" sz="3200" b="1" dirty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所寄托的作者的社会理想和现实意义</a:t>
            </a:r>
            <a:r>
              <a:rPr lang="en-US" altLang="zh-CN" sz="32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难点</a:t>
            </a:r>
            <a:r>
              <a:rPr lang="en-US" altLang="zh-CN" sz="32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5"/>
          <p:cNvSpPr txBox="1"/>
          <p:nvPr>
            <p:custDataLst>
              <p:tags r:id="rId1"/>
            </p:custDataLst>
          </p:nvPr>
        </p:nvSpPr>
        <p:spPr>
          <a:xfrm>
            <a:off x="4601210" y="1277620"/>
            <a:ext cx="24885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宋体" panose="02010600030101010101" pitchFamily="2" charset="-122"/>
              </a:rPr>
              <a:t>学习目标</a:t>
            </a:r>
            <a:endParaRPr lang="zh-CN" altLang="en-US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" name="标题 23"/>
          <p:cNvSpPr>
            <a:spLocks noGrp="1"/>
          </p:cNvSpPr>
          <p:nvPr/>
        </p:nvSpPr>
        <p:spPr>
          <a:xfrm>
            <a:off x="609600" y="614363"/>
            <a:ext cx="10972800" cy="1143000"/>
          </a:xfrm>
        </p:spPr>
        <p:txBody>
          <a:bodyPr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>
                <a:latin typeface="华文新魏" panose="02010800040101010101" pitchFamily="2" charset="-122"/>
                <a:ea typeface="华文新魏" panose="02010800040101010101" pitchFamily="2" charset="-122"/>
              </a:rPr>
              <a:t>“</a:t>
            </a:r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桃花源见闻</a:t>
            </a:r>
            <a:r>
              <a:rPr lang="en-US" altLang="zh-CN">
                <a:latin typeface="华文新魏" panose="02010800040101010101" pitchFamily="2" charset="-122"/>
                <a:ea typeface="华文新魏" panose="02010800040101010101" pitchFamily="2" charset="-122"/>
              </a:rPr>
              <a:t>”</a:t>
            </a:r>
            <a:endParaRPr lang="en-US" altLang="zh-CN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0235" y="1498600"/>
            <a:ext cx="1057084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请同学们默读第2、3段，思考：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桃花源美在哪儿？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并将思考的结果记录在作业本中。【导学二（1）“话题一”】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0235" y="2491740"/>
            <a:ext cx="1077531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200000"/>
              </a:lnSpc>
            </a:pPr>
            <a:r>
              <a:rPr lang="en-US" altLang="zh-CN" sz="3200" b="1">
                <a:solidFill>
                  <a:schemeClr val="tx1"/>
                </a:solidFill>
                <a:uFill>
                  <a:solidFill>
                    <a:schemeClr val="tx1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uFill>
                  <a:solidFill>
                    <a:schemeClr val="tx1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土地平旷，屋舍俨然，有良田、美池、桑竹之属。阡陌交通，鸡犬相闻。其中往来种作，男女衣着，悉如外人。黄发垂髫，并怡然自乐</a:t>
            </a:r>
            <a:r>
              <a:rPr lang="zh-CN" altLang="zh-CN" sz="3200" b="1">
                <a:solidFill>
                  <a:schemeClr val="tx1"/>
                </a:solidFill>
                <a:uFill>
                  <a:solidFill>
                    <a:schemeClr val="tx1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zh-CN" sz="3200" b="1">
              <a:solidFill>
                <a:schemeClr val="tx1"/>
              </a:solidFill>
              <a:uFill>
                <a:solidFill>
                  <a:schemeClr val="tx1"/>
                </a:solidFill>
              </a:u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583690" y="3392805"/>
            <a:ext cx="9363075" cy="71755"/>
          </a:xfrm>
          <a:prstGeom prst="lin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3243580" y="3392805"/>
            <a:ext cx="70846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环境优美、生活富足、宁静祥和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02310" y="4347210"/>
            <a:ext cx="3361055" cy="10795"/>
          </a:xfrm>
          <a:prstGeom prst="lin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4434840" y="4358005"/>
            <a:ext cx="6511925" cy="34925"/>
          </a:xfrm>
          <a:prstGeom prst="lin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702310" y="5286375"/>
            <a:ext cx="4237355" cy="7620"/>
          </a:xfrm>
          <a:prstGeom prst="lin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818515" y="5286375"/>
            <a:ext cx="41211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生活安逸、悠闲自足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25745" y="4403090"/>
            <a:ext cx="18783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安居乐业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0" grpId="0"/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" name="标题 23"/>
          <p:cNvSpPr>
            <a:spLocks noGrp="1"/>
          </p:cNvSpPr>
          <p:nvPr/>
        </p:nvSpPr>
        <p:spPr>
          <a:xfrm>
            <a:off x="609600" y="614363"/>
            <a:ext cx="10972800" cy="1143000"/>
          </a:xfrm>
        </p:spPr>
        <p:txBody>
          <a:bodyPr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>
                <a:latin typeface="华文新魏" panose="02010800040101010101" pitchFamily="2" charset="-122"/>
                <a:ea typeface="华文新魏" panose="02010800040101010101" pitchFamily="2" charset="-122"/>
              </a:rPr>
              <a:t>“</a:t>
            </a:r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桃花源见闻</a:t>
            </a:r>
            <a:r>
              <a:rPr lang="en-US" altLang="zh-CN">
                <a:latin typeface="华文新魏" panose="02010800040101010101" pitchFamily="2" charset="-122"/>
                <a:ea typeface="华文新魏" panose="02010800040101010101" pitchFamily="2" charset="-122"/>
              </a:rPr>
              <a:t>”</a:t>
            </a:r>
            <a:endParaRPr lang="en-US" altLang="zh-CN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0235" y="1498600"/>
            <a:ext cx="1057084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请同学们默读第2、3段，思考：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桃花源美在哪儿？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并将思考的结果记录在作业本中。【导学二（1）“话题一”】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9600" y="2451735"/>
            <a:ext cx="1077531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200000"/>
              </a:lnSpc>
            </a:pPr>
            <a:r>
              <a:rPr lang="en-US" altLang="zh-CN" sz="3200" b="1">
                <a:solidFill>
                  <a:schemeClr val="tx1"/>
                </a:solidFill>
                <a:uFill>
                  <a:solidFill>
                    <a:schemeClr val="tx1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uFill>
                  <a:solidFill>
                    <a:schemeClr val="tx1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便要还家，设酒杀鸡作食。余人各复延至其家，皆出酒食</a:t>
            </a:r>
            <a:r>
              <a:rPr lang="zh-CN" altLang="en-US" sz="3200" b="1">
                <a:solidFill>
                  <a:schemeClr val="tx1"/>
                </a:solidFill>
                <a:uFill>
                  <a:solidFill>
                    <a:schemeClr val="tx1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。村中闻有此人，咸来问讯</a:t>
            </a:r>
            <a:r>
              <a:rPr lang="zh-CN" altLang="en-US" sz="3200" b="1">
                <a:solidFill>
                  <a:schemeClr val="tx1"/>
                </a:solidFill>
                <a:uFill>
                  <a:solidFill>
                    <a:schemeClr val="tx1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。问今是何世，乃不知有汉，无论魏晋</a:t>
            </a:r>
            <a:r>
              <a:rPr lang="zh-CN" altLang="zh-CN" sz="3200" b="1">
                <a:solidFill>
                  <a:schemeClr val="tx1"/>
                </a:solidFill>
                <a:uFill>
                  <a:solidFill>
                    <a:schemeClr val="tx1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zh-CN" sz="3200" b="1">
              <a:solidFill>
                <a:schemeClr val="tx1"/>
              </a:solidFill>
              <a:uFill>
                <a:solidFill>
                  <a:schemeClr val="tx1"/>
                </a:solidFill>
              </a:u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542415" y="3274060"/>
            <a:ext cx="9363075" cy="71755"/>
          </a:xfrm>
          <a:prstGeom prst="lin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3510915" y="3294380"/>
            <a:ext cx="64128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热情好客、民风淳朴、和睦融洽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02310" y="4353560"/>
            <a:ext cx="943610" cy="3810"/>
          </a:xfrm>
          <a:prstGeom prst="lin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6885305" y="4338320"/>
            <a:ext cx="2189480" cy="19050"/>
          </a:xfrm>
          <a:prstGeom prst="lin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785360" y="4357370"/>
            <a:ext cx="1840230" cy="16510"/>
          </a:xfrm>
          <a:prstGeom prst="lin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4785360" y="4425315"/>
            <a:ext cx="41211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远离战争、和平安定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标题 23"/>
          <p:cNvSpPr>
            <a:spLocks noGrp="1"/>
          </p:cNvSpPr>
          <p:nvPr>
            <p:ph type="title"/>
          </p:nvPr>
        </p:nvSpPr>
        <p:spPr>
          <a:xfrm>
            <a:off x="609600" y="583248"/>
            <a:ext cx="10972800" cy="1143000"/>
          </a:xfrm>
        </p:spPr>
        <p:txBody>
          <a:bodyPr/>
          <a:p>
            <a:pPr algn="l"/>
            <a:r>
              <a:rPr lang="en-US" altLang="zh-CN">
                <a:latin typeface="华文新魏" panose="02010800040101010101" pitchFamily="2" charset="-122"/>
                <a:ea typeface="华文新魏" panose="02010800040101010101" pitchFamily="2" charset="-122"/>
              </a:rPr>
              <a:t>“</a:t>
            </a:r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桃花源见闻</a:t>
            </a:r>
            <a:r>
              <a:rPr lang="en-US" altLang="zh-CN">
                <a:latin typeface="华文新魏" panose="02010800040101010101" pitchFamily="2" charset="-122"/>
                <a:ea typeface="华文新魏" panose="02010800040101010101" pitchFamily="2" charset="-122"/>
              </a:rPr>
              <a:t>”</a:t>
            </a:r>
            <a:endParaRPr lang="en-US" altLang="zh-CN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98880" y="1498600"/>
            <a:ext cx="998220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·“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晋陶渊明独爱菊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，陶渊明又自称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五柳先生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，那么陶渊明为什么不营造一个菊花源或是柳源？请从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桃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的独特寓意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入手，结合课文内容研讨这个问题。【导学二（1）“话题二”】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66520" y="3559810"/>
            <a:ext cx="981519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</a:rPr>
              <a:t>“</a:t>
            </a:r>
            <a:r>
              <a:rPr lang="zh-CN" altLang="en-US" sz="3200" b="1">
                <a:solidFill>
                  <a:srgbClr val="FF0000"/>
                </a:solidFill>
              </a:rPr>
              <a:t>桃</a:t>
            </a:r>
            <a:r>
              <a:rPr lang="en-US" altLang="zh-CN" sz="3200" b="1">
                <a:solidFill>
                  <a:srgbClr val="FF0000"/>
                </a:solidFill>
              </a:rPr>
              <a:t>”</a:t>
            </a:r>
            <a:r>
              <a:rPr lang="zh-CN" altLang="en-US" sz="3200" b="1">
                <a:solidFill>
                  <a:srgbClr val="FF0000"/>
                </a:solidFill>
              </a:rPr>
              <a:t>在传统文化中是长寿、正义、美好、富足的象征。陶渊明营造</a:t>
            </a:r>
            <a:r>
              <a:rPr lang="en-US" altLang="zh-CN" sz="3200" b="1">
                <a:solidFill>
                  <a:srgbClr val="FF0000"/>
                </a:solidFill>
              </a:rPr>
              <a:t>“</a:t>
            </a:r>
            <a:r>
              <a:rPr lang="zh-CN" altLang="en-US" sz="3200" b="1">
                <a:solidFill>
                  <a:srgbClr val="FF0000"/>
                </a:solidFill>
              </a:rPr>
              <a:t>桃花源</a:t>
            </a:r>
            <a:r>
              <a:rPr lang="en-US" altLang="zh-CN" sz="3200" b="1">
                <a:solidFill>
                  <a:srgbClr val="FF0000"/>
                </a:solidFill>
              </a:rPr>
              <a:t>”</a:t>
            </a:r>
            <a:r>
              <a:rPr lang="zh-CN" altLang="en-US" sz="3200" b="1">
                <a:solidFill>
                  <a:srgbClr val="FF0000"/>
                </a:solidFill>
              </a:rPr>
              <a:t>这个环境，正是想表达对</a:t>
            </a:r>
            <a:r>
              <a:rPr lang="en-US" altLang="zh-CN" sz="3200" b="1">
                <a:solidFill>
                  <a:srgbClr val="FF0000"/>
                </a:solidFill>
              </a:rPr>
              <a:t>“</a:t>
            </a:r>
            <a:r>
              <a:rPr lang="zh-CN" altLang="en-US" sz="3200" b="1">
                <a:solidFill>
                  <a:srgbClr val="FF0000"/>
                </a:solidFill>
              </a:rPr>
              <a:t>桃</a:t>
            </a:r>
            <a:r>
              <a:rPr lang="en-US" altLang="zh-CN" sz="3200" b="1">
                <a:solidFill>
                  <a:srgbClr val="FF0000"/>
                </a:solidFill>
              </a:rPr>
              <a:t>”</a:t>
            </a:r>
            <a:r>
              <a:rPr lang="zh-CN" altLang="en-US" sz="3200" b="1">
                <a:solidFill>
                  <a:srgbClr val="FF0000"/>
                </a:solidFill>
              </a:rPr>
              <a:t>所象征的美好生活（生活富足、和平安定、和谐愉快）的向往。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609600" y="583248"/>
            <a:ext cx="10972800" cy="1143000"/>
          </a:xfrm>
        </p:spPr>
        <p:txBody>
          <a:bodyPr/>
          <a:p>
            <a:pPr algn="l"/>
            <a:r>
              <a:rPr lang="en-US" altLang="zh-CN">
                <a:latin typeface="华文新魏" panose="02010800040101010101" pitchFamily="2" charset="-122"/>
                <a:ea typeface="华文新魏" panose="02010800040101010101" pitchFamily="2" charset="-122"/>
              </a:rPr>
              <a:t>“</a:t>
            </a:r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桃花源见闻</a:t>
            </a:r>
            <a:r>
              <a:rPr lang="en-US" altLang="zh-CN">
                <a:latin typeface="华文新魏" panose="02010800040101010101" pitchFamily="2" charset="-122"/>
                <a:ea typeface="华文新魏" panose="02010800040101010101" pitchFamily="2" charset="-122"/>
              </a:rPr>
              <a:t>”</a:t>
            </a:r>
            <a:endParaRPr lang="en-US" altLang="zh-CN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5010" y="1508760"/>
            <a:ext cx="1102804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结合作者当时的时代背景，思考渔人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一一为具言所闻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，渔人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具言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的是什么？桃花源中人为什么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叹惋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【课后习题三1】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5010" y="3077210"/>
            <a:ext cx="10678795" cy="28911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609600" y="583248"/>
            <a:ext cx="10972800" cy="1143000"/>
          </a:xfrm>
        </p:spPr>
        <p:txBody>
          <a:bodyPr/>
          <a:p>
            <a:pPr algn="l"/>
            <a:r>
              <a:rPr lang="en-US" altLang="zh-CN">
                <a:latin typeface="华文新魏" panose="02010800040101010101" pitchFamily="2" charset="-122"/>
                <a:ea typeface="华文新魏" panose="02010800040101010101" pitchFamily="2" charset="-122"/>
              </a:rPr>
              <a:t>“</a:t>
            </a:r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桃花源见闻</a:t>
            </a:r>
            <a:r>
              <a:rPr lang="en-US" altLang="zh-CN">
                <a:latin typeface="华文新魏" panose="02010800040101010101" pitchFamily="2" charset="-122"/>
                <a:ea typeface="华文新魏" panose="02010800040101010101" pitchFamily="2" charset="-122"/>
              </a:rPr>
              <a:t>”</a:t>
            </a:r>
            <a:endParaRPr lang="en-US" altLang="zh-CN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00430" y="1508760"/>
            <a:ext cx="1085596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结合作者当时的时代背景，思考渔人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一一为具言所闻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，渔人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具言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的是什么？桃花源中人为什么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叹惋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【课后习题三1】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具言：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叹惋：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60880" y="2985770"/>
            <a:ext cx="9328785" cy="107632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/>
            <a:r>
              <a:rPr lang="zh-CN" altLang="en-US" sz="3200" b="1" i="0">
                <a:solidFill>
                  <a:schemeClr val="tx1"/>
                </a:solidFill>
                <a:latin typeface="PingFang SC"/>
                <a:ea typeface="PingFang SC"/>
              </a:rPr>
              <a:t>桃花源外的社会，</a:t>
            </a:r>
            <a:r>
              <a:rPr lang="zh-CN" altLang="en-US" sz="3200" b="1" i="0">
                <a:solidFill>
                  <a:srgbClr val="FF0000"/>
                </a:solidFill>
                <a:latin typeface="PingFang SC"/>
                <a:ea typeface="PingFang SC"/>
              </a:rPr>
              <a:t>朝代更替</a:t>
            </a:r>
            <a:r>
              <a:rPr lang="zh-CN" altLang="en-US" sz="3200" b="1" i="0">
                <a:solidFill>
                  <a:schemeClr val="tx1"/>
                </a:solidFill>
                <a:latin typeface="PingFang SC"/>
                <a:ea typeface="PingFang SC"/>
              </a:rPr>
              <a:t>、</a:t>
            </a:r>
            <a:r>
              <a:rPr lang="zh-CN" altLang="en-US" sz="3200" b="1" i="0">
                <a:solidFill>
                  <a:srgbClr val="FF0000"/>
                </a:solidFill>
                <a:latin typeface="PingFang SC"/>
                <a:ea typeface="PingFang SC"/>
              </a:rPr>
              <a:t>战争连年</a:t>
            </a:r>
            <a:r>
              <a:rPr lang="zh-CN" altLang="en-US" sz="3200" b="1" i="0">
                <a:solidFill>
                  <a:schemeClr val="tx1"/>
                </a:solidFill>
                <a:latin typeface="PingFang SC"/>
                <a:ea typeface="PingFang SC"/>
              </a:rPr>
              <a:t>、</a:t>
            </a:r>
            <a:r>
              <a:rPr lang="zh-CN" altLang="en-US" sz="3200" b="1" i="0">
                <a:solidFill>
                  <a:srgbClr val="FF0000"/>
                </a:solidFill>
                <a:latin typeface="PingFang SC"/>
                <a:ea typeface="PingFang SC"/>
              </a:rPr>
              <a:t>赋税徭役繁重</a:t>
            </a:r>
            <a:r>
              <a:rPr lang="zh-CN" altLang="en-US" sz="3200" b="1" i="0">
                <a:solidFill>
                  <a:schemeClr val="tx1"/>
                </a:solidFill>
                <a:latin typeface="PingFang SC"/>
                <a:ea typeface="PingFang SC"/>
              </a:rPr>
              <a:t>、</a:t>
            </a:r>
            <a:r>
              <a:rPr lang="zh-CN" altLang="en-US" sz="3200" b="1" i="0">
                <a:solidFill>
                  <a:srgbClr val="FF0000"/>
                </a:solidFill>
                <a:latin typeface="PingFang SC"/>
                <a:ea typeface="PingFang SC"/>
              </a:rPr>
              <a:t>百姓流离失所</a:t>
            </a:r>
            <a:r>
              <a:rPr lang="zh-CN" altLang="en-US" sz="3200" b="1" i="0">
                <a:solidFill>
                  <a:schemeClr val="tx1"/>
                </a:solidFill>
                <a:latin typeface="PingFang SC"/>
                <a:ea typeface="PingFang SC"/>
              </a:rPr>
              <a:t>、</a:t>
            </a:r>
            <a:r>
              <a:rPr lang="zh-CN" altLang="en-US" sz="3200" b="1" i="0">
                <a:solidFill>
                  <a:srgbClr val="FF0000"/>
                </a:solidFill>
                <a:latin typeface="PingFang SC"/>
                <a:ea typeface="PingFang SC"/>
              </a:rPr>
              <a:t>灾难深重</a:t>
            </a:r>
            <a:r>
              <a:rPr lang="zh-CN" altLang="en-US" sz="3200" b="1" i="0">
                <a:solidFill>
                  <a:schemeClr val="tx1"/>
                </a:solidFill>
                <a:latin typeface="PingFang SC"/>
                <a:ea typeface="PingFang SC"/>
              </a:rPr>
              <a:t>。</a:t>
            </a:r>
            <a:endParaRPr lang="zh-CN" altLang="en-US" sz="3200" b="1" i="0">
              <a:solidFill>
                <a:schemeClr val="tx1"/>
              </a:solidFill>
              <a:latin typeface="PingFang SC"/>
              <a:ea typeface="PingFang SC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60880" y="4398645"/>
            <a:ext cx="6814820" cy="107632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/>
            <a:r>
              <a:rPr lang="zh-CN" altLang="en-US" sz="3200" b="1" i="0">
                <a:solidFill>
                  <a:schemeClr val="tx1"/>
                </a:solidFill>
                <a:latin typeface="PingFang SC"/>
                <a:ea typeface="PingFang SC"/>
              </a:rPr>
              <a:t>桃花源中的人们</a:t>
            </a:r>
            <a:r>
              <a:rPr lang="zh-CN" altLang="en-US" sz="3200" b="1">
                <a:solidFill>
                  <a:srgbClr val="FF0000"/>
                </a:solidFill>
                <a:latin typeface="PingFang SC"/>
                <a:ea typeface="PingFang SC"/>
                <a:sym typeface="+mn-ea"/>
              </a:rPr>
              <a:t>安定</a:t>
            </a:r>
            <a:r>
              <a:rPr lang="zh-CN" altLang="en-US" sz="3200" b="1">
                <a:latin typeface="PingFang SC"/>
                <a:ea typeface="PingFang SC"/>
                <a:sym typeface="+mn-ea"/>
              </a:rPr>
              <a:t>、</a:t>
            </a:r>
            <a:r>
              <a:rPr lang="zh-CN" altLang="en-US" sz="3200" b="1" i="0">
                <a:solidFill>
                  <a:srgbClr val="FF0000"/>
                </a:solidFill>
                <a:latin typeface="PingFang SC"/>
                <a:ea typeface="PingFang SC"/>
              </a:rPr>
              <a:t>富足</a:t>
            </a:r>
            <a:r>
              <a:rPr lang="zh-CN" altLang="en-US" sz="3200" b="1" i="0">
                <a:solidFill>
                  <a:schemeClr val="tx1"/>
                </a:solidFill>
                <a:latin typeface="PingFang SC"/>
                <a:ea typeface="PingFang SC"/>
              </a:rPr>
              <a:t>、</a:t>
            </a:r>
            <a:r>
              <a:rPr lang="zh-CN" altLang="en-US" sz="3200" b="1" i="0">
                <a:solidFill>
                  <a:srgbClr val="FF0000"/>
                </a:solidFill>
                <a:latin typeface="PingFang SC"/>
                <a:ea typeface="PingFang SC"/>
              </a:rPr>
              <a:t>和谐</a:t>
            </a:r>
            <a:r>
              <a:rPr lang="zh-CN" altLang="en-US" sz="3200" b="1">
                <a:latin typeface="PingFang SC"/>
                <a:ea typeface="PingFang SC"/>
                <a:sym typeface="+mn-ea"/>
              </a:rPr>
              <a:t>，而外面的世界</a:t>
            </a:r>
            <a:r>
              <a:rPr lang="zh-CN" altLang="en-US" sz="3200" b="1" i="0">
                <a:solidFill>
                  <a:srgbClr val="FF0000"/>
                </a:solidFill>
                <a:latin typeface="PingFang SC"/>
                <a:ea typeface="PingFang SC"/>
              </a:rPr>
              <a:t>战乱频发</a:t>
            </a:r>
            <a:r>
              <a:rPr lang="zh-CN" altLang="en-US" sz="3200" b="1" i="0">
                <a:solidFill>
                  <a:schemeClr val="tx1"/>
                </a:solidFill>
                <a:latin typeface="PingFang SC"/>
                <a:ea typeface="PingFang SC"/>
              </a:rPr>
              <a:t>、</a:t>
            </a:r>
            <a:r>
              <a:rPr lang="zh-CN" altLang="en-US" sz="3200" b="1" i="0">
                <a:solidFill>
                  <a:srgbClr val="FF0000"/>
                </a:solidFill>
                <a:latin typeface="PingFang SC"/>
                <a:ea typeface="PingFang SC"/>
              </a:rPr>
              <a:t>民不聊生</a:t>
            </a:r>
            <a:r>
              <a:rPr lang="zh-CN" altLang="en-US" sz="3200" b="1" i="0">
                <a:solidFill>
                  <a:schemeClr val="tx1"/>
                </a:solidFill>
                <a:latin typeface="PingFang SC"/>
                <a:ea typeface="PingFang SC"/>
              </a:rPr>
              <a:t>。</a:t>
            </a:r>
            <a:endParaRPr lang="zh-CN" altLang="en-US" sz="3200" b="1" i="0">
              <a:solidFill>
                <a:schemeClr val="tx1"/>
              </a:solidFill>
              <a:latin typeface="PingFang SC"/>
              <a:ea typeface="PingFang S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609600" y="583248"/>
            <a:ext cx="10972800" cy="1143000"/>
          </a:xfrm>
        </p:spPr>
        <p:txBody>
          <a:bodyPr/>
          <a:p>
            <a:pPr algn="l"/>
            <a:r>
              <a:rPr lang="en-US" altLang="zh-CN">
                <a:latin typeface="华文新魏" panose="02010800040101010101" pitchFamily="2" charset="-122"/>
                <a:ea typeface="华文新魏" panose="02010800040101010101" pitchFamily="2" charset="-122"/>
              </a:rPr>
              <a:t>“</a:t>
            </a:r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桃花源见闻</a:t>
            </a:r>
            <a:r>
              <a:rPr lang="en-US" altLang="zh-CN">
                <a:latin typeface="华文新魏" panose="02010800040101010101" pitchFamily="2" charset="-122"/>
                <a:ea typeface="华文新魏" panose="02010800040101010101" pitchFamily="2" charset="-122"/>
              </a:rPr>
              <a:t>”</a:t>
            </a:r>
            <a:endParaRPr lang="en-US" altLang="zh-CN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5010" y="1443990"/>
            <a:ext cx="10383520" cy="25546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诣太守，说如此。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这句话中的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如此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包括哪些内容？如果把这些内容一一写出来，表达效果会有什么不同？</a:t>
            </a:r>
            <a:r>
              <a:rPr lang="en-US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 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【课后习题三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】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如此：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78330" y="2922270"/>
            <a:ext cx="9328785" cy="107632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/>
            <a:r>
              <a:rPr lang="zh-CN" altLang="en-US" sz="3200" b="1" i="0">
                <a:solidFill>
                  <a:schemeClr val="tx1"/>
                </a:solidFill>
                <a:latin typeface="PingFang SC"/>
                <a:ea typeface="PingFang SC"/>
              </a:rPr>
              <a:t>渔人发现桃花源的经过、桃花源中人们的生活情形、渔人归途中做标记等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进出桃花源的经历</a:t>
            </a:r>
            <a:r>
              <a:rPr lang="zh-CN" altLang="en-US" sz="3200" b="1" i="0">
                <a:solidFill>
                  <a:schemeClr val="tx1"/>
                </a:solidFill>
                <a:latin typeface="PingFang SC"/>
                <a:ea typeface="PingFang SC"/>
              </a:rPr>
              <a:t>。</a:t>
            </a:r>
            <a:endParaRPr lang="zh-CN" altLang="en-US" sz="3200" b="1" i="0">
              <a:solidFill>
                <a:schemeClr val="tx1"/>
              </a:solidFill>
              <a:latin typeface="PingFang SC"/>
              <a:ea typeface="PingFang SC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5010" y="3998595"/>
            <a:ext cx="10219690" cy="5835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/>
            <a:r>
              <a:rPr lang="zh-CN" altLang="en-US" sz="3200" b="1" i="0">
                <a:solidFill>
                  <a:schemeClr val="tx1"/>
                </a:solidFill>
                <a:latin typeface="PingFang SC"/>
                <a:ea typeface="PingFang SC"/>
              </a:rPr>
              <a:t>若再一一写出，就会</a:t>
            </a:r>
            <a:r>
              <a:rPr lang="zh-CN" altLang="en-US" sz="3200" b="1" i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导致文章前后内容重复，拖沓冗长</a:t>
            </a:r>
            <a:r>
              <a:rPr lang="zh-CN" altLang="en-US" sz="3200" b="1" i="0">
                <a:solidFill>
                  <a:schemeClr val="tx1"/>
                </a:solidFill>
                <a:latin typeface="PingFang SC"/>
                <a:ea typeface="PingFang SC"/>
              </a:rPr>
              <a:t>。</a:t>
            </a:r>
            <a:endParaRPr lang="zh-CN" altLang="en-US" sz="3200" b="1" i="0">
              <a:solidFill>
                <a:schemeClr val="tx1"/>
              </a:solidFill>
              <a:latin typeface="PingFang SC"/>
              <a:ea typeface="PingFang S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609600" y="583248"/>
            <a:ext cx="10972800" cy="1143000"/>
          </a:xfrm>
        </p:spPr>
        <p:txBody>
          <a:bodyPr/>
          <a:p>
            <a:pPr algn="l"/>
            <a:r>
              <a:rPr lang="en-US" altLang="zh-CN">
                <a:latin typeface="华文新魏" panose="02010800040101010101" pitchFamily="2" charset="-122"/>
                <a:ea typeface="华文新魏" panose="02010800040101010101" pitchFamily="2" charset="-122"/>
              </a:rPr>
              <a:t>“</a:t>
            </a:r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桃花源见闻</a:t>
            </a:r>
            <a:r>
              <a:rPr lang="en-US" altLang="zh-CN">
                <a:latin typeface="华文新魏" panose="02010800040101010101" pitchFamily="2" charset="-122"/>
                <a:ea typeface="华文新魏" panose="02010800040101010101" pitchFamily="2" charset="-122"/>
              </a:rPr>
              <a:t>”</a:t>
            </a:r>
            <a:endParaRPr lang="en-US" altLang="zh-CN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5010" y="1443990"/>
            <a:ext cx="10383520" cy="10934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结合自己的理解，想一想桃花源人叮嘱渔人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不足为外人道也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的原因可能有哪些？</a:t>
            </a:r>
            <a:r>
              <a:rPr lang="en-US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 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42695" y="2537460"/>
            <a:ext cx="9328785" cy="5835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/>
            <a:r>
              <a:rPr lang="en-US" altLang="zh-CN" sz="3200" i="0">
                <a:solidFill>
                  <a:schemeClr val="tx1"/>
                </a:solidFill>
                <a:ea typeface="PingFang SC"/>
                <a:cs typeface="Arial" panose="020B0604020202020204" pitchFamily="34" charset="0"/>
              </a:rPr>
              <a:t>1.</a:t>
            </a:r>
            <a:r>
              <a:rPr lang="zh-CN" altLang="en-US" sz="3200" b="1" i="0">
                <a:solidFill>
                  <a:srgbClr val="FF0000"/>
                </a:solidFill>
                <a:latin typeface="PingFang SC"/>
                <a:ea typeface="PingFang SC"/>
              </a:rPr>
              <a:t>不希望</a:t>
            </a:r>
            <a:r>
              <a:rPr lang="zh-CN" altLang="en-US" sz="3200" b="1" i="0">
                <a:solidFill>
                  <a:schemeClr val="tx1"/>
                </a:solidFill>
                <a:latin typeface="PingFang SC"/>
                <a:ea typeface="PingFang SC"/>
              </a:rPr>
              <a:t>外界的干扰</a:t>
            </a:r>
            <a:r>
              <a:rPr lang="zh-CN" altLang="en-US" sz="3200" b="1" i="0">
                <a:solidFill>
                  <a:srgbClr val="FF0000"/>
                </a:solidFill>
                <a:latin typeface="PingFang SC"/>
                <a:ea typeface="PingFang SC"/>
              </a:rPr>
              <a:t>破坏</a:t>
            </a:r>
            <a:r>
              <a:rPr lang="zh-CN" altLang="en-US" sz="3200" b="1" i="0">
                <a:solidFill>
                  <a:schemeClr val="tx1"/>
                </a:solidFill>
                <a:latin typeface="PingFang SC"/>
                <a:ea typeface="PingFang SC"/>
              </a:rPr>
              <a:t>这里</a:t>
            </a:r>
            <a:r>
              <a:rPr lang="zh-CN" altLang="en-US" sz="3200" b="1" i="0">
                <a:solidFill>
                  <a:srgbClr val="FF0000"/>
                </a:solidFill>
                <a:latin typeface="PingFang SC"/>
                <a:ea typeface="PingFang SC"/>
              </a:rPr>
              <a:t>平静的生活</a:t>
            </a:r>
            <a:r>
              <a:rPr lang="zh-CN" altLang="en-US" sz="3200" b="1" i="0">
                <a:solidFill>
                  <a:schemeClr val="tx1"/>
                </a:solidFill>
                <a:latin typeface="PingFang SC"/>
                <a:ea typeface="PingFang SC"/>
              </a:rPr>
              <a:t>；</a:t>
            </a:r>
            <a:endParaRPr lang="zh-CN" altLang="en-US" sz="3200" b="1" i="0">
              <a:solidFill>
                <a:schemeClr val="tx1"/>
              </a:solidFill>
              <a:latin typeface="PingFang SC"/>
              <a:ea typeface="PingFang SC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42695" y="3269615"/>
            <a:ext cx="10219690" cy="5835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/>
            <a:r>
              <a:rPr lang="en-US" altLang="zh-CN" sz="3200">
                <a:ea typeface="PingFang SC"/>
                <a:cs typeface="Arial" panose="020B0604020202020204" pitchFamily="34" charset="0"/>
                <a:sym typeface="+mn-ea"/>
              </a:rPr>
              <a:t>2.</a:t>
            </a:r>
            <a:r>
              <a:rPr lang="zh-CN" altLang="en-US" sz="3200" b="1" i="0">
                <a:solidFill>
                  <a:schemeClr val="tx1"/>
                </a:solidFill>
                <a:latin typeface="PingFang SC"/>
                <a:ea typeface="PingFang SC"/>
              </a:rPr>
              <a:t>桃花源人</a:t>
            </a:r>
            <a:r>
              <a:rPr lang="zh-CN" altLang="en-US" sz="3200" b="1" i="0">
                <a:solidFill>
                  <a:srgbClr val="FF0000"/>
                </a:solidFill>
                <a:latin typeface="PingFang SC"/>
                <a:ea typeface="PingFang SC"/>
              </a:rPr>
              <a:t>不愿与世俗交往</a:t>
            </a:r>
            <a:r>
              <a:rPr lang="zh-CN" altLang="en-US" sz="3200" b="1" i="0">
                <a:solidFill>
                  <a:schemeClr val="tx1"/>
                </a:solidFill>
                <a:latin typeface="PingFang SC"/>
                <a:ea typeface="PingFang SC"/>
              </a:rPr>
              <a:t>；</a:t>
            </a:r>
            <a:endParaRPr lang="zh-CN" altLang="en-US" sz="3200" b="1" i="0">
              <a:solidFill>
                <a:schemeClr val="tx1"/>
              </a:solidFill>
              <a:latin typeface="PingFang SC"/>
              <a:ea typeface="PingFang SC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42695" y="4002405"/>
            <a:ext cx="10219690" cy="5835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/>
            <a:r>
              <a:rPr lang="en-US" altLang="zh-CN" sz="3200">
                <a:ea typeface="PingFang SC"/>
                <a:cs typeface="Arial" panose="020B0604020202020204" pitchFamily="34" charset="0"/>
                <a:sym typeface="+mn-ea"/>
              </a:rPr>
              <a:t>3.</a:t>
            </a:r>
            <a:r>
              <a:rPr lang="zh-CN" altLang="en-US" sz="3200" b="1" i="0">
                <a:solidFill>
                  <a:srgbClr val="FF0000"/>
                </a:solidFill>
                <a:latin typeface="PingFang SC"/>
                <a:ea typeface="PingFang SC"/>
              </a:rPr>
              <a:t>为下文渔人再寻桃花源而不复得路埋下伏笔</a:t>
            </a:r>
            <a:r>
              <a:rPr lang="zh-CN" altLang="en-US" sz="3200" b="1" i="0">
                <a:solidFill>
                  <a:schemeClr val="tx1"/>
                </a:solidFill>
                <a:latin typeface="PingFang SC"/>
                <a:ea typeface="PingFang SC"/>
              </a:rPr>
              <a:t>。</a:t>
            </a:r>
            <a:endParaRPr lang="zh-CN" altLang="en-US" sz="3200" b="1" i="0">
              <a:solidFill>
                <a:schemeClr val="tx1"/>
              </a:solidFill>
              <a:latin typeface="PingFang SC"/>
              <a:ea typeface="PingFang S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标题 23"/>
          <p:cNvSpPr>
            <a:spLocks noGrp="1"/>
          </p:cNvSpPr>
          <p:nvPr>
            <p:ph type="title"/>
          </p:nvPr>
        </p:nvSpPr>
        <p:spPr>
          <a:xfrm>
            <a:off x="609600" y="686118"/>
            <a:ext cx="10972800" cy="1143000"/>
          </a:xfrm>
        </p:spPr>
        <p:txBody>
          <a:bodyPr/>
          <a:p>
            <a:pPr algn="l"/>
            <a:r>
              <a:rPr lang="en-US" altLang="zh-CN">
                <a:latin typeface="华文新魏" panose="02010800040101010101" pitchFamily="2" charset="-122"/>
                <a:ea typeface="华文新魏" panose="02010800040101010101" pitchFamily="2" charset="-122"/>
              </a:rPr>
              <a:t>“</a:t>
            </a:r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离寻桃花源</a:t>
            </a:r>
            <a:r>
              <a:rPr lang="en-US" altLang="zh-CN">
                <a:latin typeface="华文新魏" panose="02010800040101010101" pitchFamily="2" charset="-122"/>
                <a:ea typeface="华文新魏" panose="02010800040101010101" pitchFamily="2" charset="-122"/>
              </a:rPr>
              <a:t>”</a:t>
            </a:r>
            <a:endParaRPr lang="en-US" altLang="zh-CN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98880" y="1604645"/>
            <a:ext cx="99822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渔人离开桃花源，明明处处志之，为何再也找不到？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62710" y="2406650"/>
            <a:ext cx="10219690" cy="107632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/>
            <a:r>
              <a:rPr lang="en-US" altLang="zh-CN" sz="3200" b="1">
                <a:cs typeface="Arial" panose="020B0604020202020204" pitchFamily="34" charset="0"/>
                <a:sym typeface="+mn-ea"/>
              </a:rPr>
              <a:t>       </a:t>
            </a:r>
            <a:r>
              <a:rPr lang="zh-CN" altLang="en-US" sz="3200" b="1">
                <a:cs typeface="Arial" panose="020B0604020202020204" pitchFamily="34" charset="0"/>
                <a:sym typeface="+mn-ea"/>
              </a:rPr>
              <a:t>暗示</a:t>
            </a:r>
            <a:r>
              <a:rPr lang="zh-CN" altLang="en-US" sz="3200" b="1" i="0">
                <a:solidFill>
                  <a:schemeClr val="tx1"/>
                </a:solidFill>
                <a:latin typeface="PingFang SC"/>
                <a:ea typeface="PingFang SC"/>
              </a:rPr>
              <a:t>桃花源是找不到的，</a:t>
            </a:r>
            <a:r>
              <a:rPr lang="zh-CN" altLang="en-US" sz="3200" b="1" i="0">
                <a:solidFill>
                  <a:srgbClr val="FF0000"/>
                </a:solidFill>
                <a:latin typeface="PingFang SC"/>
                <a:ea typeface="PingFang SC"/>
              </a:rPr>
              <a:t>是</a:t>
            </a:r>
            <a:r>
              <a:rPr lang="zh-CN" altLang="en-US" sz="3200" b="1" i="0">
                <a:solidFill>
                  <a:schemeClr val="tx1"/>
                </a:solidFill>
                <a:latin typeface="PingFang SC"/>
                <a:ea typeface="PingFang SC"/>
              </a:rPr>
              <a:t>作者笔下的</a:t>
            </a:r>
            <a:r>
              <a:rPr lang="zh-CN" altLang="en-US" sz="3200" b="1" i="0">
                <a:solidFill>
                  <a:srgbClr val="FF0000"/>
                </a:solidFill>
                <a:latin typeface="PingFang SC"/>
                <a:ea typeface="PingFang SC"/>
              </a:rPr>
              <a:t>虚构世界</a:t>
            </a:r>
            <a:r>
              <a:rPr lang="zh-CN" altLang="en-US" sz="3200" b="1" i="0">
                <a:solidFill>
                  <a:schemeClr val="tx1"/>
                </a:solidFill>
                <a:latin typeface="PingFang SC"/>
                <a:ea typeface="PingFang SC"/>
              </a:rPr>
              <a:t>，增加了神秘色彩。</a:t>
            </a:r>
            <a:endParaRPr lang="zh-CN" altLang="en-US" sz="3200" b="1" i="0">
              <a:solidFill>
                <a:schemeClr val="tx1"/>
              </a:solidFill>
              <a:latin typeface="PingFang SC"/>
              <a:ea typeface="PingFang SC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84605" y="3482975"/>
            <a:ext cx="10219690" cy="107632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/>
            <a:r>
              <a:rPr lang="en-US" altLang="zh-CN" sz="3200" b="1" i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200" b="1" i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迷失</a:t>
            </a:r>
            <a:r>
              <a:rPr lang="zh-CN" altLang="en-US" sz="3200" b="1" i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的不仅是曾经的标记、前往桃花源的路，更是</a:t>
            </a:r>
            <a:r>
              <a:rPr lang="zh-CN" altLang="en-US" sz="3200" b="1" i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人心</a:t>
            </a:r>
            <a:r>
              <a:rPr lang="zh-CN" altLang="en-US" sz="3200" b="1" i="0">
                <a:solidFill>
                  <a:schemeClr val="tx1"/>
                </a:solidFill>
                <a:latin typeface="PingFang SC"/>
                <a:ea typeface="PingFang SC"/>
              </a:rPr>
              <a:t>。</a:t>
            </a:r>
            <a:endParaRPr lang="zh-CN" altLang="en-US" sz="3200" b="1" i="0">
              <a:solidFill>
                <a:schemeClr val="tx1"/>
              </a:solidFill>
              <a:latin typeface="PingFang SC"/>
              <a:ea typeface="PingFang SC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32330" y="4559300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uFill>
                  <a:solidFill>
                    <a:schemeClr val="tx1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皆出酒食</a:t>
            </a:r>
            <a:r>
              <a:rPr lang="en-US" altLang="zh-CN" sz="3200" b="1">
                <a:uFill>
                  <a:solidFill>
                    <a:schemeClr val="tx1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热情好客</a:t>
            </a:r>
            <a:endParaRPr lang="zh-CN" altLang="en-US" sz="3200" b="1">
              <a:solidFill>
                <a:srgbClr val="FF0000"/>
              </a:solidFill>
              <a:uFill>
                <a:solidFill>
                  <a:schemeClr val="tx1"/>
                </a:solidFill>
              </a:u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32330" y="5438140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uFill>
                  <a:solidFill>
                    <a:schemeClr val="tx1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处处志之</a:t>
            </a:r>
            <a:r>
              <a:rPr lang="en-US" altLang="zh-CN" sz="3200" b="1">
                <a:uFill>
                  <a:solidFill>
                    <a:schemeClr val="tx1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背信弃义</a:t>
            </a:r>
            <a:endParaRPr lang="zh-CN" altLang="en-US" sz="3200" b="1">
              <a:solidFill>
                <a:srgbClr val="FF0000"/>
              </a:solidFill>
              <a:uFill>
                <a:solidFill>
                  <a:schemeClr val="tx1"/>
                </a:solidFill>
              </a:u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49085" y="4559300"/>
            <a:ext cx="440690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不足为外人道也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49085" y="5381625"/>
            <a:ext cx="526669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既出，得其船，便扶向路，处处</a:t>
            </a:r>
            <a:r>
              <a:rPr 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志</a:t>
            </a:r>
            <a:r>
              <a:rPr lang="zh-CN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之。</a:t>
            </a:r>
            <a:r>
              <a:rPr 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及</a:t>
            </a:r>
            <a:r>
              <a:rPr lang="zh-CN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郡下，</a:t>
            </a:r>
            <a:r>
              <a:rPr 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诣</a:t>
            </a:r>
            <a:r>
              <a:rPr lang="zh-CN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太守，</a:t>
            </a:r>
            <a:r>
              <a:rPr 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说</a:t>
            </a:r>
            <a:r>
              <a:rPr lang="zh-CN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如此。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/>
      <p:bldP spid="5" grpId="0"/>
      <p:bldP spid="6" grpId="0"/>
      <p:bldP spid="8" grpId="0"/>
      <p:bldP spid="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标题 23"/>
          <p:cNvSpPr>
            <a:spLocks noGrp="1"/>
          </p:cNvSpPr>
          <p:nvPr>
            <p:ph type="title"/>
          </p:nvPr>
        </p:nvSpPr>
        <p:spPr>
          <a:xfrm>
            <a:off x="609600" y="461328"/>
            <a:ext cx="10972800" cy="1143000"/>
          </a:xfrm>
        </p:spPr>
        <p:txBody>
          <a:bodyPr/>
          <a:p>
            <a:pPr algn="l"/>
            <a:r>
              <a:rPr lang="en-US" altLang="zh-CN">
                <a:latin typeface="华文新魏" panose="02010800040101010101" pitchFamily="2" charset="-122"/>
                <a:ea typeface="华文新魏" panose="02010800040101010101" pitchFamily="2" charset="-122"/>
              </a:rPr>
              <a:t>“</a:t>
            </a:r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离寻桃花源</a:t>
            </a:r>
            <a:r>
              <a:rPr lang="en-US" altLang="zh-CN">
                <a:latin typeface="华文新魏" panose="02010800040101010101" pitchFamily="2" charset="-122"/>
                <a:ea typeface="华文新魏" panose="02010800040101010101" pitchFamily="2" charset="-122"/>
              </a:rPr>
              <a:t>”</a:t>
            </a:r>
            <a:endParaRPr lang="en-US" altLang="zh-CN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98880" y="1604645"/>
            <a:ext cx="998220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桃花源压根就不存在，陶渊明为它设计了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高尚士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刘子骥再寻桃源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未果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后遂无问津者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的结局。你怎么理解这个结局？【导学二（2）②】    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69365" y="3364230"/>
            <a:ext cx="998220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桃花源无可再寻使得《桃花源记》有了种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神秘色彩</a:t>
            </a: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。《桃花源记》的结尾暗示着在当时的社会环境下，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人们想要寻找幸福自由的生活是不可能的，隐含着作者对现实社会的反讽</a:t>
            </a: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768350" y="228600"/>
            <a:ext cx="3873500" cy="150431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63500" tIns="25400" rIns="63500" bIns="25400" rtlCol="0" anchor="t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6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桃花源：</a:t>
            </a:r>
            <a:r>
              <a:rPr lang="en-US" sz="4000" b="1" spc="16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endParaRPr lang="en-US" sz="4000" b="1" spc="160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59305" y="5431155"/>
            <a:ext cx="25825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陶弘景</a:t>
            </a:r>
            <a:endParaRPr lang="zh-CN" altLang="en-US" sz="2400" b="1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6" name="图片 5" descr="图片包含 树, 自然, 户外, 草&#10;&#10;已生成极高可信度的说明"/>
          <p:cNvPicPr>
            <a:picLocks noChangeAspect="1"/>
          </p:cNvPicPr>
          <p:nvPr/>
        </p:nvPicPr>
        <p:blipFill>
          <a:blip r:embed="rId2" cstate="print"/>
          <a:srcRect l="5347" r="7875"/>
          <a:stretch>
            <a:fillRect/>
          </a:stretch>
        </p:blipFill>
        <p:spPr>
          <a:xfrm>
            <a:off x="1133475" y="2802255"/>
            <a:ext cx="3908425" cy="337121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00" name="图片 99"/>
          <p:cNvPicPr/>
          <p:nvPr/>
        </p:nvPicPr>
        <p:blipFill>
          <a:blip r:embed="rId3"/>
          <a:stretch>
            <a:fillRect/>
          </a:stretch>
        </p:blipFill>
        <p:spPr>
          <a:xfrm>
            <a:off x="5737225" y="2802255"/>
            <a:ext cx="5742305" cy="3371215"/>
          </a:xfrm>
          <a:prstGeom prst="rect">
            <a:avLst/>
          </a:prstGeom>
          <a:noFill/>
          <a:ln w="9525">
            <a:noFill/>
          </a:ln>
          <a:effectLst>
            <a:softEdge rad="63500"/>
          </a:effectLst>
        </p:spPr>
      </p:pic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756285" y="1487805"/>
            <a:ext cx="11094085" cy="150431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63500" tIns="25400" rIns="63500" bIns="25400" rtlCol="0" anchor="t" anchorCtr="0">
            <a:noAutofit/>
          </a:bodyPr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59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微软雅黑" panose="020B0503020204020204" pitchFamily="34" charset="-122"/>
              </a:rPr>
              <a:t>精神寄托、理想追求</a:t>
            </a:r>
            <a:r>
              <a:rPr lang="en-US" sz="5900" b="1" spc="160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 </a:t>
            </a:r>
            <a:endParaRPr lang="en-US" sz="5900" b="1" spc="160" dirty="0" smtClean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5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065" y="1182370"/>
            <a:ext cx="3958590" cy="5489575"/>
          </a:xfrm>
          <a:prstGeom prst="rect">
            <a:avLst/>
          </a:prstGeom>
        </p:spPr>
      </p:pic>
      <p:sp>
        <p:nvSpPr>
          <p:cNvPr id="6" name="形状1"/>
          <p:cNvSpPr txBox="1"/>
          <p:nvPr/>
        </p:nvSpPr>
        <p:spPr>
          <a:xfrm>
            <a:off x="4204335" y="1182370"/>
            <a:ext cx="7805420" cy="468947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t"/>
          <a:lstStyle/>
          <a:p>
            <a:pPr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500" b="1" i="0">
                <a:solidFill>
                  <a:srgbClr val="FF0000">
                    <a:alpha val="10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500" b="1" i="0">
                <a:solidFill>
                  <a:srgbClr val="000000">
                    <a:alpha val="100000"/>
                  </a:srgb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陶渊明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500">
                <a:solidFill>
                  <a:srgbClr val="000000">
                    <a:alpha val="100000"/>
                  </a:srgb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名</a:t>
            </a:r>
            <a:r>
              <a:rPr lang="zh-CN" altLang="en-US" sz="3500" b="1">
                <a:solidFill>
                  <a:srgbClr val="FF0000">
                    <a:alpha val="100000"/>
                  </a:srgb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潜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500" b="0" i="0">
                <a:solidFill>
                  <a:srgbClr val="000000">
                    <a:alpha val="100000"/>
                  </a:srgb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字</a:t>
            </a:r>
            <a:r>
              <a:rPr lang="zh-CN" altLang="en-US" sz="3500" b="1" i="0" u="sng">
                <a:solidFill>
                  <a:srgbClr val="FF0000">
                    <a:alpha val="100000"/>
                  </a:srgb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元亮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500" b="0" i="0">
                <a:solidFill>
                  <a:srgbClr val="000000">
                    <a:alpha val="100000"/>
                  </a:srgb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自号</a:t>
            </a:r>
            <a:r>
              <a:rPr lang="zh-CN" altLang="en-US" sz="3500" b="1" i="0" u="sng">
                <a:solidFill>
                  <a:srgbClr val="FF0000">
                    <a:alpha val="100000"/>
                  </a:srgb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五柳先生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500" b="0" i="0">
                <a:solidFill>
                  <a:srgbClr val="000000">
                    <a:alpha val="100000"/>
                  </a:srgb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世称</a:t>
            </a:r>
            <a:r>
              <a:rPr lang="zh-CN" altLang="en-US" sz="3500" b="1" i="0">
                <a:solidFill>
                  <a:srgbClr val="FF0000">
                    <a:alpha val="100000"/>
                  </a:srgb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靖节先生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500" b="1" i="0">
                <a:solidFill>
                  <a:srgbClr val="FF0000">
                    <a:alpha val="100000"/>
                  </a:srgb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东晋</a:t>
            </a:r>
            <a:r>
              <a:rPr lang="zh-CN" altLang="en-US" sz="3500" b="0" i="0">
                <a:solidFill>
                  <a:srgbClr val="000000">
                    <a:alpha val="100000"/>
                  </a:srgb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诗人</a:t>
            </a:r>
            <a:r>
              <a:rPr lang="zh-CN" altLang="en-US" sz="3500" b="0" i="0">
                <a:solidFill>
                  <a:srgbClr val="000000">
                    <a:alpha val="100000"/>
                  </a:srgbClr>
                </a:solidFill>
                <a:effectLst>
                  <a:outerShdw blurRad="38100" dist="19050" dir="2700000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500" i="0">
                <a:solidFill>
                  <a:schemeClr val="tx1">
                    <a:alpha val="10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少时颇有壮志</a:t>
            </a:r>
            <a:r>
              <a:rPr lang="zh-CN" altLang="zh-CN" sz="35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500" i="0">
                <a:solidFill>
                  <a:schemeClr val="tx1">
                    <a:alpha val="10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由于社会动荡</a:t>
            </a:r>
            <a:r>
              <a:rPr lang="zh-CN" altLang="zh-CN" sz="35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500" i="0">
                <a:solidFill>
                  <a:schemeClr val="tx1">
                    <a:alpha val="10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他空有才智难以施展。曾做过小官</a:t>
            </a:r>
            <a:r>
              <a:rPr lang="zh-CN" altLang="zh-CN" sz="35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500" i="0">
                <a:solidFill>
                  <a:schemeClr val="tx1">
                    <a:alpha val="10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但因</a:t>
            </a:r>
            <a:r>
              <a:rPr lang="en-US" altLang="zh-CN" sz="3500" b="1" dirty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3500" i="0">
                <a:solidFill>
                  <a:schemeClr val="tx1">
                    <a:alpha val="10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不为五斗米折腰</a:t>
            </a:r>
            <a:r>
              <a:rPr lang="en-US" altLang="zh-CN" sz="3500" b="1" dirty="0"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r>
              <a:rPr lang="zh-CN" altLang="en-US" sz="3500" i="0">
                <a:solidFill>
                  <a:schemeClr val="tx1">
                    <a:alpha val="10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弃官回乡归隐</a:t>
            </a:r>
            <a:r>
              <a:rPr lang="zh-CN" altLang="en-US" sz="3500" b="1" i="0">
                <a:solidFill>
                  <a:schemeClr val="tx1">
                    <a:alpha val="10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5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他是中国第一位</a:t>
            </a:r>
            <a:r>
              <a:rPr lang="zh-CN" altLang="en-US" sz="35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田园</a:t>
            </a:r>
            <a:r>
              <a:rPr lang="zh-CN" altLang="en-US" sz="35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诗人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5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被称为</a:t>
            </a:r>
            <a:r>
              <a:rPr lang="en-US" altLang="zh-CN" sz="3500" b="1" dirty="0"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3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隐逸诗人之宗</a:t>
            </a:r>
            <a:r>
              <a:rPr lang="en-US" altLang="zh-CN" sz="3500" b="1" dirty="0"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5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其诗作主要表现</a:t>
            </a:r>
            <a:r>
              <a:rPr lang="zh-CN" altLang="zh-CN" sz="3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对污浊现实的厌烦</a:t>
            </a:r>
            <a:r>
              <a:rPr lang="zh-CN" altLang="zh-CN" sz="35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和</a:t>
            </a:r>
            <a:r>
              <a:rPr lang="zh-CN" altLang="zh-CN" sz="3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对田园生活的热爱</a:t>
            </a:r>
            <a:r>
              <a:rPr lang="zh-CN" altLang="zh-CN" sz="35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r>
              <a:rPr lang="zh-CN" altLang="zh-CN" sz="35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代表作有</a:t>
            </a:r>
            <a:r>
              <a:rPr lang="zh-CN" altLang="en-US" sz="3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《饮酒》</a:t>
            </a:r>
            <a:r>
              <a:rPr lang="zh-CN" altLang="zh-CN" sz="3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《归园田居》《归去来兮辞》《五柳先生传》《桃花源记》</a:t>
            </a:r>
            <a:r>
              <a:rPr lang="zh-CN" altLang="zh-CN" sz="35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等</a:t>
            </a:r>
            <a:r>
              <a:rPr lang="zh-CN" altLang="en-US" sz="35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3500" i="0">
              <a:solidFill>
                <a:srgbClr val="000000">
                  <a:alpha val="100000"/>
                </a:srgbClr>
              </a:solidFill>
              <a:effectLst>
                <a:outerShdw blurRad="38100" dist="19050" dir="2700000" rotWithShape="0">
                  <a:srgbClr val="000000">
                    <a:alpha val="40000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2" name="标题 1"/>
          <p:cNvSpPr>
            <a:spLocks noGrp="1"/>
          </p:cNvSpPr>
          <p:nvPr/>
        </p:nvSpPr>
        <p:spPr>
          <a:xfrm>
            <a:off x="609600" y="182245"/>
            <a:ext cx="201231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识作者</a:t>
            </a:r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硬币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842010" y="511810"/>
            <a:ext cx="298894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板书设计</a:t>
            </a:r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310005" y="2550795"/>
            <a:ext cx="4058920" cy="1143000"/>
          </a:xfrm>
        </p:spPr>
        <p:txBody>
          <a:bodyPr/>
          <a:p>
            <a:pPr algn="l"/>
            <a:r>
              <a:rPr lang="zh-CN" sz="40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理想：桃源世界</a:t>
            </a:r>
            <a:br>
              <a:rPr lang="zh-CN" sz="40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lang="zh-CN" sz="40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en-US" altLang="zh-CN" sz="40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</a:t>
            </a:r>
            <a:r>
              <a:rPr lang="zh-CN" altLang="en-US" sz="40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憧憬、期盼</a:t>
            </a:r>
            <a:endParaRPr lang="zh-CN" altLang="en-US" sz="40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标题 5"/>
          <p:cNvSpPr>
            <a:spLocks noGrp="1"/>
          </p:cNvSpPr>
          <p:nvPr/>
        </p:nvSpPr>
        <p:spPr>
          <a:xfrm>
            <a:off x="6402705" y="2550795"/>
            <a:ext cx="4058920" cy="1143000"/>
          </a:xfrm>
        </p:spPr>
        <p:txBody>
          <a:bodyPr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sz="40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现实：渔人世界</a:t>
            </a:r>
            <a:br>
              <a:rPr lang="zh-CN" sz="40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lang="zh-CN" sz="40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en-US" altLang="zh-CN" sz="40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</a:t>
            </a:r>
            <a:r>
              <a:rPr lang="zh-CN" altLang="en-US" sz="40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痛苦</a:t>
            </a:r>
            <a:r>
              <a:rPr lang="zh-CN" altLang="en-US" sz="40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、无奈</a:t>
            </a:r>
            <a:endParaRPr lang="zh-CN" altLang="en-US" sz="40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4929" name="文本框 3"/>
          <p:cNvSpPr txBox="1"/>
          <p:nvPr/>
        </p:nvSpPr>
        <p:spPr>
          <a:xfrm>
            <a:off x="1023620" y="1580515"/>
            <a:ext cx="10107930" cy="42157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100000"/>
              </a:lnSpc>
            </a:pP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b="1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世外桃源</a:t>
            </a:r>
            <a:r>
              <a:rPr lang="en-US" altLang="zh-CN" sz="3200" b="1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景色优美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土地肥沃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物产丰富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风俗淳朴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社会平等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没有战乱、压迫和苛捐杂税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人们安居乐业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生活和美安乐。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作者虚构了一个与当时的黑暗现实社会相对立的</a:t>
            </a:r>
            <a:r>
              <a:rPr lang="en-US" altLang="zh-CN" sz="3200" b="1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世外桃源</a:t>
            </a:r>
            <a:r>
              <a:rPr lang="en-US" altLang="zh-CN" sz="3200" b="1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表达了对现实动乱、黑暗生活的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不满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和对美好生活的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向往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600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寄托</a:t>
            </a:r>
            <a:r>
              <a:rPr lang="zh-CN" altLang="en-US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了自己对社会及政治的</a:t>
            </a:r>
            <a:r>
              <a:rPr lang="zh-CN" altLang="en-US" sz="3200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美好理想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表达了自己反对剥削压迫、反对战乱的</a:t>
            </a:r>
            <a:r>
              <a:rPr lang="zh-CN" altLang="en-US" sz="3600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愿望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也反映了当时劳动人民的美好</a:t>
            </a:r>
            <a:r>
              <a:rPr lang="zh-CN" altLang="en-US" sz="3200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愿望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842010" y="511810"/>
            <a:ext cx="287655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归纳主旨</a:t>
            </a:r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882" name="Text Box 4"/>
          <p:cNvSpPr txBox="1"/>
          <p:nvPr/>
        </p:nvSpPr>
        <p:spPr>
          <a:xfrm>
            <a:off x="2819400" y="914400"/>
            <a:ext cx="64770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sz="3200" dirty="0">
              <a:latin typeface="Verdana" panose="020B0604030504040204" pitchFamily="34" charset="0"/>
              <a:ea typeface="楷体_GB2312" pitchFamily="49" charset="-122"/>
            </a:endParaRPr>
          </a:p>
        </p:txBody>
      </p:sp>
      <p:sp>
        <p:nvSpPr>
          <p:cNvPr id="122884" name="Text Box 7"/>
          <p:cNvSpPr txBox="1"/>
          <p:nvPr/>
        </p:nvSpPr>
        <p:spPr>
          <a:xfrm>
            <a:off x="3051175" y="235426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885" name="Text Box 9"/>
          <p:cNvSpPr txBox="1"/>
          <p:nvPr/>
        </p:nvSpPr>
        <p:spPr>
          <a:xfrm>
            <a:off x="3411538" y="242570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8715" y="2436495"/>
            <a:ext cx="1003236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桃花源富有生活气息，住着普通人，表达的是普遍的社会愿望，而瀛洲岛是一个住着仙人的仙境，反映了东晋士人茫远的、不切实际的社会幻想，隐含着他们的遁世思想。</a:t>
            </a:r>
            <a:endParaRPr lang="zh-CN" altLang="zh-CN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842010" y="511810"/>
            <a:ext cx="268033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课后拓展</a:t>
            </a:r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98880" y="1771015"/>
            <a:ext cx="99822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·“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世外桃源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与瀛洲岛相比，最大的不同是什么？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87070" y="1675765"/>
            <a:ext cx="11004550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 dirty="0">
                <a:latin typeface="宋体" panose="02010600030101010101" pitchFamily="2" charset="-122"/>
              </a:rPr>
              <a:t> </a:t>
            </a:r>
            <a:r>
              <a:rPr lang="zh-CN" altLang="en-US" sz="3600" b="1" dirty="0">
                <a:latin typeface="宋体" panose="02010600030101010101" pitchFamily="2" charset="-122"/>
              </a:rPr>
              <a:t>陶渊明生活的时代正是晋宋易代之际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。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当时统治阶级</a:t>
            </a:r>
            <a:r>
              <a:rPr lang="zh-CN" altLang="en-US" sz="3600" b="1" dirty="0">
                <a:latin typeface="宋体" panose="02010600030101010101" pitchFamily="2" charset="-122"/>
                <a:cs typeface="宋体" panose="02010600030101010101" pitchFamily="2" charset="-122"/>
              </a:rPr>
              <a:t>腐败</a:t>
            </a:r>
            <a:r>
              <a:rPr lang="zh-CN" altLang="zh-CN" sz="36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cs typeface="宋体" panose="02010600030101010101" pitchFamily="2" charset="-122"/>
              </a:rPr>
              <a:t>战争不断</a:t>
            </a:r>
            <a:r>
              <a:rPr lang="zh-CN" altLang="zh-CN" sz="36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cs typeface="宋体" panose="02010600030101010101" pitchFamily="2" charset="-122"/>
              </a:rPr>
              <a:t>赋税徭役繁重</a:t>
            </a:r>
            <a:r>
              <a:rPr lang="zh-CN" altLang="zh-CN" sz="3600" b="1" dirty="0">
                <a:solidFill>
                  <a:srgbClr val="000000"/>
                </a:solidFill>
                <a:sym typeface="宋体" panose="02010600030101010101" pitchFamily="2" charset="-122"/>
              </a:rPr>
              <a:t>,民不聊生。长期处于战乱的环境中,</a:t>
            </a:r>
            <a:r>
              <a:rPr lang="zh-CN" altLang="en-US" sz="36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中年以后又长期隐居农村</a:t>
            </a:r>
            <a:r>
              <a:rPr lang="zh-CN" altLang="zh-CN" sz="3600" b="1" dirty="0">
                <a:solidFill>
                  <a:srgbClr val="000000"/>
                </a:solidFill>
                <a:sym typeface="宋体" panose="02010600030101010101" pitchFamily="2" charset="-122"/>
              </a:rPr>
              <a:t>,陶渊明对农村的现实有更深的了解,</a:t>
            </a:r>
            <a:r>
              <a:rPr lang="zh-CN" altLang="zh-CN" sz="3600" b="1" dirty="0">
                <a:solidFill>
                  <a:srgbClr val="FF0000"/>
                </a:solidFill>
                <a:sym typeface="宋体" panose="02010600030101010101" pitchFamily="2" charset="-122"/>
              </a:rPr>
              <a:t>对人民的愿望更有着切身的体会</a:t>
            </a:r>
            <a:r>
              <a:rPr lang="zh-CN" altLang="en-US" sz="3600" b="1" dirty="0">
                <a:latin typeface="宋体" panose="02010600030101010101" pitchFamily="2" charset="-122"/>
                <a:cs typeface="宋体" panose="02010600030101010101" pitchFamily="2" charset="-122"/>
              </a:rPr>
              <a:t>。于是他以当时一些避乱事实和传说为素材</a:t>
            </a:r>
            <a:r>
              <a:rPr lang="zh-CN" altLang="zh-CN" sz="36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FF0000"/>
                </a:solidFill>
                <a:sym typeface="宋体" panose="02010600030101010101" pitchFamily="2" charset="-122"/>
              </a:rPr>
              <a:t>以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寄托自己的政治理想与美好情趣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标题 1"/>
          <p:cNvSpPr>
            <a:spLocks noGrp="1"/>
          </p:cNvSpPr>
          <p:nvPr/>
        </p:nvSpPr>
        <p:spPr>
          <a:xfrm>
            <a:off x="609600" y="388620"/>
            <a:ext cx="201231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识背景</a:t>
            </a:r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5436873" y="1535912"/>
            <a:ext cx="640080" cy="645160"/>
          </a:xfrm>
          <a:prstGeom prst="rect">
            <a:avLst/>
          </a:prstGeom>
        </p:spPr>
        <p:txBody>
          <a:bodyPr wrap="none">
            <a:spAutoFit/>
          </a:bodyPr>
          <a:p>
            <a:pPr algn="ctr">
              <a:lnSpc>
                <a:spcPct val="10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记</a:t>
            </a:r>
            <a:endParaRPr lang="zh-CN" altLang="en-US" sz="36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2010" y="2181225"/>
            <a:ext cx="10202545" cy="1419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spc="-1" dirty="0" err="1">
                <a:uFill>
                  <a:solidFill>
                    <a:srgbClr val="FFFFFF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en-US" altLang="zh-CN" sz="3600" b="1" dirty="0"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3600" b="1" spc="-1" dirty="0" err="1">
                <a:uFill>
                  <a:solidFill>
                    <a:srgbClr val="FFFFFF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记</a:t>
            </a:r>
            <a:r>
              <a:rPr lang="en-US" altLang="zh-CN" sz="3600" b="1" dirty="0"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r>
              <a:rPr lang="zh-CN" altLang="en-US" sz="3600" b="1" spc="-1" dirty="0" err="1">
                <a:uFill>
                  <a:solidFill>
                    <a:srgbClr val="FFFFFF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是古代的</a:t>
            </a:r>
            <a:r>
              <a:rPr lang="en-US" altLang="zh-CN" sz="3600" b="1" spc="-1" dirty="0" err="1">
                <a:uFill>
                  <a:solidFill>
                    <a:srgbClr val="FFFFFF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一种</a:t>
            </a:r>
            <a:r>
              <a:rPr lang="zh-CN" altLang="en-US" sz="3600" b="1" spc="-1" dirty="0" err="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文体</a:t>
            </a:r>
            <a:r>
              <a:rPr lang="zh-CN" altLang="zh-CN" sz="36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通过</a:t>
            </a:r>
            <a:r>
              <a:rPr lang="zh-CN" altLang="en-US" sz="3600" b="1" spc="-1" dirty="0" err="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记</a:t>
            </a:r>
            <a:r>
              <a:rPr lang="en-US" altLang="zh-CN" sz="3600" b="1" spc="-1" dirty="0" err="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事</a:t>
            </a:r>
            <a:r>
              <a:rPr lang="zh-CN" altLang="en-US" sz="3600" b="1" spc="-1" dirty="0" err="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、记物</a:t>
            </a:r>
            <a:r>
              <a:rPr lang="zh-CN" altLang="zh-CN" sz="36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sz="3600" b="1" spc="-1" dirty="0" err="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写景、</a:t>
            </a:r>
            <a:r>
              <a:rPr lang="en-US" altLang="zh-CN" sz="3600" b="1" spc="-1" dirty="0" err="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记</a:t>
            </a:r>
            <a:r>
              <a:rPr lang="zh-CN" altLang="en-US" sz="3600" b="1" spc="-1" dirty="0" err="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人</a:t>
            </a:r>
            <a:r>
              <a:rPr lang="zh-CN" altLang="en-US" sz="3600" b="1" spc="-1" dirty="0" err="1">
                <a:uFill>
                  <a:solidFill>
                    <a:srgbClr val="FFFFFF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来抒发作者的</a:t>
            </a:r>
            <a:r>
              <a:rPr lang="zh-CN" altLang="en-US" sz="3600" b="1" spc="-1" dirty="0" err="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感情</a:t>
            </a:r>
            <a:r>
              <a:rPr lang="zh-CN" altLang="en-US" sz="3600" b="1" spc="-1" dirty="0" err="1">
                <a:uFill>
                  <a:solidFill>
                    <a:srgbClr val="FFFFFF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或</a:t>
            </a:r>
            <a:r>
              <a:rPr lang="zh-CN" sz="3600" b="1" spc="-1" dirty="0" err="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见解</a:t>
            </a:r>
            <a:r>
              <a:rPr lang="zh-CN" altLang="zh-CN" sz="36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寄景抒情</a:t>
            </a:r>
            <a:r>
              <a:rPr lang="zh-CN" altLang="zh-CN" sz="36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600" b="1" spc="-1" dirty="0" err="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托物言志</a:t>
            </a:r>
            <a:r>
              <a:rPr lang="zh-CN" altLang="en-US" sz="3600" b="1" spc="-1" dirty="0" err="1">
                <a:uFill>
                  <a:solidFill>
                    <a:srgbClr val="FFFFFF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en-US" altLang="zh-CN" sz="3600" b="1" spc="-1" dirty="0">
              <a:uFill>
                <a:solidFill>
                  <a:srgbClr val="FFFFFF"/>
                </a:solidFill>
              </a:u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2" name="标题 1"/>
          <p:cNvSpPr>
            <a:spLocks noGrp="1"/>
          </p:cNvSpPr>
          <p:nvPr/>
        </p:nvSpPr>
        <p:spPr>
          <a:xfrm>
            <a:off x="842010" y="511810"/>
            <a:ext cx="201231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晓文体</a:t>
            </a:r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rcRect l="5004" r="8844" b="59329"/>
          <a:stretch>
            <a:fillRect/>
          </a:stretch>
        </p:blipFill>
        <p:spPr>
          <a:xfrm>
            <a:off x="207645" y="1677035"/>
            <a:ext cx="11718290" cy="4170045"/>
          </a:xfrm>
          <a:prstGeom prst="rect">
            <a:avLst/>
          </a:prstGeom>
        </p:spPr>
      </p:pic>
      <p:sp>
        <p:nvSpPr>
          <p:cNvPr id="12" name="标题 1"/>
          <p:cNvSpPr>
            <a:spLocks noGrp="1"/>
          </p:cNvSpPr>
          <p:nvPr/>
        </p:nvSpPr>
        <p:spPr>
          <a:xfrm>
            <a:off x="475615" y="470535"/>
            <a:ext cx="205359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读课文</a:t>
            </a:r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830310" y="2738120"/>
            <a:ext cx="13735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Calibri" panose="020F0502020204030204"/>
                <a:sym typeface="+mn-ea"/>
              </a:rPr>
              <a:t>同“邀”</a:t>
            </a:r>
            <a:endParaRPr lang="zh-CN" altLang="en-US" sz="2800" b="1">
              <a:solidFill>
                <a:srgbClr val="FF0000"/>
              </a:solidFill>
              <a:latin typeface="Calibri" panose="020F0502020204030204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95090" y="3791585"/>
            <a:ext cx="13735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Calibri" panose="020F0502020204030204"/>
                <a:sym typeface="+mn-ea"/>
              </a:rPr>
              <a:t>告诉</a:t>
            </a:r>
            <a:endParaRPr lang="zh-CN" altLang="en-US" sz="2800" b="1">
              <a:solidFill>
                <a:srgbClr val="FF0000"/>
              </a:solidFill>
              <a:latin typeface="Calibri" panose="020F0502020204030204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5155" y="936625"/>
            <a:ext cx="10845165" cy="5605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2009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晋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太元中，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武陵人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捕鱼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为业。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缘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溪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行，忘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路之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远近。忽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逢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桃花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林，夹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岸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数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百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步，中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无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杂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树，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芳草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鲜美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，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落英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缤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纷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。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渔人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甚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异之，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复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前行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，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欲穷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其林。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 indent="72009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林尽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水源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，便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得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一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山，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山有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小口，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仿佛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若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有光。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便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舍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船，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从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口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入。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初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极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狭，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才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通人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。复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行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数十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步，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豁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然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开朗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。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土地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平旷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，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屋舍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俨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然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，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有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良田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、美池、桑竹之属。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阡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陌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交通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，鸡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犬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相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闻。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其中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往来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种作，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男女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衣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着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，悉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如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外人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。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黄发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垂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髫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，并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怡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然自乐。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72436" y="4201587"/>
            <a:ext cx="73787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y</a:t>
            </a:r>
            <a:r>
              <a:rPr lang="en-US" altLang="zh-CN" sz="2800" b="1" dirty="0" err="1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ǎ</a:t>
            </a:r>
            <a:r>
              <a:rPr lang="en-US" altLang="zh-CN" sz="2800" dirty="0" err="1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n</a:t>
            </a:r>
            <a:endParaRPr lang="en-US" altLang="zh-CN" sz="2800" dirty="0" err="1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076976" y="4875858"/>
            <a:ext cx="73787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ti</a:t>
            </a:r>
            <a:r>
              <a:rPr lang="en-US" altLang="zh-CN" sz="2800" b="1" dirty="0" err="1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á</a:t>
            </a:r>
            <a:r>
              <a:rPr lang="en-US" altLang="zh-CN" sz="2800" dirty="0" err="1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o</a:t>
            </a:r>
            <a:endParaRPr lang="en-US" altLang="zh-CN" sz="2800" dirty="0" err="1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pic>
        <p:nvPicPr>
          <p:cNvPr id="5" name="桃花源记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36930" y="1121410"/>
            <a:ext cx="540385" cy="52197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019131" y="2836972"/>
            <a:ext cx="755650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en-US" altLang="zh-CN" sz="2800" dirty="0" err="1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shě</a:t>
            </a:r>
            <a:endParaRPr lang="en-US" altLang="zh-CN" sz="2800" dirty="0" err="1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14721" y="4875957"/>
            <a:ext cx="953135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en-US" altLang="zh-CN" sz="2800" dirty="0" err="1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zhuó</a:t>
            </a:r>
            <a:endParaRPr lang="en-US" altLang="zh-CN" sz="2800" dirty="0" err="1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05496" y="3552617"/>
            <a:ext cx="775335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en-US" altLang="zh-CN" sz="2800" dirty="0" err="1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huò</a:t>
            </a:r>
            <a:endParaRPr lang="en-US" altLang="zh-CN" sz="2800" dirty="0" err="1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342221" y="1533317"/>
            <a:ext cx="676910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en-US" altLang="zh-CN" sz="2800" dirty="0" err="1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bīn</a:t>
            </a:r>
            <a:endParaRPr lang="en-US" altLang="zh-CN" sz="2800" dirty="0" err="1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04760" y="4201795"/>
            <a:ext cx="1737360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 sz="2800" dirty="0" err="1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qi</a:t>
            </a:r>
            <a:r>
              <a:rPr lang="en-US" altLang="zh-CN" sz="2800" b="1" dirty="0" err="1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ā</a:t>
            </a:r>
            <a:r>
              <a:rPr lang="en-US" altLang="zh-CN" sz="2800" dirty="0" err="1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n mò</a:t>
            </a:r>
            <a:endParaRPr lang="en-US" altLang="zh-CN" sz="2800" dirty="0" err="1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2" name="标题 1"/>
          <p:cNvSpPr>
            <a:spLocks noGrp="1"/>
          </p:cNvSpPr>
          <p:nvPr/>
        </p:nvSpPr>
        <p:spPr>
          <a:xfrm>
            <a:off x="609600" y="182245"/>
            <a:ext cx="205359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读课文</a:t>
            </a:r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67155" y="4876433"/>
            <a:ext cx="45974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800" dirty="0" err="1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</a:rPr>
              <a:t>y</a:t>
            </a:r>
            <a:r>
              <a:rPr lang="en-US" altLang="en-US" sz="2800" dirty="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</a:rPr>
              <a:t>í</a:t>
            </a:r>
            <a:endParaRPr lang="en-US" altLang="en-US" sz="2800" dirty="0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96570" y="303530"/>
            <a:ext cx="10916285" cy="6554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见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渔人，乃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大惊，问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所从来。具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答之。便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要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还家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，设酒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杀鸡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作食。村中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闻有此人，咸来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问讯。自云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先世避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秦时乱，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率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妻子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邑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人来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此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绝境，不复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出焉，遂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与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外人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间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隔。问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今是何世，乃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不知有汉，无论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魏晋。此人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一一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为具言所闻，皆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叹惋。余人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各复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延至其家，皆出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酒食。停数日，辞去。此中人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语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云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：“不足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为外人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道也。”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72009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既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出，得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其船，便扶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向路，处处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志之。及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郡下，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诣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太守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，说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如此。太守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即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遣人随其往，寻向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所志，遂迷，不复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得路。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72009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南阳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刘子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骥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，高尚士也，闻之，欣然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规往。未果，寻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病终。后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遂无问津者。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57285" y="29488"/>
            <a:ext cx="73787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y</a:t>
            </a:r>
            <a:r>
              <a:rPr lang="en-US" altLang="zh-CN" sz="2800" b="1" dirty="0" err="1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ā</a:t>
            </a:r>
            <a:r>
              <a:rPr lang="en-US" altLang="zh-CN" sz="2800" dirty="0" err="1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o</a:t>
            </a:r>
            <a:endParaRPr lang="en-US" altLang="zh-CN" sz="2800" dirty="0" err="1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904420" y="2714318"/>
            <a:ext cx="55816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</a:rPr>
              <a:t>yù</a:t>
            </a:r>
            <a:endParaRPr lang="en-US" altLang="zh-CN" sz="2800" dirty="0" err="1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75615" y="3939173"/>
            <a:ext cx="45974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</a:rPr>
              <a:t>yì</a:t>
            </a:r>
            <a:endParaRPr lang="en-US" altLang="zh-CN" sz="2800" dirty="0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86325" y="1453148"/>
            <a:ext cx="459740" cy="52197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2800" dirty="0" err="1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</a:rPr>
              <a:t>yì</a:t>
            </a:r>
            <a:endParaRPr lang="en-US" altLang="zh-CN" sz="2800" dirty="0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19415" y="1453158"/>
            <a:ext cx="717550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en-US" altLang="zh-CN" sz="2800" dirty="0" err="1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ji</a:t>
            </a:r>
            <a:r>
              <a:rPr lang="en-US" altLang="zh-CN" sz="2800" b="1" dirty="0" err="1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à</a:t>
            </a:r>
            <a:r>
              <a:rPr lang="en-US" altLang="zh-CN" sz="2800" dirty="0" err="1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n</a:t>
            </a:r>
            <a:endParaRPr lang="en-US" altLang="zh-CN" sz="2800" dirty="0" err="1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04940" y="5262513"/>
            <a:ext cx="360680" cy="52197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2800" dirty="0" err="1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</a:rPr>
              <a:t>jì</a:t>
            </a:r>
            <a:endParaRPr lang="en-US" altLang="zh-CN" sz="2800" dirty="0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487025" y="729615"/>
            <a:ext cx="14763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rgbClr val="FF0000">
                    <a:alpha val="100000"/>
                  </a:srgbClr>
                </a:solidFill>
                <a:latin typeface="Arial" panose="020B0604020202020204"/>
                <a:ea typeface="Arial" panose="020B0604020202020204"/>
                <a:sym typeface="+mn-ea"/>
              </a:rPr>
              <a:t>shu</a:t>
            </a:r>
            <a:r>
              <a:rPr lang="en-US" altLang="zh-CN" sz="2800" b="1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sym typeface="+mn-ea"/>
              </a:rPr>
              <a:t>à</a:t>
            </a:r>
            <a:r>
              <a:rPr lang="en-US" altLang="zh-CN" sz="2800">
                <a:solidFill>
                  <a:srgbClr val="FF0000">
                    <a:alpha val="100000"/>
                  </a:srgbClr>
                </a:solidFill>
                <a:latin typeface="Arial" panose="020B0604020202020204"/>
                <a:ea typeface="Arial" panose="020B0604020202020204"/>
                <a:sym typeface="+mn-ea"/>
              </a:rPr>
              <a:t>i</a:t>
            </a:r>
            <a:endParaRPr lang="en-US" altLang="zh-CN" sz="2800">
              <a:solidFill>
                <a:srgbClr val="FF0000">
                  <a:alpha val="100000"/>
                </a:srgbClr>
              </a:solidFill>
              <a:latin typeface="Arial" panose="020B0604020202020204"/>
              <a:ea typeface="Arial" panose="020B0604020202020204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tags/tag1.xml><?xml version="1.0" encoding="utf-8"?>
<p:tagLst xmlns:p="http://schemas.openxmlformats.org/presentationml/2006/main">
  <p:tag name="KSO_WM_BEAUTIFY_FLAG" val="#wm#"/>
  <p:tag name="KSO_WM_CHIP_GROUPID" val="5f5ee1ca4d6848d78f644aec"/>
  <p:tag name="KSO_WM_CHIP_XID" val="5f5ee1ca4d6848d78f644aec"/>
  <p:tag name="KSO_WM_TAG_VERSION" val="1.0"/>
  <p:tag name="KSO_WM_TEMPLATE_ASSEMBLE_GROUPID" val="606570724054ed1e2fb81556"/>
  <p:tag name="KSO_WM_TEMPLATE_ASSEMBLE_XID" val="606570724054ed1e2fb81556"/>
  <p:tag name="KSO_WM_TEMPLATE_CATEGORY" val="diagram"/>
  <p:tag name="KSO_WM_TEMPLATE_INDEX" val="20217190"/>
  <p:tag name="KSO_WM_UNIT_BLOCK" val="0"/>
  <p:tag name="KSO_WM_UNIT_COMPATIBLE" val="0"/>
  <p:tag name="KSO_WM_UNIT_DEC_AREA_ID" val="460cc74d86d44b46b2f2a47e5befddcf"/>
  <p:tag name="KSO_WM_UNIT_DECORATE_INFO" val="{&quot;DecorateInfoH&quot;:{&quot;IsAbs&quot;:false},&quot;DecorateInfoW&quot;:{&quot;IsAbs&quot;:false},&quot;DecorateInfoX&quot;:{&quot;IsAbs&quot;:true,&quot;Pos&quot;:2},&quot;DecorateInfoY&quot;:{&quot;IsAbs&quot;:true,&quot;Pos&quot;:2},&quot;ReferentInfo&quot;:{&quot;Id&quot;:&quot;8690c888066140638fce5c2664002d3b&quot;,&quot;X&quot;:{&quot;Pos&quot;:2},&quot;Y&quot;:{&quot;Pos&quot;:2}},&quot;whChangeMode&quot;:1}"/>
  <p:tag name="KSO_WM_UNIT_DIAGRAM_ISNUMVISUAL" val="0"/>
  <p:tag name="KSO_WM_UNIT_DIAGRAM_ISREFERUNIT" val="0"/>
  <p:tag name="KSO_WM_UNIT_HIGHLIGHT" val="0"/>
  <p:tag name="KSO_WM_UNIT_ID" val="diagram20217190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86"/>
</p:tagLst>
</file>

<file path=ppt/tags/tag10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TABLE_ENDDRAG_ORIGIN_RECT" val="827*371"/>
  <p:tag name="TABLE_ENDDRAG_RECT" val="9*122*827*371"/>
</p:tagLst>
</file>

<file path=ppt/tags/tag13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#wm#"/>
  <p:tag name="KSO_WM_CHIP_GROUPID" val="5f5ee1ca4d6848d78f644aec"/>
  <p:tag name="KSO_WM_CHIP_XID" val="5f5ee1ca4d6848d78f644aec"/>
  <p:tag name="KSO_WM_TAG_VERSION" val="1.0"/>
  <p:tag name="KSO_WM_TEMPLATE_ASSEMBLE_GROUPID" val="606570724054ed1e2fb81556"/>
  <p:tag name="KSO_WM_TEMPLATE_ASSEMBLE_XID" val="606570724054ed1e2fb81556"/>
  <p:tag name="KSO_WM_TEMPLATE_CATEGORY" val="diagram"/>
  <p:tag name="KSO_WM_TEMPLATE_INDEX" val="20217190"/>
  <p:tag name="KSO_WM_UNIT_BLOCK" val="0"/>
  <p:tag name="KSO_WM_UNIT_COMPATIBLE" val="0"/>
  <p:tag name="KSO_WM_UNIT_DEC_AREA_ID" val="9f5525e319c94415ba4f87bba075e28c"/>
  <p:tag name="KSO_WM_UNIT_DECORATE_INFO" val="{&quot;DecorateInfoH&quot;:{&quot;IsAbs&quot;:false},&quot;DecorateInfoW&quot;:{&quot;IsAbs&quot;:false},&quot;DecorateInfoX&quot;:{&quot;IsAbs&quot;:true,&quot;Pos&quot;:2},&quot;DecorateInfoY&quot;:{&quot;IsAbs&quot;:true,&quot;Pos&quot;:2},&quot;ReferentInfo&quot;:{&quot;Id&quot;:&quot;21b6cc0db58f4f42bb6f83863969bb3a&quot;,&quot;X&quot;:{&quot;Pos&quot;:2},&quot;Y&quot;:{&quot;Pos&quot;:2}},&quot;whChangeMode&quot;:1}"/>
  <p:tag name="KSO_WM_UNIT_DIAGRAM_ISNUMVISUAL" val="0"/>
  <p:tag name="KSO_WM_UNIT_DIAGRAM_ISREFERUNIT" val="0"/>
  <p:tag name="KSO_WM_UNIT_HIGHLIGHT" val="0"/>
  <p:tag name="KSO_WM_UNIT_ID" val="diagram202171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86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#wm#"/>
  <p:tag name="KSO_WM_CHIP_GROUPID" val="5f5ee1ca4d6848d78f644aec"/>
  <p:tag name="KSO_WM_CHIP_XID" val="5f5ee1ca4d6848d78f644aec"/>
  <p:tag name="KSO_WM_TAG_VERSION" val="1.0"/>
  <p:tag name="KSO_WM_TEMPLATE_ASSEMBLE_GROUPID" val="606570724054ed1e2fb81556"/>
  <p:tag name="KSO_WM_TEMPLATE_ASSEMBLE_XID" val="606570724054ed1e2fb81556"/>
  <p:tag name="KSO_WM_TEMPLATE_CATEGORY" val="diagram"/>
  <p:tag name="KSO_WM_TEMPLATE_INDEX" val="20217190"/>
  <p:tag name="KSO_WM_UNIT_BLOCK" val="0"/>
  <p:tag name="KSO_WM_UNIT_COMPATIBLE" val="0"/>
  <p:tag name="KSO_WM_UNIT_DEC_AREA_ID" val="8690c888066140638fce5c2664002d3b"/>
  <p:tag name="KSO_WM_UNIT_DECORATE_INFO" val="{&quot;DecorateInfoH&quot;:{&quot;IsAbs&quot;:false},&quot;DecorateInfoW&quot;:{&quot;IsAbs&quot;:false},&quot;DecorateInfoX&quot;:{&quot;IsAbs&quot;:true,&quot;Pos&quot;:1},&quot;DecorateInfoY&quot;:{&quot;IsAbs&quot;:true,&quot;Pos&quot;:1},&quot;ReferentInfo&quot;:{&quot;Id&quot;:&quot;68220651a5e74fef8632b7c1d23954bc&quot;,&quot;X&quot;:{&quot;Pos&quot;:1},&quot;Y&quot;:{&quot;Pos&quot;:1}},&quot;whChangeMode&quot;:1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7190_1*i*4"/>
  <p:tag name="KSO_WM_UNIT_INDEX" val="4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86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ASSEMBLE_CHIP_INDEX" val="aa38e69176af4c6ba8124befa3b4cd52"/>
  <p:tag name="KSO_WM_BEAUTIFY_FLAG" val="#wm#"/>
  <p:tag name="KSO_WM_CHIP_FILLAREA_FILL_RULE" val="{&quot;fill_align&quot;:&quot;lt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70724054ed1e2fb81556"/>
  <p:tag name="KSO_WM_TEMPLATE_ASSEMBLE_XID" val="606570724054ed1e2fb81556"/>
  <p:tag name="KSO_WM_TEMPLATE_CATEGORY" val="diagram"/>
  <p:tag name="KSO_WM_TEMPLATE_INDEX" val="20217190"/>
  <p:tag name="KSO_WM_UNIT_BLOCK" val="0"/>
  <p:tag name="KSO_WM_UNIT_COMPATIBLE" val="0"/>
  <p:tag name="KSO_WM_UNIT_DEC_AREA_ID" val="976cc7d958b64e99ba17f1527f31e1e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71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4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45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46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47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ASSEMBLE_CHIP_INDEX" val="aa38e69176af4c6ba8124befa3b4cd52"/>
  <p:tag name="KSO_WM_BEAUTIFY_FLAG" val="#wm#"/>
  <p:tag name="KSO_WM_CHIP_FILLAREA_FILL_RULE" val="{&quot;fill_align&quot;:&quot;lt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70724054ed1e2fb81556"/>
  <p:tag name="KSO_WM_TEMPLATE_ASSEMBLE_XID" val="606570724054ed1e2fb81556"/>
  <p:tag name="KSO_WM_TEMPLATE_CATEGORY" val="diagram"/>
  <p:tag name="KSO_WM_TEMPLATE_INDEX" val="20217190"/>
  <p:tag name="KSO_WM_UNIT_BLOCK" val="0"/>
  <p:tag name="KSO_WM_UNIT_COMPATIBLE" val="0"/>
  <p:tag name="KSO_WM_UNIT_DEC_AREA_ID" val="976cc7d958b64e99ba17f1527f31e1e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71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4"/>
</p:tagLst>
</file>

<file path=ppt/tags/tag5.xml><?xml version="1.0" encoding="utf-8"?>
<p:tagLst xmlns:p="http://schemas.openxmlformats.org/presentationml/2006/main">
  <p:tag name="KSO_WM_BEAUTIFY_FLAG" val="#wm#"/>
  <p:tag name="KSO_WM_CHIP_GROUPID" val="5f5ee1ca4d6848d78f644aec"/>
  <p:tag name="KSO_WM_CHIP_XID" val="5f5ee1ca4d6848d78f644aec"/>
  <p:tag name="KSO_WM_TAG_VERSION" val="1.0"/>
  <p:tag name="KSO_WM_TEMPLATE_ASSEMBLE_GROUPID" val="606570724054ed1e2fb81556"/>
  <p:tag name="KSO_WM_TEMPLATE_ASSEMBLE_XID" val="606570724054ed1e2fb81556"/>
  <p:tag name="KSO_WM_TEMPLATE_CATEGORY" val="diagram"/>
  <p:tag name="KSO_WM_TEMPLATE_INDEX" val="20217190"/>
  <p:tag name="KSO_WM_UNIT_BLOCK" val="0"/>
  <p:tag name="KSO_WM_UNIT_COMPATIBLE" val="0"/>
  <p:tag name="KSO_WM_UNIT_DEC_AREA_ID" val="21b6cc0db58f4f42bb6f83863969bb3a"/>
  <p:tag name="KSO_WM_UNIT_DECORATE_INFO" val="{&quot;DecorateInfoH&quot;:{&quot;IsAbs&quot;:false},&quot;DecorateInfoW&quot;:{&quot;IsAbs&quot;:false},&quot;DecorateInfoX&quot;:{&quot;IsAbs&quot;:true,&quot;Pos&quot;:1},&quot;DecorateInfoY&quot;:{&quot;IsAbs&quot;:true,&quot;Pos&quot;:1},&quot;ReferentInfo&quot;:{&quot;Id&quot;:&quot;198e244944244522ba78142595b112ed&quot;,&quot;X&quot;:{&quot;Pos&quot;:1},&quot;Y&quot;:{&quot;Pos&quot;:1}},&quot;whChangeMode&quot;:1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7190_1*i*3"/>
  <p:tag name="KSO_WM_UNIT_INDEX" val="3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86"/>
</p:tagLst>
</file>

<file path=ppt/tags/tag50.xml><?xml version="1.0" encoding="utf-8"?>
<p:tagLst xmlns:p="http://schemas.openxmlformats.org/presentationml/2006/main">
  <p:tag name="KSO_WM_ASSEMBLE_CHIP_INDEX" val="aa38e69176af4c6ba8124befa3b4cd52"/>
  <p:tag name="KSO_WM_BEAUTIFY_FLAG" val="#wm#"/>
  <p:tag name="KSO_WM_CHIP_FILLAREA_FILL_RULE" val="{&quot;fill_align&quot;:&quot;lt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70724054ed1e2fb81556"/>
  <p:tag name="KSO_WM_TEMPLATE_ASSEMBLE_XID" val="606570724054ed1e2fb81556"/>
  <p:tag name="KSO_WM_TEMPLATE_CATEGORY" val="diagram"/>
  <p:tag name="KSO_WM_TEMPLATE_INDEX" val="20217190"/>
  <p:tag name="KSO_WM_UNIT_BLOCK" val="0"/>
  <p:tag name="KSO_WM_UNIT_COMPATIBLE" val="0"/>
  <p:tag name="KSO_WM_UNIT_DEC_AREA_ID" val="976cc7d958b64e99ba17f1527f31e1e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71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4"/>
</p:tagLst>
</file>

<file path=ppt/tags/tag51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t&quot;,&quot;text_direction&quot;:&quot;horizontal&quot;,&quot;support_big_font&quot;:false,&quot;picture_toward&quot;:0,&quot;picture_dockside&quot;:[],&quot;fill_id&quot;:&quot;fbc1d1c81b9c4bca8f09873cfc4ac6db&quot;,&quot;fill_align&quot;:&quot;lt&quot;,&quot;chip_types&quot;:[&quot;header&quot;]},{&quot;text_align&quot;:&quot;lm&quot;,&quot;text_direction&quot;:&quot;horizontal&quot;,&quot;support_big_font&quot;:false,&quot;picture_toward&quot;:0,&quot;picture_dockside&quot;:[],&quot;fill_id&quot;:&quot;2309cd69c72c4ec9add97218b8be879d&quot;,&quot;fill_align&quot;:&quot;cm&quot;,&quot;chip_types&quot;:[&quot;text&quot;,&quot;picture&quot;]},{&quot;text_align&quot;:&quot;lm&quot;,&quot;text_direction&quot;:&quot;horizontal&quot;,&quot;support_big_font&quot;:false,&quot;picture_toward&quot;:0,&quot;picture_dockside&quot;:[],&quot;fill_id&quot;:&quot;f9453295f896499082c4596d22b07337&quot;,&quot;fill_align&quot;:&quot;cm&quot;,&quot;chip_types&quot;:[&quot;text&quot;,&quot;picture&quot;]}]]"/>
  <p:tag name="KSO_WM_CHIP_GROUPID" val="5f5ee1ca4d6848d78f644aec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5ee1ca4d6848d78f644aec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7190_1"/>
  <p:tag name="KSO_WM_SLIDE_INDEX" val="1"/>
  <p:tag name="KSO_WM_SLIDE_ITEM_CNT" val="0"/>
  <p:tag name="KSO_WM_SLIDE_LAYOUT" val="a_d"/>
  <p:tag name="KSO_WM_SLIDE_LAYOUT_CNT" val="1_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6:17:39&quot;,&quot;maxSize&quot;:{&quot;size1&quot;:26.699999999999999},&quot;minSize&quot;:{&quot;size1&quot;:20},&quot;normalSize&quot;:{&quot;size1&quot;:24.600000000000001},&quot;subLayout&quot;:[{&quot;id&quot;:&quot;2021-04-01T16:17:39&quot;,&quot;margin&quot;:{&quot;bottom&quot;:0.026000002399086952,&quot;left&quot;:1.6929999589920044,&quot;right&quot;:1.6929999589920044,&quot;top&quot;:1.6929999589920044},&quot;type&quot;:0},{&quot;direction&quot;:1,&quot;id&quot;:&quot;2021-04-01T16:17:39&quot;,&quot;maxSize&quot;:{&quot;size1&quot;:62.5},&quot;minSize&quot;:{&quot;size1&quot;:30},&quot;normalSize&quot;:{&quot;size1&quot;:30.831249999999997},&quot;subLayout&quot;:[{&quot;id&quot;:&quot;2021-04-01T16:17:39&quot;,&quot;margin&quot;:{&quot;bottom&quot;:2.5399999618530273,&quot;left&quot;:2.9630000591278076,&quot;right&quot;:0.026000002399086952,&quot;top&quot;:2.0899999141693115},&quot;type&quot;:0},{&quot;id&quot;:&quot;2021-04-01T16:17:39&quot;,&quot;margin&quot;:{&quot;bottom&quot;:2.5399999618530273,&quot;left&quot;:2.9630000591278076,&quot;right&quot;:2.5399999618530273,&quot;top&quot;:2.1170001029968262},&quot;type&quot;:0}],&quot;type&quot;:0}],&quot;type&quot;:0}"/>
  <p:tag name="KSO_WM_SLIDE_POSITION" val="48*72"/>
  <p:tag name="KSO_WM_SLIDE_RATIO" val="1.777778"/>
  <p:tag name="KSO_WM_SLIDE_SIZE" val="864*384"/>
  <p:tag name="KSO_WM_SLIDE_SUBTYPE" val="picTxt"/>
  <p:tag name="KSO_WM_SLIDE_SUPPORT_FEATURE_TYPE" val="0"/>
  <p:tag name="KSO_WM_SLIDE_TYPE" val="text"/>
  <p:tag name="KSO_WM_TAG_VERSION" val="1.0"/>
  <p:tag name="KSO_WM_TEMPLATE_ASSEMBLE_GROUPID" val="606570724054ed1e2fb81556"/>
  <p:tag name="KSO_WM_TEMPLATE_ASSEMBLE_XID" val="606570724054ed1e2fb81556"/>
  <p:tag name="KSO_WM_TEMPLATE_CATEGORY" val="diagram"/>
  <p:tag name="KSO_WM_TEMPLATE_COLOR_TYPE" val="1"/>
  <p:tag name="KSO_WM_TEMPLATE_INDEX" val="20217190"/>
  <p:tag name="KSO_WM_TEMPLATE_MASTER_TYPE" val="0"/>
  <p:tag name="KSO_WM_TEMPLATE_SUBCATEGORY" val="21"/>
</p:tagLst>
</file>

<file path=ppt/tags/tag6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t&quot;,&quot;text_direction&quot;:&quot;horizontal&quot;,&quot;support_big_font&quot;:false,&quot;picture_toward&quot;:0,&quot;picture_dockside&quot;:[],&quot;fill_id&quot;:&quot;fbc1d1c81b9c4bca8f09873cfc4ac6db&quot;,&quot;fill_align&quot;:&quot;lt&quot;,&quot;chip_types&quot;:[&quot;header&quot;]},{&quot;text_align&quot;:&quot;lm&quot;,&quot;text_direction&quot;:&quot;horizontal&quot;,&quot;support_big_font&quot;:false,&quot;picture_toward&quot;:0,&quot;picture_dockside&quot;:[],&quot;fill_id&quot;:&quot;2309cd69c72c4ec9add97218b8be879d&quot;,&quot;fill_align&quot;:&quot;cm&quot;,&quot;chip_types&quot;:[&quot;text&quot;,&quot;picture&quot;]},{&quot;text_align&quot;:&quot;lm&quot;,&quot;text_direction&quot;:&quot;horizontal&quot;,&quot;support_big_font&quot;:false,&quot;picture_toward&quot;:0,&quot;picture_dockside&quot;:[],&quot;fill_id&quot;:&quot;f9453295f896499082c4596d22b07337&quot;,&quot;fill_align&quot;:&quot;cm&quot;,&quot;chip_types&quot;:[&quot;text&quot;,&quot;picture&quot;]}]]"/>
  <p:tag name="KSO_WM_CHIP_GROUPID" val="5f5ee1ca4d6848d78f644aec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5ee1ca4d6848d78f644aec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7190_1"/>
  <p:tag name="KSO_WM_SLIDE_INDEX" val="1"/>
  <p:tag name="KSO_WM_SLIDE_ITEM_CNT" val="0"/>
  <p:tag name="KSO_WM_SLIDE_LAYOUT" val="a_d"/>
  <p:tag name="KSO_WM_SLIDE_LAYOUT_CNT" val="1_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6:17:39&quot;,&quot;maxSize&quot;:{&quot;size1&quot;:26.699999999999999},&quot;minSize&quot;:{&quot;size1&quot;:20},&quot;normalSize&quot;:{&quot;size1&quot;:24.600000000000001},&quot;subLayout&quot;:[{&quot;id&quot;:&quot;2021-04-01T16:17:39&quot;,&quot;margin&quot;:{&quot;bottom&quot;:0.026000002399086952,&quot;left&quot;:1.6929999589920044,&quot;right&quot;:1.6929999589920044,&quot;top&quot;:1.6929999589920044},&quot;type&quot;:0},{&quot;direction&quot;:1,&quot;id&quot;:&quot;2021-04-01T16:17:39&quot;,&quot;maxSize&quot;:{&quot;size1&quot;:62.5},&quot;minSize&quot;:{&quot;size1&quot;:30},&quot;normalSize&quot;:{&quot;size1&quot;:30.831249999999997},&quot;subLayout&quot;:[{&quot;id&quot;:&quot;2021-04-01T16:17:39&quot;,&quot;margin&quot;:{&quot;bottom&quot;:2.5399999618530273,&quot;left&quot;:2.9630000591278076,&quot;right&quot;:0.026000002399086952,&quot;top&quot;:2.0899999141693115},&quot;type&quot;:0},{&quot;id&quot;:&quot;2021-04-01T16:17:39&quot;,&quot;margin&quot;:{&quot;bottom&quot;:2.5399999618530273,&quot;left&quot;:2.9630000591278076,&quot;right&quot;:2.5399999618530273,&quot;top&quot;:2.1170001029968262},&quot;type&quot;:0}],&quot;type&quot;:0}],&quot;type&quot;:0}"/>
  <p:tag name="KSO_WM_SLIDE_POSITION" val="48*72"/>
  <p:tag name="KSO_WM_SLIDE_RATIO" val="1.777778"/>
  <p:tag name="KSO_WM_SLIDE_SIZE" val="864*384"/>
  <p:tag name="KSO_WM_SLIDE_SUBTYPE" val="picTxt"/>
  <p:tag name="KSO_WM_SLIDE_SUPPORT_FEATURE_TYPE" val="0"/>
  <p:tag name="KSO_WM_SLIDE_TYPE" val="text"/>
  <p:tag name="KSO_WM_TAG_VERSION" val="1.0"/>
  <p:tag name="KSO_WM_TEMPLATE_ASSEMBLE_GROUPID" val="606570724054ed1e2fb81556"/>
  <p:tag name="KSO_WM_TEMPLATE_ASSEMBLE_XID" val="606570724054ed1e2fb81556"/>
  <p:tag name="KSO_WM_TEMPLATE_CATEGORY" val="diagram"/>
  <p:tag name="KSO_WM_TEMPLATE_COLOR_TYPE" val="1"/>
  <p:tag name="KSO_WM_TEMPLATE_INDEX" val="20217190"/>
  <p:tag name="KSO_WM_TEMPLATE_MASTER_TYPE" val="0"/>
  <p:tag name="KSO_WM_TEMPLATE_SUBCATEGORY" val="21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TABLE_ENDDRAG_ORIGIN_RECT" val="827*371"/>
  <p:tag name="TABLE_ENDDRAG_RECT" val="9*122*827*371"/>
</p:tagLst>
</file>

<file path=ppt/theme/theme1.xml><?xml version="1.0" encoding="utf-8"?>
<a:theme xmlns:a="http://schemas.openxmlformats.org/drawingml/2006/main" name="1">
  <a:themeElements>
    <a:clrScheme name="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000000"/>
      </a:hlink>
      <a:folHlink>
        <a:srgbClr val="02A54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6128</Words>
  <Application>WPS 演示</Application>
  <PresentationFormat>自定义</PresentationFormat>
  <Paragraphs>710</Paragraphs>
  <Slides>42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62" baseType="lpstr">
      <vt:lpstr>Arial</vt:lpstr>
      <vt:lpstr>宋体</vt:lpstr>
      <vt:lpstr>Wingdings</vt:lpstr>
      <vt:lpstr>微软雅黑</vt:lpstr>
      <vt:lpstr>华文新魏</vt:lpstr>
      <vt:lpstr>楷体</vt:lpstr>
      <vt:lpstr>方正楷体_GBK</vt:lpstr>
      <vt:lpstr>Times New Roman</vt:lpstr>
      <vt:lpstr>SimSun-ExtB</vt:lpstr>
      <vt:lpstr>黑体</vt:lpstr>
      <vt:lpstr>华文楷体</vt:lpstr>
      <vt:lpstr>Calibri</vt:lpstr>
      <vt:lpstr>Arial</vt:lpstr>
      <vt:lpstr>Arial Unicode MS</vt:lpstr>
      <vt:lpstr>PingFang SC</vt:lpstr>
      <vt:lpstr>Segoe Print</vt:lpstr>
      <vt:lpstr>Verdana</vt:lpstr>
      <vt:lpstr>楷体_GB2312</vt:lpstr>
      <vt:lpstr>新宋体</vt:lpstr>
      <vt:lpstr>1</vt:lpstr>
      <vt:lpstr>PowerPoint 演示文稿</vt:lpstr>
      <vt:lpstr>桃花源记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知文意</vt:lpstr>
      <vt:lpstr>知文意</vt:lpstr>
      <vt:lpstr>知文意</vt:lpstr>
      <vt:lpstr>知文意</vt:lpstr>
      <vt:lpstr>知文意</vt:lpstr>
      <vt:lpstr>知文意</vt:lpstr>
      <vt:lpstr>知文意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知文意</vt:lpstr>
      <vt:lpstr>知文意</vt:lpstr>
      <vt:lpstr>“偶遇桃花源”</vt:lpstr>
      <vt:lpstr>“偶遇桃花源”</vt:lpstr>
      <vt:lpstr>PowerPoint 演示文稿</vt:lpstr>
      <vt:lpstr>PowerPoint 演示文稿</vt:lpstr>
      <vt:lpstr>“桃花源见闻”</vt:lpstr>
      <vt:lpstr>“桃花源见闻”</vt:lpstr>
      <vt:lpstr>“桃花源见闻”</vt:lpstr>
      <vt:lpstr>“桃花源见闻”</vt:lpstr>
      <vt:lpstr>“桃花源见闻”</vt:lpstr>
      <vt:lpstr>“离寻桃花源”</vt:lpstr>
      <vt:lpstr>“离寻桃花源”</vt:lpstr>
      <vt:lpstr>PowerPoint 演示文稿</vt:lpstr>
      <vt:lpstr>理想：桃源世界     憧憬、期盼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最小的鱼</dc:creator>
  <cp:lastModifiedBy>黄红政</cp:lastModifiedBy>
  <cp:revision>16</cp:revision>
  <dcterms:created xsi:type="dcterms:W3CDTF">2025-02-17T12:39:00Z</dcterms:created>
  <dcterms:modified xsi:type="dcterms:W3CDTF">2025-02-20T12:06:33Z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5F9F2E7A2D5A48C8991974A65F50C92D_13</vt:lpwstr>
  </property>
  <property fmtid="{D5CDD505-2E9C-101B-9397-08002B2CF9AE}" pid="4" name="KSOSaveFontToCloudKey">
    <vt:lpwstr>1054305568_btnclosed</vt:lpwstr>
  </property>
</Properties>
</file>