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78" r:id="rId8"/>
    <p:sldId id="279" r:id="rId9"/>
    <p:sldId id="280" r:id="rId10"/>
    <p:sldId id="281" r:id="rId11"/>
    <p:sldId id="263" r:id="rId12"/>
    <p:sldId id="264" r:id="rId13"/>
    <p:sldId id="282" r:id="rId14"/>
    <p:sldId id="283" r:id="rId15"/>
    <p:sldId id="265" r:id="rId16"/>
    <p:sldId id="266" r:id="rId17"/>
    <p:sldId id="284" r:id="rId18"/>
    <p:sldId id="267" r:id="rId19"/>
    <p:sldId id="268" r:id="rId20"/>
    <p:sldId id="269" r:id="rId21"/>
    <p:sldId id="270" r:id="rId22"/>
    <p:sldId id="285" r:id="rId23"/>
    <p:sldId id="271" r:id="rId24"/>
    <p:sldId id="272" r:id="rId25"/>
    <p:sldId id="286" r:id="rId26"/>
    <p:sldId id="287" r:id="rId27"/>
    <p:sldId id="273" r:id="rId28"/>
    <p:sldId id="274" r:id="rId29"/>
    <p:sldId id="275" r:id="rId30"/>
    <p:sldId id="276"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0000FF"/>
    <a:srgbClr val="FF00FF"/>
    <a:srgbClr val="663300"/>
    <a:srgbClr val="800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60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2018-11-8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2018-11-8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2018-11-8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2018-11-8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2018-11-8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Administrator\桌面\新建文件夹\ppt背景图片\[@4YIKLVDKV$Z1@[][%D}K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288"/>
            <a:ext cx="9144000" cy="6886576"/>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0" y="1321136"/>
            <a:ext cx="9144000" cy="5519203"/>
          </a:xfrm>
          <a:prstGeom prst="rect">
            <a:avLst/>
          </a:prstGeom>
        </p:spPr>
        <p:txBody>
          <a:bodyPr wrap="square">
            <a:spAutoFit/>
          </a:bodyPr>
          <a:lstStyle/>
          <a:p>
            <a:pPr>
              <a:lnSpc>
                <a:spcPct val="115000"/>
              </a:lnSpc>
            </a:pPr>
            <a:r>
              <a:rPr lang="en-US" altLang="zh-CN" sz="2800" b="1" dirty="0" smtClean="0">
                <a:solidFill>
                  <a:srgbClr val="006600"/>
                </a:solidFill>
                <a:latin typeface="华文楷体" pitchFamily="2" charset="-122"/>
                <a:ea typeface="华文楷体" pitchFamily="2" charset="-122"/>
              </a:rPr>
              <a:t>        1934</a:t>
            </a:r>
            <a:r>
              <a:rPr lang="zh-CN" altLang="zh-CN" sz="2800" b="1" dirty="0">
                <a:solidFill>
                  <a:srgbClr val="006600"/>
                </a:solidFill>
                <a:latin typeface="华文楷体" pitchFamily="2" charset="-122"/>
                <a:ea typeface="华文楷体" pitchFamily="2" charset="-122"/>
              </a:rPr>
              <a:t>年</a:t>
            </a:r>
            <a:r>
              <a:rPr lang="en-US" altLang="zh-CN" sz="2800" b="1" dirty="0">
                <a:solidFill>
                  <a:srgbClr val="006600"/>
                </a:solidFill>
                <a:latin typeface="华文楷体" pitchFamily="2" charset="-122"/>
                <a:ea typeface="华文楷体" pitchFamily="2" charset="-122"/>
              </a:rPr>
              <a:t>10</a:t>
            </a:r>
            <a:r>
              <a:rPr lang="zh-CN" altLang="zh-CN" sz="2800" b="1" dirty="0">
                <a:solidFill>
                  <a:srgbClr val="006600"/>
                </a:solidFill>
                <a:latin typeface="华文楷体" pitchFamily="2" charset="-122"/>
                <a:ea typeface="华文楷体" pitchFamily="2" charset="-122"/>
              </a:rPr>
              <a:t>月，江西中央苏区的主力红军开始长征，那时，陈毅同志身负重伤，被留在江西担负军事指挥，并主持政府工作。</a:t>
            </a:r>
            <a:r>
              <a:rPr lang="en-US" altLang="zh-CN" sz="2800" b="1" dirty="0">
                <a:solidFill>
                  <a:srgbClr val="006600"/>
                </a:solidFill>
                <a:latin typeface="华文楷体" pitchFamily="2" charset="-122"/>
                <a:ea typeface="华文楷体" pitchFamily="2" charset="-122"/>
              </a:rPr>
              <a:t>1935</a:t>
            </a:r>
            <a:r>
              <a:rPr lang="zh-CN" altLang="zh-CN" sz="2800" b="1" dirty="0">
                <a:solidFill>
                  <a:srgbClr val="006600"/>
                </a:solidFill>
                <a:latin typeface="华文楷体" pitchFamily="2" charset="-122"/>
                <a:ea typeface="华文楷体" pitchFamily="2" charset="-122"/>
              </a:rPr>
              <a:t>年春，陈毅同志率部在敌人重点围攻下从中央苏区突围，转移到赣南地区进行游击战争，坚持了将近三个年头。这三年游击战争，是他们在革命斗争中所经历的最艰苦最困难的阶段。</a:t>
            </a:r>
          </a:p>
          <a:p>
            <a:pPr>
              <a:lnSpc>
                <a:spcPct val="115000"/>
              </a:lnSpc>
            </a:pPr>
            <a:r>
              <a:rPr lang="en-US" altLang="zh-CN" sz="2800" b="1" dirty="0" smtClean="0">
                <a:solidFill>
                  <a:srgbClr val="006600"/>
                </a:solidFill>
                <a:latin typeface="华文楷体" pitchFamily="2" charset="-122"/>
                <a:ea typeface="华文楷体" pitchFamily="2" charset="-122"/>
              </a:rPr>
              <a:t>        1936</a:t>
            </a:r>
            <a:r>
              <a:rPr lang="zh-CN" altLang="zh-CN" sz="2800" b="1" dirty="0">
                <a:solidFill>
                  <a:srgbClr val="006600"/>
                </a:solidFill>
                <a:latin typeface="华文楷体" pitchFamily="2" charset="-122"/>
                <a:ea typeface="华文楷体" pitchFamily="2" charset="-122"/>
              </a:rPr>
              <a:t>年冬天，陈毅同志在梅山被敌人包围，带着伤病隐伏在密密的草丛中</a:t>
            </a:r>
            <a:r>
              <a:rPr lang="en-US" altLang="zh-CN" sz="2800" b="1" dirty="0">
                <a:solidFill>
                  <a:srgbClr val="006600"/>
                </a:solidFill>
                <a:latin typeface="华文楷体" pitchFamily="2" charset="-122"/>
                <a:ea typeface="华文楷体" pitchFamily="2" charset="-122"/>
              </a:rPr>
              <a:t>20</a:t>
            </a:r>
            <a:r>
              <a:rPr lang="zh-CN" altLang="zh-CN" sz="2800" b="1" dirty="0">
                <a:solidFill>
                  <a:srgbClr val="006600"/>
                </a:solidFill>
                <a:latin typeface="华文楷体" pitchFamily="2" charset="-122"/>
                <a:ea typeface="华文楷体" pitchFamily="2" charset="-122"/>
              </a:rPr>
              <a:t>多天。考虑到难以脱身，便写了三首诗藏在衣袋里。不久，敌人一无所获，便</a:t>
            </a:r>
            <a:r>
              <a:rPr lang="zh-CN" altLang="zh-CN" sz="2800" b="1" dirty="0" smtClean="0">
                <a:solidFill>
                  <a:srgbClr val="006600"/>
                </a:solidFill>
                <a:latin typeface="华文楷体" pitchFamily="2" charset="-122"/>
                <a:ea typeface="华文楷体" pitchFamily="2" charset="-122"/>
              </a:rPr>
              <a:t>悻</a:t>
            </a:r>
            <a:r>
              <a:rPr lang="en-US" altLang="zh-CN" sz="2800" b="1" dirty="0">
                <a:solidFill>
                  <a:srgbClr val="006600"/>
                </a:solidFill>
                <a:latin typeface="华文楷体" pitchFamily="2" charset="-122"/>
                <a:ea typeface="华文楷体" pitchFamily="2" charset="-122"/>
              </a:rPr>
              <a:t>[</a:t>
            </a:r>
            <a:r>
              <a:rPr lang="en-US" altLang="zh-CN" sz="2800" b="1" dirty="0" err="1">
                <a:solidFill>
                  <a:srgbClr val="006600"/>
                </a:solidFill>
                <a:latin typeface="华文楷体" pitchFamily="2" charset="-122"/>
                <a:ea typeface="华文楷体" pitchFamily="2" charset="-122"/>
              </a:rPr>
              <a:t>xìng</a:t>
            </a:r>
            <a:r>
              <a:rPr lang="en-US" altLang="zh-CN" sz="2800" b="1" dirty="0" smtClean="0">
                <a:solidFill>
                  <a:srgbClr val="006600"/>
                </a:solidFill>
                <a:latin typeface="华文楷体" pitchFamily="2" charset="-122"/>
                <a:ea typeface="华文楷体" pitchFamily="2" charset="-122"/>
              </a:rPr>
              <a:t>]</a:t>
            </a:r>
            <a:r>
              <a:rPr lang="zh-CN" altLang="zh-CN" sz="2800" b="1" dirty="0" smtClean="0">
                <a:solidFill>
                  <a:srgbClr val="006600"/>
                </a:solidFill>
                <a:latin typeface="华文楷体" pitchFamily="2" charset="-122"/>
                <a:ea typeface="华文楷体" pitchFamily="2" charset="-122"/>
              </a:rPr>
              <a:t>悻而</a:t>
            </a:r>
            <a:r>
              <a:rPr lang="zh-CN" altLang="zh-CN" sz="2800" b="1" dirty="0">
                <a:solidFill>
                  <a:srgbClr val="006600"/>
                </a:solidFill>
                <a:latin typeface="华文楷体" pitchFamily="2" charset="-122"/>
                <a:ea typeface="华文楷体" pitchFamily="2" charset="-122"/>
              </a:rPr>
              <a:t>去。今天，我们将要学习的《梅岭三章》便是陈毅同志当时写的</a:t>
            </a:r>
            <a:r>
              <a:rPr lang="en-US" altLang="zh-CN" sz="2800" b="1" dirty="0">
                <a:solidFill>
                  <a:srgbClr val="006600"/>
                </a:solidFill>
                <a:latin typeface="华文楷体" pitchFamily="2" charset="-122"/>
                <a:ea typeface="华文楷体" pitchFamily="2" charset="-122"/>
              </a:rPr>
              <a:t>“</a:t>
            </a:r>
            <a:r>
              <a:rPr lang="zh-CN" altLang="zh-CN" sz="2800" b="1" dirty="0">
                <a:solidFill>
                  <a:srgbClr val="006600"/>
                </a:solidFill>
                <a:latin typeface="华文楷体" pitchFamily="2" charset="-122"/>
                <a:ea typeface="华文楷体" pitchFamily="2" charset="-122"/>
              </a:rPr>
              <a:t>绝命诗</a:t>
            </a:r>
            <a:r>
              <a:rPr lang="en-US" altLang="zh-CN" sz="2800" b="1" dirty="0">
                <a:solidFill>
                  <a:srgbClr val="006600"/>
                </a:solidFill>
                <a:latin typeface="华文楷体" pitchFamily="2" charset="-122"/>
                <a:ea typeface="华文楷体" pitchFamily="2" charset="-122"/>
              </a:rPr>
              <a:t>”</a:t>
            </a:r>
            <a:r>
              <a:rPr lang="zh-CN" altLang="zh-CN" sz="2800" b="1" dirty="0">
                <a:solidFill>
                  <a:srgbClr val="006600"/>
                </a:solidFill>
                <a:latin typeface="华文楷体" pitchFamily="2" charset="-122"/>
                <a:ea typeface="华文楷体" pitchFamily="2" charset="-122"/>
              </a:rPr>
              <a:t>。</a:t>
            </a:r>
          </a:p>
        </p:txBody>
      </p:sp>
      <p:sp>
        <p:nvSpPr>
          <p:cNvPr id="3" name="矩形 2"/>
          <p:cNvSpPr/>
          <p:nvPr/>
        </p:nvSpPr>
        <p:spPr>
          <a:xfrm>
            <a:off x="2843808" y="116631"/>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chemeClr val="accent6">
                    <a:lumMod val="75000"/>
                  </a:schemeClr>
                </a:solidFill>
                <a:latin typeface="华文琥珀" pitchFamily="2" charset="-122"/>
                <a:ea typeface="华文琥珀" pitchFamily="2" charset="-122"/>
              </a:rPr>
              <a:t>背景导入</a:t>
            </a:r>
            <a:endParaRPr lang="zh-CN" altLang="en-US" sz="6000" cap="none" spc="0" dirty="0">
              <a:ln w="11430"/>
              <a:solidFill>
                <a:schemeClr val="accent6">
                  <a:lumMod val="75000"/>
                </a:schemeClr>
              </a:solidFill>
              <a:latin typeface="华文琥珀" pitchFamily="2" charset="-122"/>
              <a:ea typeface="华文琥珀" pitchFamily="2" charset="-122"/>
            </a:endParaRPr>
          </a:p>
        </p:txBody>
      </p:sp>
    </p:spTree>
    <p:extLst>
      <p:ext uri="{BB962C8B-B14F-4D97-AF65-F5344CB8AC3E}">
        <p14:creationId xmlns:p14="http://schemas.microsoft.com/office/powerpoint/2010/main" val="3220099197"/>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xEl>
                                              <p:pRg st="1" end="1"/>
                                            </p:txEl>
                                          </p:spTgt>
                                        </p:tgtEl>
                                        <p:attrNameLst>
                                          <p:attrName>style.visibility</p:attrName>
                                        </p:attrNameLst>
                                      </p:cBhvr>
                                      <p:to>
                                        <p:strVal val="visible"/>
                                      </p:to>
                                    </p:set>
                                    <p:anim calcmode="lin" valueType="num">
                                      <p:cBhvr>
                                        <p:cTn id="21" dur="500" fill="hold"/>
                                        <p:tgtEl>
                                          <p:spTgt spid="2">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xEl>
                                              <p:pRg st="1" end="1"/>
                                            </p:txEl>
                                          </p:spTgt>
                                        </p:tgtEl>
                                        <p:attrNameLst>
                                          <p:attrName>ppt_y</p:attrName>
                                        </p:attrNameLst>
                                      </p:cBhvr>
                                      <p:tavLst>
                                        <p:tav tm="0">
                                          <p:val>
                                            <p:strVal val="#ppt_y"/>
                                          </p:val>
                                        </p:tav>
                                        <p:tav tm="100000">
                                          <p:val>
                                            <p:strVal val="#ppt_y"/>
                                          </p:val>
                                        </p:tav>
                                      </p:tavLst>
                                    </p:anim>
                                    <p:anim calcmode="lin" valueType="num">
                                      <p:cBhvr>
                                        <p:cTn id="23" dur="500" fill="hold"/>
                                        <p:tgtEl>
                                          <p:spTgt spid="2">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Administrator\桌面\新建文件夹\ppt背景图片\OGV[JEIWF)Q4WQQYNVBTTB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3679"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843809" y="1196752"/>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itchFamily="2" charset="-122"/>
                <a:ea typeface="华文琥珀" pitchFamily="2" charset="-122"/>
              </a:rPr>
              <a:t>课文分析</a:t>
            </a:r>
            <a:endParaRPr lang="zh-CN" altLang="en-US" sz="6000" cap="none" spc="0" dirty="0">
              <a:ln w="11430"/>
              <a:solidFill>
                <a:srgbClr val="C00000"/>
              </a:solidFill>
              <a:latin typeface="华文琥珀" pitchFamily="2" charset="-122"/>
              <a:ea typeface="华文琥珀" pitchFamily="2" charset="-122"/>
            </a:endParaRPr>
          </a:p>
        </p:txBody>
      </p:sp>
      <p:sp>
        <p:nvSpPr>
          <p:cNvPr id="4" name="矩形 3"/>
          <p:cNvSpPr/>
          <p:nvPr/>
        </p:nvSpPr>
        <p:spPr>
          <a:xfrm>
            <a:off x="154545" y="2274838"/>
            <a:ext cx="8640960" cy="1077218"/>
          </a:xfrm>
          <a:prstGeom prst="rect">
            <a:avLst/>
          </a:prstGeom>
        </p:spPr>
        <p:txBody>
          <a:bodyPr wrap="square">
            <a:spAutoFit/>
          </a:bodyPr>
          <a:lstStyle/>
          <a:p>
            <a:pPr algn="ctr"/>
            <a:r>
              <a:rPr lang="zh-CN" altLang="zh-CN" sz="3200" b="1" dirty="0">
                <a:solidFill>
                  <a:srgbClr val="006600"/>
                </a:solidFill>
                <a:latin typeface="华文楷体" pitchFamily="2" charset="-122"/>
                <a:ea typeface="华文楷体" pitchFamily="2" charset="-122"/>
              </a:rPr>
              <a:t>断头今日意如何</a:t>
            </a:r>
            <a:r>
              <a:rPr lang="zh-CN" altLang="zh-CN" sz="3200" b="1" dirty="0" smtClean="0">
                <a:solidFill>
                  <a:srgbClr val="006600"/>
                </a:solidFill>
                <a:latin typeface="华文楷体" pitchFamily="2" charset="-122"/>
                <a:ea typeface="华文楷体" pitchFamily="2" charset="-122"/>
              </a:rPr>
              <a:t>？创业</a:t>
            </a:r>
            <a:r>
              <a:rPr lang="zh-CN" altLang="zh-CN" sz="3200" b="1" dirty="0">
                <a:solidFill>
                  <a:srgbClr val="006600"/>
                </a:solidFill>
                <a:latin typeface="华文楷体" pitchFamily="2" charset="-122"/>
                <a:ea typeface="华文楷体" pitchFamily="2" charset="-122"/>
              </a:rPr>
              <a:t>艰难百战多。</a:t>
            </a:r>
          </a:p>
          <a:p>
            <a:pPr algn="ctr"/>
            <a:r>
              <a:rPr lang="zh-CN" altLang="zh-CN" sz="3200" b="1" dirty="0">
                <a:solidFill>
                  <a:srgbClr val="006600"/>
                </a:solidFill>
                <a:latin typeface="华文楷体" pitchFamily="2" charset="-122"/>
                <a:ea typeface="华文楷体" pitchFamily="2" charset="-122"/>
              </a:rPr>
              <a:t>此去泉台招旧部</a:t>
            </a:r>
            <a:r>
              <a:rPr lang="zh-CN" altLang="zh-CN" sz="3200" b="1" dirty="0" smtClean="0">
                <a:solidFill>
                  <a:srgbClr val="006600"/>
                </a:solidFill>
                <a:latin typeface="华文楷体" pitchFamily="2" charset="-122"/>
                <a:ea typeface="华文楷体" pitchFamily="2" charset="-122"/>
              </a:rPr>
              <a:t>，旌旗</a:t>
            </a:r>
            <a:r>
              <a:rPr lang="zh-CN" altLang="zh-CN" sz="3200" b="1" dirty="0">
                <a:solidFill>
                  <a:srgbClr val="006600"/>
                </a:solidFill>
                <a:latin typeface="华文楷体" pitchFamily="2" charset="-122"/>
                <a:ea typeface="华文楷体" pitchFamily="2" charset="-122"/>
              </a:rPr>
              <a:t>十万斩阎罗。</a:t>
            </a:r>
          </a:p>
        </p:txBody>
      </p:sp>
      <p:sp>
        <p:nvSpPr>
          <p:cNvPr id="5" name="矩形 4"/>
          <p:cNvSpPr/>
          <p:nvPr/>
        </p:nvSpPr>
        <p:spPr>
          <a:xfrm>
            <a:off x="251519" y="3429000"/>
            <a:ext cx="5128327" cy="584775"/>
          </a:xfrm>
          <a:prstGeom prst="rect">
            <a:avLst/>
          </a:prstGeom>
        </p:spPr>
        <p:txBody>
          <a:bodyPr wrap="none">
            <a:spAutoFit/>
          </a:bodyPr>
          <a:lstStyle/>
          <a:p>
            <a:r>
              <a:rPr lang="zh-CN" altLang="en-US" sz="3200" b="1" dirty="0">
                <a:solidFill>
                  <a:srgbClr val="0000FF"/>
                </a:solidFill>
                <a:latin typeface="华文楷体" pitchFamily="2" charset="-122"/>
                <a:ea typeface="华文楷体" pitchFamily="2" charset="-122"/>
              </a:rPr>
              <a:t>主要表现了诗人什么精神？</a:t>
            </a:r>
          </a:p>
        </p:txBody>
      </p:sp>
      <p:pic>
        <p:nvPicPr>
          <p:cNvPr id="6" name="Picture 3" descr="C:\Documents and Settings\Administrator\桌面\u=1056443960,1132094698&amp;fm=26&amp;gp=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3463" y="3573015"/>
            <a:ext cx="2966849" cy="296684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a:spLocks noChangeArrowheads="1"/>
          </p:cNvSpPr>
          <p:nvPr/>
        </p:nvSpPr>
        <p:spPr bwMode="auto">
          <a:xfrm>
            <a:off x="707877" y="4314229"/>
            <a:ext cx="3881831"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50000"/>
              </a:lnSpc>
            </a:pPr>
            <a:r>
              <a:rPr lang="zh-CN" altLang="en-US" sz="4000" dirty="0" smtClean="0">
                <a:solidFill>
                  <a:srgbClr val="FF00FF"/>
                </a:solidFill>
                <a:latin typeface="华文琥珀" pitchFamily="2" charset="-122"/>
                <a:ea typeface="华文琥珀" pitchFamily="2" charset="-122"/>
              </a:rPr>
              <a:t>对革命事业至死不渝的坚贞气节</a:t>
            </a:r>
            <a:endParaRPr lang="zh-CN" altLang="en-US" sz="4000" dirty="0">
              <a:solidFill>
                <a:srgbClr val="FF00FF"/>
              </a:solidFill>
              <a:latin typeface="华文琥珀" pitchFamily="2" charset="-122"/>
              <a:ea typeface="华文琥珀" pitchFamily="2" charset="-122"/>
            </a:endParaRPr>
          </a:p>
        </p:txBody>
      </p:sp>
    </p:spTree>
    <p:extLst>
      <p:ext uri="{BB962C8B-B14F-4D97-AF65-F5344CB8AC3E}">
        <p14:creationId xmlns:p14="http://schemas.microsoft.com/office/powerpoint/2010/main" val="1475256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 calcmode="lin" valueType="num">
                                      <p:cBhvr>
                                        <p:cTn id="27" dur="1000" fill="hold"/>
                                        <p:tgtEl>
                                          <p:spTgt spid="8"/>
                                        </p:tgtEl>
                                        <p:attrNameLst>
                                          <p:attrName>style.rotation</p:attrName>
                                        </p:attrNameLst>
                                      </p:cBhvr>
                                      <p:tavLst>
                                        <p:tav tm="0">
                                          <p:val>
                                            <p:fltVal val="90"/>
                                          </p:val>
                                        </p:tav>
                                        <p:tav tm="100000">
                                          <p:val>
                                            <p:fltVal val="0"/>
                                          </p:val>
                                        </p:tav>
                                      </p:tavLst>
                                    </p:anim>
                                    <p:animEffect transition="in" filter="fade">
                                      <p:cBhvr>
                                        <p:cTn id="2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Documents and Settings\Administrator\桌面\新建文件夹\ppt背景图片\OGV[JEIWF)Q4WQQYNVBTTB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3679" cy="6858000"/>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2843809" y="1196752"/>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itchFamily="2" charset="-122"/>
                <a:ea typeface="华文琥珀" pitchFamily="2" charset="-122"/>
              </a:rPr>
              <a:t>课文分析</a:t>
            </a:r>
            <a:endParaRPr lang="zh-CN" altLang="en-US" sz="6000" cap="none" spc="0" dirty="0">
              <a:ln w="11430"/>
              <a:solidFill>
                <a:srgbClr val="C00000"/>
              </a:solidFill>
              <a:latin typeface="华文琥珀" pitchFamily="2" charset="-122"/>
              <a:ea typeface="华文琥珀" pitchFamily="2" charset="-122"/>
            </a:endParaRPr>
          </a:p>
        </p:txBody>
      </p:sp>
      <p:sp>
        <p:nvSpPr>
          <p:cNvPr id="13" name="矩形 12"/>
          <p:cNvSpPr/>
          <p:nvPr/>
        </p:nvSpPr>
        <p:spPr>
          <a:xfrm>
            <a:off x="154545" y="2274838"/>
            <a:ext cx="8640960" cy="1077218"/>
          </a:xfrm>
          <a:prstGeom prst="rect">
            <a:avLst/>
          </a:prstGeom>
        </p:spPr>
        <p:txBody>
          <a:bodyPr wrap="square">
            <a:spAutoFit/>
          </a:bodyPr>
          <a:lstStyle/>
          <a:p>
            <a:pPr algn="ctr"/>
            <a:r>
              <a:rPr lang="zh-CN" altLang="zh-CN" sz="3200" b="1" dirty="0">
                <a:solidFill>
                  <a:srgbClr val="006600"/>
                </a:solidFill>
                <a:latin typeface="华文楷体" pitchFamily="2" charset="-122"/>
                <a:ea typeface="华文楷体" pitchFamily="2" charset="-122"/>
              </a:rPr>
              <a:t>断头今日意如何</a:t>
            </a:r>
            <a:r>
              <a:rPr lang="zh-CN" altLang="zh-CN" sz="3200" b="1" dirty="0" smtClean="0">
                <a:solidFill>
                  <a:srgbClr val="006600"/>
                </a:solidFill>
                <a:latin typeface="华文楷体" pitchFamily="2" charset="-122"/>
                <a:ea typeface="华文楷体" pitchFamily="2" charset="-122"/>
              </a:rPr>
              <a:t>？创业</a:t>
            </a:r>
            <a:r>
              <a:rPr lang="zh-CN" altLang="zh-CN" sz="3200" b="1" dirty="0">
                <a:solidFill>
                  <a:srgbClr val="006600"/>
                </a:solidFill>
                <a:latin typeface="华文楷体" pitchFamily="2" charset="-122"/>
                <a:ea typeface="华文楷体" pitchFamily="2" charset="-122"/>
              </a:rPr>
              <a:t>艰难百战多。</a:t>
            </a:r>
          </a:p>
          <a:p>
            <a:pPr algn="ctr"/>
            <a:r>
              <a:rPr lang="zh-CN" altLang="zh-CN" sz="3200" b="1" dirty="0">
                <a:solidFill>
                  <a:srgbClr val="006600"/>
                </a:solidFill>
                <a:latin typeface="华文楷体" pitchFamily="2" charset="-122"/>
                <a:ea typeface="华文楷体" pitchFamily="2" charset="-122"/>
              </a:rPr>
              <a:t>此去泉台招旧部</a:t>
            </a:r>
            <a:r>
              <a:rPr lang="zh-CN" altLang="zh-CN" sz="3200" b="1" dirty="0" smtClean="0">
                <a:solidFill>
                  <a:srgbClr val="006600"/>
                </a:solidFill>
                <a:latin typeface="华文楷体" pitchFamily="2" charset="-122"/>
                <a:ea typeface="华文楷体" pitchFamily="2" charset="-122"/>
              </a:rPr>
              <a:t>，旌旗</a:t>
            </a:r>
            <a:r>
              <a:rPr lang="zh-CN" altLang="zh-CN" sz="3200" b="1" dirty="0">
                <a:solidFill>
                  <a:srgbClr val="006600"/>
                </a:solidFill>
                <a:latin typeface="华文楷体" pitchFamily="2" charset="-122"/>
                <a:ea typeface="华文楷体" pitchFamily="2" charset="-122"/>
              </a:rPr>
              <a:t>十万斩阎罗。</a:t>
            </a:r>
          </a:p>
        </p:txBody>
      </p:sp>
      <p:pic>
        <p:nvPicPr>
          <p:cNvPr id="161794" name="Picture 2"/>
          <p:cNvPicPr>
            <a:picLocks noChangeAspect="1" noChangeArrowheads="1"/>
          </p:cNvPicPr>
          <p:nvPr/>
        </p:nvPicPr>
        <p:blipFill>
          <a:blip r:embed="rId3" cstate="print"/>
          <a:srcRect/>
          <a:stretch>
            <a:fillRect/>
          </a:stretch>
        </p:blipFill>
        <p:spPr bwMode="auto">
          <a:xfrm>
            <a:off x="92931" y="4333562"/>
            <a:ext cx="2638038" cy="2191781"/>
          </a:xfrm>
          <a:prstGeom prst="roundRect">
            <a:avLst>
              <a:gd name="adj" fmla="val 8594"/>
            </a:avLst>
          </a:prstGeom>
          <a:solidFill>
            <a:srgbClr val="FFFFFF">
              <a:shade val="85000"/>
            </a:srgbClr>
          </a:solidFill>
          <a:ln>
            <a:noFill/>
          </a:ln>
          <a:effectLst/>
          <a:scene3d>
            <a:camera prst="orthographicFront"/>
            <a:lightRig rig="threePt" dir="t"/>
          </a:scene3d>
          <a:sp3d>
            <a:bevelT w="152400" h="50800" prst="softRound"/>
          </a:sp3d>
        </p:spPr>
      </p:pic>
      <p:sp>
        <p:nvSpPr>
          <p:cNvPr id="2" name="矩形 1"/>
          <p:cNvSpPr/>
          <p:nvPr/>
        </p:nvSpPr>
        <p:spPr>
          <a:xfrm>
            <a:off x="185996" y="3319942"/>
            <a:ext cx="8850499" cy="954107"/>
          </a:xfrm>
          <a:prstGeom prst="rect">
            <a:avLst/>
          </a:prstGeom>
        </p:spPr>
        <p:txBody>
          <a:bodyPr wrap="square">
            <a:spAutoFit/>
          </a:bodyPr>
          <a:lstStyle/>
          <a:p>
            <a:pPr>
              <a:defRPr/>
            </a:pPr>
            <a:r>
              <a:rPr lang="zh-CN" altLang="en-US" sz="2800" b="1" noProof="1" smtClean="0">
                <a:solidFill>
                  <a:srgbClr val="0000FF"/>
                </a:solidFill>
                <a:latin typeface="华文楷体" pitchFamily="2" charset="-122"/>
                <a:ea typeface="华文楷体" pitchFamily="2" charset="-122"/>
                <a:sym typeface="宋体" panose="02010600030101010101" pitchFamily="2" charset="-122"/>
              </a:rPr>
              <a:t>“此</a:t>
            </a:r>
            <a:r>
              <a:rPr lang="zh-CN" altLang="en-US" sz="2800" b="1" noProof="1">
                <a:solidFill>
                  <a:srgbClr val="0000FF"/>
                </a:solidFill>
                <a:latin typeface="华文楷体" pitchFamily="2" charset="-122"/>
                <a:ea typeface="华文楷体" pitchFamily="2" charset="-122"/>
                <a:sym typeface="宋体" panose="02010600030101010101" pitchFamily="2" charset="-122"/>
              </a:rPr>
              <a:t>去泉台</a:t>
            </a:r>
            <a:r>
              <a:rPr lang="zh-CN" altLang="en-US" sz="2800" b="1" noProof="1">
                <a:solidFill>
                  <a:srgbClr val="FF00FF"/>
                </a:solidFill>
                <a:latin typeface="华文楷体" pitchFamily="2" charset="-122"/>
                <a:ea typeface="华文楷体" pitchFamily="2" charset="-122"/>
                <a:sym typeface="宋体" panose="02010600030101010101" pitchFamily="2" charset="-122"/>
              </a:rPr>
              <a:t>招</a:t>
            </a:r>
            <a:r>
              <a:rPr lang="zh-CN" altLang="en-US" sz="2800" b="1" noProof="1">
                <a:solidFill>
                  <a:srgbClr val="0000FF"/>
                </a:solidFill>
                <a:latin typeface="华文楷体" pitchFamily="2" charset="-122"/>
                <a:ea typeface="华文楷体" pitchFamily="2" charset="-122"/>
                <a:sym typeface="宋体" panose="02010600030101010101" pitchFamily="2" charset="-122"/>
              </a:rPr>
              <a:t>旧部，旌族十万</a:t>
            </a:r>
            <a:r>
              <a:rPr lang="zh-CN" altLang="en-US" sz="2800" b="1" noProof="1">
                <a:solidFill>
                  <a:srgbClr val="FF00FF"/>
                </a:solidFill>
                <a:latin typeface="华文楷体" pitchFamily="2" charset="-122"/>
                <a:ea typeface="华文楷体" pitchFamily="2" charset="-122"/>
                <a:sym typeface="宋体" panose="02010600030101010101" pitchFamily="2" charset="-122"/>
              </a:rPr>
              <a:t>斩</a:t>
            </a:r>
            <a:r>
              <a:rPr lang="zh-CN" altLang="en-US" sz="2800" b="1" noProof="1">
                <a:solidFill>
                  <a:srgbClr val="0000FF"/>
                </a:solidFill>
                <a:latin typeface="华文楷体" pitchFamily="2" charset="-122"/>
                <a:ea typeface="华文楷体" pitchFamily="2" charset="-122"/>
                <a:sym typeface="宋体" panose="02010600030101010101" pitchFamily="2" charset="-122"/>
              </a:rPr>
              <a:t>阎罗</a:t>
            </a:r>
            <a:r>
              <a:rPr lang="zh-CN" altLang="en-US" sz="2800" b="1" noProof="1" smtClean="0">
                <a:solidFill>
                  <a:srgbClr val="0000FF"/>
                </a:solidFill>
                <a:latin typeface="华文楷体" pitchFamily="2" charset="-122"/>
                <a:ea typeface="华文楷体" pitchFamily="2" charset="-122"/>
                <a:sym typeface="宋体" panose="02010600030101010101" pitchFamily="2" charset="-122"/>
              </a:rPr>
              <a:t>。”两句中“招”和“斩”两个词有怎样的</a:t>
            </a:r>
            <a:r>
              <a:rPr lang="zh-CN" altLang="en-US" sz="2800" b="1" noProof="1">
                <a:solidFill>
                  <a:srgbClr val="0000FF"/>
                </a:solidFill>
                <a:latin typeface="华文楷体" pitchFamily="2" charset="-122"/>
                <a:ea typeface="华文楷体" pitchFamily="2" charset="-122"/>
                <a:sym typeface="宋体" panose="02010600030101010101" pitchFamily="2" charset="-122"/>
              </a:rPr>
              <a:t>表达</a:t>
            </a:r>
            <a:r>
              <a:rPr lang="zh-CN" altLang="en-US" sz="2800" b="1" noProof="1" smtClean="0">
                <a:solidFill>
                  <a:srgbClr val="0000FF"/>
                </a:solidFill>
                <a:latin typeface="华文楷体" pitchFamily="2" charset="-122"/>
                <a:ea typeface="华文楷体" pitchFamily="2" charset="-122"/>
                <a:sym typeface="宋体" panose="02010600030101010101" pitchFamily="2" charset="-122"/>
              </a:rPr>
              <a:t>效果？</a:t>
            </a:r>
            <a:endParaRPr lang="zh-CN" altLang="en-US" sz="2800" b="1" noProof="1">
              <a:solidFill>
                <a:srgbClr val="0000FF"/>
              </a:solidFill>
              <a:latin typeface="华文楷体" pitchFamily="2" charset="-122"/>
              <a:ea typeface="华文楷体" pitchFamily="2" charset="-122"/>
              <a:sym typeface="宋体" panose="02010600030101010101" pitchFamily="2" charset="-122"/>
            </a:endParaRPr>
          </a:p>
        </p:txBody>
      </p:sp>
      <p:sp>
        <p:nvSpPr>
          <p:cNvPr id="14" name="矩形 13"/>
          <p:cNvSpPr/>
          <p:nvPr/>
        </p:nvSpPr>
        <p:spPr>
          <a:xfrm>
            <a:off x="2730970" y="4322153"/>
            <a:ext cx="6305526" cy="954107"/>
          </a:xfrm>
          <a:prstGeom prst="rect">
            <a:avLst/>
          </a:prstGeom>
          <a:solidFill>
            <a:srgbClr val="002060"/>
          </a:solidFill>
          <a:scene3d>
            <a:camera prst="orthographicFront"/>
            <a:lightRig rig="threePt" dir="t"/>
          </a:scene3d>
          <a:sp3d>
            <a:bevelT w="152400" h="50800" prst="softRound"/>
          </a:sp3d>
        </p:spPr>
        <p:txBody>
          <a:bodyPr wrap="square">
            <a:spAutoFit/>
          </a:bodyPr>
          <a:lstStyle/>
          <a:p>
            <a:pPr>
              <a:defRPr/>
            </a:pPr>
            <a:r>
              <a:rPr lang="zh-CN" altLang="en-US" sz="2800" b="1" noProof="1" smtClean="0">
                <a:solidFill>
                  <a:schemeClr val="bg1"/>
                </a:solidFill>
                <a:latin typeface="华文楷体" pitchFamily="2" charset="-122"/>
                <a:ea typeface="华文楷体" pitchFamily="2" charset="-122"/>
                <a:sym typeface="宋体" panose="02010600030101010101" pitchFamily="2" charset="-122"/>
              </a:rPr>
              <a:t>品析词语</a:t>
            </a:r>
            <a:r>
              <a:rPr lang="zh-CN" altLang="en-US" sz="2800" b="1" noProof="1" smtClean="0">
                <a:solidFill>
                  <a:schemeClr val="bg1"/>
                </a:solidFill>
                <a:latin typeface="华文楷体" pitchFamily="2" charset="-122"/>
                <a:ea typeface="华文楷体" pitchFamily="2" charset="-122"/>
                <a:cs typeface="Calibri"/>
                <a:sym typeface="宋体" panose="02010600030101010101" pitchFamily="2" charset="-122"/>
              </a:rPr>
              <a:t>❶解释词语意思❷用在句中表示</a:t>
            </a:r>
            <a:r>
              <a:rPr lang="en-US" altLang="zh-CN" sz="2800" b="1" noProof="1" smtClean="0">
                <a:solidFill>
                  <a:schemeClr val="bg1"/>
                </a:solidFill>
                <a:latin typeface="华文楷体" pitchFamily="2" charset="-122"/>
                <a:ea typeface="华文楷体" pitchFamily="2" charset="-122"/>
                <a:cs typeface="Calibri"/>
                <a:sym typeface="宋体" panose="02010600030101010101" pitchFamily="2" charset="-122"/>
              </a:rPr>
              <a:t>…</a:t>
            </a:r>
            <a:r>
              <a:rPr lang="zh-CN" altLang="en-US" sz="2800" b="1" noProof="1" smtClean="0">
                <a:solidFill>
                  <a:schemeClr val="bg1"/>
                </a:solidFill>
                <a:latin typeface="华文楷体" pitchFamily="2" charset="-122"/>
                <a:ea typeface="华文楷体" pitchFamily="2" charset="-122"/>
                <a:cs typeface="Calibri"/>
                <a:sym typeface="宋体" panose="02010600030101010101" pitchFamily="2" charset="-122"/>
              </a:rPr>
              <a:t>❸表现了诗人</a:t>
            </a:r>
            <a:r>
              <a:rPr lang="en-US" altLang="zh-CN" sz="2800" b="1" noProof="1" smtClean="0">
                <a:solidFill>
                  <a:schemeClr val="bg1"/>
                </a:solidFill>
                <a:latin typeface="华文楷体" pitchFamily="2" charset="-122"/>
                <a:ea typeface="华文楷体" pitchFamily="2" charset="-122"/>
                <a:cs typeface="Calibri"/>
                <a:sym typeface="宋体" panose="02010600030101010101" pitchFamily="2" charset="-122"/>
              </a:rPr>
              <a:t>…</a:t>
            </a:r>
            <a:r>
              <a:rPr lang="zh-CN" altLang="en-US" sz="2800" b="1" noProof="1" smtClean="0">
                <a:solidFill>
                  <a:schemeClr val="bg1"/>
                </a:solidFill>
                <a:latin typeface="华文楷体" pitchFamily="2" charset="-122"/>
                <a:ea typeface="华文楷体" pitchFamily="2" charset="-122"/>
                <a:cs typeface="Calibri"/>
                <a:sym typeface="宋体" panose="02010600030101010101" pitchFamily="2" charset="-122"/>
              </a:rPr>
              <a:t>情感（信念、意志）</a:t>
            </a:r>
            <a:endParaRPr lang="zh-CN" altLang="en-US" sz="2800" b="1" noProof="1">
              <a:solidFill>
                <a:schemeClr val="bg1"/>
              </a:solidFill>
              <a:latin typeface="华文楷体" pitchFamily="2" charset="-122"/>
              <a:ea typeface="华文楷体" pitchFamily="2" charset="-122"/>
              <a:sym typeface="宋体" panose="02010600030101010101" pitchFamily="2" charset="-122"/>
            </a:endParaRPr>
          </a:p>
        </p:txBody>
      </p:sp>
      <p:sp>
        <p:nvSpPr>
          <p:cNvPr id="15" name="矩形 14"/>
          <p:cNvSpPr/>
          <p:nvPr/>
        </p:nvSpPr>
        <p:spPr>
          <a:xfrm>
            <a:off x="2730970" y="4333562"/>
            <a:ext cx="6305526" cy="2246769"/>
          </a:xfrm>
          <a:prstGeom prst="rect">
            <a:avLst/>
          </a:prstGeom>
          <a:solidFill>
            <a:srgbClr val="663300"/>
          </a:solidFill>
          <a:scene3d>
            <a:camera prst="orthographicFront"/>
            <a:lightRig rig="threePt" dir="t"/>
          </a:scene3d>
          <a:sp3d>
            <a:bevelT w="152400" h="50800" prst="softRound"/>
          </a:sp3d>
        </p:spPr>
        <p:txBody>
          <a:bodyPr wrap="square">
            <a:spAutoFit/>
          </a:bodyPr>
          <a:lstStyle/>
          <a:p>
            <a:pPr>
              <a:defRPr/>
            </a:pPr>
            <a:r>
              <a:rPr lang="zh-CN" altLang="en-US" sz="2800" b="1" noProof="1" smtClean="0">
                <a:solidFill>
                  <a:schemeClr val="bg1"/>
                </a:solidFill>
                <a:latin typeface="华文楷体" pitchFamily="2" charset="-122"/>
                <a:ea typeface="华文楷体" pitchFamily="2" charset="-122"/>
                <a:cs typeface="Calibri"/>
                <a:sym typeface="宋体" panose="02010600030101010101" pitchFamily="2" charset="-122"/>
              </a:rPr>
              <a:t>❶“招”的意思“招引”；“斩”的意思是“斩杀”❷两个词用在句中写出了领导者的强大号召力和革命者的浩大声势❸表现了诗人革命到底的决心和必胜的信念。</a:t>
            </a:r>
            <a:endParaRPr lang="zh-CN" altLang="en-US" sz="2800" b="1" noProof="1">
              <a:solidFill>
                <a:schemeClr val="bg1"/>
              </a:solidFill>
              <a:latin typeface="华文楷体" pitchFamily="2" charset="-122"/>
              <a:ea typeface="华文楷体" pitchFamily="2" charset="-122"/>
              <a:sym typeface="宋体" panose="02010600030101010101" pitchFamily="2" charset="-122"/>
            </a:endParaRPr>
          </a:p>
        </p:txBody>
      </p:sp>
    </p:spTree>
    <p:extLst>
      <p:ext uri="{BB962C8B-B14F-4D97-AF65-F5344CB8AC3E}">
        <p14:creationId xmlns:p14="http://schemas.microsoft.com/office/powerpoint/2010/main" val="902248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61794"/>
                                        </p:tgtEl>
                                        <p:attrNameLst>
                                          <p:attrName>style.visibility</p:attrName>
                                        </p:attrNameLst>
                                      </p:cBhvr>
                                      <p:to>
                                        <p:strVal val="visible"/>
                                      </p:to>
                                    </p:set>
                                    <p:anim calcmode="lin" valueType="num">
                                      <p:cBhvr additive="base">
                                        <p:cTn id="11" dur="500" fill="hold"/>
                                        <p:tgtEl>
                                          <p:spTgt spid="161794"/>
                                        </p:tgtEl>
                                        <p:attrNameLst>
                                          <p:attrName>ppt_x</p:attrName>
                                        </p:attrNameLst>
                                      </p:cBhvr>
                                      <p:tavLst>
                                        <p:tav tm="0">
                                          <p:val>
                                            <p:strVal val="1+#ppt_w/2"/>
                                          </p:val>
                                        </p:tav>
                                        <p:tav tm="100000">
                                          <p:val>
                                            <p:strVal val="#ppt_x"/>
                                          </p:val>
                                        </p:tav>
                                      </p:tavLst>
                                    </p:anim>
                                    <p:anim calcmode="lin" valueType="num">
                                      <p:cBhvr additive="base">
                                        <p:cTn id="12" dur="500" fill="hold"/>
                                        <p:tgtEl>
                                          <p:spTgt spid="16179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randombar(horizont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Documents and Settings\Administrator\桌面\新建文件夹\ppt背景图片\[(R3{Z_S`_ONBIIE_A~9F_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992"/>
            <a:ext cx="9144000" cy="6854007"/>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459089" y="908720"/>
            <a:ext cx="403187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chemeClr val="bg1"/>
                </a:solidFill>
                <a:latin typeface="华文琥珀" pitchFamily="2" charset="-122"/>
                <a:ea typeface="华文琥珀" pitchFamily="2" charset="-122"/>
              </a:rPr>
              <a:t>第一章小结</a:t>
            </a:r>
            <a:endParaRPr lang="zh-CN" altLang="en-US" sz="6000" cap="none" spc="0" dirty="0">
              <a:ln w="11430"/>
              <a:solidFill>
                <a:schemeClr val="bg1"/>
              </a:solidFill>
              <a:latin typeface="华文琥珀" pitchFamily="2" charset="-122"/>
              <a:ea typeface="华文琥珀" pitchFamily="2" charset="-122"/>
            </a:endParaRPr>
          </a:p>
        </p:txBody>
      </p:sp>
      <p:sp>
        <p:nvSpPr>
          <p:cNvPr id="9" name="矩形 8"/>
          <p:cNvSpPr/>
          <p:nvPr/>
        </p:nvSpPr>
        <p:spPr>
          <a:xfrm>
            <a:off x="194940" y="2276872"/>
            <a:ext cx="5976664" cy="415498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nSpc>
                <a:spcPct val="150000"/>
              </a:lnSpc>
            </a:pPr>
            <a:r>
              <a:rPr lang="zh-CN" altLang="en-US" sz="4400" cap="none" spc="0" dirty="0" smtClean="0">
                <a:ln w="11430"/>
                <a:solidFill>
                  <a:srgbClr val="0000FF"/>
                </a:solidFill>
                <a:latin typeface="华文琥珀" pitchFamily="2" charset="-122"/>
                <a:ea typeface="华文琥珀" pitchFamily="2" charset="-122"/>
              </a:rPr>
              <a:t>（写自己）回首征程，</a:t>
            </a:r>
            <a:r>
              <a:rPr lang="zh-CN" altLang="en-US" sz="4400" cap="none" spc="0" dirty="0" smtClean="0">
                <a:ln w="11430"/>
                <a:solidFill>
                  <a:srgbClr val="FFFF00"/>
                </a:solidFill>
                <a:latin typeface="华文琥珀" pitchFamily="2" charset="-122"/>
                <a:ea typeface="华文琥珀" pitchFamily="2" charset="-122"/>
              </a:rPr>
              <a:t>表现了诗人</a:t>
            </a:r>
            <a:r>
              <a:rPr lang="zh-CN" altLang="en-US" sz="4400" dirty="0">
                <a:ln w="11430"/>
                <a:solidFill>
                  <a:srgbClr val="FFFF00"/>
                </a:solidFill>
                <a:latin typeface="华文琥珀" pitchFamily="2" charset="-122"/>
                <a:ea typeface="华文琥珀" pitchFamily="2" charset="-122"/>
              </a:rPr>
              <a:t>对</a:t>
            </a:r>
            <a:r>
              <a:rPr lang="zh-CN" altLang="en-US" sz="4400" dirty="0" smtClean="0">
                <a:ln w="11430"/>
                <a:solidFill>
                  <a:srgbClr val="FFFF00"/>
                </a:solidFill>
                <a:latin typeface="华文琥珀" pitchFamily="2" charset="-122"/>
                <a:ea typeface="华文琥珀" pitchFamily="2" charset="-122"/>
              </a:rPr>
              <a:t>革命</a:t>
            </a:r>
            <a:endParaRPr lang="en-US" altLang="zh-CN" sz="4400" dirty="0" smtClean="0">
              <a:ln w="11430"/>
              <a:solidFill>
                <a:srgbClr val="FFFF00"/>
              </a:solidFill>
              <a:latin typeface="华文琥珀" pitchFamily="2" charset="-122"/>
              <a:ea typeface="华文琥珀" pitchFamily="2" charset="-122"/>
            </a:endParaRPr>
          </a:p>
          <a:p>
            <a:pPr>
              <a:lnSpc>
                <a:spcPct val="150000"/>
              </a:lnSpc>
            </a:pPr>
            <a:r>
              <a:rPr lang="zh-CN" altLang="en-US" sz="4400" dirty="0" smtClean="0">
                <a:ln w="11430"/>
                <a:solidFill>
                  <a:srgbClr val="FFFF00"/>
                </a:solidFill>
                <a:latin typeface="华文琥珀" pitchFamily="2" charset="-122"/>
                <a:ea typeface="华文琥珀" pitchFamily="2" charset="-122"/>
              </a:rPr>
              <a:t>事业至死不渝</a:t>
            </a:r>
            <a:endParaRPr lang="en-US" altLang="zh-CN" sz="4400" dirty="0" smtClean="0">
              <a:ln w="11430"/>
              <a:solidFill>
                <a:srgbClr val="FFFF00"/>
              </a:solidFill>
              <a:latin typeface="华文琥珀" pitchFamily="2" charset="-122"/>
              <a:ea typeface="华文琥珀" pitchFamily="2" charset="-122"/>
            </a:endParaRPr>
          </a:p>
          <a:p>
            <a:pPr>
              <a:lnSpc>
                <a:spcPct val="150000"/>
              </a:lnSpc>
            </a:pPr>
            <a:r>
              <a:rPr lang="zh-CN" altLang="en-US" sz="4400" dirty="0" smtClean="0">
                <a:ln w="11430"/>
                <a:solidFill>
                  <a:srgbClr val="FFFF00"/>
                </a:solidFill>
                <a:latin typeface="华文琥珀" pitchFamily="2" charset="-122"/>
                <a:ea typeface="华文琥珀" pitchFamily="2" charset="-122"/>
              </a:rPr>
              <a:t>的</a:t>
            </a:r>
            <a:r>
              <a:rPr lang="zh-CN" altLang="en-US" sz="4400" dirty="0">
                <a:ln w="11430"/>
                <a:solidFill>
                  <a:srgbClr val="FFFF00"/>
                </a:solidFill>
                <a:latin typeface="华文琥珀" pitchFamily="2" charset="-122"/>
                <a:ea typeface="华文琥珀" pitchFamily="2" charset="-122"/>
              </a:rPr>
              <a:t>坚贞气节</a:t>
            </a:r>
          </a:p>
        </p:txBody>
      </p:sp>
    </p:spTree>
    <p:extLst>
      <p:ext uri="{BB962C8B-B14F-4D97-AF65-F5344CB8AC3E}">
        <p14:creationId xmlns:p14="http://schemas.microsoft.com/office/powerpoint/2010/main" val="246163564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9"/>
                                        </p:tgtEl>
                                        <p:attrNameLst>
                                          <p:attrName>ppt_y</p:attrName>
                                        </p:attrNameLst>
                                      </p:cBhvr>
                                      <p:tavLst>
                                        <p:tav tm="0">
                                          <p:val>
                                            <p:strVal val="#ppt_y"/>
                                          </p:val>
                                        </p:tav>
                                        <p:tav tm="100000">
                                          <p:val>
                                            <p:strVal val="#ppt_y"/>
                                          </p:val>
                                        </p:tav>
                                      </p:tavLst>
                                    </p:anim>
                                    <p:anim calcmode="lin" valueType="num">
                                      <p:cBhvr>
                                        <p:cTn id="1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Documents and Settings\Administrator\桌面\新建文件夹\ppt背景图片\JJ{EJ~U1Z(E5)G7CJXEALA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0"/>
            <a:ext cx="916305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3325504" y="1412776"/>
            <a:ext cx="2492991"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800080"/>
                </a:solidFill>
                <a:latin typeface="华文琥珀" pitchFamily="2" charset="-122"/>
                <a:ea typeface="华文琥珀" pitchFamily="2" charset="-122"/>
              </a:rPr>
              <a:t>第二章</a:t>
            </a:r>
            <a:endParaRPr lang="zh-CN" altLang="en-US" sz="6000" cap="none" spc="0" dirty="0">
              <a:ln w="11430"/>
              <a:solidFill>
                <a:srgbClr val="800080"/>
              </a:solidFill>
              <a:latin typeface="华文琥珀" pitchFamily="2" charset="-122"/>
              <a:ea typeface="华文琥珀" pitchFamily="2" charset="-122"/>
            </a:endParaRPr>
          </a:p>
        </p:txBody>
      </p:sp>
      <p:sp>
        <p:nvSpPr>
          <p:cNvPr id="4" name="矩形 3"/>
          <p:cNvSpPr/>
          <p:nvPr/>
        </p:nvSpPr>
        <p:spPr>
          <a:xfrm>
            <a:off x="-9525" y="2274838"/>
            <a:ext cx="3717429" cy="4524315"/>
          </a:xfrm>
          <a:prstGeom prst="rect">
            <a:avLst/>
          </a:prstGeom>
        </p:spPr>
        <p:txBody>
          <a:bodyPr wrap="square">
            <a:spAutoFit/>
          </a:bodyPr>
          <a:lstStyle/>
          <a:p>
            <a:pPr>
              <a:lnSpc>
                <a:spcPct val="200000"/>
              </a:lnSpc>
            </a:pPr>
            <a:r>
              <a:rPr lang="zh-CN" altLang="zh-CN" sz="3600" dirty="0">
                <a:solidFill>
                  <a:srgbClr val="006600"/>
                </a:solidFill>
                <a:latin typeface="华文琥珀" pitchFamily="2" charset="-122"/>
                <a:ea typeface="华文琥珀" pitchFamily="2" charset="-122"/>
              </a:rPr>
              <a:t>南国</a:t>
            </a:r>
            <a:r>
              <a:rPr lang="zh-CN" altLang="zh-CN" sz="3600" dirty="0">
                <a:solidFill>
                  <a:srgbClr val="C00000"/>
                </a:solidFill>
                <a:latin typeface="华文琥珀" pitchFamily="2" charset="-122"/>
                <a:ea typeface="华文琥珀" pitchFamily="2" charset="-122"/>
              </a:rPr>
              <a:t>烽烟</a:t>
            </a:r>
            <a:r>
              <a:rPr lang="zh-CN" altLang="zh-CN" sz="3600" dirty="0">
                <a:solidFill>
                  <a:srgbClr val="006600"/>
                </a:solidFill>
                <a:latin typeface="华文琥珀" pitchFamily="2" charset="-122"/>
                <a:ea typeface="华文琥珀" pitchFamily="2" charset="-122"/>
              </a:rPr>
              <a:t>正十年</a:t>
            </a:r>
            <a:r>
              <a:rPr lang="zh-CN" altLang="zh-CN" sz="3600" dirty="0" smtClean="0">
                <a:solidFill>
                  <a:srgbClr val="006600"/>
                </a:solidFill>
                <a:latin typeface="华文琥珀" pitchFamily="2" charset="-122"/>
                <a:ea typeface="华文琥珀" pitchFamily="2" charset="-122"/>
              </a:rPr>
              <a:t>，</a:t>
            </a:r>
            <a:endParaRPr lang="en-US" altLang="zh-CN" sz="3600" dirty="0" smtClean="0">
              <a:solidFill>
                <a:srgbClr val="006600"/>
              </a:solidFill>
              <a:latin typeface="华文琥珀" pitchFamily="2" charset="-122"/>
              <a:ea typeface="华文琥珀" pitchFamily="2" charset="-122"/>
            </a:endParaRPr>
          </a:p>
          <a:p>
            <a:pPr>
              <a:lnSpc>
                <a:spcPct val="200000"/>
              </a:lnSpc>
            </a:pPr>
            <a:r>
              <a:rPr lang="zh-CN" altLang="zh-CN" sz="3600" dirty="0" smtClean="0">
                <a:solidFill>
                  <a:srgbClr val="006600"/>
                </a:solidFill>
                <a:latin typeface="华文琥珀" pitchFamily="2" charset="-122"/>
                <a:ea typeface="华文琥珀" pitchFamily="2" charset="-122"/>
              </a:rPr>
              <a:t>此</a:t>
            </a:r>
            <a:r>
              <a:rPr lang="zh-CN" altLang="zh-CN" sz="3600" dirty="0">
                <a:solidFill>
                  <a:srgbClr val="006600"/>
                </a:solidFill>
                <a:latin typeface="华文琥珀" pitchFamily="2" charset="-122"/>
                <a:ea typeface="华文琥珀" pitchFamily="2" charset="-122"/>
              </a:rPr>
              <a:t>头须向国门悬。</a:t>
            </a:r>
          </a:p>
          <a:p>
            <a:pPr>
              <a:lnSpc>
                <a:spcPct val="200000"/>
              </a:lnSpc>
            </a:pPr>
            <a:r>
              <a:rPr lang="zh-CN" altLang="zh-CN" sz="3600" dirty="0">
                <a:solidFill>
                  <a:srgbClr val="006600"/>
                </a:solidFill>
                <a:latin typeface="华文琥珀" pitchFamily="2" charset="-122"/>
                <a:ea typeface="华文琥珀" pitchFamily="2" charset="-122"/>
              </a:rPr>
              <a:t>后死</a:t>
            </a:r>
            <a:r>
              <a:rPr lang="zh-CN" altLang="zh-CN" sz="3600" dirty="0">
                <a:solidFill>
                  <a:srgbClr val="C00000"/>
                </a:solidFill>
                <a:latin typeface="华文琥珀" pitchFamily="2" charset="-122"/>
                <a:ea typeface="华文琥珀" pitchFamily="2" charset="-122"/>
              </a:rPr>
              <a:t>诸君</a:t>
            </a:r>
            <a:r>
              <a:rPr lang="zh-CN" altLang="zh-CN" sz="3600" dirty="0">
                <a:solidFill>
                  <a:srgbClr val="006600"/>
                </a:solidFill>
                <a:latin typeface="华文琥珀" pitchFamily="2" charset="-122"/>
                <a:ea typeface="华文琥珀" pitchFamily="2" charset="-122"/>
              </a:rPr>
              <a:t>多努力</a:t>
            </a:r>
            <a:r>
              <a:rPr lang="zh-CN" altLang="zh-CN" sz="3600" dirty="0" smtClean="0">
                <a:solidFill>
                  <a:srgbClr val="006600"/>
                </a:solidFill>
                <a:latin typeface="华文琥珀" pitchFamily="2" charset="-122"/>
                <a:ea typeface="华文琥珀" pitchFamily="2" charset="-122"/>
              </a:rPr>
              <a:t>，</a:t>
            </a:r>
            <a:endParaRPr lang="en-US" altLang="zh-CN" sz="3600" dirty="0" smtClean="0">
              <a:solidFill>
                <a:srgbClr val="006600"/>
              </a:solidFill>
              <a:latin typeface="华文琥珀" pitchFamily="2" charset="-122"/>
              <a:ea typeface="华文琥珀" pitchFamily="2" charset="-122"/>
            </a:endParaRPr>
          </a:p>
          <a:p>
            <a:pPr>
              <a:lnSpc>
                <a:spcPct val="200000"/>
              </a:lnSpc>
            </a:pPr>
            <a:r>
              <a:rPr lang="zh-CN" altLang="zh-CN" sz="3600" dirty="0" smtClean="0">
                <a:solidFill>
                  <a:srgbClr val="006600"/>
                </a:solidFill>
                <a:latin typeface="华文琥珀" pitchFamily="2" charset="-122"/>
                <a:ea typeface="华文琥珀" pitchFamily="2" charset="-122"/>
              </a:rPr>
              <a:t>捷报</a:t>
            </a:r>
            <a:r>
              <a:rPr lang="zh-CN" altLang="zh-CN" sz="3600" dirty="0">
                <a:solidFill>
                  <a:srgbClr val="006600"/>
                </a:solidFill>
                <a:latin typeface="华文琥珀" pitchFamily="2" charset="-122"/>
                <a:ea typeface="华文琥珀" pitchFamily="2" charset="-122"/>
              </a:rPr>
              <a:t>飞来当</a:t>
            </a:r>
            <a:r>
              <a:rPr lang="zh-CN" altLang="zh-CN" sz="3600" dirty="0">
                <a:solidFill>
                  <a:srgbClr val="C00000"/>
                </a:solidFill>
                <a:latin typeface="华文琥珀" pitchFamily="2" charset="-122"/>
                <a:ea typeface="华文琥珀" pitchFamily="2" charset="-122"/>
              </a:rPr>
              <a:t>纸钱</a:t>
            </a:r>
            <a:r>
              <a:rPr lang="zh-CN" altLang="zh-CN" sz="3600" dirty="0">
                <a:solidFill>
                  <a:srgbClr val="006600"/>
                </a:solidFill>
                <a:latin typeface="华文琥珀" pitchFamily="2" charset="-122"/>
                <a:ea typeface="华文琥珀" pitchFamily="2" charset="-122"/>
              </a:rPr>
              <a:t>。</a:t>
            </a:r>
          </a:p>
        </p:txBody>
      </p:sp>
      <p:sp>
        <p:nvSpPr>
          <p:cNvPr id="5" name="矩形 4"/>
          <p:cNvSpPr/>
          <p:nvPr/>
        </p:nvSpPr>
        <p:spPr>
          <a:xfrm>
            <a:off x="3563888" y="2721112"/>
            <a:ext cx="5580112" cy="1815882"/>
          </a:xfrm>
          <a:prstGeom prst="rect">
            <a:avLst/>
          </a:prstGeom>
        </p:spPr>
        <p:txBody>
          <a:bodyPr wrap="square">
            <a:spAutoFit/>
          </a:bodyPr>
          <a:lstStyle/>
          <a:p>
            <a:r>
              <a:rPr lang="zh-CN" altLang="en-US" sz="2800" b="1" dirty="0" smtClean="0">
                <a:solidFill>
                  <a:srgbClr val="0000FF"/>
                </a:solidFill>
                <a:latin typeface="华文楷体" pitchFamily="2" charset="-122"/>
                <a:ea typeface="华文楷体" pitchFamily="2" charset="-122"/>
              </a:rPr>
              <a:t>烽烟：古代</a:t>
            </a:r>
            <a:r>
              <a:rPr lang="zh-CN" altLang="en-US" sz="2800" b="1" dirty="0">
                <a:solidFill>
                  <a:srgbClr val="0000FF"/>
                </a:solidFill>
                <a:latin typeface="华文楷体" pitchFamily="2" charset="-122"/>
                <a:ea typeface="华文楷体" pitchFamily="2" charset="-122"/>
              </a:rPr>
              <a:t>边境有</a:t>
            </a:r>
            <a:r>
              <a:rPr lang="zh-CN" altLang="en-US" sz="2800" b="1" dirty="0" smtClean="0">
                <a:solidFill>
                  <a:srgbClr val="0000FF"/>
                </a:solidFill>
                <a:latin typeface="华文楷体" pitchFamily="2" charset="-122"/>
                <a:ea typeface="华文楷体" pitchFamily="2" charset="-122"/>
              </a:rPr>
              <a:t>敌入侵</a:t>
            </a:r>
            <a:r>
              <a:rPr lang="zh-CN" altLang="en-US" sz="2800" b="1" dirty="0">
                <a:solidFill>
                  <a:srgbClr val="0000FF"/>
                </a:solidFill>
                <a:latin typeface="华文楷体" pitchFamily="2" charset="-122"/>
                <a:ea typeface="华文楷体" pitchFamily="2" charset="-122"/>
              </a:rPr>
              <a:t>时在高台上</a:t>
            </a:r>
            <a:r>
              <a:rPr lang="zh-CN" altLang="en-US" sz="2800" b="1" dirty="0" smtClean="0">
                <a:solidFill>
                  <a:srgbClr val="0000FF"/>
                </a:solidFill>
                <a:latin typeface="华文楷体" pitchFamily="2" charset="-122"/>
                <a:ea typeface="华文楷体" pitchFamily="2" charset="-122"/>
              </a:rPr>
              <a:t>点起报警的</a:t>
            </a:r>
            <a:r>
              <a:rPr lang="zh-CN" altLang="en-US" sz="2800" b="1" dirty="0">
                <a:solidFill>
                  <a:srgbClr val="0000FF"/>
                </a:solidFill>
                <a:latin typeface="华文楷体" pitchFamily="2" charset="-122"/>
                <a:ea typeface="华文楷体" pitchFamily="2" charset="-122"/>
              </a:rPr>
              <a:t>烟火，后泛指战火。这里指当时</a:t>
            </a:r>
            <a:r>
              <a:rPr lang="zh-CN" altLang="en-US" sz="2800" b="1" dirty="0" smtClean="0">
                <a:solidFill>
                  <a:srgbClr val="0000FF"/>
                </a:solidFill>
                <a:latin typeface="华文楷体" pitchFamily="2" charset="-122"/>
                <a:ea typeface="华文楷体" pitchFamily="2" charset="-122"/>
              </a:rPr>
              <a:t>的</a:t>
            </a:r>
            <a:r>
              <a:rPr lang="en-US" altLang="zh-CN" sz="2800" b="1" dirty="0" smtClean="0">
                <a:solidFill>
                  <a:srgbClr val="0000FF"/>
                </a:solidFill>
                <a:latin typeface="华文楷体" pitchFamily="2" charset="-122"/>
                <a:ea typeface="华文楷体" pitchFamily="2" charset="-122"/>
              </a:rPr>
              <a:t>1927</a:t>
            </a:r>
            <a:r>
              <a:rPr lang="zh-CN" altLang="en-US" sz="2800" b="1" dirty="0" smtClean="0">
                <a:solidFill>
                  <a:srgbClr val="0000FF"/>
                </a:solidFill>
                <a:latin typeface="华文楷体" pitchFamily="2" charset="-122"/>
                <a:ea typeface="华文楷体" pitchFamily="2" charset="-122"/>
              </a:rPr>
              <a:t>年以后的国内</a:t>
            </a:r>
            <a:r>
              <a:rPr lang="zh-CN" altLang="en-US" sz="2800" b="1" dirty="0">
                <a:solidFill>
                  <a:srgbClr val="0000FF"/>
                </a:solidFill>
                <a:latin typeface="华文楷体" pitchFamily="2" charset="-122"/>
                <a:ea typeface="华文楷体" pitchFamily="2" charset="-122"/>
              </a:rPr>
              <a:t>革命战争</a:t>
            </a:r>
            <a:r>
              <a:rPr lang="zh-CN" altLang="en-US" dirty="0"/>
              <a:t>。</a:t>
            </a:r>
          </a:p>
        </p:txBody>
      </p:sp>
      <p:sp>
        <p:nvSpPr>
          <p:cNvPr id="6" name="矩形 5"/>
          <p:cNvSpPr/>
          <p:nvPr/>
        </p:nvSpPr>
        <p:spPr>
          <a:xfrm>
            <a:off x="3548191" y="4869160"/>
            <a:ext cx="5611505" cy="954107"/>
          </a:xfrm>
          <a:prstGeom prst="rect">
            <a:avLst/>
          </a:prstGeom>
        </p:spPr>
        <p:txBody>
          <a:bodyPr wrap="square">
            <a:spAutoFit/>
          </a:bodyPr>
          <a:lstStyle/>
          <a:p>
            <a:r>
              <a:rPr lang="zh-CN" altLang="en-US" sz="2800" b="1" dirty="0">
                <a:solidFill>
                  <a:srgbClr val="0000FF"/>
                </a:solidFill>
                <a:latin typeface="华文楷体" pitchFamily="2" charset="-122"/>
                <a:ea typeface="华文楷体" pitchFamily="2" charset="-122"/>
              </a:rPr>
              <a:t>诸君：这里是各位同志的意思。诸，许多、各位。君，对人的尊称。</a:t>
            </a:r>
          </a:p>
        </p:txBody>
      </p:sp>
      <p:sp>
        <p:nvSpPr>
          <p:cNvPr id="7" name="矩形 6"/>
          <p:cNvSpPr/>
          <p:nvPr/>
        </p:nvSpPr>
        <p:spPr>
          <a:xfrm>
            <a:off x="3532495" y="5903893"/>
            <a:ext cx="5611505" cy="954107"/>
          </a:xfrm>
          <a:prstGeom prst="rect">
            <a:avLst/>
          </a:prstGeom>
        </p:spPr>
        <p:txBody>
          <a:bodyPr wrap="square">
            <a:spAutoFit/>
          </a:bodyPr>
          <a:lstStyle/>
          <a:p>
            <a:r>
              <a:rPr lang="zh-CN" altLang="en-US" sz="2800" b="1" dirty="0" smtClean="0">
                <a:solidFill>
                  <a:srgbClr val="0000FF"/>
                </a:solidFill>
                <a:latin typeface="华文楷体" pitchFamily="2" charset="-122"/>
                <a:ea typeface="华文楷体" pitchFamily="2" charset="-122"/>
              </a:rPr>
              <a:t>纸钱：也叫“冥币”，民间烧给死者的纸做假钱。</a:t>
            </a:r>
            <a:endParaRPr lang="zh-CN" altLang="en-US" sz="2800" b="1" dirty="0">
              <a:solidFill>
                <a:srgbClr val="0000FF"/>
              </a:solidFill>
              <a:latin typeface="华文楷体" pitchFamily="2" charset="-122"/>
              <a:ea typeface="华文楷体" pitchFamily="2" charset="-122"/>
            </a:endParaRPr>
          </a:p>
        </p:txBody>
      </p:sp>
      <p:sp>
        <p:nvSpPr>
          <p:cNvPr id="8" name="矩形 7"/>
          <p:cNvSpPr/>
          <p:nvPr/>
        </p:nvSpPr>
        <p:spPr>
          <a:xfrm>
            <a:off x="4180507" y="3161000"/>
            <a:ext cx="4572000" cy="3416320"/>
          </a:xfrm>
          <a:prstGeom prst="rect">
            <a:avLst/>
          </a:prstGeom>
          <a:solidFill>
            <a:srgbClr val="002060"/>
          </a:solidFill>
          <a:scene3d>
            <a:camera prst="orthographicFront"/>
            <a:lightRig rig="threePt" dir="t"/>
          </a:scene3d>
          <a:sp3d>
            <a:bevelT w="152400" h="50800" prst="softRound"/>
          </a:sp3d>
        </p:spPr>
        <p:txBody>
          <a:bodyPr>
            <a:spAutoFit/>
          </a:bodyPr>
          <a:lstStyle/>
          <a:p>
            <a:r>
              <a:rPr lang="zh-CN" altLang="en-US" sz="3600" dirty="0">
                <a:solidFill>
                  <a:schemeClr val="bg1"/>
                </a:solidFill>
                <a:latin typeface="华文楷体" pitchFamily="2" charset="-122"/>
                <a:ea typeface="华文楷体" pitchFamily="2" charset="-122"/>
              </a:rPr>
              <a:t>南方已经打了十年的仗了，我死后，我的头颅要挂在城门上，那些还活着的同志要多多努力，一定要用胜利的消息来祭奠我。</a:t>
            </a:r>
          </a:p>
        </p:txBody>
      </p:sp>
    </p:spTree>
    <p:extLst>
      <p:ext uri="{BB962C8B-B14F-4D97-AF65-F5344CB8AC3E}">
        <p14:creationId xmlns:p14="http://schemas.microsoft.com/office/powerpoint/2010/main" val="10541006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0"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800" decel="100000"/>
                                        <p:tgtEl>
                                          <p:spTgt spid="4"/>
                                        </p:tgtEl>
                                      </p:cBhvr>
                                    </p:animEffect>
                                    <p:anim calcmode="lin" valueType="num">
                                      <p:cBhvr>
                                        <p:cTn id="15" dur="800" decel="100000" fill="hold"/>
                                        <p:tgtEl>
                                          <p:spTgt spid="4"/>
                                        </p:tgtEl>
                                        <p:attrNameLst>
                                          <p:attrName>style.rotation</p:attrName>
                                        </p:attrNameLst>
                                      </p:cBhvr>
                                      <p:tavLst>
                                        <p:tav tm="0">
                                          <p:val>
                                            <p:fltVal val="-90"/>
                                          </p:val>
                                        </p:tav>
                                        <p:tav tm="100000">
                                          <p:val>
                                            <p:fltVal val="0"/>
                                          </p:val>
                                        </p:tav>
                                      </p:tavLst>
                                    </p:anim>
                                    <p:anim calcmode="lin" valueType="num">
                                      <p:cBhvr>
                                        <p:cTn id="16" dur="800" decel="100000" fill="hold"/>
                                        <p:tgtEl>
                                          <p:spTgt spid="4"/>
                                        </p:tgtEl>
                                        <p:attrNameLst>
                                          <p:attrName>ppt_x</p:attrName>
                                        </p:attrNameLst>
                                      </p:cBhvr>
                                      <p:tavLst>
                                        <p:tav tm="0">
                                          <p:val>
                                            <p:strVal val="#ppt_x+0.4"/>
                                          </p:val>
                                        </p:tav>
                                        <p:tav tm="100000">
                                          <p:val>
                                            <p:strVal val="#ppt_x-0.05"/>
                                          </p:val>
                                        </p:tav>
                                      </p:tavLst>
                                    </p:anim>
                                    <p:anim calcmode="lin" valueType="num">
                                      <p:cBhvr>
                                        <p:cTn id="17" dur="800" decel="100000" fill="hold"/>
                                        <p:tgtEl>
                                          <p:spTgt spid="4"/>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inVertical)">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barn(inVertical)">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5"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randombar(vertical)">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Documents and Settings\Administrator\桌面\新建文件夹\ppt背景图片\P{03ZIP55HA5OH0[)(NSG~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78" y="-13110"/>
            <a:ext cx="9129614" cy="668247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843809" y="1196752"/>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itchFamily="2" charset="-122"/>
                <a:ea typeface="华文琥珀" pitchFamily="2" charset="-122"/>
              </a:rPr>
              <a:t>课文分析</a:t>
            </a:r>
            <a:endParaRPr lang="zh-CN" altLang="en-US" sz="6000" cap="none" spc="0" dirty="0">
              <a:ln w="11430"/>
              <a:solidFill>
                <a:srgbClr val="C00000"/>
              </a:solidFill>
              <a:latin typeface="华文琥珀" pitchFamily="2" charset="-122"/>
              <a:ea typeface="华文琥珀" pitchFamily="2" charset="-122"/>
            </a:endParaRPr>
          </a:p>
        </p:txBody>
      </p:sp>
      <p:sp>
        <p:nvSpPr>
          <p:cNvPr id="4" name="文本框 1"/>
          <p:cNvSpPr txBox="1">
            <a:spLocks noChangeArrowheads="1"/>
          </p:cNvSpPr>
          <p:nvPr/>
        </p:nvSpPr>
        <p:spPr bwMode="auto">
          <a:xfrm>
            <a:off x="0" y="2351782"/>
            <a:ext cx="913367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zh-CN" sz="3200" b="1" dirty="0">
                <a:solidFill>
                  <a:srgbClr val="FF00FF"/>
                </a:solidFill>
                <a:latin typeface="华文楷体" pitchFamily="2" charset="-122"/>
                <a:ea typeface="华文楷体" pitchFamily="2" charset="-122"/>
              </a:rPr>
              <a:t>南国烽烟正十年</a:t>
            </a:r>
            <a:r>
              <a:rPr lang="zh-CN" altLang="zh-CN" sz="3200" b="1" dirty="0" smtClean="0">
                <a:solidFill>
                  <a:srgbClr val="FF00FF"/>
                </a:solidFill>
                <a:latin typeface="华文楷体" pitchFamily="2" charset="-122"/>
                <a:ea typeface="华文楷体" pitchFamily="2" charset="-122"/>
              </a:rPr>
              <a:t>，此</a:t>
            </a:r>
            <a:r>
              <a:rPr lang="zh-CN" altLang="zh-CN" sz="3200" b="1" dirty="0">
                <a:solidFill>
                  <a:srgbClr val="FF00FF"/>
                </a:solidFill>
                <a:latin typeface="华文楷体" pitchFamily="2" charset="-122"/>
                <a:ea typeface="华文楷体" pitchFamily="2" charset="-122"/>
              </a:rPr>
              <a:t>头须向国门悬。</a:t>
            </a:r>
          </a:p>
          <a:p>
            <a:pPr algn="ctr"/>
            <a:r>
              <a:rPr lang="zh-CN" altLang="zh-CN" sz="3200" b="1" dirty="0">
                <a:solidFill>
                  <a:srgbClr val="006600"/>
                </a:solidFill>
                <a:latin typeface="华文楷体" pitchFamily="2" charset="-122"/>
                <a:ea typeface="华文楷体" pitchFamily="2" charset="-122"/>
              </a:rPr>
              <a:t>后死诸君多努力</a:t>
            </a:r>
            <a:r>
              <a:rPr lang="zh-CN" altLang="zh-CN" sz="3200" b="1" dirty="0" smtClean="0">
                <a:solidFill>
                  <a:srgbClr val="006600"/>
                </a:solidFill>
                <a:latin typeface="华文楷体" pitchFamily="2" charset="-122"/>
                <a:ea typeface="华文楷体" pitchFamily="2" charset="-122"/>
              </a:rPr>
              <a:t>，捷报</a:t>
            </a:r>
            <a:r>
              <a:rPr lang="zh-CN" altLang="zh-CN" sz="3200" b="1" dirty="0">
                <a:solidFill>
                  <a:srgbClr val="006600"/>
                </a:solidFill>
                <a:latin typeface="华文楷体" pitchFamily="2" charset="-122"/>
                <a:ea typeface="华文楷体" pitchFamily="2" charset="-122"/>
              </a:rPr>
              <a:t>飞来当纸钱。</a:t>
            </a:r>
          </a:p>
        </p:txBody>
      </p:sp>
      <p:sp>
        <p:nvSpPr>
          <p:cNvPr id="5" name="TextBox 4"/>
          <p:cNvSpPr txBox="1">
            <a:spLocks noChangeArrowheads="1"/>
          </p:cNvSpPr>
          <p:nvPr/>
        </p:nvSpPr>
        <p:spPr bwMode="auto">
          <a:xfrm>
            <a:off x="-1" y="3473003"/>
            <a:ext cx="52498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200" b="1" dirty="0">
                <a:solidFill>
                  <a:srgbClr val="0000FF"/>
                </a:solidFill>
                <a:latin typeface="华文楷体" pitchFamily="2" charset="-122"/>
                <a:ea typeface="华文楷体" pitchFamily="2" charset="-122"/>
              </a:rPr>
              <a:t>如何理解本诗前两句？</a:t>
            </a:r>
            <a:endParaRPr lang="en-US" altLang="zh-CN" sz="3200" b="1" dirty="0">
              <a:solidFill>
                <a:srgbClr val="0000FF"/>
              </a:solidFill>
              <a:latin typeface="华文楷体" pitchFamily="2" charset="-122"/>
              <a:ea typeface="华文楷体" pitchFamily="2" charset="-122"/>
            </a:endParaRPr>
          </a:p>
        </p:txBody>
      </p:sp>
      <p:sp>
        <p:nvSpPr>
          <p:cNvPr id="7" name="矩形 6"/>
          <p:cNvSpPr/>
          <p:nvPr/>
        </p:nvSpPr>
        <p:spPr>
          <a:xfrm>
            <a:off x="-9678" y="4293096"/>
            <a:ext cx="9129614" cy="954107"/>
          </a:xfrm>
          <a:prstGeom prst="rect">
            <a:avLst/>
          </a:prstGeom>
        </p:spPr>
        <p:txBody>
          <a:bodyPr wrap="square">
            <a:spAutoFit/>
          </a:bodyPr>
          <a:lstStyle/>
          <a:p>
            <a:r>
              <a:rPr lang="zh-CN" altLang="en-US" sz="2800" b="1" dirty="0" smtClean="0">
                <a:solidFill>
                  <a:srgbClr val="663300"/>
                </a:solidFill>
                <a:latin typeface="华文楷体" pitchFamily="2" charset="-122"/>
                <a:ea typeface="华文楷体" pitchFamily="2" charset="-122"/>
              </a:rPr>
              <a:t>       “</a:t>
            </a:r>
            <a:r>
              <a:rPr lang="zh-CN" altLang="zh-CN" sz="2800" b="1" dirty="0">
                <a:solidFill>
                  <a:srgbClr val="663300"/>
                </a:solidFill>
                <a:latin typeface="华文楷体" pitchFamily="2" charset="-122"/>
                <a:ea typeface="华文楷体" pitchFamily="2" charset="-122"/>
              </a:rPr>
              <a:t>南国烽烟正十年</a:t>
            </a:r>
            <a:r>
              <a:rPr lang="zh-CN" altLang="en-US" sz="2800" b="1" dirty="0" smtClean="0">
                <a:solidFill>
                  <a:srgbClr val="663300"/>
                </a:solidFill>
                <a:latin typeface="华文楷体" pitchFamily="2" charset="-122"/>
                <a:ea typeface="华文楷体" pitchFamily="2" charset="-122"/>
              </a:rPr>
              <a:t>”点出了斗争的时间、地点，表明</a:t>
            </a:r>
            <a:r>
              <a:rPr lang="zh-CN" altLang="en-US" sz="2800" b="1" dirty="0">
                <a:solidFill>
                  <a:srgbClr val="663300"/>
                </a:solidFill>
                <a:latin typeface="华文楷体" pitchFamily="2" charset="-122"/>
                <a:ea typeface="华文楷体" pitchFamily="2" charset="-122"/>
              </a:rPr>
              <a:t>革命事业之</a:t>
            </a:r>
            <a:r>
              <a:rPr lang="zh-CN" altLang="en-US" sz="2800" b="1" dirty="0" smtClean="0">
                <a:solidFill>
                  <a:srgbClr val="663300"/>
                </a:solidFill>
                <a:latin typeface="华文楷体" pitchFamily="2" charset="-122"/>
                <a:ea typeface="华文楷体" pitchFamily="2" charset="-122"/>
              </a:rPr>
              <a:t>艰难。 </a:t>
            </a:r>
            <a:endParaRPr lang="en-US" altLang="zh-CN" sz="2800" b="1" dirty="0" smtClean="0">
              <a:solidFill>
                <a:srgbClr val="663300"/>
              </a:solidFill>
              <a:latin typeface="华文楷体" pitchFamily="2" charset="-122"/>
              <a:ea typeface="华文楷体" pitchFamily="2" charset="-122"/>
            </a:endParaRPr>
          </a:p>
        </p:txBody>
      </p:sp>
      <p:sp>
        <p:nvSpPr>
          <p:cNvPr id="8" name="矩形 7"/>
          <p:cNvSpPr/>
          <p:nvPr/>
        </p:nvSpPr>
        <p:spPr>
          <a:xfrm>
            <a:off x="-9678" y="5473005"/>
            <a:ext cx="9129614" cy="1384995"/>
          </a:xfrm>
          <a:prstGeom prst="rect">
            <a:avLst/>
          </a:prstGeom>
        </p:spPr>
        <p:txBody>
          <a:bodyPr wrap="square">
            <a:spAutoFit/>
          </a:bodyPr>
          <a:lstStyle/>
          <a:p>
            <a:r>
              <a:rPr lang="zh-CN" altLang="en-US" sz="2800" b="1" dirty="0" smtClean="0">
                <a:solidFill>
                  <a:srgbClr val="663300"/>
                </a:solidFill>
                <a:latin typeface="华文楷体" pitchFamily="2" charset="-122"/>
                <a:ea typeface="华文楷体" pitchFamily="2" charset="-122"/>
              </a:rPr>
              <a:t>      “头悬国门”</a:t>
            </a:r>
            <a:r>
              <a:rPr lang="zh-CN" altLang="en-US" sz="2800" b="1" dirty="0">
                <a:solidFill>
                  <a:srgbClr val="663300"/>
                </a:solidFill>
                <a:latin typeface="华文楷体" pitchFamily="2" charset="-122"/>
                <a:ea typeface="华文楷体" pitchFamily="2" charset="-122"/>
              </a:rPr>
              <a:t>化用伍子胥</a:t>
            </a:r>
            <a:r>
              <a:rPr lang="zh-CN" altLang="en-US" sz="2800" b="1" dirty="0" smtClean="0">
                <a:solidFill>
                  <a:srgbClr val="663300"/>
                </a:solidFill>
                <a:latin typeface="华文楷体" pitchFamily="2" charset="-122"/>
                <a:ea typeface="华文楷体" pitchFamily="2" charset="-122"/>
              </a:rPr>
              <a:t>的典故，</a:t>
            </a:r>
            <a:r>
              <a:rPr lang="zh-CN" altLang="en-US" sz="2800" b="1" dirty="0">
                <a:solidFill>
                  <a:srgbClr val="663300"/>
                </a:solidFill>
                <a:latin typeface="华文楷体" pitchFamily="2" charset="-122"/>
                <a:ea typeface="华文楷体" pitchFamily="2" charset="-122"/>
              </a:rPr>
              <a:t>具有悲壮之感。</a:t>
            </a:r>
            <a:r>
              <a:rPr lang="zh-CN" altLang="en-US" sz="2800" b="1" dirty="0">
                <a:solidFill>
                  <a:srgbClr val="00B050"/>
                </a:solidFill>
                <a:latin typeface="华文楷体" pitchFamily="2" charset="-122"/>
                <a:ea typeface="华文楷体" pitchFamily="2" charset="-122"/>
              </a:rPr>
              <a:t>抒写了诗人壮志未酬，死难瞑目的情怀以及对战友满怀激情的鼓励。</a:t>
            </a:r>
            <a:endParaRPr lang="en-US" altLang="zh-CN" sz="2800" b="1" dirty="0">
              <a:solidFill>
                <a:srgbClr val="00B050"/>
              </a:solidFill>
              <a:latin typeface="华文楷体" pitchFamily="2" charset="-122"/>
              <a:ea typeface="华文楷体" pitchFamily="2" charset="-122"/>
            </a:endParaRPr>
          </a:p>
        </p:txBody>
      </p:sp>
      <p:sp>
        <p:nvSpPr>
          <p:cNvPr id="9" name="矩形 8"/>
          <p:cNvSpPr/>
          <p:nvPr/>
        </p:nvSpPr>
        <p:spPr>
          <a:xfrm>
            <a:off x="-9678" y="4422591"/>
            <a:ext cx="9160420" cy="2246769"/>
          </a:xfrm>
          <a:prstGeom prst="rect">
            <a:avLst/>
          </a:prstGeom>
          <a:solidFill>
            <a:srgbClr val="002060"/>
          </a:solidFill>
          <a:scene3d>
            <a:camera prst="orthographicFront"/>
            <a:lightRig rig="threePt" dir="t"/>
          </a:scene3d>
          <a:sp3d>
            <a:bevelT w="152400" h="50800" prst="softRound"/>
          </a:sp3d>
        </p:spPr>
        <p:txBody>
          <a:bodyPr wrap="square">
            <a:spAutoFit/>
          </a:bodyPr>
          <a:lstStyle/>
          <a:p>
            <a:r>
              <a:rPr lang="en-US" altLang="zh-CN" sz="2800" b="1" dirty="0" smtClean="0">
                <a:solidFill>
                  <a:schemeClr val="bg1"/>
                </a:solidFill>
                <a:latin typeface="华文楷体" pitchFamily="2" charset="-122"/>
                <a:ea typeface="华文楷体" pitchFamily="2" charset="-122"/>
              </a:rPr>
              <a:t>【</a:t>
            </a:r>
            <a:r>
              <a:rPr lang="zh-CN" altLang="en-US" sz="2800" b="1" dirty="0" smtClean="0">
                <a:solidFill>
                  <a:srgbClr val="FFFF00"/>
                </a:solidFill>
                <a:latin typeface="华文楷体" pitchFamily="2" charset="-122"/>
                <a:ea typeface="华文楷体" pitchFamily="2" charset="-122"/>
              </a:rPr>
              <a:t>“头悬国门”的典故</a:t>
            </a:r>
            <a:r>
              <a:rPr lang="en-US" altLang="zh-CN" sz="2800" b="1" dirty="0" smtClean="0">
                <a:solidFill>
                  <a:schemeClr val="bg1"/>
                </a:solidFill>
                <a:latin typeface="华文楷体" pitchFamily="2" charset="-122"/>
                <a:ea typeface="华文楷体" pitchFamily="2" charset="-122"/>
              </a:rPr>
              <a:t>】</a:t>
            </a:r>
            <a:r>
              <a:rPr lang="zh-CN" altLang="en-US" sz="2800" b="1" dirty="0" smtClean="0">
                <a:solidFill>
                  <a:schemeClr val="bg1"/>
                </a:solidFill>
                <a:latin typeface="华文楷体" pitchFamily="2" charset="-122"/>
                <a:ea typeface="华文楷体" pitchFamily="2" charset="-122"/>
              </a:rPr>
              <a:t>春秋</a:t>
            </a:r>
            <a:r>
              <a:rPr lang="zh-CN" altLang="en-US" sz="2800" b="1" dirty="0">
                <a:solidFill>
                  <a:schemeClr val="bg1"/>
                </a:solidFill>
                <a:latin typeface="华文楷体" pitchFamily="2" charset="-122"/>
                <a:ea typeface="华文楷体" pitchFamily="2" charset="-122"/>
              </a:rPr>
              <a:t>时期 ，吴越争雄 。楚人伍子胥认为吴的敌人是越 ，而不是齐，多次提醒夫差，要警惕越国报仇。夫差听信谗言，疑伍子胥谋反，逼他自杀。伍子胥临死时，对身边人说</a:t>
            </a:r>
            <a:r>
              <a:rPr lang="zh-CN" altLang="en-US" sz="2800" b="1" dirty="0" smtClean="0">
                <a:solidFill>
                  <a:schemeClr val="bg1"/>
                </a:solidFill>
                <a:latin typeface="华文楷体" pitchFamily="2" charset="-122"/>
                <a:ea typeface="华文楷体" pitchFamily="2" charset="-122"/>
              </a:rPr>
              <a:t>：</a:t>
            </a:r>
            <a:r>
              <a:rPr lang="en-US" altLang="zh-CN" sz="2800" b="1" dirty="0" smtClean="0">
                <a:solidFill>
                  <a:schemeClr val="bg1"/>
                </a:solidFill>
                <a:latin typeface="华文楷体" pitchFamily="2" charset="-122"/>
                <a:ea typeface="华文楷体" pitchFamily="2" charset="-122"/>
              </a:rPr>
              <a:t>“</a:t>
            </a:r>
            <a:r>
              <a:rPr lang="zh-CN" altLang="en-US" sz="2800" b="1" dirty="0" smtClean="0">
                <a:solidFill>
                  <a:schemeClr val="bg1"/>
                </a:solidFill>
                <a:latin typeface="华文楷体" pitchFamily="2" charset="-122"/>
                <a:ea typeface="华文楷体" pitchFamily="2" charset="-122"/>
              </a:rPr>
              <a:t>抉（</a:t>
            </a:r>
            <a:r>
              <a:rPr lang="en-US" altLang="zh-CN" sz="2800" b="1" dirty="0" err="1">
                <a:solidFill>
                  <a:schemeClr val="bg1"/>
                </a:solidFill>
                <a:latin typeface="华文楷体" pitchFamily="2" charset="-122"/>
                <a:ea typeface="华文楷体" pitchFamily="2" charset="-122"/>
              </a:rPr>
              <a:t>jué</a:t>
            </a:r>
            <a:r>
              <a:rPr lang="zh-CN" altLang="en-US" sz="2800" b="1" dirty="0" smtClean="0">
                <a:solidFill>
                  <a:schemeClr val="bg1"/>
                </a:solidFill>
                <a:latin typeface="华文楷体" pitchFamily="2" charset="-122"/>
                <a:ea typeface="华文楷体" pitchFamily="2" charset="-122"/>
              </a:rPr>
              <a:t>）吾</a:t>
            </a:r>
            <a:r>
              <a:rPr lang="zh-CN" altLang="en-US" sz="2800" b="1" dirty="0">
                <a:solidFill>
                  <a:schemeClr val="bg1"/>
                </a:solidFill>
                <a:latin typeface="华文楷体" pitchFamily="2" charset="-122"/>
                <a:ea typeface="华文楷体" pitchFamily="2" charset="-122"/>
              </a:rPr>
              <a:t>眼悬东门之上，以观越寇之灭吴也</a:t>
            </a:r>
            <a:r>
              <a:rPr lang="zh-CN" altLang="en-US" sz="2800" b="1" dirty="0" smtClean="0">
                <a:solidFill>
                  <a:schemeClr val="bg1"/>
                </a:solidFill>
                <a:latin typeface="华文楷体" pitchFamily="2" charset="-122"/>
                <a:ea typeface="华文楷体" pitchFamily="2" charset="-122"/>
              </a:rPr>
              <a:t>。</a:t>
            </a:r>
            <a:r>
              <a:rPr lang="en-US" altLang="zh-CN" sz="2800" b="1" dirty="0" smtClean="0">
                <a:solidFill>
                  <a:schemeClr val="bg1"/>
                </a:solidFill>
                <a:latin typeface="华文楷体" pitchFamily="2" charset="-122"/>
                <a:ea typeface="华文楷体" pitchFamily="2" charset="-122"/>
              </a:rPr>
              <a:t>”</a:t>
            </a:r>
            <a:r>
              <a:rPr lang="zh-CN" altLang="en-US" sz="2800" b="1" dirty="0" smtClean="0">
                <a:solidFill>
                  <a:schemeClr val="bg1"/>
                </a:solidFill>
                <a:latin typeface="华文楷体" pitchFamily="2" charset="-122"/>
                <a:ea typeface="华文楷体" pitchFamily="2" charset="-122"/>
              </a:rPr>
              <a:t>后来</a:t>
            </a:r>
            <a:r>
              <a:rPr lang="zh-CN" altLang="en-US" sz="2800" b="1" dirty="0">
                <a:solidFill>
                  <a:schemeClr val="bg1"/>
                </a:solidFill>
                <a:latin typeface="华文楷体" pitchFamily="2" charset="-122"/>
                <a:ea typeface="华文楷体" pitchFamily="2" charset="-122"/>
              </a:rPr>
              <a:t>吴国果然被越国灭掉</a:t>
            </a:r>
            <a:r>
              <a:rPr lang="zh-CN" altLang="en-US" sz="2800" b="1" dirty="0" smtClean="0">
                <a:solidFill>
                  <a:schemeClr val="bg1"/>
                </a:solidFill>
                <a:latin typeface="华文楷体" pitchFamily="2" charset="-122"/>
                <a:ea typeface="华文楷体" pitchFamily="2" charset="-122"/>
              </a:rPr>
              <a:t>。</a:t>
            </a:r>
            <a:endParaRPr lang="zh-CN" altLang="en-US" sz="2800" b="1" dirty="0">
              <a:solidFill>
                <a:schemeClr val="bg1"/>
              </a:solidFill>
              <a:latin typeface="华文楷体" pitchFamily="2" charset="-122"/>
              <a:ea typeface="华文楷体" pitchFamily="2" charset="-122"/>
            </a:endParaRPr>
          </a:p>
        </p:txBody>
      </p:sp>
    </p:spTree>
    <p:extLst>
      <p:ext uri="{BB962C8B-B14F-4D97-AF65-F5344CB8AC3E}">
        <p14:creationId xmlns:p14="http://schemas.microsoft.com/office/powerpoint/2010/main" val="4133279013"/>
      </p:ext>
    </p:extLst>
  </p:cSld>
  <p:clrMapOvr>
    <a:masterClrMapping/>
  </p:clrMapOvr>
  <mc:AlternateContent xmlns:mc="http://schemas.openxmlformats.org/markup-compatibility/2006" xmlns:p14="http://schemas.microsoft.com/office/powerpoint/2010/main">
    <mc:Choice Requires="p14">
      <p:transition spd="slow" p14:dur="3000">
        <p14:shred pattern="rectangle" dir="ou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80">
                                          <p:stCondLst>
                                            <p:cond delay="0"/>
                                          </p:stCondLst>
                                        </p:cTn>
                                        <p:tgtEl>
                                          <p:spTgt spid="5"/>
                                        </p:tgtEl>
                                      </p:cBhvr>
                                    </p:animEffect>
                                    <p:anim calcmode="lin" valueType="num">
                                      <p:cBhvr>
                                        <p:cTn id="20"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5" dur="26">
                                          <p:stCondLst>
                                            <p:cond delay="650"/>
                                          </p:stCondLst>
                                        </p:cTn>
                                        <p:tgtEl>
                                          <p:spTgt spid="5"/>
                                        </p:tgtEl>
                                      </p:cBhvr>
                                      <p:to x="100000" y="60000"/>
                                    </p:animScale>
                                    <p:animScale>
                                      <p:cBhvr>
                                        <p:cTn id="26" dur="166" decel="50000">
                                          <p:stCondLst>
                                            <p:cond delay="676"/>
                                          </p:stCondLst>
                                        </p:cTn>
                                        <p:tgtEl>
                                          <p:spTgt spid="5"/>
                                        </p:tgtEl>
                                      </p:cBhvr>
                                      <p:to x="100000" y="100000"/>
                                    </p:animScale>
                                    <p:animScale>
                                      <p:cBhvr>
                                        <p:cTn id="27" dur="26">
                                          <p:stCondLst>
                                            <p:cond delay="1312"/>
                                          </p:stCondLst>
                                        </p:cTn>
                                        <p:tgtEl>
                                          <p:spTgt spid="5"/>
                                        </p:tgtEl>
                                      </p:cBhvr>
                                      <p:to x="100000" y="80000"/>
                                    </p:animScale>
                                    <p:animScale>
                                      <p:cBhvr>
                                        <p:cTn id="28" dur="166" decel="50000">
                                          <p:stCondLst>
                                            <p:cond delay="1338"/>
                                          </p:stCondLst>
                                        </p:cTn>
                                        <p:tgtEl>
                                          <p:spTgt spid="5"/>
                                        </p:tgtEl>
                                      </p:cBhvr>
                                      <p:to x="100000" y="100000"/>
                                    </p:animScale>
                                    <p:animScale>
                                      <p:cBhvr>
                                        <p:cTn id="29" dur="26">
                                          <p:stCondLst>
                                            <p:cond delay="1642"/>
                                          </p:stCondLst>
                                        </p:cTn>
                                        <p:tgtEl>
                                          <p:spTgt spid="5"/>
                                        </p:tgtEl>
                                      </p:cBhvr>
                                      <p:to x="100000" y="90000"/>
                                    </p:animScale>
                                    <p:animScale>
                                      <p:cBhvr>
                                        <p:cTn id="30" dur="166" decel="50000">
                                          <p:stCondLst>
                                            <p:cond delay="1668"/>
                                          </p:stCondLst>
                                        </p:cTn>
                                        <p:tgtEl>
                                          <p:spTgt spid="5"/>
                                        </p:tgtEl>
                                      </p:cBhvr>
                                      <p:to x="100000" y="100000"/>
                                    </p:animScale>
                                    <p:animScale>
                                      <p:cBhvr>
                                        <p:cTn id="31" dur="26">
                                          <p:stCondLst>
                                            <p:cond delay="1808"/>
                                          </p:stCondLst>
                                        </p:cTn>
                                        <p:tgtEl>
                                          <p:spTgt spid="5"/>
                                        </p:tgtEl>
                                      </p:cBhvr>
                                      <p:to x="100000" y="95000"/>
                                    </p:animScale>
                                    <p:animScale>
                                      <p:cBhvr>
                                        <p:cTn id="32" dur="166" decel="50000">
                                          <p:stCondLst>
                                            <p:cond delay="1834"/>
                                          </p:stCondLst>
                                        </p:cTn>
                                        <p:tgtEl>
                                          <p:spTgt spid="5"/>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Effect transition="in" filter="fade">
                                      <p:cBhvr>
                                        <p:cTn id="46" dur="5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13" presetClass="entr" presetSubtype="32"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plus(out)">
                                      <p:cBhvr>
                                        <p:cTn id="5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8" grpId="0"/>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Documents and Settings\Administrator\桌面\新建文件夹\ppt背景图片\P{03ZIP55HA5OH0[)(NSG~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78" y="-13110"/>
            <a:ext cx="9129614" cy="6682470"/>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2843809" y="1196752"/>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itchFamily="2" charset="-122"/>
                <a:ea typeface="华文琥珀" pitchFamily="2" charset="-122"/>
              </a:rPr>
              <a:t>课文分析</a:t>
            </a:r>
            <a:endParaRPr lang="zh-CN" altLang="en-US" sz="6000" cap="none" spc="0" dirty="0">
              <a:ln w="11430"/>
              <a:solidFill>
                <a:srgbClr val="C00000"/>
              </a:solidFill>
              <a:latin typeface="华文琥珀" pitchFamily="2" charset="-122"/>
              <a:ea typeface="华文琥珀" pitchFamily="2" charset="-122"/>
            </a:endParaRPr>
          </a:p>
        </p:txBody>
      </p:sp>
      <p:sp>
        <p:nvSpPr>
          <p:cNvPr id="10" name="文本框 1"/>
          <p:cNvSpPr txBox="1">
            <a:spLocks noChangeArrowheads="1"/>
          </p:cNvSpPr>
          <p:nvPr/>
        </p:nvSpPr>
        <p:spPr bwMode="auto">
          <a:xfrm>
            <a:off x="0" y="2351782"/>
            <a:ext cx="913367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zh-CN" sz="3200" b="1" dirty="0">
                <a:solidFill>
                  <a:srgbClr val="006600"/>
                </a:solidFill>
                <a:latin typeface="华文楷体" pitchFamily="2" charset="-122"/>
                <a:ea typeface="华文楷体" pitchFamily="2" charset="-122"/>
              </a:rPr>
              <a:t>南国烽烟正十年</a:t>
            </a:r>
            <a:r>
              <a:rPr lang="zh-CN" altLang="zh-CN" sz="3200" b="1" dirty="0" smtClean="0">
                <a:solidFill>
                  <a:srgbClr val="006600"/>
                </a:solidFill>
                <a:latin typeface="华文楷体" pitchFamily="2" charset="-122"/>
                <a:ea typeface="华文楷体" pitchFamily="2" charset="-122"/>
              </a:rPr>
              <a:t>，此</a:t>
            </a:r>
            <a:r>
              <a:rPr lang="zh-CN" altLang="zh-CN" sz="3200" b="1" dirty="0">
                <a:solidFill>
                  <a:srgbClr val="006600"/>
                </a:solidFill>
                <a:latin typeface="华文楷体" pitchFamily="2" charset="-122"/>
                <a:ea typeface="华文楷体" pitchFamily="2" charset="-122"/>
              </a:rPr>
              <a:t>头须向国门悬。</a:t>
            </a:r>
          </a:p>
          <a:p>
            <a:pPr algn="ctr"/>
            <a:r>
              <a:rPr lang="zh-CN" altLang="zh-CN" sz="3200" b="1" dirty="0">
                <a:solidFill>
                  <a:srgbClr val="FF00FF"/>
                </a:solidFill>
                <a:latin typeface="华文楷体" pitchFamily="2" charset="-122"/>
                <a:ea typeface="华文楷体" pitchFamily="2" charset="-122"/>
              </a:rPr>
              <a:t>后死诸君多努力</a:t>
            </a:r>
            <a:r>
              <a:rPr lang="zh-CN" altLang="zh-CN" sz="3200" b="1" dirty="0" smtClean="0">
                <a:solidFill>
                  <a:srgbClr val="FF00FF"/>
                </a:solidFill>
                <a:latin typeface="华文楷体" pitchFamily="2" charset="-122"/>
                <a:ea typeface="华文楷体" pitchFamily="2" charset="-122"/>
              </a:rPr>
              <a:t>，捷报</a:t>
            </a:r>
            <a:r>
              <a:rPr lang="zh-CN" altLang="zh-CN" sz="3200" b="1" dirty="0">
                <a:solidFill>
                  <a:srgbClr val="FF00FF"/>
                </a:solidFill>
                <a:latin typeface="华文楷体" pitchFamily="2" charset="-122"/>
                <a:ea typeface="华文楷体" pitchFamily="2" charset="-122"/>
              </a:rPr>
              <a:t>飞来当纸钱。</a:t>
            </a:r>
          </a:p>
        </p:txBody>
      </p:sp>
      <p:sp>
        <p:nvSpPr>
          <p:cNvPr id="11" name="矩形 1"/>
          <p:cNvSpPr>
            <a:spLocks noChangeArrowheads="1"/>
          </p:cNvSpPr>
          <p:nvPr/>
        </p:nvSpPr>
        <p:spPr bwMode="auto">
          <a:xfrm>
            <a:off x="1304926" y="3645023"/>
            <a:ext cx="634019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dirty="0" smtClean="0">
                <a:solidFill>
                  <a:srgbClr val="0000FF"/>
                </a:solidFill>
                <a:latin typeface="华文楷体" pitchFamily="2" charset="-122"/>
                <a:ea typeface="华文楷体" pitchFamily="2" charset="-122"/>
              </a:rPr>
              <a:t>后两句主要</a:t>
            </a:r>
            <a:r>
              <a:rPr lang="zh-CN" altLang="en-US" sz="3200" b="1" dirty="0">
                <a:solidFill>
                  <a:srgbClr val="0000FF"/>
                </a:solidFill>
                <a:latin typeface="华文楷体" pitchFamily="2" charset="-122"/>
                <a:ea typeface="华文楷体" pitchFamily="2" charset="-122"/>
              </a:rPr>
              <a:t>表现了诗人什么精神？</a:t>
            </a:r>
          </a:p>
        </p:txBody>
      </p:sp>
      <p:sp>
        <p:nvSpPr>
          <p:cNvPr id="12" name="TextBox 11"/>
          <p:cNvSpPr txBox="1">
            <a:spLocks noChangeArrowheads="1"/>
          </p:cNvSpPr>
          <p:nvPr/>
        </p:nvSpPr>
        <p:spPr bwMode="auto">
          <a:xfrm>
            <a:off x="1304414" y="4364493"/>
            <a:ext cx="3881831"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30000"/>
              </a:lnSpc>
            </a:pPr>
            <a:r>
              <a:rPr lang="zh-CN" altLang="en-US" sz="4000" dirty="0">
                <a:solidFill>
                  <a:srgbClr val="FF00FF"/>
                </a:solidFill>
                <a:latin typeface="华文琥珀" pitchFamily="2" charset="-122"/>
                <a:ea typeface="华文琥珀" pitchFamily="2" charset="-122"/>
              </a:rPr>
              <a:t>视死如归的壮烈豪情和强烈的革命乐观主义</a:t>
            </a:r>
            <a:r>
              <a:rPr lang="zh-CN" altLang="en-US" sz="4000" dirty="0" smtClean="0">
                <a:solidFill>
                  <a:srgbClr val="FF00FF"/>
                </a:solidFill>
                <a:latin typeface="华文琥珀" pitchFamily="2" charset="-122"/>
                <a:ea typeface="华文琥珀" pitchFamily="2" charset="-122"/>
              </a:rPr>
              <a:t>精神</a:t>
            </a:r>
            <a:endParaRPr lang="zh-CN" altLang="en-US" sz="4000" dirty="0">
              <a:solidFill>
                <a:srgbClr val="FF00FF"/>
              </a:solidFill>
              <a:latin typeface="华文琥珀" pitchFamily="2" charset="-122"/>
              <a:ea typeface="华文琥珀" pitchFamily="2" charset="-122"/>
            </a:endParaRPr>
          </a:p>
        </p:txBody>
      </p:sp>
      <p:pic>
        <p:nvPicPr>
          <p:cNvPr id="12290" name="Picture 2" descr="C:\Documents and Settings\Administrator\桌面\timg.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868144" y="4372531"/>
            <a:ext cx="1522513" cy="24854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90736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2290"/>
                                        </p:tgtEl>
                                        <p:attrNameLst>
                                          <p:attrName>style.visibility</p:attrName>
                                        </p:attrNameLst>
                                      </p:cBhvr>
                                      <p:to>
                                        <p:strVal val="visible"/>
                                      </p:to>
                                    </p:set>
                                    <p:anim calcmode="lin" valueType="num">
                                      <p:cBhvr additive="base">
                                        <p:cTn id="11" dur="500" fill="hold"/>
                                        <p:tgtEl>
                                          <p:spTgt spid="12290"/>
                                        </p:tgtEl>
                                        <p:attrNameLst>
                                          <p:attrName>ppt_x</p:attrName>
                                        </p:attrNameLst>
                                      </p:cBhvr>
                                      <p:tavLst>
                                        <p:tav tm="0">
                                          <p:val>
                                            <p:strVal val="0-#ppt_w/2"/>
                                          </p:val>
                                        </p:tav>
                                        <p:tav tm="100000">
                                          <p:val>
                                            <p:strVal val="#ppt_x"/>
                                          </p:val>
                                        </p:tav>
                                      </p:tavLst>
                                    </p:anim>
                                    <p:anim calcmode="lin" valueType="num">
                                      <p:cBhvr additive="base">
                                        <p:cTn id="12" dur="500" fill="hold"/>
                                        <p:tgtEl>
                                          <p:spTgt spid="1229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Administrator\桌面\新建文件夹\ppt背景图片\P{03ZIP55HA5OH0[)(NSG~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78" y="-13110"/>
            <a:ext cx="9129614" cy="668247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2843809" y="1196752"/>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itchFamily="2" charset="-122"/>
                <a:ea typeface="华文琥珀" pitchFamily="2" charset="-122"/>
              </a:rPr>
              <a:t>课文分析</a:t>
            </a:r>
            <a:endParaRPr lang="zh-CN" altLang="en-US" sz="6000" cap="none" spc="0" dirty="0">
              <a:ln w="11430"/>
              <a:solidFill>
                <a:srgbClr val="C00000"/>
              </a:solidFill>
              <a:latin typeface="华文琥珀" pitchFamily="2" charset="-122"/>
              <a:ea typeface="华文琥珀" pitchFamily="2" charset="-122"/>
            </a:endParaRPr>
          </a:p>
        </p:txBody>
      </p:sp>
      <p:sp>
        <p:nvSpPr>
          <p:cNvPr id="6" name="文本框 1"/>
          <p:cNvSpPr txBox="1">
            <a:spLocks noChangeArrowheads="1"/>
          </p:cNvSpPr>
          <p:nvPr/>
        </p:nvSpPr>
        <p:spPr bwMode="auto">
          <a:xfrm>
            <a:off x="0" y="2351782"/>
            <a:ext cx="913367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zh-CN" sz="3200" b="1" dirty="0">
                <a:solidFill>
                  <a:srgbClr val="006600"/>
                </a:solidFill>
                <a:latin typeface="华文楷体" pitchFamily="2" charset="-122"/>
                <a:ea typeface="华文楷体" pitchFamily="2" charset="-122"/>
              </a:rPr>
              <a:t>南国烽烟正十年</a:t>
            </a:r>
            <a:r>
              <a:rPr lang="zh-CN" altLang="zh-CN" sz="3200" b="1" dirty="0" smtClean="0">
                <a:solidFill>
                  <a:srgbClr val="006600"/>
                </a:solidFill>
                <a:latin typeface="华文楷体" pitchFamily="2" charset="-122"/>
                <a:ea typeface="华文楷体" pitchFamily="2" charset="-122"/>
              </a:rPr>
              <a:t>，此</a:t>
            </a:r>
            <a:r>
              <a:rPr lang="zh-CN" altLang="zh-CN" sz="3200" b="1" dirty="0">
                <a:solidFill>
                  <a:srgbClr val="006600"/>
                </a:solidFill>
                <a:latin typeface="华文楷体" pitchFamily="2" charset="-122"/>
                <a:ea typeface="华文楷体" pitchFamily="2" charset="-122"/>
              </a:rPr>
              <a:t>头须向国门悬。</a:t>
            </a:r>
          </a:p>
          <a:p>
            <a:pPr algn="ctr"/>
            <a:r>
              <a:rPr lang="zh-CN" altLang="zh-CN" sz="3200" b="1" dirty="0">
                <a:solidFill>
                  <a:srgbClr val="006600"/>
                </a:solidFill>
                <a:latin typeface="华文楷体" pitchFamily="2" charset="-122"/>
                <a:ea typeface="华文楷体" pitchFamily="2" charset="-122"/>
              </a:rPr>
              <a:t>后死诸君多努力</a:t>
            </a:r>
            <a:r>
              <a:rPr lang="zh-CN" altLang="zh-CN" sz="3200" b="1" dirty="0" smtClean="0">
                <a:solidFill>
                  <a:srgbClr val="006600"/>
                </a:solidFill>
                <a:latin typeface="华文楷体" pitchFamily="2" charset="-122"/>
                <a:ea typeface="华文楷体" pitchFamily="2" charset="-122"/>
              </a:rPr>
              <a:t>，捷报</a:t>
            </a:r>
            <a:r>
              <a:rPr lang="zh-CN" altLang="zh-CN" sz="3200" b="1" dirty="0">
                <a:solidFill>
                  <a:srgbClr val="006600"/>
                </a:solidFill>
                <a:latin typeface="华文楷体" pitchFamily="2" charset="-122"/>
                <a:ea typeface="华文楷体" pitchFamily="2" charset="-122"/>
              </a:rPr>
              <a:t>飞来当纸钱。</a:t>
            </a:r>
          </a:p>
        </p:txBody>
      </p:sp>
      <p:sp>
        <p:nvSpPr>
          <p:cNvPr id="2" name="矩形 1"/>
          <p:cNvSpPr/>
          <p:nvPr/>
        </p:nvSpPr>
        <p:spPr>
          <a:xfrm>
            <a:off x="18029" y="3573014"/>
            <a:ext cx="9115649" cy="1126462"/>
          </a:xfrm>
          <a:prstGeom prst="rect">
            <a:avLst/>
          </a:prstGeom>
        </p:spPr>
        <p:txBody>
          <a:bodyPr wrap="square">
            <a:spAutoFit/>
          </a:bodyPr>
          <a:lstStyle/>
          <a:p>
            <a:pPr>
              <a:lnSpc>
                <a:spcPct val="120000"/>
              </a:lnSpc>
              <a:defRPr/>
            </a:pPr>
            <a:r>
              <a:rPr lang="zh-CN" altLang="en-US" sz="2800" b="1" noProof="1">
                <a:solidFill>
                  <a:srgbClr val="0000FF"/>
                </a:solidFill>
                <a:latin typeface="华文楷体" pitchFamily="2" charset="-122"/>
                <a:ea typeface="华文楷体" pitchFamily="2" charset="-122"/>
                <a:sym typeface="宋体" panose="02010600030101010101" pitchFamily="2" charset="-122"/>
              </a:rPr>
              <a:t>“捷报飞来当纸钱”中的“飞”能否换成“飘”“传”？为什么？</a:t>
            </a:r>
          </a:p>
        </p:txBody>
      </p:sp>
      <p:sp>
        <p:nvSpPr>
          <p:cNvPr id="8" name="文本框 5"/>
          <p:cNvSpPr txBox="1">
            <a:spLocks noChangeArrowheads="1"/>
          </p:cNvSpPr>
          <p:nvPr/>
        </p:nvSpPr>
        <p:spPr bwMode="auto">
          <a:xfrm>
            <a:off x="730134" y="4699476"/>
            <a:ext cx="7691437" cy="2160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zh-CN" altLang="zh-CN" sz="2800" b="1" dirty="0" smtClean="0">
                <a:solidFill>
                  <a:srgbClr val="663300"/>
                </a:solidFill>
                <a:latin typeface="华文楷体" pitchFamily="2" charset="-122"/>
                <a:ea typeface="华文楷体" pitchFamily="2" charset="-122"/>
                <a:sym typeface="宋体" pitchFamily="2" charset="-122"/>
              </a:rPr>
              <a:t>不能。</a:t>
            </a:r>
            <a:r>
              <a:rPr lang="zh-CN" altLang="en-US" sz="2800" b="1" dirty="0" smtClean="0">
                <a:solidFill>
                  <a:srgbClr val="663300"/>
                </a:solidFill>
                <a:latin typeface="Calibri"/>
                <a:ea typeface="华文楷体" pitchFamily="2" charset="-122"/>
                <a:cs typeface="Calibri"/>
                <a:sym typeface="宋体" pitchFamily="2" charset="-122"/>
              </a:rPr>
              <a:t>❶ </a:t>
            </a:r>
            <a:r>
              <a:rPr lang="zh-CN" altLang="zh-CN" sz="2800" b="1" dirty="0" smtClean="0">
                <a:solidFill>
                  <a:srgbClr val="663300"/>
                </a:solidFill>
                <a:latin typeface="华文楷体" pitchFamily="2" charset="-122"/>
                <a:ea typeface="华文楷体" pitchFamily="2" charset="-122"/>
                <a:sym typeface="宋体" pitchFamily="2" charset="-122"/>
              </a:rPr>
              <a:t>“飞”</a:t>
            </a:r>
            <a:r>
              <a:rPr lang="zh-CN" altLang="en-US" sz="2800" b="1" dirty="0" smtClean="0">
                <a:solidFill>
                  <a:srgbClr val="663300"/>
                </a:solidFill>
                <a:latin typeface="华文楷体" pitchFamily="2" charset="-122"/>
                <a:ea typeface="华文楷体" pitchFamily="2" charset="-122"/>
                <a:sym typeface="宋体" pitchFamily="2" charset="-122"/>
              </a:rPr>
              <a:t>形容轻而</a:t>
            </a:r>
            <a:r>
              <a:rPr lang="zh-CN" altLang="zh-CN" sz="2800" b="1" dirty="0" smtClean="0">
                <a:solidFill>
                  <a:srgbClr val="663300"/>
                </a:solidFill>
                <a:latin typeface="华文楷体" pitchFamily="2" charset="-122"/>
                <a:ea typeface="华文楷体" pitchFamily="2" charset="-122"/>
                <a:sym typeface="宋体" pitchFamily="2" charset="-122"/>
              </a:rPr>
              <a:t>快</a:t>
            </a:r>
            <a:r>
              <a:rPr lang="zh-CN" altLang="en-US" sz="2800" b="1" dirty="0" smtClean="0">
                <a:solidFill>
                  <a:srgbClr val="663300"/>
                </a:solidFill>
                <a:latin typeface="华文楷体" pitchFamily="2" charset="-122"/>
                <a:ea typeface="华文楷体" pitchFamily="2" charset="-122"/>
                <a:sym typeface="宋体" pitchFamily="2" charset="-122"/>
              </a:rPr>
              <a:t>、形象感强烈</a:t>
            </a:r>
            <a:r>
              <a:rPr lang="zh-CN" altLang="en-US" sz="2800" b="1" dirty="0" smtClean="0">
                <a:solidFill>
                  <a:srgbClr val="663300"/>
                </a:solidFill>
                <a:latin typeface="Calibri"/>
                <a:ea typeface="华文楷体" pitchFamily="2" charset="-122"/>
                <a:cs typeface="Calibri"/>
                <a:sym typeface="宋体" pitchFamily="2" charset="-122"/>
              </a:rPr>
              <a:t>❷用在句中</a:t>
            </a:r>
            <a:r>
              <a:rPr lang="zh-CN" altLang="zh-CN" sz="2800" b="1" dirty="0">
                <a:solidFill>
                  <a:srgbClr val="663300"/>
                </a:solidFill>
                <a:latin typeface="华文楷体" pitchFamily="2" charset="-122"/>
                <a:ea typeface="华文楷体" pitchFamily="2" charset="-122"/>
                <a:sym typeface="宋体" pitchFamily="2" charset="-122"/>
              </a:rPr>
              <a:t>表达作者乐观的革命主义情怀，加强了诗的艺术感染力</a:t>
            </a:r>
            <a:r>
              <a:rPr lang="zh-CN" altLang="zh-CN" sz="2800" b="1" dirty="0" smtClean="0">
                <a:solidFill>
                  <a:srgbClr val="663300"/>
                </a:solidFill>
                <a:latin typeface="华文楷体" pitchFamily="2" charset="-122"/>
                <a:ea typeface="华文楷体" pitchFamily="2" charset="-122"/>
                <a:sym typeface="宋体" pitchFamily="2" charset="-122"/>
              </a:rPr>
              <a:t>。</a:t>
            </a:r>
            <a:r>
              <a:rPr lang="zh-CN" altLang="en-US" sz="2800" b="1" dirty="0" smtClean="0">
                <a:solidFill>
                  <a:srgbClr val="663300"/>
                </a:solidFill>
                <a:latin typeface="Calibri"/>
                <a:ea typeface="华文楷体" pitchFamily="2" charset="-122"/>
                <a:cs typeface="Calibri"/>
                <a:sym typeface="宋体" pitchFamily="2" charset="-122"/>
              </a:rPr>
              <a:t>❸</a:t>
            </a:r>
            <a:r>
              <a:rPr lang="zh-CN" altLang="zh-CN" sz="2800" b="1" dirty="0" smtClean="0">
                <a:solidFill>
                  <a:srgbClr val="663300"/>
                </a:solidFill>
                <a:latin typeface="华文楷体" pitchFamily="2" charset="-122"/>
                <a:ea typeface="华文楷体" pitchFamily="2" charset="-122"/>
                <a:sym typeface="宋体" pitchFamily="2" charset="-122"/>
              </a:rPr>
              <a:t>“飘”</a:t>
            </a:r>
            <a:r>
              <a:rPr lang="zh-CN" altLang="zh-CN" sz="2800" b="1" dirty="0">
                <a:solidFill>
                  <a:srgbClr val="663300"/>
                </a:solidFill>
                <a:latin typeface="华文楷体" pitchFamily="2" charset="-122"/>
                <a:ea typeface="华文楷体" pitchFamily="2" charset="-122"/>
                <a:sym typeface="宋体" pitchFamily="2" charset="-122"/>
              </a:rPr>
              <a:t>，太缓慢，令人不耐烦</a:t>
            </a:r>
            <a:r>
              <a:rPr lang="zh-CN" altLang="zh-CN" sz="2800" b="1" dirty="0" smtClean="0">
                <a:solidFill>
                  <a:srgbClr val="663300"/>
                </a:solidFill>
                <a:latin typeface="华文楷体" pitchFamily="2" charset="-122"/>
                <a:ea typeface="华文楷体" pitchFamily="2" charset="-122"/>
                <a:sym typeface="宋体" pitchFamily="2" charset="-122"/>
              </a:rPr>
              <a:t>；“传”，</a:t>
            </a:r>
            <a:r>
              <a:rPr lang="zh-CN" altLang="en-US" sz="2800" b="1" dirty="0" smtClean="0">
                <a:solidFill>
                  <a:srgbClr val="663300"/>
                </a:solidFill>
                <a:latin typeface="华文楷体" pitchFamily="2" charset="-122"/>
                <a:ea typeface="华文楷体" pitchFamily="2" charset="-122"/>
                <a:sym typeface="宋体" pitchFamily="2" charset="-122"/>
              </a:rPr>
              <a:t>显得呆板、</a:t>
            </a:r>
            <a:r>
              <a:rPr lang="zh-CN" altLang="zh-CN" sz="2800" b="1" dirty="0" smtClean="0">
                <a:solidFill>
                  <a:srgbClr val="663300"/>
                </a:solidFill>
                <a:latin typeface="华文楷体" pitchFamily="2" charset="-122"/>
                <a:ea typeface="华文楷体" pitchFamily="2" charset="-122"/>
                <a:sym typeface="宋体" pitchFamily="2" charset="-122"/>
              </a:rPr>
              <a:t>无</a:t>
            </a:r>
            <a:r>
              <a:rPr lang="zh-CN" altLang="zh-CN" sz="2800" b="1" dirty="0">
                <a:solidFill>
                  <a:srgbClr val="663300"/>
                </a:solidFill>
                <a:latin typeface="华文楷体" pitchFamily="2" charset="-122"/>
                <a:ea typeface="华文楷体" pitchFamily="2" charset="-122"/>
                <a:sym typeface="宋体" pitchFamily="2" charset="-122"/>
              </a:rPr>
              <a:t>形象感。 </a:t>
            </a:r>
            <a:r>
              <a:rPr lang="zh-CN" altLang="en-US" sz="2800" b="1" dirty="0" smtClean="0">
                <a:solidFill>
                  <a:srgbClr val="663300"/>
                </a:solidFill>
                <a:latin typeface="华文楷体" pitchFamily="2" charset="-122"/>
                <a:ea typeface="华文楷体" pitchFamily="2" charset="-122"/>
                <a:sym typeface="宋体" pitchFamily="2" charset="-122"/>
              </a:rPr>
              <a:t>所以不能换。</a:t>
            </a:r>
            <a:endParaRPr lang="zh-CN" altLang="zh-CN" sz="2800" b="1" dirty="0">
              <a:solidFill>
                <a:srgbClr val="663300"/>
              </a:solidFill>
              <a:latin typeface="华文楷体" pitchFamily="2" charset="-122"/>
              <a:ea typeface="华文楷体" pitchFamily="2" charset="-122"/>
              <a:sym typeface="宋体" pitchFamily="2" charset="-122"/>
            </a:endParaRPr>
          </a:p>
        </p:txBody>
      </p:sp>
    </p:spTree>
    <p:extLst>
      <p:ext uri="{BB962C8B-B14F-4D97-AF65-F5344CB8AC3E}">
        <p14:creationId xmlns:p14="http://schemas.microsoft.com/office/powerpoint/2010/main" val="5415163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9" presetClass="entr" presetSubtype="0" accel="10000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ppt_h</p:attrName>
                                        </p:attrNameLst>
                                      </p:cBhvr>
                                      <p:tavLst>
                                        <p:tav tm="0">
                                          <p:val>
                                            <p:strVal val="#ppt_h/20"/>
                                          </p:val>
                                        </p:tav>
                                        <p:tav tm="50000">
                                          <p:val>
                                            <p:strVal val="#ppt_h/20"/>
                                          </p:val>
                                        </p:tav>
                                        <p:tav tm="100000">
                                          <p:val>
                                            <p:strVal val="#ppt_h"/>
                                          </p:val>
                                        </p:tav>
                                      </p:tavLst>
                                    </p:anim>
                                    <p:anim calcmode="lin" valueType="num">
                                      <p:cBhvr>
                                        <p:cTn id="15" dur="500" fill="hold"/>
                                        <p:tgtEl>
                                          <p:spTgt spid="8"/>
                                        </p:tgtEl>
                                        <p:attrNameLst>
                                          <p:attrName>ppt_w</p:attrName>
                                        </p:attrNameLst>
                                      </p:cBhvr>
                                      <p:tavLst>
                                        <p:tav tm="0">
                                          <p:val>
                                            <p:strVal val="#ppt_w+.3"/>
                                          </p:val>
                                        </p:tav>
                                        <p:tav tm="50000">
                                          <p:val>
                                            <p:strVal val="#ppt_w+.3"/>
                                          </p:val>
                                        </p:tav>
                                        <p:tav tm="100000">
                                          <p:val>
                                            <p:strVal val="#ppt_w"/>
                                          </p:val>
                                        </p:tav>
                                      </p:tavLst>
                                    </p:anim>
                                    <p:anim calcmode="lin" valueType="num">
                                      <p:cBhvr>
                                        <p:cTn id="16" dur="500" fill="hold"/>
                                        <p:tgtEl>
                                          <p:spTgt spid="8"/>
                                        </p:tgtEl>
                                        <p:attrNameLst>
                                          <p:attrName>ppt_x</p:attrName>
                                        </p:attrNameLst>
                                      </p:cBhvr>
                                      <p:tavLst>
                                        <p:tav tm="0">
                                          <p:val>
                                            <p:strVal val="#ppt_x-.3"/>
                                          </p:val>
                                        </p:tav>
                                        <p:tav tm="50000">
                                          <p:val>
                                            <p:strVal val="#ppt_x"/>
                                          </p:val>
                                        </p:tav>
                                        <p:tav tm="100000">
                                          <p:val>
                                            <p:strVal val="#ppt_x"/>
                                          </p:val>
                                        </p:tav>
                                      </p:tavLst>
                                    </p:anim>
                                    <p:anim calcmode="lin" valueType="num">
                                      <p:cBhvr>
                                        <p:cTn id="1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Documents and Settings\Administrator\桌面\新建文件夹\ppt背景图片\[(R3{Z_S`_ONBIIE_A~9F_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992"/>
            <a:ext cx="9144000" cy="6854007"/>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459089" y="908720"/>
            <a:ext cx="403187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chemeClr val="bg1"/>
                </a:solidFill>
                <a:latin typeface="华文琥珀" pitchFamily="2" charset="-122"/>
                <a:ea typeface="华文琥珀" pitchFamily="2" charset="-122"/>
              </a:rPr>
              <a:t>第二章小结</a:t>
            </a:r>
            <a:endParaRPr lang="zh-CN" altLang="en-US" sz="6000" cap="none" spc="0" dirty="0">
              <a:ln w="11430"/>
              <a:solidFill>
                <a:schemeClr val="bg1"/>
              </a:solidFill>
              <a:latin typeface="华文琥珀" pitchFamily="2" charset="-122"/>
              <a:ea typeface="华文琥珀" pitchFamily="2" charset="-122"/>
            </a:endParaRPr>
          </a:p>
        </p:txBody>
      </p:sp>
      <p:sp>
        <p:nvSpPr>
          <p:cNvPr id="9" name="矩形 8"/>
          <p:cNvSpPr/>
          <p:nvPr/>
        </p:nvSpPr>
        <p:spPr>
          <a:xfrm>
            <a:off x="194940" y="2132856"/>
            <a:ext cx="5976664" cy="452803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nSpc>
                <a:spcPct val="110000"/>
              </a:lnSpc>
            </a:pPr>
            <a:r>
              <a:rPr lang="zh-CN" altLang="en-US" sz="4400" cap="none" spc="0" dirty="0" smtClean="0">
                <a:ln w="11430"/>
                <a:solidFill>
                  <a:srgbClr val="0000FF"/>
                </a:solidFill>
                <a:latin typeface="华文琥珀" pitchFamily="2" charset="-122"/>
                <a:ea typeface="华文琥珀" pitchFamily="2" charset="-122"/>
              </a:rPr>
              <a:t>（给同志）勉励战友，</a:t>
            </a:r>
            <a:r>
              <a:rPr lang="zh-CN" altLang="en-US" sz="4400" cap="none" spc="0" dirty="0" smtClean="0">
                <a:ln w="11430"/>
                <a:solidFill>
                  <a:srgbClr val="FFFF00"/>
                </a:solidFill>
                <a:latin typeface="华文琥珀" pitchFamily="2" charset="-122"/>
                <a:ea typeface="华文琥珀" pitchFamily="2" charset="-122"/>
              </a:rPr>
              <a:t>着重写</a:t>
            </a:r>
            <a:r>
              <a:rPr lang="zh-CN" altLang="en-US" sz="4400" dirty="0">
                <a:ln w="11430"/>
                <a:solidFill>
                  <a:srgbClr val="FFFF00"/>
                </a:solidFill>
                <a:latin typeface="华文琥珀" pitchFamily="2" charset="-122"/>
                <a:ea typeface="华文琥珀" pitchFamily="2" charset="-122"/>
              </a:rPr>
              <a:t>对</a:t>
            </a:r>
            <a:r>
              <a:rPr lang="zh-CN" altLang="en-US" sz="4400" dirty="0" smtClean="0">
                <a:ln w="11430"/>
                <a:solidFill>
                  <a:srgbClr val="FFFF00"/>
                </a:solidFill>
                <a:latin typeface="华文琥珀" pitchFamily="2" charset="-122"/>
                <a:ea typeface="华文琥珀" pitchFamily="2" charset="-122"/>
              </a:rPr>
              <a:t>后</a:t>
            </a:r>
            <a:r>
              <a:rPr lang="zh-CN" altLang="en-US" sz="4400" cap="none" spc="0" dirty="0" smtClean="0">
                <a:ln w="11430"/>
                <a:solidFill>
                  <a:srgbClr val="FFFF00"/>
                </a:solidFill>
                <a:latin typeface="华文琥珀" pitchFamily="2" charset="-122"/>
                <a:ea typeface="华文琥珀" pitchFamily="2" charset="-122"/>
              </a:rPr>
              <a:t>死诸君的期待，勉励生者为</a:t>
            </a:r>
            <a:endParaRPr lang="en-US" altLang="zh-CN" sz="4400" cap="none" spc="0" dirty="0" smtClean="0">
              <a:ln w="11430"/>
              <a:solidFill>
                <a:srgbClr val="FFFF00"/>
              </a:solidFill>
              <a:latin typeface="华文琥珀" pitchFamily="2" charset="-122"/>
              <a:ea typeface="华文琥珀" pitchFamily="2" charset="-122"/>
            </a:endParaRPr>
          </a:p>
          <a:p>
            <a:pPr>
              <a:lnSpc>
                <a:spcPct val="110000"/>
              </a:lnSpc>
            </a:pPr>
            <a:r>
              <a:rPr lang="zh-CN" altLang="en-US" sz="4400" cap="none" spc="0" dirty="0" smtClean="0">
                <a:ln w="11430"/>
                <a:solidFill>
                  <a:srgbClr val="FFFF00"/>
                </a:solidFill>
                <a:latin typeface="华文琥珀" pitchFamily="2" charset="-122"/>
                <a:ea typeface="华文琥珀" pitchFamily="2" charset="-122"/>
              </a:rPr>
              <a:t>人民解放的未</a:t>
            </a:r>
            <a:endParaRPr lang="en-US" altLang="zh-CN" sz="4400" cap="none" spc="0" dirty="0" smtClean="0">
              <a:ln w="11430"/>
              <a:solidFill>
                <a:srgbClr val="FFFF00"/>
              </a:solidFill>
              <a:latin typeface="华文琥珀" pitchFamily="2" charset="-122"/>
              <a:ea typeface="华文琥珀" pitchFamily="2" charset="-122"/>
            </a:endParaRPr>
          </a:p>
          <a:p>
            <a:pPr>
              <a:lnSpc>
                <a:spcPct val="110000"/>
              </a:lnSpc>
            </a:pPr>
            <a:r>
              <a:rPr lang="zh-CN" altLang="en-US" sz="4400" cap="none" spc="0" dirty="0" smtClean="0">
                <a:ln w="11430"/>
                <a:solidFill>
                  <a:srgbClr val="FFFF00"/>
                </a:solidFill>
                <a:latin typeface="华文琥珀" pitchFamily="2" charset="-122"/>
                <a:ea typeface="华文琥珀" pitchFamily="2" charset="-122"/>
              </a:rPr>
              <a:t>竟事业记叙奋</a:t>
            </a:r>
            <a:endParaRPr lang="en-US" altLang="zh-CN" sz="4400" cap="none" spc="0" dirty="0" smtClean="0">
              <a:ln w="11430"/>
              <a:solidFill>
                <a:srgbClr val="FFFF00"/>
              </a:solidFill>
              <a:latin typeface="华文琥珀" pitchFamily="2" charset="-122"/>
              <a:ea typeface="华文琥珀" pitchFamily="2" charset="-122"/>
            </a:endParaRPr>
          </a:p>
          <a:p>
            <a:pPr>
              <a:lnSpc>
                <a:spcPct val="110000"/>
              </a:lnSpc>
            </a:pPr>
            <a:r>
              <a:rPr lang="zh-CN" altLang="en-US" sz="4400" cap="none" spc="0" dirty="0" smtClean="0">
                <a:ln w="11430"/>
                <a:solidFill>
                  <a:srgbClr val="FFFF00"/>
                </a:solidFill>
                <a:latin typeface="华文琥珀" pitchFamily="2" charset="-122"/>
                <a:ea typeface="华文琥珀" pitchFamily="2" charset="-122"/>
              </a:rPr>
              <a:t>斗下去。</a:t>
            </a:r>
            <a:endParaRPr lang="zh-CN" altLang="en-US" sz="4400" dirty="0">
              <a:ln w="11430"/>
              <a:solidFill>
                <a:srgbClr val="FFFF00"/>
              </a:solidFill>
              <a:latin typeface="华文琥珀" pitchFamily="2" charset="-122"/>
              <a:ea typeface="华文琥珀" pitchFamily="2" charset="-122"/>
            </a:endParaRPr>
          </a:p>
        </p:txBody>
      </p:sp>
    </p:spTree>
    <p:extLst>
      <p:ext uri="{BB962C8B-B14F-4D97-AF65-F5344CB8AC3E}">
        <p14:creationId xmlns:p14="http://schemas.microsoft.com/office/powerpoint/2010/main" val="203402030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fltVal val="0"/>
                                          </p:val>
                                        </p:tav>
                                        <p:tav tm="100000">
                                          <p:val>
                                            <p:strVal val="#ppt_w"/>
                                          </p:val>
                                        </p:tav>
                                      </p:tavLst>
                                    </p:anim>
                                    <p:anim calcmode="lin" valueType="num">
                                      <p:cBhvr>
                                        <p:cTn id="13" dur="1000" fill="hold"/>
                                        <p:tgtEl>
                                          <p:spTgt spid="9"/>
                                        </p:tgtEl>
                                        <p:attrNameLst>
                                          <p:attrName>ppt_h</p:attrName>
                                        </p:attrNameLst>
                                      </p:cBhvr>
                                      <p:tavLst>
                                        <p:tav tm="0">
                                          <p:val>
                                            <p:fltVal val="0"/>
                                          </p:val>
                                        </p:tav>
                                        <p:tav tm="100000">
                                          <p:val>
                                            <p:strVal val="#ppt_h"/>
                                          </p:val>
                                        </p:tav>
                                      </p:tavLst>
                                    </p:anim>
                                    <p:anim calcmode="lin" valueType="num">
                                      <p:cBhvr>
                                        <p:cTn id="14" dur="1000" fill="hold"/>
                                        <p:tgtEl>
                                          <p:spTgt spid="9"/>
                                        </p:tgtEl>
                                        <p:attrNameLst>
                                          <p:attrName>style.rotation</p:attrName>
                                        </p:attrNameLst>
                                      </p:cBhvr>
                                      <p:tavLst>
                                        <p:tav tm="0">
                                          <p:val>
                                            <p:fltVal val="90"/>
                                          </p:val>
                                        </p:tav>
                                        <p:tav tm="100000">
                                          <p:val>
                                            <p:fltVal val="0"/>
                                          </p:val>
                                        </p:tav>
                                      </p:tavLst>
                                    </p:anim>
                                    <p:animEffect transition="in" filter="fade">
                                      <p:cBhvr>
                                        <p:cTn id="1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C:\Documents and Settings\Administrator\桌面\新建文件夹\ppt背景图片\JJ{EJ~U1Z(E5)G7CJXEALA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0"/>
            <a:ext cx="916305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3325504" y="1412776"/>
            <a:ext cx="2492991"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800080"/>
                </a:solidFill>
                <a:latin typeface="华文琥珀" pitchFamily="2" charset="-122"/>
                <a:ea typeface="华文琥珀" pitchFamily="2" charset="-122"/>
              </a:rPr>
              <a:t>第三章</a:t>
            </a:r>
            <a:endParaRPr lang="zh-CN" altLang="en-US" sz="6000" cap="none" spc="0" dirty="0">
              <a:ln w="11430"/>
              <a:solidFill>
                <a:srgbClr val="800080"/>
              </a:solidFill>
              <a:latin typeface="华文琥珀" pitchFamily="2" charset="-122"/>
              <a:ea typeface="华文琥珀" pitchFamily="2" charset="-122"/>
            </a:endParaRPr>
          </a:p>
        </p:txBody>
      </p:sp>
      <p:sp>
        <p:nvSpPr>
          <p:cNvPr id="3" name="矩形 2"/>
          <p:cNvSpPr/>
          <p:nvPr/>
        </p:nvSpPr>
        <p:spPr>
          <a:xfrm>
            <a:off x="0" y="1920607"/>
            <a:ext cx="9153525" cy="2862322"/>
          </a:xfrm>
          <a:prstGeom prst="rect">
            <a:avLst/>
          </a:prstGeom>
        </p:spPr>
        <p:txBody>
          <a:bodyPr wrap="square">
            <a:spAutoFit/>
          </a:bodyPr>
          <a:lstStyle/>
          <a:p>
            <a:pPr algn="ctr">
              <a:lnSpc>
                <a:spcPct val="250000"/>
              </a:lnSpc>
            </a:pPr>
            <a:r>
              <a:rPr lang="zh-CN" altLang="zh-CN" sz="3600" dirty="0">
                <a:solidFill>
                  <a:srgbClr val="006600"/>
                </a:solidFill>
                <a:latin typeface="华文琥珀" pitchFamily="2" charset="-122"/>
                <a:ea typeface="华文琥珀" pitchFamily="2" charset="-122"/>
              </a:rPr>
              <a:t>投身革命即为家</a:t>
            </a:r>
            <a:r>
              <a:rPr lang="zh-CN" altLang="zh-CN" sz="3600" dirty="0" smtClean="0">
                <a:solidFill>
                  <a:srgbClr val="006600"/>
                </a:solidFill>
                <a:latin typeface="华文琥珀" pitchFamily="2" charset="-122"/>
                <a:ea typeface="华文琥珀" pitchFamily="2" charset="-122"/>
              </a:rPr>
              <a:t>，</a:t>
            </a:r>
            <a:r>
              <a:rPr lang="zh-CN" altLang="zh-CN" sz="3600" dirty="0" smtClean="0">
                <a:solidFill>
                  <a:srgbClr val="C00000"/>
                </a:solidFill>
                <a:latin typeface="华文琥珀" pitchFamily="2" charset="-122"/>
                <a:ea typeface="华文琥珀" pitchFamily="2" charset="-122"/>
              </a:rPr>
              <a:t>血雨腥风</a:t>
            </a:r>
            <a:r>
              <a:rPr lang="zh-CN" altLang="zh-CN" sz="3600" dirty="0">
                <a:solidFill>
                  <a:srgbClr val="006600"/>
                </a:solidFill>
                <a:latin typeface="华文琥珀" pitchFamily="2" charset="-122"/>
                <a:ea typeface="华文琥珀" pitchFamily="2" charset="-122"/>
              </a:rPr>
              <a:t>应有</a:t>
            </a:r>
            <a:r>
              <a:rPr lang="zh-CN" altLang="zh-CN" sz="3600" dirty="0">
                <a:solidFill>
                  <a:srgbClr val="C00000"/>
                </a:solidFill>
                <a:latin typeface="华文琥珀" pitchFamily="2" charset="-122"/>
                <a:ea typeface="华文琥珀" pitchFamily="2" charset="-122"/>
              </a:rPr>
              <a:t>涯</a:t>
            </a:r>
            <a:r>
              <a:rPr lang="zh-CN" altLang="zh-CN" sz="3600" dirty="0">
                <a:solidFill>
                  <a:srgbClr val="006600"/>
                </a:solidFill>
                <a:latin typeface="华文琥珀" pitchFamily="2" charset="-122"/>
                <a:ea typeface="华文琥珀" pitchFamily="2" charset="-122"/>
              </a:rPr>
              <a:t>。</a:t>
            </a:r>
          </a:p>
          <a:p>
            <a:pPr algn="ctr">
              <a:lnSpc>
                <a:spcPct val="250000"/>
              </a:lnSpc>
            </a:pPr>
            <a:r>
              <a:rPr lang="zh-CN" altLang="zh-CN" sz="3600" dirty="0">
                <a:solidFill>
                  <a:srgbClr val="C00000"/>
                </a:solidFill>
                <a:latin typeface="华文琥珀" pitchFamily="2" charset="-122"/>
                <a:ea typeface="华文琥珀" pitchFamily="2" charset="-122"/>
              </a:rPr>
              <a:t>取义成仁</a:t>
            </a:r>
            <a:r>
              <a:rPr lang="zh-CN" altLang="zh-CN" sz="3600" dirty="0">
                <a:solidFill>
                  <a:srgbClr val="006600"/>
                </a:solidFill>
                <a:latin typeface="华文琥珀" pitchFamily="2" charset="-122"/>
                <a:ea typeface="华文琥珀" pitchFamily="2" charset="-122"/>
              </a:rPr>
              <a:t>今日事</a:t>
            </a:r>
            <a:r>
              <a:rPr lang="zh-CN" altLang="zh-CN" sz="3600" dirty="0" smtClean="0">
                <a:solidFill>
                  <a:srgbClr val="006600"/>
                </a:solidFill>
                <a:latin typeface="华文琥珀" pitchFamily="2" charset="-122"/>
                <a:ea typeface="华文琥珀" pitchFamily="2" charset="-122"/>
              </a:rPr>
              <a:t>，人间</a:t>
            </a:r>
            <a:r>
              <a:rPr lang="zh-CN" altLang="zh-CN" sz="3600" dirty="0">
                <a:solidFill>
                  <a:srgbClr val="006600"/>
                </a:solidFill>
                <a:latin typeface="华文琥珀" pitchFamily="2" charset="-122"/>
                <a:ea typeface="华文琥珀" pitchFamily="2" charset="-122"/>
              </a:rPr>
              <a:t>遍种自由花。</a:t>
            </a:r>
          </a:p>
        </p:txBody>
      </p:sp>
      <p:sp>
        <p:nvSpPr>
          <p:cNvPr id="4" name="矩形 3"/>
          <p:cNvSpPr/>
          <p:nvPr/>
        </p:nvSpPr>
        <p:spPr>
          <a:xfrm>
            <a:off x="6582145" y="3115796"/>
            <a:ext cx="1980029" cy="523220"/>
          </a:xfrm>
          <a:prstGeom prst="rect">
            <a:avLst/>
          </a:prstGeom>
        </p:spPr>
        <p:txBody>
          <a:bodyPr wrap="none">
            <a:spAutoFit/>
          </a:bodyPr>
          <a:lstStyle/>
          <a:p>
            <a:r>
              <a:rPr lang="zh-CN" altLang="en-US" sz="2800" b="1" dirty="0">
                <a:solidFill>
                  <a:srgbClr val="0000FF"/>
                </a:solidFill>
                <a:latin typeface="华文楷体" pitchFamily="2" charset="-122"/>
                <a:ea typeface="华文楷体" pitchFamily="2" charset="-122"/>
              </a:rPr>
              <a:t>边际，止境</a:t>
            </a:r>
          </a:p>
        </p:txBody>
      </p:sp>
      <p:sp>
        <p:nvSpPr>
          <p:cNvPr id="11" name="矩形 10"/>
          <p:cNvSpPr/>
          <p:nvPr/>
        </p:nvSpPr>
        <p:spPr>
          <a:xfrm>
            <a:off x="1011389" y="3148806"/>
            <a:ext cx="5570756" cy="954107"/>
          </a:xfrm>
          <a:prstGeom prst="rect">
            <a:avLst/>
          </a:prstGeom>
        </p:spPr>
        <p:txBody>
          <a:bodyPr wrap="none">
            <a:spAutoFit/>
          </a:bodyPr>
          <a:lstStyle/>
          <a:p>
            <a:pPr algn="r"/>
            <a:r>
              <a:rPr lang="zh-CN" altLang="en-US" sz="2800" b="1" dirty="0" smtClean="0">
                <a:solidFill>
                  <a:srgbClr val="0000FF"/>
                </a:solidFill>
                <a:latin typeface="华文楷体" pitchFamily="2" charset="-122"/>
                <a:ea typeface="华文楷体" pitchFamily="2" charset="-122"/>
              </a:rPr>
              <a:t>风里带有腥气，血溅得像下雨一样</a:t>
            </a:r>
            <a:endParaRPr lang="en-US" altLang="zh-CN" sz="2800" b="1" dirty="0" smtClean="0">
              <a:solidFill>
                <a:srgbClr val="0000FF"/>
              </a:solidFill>
              <a:latin typeface="华文楷体" pitchFamily="2" charset="-122"/>
              <a:ea typeface="华文楷体" pitchFamily="2" charset="-122"/>
            </a:endParaRPr>
          </a:p>
          <a:p>
            <a:pPr algn="r"/>
            <a:r>
              <a:rPr lang="zh-CN" altLang="en-US" sz="2800" b="1" dirty="0" smtClean="0">
                <a:solidFill>
                  <a:srgbClr val="0000FF"/>
                </a:solidFill>
                <a:latin typeface="华文楷体" pitchFamily="2" charset="-122"/>
                <a:ea typeface="华文楷体" pitchFamily="2" charset="-122"/>
              </a:rPr>
              <a:t>形容残酷屠杀的景象</a:t>
            </a:r>
            <a:endParaRPr lang="zh-CN" altLang="en-US" sz="2800" b="1" dirty="0">
              <a:solidFill>
                <a:srgbClr val="0000FF"/>
              </a:solidFill>
              <a:latin typeface="华文楷体" pitchFamily="2" charset="-122"/>
              <a:ea typeface="华文楷体" pitchFamily="2" charset="-122"/>
            </a:endParaRPr>
          </a:p>
        </p:txBody>
      </p:sp>
      <p:sp>
        <p:nvSpPr>
          <p:cNvPr id="5" name="矩形 4"/>
          <p:cNvSpPr/>
          <p:nvPr/>
        </p:nvSpPr>
        <p:spPr>
          <a:xfrm>
            <a:off x="352612" y="4509120"/>
            <a:ext cx="8571270" cy="954107"/>
          </a:xfrm>
          <a:prstGeom prst="rect">
            <a:avLst/>
          </a:prstGeom>
        </p:spPr>
        <p:txBody>
          <a:bodyPr wrap="square">
            <a:spAutoFit/>
          </a:bodyPr>
          <a:lstStyle/>
          <a:p>
            <a:r>
              <a:rPr lang="zh-CN" altLang="en-US" sz="2800" b="1" dirty="0">
                <a:solidFill>
                  <a:srgbClr val="0000FF"/>
                </a:solidFill>
                <a:latin typeface="华文楷体" pitchFamily="2" charset="-122"/>
                <a:ea typeface="华文楷体" pitchFamily="2" charset="-122"/>
              </a:rPr>
              <a:t>即“舍生取义”“杀身成仁”。为了成全仁义，不惜牺牲生命。这里指为中国人民的解放事业而英勇牺牲。</a:t>
            </a:r>
          </a:p>
        </p:txBody>
      </p:sp>
      <p:sp>
        <p:nvSpPr>
          <p:cNvPr id="13" name="矩形 12"/>
          <p:cNvSpPr/>
          <p:nvPr/>
        </p:nvSpPr>
        <p:spPr>
          <a:xfrm>
            <a:off x="539552" y="5288340"/>
            <a:ext cx="8064895" cy="1569660"/>
          </a:xfrm>
          <a:prstGeom prst="rect">
            <a:avLst/>
          </a:prstGeom>
          <a:solidFill>
            <a:srgbClr val="002060"/>
          </a:solidFill>
          <a:scene3d>
            <a:camera prst="orthographicFront"/>
            <a:lightRig rig="threePt" dir="t"/>
          </a:scene3d>
          <a:sp3d>
            <a:bevelT w="152400" h="50800" prst="softRound"/>
          </a:sp3d>
        </p:spPr>
        <p:txBody>
          <a:bodyPr wrap="square">
            <a:spAutoFit/>
          </a:bodyPr>
          <a:lstStyle/>
          <a:p>
            <a:r>
              <a:rPr lang="zh-CN" altLang="en-US" sz="3200" b="1" dirty="0">
                <a:solidFill>
                  <a:schemeClr val="bg1"/>
                </a:solidFill>
                <a:latin typeface="华文楷体" pitchFamily="2" charset="-122"/>
                <a:ea typeface="华文楷体" pitchFamily="2" charset="-122"/>
              </a:rPr>
              <a:t>革命者四海为家，含有血腥味的风雨应当有止境，今天为正义的事业牺牲生命，反动派必将失败，自由幸福的美好理想必将实现。</a:t>
            </a:r>
            <a:r>
              <a:rPr lang="zh-CN" altLang="en-US" sz="3200" b="1" dirty="0" smtClean="0">
                <a:solidFill>
                  <a:schemeClr val="bg1"/>
                </a:solidFill>
                <a:latin typeface="华文楷体" pitchFamily="2" charset="-122"/>
                <a:ea typeface="华文楷体" pitchFamily="2" charset="-122"/>
              </a:rPr>
              <a:t>！</a:t>
            </a:r>
            <a:endParaRPr lang="zh-CN" altLang="en-US" sz="3200" b="1" dirty="0">
              <a:solidFill>
                <a:schemeClr val="bg1"/>
              </a:solidFill>
              <a:latin typeface="华文楷体" pitchFamily="2" charset="-122"/>
              <a:ea typeface="华文楷体" pitchFamily="2" charset="-122"/>
            </a:endParaRPr>
          </a:p>
        </p:txBody>
      </p:sp>
    </p:spTree>
    <p:extLst>
      <p:ext uri="{BB962C8B-B14F-4D97-AF65-F5344CB8AC3E}">
        <p14:creationId xmlns:p14="http://schemas.microsoft.com/office/powerpoint/2010/main" val="1572101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4" grpId="0"/>
      <p:bldP spid="11" grpId="0"/>
      <p:bldP spid="5" grpId="0"/>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文本框 1"/>
          <p:cNvSpPr txBox="1">
            <a:spLocks noChangeArrowheads="1"/>
          </p:cNvSpPr>
          <p:nvPr/>
        </p:nvSpPr>
        <p:spPr bwMode="auto">
          <a:xfrm>
            <a:off x="412750" y="717550"/>
            <a:ext cx="3814763"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zh-CN" sz="3000" b="1">
                <a:latin typeface="宋体" pitchFamily="2" charset="-122"/>
              </a:rPr>
              <a:t>（三）</a:t>
            </a:r>
          </a:p>
          <a:p>
            <a:pPr algn="ctr"/>
            <a:r>
              <a:rPr lang="zh-CN" altLang="zh-CN" sz="3000" b="1">
                <a:latin typeface="宋体" pitchFamily="2" charset="-122"/>
              </a:rPr>
              <a:t>投身革命即为家，</a:t>
            </a:r>
          </a:p>
          <a:p>
            <a:pPr algn="ctr"/>
            <a:r>
              <a:rPr lang="zh-CN" altLang="zh-CN" sz="3000" b="1">
                <a:latin typeface="宋体" pitchFamily="2" charset="-122"/>
              </a:rPr>
              <a:t>血雨腥风应有涯。</a:t>
            </a:r>
          </a:p>
          <a:p>
            <a:pPr algn="ctr"/>
            <a:r>
              <a:rPr lang="zh-CN" altLang="zh-CN" sz="3000" b="1">
                <a:latin typeface="宋体" pitchFamily="2" charset="-122"/>
              </a:rPr>
              <a:t>取义成仁今日事，</a:t>
            </a:r>
          </a:p>
          <a:p>
            <a:pPr algn="ctr"/>
            <a:r>
              <a:rPr lang="zh-CN" altLang="zh-CN" sz="3000" b="1">
                <a:solidFill>
                  <a:srgbClr val="FF0000"/>
                </a:solidFill>
                <a:latin typeface="宋体" pitchFamily="2" charset="-122"/>
              </a:rPr>
              <a:t>人间遍种自由花。</a:t>
            </a:r>
          </a:p>
        </p:txBody>
      </p:sp>
      <p:pic>
        <p:nvPicPr>
          <p:cNvPr id="67589" name="Picture 5"/>
          <p:cNvPicPr>
            <a:picLocks noChangeAspect="1" noChangeArrowheads="1"/>
          </p:cNvPicPr>
          <p:nvPr/>
        </p:nvPicPr>
        <p:blipFill>
          <a:blip r:embed="rId2" cstate="print"/>
          <a:srcRect/>
          <a:stretch>
            <a:fillRect/>
          </a:stretch>
        </p:blipFill>
        <p:spPr bwMode="auto">
          <a:xfrm>
            <a:off x="4206241" y="484095"/>
            <a:ext cx="3969572" cy="27001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p:cNvSpPr txBox="1">
            <a:spLocks noChangeArrowheads="1"/>
          </p:cNvSpPr>
          <p:nvPr/>
        </p:nvSpPr>
        <p:spPr bwMode="auto">
          <a:xfrm>
            <a:off x="709613" y="3302000"/>
            <a:ext cx="44751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000" b="1">
                <a:solidFill>
                  <a:srgbClr val="0000FF"/>
                </a:solidFill>
                <a:latin typeface="黑体" pitchFamily="2" charset="-122"/>
                <a:ea typeface="黑体" pitchFamily="2" charset="-122"/>
              </a:rPr>
              <a:t>如何理解诗歌前两句？</a:t>
            </a:r>
            <a:endParaRPr lang="en-US" altLang="zh-CN" sz="3000" b="1">
              <a:solidFill>
                <a:srgbClr val="0000FF"/>
              </a:solidFill>
              <a:latin typeface="黑体" pitchFamily="2" charset="-122"/>
              <a:ea typeface="黑体" pitchFamily="2" charset="-122"/>
            </a:endParaRPr>
          </a:p>
        </p:txBody>
      </p:sp>
      <p:sp>
        <p:nvSpPr>
          <p:cNvPr id="6" name="TextBox 5"/>
          <p:cNvSpPr txBox="1">
            <a:spLocks noChangeArrowheads="1"/>
          </p:cNvSpPr>
          <p:nvPr/>
        </p:nvSpPr>
        <p:spPr bwMode="auto">
          <a:xfrm>
            <a:off x="623888" y="3963988"/>
            <a:ext cx="747712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719138">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000" b="1">
                <a:latin typeface="宋体" pitchFamily="2" charset="-122"/>
              </a:rPr>
              <a:t>诗人投身革命便义无反顾，面对枪林弹雨的惨烈斗争，坦然面对生死，甘为革命献身，并且坚信人民终究得到解放。</a:t>
            </a:r>
          </a:p>
        </p:txBody>
      </p:sp>
      <p:pic>
        <p:nvPicPr>
          <p:cNvPr id="13314" name="Picture 2" descr="C:\Documents and Settings\Administrator\桌面\新建文件夹\ppt背景图片\[@4YIKLVDKV$Z1@[][%D}K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288"/>
            <a:ext cx="9144000" cy="6886576"/>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2843809" y="1196752"/>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itchFamily="2" charset="-122"/>
                <a:ea typeface="华文琥珀" pitchFamily="2" charset="-122"/>
              </a:rPr>
              <a:t>课文分析</a:t>
            </a:r>
            <a:endParaRPr lang="zh-CN" altLang="en-US" sz="6000" cap="none" spc="0" dirty="0">
              <a:ln w="11430"/>
              <a:solidFill>
                <a:srgbClr val="C00000"/>
              </a:solidFill>
              <a:latin typeface="华文琥珀" pitchFamily="2" charset="-122"/>
              <a:ea typeface="华文琥珀" pitchFamily="2" charset="-122"/>
            </a:endParaRPr>
          </a:p>
        </p:txBody>
      </p:sp>
      <p:pic>
        <p:nvPicPr>
          <p:cNvPr id="8" name="Picture 5"/>
          <p:cNvPicPr>
            <a:picLocks noChangeAspect="1" noChangeArrowheads="1"/>
          </p:cNvPicPr>
          <p:nvPr/>
        </p:nvPicPr>
        <p:blipFill>
          <a:blip r:embed="rId2" cstate="print"/>
          <a:srcRect/>
          <a:stretch>
            <a:fillRect/>
          </a:stretch>
        </p:blipFill>
        <p:spPr bwMode="auto">
          <a:xfrm>
            <a:off x="4888008" y="4037273"/>
            <a:ext cx="3814020" cy="2835015"/>
          </a:xfrm>
          <a:prstGeom prst="roundRect">
            <a:avLst>
              <a:gd name="adj" fmla="val 8594"/>
            </a:avLst>
          </a:prstGeom>
          <a:solidFill>
            <a:srgbClr val="FFFFFF">
              <a:shade val="85000"/>
            </a:srgbClr>
          </a:solidFill>
          <a:ln>
            <a:noFill/>
          </a:ln>
          <a:effectLst/>
          <a:scene3d>
            <a:camera prst="orthographicFront"/>
            <a:lightRig rig="threePt" dir="t"/>
          </a:scene3d>
          <a:sp3d>
            <a:bevelT w="152400" h="50800" prst="softRound"/>
          </a:sp3d>
        </p:spPr>
      </p:pic>
      <p:sp>
        <p:nvSpPr>
          <p:cNvPr id="9" name="TextBox 8"/>
          <p:cNvSpPr txBox="1">
            <a:spLocks noChangeArrowheads="1"/>
          </p:cNvSpPr>
          <p:nvPr/>
        </p:nvSpPr>
        <p:spPr bwMode="auto">
          <a:xfrm>
            <a:off x="229318" y="3444875"/>
            <a:ext cx="44751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200" b="1" dirty="0">
                <a:solidFill>
                  <a:srgbClr val="0000FF"/>
                </a:solidFill>
                <a:latin typeface="华文楷体" pitchFamily="2" charset="-122"/>
                <a:ea typeface="华文楷体" pitchFamily="2" charset="-122"/>
              </a:rPr>
              <a:t>如何理解诗歌前两句？</a:t>
            </a:r>
            <a:endParaRPr lang="en-US" altLang="zh-CN" sz="3200" b="1" dirty="0">
              <a:solidFill>
                <a:srgbClr val="0000FF"/>
              </a:solidFill>
              <a:latin typeface="华文楷体" pitchFamily="2" charset="-122"/>
              <a:ea typeface="华文楷体" pitchFamily="2" charset="-122"/>
            </a:endParaRPr>
          </a:p>
        </p:txBody>
      </p:sp>
      <p:sp>
        <p:nvSpPr>
          <p:cNvPr id="10" name="TextBox 9"/>
          <p:cNvSpPr txBox="1">
            <a:spLocks noChangeArrowheads="1"/>
          </p:cNvSpPr>
          <p:nvPr/>
        </p:nvSpPr>
        <p:spPr bwMode="auto">
          <a:xfrm>
            <a:off x="334064" y="3963988"/>
            <a:ext cx="459129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719138">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zh-CN" altLang="en-US" sz="3000" b="1" dirty="0" smtClean="0">
                <a:solidFill>
                  <a:srgbClr val="663300"/>
                </a:solidFill>
                <a:latin typeface="Calibri"/>
                <a:ea typeface="华文楷体" pitchFamily="2" charset="-122"/>
                <a:cs typeface="Calibri"/>
              </a:rPr>
              <a:t>❶</a:t>
            </a:r>
            <a:r>
              <a:rPr lang="zh-CN" altLang="en-US" sz="3000" b="1" dirty="0" smtClean="0">
                <a:solidFill>
                  <a:srgbClr val="663300"/>
                </a:solidFill>
                <a:latin typeface="华文楷体" pitchFamily="2" charset="-122"/>
                <a:ea typeface="华文楷体" pitchFamily="2" charset="-122"/>
              </a:rPr>
              <a:t>诗人</a:t>
            </a:r>
            <a:r>
              <a:rPr lang="zh-CN" altLang="en-US" sz="3000" b="1" dirty="0">
                <a:solidFill>
                  <a:srgbClr val="663300"/>
                </a:solidFill>
                <a:latin typeface="华文楷体" pitchFamily="2" charset="-122"/>
                <a:ea typeface="华文楷体" pitchFamily="2" charset="-122"/>
              </a:rPr>
              <a:t>投身革命便义无反顾，面对枪林弹雨的惨烈斗争，坦然面对生死，甘为革命献身</a:t>
            </a:r>
            <a:r>
              <a:rPr lang="zh-CN" altLang="en-US" sz="3000" b="1" dirty="0" smtClean="0">
                <a:solidFill>
                  <a:srgbClr val="663300"/>
                </a:solidFill>
                <a:latin typeface="华文楷体" pitchFamily="2" charset="-122"/>
                <a:ea typeface="华文楷体" pitchFamily="2" charset="-122"/>
              </a:rPr>
              <a:t>，</a:t>
            </a:r>
            <a:r>
              <a:rPr lang="zh-CN" altLang="en-US" sz="3000" b="1" dirty="0">
                <a:solidFill>
                  <a:srgbClr val="663300"/>
                </a:solidFill>
                <a:latin typeface="Calibri"/>
                <a:ea typeface="华文楷体" pitchFamily="2" charset="-122"/>
                <a:cs typeface="Calibri"/>
              </a:rPr>
              <a:t>❷</a:t>
            </a:r>
            <a:r>
              <a:rPr lang="zh-CN" altLang="en-US" sz="3000" b="1" dirty="0" smtClean="0">
                <a:solidFill>
                  <a:srgbClr val="663300"/>
                </a:solidFill>
                <a:latin typeface="华文楷体" pitchFamily="2" charset="-122"/>
                <a:ea typeface="华文楷体" pitchFamily="2" charset="-122"/>
              </a:rPr>
              <a:t>并且</a:t>
            </a:r>
            <a:r>
              <a:rPr lang="zh-CN" altLang="en-US" sz="3000" b="1" dirty="0">
                <a:solidFill>
                  <a:srgbClr val="663300"/>
                </a:solidFill>
                <a:latin typeface="华文楷体" pitchFamily="2" charset="-122"/>
                <a:ea typeface="华文楷体" pitchFamily="2" charset="-122"/>
              </a:rPr>
              <a:t>坚信人民终究得到解放。</a:t>
            </a:r>
          </a:p>
        </p:txBody>
      </p:sp>
      <p:sp>
        <p:nvSpPr>
          <p:cNvPr id="14" name="矩形 13"/>
          <p:cNvSpPr/>
          <p:nvPr/>
        </p:nvSpPr>
        <p:spPr>
          <a:xfrm>
            <a:off x="-29171" y="2347714"/>
            <a:ext cx="9153525" cy="1077218"/>
          </a:xfrm>
          <a:prstGeom prst="rect">
            <a:avLst/>
          </a:prstGeom>
        </p:spPr>
        <p:txBody>
          <a:bodyPr wrap="square">
            <a:spAutoFit/>
          </a:bodyPr>
          <a:lstStyle/>
          <a:p>
            <a:pPr algn="ctr"/>
            <a:r>
              <a:rPr lang="zh-CN" altLang="zh-CN" sz="3200" b="1" dirty="0">
                <a:solidFill>
                  <a:srgbClr val="FF00FF"/>
                </a:solidFill>
                <a:latin typeface="华文楷体" pitchFamily="2" charset="-122"/>
                <a:ea typeface="华文楷体" pitchFamily="2" charset="-122"/>
              </a:rPr>
              <a:t>投身革命即为家，血雨腥风应有涯。</a:t>
            </a:r>
          </a:p>
          <a:p>
            <a:pPr algn="ctr"/>
            <a:r>
              <a:rPr lang="zh-CN" altLang="zh-CN" sz="3200" b="1" dirty="0">
                <a:solidFill>
                  <a:srgbClr val="006600"/>
                </a:solidFill>
                <a:latin typeface="华文楷体" pitchFamily="2" charset="-122"/>
                <a:ea typeface="华文楷体" pitchFamily="2" charset="-122"/>
              </a:rPr>
              <a:t>取义成仁今日事，人间遍种自由花。</a:t>
            </a:r>
          </a:p>
        </p:txBody>
      </p:sp>
    </p:spTree>
    <p:extLst>
      <p:ext uri="{BB962C8B-B14F-4D97-AF65-F5344CB8AC3E}">
        <p14:creationId xmlns:p14="http://schemas.microsoft.com/office/powerpoint/2010/main" val="321028809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1" presetClass="entr" presetSubtype="0" fill="hold" grpId="0" nodeType="clickEffect">
                                  <p:stCondLst>
                                    <p:cond delay="0"/>
                                  </p:stCondLst>
                                  <p:iterate type="lt">
                                    <p:tmPct val="10000"/>
                                  </p:iterate>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0"/>
                                        </p:tgtEl>
                                        <p:attrNameLst>
                                          <p:attrName>ppt_y</p:attrName>
                                        </p:attrNameLst>
                                      </p:cBhvr>
                                      <p:tavLst>
                                        <p:tav tm="0">
                                          <p:val>
                                            <p:strVal val="#ppt_y"/>
                                          </p:val>
                                        </p:tav>
                                        <p:tav tm="100000">
                                          <p:val>
                                            <p:strVal val="#ppt_y"/>
                                          </p:val>
                                        </p:tav>
                                      </p:tavLst>
                                    </p:anim>
                                    <p:anim calcmode="lin" valueType="num">
                                      <p:cBhvr>
                                        <p:cTn id="31"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722"/>
            <a:ext cx="9144000" cy="6832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3203847" y="3979912"/>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FFFF00"/>
                </a:solidFill>
                <a:latin typeface="华文琥珀" pitchFamily="2" charset="-122"/>
                <a:ea typeface="华文琥珀" pitchFamily="2" charset="-122"/>
              </a:rPr>
              <a:t>梅岭三章</a:t>
            </a:r>
            <a:endParaRPr lang="zh-CN" altLang="en-US" sz="6000" cap="none" spc="0" dirty="0">
              <a:ln w="11430"/>
              <a:solidFill>
                <a:srgbClr val="FFFF00"/>
              </a:solidFill>
              <a:latin typeface="华文琥珀" pitchFamily="2" charset="-122"/>
              <a:ea typeface="华文琥珀" pitchFamily="2" charset="-122"/>
            </a:endParaRPr>
          </a:p>
        </p:txBody>
      </p:sp>
      <p:cxnSp>
        <p:nvCxnSpPr>
          <p:cNvPr id="3" name="直接连接符 2"/>
          <p:cNvCxnSpPr/>
          <p:nvPr/>
        </p:nvCxnSpPr>
        <p:spPr>
          <a:xfrm>
            <a:off x="2530807" y="5031579"/>
            <a:ext cx="4608512" cy="72008"/>
          </a:xfrm>
          <a:prstGeom prst="line">
            <a:avLst/>
          </a:prstGeom>
          <a:ln w="76200"/>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409621734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animEffect transition="in" filter="fade">
                                      <p:cBhvr>
                                        <p:cTn id="9" dur="20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2000" fill="hold"/>
                                        <p:tgtEl>
                                          <p:spTgt spid="3"/>
                                        </p:tgtEl>
                                        <p:attrNameLst>
                                          <p:attrName>ppt_w</p:attrName>
                                        </p:attrNameLst>
                                      </p:cBhvr>
                                      <p:tavLst>
                                        <p:tav tm="0">
                                          <p:val>
                                            <p:fltVal val="0"/>
                                          </p:val>
                                        </p:tav>
                                        <p:tav tm="100000">
                                          <p:val>
                                            <p:strVal val="#ppt_w"/>
                                          </p:val>
                                        </p:tav>
                                      </p:tavLst>
                                    </p:anim>
                                    <p:anim calcmode="lin" valueType="num">
                                      <p:cBhvr>
                                        <p:cTn id="13" dur="2000" fill="hold"/>
                                        <p:tgtEl>
                                          <p:spTgt spid="3"/>
                                        </p:tgtEl>
                                        <p:attrNameLst>
                                          <p:attrName>ppt_h</p:attrName>
                                        </p:attrNameLst>
                                      </p:cBhvr>
                                      <p:tavLst>
                                        <p:tav tm="0">
                                          <p:val>
                                            <p:fltVal val="0"/>
                                          </p:val>
                                        </p:tav>
                                        <p:tav tm="100000">
                                          <p:val>
                                            <p:strVal val="#ppt_h"/>
                                          </p:val>
                                        </p:tav>
                                      </p:tavLst>
                                    </p:anim>
                                    <p:animEffect transition="in" filter="fade">
                                      <p:cBhvr>
                                        <p:cTn id="1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Administrator\桌面\新建文件夹\ppt背景图片\[@4YIKLVDKV$Z1@[][%D}K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288"/>
            <a:ext cx="9144000" cy="6886576"/>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2843809" y="1196752"/>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itchFamily="2" charset="-122"/>
                <a:ea typeface="华文琥珀" pitchFamily="2" charset="-122"/>
              </a:rPr>
              <a:t>课文分析</a:t>
            </a:r>
            <a:endParaRPr lang="zh-CN" altLang="en-US" sz="6000" cap="none" spc="0" dirty="0">
              <a:ln w="11430"/>
              <a:solidFill>
                <a:srgbClr val="C00000"/>
              </a:solidFill>
              <a:latin typeface="华文琥珀" pitchFamily="2" charset="-122"/>
              <a:ea typeface="华文琥珀" pitchFamily="2" charset="-122"/>
            </a:endParaRPr>
          </a:p>
        </p:txBody>
      </p:sp>
      <p:sp>
        <p:nvSpPr>
          <p:cNvPr id="6" name="矩形 5"/>
          <p:cNvSpPr/>
          <p:nvPr/>
        </p:nvSpPr>
        <p:spPr>
          <a:xfrm>
            <a:off x="-29171" y="2347714"/>
            <a:ext cx="9153525" cy="1077218"/>
          </a:xfrm>
          <a:prstGeom prst="rect">
            <a:avLst/>
          </a:prstGeom>
        </p:spPr>
        <p:txBody>
          <a:bodyPr wrap="square">
            <a:spAutoFit/>
          </a:bodyPr>
          <a:lstStyle/>
          <a:p>
            <a:pPr algn="ctr"/>
            <a:r>
              <a:rPr lang="zh-CN" altLang="zh-CN" sz="3200" b="1" dirty="0">
                <a:solidFill>
                  <a:srgbClr val="006600"/>
                </a:solidFill>
                <a:latin typeface="华文楷体" pitchFamily="2" charset="-122"/>
                <a:ea typeface="华文楷体" pitchFamily="2" charset="-122"/>
              </a:rPr>
              <a:t>投身革命即为家，血雨腥风应有涯。</a:t>
            </a:r>
          </a:p>
          <a:p>
            <a:pPr algn="ctr"/>
            <a:r>
              <a:rPr lang="zh-CN" altLang="zh-CN" sz="3200" b="1" dirty="0">
                <a:solidFill>
                  <a:srgbClr val="006600"/>
                </a:solidFill>
                <a:latin typeface="华文楷体" pitchFamily="2" charset="-122"/>
                <a:ea typeface="华文楷体" pitchFamily="2" charset="-122"/>
              </a:rPr>
              <a:t>取义成仁今日事，</a:t>
            </a:r>
            <a:r>
              <a:rPr lang="zh-CN" altLang="zh-CN" sz="3200" b="1" dirty="0">
                <a:solidFill>
                  <a:srgbClr val="FF00FF"/>
                </a:solidFill>
                <a:latin typeface="华文楷体" pitchFamily="2" charset="-122"/>
                <a:ea typeface="华文楷体" pitchFamily="2" charset="-122"/>
              </a:rPr>
              <a:t>人间遍种自由花。</a:t>
            </a:r>
          </a:p>
        </p:txBody>
      </p:sp>
      <p:sp>
        <p:nvSpPr>
          <p:cNvPr id="74753" name="矩形 1"/>
          <p:cNvSpPr>
            <a:spLocks noChangeArrowheads="1"/>
          </p:cNvSpPr>
          <p:nvPr/>
        </p:nvSpPr>
        <p:spPr bwMode="auto">
          <a:xfrm>
            <a:off x="0" y="3452498"/>
            <a:ext cx="69881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dirty="0" smtClean="0">
                <a:solidFill>
                  <a:srgbClr val="0000FF"/>
                </a:solidFill>
                <a:latin typeface="华文楷体" pitchFamily="2" charset="-122"/>
                <a:ea typeface="华文楷体" pitchFamily="2" charset="-122"/>
              </a:rPr>
              <a:t>怎么理解“</a:t>
            </a:r>
            <a:r>
              <a:rPr lang="zh-CN" altLang="en-US" sz="3200" b="1" dirty="0">
                <a:solidFill>
                  <a:srgbClr val="0000FF"/>
                </a:solidFill>
                <a:latin typeface="华文楷体" pitchFamily="2" charset="-122"/>
                <a:ea typeface="华文楷体" pitchFamily="2" charset="-122"/>
              </a:rPr>
              <a:t>人间遍种自由花</a:t>
            </a:r>
            <a:r>
              <a:rPr lang="zh-CN" altLang="en-US" sz="3200" b="1" dirty="0" smtClean="0">
                <a:solidFill>
                  <a:srgbClr val="0000FF"/>
                </a:solidFill>
                <a:latin typeface="华文楷体" pitchFamily="2" charset="-122"/>
                <a:ea typeface="华文楷体" pitchFamily="2" charset="-122"/>
              </a:rPr>
              <a:t>”的含义</a:t>
            </a:r>
            <a:endParaRPr lang="zh-CN" altLang="en-US" sz="3200" b="1" dirty="0">
              <a:solidFill>
                <a:srgbClr val="0000FF"/>
              </a:solidFill>
              <a:latin typeface="华文楷体" pitchFamily="2" charset="-122"/>
              <a:ea typeface="华文楷体" pitchFamily="2" charset="-122"/>
            </a:endParaRPr>
          </a:p>
        </p:txBody>
      </p:sp>
      <p:sp>
        <p:nvSpPr>
          <p:cNvPr id="3" name="TextBox 2"/>
          <p:cNvSpPr txBox="1">
            <a:spLocks noChangeArrowheads="1"/>
          </p:cNvSpPr>
          <p:nvPr/>
        </p:nvSpPr>
        <p:spPr bwMode="auto">
          <a:xfrm>
            <a:off x="306879" y="4115952"/>
            <a:ext cx="4581129"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indent="0"/>
            <a:r>
              <a:rPr lang="zh-CN" altLang="en-US" sz="2800" b="1" dirty="0" smtClean="0">
                <a:solidFill>
                  <a:srgbClr val="663300"/>
                </a:solidFill>
                <a:latin typeface="Calibri"/>
                <a:ea typeface="华文楷体" pitchFamily="2" charset="-122"/>
                <a:cs typeface="Calibri"/>
              </a:rPr>
              <a:t>❶ </a:t>
            </a:r>
            <a:r>
              <a:rPr lang="zh-CN" altLang="en-US" sz="2800" b="1" dirty="0" smtClean="0">
                <a:solidFill>
                  <a:srgbClr val="663300"/>
                </a:solidFill>
                <a:latin typeface="华文楷体" pitchFamily="2" charset="-122"/>
                <a:ea typeface="华文楷体" pitchFamily="2" charset="-122"/>
              </a:rPr>
              <a:t>“自由花”比喻革命成功、人民解放。</a:t>
            </a:r>
            <a:r>
              <a:rPr lang="zh-CN" altLang="en-US" sz="2800" b="1" dirty="0">
                <a:solidFill>
                  <a:srgbClr val="663300"/>
                </a:solidFill>
                <a:latin typeface="Calibri"/>
                <a:ea typeface="华文楷体" pitchFamily="2" charset="-122"/>
                <a:cs typeface="Calibri"/>
              </a:rPr>
              <a:t>❷ </a:t>
            </a:r>
            <a:r>
              <a:rPr lang="zh-CN" altLang="en-US" sz="2800" b="1" dirty="0" smtClean="0">
                <a:solidFill>
                  <a:srgbClr val="663300"/>
                </a:solidFill>
                <a:latin typeface="华文楷体" pitchFamily="2" charset="-122"/>
                <a:ea typeface="华文楷体" pitchFamily="2" charset="-122"/>
              </a:rPr>
              <a:t>“</a:t>
            </a:r>
            <a:r>
              <a:rPr lang="zh-CN" altLang="zh-CN" sz="2800" b="1" dirty="0">
                <a:solidFill>
                  <a:srgbClr val="663300"/>
                </a:solidFill>
                <a:latin typeface="华文楷体" pitchFamily="2" charset="-122"/>
                <a:ea typeface="华文楷体" pitchFamily="2" charset="-122"/>
              </a:rPr>
              <a:t>人间遍种自由花</a:t>
            </a:r>
            <a:r>
              <a:rPr lang="zh-CN" altLang="zh-CN" sz="2800" b="1" dirty="0" smtClean="0">
                <a:solidFill>
                  <a:srgbClr val="663300"/>
                </a:solidFill>
                <a:latin typeface="华文楷体" pitchFamily="2" charset="-122"/>
                <a:ea typeface="华文楷体" pitchFamily="2" charset="-122"/>
              </a:rPr>
              <a:t>。</a:t>
            </a:r>
            <a:r>
              <a:rPr lang="zh-CN" altLang="en-US" sz="2800" b="1" dirty="0" smtClean="0">
                <a:solidFill>
                  <a:srgbClr val="663300"/>
                </a:solidFill>
                <a:latin typeface="华文楷体" pitchFamily="2" charset="-122"/>
                <a:ea typeface="华文楷体" pitchFamily="2" charset="-122"/>
              </a:rPr>
              <a:t>”是诗人对革命胜利后的美好畅想，也是诗人甘愿取义成仁、头悬国门的真正意义之所在</a:t>
            </a:r>
            <a:endParaRPr lang="zh-CN" altLang="en-US" sz="2800" b="1" dirty="0">
              <a:solidFill>
                <a:srgbClr val="663300"/>
              </a:solidFill>
              <a:latin typeface="华文楷体" pitchFamily="2" charset="-122"/>
              <a:ea typeface="华文楷体" pitchFamily="2" charset="-122"/>
            </a:endParaRPr>
          </a:p>
        </p:txBody>
      </p:sp>
      <p:pic>
        <p:nvPicPr>
          <p:cNvPr id="8" name="Picture 5"/>
          <p:cNvPicPr>
            <a:picLocks noChangeAspect="1" noChangeArrowheads="1"/>
          </p:cNvPicPr>
          <p:nvPr/>
        </p:nvPicPr>
        <p:blipFill>
          <a:blip r:embed="rId3" cstate="print"/>
          <a:srcRect/>
          <a:stretch>
            <a:fillRect/>
          </a:stretch>
        </p:blipFill>
        <p:spPr bwMode="auto">
          <a:xfrm>
            <a:off x="4888008" y="4037273"/>
            <a:ext cx="3814020" cy="2835015"/>
          </a:xfrm>
          <a:prstGeom prst="roundRect">
            <a:avLst>
              <a:gd name="adj" fmla="val 8594"/>
            </a:avLst>
          </a:prstGeom>
          <a:solidFill>
            <a:srgbClr val="FFFFFF">
              <a:shade val="85000"/>
            </a:srgbClr>
          </a:solidFill>
          <a:ln>
            <a:noFill/>
          </a:ln>
          <a:effectLst/>
          <a:scene3d>
            <a:camera prst="orthographicFront"/>
            <a:lightRig rig="threePt" dir="t"/>
          </a:scene3d>
          <a:sp3d>
            <a:bevelT w="152400" h="50800" prst="softRound"/>
          </a:sp3d>
        </p:spPr>
      </p:pic>
    </p:spTree>
    <p:extLst>
      <p:ext uri="{BB962C8B-B14F-4D97-AF65-F5344CB8AC3E}">
        <p14:creationId xmlns:p14="http://schemas.microsoft.com/office/powerpoint/2010/main" val="20197035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4753"/>
                                        </p:tgtEl>
                                        <p:attrNameLst>
                                          <p:attrName>style.visibility</p:attrName>
                                        </p:attrNameLst>
                                      </p:cBhvr>
                                      <p:to>
                                        <p:strVal val="visible"/>
                                      </p:to>
                                    </p:set>
                                    <p:animEffect transition="in" filter="fade">
                                      <p:cBhvr>
                                        <p:cTn id="7" dur="1000"/>
                                        <p:tgtEl>
                                          <p:spTgt spid="74753"/>
                                        </p:tgtEl>
                                      </p:cBhvr>
                                    </p:animEffect>
                                    <p:anim calcmode="lin" valueType="num">
                                      <p:cBhvr>
                                        <p:cTn id="8" dur="1000" fill="hold"/>
                                        <p:tgtEl>
                                          <p:spTgt spid="74753"/>
                                        </p:tgtEl>
                                        <p:attrNameLst>
                                          <p:attrName>ppt_x</p:attrName>
                                        </p:attrNameLst>
                                      </p:cBhvr>
                                      <p:tavLst>
                                        <p:tav tm="0">
                                          <p:val>
                                            <p:strVal val="#ppt_x"/>
                                          </p:val>
                                        </p:tav>
                                        <p:tav tm="100000">
                                          <p:val>
                                            <p:strVal val="#ppt_x"/>
                                          </p:val>
                                        </p:tav>
                                      </p:tavLst>
                                    </p:anim>
                                    <p:anim calcmode="lin" valueType="num">
                                      <p:cBhvr>
                                        <p:cTn id="9" dur="1000" fill="hold"/>
                                        <p:tgtEl>
                                          <p:spTgt spid="7475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3"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Documents and Settings\Administrator\桌面\新建文件夹\ppt背景图片\[@4YIKLVDKV$Z1@[][%D}K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288"/>
            <a:ext cx="9144000" cy="6886576"/>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2843809" y="1196752"/>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itchFamily="2" charset="-122"/>
                <a:ea typeface="华文琥珀" pitchFamily="2" charset="-122"/>
              </a:rPr>
              <a:t>课文分析</a:t>
            </a:r>
            <a:endParaRPr lang="zh-CN" altLang="en-US" sz="6000" cap="none" spc="0" dirty="0">
              <a:ln w="11430"/>
              <a:solidFill>
                <a:srgbClr val="C00000"/>
              </a:solidFill>
              <a:latin typeface="华文琥珀" pitchFamily="2" charset="-122"/>
              <a:ea typeface="华文琥珀" pitchFamily="2" charset="-122"/>
            </a:endParaRPr>
          </a:p>
        </p:txBody>
      </p:sp>
      <p:sp>
        <p:nvSpPr>
          <p:cNvPr id="10" name="矩形 9"/>
          <p:cNvSpPr/>
          <p:nvPr/>
        </p:nvSpPr>
        <p:spPr>
          <a:xfrm>
            <a:off x="-29171" y="2347714"/>
            <a:ext cx="9153525" cy="1077218"/>
          </a:xfrm>
          <a:prstGeom prst="rect">
            <a:avLst/>
          </a:prstGeom>
        </p:spPr>
        <p:txBody>
          <a:bodyPr wrap="square">
            <a:spAutoFit/>
          </a:bodyPr>
          <a:lstStyle/>
          <a:p>
            <a:pPr algn="ctr"/>
            <a:r>
              <a:rPr lang="zh-CN" altLang="zh-CN" sz="3200" b="1" dirty="0">
                <a:solidFill>
                  <a:srgbClr val="006600"/>
                </a:solidFill>
                <a:latin typeface="华文楷体" pitchFamily="2" charset="-122"/>
                <a:ea typeface="华文楷体" pitchFamily="2" charset="-122"/>
              </a:rPr>
              <a:t>投身革命即为家，血雨腥风应有涯。</a:t>
            </a:r>
          </a:p>
          <a:p>
            <a:pPr algn="ctr"/>
            <a:r>
              <a:rPr lang="zh-CN" altLang="zh-CN" sz="3200" b="1" dirty="0">
                <a:solidFill>
                  <a:srgbClr val="006600"/>
                </a:solidFill>
                <a:latin typeface="华文楷体" pitchFamily="2" charset="-122"/>
                <a:ea typeface="华文楷体" pitchFamily="2" charset="-122"/>
              </a:rPr>
              <a:t>取义成仁今日事，人间遍种自由花。</a:t>
            </a:r>
          </a:p>
        </p:txBody>
      </p:sp>
      <p:sp>
        <p:nvSpPr>
          <p:cNvPr id="2" name="矩形 1"/>
          <p:cNvSpPr/>
          <p:nvPr/>
        </p:nvSpPr>
        <p:spPr>
          <a:xfrm>
            <a:off x="-24582" y="3612594"/>
            <a:ext cx="5109091" cy="584775"/>
          </a:xfrm>
          <a:prstGeom prst="rect">
            <a:avLst/>
          </a:prstGeom>
        </p:spPr>
        <p:txBody>
          <a:bodyPr wrap="none">
            <a:spAutoFit/>
          </a:bodyPr>
          <a:lstStyle/>
          <a:p>
            <a:r>
              <a:rPr lang="zh-CN" altLang="en-US" sz="3200" b="1" noProof="1">
                <a:solidFill>
                  <a:srgbClr val="0000FF"/>
                </a:solidFill>
                <a:latin typeface="华文楷体" pitchFamily="2" charset="-122"/>
                <a:ea typeface="华文楷体" pitchFamily="2" charset="-122"/>
                <a:sym typeface="宋体" panose="02010600030101010101" pitchFamily="2" charset="-122"/>
              </a:rPr>
              <a:t>请从修辞的角度赏析这一章</a:t>
            </a:r>
            <a:endParaRPr lang="zh-CN" altLang="en-US" sz="3200" b="1" dirty="0">
              <a:solidFill>
                <a:srgbClr val="0000FF"/>
              </a:solidFill>
              <a:latin typeface="华文楷体" pitchFamily="2" charset="-122"/>
              <a:ea typeface="华文楷体" pitchFamily="2" charset="-122"/>
            </a:endParaRPr>
          </a:p>
        </p:txBody>
      </p:sp>
      <p:sp>
        <p:nvSpPr>
          <p:cNvPr id="11" name="矩形 10"/>
          <p:cNvSpPr/>
          <p:nvPr/>
        </p:nvSpPr>
        <p:spPr>
          <a:xfrm>
            <a:off x="62864" y="4448349"/>
            <a:ext cx="738664" cy="1047723"/>
          </a:xfrm>
          <a:prstGeom prst="rect">
            <a:avLst/>
          </a:prstGeom>
          <a:noFill/>
        </p:spPr>
        <p:txBody>
          <a:bodyPr vert="eaVert"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600" cap="none" spc="0" dirty="0" smtClean="0">
                <a:ln w="11430"/>
                <a:solidFill>
                  <a:srgbClr val="FF00FF"/>
                </a:solidFill>
                <a:latin typeface="华文琥珀" pitchFamily="2" charset="-122"/>
                <a:ea typeface="华文琥珀" pitchFamily="2" charset="-122"/>
              </a:rPr>
              <a:t>比喻</a:t>
            </a:r>
            <a:endParaRPr lang="zh-CN" altLang="en-US" sz="3600" cap="none" spc="0" dirty="0">
              <a:ln w="11430"/>
              <a:solidFill>
                <a:srgbClr val="FF00FF"/>
              </a:solidFill>
              <a:latin typeface="华文琥珀" pitchFamily="2" charset="-122"/>
              <a:ea typeface="华文琥珀" pitchFamily="2" charset="-122"/>
            </a:endParaRPr>
          </a:p>
        </p:txBody>
      </p:sp>
      <p:sp>
        <p:nvSpPr>
          <p:cNvPr id="12" name="矩形 11"/>
          <p:cNvSpPr/>
          <p:nvPr/>
        </p:nvSpPr>
        <p:spPr>
          <a:xfrm>
            <a:off x="62864" y="5806380"/>
            <a:ext cx="738664" cy="1047723"/>
          </a:xfrm>
          <a:prstGeom prst="rect">
            <a:avLst/>
          </a:prstGeom>
          <a:noFill/>
        </p:spPr>
        <p:txBody>
          <a:bodyPr vert="eaVert"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600" cap="none" spc="0" dirty="0" smtClean="0">
                <a:ln w="11430"/>
                <a:solidFill>
                  <a:srgbClr val="FF00FF"/>
                </a:solidFill>
                <a:latin typeface="华文琥珀" pitchFamily="2" charset="-122"/>
                <a:ea typeface="华文琥珀" pitchFamily="2" charset="-122"/>
              </a:rPr>
              <a:t>引用</a:t>
            </a:r>
            <a:endParaRPr lang="zh-CN" altLang="en-US" sz="3600" cap="none" spc="0" dirty="0">
              <a:ln w="11430"/>
              <a:solidFill>
                <a:srgbClr val="FF00FF"/>
              </a:solidFill>
              <a:latin typeface="华文琥珀" pitchFamily="2" charset="-122"/>
              <a:ea typeface="华文琥珀" pitchFamily="2" charset="-122"/>
            </a:endParaRPr>
          </a:p>
        </p:txBody>
      </p:sp>
      <p:sp>
        <p:nvSpPr>
          <p:cNvPr id="3" name="矩形 2"/>
          <p:cNvSpPr/>
          <p:nvPr/>
        </p:nvSpPr>
        <p:spPr>
          <a:xfrm>
            <a:off x="804404" y="4453796"/>
            <a:ext cx="8319949" cy="523220"/>
          </a:xfrm>
          <a:prstGeom prst="rect">
            <a:avLst/>
          </a:prstGeom>
        </p:spPr>
        <p:txBody>
          <a:bodyPr wrap="square">
            <a:spAutoFit/>
          </a:bodyPr>
          <a:lstStyle/>
          <a:p>
            <a:r>
              <a:rPr lang="zh-CN" altLang="zh-CN" sz="2800" b="1" dirty="0">
                <a:solidFill>
                  <a:srgbClr val="663300"/>
                </a:solidFill>
                <a:latin typeface="华文楷体" pitchFamily="2" charset="-122"/>
                <a:ea typeface="华文楷体" pitchFamily="2" charset="-122"/>
              </a:rPr>
              <a:t>“血雨腥风”借喻国民党反动派对革命人民的镇压，</a:t>
            </a:r>
            <a:endParaRPr lang="zh-CN" altLang="en-US" sz="2800" b="1" dirty="0">
              <a:solidFill>
                <a:srgbClr val="663300"/>
              </a:solidFill>
              <a:latin typeface="华文楷体" pitchFamily="2" charset="-122"/>
              <a:ea typeface="华文楷体" pitchFamily="2" charset="-122"/>
            </a:endParaRPr>
          </a:p>
        </p:txBody>
      </p:sp>
      <p:sp>
        <p:nvSpPr>
          <p:cNvPr id="4" name="矩形 3"/>
          <p:cNvSpPr/>
          <p:nvPr/>
        </p:nvSpPr>
        <p:spPr>
          <a:xfrm>
            <a:off x="827250" y="4978087"/>
            <a:ext cx="5929828" cy="523220"/>
          </a:xfrm>
          <a:prstGeom prst="rect">
            <a:avLst/>
          </a:prstGeom>
        </p:spPr>
        <p:txBody>
          <a:bodyPr wrap="none">
            <a:spAutoFit/>
          </a:bodyPr>
          <a:lstStyle/>
          <a:p>
            <a:r>
              <a:rPr lang="zh-CN" altLang="zh-CN" sz="2800" b="1" dirty="0">
                <a:solidFill>
                  <a:srgbClr val="663300"/>
                </a:solidFill>
                <a:latin typeface="华文楷体" pitchFamily="2" charset="-122"/>
                <a:ea typeface="华文楷体" pitchFamily="2" charset="-122"/>
              </a:rPr>
              <a:t>“自由花”借喻革命成功、人民解放</a:t>
            </a:r>
            <a:endParaRPr lang="zh-CN" altLang="en-US" sz="2800" b="1" dirty="0">
              <a:solidFill>
                <a:srgbClr val="663300"/>
              </a:solidFill>
              <a:latin typeface="华文楷体" pitchFamily="2" charset="-122"/>
              <a:ea typeface="华文楷体" pitchFamily="2" charset="-122"/>
            </a:endParaRPr>
          </a:p>
        </p:txBody>
      </p:sp>
      <p:sp>
        <p:nvSpPr>
          <p:cNvPr id="5" name="矩形 4"/>
          <p:cNvSpPr/>
          <p:nvPr/>
        </p:nvSpPr>
        <p:spPr>
          <a:xfrm>
            <a:off x="1624712" y="4511628"/>
            <a:ext cx="6679332" cy="954107"/>
          </a:xfrm>
          <a:prstGeom prst="rect">
            <a:avLst/>
          </a:prstGeom>
          <a:solidFill>
            <a:srgbClr val="002060"/>
          </a:solidFill>
          <a:scene3d>
            <a:camera prst="orthographicFront"/>
            <a:lightRig rig="threePt" dir="t"/>
          </a:scene3d>
          <a:sp3d>
            <a:bevelT w="152400" h="50800" prst="softRound"/>
          </a:sp3d>
        </p:spPr>
        <p:txBody>
          <a:bodyPr wrap="square">
            <a:spAutoFit/>
          </a:bodyPr>
          <a:lstStyle/>
          <a:p>
            <a:r>
              <a:rPr lang="zh-CN" altLang="zh-CN" sz="2800" b="1" dirty="0">
                <a:solidFill>
                  <a:schemeClr val="bg1"/>
                </a:solidFill>
                <a:latin typeface="华文楷体" pitchFamily="2" charset="-122"/>
                <a:ea typeface="华文楷体" pitchFamily="2" charset="-122"/>
              </a:rPr>
              <a:t>这两句表达了作者</a:t>
            </a:r>
            <a:r>
              <a:rPr lang="zh-CN" altLang="zh-CN" sz="2800" b="1" dirty="0">
                <a:solidFill>
                  <a:srgbClr val="FFFF00"/>
                </a:solidFill>
                <a:latin typeface="华文楷体" pitchFamily="2" charset="-122"/>
                <a:ea typeface="华文楷体" pitchFamily="2" charset="-122"/>
              </a:rPr>
              <a:t>坚信革命一定能取得胜利的乐观主义精神。</a:t>
            </a:r>
            <a:endParaRPr lang="zh-CN" altLang="en-US" sz="2800" dirty="0">
              <a:solidFill>
                <a:srgbClr val="FFFF00"/>
              </a:solidFill>
              <a:latin typeface="华文楷体" pitchFamily="2" charset="-122"/>
              <a:ea typeface="华文楷体" pitchFamily="2" charset="-122"/>
            </a:endParaRPr>
          </a:p>
        </p:txBody>
      </p:sp>
      <p:sp>
        <p:nvSpPr>
          <p:cNvPr id="6" name="矩形 5"/>
          <p:cNvSpPr/>
          <p:nvPr/>
        </p:nvSpPr>
        <p:spPr>
          <a:xfrm>
            <a:off x="827249" y="5903893"/>
            <a:ext cx="8297103" cy="954107"/>
          </a:xfrm>
          <a:prstGeom prst="rect">
            <a:avLst/>
          </a:prstGeom>
        </p:spPr>
        <p:txBody>
          <a:bodyPr wrap="square">
            <a:spAutoFit/>
          </a:bodyPr>
          <a:lstStyle/>
          <a:p>
            <a:r>
              <a:rPr lang="zh-CN" altLang="zh-CN" sz="2800" b="1" dirty="0">
                <a:solidFill>
                  <a:srgbClr val="663300"/>
                </a:solidFill>
                <a:latin typeface="华文楷体" pitchFamily="2" charset="-122"/>
                <a:ea typeface="华文楷体" pitchFamily="2" charset="-122"/>
              </a:rPr>
              <a:t>“取义成仁今日事”借用古语“舍生取义”“杀身成仁”</a:t>
            </a:r>
            <a:endParaRPr lang="zh-CN" altLang="en-US" sz="2800" b="1" dirty="0">
              <a:solidFill>
                <a:srgbClr val="663300"/>
              </a:solidFill>
              <a:latin typeface="华文楷体" pitchFamily="2" charset="-122"/>
              <a:ea typeface="华文楷体" pitchFamily="2" charset="-122"/>
            </a:endParaRPr>
          </a:p>
        </p:txBody>
      </p:sp>
      <p:sp>
        <p:nvSpPr>
          <p:cNvPr id="17" name="矩形 16"/>
          <p:cNvSpPr/>
          <p:nvPr/>
        </p:nvSpPr>
        <p:spPr>
          <a:xfrm>
            <a:off x="1616401" y="5853187"/>
            <a:ext cx="6679332" cy="954107"/>
          </a:xfrm>
          <a:prstGeom prst="rect">
            <a:avLst/>
          </a:prstGeom>
          <a:solidFill>
            <a:srgbClr val="002060"/>
          </a:solidFill>
          <a:scene3d>
            <a:camera prst="orthographicFront"/>
            <a:lightRig rig="threePt" dir="t"/>
          </a:scene3d>
          <a:sp3d>
            <a:bevelT w="152400" h="50800" prst="softRound"/>
          </a:sp3d>
        </p:spPr>
        <p:txBody>
          <a:bodyPr wrap="square">
            <a:spAutoFit/>
          </a:bodyPr>
          <a:lstStyle/>
          <a:p>
            <a:r>
              <a:rPr lang="zh-CN" altLang="zh-CN" sz="2800" b="1" dirty="0" smtClean="0">
                <a:solidFill>
                  <a:schemeClr val="bg1"/>
                </a:solidFill>
                <a:latin typeface="华文楷体" pitchFamily="2" charset="-122"/>
                <a:ea typeface="华文楷体" pitchFamily="2" charset="-122"/>
              </a:rPr>
              <a:t>表</a:t>
            </a:r>
            <a:r>
              <a:rPr lang="zh-CN" altLang="en-US" sz="2800" b="1" dirty="0" smtClean="0">
                <a:solidFill>
                  <a:schemeClr val="bg1"/>
                </a:solidFill>
                <a:latin typeface="华文楷体" pitchFamily="2" charset="-122"/>
                <a:ea typeface="华文楷体" pitchFamily="2" charset="-122"/>
              </a:rPr>
              <a:t>现</a:t>
            </a:r>
            <a:r>
              <a:rPr lang="zh-CN" altLang="zh-CN" sz="2800" b="1" dirty="0" smtClean="0">
                <a:solidFill>
                  <a:schemeClr val="bg1"/>
                </a:solidFill>
                <a:latin typeface="华文楷体" pitchFamily="2" charset="-122"/>
                <a:ea typeface="华文楷体" pitchFamily="2" charset="-122"/>
              </a:rPr>
              <a:t>了</a:t>
            </a:r>
            <a:r>
              <a:rPr lang="zh-CN" altLang="zh-CN" sz="2800" b="1" dirty="0" smtClean="0">
                <a:solidFill>
                  <a:srgbClr val="FFFF00"/>
                </a:solidFill>
                <a:latin typeface="华文楷体" pitchFamily="2" charset="-122"/>
                <a:ea typeface="华文楷体" pitchFamily="2" charset="-122"/>
              </a:rPr>
              <a:t>作者</a:t>
            </a:r>
            <a:r>
              <a:rPr lang="zh-CN" altLang="en-US" sz="2800" b="1" dirty="0" smtClean="0">
                <a:solidFill>
                  <a:srgbClr val="FFFF00"/>
                </a:solidFill>
                <a:latin typeface="华文楷体" pitchFamily="2" charset="-122"/>
                <a:ea typeface="华文楷体" pitchFamily="2" charset="-122"/>
              </a:rPr>
              <a:t>愿</a:t>
            </a:r>
            <a:r>
              <a:rPr lang="zh-CN" altLang="zh-CN" sz="2800" b="1" dirty="0" smtClean="0">
                <a:solidFill>
                  <a:srgbClr val="FFFF00"/>
                </a:solidFill>
                <a:latin typeface="华文楷体" pitchFamily="2" charset="-122"/>
                <a:ea typeface="华文楷体" pitchFamily="2" charset="-122"/>
              </a:rPr>
              <a:t>为</a:t>
            </a:r>
            <a:r>
              <a:rPr lang="zh-CN" altLang="zh-CN" sz="2800" b="1" dirty="0">
                <a:solidFill>
                  <a:srgbClr val="FFFF00"/>
                </a:solidFill>
                <a:latin typeface="华文楷体" pitchFamily="2" charset="-122"/>
                <a:ea typeface="华文楷体" pitchFamily="2" charset="-122"/>
              </a:rPr>
              <a:t>真理、为中国人民的解放而</a:t>
            </a:r>
            <a:r>
              <a:rPr lang="zh-CN" altLang="zh-CN" sz="2800" b="1" dirty="0" smtClean="0">
                <a:solidFill>
                  <a:srgbClr val="FFFF00"/>
                </a:solidFill>
                <a:latin typeface="华文楷体" pitchFamily="2" charset="-122"/>
                <a:ea typeface="华文楷体" pitchFamily="2" charset="-122"/>
              </a:rPr>
              <a:t>英勇牺牲</a:t>
            </a:r>
            <a:r>
              <a:rPr lang="zh-CN" altLang="en-US" sz="2800" b="1" dirty="0" smtClean="0">
                <a:solidFill>
                  <a:srgbClr val="FFFF00"/>
                </a:solidFill>
                <a:latin typeface="华文楷体" pitchFamily="2" charset="-122"/>
                <a:ea typeface="华文楷体" pitchFamily="2" charset="-122"/>
              </a:rPr>
              <a:t>的决心</a:t>
            </a:r>
            <a:r>
              <a:rPr lang="zh-CN" altLang="zh-CN" sz="2800" b="1" dirty="0" smtClean="0">
                <a:solidFill>
                  <a:srgbClr val="FFFF00"/>
                </a:solidFill>
                <a:latin typeface="华文楷体" pitchFamily="2" charset="-122"/>
                <a:ea typeface="华文楷体" pitchFamily="2" charset="-122"/>
              </a:rPr>
              <a:t>。</a:t>
            </a:r>
            <a:endParaRPr lang="zh-CN" altLang="en-US" sz="2800" b="1" dirty="0">
              <a:solidFill>
                <a:srgbClr val="FFFF00"/>
              </a:solidFill>
              <a:latin typeface="华文楷体" pitchFamily="2" charset="-122"/>
              <a:ea typeface="华文楷体" pitchFamily="2" charset="-122"/>
            </a:endParaRPr>
          </a:p>
        </p:txBody>
      </p:sp>
    </p:spTree>
    <p:extLst>
      <p:ext uri="{BB962C8B-B14F-4D97-AF65-F5344CB8AC3E}">
        <p14:creationId xmlns:p14="http://schemas.microsoft.com/office/powerpoint/2010/main" val="22549202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0"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800" decel="100000"/>
                                        <p:tgtEl>
                                          <p:spTgt spid="11"/>
                                        </p:tgtEl>
                                      </p:cBhvr>
                                    </p:animEffect>
                                    <p:anim calcmode="lin" valueType="num">
                                      <p:cBhvr>
                                        <p:cTn id="14" dur="800" decel="100000" fill="hold"/>
                                        <p:tgtEl>
                                          <p:spTgt spid="11"/>
                                        </p:tgtEl>
                                        <p:attrNameLst>
                                          <p:attrName>style.rotation</p:attrName>
                                        </p:attrNameLst>
                                      </p:cBhvr>
                                      <p:tavLst>
                                        <p:tav tm="0">
                                          <p:val>
                                            <p:fltVal val="-90"/>
                                          </p:val>
                                        </p:tav>
                                        <p:tav tm="100000">
                                          <p:val>
                                            <p:fltVal val="0"/>
                                          </p:val>
                                        </p:tav>
                                      </p:tavLst>
                                    </p:anim>
                                    <p:anim calcmode="lin" valueType="num">
                                      <p:cBhvr>
                                        <p:cTn id="15" dur="800" decel="100000" fill="hold"/>
                                        <p:tgtEl>
                                          <p:spTgt spid="11"/>
                                        </p:tgtEl>
                                        <p:attrNameLst>
                                          <p:attrName>ppt_x</p:attrName>
                                        </p:attrNameLst>
                                      </p:cBhvr>
                                      <p:tavLst>
                                        <p:tav tm="0">
                                          <p:val>
                                            <p:strVal val="#ppt_x+0.4"/>
                                          </p:val>
                                        </p:tav>
                                        <p:tav tm="100000">
                                          <p:val>
                                            <p:strVal val="#ppt_x-0.05"/>
                                          </p:val>
                                        </p:tav>
                                      </p:tavLst>
                                    </p:anim>
                                    <p:anim calcmode="lin" valueType="num">
                                      <p:cBhvr>
                                        <p:cTn id="16" dur="800" decel="100000" fill="hold"/>
                                        <p:tgtEl>
                                          <p:spTgt spid="11"/>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par>
                                <p:cTn id="19" presetID="30"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800" decel="100000"/>
                                        <p:tgtEl>
                                          <p:spTgt spid="12"/>
                                        </p:tgtEl>
                                      </p:cBhvr>
                                    </p:animEffect>
                                    <p:anim calcmode="lin" valueType="num">
                                      <p:cBhvr>
                                        <p:cTn id="22" dur="800" decel="100000" fill="hold"/>
                                        <p:tgtEl>
                                          <p:spTgt spid="12"/>
                                        </p:tgtEl>
                                        <p:attrNameLst>
                                          <p:attrName>style.rotation</p:attrName>
                                        </p:attrNameLst>
                                      </p:cBhvr>
                                      <p:tavLst>
                                        <p:tav tm="0">
                                          <p:val>
                                            <p:fltVal val="-90"/>
                                          </p:val>
                                        </p:tav>
                                        <p:tav tm="100000">
                                          <p:val>
                                            <p:fltVal val="0"/>
                                          </p:val>
                                        </p:tav>
                                      </p:tavLst>
                                    </p:anim>
                                    <p:anim calcmode="lin" valueType="num">
                                      <p:cBhvr>
                                        <p:cTn id="23" dur="800" decel="100000" fill="hold"/>
                                        <p:tgtEl>
                                          <p:spTgt spid="12"/>
                                        </p:tgtEl>
                                        <p:attrNameLst>
                                          <p:attrName>ppt_x</p:attrName>
                                        </p:attrNameLst>
                                      </p:cBhvr>
                                      <p:tavLst>
                                        <p:tav tm="0">
                                          <p:val>
                                            <p:strVal val="#ppt_x+0.4"/>
                                          </p:val>
                                        </p:tav>
                                        <p:tav tm="100000">
                                          <p:val>
                                            <p:strVal val="#ppt_x-0.05"/>
                                          </p:val>
                                        </p:tav>
                                      </p:tavLst>
                                    </p:anim>
                                    <p:anim calcmode="lin" valueType="num">
                                      <p:cBhvr>
                                        <p:cTn id="24" dur="800" decel="100000" fill="hold"/>
                                        <p:tgtEl>
                                          <p:spTgt spid="12"/>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grpId="0"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randombar(horizontal)">
                                      <p:cBhvr>
                                        <p:cTn id="45" dur="500"/>
                                        <p:tgtEl>
                                          <p:spTgt spid="5"/>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p:cTn id="50" dur="500" fill="hold"/>
                                        <p:tgtEl>
                                          <p:spTgt spid="6"/>
                                        </p:tgtEl>
                                        <p:attrNameLst>
                                          <p:attrName>ppt_w</p:attrName>
                                        </p:attrNameLst>
                                      </p:cBhvr>
                                      <p:tavLst>
                                        <p:tav tm="0">
                                          <p:val>
                                            <p:fltVal val="0"/>
                                          </p:val>
                                        </p:tav>
                                        <p:tav tm="100000">
                                          <p:val>
                                            <p:strVal val="#ppt_w"/>
                                          </p:val>
                                        </p:tav>
                                      </p:tavLst>
                                    </p:anim>
                                    <p:anim calcmode="lin" valueType="num">
                                      <p:cBhvr>
                                        <p:cTn id="51" dur="500" fill="hold"/>
                                        <p:tgtEl>
                                          <p:spTgt spid="6"/>
                                        </p:tgtEl>
                                        <p:attrNameLst>
                                          <p:attrName>ppt_h</p:attrName>
                                        </p:attrNameLst>
                                      </p:cBhvr>
                                      <p:tavLst>
                                        <p:tav tm="0">
                                          <p:val>
                                            <p:fltVal val="0"/>
                                          </p:val>
                                        </p:tav>
                                        <p:tav tm="100000">
                                          <p:val>
                                            <p:strVal val="#ppt_h"/>
                                          </p:val>
                                        </p:tav>
                                      </p:tavLst>
                                    </p:anim>
                                    <p:animEffect transition="in" filter="fade">
                                      <p:cBhvr>
                                        <p:cTn id="52" dur="500"/>
                                        <p:tgtEl>
                                          <p:spTgt spid="6"/>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randombar(horizontal)">
                                      <p:cBhvr>
                                        <p:cTn id="5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P spid="3" grpId="0"/>
      <p:bldP spid="4" grpId="0"/>
      <p:bldP spid="5" grpId="0" animBg="1"/>
      <p:bldP spid="6" grpId="0"/>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Documents and Settings\Administrator\桌面\新建文件夹\ppt背景图片\[(R3{Z_S`_ONBIIE_A~9F_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992"/>
            <a:ext cx="9144000" cy="6854007"/>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459089" y="908720"/>
            <a:ext cx="403187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chemeClr val="bg1"/>
                </a:solidFill>
                <a:latin typeface="华文琥珀" pitchFamily="2" charset="-122"/>
                <a:ea typeface="华文琥珀" pitchFamily="2" charset="-122"/>
              </a:rPr>
              <a:t>第三章小结</a:t>
            </a:r>
            <a:endParaRPr lang="zh-CN" altLang="en-US" sz="6000" cap="none" spc="0" dirty="0">
              <a:ln w="11430"/>
              <a:solidFill>
                <a:schemeClr val="bg1"/>
              </a:solidFill>
              <a:latin typeface="华文琥珀" pitchFamily="2" charset="-122"/>
              <a:ea typeface="华文琥珀" pitchFamily="2" charset="-122"/>
            </a:endParaRPr>
          </a:p>
        </p:txBody>
      </p:sp>
      <p:sp>
        <p:nvSpPr>
          <p:cNvPr id="9" name="矩形 8"/>
          <p:cNvSpPr/>
          <p:nvPr/>
        </p:nvSpPr>
        <p:spPr>
          <a:xfrm>
            <a:off x="185787" y="2132856"/>
            <a:ext cx="5976664" cy="449353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nSpc>
                <a:spcPct val="130000"/>
              </a:lnSpc>
            </a:pPr>
            <a:r>
              <a:rPr lang="zh-CN" altLang="en-US" sz="4400" cap="none" spc="0" dirty="0" smtClean="0">
                <a:ln w="11430"/>
                <a:solidFill>
                  <a:srgbClr val="0000FF"/>
                </a:solidFill>
                <a:latin typeface="华文琥珀" pitchFamily="2" charset="-122"/>
                <a:ea typeface="华文琥珀" pitchFamily="2" charset="-122"/>
              </a:rPr>
              <a:t>（望未来）展望未来，</a:t>
            </a:r>
            <a:r>
              <a:rPr lang="zh-CN" altLang="en-US" sz="4400" cap="none" spc="0" dirty="0" smtClean="0">
                <a:ln w="11430"/>
                <a:solidFill>
                  <a:schemeClr val="bg1"/>
                </a:solidFill>
                <a:latin typeface="华文琥珀" pitchFamily="2" charset="-122"/>
                <a:ea typeface="华文琥珀" pitchFamily="2" charset="-122"/>
              </a:rPr>
              <a:t>正面抒发自己对革命事业的必胜信念和甘愿</a:t>
            </a:r>
            <a:endParaRPr lang="en-US" altLang="zh-CN" sz="4400" cap="none" spc="0" dirty="0" smtClean="0">
              <a:ln w="11430"/>
              <a:solidFill>
                <a:schemeClr val="bg1"/>
              </a:solidFill>
              <a:latin typeface="华文琥珀" pitchFamily="2" charset="-122"/>
              <a:ea typeface="华文琥珀" pitchFamily="2" charset="-122"/>
            </a:endParaRPr>
          </a:p>
          <a:p>
            <a:pPr>
              <a:lnSpc>
                <a:spcPct val="130000"/>
              </a:lnSpc>
            </a:pPr>
            <a:r>
              <a:rPr lang="zh-CN" altLang="en-US" sz="4400" cap="none" spc="0" dirty="0" smtClean="0">
                <a:ln w="11430"/>
                <a:solidFill>
                  <a:schemeClr val="bg1"/>
                </a:solidFill>
                <a:latin typeface="华文琥珀" pitchFamily="2" charset="-122"/>
                <a:ea typeface="华文琥珀" pitchFamily="2" charset="-122"/>
              </a:rPr>
              <a:t>为之现身的人</a:t>
            </a:r>
            <a:endParaRPr lang="en-US" altLang="zh-CN" sz="4400" cap="none" spc="0" dirty="0" smtClean="0">
              <a:ln w="11430"/>
              <a:solidFill>
                <a:schemeClr val="bg1"/>
              </a:solidFill>
              <a:latin typeface="华文琥珀" pitchFamily="2" charset="-122"/>
              <a:ea typeface="华文琥珀" pitchFamily="2" charset="-122"/>
            </a:endParaRPr>
          </a:p>
          <a:p>
            <a:pPr>
              <a:lnSpc>
                <a:spcPct val="130000"/>
              </a:lnSpc>
            </a:pPr>
            <a:r>
              <a:rPr lang="zh-CN" altLang="en-US" sz="4400" cap="none" spc="0" dirty="0" smtClean="0">
                <a:ln w="11430"/>
                <a:solidFill>
                  <a:schemeClr val="bg1"/>
                </a:solidFill>
                <a:latin typeface="华文琥珀" pitchFamily="2" charset="-122"/>
                <a:ea typeface="华文琥珀" pitchFamily="2" charset="-122"/>
              </a:rPr>
              <a:t>生理想</a:t>
            </a:r>
            <a:endParaRPr lang="zh-CN" altLang="en-US" sz="4400" dirty="0">
              <a:ln w="11430"/>
              <a:solidFill>
                <a:schemeClr val="bg1"/>
              </a:solidFill>
              <a:latin typeface="华文琥珀" pitchFamily="2" charset="-122"/>
              <a:ea typeface="华文琥珀" pitchFamily="2" charset="-122"/>
            </a:endParaRPr>
          </a:p>
        </p:txBody>
      </p:sp>
    </p:spTree>
    <p:extLst>
      <p:ext uri="{BB962C8B-B14F-4D97-AF65-F5344CB8AC3E}">
        <p14:creationId xmlns:p14="http://schemas.microsoft.com/office/powerpoint/2010/main" val="412063915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Documents and Settings\Administrator\桌面\新建文件夹\ppt背景图片\E]PE`XTPU0$U6`EXUJ(49@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6801" name="Rectangle 5"/>
          <p:cNvSpPr>
            <a:spLocks noChangeArrowheads="1"/>
          </p:cNvSpPr>
          <p:nvPr/>
        </p:nvSpPr>
        <p:spPr bwMode="auto">
          <a:xfrm>
            <a:off x="0" y="2492896"/>
            <a:ext cx="4759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dirty="0">
                <a:solidFill>
                  <a:srgbClr val="006600"/>
                </a:solidFill>
                <a:latin typeface="华文楷体" pitchFamily="2" charset="-122"/>
                <a:ea typeface="华文楷体" pitchFamily="2" charset="-122"/>
              </a:rPr>
              <a:t>一、</a:t>
            </a:r>
            <a:r>
              <a:rPr lang="zh-CN" altLang="zh-CN" sz="3200" b="1" dirty="0">
                <a:solidFill>
                  <a:srgbClr val="006600"/>
                </a:solidFill>
                <a:latin typeface="华文楷体" pitchFamily="2" charset="-122"/>
                <a:ea typeface="华文楷体" pitchFamily="2" charset="-122"/>
              </a:rPr>
              <a:t>概括这</a:t>
            </a:r>
            <a:r>
              <a:rPr lang="zh-CN" altLang="en-US" sz="3200" b="1" dirty="0">
                <a:solidFill>
                  <a:srgbClr val="006600"/>
                </a:solidFill>
                <a:latin typeface="华文楷体" pitchFamily="2" charset="-122"/>
                <a:ea typeface="华文楷体" pitchFamily="2" charset="-122"/>
              </a:rPr>
              <a:t>组</a:t>
            </a:r>
            <a:r>
              <a:rPr lang="zh-CN" altLang="zh-CN" sz="3200" b="1" dirty="0">
                <a:solidFill>
                  <a:srgbClr val="006600"/>
                </a:solidFill>
                <a:latin typeface="华文楷体" pitchFamily="2" charset="-122"/>
                <a:ea typeface="华文楷体" pitchFamily="2" charset="-122"/>
              </a:rPr>
              <a:t>诗的内容</a:t>
            </a:r>
          </a:p>
        </p:txBody>
      </p:sp>
      <p:sp>
        <p:nvSpPr>
          <p:cNvPr id="3" name="文本框 6147"/>
          <p:cNvSpPr txBox="1">
            <a:spLocks noChangeArrowheads="1"/>
          </p:cNvSpPr>
          <p:nvPr/>
        </p:nvSpPr>
        <p:spPr bwMode="auto">
          <a:xfrm>
            <a:off x="644908" y="3449638"/>
            <a:ext cx="766023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buClr>
                <a:srgbClr val="00CCFF"/>
              </a:buClr>
            </a:pPr>
            <a:r>
              <a:rPr lang="zh-CN" altLang="en-US" sz="3600" dirty="0">
                <a:solidFill>
                  <a:srgbClr val="FF0000"/>
                </a:solidFill>
                <a:latin typeface="华文琥珀" pitchFamily="2" charset="-122"/>
                <a:ea typeface="华文琥珀" pitchFamily="2" charset="-122"/>
              </a:rPr>
              <a:t>示例：第一首：回首征程——过去</a:t>
            </a:r>
          </a:p>
        </p:txBody>
      </p:sp>
      <p:sp>
        <p:nvSpPr>
          <p:cNvPr id="4" name="矩形 3"/>
          <p:cNvSpPr>
            <a:spLocks noChangeArrowheads="1"/>
          </p:cNvSpPr>
          <p:nvPr/>
        </p:nvSpPr>
        <p:spPr bwMode="auto">
          <a:xfrm>
            <a:off x="1547664" y="4373961"/>
            <a:ext cx="6624736"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57200" indent="-457200">
              <a:lnSpc>
                <a:spcPct val="150000"/>
              </a:lnSpc>
              <a:buClr>
                <a:srgbClr val="00CCFF"/>
              </a:buClr>
              <a:buFont typeface="Wingdings" pitchFamily="2" charset="2"/>
              <a:buChar char="Ø"/>
            </a:pPr>
            <a:r>
              <a:rPr lang="zh-CN" altLang="en-US" sz="3600" dirty="0">
                <a:solidFill>
                  <a:srgbClr val="FF0000"/>
                </a:solidFill>
                <a:latin typeface="华文琥珀" pitchFamily="2" charset="-122"/>
                <a:ea typeface="华文琥珀" pitchFamily="2" charset="-122"/>
              </a:rPr>
              <a:t>第二首：勉励战友——现在</a:t>
            </a:r>
          </a:p>
          <a:p>
            <a:pPr marL="457200" indent="-457200">
              <a:lnSpc>
                <a:spcPct val="150000"/>
              </a:lnSpc>
              <a:buClr>
                <a:srgbClr val="00CCFF"/>
              </a:buClr>
              <a:buFont typeface="Wingdings" pitchFamily="2" charset="2"/>
              <a:buChar char="Ø"/>
            </a:pPr>
            <a:r>
              <a:rPr lang="zh-CN" altLang="en-US" sz="3600" dirty="0">
                <a:solidFill>
                  <a:srgbClr val="FF0000"/>
                </a:solidFill>
                <a:latin typeface="华文琥珀" pitchFamily="2" charset="-122"/>
                <a:ea typeface="华文琥珀" pitchFamily="2" charset="-122"/>
              </a:rPr>
              <a:t>第三首：展望未来——将来</a:t>
            </a:r>
          </a:p>
        </p:txBody>
      </p:sp>
      <p:sp>
        <p:nvSpPr>
          <p:cNvPr id="6" name="矩形 5"/>
          <p:cNvSpPr/>
          <p:nvPr/>
        </p:nvSpPr>
        <p:spPr>
          <a:xfrm>
            <a:off x="2843809" y="908720"/>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2060"/>
                </a:solidFill>
                <a:latin typeface="华文琥珀" pitchFamily="2" charset="-122"/>
                <a:ea typeface="华文琥珀" pitchFamily="2" charset="-122"/>
              </a:rPr>
              <a:t>合作探究</a:t>
            </a:r>
            <a:endParaRPr lang="zh-CN" altLang="en-US" sz="6000" cap="none" spc="0" dirty="0">
              <a:ln w="11430"/>
              <a:solidFill>
                <a:srgbClr val="002060"/>
              </a:solidFill>
              <a:latin typeface="华文琥珀" pitchFamily="2" charset="-122"/>
              <a:ea typeface="华文琥珀" pitchFamily="2" charset="-122"/>
            </a:endParaRPr>
          </a:p>
        </p:txBody>
      </p:sp>
    </p:spTree>
    <p:extLst>
      <p:ext uri="{BB962C8B-B14F-4D97-AF65-F5344CB8AC3E}">
        <p14:creationId xmlns:p14="http://schemas.microsoft.com/office/powerpoint/2010/main" val="1584712534"/>
      </p:ext>
    </p:extLst>
  </p:cSld>
  <p:clrMapOvr>
    <a:masterClrMapping/>
  </p:clrMapOvr>
  <mc:AlternateContent xmlns:mc="http://schemas.openxmlformats.org/markup-compatibility/2006" xmlns:p14="http://schemas.microsoft.com/office/powerpoint/2010/main">
    <mc:Choice Requires="p14">
      <p:transition spd="slow" p14:dur="3900">
        <p14:glitter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6" fill="hold" grpId="0" nodeType="clickEffect">
                                  <p:stCondLst>
                                    <p:cond delay="0"/>
                                  </p:stCondLst>
                                  <p:childTnLst>
                                    <p:set>
                                      <p:cBhvr>
                                        <p:cTn id="11" dur="1" fill="hold">
                                          <p:stCondLst>
                                            <p:cond delay="0"/>
                                          </p:stCondLst>
                                        </p:cTn>
                                        <p:tgtEl>
                                          <p:spTgt spid="76801"/>
                                        </p:tgtEl>
                                        <p:attrNameLst>
                                          <p:attrName>style.visibility</p:attrName>
                                        </p:attrNameLst>
                                      </p:cBhvr>
                                      <p:to>
                                        <p:strVal val="visible"/>
                                      </p:to>
                                    </p:set>
                                    <p:anim calcmode="lin" valueType="num">
                                      <p:cBhvr additive="base">
                                        <p:cTn id="12" dur="500" fill="hold"/>
                                        <p:tgtEl>
                                          <p:spTgt spid="76801"/>
                                        </p:tgtEl>
                                        <p:attrNameLst>
                                          <p:attrName>ppt_x</p:attrName>
                                        </p:attrNameLst>
                                      </p:cBhvr>
                                      <p:tavLst>
                                        <p:tav tm="0">
                                          <p:val>
                                            <p:strVal val="1+#ppt_w/2"/>
                                          </p:val>
                                        </p:tav>
                                        <p:tav tm="100000">
                                          <p:val>
                                            <p:strVal val="#ppt_x"/>
                                          </p:val>
                                        </p:tav>
                                      </p:tavLst>
                                    </p:anim>
                                    <p:anim calcmode="lin" valueType="num">
                                      <p:cBhvr additive="base">
                                        <p:cTn id="13" dur="500" fill="hold"/>
                                        <p:tgtEl>
                                          <p:spTgt spid="7680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Effect transition="in" filter="blinds(horizontal)">
                                      <p:cBhvr>
                                        <p:cTn id="23" dur="500"/>
                                        <p:tgtEl>
                                          <p:spTgt spid="4">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4">
                                            <p:txEl>
                                              <p:pRg st="1" end="1"/>
                                            </p:txEl>
                                          </p:spTgt>
                                        </p:tgtEl>
                                        <p:attrNameLst>
                                          <p:attrName>style.visibility</p:attrName>
                                        </p:attrNameLst>
                                      </p:cBhvr>
                                      <p:to>
                                        <p:strVal val="visible"/>
                                      </p:to>
                                    </p:set>
                                    <p:animEffect transition="in" filter="blinds(horizontal)">
                                      <p:cBhvr>
                                        <p:cTn id="28"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1" grpId="0"/>
      <p:bldP spid="3" grpId="0" bldLvl="0" animBg="1"/>
      <p:bldP spid="4" grpId="0" build="p"/>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Documents and Settings\Administrator\桌面\新建文件夹\ppt背景图片\E]PE`XTPU0$U6`EXUJ(49@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843809" y="908720"/>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2060"/>
                </a:solidFill>
                <a:latin typeface="华文琥珀" pitchFamily="2" charset="-122"/>
                <a:ea typeface="华文琥珀" pitchFamily="2" charset="-122"/>
              </a:rPr>
              <a:t>合作探究</a:t>
            </a:r>
            <a:endParaRPr lang="zh-CN" altLang="en-US" sz="6000" cap="none" spc="0" dirty="0">
              <a:ln w="11430"/>
              <a:solidFill>
                <a:srgbClr val="002060"/>
              </a:solidFill>
              <a:latin typeface="华文琥珀" pitchFamily="2" charset="-122"/>
              <a:ea typeface="华文琥珀" pitchFamily="2" charset="-122"/>
            </a:endParaRPr>
          </a:p>
        </p:txBody>
      </p:sp>
      <p:sp>
        <p:nvSpPr>
          <p:cNvPr id="77825" name="Rectangle 5"/>
          <p:cNvSpPr>
            <a:spLocks noChangeArrowheads="1"/>
          </p:cNvSpPr>
          <p:nvPr/>
        </p:nvSpPr>
        <p:spPr bwMode="auto">
          <a:xfrm>
            <a:off x="-3398" y="2367111"/>
            <a:ext cx="80708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dirty="0">
                <a:solidFill>
                  <a:srgbClr val="006600"/>
                </a:solidFill>
                <a:latin typeface="华文楷体" pitchFamily="2" charset="-122"/>
                <a:ea typeface="华文楷体" pitchFamily="2" charset="-122"/>
              </a:rPr>
              <a:t>二、</a:t>
            </a:r>
            <a:r>
              <a:rPr lang="zh-CN" altLang="zh-CN" sz="3200" b="1" dirty="0">
                <a:solidFill>
                  <a:srgbClr val="006600"/>
                </a:solidFill>
                <a:latin typeface="华文楷体" pitchFamily="2" charset="-122"/>
                <a:ea typeface="华文楷体" pitchFamily="2" charset="-122"/>
              </a:rPr>
              <a:t>比较三首诗的内容，并分析其内在联系。</a:t>
            </a:r>
          </a:p>
        </p:txBody>
      </p:sp>
      <p:sp>
        <p:nvSpPr>
          <p:cNvPr id="3" name="文本框 6147"/>
          <p:cNvSpPr txBox="1">
            <a:spLocks noChangeArrowheads="1"/>
          </p:cNvSpPr>
          <p:nvPr/>
        </p:nvSpPr>
        <p:spPr bwMode="auto">
          <a:xfrm>
            <a:off x="310728" y="3429000"/>
            <a:ext cx="5450507" cy="3293209"/>
          </a:xfrm>
          <a:prstGeom prst="rect">
            <a:avLst/>
          </a:prstGeom>
          <a:noFill/>
          <a:ln w="9525">
            <a:noFill/>
            <a:miter lim="800000"/>
          </a:ln>
        </p:spPr>
        <p:txBody>
          <a:bodyPr wrap="square">
            <a:spAutoFit/>
          </a:bodyPr>
          <a:lstStyle/>
          <a:p>
            <a:pPr indent="720090">
              <a:lnSpc>
                <a:spcPct val="130000"/>
              </a:lnSpc>
              <a:buClr>
                <a:srgbClr val="00CCFF"/>
              </a:buClr>
              <a:buFont typeface="Wingdings" panose="05000000000000000000" pitchFamily="2" charset="2"/>
              <a:buNone/>
              <a:defRPr/>
            </a:pPr>
            <a:r>
              <a:rPr lang="zh-CN" altLang="zh-CN" sz="3200" b="1" dirty="0">
                <a:solidFill>
                  <a:srgbClr val="0000FF"/>
                </a:solidFill>
                <a:latin typeface="华文楷体" pitchFamily="2" charset="-122"/>
                <a:ea typeface="华文楷体" pitchFamily="2" charset="-122"/>
              </a:rPr>
              <a:t>第一首：写自己</a:t>
            </a:r>
            <a:r>
              <a:rPr lang="zh-CN" altLang="zh-CN" sz="3200" b="1" dirty="0" smtClean="0">
                <a:solidFill>
                  <a:srgbClr val="0000FF"/>
                </a:solidFill>
                <a:latin typeface="华文楷体" pitchFamily="2" charset="-122"/>
                <a:ea typeface="华文楷体" pitchFamily="2" charset="-122"/>
              </a:rPr>
              <a:t>。</a:t>
            </a:r>
            <a:r>
              <a:rPr lang="zh-CN" altLang="en-US" sz="3200" b="1" dirty="0" smtClean="0">
                <a:solidFill>
                  <a:srgbClr val="C00000"/>
                </a:solidFill>
                <a:latin typeface="Calibri"/>
                <a:ea typeface="华文楷体" pitchFamily="2" charset="-122"/>
                <a:cs typeface="Calibri"/>
              </a:rPr>
              <a:t>❶</a:t>
            </a:r>
            <a:r>
              <a:rPr lang="zh-CN" altLang="zh-CN" sz="3200" b="1" dirty="0" smtClean="0">
                <a:solidFill>
                  <a:srgbClr val="C00000"/>
                </a:solidFill>
                <a:latin typeface="华文楷体" pitchFamily="2" charset="-122"/>
                <a:ea typeface="华文楷体" pitchFamily="2" charset="-122"/>
              </a:rPr>
              <a:t>回首</a:t>
            </a:r>
            <a:r>
              <a:rPr lang="zh-CN" altLang="zh-CN" sz="3200" b="1" dirty="0">
                <a:solidFill>
                  <a:srgbClr val="C00000"/>
                </a:solidFill>
                <a:latin typeface="华文楷体" pitchFamily="2" charset="-122"/>
                <a:ea typeface="华文楷体" pitchFamily="2" charset="-122"/>
              </a:rPr>
              <a:t>征程，将牺牲视作移师新战区，豪情满怀</a:t>
            </a:r>
            <a:r>
              <a:rPr lang="zh-CN" altLang="zh-CN" sz="3200" b="1" dirty="0" smtClean="0">
                <a:solidFill>
                  <a:srgbClr val="C00000"/>
                </a:solidFill>
                <a:latin typeface="华文楷体" pitchFamily="2" charset="-122"/>
                <a:ea typeface="华文楷体" pitchFamily="2" charset="-122"/>
              </a:rPr>
              <a:t>；</a:t>
            </a:r>
            <a:r>
              <a:rPr lang="zh-CN" altLang="en-US" sz="3200" b="1" dirty="0">
                <a:solidFill>
                  <a:srgbClr val="C00000"/>
                </a:solidFill>
                <a:ea typeface="华文楷体" pitchFamily="2" charset="-122"/>
                <a:cs typeface="Calibri"/>
              </a:rPr>
              <a:t>❷</a:t>
            </a:r>
            <a:r>
              <a:rPr lang="zh-CN" altLang="zh-CN" sz="3200" b="1" dirty="0" smtClean="0">
                <a:solidFill>
                  <a:srgbClr val="C00000"/>
                </a:solidFill>
                <a:latin typeface="华文楷体" pitchFamily="2" charset="-122"/>
                <a:ea typeface="华文楷体" pitchFamily="2" charset="-122"/>
              </a:rPr>
              <a:t>表现</a:t>
            </a:r>
            <a:r>
              <a:rPr lang="zh-CN" altLang="zh-CN" sz="3200" b="1" dirty="0">
                <a:solidFill>
                  <a:srgbClr val="C00000"/>
                </a:solidFill>
                <a:latin typeface="华文楷体" pitchFamily="2" charset="-122"/>
                <a:ea typeface="华文楷体" pitchFamily="2" charset="-122"/>
              </a:rPr>
              <a:t>视死如归的气概和誓与反动派血战到底的革命精神</a:t>
            </a:r>
            <a:r>
              <a:rPr lang="zh-CN" altLang="zh-CN" sz="3200" b="1" dirty="0" smtClean="0">
                <a:solidFill>
                  <a:srgbClr val="C00000"/>
                </a:solidFill>
                <a:latin typeface="华文楷体" pitchFamily="2" charset="-122"/>
                <a:ea typeface="华文楷体" pitchFamily="2" charset="-122"/>
              </a:rPr>
              <a:t>。</a:t>
            </a:r>
            <a:endParaRPr lang="en-US" altLang="zh-CN" sz="3200" b="1" dirty="0">
              <a:solidFill>
                <a:srgbClr val="C00000"/>
              </a:solidFill>
              <a:latin typeface="华文楷体" pitchFamily="2" charset="-122"/>
              <a:ea typeface="华文楷体" pitchFamily="2" charset="-122"/>
            </a:endParaRPr>
          </a:p>
        </p:txBody>
      </p:sp>
      <p:pic>
        <p:nvPicPr>
          <p:cNvPr id="15362" name="Picture 2" descr="C:\Documents and Settings\Administrator\桌面\timg (2).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761235" y="3458691"/>
            <a:ext cx="2993206" cy="32914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21349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77825"/>
                                        </p:tgtEl>
                                        <p:attrNameLst>
                                          <p:attrName>style.visibility</p:attrName>
                                        </p:attrNameLst>
                                      </p:cBhvr>
                                      <p:to>
                                        <p:strVal val="visible"/>
                                      </p:to>
                                    </p:set>
                                    <p:anim calcmode="lin" valueType="num">
                                      <p:cBhvr additive="base">
                                        <p:cTn id="7" dur="500" fill="hold"/>
                                        <p:tgtEl>
                                          <p:spTgt spid="77825"/>
                                        </p:tgtEl>
                                        <p:attrNameLst>
                                          <p:attrName>ppt_x</p:attrName>
                                        </p:attrNameLst>
                                      </p:cBhvr>
                                      <p:tavLst>
                                        <p:tav tm="0">
                                          <p:val>
                                            <p:strVal val="0-#ppt_w/2"/>
                                          </p:val>
                                        </p:tav>
                                        <p:tav tm="100000">
                                          <p:val>
                                            <p:strVal val="#ppt_x"/>
                                          </p:val>
                                        </p:tav>
                                      </p:tavLst>
                                    </p:anim>
                                    <p:anim calcmode="lin" valueType="num">
                                      <p:cBhvr additive="base">
                                        <p:cTn id="8" dur="500" fill="hold"/>
                                        <p:tgtEl>
                                          <p:spTgt spid="77825"/>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5362"/>
                                        </p:tgtEl>
                                        <p:attrNameLst>
                                          <p:attrName>style.visibility</p:attrName>
                                        </p:attrNameLst>
                                      </p:cBhvr>
                                      <p:to>
                                        <p:strVal val="visible"/>
                                      </p:to>
                                    </p:set>
                                    <p:anim calcmode="lin" valueType="num">
                                      <p:cBhvr additive="base">
                                        <p:cTn id="11" dur="500" fill="hold"/>
                                        <p:tgtEl>
                                          <p:spTgt spid="15362"/>
                                        </p:tgtEl>
                                        <p:attrNameLst>
                                          <p:attrName>ppt_x</p:attrName>
                                        </p:attrNameLst>
                                      </p:cBhvr>
                                      <p:tavLst>
                                        <p:tav tm="0">
                                          <p:val>
                                            <p:strVal val="0-#ppt_w/2"/>
                                          </p:val>
                                        </p:tav>
                                        <p:tav tm="100000">
                                          <p:val>
                                            <p:strVal val="#ppt_x"/>
                                          </p:val>
                                        </p:tav>
                                      </p:tavLst>
                                    </p:anim>
                                    <p:anim calcmode="lin" valueType="num">
                                      <p:cBhvr additive="base">
                                        <p:cTn id="12"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5"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Documents and Settings\Administrator\桌面\新建文件夹\ppt背景图片\E]PE`XTPU0$U6`EXUJ(49@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843809" y="908720"/>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2060"/>
                </a:solidFill>
                <a:latin typeface="华文琥珀" pitchFamily="2" charset="-122"/>
                <a:ea typeface="华文琥珀" pitchFamily="2" charset="-122"/>
              </a:rPr>
              <a:t>合作探究</a:t>
            </a:r>
            <a:endParaRPr lang="zh-CN" altLang="en-US" sz="6000" cap="none" spc="0" dirty="0">
              <a:ln w="11430"/>
              <a:solidFill>
                <a:srgbClr val="002060"/>
              </a:solidFill>
              <a:latin typeface="华文琥珀" pitchFamily="2" charset="-122"/>
              <a:ea typeface="华文琥珀" pitchFamily="2" charset="-122"/>
            </a:endParaRPr>
          </a:p>
        </p:txBody>
      </p:sp>
      <p:sp>
        <p:nvSpPr>
          <p:cNvPr id="77825" name="Rectangle 5"/>
          <p:cNvSpPr>
            <a:spLocks noChangeArrowheads="1"/>
          </p:cNvSpPr>
          <p:nvPr/>
        </p:nvSpPr>
        <p:spPr bwMode="auto">
          <a:xfrm>
            <a:off x="-3398" y="2367111"/>
            <a:ext cx="80708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dirty="0">
                <a:solidFill>
                  <a:srgbClr val="006600"/>
                </a:solidFill>
                <a:latin typeface="华文楷体" pitchFamily="2" charset="-122"/>
                <a:ea typeface="华文楷体" pitchFamily="2" charset="-122"/>
              </a:rPr>
              <a:t>二、</a:t>
            </a:r>
            <a:r>
              <a:rPr lang="zh-CN" altLang="zh-CN" sz="3200" b="1" dirty="0">
                <a:solidFill>
                  <a:srgbClr val="006600"/>
                </a:solidFill>
                <a:latin typeface="华文楷体" pitchFamily="2" charset="-122"/>
                <a:ea typeface="华文楷体" pitchFamily="2" charset="-122"/>
              </a:rPr>
              <a:t>比较三首诗的内容，并分析其内在联系。</a:t>
            </a:r>
          </a:p>
        </p:txBody>
      </p:sp>
      <p:sp>
        <p:nvSpPr>
          <p:cNvPr id="3" name="文本框 6147"/>
          <p:cNvSpPr txBox="1">
            <a:spLocks noChangeArrowheads="1"/>
          </p:cNvSpPr>
          <p:nvPr/>
        </p:nvSpPr>
        <p:spPr bwMode="auto">
          <a:xfrm>
            <a:off x="310728" y="3253487"/>
            <a:ext cx="5450507" cy="3604513"/>
          </a:xfrm>
          <a:prstGeom prst="rect">
            <a:avLst/>
          </a:prstGeom>
          <a:noFill/>
          <a:ln w="9525">
            <a:noFill/>
            <a:miter lim="800000"/>
          </a:ln>
        </p:spPr>
        <p:txBody>
          <a:bodyPr wrap="square">
            <a:spAutoFit/>
          </a:bodyPr>
          <a:lstStyle/>
          <a:p>
            <a:pPr>
              <a:lnSpc>
                <a:spcPct val="120000"/>
              </a:lnSpc>
              <a:buClr>
                <a:srgbClr val="00CCFF"/>
              </a:buClr>
              <a:buFont typeface="Wingdings" pitchFamily="2" charset="2"/>
              <a:buNone/>
            </a:pPr>
            <a:r>
              <a:rPr lang="en-US" altLang="zh-CN" sz="3200" b="1" dirty="0" smtClean="0">
                <a:solidFill>
                  <a:srgbClr val="0000FF"/>
                </a:solidFill>
                <a:latin typeface="华文楷体" pitchFamily="2" charset="-122"/>
                <a:ea typeface="华文楷体" pitchFamily="2" charset="-122"/>
              </a:rPr>
              <a:t>        </a:t>
            </a:r>
            <a:r>
              <a:rPr lang="zh-CN" altLang="zh-CN" sz="3200" b="1" dirty="0" smtClean="0">
                <a:solidFill>
                  <a:srgbClr val="0000FF"/>
                </a:solidFill>
                <a:latin typeface="华文楷体" pitchFamily="2" charset="-122"/>
                <a:ea typeface="华文楷体" pitchFamily="2" charset="-122"/>
              </a:rPr>
              <a:t>第二</a:t>
            </a:r>
            <a:r>
              <a:rPr lang="zh-CN" altLang="zh-CN" sz="3200" b="1" dirty="0">
                <a:solidFill>
                  <a:srgbClr val="0000FF"/>
                </a:solidFill>
                <a:latin typeface="华文楷体" pitchFamily="2" charset="-122"/>
                <a:ea typeface="华文楷体" pitchFamily="2" charset="-122"/>
              </a:rPr>
              <a:t>首：给同志。</a:t>
            </a:r>
            <a:r>
              <a:rPr lang="zh-CN" altLang="zh-CN" sz="3200" b="1" dirty="0">
                <a:solidFill>
                  <a:srgbClr val="C00000"/>
                </a:solidFill>
                <a:latin typeface="华文楷体" pitchFamily="2" charset="-122"/>
                <a:ea typeface="华文楷体" pitchFamily="2" charset="-122"/>
              </a:rPr>
              <a:t>勉励战友，勉励后死者努力作战，以胜利捷报告慰死者；表现了作者心系革命、切盼人民解放的思想感情</a:t>
            </a:r>
            <a:r>
              <a:rPr lang="zh-CN" altLang="en-US" sz="3200" b="1" dirty="0">
                <a:solidFill>
                  <a:srgbClr val="C00000"/>
                </a:solidFill>
                <a:latin typeface="华文楷体" pitchFamily="2" charset="-122"/>
                <a:ea typeface="华文楷体" pitchFamily="2" charset="-122"/>
              </a:rPr>
              <a:t>以及革命乐观主义精神</a:t>
            </a:r>
            <a:r>
              <a:rPr lang="zh-CN" altLang="zh-CN" sz="3200" b="1" dirty="0">
                <a:solidFill>
                  <a:srgbClr val="C00000"/>
                </a:solidFill>
                <a:latin typeface="华文楷体" pitchFamily="2" charset="-122"/>
                <a:ea typeface="华文楷体" pitchFamily="2" charset="-122"/>
              </a:rPr>
              <a:t>。</a:t>
            </a:r>
          </a:p>
        </p:txBody>
      </p:sp>
      <p:pic>
        <p:nvPicPr>
          <p:cNvPr id="15362" name="Picture 2" descr="C:\Documents and Settings\Administrator\桌面\timg (2).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761235" y="3458691"/>
            <a:ext cx="2993206" cy="32914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76968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Documents and Settings\Administrator\桌面\新建文件夹\ppt背景图片\E]PE`XTPU0$U6`EXUJ(49@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843809" y="908720"/>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2060"/>
                </a:solidFill>
                <a:latin typeface="华文琥珀" pitchFamily="2" charset="-122"/>
                <a:ea typeface="华文琥珀" pitchFamily="2" charset="-122"/>
              </a:rPr>
              <a:t>合作探究</a:t>
            </a:r>
            <a:endParaRPr lang="zh-CN" altLang="en-US" sz="6000" cap="none" spc="0" dirty="0">
              <a:ln w="11430"/>
              <a:solidFill>
                <a:srgbClr val="002060"/>
              </a:solidFill>
              <a:latin typeface="华文琥珀" pitchFamily="2" charset="-122"/>
              <a:ea typeface="华文琥珀" pitchFamily="2" charset="-122"/>
            </a:endParaRPr>
          </a:p>
        </p:txBody>
      </p:sp>
      <p:sp>
        <p:nvSpPr>
          <p:cNvPr id="77825" name="Rectangle 5"/>
          <p:cNvSpPr>
            <a:spLocks noChangeArrowheads="1"/>
          </p:cNvSpPr>
          <p:nvPr/>
        </p:nvSpPr>
        <p:spPr bwMode="auto">
          <a:xfrm>
            <a:off x="-3398" y="2367111"/>
            <a:ext cx="80708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dirty="0">
                <a:solidFill>
                  <a:srgbClr val="006600"/>
                </a:solidFill>
                <a:latin typeface="华文楷体" pitchFamily="2" charset="-122"/>
                <a:ea typeface="华文楷体" pitchFamily="2" charset="-122"/>
              </a:rPr>
              <a:t>二、</a:t>
            </a:r>
            <a:r>
              <a:rPr lang="zh-CN" altLang="zh-CN" sz="3200" b="1" dirty="0">
                <a:solidFill>
                  <a:srgbClr val="006600"/>
                </a:solidFill>
                <a:latin typeface="华文楷体" pitchFamily="2" charset="-122"/>
                <a:ea typeface="华文楷体" pitchFamily="2" charset="-122"/>
              </a:rPr>
              <a:t>比较三首诗的内容，并分析其内在联系。</a:t>
            </a:r>
          </a:p>
        </p:txBody>
      </p:sp>
      <p:pic>
        <p:nvPicPr>
          <p:cNvPr id="15362" name="Picture 2" descr="C:\Documents and Settings\Administrator\桌面\timg (2).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761235" y="3458691"/>
            <a:ext cx="2993206" cy="3291498"/>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6147"/>
          <p:cNvSpPr txBox="1">
            <a:spLocks noChangeArrowheads="1"/>
          </p:cNvSpPr>
          <p:nvPr/>
        </p:nvSpPr>
        <p:spPr bwMode="auto">
          <a:xfrm>
            <a:off x="323528" y="3397564"/>
            <a:ext cx="5581723"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719138">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buClr>
                <a:srgbClr val="00CCFF"/>
              </a:buClr>
              <a:buFont typeface="Wingdings" pitchFamily="2" charset="2"/>
              <a:buNone/>
            </a:pPr>
            <a:r>
              <a:rPr lang="en-US" altLang="zh-CN" sz="3600" b="1" dirty="0" smtClean="0">
                <a:solidFill>
                  <a:srgbClr val="0000FF"/>
                </a:solidFill>
                <a:latin typeface="华文楷体" pitchFamily="2" charset="-122"/>
                <a:ea typeface="华文楷体" pitchFamily="2" charset="-122"/>
              </a:rPr>
              <a:t> </a:t>
            </a:r>
            <a:r>
              <a:rPr lang="zh-CN" altLang="zh-CN" sz="3600" b="1" dirty="0" smtClean="0">
                <a:solidFill>
                  <a:srgbClr val="0000FF"/>
                </a:solidFill>
                <a:latin typeface="华文楷体" pitchFamily="2" charset="-122"/>
                <a:ea typeface="华文楷体" pitchFamily="2" charset="-122"/>
              </a:rPr>
              <a:t>第三</a:t>
            </a:r>
            <a:r>
              <a:rPr lang="zh-CN" altLang="zh-CN" sz="3600" b="1" dirty="0">
                <a:solidFill>
                  <a:srgbClr val="0000FF"/>
                </a:solidFill>
                <a:latin typeface="华文楷体" pitchFamily="2" charset="-122"/>
                <a:ea typeface="华文楷体" pitchFamily="2" charset="-122"/>
              </a:rPr>
              <a:t>首：望未来。</a:t>
            </a:r>
            <a:r>
              <a:rPr lang="zh-CN" altLang="zh-CN" sz="3600" b="1" dirty="0">
                <a:solidFill>
                  <a:srgbClr val="C00000"/>
                </a:solidFill>
                <a:latin typeface="华文楷体" pitchFamily="2" charset="-122"/>
                <a:ea typeface="华文楷体" pitchFamily="2" charset="-122"/>
              </a:rPr>
              <a:t>展望未来，表现作者坚定的革命信念和甘为信仰牺牲的革命精神。</a:t>
            </a:r>
          </a:p>
        </p:txBody>
      </p:sp>
    </p:spTree>
    <p:extLst>
      <p:ext uri="{BB962C8B-B14F-4D97-AF65-F5344CB8AC3E}">
        <p14:creationId xmlns:p14="http://schemas.microsoft.com/office/powerpoint/2010/main" val="516044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Documents and Settings\Administrator\桌面\新建文件夹\ppt背景图片\E]PE`XTPU0$U6`EXUJ(49@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2843809" y="908720"/>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2060"/>
                </a:solidFill>
                <a:latin typeface="华文琥珀" pitchFamily="2" charset="-122"/>
                <a:ea typeface="华文琥珀" pitchFamily="2" charset="-122"/>
              </a:rPr>
              <a:t>合作探究</a:t>
            </a:r>
            <a:endParaRPr lang="zh-CN" altLang="en-US" sz="6000" cap="none" spc="0" dirty="0">
              <a:ln w="11430"/>
              <a:solidFill>
                <a:srgbClr val="002060"/>
              </a:solidFill>
              <a:latin typeface="华文琥珀" pitchFamily="2" charset="-122"/>
              <a:ea typeface="华文琥珀" pitchFamily="2" charset="-122"/>
            </a:endParaRPr>
          </a:p>
        </p:txBody>
      </p:sp>
      <p:sp>
        <p:nvSpPr>
          <p:cNvPr id="4" name="矩形 3"/>
          <p:cNvSpPr/>
          <p:nvPr/>
        </p:nvSpPr>
        <p:spPr>
          <a:xfrm>
            <a:off x="0" y="2321005"/>
            <a:ext cx="9144000" cy="584775"/>
          </a:xfrm>
          <a:prstGeom prst="rect">
            <a:avLst/>
          </a:prstGeom>
        </p:spPr>
        <p:txBody>
          <a:bodyPr wrap="square">
            <a:spAutoFit/>
          </a:bodyPr>
          <a:lstStyle/>
          <a:p>
            <a:r>
              <a:rPr lang="en-US" altLang="zh-CN" sz="3200" b="1" dirty="0">
                <a:solidFill>
                  <a:srgbClr val="006600"/>
                </a:solidFill>
                <a:latin typeface="华文楷体" pitchFamily="2" charset="-122"/>
                <a:ea typeface="华文楷体" pitchFamily="2" charset="-122"/>
              </a:rPr>
              <a:t>3</a:t>
            </a:r>
            <a:r>
              <a:rPr lang="zh-CN" altLang="en-US" sz="3200" b="1" dirty="0">
                <a:solidFill>
                  <a:srgbClr val="006600"/>
                </a:solidFill>
                <a:latin typeface="华文楷体" pitchFamily="2" charset="-122"/>
                <a:ea typeface="华文楷体" pitchFamily="2" charset="-122"/>
              </a:rPr>
              <a:t>、</a:t>
            </a:r>
            <a:r>
              <a:rPr lang="zh-CN" altLang="zh-CN" sz="3200" b="1" dirty="0">
                <a:solidFill>
                  <a:srgbClr val="006600"/>
                </a:solidFill>
                <a:latin typeface="华文楷体" pitchFamily="2" charset="-122"/>
                <a:ea typeface="华文楷体" pitchFamily="2" charset="-122"/>
              </a:rPr>
              <a:t>再读课文，说说三首诗有什么表现的思想感情。</a:t>
            </a:r>
            <a:endParaRPr lang="zh-CN" altLang="en-US" sz="3200" b="1" dirty="0">
              <a:solidFill>
                <a:srgbClr val="006600"/>
              </a:solidFill>
              <a:latin typeface="华文楷体" pitchFamily="2" charset="-122"/>
              <a:ea typeface="华文楷体" pitchFamily="2" charset="-122"/>
            </a:endParaRPr>
          </a:p>
        </p:txBody>
      </p:sp>
      <p:pic>
        <p:nvPicPr>
          <p:cNvPr id="16386" name="Picture 2" descr="C:\Documents and Settings\Administrator\桌面\timg (1).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235575" y="3051461"/>
            <a:ext cx="2771800" cy="380195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0" y="2990161"/>
            <a:ext cx="6624736" cy="3884140"/>
          </a:xfrm>
          <a:prstGeom prst="rect">
            <a:avLst/>
          </a:prstGeom>
        </p:spPr>
        <p:txBody>
          <a:bodyPr wrap="square">
            <a:spAutoFit/>
          </a:bodyPr>
          <a:lstStyle/>
          <a:p>
            <a:pPr>
              <a:lnSpc>
                <a:spcPct val="110000"/>
              </a:lnSpc>
            </a:pPr>
            <a:r>
              <a:rPr lang="en-US" altLang="zh-CN" sz="3200" b="1" dirty="0" smtClean="0">
                <a:solidFill>
                  <a:srgbClr val="800080"/>
                </a:solidFill>
                <a:latin typeface="华文楷体" pitchFamily="2" charset="-122"/>
                <a:ea typeface="华文楷体" pitchFamily="2" charset="-122"/>
              </a:rPr>
              <a:t>        《</a:t>
            </a:r>
            <a:r>
              <a:rPr lang="zh-CN" altLang="en-US" sz="3200" b="1" dirty="0" smtClean="0">
                <a:solidFill>
                  <a:srgbClr val="800080"/>
                </a:solidFill>
                <a:latin typeface="华文楷体" pitchFamily="2" charset="-122"/>
                <a:ea typeface="华文楷体" pitchFamily="2" charset="-122"/>
              </a:rPr>
              <a:t>梅岭三章</a:t>
            </a:r>
            <a:r>
              <a:rPr lang="en-US" altLang="zh-CN" sz="3200" b="1" dirty="0" smtClean="0">
                <a:solidFill>
                  <a:srgbClr val="800080"/>
                </a:solidFill>
                <a:latin typeface="华文楷体" pitchFamily="2" charset="-122"/>
                <a:ea typeface="华文楷体" pitchFamily="2" charset="-122"/>
              </a:rPr>
              <a:t>》</a:t>
            </a:r>
            <a:r>
              <a:rPr lang="zh-CN" altLang="en-US" sz="3200" b="1" dirty="0" smtClean="0">
                <a:solidFill>
                  <a:srgbClr val="800080"/>
                </a:solidFill>
                <a:latin typeface="华文楷体" pitchFamily="2" charset="-122"/>
                <a:ea typeface="华文楷体" pitchFamily="2" charset="-122"/>
              </a:rPr>
              <a:t>是无产阶级革命家在生死关头写下的一曲气壮山河的无产阶级正气歌，</a:t>
            </a:r>
            <a:r>
              <a:rPr lang="zh-CN" altLang="en-US" sz="3200" b="1" dirty="0" smtClean="0">
                <a:solidFill>
                  <a:srgbClr val="0000FF"/>
                </a:solidFill>
                <a:latin typeface="华文楷体" pitchFamily="2" charset="-122"/>
                <a:ea typeface="华文楷体" pitchFamily="2" charset="-122"/>
              </a:rPr>
              <a:t>表现了诗人无限忠于革命事业，誓与敌人血战到底的大无畏精神和为革命英勇献身的崇高理想境界，表达了诗人不屈的战斗意志和对革命必胜的信念。</a:t>
            </a:r>
            <a:endParaRPr lang="zh-CN" altLang="zh-CN" sz="3200" b="1" dirty="0">
              <a:solidFill>
                <a:srgbClr val="0000FF"/>
              </a:solidFill>
              <a:latin typeface="华文楷体" pitchFamily="2" charset="-122"/>
              <a:ea typeface="华文楷体" pitchFamily="2" charset="-122"/>
            </a:endParaRPr>
          </a:p>
        </p:txBody>
      </p:sp>
    </p:spTree>
    <p:extLst>
      <p:ext uri="{BB962C8B-B14F-4D97-AF65-F5344CB8AC3E}">
        <p14:creationId xmlns:p14="http://schemas.microsoft.com/office/powerpoint/2010/main" val="15661729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6386"/>
                                        </p:tgtEl>
                                        <p:attrNameLst>
                                          <p:attrName>style.visibility</p:attrName>
                                        </p:attrNameLst>
                                      </p:cBhvr>
                                      <p:to>
                                        <p:strVal val="visible"/>
                                      </p:to>
                                    </p:set>
                                    <p:anim calcmode="lin" valueType="num">
                                      <p:cBhvr additive="base">
                                        <p:cTn id="11" dur="500" fill="hold"/>
                                        <p:tgtEl>
                                          <p:spTgt spid="16386"/>
                                        </p:tgtEl>
                                        <p:attrNameLst>
                                          <p:attrName>ppt_x</p:attrName>
                                        </p:attrNameLst>
                                      </p:cBhvr>
                                      <p:tavLst>
                                        <p:tav tm="0">
                                          <p:val>
                                            <p:strVal val="0-#ppt_w/2"/>
                                          </p:val>
                                        </p:tav>
                                        <p:tav tm="100000">
                                          <p:val>
                                            <p:strVal val="#ppt_x"/>
                                          </p:val>
                                        </p:tav>
                                      </p:tavLst>
                                    </p:anim>
                                    <p:anim calcmode="lin" valueType="num">
                                      <p:cBhvr additive="base">
                                        <p:cTn id="12" dur="500" fill="hold"/>
                                        <p:tgtEl>
                                          <p:spTgt spid="1638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 calcmode="lin" valueType="num">
                                      <p:cBhvr>
                                        <p:cTn id="1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Documents and Settings\Administrator\桌面\新建文件夹\ppt背景图片\%PHZSUZM09R$7L$K(%DV]C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0"/>
            <a:ext cx="9163050" cy="6858000"/>
          </a:xfrm>
          <a:prstGeom prst="rect">
            <a:avLst/>
          </a:prstGeom>
          <a:noFill/>
          <a:extLst>
            <a:ext uri="{909E8E84-426E-40DD-AFC4-6F175D3DCCD1}">
              <a14:hiddenFill xmlns:a14="http://schemas.microsoft.com/office/drawing/2010/main">
                <a:solidFill>
                  <a:srgbClr val="FFFFFF"/>
                </a:solidFill>
              </a14:hiddenFill>
            </a:ext>
          </a:extLst>
        </p:spPr>
      </p:pic>
      <p:sp>
        <p:nvSpPr>
          <p:cNvPr id="79876" name="文本框 5"/>
          <p:cNvSpPr txBox="1">
            <a:spLocks noChangeArrowheads="1"/>
          </p:cNvSpPr>
          <p:nvPr/>
        </p:nvSpPr>
        <p:spPr bwMode="auto">
          <a:xfrm>
            <a:off x="494517" y="2051148"/>
            <a:ext cx="8029575" cy="445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000" b="1" dirty="0">
                <a:latin typeface="华文楷体" pitchFamily="2" charset="-122"/>
                <a:ea typeface="华文楷体" pitchFamily="2" charset="-122"/>
                <a:sym typeface="宋体" pitchFamily="2" charset="-122"/>
              </a:rPr>
              <a:t>    </a:t>
            </a:r>
            <a:r>
              <a:rPr lang="en-US" altLang="zh-CN" sz="3000" b="1" dirty="0" smtClean="0">
                <a:latin typeface="华文楷体" pitchFamily="2" charset="-122"/>
                <a:ea typeface="华文楷体" pitchFamily="2" charset="-122"/>
                <a:sym typeface="宋体" pitchFamily="2" charset="-122"/>
              </a:rPr>
              <a:t>    </a:t>
            </a:r>
            <a:r>
              <a:rPr lang="zh-CN" altLang="zh-CN" sz="3000" b="1" dirty="0" smtClean="0">
                <a:solidFill>
                  <a:srgbClr val="FF0000"/>
                </a:solidFill>
                <a:latin typeface="华文楷体" pitchFamily="2" charset="-122"/>
                <a:ea typeface="华文楷体" pitchFamily="2" charset="-122"/>
                <a:sym typeface="宋体" pitchFamily="2" charset="-122"/>
              </a:rPr>
              <a:t>①</a:t>
            </a:r>
            <a:r>
              <a:rPr lang="zh-CN" altLang="zh-CN" sz="3000" b="1" dirty="0">
                <a:solidFill>
                  <a:srgbClr val="FF0000"/>
                </a:solidFill>
                <a:latin typeface="华文楷体" pitchFamily="2" charset="-122"/>
                <a:ea typeface="华文楷体" pitchFamily="2" charset="-122"/>
                <a:sym typeface="宋体" pitchFamily="2" charset="-122"/>
              </a:rPr>
              <a:t>想象、</a:t>
            </a:r>
            <a:r>
              <a:rPr lang="zh-CN" altLang="en-US" sz="3000" b="1" dirty="0">
                <a:solidFill>
                  <a:srgbClr val="FF0000"/>
                </a:solidFill>
                <a:latin typeface="华文楷体" pitchFamily="2" charset="-122"/>
                <a:ea typeface="华文楷体" pitchFamily="2" charset="-122"/>
                <a:sym typeface="宋体" pitchFamily="2" charset="-122"/>
              </a:rPr>
              <a:t>联</a:t>
            </a:r>
            <a:r>
              <a:rPr lang="zh-CN" altLang="zh-CN" sz="3000" b="1" dirty="0">
                <a:solidFill>
                  <a:srgbClr val="FF0000"/>
                </a:solidFill>
                <a:latin typeface="华文楷体" pitchFamily="2" charset="-122"/>
                <a:ea typeface="华文楷体" pitchFamily="2" charset="-122"/>
                <a:sym typeface="宋体" pitchFamily="2" charset="-122"/>
              </a:rPr>
              <a:t>想相结合充分表</a:t>
            </a:r>
            <a:r>
              <a:rPr lang="zh-CN" altLang="en-US" sz="3000" b="1" dirty="0">
                <a:solidFill>
                  <a:srgbClr val="FF0000"/>
                </a:solidFill>
                <a:latin typeface="华文楷体" pitchFamily="2" charset="-122"/>
                <a:ea typeface="华文楷体" pitchFamily="2" charset="-122"/>
                <a:sym typeface="宋体" pitchFamily="2" charset="-122"/>
              </a:rPr>
              <a:t>现</a:t>
            </a:r>
            <a:r>
              <a:rPr lang="zh-CN" altLang="zh-CN" sz="3000" b="1" dirty="0">
                <a:solidFill>
                  <a:srgbClr val="FF0000"/>
                </a:solidFill>
                <a:latin typeface="华文楷体" pitchFamily="2" charset="-122"/>
                <a:ea typeface="华文楷体" pitchFamily="2" charset="-122"/>
                <a:sym typeface="宋体" pitchFamily="2" charset="-122"/>
              </a:rPr>
              <a:t>了无产阶级革命家的伟大气魄。</a:t>
            </a:r>
            <a:r>
              <a:rPr lang="zh-CN" altLang="zh-CN" sz="3000" b="1" dirty="0">
                <a:solidFill>
                  <a:srgbClr val="663300"/>
                </a:solidFill>
                <a:latin typeface="华文楷体" pitchFamily="2" charset="-122"/>
                <a:ea typeface="华文楷体" pitchFamily="2" charset="-122"/>
                <a:sym typeface="宋体" pitchFamily="2" charset="-122"/>
              </a:rPr>
              <a:t>如第一首中一、二句写了创业艰难的现实。三、四句便借助想象，用“去泉台”“招旧部”“斩阎罗”抒发豪迈的革命胸襟。第二首、第三首</a:t>
            </a:r>
            <a:r>
              <a:rPr lang="zh-CN" altLang="en-US" sz="3000" b="1" dirty="0">
                <a:solidFill>
                  <a:srgbClr val="663300"/>
                </a:solidFill>
                <a:latin typeface="华文楷体" pitchFamily="2" charset="-122"/>
                <a:ea typeface="华文楷体" pitchFamily="2" charset="-122"/>
                <a:sym typeface="宋体" pitchFamily="2" charset="-122"/>
              </a:rPr>
              <a:t>联想</a:t>
            </a:r>
            <a:r>
              <a:rPr lang="zh-CN" altLang="zh-CN" sz="3000" b="1" dirty="0">
                <a:solidFill>
                  <a:srgbClr val="663300"/>
                </a:solidFill>
                <a:latin typeface="华文楷体" pitchFamily="2" charset="-122"/>
                <a:ea typeface="华文楷体" pitchFamily="2" charset="-122"/>
                <a:sym typeface="宋体" pitchFamily="2" charset="-122"/>
              </a:rPr>
              <a:t>“捷报飞来当纸钱”“人间遍种自由花”，都是在写实的基础上进行浪漫主义</a:t>
            </a:r>
            <a:r>
              <a:rPr lang="zh-CN" altLang="en-US" sz="3000" b="1" dirty="0">
                <a:solidFill>
                  <a:srgbClr val="663300"/>
                </a:solidFill>
                <a:latin typeface="华文楷体" pitchFamily="2" charset="-122"/>
                <a:ea typeface="华文楷体" pitchFamily="2" charset="-122"/>
                <a:sym typeface="宋体" pitchFamily="2" charset="-122"/>
              </a:rPr>
              <a:t>的创作</a:t>
            </a:r>
            <a:r>
              <a:rPr lang="zh-CN" altLang="zh-CN" sz="3000" b="1" dirty="0">
                <a:solidFill>
                  <a:srgbClr val="663300"/>
                </a:solidFill>
                <a:latin typeface="华文楷体" pitchFamily="2" charset="-122"/>
                <a:ea typeface="华文楷体" pitchFamily="2" charset="-122"/>
                <a:sym typeface="宋体" pitchFamily="2" charset="-122"/>
              </a:rPr>
              <a:t>，</a:t>
            </a:r>
            <a:r>
              <a:rPr lang="zh-CN" altLang="en-US" sz="3000" b="1" dirty="0">
                <a:solidFill>
                  <a:srgbClr val="663300"/>
                </a:solidFill>
                <a:latin typeface="华文楷体" pitchFamily="2" charset="-122"/>
                <a:ea typeface="华文楷体" pitchFamily="2" charset="-122"/>
                <a:sym typeface="宋体" pitchFamily="2" charset="-122"/>
              </a:rPr>
              <a:t>在</a:t>
            </a:r>
            <a:r>
              <a:rPr lang="zh-CN" altLang="zh-CN" sz="3000" b="1" dirty="0">
                <a:solidFill>
                  <a:srgbClr val="663300"/>
                </a:solidFill>
                <a:latin typeface="华文楷体" pitchFamily="2" charset="-122"/>
                <a:ea typeface="华文楷体" pitchFamily="2" charset="-122"/>
                <a:sym typeface="宋体" pitchFamily="2" charset="-122"/>
              </a:rPr>
              <a:t>表达</a:t>
            </a:r>
            <a:r>
              <a:rPr lang="zh-CN" altLang="en-US" sz="3000" b="1" dirty="0">
                <a:solidFill>
                  <a:srgbClr val="663300"/>
                </a:solidFill>
                <a:latin typeface="华文楷体" pitchFamily="2" charset="-122"/>
                <a:ea typeface="华文楷体" pitchFamily="2" charset="-122"/>
                <a:sym typeface="宋体" pitchFamily="2" charset="-122"/>
              </a:rPr>
              <a:t>诗人</a:t>
            </a:r>
            <a:r>
              <a:rPr lang="zh-CN" altLang="zh-CN" sz="3000" b="1" dirty="0">
                <a:solidFill>
                  <a:srgbClr val="663300"/>
                </a:solidFill>
                <a:latin typeface="华文楷体" pitchFamily="2" charset="-122"/>
                <a:ea typeface="华文楷体" pitchFamily="2" charset="-122"/>
                <a:sym typeface="宋体" pitchFamily="2" charset="-122"/>
              </a:rPr>
              <a:t>强烈思想感情</a:t>
            </a:r>
            <a:r>
              <a:rPr lang="zh-CN" altLang="en-US" sz="3000" b="1" dirty="0">
                <a:solidFill>
                  <a:srgbClr val="663300"/>
                </a:solidFill>
                <a:latin typeface="华文楷体" pitchFamily="2" charset="-122"/>
                <a:ea typeface="华文楷体" pitchFamily="2" charset="-122"/>
                <a:sym typeface="宋体" pitchFamily="2" charset="-122"/>
              </a:rPr>
              <a:t>的同时具有独特的</a:t>
            </a:r>
            <a:r>
              <a:rPr lang="zh-CN" altLang="zh-CN" sz="3000" b="1" dirty="0">
                <a:solidFill>
                  <a:srgbClr val="663300"/>
                </a:solidFill>
                <a:latin typeface="华文楷体" pitchFamily="2" charset="-122"/>
                <a:ea typeface="华文楷体" pitchFamily="2" charset="-122"/>
                <a:sym typeface="宋体" pitchFamily="2" charset="-122"/>
              </a:rPr>
              <a:t>艺术感染力。</a:t>
            </a:r>
          </a:p>
        </p:txBody>
      </p:sp>
      <p:sp>
        <p:nvSpPr>
          <p:cNvPr id="7" name="矩形 6"/>
          <p:cNvSpPr/>
          <p:nvPr/>
        </p:nvSpPr>
        <p:spPr>
          <a:xfrm>
            <a:off x="2843809" y="908720"/>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6600"/>
                </a:solidFill>
                <a:latin typeface="华文琥珀" pitchFamily="2" charset="-122"/>
                <a:ea typeface="华文琥珀" pitchFamily="2" charset="-122"/>
              </a:rPr>
              <a:t>写作特色</a:t>
            </a:r>
            <a:endParaRPr lang="zh-CN" altLang="en-US" sz="6000" cap="none" spc="0" dirty="0">
              <a:ln w="11430"/>
              <a:solidFill>
                <a:srgbClr val="006600"/>
              </a:solidFill>
              <a:latin typeface="华文琥珀" pitchFamily="2" charset="-122"/>
              <a:ea typeface="华文琥珀" pitchFamily="2" charset="-122"/>
            </a:endParaRPr>
          </a:p>
        </p:txBody>
      </p:sp>
    </p:spTree>
    <p:extLst>
      <p:ext uri="{BB962C8B-B14F-4D97-AF65-F5344CB8AC3E}">
        <p14:creationId xmlns:p14="http://schemas.microsoft.com/office/powerpoint/2010/main" val="287503287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9876"/>
                                        </p:tgtEl>
                                        <p:attrNameLst>
                                          <p:attrName>style.visibility</p:attrName>
                                        </p:attrNameLst>
                                      </p:cBhvr>
                                      <p:to>
                                        <p:strVal val="visible"/>
                                      </p:to>
                                    </p:set>
                                    <p:animEffect transition="in" filter="randombar(horizontal)">
                                      <p:cBhvr>
                                        <p:cTn id="12" dur="500"/>
                                        <p:tgtEl>
                                          <p:spTgt spid="798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6"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Administrator\桌面\新建文件夹\ppt背景图片\%PHZSUZM09R$7L$K(%DV]C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0"/>
            <a:ext cx="916305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843809" y="908720"/>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6600"/>
                </a:solidFill>
                <a:latin typeface="华文琥珀" pitchFamily="2" charset="-122"/>
                <a:ea typeface="华文琥珀" pitchFamily="2" charset="-122"/>
              </a:rPr>
              <a:t>写作特色</a:t>
            </a:r>
            <a:endParaRPr lang="zh-CN" altLang="en-US" sz="6000" cap="none" spc="0" dirty="0">
              <a:ln w="11430"/>
              <a:solidFill>
                <a:srgbClr val="006600"/>
              </a:solidFill>
              <a:latin typeface="华文琥珀" pitchFamily="2" charset="-122"/>
              <a:ea typeface="华文琥珀" pitchFamily="2" charset="-122"/>
            </a:endParaRPr>
          </a:p>
        </p:txBody>
      </p:sp>
      <p:sp>
        <p:nvSpPr>
          <p:cNvPr id="80897" name="文本框 5"/>
          <p:cNvSpPr txBox="1">
            <a:spLocks noChangeArrowheads="1"/>
          </p:cNvSpPr>
          <p:nvPr/>
        </p:nvSpPr>
        <p:spPr bwMode="auto">
          <a:xfrm>
            <a:off x="323527" y="2108299"/>
            <a:ext cx="8496945" cy="4492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000" b="1" dirty="0">
                <a:latin typeface="华文楷体" pitchFamily="2" charset="-122"/>
                <a:ea typeface="华文楷体" pitchFamily="2" charset="-122"/>
                <a:sym typeface="宋体" pitchFamily="2" charset="-122"/>
              </a:rPr>
              <a:t>    </a:t>
            </a:r>
            <a:r>
              <a:rPr lang="en-US" altLang="zh-CN" sz="3000" b="1" dirty="0" smtClean="0">
                <a:latin typeface="华文楷体" pitchFamily="2" charset="-122"/>
                <a:ea typeface="华文楷体" pitchFamily="2" charset="-122"/>
                <a:sym typeface="宋体" pitchFamily="2" charset="-122"/>
              </a:rPr>
              <a:t>    </a:t>
            </a:r>
            <a:r>
              <a:rPr lang="zh-CN" altLang="zh-CN" sz="3000" b="1" dirty="0" smtClean="0">
                <a:solidFill>
                  <a:srgbClr val="FF0000"/>
                </a:solidFill>
                <a:latin typeface="华文楷体" pitchFamily="2" charset="-122"/>
                <a:ea typeface="华文楷体" pitchFamily="2" charset="-122"/>
                <a:sym typeface="宋体" pitchFamily="2" charset="-122"/>
              </a:rPr>
              <a:t>②</a:t>
            </a:r>
            <a:r>
              <a:rPr lang="zh-CN" altLang="zh-CN" sz="3000" b="1" dirty="0">
                <a:solidFill>
                  <a:srgbClr val="FF0000"/>
                </a:solidFill>
                <a:latin typeface="华文楷体" pitchFamily="2" charset="-122"/>
                <a:ea typeface="华文楷体" pitchFamily="2" charset="-122"/>
                <a:sym typeface="宋体" pitchFamily="2" charset="-122"/>
              </a:rPr>
              <a:t>借代和引用。</a:t>
            </a:r>
            <a:r>
              <a:rPr lang="zh-CN" altLang="zh-CN" sz="3000" b="1" dirty="0">
                <a:solidFill>
                  <a:srgbClr val="663300"/>
                </a:solidFill>
                <a:latin typeface="华文楷体" pitchFamily="2" charset="-122"/>
                <a:ea typeface="华文楷体" pitchFamily="2" charset="-122"/>
                <a:sym typeface="宋体" pitchFamily="2" charset="-122"/>
              </a:rPr>
              <a:t>如第三首多次用了借代和引用的修辞手法。“阎罗”是旧时所说的地狱之王，作者引用来比作人间的反动统治者。又如“旌旗”，原是旗帜的通称，这里借来指代军队或武装力量；“烽烟”，原是古代边境用以报警的烟火，这里借来指代战争。这些修辞的运用，形象贴切，暗含了诗人愿意为了革命做牺牲的大无畏精神和革命必胜的坚定信念。</a:t>
            </a:r>
          </a:p>
        </p:txBody>
      </p:sp>
    </p:spTree>
    <p:extLst>
      <p:ext uri="{BB962C8B-B14F-4D97-AF65-F5344CB8AC3E}">
        <p14:creationId xmlns:p14="http://schemas.microsoft.com/office/powerpoint/2010/main" val="29196347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80897"/>
                                        </p:tgtEl>
                                        <p:attrNameLst>
                                          <p:attrName>style.visibility</p:attrName>
                                        </p:attrNameLst>
                                      </p:cBhvr>
                                      <p:to>
                                        <p:strVal val="visible"/>
                                      </p:to>
                                    </p:set>
                                    <p:anim calcmode="lin" valueType="num">
                                      <p:cBhvr>
                                        <p:cTn id="7" dur="500" fill="hold"/>
                                        <p:tgtEl>
                                          <p:spTgt spid="8089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0897"/>
                                        </p:tgtEl>
                                        <p:attrNameLst>
                                          <p:attrName>ppt_y</p:attrName>
                                        </p:attrNameLst>
                                      </p:cBhvr>
                                      <p:tavLst>
                                        <p:tav tm="0">
                                          <p:val>
                                            <p:strVal val="#ppt_y"/>
                                          </p:val>
                                        </p:tav>
                                        <p:tav tm="100000">
                                          <p:val>
                                            <p:strVal val="#ppt_y"/>
                                          </p:val>
                                        </p:tav>
                                      </p:tavLst>
                                    </p:anim>
                                    <p:anim calcmode="lin" valueType="num">
                                      <p:cBhvr>
                                        <p:cTn id="9" dur="500" fill="hold"/>
                                        <p:tgtEl>
                                          <p:spTgt spid="8089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089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08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Documents and Settings\Administrator\桌面\新建文件夹\ppt背景图片\F4[V`V]4KR9{1K(`)DW`1Z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extLst>
            <a:ext uri="{909E8E84-426E-40DD-AFC4-6F175D3DCCD1}">
              <a14:hiddenFill xmlns:a14="http://schemas.microsoft.com/office/drawing/2010/main">
                <a:solidFill>
                  <a:srgbClr val="FFFFFF"/>
                </a:solidFill>
              </a14:hiddenFill>
            </a:ext>
          </a:extLst>
        </p:spPr>
      </p:pic>
      <p:sp>
        <p:nvSpPr>
          <p:cNvPr id="61442" name="文本框 4"/>
          <p:cNvSpPr txBox="1">
            <a:spLocks noChangeArrowheads="1"/>
          </p:cNvSpPr>
          <p:nvPr/>
        </p:nvSpPr>
        <p:spPr bwMode="auto">
          <a:xfrm>
            <a:off x="637145" y="3068960"/>
            <a:ext cx="7932563" cy="3300904"/>
          </a:xfrm>
          <a:prstGeom prst="rect">
            <a:avLst/>
          </a:prstGeom>
          <a:noFill/>
          <a:ln w="9525">
            <a:noFill/>
            <a:miter lim="800000"/>
          </a:ln>
        </p:spPr>
        <p:txBody>
          <a:bodyPr wrap="square" lIns="68580" tIns="34290" rIns="68580" bIns="34290">
            <a:spAutoFit/>
          </a:bodyPr>
          <a:lstStyle/>
          <a:p>
            <a:pPr>
              <a:lnSpc>
                <a:spcPct val="150000"/>
              </a:lnSpc>
              <a:spcBef>
                <a:spcPts val="1200"/>
              </a:spcBef>
              <a:defRPr/>
            </a:pPr>
            <a:r>
              <a:rPr lang="en-US" altLang="zh-CN" sz="3600" dirty="0" smtClean="0">
                <a:solidFill>
                  <a:srgbClr val="00B050"/>
                </a:solidFill>
                <a:latin typeface="华文琥珀" pitchFamily="2" charset="-122"/>
                <a:ea typeface="华文琥珀" pitchFamily="2" charset="-122"/>
              </a:rPr>
              <a:t>1</a:t>
            </a:r>
            <a:r>
              <a:rPr lang="zh-CN" altLang="en-US" sz="3600" dirty="0" smtClean="0">
                <a:solidFill>
                  <a:srgbClr val="00B050"/>
                </a:solidFill>
                <a:latin typeface="华文琥珀" pitchFamily="2" charset="-122"/>
                <a:ea typeface="华文琥珀" pitchFamily="2" charset="-122"/>
              </a:rPr>
              <a:t>、能够</a:t>
            </a:r>
            <a:r>
              <a:rPr lang="zh-CN" altLang="en-US" sz="3600" dirty="0">
                <a:solidFill>
                  <a:srgbClr val="00B050"/>
                </a:solidFill>
                <a:latin typeface="华文琥珀" pitchFamily="2" charset="-122"/>
                <a:ea typeface="华文琥珀" pitchFamily="2" charset="-122"/>
              </a:rPr>
              <a:t>感受诗歌韵律</a:t>
            </a:r>
            <a:r>
              <a:rPr lang="en-US" altLang="zh-CN" sz="3600" dirty="0">
                <a:solidFill>
                  <a:srgbClr val="00B050"/>
                </a:solidFill>
                <a:latin typeface="华文琥珀" pitchFamily="2" charset="-122"/>
                <a:ea typeface="华文琥珀" pitchFamily="2" charset="-122"/>
              </a:rPr>
              <a:t>,</a:t>
            </a:r>
            <a:r>
              <a:rPr lang="zh-CN" altLang="en-US" sz="3600" dirty="0">
                <a:solidFill>
                  <a:srgbClr val="00B050"/>
                </a:solidFill>
                <a:latin typeface="华文琥珀" pitchFamily="2" charset="-122"/>
                <a:ea typeface="华文琥珀" pitchFamily="2" charset="-122"/>
              </a:rPr>
              <a:t>理解诗歌内容。</a:t>
            </a:r>
          </a:p>
          <a:p>
            <a:pPr>
              <a:lnSpc>
                <a:spcPct val="150000"/>
              </a:lnSpc>
              <a:spcBef>
                <a:spcPts val="1200"/>
              </a:spcBef>
              <a:defRPr/>
            </a:pPr>
            <a:r>
              <a:rPr lang="en-US" altLang="zh-CN" sz="3600" dirty="0" smtClean="0">
                <a:solidFill>
                  <a:srgbClr val="00B050"/>
                </a:solidFill>
                <a:latin typeface="华文琥珀" pitchFamily="2" charset="-122"/>
                <a:ea typeface="华文琥珀" pitchFamily="2" charset="-122"/>
              </a:rPr>
              <a:t>2</a:t>
            </a:r>
            <a:r>
              <a:rPr lang="zh-CN" altLang="en-US" sz="3600" dirty="0" smtClean="0">
                <a:solidFill>
                  <a:srgbClr val="00B050"/>
                </a:solidFill>
                <a:latin typeface="华文琥珀" pitchFamily="2" charset="-122"/>
                <a:ea typeface="华文琥珀" pitchFamily="2" charset="-122"/>
              </a:rPr>
              <a:t>、学会</a:t>
            </a:r>
            <a:r>
              <a:rPr lang="zh-CN" altLang="en-US" sz="3600" dirty="0">
                <a:solidFill>
                  <a:srgbClr val="00B050"/>
                </a:solidFill>
                <a:latin typeface="华文琥珀" pitchFamily="2" charset="-122"/>
                <a:ea typeface="华文琥珀" pitchFamily="2" charset="-122"/>
              </a:rPr>
              <a:t>品味诗歌语言，把握诗歌意象。</a:t>
            </a:r>
          </a:p>
          <a:p>
            <a:pPr marL="357505" indent="-357505">
              <a:spcBef>
                <a:spcPts val="1200"/>
              </a:spcBef>
              <a:defRPr/>
            </a:pPr>
            <a:r>
              <a:rPr lang="en-US" altLang="zh-CN" sz="3600" dirty="0" smtClean="0">
                <a:solidFill>
                  <a:srgbClr val="00B050"/>
                </a:solidFill>
                <a:latin typeface="华文琥珀" pitchFamily="2" charset="-122"/>
                <a:ea typeface="华文琥珀" pitchFamily="2" charset="-122"/>
              </a:rPr>
              <a:t>3</a:t>
            </a:r>
            <a:r>
              <a:rPr lang="zh-CN" altLang="en-US" sz="3600" dirty="0" smtClean="0">
                <a:solidFill>
                  <a:srgbClr val="00B050"/>
                </a:solidFill>
                <a:latin typeface="华文琥珀" pitchFamily="2" charset="-122"/>
                <a:ea typeface="华文琥珀" pitchFamily="2" charset="-122"/>
              </a:rPr>
              <a:t>、能够</a:t>
            </a:r>
            <a:r>
              <a:rPr lang="zh-CN" altLang="en-US" sz="3600" dirty="0">
                <a:solidFill>
                  <a:srgbClr val="00B050"/>
                </a:solidFill>
                <a:latin typeface="华文琥珀" pitchFamily="2" charset="-122"/>
                <a:ea typeface="华文琥珀" pitchFamily="2" charset="-122"/>
              </a:rPr>
              <a:t>体会并学习勇往直前、坚定</a:t>
            </a:r>
            <a:r>
              <a:rPr lang="zh-CN" altLang="en-US" sz="3600" dirty="0" smtClean="0">
                <a:solidFill>
                  <a:srgbClr val="00B050"/>
                </a:solidFill>
                <a:latin typeface="华文琥珀" pitchFamily="2" charset="-122"/>
                <a:ea typeface="华文琥珀" pitchFamily="2" charset="-122"/>
              </a:rPr>
              <a:t>信  </a:t>
            </a:r>
            <a:endParaRPr lang="en-US" altLang="zh-CN" sz="3600" dirty="0" smtClean="0">
              <a:solidFill>
                <a:srgbClr val="00B050"/>
              </a:solidFill>
              <a:latin typeface="华文琥珀" pitchFamily="2" charset="-122"/>
              <a:ea typeface="华文琥珀" pitchFamily="2" charset="-122"/>
            </a:endParaRPr>
          </a:p>
          <a:p>
            <a:pPr marL="357505" indent="-357505">
              <a:spcBef>
                <a:spcPts val="1200"/>
              </a:spcBef>
              <a:defRPr/>
            </a:pPr>
            <a:r>
              <a:rPr lang="en-US" altLang="zh-CN" sz="3600" dirty="0" smtClean="0">
                <a:solidFill>
                  <a:srgbClr val="00B050"/>
                </a:solidFill>
                <a:latin typeface="华文琥珀" pitchFamily="2" charset="-122"/>
                <a:ea typeface="华文琥珀" pitchFamily="2" charset="-122"/>
              </a:rPr>
              <a:t>      </a:t>
            </a:r>
            <a:r>
              <a:rPr lang="zh-CN" altLang="en-US" sz="3600" dirty="0" smtClean="0">
                <a:solidFill>
                  <a:srgbClr val="00B050"/>
                </a:solidFill>
                <a:latin typeface="华文琥珀" pitchFamily="2" charset="-122"/>
                <a:ea typeface="华文琥珀" pitchFamily="2" charset="-122"/>
              </a:rPr>
              <a:t>念等革命精神。</a:t>
            </a:r>
            <a:endParaRPr lang="zh-CN" altLang="en-US" sz="3600" dirty="0">
              <a:solidFill>
                <a:srgbClr val="00B050"/>
              </a:solidFill>
              <a:latin typeface="华文琥珀" pitchFamily="2" charset="-122"/>
              <a:ea typeface="华文琥珀" pitchFamily="2" charset="-122"/>
            </a:endParaRPr>
          </a:p>
        </p:txBody>
      </p:sp>
      <p:sp>
        <p:nvSpPr>
          <p:cNvPr id="62469" name="AutoShape 14" descr="u=659003504,3790867401&amp;fm=214&amp;gp=0"/>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470" name="AutoShape 16" descr="u=659003504,3790867401&amp;fm=214&amp;gp=0"/>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 name="矩形 8"/>
          <p:cNvSpPr/>
          <p:nvPr/>
        </p:nvSpPr>
        <p:spPr>
          <a:xfrm>
            <a:off x="2940783" y="1772816"/>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00FF"/>
                </a:solidFill>
                <a:latin typeface="华文琥珀" pitchFamily="2" charset="-122"/>
                <a:ea typeface="华文琥珀" pitchFamily="2" charset="-122"/>
              </a:rPr>
              <a:t>学习目标</a:t>
            </a:r>
            <a:endParaRPr lang="zh-CN" altLang="en-US" sz="6000" cap="none" spc="0" dirty="0">
              <a:ln w="11430"/>
              <a:solidFill>
                <a:srgbClr val="0000FF"/>
              </a:solidFill>
              <a:latin typeface="华文琥珀" pitchFamily="2" charset="-122"/>
              <a:ea typeface="华文琥珀" pitchFamily="2" charset="-122"/>
            </a:endParaRPr>
          </a:p>
        </p:txBody>
      </p:sp>
    </p:spTree>
    <p:extLst>
      <p:ext uri="{BB962C8B-B14F-4D97-AF65-F5344CB8AC3E}">
        <p14:creationId xmlns:p14="http://schemas.microsoft.com/office/powerpoint/2010/main" val="8813822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5" presetClass="entr" presetSubtype="0" fill="hold" grpId="0" nodeType="clickEffect">
                                  <p:stCondLst>
                                    <p:cond delay="0"/>
                                  </p:stCondLst>
                                  <p:childTnLst>
                                    <p:set>
                                      <p:cBhvr>
                                        <p:cTn id="13" dur="1" fill="hold">
                                          <p:stCondLst>
                                            <p:cond delay="0"/>
                                          </p:stCondLst>
                                        </p:cTn>
                                        <p:tgtEl>
                                          <p:spTgt spid="61442"/>
                                        </p:tgtEl>
                                        <p:attrNameLst>
                                          <p:attrName>style.visibility</p:attrName>
                                        </p:attrNameLst>
                                      </p:cBhvr>
                                      <p:to>
                                        <p:strVal val="visible"/>
                                      </p:to>
                                    </p:set>
                                    <p:anim calcmode="lin" valueType="num">
                                      <p:cBhvr>
                                        <p:cTn id="14" dur="500" decel="50000" fill="hold">
                                          <p:stCondLst>
                                            <p:cond delay="0"/>
                                          </p:stCondLst>
                                        </p:cTn>
                                        <p:tgtEl>
                                          <p:spTgt spid="61442"/>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61442"/>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61442"/>
                                        </p:tgtEl>
                                        <p:attrNameLst>
                                          <p:attrName>ppt_w</p:attrName>
                                        </p:attrNameLst>
                                      </p:cBhvr>
                                      <p:tavLst>
                                        <p:tav tm="0">
                                          <p:val>
                                            <p:strVal val="#ppt_w*.05"/>
                                          </p:val>
                                        </p:tav>
                                        <p:tav tm="100000">
                                          <p:val>
                                            <p:strVal val="#ppt_w"/>
                                          </p:val>
                                        </p:tav>
                                      </p:tavLst>
                                    </p:anim>
                                    <p:anim calcmode="lin" valueType="num">
                                      <p:cBhvr>
                                        <p:cTn id="17" dur="1000" fill="hold"/>
                                        <p:tgtEl>
                                          <p:spTgt spid="61442"/>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61442"/>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61442"/>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61442"/>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614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Picture 4" descr="C:\Documents and Settings\Administrator\桌面\新建文件夹\ppt背景图片\(SZ%KSC05XX)_HW}0G$SQQ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1924" name="矩形 4"/>
          <p:cNvSpPr>
            <a:spLocks noChangeArrowheads="1"/>
          </p:cNvSpPr>
          <p:nvPr/>
        </p:nvSpPr>
        <p:spPr bwMode="auto">
          <a:xfrm>
            <a:off x="911755" y="2564904"/>
            <a:ext cx="7180263"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719138"/>
            <a:r>
              <a:rPr lang="zh-CN" altLang="en-US" sz="3200" dirty="0" smtClean="0">
                <a:latin typeface="华文琥珀" pitchFamily="2" charset="-122"/>
                <a:ea typeface="华文琥珀" pitchFamily="2" charset="-122"/>
              </a:rPr>
              <a:t> 诗人</a:t>
            </a:r>
            <a:r>
              <a:rPr lang="zh-CN" altLang="en-US" sz="3200" dirty="0">
                <a:latin typeface="华文琥珀" pitchFamily="2" charset="-122"/>
                <a:ea typeface="华文琥珀" pitchFamily="2" charset="-122"/>
              </a:rPr>
              <a:t>对外界的事物心有所感，便将之寄托给一个所选定的具象，使之融入作者自己的某种感情色彩。</a:t>
            </a:r>
          </a:p>
        </p:txBody>
      </p:sp>
      <p:sp>
        <p:nvSpPr>
          <p:cNvPr id="8" name="TextBox 7"/>
          <p:cNvSpPr txBox="1">
            <a:spLocks noChangeArrowheads="1"/>
          </p:cNvSpPr>
          <p:nvPr/>
        </p:nvSpPr>
        <p:spPr bwMode="auto">
          <a:xfrm>
            <a:off x="215516" y="4293096"/>
            <a:ext cx="8712968" cy="2611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719138">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0000"/>
              </a:lnSpc>
            </a:pPr>
            <a:r>
              <a:rPr lang="zh-CN" altLang="en-US" sz="3000" b="1" dirty="0" smtClean="0">
                <a:solidFill>
                  <a:srgbClr val="FF0000"/>
                </a:solidFill>
                <a:latin typeface="华文楷体" pitchFamily="2" charset="-122"/>
                <a:ea typeface="华文楷体" pitchFamily="2" charset="-122"/>
              </a:rPr>
              <a:t> 诗人</a:t>
            </a:r>
            <a:r>
              <a:rPr lang="zh-CN" altLang="en-US" sz="3000" b="1" dirty="0">
                <a:solidFill>
                  <a:srgbClr val="FF0000"/>
                </a:solidFill>
                <a:latin typeface="华文楷体" pitchFamily="2" charset="-122"/>
                <a:ea typeface="华文楷体" pitchFamily="2" charset="-122"/>
              </a:rPr>
              <a:t>以“泉台”“烽烟”“血雨腥风”等意象，形象的概括了革面征程的艰辛，表达了对牺牲者的缅怀，又以“斩阎罗”的“旌旗十万”、纷飞的捷报、遍布人间的自由之花等意象，表达了不屈的战斗意志和对革命必胜的信念。</a:t>
            </a:r>
          </a:p>
        </p:txBody>
      </p:sp>
      <p:sp>
        <p:nvSpPr>
          <p:cNvPr id="9" name="矩形 8"/>
          <p:cNvSpPr/>
          <p:nvPr/>
        </p:nvSpPr>
        <p:spPr>
          <a:xfrm>
            <a:off x="2843809" y="994445"/>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chemeClr val="accent6">
                    <a:lumMod val="75000"/>
                  </a:schemeClr>
                </a:solidFill>
                <a:latin typeface="华文琥珀" pitchFamily="2" charset="-122"/>
                <a:ea typeface="华文琥珀" pitchFamily="2" charset="-122"/>
              </a:rPr>
              <a:t>课文总结</a:t>
            </a:r>
            <a:endParaRPr lang="zh-CN" altLang="en-US" sz="6000" cap="none" spc="0" dirty="0">
              <a:ln w="11430"/>
              <a:solidFill>
                <a:schemeClr val="accent6">
                  <a:lumMod val="75000"/>
                </a:schemeClr>
              </a:solidFill>
              <a:latin typeface="华文琥珀" pitchFamily="2" charset="-122"/>
              <a:ea typeface="华文琥珀" pitchFamily="2" charset="-122"/>
            </a:endParaRPr>
          </a:p>
        </p:txBody>
      </p:sp>
    </p:spTree>
    <p:extLst>
      <p:ext uri="{BB962C8B-B14F-4D97-AF65-F5344CB8AC3E}">
        <p14:creationId xmlns:p14="http://schemas.microsoft.com/office/powerpoint/2010/main" val="201601721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1924"/>
                                        </p:tgtEl>
                                        <p:attrNameLst>
                                          <p:attrName>style.visibility</p:attrName>
                                        </p:attrNameLst>
                                      </p:cBhvr>
                                      <p:to>
                                        <p:strVal val="visible"/>
                                      </p:to>
                                    </p:set>
                                    <p:animEffect transition="in" filter="randombar(horizontal)">
                                      <p:cBhvr>
                                        <p:cTn id="12" dur="500"/>
                                        <p:tgtEl>
                                          <p:spTgt spid="81924"/>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4"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Documents and Settings\Administrator\桌面\新建文件夹\ppt背景图片\_EN1NF3F56IGQJIMA{3L]U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13" y="0"/>
            <a:ext cx="9191626" cy="6858000"/>
          </a:xfrm>
          <a:prstGeom prst="rect">
            <a:avLst/>
          </a:prstGeom>
          <a:noFill/>
          <a:extLst>
            <a:ext uri="{909E8E84-426E-40DD-AFC4-6F175D3DCCD1}">
              <a14:hiddenFill xmlns:a14="http://schemas.microsoft.com/office/drawing/2010/main">
                <a:solidFill>
                  <a:srgbClr val="FFFFFF"/>
                </a:solidFill>
              </a14:hiddenFill>
            </a:ext>
          </a:extLst>
        </p:spPr>
      </p:pic>
      <p:sp>
        <p:nvSpPr>
          <p:cNvPr id="65537" name="文本框 96258"/>
          <p:cNvSpPr txBox="1">
            <a:spLocks noChangeArrowheads="1"/>
          </p:cNvSpPr>
          <p:nvPr/>
        </p:nvSpPr>
        <p:spPr bwMode="auto">
          <a:xfrm>
            <a:off x="3440205" y="2148290"/>
            <a:ext cx="5041900" cy="393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spcBef>
                <a:spcPct val="50000"/>
              </a:spcBef>
            </a:pPr>
            <a:r>
              <a:rPr lang="zh-CN" altLang="en-US" sz="3000" b="1" dirty="0" smtClean="0">
                <a:solidFill>
                  <a:srgbClr val="0070C0"/>
                </a:solidFill>
                <a:latin typeface="华文楷体" pitchFamily="2" charset="-122"/>
                <a:ea typeface="华文楷体" pitchFamily="2" charset="-122"/>
              </a:rPr>
              <a:t>【陈毅】 </a:t>
            </a:r>
            <a:r>
              <a:rPr lang="zh-CN" altLang="en-US" sz="3000" b="1" dirty="0" smtClean="0">
                <a:solidFill>
                  <a:srgbClr val="FF0000"/>
                </a:solidFill>
                <a:latin typeface="华文楷体" pitchFamily="2" charset="-122"/>
                <a:ea typeface="华文楷体" pitchFamily="2" charset="-122"/>
              </a:rPr>
              <a:t> </a:t>
            </a:r>
            <a:r>
              <a:rPr lang="zh-CN" altLang="en-US" sz="3000" b="1" dirty="0" smtClean="0">
                <a:solidFill>
                  <a:srgbClr val="663300"/>
                </a:solidFill>
                <a:latin typeface="华文楷体" pitchFamily="2" charset="-122"/>
                <a:ea typeface="华文楷体" pitchFamily="2" charset="-122"/>
              </a:rPr>
              <a:t>（</a:t>
            </a:r>
            <a:r>
              <a:rPr lang="zh-CN" altLang="en-US" sz="3000" b="1" dirty="0">
                <a:solidFill>
                  <a:srgbClr val="663300"/>
                </a:solidFill>
                <a:latin typeface="华文楷体" pitchFamily="2" charset="-122"/>
                <a:ea typeface="华文楷体" pitchFamily="2" charset="-122"/>
              </a:rPr>
              <a:t>19</a:t>
            </a:r>
            <a:r>
              <a:rPr lang="en-US" altLang="zh-CN" sz="3000" b="1" dirty="0">
                <a:solidFill>
                  <a:srgbClr val="663300"/>
                </a:solidFill>
                <a:latin typeface="华文楷体" pitchFamily="2" charset="-122"/>
                <a:ea typeface="华文楷体" pitchFamily="2" charset="-122"/>
              </a:rPr>
              <a:t>01</a:t>
            </a:r>
            <a:r>
              <a:rPr lang="zh-CN" altLang="en-US" sz="3000" b="1" dirty="0">
                <a:solidFill>
                  <a:srgbClr val="663300"/>
                </a:solidFill>
                <a:latin typeface="华文楷体" pitchFamily="2" charset="-122"/>
                <a:ea typeface="华文楷体" pitchFamily="2" charset="-122"/>
              </a:rPr>
              <a:t>—19</a:t>
            </a:r>
            <a:r>
              <a:rPr lang="en-US" altLang="zh-CN" sz="3000" b="1" dirty="0">
                <a:solidFill>
                  <a:srgbClr val="663300"/>
                </a:solidFill>
                <a:latin typeface="华文楷体" pitchFamily="2" charset="-122"/>
                <a:ea typeface="华文楷体" pitchFamily="2" charset="-122"/>
              </a:rPr>
              <a:t>72</a:t>
            </a:r>
            <a:r>
              <a:rPr lang="zh-CN" altLang="en-US" sz="3000" b="1" dirty="0">
                <a:solidFill>
                  <a:srgbClr val="663300"/>
                </a:solidFill>
                <a:latin typeface="华文楷体" pitchFamily="2" charset="-122"/>
                <a:ea typeface="华文楷体" pitchFamily="2" charset="-122"/>
              </a:rPr>
              <a:t>），中国共产党员、无产阶级革命家、政治家、军事家、外交家、诗人，中华人民共和国十大元帅之一。1977年其遗作专集《陈毅诗词选集》出版。</a:t>
            </a:r>
          </a:p>
        </p:txBody>
      </p:sp>
      <p:pic>
        <p:nvPicPr>
          <p:cNvPr id="64516" name="图片 1"/>
          <p:cNvPicPr>
            <a:picLocks noChangeAspect="1" noChangeArrowheads="1"/>
          </p:cNvPicPr>
          <p:nvPr/>
        </p:nvPicPr>
        <p:blipFill>
          <a:blip r:embed="rId3" cstate="print"/>
          <a:srcRect/>
          <a:stretch>
            <a:fillRect/>
          </a:stretch>
        </p:blipFill>
        <p:spPr bwMode="auto">
          <a:xfrm>
            <a:off x="971599" y="2364080"/>
            <a:ext cx="2468605" cy="3530252"/>
          </a:xfrm>
          <a:prstGeom prst="roundRect">
            <a:avLst>
              <a:gd name="adj" fmla="val 8594"/>
            </a:avLst>
          </a:prstGeom>
          <a:solidFill>
            <a:srgbClr val="FFFFFF">
              <a:shade val="85000"/>
            </a:srgbClr>
          </a:solidFill>
          <a:ln>
            <a:noFill/>
          </a:ln>
          <a:effectLst/>
          <a:scene3d>
            <a:camera prst="orthographicFront"/>
            <a:lightRig rig="threePt" dir="t"/>
          </a:scene3d>
          <a:sp3d>
            <a:bevelT w="152400" h="50800" prst="softRound"/>
          </a:sp3d>
        </p:spPr>
      </p:pic>
      <p:sp>
        <p:nvSpPr>
          <p:cNvPr id="8" name="矩形 7"/>
          <p:cNvSpPr/>
          <p:nvPr/>
        </p:nvSpPr>
        <p:spPr>
          <a:xfrm>
            <a:off x="2698722" y="112474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itchFamily="2" charset="-122"/>
                <a:ea typeface="华文琥珀" pitchFamily="2" charset="-122"/>
              </a:rPr>
              <a:t>关于陈毅</a:t>
            </a:r>
            <a:endParaRPr lang="zh-CN" altLang="en-US" sz="6000" cap="none" spc="0" dirty="0">
              <a:ln w="11430"/>
              <a:solidFill>
                <a:srgbClr val="C00000"/>
              </a:solidFill>
              <a:latin typeface="华文琥珀" pitchFamily="2" charset="-122"/>
              <a:ea typeface="华文琥珀" pitchFamily="2" charset="-122"/>
            </a:endParaRPr>
          </a:p>
        </p:txBody>
      </p:sp>
    </p:spTree>
    <p:extLst>
      <p:ext uri="{BB962C8B-B14F-4D97-AF65-F5344CB8AC3E}">
        <p14:creationId xmlns:p14="http://schemas.microsoft.com/office/powerpoint/2010/main" val="33209048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64516"/>
                                        </p:tgtEl>
                                        <p:attrNameLst>
                                          <p:attrName>style.visibility</p:attrName>
                                        </p:attrNameLst>
                                      </p:cBhvr>
                                      <p:to>
                                        <p:strVal val="visible"/>
                                      </p:to>
                                    </p:set>
                                    <p:anim calcmode="lin" valueType="num">
                                      <p:cBhvr additive="base">
                                        <p:cTn id="11" dur="500" fill="hold"/>
                                        <p:tgtEl>
                                          <p:spTgt spid="64516"/>
                                        </p:tgtEl>
                                        <p:attrNameLst>
                                          <p:attrName>ppt_x</p:attrName>
                                        </p:attrNameLst>
                                      </p:cBhvr>
                                      <p:tavLst>
                                        <p:tav tm="0">
                                          <p:val>
                                            <p:strVal val="1+#ppt_w/2"/>
                                          </p:val>
                                        </p:tav>
                                        <p:tav tm="100000">
                                          <p:val>
                                            <p:strVal val="#ppt_x"/>
                                          </p:val>
                                        </p:tav>
                                      </p:tavLst>
                                    </p:anim>
                                    <p:anim calcmode="lin" valueType="num">
                                      <p:cBhvr additive="base">
                                        <p:cTn id="12" dur="500" fill="hold"/>
                                        <p:tgtEl>
                                          <p:spTgt spid="6451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5537"/>
                                        </p:tgtEl>
                                        <p:attrNameLst>
                                          <p:attrName>style.visibility</p:attrName>
                                        </p:attrNameLst>
                                      </p:cBhvr>
                                      <p:to>
                                        <p:strVal val="visible"/>
                                      </p:to>
                                    </p:set>
                                    <p:animEffect transition="in" filter="barn(inVertical)">
                                      <p:cBhvr>
                                        <p:cTn id="17" dur="500"/>
                                        <p:tgtEl>
                                          <p:spTgt spid="655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ocuments and Settings\Administrator\桌面\新建文件夹\ppt背景图片\M]YJNZ]]QAD`ZA@89~PV7[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9"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56717" y="2942154"/>
            <a:ext cx="8112918" cy="707886"/>
          </a:xfrm>
          <a:prstGeom prst="rect">
            <a:avLst/>
          </a:prstGeom>
          <a:noFill/>
        </p:spPr>
        <p:txBody>
          <a:bodyPr wrap="square" rtlCol="0">
            <a:spAutoFit/>
          </a:bodyPr>
          <a:lstStyle/>
          <a:p>
            <a:r>
              <a:rPr lang="zh-CN" altLang="en-US" sz="4000" dirty="0" smtClean="0">
                <a:solidFill>
                  <a:srgbClr val="0000FF"/>
                </a:solidFill>
                <a:latin typeface="华文琥珀" pitchFamily="2" charset="-122"/>
                <a:ea typeface="华文琥珀" pitchFamily="2" charset="-122"/>
              </a:rPr>
              <a:t>阎罗    捷报    血雨腥风    取义成仁</a:t>
            </a:r>
            <a:endParaRPr lang="zh-CN" altLang="en-US" sz="4000" dirty="0">
              <a:solidFill>
                <a:srgbClr val="0000FF"/>
              </a:solidFill>
              <a:latin typeface="华文琥珀" pitchFamily="2" charset="-122"/>
              <a:ea typeface="华文琥珀" pitchFamily="2" charset="-122"/>
            </a:endParaRPr>
          </a:p>
        </p:txBody>
      </p:sp>
      <p:sp>
        <p:nvSpPr>
          <p:cNvPr id="4" name="矩形 3"/>
          <p:cNvSpPr/>
          <p:nvPr/>
        </p:nvSpPr>
        <p:spPr>
          <a:xfrm>
            <a:off x="2940784" y="908720"/>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6600"/>
                </a:solidFill>
                <a:latin typeface="华文琥珀" pitchFamily="2" charset="-122"/>
                <a:ea typeface="华文琥珀" pitchFamily="2" charset="-122"/>
              </a:rPr>
              <a:t>课后字词</a:t>
            </a:r>
            <a:endParaRPr lang="zh-CN" altLang="en-US" sz="6000" cap="none" spc="0" dirty="0">
              <a:ln w="11430"/>
              <a:solidFill>
                <a:srgbClr val="006600"/>
              </a:solidFill>
              <a:latin typeface="华文琥珀" pitchFamily="2" charset="-122"/>
              <a:ea typeface="华文琥珀" pitchFamily="2" charset="-122"/>
            </a:endParaRPr>
          </a:p>
        </p:txBody>
      </p:sp>
      <p:sp>
        <p:nvSpPr>
          <p:cNvPr id="3" name="矩形 2"/>
          <p:cNvSpPr/>
          <p:nvPr/>
        </p:nvSpPr>
        <p:spPr>
          <a:xfrm>
            <a:off x="476806" y="2403604"/>
            <a:ext cx="800219" cy="646331"/>
          </a:xfrm>
          <a:prstGeom prst="rect">
            <a:avLst/>
          </a:prstGeom>
        </p:spPr>
        <p:txBody>
          <a:bodyPr wrap="none">
            <a:spAutoFit/>
          </a:bodyPr>
          <a:lstStyle/>
          <a:p>
            <a:r>
              <a:rPr lang="en-US" altLang="zh-CN" sz="3600" b="1" dirty="0" err="1">
                <a:solidFill>
                  <a:srgbClr val="C00000"/>
                </a:solidFill>
                <a:latin typeface="华文楷体" pitchFamily="2" charset="-122"/>
                <a:ea typeface="华文楷体" pitchFamily="2" charset="-122"/>
              </a:rPr>
              <a:t>yán</a:t>
            </a:r>
            <a:endParaRPr lang="zh-CN" altLang="en-US" sz="3600" b="1" dirty="0">
              <a:solidFill>
                <a:srgbClr val="C00000"/>
              </a:solidFill>
              <a:latin typeface="华文楷体" pitchFamily="2" charset="-122"/>
              <a:ea typeface="华文楷体" pitchFamily="2" charset="-122"/>
            </a:endParaRPr>
          </a:p>
        </p:txBody>
      </p:sp>
      <p:sp>
        <p:nvSpPr>
          <p:cNvPr id="5" name="矩形 4"/>
          <p:cNvSpPr/>
          <p:nvPr/>
        </p:nvSpPr>
        <p:spPr>
          <a:xfrm>
            <a:off x="2123725" y="2407031"/>
            <a:ext cx="588623" cy="646331"/>
          </a:xfrm>
          <a:prstGeom prst="rect">
            <a:avLst/>
          </a:prstGeom>
        </p:spPr>
        <p:txBody>
          <a:bodyPr wrap="none">
            <a:spAutoFit/>
          </a:bodyPr>
          <a:lstStyle/>
          <a:p>
            <a:r>
              <a:rPr lang="en-US" altLang="zh-CN" sz="3600" b="1" dirty="0" err="1">
                <a:solidFill>
                  <a:srgbClr val="C00000"/>
                </a:solidFill>
                <a:latin typeface="华文楷体" pitchFamily="2" charset="-122"/>
                <a:ea typeface="华文楷体" pitchFamily="2" charset="-122"/>
              </a:rPr>
              <a:t>jié</a:t>
            </a:r>
            <a:endParaRPr lang="zh-CN" altLang="en-US" sz="3600" b="1" dirty="0">
              <a:solidFill>
                <a:srgbClr val="C00000"/>
              </a:solidFill>
              <a:latin typeface="华文楷体" pitchFamily="2" charset="-122"/>
              <a:ea typeface="华文楷体" pitchFamily="2" charset="-122"/>
            </a:endParaRPr>
          </a:p>
        </p:txBody>
      </p:sp>
      <p:sp>
        <p:nvSpPr>
          <p:cNvPr id="6" name="矩形 5"/>
          <p:cNvSpPr/>
          <p:nvPr/>
        </p:nvSpPr>
        <p:spPr>
          <a:xfrm>
            <a:off x="4427984" y="2379527"/>
            <a:ext cx="944489" cy="646331"/>
          </a:xfrm>
          <a:prstGeom prst="rect">
            <a:avLst/>
          </a:prstGeom>
        </p:spPr>
        <p:txBody>
          <a:bodyPr wrap="none">
            <a:spAutoFit/>
          </a:bodyPr>
          <a:lstStyle/>
          <a:p>
            <a:r>
              <a:rPr lang="en-US" altLang="zh-CN" sz="3600" b="1" dirty="0" err="1">
                <a:solidFill>
                  <a:srgbClr val="C00000"/>
                </a:solidFill>
                <a:latin typeface="华文楷体" pitchFamily="2" charset="-122"/>
                <a:ea typeface="华文楷体" pitchFamily="2" charset="-122"/>
              </a:rPr>
              <a:t>xīng</a:t>
            </a:r>
            <a:endParaRPr lang="zh-CN" altLang="en-US" sz="3600" b="1" dirty="0">
              <a:solidFill>
                <a:srgbClr val="C00000"/>
              </a:solidFill>
              <a:latin typeface="华文楷体" pitchFamily="2" charset="-122"/>
              <a:ea typeface="华文楷体" pitchFamily="2" charset="-122"/>
            </a:endParaRPr>
          </a:p>
        </p:txBody>
      </p:sp>
      <p:sp>
        <p:nvSpPr>
          <p:cNvPr id="7" name="矩形 6"/>
          <p:cNvSpPr/>
          <p:nvPr/>
        </p:nvSpPr>
        <p:spPr>
          <a:xfrm>
            <a:off x="7575052" y="2407031"/>
            <a:ext cx="766557" cy="646331"/>
          </a:xfrm>
          <a:prstGeom prst="rect">
            <a:avLst/>
          </a:prstGeom>
        </p:spPr>
        <p:txBody>
          <a:bodyPr wrap="none">
            <a:spAutoFit/>
          </a:bodyPr>
          <a:lstStyle/>
          <a:p>
            <a:r>
              <a:rPr lang="en-US" altLang="zh-CN" sz="3600" b="1" dirty="0" err="1">
                <a:solidFill>
                  <a:srgbClr val="C00000"/>
                </a:solidFill>
                <a:latin typeface="华文楷体" pitchFamily="2" charset="-122"/>
                <a:ea typeface="华文楷体" pitchFamily="2" charset="-122"/>
              </a:rPr>
              <a:t>rén</a:t>
            </a:r>
            <a:endParaRPr lang="zh-CN" altLang="en-US" sz="3600" b="1" dirty="0">
              <a:solidFill>
                <a:srgbClr val="C00000"/>
              </a:solidFill>
              <a:latin typeface="华文楷体" pitchFamily="2" charset="-122"/>
              <a:ea typeface="华文楷体" pitchFamily="2" charset="-122"/>
            </a:endParaRPr>
          </a:p>
        </p:txBody>
      </p:sp>
    </p:spTree>
    <p:extLst>
      <p:ext uri="{BB962C8B-B14F-4D97-AF65-F5344CB8AC3E}">
        <p14:creationId xmlns:p14="http://schemas.microsoft.com/office/powerpoint/2010/main" val="212244302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 by="(-#ppt_w*2)" calcmode="lin" valueType="num">
                                      <p:cBhvr rctx="PPT">
                                        <p:cTn id="12" dur="500" autoRev="1" fill="hold">
                                          <p:stCondLst>
                                            <p:cond delay="0"/>
                                          </p:stCondLst>
                                        </p:cTn>
                                        <p:tgtEl>
                                          <p:spTgt spid="2"/>
                                        </p:tgtEl>
                                        <p:attrNameLst>
                                          <p:attrName>ppt_w</p:attrName>
                                        </p:attrNameLst>
                                      </p:cBhvr>
                                    </p:anim>
                                    <p:anim by="(#ppt_w*0.50)" calcmode="lin" valueType="num">
                                      <p:cBhvr>
                                        <p:cTn id="13" dur="500" decel="50000" autoRev="1" fill="hold">
                                          <p:stCondLst>
                                            <p:cond delay="0"/>
                                          </p:stCondLst>
                                        </p:cTn>
                                        <p:tgtEl>
                                          <p:spTgt spid="2"/>
                                        </p:tgtEl>
                                        <p:attrNameLst>
                                          <p:attrName>ppt_x</p:attrName>
                                        </p:attrNameLst>
                                      </p:cBhvr>
                                    </p:anim>
                                    <p:anim from="(-#ppt_h/2)" to="(#ppt_y)" calcmode="lin" valueType="num">
                                      <p:cBhvr>
                                        <p:cTn id="14" dur="1000" fill="hold">
                                          <p:stCondLst>
                                            <p:cond delay="0"/>
                                          </p:stCondLst>
                                        </p:cTn>
                                        <p:tgtEl>
                                          <p:spTgt spid="2"/>
                                        </p:tgtEl>
                                        <p:attrNameLst>
                                          <p:attrName>ppt_y</p:attrName>
                                        </p:attrNameLst>
                                      </p:cBhvr>
                                    </p:anim>
                                    <p:animRot by="21600000">
                                      <p:cBhvr>
                                        <p:cTn id="15" dur="1000" fill="hold">
                                          <p:stCondLst>
                                            <p:cond delay="0"/>
                                          </p:stCondLst>
                                        </p:cTn>
                                        <p:tgtEl>
                                          <p:spTgt spid="2"/>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1000"/>
                                        <p:tgtEl>
                                          <p:spTgt spid="7"/>
                                        </p:tgtEl>
                                      </p:cBhvr>
                                    </p:animEffect>
                                    <p:anim calcmode="lin" valueType="num">
                                      <p:cBhvr>
                                        <p:cTn id="42" dur="1000" fill="hold"/>
                                        <p:tgtEl>
                                          <p:spTgt spid="7"/>
                                        </p:tgtEl>
                                        <p:attrNameLst>
                                          <p:attrName>ppt_x</p:attrName>
                                        </p:attrNameLst>
                                      </p:cBhvr>
                                      <p:tavLst>
                                        <p:tav tm="0">
                                          <p:val>
                                            <p:strVal val="#ppt_x"/>
                                          </p:val>
                                        </p:tav>
                                        <p:tav tm="100000">
                                          <p:val>
                                            <p:strVal val="#ppt_x"/>
                                          </p:val>
                                        </p:tav>
                                      </p:tavLst>
                                    </p:anim>
                                    <p:anim calcmode="lin" valueType="num">
                                      <p:cBhvr>
                                        <p:cTn id="4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Documents and Settings\Administrator\桌面\新建文件夹\ppt背景图片\KH8QR[0YDZACJB1}M1YRU{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7585" name="Rectangle 5"/>
          <p:cNvSpPr>
            <a:spLocks noChangeArrowheads="1"/>
          </p:cNvSpPr>
          <p:nvPr/>
        </p:nvSpPr>
        <p:spPr bwMode="auto">
          <a:xfrm>
            <a:off x="19472" y="2132856"/>
            <a:ext cx="7288212" cy="1865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719138">
              <a:lnSpc>
                <a:spcPct val="120000"/>
              </a:lnSpc>
            </a:pPr>
            <a:r>
              <a:rPr lang="zh-CN" altLang="en-US" sz="3200" b="1" dirty="0">
                <a:solidFill>
                  <a:srgbClr val="C00000"/>
                </a:solidFill>
                <a:latin typeface="华文楷体" pitchFamily="2" charset="-122"/>
                <a:ea typeface="华文楷体" pitchFamily="2" charset="-122"/>
              </a:rPr>
              <a:t>一九三六年冬，梅山被困。余伤病伏丛莽间二十余日，虑不得脱，得诗三首留衣底。旋围</a:t>
            </a:r>
            <a:r>
              <a:rPr lang="zh-CN" altLang="en-US" sz="3200" b="1" dirty="0" smtClean="0">
                <a:solidFill>
                  <a:srgbClr val="C00000"/>
                </a:solidFill>
                <a:latin typeface="华文楷体" pitchFamily="2" charset="-122"/>
                <a:ea typeface="华文楷体" pitchFamily="2" charset="-122"/>
              </a:rPr>
              <a:t>解（旋：不久、随即）。</a:t>
            </a:r>
            <a:endParaRPr lang="zh-CN" altLang="en-US" sz="3200" b="1" dirty="0">
              <a:solidFill>
                <a:srgbClr val="C00000"/>
              </a:solidFill>
              <a:latin typeface="华文楷体" pitchFamily="2" charset="-122"/>
              <a:ea typeface="华文楷体" pitchFamily="2" charset="-122"/>
            </a:endParaRPr>
          </a:p>
        </p:txBody>
      </p:sp>
      <p:sp>
        <p:nvSpPr>
          <p:cNvPr id="7" name="Rectangle 5"/>
          <p:cNvSpPr>
            <a:spLocks noChangeArrowheads="1"/>
          </p:cNvSpPr>
          <p:nvPr/>
        </p:nvSpPr>
        <p:spPr bwMode="auto">
          <a:xfrm>
            <a:off x="5680" y="4211122"/>
            <a:ext cx="730200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200" b="1" dirty="0">
                <a:solidFill>
                  <a:srgbClr val="FF00FF"/>
                </a:solidFill>
                <a:latin typeface="华文楷体" pitchFamily="2" charset="-122"/>
                <a:ea typeface="华文楷体" pitchFamily="2" charset="-122"/>
              </a:rPr>
              <a:t>本组诗歌的小</a:t>
            </a:r>
            <a:r>
              <a:rPr lang="zh-CN" altLang="en-US" sz="3200" b="1" dirty="0" smtClean="0">
                <a:solidFill>
                  <a:srgbClr val="FF00FF"/>
                </a:solidFill>
                <a:latin typeface="华文楷体" pitchFamily="2" charset="-122"/>
                <a:ea typeface="华文楷体" pitchFamily="2" charset="-122"/>
              </a:rPr>
              <a:t>序对理解诗歌的思想内容有</a:t>
            </a:r>
            <a:r>
              <a:rPr lang="zh-CN" altLang="en-US" sz="3200" b="1" dirty="0">
                <a:solidFill>
                  <a:srgbClr val="FF00FF"/>
                </a:solidFill>
                <a:latin typeface="华文楷体" pitchFamily="2" charset="-122"/>
                <a:ea typeface="华文楷体" pitchFamily="2" charset="-122"/>
              </a:rPr>
              <a:t>什么作用？</a:t>
            </a:r>
          </a:p>
        </p:txBody>
      </p:sp>
      <p:sp>
        <p:nvSpPr>
          <p:cNvPr id="8" name="文本框 6147"/>
          <p:cNvSpPr txBox="1">
            <a:spLocks noChangeArrowheads="1"/>
          </p:cNvSpPr>
          <p:nvPr/>
        </p:nvSpPr>
        <p:spPr bwMode="auto">
          <a:xfrm>
            <a:off x="5680" y="5255062"/>
            <a:ext cx="751864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200" b="1" dirty="0" smtClean="0">
                <a:solidFill>
                  <a:srgbClr val="663300"/>
                </a:solidFill>
                <a:latin typeface="华文楷体" pitchFamily="2" charset="-122"/>
                <a:ea typeface="华文楷体" pitchFamily="2" charset="-122"/>
                <a:cs typeface="Calibri"/>
              </a:rPr>
              <a:t>❶</a:t>
            </a:r>
            <a:r>
              <a:rPr lang="zh-CN" altLang="en-US" sz="3200" b="1" dirty="0" smtClean="0">
                <a:solidFill>
                  <a:srgbClr val="663300"/>
                </a:solidFill>
                <a:latin typeface="华文楷体" pitchFamily="2" charset="-122"/>
                <a:ea typeface="华文楷体" pitchFamily="2" charset="-122"/>
                <a:cs typeface="Calibri"/>
              </a:rPr>
              <a:t>点明</a:t>
            </a:r>
            <a:r>
              <a:rPr lang="zh-CN" altLang="en-US" sz="3200" b="1" dirty="0" smtClean="0">
                <a:solidFill>
                  <a:srgbClr val="663300"/>
                </a:solidFill>
                <a:latin typeface="华文楷体" pitchFamily="2" charset="-122"/>
                <a:ea typeface="华文楷体" pitchFamily="2" charset="-122"/>
              </a:rPr>
              <a:t>了写作的时间</a:t>
            </a:r>
            <a:r>
              <a:rPr lang="zh-CN" altLang="en-US" sz="3200" b="1" dirty="0">
                <a:solidFill>
                  <a:srgbClr val="663300"/>
                </a:solidFill>
                <a:latin typeface="华文楷体" pitchFamily="2" charset="-122"/>
                <a:ea typeface="华文楷体" pitchFamily="2" charset="-122"/>
              </a:rPr>
              <a:t>、地点</a:t>
            </a:r>
            <a:r>
              <a:rPr lang="zh-CN" altLang="en-US" sz="3200" b="1" dirty="0" smtClean="0">
                <a:solidFill>
                  <a:srgbClr val="663300"/>
                </a:solidFill>
                <a:latin typeface="华文楷体" pitchFamily="2" charset="-122"/>
                <a:ea typeface="华文楷体" pitchFamily="2" charset="-122"/>
              </a:rPr>
              <a:t>、缘由和背景。</a:t>
            </a:r>
            <a:r>
              <a:rPr lang="en-US" altLang="zh-CN" sz="3200" b="1" dirty="0" smtClean="0">
                <a:solidFill>
                  <a:srgbClr val="663300"/>
                </a:solidFill>
                <a:latin typeface="华文楷体" pitchFamily="2" charset="-122"/>
                <a:ea typeface="华文楷体" pitchFamily="2" charset="-122"/>
                <a:cs typeface="Calibri"/>
              </a:rPr>
              <a:t>❷</a:t>
            </a:r>
            <a:r>
              <a:rPr lang="zh-CN" altLang="en-US" sz="3200" b="1" dirty="0" smtClean="0">
                <a:solidFill>
                  <a:srgbClr val="663300"/>
                </a:solidFill>
                <a:latin typeface="华文楷体" pitchFamily="2" charset="-122"/>
                <a:ea typeface="华文楷体" pitchFamily="2" charset="-122"/>
                <a:cs typeface="Calibri"/>
              </a:rPr>
              <a:t>作用：</a:t>
            </a:r>
            <a:r>
              <a:rPr lang="zh-CN" altLang="en-US" sz="3200" b="1" dirty="0" smtClean="0">
                <a:solidFill>
                  <a:srgbClr val="663300"/>
                </a:solidFill>
                <a:latin typeface="华文楷体" pitchFamily="2" charset="-122"/>
                <a:ea typeface="华文楷体" pitchFamily="2" charset="-122"/>
              </a:rPr>
              <a:t>表现</a:t>
            </a:r>
            <a:r>
              <a:rPr lang="zh-CN" altLang="en-US" sz="3200" b="1" dirty="0">
                <a:solidFill>
                  <a:srgbClr val="663300"/>
                </a:solidFill>
                <a:latin typeface="华文楷体" pitchFamily="2" charset="-122"/>
                <a:ea typeface="华文楷体" pitchFamily="2" charset="-122"/>
              </a:rPr>
              <a:t>了诗人从容、镇定、大义凛然的情怀</a:t>
            </a:r>
            <a:r>
              <a:rPr lang="zh-CN" altLang="en-US" sz="3200" b="1" dirty="0" smtClean="0">
                <a:solidFill>
                  <a:srgbClr val="663300"/>
                </a:solidFill>
                <a:latin typeface="华文楷体" pitchFamily="2" charset="-122"/>
                <a:ea typeface="华文楷体" pitchFamily="2" charset="-122"/>
              </a:rPr>
              <a:t>。表现了诗人革命到底的决心</a:t>
            </a:r>
            <a:endParaRPr lang="zh-CN" altLang="en-US" sz="3200" b="1" dirty="0">
              <a:solidFill>
                <a:srgbClr val="663300"/>
              </a:solidFill>
              <a:latin typeface="华文楷体" pitchFamily="2" charset="-122"/>
              <a:ea typeface="华文楷体" pitchFamily="2" charset="-122"/>
            </a:endParaRPr>
          </a:p>
        </p:txBody>
      </p:sp>
      <p:sp>
        <p:nvSpPr>
          <p:cNvPr id="6" name="矩形 5"/>
          <p:cNvSpPr/>
          <p:nvPr/>
        </p:nvSpPr>
        <p:spPr>
          <a:xfrm>
            <a:off x="2843808" y="908719"/>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itchFamily="2" charset="-122"/>
                <a:ea typeface="华文琥珀" pitchFamily="2" charset="-122"/>
              </a:rPr>
              <a:t>课文讲解</a:t>
            </a:r>
            <a:endParaRPr lang="zh-CN" altLang="en-US" sz="6000" cap="none" spc="0" dirty="0">
              <a:ln w="11430"/>
              <a:solidFill>
                <a:srgbClr val="C00000"/>
              </a:solidFill>
              <a:latin typeface="华文琥珀" pitchFamily="2" charset="-122"/>
              <a:ea typeface="华文琥珀" pitchFamily="2" charset="-122"/>
            </a:endParaRPr>
          </a:p>
        </p:txBody>
      </p:sp>
      <p:cxnSp>
        <p:nvCxnSpPr>
          <p:cNvPr id="9" name="直接连接符 8"/>
          <p:cNvCxnSpPr/>
          <p:nvPr/>
        </p:nvCxnSpPr>
        <p:spPr>
          <a:xfrm>
            <a:off x="755576" y="2780928"/>
            <a:ext cx="2592288" cy="0"/>
          </a:xfrm>
          <a:prstGeom prst="line">
            <a:avLst/>
          </a:prstGeom>
          <a:ln w="76200"/>
        </p:spPr>
        <p:style>
          <a:lnRef idx="3">
            <a:schemeClr val="accent6"/>
          </a:lnRef>
          <a:fillRef idx="0">
            <a:schemeClr val="accent6"/>
          </a:fillRef>
          <a:effectRef idx="2">
            <a:schemeClr val="accent6"/>
          </a:effectRef>
          <a:fontRef idx="minor">
            <a:schemeClr val="tx1"/>
          </a:fontRef>
        </p:style>
      </p:cxnSp>
      <p:cxnSp>
        <p:nvCxnSpPr>
          <p:cNvPr id="10" name="直接连接符 9"/>
          <p:cNvCxnSpPr/>
          <p:nvPr/>
        </p:nvCxnSpPr>
        <p:spPr>
          <a:xfrm>
            <a:off x="3774834" y="2780928"/>
            <a:ext cx="700190" cy="0"/>
          </a:xfrm>
          <a:prstGeom prst="line">
            <a:avLst/>
          </a:prstGeom>
          <a:ln w="76200"/>
        </p:spPr>
        <p:style>
          <a:lnRef idx="3">
            <a:schemeClr val="accent6"/>
          </a:lnRef>
          <a:fillRef idx="0">
            <a:schemeClr val="accent6"/>
          </a:fillRef>
          <a:effectRef idx="2">
            <a:schemeClr val="accent6"/>
          </a:effectRef>
          <a:fontRef idx="minor">
            <a:schemeClr val="tx1"/>
          </a:fontRef>
        </p:style>
      </p:cxnSp>
      <p:cxnSp>
        <p:nvCxnSpPr>
          <p:cNvPr id="12" name="直接连接符 11"/>
          <p:cNvCxnSpPr/>
          <p:nvPr/>
        </p:nvCxnSpPr>
        <p:spPr>
          <a:xfrm>
            <a:off x="4572000" y="2780928"/>
            <a:ext cx="864096" cy="9153"/>
          </a:xfrm>
          <a:prstGeom prst="line">
            <a:avLst/>
          </a:prstGeom>
          <a:ln w="76200"/>
        </p:spPr>
        <p:style>
          <a:lnRef idx="3">
            <a:schemeClr val="accent6"/>
          </a:lnRef>
          <a:fillRef idx="0">
            <a:schemeClr val="accent6"/>
          </a:fillRef>
          <a:effectRef idx="2">
            <a:schemeClr val="accent6"/>
          </a:effectRef>
          <a:fontRef idx="minor">
            <a:schemeClr val="tx1"/>
          </a:fontRef>
        </p:style>
      </p:cxnSp>
      <p:cxnSp>
        <p:nvCxnSpPr>
          <p:cNvPr id="21" name="直接连接符 20"/>
          <p:cNvCxnSpPr/>
          <p:nvPr/>
        </p:nvCxnSpPr>
        <p:spPr>
          <a:xfrm flipV="1">
            <a:off x="2123728" y="3997982"/>
            <a:ext cx="4968552" cy="1"/>
          </a:xfrm>
          <a:prstGeom prst="line">
            <a:avLst/>
          </a:prstGeom>
          <a:ln w="76200"/>
        </p:spPr>
        <p:style>
          <a:lnRef idx="3">
            <a:schemeClr val="accent6"/>
          </a:lnRef>
          <a:fillRef idx="0">
            <a:schemeClr val="accent6"/>
          </a:fillRef>
          <a:effectRef idx="2">
            <a:schemeClr val="accent6"/>
          </a:effectRef>
          <a:fontRef idx="minor">
            <a:schemeClr val="tx1"/>
          </a:fontRef>
        </p:style>
      </p:cxnSp>
      <p:sp>
        <p:nvSpPr>
          <p:cNvPr id="23" name="矩形 22"/>
          <p:cNvSpPr/>
          <p:nvPr/>
        </p:nvSpPr>
        <p:spPr>
          <a:xfrm>
            <a:off x="1503454" y="2134597"/>
            <a:ext cx="1107996" cy="64633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600" cap="none" spc="0" dirty="0" smtClean="0">
                <a:ln w="11430"/>
                <a:solidFill>
                  <a:srgbClr val="0000FF"/>
                </a:solidFill>
                <a:latin typeface="华文琥珀" pitchFamily="2" charset="-122"/>
                <a:ea typeface="华文琥珀" pitchFamily="2" charset="-122"/>
              </a:rPr>
              <a:t>时间</a:t>
            </a:r>
            <a:endParaRPr lang="zh-CN" altLang="en-US" sz="3600" cap="none" spc="0" dirty="0">
              <a:ln w="11430"/>
              <a:solidFill>
                <a:srgbClr val="0000FF"/>
              </a:solidFill>
              <a:latin typeface="华文琥珀" pitchFamily="2" charset="-122"/>
              <a:ea typeface="华文琥珀" pitchFamily="2" charset="-122"/>
            </a:endParaRPr>
          </a:p>
        </p:txBody>
      </p:sp>
      <p:sp>
        <p:nvSpPr>
          <p:cNvPr id="24" name="矩形 23"/>
          <p:cNvSpPr/>
          <p:nvPr/>
        </p:nvSpPr>
        <p:spPr>
          <a:xfrm>
            <a:off x="3500007" y="2132856"/>
            <a:ext cx="1107997" cy="64633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600" cap="none" spc="0" dirty="0" smtClean="0">
                <a:ln w="11430"/>
                <a:solidFill>
                  <a:srgbClr val="0000FF"/>
                </a:solidFill>
                <a:latin typeface="华文琥珀" pitchFamily="2" charset="-122"/>
                <a:ea typeface="华文琥珀" pitchFamily="2" charset="-122"/>
              </a:rPr>
              <a:t>地点</a:t>
            </a:r>
            <a:endParaRPr lang="zh-CN" altLang="en-US" sz="3600" cap="none" spc="0" dirty="0">
              <a:ln w="11430"/>
              <a:solidFill>
                <a:srgbClr val="0000FF"/>
              </a:solidFill>
              <a:latin typeface="华文琥珀" pitchFamily="2" charset="-122"/>
              <a:ea typeface="华文琥珀" pitchFamily="2" charset="-122"/>
            </a:endParaRPr>
          </a:p>
        </p:txBody>
      </p:sp>
      <p:sp>
        <p:nvSpPr>
          <p:cNvPr id="25" name="矩形 24"/>
          <p:cNvSpPr/>
          <p:nvPr/>
        </p:nvSpPr>
        <p:spPr>
          <a:xfrm>
            <a:off x="2600201" y="2808387"/>
            <a:ext cx="1107996" cy="64633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600" cap="none" spc="0" dirty="0" smtClean="0">
                <a:ln w="11430"/>
                <a:solidFill>
                  <a:srgbClr val="0000FF"/>
                </a:solidFill>
                <a:latin typeface="华文琥珀" pitchFamily="2" charset="-122"/>
                <a:ea typeface="华文琥珀" pitchFamily="2" charset="-122"/>
              </a:rPr>
              <a:t>背景</a:t>
            </a:r>
            <a:endParaRPr lang="zh-CN" altLang="en-US" sz="3600" cap="none" spc="0" dirty="0">
              <a:ln w="11430"/>
              <a:solidFill>
                <a:srgbClr val="0000FF"/>
              </a:solidFill>
              <a:latin typeface="华文琥珀" pitchFamily="2" charset="-122"/>
              <a:ea typeface="华文琥珀" pitchFamily="2" charset="-122"/>
            </a:endParaRPr>
          </a:p>
        </p:txBody>
      </p:sp>
      <p:grpSp>
        <p:nvGrpSpPr>
          <p:cNvPr id="7168" name="组合 7167"/>
          <p:cNvGrpSpPr/>
          <p:nvPr/>
        </p:nvGrpSpPr>
        <p:grpSpPr>
          <a:xfrm>
            <a:off x="179512" y="2780928"/>
            <a:ext cx="6912768" cy="1197631"/>
            <a:chOff x="179512" y="2780928"/>
            <a:chExt cx="6912768" cy="1197631"/>
          </a:xfrm>
        </p:grpSpPr>
        <p:cxnSp>
          <p:nvCxnSpPr>
            <p:cNvPr id="14" name="直接连接符 13"/>
            <p:cNvCxnSpPr/>
            <p:nvPr/>
          </p:nvCxnSpPr>
          <p:spPr>
            <a:xfrm>
              <a:off x="179512" y="3423865"/>
              <a:ext cx="6912768" cy="0"/>
            </a:xfrm>
            <a:prstGeom prst="line">
              <a:avLst/>
            </a:prstGeom>
            <a:ln w="76200"/>
          </p:spPr>
          <p:style>
            <a:lnRef idx="3">
              <a:schemeClr val="accent6"/>
            </a:lnRef>
            <a:fillRef idx="0">
              <a:schemeClr val="accent6"/>
            </a:fillRef>
            <a:effectRef idx="2">
              <a:schemeClr val="accent6"/>
            </a:effectRef>
            <a:fontRef idx="minor">
              <a:schemeClr val="tx1"/>
            </a:fontRef>
          </p:style>
        </p:cxnSp>
        <p:cxnSp>
          <p:nvCxnSpPr>
            <p:cNvPr id="19" name="直接连接符 18"/>
            <p:cNvCxnSpPr/>
            <p:nvPr/>
          </p:nvCxnSpPr>
          <p:spPr>
            <a:xfrm>
              <a:off x="179512" y="3978559"/>
              <a:ext cx="1728192" cy="0"/>
            </a:xfrm>
            <a:prstGeom prst="line">
              <a:avLst/>
            </a:prstGeom>
            <a:ln w="76200"/>
          </p:spPr>
          <p:style>
            <a:lnRef idx="3">
              <a:schemeClr val="accent6"/>
            </a:lnRef>
            <a:fillRef idx="0">
              <a:schemeClr val="accent6"/>
            </a:fillRef>
            <a:effectRef idx="2">
              <a:schemeClr val="accent6"/>
            </a:effectRef>
            <a:fontRef idx="minor">
              <a:schemeClr val="tx1"/>
            </a:fontRef>
          </p:style>
        </p:cxnSp>
        <p:cxnSp>
          <p:nvCxnSpPr>
            <p:cNvPr id="28" name="直接连接符 27"/>
            <p:cNvCxnSpPr/>
            <p:nvPr/>
          </p:nvCxnSpPr>
          <p:spPr>
            <a:xfrm flipV="1">
              <a:off x="5652121" y="2780928"/>
              <a:ext cx="1440159" cy="18306"/>
            </a:xfrm>
            <a:prstGeom prst="line">
              <a:avLst/>
            </a:prstGeom>
            <a:ln w="76200"/>
          </p:spPr>
          <p:style>
            <a:lnRef idx="3">
              <a:schemeClr val="accent6"/>
            </a:lnRef>
            <a:fillRef idx="0">
              <a:schemeClr val="accent6"/>
            </a:fillRef>
            <a:effectRef idx="2">
              <a:schemeClr val="accent6"/>
            </a:effectRef>
            <a:fontRef idx="minor">
              <a:schemeClr val="tx1"/>
            </a:fontRef>
          </p:style>
        </p:cxnSp>
      </p:grpSp>
      <p:sp>
        <p:nvSpPr>
          <p:cNvPr id="30" name="矩形 29"/>
          <p:cNvSpPr/>
          <p:nvPr/>
        </p:nvSpPr>
        <p:spPr>
          <a:xfrm>
            <a:off x="4450049" y="2170101"/>
            <a:ext cx="1107997" cy="64633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600" cap="none" spc="0" dirty="0" smtClean="0">
                <a:ln w="11430"/>
                <a:solidFill>
                  <a:srgbClr val="0000FF"/>
                </a:solidFill>
                <a:latin typeface="华文琥珀" pitchFamily="2" charset="-122"/>
                <a:ea typeface="华文琥珀" pitchFamily="2" charset="-122"/>
              </a:rPr>
              <a:t>缘由</a:t>
            </a:r>
            <a:endParaRPr lang="zh-CN" altLang="en-US" sz="3600" cap="none" spc="0" dirty="0">
              <a:ln w="11430"/>
              <a:solidFill>
                <a:srgbClr val="0000FF"/>
              </a:solidFill>
              <a:latin typeface="华文琥珀" pitchFamily="2" charset="-122"/>
              <a:ea typeface="华文琥珀" pitchFamily="2" charset="-122"/>
            </a:endParaRPr>
          </a:p>
        </p:txBody>
      </p:sp>
      <p:sp>
        <p:nvSpPr>
          <p:cNvPr id="31" name="矩形 30"/>
          <p:cNvSpPr/>
          <p:nvPr/>
        </p:nvSpPr>
        <p:spPr>
          <a:xfrm>
            <a:off x="4207315" y="3407415"/>
            <a:ext cx="1107997" cy="64633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600" cap="none" spc="0" dirty="0" smtClean="0">
                <a:ln w="11430"/>
                <a:solidFill>
                  <a:srgbClr val="0000FF"/>
                </a:solidFill>
                <a:latin typeface="华文琥珀" pitchFamily="2" charset="-122"/>
                <a:ea typeface="华文琥珀" pitchFamily="2" charset="-122"/>
              </a:rPr>
              <a:t>结果</a:t>
            </a:r>
            <a:endParaRPr lang="zh-CN" altLang="en-US" sz="3600" cap="none" spc="0" dirty="0">
              <a:ln w="11430"/>
              <a:solidFill>
                <a:srgbClr val="0000FF"/>
              </a:solidFill>
              <a:latin typeface="华文琥珀" pitchFamily="2" charset="-122"/>
              <a:ea typeface="华文琥珀" pitchFamily="2" charset="-122"/>
            </a:endParaRPr>
          </a:p>
        </p:txBody>
      </p:sp>
    </p:spTree>
    <p:extLst>
      <p:ext uri="{BB962C8B-B14F-4D97-AF65-F5344CB8AC3E}">
        <p14:creationId xmlns:p14="http://schemas.microsoft.com/office/powerpoint/2010/main" val="105767250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7585"/>
                                        </p:tgtEl>
                                        <p:attrNameLst>
                                          <p:attrName>style.visibility</p:attrName>
                                        </p:attrNameLst>
                                      </p:cBhvr>
                                      <p:to>
                                        <p:strVal val="visible"/>
                                      </p:to>
                                    </p:set>
                                    <p:animEffect transition="in" filter="randombar(horizontal)">
                                      <p:cBhvr>
                                        <p:cTn id="12" dur="500"/>
                                        <p:tgtEl>
                                          <p:spTgt spid="67585"/>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80">
                                          <p:stCondLst>
                                            <p:cond delay="0"/>
                                          </p:stCondLst>
                                        </p:cTn>
                                        <p:tgtEl>
                                          <p:spTgt spid="7"/>
                                        </p:tgtEl>
                                      </p:cBhvr>
                                    </p:animEffect>
                                    <p:anim calcmode="lin" valueType="num">
                                      <p:cBhvr>
                                        <p:cTn id="1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3" dur="26">
                                          <p:stCondLst>
                                            <p:cond delay="650"/>
                                          </p:stCondLst>
                                        </p:cTn>
                                        <p:tgtEl>
                                          <p:spTgt spid="7"/>
                                        </p:tgtEl>
                                      </p:cBhvr>
                                      <p:to x="100000" y="60000"/>
                                    </p:animScale>
                                    <p:animScale>
                                      <p:cBhvr>
                                        <p:cTn id="24" dur="166" decel="50000">
                                          <p:stCondLst>
                                            <p:cond delay="676"/>
                                          </p:stCondLst>
                                        </p:cTn>
                                        <p:tgtEl>
                                          <p:spTgt spid="7"/>
                                        </p:tgtEl>
                                      </p:cBhvr>
                                      <p:to x="100000" y="100000"/>
                                    </p:animScale>
                                    <p:animScale>
                                      <p:cBhvr>
                                        <p:cTn id="25" dur="26">
                                          <p:stCondLst>
                                            <p:cond delay="1312"/>
                                          </p:stCondLst>
                                        </p:cTn>
                                        <p:tgtEl>
                                          <p:spTgt spid="7"/>
                                        </p:tgtEl>
                                      </p:cBhvr>
                                      <p:to x="100000" y="80000"/>
                                    </p:animScale>
                                    <p:animScale>
                                      <p:cBhvr>
                                        <p:cTn id="26" dur="166" decel="50000">
                                          <p:stCondLst>
                                            <p:cond delay="1338"/>
                                          </p:stCondLst>
                                        </p:cTn>
                                        <p:tgtEl>
                                          <p:spTgt spid="7"/>
                                        </p:tgtEl>
                                      </p:cBhvr>
                                      <p:to x="100000" y="100000"/>
                                    </p:animScale>
                                    <p:animScale>
                                      <p:cBhvr>
                                        <p:cTn id="27" dur="26">
                                          <p:stCondLst>
                                            <p:cond delay="1642"/>
                                          </p:stCondLst>
                                        </p:cTn>
                                        <p:tgtEl>
                                          <p:spTgt spid="7"/>
                                        </p:tgtEl>
                                      </p:cBhvr>
                                      <p:to x="100000" y="90000"/>
                                    </p:animScale>
                                    <p:animScale>
                                      <p:cBhvr>
                                        <p:cTn id="28" dur="166" decel="50000">
                                          <p:stCondLst>
                                            <p:cond delay="1668"/>
                                          </p:stCondLst>
                                        </p:cTn>
                                        <p:tgtEl>
                                          <p:spTgt spid="7"/>
                                        </p:tgtEl>
                                      </p:cBhvr>
                                      <p:to x="100000" y="100000"/>
                                    </p:animScale>
                                    <p:animScale>
                                      <p:cBhvr>
                                        <p:cTn id="29" dur="26">
                                          <p:stCondLst>
                                            <p:cond delay="1808"/>
                                          </p:stCondLst>
                                        </p:cTn>
                                        <p:tgtEl>
                                          <p:spTgt spid="7"/>
                                        </p:tgtEl>
                                      </p:cBhvr>
                                      <p:to x="100000" y="95000"/>
                                    </p:animScale>
                                    <p:animScale>
                                      <p:cBhvr>
                                        <p:cTn id="30" dur="166" decel="50000">
                                          <p:stCondLst>
                                            <p:cond delay="1834"/>
                                          </p:stCondLst>
                                        </p:cTn>
                                        <p:tgtEl>
                                          <p:spTgt spid="7"/>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arn(inVertical)">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arn(inVertical)">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barn(inVertical)">
                                      <p:cBhvr>
                                        <p:cTn id="59" dur="500"/>
                                        <p:tgtEl>
                                          <p:spTgt spid="12"/>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30"/>
                                        </p:tgtEl>
                                        <p:attrNameLst>
                                          <p:attrName>style.visibility</p:attrName>
                                        </p:attrNameLst>
                                      </p:cBhvr>
                                      <p:to>
                                        <p:strVal val="visible"/>
                                      </p:to>
                                    </p:set>
                                    <p:anim calcmode="lin" valueType="num">
                                      <p:cBhvr>
                                        <p:cTn id="64" dur="500" fill="hold"/>
                                        <p:tgtEl>
                                          <p:spTgt spid="30"/>
                                        </p:tgtEl>
                                        <p:attrNameLst>
                                          <p:attrName>ppt_w</p:attrName>
                                        </p:attrNameLst>
                                      </p:cBhvr>
                                      <p:tavLst>
                                        <p:tav tm="0">
                                          <p:val>
                                            <p:fltVal val="0"/>
                                          </p:val>
                                        </p:tav>
                                        <p:tav tm="100000">
                                          <p:val>
                                            <p:strVal val="#ppt_w"/>
                                          </p:val>
                                        </p:tav>
                                      </p:tavLst>
                                    </p:anim>
                                    <p:anim calcmode="lin" valueType="num">
                                      <p:cBhvr>
                                        <p:cTn id="65" dur="500" fill="hold"/>
                                        <p:tgtEl>
                                          <p:spTgt spid="30"/>
                                        </p:tgtEl>
                                        <p:attrNameLst>
                                          <p:attrName>ppt_h</p:attrName>
                                        </p:attrNameLst>
                                      </p:cBhvr>
                                      <p:tavLst>
                                        <p:tav tm="0">
                                          <p:val>
                                            <p:fltVal val="0"/>
                                          </p:val>
                                        </p:tav>
                                        <p:tav tm="100000">
                                          <p:val>
                                            <p:strVal val="#ppt_h"/>
                                          </p:val>
                                        </p:tav>
                                      </p:tavLst>
                                    </p:anim>
                                    <p:animEffect transition="in" filter="fade">
                                      <p:cBhvr>
                                        <p:cTn id="66" dur="500"/>
                                        <p:tgtEl>
                                          <p:spTgt spid="30"/>
                                        </p:tgtEl>
                                      </p:cBhvr>
                                    </p:animEffect>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nodeType="clickEffect">
                                  <p:stCondLst>
                                    <p:cond delay="0"/>
                                  </p:stCondLst>
                                  <p:childTnLst>
                                    <p:set>
                                      <p:cBhvr>
                                        <p:cTn id="70" dur="1" fill="hold">
                                          <p:stCondLst>
                                            <p:cond delay="0"/>
                                          </p:stCondLst>
                                        </p:cTn>
                                        <p:tgtEl>
                                          <p:spTgt spid="7168"/>
                                        </p:tgtEl>
                                        <p:attrNameLst>
                                          <p:attrName>style.visibility</p:attrName>
                                        </p:attrNameLst>
                                      </p:cBhvr>
                                      <p:to>
                                        <p:strVal val="visible"/>
                                      </p:to>
                                    </p:set>
                                    <p:animEffect transition="in" filter="barn(inVertical)">
                                      <p:cBhvr>
                                        <p:cTn id="71" dur="500"/>
                                        <p:tgtEl>
                                          <p:spTgt spid="7168"/>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grpId="0" nodeType="click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p:cTn id="76" dur="500" fill="hold"/>
                                        <p:tgtEl>
                                          <p:spTgt spid="25"/>
                                        </p:tgtEl>
                                        <p:attrNameLst>
                                          <p:attrName>ppt_w</p:attrName>
                                        </p:attrNameLst>
                                      </p:cBhvr>
                                      <p:tavLst>
                                        <p:tav tm="0">
                                          <p:val>
                                            <p:fltVal val="0"/>
                                          </p:val>
                                        </p:tav>
                                        <p:tav tm="100000">
                                          <p:val>
                                            <p:strVal val="#ppt_w"/>
                                          </p:val>
                                        </p:tav>
                                      </p:tavLst>
                                    </p:anim>
                                    <p:anim calcmode="lin" valueType="num">
                                      <p:cBhvr>
                                        <p:cTn id="77" dur="500" fill="hold"/>
                                        <p:tgtEl>
                                          <p:spTgt spid="25"/>
                                        </p:tgtEl>
                                        <p:attrNameLst>
                                          <p:attrName>ppt_h</p:attrName>
                                        </p:attrNameLst>
                                      </p:cBhvr>
                                      <p:tavLst>
                                        <p:tav tm="0">
                                          <p:val>
                                            <p:fltVal val="0"/>
                                          </p:val>
                                        </p:tav>
                                        <p:tav tm="100000">
                                          <p:val>
                                            <p:strVal val="#ppt_h"/>
                                          </p:val>
                                        </p:tav>
                                      </p:tavLst>
                                    </p:anim>
                                    <p:animEffect transition="in" filter="fade">
                                      <p:cBhvr>
                                        <p:cTn id="78" dur="500"/>
                                        <p:tgtEl>
                                          <p:spTgt spid="25"/>
                                        </p:tgtEl>
                                      </p:cBhvr>
                                    </p:animEffect>
                                  </p:childTnLst>
                                </p:cTn>
                              </p:par>
                            </p:childTnLst>
                          </p:cTn>
                        </p:par>
                      </p:childTnLst>
                    </p:cTn>
                  </p:par>
                  <p:par>
                    <p:cTn id="79" fill="hold">
                      <p:stCondLst>
                        <p:cond delay="indefinite"/>
                      </p:stCondLst>
                      <p:childTnLst>
                        <p:par>
                          <p:cTn id="80" fill="hold">
                            <p:stCondLst>
                              <p:cond delay="0"/>
                            </p:stCondLst>
                            <p:childTnLst>
                              <p:par>
                                <p:cTn id="81" presetID="16" presetClass="entr" presetSubtype="21" fill="hold" nodeType="click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barn(inVertical)">
                                      <p:cBhvr>
                                        <p:cTn id="83" dur="500"/>
                                        <p:tgtEl>
                                          <p:spTgt spid="21"/>
                                        </p:tgtEl>
                                      </p:cBhvr>
                                    </p:animEffect>
                                  </p:childTnLst>
                                </p:cTn>
                              </p:par>
                            </p:childTnLst>
                          </p:cTn>
                        </p:par>
                      </p:childTnLst>
                    </p:cTn>
                  </p:par>
                  <p:par>
                    <p:cTn id="84" fill="hold">
                      <p:stCondLst>
                        <p:cond delay="indefinite"/>
                      </p:stCondLst>
                      <p:childTnLst>
                        <p:par>
                          <p:cTn id="85" fill="hold">
                            <p:stCondLst>
                              <p:cond delay="0"/>
                            </p:stCondLst>
                            <p:childTnLst>
                              <p:par>
                                <p:cTn id="86" presetID="53" presetClass="entr" presetSubtype="16" fill="hold" grpId="0" nodeType="clickEffect">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cBhvr>
                                        <p:cTn id="88" dur="500" fill="hold"/>
                                        <p:tgtEl>
                                          <p:spTgt spid="31"/>
                                        </p:tgtEl>
                                        <p:attrNameLst>
                                          <p:attrName>ppt_w</p:attrName>
                                        </p:attrNameLst>
                                      </p:cBhvr>
                                      <p:tavLst>
                                        <p:tav tm="0">
                                          <p:val>
                                            <p:fltVal val="0"/>
                                          </p:val>
                                        </p:tav>
                                        <p:tav tm="100000">
                                          <p:val>
                                            <p:strVal val="#ppt_w"/>
                                          </p:val>
                                        </p:tav>
                                      </p:tavLst>
                                    </p:anim>
                                    <p:anim calcmode="lin" valueType="num">
                                      <p:cBhvr>
                                        <p:cTn id="89" dur="500" fill="hold"/>
                                        <p:tgtEl>
                                          <p:spTgt spid="31"/>
                                        </p:tgtEl>
                                        <p:attrNameLst>
                                          <p:attrName>ppt_h</p:attrName>
                                        </p:attrNameLst>
                                      </p:cBhvr>
                                      <p:tavLst>
                                        <p:tav tm="0">
                                          <p:val>
                                            <p:fltVal val="0"/>
                                          </p:val>
                                        </p:tav>
                                        <p:tav tm="100000">
                                          <p:val>
                                            <p:strVal val="#ppt_h"/>
                                          </p:val>
                                        </p:tav>
                                      </p:tavLst>
                                    </p:anim>
                                    <p:animEffect transition="in" filter="fade">
                                      <p:cBhvr>
                                        <p:cTn id="90" dur="500"/>
                                        <p:tgtEl>
                                          <p:spTgt spid="31"/>
                                        </p:tgtEl>
                                      </p:cBhvr>
                                    </p:animEffect>
                                  </p:childTnLst>
                                </p:cTn>
                              </p:par>
                            </p:childTnLst>
                          </p:cTn>
                        </p:par>
                      </p:childTnLst>
                    </p:cTn>
                  </p:par>
                  <p:par>
                    <p:cTn id="91" fill="hold">
                      <p:stCondLst>
                        <p:cond delay="indefinite"/>
                      </p:stCondLst>
                      <p:childTnLst>
                        <p:par>
                          <p:cTn id="92" fill="hold">
                            <p:stCondLst>
                              <p:cond delay="0"/>
                            </p:stCondLst>
                            <p:childTnLst>
                              <p:par>
                                <p:cTn id="93" presetID="3" presetClass="entr" presetSubtype="10" fill="hold" grpId="0" nodeType="clickEffect">
                                  <p:stCondLst>
                                    <p:cond delay="0"/>
                                  </p:stCondLst>
                                  <p:childTnLst>
                                    <p:set>
                                      <p:cBhvr>
                                        <p:cTn id="94" dur="1" fill="hold">
                                          <p:stCondLst>
                                            <p:cond delay="0"/>
                                          </p:stCondLst>
                                        </p:cTn>
                                        <p:tgtEl>
                                          <p:spTgt spid="8"/>
                                        </p:tgtEl>
                                        <p:attrNameLst>
                                          <p:attrName>style.visibility</p:attrName>
                                        </p:attrNameLst>
                                      </p:cBhvr>
                                      <p:to>
                                        <p:strVal val="visible"/>
                                      </p:to>
                                    </p:set>
                                    <p:animEffect transition="in" filter="blinds(horizontal)">
                                      <p:cBhvr>
                                        <p:cTn id="9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5" grpId="0"/>
      <p:bldP spid="7" grpId="0"/>
      <p:bldP spid="8" grpId="0"/>
      <p:bldP spid="6" grpId="0"/>
      <p:bldP spid="23" grpId="0"/>
      <p:bldP spid="24" grpId="0"/>
      <p:bldP spid="25" grpId="0"/>
      <p:bldP spid="30" grpId="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descr="C:\Documents and Settings\Administrator\桌面\新建文件夹\ppt背景图片\JJ{EJ~U1Z(E5)G7CJXEALA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0"/>
            <a:ext cx="916305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3325505" y="1412776"/>
            <a:ext cx="2492990"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800080"/>
                </a:solidFill>
                <a:latin typeface="华文琥珀" pitchFamily="2" charset="-122"/>
                <a:ea typeface="华文琥珀" pitchFamily="2" charset="-122"/>
              </a:rPr>
              <a:t>第一章</a:t>
            </a:r>
            <a:endParaRPr lang="zh-CN" altLang="en-US" sz="6000" cap="none" spc="0" dirty="0">
              <a:ln w="11430"/>
              <a:solidFill>
                <a:srgbClr val="800080"/>
              </a:solidFill>
              <a:latin typeface="华文琥珀" pitchFamily="2" charset="-122"/>
              <a:ea typeface="华文琥珀" pitchFamily="2" charset="-122"/>
            </a:endParaRPr>
          </a:p>
        </p:txBody>
      </p:sp>
      <p:sp>
        <p:nvSpPr>
          <p:cNvPr id="2" name="矩形 1"/>
          <p:cNvSpPr/>
          <p:nvPr/>
        </p:nvSpPr>
        <p:spPr>
          <a:xfrm>
            <a:off x="251520" y="2274838"/>
            <a:ext cx="8640960" cy="2308324"/>
          </a:xfrm>
          <a:prstGeom prst="rect">
            <a:avLst/>
          </a:prstGeom>
        </p:spPr>
        <p:txBody>
          <a:bodyPr wrap="square">
            <a:spAutoFit/>
          </a:bodyPr>
          <a:lstStyle/>
          <a:p>
            <a:pPr algn="ctr">
              <a:lnSpc>
                <a:spcPct val="200000"/>
              </a:lnSpc>
            </a:pPr>
            <a:r>
              <a:rPr lang="zh-CN" altLang="zh-CN" sz="3600" dirty="0">
                <a:solidFill>
                  <a:srgbClr val="006600"/>
                </a:solidFill>
                <a:latin typeface="华文琥珀" pitchFamily="2" charset="-122"/>
                <a:ea typeface="华文琥珀" pitchFamily="2" charset="-122"/>
              </a:rPr>
              <a:t>断头今日</a:t>
            </a:r>
            <a:r>
              <a:rPr lang="zh-CN" altLang="zh-CN" sz="3600" dirty="0">
                <a:solidFill>
                  <a:srgbClr val="C00000"/>
                </a:solidFill>
                <a:latin typeface="华文琥珀" pitchFamily="2" charset="-122"/>
                <a:ea typeface="华文琥珀" pitchFamily="2" charset="-122"/>
              </a:rPr>
              <a:t>意如何</a:t>
            </a:r>
            <a:r>
              <a:rPr lang="zh-CN" altLang="zh-CN" sz="3600" dirty="0" smtClean="0">
                <a:solidFill>
                  <a:srgbClr val="006600"/>
                </a:solidFill>
                <a:latin typeface="华文琥珀" pitchFamily="2" charset="-122"/>
                <a:ea typeface="华文琥珀" pitchFamily="2" charset="-122"/>
              </a:rPr>
              <a:t>？创业</a:t>
            </a:r>
            <a:r>
              <a:rPr lang="zh-CN" altLang="zh-CN" sz="3600" dirty="0">
                <a:solidFill>
                  <a:srgbClr val="006600"/>
                </a:solidFill>
                <a:latin typeface="华文琥珀" pitchFamily="2" charset="-122"/>
                <a:ea typeface="华文琥珀" pitchFamily="2" charset="-122"/>
              </a:rPr>
              <a:t>艰难百战多。</a:t>
            </a:r>
          </a:p>
          <a:p>
            <a:pPr algn="ctr">
              <a:lnSpc>
                <a:spcPct val="200000"/>
              </a:lnSpc>
            </a:pPr>
            <a:r>
              <a:rPr lang="zh-CN" altLang="zh-CN" sz="3600" dirty="0">
                <a:solidFill>
                  <a:srgbClr val="006600"/>
                </a:solidFill>
                <a:latin typeface="华文琥珀" pitchFamily="2" charset="-122"/>
                <a:ea typeface="华文琥珀" pitchFamily="2" charset="-122"/>
              </a:rPr>
              <a:t>此去</a:t>
            </a:r>
            <a:r>
              <a:rPr lang="zh-CN" altLang="zh-CN" sz="3600" dirty="0">
                <a:solidFill>
                  <a:srgbClr val="C00000"/>
                </a:solidFill>
                <a:latin typeface="华文琥珀" pitchFamily="2" charset="-122"/>
                <a:ea typeface="华文琥珀" pitchFamily="2" charset="-122"/>
              </a:rPr>
              <a:t>泉台</a:t>
            </a:r>
            <a:r>
              <a:rPr lang="zh-CN" altLang="zh-CN" sz="3600" dirty="0">
                <a:solidFill>
                  <a:srgbClr val="006600"/>
                </a:solidFill>
                <a:latin typeface="华文琥珀" pitchFamily="2" charset="-122"/>
                <a:ea typeface="华文琥珀" pitchFamily="2" charset="-122"/>
              </a:rPr>
              <a:t>招</a:t>
            </a:r>
            <a:r>
              <a:rPr lang="zh-CN" altLang="zh-CN" sz="3600" dirty="0">
                <a:solidFill>
                  <a:srgbClr val="C00000"/>
                </a:solidFill>
                <a:latin typeface="华文琥珀" pitchFamily="2" charset="-122"/>
                <a:ea typeface="华文琥珀" pitchFamily="2" charset="-122"/>
              </a:rPr>
              <a:t>旧部</a:t>
            </a:r>
            <a:r>
              <a:rPr lang="zh-CN" altLang="zh-CN" sz="3600" dirty="0" smtClean="0">
                <a:solidFill>
                  <a:srgbClr val="006600"/>
                </a:solidFill>
                <a:latin typeface="华文琥珀" pitchFamily="2" charset="-122"/>
                <a:ea typeface="华文琥珀" pitchFamily="2" charset="-122"/>
              </a:rPr>
              <a:t>，</a:t>
            </a:r>
            <a:r>
              <a:rPr lang="zh-CN" altLang="zh-CN" sz="3600" dirty="0" smtClean="0">
                <a:solidFill>
                  <a:srgbClr val="C00000"/>
                </a:solidFill>
                <a:latin typeface="华文琥珀" pitchFamily="2" charset="-122"/>
                <a:ea typeface="华文琥珀" pitchFamily="2" charset="-122"/>
              </a:rPr>
              <a:t>旌旗</a:t>
            </a:r>
            <a:r>
              <a:rPr lang="zh-CN" altLang="zh-CN" sz="3600" dirty="0">
                <a:solidFill>
                  <a:srgbClr val="006600"/>
                </a:solidFill>
                <a:latin typeface="华文琥珀" pitchFamily="2" charset="-122"/>
                <a:ea typeface="华文琥珀" pitchFamily="2" charset="-122"/>
              </a:rPr>
              <a:t>十万斩</a:t>
            </a:r>
            <a:r>
              <a:rPr lang="zh-CN" altLang="zh-CN" sz="3600" dirty="0">
                <a:solidFill>
                  <a:srgbClr val="C00000"/>
                </a:solidFill>
                <a:latin typeface="华文琥珀" pitchFamily="2" charset="-122"/>
                <a:ea typeface="华文琥珀" pitchFamily="2" charset="-122"/>
              </a:rPr>
              <a:t>阎罗</a:t>
            </a:r>
            <a:r>
              <a:rPr lang="zh-CN" altLang="zh-CN" sz="3600" dirty="0">
                <a:solidFill>
                  <a:srgbClr val="006600"/>
                </a:solidFill>
                <a:latin typeface="华文琥珀" pitchFamily="2" charset="-122"/>
                <a:ea typeface="华文琥珀" pitchFamily="2" charset="-122"/>
              </a:rPr>
              <a:t>。</a:t>
            </a:r>
          </a:p>
        </p:txBody>
      </p:sp>
      <p:sp>
        <p:nvSpPr>
          <p:cNvPr id="6" name="矩形 5"/>
          <p:cNvSpPr/>
          <p:nvPr/>
        </p:nvSpPr>
        <p:spPr>
          <a:xfrm>
            <a:off x="2232898" y="3167390"/>
            <a:ext cx="2339102" cy="523220"/>
          </a:xfrm>
          <a:prstGeom prst="rect">
            <a:avLst/>
          </a:prstGeom>
        </p:spPr>
        <p:txBody>
          <a:bodyPr wrap="none">
            <a:spAutoFit/>
          </a:bodyPr>
          <a:lstStyle/>
          <a:p>
            <a:r>
              <a:rPr lang="zh-CN" altLang="en-US" sz="2800" b="1" dirty="0" smtClean="0">
                <a:solidFill>
                  <a:srgbClr val="0000FF"/>
                </a:solidFill>
                <a:latin typeface="华文楷体" pitchFamily="2" charset="-122"/>
                <a:ea typeface="华文楷体" pitchFamily="2" charset="-122"/>
              </a:rPr>
              <a:t>心里想些什么</a:t>
            </a:r>
            <a:endParaRPr lang="zh-CN" altLang="en-US" sz="2800" b="1" dirty="0">
              <a:solidFill>
                <a:srgbClr val="0000FF"/>
              </a:solidFill>
              <a:latin typeface="华文楷体" pitchFamily="2" charset="-122"/>
              <a:ea typeface="华文楷体" pitchFamily="2" charset="-122"/>
            </a:endParaRPr>
          </a:p>
        </p:txBody>
      </p:sp>
      <p:sp>
        <p:nvSpPr>
          <p:cNvPr id="7" name="矩形 6"/>
          <p:cNvSpPr/>
          <p:nvPr/>
        </p:nvSpPr>
        <p:spPr>
          <a:xfrm>
            <a:off x="1043608" y="4297199"/>
            <a:ext cx="1802232" cy="1384995"/>
          </a:xfrm>
          <a:prstGeom prst="rect">
            <a:avLst/>
          </a:prstGeom>
        </p:spPr>
        <p:txBody>
          <a:bodyPr wrap="square">
            <a:spAutoFit/>
          </a:bodyPr>
          <a:lstStyle/>
          <a:p>
            <a:r>
              <a:rPr lang="zh-CN" altLang="en-US" sz="2800" b="1" dirty="0" smtClean="0">
                <a:solidFill>
                  <a:srgbClr val="0000FF"/>
                </a:solidFill>
                <a:latin typeface="华文楷体" pitchFamily="2" charset="-122"/>
                <a:ea typeface="华文楷体" pitchFamily="2" charset="-122"/>
              </a:rPr>
              <a:t>人死后埋葬的地方，也指阴间</a:t>
            </a:r>
            <a:endParaRPr lang="zh-CN" altLang="en-US" sz="2800" b="1" dirty="0">
              <a:solidFill>
                <a:srgbClr val="0000FF"/>
              </a:solidFill>
              <a:latin typeface="华文楷体" pitchFamily="2" charset="-122"/>
              <a:ea typeface="华文楷体" pitchFamily="2" charset="-122"/>
            </a:endParaRPr>
          </a:p>
        </p:txBody>
      </p:sp>
      <p:sp>
        <p:nvSpPr>
          <p:cNvPr id="8" name="矩形 7"/>
          <p:cNvSpPr/>
          <p:nvPr/>
        </p:nvSpPr>
        <p:spPr>
          <a:xfrm>
            <a:off x="2701824" y="4301474"/>
            <a:ext cx="1870176" cy="1815882"/>
          </a:xfrm>
          <a:prstGeom prst="rect">
            <a:avLst/>
          </a:prstGeom>
        </p:spPr>
        <p:txBody>
          <a:bodyPr wrap="square">
            <a:spAutoFit/>
          </a:bodyPr>
          <a:lstStyle/>
          <a:p>
            <a:r>
              <a:rPr lang="zh-CN" altLang="en-US" sz="2800" b="1" dirty="0" smtClean="0">
                <a:solidFill>
                  <a:srgbClr val="0000FF"/>
                </a:solidFill>
                <a:latin typeface="华文楷体" pitchFamily="2" charset="-122"/>
                <a:ea typeface="华文楷体" pitchFamily="2" charset="-122"/>
              </a:rPr>
              <a:t>过去的部下，指为革命牺牲的同志</a:t>
            </a:r>
            <a:endParaRPr lang="zh-CN" altLang="en-US" sz="2800" b="1" dirty="0">
              <a:solidFill>
                <a:srgbClr val="0000FF"/>
              </a:solidFill>
              <a:latin typeface="华文楷体" pitchFamily="2" charset="-122"/>
              <a:ea typeface="华文楷体" pitchFamily="2" charset="-122"/>
            </a:endParaRPr>
          </a:p>
        </p:txBody>
      </p:sp>
      <p:sp>
        <p:nvSpPr>
          <p:cNvPr id="9" name="矩形 8"/>
          <p:cNvSpPr/>
          <p:nvPr/>
        </p:nvSpPr>
        <p:spPr>
          <a:xfrm>
            <a:off x="4355976" y="4280509"/>
            <a:ext cx="1802232" cy="1384995"/>
          </a:xfrm>
          <a:prstGeom prst="rect">
            <a:avLst/>
          </a:prstGeom>
        </p:spPr>
        <p:txBody>
          <a:bodyPr wrap="square">
            <a:spAutoFit/>
          </a:bodyPr>
          <a:lstStyle/>
          <a:p>
            <a:r>
              <a:rPr lang="zh-CN" altLang="en-US" sz="2800" b="1" dirty="0" smtClean="0">
                <a:solidFill>
                  <a:srgbClr val="0000FF"/>
                </a:solidFill>
                <a:latin typeface="华文楷体" pitchFamily="2" charset="-122"/>
                <a:ea typeface="华文楷体" pitchFamily="2" charset="-122"/>
              </a:rPr>
              <a:t>旗帜的总称，</a:t>
            </a:r>
            <a:r>
              <a:rPr lang="zh-CN" altLang="en-US" sz="2800" b="1" dirty="0">
                <a:solidFill>
                  <a:srgbClr val="0000FF"/>
                </a:solidFill>
                <a:latin typeface="华文楷体" pitchFamily="2" charset="-122"/>
                <a:ea typeface="华文楷体" pitchFamily="2" charset="-122"/>
              </a:rPr>
              <a:t>这里借</a:t>
            </a:r>
            <a:r>
              <a:rPr lang="zh-CN" altLang="en-US" sz="2800" b="1" dirty="0" smtClean="0">
                <a:solidFill>
                  <a:srgbClr val="0000FF"/>
                </a:solidFill>
                <a:latin typeface="华文楷体" pitchFamily="2" charset="-122"/>
                <a:ea typeface="华文楷体" pitchFamily="2" charset="-122"/>
              </a:rPr>
              <a:t>指军士</a:t>
            </a:r>
            <a:endParaRPr lang="zh-CN" altLang="en-US" sz="2800" b="1" dirty="0">
              <a:solidFill>
                <a:srgbClr val="0000FF"/>
              </a:solidFill>
              <a:latin typeface="华文楷体" pitchFamily="2" charset="-122"/>
              <a:ea typeface="华文楷体" pitchFamily="2" charset="-122"/>
            </a:endParaRPr>
          </a:p>
        </p:txBody>
      </p:sp>
      <p:sp>
        <p:nvSpPr>
          <p:cNvPr id="10" name="矩形 9"/>
          <p:cNvSpPr/>
          <p:nvPr/>
        </p:nvSpPr>
        <p:spPr>
          <a:xfrm>
            <a:off x="6158208" y="4303343"/>
            <a:ext cx="2878288" cy="1815882"/>
          </a:xfrm>
          <a:prstGeom prst="rect">
            <a:avLst/>
          </a:prstGeom>
        </p:spPr>
        <p:txBody>
          <a:bodyPr wrap="square">
            <a:spAutoFit/>
          </a:bodyPr>
          <a:lstStyle/>
          <a:p>
            <a:r>
              <a:rPr lang="zh-CN" altLang="en-US" sz="2800" b="1" dirty="0" smtClean="0">
                <a:solidFill>
                  <a:srgbClr val="0000FF"/>
                </a:solidFill>
                <a:latin typeface="华文楷体" pitchFamily="2" charset="-122"/>
                <a:ea typeface="华文楷体" pitchFamily="2" charset="-122"/>
              </a:rPr>
              <a:t>即阎罗王，民间传说中掌管阴间的神。文中比喻凶恶残暴的人</a:t>
            </a:r>
            <a:endParaRPr lang="zh-CN" altLang="en-US" sz="2800" b="1" dirty="0">
              <a:solidFill>
                <a:srgbClr val="0000FF"/>
              </a:solidFill>
              <a:latin typeface="华文楷体" pitchFamily="2" charset="-122"/>
              <a:ea typeface="华文楷体" pitchFamily="2" charset="-122"/>
            </a:endParaRPr>
          </a:p>
        </p:txBody>
      </p:sp>
      <p:sp>
        <p:nvSpPr>
          <p:cNvPr id="4" name="矩形 3"/>
          <p:cNvSpPr/>
          <p:nvPr/>
        </p:nvSpPr>
        <p:spPr>
          <a:xfrm>
            <a:off x="845565" y="4634452"/>
            <a:ext cx="7541568" cy="2062103"/>
          </a:xfrm>
          <a:prstGeom prst="rect">
            <a:avLst/>
          </a:prstGeom>
          <a:solidFill>
            <a:srgbClr val="002060"/>
          </a:solidFill>
          <a:scene3d>
            <a:camera prst="orthographicFront"/>
            <a:lightRig rig="threePt" dir="t"/>
          </a:scene3d>
          <a:sp3d>
            <a:bevelT w="152400" h="50800" prst="softRound"/>
          </a:sp3d>
        </p:spPr>
        <p:txBody>
          <a:bodyPr wrap="square">
            <a:spAutoFit/>
          </a:bodyPr>
          <a:lstStyle/>
          <a:p>
            <a:r>
              <a:rPr lang="zh-CN" altLang="en-US" sz="3200" dirty="0">
                <a:solidFill>
                  <a:schemeClr val="bg1"/>
                </a:solidFill>
                <a:latin typeface="华文楷体" pitchFamily="2" charset="-122"/>
                <a:ea typeface="华文楷体" pitchFamily="2" charset="-122"/>
              </a:rPr>
              <a:t>今即将兵败身死我该写些什么？身经百战才创立了这番革命事业，多么的不易啊！这次我要到阴间去召集已经牺牲过的同志。带领十万英灵击败国民党反动派！</a:t>
            </a:r>
          </a:p>
        </p:txBody>
      </p:sp>
    </p:spTree>
    <p:extLst>
      <p:ext uri="{BB962C8B-B14F-4D97-AF65-F5344CB8AC3E}">
        <p14:creationId xmlns:p14="http://schemas.microsoft.com/office/powerpoint/2010/main" val="176598497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1000"/>
                                        <p:tgtEl>
                                          <p:spTgt spid="10"/>
                                        </p:tgtEl>
                                      </p:cBhvr>
                                    </p:animEffect>
                                    <p:anim calcmode="lin" valueType="num">
                                      <p:cBhvr>
                                        <p:cTn id="49" dur="1000" fill="hold"/>
                                        <p:tgtEl>
                                          <p:spTgt spid="10"/>
                                        </p:tgtEl>
                                        <p:attrNameLst>
                                          <p:attrName>ppt_x</p:attrName>
                                        </p:attrNameLst>
                                      </p:cBhvr>
                                      <p:tavLst>
                                        <p:tav tm="0">
                                          <p:val>
                                            <p:strVal val="#ppt_x"/>
                                          </p:val>
                                        </p:tav>
                                        <p:tav tm="100000">
                                          <p:val>
                                            <p:strVal val="#ppt_x"/>
                                          </p:val>
                                        </p:tav>
                                      </p:tavLst>
                                    </p:anim>
                                    <p:anim calcmode="lin" valueType="num">
                                      <p:cBhvr>
                                        <p:cTn id="5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4" presetClass="entr" presetSubtype="10" fill="hold" grpId="0" nodeType="click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randombar(horizontal)">
                                      <p:cBhvr>
                                        <p:cTn id="5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6" grpId="0"/>
      <p:bldP spid="7" grpId="0"/>
      <p:bldP spid="8" grpId="0"/>
      <p:bldP spid="9" grpId="0"/>
      <p:bldP spid="10" grpId="0"/>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Documents and Settings\Administrator\桌面\新建文件夹\ppt背景图片\OGV[JEIWF)Q4WQQYNVBTTB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3679"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843809" y="1196752"/>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itchFamily="2" charset="-122"/>
                <a:ea typeface="华文琥珀" pitchFamily="2" charset="-122"/>
              </a:rPr>
              <a:t>课文分析</a:t>
            </a:r>
            <a:endParaRPr lang="zh-CN" altLang="en-US" sz="6000" cap="none" spc="0" dirty="0">
              <a:ln w="11430"/>
              <a:solidFill>
                <a:srgbClr val="C00000"/>
              </a:solidFill>
              <a:latin typeface="华文琥珀" pitchFamily="2" charset="-122"/>
              <a:ea typeface="华文琥珀" pitchFamily="2" charset="-122"/>
            </a:endParaRPr>
          </a:p>
        </p:txBody>
      </p:sp>
      <p:sp>
        <p:nvSpPr>
          <p:cNvPr id="2" name="矩形 1"/>
          <p:cNvSpPr/>
          <p:nvPr/>
        </p:nvSpPr>
        <p:spPr>
          <a:xfrm>
            <a:off x="611560" y="3573014"/>
            <a:ext cx="3877985" cy="584775"/>
          </a:xfrm>
          <a:prstGeom prst="rect">
            <a:avLst/>
          </a:prstGeom>
        </p:spPr>
        <p:txBody>
          <a:bodyPr wrap="none">
            <a:spAutoFit/>
          </a:bodyPr>
          <a:lstStyle/>
          <a:p>
            <a:r>
              <a:rPr lang="zh-CN" altLang="en-US" sz="3200" b="1" dirty="0">
                <a:solidFill>
                  <a:srgbClr val="0000FF"/>
                </a:solidFill>
                <a:latin typeface="华文楷体" pitchFamily="2" charset="-122"/>
                <a:ea typeface="华文楷体" pitchFamily="2" charset="-122"/>
              </a:rPr>
              <a:t>第</a:t>
            </a:r>
            <a:r>
              <a:rPr lang="zh-CN" altLang="en-US" sz="3200" b="1" dirty="0" smtClean="0">
                <a:solidFill>
                  <a:srgbClr val="0000FF"/>
                </a:solidFill>
                <a:latin typeface="华文楷体" pitchFamily="2" charset="-122"/>
                <a:ea typeface="华文楷体" pitchFamily="2" charset="-122"/>
              </a:rPr>
              <a:t>一句有</a:t>
            </a:r>
            <a:r>
              <a:rPr lang="zh-CN" altLang="en-US" sz="3200" b="1" dirty="0">
                <a:solidFill>
                  <a:srgbClr val="0000FF"/>
                </a:solidFill>
                <a:latin typeface="华文楷体" pitchFamily="2" charset="-122"/>
                <a:ea typeface="华文楷体" pitchFamily="2" charset="-122"/>
              </a:rPr>
              <a:t>什么</a:t>
            </a:r>
            <a:r>
              <a:rPr lang="zh-CN" altLang="en-US" sz="3200" b="1" dirty="0" smtClean="0">
                <a:solidFill>
                  <a:srgbClr val="0000FF"/>
                </a:solidFill>
                <a:latin typeface="华文楷体" pitchFamily="2" charset="-122"/>
                <a:ea typeface="华文楷体" pitchFamily="2" charset="-122"/>
              </a:rPr>
              <a:t>作用？</a:t>
            </a:r>
            <a:endParaRPr lang="en-US" altLang="zh-CN" sz="3200" b="1" dirty="0">
              <a:solidFill>
                <a:srgbClr val="0000FF"/>
              </a:solidFill>
              <a:latin typeface="华文楷体" pitchFamily="2" charset="-122"/>
              <a:ea typeface="华文楷体" pitchFamily="2" charset="-122"/>
            </a:endParaRPr>
          </a:p>
        </p:txBody>
      </p:sp>
      <p:sp>
        <p:nvSpPr>
          <p:cNvPr id="5" name="矩形 4"/>
          <p:cNvSpPr/>
          <p:nvPr/>
        </p:nvSpPr>
        <p:spPr>
          <a:xfrm>
            <a:off x="154545" y="2274838"/>
            <a:ext cx="8640960" cy="1077218"/>
          </a:xfrm>
          <a:prstGeom prst="rect">
            <a:avLst/>
          </a:prstGeom>
        </p:spPr>
        <p:txBody>
          <a:bodyPr wrap="square">
            <a:spAutoFit/>
          </a:bodyPr>
          <a:lstStyle/>
          <a:p>
            <a:pPr algn="ctr"/>
            <a:r>
              <a:rPr lang="zh-CN" altLang="zh-CN" sz="3200" b="1" dirty="0">
                <a:solidFill>
                  <a:srgbClr val="FF00FF"/>
                </a:solidFill>
                <a:latin typeface="华文楷体" pitchFamily="2" charset="-122"/>
                <a:ea typeface="华文楷体" pitchFamily="2" charset="-122"/>
              </a:rPr>
              <a:t>断头今日意如何</a:t>
            </a:r>
            <a:r>
              <a:rPr lang="zh-CN" altLang="zh-CN" sz="3200" b="1" dirty="0" smtClean="0">
                <a:solidFill>
                  <a:srgbClr val="FF00FF"/>
                </a:solidFill>
                <a:latin typeface="华文楷体" pitchFamily="2" charset="-122"/>
                <a:ea typeface="华文楷体" pitchFamily="2" charset="-122"/>
              </a:rPr>
              <a:t>？</a:t>
            </a:r>
            <a:r>
              <a:rPr lang="zh-CN" altLang="zh-CN" sz="3200" b="1" dirty="0" smtClean="0">
                <a:solidFill>
                  <a:srgbClr val="006600"/>
                </a:solidFill>
                <a:latin typeface="华文楷体" pitchFamily="2" charset="-122"/>
                <a:ea typeface="华文楷体" pitchFamily="2" charset="-122"/>
              </a:rPr>
              <a:t>创业</a:t>
            </a:r>
            <a:r>
              <a:rPr lang="zh-CN" altLang="zh-CN" sz="3200" b="1" dirty="0">
                <a:solidFill>
                  <a:srgbClr val="006600"/>
                </a:solidFill>
                <a:latin typeface="华文楷体" pitchFamily="2" charset="-122"/>
                <a:ea typeface="华文楷体" pitchFamily="2" charset="-122"/>
              </a:rPr>
              <a:t>艰难百战多。</a:t>
            </a:r>
          </a:p>
          <a:p>
            <a:pPr algn="ctr"/>
            <a:r>
              <a:rPr lang="zh-CN" altLang="zh-CN" sz="3200" b="1" dirty="0">
                <a:solidFill>
                  <a:srgbClr val="006600"/>
                </a:solidFill>
                <a:latin typeface="华文楷体" pitchFamily="2" charset="-122"/>
                <a:ea typeface="华文楷体" pitchFamily="2" charset="-122"/>
              </a:rPr>
              <a:t>此去泉台招旧部</a:t>
            </a:r>
            <a:r>
              <a:rPr lang="zh-CN" altLang="zh-CN" sz="3200" b="1" dirty="0" smtClean="0">
                <a:solidFill>
                  <a:srgbClr val="006600"/>
                </a:solidFill>
                <a:latin typeface="华文楷体" pitchFamily="2" charset="-122"/>
                <a:ea typeface="华文楷体" pitchFamily="2" charset="-122"/>
              </a:rPr>
              <a:t>，旌旗</a:t>
            </a:r>
            <a:r>
              <a:rPr lang="zh-CN" altLang="zh-CN" sz="3200" b="1" dirty="0">
                <a:solidFill>
                  <a:srgbClr val="006600"/>
                </a:solidFill>
                <a:latin typeface="华文楷体" pitchFamily="2" charset="-122"/>
                <a:ea typeface="华文楷体" pitchFamily="2" charset="-122"/>
              </a:rPr>
              <a:t>十万斩阎罗。</a:t>
            </a:r>
          </a:p>
        </p:txBody>
      </p:sp>
      <p:sp>
        <p:nvSpPr>
          <p:cNvPr id="6" name="矩形 5"/>
          <p:cNvSpPr/>
          <p:nvPr/>
        </p:nvSpPr>
        <p:spPr>
          <a:xfrm>
            <a:off x="611560" y="4293095"/>
            <a:ext cx="5123483" cy="2131353"/>
          </a:xfrm>
          <a:prstGeom prst="rect">
            <a:avLst/>
          </a:prstGeom>
        </p:spPr>
        <p:txBody>
          <a:bodyPr wrap="square">
            <a:spAutoFit/>
          </a:bodyPr>
          <a:lstStyle/>
          <a:p>
            <a:pPr>
              <a:lnSpc>
                <a:spcPct val="120000"/>
              </a:lnSpc>
            </a:pPr>
            <a:r>
              <a:rPr lang="zh-CN" altLang="en-US" sz="2800" b="1" dirty="0" smtClean="0">
                <a:solidFill>
                  <a:srgbClr val="FF00FF"/>
                </a:solidFill>
                <a:latin typeface="华文楷体" pitchFamily="2" charset="-122"/>
                <a:ea typeface="华文楷体" pitchFamily="2" charset="-122"/>
              </a:rPr>
              <a:t>内容上：</a:t>
            </a:r>
            <a:r>
              <a:rPr lang="zh-CN" altLang="en-US" sz="2800" b="1" dirty="0" smtClean="0">
                <a:solidFill>
                  <a:srgbClr val="663300"/>
                </a:solidFill>
                <a:latin typeface="华文楷体" pitchFamily="2" charset="-122"/>
                <a:ea typeface="华文楷体" pitchFamily="2" charset="-122"/>
              </a:rPr>
              <a:t>运用设问，交代了写作背景。</a:t>
            </a:r>
            <a:endParaRPr lang="en-US" altLang="zh-CN" sz="2800" b="1" dirty="0" smtClean="0">
              <a:solidFill>
                <a:srgbClr val="663300"/>
              </a:solidFill>
              <a:latin typeface="华文楷体" pitchFamily="2" charset="-122"/>
              <a:ea typeface="华文楷体" pitchFamily="2" charset="-122"/>
            </a:endParaRPr>
          </a:p>
          <a:p>
            <a:pPr>
              <a:lnSpc>
                <a:spcPct val="120000"/>
              </a:lnSpc>
            </a:pPr>
            <a:r>
              <a:rPr lang="zh-CN" altLang="en-US" sz="2800" b="1" dirty="0" smtClean="0">
                <a:solidFill>
                  <a:srgbClr val="FF00FF"/>
                </a:solidFill>
                <a:latin typeface="华文楷体" pitchFamily="2" charset="-122"/>
                <a:ea typeface="华文楷体" pitchFamily="2" charset="-122"/>
              </a:rPr>
              <a:t>结构上：</a:t>
            </a:r>
            <a:r>
              <a:rPr lang="zh-CN" altLang="en-US" sz="2800" b="1" dirty="0" smtClean="0">
                <a:solidFill>
                  <a:srgbClr val="663300"/>
                </a:solidFill>
                <a:latin typeface="华文楷体" pitchFamily="2" charset="-122"/>
                <a:ea typeface="华文楷体" pitchFamily="2" charset="-122"/>
              </a:rPr>
              <a:t>总领全诗（</a:t>
            </a:r>
            <a:r>
              <a:rPr lang="zh-CN" altLang="en-US" sz="2800" b="1" dirty="0" smtClean="0">
                <a:solidFill>
                  <a:srgbClr val="FF0000"/>
                </a:solidFill>
                <a:latin typeface="华文楷体" pitchFamily="2" charset="-122"/>
                <a:ea typeface="华文楷体" pitchFamily="2" charset="-122"/>
              </a:rPr>
              <a:t>后面三句为“意如何”的具体内容</a:t>
            </a:r>
            <a:r>
              <a:rPr lang="zh-CN" altLang="en-US" sz="2800" b="1" dirty="0" smtClean="0">
                <a:solidFill>
                  <a:srgbClr val="663300"/>
                </a:solidFill>
                <a:latin typeface="华文楷体" pitchFamily="2" charset="-122"/>
                <a:ea typeface="华文楷体" pitchFamily="2" charset="-122"/>
              </a:rPr>
              <a:t>）</a:t>
            </a:r>
            <a:endParaRPr lang="en-US" altLang="zh-CN" sz="2800" b="1" dirty="0">
              <a:solidFill>
                <a:srgbClr val="663300"/>
              </a:solidFill>
              <a:latin typeface="华文楷体" pitchFamily="2" charset="-122"/>
              <a:ea typeface="华文楷体" pitchFamily="2" charset="-122"/>
            </a:endParaRPr>
          </a:p>
        </p:txBody>
      </p:sp>
      <p:pic>
        <p:nvPicPr>
          <p:cNvPr id="9219" name="Picture 3" descr="C:\Documents and Settings\Administrator\桌面\u=1056443960,1132094698&amp;fm=26&amp;gp=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3463" y="3573015"/>
            <a:ext cx="2966849" cy="29668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127424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0-#ppt_w/2"/>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9219"/>
                                        </p:tgtEl>
                                        <p:attrNameLst>
                                          <p:attrName>style.visibility</p:attrName>
                                        </p:attrNameLst>
                                      </p:cBhvr>
                                      <p:to>
                                        <p:strVal val="visible"/>
                                      </p:to>
                                    </p:set>
                                    <p:anim calcmode="lin" valueType="num">
                                      <p:cBhvr additive="base">
                                        <p:cTn id="23" dur="500" fill="hold"/>
                                        <p:tgtEl>
                                          <p:spTgt spid="9219"/>
                                        </p:tgtEl>
                                        <p:attrNameLst>
                                          <p:attrName>ppt_x</p:attrName>
                                        </p:attrNameLst>
                                      </p:cBhvr>
                                      <p:tavLst>
                                        <p:tav tm="0">
                                          <p:val>
                                            <p:strVal val="0-#ppt_w/2"/>
                                          </p:val>
                                        </p:tav>
                                        <p:tav tm="100000">
                                          <p:val>
                                            <p:strVal val="#ppt_x"/>
                                          </p:val>
                                        </p:tav>
                                      </p:tavLst>
                                    </p:anim>
                                    <p:anim calcmode="lin" valueType="num">
                                      <p:cBhvr additive="base">
                                        <p:cTn id="24" dur="500" fill="hold"/>
                                        <p:tgtEl>
                                          <p:spTgt spid="921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0" presetClass="entr" presetSubtype="0" fill="hold" grpId="0"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fade">
                                      <p:cBhvr>
                                        <p:cTn id="29" dur="800" decel="100000"/>
                                        <p:tgtEl>
                                          <p:spTgt spid="6">
                                            <p:txEl>
                                              <p:pRg st="0" end="0"/>
                                            </p:txEl>
                                          </p:spTgt>
                                        </p:tgtEl>
                                      </p:cBhvr>
                                    </p:animEffect>
                                    <p:anim calcmode="lin" valueType="num">
                                      <p:cBhvr>
                                        <p:cTn id="30" dur="800" decel="100000" fill="hold"/>
                                        <p:tgtEl>
                                          <p:spTgt spid="6">
                                            <p:txEl>
                                              <p:pRg st="0" end="0"/>
                                            </p:txEl>
                                          </p:spTgt>
                                        </p:tgtEl>
                                        <p:attrNameLst>
                                          <p:attrName>style.rotation</p:attrName>
                                        </p:attrNameLst>
                                      </p:cBhvr>
                                      <p:tavLst>
                                        <p:tav tm="0">
                                          <p:val>
                                            <p:fltVal val="-90"/>
                                          </p:val>
                                        </p:tav>
                                        <p:tav tm="100000">
                                          <p:val>
                                            <p:fltVal val="0"/>
                                          </p:val>
                                        </p:tav>
                                      </p:tavLst>
                                    </p:anim>
                                    <p:anim calcmode="lin" valueType="num">
                                      <p:cBhvr>
                                        <p:cTn id="31" dur="800" decel="100000" fill="hold"/>
                                        <p:tgtEl>
                                          <p:spTgt spid="6">
                                            <p:txEl>
                                              <p:pRg st="0" end="0"/>
                                            </p:txEl>
                                          </p:spTgt>
                                        </p:tgtEl>
                                        <p:attrNameLst>
                                          <p:attrName>ppt_x</p:attrName>
                                        </p:attrNameLst>
                                      </p:cBhvr>
                                      <p:tavLst>
                                        <p:tav tm="0">
                                          <p:val>
                                            <p:strVal val="#ppt_x+0.4"/>
                                          </p:val>
                                        </p:tav>
                                        <p:tav tm="100000">
                                          <p:val>
                                            <p:strVal val="#ppt_x-0.05"/>
                                          </p:val>
                                        </p:tav>
                                      </p:tavLst>
                                    </p:anim>
                                    <p:anim calcmode="lin" valueType="num">
                                      <p:cBhvr>
                                        <p:cTn id="32" dur="800" decel="100000" fill="hold"/>
                                        <p:tgtEl>
                                          <p:spTgt spid="6">
                                            <p:txEl>
                                              <p:pRg st="0" end="0"/>
                                            </p:txEl>
                                          </p:spTgt>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6">
                                            <p:txEl>
                                              <p:pRg st="0" end="0"/>
                                            </p:txEl>
                                          </p:spTgt>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6">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0" presetClass="entr" presetSubtype="0" fill="hold" grpId="0" nodeType="clickEffect">
                                  <p:stCondLst>
                                    <p:cond delay="0"/>
                                  </p:stCondLst>
                                  <p:childTnLst>
                                    <p:set>
                                      <p:cBhvr>
                                        <p:cTn id="38" dur="1" fill="hold">
                                          <p:stCondLst>
                                            <p:cond delay="0"/>
                                          </p:stCondLst>
                                        </p:cTn>
                                        <p:tgtEl>
                                          <p:spTgt spid="6">
                                            <p:txEl>
                                              <p:pRg st="1" end="1"/>
                                            </p:txEl>
                                          </p:spTgt>
                                        </p:tgtEl>
                                        <p:attrNameLst>
                                          <p:attrName>style.visibility</p:attrName>
                                        </p:attrNameLst>
                                      </p:cBhvr>
                                      <p:to>
                                        <p:strVal val="visible"/>
                                      </p:to>
                                    </p:set>
                                    <p:animEffect transition="in" filter="fade">
                                      <p:cBhvr>
                                        <p:cTn id="39" dur="800" decel="100000"/>
                                        <p:tgtEl>
                                          <p:spTgt spid="6">
                                            <p:txEl>
                                              <p:pRg st="1" end="1"/>
                                            </p:txEl>
                                          </p:spTgt>
                                        </p:tgtEl>
                                      </p:cBhvr>
                                    </p:animEffect>
                                    <p:anim calcmode="lin" valueType="num">
                                      <p:cBhvr>
                                        <p:cTn id="40" dur="800" decel="100000" fill="hold"/>
                                        <p:tgtEl>
                                          <p:spTgt spid="6">
                                            <p:txEl>
                                              <p:pRg st="1" end="1"/>
                                            </p:txEl>
                                          </p:spTgt>
                                        </p:tgtEl>
                                        <p:attrNameLst>
                                          <p:attrName>style.rotation</p:attrName>
                                        </p:attrNameLst>
                                      </p:cBhvr>
                                      <p:tavLst>
                                        <p:tav tm="0">
                                          <p:val>
                                            <p:fltVal val="-90"/>
                                          </p:val>
                                        </p:tav>
                                        <p:tav tm="100000">
                                          <p:val>
                                            <p:fltVal val="0"/>
                                          </p:val>
                                        </p:tav>
                                      </p:tavLst>
                                    </p:anim>
                                    <p:anim calcmode="lin" valueType="num">
                                      <p:cBhvr>
                                        <p:cTn id="41" dur="800" decel="100000" fill="hold"/>
                                        <p:tgtEl>
                                          <p:spTgt spid="6">
                                            <p:txEl>
                                              <p:pRg st="1" end="1"/>
                                            </p:txEl>
                                          </p:spTgt>
                                        </p:tgtEl>
                                        <p:attrNameLst>
                                          <p:attrName>ppt_x</p:attrName>
                                        </p:attrNameLst>
                                      </p:cBhvr>
                                      <p:tavLst>
                                        <p:tav tm="0">
                                          <p:val>
                                            <p:strVal val="#ppt_x+0.4"/>
                                          </p:val>
                                        </p:tav>
                                        <p:tav tm="100000">
                                          <p:val>
                                            <p:strVal val="#ppt_x-0.05"/>
                                          </p:val>
                                        </p:tav>
                                      </p:tavLst>
                                    </p:anim>
                                    <p:anim calcmode="lin" valueType="num">
                                      <p:cBhvr>
                                        <p:cTn id="42" dur="800" decel="100000" fill="hold"/>
                                        <p:tgtEl>
                                          <p:spTgt spid="6">
                                            <p:txEl>
                                              <p:pRg st="1" end="1"/>
                                            </p:txEl>
                                          </p:spTgt>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6">
                                            <p:txEl>
                                              <p:pRg st="1" end="1"/>
                                            </p:txEl>
                                          </p:spTgt>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6">
                                            <p:txEl>
                                              <p:pRg st="1" end="1"/>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p:bldP spid="6"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Administrator\桌面\新建文件夹\ppt背景图片\OGV[JEIWF)Q4WQQYNVBTTB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3679"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843809" y="1196752"/>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itchFamily="2" charset="-122"/>
                <a:ea typeface="华文琥珀" pitchFamily="2" charset="-122"/>
              </a:rPr>
              <a:t>课文分析</a:t>
            </a:r>
            <a:endParaRPr lang="zh-CN" altLang="en-US" sz="6000" cap="none" spc="0" dirty="0">
              <a:ln w="11430"/>
              <a:solidFill>
                <a:srgbClr val="C00000"/>
              </a:solidFill>
              <a:latin typeface="华文琥珀" pitchFamily="2" charset="-122"/>
              <a:ea typeface="华文琥珀" pitchFamily="2" charset="-122"/>
            </a:endParaRPr>
          </a:p>
        </p:txBody>
      </p:sp>
      <p:sp>
        <p:nvSpPr>
          <p:cNvPr id="4" name="矩形 3"/>
          <p:cNvSpPr/>
          <p:nvPr/>
        </p:nvSpPr>
        <p:spPr>
          <a:xfrm>
            <a:off x="154545" y="2274838"/>
            <a:ext cx="8640960" cy="1077218"/>
          </a:xfrm>
          <a:prstGeom prst="rect">
            <a:avLst/>
          </a:prstGeom>
        </p:spPr>
        <p:txBody>
          <a:bodyPr wrap="square">
            <a:spAutoFit/>
          </a:bodyPr>
          <a:lstStyle/>
          <a:p>
            <a:pPr algn="ctr"/>
            <a:r>
              <a:rPr lang="zh-CN" altLang="zh-CN" sz="3200" b="1" dirty="0">
                <a:solidFill>
                  <a:srgbClr val="006600"/>
                </a:solidFill>
                <a:latin typeface="华文楷体" pitchFamily="2" charset="-122"/>
                <a:ea typeface="华文楷体" pitchFamily="2" charset="-122"/>
              </a:rPr>
              <a:t>断头今日意如何</a:t>
            </a:r>
            <a:r>
              <a:rPr lang="zh-CN" altLang="zh-CN" sz="3200" b="1" dirty="0" smtClean="0">
                <a:solidFill>
                  <a:srgbClr val="006600"/>
                </a:solidFill>
                <a:latin typeface="华文楷体" pitchFamily="2" charset="-122"/>
                <a:ea typeface="华文楷体" pitchFamily="2" charset="-122"/>
              </a:rPr>
              <a:t>？创业</a:t>
            </a:r>
            <a:r>
              <a:rPr lang="zh-CN" altLang="zh-CN" sz="3200" b="1" dirty="0">
                <a:solidFill>
                  <a:srgbClr val="006600"/>
                </a:solidFill>
                <a:latin typeface="华文楷体" pitchFamily="2" charset="-122"/>
                <a:ea typeface="华文楷体" pitchFamily="2" charset="-122"/>
              </a:rPr>
              <a:t>艰难百战多。</a:t>
            </a:r>
          </a:p>
          <a:p>
            <a:pPr algn="ctr"/>
            <a:r>
              <a:rPr lang="zh-CN" altLang="zh-CN" sz="3200" b="1" dirty="0">
                <a:solidFill>
                  <a:srgbClr val="FF00FF"/>
                </a:solidFill>
                <a:latin typeface="华文楷体" pitchFamily="2" charset="-122"/>
                <a:ea typeface="华文楷体" pitchFamily="2" charset="-122"/>
              </a:rPr>
              <a:t>此去泉台招旧部</a:t>
            </a:r>
            <a:r>
              <a:rPr lang="zh-CN" altLang="zh-CN" sz="3200" b="1" dirty="0" smtClean="0">
                <a:solidFill>
                  <a:srgbClr val="FF00FF"/>
                </a:solidFill>
                <a:latin typeface="华文楷体" pitchFamily="2" charset="-122"/>
                <a:ea typeface="华文楷体" pitchFamily="2" charset="-122"/>
              </a:rPr>
              <a:t>，旌旗</a:t>
            </a:r>
            <a:r>
              <a:rPr lang="zh-CN" altLang="zh-CN" sz="3200" b="1" dirty="0">
                <a:solidFill>
                  <a:srgbClr val="FF00FF"/>
                </a:solidFill>
                <a:latin typeface="华文楷体" pitchFamily="2" charset="-122"/>
                <a:ea typeface="华文楷体" pitchFamily="2" charset="-122"/>
              </a:rPr>
              <a:t>十万斩阎罗。</a:t>
            </a:r>
          </a:p>
        </p:txBody>
      </p:sp>
      <p:sp>
        <p:nvSpPr>
          <p:cNvPr id="5" name="矩形 4"/>
          <p:cNvSpPr/>
          <p:nvPr/>
        </p:nvSpPr>
        <p:spPr>
          <a:xfrm>
            <a:off x="251520" y="3429000"/>
            <a:ext cx="5519460" cy="584775"/>
          </a:xfrm>
          <a:prstGeom prst="rect">
            <a:avLst/>
          </a:prstGeom>
        </p:spPr>
        <p:txBody>
          <a:bodyPr wrap="none">
            <a:spAutoFit/>
          </a:bodyPr>
          <a:lstStyle/>
          <a:p>
            <a:r>
              <a:rPr lang="zh-CN" altLang="en-US" sz="3200" b="1" dirty="0">
                <a:solidFill>
                  <a:srgbClr val="0000FF"/>
                </a:solidFill>
                <a:latin typeface="华文楷体" pitchFamily="2" charset="-122"/>
                <a:ea typeface="华文楷体" pitchFamily="2" charset="-122"/>
              </a:rPr>
              <a:t>本诗后两句有什么表达效果？</a:t>
            </a:r>
            <a:endParaRPr lang="en-US" altLang="zh-CN" sz="3200" b="1" dirty="0">
              <a:solidFill>
                <a:srgbClr val="0000FF"/>
              </a:solidFill>
              <a:latin typeface="华文楷体" pitchFamily="2" charset="-122"/>
              <a:ea typeface="华文楷体" pitchFamily="2" charset="-122"/>
            </a:endParaRPr>
          </a:p>
        </p:txBody>
      </p:sp>
      <p:pic>
        <p:nvPicPr>
          <p:cNvPr id="6" name="Picture 3" descr="C:\Documents and Settings\Administrator\桌面\u=1056443960,1132094698&amp;fm=26&amp;gp=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3463" y="3573015"/>
            <a:ext cx="2966849" cy="296684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a:spLocks noChangeArrowheads="1"/>
          </p:cNvSpPr>
          <p:nvPr/>
        </p:nvSpPr>
        <p:spPr bwMode="auto">
          <a:xfrm>
            <a:off x="391121" y="4285654"/>
            <a:ext cx="4905375" cy="2160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719138">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zh-CN" altLang="en-US" sz="2800" b="1" dirty="0" smtClean="0">
                <a:solidFill>
                  <a:srgbClr val="663300"/>
                </a:solidFill>
                <a:latin typeface="Calibri"/>
                <a:ea typeface="华文楷体" pitchFamily="2" charset="-122"/>
                <a:cs typeface="Calibri"/>
              </a:rPr>
              <a:t>❶</a:t>
            </a:r>
            <a:r>
              <a:rPr lang="zh-CN" altLang="en-US" sz="2800" b="1" dirty="0" smtClean="0">
                <a:solidFill>
                  <a:srgbClr val="663300"/>
                </a:solidFill>
                <a:latin typeface="华文楷体" pitchFamily="2" charset="-122"/>
                <a:ea typeface="华文楷体" pitchFamily="2" charset="-122"/>
              </a:rPr>
              <a:t>运用</a:t>
            </a:r>
            <a:r>
              <a:rPr lang="zh-CN" altLang="en-US" sz="2800" b="1" dirty="0">
                <a:solidFill>
                  <a:srgbClr val="663300"/>
                </a:solidFill>
                <a:latin typeface="华文楷体" pitchFamily="2" charset="-122"/>
                <a:ea typeface="华文楷体" pitchFamily="2" charset="-122"/>
              </a:rPr>
              <a:t>想象的表现手法</a:t>
            </a:r>
            <a:r>
              <a:rPr lang="zh-CN" altLang="en-US" sz="2800" b="1" dirty="0" smtClean="0">
                <a:solidFill>
                  <a:srgbClr val="663300"/>
                </a:solidFill>
                <a:latin typeface="华文楷体" pitchFamily="2" charset="-122"/>
                <a:ea typeface="华文楷体" pitchFamily="2" charset="-122"/>
              </a:rPr>
              <a:t>，</a:t>
            </a:r>
            <a:r>
              <a:rPr lang="zh-CN" altLang="en-US" sz="2800" b="1" dirty="0">
                <a:solidFill>
                  <a:srgbClr val="663300"/>
                </a:solidFill>
                <a:latin typeface="Calibri"/>
                <a:ea typeface="华文楷体" pitchFamily="2" charset="-122"/>
                <a:cs typeface="Calibri"/>
              </a:rPr>
              <a:t>❷</a:t>
            </a:r>
            <a:r>
              <a:rPr lang="zh-CN" altLang="en-US" sz="2800" b="1" dirty="0" smtClean="0">
                <a:solidFill>
                  <a:srgbClr val="663300"/>
                </a:solidFill>
                <a:latin typeface="华文楷体" pitchFamily="2" charset="-122"/>
                <a:ea typeface="华文楷体" pitchFamily="2" charset="-122"/>
              </a:rPr>
              <a:t>写出</a:t>
            </a:r>
            <a:r>
              <a:rPr lang="zh-CN" altLang="en-US" sz="2800" b="1" dirty="0">
                <a:solidFill>
                  <a:srgbClr val="663300"/>
                </a:solidFill>
                <a:latin typeface="华文楷体" pitchFamily="2" charset="-122"/>
                <a:ea typeface="华文楷体" pitchFamily="2" charset="-122"/>
              </a:rPr>
              <a:t>领导者的号召力和革命力量的浩大，表现出与反动派战斗到底的决心。</a:t>
            </a:r>
          </a:p>
        </p:txBody>
      </p:sp>
    </p:spTree>
    <p:extLst>
      <p:ext uri="{BB962C8B-B14F-4D97-AF65-F5344CB8AC3E}">
        <p14:creationId xmlns:p14="http://schemas.microsoft.com/office/powerpoint/2010/main" val="1561777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linds(horizontal)">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224</TotalTime>
  <Words>2209</Words>
  <Application>Microsoft Office PowerPoint</Application>
  <PresentationFormat>全屏显示(4:3)</PresentationFormat>
  <Paragraphs>156</Paragraphs>
  <Slides>30</Slides>
  <Notes>0</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28</cp:revision>
  <dcterms:modified xsi:type="dcterms:W3CDTF">2018-11-08T10:19:16Z</dcterms:modified>
</cp:coreProperties>
</file>