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5" r:id="rId7"/>
    <p:sldId id="276" r:id="rId8"/>
    <p:sldId id="277" r:id="rId9"/>
    <p:sldId id="261" r:id="rId10"/>
    <p:sldId id="266" r:id="rId11"/>
    <p:sldId id="262" r:id="rId12"/>
    <p:sldId id="264" r:id="rId13"/>
    <p:sldId id="265" r:id="rId14"/>
    <p:sldId id="263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642392"/>
          <p:cNvPicPr>
            <a:picLocks noChangeAspect="1" noChangeArrowheads="1"/>
          </p:cNvPicPr>
          <p:nvPr/>
        </p:nvPicPr>
        <p:blipFill>
          <a:blip r:embed="rId2"/>
          <a:srcRect b="80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143000" y="914400"/>
            <a:ext cx="739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ea typeface="新宋体" pitchFamily="49" charset="-122"/>
              </a:rPr>
              <a:t>    </a:t>
            </a:r>
          </a:p>
        </p:txBody>
      </p:sp>
      <p:sp>
        <p:nvSpPr>
          <p:cNvPr id="4100" name="WordArt 4" descr="白色大理石"/>
          <p:cNvSpPr>
            <a:spLocks noChangeArrowheads="1" noChangeShapeType="1"/>
          </p:cNvSpPr>
          <p:nvPr/>
        </p:nvSpPr>
        <p:spPr bwMode="auto">
          <a:xfrm>
            <a:off x="5581650" y="693738"/>
            <a:ext cx="3240088" cy="2014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>
                <a:ln w="9525" cmpd="sng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大铁椎传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9750" y="5589588"/>
            <a:ext cx="1403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4800" dirty="0">
                <a:solidFill>
                  <a:srgbClr val="0000FF"/>
                </a:solidFill>
                <a:ea typeface="隶书" pitchFamily="49" charset="-122"/>
              </a:rPr>
              <a:t>魏禧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539750" y="188913"/>
            <a:ext cx="1304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4400" b="1">
                <a:solidFill>
                  <a:schemeClr val="tx2"/>
                </a:solidFill>
                <a:latin typeface="Verdana" pitchFamily="34" charset="0"/>
              </a:rPr>
              <a:t>异：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39750" y="1341438"/>
            <a:ext cx="3313113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食量之异</a:t>
            </a:r>
          </a:p>
          <a:p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容貌之异</a:t>
            </a:r>
          </a:p>
          <a:p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武器之异</a:t>
            </a:r>
          </a:p>
          <a:p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态度之异</a:t>
            </a:r>
          </a:p>
          <a:p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言谈之异</a:t>
            </a:r>
          </a:p>
          <a:p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装束之异</a:t>
            </a:r>
          </a:p>
          <a:p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行动之异</a:t>
            </a:r>
            <a:r>
              <a:rPr lang="zh-CN" sz="3600" b="1">
                <a:latin typeface="Verdana" pitchFamily="34" charset="0"/>
              </a:rPr>
              <a:t>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771775" y="1773238"/>
            <a:ext cx="5978525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FF0B0B"/>
                </a:solidFill>
                <a:latin typeface="微软雅黑" pitchFamily="34" charset="-122"/>
                <a:ea typeface="微软雅黑" pitchFamily="34" charset="-122"/>
              </a:rPr>
              <a:t>真乃七异（奇异）也！</a:t>
            </a:r>
          </a:p>
          <a:p>
            <a:r>
              <a:rPr lang="zh-CN" sz="3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作者定要读者疑团满腹之后才去将疑案一一揭开，让读者睁眼将“异人”的庐山真面目看个清楚。</a:t>
            </a:r>
          </a:p>
          <a:p>
            <a:endParaRPr lang="zh-CN" altLang="zh-CN" sz="36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1643050"/>
            <a:ext cx="68580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第四段，大铁椎的语言表现出什么内涵？</a:t>
            </a:r>
            <a:endParaRPr lang="zh-CN" altLang="en-US" sz="6000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12775" y="1628775"/>
            <a:ext cx="488315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6600" b="1">
                <a:latin typeface="Verdana" pitchFamily="34" charset="0"/>
              </a:rPr>
              <a:t>且</a:t>
            </a:r>
            <a:endParaRPr lang="zh-CN" sz="4000" b="1">
              <a:latin typeface="Verdana" pitchFamily="34" charset="0"/>
            </a:endParaRPr>
          </a:p>
          <a:p>
            <a:r>
              <a:rPr lang="zh-CN" altLang="zh-CN" sz="4800" b="1">
                <a:latin typeface="Verdana" pitchFamily="34" charset="0"/>
              </a:rPr>
              <a:t>1</a:t>
            </a:r>
            <a:r>
              <a:rPr lang="zh-CN" sz="4800" b="1">
                <a:latin typeface="Verdana" pitchFamily="34" charset="0"/>
              </a:rPr>
              <a:t>、祸</a:t>
            </a:r>
            <a:r>
              <a:rPr lang="zh-CN" sz="4800" b="1">
                <a:solidFill>
                  <a:srgbClr val="FF3300"/>
                </a:solidFill>
                <a:latin typeface="Verdana" pitchFamily="34" charset="0"/>
              </a:rPr>
              <a:t>且</a:t>
            </a:r>
            <a:r>
              <a:rPr lang="zh-CN" sz="4800" b="1">
                <a:latin typeface="Verdana" pitchFamily="34" charset="0"/>
              </a:rPr>
              <a:t>及汝</a:t>
            </a:r>
          </a:p>
          <a:p>
            <a:r>
              <a:rPr lang="zh-CN" altLang="zh-CN" sz="4800" b="1">
                <a:latin typeface="Verdana" pitchFamily="34" charset="0"/>
              </a:rPr>
              <a:t>2</a:t>
            </a:r>
            <a:r>
              <a:rPr lang="zh-CN" sz="4800" b="1">
                <a:latin typeface="Verdana" pitchFamily="34" charset="0"/>
              </a:rPr>
              <a:t>、贼能</a:t>
            </a:r>
            <a:r>
              <a:rPr lang="zh-CN" sz="4800" b="1">
                <a:solidFill>
                  <a:srgbClr val="FF3300"/>
                </a:solidFill>
                <a:latin typeface="Verdana" pitchFamily="34" charset="0"/>
              </a:rPr>
              <a:t>且</a:t>
            </a:r>
            <a:r>
              <a:rPr lang="zh-CN" sz="4800" b="1">
                <a:latin typeface="Verdana" pitchFamily="34" charset="0"/>
              </a:rPr>
              <a:t>众</a:t>
            </a:r>
          </a:p>
          <a:p>
            <a:r>
              <a:rPr lang="zh-CN" altLang="zh-CN" sz="4800" b="1">
                <a:latin typeface="Verdana" pitchFamily="34" charset="0"/>
              </a:rPr>
              <a:t>3</a:t>
            </a:r>
            <a:r>
              <a:rPr lang="zh-CN" sz="4800" b="1">
                <a:latin typeface="Verdana" pitchFamily="34" charset="0"/>
              </a:rPr>
              <a:t>、</a:t>
            </a:r>
            <a:r>
              <a:rPr lang="zh-CN" sz="4800" b="1">
                <a:solidFill>
                  <a:srgbClr val="FF3300"/>
                </a:solidFill>
                <a:latin typeface="Verdana" pitchFamily="34" charset="0"/>
              </a:rPr>
              <a:t>且</a:t>
            </a:r>
            <a:r>
              <a:rPr lang="zh-CN" sz="4800" b="1">
                <a:latin typeface="Verdana" pitchFamily="34" charset="0"/>
              </a:rPr>
              <a:t>欲观客所为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580063" y="2565400"/>
            <a:ext cx="1304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4400" b="1" dirty="0">
                <a:solidFill>
                  <a:srgbClr val="FF0B0B"/>
                </a:solidFill>
                <a:latin typeface="Verdana" pitchFamily="34" charset="0"/>
              </a:rPr>
              <a:t>将会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651500" y="3284538"/>
            <a:ext cx="14097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4800" b="1" dirty="0">
                <a:solidFill>
                  <a:srgbClr val="FF0B0B"/>
                </a:solidFill>
                <a:latin typeface="Verdana" pitchFamily="34" charset="0"/>
              </a:rPr>
              <a:t>而且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795963" y="4221163"/>
            <a:ext cx="14097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4800" b="1" dirty="0">
                <a:solidFill>
                  <a:srgbClr val="FF0B0B"/>
                </a:solidFill>
                <a:latin typeface="Verdana" pitchFamily="34" charset="0"/>
              </a:rPr>
              <a:t>并且</a:t>
            </a:r>
          </a:p>
        </p:txBody>
      </p:sp>
      <p:sp>
        <p:nvSpPr>
          <p:cNvPr id="14342" name="WordArt 6"/>
          <p:cNvSpPr>
            <a:spLocks noChangeArrowheads="1" noChangeShapeType="1"/>
          </p:cNvSpPr>
          <p:nvPr/>
        </p:nvSpPr>
        <p:spPr bwMode="auto">
          <a:xfrm>
            <a:off x="1333500" y="404813"/>
            <a:ext cx="223202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一词多义</a:t>
            </a:r>
          </a:p>
        </p:txBody>
      </p:sp>
      <p:sp>
        <p:nvSpPr>
          <p:cNvPr id="14343" name="WordArt 7">
            <a:hlinkClick r:id="rId3" action="ppaction://hlinksldjump"/>
          </p:cNvPr>
          <p:cNvSpPr>
            <a:spLocks noChangeArrowheads="1" noChangeShapeType="1"/>
          </p:cNvSpPr>
          <p:nvPr/>
        </p:nvSpPr>
        <p:spPr bwMode="auto">
          <a:xfrm>
            <a:off x="6300788" y="261938"/>
            <a:ext cx="1058862" cy="5064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99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宋体"/>
                <a:ea typeface="宋体"/>
              </a:rPr>
              <a:t>返回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7950" y="1628775"/>
            <a:ext cx="4038600" cy="452755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故</a:t>
            </a:r>
          </a:p>
          <a:p>
            <a:r>
              <a:rPr lang="zh-CN" altLang="en-US" sz="3600" b="1" dirty="0"/>
              <a:t>故尝与过宋将军</a:t>
            </a:r>
          </a:p>
          <a:p>
            <a:r>
              <a:rPr lang="zh-CN" altLang="en-US" sz="3600" b="1" dirty="0"/>
              <a:t>宋将军故自负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844675"/>
            <a:ext cx="4038600" cy="452755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副词，曾经</a:t>
            </a:r>
          </a:p>
          <a:p>
            <a:endParaRPr lang="zh-CN" altLang="en-US" sz="3600" b="1" dirty="0">
              <a:solidFill>
                <a:srgbClr val="0000FF"/>
              </a:solidFill>
            </a:endParaRPr>
          </a:p>
          <a:p>
            <a:r>
              <a:rPr lang="zh-CN" altLang="en-US" sz="3600" b="1" dirty="0">
                <a:solidFill>
                  <a:srgbClr val="0000FF"/>
                </a:solidFill>
              </a:rPr>
              <a:t>副词，本来</a:t>
            </a:r>
          </a:p>
        </p:txBody>
      </p:sp>
      <p:sp>
        <p:nvSpPr>
          <p:cNvPr id="16388" name="WordArt 4"/>
          <p:cNvSpPr>
            <a:spLocks noChangeArrowheads="1" noChangeShapeType="1"/>
          </p:cNvSpPr>
          <p:nvPr/>
        </p:nvSpPr>
        <p:spPr bwMode="auto">
          <a:xfrm>
            <a:off x="1333500" y="404813"/>
            <a:ext cx="223202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 cap="flat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一词多义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1928802"/>
            <a:ext cx="4857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第五段的总结的作用。</a:t>
            </a:r>
            <a:endParaRPr lang="zh-CN" altLang="en-US" sz="6000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" name="图片 2" descr="tim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3464756"/>
            <a:ext cx="2714612" cy="3393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74638"/>
            <a:ext cx="8578850" cy="1143000"/>
          </a:xfrm>
        </p:spPr>
        <p:txBody>
          <a:bodyPr>
            <a:normAutofit fontScale="90000"/>
          </a:bodyPr>
          <a:lstStyle/>
          <a:p>
            <a:r>
              <a:rPr lang="zh-CN" altLang="en-US" sz="3600" b="1"/>
              <a:t>（3）文中什么地方用了环境渲染、侧面反衬等艺术手法烘托人物形象。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6513" y="1600200"/>
            <a:ext cx="3313112" cy="4525963"/>
          </a:xfrm>
        </p:spPr>
        <p:txBody>
          <a:bodyPr/>
          <a:lstStyle/>
          <a:p>
            <a:r>
              <a:rPr lang="zh-CN" altLang="zh-CN" sz="3200" b="1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sz="3200" b="1">
                <a:solidFill>
                  <a:srgbClr val="0000FF"/>
                </a:solidFill>
              </a:rPr>
              <a:t>鸡鸣月落，星光照旷野，百步见人</a:t>
            </a:r>
            <a:r>
              <a:rPr lang="zh-CN" sz="3200" b="1">
                <a:solidFill>
                  <a:srgbClr val="0000FF"/>
                </a:solidFill>
                <a:latin typeface="微软雅黑"/>
              </a:rPr>
              <a:t>”</a:t>
            </a:r>
            <a:endParaRPr lang="zh-CN" sz="3200" b="1">
              <a:solidFill>
                <a:srgbClr val="0000FF"/>
              </a:solidFill>
            </a:endParaRPr>
          </a:p>
          <a:p>
            <a:r>
              <a:rPr lang="zh-CN" sz="3200" b="1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sz="3200" b="1">
                <a:solidFill>
                  <a:srgbClr val="0000FF"/>
                </a:solidFill>
              </a:rPr>
              <a:t>屏息观之，股栗欲堕</a:t>
            </a:r>
            <a:r>
              <a:rPr lang="zh-CN" sz="3200" b="1">
                <a:solidFill>
                  <a:srgbClr val="0000FF"/>
                </a:solidFill>
                <a:latin typeface="微软雅黑"/>
              </a:rPr>
              <a:t>”</a:t>
            </a:r>
            <a:endParaRPr lang="zh-CN" sz="3200" b="1">
              <a:solidFill>
                <a:srgbClr val="0000FF"/>
              </a:solidFill>
            </a:endParaRPr>
          </a:p>
          <a:p>
            <a:endParaRPr lang="zh-CN" altLang="zh-CN" sz="3200" b="1">
              <a:solidFill>
                <a:srgbClr val="0000FF"/>
              </a:solidFill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989263" y="1600200"/>
            <a:ext cx="6119812" cy="5070475"/>
          </a:xfrm>
        </p:spPr>
        <p:txBody>
          <a:bodyPr/>
          <a:lstStyle/>
          <a:p>
            <a:r>
              <a:rPr lang="zh-CN" b="1">
                <a:solidFill>
                  <a:srgbClr val="0000FF"/>
                </a:solidFill>
              </a:rPr>
              <a:t>先以</a:t>
            </a:r>
            <a:r>
              <a:rPr lang="zh-CN" b="1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b="1">
                <a:solidFill>
                  <a:srgbClr val="0000FF"/>
                </a:solidFill>
              </a:rPr>
              <a:t>鸡鸣月落，星光照旷野，百步见人</a:t>
            </a:r>
            <a:r>
              <a:rPr lang="zh-CN" b="1">
                <a:solidFill>
                  <a:srgbClr val="0000FF"/>
                </a:solidFill>
                <a:latin typeface="微软雅黑"/>
              </a:rPr>
              <a:t>”</a:t>
            </a:r>
            <a:r>
              <a:rPr lang="zh-CN" b="1">
                <a:solidFill>
                  <a:srgbClr val="0000FF"/>
                </a:solidFill>
              </a:rPr>
              <a:t>的阴森环境渲染肃杀的气氛，烘托大铁椎从容上阵、沉着应战的姿态，再以豪贼人员之众、来势之凶从侧面反衬大铁椎</a:t>
            </a:r>
            <a:r>
              <a:rPr lang="zh-CN" b="1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b="1">
                <a:solidFill>
                  <a:srgbClr val="0000FF"/>
                </a:solidFill>
              </a:rPr>
              <a:t>大呼挥椎</a:t>
            </a:r>
            <a:r>
              <a:rPr lang="zh-CN" b="1">
                <a:solidFill>
                  <a:srgbClr val="0000FF"/>
                </a:solidFill>
                <a:latin typeface="微软雅黑"/>
              </a:rPr>
              <a:t>”</a:t>
            </a:r>
            <a:r>
              <a:rPr lang="zh-CN" b="1">
                <a:solidFill>
                  <a:srgbClr val="0000FF"/>
                </a:solidFill>
              </a:rPr>
              <a:t>的非凡气慨和</a:t>
            </a:r>
            <a:r>
              <a:rPr lang="zh-CN" b="1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b="1">
                <a:solidFill>
                  <a:srgbClr val="0000FF"/>
                </a:solidFill>
              </a:rPr>
              <a:t>奋椎左右击</a:t>
            </a:r>
            <a:r>
              <a:rPr lang="zh-CN" b="1">
                <a:solidFill>
                  <a:srgbClr val="0000FF"/>
                </a:solidFill>
                <a:latin typeface="微软雅黑"/>
              </a:rPr>
              <a:t>”</a:t>
            </a:r>
            <a:r>
              <a:rPr lang="zh-CN" b="1">
                <a:solidFill>
                  <a:srgbClr val="0000FF"/>
                </a:solidFill>
              </a:rPr>
              <a:t>势不可挡的神威。</a:t>
            </a:r>
          </a:p>
          <a:p>
            <a:r>
              <a:rPr lang="zh-CN" b="1">
                <a:solidFill>
                  <a:srgbClr val="0000FF"/>
                </a:solidFill>
              </a:rPr>
              <a:t>而威名远播的将军</a:t>
            </a:r>
            <a:r>
              <a:rPr lang="zh-CN" b="1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b="1">
                <a:solidFill>
                  <a:srgbClr val="0000FF"/>
                </a:solidFill>
              </a:rPr>
              <a:t>屏息观之，股栗欲堕</a:t>
            </a:r>
            <a:r>
              <a:rPr lang="zh-CN" b="1">
                <a:solidFill>
                  <a:srgbClr val="0000FF"/>
                </a:solidFill>
                <a:latin typeface="微软雅黑"/>
              </a:rPr>
              <a:t>”</a:t>
            </a:r>
            <a:r>
              <a:rPr lang="zh-CN" b="1">
                <a:solidFill>
                  <a:srgbClr val="0000FF"/>
                </a:solidFill>
              </a:rPr>
              <a:t>的反应也从侧面写出了这场决斗之凶险惨烈、天昏地暗、惊心动魄。</a:t>
            </a:r>
          </a:p>
          <a:p>
            <a:endParaRPr lang="zh-CN" altLang="zh-CN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文中三处</a:t>
            </a:r>
            <a:r>
              <a:rPr lang="zh-CN" altLang="en-US">
                <a:latin typeface="微软雅黑"/>
              </a:rPr>
              <a:t>“</a:t>
            </a:r>
            <a:r>
              <a:rPr lang="zh-CN" altLang="en-US"/>
              <a:t>吾去矣</a:t>
            </a:r>
            <a:r>
              <a:rPr lang="zh-CN" altLang="en-US">
                <a:latin typeface="微软雅黑"/>
              </a:rPr>
              <a:t>”</a:t>
            </a:r>
            <a:r>
              <a:rPr lang="zh-CN" altLang="en-US"/>
              <a:t>，有什么不同？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362950" cy="4525963"/>
          </a:xfrm>
        </p:spPr>
        <p:txBody>
          <a:bodyPr/>
          <a:lstStyle/>
          <a:p>
            <a:r>
              <a:rPr lang="zh-CN" altLang="en-US" sz="3600">
                <a:solidFill>
                  <a:srgbClr val="0000FF"/>
                </a:solidFill>
              </a:rPr>
              <a:t>三次</a:t>
            </a:r>
            <a:r>
              <a:rPr lang="zh-CN" altLang="en-US" sz="3600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altLang="en-US" sz="3600">
                <a:solidFill>
                  <a:srgbClr val="0000FF"/>
                </a:solidFill>
              </a:rPr>
              <a:t>吾去矣</a:t>
            </a:r>
            <a:r>
              <a:rPr lang="zh-CN" altLang="en-US" sz="3600">
                <a:solidFill>
                  <a:srgbClr val="0000FF"/>
                </a:solidFill>
                <a:latin typeface="微软雅黑"/>
              </a:rPr>
              <a:t>”</a:t>
            </a:r>
            <a:r>
              <a:rPr lang="zh-CN" altLang="en-US" sz="3600">
                <a:solidFill>
                  <a:srgbClr val="0000FF"/>
                </a:solidFill>
              </a:rPr>
              <a:t>是在三个不同的场合说的，既充分表现了大铁椎侠客的性格特点，行踪飘忽、嫉恶如仇；又推动了故事情节的发展。尤其第三次是在他与贼决斗之后</a:t>
            </a:r>
            <a:r>
              <a:rPr lang="zh-CN" altLang="en-US" sz="3600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altLang="en-US" sz="3600">
                <a:solidFill>
                  <a:srgbClr val="0000FF"/>
                </a:solidFill>
              </a:rPr>
              <a:t>大呼</a:t>
            </a:r>
            <a:r>
              <a:rPr lang="zh-CN" altLang="en-US" sz="3600">
                <a:solidFill>
                  <a:srgbClr val="0000FF"/>
                </a:solidFill>
                <a:latin typeface="微软雅黑"/>
              </a:rPr>
              <a:t>”</a:t>
            </a:r>
            <a:r>
              <a:rPr lang="zh-CN" altLang="en-US" sz="3600">
                <a:solidFill>
                  <a:srgbClr val="0000FF"/>
                </a:solidFill>
              </a:rPr>
              <a:t>的，更充分表现了大铁椎的英雄气概和豪爽气魄。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-373063"/>
            <a:ext cx="8229600" cy="1357313"/>
          </a:xfrm>
        </p:spPr>
        <p:txBody>
          <a:bodyPr/>
          <a:lstStyle/>
          <a:p>
            <a:r>
              <a:rPr lang="zh-CN" b="1">
                <a:solidFill>
                  <a:srgbClr val="FF3300"/>
                </a:solidFill>
              </a:rPr>
              <a:t>作者简介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6513" y="765175"/>
            <a:ext cx="5472112" cy="5688013"/>
          </a:xfrm>
        </p:spPr>
        <p:txBody>
          <a:bodyPr/>
          <a:lstStyle/>
          <a:p>
            <a:r>
              <a:rPr lang="zh-CN" sz="3200" b="1">
                <a:latin typeface="楷体_GB2312" pitchFamily="1" charset="-122"/>
                <a:ea typeface="楷体_GB2312" pitchFamily="1" charset="-122"/>
              </a:rPr>
              <a:t>魏禧（</a:t>
            </a:r>
            <a:r>
              <a:rPr lang="zh-CN" altLang="zh-CN" sz="3200" b="1">
                <a:latin typeface="楷体_GB2312" pitchFamily="1" charset="-122"/>
                <a:ea typeface="楷体_GB2312" pitchFamily="1" charset="-122"/>
              </a:rPr>
              <a:t>1624</a:t>
            </a:r>
            <a:r>
              <a:rPr lang="zh-CN" sz="3200" b="1">
                <a:latin typeface="楷体_GB2312" pitchFamily="1" charset="-122"/>
                <a:ea typeface="楷体_GB2312" pitchFamily="1" charset="-122"/>
              </a:rPr>
              <a:t>－</a:t>
            </a:r>
            <a:r>
              <a:rPr lang="zh-CN" altLang="zh-CN" sz="3200" b="1">
                <a:latin typeface="楷体_GB2312" pitchFamily="1" charset="-122"/>
                <a:ea typeface="楷体_GB2312" pitchFamily="1" charset="-122"/>
              </a:rPr>
              <a:t>1681</a:t>
            </a:r>
            <a:r>
              <a:rPr lang="zh-CN" sz="3200" b="1">
                <a:latin typeface="楷体_GB2312" pitchFamily="1" charset="-122"/>
                <a:ea typeface="楷体_GB2312" pitchFamily="1" charset="-122"/>
              </a:rPr>
              <a:t>），字叔子，一字冰叔，号裕斋。宁都（今属江西宁都）县人。清初著名的散文家。</a:t>
            </a:r>
            <a:r>
              <a:rPr lang="zh-CN" sz="32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和侯方域、汪琬齐名，号</a:t>
            </a:r>
            <a:r>
              <a:rPr lang="zh-CN" sz="3200" b="1">
                <a:solidFill>
                  <a:srgbClr val="0000FF"/>
                </a:solidFill>
                <a:latin typeface="微软雅黑"/>
                <a:ea typeface="楷体_GB2312" pitchFamily="1" charset="-122"/>
              </a:rPr>
              <a:t>“</a:t>
            </a:r>
            <a:r>
              <a:rPr lang="zh-CN" sz="32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国初三家</a:t>
            </a:r>
            <a:r>
              <a:rPr lang="zh-CN" sz="3200" b="1">
                <a:solidFill>
                  <a:srgbClr val="0000FF"/>
                </a:solidFill>
                <a:latin typeface="微软雅黑"/>
                <a:ea typeface="楷体_GB2312" pitchFamily="1" charset="-122"/>
              </a:rPr>
              <a:t>”</a:t>
            </a:r>
            <a:r>
              <a:rPr lang="zh-CN" sz="32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sz="3200" b="1">
                <a:latin typeface="楷体_GB2312" pitchFamily="1" charset="-122"/>
                <a:ea typeface="楷体_GB2312" pitchFamily="1" charset="-122"/>
              </a:rPr>
              <a:t>明末诸生（明清时期经考试录取而进入府、州、县各级学校学习的生员），明亡后隐居</a:t>
            </a:r>
            <a:r>
              <a:rPr lang="zh-CN" sz="32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翠微峰</a:t>
            </a:r>
            <a:r>
              <a:rPr lang="zh-CN" sz="3200" b="1">
                <a:latin typeface="楷体_GB2312" pitchFamily="1" charset="-122"/>
                <a:ea typeface="楷体_GB2312" pitchFamily="1" charset="-122"/>
              </a:rPr>
              <a:t>，所居之地名勺庭，人又称他为</a:t>
            </a:r>
            <a:r>
              <a:rPr lang="zh-CN" sz="3200" b="1">
                <a:latin typeface="微软雅黑"/>
                <a:ea typeface="楷体_GB2312" pitchFamily="1" charset="-122"/>
              </a:rPr>
              <a:t>“</a:t>
            </a:r>
            <a:r>
              <a:rPr lang="zh-CN" sz="3200" b="1">
                <a:latin typeface="楷体_GB2312" pitchFamily="1" charset="-122"/>
                <a:ea typeface="楷体_GB2312" pitchFamily="1" charset="-122"/>
              </a:rPr>
              <a:t>勺庭先生</a:t>
            </a:r>
            <a:r>
              <a:rPr lang="zh-CN" sz="3200" b="1">
                <a:latin typeface="微软雅黑"/>
                <a:ea typeface="楷体_GB2312" pitchFamily="1" charset="-122"/>
              </a:rPr>
              <a:t>”</a:t>
            </a:r>
            <a:r>
              <a:rPr lang="zh-CN" sz="3200" b="1">
                <a:latin typeface="楷体_GB2312" pitchFamily="1" charset="-122"/>
                <a:ea typeface="楷体_GB2312" pitchFamily="1" charset="-122"/>
              </a:rPr>
              <a:t>。</a:t>
            </a:r>
          </a:p>
          <a:p>
            <a:pPr>
              <a:buFontTx/>
              <a:buNone/>
            </a:pPr>
            <a:endParaRPr lang="zh-CN" altLang="zh-CN" sz="2800" b="1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7652" name="Picture 4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549275"/>
            <a:ext cx="3668712" cy="583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-301625"/>
            <a:ext cx="8229600" cy="1357313"/>
          </a:xfrm>
        </p:spPr>
        <p:txBody>
          <a:bodyPr/>
          <a:lstStyle/>
          <a:p>
            <a:r>
              <a:rPr lang="zh-CN" b="1">
                <a:solidFill>
                  <a:srgbClr val="FF3300"/>
                </a:solidFill>
              </a:rPr>
              <a:t>作者简介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908050"/>
            <a:ext cx="8964612" cy="3886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zh-CN" altLang="zh-CN" sz="4000" b="1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</a:pPr>
            <a:r>
              <a:rPr lang="zh-CN" sz="4000" b="1">
                <a:latin typeface="楷体_GB2312" pitchFamily="1" charset="-122"/>
                <a:ea typeface="楷体_GB2312" pitchFamily="1" charset="-122"/>
              </a:rPr>
              <a:t>后出游江南，入浙中，以文会友结纳贤豪，</a:t>
            </a:r>
            <a:r>
              <a:rPr lang="zh-CN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以图恢复</a:t>
            </a:r>
            <a:r>
              <a:rPr lang="zh-CN" sz="4000" b="1">
                <a:latin typeface="楷体_GB2312" pitchFamily="1" charset="-122"/>
                <a:ea typeface="楷体_GB2312" pitchFamily="1" charset="-122"/>
              </a:rPr>
              <a:t>。康熙</a:t>
            </a:r>
            <a:r>
              <a:rPr lang="zh-CN" altLang="zh-CN" sz="4000" b="1">
                <a:latin typeface="楷体_GB2312" pitchFamily="1" charset="-122"/>
                <a:ea typeface="楷体_GB2312" pitchFamily="1" charset="-122"/>
              </a:rPr>
              <a:t>17</a:t>
            </a:r>
            <a:r>
              <a:rPr lang="zh-CN" sz="4000" b="1">
                <a:latin typeface="楷体_GB2312" pitchFamily="1" charset="-122"/>
                <a:ea typeface="楷体_GB2312" pitchFamily="1" charset="-122"/>
              </a:rPr>
              <a:t>年（公元</a:t>
            </a:r>
            <a:r>
              <a:rPr lang="zh-CN" altLang="zh-CN" sz="4000" b="1">
                <a:latin typeface="楷体_GB2312" pitchFamily="1" charset="-122"/>
                <a:ea typeface="楷体_GB2312" pitchFamily="1" charset="-122"/>
              </a:rPr>
              <a:t>1678</a:t>
            </a:r>
            <a:r>
              <a:rPr lang="zh-CN" sz="4000" b="1">
                <a:latin typeface="楷体_GB2312" pitchFamily="1" charset="-122"/>
                <a:ea typeface="楷体_GB2312" pitchFamily="1" charset="-122"/>
              </a:rPr>
              <a:t>年）清政府欲选他作官，他托病不就。</a:t>
            </a:r>
            <a:r>
              <a:rPr lang="zh-CN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他的文章多颂扬民族气节人事，表现出浓烈的民族意识。</a:t>
            </a:r>
            <a:r>
              <a:rPr lang="zh-CN" sz="4000" b="1"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80975" y="692150"/>
            <a:ext cx="8351838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4800" b="1">
                <a:solidFill>
                  <a:srgbClr val="FF0B0B"/>
                </a:solidFill>
              </a:rPr>
              <a:t>小序</a:t>
            </a:r>
          </a:p>
          <a:p>
            <a:r>
              <a:rPr lang="zh-CN" sz="4800" b="1">
                <a:solidFill>
                  <a:srgbClr val="000000"/>
                </a:solidFill>
              </a:rPr>
              <a:t>        庚戌十一月，予自广陵归，与陈子灿同舟。子灿年二十八，好武事，予授以左氏兵谋兵法，因问：“数游南北，逢异人乎？”子灿为述大铁椎，作</a:t>
            </a:r>
            <a:r>
              <a:rPr lang="zh-CN" altLang="zh-CN" sz="4800" b="1">
                <a:solidFill>
                  <a:srgbClr val="000000"/>
                </a:solidFill>
              </a:rPr>
              <a:t>《</a:t>
            </a:r>
            <a:r>
              <a:rPr lang="zh-CN" sz="4800" b="1">
                <a:solidFill>
                  <a:srgbClr val="000000"/>
                </a:solidFill>
              </a:rPr>
              <a:t>大铁椎传</a:t>
            </a:r>
            <a:r>
              <a:rPr lang="zh-CN" altLang="zh-CN" sz="4800" b="1">
                <a:solidFill>
                  <a:srgbClr val="000000"/>
                </a:solidFill>
              </a:rPr>
              <a:t>》</a:t>
            </a:r>
            <a:r>
              <a:rPr lang="zh-CN" sz="4800" b="1">
                <a:solidFill>
                  <a:srgbClr val="000000"/>
                </a:solidFill>
              </a:rPr>
              <a:t>。</a:t>
            </a:r>
            <a:r>
              <a:rPr lang="zh-CN" sz="2800" b="1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214422"/>
            <a:ext cx="7000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齐读，疏通文意。</a:t>
            </a:r>
            <a:endParaRPr lang="zh-CN" altLang="en-US" sz="6600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3429000"/>
            <a:ext cx="6500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说明各个段落的作用</a:t>
            </a:r>
            <a:r>
              <a:rPr lang="zh-CN" altLang="en-US" sz="5400" dirty="0" smtClean="0">
                <a:solidFill>
                  <a:srgbClr val="C00000"/>
                </a:solidFill>
              </a:rPr>
              <a:t>。</a:t>
            </a:r>
            <a:endParaRPr lang="zh-CN" altLang="en-US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270000"/>
            <a:ext cx="8229600" cy="4525963"/>
          </a:xfrm>
        </p:spPr>
        <p:txBody>
          <a:bodyPr/>
          <a:lstStyle/>
          <a:p>
            <a:r>
              <a:rPr lang="zh-CN" sz="4000" b="1"/>
              <a:t>作者希望有一个像大铁椎一样的英雄出现，完成他</a:t>
            </a:r>
            <a:r>
              <a:rPr lang="zh-CN" sz="4000" b="1">
                <a:solidFill>
                  <a:srgbClr val="0000FF"/>
                </a:solidFill>
              </a:rPr>
              <a:t>反清复明</a:t>
            </a:r>
            <a:r>
              <a:rPr lang="zh-CN" sz="4000" b="1"/>
              <a:t>的夙愿。困难重重，举步维艰，革命未能成功，也</a:t>
            </a:r>
            <a:r>
              <a:rPr lang="zh-CN" sz="4000" b="1">
                <a:solidFill>
                  <a:srgbClr val="0000FF"/>
                </a:solidFill>
              </a:rPr>
              <a:t>不愿侍奉清朝</a:t>
            </a:r>
            <a:r>
              <a:rPr lang="zh-CN" sz="4000" b="1"/>
              <a:t>。表现他可贵的</a:t>
            </a:r>
            <a:r>
              <a:rPr lang="zh-CN" sz="4000" b="1">
                <a:solidFill>
                  <a:srgbClr val="0000FF"/>
                </a:solidFill>
              </a:rPr>
              <a:t>民族精神和高尚的节操</a:t>
            </a:r>
            <a:r>
              <a:rPr lang="zh-CN" sz="4000" b="1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22225" y="919163"/>
            <a:ext cx="8950325" cy="4525962"/>
          </a:xfrm>
        </p:spPr>
        <p:txBody>
          <a:bodyPr/>
          <a:lstStyle/>
          <a:p>
            <a:r>
              <a:rPr lang="zh-CN" sz="4000" b="1">
                <a:solidFill>
                  <a:srgbClr val="0000FF"/>
                </a:solidFill>
              </a:rPr>
              <a:t>金庸在深圳演讲谈及</a:t>
            </a:r>
            <a:r>
              <a:rPr lang="zh-CN" sz="4000" b="1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sz="4000" b="1">
                <a:solidFill>
                  <a:srgbClr val="0000FF"/>
                </a:solidFill>
              </a:rPr>
              <a:t>当代人最需要继承和提高的是什么</a:t>
            </a:r>
            <a:r>
              <a:rPr lang="zh-CN" sz="4000" b="1">
                <a:solidFill>
                  <a:srgbClr val="0000FF"/>
                </a:solidFill>
                <a:latin typeface="微软雅黑"/>
              </a:rPr>
              <a:t>”</a:t>
            </a:r>
            <a:r>
              <a:rPr lang="zh-CN" sz="4000" b="1">
                <a:solidFill>
                  <a:srgbClr val="0000FF"/>
                </a:solidFill>
              </a:rPr>
              <a:t>这个问题的时候，他说：</a:t>
            </a:r>
            <a:r>
              <a:rPr lang="zh-CN" sz="4000" b="1">
                <a:solidFill>
                  <a:srgbClr val="0000FF"/>
                </a:solidFill>
                <a:latin typeface="微软雅黑"/>
              </a:rPr>
              <a:t>“</a:t>
            </a:r>
            <a:r>
              <a:rPr lang="zh-CN" sz="4000" b="1">
                <a:solidFill>
                  <a:srgbClr val="0000FF"/>
                </a:solidFill>
              </a:rPr>
              <a:t>现在最缺乏的就是</a:t>
            </a:r>
            <a:r>
              <a:rPr lang="zh-CN" sz="4000" b="1">
                <a:solidFill>
                  <a:srgbClr val="0000FF"/>
                </a:solidFill>
                <a:latin typeface="微软雅黑"/>
              </a:rPr>
              <a:t>‘</a:t>
            </a:r>
            <a:r>
              <a:rPr lang="zh-CN" sz="4000" b="1">
                <a:solidFill>
                  <a:srgbClr val="0000FF"/>
                </a:solidFill>
              </a:rPr>
              <a:t>侠义</a:t>
            </a:r>
            <a:r>
              <a:rPr lang="zh-CN" sz="4000" b="1">
                <a:solidFill>
                  <a:srgbClr val="0000FF"/>
                </a:solidFill>
                <a:latin typeface="微软雅黑"/>
              </a:rPr>
              <a:t>’</a:t>
            </a:r>
            <a:r>
              <a:rPr lang="zh-CN" sz="4000" b="1">
                <a:solidFill>
                  <a:srgbClr val="0000FF"/>
                </a:solidFill>
              </a:rPr>
              <a:t>二字。中央电视台做</a:t>
            </a:r>
            <a:r>
              <a:rPr lang="zh-CN" sz="4000" b="1">
                <a:solidFill>
                  <a:srgbClr val="0000FF"/>
                </a:solidFill>
                <a:latin typeface="微软雅黑"/>
              </a:rPr>
              <a:t>‘</a:t>
            </a:r>
            <a:r>
              <a:rPr lang="zh-CN" sz="4000" b="1">
                <a:solidFill>
                  <a:srgbClr val="0000FF"/>
                </a:solidFill>
              </a:rPr>
              <a:t>感动中国</a:t>
            </a:r>
            <a:r>
              <a:rPr lang="zh-CN" sz="4000" b="1">
                <a:solidFill>
                  <a:srgbClr val="0000FF"/>
                </a:solidFill>
                <a:latin typeface="微软雅黑"/>
              </a:rPr>
              <a:t>’</a:t>
            </a:r>
            <a:r>
              <a:rPr lang="zh-CN" sz="4000" b="1">
                <a:solidFill>
                  <a:srgbClr val="0000FF"/>
                </a:solidFill>
              </a:rPr>
              <a:t>的专题节目，要我推荐人选，我选择的人物都是有侠义精神的人。现在中国最缺乏的就是侠义精神。</a:t>
            </a:r>
            <a:r>
              <a:rPr lang="zh-CN" sz="4000" b="1">
                <a:solidFill>
                  <a:srgbClr val="0000FF"/>
                </a:solidFill>
                <a:latin typeface="微软雅黑"/>
              </a:rPr>
              <a:t>”</a:t>
            </a:r>
            <a:r>
              <a:rPr lang="zh-CN" sz="4000" b="1">
                <a:solidFill>
                  <a:srgbClr val="0000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4348" y="188912"/>
            <a:ext cx="8072494" cy="6669087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zh-CN" sz="3600" b="1" dirty="0"/>
              <a:t>古代社会，法律制度不健全，社会的很多弱势群体无法得到及时的救助，侠客们就抱打不平、救危解困，无疑受到人们的爱戴，不管是东方社会的</a:t>
            </a:r>
            <a:r>
              <a:rPr lang="zh-CN" sz="3600" b="1" dirty="0">
                <a:latin typeface="微软雅黑"/>
              </a:rPr>
              <a:t>“</a:t>
            </a:r>
            <a:r>
              <a:rPr lang="zh-CN" sz="3600" b="1" dirty="0"/>
              <a:t>江湖大侠</a:t>
            </a:r>
            <a:r>
              <a:rPr lang="zh-CN" sz="3600" b="1" dirty="0">
                <a:latin typeface="微软雅黑"/>
              </a:rPr>
              <a:t>”</a:t>
            </a:r>
            <a:r>
              <a:rPr lang="zh-CN" sz="3600" b="1" dirty="0"/>
              <a:t>还是西方的</a:t>
            </a:r>
            <a:r>
              <a:rPr lang="zh-CN" sz="3600" b="1" dirty="0">
                <a:latin typeface="微软雅黑"/>
              </a:rPr>
              <a:t>“</a:t>
            </a:r>
            <a:r>
              <a:rPr lang="zh-CN" sz="3600" b="1" dirty="0"/>
              <a:t>佐罗</a:t>
            </a:r>
            <a:r>
              <a:rPr lang="zh-CN" sz="3600" b="1" dirty="0">
                <a:latin typeface="微软雅黑"/>
              </a:rPr>
              <a:t>”</a:t>
            </a:r>
            <a:r>
              <a:rPr lang="zh-CN" sz="3600" b="1" dirty="0"/>
              <a:t>，都是在寻求社会的公正和帮助弱势群体。换句话说，</a:t>
            </a:r>
            <a:r>
              <a:rPr lang="zh-CN" sz="3600" b="1" dirty="0">
                <a:latin typeface="微软雅黑"/>
              </a:rPr>
              <a:t>“</a:t>
            </a:r>
            <a:r>
              <a:rPr lang="zh-CN" sz="3600" b="1" dirty="0"/>
              <a:t>侠义精神</a:t>
            </a:r>
            <a:r>
              <a:rPr lang="zh-CN" sz="3600" b="1" dirty="0">
                <a:latin typeface="微软雅黑"/>
              </a:rPr>
              <a:t>”</a:t>
            </a:r>
            <a:r>
              <a:rPr lang="zh-CN" sz="3600" b="1" dirty="0">
                <a:solidFill>
                  <a:srgbClr val="FF0066"/>
                </a:solidFill>
              </a:rPr>
              <a:t>并非挑战或者推翻现有的社会制度或者法制裁判，而是对国家制度出现空白后的一种民间力量的补救</a:t>
            </a:r>
            <a:r>
              <a:rPr lang="zh-CN" sz="3600" b="1" dirty="0"/>
              <a:t>。单个的</a:t>
            </a:r>
            <a:r>
              <a:rPr lang="zh-CN" sz="3600" b="1" dirty="0">
                <a:latin typeface="微软雅黑"/>
              </a:rPr>
              <a:t>“</a:t>
            </a:r>
            <a:r>
              <a:rPr lang="zh-CN" sz="3600" b="1" dirty="0"/>
              <a:t>侠义精神</a:t>
            </a:r>
            <a:r>
              <a:rPr lang="zh-CN" sz="3600" b="1" dirty="0">
                <a:latin typeface="微软雅黑"/>
              </a:rPr>
              <a:t>”</a:t>
            </a:r>
            <a:r>
              <a:rPr lang="zh-CN" sz="3600" b="1" dirty="0"/>
              <a:t>体现在救助困难群体，而放大了的</a:t>
            </a:r>
            <a:r>
              <a:rPr lang="zh-CN" sz="3600" b="1" dirty="0">
                <a:latin typeface="微软雅黑"/>
              </a:rPr>
              <a:t>“</a:t>
            </a:r>
            <a:r>
              <a:rPr lang="zh-CN" sz="3600" b="1" dirty="0"/>
              <a:t>侠义精神</a:t>
            </a:r>
            <a:r>
              <a:rPr lang="zh-CN" sz="3600" b="1" dirty="0">
                <a:latin typeface="微软雅黑"/>
              </a:rPr>
              <a:t>”</a:t>
            </a:r>
            <a:r>
              <a:rPr lang="zh-CN" sz="3600" b="1" dirty="0"/>
              <a:t>则是民间力量和声音对国家和社会的一种责任和态度。所谓：</a:t>
            </a:r>
            <a:r>
              <a:rPr lang="zh-CN" sz="3600" b="1" dirty="0">
                <a:latin typeface="微软雅黑"/>
              </a:rPr>
              <a:t>“</a:t>
            </a:r>
            <a:r>
              <a:rPr lang="zh-CN" sz="3600" b="1" dirty="0"/>
              <a:t>为国为民，侠之大者！</a:t>
            </a:r>
            <a:r>
              <a:rPr lang="zh-CN" sz="3600" b="1" dirty="0">
                <a:latin typeface="微软雅黑"/>
              </a:rPr>
              <a:t>”</a:t>
            </a:r>
            <a:r>
              <a:rPr lang="zh-CN" sz="3600" b="1" dirty="0"/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2973503658,3841760670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1"/>
            <a:ext cx="9144000" cy="3429000"/>
          </a:xfrm>
          <a:prstGeom prst="rect">
            <a:avLst/>
          </a:prstGeom>
        </p:spPr>
      </p:pic>
      <p:pic>
        <p:nvPicPr>
          <p:cNvPr id="5" name="图片 4" descr="W02017081146835092924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mg2779605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768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201011270956171567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3100"/>
            <a:ext cx="507682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1290263159_rKOfg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286125"/>
            <a:ext cx="3779837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001fd088d83b0e554531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5750" y="1588"/>
            <a:ext cx="36703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中国核潜艇之父</a:t>
            </a:r>
            <a:r>
              <a:rPr lang="zh-CN" altLang="zh-CN"/>
              <a:t>——</a:t>
            </a:r>
            <a:r>
              <a:rPr lang="zh-CN"/>
              <a:t>黄旭华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9538" y="1306513"/>
            <a:ext cx="4967287" cy="4546600"/>
          </a:xfrm>
          <a:noFill/>
          <a:ln/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003800" y="2420938"/>
            <a:ext cx="24765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  <a:p>
            <a:endParaRPr lang="zh-CN" altLang="zh-CN"/>
          </a:p>
          <a:p>
            <a:endParaRPr lang="zh-CN" altLang="zh-CN"/>
          </a:p>
          <a:p>
            <a:endParaRPr lang="zh-CN" altLang="zh-CN"/>
          </a:p>
          <a:p>
            <a:r>
              <a:rPr lang="zh-CN" altLang="zh-CN"/>
              <a:t> </a:t>
            </a:r>
          </a:p>
          <a:p>
            <a:endParaRPr lang="zh-CN" altLang="zh-CN"/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5148263" y="1485900"/>
            <a:ext cx="3995737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a typeface="黑体" pitchFamily="49" charset="-122"/>
              </a:rPr>
              <a:t>【颁奖词】誓言无声</a:t>
            </a:r>
          </a:p>
          <a:p>
            <a:r>
              <a:rPr lang="zh-CN" altLang="en-US" sz="3200" b="1">
                <a:solidFill>
                  <a:srgbClr val="0000FF"/>
                </a:solidFill>
                <a:ea typeface="黑体" pitchFamily="49" charset="-122"/>
              </a:rPr>
              <a:t>时代到处是惊涛骇浪，你埋下头，甘心做沉默的砥柱；一穷二白的年代，你挺起胸，成为国家最大的财富。你的人生，正如深海中的潜艇，无声，但有无穷的力量。</a:t>
            </a:r>
          </a:p>
        </p:txBody>
      </p:sp>
      <p:sp>
        <p:nvSpPr>
          <p:cNvPr id="36870" name="WordArt 6"/>
          <p:cNvSpPr>
            <a:spLocks noChangeArrowheads="1" noChangeShapeType="1"/>
          </p:cNvSpPr>
          <p:nvPr/>
        </p:nvSpPr>
        <p:spPr bwMode="auto">
          <a:xfrm>
            <a:off x="755650" y="0"/>
            <a:ext cx="4248150" cy="720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 sz="3600">
                <a:ln w="9525" cap="flat" cmpd="sng">
                  <a:solidFill>
                    <a:srgbClr val="99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6999"/>
                    </a:srgbClr>
                  </a:outerShdw>
                </a:effectLst>
                <a:latin typeface="宋体"/>
                <a:ea typeface="宋体"/>
              </a:rPr>
              <a:t>2014</a:t>
            </a:r>
            <a:r>
              <a:rPr lang="zh-CN" altLang="en-US" sz="3600">
                <a:ln w="9525" cap="flat" cmpd="sng">
                  <a:solidFill>
                    <a:srgbClr val="99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6999"/>
                    </a:srgbClr>
                  </a:outerShdw>
                </a:effectLst>
                <a:latin typeface="宋体"/>
                <a:ea typeface="宋体"/>
              </a:rPr>
              <a:t>年感动中国人物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滇池卫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867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241300"/>
            <a:ext cx="7167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“</a:t>
            </a:r>
            <a:r>
              <a:rPr lang="zh-CN" sz="3600" b="1">
                <a:solidFill>
                  <a:srgbClr val="FF0000"/>
                </a:solidFill>
              </a:rPr>
              <a:t>谁敢破坏滇池，我就和谁拼命。”</a:t>
            </a:r>
            <a:r>
              <a:rPr lang="zh-CN" sz="36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5867400" y="620713"/>
            <a:ext cx="3276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</a:rPr>
              <a:t>“ </a:t>
            </a:r>
            <a:r>
              <a:rPr lang="zh-CN" sz="2400" b="1">
                <a:solidFill>
                  <a:srgbClr val="FF0000"/>
                </a:solidFill>
              </a:rPr>
              <a:t>滇池卫士”张正祥</a:t>
            </a:r>
            <a:r>
              <a:rPr lang="zh-CN" sz="2400">
                <a:solidFill>
                  <a:srgbClr val="FF0000"/>
                </a:solidFill>
              </a:rPr>
              <a:t> </a:t>
            </a:r>
          </a:p>
          <a:p>
            <a:r>
              <a:rPr lang="zh-CN" sz="2400">
                <a:solidFill>
                  <a:srgbClr val="FF0000"/>
                </a:solidFill>
              </a:rPr>
              <a:t> </a:t>
            </a:r>
            <a:r>
              <a:rPr lang="zh-CN" sz="2400" b="1"/>
              <a:t>他是孤儿，家住在滇池附近，他曾经</a:t>
            </a:r>
            <a:r>
              <a:rPr lang="zh-CN" sz="2400" b="1">
                <a:solidFill>
                  <a:srgbClr val="000000"/>
                </a:solidFill>
              </a:rPr>
              <a:t>只身一人钻进滇池边的深山老林，过着“人猿泰山”一样的日子，义务守护着这一汪清水。回到村里后，作为生产队长的张正祥，给村民们立了条规矩：不许往滇池里倒垃圾，不许砍伐滇池边的树木。“谁敢破坏滇池，我就和谁拼命”</a:t>
            </a:r>
            <a:r>
              <a:rPr lang="zh-CN" altLang="zh-CN" sz="2400" b="1">
                <a:solidFill>
                  <a:srgbClr val="000000"/>
                </a:solidFill>
              </a:rPr>
              <a:t>----</a:t>
            </a:r>
            <a:r>
              <a:rPr lang="zh-CN" sz="2400" b="1">
                <a:solidFill>
                  <a:srgbClr val="000000"/>
                </a:solidFill>
              </a:rPr>
              <a:t>这样一个朴素的承诺，他坚守了整整</a:t>
            </a:r>
            <a:r>
              <a:rPr lang="zh-CN" altLang="zh-CN" sz="2400" b="1">
                <a:solidFill>
                  <a:srgbClr val="000000"/>
                </a:solidFill>
              </a:rPr>
              <a:t>30</a:t>
            </a:r>
            <a:r>
              <a:rPr lang="zh-CN" sz="2400" b="1">
                <a:solidFill>
                  <a:srgbClr val="000000"/>
                </a:solidFill>
              </a:rPr>
              <a:t>年。他的故事，还在继续</a:t>
            </a:r>
            <a:r>
              <a:rPr lang="zh-CN" altLang="zh-CN" sz="2400" b="1">
                <a:solidFill>
                  <a:srgbClr val="000000"/>
                </a:solidFill>
              </a:rPr>
              <a:t>…… </a:t>
            </a:r>
          </a:p>
        </p:txBody>
      </p:sp>
      <p:sp>
        <p:nvSpPr>
          <p:cNvPr id="37893" name="WordArt 5"/>
          <p:cNvSpPr>
            <a:spLocks noChangeArrowheads="1" noChangeShapeType="1"/>
          </p:cNvSpPr>
          <p:nvPr/>
        </p:nvSpPr>
        <p:spPr bwMode="auto">
          <a:xfrm>
            <a:off x="539750" y="1125538"/>
            <a:ext cx="4248150" cy="7191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 sz="3600">
                <a:ln w="9525" cmpd="sng">
                  <a:solidFill>
                    <a:srgbClr val="99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6999"/>
                    </a:srgbClr>
                  </a:outerShdw>
                </a:effectLst>
                <a:latin typeface="宋体"/>
                <a:ea typeface="宋体"/>
              </a:rPr>
              <a:t>2009</a:t>
            </a:r>
            <a:r>
              <a:rPr lang="zh-CN" altLang="en-US" sz="3600">
                <a:ln w="9525" cmpd="sng">
                  <a:solidFill>
                    <a:srgbClr val="99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6999"/>
                    </a:srgbClr>
                  </a:outerShdw>
                </a:effectLst>
                <a:latin typeface="宋体"/>
                <a:ea typeface="宋体"/>
              </a:rPr>
              <a:t>年感动中国人物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06329" y="3143248"/>
            <a:ext cx="923330" cy="2857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谢谢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8280400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                                 </a:t>
            </a:r>
            <a:r>
              <a:rPr lang="zh-CN" altLang="en-US" sz="3600" b="1">
                <a:solidFill>
                  <a:srgbClr val="FF3300"/>
                </a:solidFill>
              </a:rPr>
              <a:t>解  读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       本文的传主神秘莫测，带有传奇色彩，在行文中，我们可以从一些标志性的短语来看看。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07950" y="3286125"/>
            <a:ext cx="9001125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/>
              <a:t>   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知何许人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饮食拱揖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暂去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皆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答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</a:p>
          <a:p>
            <a:pPr>
              <a:spcBef>
                <a:spcPct val="50000"/>
              </a:spcBef>
            </a:pP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言讫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见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冠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袜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俱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敢问也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然皆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足用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则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快吾意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客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得已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后遂</a:t>
            </a:r>
            <a:r>
              <a:rPr lang="zh-CN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复至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044575" y="2493963"/>
            <a:ext cx="69119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如作者以“不”字串起全文：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71448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第一段，写了几个人，有什么特征？</a:t>
            </a:r>
            <a:endParaRPr lang="zh-CN" altLang="en-US" sz="6000" dirty="0">
              <a:solidFill>
                <a:srgbClr val="FFC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000240"/>
            <a:ext cx="6000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第二段，写了传主什么形象？</a:t>
            </a:r>
            <a:endParaRPr lang="zh-CN" altLang="en-US" sz="6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3087bf40ad162d942413cc91bdfa9ec8b13cdb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060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43702" y="1643050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拱手礼</a:t>
            </a:r>
            <a:endParaRPr lang="zh-CN" altLang="en-US" sz="4800" b="1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0892" y="2428868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抱拳礼</a:t>
            </a:r>
            <a:endParaRPr lang="zh-CN" altLang="en-US" sz="4000" b="1" dirty="0"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f1e261f95cad1c89cce14b67f3e6709c83d51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88840" cy="6858000"/>
          </a:xfrm>
          <a:prstGeom prst="rect">
            <a:avLst/>
          </a:prstGeom>
        </p:spPr>
      </p:pic>
      <p:pic>
        <p:nvPicPr>
          <p:cNvPr id="3" name="图片 2" descr="dc54564e9258d109d1f0a53ddb58ccbf6c814d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0"/>
            <a:ext cx="485775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58050" y="6150114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rPr>
              <a:t>叉手礼</a:t>
            </a:r>
            <a:endParaRPr lang="zh-CN" altLang="en-US" sz="4000" b="1" dirty="0">
              <a:solidFill>
                <a:srgbClr val="FFFF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000240"/>
            <a:ext cx="67151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第三段，为什么写大铁椎的这个行为</a:t>
            </a:r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？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1134</Words>
  <PresentationFormat>全屏显示(4:3)</PresentationFormat>
  <Paragraphs>75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（3）文中什么地方用了环境渲染、侧面反衬等艺术手法烘托人物形象。</vt:lpstr>
      <vt:lpstr>文中三处“吾去矣”，有什么不同？</vt:lpstr>
      <vt:lpstr>作者简介</vt:lpstr>
      <vt:lpstr>作者简介</vt:lpstr>
      <vt:lpstr>幻灯片 19</vt:lpstr>
      <vt:lpstr>幻灯片 20</vt:lpstr>
      <vt:lpstr>幻灯片 21</vt:lpstr>
      <vt:lpstr>幻灯片 22</vt:lpstr>
      <vt:lpstr>幻灯片 23</vt:lpstr>
      <vt:lpstr>幻灯片 24</vt:lpstr>
      <vt:lpstr>中国核潜艇之父——黄旭华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mac</dc:creator>
  <cp:lastModifiedBy>mac</cp:lastModifiedBy>
  <cp:revision>5</cp:revision>
  <dcterms:created xsi:type="dcterms:W3CDTF">2017-12-27T01:01:10Z</dcterms:created>
  <dcterms:modified xsi:type="dcterms:W3CDTF">2017-12-27T08:56:08Z</dcterms:modified>
</cp:coreProperties>
</file>