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Lst>
  <p:notesMasterIdLst>
    <p:notesMasterId r:id="rId3"/>
  </p:notesMasterIdLst>
  <p:sldIdLst>
    <p:sldId id="256" r:id="rId4"/>
    <p:sldId id="360" r:id="rId5"/>
    <p:sldId id="283" r:id="rId6"/>
    <p:sldId id="336" r:id="rId7"/>
    <p:sldId id="346" r:id="rId8"/>
    <p:sldId id="339" r:id="rId9"/>
    <p:sldId id="337" r:id="rId10"/>
    <p:sldId id="345" r:id="rId11"/>
    <p:sldId id="347" r:id="rId12"/>
    <p:sldId id="349" r:id="rId13"/>
    <p:sldId id="351" r:id="rId14"/>
    <p:sldId id="350" r:id="rId15"/>
    <p:sldId id="342" r:id="rId16"/>
    <p:sldId id="343" r:id="rId17"/>
    <p:sldId id="352" r:id="rId18"/>
    <p:sldId id="353" r:id="rId19"/>
    <p:sldId id="354" r:id="rId20"/>
    <p:sldId id="357" r:id="rId21"/>
    <p:sldId id="359" r:id="rId22"/>
    <p:sldId id="289" r:id="rId23"/>
    <p:sldId id="355" r:id="rId24"/>
    <p:sldId id="361" r:id="rId25"/>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p15:clr>
            <a:srgbClr val="A4A3A4"/>
          </p15:clr>
        </p15:guide>
        <p15:guide id="2" pos="3817">
          <p15:clr>
            <a:srgbClr val="A4A3A4"/>
          </p15:clr>
        </p15:guide>
      </p15:sldGuideLst>
    </p:ext>
    <p:ext uri="{505F2C04-C923-438B-8C0F-E0CD2BADF298}">
      <wppc:fontMiss xmlns:wppc="http://www.wps.cn/officeDocument/PresentationCustomData" xmlns="" type="true"/>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000" autoAdjust="0"/>
    <p:restoredTop sz="94660"/>
  </p:normalViewPr>
  <p:slideViewPr>
    <p:cSldViewPr snapToGrid="0" showGuides="1">
      <p:cViewPr varScale="1">
        <p:scale>
          <a:sx n="74" d="100"/>
          <a:sy n="74" d="100"/>
        </p:scale>
        <p:origin x="78" y="156"/>
      </p:cViewPr>
      <p:guideLst>
        <p:guide orient="horz" pos="2137"/>
        <p:guide pos="3817"/>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tags" Target="tags/tag1.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notesMaster" Target="notesMasters/notesMaster1.xml" /><Relationship Id="rId30"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2420A9-BB1F-43B9-BE34-054DC31D3743}" type="datetimeFigureOut">
              <a:rPr lang="zh-CN" altLang="en-US" smtClean="0"/>
              <a:t>2021/11/29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3C8533-0ED3-4937-9166-4B173315862D}" type="slidenum">
              <a:rPr lang="zh-CN" altLang="en-US" smtClean="0"/>
              <a:t>‹#›</a:t>
            </a:fld>
            <a:endParaRPr lang="zh-CN" altLang="en-US"/>
          </a:p>
        </p:txBody>
      </p:sp>
    </p:spTree>
    <p:extLst>
      <p:ext uri="{BB962C8B-B14F-4D97-AF65-F5344CB8AC3E}">
        <p14:creationId xmlns:p14="http://schemas.microsoft.com/office/powerpoint/2010/main" val="1693162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C8533-0ED3-4937-9166-4B173315862D}" type="slidenum">
              <a:rPr lang="zh-CN" altLang="en-US" smtClean="0"/>
              <a:t>1</a:t>
            </a:fld>
            <a:endParaRPr lang="zh-CN" altLang="en-US"/>
          </a:p>
        </p:txBody>
      </p:sp>
    </p:spTree>
    <p:extLst>
      <p:ext uri="{BB962C8B-B14F-4D97-AF65-F5344CB8AC3E}">
        <p14:creationId xmlns:p14="http://schemas.microsoft.com/office/powerpoint/2010/main" val="1322768170"/>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15445200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C8533-0ED3-4937-9166-4B173315862D}" type="slidenum">
              <a:rPr lang="zh-CN" altLang="en-US" smtClean="0"/>
              <a:t>20</a:t>
            </a:fld>
            <a:endParaRPr lang="zh-CN" altLang="en-US"/>
          </a:p>
        </p:txBody>
      </p:sp>
    </p:spTree>
    <p:extLst>
      <p:ext uri="{BB962C8B-B14F-4D97-AF65-F5344CB8AC3E}">
        <p14:creationId xmlns:p14="http://schemas.microsoft.com/office/powerpoint/2010/main" val="2627014254"/>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C8533-0ED3-4937-9166-4B173315862D}" type="slidenum">
              <a:rPr lang="zh-CN" altLang="en-US" smtClean="0"/>
              <a:t>22</a:t>
            </a:fld>
            <a:endParaRPr lang="zh-CN" altLang="en-US"/>
          </a:p>
        </p:txBody>
      </p:sp>
    </p:spTree>
    <p:extLst>
      <p:ext uri="{BB962C8B-B14F-4D97-AF65-F5344CB8AC3E}">
        <p14:creationId xmlns:p14="http://schemas.microsoft.com/office/powerpoint/2010/main" val="402495401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hyperlink" Target="http://www.1ppt.com/moban/" TargetMode="External"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A5B989-718F-4A53-B7F8-8E0A9757399B}"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A5B989-718F-4A53-B7F8-8E0A9757399B}"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A5B989-718F-4A53-B7F8-8E0A9757399B}"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A5B989-718F-4A53-B7F8-8E0A9757399B}"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2021/11/29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2021/11/29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A5B989-718F-4A53-B7F8-8E0A9757399B}"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A5B989-718F-4A53-B7F8-8E0A9757399B}"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A5B989-718F-4A53-B7F8-8E0A9757399B}"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A5B989-718F-4A53-B7F8-8E0A9757399B}"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1_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A5B989-718F-4A53-B7F8-8E0A9757399B}" type="slidenum">
              <a:rPr lang="zh-CN" altLang="en-US" smtClean="0"/>
              <a:t>‹#›</a:t>
            </a:fld>
            <a:endParaRPr lang="zh-CN" altLang="en-US"/>
          </a:p>
        </p:txBody>
      </p:sp>
      <p:sp>
        <p:nvSpPr>
          <p:cNvPr id="11" name="TextBox 10"/>
          <p:cNvSpPr txBox="1"/>
          <p:nvPr userDrawn="1"/>
        </p:nvSpPr>
        <p:spPr>
          <a:xfrm>
            <a:off x="1007605" y="6739570"/>
            <a:ext cx="1800200" cy="118430"/>
          </a:xfrm>
          <a:prstGeom prst="rect">
            <a:avLst/>
          </a:prstGeom>
          <a:noFill/>
        </p:spPr>
        <p:txBody>
          <a:bodyPr wrap="square" rtlCol="0">
            <a:spAutoFit/>
          </a:bodyPr>
          <a:lstStyle/>
          <a:p>
            <a:pPr>
              <a:lnSpc>
                <a:spcPct val="200000"/>
              </a:lnSpc>
            </a:pPr>
            <a:r>
              <a:rPr lang="en-US" altLang="zh-CN" sz="100">
                <a:solidFill>
                  <a:prstClr val="black"/>
                </a:solidFill>
                <a:latin typeface="微软雅黑" panose="020b0503020204020204" pitchFamily="34" charset="-122"/>
                <a:ea typeface="微软雅黑" panose="020b0503020204020204" pitchFamily="34" charset="-122"/>
                <a:hlinkClick r:id="rId1"/>
              </a:rPr>
              <a:t>PPT</a:t>
            </a:r>
            <a:r>
              <a:rPr lang="zh-CN" altLang="en-US" sz="100">
                <a:solidFill>
                  <a:prstClr val="black"/>
                </a:solidFill>
                <a:latin typeface="微软雅黑" panose="020b0503020204020204" pitchFamily="34" charset="-122"/>
                <a:ea typeface="微软雅黑" panose="020b0503020204020204" pitchFamily="34" charset="-122"/>
                <a:hlinkClick r:id="rId1"/>
              </a:rPr>
              <a:t>模板</a:t>
            </a:r>
            <a:r>
              <a:rPr lang="zh-CN" altLang="en-US" sz="100">
                <a:solidFill>
                  <a:prstClr val="black"/>
                </a:solidFill>
                <a:latin typeface="微软雅黑" panose="020b0503020204020204" pitchFamily="34" charset="-122"/>
                <a:ea typeface="微软雅黑" panose="020b0503020204020204" pitchFamily="34" charset="-122"/>
              </a:rPr>
              <a:t> </a:t>
            </a:r>
            <a:r>
              <a:rPr lang="en-US" altLang="zh-CN" sz="100">
                <a:solidFill>
                  <a:prstClr val="black"/>
                </a:solidFill>
                <a:latin typeface="微软雅黑" panose="020b0503020204020204" pitchFamily="34" charset="-122"/>
                <a:ea typeface="微软雅黑" panose="020b0503020204020204" pitchFamily="34" charset="-122"/>
              </a:rPr>
              <a:t>http://www.1ppt.com/moban/</a:t>
            </a:r>
            <a:r>
              <a:rPr lang="zh-CN" altLang="en-US" sz="100">
                <a:solidFill>
                  <a:prstClr val="black"/>
                </a:solidFill>
                <a:latin typeface="微软雅黑" panose="020b0503020204020204" pitchFamily="34" charset="-122"/>
                <a:ea typeface="微软雅黑" panose="020b0503020204020204" pitchFamily="34" charset="-122"/>
              </a:rPr>
              <a:t> </a:t>
            </a:r>
            <a:endParaRPr lang="en-US" altLang="zh-CN" sz="10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A5B989-718F-4A53-B7F8-8E0A9757399B}"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A5B989-718F-4A53-B7F8-8E0A9757399B}"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BC0F599-633C-4741-A81D-23B0CDEBF330}" type="datetimeFigureOut">
              <a:rPr lang="zh-CN" altLang="en-US" smtClean="0"/>
              <a:t>2021/11/29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A5B989-718F-4A53-B7F8-8E0A9757399B}" type="slidenum">
              <a:rPr lang="zh-CN" altLang="en-US" smtClean="0"/>
              <a:t>‹#›</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C0F599-633C-4741-A81D-23B0CDEBF330}" type="datetimeFigureOut">
              <a:rPr lang="zh-CN" altLang="en-US" smtClean="0"/>
              <a:t>2021/11/29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A5B989-718F-4A53-B7F8-8E0A9757399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spd="slow" p14:dur="2000"/>
    </mc:Choice>
    <mc:Fallback>
      <p:transition spd="slow"/>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mc:Choice xmlns:p14="http://schemas.microsoft.com/office/powerpoint/2010/main" Requires="p14">
      <p:transition spd="slow" p14:dur="2000"/>
    </mc:Choice>
    <mc:Fallback>
      <p:transition spd="slow"/>
    </mc:Fallback>
  </mc:AlternateConten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8.jpeg" /><Relationship Id="rId3" Type="http://schemas.openxmlformats.org/officeDocument/2006/relationships/image" Target="../media/image7.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 Id="rId4" Type="http://schemas.openxmlformats.org/officeDocument/2006/relationships/image" Target="../media/image9.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 Id="rId4" Type="http://schemas.openxmlformats.org/officeDocument/2006/relationships/image" Target="../media/image9.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xml" /><Relationship Id="rId3" Type="http://schemas.openxmlformats.org/officeDocument/2006/relationships/image" Target="../media/image5.png" /><Relationship Id="rId4" Type="http://schemas.microsoft.com/office/2007/relationships/hdphoto" Target="../media/image6.wdp"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xml" /><Relationship Id="rId3" Type="http://schemas.openxmlformats.org/officeDocument/2006/relationships/image" Target="../media/image10.png" /><Relationship Id="rId4" Type="http://schemas.openxmlformats.org/officeDocument/2006/relationships/image" Target="../media/image11.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xml"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 Id="rId4" Type="http://schemas.openxmlformats.org/officeDocument/2006/relationships/image" Target="../media/image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microsoft.com/office/2007/relationships/hdphoto" Target="../media/image6.wdp"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3" name="组合 12"/>
          <p:cNvGrpSpPr/>
          <p:nvPr/>
        </p:nvGrpSpPr>
        <p:grpSpPr>
          <a:xfrm>
            <a:off x="7597995" y="4717895"/>
            <a:ext cx="1639614" cy="2128345"/>
            <a:chOff x="5876679" y="4434359"/>
            <a:chExt cx="1419368" cy="1456966"/>
          </a:xfrm>
        </p:grpSpPr>
        <p:pic>
          <p:nvPicPr>
            <p:cNvPr id="6" name="图片 5"/>
            <p:cNvPicPr>
              <a:picLocks noChangeAspect="1"/>
            </p:cNvPicPr>
            <p:nvPr/>
          </p:nvPicPr>
          <p:blipFill>
            <a:blip r:embed="rId3"/>
            <a:stretch>
              <a:fillRect/>
            </a:stretch>
          </p:blipFill>
          <p:spPr>
            <a:xfrm>
              <a:off x="5876679" y="4434359"/>
              <a:ext cx="1419368" cy="1456966"/>
            </a:xfrm>
            <a:prstGeom prst="rect">
              <a:avLst/>
            </a:prstGeom>
          </p:spPr>
        </p:pic>
        <p:sp>
          <p:nvSpPr>
            <p:cNvPr id="9" name="文本框 8"/>
            <p:cNvSpPr txBox="1"/>
            <p:nvPr/>
          </p:nvSpPr>
          <p:spPr>
            <a:xfrm>
              <a:off x="6159723" y="4805865"/>
              <a:ext cx="470700" cy="358172"/>
            </a:xfrm>
            <a:prstGeom prst="rect">
              <a:avLst/>
            </a:prstGeom>
            <a:noFill/>
          </p:spPr>
          <p:txBody>
            <a:bodyPr wrap="none" rtlCol="0">
              <a:spAutoFit/>
            </a:bodyPr>
            <a:lstStyle/>
            <a:p>
              <a:r>
                <a:rPr lang="zh-CN" altLang="en-US" sz="2800" b="1">
                  <a:solidFill>
                    <a:schemeClr val="bg1"/>
                  </a:solidFill>
                </a:rPr>
                <a:t>峰</a:t>
              </a:r>
            </a:p>
          </p:txBody>
        </p:sp>
        <p:sp>
          <p:nvSpPr>
            <p:cNvPr id="10" name="文本框 9"/>
            <p:cNvSpPr txBox="1"/>
            <p:nvPr/>
          </p:nvSpPr>
          <p:spPr>
            <a:xfrm>
              <a:off x="6587459" y="4789764"/>
              <a:ext cx="470700" cy="358172"/>
            </a:xfrm>
            <a:prstGeom prst="rect">
              <a:avLst/>
            </a:prstGeom>
            <a:noFill/>
          </p:spPr>
          <p:txBody>
            <a:bodyPr wrap="none" rtlCol="0">
              <a:spAutoFit/>
            </a:bodyPr>
            <a:lstStyle/>
            <a:p>
              <a:r>
                <a:rPr lang="zh-CN" altLang="en-US" sz="2800" b="1">
                  <a:solidFill>
                    <a:schemeClr val="bg1"/>
                  </a:solidFill>
                </a:rPr>
                <a:t>谢</a:t>
              </a:r>
            </a:p>
          </p:txBody>
        </p:sp>
        <p:sp>
          <p:nvSpPr>
            <p:cNvPr id="11" name="文本框 10"/>
            <p:cNvSpPr txBox="1"/>
            <p:nvPr/>
          </p:nvSpPr>
          <p:spPr>
            <a:xfrm>
              <a:off x="6159723" y="5136827"/>
              <a:ext cx="470700" cy="358172"/>
            </a:xfrm>
            <a:prstGeom prst="rect">
              <a:avLst/>
            </a:prstGeom>
            <a:noFill/>
          </p:spPr>
          <p:txBody>
            <a:bodyPr wrap="none" rtlCol="0">
              <a:spAutoFit/>
            </a:bodyPr>
            <a:lstStyle/>
            <a:p>
              <a:r>
                <a:rPr lang="zh-CN" altLang="en-US" sz="2800" b="1">
                  <a:solidFill>
                    <a:schemeClr val="bg1"/>
                  </a:solidFill>
                </a:rPr>
                <a:t>讲</a:t>
              </a:r>
            </a:p>
          </p:txBody>
        </p:sp>
        <p:sp>
          <p:nvSpPr>
            <p:cNvPr id="12" name="文本框 11"/>
            <p:cNvSpPr txBox="1"/>
            <p:nvPr/>
          </p:nvSpPr>
          <p:spPr>
            <a:xfrm>
              <a:off x="6586363" y="5152928"/>
              <a:ext cx="470700" cy="358172"/>
            </a:xfrm>
            <a:prstGeom prst="rect">
              <a:avLst/>
            </a:prstGeom>
            <a:noFill/>
          </p:spPr>
          <p:txBody>
            <a:bodyPr wrap="none" rtlCol="0">
              <a:spAutoFit/>
            </a:bodyPr>
            <a:lstStyle/>
            <a:p>
              <a:r>
                <a:rPr lang="zh-CN" altLang="en-US" sz="2800" b="1">
                  <a:solidFill>
                    <a:schemeClr val="bg1"/>
                  </a:solidFill>
                </a:rPr>
                <a:t>屹</a:t>
              </a:r>
            </a:p>
          </p:txBody>
        </p:sp>
      </p:grpSp>
      <p:pic>
        <p:nvPicPr>
          <p:cNvPr id="15" name="图片 14"/>
          <p:cNvPicPr>
            <a:picLocks noChangeAspect="1"/>
          </p:cNvPicPr>
          <p:nvPr/>
        </p:nvPicPr>
        <p:blipFill>
          <a:blip r:embed="rId4"/>
          <a:stretch>
            <a:fillRect/>
          </a:stretch>
        </p:blipFill>
        <p:spPr>
          <a:xfrm>
            <a:off x="6695774" y="-256421"/>
            <a:ext cx="5658678" cy="2727204"/>
          </a:xfrm>
          <a:prstGeom prst="rect">
            <a:avLst/>
          </a:prstGeom>
        </p:spPr>
      </p:pic>
      <p:pic>
        <p:nvPicPr>
          <p:cNvPr id="17" name="图片 16"/>
          <p:cNvPicPr>
            <a:picLocks noChangeAspect="1"/>
          </p:cNvPicPr>
          <p:nvPr/>
        </p:nvPicPr>
        <p:blipFill>
          <a:blip r:embed="rId5"/>
          <a:stretch>
            <a:fillRect/>
          </a:stretch>
        </p:blipFill>
        <p:spPr>
          <a:xfrm flipH="1">
            <a:off x="-2713106" y="-1327033"/>
            <a:ext cx="6010668" cy="3797816"/>
          </a:xfrm>
          <a:prstGeom prst="rect">
            <a:avLst/>
          </a:prstGeom>
        </p:spPr>
      </p:pic>
      <p:sp>
        <p:nvSpPr>
          <p:cNvPr id="3" name="文本框 2"/>
          <p:cNvSpPr txBox="1"/>
          <p:nvPr/>
        </p:nvSpPr>
        <p:spPr>
          <a:xfrm>
            <a:off x="640130" y="2362442"/>
            <a:ext cx="8713076" cy="2355453"/>
          </a:xfrm>
          <a:prstGeom prst="rect">
            <a:avLst/>
          </a:prstGeom>
          <a:noFill/>
        </p:spPr>
        <p:txBody>
          <a:bodyPr wrap="square" rtlCol="0">
            <a:spAutoFit/>
          </a:bodyPr>
          <a:lstStyle/>
          <a:p>
            <a:pPr marL="0" marR="0" algn="ctr">
              <a:lnSpc>
                <a:spcPct val="200000"/>
              </a:lnSpc>
              <a:spcBef>
                <a:spcPct val="0"/>
              </a:spcBef>
              <a:spcAft>
                <a:spcPct val="0"/>
              </a:spcAft>
            </a:pPr>
            <a:r>
              <a:rPr lang="zh-CN" altLang="en-US" sz="4400" b="1" kern="100">
                <a:latin typeface="华文新魏" panose="02010800040101010101" pitchFamily="2" charset="-122"/>
                <a:ea typeface="华文新魏" panose="02010800040101010101" pitchFamily="2" charset="-122"/>
                <a:cs typeface="Times New Roman" panose="02020603050405020304" pitchFamily="18" charset="0"/>
              </a:rPr>
              <a:t>题中有真意，万变不离宗</a:t>
            </a:r>
            <a:endParaRPr lang="en-US" altLang="zh-CN" sz="4400" b="1" kern="100">
              <a:latin typeface="华文新魏" panose="02010800040101010101" pitchFamily="2" charset="-122"/>
              <a:ea typeface="华文新魏" panose="02010800040101010101" pitchFamily="2" charset="-122"/>
              <a:cs typeface="Times New Roman" panose="02020603050405020304" pitchFamily="18" charset="0"/>
            </a:endParaRPr>
          </a:p>
          <a:p>
            <a:pPr marL="0" marR="0" algn="ctr">
              <a:lnSpc>
                <a:spcPct val="200000"/>
              </a:lnSpc>
              <a:spcBef>
                <a:spcPct val="0"/>
              </a:spcBef>
              <a:spcAft>
                <a:spcPct val="0"/>
              </a:spcAft>
            </a:pPr>
            <a:r>
              <a:rPr lang="en-US" altLang="zh-CN" sz="3600" kern="100">
                <a:effectLst/>
                <a:latin typeface="楷体" panose="02010609060101010101" pitchFamily="49" charset="-122"/>
                <a:ea typeface="楷体" panose="02010609060101010101" pitchFamily="49" charset="-122"/>
                <a:cs typeface="Times New Roman" panose="02020603050405020304" pitchFamily="18" charset="0"/>
              </a:rPr>
              <a:t>——2022</a:t>
            </a:r>
            <a:r>
              <a:rPr lang="zh-CN" altLang="en-US" sz="3600" kern="100">
                <a:latin typeface="楷体" panose="02010609060101010101" pitchFamily="49" charset="-122"/>
                <a:ea typeface="楷体" panose="02010609060101010101" pitchFamily="49" charset="-122"/>
                <a:cs typeface="Times New Roman" panose="02020603050405020304" pitchFamily="18" charset="0"/>
              </a:rPr>
              <a:t>届浙江语文高考语用专题复习</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42040" y="2702835"/>
            <a:ext cx="3340176" cy="402602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0" y="554114"/>
            <a:ext cx="5424256" cy="1938020"/>
          </a:xfrm>
          <a:prstGeom prst="rect">
            <a:avLst/>
          </a:prstGeom>
          <a:solidFill>
            <a:schemeClr val="bg1"/>
          </a:solidFill>
        </p:spPr>
        <p:txBody>
          <a:bodyPr wrap="square" rtlCol="0">
            <a:spAutoFit/>
          </a:bodyPr>
          <a:lstStyle/>
          <a:p>
            <a:r>
              <a:rPr lang="zh-CN" altLang="en-US" sz="2400" kern="100">
                <a:solidFill>
                  <a:srgbClr val="000000"/>
                </a:solidFill>
                <a:effectLst/>
                <a:latin typeface="+mn-ea"/>
                <a:cs typeface="+mn-ea"/>
              </a:rPr>
              <a:t>（</a:t>
            </a:r>
            <a:r>
              <a:rPr lang="en-US" altLang="zh-CN" sz="2400" kern="100">
                <a:solidFill>
                  <a:srgbClr val="000000"/>
                </a:solidFill>
                <a:effectLst/>
                <a:latin typeface="+mn-ea"/>
                <a:cs typeface="+mn-ea"/>
              </a:rPr>
              <a:t>2018.</a:t>
            </a:r>
            <a:r>
              <a:rPr lang="zh-CN" altLang="en-US" sz="2400" kern="100">
                <a:solidFill>
                  <a:srgbClr val="000000"/>
                </a:solidFill>
                <a:effectLst/>
                <a:latin typeface="+mn-ea"/>
                <a:cs typeface="+mn-ea"/>
              </a:rPr>
              <a:t>全国</a:t>
            </a:r>
            <a:r>
              <a:rPr lang="en-US" altLang="zh-CN" sz="2400" kern="100">
                <a:solidFill>
                  <a:srgbClr val="000000"/>
                </a:solidFill>
                <a:effectLst/>
                <a:latin typeface="+mn-ea"/>
                <a:cs typeface="+mn-ea"/>
              </a:rPr>
              <a:t>I</a:t>
            </a:r>
            <a:r>
              <a:rPr lang="zh-CN" altLang="en-US" sz="2400" kern="100">
                <a:solidFill>
                  <a:srgbClr val="000000"/>
                </a:solidFill>
                <a:effectLst/>
                <a:latin typeface="+mn-ea"/>
                <a:cs typeface="+mn-ea"/>
              </a:rPr>
              <a:t>卷）下面是某校为教师编写个人专业发展规划而提供的流程图，请把这个图转写成一段文字介绍，要求内容完整，表述准确，语言连贯，不超过</a:t>
            </a:r>
            <a:r>
              <a:rPr lang="en-US" altLang="zh-CN" sz="2400" kern="100">
                <a:solidFill>
                  <a:srgbClr val="000000"/>
                </a:solidFill>
                <a:effectLst/>
                <a:latin typeface="+mn-ea"/>
                <a:cs typeface="+mn-ea"/>
              </a:rPr>
              <a:t>90</a:t>
            </a:r>
            <a:r>
              <a:rPr lang="zh-CN" altLang="en-US" sz="2400" kern="100">
                <a:solidFill>
                  <a:srgbClr val="000000"/>
                </a:solidFill>
                <a:effectLst/>
                <a:latin typeface="+mn-ea"/>
                <a:cs typeface="+mn-ea"/>
              </a:rPr>
              <a:t>个字。（</a:t>
            </a:r>
            <a:r>
              <a:rPr lang="en-US" altLang="zh-CN" sz="2400" kern="100">
                <a:solidFill>
                  <a:srgbClr val="000000"/>
                </a:solidFill>
                <a:effectLst/>
                <a:latin typeface="+mn-ea"/>
                <a:cs typeface="+mn-ea"/>
              </a:rPr>
              <a:t>6</a:t>
            </a:r>
            <a:r>
              <a:rPr lang="zh-CN" altLang="en-US" sz="2400" kern="100">
                <a:solidFill>
                  <a:srgbClr val="000000"/>
                </a:solidFill>
                <a:effectLst/>
                <a:latin typeface="+mn-ea"/>
                <a:cs typeface="+mn-ea"/>
              </a:rPr>
              <a:t>分）</a:t>
            </a:r>
            <a:endParaRPr lang="zh-CN" altLang="en-US" sz="2400" kern="100">
              <a:effectLst/>
              <a:latin typeface="+mn-ea"/>
              <a:cs typeface="+mn-ea"/>
            </a:endParaRPr>
          </a:p>
        </p:txBody>
      </p:sp>
      <p:pic>
        <p:nvPicPr>
          <p:cNvPr id="4" name="图片 3"/>
          <p:cNvPicPr>
            <a:picLocks noChangeAspect="1"/>
          </p:cNvPicPr>
          <p:nvPr/>
        </p:nvPicPr>
        <p:blipFill>
          <a:blip r:embed="rId3"/>
          <a:stretch>
            <a:fillRect/>
          </a:stretch>
        </p:blipFill>
        <p:spPr>
          <a:xfrm>
            <a:off x="6767746" y="2077376"/>
            <a:ext cx="5122416" cy="4651482"/>
          </a:xfrm>
          <a:prstGeom prst="rect">
            <a:avLst/>
          </a:prstGeom>
          <a:noFill/>
          <a:ln>
            <a:noFill/>
          </a:ln>
        </p:spPr>
      </p:pic>
      <p:sp>
        <p:nvSpPr>
          <p:cNvPr id="3" name="文本框 2"/>
          <p:cNvSpPr txBox="1"/>
          <p:nvPr/>
        </p:nvSpPr>
        <p:spPr>
          <a:xfrm>
            <a:off x="6767746" y="554114"/>
            <a:ext cx="5122416" cy="1198880"/>
          </a:xfrm>
          <a:prstGeom prst="rect">
            <a:avLst/>
          </a:prstGeom>
          <a:solidFill>
            <a:schemeClr val="bg1"/>
          </a:solidFill>
        </p:spPr>
        <p:txBody>
          <a:bodyPr wrap="square" rtlCol="0">
            <a:spAutoFit/>
          </a:bodyPr>
          <a:lstStyle/>
          <a:p>
            <a:r>
              <a:rPr lang="zh-CN" altLang="en-US" sz="2400">
                <a:latin typeface="+mn-ea"/>
                <a:cs typeface="+mn-ea"/>
              </a:rPr>
              <a:t>（</a:t>
            </a:r>
            <a:r>
              <a:rPr lang="en-US" altLang="zh-CN" sz="2400">
                <a:latin typeface="+mn-ea"/>
                <a:cs typeface="+mn-ea"/>
              </a:rPr>
              <a:t>2019.</a:t>
            </a:r>
            <a:r>
              <a:rPr lang="zh-CN" altLang="en-US" sz="2400">
                <a:latin typeface="+mn-ea"/>
                <a:cs typeface="+mn-ea"/>
              </a:rPr>
              <a:t>浙江</a:t>
            </a:r>
            <a:r>
              <a:rPr lang="en-US" altLang="zh-CN" sz="2400">
                <a:latin typeface="+mn-ea"/>
                <a:cs typeface="+mn-ea"/>
              </a:rPr>
              <a:t>06</a:t>
            </a:r>
            <a:r>
              <a:rPr lang="zh-CN" altLang="en-US" sz="2400">
                <a:latin typeface="+mn-ea"/>
                <a:cs typeface="+mn-ea"/>
              </a:rPr>
              <a:t>）读下面某社区“红色议事厅”工作流程图，根据要求完成题目。（</a:t>
            </a:r>
            <a:r>
              <a:rPr lang="en-US" altLang="zh-CN" sz="2400">
                <a:latin typeface="+mn-ea"/>
                <a:cs typeface="+mn-ea"/>
              </a:rPr>
              <a:t>6</a:t>
            </a:r>
            <a:r>
              <a:rPr lang="zh-CN" altLang="en-US" sz="2400">
                <a:latin typeface="+mn-ea"/>
                <a:cs typeface="+mn-ea"/>
              </a:rPr>
              <a:t>分）</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802359" y="674702"/>
            <a:ext cx="10389641" cy="461665"/>
          </a:xfrm>
          <a:prstGeom prst="rect">
            <a:avLst/>
          </a:prstGeom>
          <a:solidFill>
            <a:schemeClr val="bg1"/>
          </a:solidFill>
        </p:spPr>
        <p:txBody>
          <a:bodyPr wrap="square" rtlCol="0">
            <a:spAutoFit/>
          </a:bodyPr>
          <a:lstStyle/>
          <a:p>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2020.</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浙江</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06</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）阅读下面宣传抗疫防疫的图片，根据要求完成题目。</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(6</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分</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2400">
              <a:effectLst/>
              <a:latin typeface="楷体" panose="02010609060101010101" pitchFamily="49" charset="-122"/>
              <a:ea typeface="楷体" panose="02010609060101010101" pitchFamily="49" charset="-122"/>
              <a:cs typeface="Times New Roman" panose="02020603050405020304" pitchFamily="18" charset="0"/>
            </a:endParaRPr>
          </a:p>
        </p:txBody>
      </p:sp>
      <p:grpSp>
        <p:nvGrpSpPr>
          <p:cNvPr id="3" name="组合 2"/>
          <p:cNvGrpSpPr/>
          <p:nvPr/>
        </p:nvGrpSpPr>
        <p:grpSpPr>
          <a:xfrm>
            <a:off x="-212872" y="150920"/>
            <a:ext cx="2015231" cy="5585014"/>
            <a:chOff x="914400" y="1023582"/>
            <a:chExt cx="2661313" cy="4503761"/>
          </a:xfrm>
        </p:grpSpPr>
        <p:pic>
          <p:nvPicPr>
            <p:cNvPr id="4" name="图片 3"/>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5" name="文本框 4"/>
            <p:cNvSpPr txBox="1"/>
            <p:nvPr/>
          </p:nvSpPr>
          <p:spPr>
            <a:xfrm>
              <a:off x="1716671" y="1445960"/>
              <a:ext cx="1056769" cy="3218352"/>
            </a:xfrm>
            <a:prstGeom prst="rect">
              <a:avLst/>
            </a:prstGeom>
            <a:noFill/>
          </p:spPr>
          <p:txBody>
            <a:bodyPr vert="eaVert" wrap="square" rtlCol="0">
              <a:spAutoFit/>
            </a:bodyPr>
            <a:lstStyle/>
            <a:p>
              <a:pPr algn="ctr"/>
              <a:r>
                <a:rPr lang="zh-CN" altLang="en-US" sz="4000" spc="300">
                  <a:solidFill>
                    <a:schemeClr val="bg1">
                      <a:lumMod val="95000"/>
                    </a:schemeClr>
                  </a:solidFill>
                </a:rPr>
                <a:t>  </a:t>
              </a:r>
              <a:r>
                <a:rPr lang="zh-CN" altLang="en-US" sz="4000" b="1" spc="300">
                  <a:solidFill>
                    <a:schemeClr val="bg1">
                      <a:lumMod val="95000"/>
                    </a:schemeClr>
                  </a:solidFill>
                  <a:effectLst>
                    <a:outerShdw blurRad="38100" dist="38100" dir="2700000" algn="tl">
                      <a:srgbClr val="000000">
                        <a:alpha val="43137"/>
                      </a:srgbClr>
                    </a:outerShdw>
                  </a:effectLst>
                </a:rPr>
                <a:t>关注语用之变</a:t>
              </a:r>
            </a:p>
          </p:txBody>
        </p:sp>
      </p:grpSp>
      <p:pic>
        <p:nvPicPr>
          <p:cNvPr id="6" name="图片 5" descr="IMG_256"/>
          <p:cNvPicPr>
            <a:picLocks noChangeAspect="1"/>
          </p:cNvPicPr>
          <p:nvPr/>
        </p:nvPicPr>
        <p:blipFill>
          <a:blip r:embed="rId4"/>
          <a:stretch>
            <a:fillRect/>
          </a:stretch>
        </p:blipFill>
        <p:spPr>
          <a:xfrm>
            <a:off x="1802359" y="1309640"/>
            <a:ext cx="10389641" cy="3431036"/>
          </a:xfrm>
          <a:prstGeom prst="rect">
            <a:avLst/>
          </a:prstGeom>
          <a:noFill/>
          <a:ln w="9525">
            <a:noFill/>
          </a:ln>
        </p:spPr>
      </p:pic>
      <p:sp>
        <p:nvSpPr>
          <p:cNvPr id="10" name="文本框 9"/>
          <p:cNvSpPr txBox="1"/>
          <p:nvPr/>
        </p:nvSpPr>
        <p:spPr>
          <a:xfrm>
            <a:off x="1802359" y="4836970"/>
            <a:ext cx="10315660" cy="1579920"/>
          </a:xfrm>
          <a:prstGeom prst="rect">
            <a:avLst/>
          </a:prstGeom>
          <a:solidFill>
            <a:schemeClr val="bg1"/>
          </a:solidFill>
        </p:spPr>
        <p:txBody>
          <a:bodyPr wrap="square" rtlCol="0">
            <a:spAutoFit/>
          </a:bodyPr>
          <a:lstStyle/>
          <a:p>
            <a:pPr marL="0" marR="0" indent="0" algn="l">
              <a:lnSpc>
                <a:spcPts val="1680"/>
              </a:lnSpc>
              <a:spcBef>
                <a:spcPct val="0"/>
              </a:spcBef>
              <a:spcAft>
                <a:spcPts val="1560"/>
              </a:spcAft>
            </a:pPr>
            <a:endPar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indent="0" algn="l">
              <a:lnSpc>
                <a:spcPts val="1680"/>
              </a:lnSpc>
              <a:spcBef>
                <a:spcPct val="0"/>
              </a:spcBef>
              <a:spcAft>
                <a:spcPts val="1560"/>
              </a:spcAft>
            </a:pP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(1)</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为图</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1</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或图</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2</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拟标题。不得照抄图片中的原文，不超过</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10</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个字。</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(2</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分</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2400">
              <a:effectLst/>
              <a:latin typeface="楷体" panose="02010609060101010101" pitchFamily="49" charset="-122"/>
              <a:ea typeface="楷体" panose="02010609060101010101" pitchFamily="49" charset="-122"/>
              <a:cs typeface="Times New Roman" panose="02020603050405020304" pitchFamily="18" charset="0"/>
            </a:endParaRPr>
          </a:p>
          <a:p>
            <a:pPr marL="0" marR="0" indent="0" algn="l">
              <a:lnSpc>
                <a:spcPts val="1680"/>
              </a:lnSpc>
              <a:spcBef>
                <a:spcPct val="0"/>
              </a:spcBef>
              <a:spcAft>
                <a:spcPts val="1560"/>
              </a:spcAft>
            </a:pP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选择图</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 )</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，标题：</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__________________</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2400">
              <a:effectLst/>
              <a:latin typeface="楷体" panose="02010609060101010101" pitchFamily="49" charset="-122"/>
              <a:ea typeface="楷体" panose="02010609060101010101" pitchFamily="49" charset="-122"/>
              <a:cs typeface="Times New Roman" panose="02020603050405020304" pitchFamily="18" charset="0"/>
            </a:endParaRPr>
          </a:p>
          <a:p>
            <a:pPr marL="0" marR="0" indent="0" algn="l">
              <a:lnSpc>
                <a:spcPts val="1680"/>
              </a:lnSpc>
              <a:spcBef>
                <a:spcPct val="0"/>
              </a:spcBef>
              <a:spcAft>
                <a:spcPts val="1560"/>
              </a:spcAft>
            </a:pP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(2)</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分别简要评价图</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1</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2</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的创意。</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(4</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分</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1</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__(2</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分</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 </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2</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 ___(2</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分</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2400">
              <a:effectLst/>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802359" y="268615"/>
            <a:ext cx="10389641" cy="461665"/>
          </a:xfrm>
          <a:prstGeom prst="rect">
            <a:avLst/>
          </a:prstGeom>
          <a:solidFill>
            <a:schemeClr val="bg1"/>
          </a:solidFill>
        </p:spPr>
        <p:txBody>
          <a:bodyPr wrap="square" rtlCol="0">
            <a:spAutoFit/>
          </a:bodyPr>
          <a:lstStyle/>
          <a:p>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2020.</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浙江</a:t>
            </a:r>
            <a:r>
              <a:rPr lang="en-US" altLang="zh-CN"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06</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400" kern="0">
                <a:solidFill>
                  <a:srgbClr val="444444"/>
                </a:solidFill>
                <a:latin typeface="楷体" panose="02010609060101010101" pitchFamily="49" charset="-122"/>
                <a:ea typeface="楷体" panose="02010609060101010101" pitchFamily="49" charset="-122"/>
                <a:cs typeface="Times New Roman" panose="02020603050405020304" pitchFamily="18" charset="0"/>
              </a:rPr>
              <a:t>为宣传</a:t>
            </a:r>
            <a:r>
              <a:rPr lang="zh-CN" altLang="en-US" sz="2400" i="0" kern="0" spc="0">
                <a:solidFill>
                  <a:srgbClr val="444444"/>
                </a:solidFill>
                <a:effectLst/>
                <a:latin typeface="楷体" panose="02010609060101010101" pitchFamily="49" charset="-122"/>
                <a:ea typeface="楷体" panose="02010609060101010101" pitchFamily="49" charset="-122"/>
                <a:cs typeface="Times New Roman" panose="02020603050405020304" pitchFamily="18" charset="0"/>
              </a:rPr>
              <a:t>抗疫防疫的图片拟写标题，分析创意。</a:t>
            </a:r>
            <a:endParaRPr lang="zh-CN" altLang="en-US" sz="2400">
              <a:effectLst/>
              <a:latin typeface="楷体" panose="02010609060101010101" pitchFamily="49" charset="-122"/>
              <a:ea typeface="楷体" panose="02010609060101010101" pitchFamily="49" charset="-122"/>
              <a:cs typeface="Times New Roman" panose="02020603050405020304" pitchFamily="18" charset="0"/>
            </a:endParaRPr>
          </a:p>
        </p:txBody>
      </p:sp>
      <p:grpSp>
        <p:nvGrpSpPr>
          <p:cNvPr id="3" name="组合 2"/>
          <p:cNvGrpSpPr/>
          <p:nvPr/>
        </p:nvGrpSpPr>
        <p:grpSpPr>
          <a:xfrm>
            <a:off x="-212872" y="150920"/>
            <a:ext cx="2015231" cy="5585014"/>
            <a:chOff x="914400" y="1023582"/>
            <a:chExt cx="2661313" cy="4503761"/>
          </a:xfrm>
        </p:grpSpPr>
        <p:pic>
          <p:nvPicPr>
            <p:cNvPr id="4" name="图片 3"/>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5" name="文本框 4"/>
            <p:cNvSpPr txBox="1"/>
            <p:nvPr/>
          </p:nvSpPr>
          <p:spPr>
            <a:xfrm>
              <a:off x="1613078" y="1432103"/>
              <a:ext cx="1056769" cy="3218352"/>
            </a:xfrm>
            <a:prstGeom prst="rect">
              <a:avLst/>
            </a:prstGeom>
            <a:noFill/>
          </p:spPr>
          <p:txBody>
            <a:bodyPr vert="eaVert" wrap="square" rtlCol="0">
              <a:spAutoFit/>
            </a:bodyPr>
            <a:lstStyle/>
            <a:p>
              <a:pPr algn="ctr"/>
              <a:r>
                <a:rPr lang="zh-CN" altLang="en-US" sz="4000" spc="300">
                  <a:solidFill>
                    <a:schemeClr val="bg1">
                      <a:lumMod val="95000"/>
                    </a:schemeClr>
                  </a:solidFill>
                </a:rPr>
                <a:t>  </a:t>
              </a:r>
              <a:r>
                <a:rPr lang="zh-CN" altLang="en-US" sz="4000" b="1" spc="300">
                  <a:solidFill>
                    <a:schemeClr val="bg1">
                      <a:lumMod val="95000"/>
                    </a:schemeClr>
                  </a:solidFill>
                  <a:effectLst>
                    <a:outerShdw blurRad="38100" dist="38100" dir="2700000" algn="tl">
                      <a:srgbClr val="000000">
                        <a:alpha val="43137"/>
                      </a:srgbClr>
                    </a:outerShdw>
                  </a:effectLst>
                </a:rPr>
                <a:t>关注语用之变</a:t>
              </a:r>
            </a:p>
          </p:txBody>
        </p:sp>
      </p:grpSp>
      <p:pic>
        <p:nvPicPr>
          <p:cNvPr id="6" name="图片 5" descr="IMG_256"/>
          <p:cNvPicPr>
            <a:picLocks noChangeAspect="1"/>
          </p:cNvPicPr>
          <p:nvPr/>
        </p:nvPicPr>
        <p:blipFill>
          <a:blip r:embed="rId4"/>
          <a:stretch>
            <a:fillRect/>
          </a:stretch>
        </p:blipFill>
        <p:spPr>
          <a:xfrm>
            <a:off x="1802359" y="902255"/>
            <a:ext cx="10389641" cy="3431036"/>
          </a:xfrm>
          <a:prstGeom prst="rect">
            <a:avLst/>
          </a:prstGeom>
          <a:noFill/>
          <a:ln w="9525">
            <a:noFill/>
          </a:ln>
        </p:spPr>
      </p:pic>
      <p:sp>
        <p:nvSpPr>
          <p:cNvPr id="7" name="文本框 6"/>
          <p:cNvSpPr txBox="1"/>
          <p:nvPr/>
        </p:nvSpPr>
        <p:spPr>
          <a:xfrm>
            <a:off x="1802359" y="4417693"/>
            <a:ext cx="10330552" cy="461665"/>
          </a:xfrm>
          <a:prstGeom prst="rect">
            <a:avLst/>
          </a:prstGeom>
          <a:solidFill>
            <a:srgbClr val="FFFF00"/>
          </a:solidFill>
        </p:spPr>
        <p:txBody>
          <a:bodyPr wrap="square" rtlCol="0">
            <a:spAutoFit/>
          </a:bodyPr>
          <a:lstStyle/>
          <a:p>
            <a:r>
              <a:rPr lang="zh-CN" altLang="en-US" sz="2400" b="1"/>
              <a:t>结合</a:t>
            </a:r>
            <a:r>
              <a:rPr lang="zh-CN" altLang="en-US" sz="2400" b="1">
                <a:solidFill>
                  <a:srgbClr val="FF0000"/>
                </a:solidFill>
              </a:rPr>
              <a:t>“抗疫防疫”的时代背景</a:t>
            </a:r>
            <a:r>
              <a:rPr lang="zh-CN" altLang="en-US" sz="2400" b="1"/>
              <a:t>，考查学生的读图、概括、分析能力。</a:t>
            </a:r>
            <a:endParaRPr lang="en-US" altLang="zh-CN" sz="2400" b="1"/>
          </a:p>
        </p:txBody>
      </p:sp>
      <p:sp>
        <p:nvSpPr>
          <p:cNvPr id="8" name="文本框 7"/>
          <p:cNvSpPr txBox="1"/>
          <p:nvPr/>
        </p:nvSpPr>
        <p:spPr>
          <a:xfrm>
            <a:off x="7068834" y="6054892"/>
            <a:ext cx="3932808" cy="523220"/>
          </a:xfrm>
          <a:prstGeom prst="rect">
            <a:avLst/>
          </a:prstGeom>
          <a:solidFill>
            <a:srgbClr val="FFFF00"/>
          </a:solidFill>
        </p:spPr>
        <p:txBody>
          <a:bodyPr wrap="square" rtlCol="0">
            <a:spAutoFit/>
          </a:bodyPr>
          <a:lstStyle/>
          <a:p>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家国情怀</a:t>
            </a:r>
            <a:r>
              <a:rPr lang="en-US" altLang="zh-CN"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立德树人</a:t>
            </a:r>
            <a:endParaRPr lang="zh-CN" altLang="en-US" sz="2800"/>
          </a:p>
        </p:txBody>
      </p:sp>
      <p:sp>
        <p:nvSpPr>
          <p:cNvPr id="10" name="文本框 9"/>
          <p:cNvSpPr txBox="1"/>
          <p:nvPr/>
        </p:nvSpPr>
        <p:spPr>
          <a:xfrm>
            <a:off x="1737159" y="6060637"/>
            <a:ext cx="3932808" cy="523220"/>
          </a:xfrm>
          <a:prstGeom prst="rect">
            <a:avLst/>
          </a:prstGeom>
          <a:solidFill>
            <a:srgbClr val="FFFF00"/>
          </a:solidFill>
        </p:spPr>
        <p:txBody>
          <a:bodyPr wrap="square" rtlCol="0">
            <a:spAutoFit/>
          </a:bodyPr>
          <a:lstStyle/>
          <a:p>
            <a:pPr algn="ctr"/>
            <a:r>
              <a:rPr lang="zh-CN" altLang="en-US" sz="2800" b="1">
                <a:solidFill>
                  <a:srgbClr val="FF0000"/>
                </a:solidFill>
                <a:effectLst>
                  <a:outerShdw blurRad="38100" dist="38100" dir="2700000" algn="tl">
                    <a:srgbClr val="000000">
                      <a:alpha val="43137"/>
                    </a:srgbClr>
                  </a:outerShdw>
                </a:effectLst>
              </a:rPr>
              <a:t>真实情境</a:t>
            </a:r>
          </a:p>
        </p:txBody>
      </p:sp>
      <p:sp>
        <p:nvSpPr>
          <p:cNvPr id="11" name="文本框 10"/>
          <p:cNvSpPr txBox="1"/>
          <p:nvPr/>
        </p:nvSpPr>
        <p:spPr>
          <a:xfrm>
            <a:off x="1737159" y="5054499"/>
            <a:ext cx="10271464" cy="830997"/>
          </a:xfrm>
          <a:prstGeom prst="rect">
            <a:avLst/>
          </a:prstGeom>
          <a:solidFill>
            <a:srgbClr val="FFFF00"/>
          </a:solidFill>
        </p:spPr>
        <p:txBody>
          <a:bodyPr wrap="square" rtlCol="0">
            <a:spAutoFit/>
          </a:bodyPr>
          <a:lstStyle/>
          <a:p>
            <a:r>
              <a:rPr lang="zh-CN" altLang="en-US" sz="2400" b="1"/>
              <a:t>创新传统“门神”样式，将尉迟恭、秦叔宝换</a:t>
            </a:r>
            <a:r>
              <a:rPr lang="zh-CN" altLang="en-US" sz="2400" b="1">
                <a:solidFill>
                  <a:srgbClr val="FF0000"/>
                </a:solidFill>
              </a:rPr>
              <a:t>霍去病</a:t>
            </a:r>
            <a:r>
              <a:rPr lang="zh-CN" altLang="en-US" sz="2400" b="1"/>
              <a:t>、</a:t>
            </a:r>
            <a:r>
              <a:rPr lang="zh-CN" altLang="en-US" sz="2400" b="1">
                <a:solidFill>
                  <a:srgbClr val="FF0000"/>
                </a:solidFill>
              </a:rPr>
              <a:t>辛弃疾</a:t>
            </a:r>
            <a:r>
              <a:rPr lang="zh-CN" altLang="en-US" sz="2400" b="1"/>
              <a:t>，考查</a:t>
            </a:r>
            <a:r>
              <a:rPr lang="zh-CN" altLang="en-US" sz="2400" b="1">
                <a:solidFill>
                  <a:srgbClr val="FF0000"/>
                </a:solidFill>
              </a:rPr>
              <a:t>古人的命名文化，</a:t>
            </a:r>
            <a:r>
              <a:rPr lang="zh-CN" altLang="en-US" sz="2400" b="1"/>
              <a:t>引导学生关注</a:t>
            </a:r>
            <a:r>
              <a:rPr lang="zh-CN" altLang="en-US" sz="2400" b="1">
                <a:solidFill>
                  <a:srgbClr val="FF0000"/>
                </a:solidFill>
              </a:rPr>
              <a:t>国家正面临“抗疫防疫”这一时代问题。</a:t>
            </a:r>
            <a:endParaRPr lang="zh-CN" altLang="en-US" sz="2400" b="1"/>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20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231418" y="224155"/>
            <a:ext cx="10750859" cy="5631180"/>
          </a:xfrm>
          <a:prstGeom prst="rect">
            <a:avLst/>
          </a:prstGeom>
          <a:solidFill>
            <a:schemeClr val="bg1"/>
          </a:solidFill>
        </p:spPr>
        <p:txBody>
          <a:bodyPr wrap="square" rtlCol="0">
            <a:spAutoFit/>
          </a:bodyPr>
          <a:lstStyle/>
          <a:p>
            <a:pPr marL="0" marR="0" algn="l">
              <a:lnSpc>
                <a:spcPct val="150000"/>
              </a:lnSpc>
              <a:spcBef>
                <a:spcPct val="0"/>
              </a:spcBef>
              <a:spcAft>
                <a:spcPct val="0"/>
              </a:spcAft>
            </a:pPr>
            <a:r>
              <a:rPr lang="zh-CN" altLang="en-US" sz="2400" kern="100">
                <a:effectLst/>
                <a:latin typeface="+mn-ea"/>
                <a:cs typeface="+mn-ea"/>
              </a:rPr>
              <a:t>（</a:t>
            </a:r>
            <a:r>
              <a:rPr lang="en-US" altLang="zh-CN" sz="2400" kern="100">
                <a:effectLst/>
                <a:latin typeface="+mn-ea"/>
                <a:cs typeface="+mn-ea"/>
              </a:rPr>
              <a:t>2021.</a:t>
            </a:r>
            <a:r>
              <a:rPr lang="zh-CN" altLang="en-US" sz="2400" kern="100">
                <a:effectLst/>
                <a:latin typeface="+mn-ea"/>
                <a:cs typeface="+mn-ea"/>
              </a:rPr>
              <a:t>浙江</a:t>
            </a:r>
            <a:r>
              <a:rPr lang="en-US" altLang="zh-CN" sz="2400" kern="100">
                <a:effectLst/>
                <a:latin typeface="+mn-ea"/>
                <a:cs typeface="+mn-ea"/>
              </a:rPr>
              <a:t>06</a:t>
            </a:r>
            <a:r>
              <a:rPr lang="zh-CN" altLang="en-US" sz="2400" kern="100">
                <a:effectLst/>
                <a:latin typeface="+mn-ea"/>
                <a:cs typeface="+mn-ea"/>
              </a:rPr>
              <a:t>）阅读下列文字，完成题目。（</a:t>
            </a:r>
            <a:r>
              <a:rPr lang="en-US" altLang="zh-CN" sz="2400" kern="100">
                <a:effectLst/>
                <a:latin typeface="+mn-ea"/>
                <a:cs typeface="+mn-ea"/>
              </a:rPr>
              <a:t>6</a:t>
            </a:r>
            <a:r>
              <a:rPr lang="zh-CN" altLang="en-US" sz="2400" kern="100">
                <a:effectLst/>
                <a:latin typeface="+mn-ea"/>
                <a:cs typeface="+mn-ea"/>
              </a:rPr>
              <a:t>分）</a:t>
            </a:r>
            <a:endParaRPr lang="zh-CN" altLang="en-US" sz="2400" kern="100">
              <a:effectLst/>
              <a:latin typeface="Calibri" panose="020f0502020204030204" pitchFamily="34" charset="0"/>
              <a:ea typeface="宋体" panose="02010600030101010101" pitchFamily="2" charset="-122"/>
              <a:cs typeface="Times New Roman" panose="02020603050405020304" pitchFamily="18" charset="0"/>
            </a:endParaRPr>
          </a:p>
          <a:p>
            <a:pPr marL="0" marR="0" indent="304800" algn="l">
              <a:lnSpc>
                <a:spcPct val="150000"/>
              </a:lnSpc>
              <a:spcBef>
                <a:spcPct val="0"/>
              </a:spcBef>
              <a:spcAft>
                <a:spcPct val="0"/>
              </a:spcAft>
            </a:pP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  近来，各种题材的微纪录片大量涌现。从养胃的美食到养眼的国宝，从感人的抗疫故事到热血的脱贫奇迹，从平凡的剃头匠到伟大的人民英雄，微纪录片以小切口、短时长记录真实、探索未知，呈现自然、关照社会，</a:t>
            </a:r>
            <a:r>
              <a:rPr lang="zh-CN" altLang="en-US" sz="2400" u="heavy" kern="100">
                <a:solidFill>
                  <a:schemeClr val="tx1"/>
                </a:solidFill>
                <a:effectLst/>
                <a:uFill>
                  <a:solidFill>
                    <a:srgbClr val="FF0000"/>
                  </a:solidFill>
                </a:uFill>
                <a:latin typeface="楷体" panose="02010609060101010101" pitchFamily="49" charset="-122"/>
                <a:ea typeface="楷体" panose="02010609060101010101" pitchFamily="49" charset="-122"/>
                <a:cs typeface="Times New Roman" panose="02020603050405020304" pitchFamily="18" charset="0"/>
              </a:rPr>
              <a:t>在讲好中国故事、书写新时代方面发挥着重要作用。</a:t>
            </a:r>
          </a:p>
          <a:p>
            <a:pPr marL="0" marR="0" indent="304800" algn="l">
              <a:lnSpc>
                <a:spcPct val="150000"/>
              </a:lnSpc>
              <a:spcBef>
                <a:spcPct val="0"/>
              </a:spcBef>
              <a:spcAft>
                <a:spcPct val="0"/>
              </a:spcAft>
            </a:pP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  美食类纪录片向来最受欢迎。如微纪录片</a:t>
            </a: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早餐中国</a:t>
            </a: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，不仅带观者吃遍全国各地，短片中更有故事有乡愁，一句“只需早起，你就能找到故乡”不知打开了多少人的味觉记忆。美食养胃，国宝养眼。</a:t>
            </a: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2017</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年，</a:t>
            </a: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如果国宝会说话</a:t>
            </a: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横空出世，该片用文物讲文物，用文物梳理文明，将精美与精彩浓缩在</a:t>
            </a: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5</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分钟的短片中，推出之初便引爆相关话题，“国宝热”持续至今。</a:t>
            </a:r>
            <a:endParaRPr lang="en-US" altLang="zh-CN" sz="2400" kern="100">
              <a:effectLst/>
              <a:latin typeface="楷体" panose="02010609060101010101" pitchFamily="49" charset="-122"/>
              <a:ea typeface="楷体" panose="02010609060101010101" pitchFamily="49" charset="-122"/>
              <a:cs typeface="Times New Roman" panose="02020603050405020304" pitchFamily="18" charset="0"/>
            </a:endParaRPr>
          </a:p>
        </p:txBody>
      </p:sp>
      <p:grpSp>
        <p:nvGrpSpPr>
          <p:cNvPr id="4" name="组合 3"/>
          <p:cNvGrpSpPr/>
          <p:nvPr/>
        </p:nvGrpSpPr>
        <p:grpSpPr>
          <a:xfrm>
            <a:off x="-378127" y="93786"/>
            <a:ext cx="2015231" cy="5585014"/>
            <a:chOff x="914400" y="1023582"/>
            <a:chExt cx="2661313" cy="4503761"/>
          </a:xfrm>
        </p:grpSpPr>
        <p:pic>
          <p:nvPicPr>
            <p:cNvPr id="5" name="图片 4"/>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6" name="文本框 5"/>
            <p:cNvSpPr txBox="1"/>
            <p:nvPr/>
          </p:nvSpPr>
          <p:spPr>
            <a:xfrm>
              <a:off x="1652140" y="1430959"/>
              <a:ext cx="1056769" cy="3218352"/>
            </a:xfrm>
            <a:prstGeom prst="rect">
              <a:avLst/>
            </a:prstGeom>
            <a:noFill/>
          </p:spPr>
          <p:txBody>
            <a:bodyPr vert="eaVert" wrap="square" rtlCol="0">
              <a:spAutoFit/>
            </a:bodyPr>
            <a:lstStyle/>
            <a:p>
              <a:pPr algn="ctr"/>
              <a:r>
                <a:rPr lang="zh-CN" altLang="en-US" sz="4000" spc="300">
                  <a:solidFill>
                    <a:schemeClr val="bg1">
                      <a:lumMod val="95000"/>
                    </a:schemeClr>
                  </a:solidFill>
                </a:rPr>
                <a:t>  </a:t>
              </a:r>
              <a:r>
                <a:rPr lang="zh-CN" altLang="en-US" sz="4000" b="1" spc="300">
                  <a:solidFill>
                    <a:schemeClr val="bg1">
                      <a:lumMod val="95000"/>
                    </a:schemeClr>
                  </a:solidFill>
                  <a:effectLst>
                    <a:outerShdw blurRad="38100" dist="38100" dir="2700000" algn="tl">
                      <a:srgbClr val="000000">
                        <a:alpha val="43137"/>
                      </a:srgbClr>
                    </a:outerShdw>
                  </a:effectLst>
                </a:rPr>
                <a:t>关注语用之变</a:t>
              </a:r>
            </a:p>
          </p:txBody>
        </p:sp>
      </p:gr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300444" y="109414"/>
            <a:ext cx="10768613" cy="4523105"/>
          </a:xfrm>
          <a:prstGeom prst="rect">
            <a:avLst/>
          </a:prstGeom>
          <a:solidFill>
            <a:schemeClr val="bg1"/>
          </a:solidFill>
        </p:spPr>
        <p:txBody>
          <a:bodyPr wrap="square">
            <a:spAutoFit/>
          </a:bodyPr>
          <a:lstStyle/>
          <a:p>
            <a:pPr>
              <a:lnSpc>
                <a:spcPct val="150000"/>
              </a:lnSpc>
            </a:pPr>
            <a:r>
              <a:rPr lang="zh-CN" altLang="en-US" sz="2400" kern="100">
                <a:effectLst/>
                <a:latin typeface="+mn-ea"/>
                <a:cs typeface="+mn-ea"/>
              </a:rPr>
              <a:t>（</a:t>
            </a:r>
            <a:r>
              <a:rPr lang="en-US" altLang="zh-CN" sz="2400" kern="100">
                <a:effectLst/>
                <a:latin typeface="+mn-ea"/>
                <a:cs typeface="+mn-ea"/>
              </a:rPr>
              <a:t>2021.</a:t>
            </a:r>
            <a:r>
              <a:rPr lang="zh-CN" altLang="en-US" sz="2400" kern="100">
                <a:effectLst/>
                <a:latin typeface="+mn-ea"/>
                <a:cs typeface="+mn-ea"/>
              </a:rPr>
              <a:t>浙江</a:t>
            </a:r>
            <a:r>
              <a:rPr lang="en-US" altLang="zh-CN" sz="2400" kern="100">
                <a:effectLst/>
                <a:latin typeface="+mn-ea"/>
                <a:cs typeface="+mn-ea"/>
              </a:rPr>
              <a:t>06</a:t>
            </a:r>
            <a:r>
              <a:rPr lang="zh-CN" altLang="en-US" sz="2400" kern="100">
                <a:effectLst/>
                <a:latin typeface="+mn-ea"/>
                <a:cs typeface="+mn-ea"/>
              </a:rPr>
              <a:t>）阅读下列文字，完成题目。（</a:t>
            </a:r>
            <a:r>
              <a:rPr lang="en-US" altLang="zh-CN" sz="2400" kern="100">
                <a:effectLst/>
                <a:latin typeface="+mn-ea"/>
                <a:cs typeface="+mn-ea"/>
              </a:rPr>
              <a:t>6</a:t>
            </a:r>
            <a:r>
              <a:rPr lang="zh-CN" altLang="en-US" sz="2400" kern="100">
                <a:effectLst/>
                <a:latin typeface="+mn-ea"/>
                <a:cs typeface="+mn-ea"/>
              </a:rPr>
              <a:t>分）</a:t>
            </a:r>
            <a:endParaRPr lang="zh-CN" altLang="en-US" sz="2400" kern="10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zh-CN" altLang="en-US" sz="2400"/>
              <a:t>       微纪录片这一新型纪录片形式正在以前所未有的速度走到每个人的身边，</a:t>
            </a:r>
            <a:r>
              <a:rPr lang="zh-CN" altLang="en-US" sz="2400" u="heavy">
                <a:solidFill>
                  <a:schemeClr val="tx1"/>
                </a:solidFill>
                <a:uFill>
                  <a:solidFill>
                    <a:srgbClr val="FF2905"/>
                  </a:solidFill>
                </a:uFill>
              </a:rPr>
              <a:t>记录典型人物，宣传地方风物，传承文化记忆，聚焦特别主题，定格了多彩中国的一个个精彩瞬间，用镜头把各地的亮色呈现给相对固定在一地的受众。以小角度记录人生和社会百态，为时代画像。</a:t>
            </a:r>
            <a:endParaRPr lang="en-US" altLang="zh-CN" sz="2400"/>
          </a:p>
          <a:p>
            <a:pPr>
              <a:lnSpc>
                <a:spcPct val="150000"/>
              </a:lnSpc>
            </a:pPr>
            <a:r>
              <a:rPr lang="zh-CN" altLang="en-US" sz="2400"/>
              <a:t>（</a:t>
            </a:r>
            <a:r>
              <a:rPr lang="en-US" altLang="zh-CN" sz="2400"/>
              <a:t>1</a:t>
            </a:r>
            <a:r>
              <a:rPr lang="zh-CN" altLang="en-US" sz="2400"/>
              <a:t>）给上文拟一个标题，不超过</a:t>
            </a:r>
            <a:r>
              <a:rPr lang="en-US" altLang="zh-CN" sz="2400"/>
              <a:t>15</a:t>
            </a:r>
            <a:r>
              <a:rPr lang="zh-CN" altLang="en-US" sz="2400"/>
              <a:t>个字。（</a:t>
            </a:r>
            <a:r>
              <a:rPr lang="en-US" altLang="zh-CN" sz="2400"/>
              <a:t>2</a:t>
            </a:r>
            <a:r>
              <a:rPr lang="zh-CN" altLang="en-US" sz="2400"/>
              <a:t>分）</a:t>
            </a:r>
          </a:p>
          <a:p>
            <a:pPr>
              <a:lnSpc>
                <a:spcPct val="150000"/>
              </a:lnSpc>
            </a:pPr>
            <a:r>
              <a:rPr lang="zh-CN" altLang="en-US" sz="2400"/>
              <a:t>（</a:t>
            </a:r>
            <a:r>
              <a:rPr lang="en-US" altLang="zh-CN" sz="2400"/>
              <a:t>2</a:t>
            </a:r>
            <a:r>
              <a:rPr lang="zh-CN" altLang="en-US" sz="2400"/>
              <a:t>）“真实性”，是微纪录片的基本要求。根据上文，谈谈对微纪录片“真实性”的理解要求：语言简明、准确。（</a:t>
            </a:r>
            <a:r>
              <a:rPr lang="en-US" altLang="zh-CN" sz="2400"/>
              <a:t>4</a:t>
            </a:r>
            <a:r>
              <a:rPr lang="zh-CN" altLang="en-US" sz="2400"/>
              <a:t>分）</a:t>
            </a:r>
          </a:p>
        </p:txBody>
      </p:sp>
      <p:grpSp>
        <p:nvGrpSpPr>
          <p:cNvPr id="5" name="组合 4"/>
          <p:cNvGrpSpPr/>
          <p:nvPr/>
        </p:nvGrpSpPr>
        <p:grpSpPr>
          <a:xfrm>
            <a:off x="-378127" y="93786"/>
            <a:ext cx="2015231" cy="5585014"/>
            <a:chOff x="914400" y="1023582"/>
            <a:chExt cx="2661313" cy="4503761"/>
          </a:xfrm>
        </p:grpSpPr>
        <p:pic>
          <p:nvPicPr>
            <p:cNvPr id="6" name="图片 5"/>
            <p:cNvPicPr>
              <a:picLocks noChangeAspect="1"/>
            </p:cNvPicPr>
            <p:nvPr/>
          </p:nvPicPr>
          <p:blipFill>
            <a:blip r:embed="rId3">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7" name="文本框 6"/>
            <p:cNvSpPr txBox="1"/>
            <p:nvPr/>
          </p:nvSpPr>
          <p:spPr>
            <a:xfrm>
              <a:off x="1716671" y="1408386"/>
              <a:ext cx="1056769" cy="3218352"/>
            </a:xfrm>
            <a:prstGeom prst="rect">
              <a:avLst/>
            </a:prstGeom>
            <a:noFill/>
          </p:spPr>
          <p:txBody>
            <a:bodyPr vert="eaVert" wrap="square" rtlCol="0">
              <a:spAutoFit/>
            </a:bodyPr>
            <a:lstStyle/>
            <a:p>
              <a:pPr algn="ctr"/>
              <a:r>
                <a:rPr lang="zh-CN" altLang="en-US" sz="4000" spc="300">
                  <a:solidFill>
                    <a:schemeClr val="bg1">
                      <a:lumMod val="95000"/>
                    </a:schemeClr>
                  </a:solidFill>
                </a:rPr>
                <a:t>  </a:t>
              </a:r>
              <a:r>
                <a:rPr lang="zh-CN" altLang="en-US" sz="4000" b="1" spc="300">
                  <a:solidFill>
                    <a:schemeClr val="bg1">
                      <a:lumMod val="95000"/>
                    </a:schemeClr>
                  </a:solidFill>
                  <a:effectLst>
                    <a:outerShdw blurRad="38100" dist="38100" dir="2700000" algn="tl">
                      <a:srgbClr val="000000">
                        <a:alpha val="43137"/>
                      </a:srgbClr>
                    </a:outerShdw>
                  </a:effectLst>
                </a:rPr>
                <a:t>关注语用之变</a:t>
              </a:r>
            </a:p>
          </p:txBody>
        </p:sp>
      </p:grpSp>
      <p:sp>
        <p:nvSpPr>
          <p:cNvPr id="8" name="文本框 7"/>
          <p:cNvSpPr txBox="1"/>
          <p:nvPr/>
        </p:nvSpPr>
        <p:spPr>
          <a:xfrm>
            <a:off x="2458979" y="4849902"/>
            <a:ext cx="8202967" cy="523220"/>
          </a:xfrm>
          <a:prstGeom prst="rect">
            <a:avLst/>
          </a:prstGeom>
          <a:solidFill>
            <a:srgbClr val="FFFF00"/>
          </a:solidFill>
        </p:spPr>
        <p:txBody>
          <a:bodyPr wrap="square" rtlCol="0">
            <a:spAutoFit/>
          </a:bodyPr>
          <a:lstStyle/>
          <a:p>
            <a:pPr algn="ctr"/>
            <a:r>
              <a:rPr lang="zh-CN" altLang="en-US" sz="2800" b="1">
                <a:solidFill>
                  <a:srgbClr val="FF0000"/>
                </a:solidFill>
                <a:effectLst>
                  <a:outerShdw blurRad="38100" dist="38100" dir="2700000" algn="tl">
                    <a:srgbClr val="000000">
                      <a:alpha val="43137"/>
                    </a:srgbClr>
                  </a:outerShdw>
                </a:effectLst>
              </a:rPr>
              <a:t>关注时代中国，讲好中国故事。</a:t>
            </a:r>
          </a:p>
        </p:txBody>
      </p:sp>
      <p:sp>
        <p:nvSpPr>
          <p:cNvPr id="9" name="文本框 8"/>
          <p:cNvSpPr txBox="1"/>
          <p:nvPr/>
        </p:nvSpPr>
        <p:spPr>
          <a:xfrm>
            <a:off x="4267295" y="5528745"/>
            <a:ext cx="3932808" cy="523220"/>
          </a:xfrm>
          <a:prstGeom prst="rect">
            <a:avLst/>
          </a:prstGeom>
          <a:solidFill>
            <a:srgbClr val="FFFF00"/>
          </a:solidFill>
        </p:spPr>
        <p:txBody>
          <a:bodyPr wrap="square" rtlCol="0">
            <a:spAutoFit/>
          </a:bodyPr>
          <a:lstStyle/>
          <a:p>
            <a:pPr algn="ctr"/>
            <a:r>
              <a:rPr lang="zh-CN" altLang="en-US" sz="2800" b="1">
                <a:solidFill>
                  <a:srgbClr val="FF0000"/>
                </a:solidFill>
                <a:effectLst>
                  <a:outerShdw blurRad="38100" dist="38100" dir="2700000" algn="tl">
                    <a:srgbClr val="000000">
                      <a:alpha val="43137"/>
                    </a:srgbClr>
                  </a:outerShdw>
                </a:effectLst>
              </a:rPr>
              <a:t>真实情境</a:t>
            </a:r>
          </a:p>
        </p:txBody>
      </p:sp>
      <p:sp>
        <p:nvSpPr>
          <p:cNvPr id="10" name="文本框 9"/>
          <p:cNvSpPr txBox="1"/>
          <p:nvPr/>
        </p:nvSpPr>
        <p:spPr>
          <a:xfrm>
            <a:off x="4267295" y="6207588"/>
            <a:ext cx="3932808" cy="523220"/>
          </a:xfrm>
          <a:prstGeom prst="rect">
            <a:avLst/>
          </a:prstGeom>
          <a:solidFill>
            <a:srgbClr val="FFFF00"/>
          </a:solidFill>
        </p:spPr>
        <p:txBody>
          <a:bodyPr wrap="square" rtlCol="0">
            <a:spAutoFit/>
          </a:bodyPr>
          <a:lstStyle/>
          <a:p>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家国情怀</a:t>
            </a:r>
            <a:r>
              <a:rPr lang="en-US" altLang="zh-CN"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立德树人</a:t>
            </a:r>
            <a:endParaRPr lang="zh-CN" altLang="en-US" sz="2800"/>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236084" y="129297"/>
            <a:ext cx="2015231" cy="5585014"/>
            <a:chOff x="914400" y="1023582"/>
            <a:chExt cx="2661313" cy="4503761"/>
          </a:xfrm>
        </p:grpSpPr>
        <p:pic>
          <p:nvPicPr>
            <p:cNvPr id="4" name="图片 3"/>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5" name="文本框 4"/>
            <p:cNvSpPr txBox="1"/>
            <p:nvPr/>
          </p:nvSpPr>
          <p:spPr>
            <a:xfrm>
              <a:off x="1711952" y="1544369"/>
              <a:ext cx="1056769" cy="3218352"/>
            </a:xfrm>
            <a:prstGeom prst="rect">
              <a:avLst/>
            </a:prstGeom>
            <a:noFill/>
          </p:spPr>
          <p:txBody>
            <a:bodyPr vert="eaVert" wrap="square" rtlCol="0">
              <a:spAutoFit/>
            </a:bodyPr>
            <a:lstStyle/>
            <a:p>
              <a:pPr algn="ctr"/>
              <a:r>
                <a:rPr lang="zh-CN" altLang="en-US" sz="4000" b="1" spc="300">
                  <a:solidFill>
                    <a:srgbClr val="FFFF00"/>
                  </a:solidFill>
                  <a:effectLst>
                    <a:outerShdw blurRad="38100" dist="38100" dir="2700000" algn="tl">
                      <a:srgbClr val="000000">
                        <a:alpha val="43137"/>
                      </a:srgbClr>
                    </a:outerShdw>
                  </a:effectLst>
                </a:rPr>
                <a:t>语用不变之宗</a:t>
              </a:r>
            </a:p>
          </p:txBody>
        </p:sp>
      </p:grpSp>
      <p:sp>
        <p:nvSpPr>
          <p:cNvPr id="6" name="文本框 5"/>
          <p:cNvSpPr txBox="1"/>
          <p:nvPr/>
        </p:nvSpPr>
        <p:spPr>
          <a:xfrm>
            <a:off x="4101483" y="546001"/>
            <a:ext cx="4483224" cy="523220"/>
          </a:xfrm>
          <a:prstGeom prst="rect">
            <a:avLst/>
          </a:prstGeom>
          <a:solidFill>
            <a:srgbClr val="FFFF00"/>
          </a:solidFill>
        </p:spPr>
        <p:txBody>
          <a:bodyPr wrap="square" rtlCol="0">
            <a:spAutoFit/>
          </a:bodyPr>
          <a:lstStyle/>
          <a:p>
            <a:pPr algn="ctr"/>
            <a:r>
              <a:rPr lang="zh-CN" altLang="en-US" sz="2800" b="1">
                <a:solidFill>
                  <a:srgbClr val="FF0000"/>
                </a:solidFill>
                <a:effectLst>
                  <a:outerShdw blurRad="38100" dist="38100" dir="2700000" algn="tl">
                    <a:srgbClr val="000000">
                      <a:alpha val="43137"/>
                    </a:srgbClr>
                  </a:outerShdw>
                </a:effectLst>
              </a:rPr>
              <a:t>一个核心：立德树人</a:t>
            </a:r>
          </a:p>
        </p:txBody>
      </p:sp>
      <p:sp>
        <p:nvSpPr>
          <p:cNvPr id="7" name="文本框 6"/>
          <p:cNvSpPr txBox="1"/>
          <p:nvPr/>
        </p:nvSpPr>
        <p:spPr>
          <a:xfrm>
            <a:off x="1899820" y="1383783"/>
            <a:ext cx="10027193" cy="523220"/>
          </a:xfrm>
          <a:prstGeom prst="rect">
            <a:avLst/>
          </a:prstGeom>
          <a:solidFill>
            <a:schemeClr val="bg1"/>
          </a:solidFill>
        </p:spPr>
        <p:txBody>
          <a:bodyPr wrap="square" rtlCol="0">
            <a:spAutoFit/>
          </a:bodyPr>
          <a:lstStyle/>
          <a:p>
            <a:pPr algn="ctr"/>
            <a:r>
              <a:rPr lang="zh-CN" altLang="en-US" sz="2800">
                <a:solidFill>
                  <a:srgbClr val="333333"/>
                </a:solidFill>
                <a:latin typeface="-apple-system"/>
              </a:rPr>
              <a:t>高考语文具有“</a:t>
            </a:r>
            <a:r>
              <a:rPr lang="zh-CN" altLang="en-US" sz="2800" b="1" i="0">
                <a:solidFill>
                  <a:srgbClr val="FF0000"/>
                </a:solidFill>
                <a:effectLst>
                  <a:outerShdw blurRad="38100" dist="38100" dir="2700000" algn="tl">
                    <a:srgbClr val="000000">
                      <a:alpha val="43137"/>
                    </a:srgbClr>
                  </a:outerShdw>
                </a:effectLst>
                <a:latin typeface="-apple-system"/>
              </a:rPr>
              <a:t>立德树人</a:t>
            </a:r>
            <a:r>
              <a:rPr lang="zh-CN" altLang="en-US" sz="2800" b="0" i="0">
                <a:solidFill>
                  <a:srgbClr val="333333"/>
                </a:solidFill>
                <a:effectLst/>
                <a:latin typeface="-apple-system"/>
              </a:rPr>
              <a:t>、服务选才、引导教学”的核心功能。</a:t>
            </a:r>
            <a:endParaRPr lang="zh-CN" altLang="en-US" sz="2800"/>
          </a:p>
        </p:txBody>
      </p:sp>
      <p:sp>
        <p:nvSpPr>
          <p:cNvPr id="11" name="流程图: 可选过程 10"/>
          <p:cNvSpPr/>
          <p:nvPr/>
        </p:nvSpPr>
        <p:spPr>
          <a:xfrm>
            <a:off x="1779147" y="3377625"/>
            <a:ext cx="2414728" cy="745725"/>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effectLst>
                  <a:outerShdw blurRad="38100" dist="38100" dir="2700000" algn="tl">
                    <a:srgbClr val="000000">
                      <a:alpha val="43137"/>
                    </a:srgbClr>
                  </a:outerShdw>
                </a:effectLst>
              </a:rPr>
              <a:t>重视时代热点</a:t>
            </a:r>
          </a:p>
        </p:txBody>
      </p:sp>
      <p:sp>
        <p:nvSpPr>
          <p:cNvPr id="12" name="流程图: 可选过程 11"/>
          <p:cNvSpPr/>
          <p:nvPr/>
        </p:nvSpPr>
        <p:spPr>
          <a:xfrm>
            <a:off x="5316984" y="3377624"/>
            <a:ext cx="2414728" cy="745725"/>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effectLst>
                  <a:outerShdw blurRad="38100" dist="38100" dir="2700000" algn="tl">
                    <a:srgbClr val="000000">
                      <a:alpha val="43137"/>
                    </a:srgbClr>
                  </a:outerShdw>
                </a:effectLst>
              </a:rPr>
              <a:t>重视家国情怀</a:t>
            </a:r>
          </a:p>
        </p:txBody>
      </p:sp>
      <p:sp>
        <p:nvSpPr>
          <p:cNvPr id="13" name="流程图: 可选过程 12"/>
          <p:cNvSpPr/>
          <p:nvPr/>
        </p:nvSpPr>
        <p:spPr>
          <a:xfrm>
            <a:off x="8854821" y="3397273"/>
            <a:ext cx="2414728" cy="745725"/>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effectLst>
                  <a:outerShdw blurRad="38100" dist="38100" dir="2700000" algn="tl">
                    <a:srgbClr val="000000">
                      <a:alpha val="43137"/>
                    </a:srgbClr>
                  </a:outerShdw>
                </a:effectLst>
              </a:rPr>
              <a:t>重视真实情境</a:t>
            </a:r>
          </a:p>
        </p:txBody>
      </p:sp>
      <p:sp>
        <p:nvSpPr>
          <p:cNvPr id="14" name="箭头: 下 13"/>
          <p:cNvSpPr/>
          <p:nvPr/>
        </p:nvSpPr>
        <p:spPr>
          <a:xfrm>
            <a:off x="2367705" y="2047229"/>
            <a:ext cx="1189608" cy="1201997"/>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箭头: 下 14"/>
          <p:cNvSpPr/>
          <p:nvPr/>
        </p:nvSpPr>
        <p:spPr>
          <a:xfrm>
            <a:off x="5878497" y="2069723"/>
            <a:ext cx="1189608" cy="1201997"/>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箭头: 下 15"/>
          <p:cNvSpPr/>
          <p:nvPr/>
        </p:nvSpPr>
        <p:spPr>
          <a:xfrm>
            <a:off x="9467381" y="2069723"/>
            <a:ext cx="1189608" cy="1201997"/>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236084" y="129297"/>
            <a:ext cx="2015231" cy="5585014"/>
            <a:chOff x="914400" y="1023582"/>
            <a:chExt cx="2661313" cy="4503761"/>
          </a:xfrm>
        </p:grpSpPr>
        <p:pic>
          <p:nvPicPr>
            <p:cNvPr id="3" name="图片 2"/>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4" name="文本框 3"/>
            <p:cNvSpPr txBox="1"/>
            <p:nvPr/>
          </p:nvSpPr>
          <p:spPr>
            <a:xfrm>
              <a:off x="1638828" y="1536109"/>
              <a:ext cx="1056769" cy="3218352"/>
            </a:xfrm>
            <a:prstGeom prst="rect">
              <a:avLst/>
            </a:prstGeom>
            <a:noFill/>
          </p:spPr>
          <p:txBody>
            <a:bodyPr vert="eaVert" wrap="square" rtlCol="0">
              <a:spAutoFit/>
            </a:bodyPr>
            <a:lstStyle/>
            <a:p>
              <a:pPr algn="ctr"/>
              <a:r>
                <a:rPr lang="zh-CN" altLang="en-US" sz="4000" b="1" spc="300">
                  <a:solidFill>
                    <a:schemeClr val="bg1">
                      <a:lumMod val="95000"/>
                    </a:schemeClr>
                  </a:solidFill>
                  <a:effectLst>
                    <a:outerShdw blurRad="38100" dist="38100" dir="2700000" algn="tl">
                      <a:srgbClr val="000000">
                        <a:alpha val="43137"/>
                      </a:srgbClr>
                    </a:outerShdw>
                  </a:effectLst>
                </a:rPr>
                <a:t>语用备考策略</a:t>
              </a:r>
            </a:p>
          </p:txBody>
        </p:sp>
      </p:grpSp>
      <p:sp>
        <p:nvSpPr>
          <p:cNvPr id="5" name="文本框 4"/>
          <p:cNvSpPr txBox="1"/>
          <p:nvPr/>
        </p:nvSpPr>
        <p:spPr>
          <a:xfrm>
            <a:off x="1661255" y="484719"/>
            <a:ext cx="9907481" cy="523220"/>
          </a:xfrm>
          <a:prstGeom prst="rect">
            <a:avLst/>
          </a:prstGeom>
          <a:solidFill>
            <a:schemeClr val="bg1"/>
          </a:solidFill>
          <a:effectLst>
            <a:glow rad="228600">
              <a:schemeClr val="accent2">
                <a:satMod val="175000"/>
                <a:alpha val="40000"/>
              </a:schemeClr>
            </a:glow>
          </a:effectLst>
        </p:spPr>
        <p:txBody>
          <a:bodyPr wrap="square" rtlCol="0">
            <a:spAutoFit/>
          </a:bodyPr>
          <a:lstStyle/>
          <a:p>
            <a:r>
              <a:rPr lang="zh-CN" altLang="en-US" sz="2800" b="1">
                <a:solidFill>
                  <a:srgbClr val="FF0000"/>
                </a:solidFill>
                <a:effectLst>
                  <a:outerShdw blurRad="38100" dist="38100" dir="2700000" algn="tl">
                    <a:srgbClr val="000000">
                      <a:alpha val="43137"/>
                    </a:srgbClr>
                  </a:outerShdw>
                </a:effectLst>
                <a:latin typeface="+mn-ea"/>
              </a:rPr>
              <a:t>一、依据考试大纲，训练常考及低频题型</a:t>
            </a:r>
          </a:p>
        </p:txBody>
      </p:sp>
      <p:sp>
        <p:nvSpPr>
          <p:cNvPr id="6" name="文本框 5"/>
          <p:cNvSpPr txBox="1"/>
          <p:nvPr/>
        </p:nvSpPr>
        <p:spPr>
          <a:xfrm>
            <a:off x="1961280" y="1286613"/>
            <a:ext cx="9307430" cy="523220"/>
          </a:xfrm>
          <a:prstGeom prst="rect">
            <a:avLst/>
          </a:prstGeom>
          <a:solidFill>
            <a:srgbClr val="FFFF00"/>
          </a:solidFill>
        </p:spPr>
        <p:txBody>
          <a:bodyPr wrap="square" rtlCol="0">
            <a:spAutoFit/>
          </a:bodyPr>
          <a:lstStyle/>
          <a:p>
            <a:pPr algn="ctr"/>
            <a:r>
              <a:rPr lang="zh-CN" altLang="en-US" sz="2800" b="1">
                <a:latin typeface="+mn-ea"/>
              </a:rPr>
              <a:t>浙江卷近五年常考题型：</a:t>
            </a:r>
            <a:r>
              <a:rPr lang="zh-CN" altLang="en-US" sz="2800" b="1">
                <a:solidFill>
                  <a:srgbClr val="FF0000"/>
                </a:solidFill>
                <a:effectLst>
                  <a:outerShdw blurRad="38100" dist="38100" dir="2700000" algn="tl">
                    <a:srgbClr val="000000">
                      <a:alpha val="43137"/>
                    </a:srgbClr>
                  </a:outerShdw>
                </a:effectLst>
                <a:latin typeface="+mn-ea"/>
              </a:rPr>
              <a:t>补写句子</a:t>
            </a:r>
            <a:r>
              <a:rPr lang="zh-CN" altLang="en-US" sz="2800" b="1">
                <a:latin typeface="+mn-ea"/>
              </a:rPr>
              <a:t>（</a:t>
            </a:r>
            <a:r>
              <a:rPr lang="en-US" altLang="zh-CN" sz="2800" b="1">
                <a:solidFill>
                  <a:srgbClr val="FF0000"/>
                </a:solidFill>
                <a:effectLst>
                  <a:outerShdw blurRad="38100" dist="38100" dir="2700000" algn="tl">
                    <a:srgbClr val="000000">
                      <a:alpha val="43137"/>
                    </a:srgbClr>
                  </a:outerShdw>
                </a:effectLst>
                <a:latin typeface="+mn-ea"/>
              </a:rPr>
              <a:t>3</a:t>
            </a:r>
            <a:r>
              <a:rPr lang="zh-CN" altLang="en-US" sz="2800" b="1">
                <a:latin typeface="+mn-ea"/>
              </a:rPr>
              <a:t>）、</a:t>
            </a:r>
            <a:r>
              <a:rPr lang="zh-CN" altLang="en-US" sz="2800" b="1">
                <a:solidFill>
                  <a:srgbClr val="FF0000"/>
                </a:solidFill>
                <a:effectLst>
                  <a:outerShdw blurRad="38100" dist="38100" dir="2700000" algn="tl">
                    <a:srgbClr val="000000">
                      <a:alpha val="43137"/>
                    </a:srgbClr>
                  </a:outerShdw>
                </a:effectLst>
                <a:latin typeface="+mn-ea"/>
              </a:rPr>
              <a:t>图文转换</a:t>
            </a:r>
            <a:r>
              <a:rPr lang="zh-CN" altLang="en-US" sz="2800" b="1">
                <a:latin typeface="+mn-ea"/>
              </a:rPr>
              <a:t>（</a:t>
            </a:r>
            <a:r>
              <a:rPr lang="en-US" altLang="zh-CN" sz="2800" b="1">
                <a:solidFill>
                  <a:srgbClr val="FF0000"/>
                </a:solidFill>
                <a:effectLst>
                  <a:outerShdw blurRad="38100" dist="38100" dir="2700000" algn="tl">
                    <a:srgbClr val="000000">
                      <a:alpha val="43137"/>
                    </a:srgbClr>
                  </a:outerShdw>
                </a:effectLst>
                <a:latin typeface="+mn-ea"/>
              </a:rPr>
              <a:t>2</a:t>
            </a:r>
            <a:r>
              <a:rPr lang="zh-CN" altLang="en-US" sz="2800" b="1">
                <a:latin typeface="+mn-ea"/>
              </a:rPr>
              <a:t>）</a:t>
            </a:r>
            <a:endParaRPr lang="en-US" altLang="zh-CN" sz="2800" b="1">
              <a:latin typeface="+mn-ea"/>
            </a:endParaRPr>
          </a:p>
        </p:txBody>
      </p:sp>
      <p:graphicFrame>
        <p:nvGraphicFramePr>
          <p:cNvPr id="9" name="表格 9"/>
          <p:cNvGraphicFramePr>
            <a:graphicFrameLocks noGrp="1"/>
          </p:cNvGraphicFramePr>
          <p:nvPr/>
        </p:nvGraphicFramePr>
        <p:xfrm>
          <a:off x="1661255" y="2011680"/>
          <a:ext cx="9907481" cy="3261360"/>
        </p:xfrm>
        <a:graphic>
          <a:graphicData uri="http://schemas.openxmlformats.org/drawingml/2006/table">
            <a:tbl>
              <a:tblPr firstRow="1" bandRow="1">
                <a:tableStyleId>{5C22544A-7EE6-4342-B048-85BDC9FD1C3A}</a:tableStyleId>
              </a:tblPr>
              <a:tblGrid>
                <a:gridCol w="886002"/>
                <a:gridCol w="2127380"/>
                <a:gridCol w="1594129"/>
                <a:gridCol w="3177075"/>
                <a:gridCol w="2122895"/>
              </a:tblGrid>
              <a:tr h="307094">
                <a:tc gridSpan="5">
                  <a:txBody>
                    <a:bodyPr vert="horz" wrap="square"/>
                    <a:lstStyle/>
                    <a:p>
                      <a:pPr algn="ctr"/>
                      <a:r>
                        <a:rPr lang="zh-CN" altLang="en-US" sz="2800">
                          <a:effectLst>
                            <a:outerShdw blurRad="38100" dist="38100" dir="2700000" algn="tl">
                              <a:srgbClr val="000000">
                                <a:alpha val="43137"/>
                              </a:srgbClr>
                            </a:outerShdw>
                          </a:effectLst>
                        </a:rPr>
                        <a:t>全国卷近五年语用考查内容</a:t>
                      </a:r>
                    </a:p>
                  </a:txBody>
                  <a:tcPr>
                    <a:solidFill>
                      <a:schemeClr val="accent4"/>
                    </a:solidFill>
                  </a:tcPr>
                </a:tc>
                <a:tc hMerge="1">
                  <a:txBody>
                    <a:bodyPr vert="horz" wrap="square"/>
                    <a:lstStyle/>
                    <a:p>
                      <a:endParaRPr lang="zh-CN"/>
                    </a:p>
                  </a:txBody>
                  <a:tcPr/>
                </a:tc>
                <a:tc hMerge="1">
                  <a:txBody>
                    <a:bodyPr vert="horz" wrap="square"/>
                    <a:lstStyle/>
                    <a:p>
                      <a:endParaRPr lang="zh-CN"/>
                    </a:p>
                  </a:txBody>
                  <a:tcPr/>
                </a:tc>
                <a:tc hMerge="1">
                  <a:txBody>
                    <a:bodyPr vert="horz" wrap="square"/>
                    <a:lstStyle/>
                    <a:p>
                      <a:endParaRPr lang="zh-CN"/>
                    </a:p>
                  </a:txBody>
                  <a:tcPr/>
                </a:tc>
                <a:tc hMerge="1">
                  <a:txBody>
                    <a:bodyPr vert="horz" wrap="square"/>
                    <a:lstStyle/>
                    <a:p>
                      <a:endParaRPr lang="zh-CN"/>
                    </a:p>
                  </a:txBody>
                  <a:tcPr/>
                </a:tc>
              </a:tr>
              <a:tr h="307094">
                <a:tc>
                  <a:txBody>
                    <a:bodyPr vert="horz" wrap="square"/>
                    <a:lstStyle/>
                    <a:p>
                      <a:pPr algn="ctr"/>
                      <a:r>
                        <a:rPr lang="zh-CN" altLang="en-US" sz="2400" b="1">
                          <a:solidFill>
                            <a:schemeClr val="bg1"/>
                          </a:solidFill>
                        </a:rPr>
                        <a:t>年份</a:t>
                      </a:r>
                    </a:p>
                  </a:txBody>
                  <a:tcPr>
                    <a:solidFill>
                      <a:schemeClr val="accent2">
                        <a:lumMod val="75000"/>
                      </a:schemeClr>
                    </a:solidFill>
                  </a:tcPr>
                </a:tc>
                <a:tc>
                  <a:txBody>
                    <a:bodyPr vert="horz" wrap="square"/>
                    <a:lstStyle/>
                    <a:p>
                      <a:pPr algn="ctr"/>
                      <a:r>
                        <a:rPr lang="zh-CN" altLang="en-US" sz="2400" b="1">
                          <a:solidFill>
                            <a:schemeClr val="bg1"/>
                          </a:solidFill>
                        </a:rPr>
                        <a:t>题型</a:t>
                      </a:r>
                      <a:r>
                        <a:rPr lang="en-US" altLang="zh-CN" sz="2400" b="1">
                          <a:solidFill>
                            <a:schemeClr val="bg1"/>
                          </a:solidFill>
                        </a:rPr>
                        <a:t>1</a:t>
                      </a:r>
                      <a:endParaRPr lang="zh-CN" altLang="en-US" sz="2400" b="1">
                        <a:solidFill>
                          <a:schemeClr val="bg1"/>
                        </a:solidFill>
                      </a:endParaRPr>
                    </a:p>
                  </a:txBody>
                  <a:tcPr>
                    <a:solidFill>
                      <a:schemeClr val="accent2">
                        <a:lumMod val="75000"/>
                      </a:schemeClr>
                    </a:solidFill>
                  </a:tcPr>
                </a:tc>
                <a:tc>
                  <a:txBody>
                    <a:bodyPr vert="horz" wrap="square"/>
                    <a:lstStyle/>
                    <a:p>
                      <a:pPr algn="ctr"/>
                      <a:r>
                        <a:rPr lang="zh-CN" altLang="en-US" sz="2400" b="1">
                          <a:solidFill>
                            <a:schemeClr val="bg1"/>
                          </a:solidFill>
                        </a:rPr>
                        <a:t>题型</a:t>
                      </a:r>
                      <a:r>
                        <a:rPr lang="en-US" altLang="zh-CN" sz="2400" b="1">
                          <a:solidFill>
                            <a:schemeClr val="bg1"/>
                          </a:solidFill>
                        </a:rPr>
                        <a:t>2</a:t>
                      </a:r>
                      <a:endParaRPr lang="zh-CN" altLang="en-US" sz="2400" b="1">
                        <a:solidFill>
                          <a:schemeClr val="bg1"/>
                        </a:solidFill>
                      </a:endParaRPr>
                    </a:p>
                  </a:txBody>
                  <a:tcPr>
                    <a:solidFill>
                      <a:schemeClr val="accent2">
                        <a:lumMod val="75000"/>
                      </a:schemeClr>
                    </a:solidFill>
                  </a:tcPr>
                </a:tc>
                <a:tc>
                  <a:txBody>
                    <a:bodyPr vert="horz" wrap="square"/>
                    <a:lstStyle/>
                    <a:p>
                      <a:pPr algn="ctr"/>
                      <a:r>
                        <a:rPr lang="zh-CN" altLang="en-US" sz="2400" b="1">
                          <a:solidFill>
                            <a:schemeClr val="bg1"/>
                          </a:solidFill>
                        </a:rPr>
                        <a:t>题型</a:t>
                      </a:r>
                      <a:r>
                        <a:rPr lang="en-US" altLang="zh-CN" sz="2400" b="1">
                          <a:solidFill>
                            <a:schemeClr val="bg1"/>
                          </a:solidFill>
                        </a:rPr>
                        <a:t>3</a:t>
                      </a:r>
                      <a:endParaRPr lang="zh-CN" altLang="en-US" sz="2400" b="1">
                        <a:solidFill>
                          <a:schemeClr val="bg1"/>
                        </a:solidFill>
                      </a:endParaRPr>
                    </a:p>
                  </a:txBody>
                  <a:tcPr>
                    <a:solidFill>
                      <a:schemeClr val="accent2">
                        <a:lumMod val="75000"/>
                      </a:schemeClr>
                    </a:solidFill>
                  </a:tcPr>
                </a:tc>
                <a:tc>
                  <a:txBody>
                    <a:bodyPr vert="horz" wrap="square"/>
                    <a:lstStyle/>
                    <a:p>
                      <a:pPr algn="ctr"/>
                      <a:r>
                        <a:rPr lang="zh-CN" altLang="en-US" sz="2400" b="1">
                          <a:solidFill>
                            <a:schemeClr val="bg1"/>
                          </a:solidFill>
                        </a:rPr>
                        <a:t>题型</a:t>
                      </a:r>
                      <a:r>
                        <a:rPr lang="en-US" altLang="zh-CN" sz="2400" b="1">
                          <a:solidFill>
                            <a:schemeClr val="bg1"/>
                          </a:solidFill>
                        </a:rPr>
                        <a:t>4</a:t>
                      </a:r>
                      <a:endParaRPr lang="zh-CN" altLang="en-US" sz="2400" b="1">
                        <a:solidFill>
                          <a:schemeClr val="bg1"/>
                        </a:solidFill>
                      </a:endParaRPr>
                    </a:p>
                  </a:txBody>
                  <a:tcPr>
                    <a:solidFill>
                      <a:schemeClr val="accent2">
                        <a:lumMod val="75000"/>
                      </a:schemeClr>
                    </a:solidFill>
                  </a:tcPr>
                </a:tc>
              </a:tr>
              <a:tr h="370840">
                <a:tc>
                  <a:txBody>
                    <a:bodyPr vert="horz" wrap="square"/>
                    <a:lstStyle/>
                    <a:p>
                      <a:pPr algn="ctr"/>
                      <a:r>
                        <a:rPr lang="en-US" altLang="zh-CN" sz="2400">
                          <a:latin typeface="+mn-ea"/>
                          <a:ea typeface="+mn-ea"/>
                        </a:rPr>
                        <a:t>2017</a:t>
                      </a:r>
                      <a:endParaRPr lang="zh-CN" altLang="en-US" sz="2400">
                        <a:latin typeface="+mn-ea"/>
                        <a:ea typeface="+mn-ea"/>
                      </a:endParaRPr>
                    </a:p>
                  </a:txBody>
                  <a:tcPr/>
                </a:tc>
                <a:tc>
                  <a:txBody>
                    <a:bodyPr vert="horz" wrap="square"/>
                    <a:lstStyle/>
                    <a:p>
                      <a:pPr algn="ctr"/>
                      <a:r>
                        <a:rPr lang="zh-CN" altLang="en-US" sz="2400">
                          <a:latin typeface="+mn-ea"/>
                          <a:ea typeface="+mn-ea"/>
                        </a:rPr>
                        <a:t>表达得体</a:t>
                      </a:r>
                    </a:p>
                  </a:txBody>
                  <a:tcPr>
                    <a:solidFill>
                      <a:srgbClr val="92D050"/>
                    </a:solidFill>
                  </a:tcPr>
                </a:tc>
                <a:tc>
                  <a:txBody>
                    <a:bodyPr vert="horz" wrap="square"/>
                    <a:lstStyle/>
                    <a:p>
                      <a:pPr algn="ctr"/>
                      <a:r>
                        <a:rPr lang="zh-CN" altLang="en-US" sz="2400" b="1">
                          <a:solidFill>
                            <a:srgbClr val="FF0000"/>
                          </a:solidFill>
                          <a:effectLst/>
                          <a:latin typeface="+mn-ea"/>
                          <a:ea typeface="+mn-ea"/>
                        </a:rPr>
                        <a:t>补写句子</a:t>
                      </a:r>
                    </a:p>
                  </a:txBody>
                  <a:tcPr>
                    <a:solidFill>
                      <a:srgbClr val="FFFF00"/>
                    </a:solidFill>
                  </a:tcPr>
                </a:tc>
                <a:tc>
                  <a:txBody>
                    <a:bodyPr vert="horz" wrap="square"/>
                    <a:lstStyle/>
                    <a:p>
                      <a:pPr algn="ctr"/>
                      <a:r>
                        <a:rPr lang="zh-CN" altLang="en-US" sz="2400" b="1">
                          <a:solidFill>
                            <a:srgbClr val="FF0000"/>
                          </a:solidFill>
                          <a:effectLst/>
                          <a:latin typeface="+mn-ea"/>
                          <a:ea typeface="+mn-ea"/>
                        </a:rPr>
                        <a:t>图文转换</a:t>
                      </a:r>
                    </a:p>
                  </a:txBody>
                  <a:tcPr>
                    <a:solidFill>
                      <a:srgbClr val="FFFF00"/>
                    </a:solidFill>
                  </a:tcPr>
                </a:tc>
                <a:tc>
                  <a:txBody>
                    <a:bodyPr vert="horz" wrap="square"/>
                    <a:lstStyle/>
                    <a:p>
                      <a:pPr algn="ctr"/>
                      <a:r>
                        <a:rPr lang="zh-CN" altLang="en-US" sz="2400"/>
                        <a:t>推断题</a:t>
                      </a:r>
                    </a:p>
                  </a:txBody>
                  <a:tcPr/>
                </a:tc>
              </a:tr>
              <a:tr h="370840">
                <a:tc>
                  <a:txBody>
                    <a:bodyPr vert="horz" wrap="square"/>
                    <a:lstStyle/>
                    <a:p>
                      <a:pPr algn="ctr"/>
                      <a:r>
                        <a:rPr lang="en-US" altLang="zh-CN" sz="2400">
                          <a:latin typeface="+mn-ea"/>
                          <a:ea typeface="+mn-ea"/>
                        </a:rPr>
                        <a:t>2018</a:t>
                      </a:r>
                      <a:endParaRPr lang="zh-CN" altLang="en-US" sz="2400">
                        <a:latin typeface="+mn-ea"/>
                        <a:ea typeface="+mn-ea"/>
                      </a:endParaRPr>
                    </a:p>
                  </a:txBody>
                  <a:tcPr/>
                </a:tc>
                <a:tc>
                  <a:txBody>
                    <a:bodyPr vert="horz" wrap="square"/>
                    <a:lstStyle/>
                    <a:p>
                      <a:pPr algn="ctr"/>
                      <a:r>
                        <a:rPr lang="zh-CN" altLang="en-US" sz="2400">
                          <a:latin typeface="+mn-ea"/>
                          <a:ea typeface="+mn-ea"/>
                        </a:rPr>
                        <a:t>表达得体</a:t>
                      </a:r>
                    </a:p>
                  </a:txBody>
                  <a:tcPr>
                    <a:solidFill>
                      <a:srgbClr val="92D050"/>
                    </a:solidFill>
                  </a:tcPr>
                </a:tc>
                <a:tc>
                  <a:txBody>
                    <a:bodyPr vert="horz" wrap="square"/>
                    <a:lstStyle/>
                    <a:p>
                      <a:pPr algn="ctr"/>
                      <a:r>
                        <a:rPr lang="zh-CN" altLang="en-US" sz="2400" b="1">
                          <a:solidFill>
                            <a:srgbClr val="FF0000"/>
                          </a:solidFill>
                          <a:effectLst/>
                          <a:latin typeface="+mn-ea"/>
                          <a:ea typeface="+mn-ea"/>
                        </a:rPr>
                        <a:t>补写句子</a:t>
                      </a:r>
                    </a:p>
                  </a:txBody>
                  <a:tcPr>
                    <a:solidFill>
                      <a:srgbClr val="FFFF00"/>
                    </a:solidFill>
                  </a:tcPr>
                </a:tc>
                <a:tc>
                  <a:txBody>
                    <a:bodyPr vert="horz" wrap="square"/>
                    <a:lstStyle/>
                    <a:p>
                      <a:pPr algn="ctr"/>
                      <a:r>
                        <a:rPr lang="zh-CN" altLang="en-US" sz="2400" b="1">
                          <a:solidFill>
                            <a:srgbClr val="FF0000"/>
                          </a:solidFill>
                          <a:effectLst/>
                          <a:latin typeface="+mn-ea"/>
                          <a:ea typeface="+mn-ea"/>
                        </a:rPr>
                        <a:t>图文转换</a:t>
                      </a:r>
                      <a:endParaRPr lang="en-US" altLang="zh-CN" sz="2400" b="1">
                        <a:solidFill>
                          <a:srgbClr val="FF0000"/>
                        </a:solidFill>
                        <a:effectLst/>
                        <a:latin typeface="+mn-ea"/>
                        <a:ea typeface="+mn-ea"/>
                      </a:endParaRPr>
                    </a:p>
                  </a:txBody>
                  <a:tcPr>
                    <a:solidFill>
                      <a:srgbClr val="FFFF00"/>
                    </a:solidFill>
                  </a:tcPr>
                </a:tc>
                <a:tc>
                  <a:txBody>
                    <a:bodyPr vert="horz" wrap="square"/>
                    <a:lstStyle/>
                    <a:p>
                      <a:pPr algn="ctr"/>
                      <a:r>
                        <a:rPr lang="zh-CN" altLang="en-US" sz="2400"/>
                        <a:t>仿写句子</a:t>
                      </a:r>
                    </a:p>
                  </a:txBody>
                  <a:tcPr/>
                </a:tc>
              </a:tr>
              <a:tr h="370840">
                <a:tc>
                  <a:txBody>
                    <a:bodyPr vert="horz" wrap="square"/>
                    <a:lstStyle/>
                    <a:p>
                      <a:pPr algn="ctr"/>
                      <a:r>
                        <a:rPr lang="en-US" altLang="zh-CN" sz="2400">
                          <a:latin typeface="+mn-ea"/>
                          <a:ea typeface="+mn-ea"/>
                        </a:rPr>
                        <a:t>2019</a:t>
                      </a:r>
                      <a:endParaRPr lang="zh-CN" altLang="en-US" sz="2400">
                        <a:latin typeface="+mn-ea"/>
                        <a:ea typeface="+mn-ea"/>
                      </a:endParaRPr>
                    </a:p>
                  </a:txBody>
                  <a:tcPr/>
                </a:tc>
                <a:tc>
                  <a:txBody>
                    <a:bodyPr vert="horz" wrap="square"/>
                    <a:lstStyle/>
                    <a:p>
                      <a:pPr algn="ctr"/>
                      <a:r>
                        <a:rPr lang="zh-CN" altLang="en-US" sz="2400">
                          <a:latin typeface="+mn-ea"/>
                          <a:ea typeface="+mn-ea"/>
                        </a:rPr>
                        <a:t>压缩新闻语段</a:t>
                      </a:r>
                    </a:p>
                  </a:txBody>
                  <a:tcPr>
                    <a:solidFill>
                      <a:srgbClr val="00B0F0"/>
                    </a:solidFill>
                  </a:tcPr>
                </a:tc>
                <a:tc>
                  <a:txBody>
                    <a:bodyPr vert="horz" wrap="square"/>
                    <a:lstStyle/>
                    <a:p>
                      <a:pPr algn="ctr"/>
                      <a:r>
                        <a:rPr lang="zh-CN" altLang="en-US" sz="2400" b="1">
                          <a:solidFill>
                            <a:srgbClr val="FF0000"/>
                          </a:solidFill>
                          <a:effectLst/>
                          <a:latin typeface="+mn-ea"/>
                          <a:ea typeface="+mn-ea"/>
                        </a:rPr>
                        <a:t>补写句子</a:t>
                      </a:r>
                    </a:p>
                  </a:txBody>
                  <a:tcPr>
                    <a:solidFill>
                      <a:srgbClr val="FFFF00"/>
                    </a:solidFill>
                  </a:tcPr>
                </a:tc>
                <a:tc>
                  <a:txBody>
                    <a:bodyPr vert="horz" wrap="square"/>
                    <a:lstStyle/>
                    <a:p>
                      <a:pPr algn="ctr"/>
                      <a:endParaRPr lang="zh-CN" altLang="en-US" sz="2400">
                        <a:latin typeface="+mn-ea"/>
                        <a:ea typeface="+mn-ea"/>
                      </a:endParaRPr>
                    </a:p>
                  </a:txBody>
                  <a:tcPr/>
                </a:tc>
                <a:tc>
                  <a:txBody>
                    <a:bodyPr vert="horz" wrap="square"/>
                    <a:lstStyle/>
                    <a:p>
                      <a:pPr algn="ctr"/>
                      <a:endParaRPr lang="zh-CN" altLang="en-US" sz="2400"/>
                    </a:p>
                  </a:txBody>
                  <a:tcPr/>
                </a:tc>
              </a:tr>
              <a:tr h="370840">
                <a:tc>
                  <a:txBody>
                    <a:bodyPr vert="horz" wrap="square"/>
                    <a:lstStyle/>
                    <a:p>
                      <a:pPr algn="ctr"/>
                      <a:r>
                        <a:rPr lang="en-US" altLang="zh-CN" sz="2400">
                          <a:latin typeface="+mn-ea"/>
                          <a:ea typeface="+mn-ea"/>
                        </a:rPr>
                        <a:t>2020</a:t>
                      </a:r>
                      <a:endParaRPr lang="zh-CN" altLang="en-US" sz="2400">
                        <a:latin typeface="+mn-ea"/>
                        <a:ea typeface="+mn-ea"/>
                      </a:endParaRPr>
                    </a:p>
                  </a:txBody>
                  <a:tcPr/>
                </a:tc>
                <a:tc>
                  <a:txBody>
                    <a:bodyPr vert="horz" wrap="square"/>
                    <a:lstStyle/>
                    <a:p>
                      <a:pPr algn="ctr"/>
                      <a:r>
                        <a:rPr lang="zh-CN" altLang="en-US" sz="2400">
                          <a:latin typeface="+mn-ea"/>
                          <a:ea typeface="+mn-ea"/>
                        </a:rPr>
                        <a:t>压缩新闻语段</a:t>
                      </a:r>
                    </a:p>
                  </a:txBody>
                  <a:tcPr>
                    <a:solidFill>
                      <a:srgbClr val="00B0F0"/>
                    </a:solidFill>
                  </a:tcPr>
                </a:tc>
                <a:tc>
                  <a:txBody>
                    <a:bodyPr vert="horz" wrap="square"/>
                    <a:lstStyle/>
                    <a:p>
                      <a:pPr algn="ctr"/>
                      <a:r>
                        <a:rPr lang="zh-CN" altLang="en-US" sz="2400" b="1">
                          <a:solidFill>
                            <a:srgbClr val="FF0000"/>
                          </a:solidFill>
                          <a:effectLst/>
                          <a:latin typeface="+mn-ea"/>
                          <a:ea typeface="+mn-ea"/>
                        </a:rPr>
                        <a:t>补写句子</a:t>
                      </a:r>
                    </a:p>
                  </a:txBody>
                  <a:tcPr>
                    <a:solidFill>
                      <a:srgbClr val="FFFF00"/>
                    </a:solidFill>
                  </a:tcPr>
                </a:tc>
                <a:tc>
                  <a:txBody>
                    <a:bodyPr vert="horz" wrap="square"/>
                    <a:lstStyle/>
                    <a:p>
                      <a:pPr algn="ctr"/>
                      <a:r>
                        <a:rPr lang="zh-CN" altLang="en-US" sz="2400">
                          <a:latin typeface="+mn-ea"/>
                          <a:ea typeface="+mn-ea"/>
                        </a:rPr>
                        <a:t>分析修辞</a:t>
                      </a:r>
                    </a:p>
                  </a:txBody>
                  <a:tcPr>
                    <a:solidFill>
                      <a:srgbClr val="00B050"/>
                    </a:solidFill>
                  </a:tcPr>
                </a:tc>
                <a:tc>
                  <a:txBody>
                    <a:bodyPr vert="horz" wrap="square"/>
                    <a:lstStyle/>
                    <a:p>
                      <a:pPr algn="ctr"/>
                      <a:r>
                        <a:rPr lang="zh-CN" altLang="en-US" sz="2400"/>
                        <a:t>表达生动</a:t>
                      </a:r>
                    </a:p>
                  </a:txBody>
                  <a:tcPr/>
                </a:tc>
              </a:tr>
              <a:tr h="370840">
                <a:tc>
                  <a:txBody>
                    <a:bodyPr vert="horz" wrap="square"/>
                    <a:lstStyle/>
                    <a:p>
                      <a:pPr algn="ctr"/>
                      <a:r>
                        <a:rPr lang="en-US" altLang="zh-CN" sz="2400">
                          <a:latin typeface="+mn-ea"/>
                          <a:ea typeface="+mn-ea"/>
                        </a:rPr>
                        <a:t>2021</a:t>
                      </a:r>
                      <a:endParaRPr lang="zh-CN" altLang="en-US" sz="2400">
                        <a:latin typeface="+mn-ea"/>
                        <a:ea typeface="+mn-ea"/>
                      </a:endParaRPr>
                    </a:p>
                  </a:txBody>
                  <a:tcPr/>
                </a:tc>
                <a:tc>
                  <a:txBody>
                    <a:bodyPr vert="horz" wrap="square"/>
                    <a:lstStyle/>
                    <a:p>
                      <a:pPr algn="ctr"/>
                      <a:r>
                        <a:rPr lang="zh-CN" altLang="en-US" sz="2400">
                          <a:latin typeface="+mn-ea"/>
                          <a:ea typeface="+mn-ea"/>
                        </a:rPr>
                        <a:t>分析修辞</a:t>
                      </a:r>
                    </a:p>
                  </a:txBody>
                  <a:tcPr>
                    <a:solidFill>
                      <a:srgbClr val="00B050"/>
                    </a:solidFill>
                  </a:tcPr>
                </a:tc>
                <a:tc>
                  <a:txBody>
                    <a:bodyPr vert="horz" wrap="square"/>
                    <a:lstStyle/>
                    <a:p>
                      <a:pPr algn="ctr"/>
                      <a:r>
                        <a:rPr lang="zh-CN" altLang="en-US" sz="2400" b="1">
                          <a:solidFill>
                            <a:srgbClr val="FF0000"/>
                          </a:solidFill>
                          <a:effectLst/>
                          <a:latin typeface="+mn-ea"/>
                          <a:ea typeface="+mn-ea"/>
                        </a:rPr>
                        <a:t>补写句子</a:t>
                      </a:r>
                    </a:p>
                  </a:txBody>
                  <a:tcPr>
                    <a:solidFill>
                      <a:srgbClr val="FFFF00"/>
                    </a:solidFill>
                  </a:tcPr>
                </a:tc>
                <a:tc>
                  <a:txBody>
                    <a:bodyPr vert="horz" wrap="square"/>
                    <a:lstStyle/>
                    <a:p>
                      <a:pPr algn="ctr"/>
                      <a:r>
                        <a:rPr lang="zh-CN" altLang="en-US" sz="2400">
                          <a:latin typeface="+mn-ea"/>
                          <a:ea typeface="+mn-ea"/>
                        </a:rPr>
                        <a:t>概括内容</a:t>
                      </a:r>
                      <a:endParaRPr lang="en-US" altLang="zh-CN" sz="2400">
                        <a:latin typeface="+mn-ea"/>
                        <a:ea typeface="+mn-ea"/>
                      </a:endParaRPr>
                    </a:p>
                  </a:txBody>
                  <a:tcP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400">
                          <a:latin typeface="+mn-ea"/>
                          <a:ea typeface="+mn-ea"/>
                        </a:rPr>
                        <a:t>句式</a:t>
                      </a:r>
                    </a:p>
                  </a:txBody>
                  <a:tcPr/>
                </a:tc>
              </a:tr>
            </a:tbl>
          </a:graphicData>
        </a:graphic>
      </p:graphicFrame>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236084" y="129297"/>
            <a:ext cx="2015231" cy="5585014"/>
            <a:chOff x="914400" y="1023582"/>
            <a:chExt cx="2661313" cy="4503761"/>
          </a:xfrm>
        </p:grpSpPr>
        <p:pic>
          <p:nvPicPr>
            <p:cNvPr id="3" name="图片 2"/>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4" name="文本框 3"/>
            <p:cNvSpPr txBox="1"/>
            <p:nvPr/>
          </p:nvSpPr>
          <p:spPr>
            <a:xfrm>
              <a:off x="1716671" y="1554444"/>
              <a:ext cx="1056769" cy="3218352"/>
            </a:xfrm>
            <a:prstGeom prst="rect">
              <a:avLst/>
            </a:prstGeom>
            <a:noFill/>
          </p:spPr>
          <p:txBody>
            <a:bodyPr vert="eaVert" wrap="square" rtlCol="0">
              <a:spAutoFit/>
            </a:bodyPr>
            <a:lstStyle/>
            <a:p>
              <a:pPr algn="ctr"/>
              <a:r>
                <a:rPr lang="zh-CN" altLang="en-US" sz="4000" b="1" spc="300">
                  <a:solidFill>
                    <a:schemeClr val="bg1">
                      <a:lumMod val="95000"/>
                    </a:schemeClr>
                  </a:solidFill>
                  <a:effectLst>
                    <a:outerShdw blurRad="38100" dist="38100" dir="2700000" algn="tl">
                      <a:srgbClr val="000000">
                        <a:alpha val="43137"/>
                      </a:srgbClr>
                    </a:outerShdw>
                  </a:effectLst>
                </a:rPr>
                <a:t>语用备考策略</a:t>
              </a:r>
            </a:p>
          </p:txBody>
        </p:sp>
      </p:grpSp>
      <p:sp>
        <p:nvSpPr>
          <p:cNvPr id="5" name="文本框 4"/>
          <p:cNvSpPr txBox="1"/>
          <p:nvPr/>
        </p:nvSpPr>
        <p:spPr>
          <a:xfrm>
            <a:off x="1566275" y="344874"/>
            <a:ext cx="10124982" cy="523220"/>
          </a:xfrm>
          <a:prstGeom prst="rect">
            <a:avLst/>
          </a:prstGeom>
          <a:solidFill>
            <a:schemeClr val="bg1"/>
          </a:solidFill>
          <a:effectLst>
            <a:glow rad="101600">
              <a:schemeClr val="accent2">
                <a:satMod val="175000"/>
                <a:alpha val="40000"/>
              </a:schemeClr>
            </a:glow>
          </a:effectLst>
        </p:spPr>
        <p:txBody>
          <a:bodyPr wrap="square" rtlCol="0">
            <a:spAutoFit/>
          </a:bodyPr>
          <a:lstStyle/>
          <a:p>
            <a:r>
              <a:rPr lang="zh-CN" altLang="en-US" sz="2800" b="1">
                <a:solidFill>
                  <a:srgbClr val="FF0000"/>
                </a:solidFill>
                <a:effectLst>
                  <a:outerShdw blurRad="38100" dist="38100" dir="2700000" algn="tl">
                    <a:srgbClr val="000000">
                      <a:alpha val="43137"/>
                    </a:srgbClr>
                  </a:outerShdw>
                </a:effectLst>
                <a:latin typeface="+mn-ea"/>
              </a:rPr>
              <a:t>二、结合时代热点，在真实情境中“实战”</a:t>
            </a:r>
            <a:endParaRPr lang="en-US" altLang="zh-CN" sz="2800" b="1">
              <a:solidFill>
                <a:srgbClr val="FF0000"/>
              </a:solidFill>
              <a:effectLst>
                <a:outerShdw blurRad="38100" dist="38100" dir="2700000" algn="tl">
                  <a:srgbClr val="000000">
                    <a:alpha val="43137"/>
                  </a:srgbClr>
                </a:outerShdw>
              </a:effectLst>
              <a:latin typeface="+mn-ea"/>
            </a:endParaRPr>
          </a:p>
        </p:txBody>
      </p:sp>
      <p:sp>
        <p:nvSpPr>
          <p:cNvPr id="6" name="文本框 5"/>
          <p:cNvSpPr txBox="1"/>
          <p:nvPr/>
        </p:nvSpPr>
        <p:spPr>
          <a:xfrm>
            <a:off x="1483567" y="1083671"/>
            <a:ext cx="10291666" cy="3847207"/>
          </a:xfrm>
          <a:prstGeom prst="rect">
            <a:avLst/>
          </a:prstGeom>
          <a:solidFill>
            <a:schemeClr val="bg1"/>
          </a:solidFill>
        </p:spPr>
        <p:txBody>
          <a:bodyPr wrap="square" rtlCol="0">
            <a:spAutoFit/>
          </a:bodyPr>
          <a:lstStyle/>
          <a:p>
            <a:r>
              <a:rPr lang="zh-CN" altLang="en-US" sz="2400"/>
              <a:t>    </a:t>
            </a:r>
            <a:r>
              <a:rPr lang="zh-CN" altLang="en-US" sz="2800"/>
              <a:t>   </a:t>
            </a:r>
            <a:r>
              <a:rPr lang="zh-CN" altLang="en-US" sz="2800">
                <a:latin typeface="+mn-ea"/>
              </a:rPr>
              <a:t>新华社香港</a:t>
            </a:r>
            <a:r>
              <a:rPr lang="en-US" altLang="zh-CN" sz="2800">
                <a:latin typeface="+mn-ea"/>
              </a:rPr>
              <a:t>6</a:t>
            </a:r>
            <a:r>
              <a:rPr lang="zh-CN" altLang="en-US" sz="2800">
                <a:latin typeface="+mn-ea"/>
              </a:rPr>
              <a:t>月</a:t>
            </a:r>
            <a:r>
              <a:rPr lang="en-US" altLang="zh-CN" sz="2800">
                <a:latin typeface="+mn-ea"/>
              </a:rPr>
              <a:t>3</a:t>
            </a:r>
            <a:r>
              <a:rPr lang="zh-CN" altLang="en-US" sz="2800">
                <a:latin typeface="+mn-ea"/>
              </a:rPr>
              <a:t>日电   </a:t>
            </a:r>
            <a:r>
              <a:rPr lang="zh-CN" altLang="en-US" sz="2400">
                <a:latin typeface="+mn-ea"/>
              </a:rPr>
              <a:t>香港将于</a:t>
            </a:r>
            <a:r>
              <a:rPr lang="en-US" altLang="zh-CN" sz="2400">
                <a:latin typeface="+mn-ea"/>
              </a:rPr>
              <a:t>2021/2022</a:t>
            </a:r>
            <a:r>
              <a:rPr lang="zh-CN" altLang="en-US" sz="2400">
                <a:latin typeface="+mn-ea"/>
              </a:rPr>
              <a:t>学年起在中四</a:t>
            </a:r>
            <a:r>
              <a:rPr lang="en-US" altLang="zh-CN" sz="2400">
                <a:latin typeface="+mn-ea"/>
              </a:rPr>
              <a:t>(</a:t>
            </a:r>
            <a:r>
              <a:rPr lang="zh-CN" altLang="en-US" sz="2400">
                <a:latin typeface="+mn-ea"/>
              </a:rPr>
              <a:t>相当于内地高一</a:t>
            </a:r>
            <a:r>
              <a:rPr lang="en-US" altLang="zh-CN" sz="2400">
                <a:latin typeface="+mn-ea"/>
              </a:rPr>
              <a:t>)</a:t>
            </a:r>
            <a:r>
              <a:rPr lang="zh-CN" altLang="en-US" sz="2400">
                <a:latin typeface="+mn-ea"/>
              </a:rPr>
              <a:t>年级推行“公民与社会发展科”课程，着重培养学生国民身份认同。教育界人士认为，新课程能更有系统地让学生认识国家发展。</a:t>
            </a:r>
            <a:endParaRPr lang="en-US" altLang="zh-CN" sz="2400">
              <a:latin typeface="+mn-ea"/>
            </a:endParaRPr>
          </a:p>
          <a:p>
            <a:r>
              <a:rPr lang="zh-CN" altLang="en-US" sz="2400">
                <a:latin typeface="+mn-ea"/>
              </a:rPr>
              <a:t>    香港特区政府教育局于</a:t>
            </a:r>
            <a:r>
              <a:rPr lang="en-US" altLang="zh-CN" sz="2400">
                <a:latin typeface="+mn-ea"/>
              </a:rPr>
              <a:t>4</a:t>
            </a:r>
            <a:r>
              <a:rPr lang="zh-CN" altLang="en-US" sz="2400">
                <a:latin typeface="+mn-ea"/>
              </a:rPr>
              <a:t>月宣布，优化高中</a:t>
            </a:r>
            <a:r>
              <a:rPr lang="en-US" altLang="zh-CN" sz="2400">
                <a:latin typeface="+mn-ea"/>
              </a:rPr>
              <a:t>4</a:t>
            </a:r>
            <a:r>
              <a:rPr lang="zh-CN" altLang="en-US" sz="2400">
                <a:latin typeface="+mn-ea"/>
              </a:rPr>
              <a:t>个核心科目的课程，其中通识科改名为“公民与社会发展科”</a:t>
            </a:r>
            <a:r>
              <a:rPr lang="en-US" altLang="zh-CN" sz="2400">
                <a:latin typeface="+mn-ea"/>
              </a:rPr>
              <a:t>(</a:t>
            </a:r>
            <a:r>
              <a:rPr lang="zh-CN" altLang="en-US" sz="2400">
                <a:latin typeface="+mn-ea"/>
              </a:rPr>
              <a:t>简称“公民科”</a:t>
            </a:r>
            <a:r>
              <a:rPr lang="en-US" altLang="zh-CN" sz="2400">
                <a:latin typeface="+mn-ea"/>
              </a:rPr>
              <a:t>)</a:t>
            </a:r>
            <a:r>
              <a:rPr lang="zh-CN" altLang="en-US" sz="2400">
                <a:latin typeface="+mn-ea"/>
              </a:rPr>
              <a:t>，由“‘一国两制’下的香港”“改革开放以来的国家”和“互联相依的当代世界”</a:t>
            </a:r>
            <a:r>
              <a:rPr lang="en-US" altLang="zh-CN" sz="2400">
                <a:latin typeface="+mn-ea"/>
              </a:rPr>
              <a:t>3</a:t>
            </a:r>
            <a:r>
              <a:rPr lang="zh-CN" altLang="en-US" sz="2400">
                <a:latin typeface="+mn-ea"/>
              </a:rPr>
              <a:t>个主题组成。公民科重视培养学生正面价值观、积极态度和国民身份认同，学生须学习国家发展历程、宪法、香港基本法和法治。</a:t>
            </a:r>
            <a:endParaRPr lang="en-US" altLang="zh-CN" sz="2400">
              <a:latin typeface="+mn-ea"/>
            </a:endParaRPr>
          </a:p>
          <a:p>
            <a:r>
              <a:rPr lang="zh-CN" altLang="en-US" sz="2400" b="0" i="0">
                <a:solidFill>
                  <a:srgbClr val="333333"/>
                </a:solidFill>
                <a:effectLst/>
                <a:latin typeface="+mn-ea"/>
              </a:rPr>
              <a:t>   特区政府教育局于</a:t>
            </a:r>
            <a:r>
              <a:rPr lang="en-US" altLang="zh-CN" sz="2400" b="0" i="0">
                <a:solidFill>
                  <a:srgbClr val="333333"/>
                </a:solidFill>
                <a:effectLst/>
                <a:latin typeface="+mn-ea"/>
              </a:rPr>
              <a:t>6</a:t>
            </a:r>
            <a:r>
              <a:rPr lang="zh-CN" altLang="en-US" sz="2400" b="0" i="0">
                <a:solidFill>
                  <a:srgbClr val="333333"/>
                </a:solidFill>
                <a:effectLst/>
                <a:latin typeface="+mn-ea"/>
              </a:rPr>
              <a:t>月</a:t>
            </a:r>
            <a:r>
              <a:rPr lang="en-US" altLang="zh-CN" sz="2400" b="0" i="0">
                <a:solidFill>
                  <a:srgbClr val="333333"/>
                </a:solidFill>
                <a:effectLst/>
                <a:latin typeface="+mn-ea"/>
              </a:rPr>
              <a:t>2</a:t>
            </a:r>
            <a:r>
              <a:rPr lang="zh-CN" altLang="en-US" sz="2400" b="0" i="0">
                <a:solidFill>
                  <a:srgbClr val="333333"/>
                </a:solidFill>
                <a:effectLst/>
                <a:latin typeface="+mn-ea"/>
              </a:rPr>
              <a:t>日向学校发出通函，并将</a:t>
            </a:r>
            <a:r>
              <a:rPr lang="en-US" altLang="zh-CN" sz="2400" b="0" i="0">
                <a:solidFill>
                  <a:srgbClr val="333333"/>
                </a:solidFill>
                <a:effectLst/>
                <a:latin typeface="+mn-ea"/>
              </a:rPr>
              <a:t>《</a:t>
            </a:r>
            <a:r>
              <a:rPr lang="zh-CN" altLang="en-US" sz="2400" b="0" i="0">
                <a:solidFill>
                  <a:srgbClr val="333333"/>
                </a:solidFill>
                <a:effectLst/>
                <a:latin typeface="+mn-ea"/>
              </a:rPr>
              <a:t>公民与社会发展科课程及评估指引</a:t>
            </a:r>
            <a:r>
              <a:rPr lang="en-US" altLang="zh-CN" sz="2400" b="0" i="0">
                <a:solidFill>
                  <a:srgbClr val="333333"/>
                </a:solidFill>
                <a:effectLst/>
                <a:latin typeface="+mn-ea"/>
              </a:rPr>
              <a:t>》</a:t>
            </a:r>
            <a:r>
              <a:rPr lang="zh-CN" altLang="en-US" sz="2400" b="0" i="0">
                <a:solidFill>
                  <a:srgbClr val="333333"/>
                </a:solidFill>
                <a:effectLst/>
                <a:latin typeface="+mn-ea"/>
              </a:rPr>
              <a:t>上载教育局官方网页供学校采用。</a:t>
            </a:r>
            <a:endParaRPr lang="zh-CN" altLang="en-US" sz="2400">
              <a:latin typeface="+mn-ea"/>
            </a:endParaRPr>
          </a:p>
        </p:txBody>
      </p:sp>
      <p:sp>
        <p:nvSpPr>
          <p:cNvPr id="7" name="文本框 6"/>
          <p:cNvSpPr txBox="1"/>
          <p:nvPr/>
        </p:nvSpPr>
        <p:spPr>
          <a:xfrm>
            <a:off x="1483567" y="5021111"/>
            <a:ext cx="9815804" cy="830997"/>
          </a:xfrm>
          <a:prstGeom prst="rect">
            <a:avLst/>
          </a:prstGeom>
          <a:solidFill>
            <a:schemeClr val="bg1"/>
          </a:solidFill>
        </p:spPr>
        <p:txBody>
          <a:bodyPr wrap="square" rtlCol="0">
            <a:spAutoFit/>
          </a:bodyPr>
          <a:lstStyle/>
          <a:p>
            <a:r>
              <a:rPr lang="zh-CN" altLang="en-US" sz="2400"/>
              <a:t>（</a:t>
            </a:r>
            <a:r>
              <a:rPr lang="en-US" altLang="zh-CN" sz="2400"/>
              <a:t>1</a:t>
            </a:r>
            <a:r>
              <a:rPr lang="zh-CN" altLang="en-US" sz="2400"/>
              <a:t>）用一句话归纳上述文字的主要内容，不超过</a:t>
            </a:r>
            <a:r>
              <a:rPr lang="en-US" altLang="zh-CN" sz="2400"/>
              <a:t>30</a:t>
            </a:r>
            <a:r>
              <a:rPr lang="zh-CN" altLang="en-US" sz="2400"/>
              <a:t>个字。</a:t>
            </a:r>
            <a:endParaRPr lang="en-US" altLang="zh-CN" sz="2400"/>
          </a:p>
          <a:p>
            <a:r>
              <a:rPr lang="zh-CN" altLang="en-US" sz="2400"/>
              <a:t>（</a:t>
            </a:r>
            <a:r>
              <a:rPr lang="en-US" altLang="zh-CN" sz="2400"/>
              <a:t>2</a:t>
            </a:r>
            <a:r>
              <a:rPr lang="zh-CN" altLang="en-US" sz="2400"/>
              <a:t>）针对上述文字所反映的现象，写一段评述性文字，不超过</a:t>
            </a:r>
            <a:r>
              <a:rPr lang="en-US" altLang="zh-CN" sz="2400"/>
              <a:t>80</a:t>
            </a:r>
            <a:r>
              <a:rPr lang="zh-CN" altLang="en-US" sz="2400"/>
              <a:t>个字。</a:t>
            </a:r>
          </a:p>
        </p:txBody>
      </p:sp>
      <p:sp>
        <p:nvSpPr>
          <p:cNvPr id="8" name="矩形: 圆角 7"/>
          <p:cNvSpPr/>
          <p:nvPr/>
        </p:nvSpPr>
        <p:spPr>
          <a:xfrm>
            <a:off x="2042135" y="6074229"/>
            <a:ext cx="3500249" cy="59445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effectLst>
                  <a:outerShdw blurRad="38100" dist="38100" dir="2700000" algn="tl">
                    <a:srgbClr val="000000">
                      <a:alpha val="43137"/>
                    </a:srgbClr>
                  </a:outerShdw>
                </a:effectLst>
              </a:rPr>
              <a:t>时代热点：香港问题</a:t>
            </a:r>
          </a:p>
        </p:txBody>
      </p:sp>
      <p:sp>
        <p:nvSpPr>
          <p:cNvPr id="9" name="矩形: 圆角 8"/>
          <p:cNvSpPr/>
          <p:nvPr/>
        </p:nvSpPr>
        <p:spPr>
          <a:xfrm>
            <a:off x="6876662" y="6074229"/>
            <a:ext cx="4183224" cy="59445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effectLst>
                  <a:outerShdw blurRad="38100" dist="38100" dir="2700000" algn="tl">
                    <a:srgbClr val="000000">
                      <a:alpha val="43137"/>
                    </a:srgbClr>
                  </a:outerShdw>
                </a:effectLst>
              </a:rPr>
              <a:t>家国情怀：国民身份认同</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236084" y="129297"/>
            <a:ext cx="1868941" cy="5585014"/>
            <a:chOff x="914400" y="1023582"/>
            <a:chExt cx="2661313" cy="4503761"/>
          </a:xfrm>
        </p:grpSpPr>
        <p:pic>
          <p:nvPicPr>
            <p:cNvPr id="3" name="图片 2"/>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4" name="文本框 3"/>
            <p:cNvSpPr txBox="1"/>
            <p:nvPr/>
          </p:nvSpPr>
          <p:spPr>
            <a:xfrm>
              <a:off x="1675312" y="1755101"/>
              <a:ext cx="1139487" cy="3218352"/>
            </a:xfrm>
            <a:prstGeom prst="rect">
              <a:avLst/>
            </a:prstGeom>
            <a:noFill/>
          </p:spPr>
          <p:txBody>
            <a:bodyPr vert="eaVert" wrap="square" rtlCol="0">
              <a:spAutoFit/>
            </a:bodyPr>
            <a:lstStyle/>
            <a:p>
              <a:pPr algn="ctr"/>
              <a:r>
                <a:rPr lang="zh-CN" altLang="en-US" sz="4000" b="1" spc="300">
                  <a:solidFill>
                    <a:schemeClr val="bg1">
                      <a:lumMod val="95000"/>
                    </a:schemeClr>
                  </a:solidFill>
                  <a:effectLst>
                    <a:outerShdw blurRad="38100" dist="38100" dir="2700000" algn="tl">
                      <a:srgbClr val="000000">
                        <a:alpha val="43137"/>
                      </a:srgbClr>
                    </a:outerShdw>
                  </a:effectLst>
                </a:rPr>
                <a:t>语用备考策略</a:t>
              </a:r>
            </a:p>
          </p:txBody>
        </p:sp>
      </p:grpSp>
      <p:sp>
        <p:nvSpPr>
          <p:cNvPr id="5" name="文本框 4"/>
          <p:cNvSpPr txBox="1"/>
          <p:nvPr/>
        </p:nvSpPr>
        <p:spPr>
          <a:xfrm>
            <a:off x="1566275" y="344874"/>
            <a:ext cx="10535529" cy="523220"/>
          </a:xfrm>
          <a:prstGeom prst="rect">
            <a:avLst/>
          </a:prstGeom>
          <a:solidFill>
            <a:schemeClr val="bg1"/>
          </a:solidFill>
          <a:effectLst>
            <a:glow rad="101600">
              <a:schemeClr val="accent2">
                <a:satMod val="175000"/>
                <a:alpha val="40000"/>
              </a:schemeClr>
            </a:glow>
          </a:effectLst>
        </p:spPr>
        <p:txBody>
          <a:bodyPr wrap="square" rtlCol="0">
            <a:spAutoFit/>
          </a:bodyPr>
          <a:lstStyle/>
          <a:p>
            <a:r>
              <a:rPr lang="zh-CN" altLang="en-US" sz="2800" b="1">
                <a:solidFill>
                  <a:srgbClr val="FF0000"/>
                </a:solidFill>
                <a:effectLst>
                  <a:outerShdw blurRad="38100" dist="38100" dir="2700000" algn="tl">
                    <a:srgbClr val="000000">
                      <a:alpha val="43137"/>
                    </a:srgbClr>
                  </a:outerShdw>
                </a:effectLst>
                <a:latin typeface="+mn-ea"/>
              </a:rPr>
              <a:t>三、联系生活实际，提升审读情境的能力</a:t>
            </a:r>
            <a:endParaRPr lang="en-US" altLang="zh-CN" sz="2800" b="1">
              <a:solidFill>
                <a:srgbClr val="FF0000"/>
              </a:solidFill>
              <a:effectLst>
                <a:outerShdw blurRad="38100" dist="38100" dir="2700000" algn="tl">
                  <a:srgbClr val="000000">
                    <a:alpha val="43137"/>
                  </a:srgbClr>
                </a:outerShdw>
              </a:effectLst>
              <a:latin typeface="+mn-ea"/>
            </a:endParaRPr>
          </a:p>
        </p:txBody>
      </p:sp>
      <p:sp>
        <p:nvSpPr>
          <p:cNvPr id="6" name="文本框 5"/>
          <p:cNvSpPr txBox="1"/>
          <p:nvPr/>
        </p:nvSpPr>
        <p:spPr>
          <a:xfrm>
            <a:off x="1415143" y="1143689"/>
            <a:ext cx="10776857" cy="3883755"/>
          </a:xfrm>
          <a:prstGeom prst="rect">
            <a:avLst/>
          </a:prstGeom>
          <a:solidFill>
            <a:schemeClr val="bg1"/>
          </a:solidFill>
        </p:spPr>
        <p:txBody>
          <a:bodyPr wrap="square" rtlCol="0">
            <a:spAutoFit/>
          </a:bodyPr>
          <a:lstStyle/>
          <a:p>
            <a:pPr>
              <a:lnSpc>
                <a:spcPct val="150000"/>
              </a:lnSpc>
            </a:pPr>
            <a:r>
              <a:rPr lang="en-US" altLang="zh-CN" sz="2400">
                <a:latin typeface="+mn-ea"/>
              </a:rPr>
              <a:t>6.</a:t>
            </a:r>
            <a:r>
              <a:rPr lang="zh-CN" altLang="en-US" sz="2400">
                <a:latin typeface="+mn-ea"/>
              </a:rPr>
              <a:t>请找出下面三个情境中表述不当之处，并加以修改，使之准确、得体。（</a:t>
            </a:r>
            <a:r>
              <a:rPr lang="en-US" altLang="zh-CN" sz="2400">
                <a:latin typeface="+mn-ea"/>
              </a:rPr>
              <a:t>6</a:t>
            </a:r>
            <a:r>
              <a:rPr lang="zh-CN" altLang="en-US" sz="2400">
                <a:latin typeface="+mn-ea"/>
              </a:rPr>
              <a:t>分）</a:t>
            </a:r>
            <a:endParaRPr lang="en-US" altLang="zh-CN" sz="2400">
              <a:latin typeface="+mn-ea"/>
            </a:endParaRPr>
          </a:p>
          <a:p>
            <a:pPr>
              <a:lnSpc>
                <a:spcPct val="150000"/>
              </a:lnSpc>
            </a:pPr>
            <a:r>
              <a:rPr lang="en-US" altLang="zh-CN" sz="2400">
                <a:latin typeface="+mn-ea"/>
              </a:rPr>
              <a:t>【</a:t>
            </a:r>
            <a:r>
              <a:rPr lang="zh-CN" altLang="en-US" sz="2400">
                <a:latin typeface="+mn-ea"/>
              </a:rPr>
              <a:t>情境一</a:t>
            </a:r>
            <a:r>
              <a:rPr lang="en-US" altLang="zh-CN" sz="2400">
                <a:latin typeface="+mn-ea"/>
              </a:rPr>
              <a:t>】2021</a:t>
            </a:r>
            <a:r>
              <a:rPr lang="zh-CN" altLang="en-US" sz="2400">
                <a:latin typeface="+mn-ea"/>
              </a:rPr>
              <a:t>年</a:t>
            </a:r>
            <a:r>
              <a:rPr lang="en-US" altLang="zh-CN" sz="2400">
                <a:latin typeface="+mn-ea"/>
              </a:rPr>
              <a:t>7</a:t>
            </a:r>
            <a:r>
              <a:rPr lang="zh-CN" altLang="en-US" sz="2400">
                <a:latin typeface="+mn-ea"/>
              </a:rPr>
              <a:t>月</a:t>
            </a:r>
            <a:r>
              <a:rPr lang="en-US" altLang="zh-CN" sz="2400">
                <a:latin typeface="+mn-ea"/>
              </a:rPr>
              <a:t>1</a:t>
            </a:r>
            <a:r>
              <a:rPr lang="zh-CN" altLang="en-US" sz="2400">
                <a:latin typeface="+mn-ea"/>
              </a:rPr>
              <a:t>日，大会堂鼓乐声声，红旗飘飘。正门口电子显示屏上滚动播放着热情洋溢的标语∶</a:t>
            </a:r>
            <a:r>
              <a:rPr lang="en-US" altLang="zh-CN" sz="2400">
                <a:latin typeface="+mn-ea"/>
              </a:rPr>
              <a:t>"</a:t>
            </a:r>
            <a:r>
              <a:rPr lang="zh-CN" altLang="en-US" sz="2400">
                <a:latin typeface="+mn-ea"/>
              </a:rPr>
              <a:t>百年建党，不忘初心，牢记使命，劳动万岁。</a:t>
            </a:r>
            <a:r>
              <a:rPr lang="en-US" altLang="zh-CN" sz="2400">
                <a:latin typeface="+mn-ea"/>
              </a:rPr>
              <a:t>"</a:t>
            </a:r>
          </a:p>
          <a:p>
            <a:pPr>
              <a:lnSpc>
                <a:spcPct val="150000"/>
              </a:lnSpc>
            </a:pPr>
            <a:r>
              <a:rPr lang="en-US" altLang="zh-CN" sz="2400">
                <a:latin typeface="+mn-ea"/>
              </a:rPr>
              <a:t>【</a:t>
            </a:r>
            <a:r>
              <a:rPr lang="zh-CN" altLang="en-US" sz="2400">
                <a:latin typeface="+mn-ea"/>
              </a:rPr>
              <a:t>情境二</a:t>
            </a:r>
            <a:r>
              <a:rPr lang="en-US" altLang="zh-CN" sz="2400">
                <a:latin typeface="+mn-ea"/>
              </a:rPr>
              <a:t>】</a:t>
            </a:r>
            <a:r>
              <a:rPr lang="zh-CN" altLang="en-US" sz="2400">
                <a:latin typeface="+mn-ea"/>
              </a:rPr>
              <a:t>参加中国围棋世界争霸赛的选手古力赛前表示∶</a:t>
            </a:r>
            <a:r>
              <a:rPr lang="en-US" altLang="zh-CN" sz="2400">
                <a:latin typeface="+mn-ea"/>
              </a:rPr>
              <a:t>"</a:t>
            </a:r>
            <a:r>
              <a:rPr lang="zh-CN" altLang="en-US" sz="2400">
                <a:latin typeface="+mn-ea"/>
              </a:rPr>
              <a:t>明天的对手是江维杰，他在上届比赛中曾把我打下了冠军的宝座，希望他明天能承让。</a:t>
            </a:r>
            <a:r>
              <a:rPr lang="en-US" altLang="zh-CN" sz="2400">
                <a:latin typeface="+mn-ea"/>
              </a:rPr>
              <a:t>"</a:t>
            </a:r>
          </a:p>
          <a:p>
            <a:pPr>
              <a:lnSpc>
                <a:spcPct val="150000"/>
              </a:lnSpc>
            </a:pPr>
            <a:r>
              <a:rPr lang="en-US" altLang="zh-CN" sz="2400">
                <a:latin typeface="+mn-ea"/>
              </a:rPr>
              <a:t>【</a:t>
            </a:r>
            <a:r>
              <a:rPr lang="zh-CN" altLang="en-US" sz="2400">
                <a:latin typeface="+mn-ea"/>
              </a:rPr>
              <a:t>情境三</a:t>
            </a:r>
            <a:r>
              <a:rPr lang="en-US" altLang="zh-CN" sz="2400">
                <a:latin typeface="+mn-ea"/>
              </a:rPr>
              <a:t>】</a:t>
            </a:r>
            <a:r>
              <a:rPr lang="zh-CN" altLang="en-US" sz="2400">
                <a:latin typeface="+mn-ea"/>
              </a:rPr>
              <a:t>某律师在向法庭呈送的上诉状中有这样的语句∶</a:t>
            </a:r>
            <a:r>
              <a:rPr lang="en-US" altLang="zh-CN" sz="2400">
                <a:latin typeface="+mn-ea"/>
              </a:rPr>
              <a:t>"</a:t>
            </a:r>
            <a:r>
              <a:rPr lang="zh-CN" altLang="en-US" sz="2400">
                <a:latin typeface="+mn-ea"/>
              </a:rPr>
              <a:t>这份购房合同是我方当事人在中介的忽悠下签订的，应当认定无效。</a:t>
            </a:r>
            <a:r>
              <a:rPr lang="en-US" altLang="zh-CN" sz="2400">
                <a:latin typeface="+mn-ea"/>
              </a:rPr>
              <a:t>"</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236084" y="129297"/>
            <a:ext cx="1868941" cy="5585014"/>
            <a:chOff x="914400" y="1023582"/>
            <a:chExt cx="2661313" cy="4503761"/>
          </a:xfrm>
        </p:grpSpPr>
        <p:pic>
          <p:nvPicPr>
            <p:cNvPr id="3" name="图片 2"/>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4" name="文本框 3"/>
            <p:cNvSpPr txBox="1"/>
            <p:nvPr/>
          </p:nvSpPr>
          <p:spPr>
            <a:xfrm>
              <a:off x="1675312" y="1723774"/>
              <a:ext cx="1139487" cy="3218352"/>
            </a:xfrm>
            <a:prstGeom prst="rect">
              <a:avLst/>
            </a:prstGeom>
            <a:noFill/>
          </p:spPr>
          <p:txBody>
            <a:bodyPr vert="eaVert" wrap="square" rtlCol="0">
              <a:spAutoFit/>
            </a:bodyPr>
            <a:lstStyle/>
            <a:p>
              <a:pPr algn="ctr"/>
              <a:r>
                <a:rPr lang="zh-CN" altLang="en-US" sz="4000" b="1" spc="300">
                  <a:solidFill>
                    <a:schemeClr val="bg1">
                      <a:lumMod val="95000"/>
                    </a:schemeClr>
                  </a:solidFill>
                  <a:effectLst>
                    <a:outerShdw blurRad="38100" dist="38100" dir="2700000" algn="tl">
                      <a:srgbClr val="000000">
                        <a:alpha val="43137"/>
                      </a:srgbClr>
                    </a:outerShdw>
                  </a:effectLst>
                </a:rPr>
                <a:t>语用备考策略</a:t>
              </a:r>
            </a:p>
          </p:txBody>
        </p:sp>
      </p:grpSp>
      <p:sp>
        <p:nvSpPr>
          <p:cNvPr id="5" name="文本框 4"/>
          <p:cNvSpPr txBox="1"/>
          <p:nvPr/>
        </p:nvSpPr>
        <p:spPr>
          <a:xfrm>
            <a:off x="1566275" y="344874"/>
            <a:ext cx="10535529" cy="523220"/>
          </a:xfrm>
          <a:prstGeom prst="rect">
            <a:avLst/>
          </a:prstGeom>
          <a:solidFill>
            <a:schemeClr val="bg1"/>
          </a:solidFill>
          <a:effectLst>
            <a:glow rad="101600">
              <a:schemeClr val="accent2">
                <a:satMod val="175000"/>
                <a:alpha val="40000"/>
              </a:schemeClr>
            </a:glow>
          </a:effectLst>
        </p:spPr>
        <p:txBody>
          <a:bodyPr wrap="square" rtlCol="0">
            <a:spAutoFit/>
          </a:bodyPr>
          <a:lstStyle/>
          <a:p>
            <a:r>
              <a:rPr lang="zh-CN" altLang="en-US" sz="2800" b="1">
                <a:solidFill>
                  <a:srgbClr val="FF0000"/>
                </a:solidFill>
                <a:effectLst>
                  <a:outerShdw blurRad="38100" dist="38100" dir="2700000" algn="tl">
                    <a:srgbClr val="000000">
                      <a:alpha val="43137"/>
                    </a:srgbClr>
                  </a:outerShdw>
                </a:effectLst>
                <a:latin typeface="+mn-ea"/>
              </a:rPr>
              <a:t>三、联系生活实际，提升审读情境的能力</a:t>
            </a:r>
            <a:endParaRPr lang="en-US" altLang="zh-CN" sz="2800" b="1">
              <a:solidFill>
                <a:srgbClr val="FF0000"/>
              </a:solidFill>
              <a:effectLst>
                <a:outerShdw blurRad="38100" dist="38100" dir="2700000" algn="tl">
                  <a:srgbClr val="000000">
                    <a:alpha val="43137"/>
                  </a:srgbClr>
                </a:outerShdw>
              </a:effectLst>
              <a:latin typeface="+mn-ea"/>
            </a:endParaRPr>
          </a:p>
        </p:txBody>
      </p:sp>
      <p:sp>
        <p:nvSpPr>
          <p:cNvPr id="6" name="文本框 5"/>
          <p:cNvSpPr txBox="1"/>
          <p:nvPr/>
        </p:nvSpPr>
        <p:spPr>
          <a:xfrm>
            <a:off x="1415143" y="1143689"/>
            <a:ext cx="10776857" cy="1667764"/>
          </a:xfrm>
          <a:prstGeom prst="rect">
            <a:avLst/>
          </a:prstGeom>
          <a:solidFill>
            <a:schemeClr val="bg1"/>
          </a:solidFill>
        </p:spPr>
        <p:txBody>
          <a:bodyPr wrap="square" rtlCol="0">
            <a:spAutoFit/>
          </a:bodyPr>
          <a:lstStyle/>
          <a:p>
            <a:pPr>
              <a:lnSpc>
                <a:spcPct val="150000"/>
              </a:lnSpc>
            </a:pPr>
            <a:r>
              <a:rPr lang="en-US" altLang="zh-CN" sz="2400">
                <a:latin typeface="+mn-ea"/>
              </a:rPr>
              <a:t>6.</a:t>
            </a:r>
            <a:r>
              <a:rPr lang="zh-CN" altLang="en-US" sz="2400">
                <a:latin typeface="+mn-ea"/>
              </a:rPr>
              <a:t>请找出下面三个情境中表述不当之处，并加以修改，使之准确、得体。（</a:t>
            </a:r>
            <a:r>
              <a:rPr lang="en-US" altLang="zh-CN" sz="2400">
                <a:latin typeface="+mn-ea"/>
              </a:rPr>
              <a:t>6</a:t>
            </a:r>
            <a:r>
              <a:rPr lang="zh-CN" altLang="en-US" sz="2400">
                <a:latin typeface="+mn-ea"/>
              </a:rPr>
              <a:t>分）</a:t>
            </a:r>
            <a:endParaRPr lang="en-US" altLang="zh-CN" sz="2400">
              <a:latin typeface="+mn-ea"/>
            </a:endParaRPr>
          </a:p>
          <a:p>
            <a:pPr>
              <a:lnSpc>
                <a:spcPct val="150000"/>
              </a:lnSpc>
            </a:pPr>
            <a:r>
              <a:rPr lang="en-US" altLang="zh-CN" sz="2400">
                <a:latin typeface="+mn-ea"/>
              </a:rPr>
              <a:t>【</a:t>
            </a:r>
            <a:r>
              <a:rPr lang="zh-CN" altLang="en-US" sz="2400">
                <a:latin typeface="+mn-ea"/>
              </a:rPr>
              <a:t>情境一</a:t>
            </a:r>
            <a:r>
              <a:rPr lang="en-US" altLang="zh-CN" sz="2400">
                <a:latin typeface="+mn-ea"/>
              </a:rPr>
              <a:t>】2021</a:t>
            </a:r>
            <a:r>
              <a:rPr lang="zh-CN" altLang="en-US" sz="2400">
                <a:latin typeface="+mn-ea"/>
              </a:rPr>
              <a:t>年</a:t>
            </a:r>
            <a:r>
              <a:rPr lang="en-US" altLang="zh-CN" sz="2400">
                <a:latin typeface="+mn-ea"/>
              </a:rPr>
              <a:t>7</a:t>
            </a:r>
            <a:r>
              <a:rPr lang="zh-CN" altLang="en-US" sz="2400">
                <a:latin typeface="+mn-ea"/>
              </a:rPr>
              <a:t>月</a:t>
            </a:r>
            <a:r>
              <a:rPr lang="en-US" altLang="zh-CN" sz="2400">
                <a:latin typeface="+mn-ea"/>
              </a:rPr>
              <a:t>1</a:t>
            </a:r>
            <a:r>
              <a:rPr lang="zh-CN" altLang="en-US" sz="2400">
                <a:latin typeface="+mn-ea"/>
              </a:rPr>
              <a:t>日，大会堂鼓乐声声，红旗飘飘。正门口电子显示屏上滚动播放着热情洋溢的标语∶</a:t>
            </a:r>
            <a:r>
              <a:rPr lang="en-US" altLang="zh-CN" sz="2400">
                <a:latin typeface="+mn-ea"/>
              </a:rPr>
              <a:t>"</a:t>
            </a:r>
            <a:r>
              <a:rPr lang="zh-CN" altLang="en-US" sz="2400">
                <a:latin typeface="+mn-ea"/>
              </a:rPr>
              <a:t>百年建党，不忘初心，牢记使命，劳动万岁。</a:t>
            </a:r>
            <a:r>
              <a:rPr lang="en-US" altLang="zh-CN" sz="2400">
                <a:latin typeface="+mn-ea"/>
              </a:rPr>
              <a:t>"</a:t>
            </a:r>
          </a:p>
        </p:txBody>
      </p:sp>
      <p:sp>
        <p:nvSpPr>
          <p:cNvPr id="7" name="文本框 6"/>
          <p:cNvSpPr txBox="1"/>
          <p:nvPr/>
        </p:nvSpPr>
        <p:spPr>
          <a:xfrm>
            <a:off x="1415143" y="2976448"/>
            <a:ext cx="7141028" cy="461665"/>
          </a:xfrm>
          <a:prstGeom prst="rect">
            <a:avLst/>
          </a:prstGeom>
          <a:solidFill>
            <a:srgbClr val="FFFF00"/>
          </a:solidFill>
        </p:spPr>
        <p:txBody>
          <a:bodyPr wrap="square" rtlCol="0">
            <a:spAutoFit/>
          </a:bodyPr>
          <a:lstStyle/>
          <a:p>
            <a:r>
              <a:rPr lang="zh-CN" altLang="en-US" sz="2400">
                <a:latin typeface="+mn-ea"/>
              </a:rPr>
              <a:t>考生</a:t>
            </a:r>
            <a:r>
              <a:rPr lang="en-US" altLang="zh-CN" sz="2400">
                <a:latin typeface="+mn-ea"/>
              </a:rPr>
              <a:t>1</a:t>
            </a:r>
            <a:r>
              <a:rPr lang="zh-CN" altLang="en-US" sz="2400">
                <a:latin typeface="+mn-ea"/>
              </a:rPr>
              <a:t>：</a:t>
            </a:r>
            <a:r>
              <a:rPr lang="en-US" altLang="zh-CN" sz="2400">
                <a:latin typeface="+mn-ea"/>
              </a:rPr>
              <a:t>【</a:t>
            </a:r>
            <a:r>
              <a:rPr lang="zh-CN" altLang="en-US" sz="2400">
                <a:latin typeface="+mn-ea"/>
              </a:rPr>
              <a:t>情境一</a:t>
            </a:r>
            <a:r>
              <a:rPr lang="en-US" altLang="zh-CN" sz="2400">
                <a:latin typeface="+mn-ea"/>
              </a:rPr>
              <a:t>】  </a:t>
            </a:r>
            <a:r>
              <a:rPr lang="zh-CN" altLang="en-US" sz="2400" b="1" u="sng">
                <a:solidFill>
                  <a:srgbClr val="FF0000"/>
                </a:solidFill>
                <a:latin typeface="+mn-ea"/>
              </a:rPr>
              <a:t>滚动播放 </a:t>
            </a:r>
            <a:r>
              <a:rPr lang="zh-CN" altLang="en-US" sz="2400">
                <a:latin typeface="+mn-ea"/>
              </a:rPr>
              <a:t>改为 </a:t>
            </a:r>
            <a:r>
              <a:rPr lang="zh-CN" altLang="en-US" sz="2400" b="1" u="sng">
                <a:solidFill>
                  <a:srgbClr val="FF0000"/>
                </a:solidFill>
                <a:latin typeface="+mn-ea"/>
              </a:rPr>
              <a:t>播放</a:t>
            </a:r>
            <a:endParaRPr lang="zh-CN" altLang="en-US" sz="2400" b="1" u="sng">
              <a:solidFill>
                <a:srgbClr val="FF0000"/>
              </a:solidFill>
            </a:endParaRPr>
          </a:p>
        </p:txBody>
      </p:sp>
      <p:sp>
        <p:nvSpPr>
          <p:cNvPr id="8" name="文本框 7"/>
          <p:cNvSpPr txBox="1"/>
          <p:nvPr/>
        </p:nvSpPr>
        <p:spPr>
          <a:xfrm>
            <a:off x="1415143" y="3718719"/>
            <a:ext cx="7141028" cy="461665"/>
          </a:xfrm>
          <a:prstGeom prst="rect">
            <a:avLst/>
          </a:prstGeom>
          <a:solidFill>
            <a:srgbClr val="FFFF00"/>
          </a:solidFill>
        </p:spPr>
        <p:txBody>
          <a:bodyPr wrap="square" rtlCol="0">
            <a:spAutoFit/>
          </a:bodyPr>
          <a:lstStyle/>
          <a:p>
            <a:r>
              <a:rPr lang="zh-CN" altLang="en-US" sz="2400">
                <a:latin typeface="+mn-ea"/>
              </a:rPr>
              <a:t>考生</a:t>
            </a:r>
            <a:r>
              <a:rPr lang="en-US" altLang="zh-CN" sz="2400">
                <a:latin typeface="+mn-ea"/>
              </a:rPr>
              <a:t>2</a:t>
            </a:r>
            <a:r>
              <a:rPr lang="zh-CN" altLang="en-US" sz="2400">
                <a:latin typeface="+mn-ea"/>
              </a:rPr>
              <a:t>：</a:t>
            </a:r>
            <a:r>
              <a:rPr lang="en-US" altLang="zh-CN" sz="2400">
                <a:latin typeface="+mn-ea"/>
              </a:rPr>
              <a:t>【</a:t>
            </a:r>
            <a:r>
              <a:rPr lang="zh-CN" altLang="en-US" sz="2400">
                <a:latin typeface="+mn-ea"/>
              </a:rPr>
              <a:t>情境一</a:t>
            </a:r>
            <a:r>
              <a:rPr lang="en-US" altLang="zh-CN" sz="2400">
                <a:latin typeface="+mn-ea"/>
              </a:rPr>
              <a:t>】  </a:t>
            </a:r>
            <a:r>
              <a:rPr lang="zh-CN" altLang="en-US" sz="2400" b="1" u="sng">
                <a:solidFill>
                  <a:srgbClr val="FF0000"/>
                </a:solidFill>
                <a:latin typeface="+mn-ea"/>
              </a:rPr>
              <a:t>热情洋溢 </a:t>
            </a:r>
            <a:r>
              <a:rPr lang="zh-CN" altLang="en-US" sz="2400">
                <a:latin typeface="+mn-ea"/>
              </a:rPr>
              <a:t>改为 </a:t>
            </a:r>
            <a:r>
              <a:rPr lang="zh-CN" altLang="en-US" sz="2400" b="1" u="sng">
                <a:solidFill>
                  <a:srgbClr val="FF0000"/>
                </a:solidFill>
                <a:latin typeface="+mn-ea"/>
              </a:rPr>
              <a:t>醒目</a:t>
            </a:r>
            <a:endParaRPr lang="zh-CN" altLang="en-US" sz="2400" b="1" u="sng">
              <a:solidFill>
                <a:srgbClr val="FF0000"/>
              </a:solidFill>
            </a:endParaRPr>
          </a:p>
        </p:txBody>
      </p:sp>
      <p:sp>
        <p:nvSpPr>
          <p:cNvPr id="9" name="文本框 8"/>
          <p:cNvSpPr txBox="1"/>
          <p:nvPr/>
        </p:nvSpPr>
        <p:spPr>
          <a:xfrm>
            <a:off x="1415143" y="5335143"/>
            <a:ext cx="7141028" cy="461665"/>
          </a:xfrm>
          <a:prstGeom prst="rect">
            <a:avLst/>
          </a:prstGeom>
          <a:solidFill>
            <a:srgbClr val="FFFF00"/>
          </a:solidFill>
        </p:spPr>
        <p:txBody>
          <a:bodyPr wrap="square" rtlCol="0">
            <a:spAutoFit/>
          </a:bodyPr>
          <a:lstStyle/>
          <a:p>
            <a:r>
              <a:rPr lang="zh-CN" altLang="en-US" sz="2400">
                <a:latin typeface="+mn-ea"/>
              </a:rPr>
              <a:t>考生</a:t>
            </a:r>
            <a:r>
              <a:rPr lang="en-US" altLang="zh-CN" sz="2400">
                <a:latin typeface="+mn-ea"/>
              </a:rPr>
              <a:t>4</a:t>
            </a:r>
            <a:r>
              <a:rPr lang="zh-CN" altLang="en-US" sz="2400">
                <a:latin typeface="+mn-ea"/>
              </a:rPr>
              <a:t>：</a:t>
            </a:r>
            <a:r>
              <a:rPr lang="en-US" altLang="zh-CN" sz="2400">
                <a:latin typeface="+mn-ea"/>
              </a:rPr>
              <a:t>【</a:t>
            </a:r>
            <a:r>
              <a:rPr lang="zh-CN" altLang="en-US" sz="2400">
                <a:latin typeface="+mn-ea"/>
              </a:rPr>
              <a:t>情境一</a:t>
            </a:r>
            <a:r>
              <a:rPr lang="en-US" altLang="zh-CN" sz="2400">
                <a:latin typeface="+mn-ea"/>
              </a:rPr>
              <a:t>】  </a:t>
            </a:r>
            <a:r>
              <a:rPr lang="zh-CN" altLang="en-US" sz="2400" b="1" u="sng">
                <a:solidFill>
                  <a:srgbClr val="FF0000"/>
                </a:solidFill>
                <a:latin typeface="+mn-ea"/>
              </a:rPr>
              <a:t>劳动万岁 </a:t>
            </a:r>
            <a:r>
              <a:rPr lang="zh-CN" altLang="en-US" sz="2400">
                <a:latin typeface="+mn-ea"/>
              </a:rPr>
              <a:t>改为 </a:t>
            </a:r>
            <a:r>
              <a:rPr lang="zh-CN" altLang="en-US" sz="2400" b="1" u="sng">
                <a:solidFill>
                  <a:srgbClr val="FF0000"/>
                </a:solidFill>
                <a:latin typeface="+mn-ea"/>
              </a:rPr>
              <a:t>劳动光荣</a:t>
            </a:r>
            <a:endParaRPr lang="zh-CN" altLang="en-US" sz="2400" b="1" u="sng">
              <a:solidFill>
                <a:srgbClr val="FF0000"/>
              </a:solidFill>
            </a:endParaRPr>
          </a:p>
        </p:txBody>
      </p:sp>
      <p:sp>
        <p:nvSpPr>
          <p:cNvPr id="10" name="文本框 9"/>
          <p:cNvSpPr txBox="1"/>
          <p:nvPr/>
        </p:nvSpPr>
        <p:spPr>
          <a:xfrm>
            <a:off x="1415143" y="4526931"/>
            <a:ext cx="7141028" cy="461665"/>
          </a:xfrm>
          <a:prstGeom prst="rect">
            <a:avLst/>
          </a:prstGeom>
          <a:solidFill>
            <a:srgbClr val="FFFF00"/>
          </a:solidFill>
        </p:spPr>
        <p:txBody>
          <a:bodyPr wrap="square" rtlCol="0">
            <a:spAutoFit/>
          </a:bodyPr>
          <a:lstStyle/>
          <a:p>
            <a:r>
              <a:rPr lang="zh-CN" altLang="en-US" sz="2400">
                <a:latin typeface="+mn-ea"/>
              </a:rPr>
              <a:t>考生</a:t>
            </a:r>
            <a:r>
              <a:rPr lang="en-US" altLang="zh-CN" sz="2400">
                <a:latin typeface="+mn-ea"/>
              </a:rPr>
              <a:t>3</a:t>
            </a:r>
            <a:r>
              <a:rPr lang="zh-CN" altLang="en-US" sz="2400">
                <a:latin typeface="+mn-ea"/>
              </a:rPr>
              <a:t>：</a:t>
            </a:r>
            <a:r>
              <a:rPr lang="en-US" altLang="zh-CN" sz="2400">
                <a:latin typeface="+mn-ea"/>
              </a:rPr>
              <a:t>【</a:t>
            </a:r>
            <a:r>
              <a:rPr lang="zh-CN" altLang="en-US" sz="2400">
                <a:latin typeface="+mn-ea"/>
              </a:rPr>
              <a:t>情境一</a:t>
            </a:r>
            <a:r>
              <a:rPr lang="en-US" altLang="zh-CN" sz="2400">
                <a:latin typeface="+mn-ea"/>
              </a:rPr>
              <a:t>】  </a:t>
            </a:r>
            <a:r>
              <a:rPr lang="zh-CN" altLang="en-US" sz="2400" b="1" u="sng">
                <a:solidFill>
                  <a:srgbClr val="FF0000"/>
                </a:solidFill>
                <a:latin typeface="+mn-ea"/>
              </a:rPr>
              <a:t>不忘初心 </a:t>
            </a:r>
            <a:r>
              <a:rPr lang="zh-CN" altLang="en-US" sz="2400">
                <a:latin typeface="+mn-ea"/>
              </a:rPr>
              <a:t>改为 </a:t>
            </a:r>
            <a:r>
              <a:rPr lang="zh-CN" altLang="en-US" sz="2400" b="1" u="sng">
                <a:solidFill>
                  <a:srgbClr val="FF0000"/>
                </a:solidFill>
                <a:latin typeface="+mn-ea"/>
              </a:rPr>
              <a:t>不忘历史</a:t>
            </a:r>
            <a:endParaRPr lang="zh-CN" altLang="en-US" sz="2400" b="1" u="sng">
              <a:solidFill>
                <a:srgbClr val="FF0000"/>
              </a:solidFill>
            </a:endParaRPr>
          </a:p>
        </p:txBody>
      </p:sp>
      <p:sp>
        <p:nvSpPr>
          <p:cNvPr id="11" name="文本框 10"/>
          <p:cNvSpPr txBox="1"/>
          <p:nvPr/>
        </p:nvSpPr>
        <p:spPr>
          <a:xfrm>
            <a:off x="1415143" y="6143355"/>
            <a:ext cx="7141028" cy="460375"/>
          </a:xfrm>
          <a:prstGeom prst="rect">
            <a:avLst/>
          </a:prstGeom>
          <a:solidFill>
            <a:srgbClr val="FFFF00"/>
          </a:solidFill>
        </p:spPr>
        <p:txBody>
          <a:bodyPr wrap="square" rtlCol="0">
            <a:spAutoFit/>
          </a:bodyPr>
          <a:lstStyle/>
          <a:p>
            <a:r>
              <a:rPr lang="zh-CN" altLang="en-US" sz="2400">
                <a:effectLst/>
                <a:latin typeface="+mn-ea"/>
              </a:rPr>
              <a:t>答 案：</a:t>
            </a:r>
            <a:r>
              <a:rPr lang="en-US" altLang="zh-CN" sz="2400">
                <a:latin typeface="+mn-ea"/>
              </a:rPr>
              <a:t>【</a:t>
            </a:r>
            <a:r>
              <a:rPr lang="zh-CN" altLang="en-US" sz="2400">
                <a:latin typeface="+mn-ea"/>
              </a:rPr>
              <a:t>情境一</a:t>
            </a:r>
            <a:r>
              <a:rPr lang="en-US" altLang="zh-CN" sz="2400">
                <a:latin typeface="+mn-ea"/>
              </a:rPr>
              <a:t>】  </a:t>
            </a:r>
            <a:r>
              <a:rPr lang="zh-CN" altLang="en-US" sz="2400" b="1" u="sng">
                <a:solidFill>
                  <a:srgbClr val="FF0000"/>
                </a:solidFill>
                <a:latin typeface="+mn-ea"/>
              </a:rPr>
              <a:t>劳动万岁 </a:t>
            </a:r>
            <a:r>
              <a:rPr lang="zh-CN" altLang="en-US" sz="2400">
                <a:latin typeface="+mn-ea"/>
              </a:rPr>
              <a:t>改为 </a:t>
            </a:r>
            <a:r>
              <a:rPr lang="zh-CN" altLang="en-US" sz="2400" b="1" u="sng">
                <a:solidFill>
                  <a:srgbClr val="FF0000"/>
                </a:solidFill>
                <a:latin typeface="+mn-ea"/>
              </a:rPr>
              <a:t>祖国万岁</a:t>
            </a:r>
            <a:endParaRPr lang="zh-CN" altLang="en-US" sz="2400" b="1" u="sng">
              <a:solidFill>
                <a:srgbClr val="FF0000"/>
              </a:solidFill>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64221" y="1392865"/>
            <a:ext cx="11476624" cy="2593980"/>
          </a:xfrm>
          <a:prstGeom prst="rect">
            <a:avLst/>
          </a:prstGeom>
          <a:solidFill>
            <a:schemeClr val="accent1">
              <a:lumMod val="20000"/>
              <a:lumOff val="80000"/>
            </a:schemeClr>
          </a:solidFill>
          <a:effectLst>
            <a:outerShdw blurRad="63500" sx="102000" sy="102000" algn="ctr" rotWithShape="0">
              <a:prstClr val="black">
                <a:alpha val="40000"/>
              </a:prstClr>
            </a:outerShdw>
          </a:effectLst>
          <a:scene3d>
            <a:camera prst="orthographicFront"/>
            <a:lightRig rig="threePt" dir="t"/>
          </a:scene3d>
          <a:sp3d>
            <a:bevelT prst="convex"/>
          </a:sp3d>
        </p:spPr>
        <p:txBody>
          <a:bodyPr wrap="square" rtlCol="0">
            <a:spAutoFit/>
          </a:bodyPr>
          <a:lstStyle/>
          <a:p>
            <a:pPr>
              <a:lnSpc>
                <a:spcPct val="150000"/>
              </a:lnSpc>
            </a:pPr>
            <a:r>
              <a:rPr lang="zh-CN" altLang="en-US" sz="2800" b="1">
                <a:solidFill>
                  <a:srgbClr val="FF2905"/>
                </a:solidFill>
              </a:rPr>
              <a:t>      </a:t>
            </a:r>
            <a:r>
              <a:rPr lang="zh-CN" altLang="en-US" sz="2800" b="1">
                <a:solidFill>
                  <a:srgbClr val="FF2905"/>
                </a:solidFill>
                <a:latin typeface="+mn-ea"/>
              </a:rPr>
              <a:t>语用备考，就像在黑屋子里洗衣服，你不知道洗干净没有，只能用最好的洗衣粉，不停地揉搓、揉搓、再揉搓。</a:t>
            </a:r>
            <a:endParaRPr lang="en-US" altLang="zh-CN" sz="2800" b="1">
              <a:solidFill>
                <a:srgbClr val="FF2905"/>
              </a:solidFill>
              <a:latin typeface="+mn-ea"/>
            </a:endParaRPr>
          </a:p>
          <a:p>
            <a:pPr>
              <a:lnSpc>
                <a:spcPct val="150000"/>
              </a:lnSpc>
            </a:pPr>
            <a:r>
              <a:rPr lang="zh-CN" altLang="en-US" sz="2800" b="1">
                <a:solidFill>
                  <a:srgbClr val="FF2905"/>
                </a:solidFill>
                <a:latin typeface="+mn-ea"/>
              </a:rPr>
              <a:t>   等到上考场的那一刻，灯光亮了。你发现只要你认真洗过，那件衣服就会光亮如新，而你以后每次穿上那件衣服，都会想起那段岁月。</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stretch>
            <a:fillRect/>
          </a:stretch>
        </p:blipFill>
        <p:spPr>
          <a:xfrm flipH="1">
            <a:off x="-1987828" y="1266498"/>
            <a:ext cx="10495721" cy="7221519"/>
          </a:xfrm>
          <a:prstGeom prst="ellipse">
            <a:avLst/>
          </a:prstGeom>
          <a:ln>
            <a:noFill/>
          </a:ln>
          <a:effectLst>
            <a:softEdge rad="112500"/>
          </a:effectLst>
        </p:spPr>
      </p:pic>
      <p:pic>
        <p:nvPicPr>
          <p:cNvPr id="13" name="图片 12"/>
          <p:cNvPicPr>
            <a:picLocks noChangeAspect="1"/>
          </p:cNvPicPr>
          <p:nvPr/>
        </p:nvPicPr>
        <p:blipFill>
          <a:blip r:embed="rId4">
            <a:duotone>
              <a:prstClr val="black"/>
              <a:srgbClr val="B00815">
                <a:tint val="45000"/>
                <a:satMod val="400000"/>
              </a:srgbClr>
            </a:duotone>
          </a:blip>
          <a:stretch>
            <a:fillRect/>
          </a:stretch>
        </p:blipFill>
        <p:spPr>
          <a:xfrm>
            <a:off x="2325050" y="4877257"/>
            <a:ext cx="3347526" cy="2162502"/>
          </a:xfrm>
          <a:prstGeom prst="rect">
            <a:avLst/>
          </a:prstGeom>
        </p:spPr>
      </p:pic>
      <p:grpSp>
        <p:nvGrpSpPr>
          <p:cNvPr id="19" name="组合 18"/>
          <p:cNvGrpSpPr/>
          <p:nvPr/>
        </p:nvGrpSpPr>
        <p:grpSpPr>
          <a:xfrm>
            <a:off x="2601096" y="930102"/>
            <a:ext cx="2252224" cy="2252224"/>
            <a:chOff x="5672576" y="1893592"/>
            <a:chExt cx="586163" cy="586163"/>
          </a:xfrm>
        </p:grpSpPr>
        <p:sp>
          <p:nvSpPr>
            <p:cNvPr id="15" name="矩形: 圆角 14"/>
            <p:cNvSpPr/>
            <p:nvPr/>
          </p:nvSpPr>
          <p:spPr>
            <a:xfrm>
              <a:off x="5733252" y="1954268"/>
              <a:ext cx="464811" cy="464811"/>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600" b="1">
                  <a:effectLst>
                    <a:outerShdw blurRad="38100" dist="38100" dir="2700000" algn="tl">
                      <a:srgbClr val="000000">
                        <a:alpha val="43137"/>
                      </a:srgbClr>
                    </a:outerShdw>
                  </a:effectLst>
                </a:rPr>
                <a:t>总</a:t>
              </a:r>
            </a:p>
          </p:txBody>
        </p:sp>
        <p:sp>
          <p:nvSpPr>
            <p:cNvPr id="16" name="矩形: 圆角 15"/>
            <p:cNvSpPr/>
            <p:nvPr/>
          </p:nvSpPr>
          <p:spPr>
            <a:xfrm>
              <a:off x="5672576" y="1893592"/>
              <a:ext cx="586163" cy="586163"/>
            </a:xfrm>
            <a:prstGeom prst="round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片 19"/>
          <p:cNvPicPr>
            <a:picLocks noChangeAspect="1"/>
          </p:cNvPicPr>
          <p:nvPr/>
        </p:nvPicPr>
        <p:blipFill>
          <a:blip r:embed="rId4">
            <a:duotone>
              <a:prstClr val="black"/>
              <a:srgbClr val="B00815">
                <a:tint val="45000"/>
                <a:satMod val="400000"/>
              </a:srgbClr>
            </a:duotone>
          </a:blip>
          <a:stretch>
            <a:fillRect/>
          </a:stretch>
        </p:blipFill>
        <p:spPr>
          <a:xfrm flipH="1">
            <a:off x="8741029" y="-106288"/>
            <a:ext cx="3347526" cy="2162502"/>
          </a:xfrm>
          <a:prstGeom prst="rect">
            <a:avLst/>
          </a:prstGeom>
        </p:spPr>
      </p:pic>
      <p:grpSp>
        <p:nvGrpSpPr>
          <p:cNvPr id="9" name="组合 8"/>
          <p:cNvGrpSpPr/>
          <p:nvPr/>
        </p:nvGrpSpPr>
        <p:grpSpPr>
          <a:xfrm>
            <a:off x="6488805" y="930101"/>
            <a:ext cx="2252224" cy="2252224"/>
            <a:chOff x="5672576" y="1893592"/>
            <a:chExt cx="586163" cy="586163"/>
          </a:xfrm>
        </p:grpSpPr>
        <p:sp>
          <p:nvSpPr>
            <p:cNvPr id="10" name="矩形: 圆角 9"/>
            <p:cNvSpPr/>
            <p:nvPr/>
          </p:nvSpPr>
          <p:spPr>
            <a:xfrm>
              <a:off x="5733252" y="1954268"/>
              <a:ext cx="464811" cy="464811"/>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600" b="1">
                  <a:effectLst>
                    <a:outerShdw blurRad="38100" dist="38100" dir="2700000" algn="tl">
                      <a:srgbClr val="000000">
                        <a:alpha val="43137"/>
                      </a:srgbClr>
                    </a:outerShdw>
                  </a:effectLst>
                </a:rPr>
                <a:t>结</a:t>
              </a:r>
            </a:p>
          </p:txBody>
        </p:sp>
        <p:sp>
          <p:nvSpPr>
            <p:cNvPr id="11" name="矩形: 圆角 10"/>
            <p:cNvSpPr/>
            <p:nvPr/>
          </p:nvSpPr>
          <p:spPr>
            <a:xfrm>
              <a:off x="5672576" y="1893592"/>
              <a:ext cx="586163" cy="586163"/>
            </a:xfrm>
            <a:prstGeom prst="round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013789" y="847474"/>
            <a:ext cx="5327778" cy="3641381"/>
          </a:xfrm>
          <a:prstGeom prst="rect">
            <a:avLst/>
          </a:prstGeom>
          <a:solidFill>
            <a:schemeClr val="accent1">
              <a:lumMod val="40000"/>
              <a:lumOff val="60000"/>
            </a:schemeClr>
          </a:solidFill>
          <a:ln>
            <a:solidFill>
              <a:schemeClr val="accent1">
                <a:lumMod val="20000"/>
                <a:lumOff val="80000"/>
              </a:schemeClr>
            </a:solidFill>
          </a:ln>
          <a:effectLst>
            <a:outerShdw blurRad="63500" sx="102000" sy="102000" algn="ctr" rotWithShape="0">
              <a:prstClr val="black">
                <a:alpha val="40000"/>
              </a:prstClr>
            </a:outerShdw>
            <a:reflection blurRad="6350" stA="50000" endA="300" endPos="55000" dir="5400000" sy="-100000" algn="bl" rotWithShape="0"/>
          </a:effectLst>
          <a:scene3d>
            <a:camera prst="perspectiveFront"/>
            <a:lightRig rig="threePt" dir="t"/>
          </a:scene3d>
        </p:spPr>
        <p:txBody>
          <a:bodyPr wrap="square" rtlCol="0">
            <a:spAutoFit/>
          </a:bodyPr>
          <a:lstStyle/>
          <a:p>
            <a:pPr algn="ctr">
              <a:lnSpc>
                <a:spcPct val="150000"/>
              </a:lnSpc>
            </a:pPr>
            <a:r>
              <a:rPr lang="zh-CN" altLang="en-US" sz="4000" b="1">
                <a:solidFill>
                  <a:srgbClr val="FFFF00"/>
                </a:solidFill>
                <a:effectLst>
                  <a:outerShdw blurRad="38100" dist="38100" dir="2700000" algn="tl">
                    <a:srgbClr val="000000">
                      <a:alpha val="43137"/>
                    </a:srgbClr>
                  </a:outerShdw>
                </a:effectLst>
                <a:latin typeface="+mn-ea"/>
              </a:rPr>
              <a:t>据考点，多练题。</a:t>
            </a:r>
            <a:endParaRPr lang="en-US" altLang="zh-CN" sz="4000" b="1">
              <a:solidFill>
                <a:srgbClr val="FFFF00"/>
              </a:solidFill>
              <a:effectLst>
                <a:outerShdw blurRad="38100" dist="38100" dir="2700000" algn="tl">
                  <a:srgbClr val="000000">
                    <a:alpha val="43137"/>
                  </a:srgbClr>
                </a:outerShdw>
              </a:effectLst>
              <a:latin typeface="+mn-ea"/>
            </a:endParaRPr>
          </a:p>
          <a:p>
            <a:pPr algn="ctr">
              <a:lnSpc>
                <a:spcPct val="150000"/>
              </a:lnSpc>
            </a:pPr>
            <a:r>
              <a:rPr lang="zh-CN" altLang="en-US" sz="4000" b="1">
                <a:solidFill>
                  <a:srgbClr val="FFFF00"/>
                </a:solidFill>
                <a:effectLst>
                  <a:outerShdw blurRad="38100" dist="38100" dir="2700000" algn="tl">
                    <a:srgbClr val="000000">
                      <a:alpha val="43137"/>
                    </a:srgbClr>
                  </a:outerShdw>
                </a:effectLst>
                <a:latin typeface="+mn-ea"/>
              </a:rPr>
              <a:t>看时代，思家国。</a:t>
            </a:r>
            <a:endParaRPr lang="en-US" altLang="zh-CN" sz="4000" b="1">
              <a:solidFill>
                <a:srgbClr val="FFFF00"/>
              </a:solidFill>
              <a:effectLst>
                <a:outerShdw blurRad="38100" dist="38100" dir="2700000" algn="tl">
                  <a:srgbClr val="000000">
                    <a:alpha val="43137"/>
                  </a:srgbClr>
                </a:outerShdw>
              </a:effectLst>
              <a:latin typeface="+mn-ea"/>
            </a:endParaRPr>
          </a:p>
          <a:p>
            <a:pPr algn="ctr">
              <a:lnSpc>
                <a:spcPct val="150000"/>
              </a:lnSpc>
            </a:pPr>
            <a:r>
              <a:rPr lang="zh-CN" altLang="en-US" sz="4000" b="1">
                <a:solidFill>
                  <a:srgbClr val="FFFF00"/>
                </a:solidFill>
                <a:effectLst>
                  <a:outerShdw blurRad="38100" dist="38100" dir="2700000" algn="tl">
                    <a:srgbClr val="000000">
                      <a:alpha val="43137"/>
                    </a:srgbClr>
                  </a:outerShdw>
                </a:effectLst>
                <a:latin typeface="+mn-ea"/>
              </a:rPr>
              <a:t>重生活，知变通。</a:t>
            </a:r>
            <a:endParaRPr lang="en-US" altLang="zh-CN" sz="4000" b="1">
              <a:solidFill>
                <a:srgbClr val="FFFF00"/>
              </a:solidFill>
              <a:effectLst>
                <a:outerShdw blurRad="38100" dist="38100" dir="2700000" algn="tl">
                  <a:srgbClr val="000000">
                    <a:alpha val="43137"/>
                  </a:srgbClr>
                </a:outerShdw>
              </a:effectLst>
              <a:latin typeface="+mn-ea"/>
            </a:endParaRPr>
          </a:p>
          <a:p>
            <a:pPr algn="ctr">
              <a:lnSpc>
                <a:spcPct val="150000"/>
              </a:lnSpc>
            </a:pPr>
            <a:r>
              <a:rPr lang="zh-CN" altLang="en-US" sz="4000" b="1">
                <a:solidFill>
                  <a:srgbClr val="FFFF00"/>
                </a:solidFill>
                <a:effectLst>
                  <a:outerShdw blurRad="38100" dist="38100" dir="2700000" algn="tl">
                    <a:srgbClr val="000000">
                      <a:alpha val="43137"/>
                    </a:srgbClr>
                  </a:outerShdw>
                </a:effectLst>
                <a:latin typeface="+mn-ea"/>
              </a:rPr>
              <a:t>懂情境，拿高分。</a:t>
            </a:r>
            <a:endParaRPr lang="en-US" altLang="zh-CN" sz="4000" b="1">
              <a:solidFill>
                <a:srgbClr val="FFFF00"/>
              </a:solidFill>
              <a:effectLst>
                <a:outerShdw blurRad="38100" dist="38100" dir="2700000" algn="tl">
                  <a:srgbClr val="000000">
                    <a:alpha val="43137"/>
                  </a:srgbClr>
                </a:outerShdw>
              </a:effectLst>
              <a:latin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stretch>
            <a:fillRect/>
          </a:stretch>
        </p:blipFill>
        <p:spPr>
          <a:xfrm flipH="1">
            <a:off x="-2062473" y="1266497"/>
            <a:ext cx="10495721" cy="7221519"/>
          </a:xfrm>
          <a:prstGeom prst="ellipse">
            <a:avLst/>
          </a:prstGeom>
          <a:ln>
            <a:noFill/>
          </a:ln>
          <a:effectLst>
            <a:softEdge rad="112500"/>
          </a:effectLst>
        </p:spPr>
      </p:pic>
      <p:pic>
        <p:nvPicPr>
          <p:cNvPr id="13" name="图片 12"/>
          <p:cNvPicPr>
            <a:picLocks noChangeAspect="1"/>
          </p:cNvPicPr>
          <p:nvPr/>
        </p:nvPicPr>
        <p:blipFill>
          <a:blip r:embed="rId4">
            <a:duotone>
              <a:prstClr val="black"/>
              <a:srgbClr val="B00815">
                <a:tint val="45000"/>
                <a:satMod val="400000"/>
              </a:srgbClr>
            </a:duotone>
          </a:blip>
          <a:stretch>
            <a:fillRect/>
          </a:stretch>
        </p:blipFill>
        <p:spPr>
          <a:xfrm>
            <a:off x="2325050" y="4877257"/>
            <a:ext cx="3347526" cy="2162502"/>
          </a:xfrm>
          <a:prstGeom prst="rect">
            <a:avLst/>
          </a:prstGeom>
        </p:spPr>
      </p:pic>
      <p:pic>
        <p:nvPicPr>
          <p:cNvPr id="20" name="图片 19"/>
          <p:cNvPicPr>
            <a:picLocks noChangeAspect="1"/>
          </p:cNvPicPr>
          <p:nvPr/>
        </p:nvPicPr>
        <p:blipFill>
          <a:blip r:embed="rId4">
            <a:duotone>
              <a:prstClr val="black"/>
              <a:srgbClr val="B00815">
                <a:tint val="45000"/>
                <a:satMod val="400000"/>
              </a:srgbClr>
            </a:duotone>
          </a:blip>
          <a:stretch>
            <a:fillRect/>
          </a:stretch>
        </p:blipFill>
        <p:spPr>
          <a:xfrm flipH="1">
            <a:off x="8741029" y="-106288"/>
            <a:ext cx="3347526" cy="2162502"/>
          </a:xfrm>
          <a:prstGeom prst="rect">
            <a:avLst/>
          </a:prstGeom>
        </p:spPr>
      </p:pic>
      <p:sp>
        <p:nvSpPr>
          <p:cNvPr id="2" name="文本框 1"/>
          <p:cNvSpPr txBox="1"/>
          <p:nvPr/>
        </p:nvSpPr>
        <p:spPr>
          <a:xfrm>
            <a:off x="1492898" y="1963882"/>
            <a:ext cx="7931020" cy="1107996"/>
          </a:xfrm>
          <a:prstGeom prst="rect">
            <a:avLst/>
          </a:prstGeom>
          <a:noFill/>
        </p:spPr>
        <p:txBody>
          <a:bodyPr wrap="square" rtlCol="0">
            <a:spAutoFit/>
          </a:bodyPr>
          <a:lstStyle/>
          <a:p>
            <a:pPr algn="ctr"/>
            <a:r>
              <a:rPr lang="zh-CN" altLang="en-US" sz="660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谢谢欣赏</a:t>
            </a:r>
          </a:p>
        </p:txBody>
      </p:sp>
      <p:pic>
        <p:nvPicPr>
          <p:cNvPr id="21" name="New picture"/>
          <p:cNvPicPr/>
          <p:nvPr/>
        </p:nvPicPr>
        <p:blipFill>
          <a:blip r:embed="rId5"/>
          <a:stretch>
            <a:fillRect/>
          </a:stretch>
        </p:blipFill>
        <p:spPr>
          <a:xfrm>
            <a:off x="11239500" y="12192000"/>
            <a:ext cx="342900" cy="254000"/>
          </a:xfrm>
          <a:prstGeom prst="cube">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248575" y="183865"/>
            <a:ext cx="2015231" cy="5585014"/>
            <a:chOff x="914400" y="1023582"/>
            <a:chExt cx="2661313" cy="4503761"/>
          </a:xfrm>
        </p:grpSpPr>
        <p:pic>
          <p:nvPicPr>
            <p:cNvPr id="4" name="图片 3"/>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5" name="文本框 4"/>
            <p:cNvSpPr txBox="1"/>
            <p:nvPr/>
          </p:nvSpPr>
          <p:spPr>
            <a:xfrm>
              <a:off x="1576113" y="1408386"/>
              <a:ext cx="1056769" cy="3218352"/>
            </a:xfrm>
            <a:prstGeom prst="rect">
              <a:avLst/>
            </a:prstGeom>
            <a:noFill/>
          </p:spPr>
          <p:txBody>
            <a:bodyPr vert="eaVert" wrap="square" rtlCol="0">
              <a:spAutoFit/>
            </a:bodyPr>
            <a:lstStyle/>
            <a:p>
              <a:r>
                <a:rPr lang="zh-CN" altLang="en-US" sz="4000" spc="300">
                  <a:solidFill>
                    <a:schemeClr val="bg1">
                      <a:lumMod val="95000"/>
                    </a:schemeClr>
                  </a:solidFill>
                </a:rPr>
                <a:t>  </a:t>
              </a:r>
              <a:r>
                <a:rPr lang="zh-CN" altLang="en-US" sz="4000" b="1" spc="300">
                  <a:solidFill>
                    <a:schemeClr val="bg1">
                      <a:lumMod val="95000"/>
                    </a:schemeClr>
                  </a:solidFill>
                  <a:effectLst>
                    <a:outerShdw blurRad="38100" dist="38100" dir="2700000" algn="tl">
                      <a:srgbClr val="000000">
                        <a:alpha val="43137"/>
                      </a:srgbClr>
                    </a:outerShdw>
                  </a:effectLst>
                </a:rPr>
                <a:t>高考“试验田”</a:t>
              </a:r>
            </a:p>
          </p:txBody>
        </p:sp>
      </p:grpSp>
      <p:graphicFrame>
        <p:nvGraphicFramePr>
          <p:cNvPr id="9" name="表格 5"/>
          <p:cNvGraphicFramePr>
            <a:graphicFrameLocks noGrp="1"/>
          </p:cNvGraphicFramePr>
          <p:nvPr/>
        </p:nvGraphicFramePr>
        <p:xfrm>
          <a:off x="1329067" y="442245"/>
          <a:ext cx="10862933" cy="5151120"/>
        </p:xfrm>
        <a:graphic>
          <a:graphicData uri="http://schemas.openxmlformats.org/drawingml/2006/table">
            <a:tbl>
              <a:tblPr firstRow="1" bandRow="1">
                <a:tableStyleId>{5C22544A-7EE6-4342-B048-85BDC9FD1C3A}</a:tableStyleId>
              </a:tblPr>
              <a:tblGrid>
                <a:gridCol w="10862933"/>
              </a:tblGrid>
              <a:tr h="370840">
                <a:tc>
                  <a:txBody>
                    <a:bodyPr vert="horz" wrap="square"/>
                    <a:lstStyle/>
                    <a:p>
                      <a:pPr algn="ctr"/>
                      <a:r>
                        <a:rPr lang="zh-CN" altLang="en-US" sz="3200">
                          <a:effectLst>
                            <a:outerShdw blurRad="38100" dist="38100" dir="2700000" algn="tl">
                              <a:srgbClr val="000000">
                                <a:alpha val="43137"/>
                              </a:srgbClr>
                            </a:outerShdw>
                          </a:effectLst>
                        </a:rPr>
                        <a:t>考纲要求</a:t>
                      </a:r>
                    </a:p>
                  </a:txBody>
                  <a:tcPr>
                    <a:solidFill>
                      <a:srgbClr val="FFC000"/>
                    </a:solidFill>
                  </a:tcPr>
                </a:tc>
              </a:tr>
              <a:tr h="370840">
                <a:tc>
                  <a:txBody>
                    <a:bodyPr vert="horz" wrap="square"/>
                    <a:lstStyle/>
                    <a:p>
                      <a:pPr>
                        <a:lnSpc>
                          <a:spcPct val="150000"/>
                        </a:lnSpc>
                      </a:pPr>
                      <a:r>
                        <a:rPr lang="zh-CN" altLang="en-US" sz="2800" kern="1200">
                          <a:solidFill>
                            <a:schemeClr val="dk1"/>
                          </a:solidFill>
                          <a:effectLst/>
                          <a:latin typeface="+mn-lt"/>
                          <a:ea typeface="+mn-ea"/>
                          <a:cs typeface="+mn-cs"/>
                        </a:rPr>
                        <a:t>掌握基本的语言知识，能正确、熟练、有效地运用语言文字</a:t>
                      </a:r>
                      <a:endParaRPr lang="en-US" altLang="zh-CN" sz="2800" kern="1200">
                        <a:solidFill>
                          <a:schemeClr val="dk1"/>
                        </a:solidFill>
                        <a:effectLst/>
                        <a:latin typeface="+mn-lt"/>
                        <a:ea typeface="+mn-ea"/>
                        <a:cs typeface="+mn-cs"/>
                      </a:endParaRPr>
                    </a:p>
                    <a:p>
                      <a:pPr>
                        <a:lnSpc>
                          <a:spcPct val="150000"/>
                        </a:lnSpc>
                      </a:pPr>
                      <a:r>
                        <a:rPr lang="en-US" altLang="zh-CN" sz="2800" kern="1200">
                          <a:solidFill>
                            <a:schemeClr val="dk1"/>
                          </a:solidFill>
                          <a:effectLst/>
                          <a:latin typeface="+mn-lt"/>
                          <a:ea typeface="+mn-ea"/>
                          <a:cs typeface="+mn-cs"/>
                        </a:rPr>
                        <a:t>1.</a:t>
                      </a:r>
                      <a:r>
                        <a:rPr lang="zh-CN" altLang="en-US" sz="2800" kern="1200">
                          <a:solidFill>
                            <a:schemeClr val="dk1"/>
                          </a:solidFill>
                          <a:effectLst/>
                          <a:latin typeface="+mn-lt"/>
                          <a:ea typeface="+mn-ea"/>
                          <a:cs typeface="+mn-cs"/>
                        </a:rPr>
                        <a:t>语句的扩展，语段的压缩</a:t>
                      </a:r>
                    </a:p>
                    <a:p>
                      <a:pPr>
                        <a:lnSpc>
                          <a:spcPct val="150000"/>
                        </a:lnSpc>
                      </a:pPr>
                      <a:r>
                        <a:rPr lang="en-US" altLang="zh-CN" sz="2800" kern="1200">
                          <a:solidFill>
                            <a:schemeClr val="dk1"/>
                          </a:solidFill>
                          <a:effectLst/>
                          <a:latin typeface="+mn-lt"/>
                          <a:ea typeface="+mn-ea"/>
                          <a:cs typeface="+mn-cs"/>
                        </a:rPr>
                        <a:t>2.</a:t>
                      </a:r>
                      <a:r>
                        <a:rPr lang="zh-CN" altLang="en-US" sz="2800" kern="1200">
                          <a:solidFill>
                            <a:schemeClr val="dk1"/>
                          </a:solidFill>
                          <a:effectLst/>
                          <a:latin typeface="+mn-lt"/>
                          <a:ea typeface="+mn-ea"/>
                          <a:cs typeface="+mn-cs"/>
                        </a:rPr>
                        <a:t>句式的选用、仿用和变换</a:t>
                      </a:r>
                    </a:p>
                    <a:p>
                      <a:pPr>
                        <a:lnSpc>
                          <a:spcPct val="150000"/>
                        </a:lnSpc>
                      </a:pPr>
                      <a:r>
                        <a:rPr lang="en-US" altLang="zh-CN" sz="2800" kern="1200">
                          <a:solidFill>
                            <a:schemeClr val="dk1"/>
                          </a:solidFill>
                          <a:effectLst/>
                          <a:latin typeface="+mn-lt"/>
                          <a:ea typeface="+mn-ea"/>
                          <a:cs typeface="+mn-cs"/>
                        </a:rPr>
                        <a:t>3.</a:t>
                      </a:r>
                      <a:r>
                        <a:rPr lang="zh-CN" altLang="en-US" sz="2800" kern="1200">
                          <a:solidFill>
                            <a:schemeClr val="dk1"/>
                          </a:solidFill>
                          <a:effectLst/>
                          <a:latin typeface="+mn-lt"/>
                          <a:ea typeface="+mn-ea"/>
                          <a:cs typeface="+mn-cs"/>
                        </a:rPr>
                        <a:t>常见修辞方法的正确运用</a:t>
                      </a:r>
                      <a:endParaRPr lang="en-US" altLang="zh-CN" sz="2800" kern="1200">
                        <a:solidFill>
                          <a:schemeClr val="dk1"/>
                        </a:solidFill>
                        <a:effectLst/>
                        <a:latin typeface="+mn-lt"/>
                        <a:ea typeface="+mn-ea"/>
                        <a:cs typeface="+mn-cs"/>
                      </a:endParaRPr>
                    </a:p>
                    <a:p>
                      <a:pPr>
                        <a:lnSpc>
                          <a:spcPct val="150000"/>
                        </a:lnSpc>
                      </a:pPr>
                      <a:r>
                        <a:rPr lang="zh-CN" altLang="en-US" sz="2800" kern="1200">
                          <a:solidFill>
                            <a:schemeClr val="dk1"/>
                          </a:solidFill>
                          <a:effectLst/>
                          <a:latin typeface="+mn-lt"/>
                          <a:ea typeface="+mn-ea"/>
                          <a:cs typeface="+mn-cs"/>
                        </a:rPr>
                        <a:t>常见修辞方法：比喻、比拟、借代、夸张、对偶、排比、反复、设问、反问。</a:t>
                      </a:r>
                    </a:p>
                    <a:p>
                      <a:pPr>
                        <a:lnSpc>
                          <a:spcPct val="150000"/>
                        </a:lnSpc>
                      </a:pPr>
                      <a:r>
                        <a:rPr lang="en-US" altLang="zh-CN" sz="2800" kern="1200">
                          <a:solidFill>
                            <a:schemeClr val="dk1"/>
                          </a:solidFill>
                          <a:effectLst/>
                          <a:latin typeface="+mn-lt"/>
                          <a:ea typeface="+mn-ea"/>
                          <a:cs typeface="+mn-cs"/>
                        </a:rPr>
                        <a:t>4.</a:t>
                      </a:r>
                      <a:r>
                        <a:rPr lang="zh-CN" altLang="en-US" sz="2800" kern="1200">
                          <a:solidFill>
                            <a:schemeClr val="dk1"/>
                          </a:solidFill>
                          <a:effectLst/>
                          <a:latin typeface="+mn-lt"/>
                          <a:ea typeface="+mn-ea"/>
                          <a:cs typeface="+mn-cs"/>
                        </a:rPr>
                        <a:t>语言表达的简明、连贯、得体、准确、鲜明、生动。</a:t>
                      </a:r>
                      <a:endParaRPr lang="zh-CN" altLang="en-US" sz="2800" b="1" kern="1200">
                        <a:solidFill>
                          <a:srgbClr val="FF0000"/>
                        </a:solidFill>
                        <a:effectLst/>
                        <a:latin typeface="+mn-lt"/>
                        <a:ea typeface="+mn-ea"/>
                        <a:cs typeface="+mn-cs"/>
                      </a:endParaRPr>
                    </a:p>
                  </a:txBody>
                  <a:tcPr/>
                </a:tc>
              </a:tr>
            </a:tbl>
          </a:graphicData>
        </a:graphic>
      </p:graphicFrame>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4" presetClass="entr" presetSubtype="1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nvGraphicFramePr>
        <p:xfrm>
          <a:off x="1743828" y="182880"/>
          <a:ext cx="10324729" cy="6138909"/>
        </p:xfrm>
        <a:graphic>
          <a:graphicData uri="http://schemas.openxmlformats.org/drawingml/2006/table">
            <a:tbl>
              <a:tblPr>
                <a:tableStyleId>{5C22544A-7EE6-4342-B048-85BDC9FD1C3A}</a:tableStyleId>
              </a:tblPr>
              <a:tblGrid>
                <a:gridCol w="958787"/>
                <a:gridCol w="1455938"/>
                <a:gridCol w="1722268"/>
                <a:gridCol w="2769833"/>
                <a:gridCol w="1890944"/>
                <a:gridCol w="1526959"/>
              </a:tblGrid>
              <a:tr h="469629">
                <a:tc>
                  <a:txBody>
                    <a:bodyPr vert="horz" wrap="square"/>
                    <a:lstStyle/>
                    <a:p>
                      <a:pPr marL="0" marR="0" algn="ctr">
                        <a:spcBef>
                          <a:spcPct val="0"/>
                        </a:spcBef>
                        <a:spcAft>
                          <a:spcPct val="0"/>
                        </a:spcAft>
                      </a:pPr>
                      <a:r>
                        <a:rPr lang="zh-CN" altLang="en-US" sz="2400" b="1" kern="100">
                          <a:solidFill>
                            <a:schemeClr val="bg1"/>
                          </a:solidFill>
                          <a:effectLst/>
                          <a:latin typeface="+mj-ea"/>
                          <a:ea typeface="+mj-ea"/>
                        </a:rPr>
                        <a:t> 年份</a:t>
                      </a:r>
                      <a:endParaRPr lang="zh-CN" altLang="en-US" sz="2400" b="1" kern="100">
                        <a:solidFill>
                          <a:schemeClr val="bg1"/>
                        </a:solidFill>
                        <a:effectLst/>
                        <a:latin typeface="+mj-ea"/>
                        <a:ea typeface="+mj-ea"/>
                        <a:cs typeface="Times New Roman" panose="02020603050405020304" pitchFamily="18" charset="0"/>
                      </a:endParaRPr>
                    </a:p>
                  </a:txBody>
                  <a:tcPr marL="68580" marR="68580">
                    <a:solidFill>
                      <a:schemeClr val="accent1"/>
                    </a:solidFill>
                  </a:tcPr>
                </a:tc>
                <a:tc>
                  <a:txBody>
                    <a:bodyPr vert="horz" wrap="square"/>
                    <a:lstStyle/>
                    <a:p>
                      <a:pPr marL="0" marR="0" algn="ctr">
                        <a:spcBef>
                          <a:spcPct val="0"/>
                        </a:spcBef>
                        <a:spcAft>
                          <a:spcPct val="0"/>
                        </a:spcAft>
                      </a:pPr>
                      <a:r>
                        <a:rPr lang="zh-CN" altLang="en-US" sz="2400" b="1" kern="100">
                          <a:solidFill>
                            <a:schemeClr val="bg1"/>
                          </a:solidFill>
                          <a:effectLst/>
                          <a:latin typeface="+mj-ea"/>
                          <a:ea typeface="+mj-ea"/>
                        </a:rPr>
                        <a:t>题号</a:t>
                      </a:r>
                      <a:endParaRPr lang="zh-CN" altLang="en-US" sz="2400" b="1" kern="100">
                        <a:solidFill>
                          <a:schemeClr val="bg1"/>
                        </a:solidFill>
                        <a:effectLst/>
                        <a:latin typeface="+mj-ea"/>
                        <a:ea typeface="+mj-ea"/>
                        <a:cs typeface="Times New Roman" panose="02020603050405020304" pitchFamily="18" charset="0"/>
                      </a:endParaRPr>
                    </a:p>
                  </a:txBody>
                  <a:tcPr marL="68580" marR="68580">
                    <a:solidFill>
                      <a:schemeClr val="accent1"/>
                    </a:solidFill>
                  </a:tcPr>
                </a:tc>
                <a:tc>
                  <a:txBody>
                    <a:bodyPr vert="horz" wrap="square"/>
                    <a:lstStyle/>
                    <a:p>
                      <a:pPr marL="0" marR="0" algn="ctr">
                        <a:spcBef>
                          <a:spcPct val="0"/>
                        </a:spcBef>
                        <a:spcAft>
                          <a:spcPct val="0"/>
                        </a:spcAft>
                      </a:pPr>
                      <a:r>
                        <a:rPr lang="zh-CN" altLang="en-US" sz="2400" b="1" kern="100">
                          <a:solidFill>
                            <a:schemeClr val="bg1"/>
                          </a:solidFill>
                          <a:effectLst/>
                          <a:latin typeface="+mj-ea"/>
                          <a:ea typeface="+mj-ea"/>
                        </a:rPr>
                        <a:t>题型</a:t>
                      </a:r>
                      <a:endParaRPr lang="zh-CN" altLang="en-US" sz="2400" b="1" kern="100">
                        <a:solidFill>
                          <a:schemeClr val="bg1"/>
                        </a:solidFill>
                        <a:effectLst/>
                        <a:latin typeface="+mj-ea"/>
                        <a:ea typeface="+mj-ea"/>
                        <a:cs typeface="Times New Roman" panose="02020603050405020304" pitchFamily="18" charset="0"/>
                      </a:endParaRPr>
                    </a:p>
                  </a:txBody>
                  <a:tcPr marL="68580" marR="68580">
                    <a:solidFill>
                      <a:schemeClr val="accent1"/>
                    </a:solidFill>
                  </a:tcPr>
                </a:tc>
                <a:tc>
                  <a:txBody>
                    <a:bodyPr vert="horz" wrap="square"/>
                    <a:lstStyle/>
                    <a:p>
                      <a:pPr marL="0" marR="0" algn="ctr">
                        <a:spcBef>
                          <a:spcPct val="0"/>
                        </a:spcBef>
                        <a:spcAft>
                          <a:spcPct val="0"/>
                        </a:spcAft>
                      </a:pPr>
                      <a:r>
                        <a:rPr lang="zh-CN" altLang="en-US" sz="2400" b="1" kern="100">
                          <a:solidFill>
                            <a:schemeClr val="bg1"/>
                          </a:solidFill>
                          <a:effectLst/>
                          <a:latin typeface="+mj-ea"/>
                          <a:ea typeface="+mj-ea"/>
                        </a:rPr>
                        <a:t>考点</a:t>
                      </a:r>
                      <a:endParaRPr lang="zh-CN" altLang="en-US" sz="2400" b="1" kern="100">
                        <a:solidFill>
                          <a:schemeClr val="bg1"/>
                        </a:solidFill>
                        <a:effectLst/>
                        <a:latin typeface="+mj-ea"/>
                        <a:ea typeface="+mj-ea"/>
                        <a:cs typeface="Times New Roman" panose="02020603050405020304" pitchFamily="18" charset="0"/>
                      </a:endParaRPr>
                    </a:p>
                  </a:txBody>
                  <a:tcPr marL="68580" marR="68580">
                    <a:solidFill>
                      <a:schemeClr val="accent1"/>
                    </a:solidFill>
                  </a:tcPr>
                </a:tc>
                <a:tc>
                  <a:txBody>
                    <a:bodyPr vert="horz" wrap="square"/>
                    <a:lstStyle/>
                    <a:p>
                      <a:pPr marL="0" marR="0" algn="ctr">
                        <a:spcBef>
                          <a:spcPct val="0"/>
                        </a:spcBef>
                        <a:spcAft>
                          <a:spcPct val="0"/>
                        </a:spcAft>
                      </a:pPr>
                      <a:r>
                        <a:rPr lang="zh-CN" altLang="en-US" sz="2400" b="1" kern="100">
                          <a:solidFill>
                            <a:schemeClr val="bg1"/>
                          </a:solidFill>
                          <a:effectLst/>
                          <a:latin typeface="+mj-ea"/>
                          <a:ea typeface="+mj-ea"/>
                          <a:cs typeface="Times New Roman" panose="02020603050405020304" pitchFamily="18" charset="0"/>
                        </a:rPr>
                        <a:t>考查方式</a:t>
                      </a:r>
                    </a:p>
                  </a:txBody>
                  <a:tcPr marL="68580" marR="68580">
                    <a:solidFill>
                      <a:schemeClr val="accent1"/>
                    </a:solidFill>
                  </a:tcPr>
                </a:tc>
                <a:tc>
                  <a:txBody>
                    <a:bodyPr vert="horz" wrap="square"/>
                    <a:lstStyle/>
                    <a:p>
                      <a:pPr marL="0" marR="0" algn="ctr">
                        <a:spcBef>
                          <a:spcPct val="0"/>
                        </a:spcBef>
                        <a:spcAft>
                          <a:spcPct val="0"/>
                        </a:spcAft>
                      </a:pPr>
                      <a:r>
                        <a:rPr lang="zh-CN" altLang="en-US" sz="2400" b="1" kern="100">
                          <a:solidFill>
                            <a:schemeClr val="bg1"/>
                          </a:solidFill>
                          <a:effectLst/>
                          <a:latin typeface="+mj-ea"/>
                          <a:ea typeface="+mj-ea"/>
                        </a:rPr>
                        <a:t>分值</a:t>
                      </a:r>
                      <a:endParaRPr lang="zh-CN" altLang="en-US" sz="2400" b="1" kern="100">
                        <a:solidFill>
                          <a:schemeClr val="bg1"/>
                        </a:solidFill>
                        <a:effectLst/>
                        <a:latin typeface="+mj-ea"/>
                        <a:ea typeface="+mj-ea"/>
                        <a:cs typeface="Times New Roman" panose="02020603050405020304" pitchFamily="18" charset="0"/>
                      </a:endParaRPr>
                    </a:p>
                  </a:txBody>
                  <a:tcPr marL="68580" marR="68580">
                    <a:solidFill>
                      <a:schemeClr val="accent1"/>
                    </a:solidFill>
                  </a:tcPr>
                </a:tc>
              </a:tr>
              <a:tr h="0">
                <a:tc rowSpan="2">
                  <a:txBody>
                    <a:bodyPr vert="horz" wrap="square"/>
                    <a:lstStyle/>
                    <a:p>
                      <a:pPr marL="0" marR="0" algn="ctr">
                        <a:spcBef>
                          <a:spcPct val="0"/>
                        </a:spcBef>
                        <a:spcAft>
                          <a:spcPct val="0"/>
                        </a:spcAft>
                      </a:pPr>
                      <a:r>
                        <a:rPr lang="en-US" altLang="zh-CN" sz="2400" kern="100">
                          <a:effectLst/>
                          <a:latin typeface="+mn-ea"/>
                          <a:ea typeface="+mn-ea"/>
                        </a:rPr>
                        <a:t>2017</a:t>
                      </a:r>
                      <a:endParaRPr lang="zh-CN" altLang="en-US" sz="2400" kern="100">
                        <a:effectLst/>
                        <a:latin typeface="+mn-ea"/>
                        <a:ea typeface="+mn-ea"/>
                        <a:cs typeface="Times New Roman" panose="02020603050405020304" pitchFamily="18" charset="0"/>
                      </a:endParaRPr>
                    </a:p>
                  </a:txBody>
                  <a:tcPr marL="68580" marR="68580" anchor="ctr"/>
                </a:tc>
                <a:tc>
                  <a:txBody>
                    <a:bodyPr vert="horz" wrap="square"/>
                    <a:lstStyle/>
                    <a:p>
                      <a:pPr marL="0" marR="0" algn="ctr">
                        <a:spcBef>
                          <a:spcPct val="0"/>
                        </a:spcBef>
                        <a:spcAft>
                          <a:spcPct val="0"/>
                        </a:spcAft>
                      </a:pPr>
                      <a:r>
                        <a:rPr lang="zh-CN" altLang="en-US" sz="2400" kern="100">
                          <a:effectLst/>
                          <a:latin typeface="+mn-ea"/>
                          <a:ea typeface="+mn-ea"/>
                        </a:rPr>
                        <a:t>第</a:t>
                      </a:r>
                      <a:r>
                        <a:rPr lang="en-US" altLang="zh-CN" sz="2400" kern="100">
                          <a:effectLst/>
                          <a:latin typeface="+mn-ea"/>
                          <a:ea typeface="+mn-ea"/>
                        </a:rPr>
                        <a:t>5</a:t>
                      </a:r>
                      <a:r>
                        <a:rPr lang="zh-CN" altLang="en-US" sz="2400" kern="100">
                          <a:effectLst/>
                          <a:latin typeface="+mn-ea"/>
                          <a:ea typeface="+mn-ea"/>
                        </a:rPr>
                        <a:t>题</a:t>
                      </a:r>
                      <a:endParaRPr lang="zh-CN" altLang="en-US" sz="2400" kern="100">
                        <a:effectLst/>
                        <a:latin typeface="+mn-ea"/>
                        <a:ea typeface="+mn-ea"/>
                        <a:cs typeface="Times New Roman" panose="02020603050405020304" pitchFamily="18" charset="0"/>
                      </a:endParaRPr>
                    </a:p>
                  </a:txBody>
                  <a:tcPr marL="68580" marR="68580">
                    <a:solidFill>
                      <a:srgbClr val="FFFF00"/>
                    </a:solidFill>
                  </a:tcPr>
                </a:tc>
                <a:tc>
                  <a:txBody>
                    <a:bodyPr vert="horz" wrap="square"/>
                    <a:lstStyle/>
                    <a:p>
                      <a:pPr marL="0" marR="0" algn="ctr">
                        <a:spcBef>
                          <a:spcPct val="0"/>
                        </a:spcBef>
                        <a:spcAft>
                          <a:spcPct val="0"/>
                        </a:spcAft>
                      </a:pPr>
                      <a:r>
                        <a:rPr lang="zh-CN" altLang="en-US" sz="2400" kern="100">
                          <a:effectLst/>
                          <a:latin typeface="+mn-ea"/>
                          <a:ea typeface="+mn-ea"/>
                        </a:rPr>
                        <a:t>仿写句子</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algn="ctr">
                        <a:spcBef>
                          <a:spcPct val="0"/>
                        </a:spcBef>
                        <a:spcAft>
                          <a:spcPct val="0"/>
                        </a:spcAft>
                      </a:pPr>
                      <a:r>
                        <a:rPr lang="zh-CN" altLang="en-US" sz="2400" kern="100">
                          <a:effectLst/>
                          <a:latin typeface="+mn-ea"/>
                          <a:ea typeface="+mn-ea"/>
                        </a:rPr>
                        <a:t>简明</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algn="ctr">
                        <a:spcBef>
                          <a:spcPct val="0"/>
                        </a:spcBef>
                        <a:spcAft>
                          <a:spcPct val="0"/>
                        </a:spcAft>
                      </a:pPr>
                      <a:r>
                        <a:rPr lang="zh-CN" altLang="en-US" sz="2400" kern="100">
                          <a:effectLst/>
                          <a:latin typeface="+mn-ea"/>
                          <a:ea typeface="+mn-ea"/>
                          <a:cs typeface="Times New Roman" panose="02020603050405020304" pitchFamily="18" charset="0"/>
                        </a:rPr>
                        <a:t>主观题</a:t>
                      </a:r>
                    </a:p>
                  </a:txBody>
                  <a:tcPr marL="68580" marR="68580"/>
                </a:tc>
                <a:tc>
                  <a:txBody>
                    <a:bodyPr vert="horz" wrap="square"/>
                    <a:lstStyle/>
                    <a:p>
                      <a:pPr marL="0" marR="0" algn="ctr">
                        <a:spcBef>
                          <a:spcPct val="0"/>
                        </a:spcBef>
                        <a:spcAft>
                          <a:spcPct val="0"/>
                        </a:spcAft>
                      </a:pPr>
                      <a:r>
                        <a:rPr lang="en-US" altLang="zh-CN" sz="2400" kern="100">
                          <a:effectLst/>
                          <a:latin typeface="+mn-ea"/>
                          <a:ea typeface="+mn-ea"/>
                        </a:rPr>
                        <a:t>3</a:t>
                      </a:r>
                      <a:r>
                        <a:rPr lang="zh-CN" altLang="en-US" sz="2400" kern="100">
                          <a:effectLst/>
                          <a:latin typeface="+mn-ea"/>
                          <a:ea typeface="+mn-ea"/>
                        </a:rPr>
                        <a:t>分</a:t>
                      </a:r>
                      <a:endParaRPr lang="zh-CN" altLang="en-US" sz="2400" kern="100">
                        <a:effectLst/>
                        <a:latin typeface="+mn-ea"/>
                        <a:ea typeface="+mn-ea"/>
                        <a:cs typeface="Times New Roman" panose="02020603050405020304" pitchFamily="18" charset="0"/>
                      </a:endParaRPr>
                    </a:p>
                  </a:txBody>
                  <a:tcPr marL="68580" marR="68580">
                    <a:solidFill>
                      <a:srgbClr val="FFC000"/>
                    </a:solidFill>
                  </a:tcPr>
                </a:tc>
              </a:tr>
              <a:tr h="0">
                <a:tc vMerge="1">
                  <a:txBody>
                    <a:bodyPr vert="horz" wrap="square"/>
                    <a:lstStyle/>
                    <a:p>
                      <a:endParaRPr lang="zh-CN"/>
                    </a:p>
                  </a:txBody>
                  <a:tcPr/>
                </a:tc>
                <a:tc>
                  <a:txBody>
                    <a:bodyPr vert="horz" wrap="square"/>
                    <a:lstStyle/>
                    <a:p>
                      <a:pPr marL="0" marR="0" algn="ctr">
                        <a:spcBef>
                          <a:spcPct val="0"/>
                        </a:spcBef>
                        <a:spcAft>
                          <a:spcPct val="0"/>
                        </a:spcAft>
                      </a:pPr>
                      <a:r>
                        <a:rPr lang="zh-CN" altLang="en-US" sz="2400" kern="100">
                          <a:effectLst/>
                          <a:latin typeface="+mn-ea"/>
                          <a:ea typeface="+mn-ea"/>
                        </a:rPr>
                        <a:t>第</a:t>
                      </a:r>
                      <a:r>
                        <a:rPr lang="en-US" altLang="zh-CN" sz="2400" kern="100">
                          <a:effectLst/>
                          <a:latin typeface="+mn-ea"/>
                          <a:ea typeface="+mn-ea"/>
                        </a:rPr>
                        <a:t>6</a:t>
                      </a:r>
                      <a:r>
                        <a:rPr lang="zh-CN" altLang="en-US" sz="2400" kern="100">
                          <a:effectLst/>
                          <a:latin typeface="+mn-ea"/>
                          <a:ea typeface="+mn-ea"/>
                        </a:rPr>
                        <a:t>题</a:t>
                      </a:r>
                      <a:endParaRPr lang="zh-CN" altLang="en-US" sz="2400" kern="100">
                        <a:effectLst/>
                        <a:latin typeface="+mn-ea"/>
                        <a:ea typeface="+mn-ea"/>
                        <a:cs typeface="Times New Roman" panose="02020603050405020304" pitchFamily="18" charset="0"/>
                      </a:endParaRPr>
                    </a:p>
                  </a:txBody>
                  <a:tcPr marL="68580" marR="68580">
                    <a:solidFill>
                      <a:srgbClr val="FFFF00"/>
                    </a:solidFill>
                  </a:tcPr>
                </a:tc>
                <a:tc>
                  <a:txBody>
                    <a:bodyPr vert="horz" wrap="square"/>
                    <a:lstStyle/>
                    <a:p>
                      <a:pPr marL="0" marR="0" algn="ctr">
                        <a:spcBef>
                          <a:spcPct val="0"/>
                        </a:spcBef>
                        <a:spcAft>
                          <a:spcPct val="0"/>
                        </a:spcAft>
                      </a:pPr>
                      <a:r>
                        <a:rPr lang="zh-CN" altLang="en-US" sz="2400" kern="100">
                          <a:effectLst/>
                          <a:latin typeface="+mn-ea"/>
                          <a:ea typeface="+mn-ea"/>
                        </a:rPr>
                        <a:t>描写场景</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algn="ctr">
                        <a:spcBef>
                          <a:spcPct val="0"/>
                        </a:spcBef>
                        <a:spcAft>
                          <a:spcPct val="0"/>
                        </a:spcAft>
                      </a:pPr>
                      <a:r>
                        <a:rPr lang="zh-CN" altLang="en-US" sz="2400" kern="100">
                          <a:effectLst/>
                          <a:latin typeface="+mn-ea"/>
                          <a:ea typeface="+mn-ea"/>
                        </a:rPr>
                        <a:t>连贯、准确、生动</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rPr>
                        <a:t>主观题</a:t>
                      </a:r>
                      <a:endPar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endParaRPr>
                    </a:p>
                  </a:txBody>
                  <a:tcPr marL="68580" marR="68580"/>
                </a:tc>
                <a:tc>
                  <a:txBody>
                    <a:bodyPr vert="horz" wrap="square"/>
                    <a:lstStyle/>
                    <a:p>
                      <a:pPr marL="0" marR="0" algn="ctr">
                        <a:spcBef>
                          <a:spcPct val="0"/>
                        </a:spcBef>
                        <a:spcAft>
                          <a:spcPct val="0"/>
                        </a:spcAft>
                      </a:pPr>
                      <a:r>
                        <a:rPr lang="en-US" altLang="zh-CN" sz="2400" kern="100">
                          <a:effectLst/>
                          <a:latin typeface="+mn-ea"/>
                          <a:ea typeface="+mn-ea"/>
                        </a:rPr>
                        <a:t>6</a:t>
                      </a:r>
                      <a:r>
                        <a:rPr lang="zh-CN" altLang="en-US" sz="2400" kern="100">
                          <a:effectLst/>
                          <a:latin typeface="+mn-ea"/>
                          <a:ea typeface="+mn-ea"/>
                        </a:rPr>
                        <a:t>分</a:t>
                      </a:r>
                      <a:endParaRPr lang="zh-CN" altLang="en-US" sz="2400" kern="100">
                        <a:effectLst/>
                        <a:latin typeface="+mn-ea"/>
                        <a:ea typeface="+mn-ea"/>
                        <a:cs typeface="Times New Roman" panose="02020603050405020304" pitchFamily="18" charset="0"/>
                      </a:endParaRPr>
                    </a:p>
                  </a:txBody>
                  <a:tcPr marL="68580" marR="68580">
                    <a:solidFill>
                      <a:srgbClr val="FFC000"/>
                    </a:solidFill>
                  </a:tcPr>
                </a:tc>
              </a:tr>
              <a:tr h="0">
                <a:tc rowSpan="2">
                  <a:txBody>
                    <a:bodyPr vert="horz" wrap="square"/>
                    <a:lstStyle/>
                    <a:p>
                      <a:pPr marL="0" marR="0" algn="ctr">
                        <a:spcBef>
                          <a:spcPct val="0"/>
                        </a:spcBef>
                        <a:spcAft>
                          <a:spcPct val="0"/>
                        </a:spcAft>
                      </a:pPr>
                      <a:r>
                        <a:rPr lang="en-US" altLang="zh-CN" sz="2400" kern="100">
                          <a:effectLst/>
                          <a:latin typeface="+mn-ea"/>
                          <a:ea typeface="+mn-ea"/>
                        </a:rPr>
                        <a:t>2018</a:t>
                      </a:r>
                      <a:endParaRPr lang="zh-CN" altLang="en-US" sz="2400" kern="100">
                        <a:effectLst/>
                        <a:latin typeface="+mn-ea"/>
                        <a:ea typeface="+mn-ea"/>
                        <a:cs typeface="Times New Roman" panose="02020603050405020304" pitchFamily="18" charset="0"/>
                      </a:endParaRPr>
                    </a:p>
                  </a:txBody>
                  <a:tcPr marL="68580" marR="68580" anchor="ctr"/>
                </a:tc>
                <a:tc>
                  <a:txBody>
                    <a:bodyPr vert="horz" wrap="square"/>
                    <a:lstStyle/>
                    <a:p>
                      <a:pPr marL="0" marR="0" algn="ctr">
                        <a:spcBef>
                          <a:spcPct val="0"/>
                        </a:spcBef>
                        <a:spcAft>
                          <a:spcPct val="0"/>
                        </a:spcAft>
                      </a:pPr>
                      <a:r>
                        <a:rPr lang="zh-CN" altLang="en-US" sz="2400" kern="100">
                          <a:effectLst/>
                          <a:latin typeface="+mn-ea"/>
                          <a:ea typeface="+mn-ea"/>
                        </a:rPr>
                        <a:t>第</a:t>
                      </a:r>
                      <a:r>
                        <a:rPr lang="en-US" altLang="zh-CN" sz="2400" kern="100">
                          <a:effectLst/>
                          <a:latin typeface="+mn-ea"/>
                          <a:ea typeface="+mn-ea"/>
                        </a:rPr>
                        <a:t>5</a:t>
                      </a:r>
                      <a:r>
                        <a:rPr lang="zh-CN" altLang="en-US" sz="2400" kern="100">
                          <a:effectLst/>
                          <a:latin typeface="+mn-ea"/>
                          <a:ea typeface="+mn-ea"/>
                        </a:rPr>
                        <a:t>题</a:t>
                      </a:r>
                      <a:endParaRPr lang="zh-CN" altLang="en-US" sz="2400" kern="100">
                        <a:effectLst/>
                        <a:latin typeface="+mn-ea"/>
                        <a:ea typeface="+mn-ea"/>
                        <a:cs typeface="Times New Roman" panose="02020603050405020304" pitchFamily="18" charset="0"/>
                      </a:endParaRPr>
                    </a:p>
                  </a:txBody>
                  <a:tcPr marL="68580" marR="68580">
                    <a:solidFill>
                      <a:srgbClr val="FFFF00"/>
                    </a:solidFill>
                  </a:tcPr>
                </a:tc>
                <a:tc>
                  <a:txBody>
                    <a:bodyPr vert="horz" wrap="square"/>
                    <a:lstStyle/>
                    <a:p>
                      <a:pPr marL="0" marR="0" algn="ctr">
                        <a:spcBef>
                          <a:spcPct val="0"/>
                        </a:spcBef>
                        <a:spcAft>
                          <a:spcPct val="0"/>
                        </a:spcAft>
                      </a:pPr>
                      <a:r>
                        <a:rPr lang="zh-CN" altLang="en-US" sz="2400" b="1" kern="100">
                          <a:solidFill>
                            <a:schemeClr val="bg1"/>
                          </a:solidFill>
                          <a:effectLst/>
                          <a:latin typeface="+mn-ea"/>
                          <a:ea typeface="+mn-ea"/>
                        </a:rPr>
                        <a:t>补写句子</a:t>
                      </a:r>
                      <a:endParaRPr lang="zh-CN" altLang="en-US" sz="2400" b="1" kern="100">
                        <a:solidFill>
                          <a:schemeClr val="bg1"/>
                        </a:solidFill>
                        <a:effectLst/>
                        <a:latin typeface="+mn-ea"/>
                        <a:ea typeface="+mn-ea"/>
                        <a:cs typeface="Times New Roman" panose="02020603050405020304" pitchFamily="18" charset="0"/>
                      </a:endParaRPr>
                    </a:p>
                  </a:txBody>
                  <a:tcPr marL="68580" marR="68580">
                    <a:solidFill>
                      <a:srgbClr val="C00000"/>
                    </a:solidFill>
                  </a:tcPr>
                </a:tc>
                <a:tc>
                  <a:txBody>
                    <a:bodyPr vert="horz" wrap="square"/>
                    <a:lstStyle/>
                    <a:p>
                      <a:pPr marL="0" marR="0" algn="ctr">
                        <a:spcBef>
                          <a:spcPct val="0"/>
                        </a:spcBef>
                        <a:spcAft>
                          <a:spcPct val="0"/>
                        </a:spcAft>
                      </a:pPr>
                      <a:r>
                        <a:rPr lang="zh-CN" altLang="en-US" sz="2400" kern="100">
                          <a:effectLst/>
                          <a:latin typeface="+mn-ea"/>
                          <a:ea typeface="+mn-ea"/>
                        </a:rPr>
                        <a:t>连贯</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rPr>
                        <a:t>主观题</a:t>
                      </a:r>
                      <a:endPar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endParaRPr>
                    </a:p>
                  </a:txBody>
                  <a:tcPr marL="68580" marR="68580"/>
                </a:tc>
                <a:tc>
                  <a:txBody>
                    <a:bodyPr vert="horz" wrap="square"/>
                    <a:lstStyle/>
                    <a:p>
                      <a:pPr marL="0" marR="0" algn="ctr">
                        <a:spcBef>
                          <a:spcPct val="0"/>
                        </a:spcBef>
                        <a:spcAft>
                          <a:spcPct val="0"/>
                        </a:spcAft>
                      </a:pPr>
                      <a:r>
                        <a:rPr lang="en-US" altLang="zh-CN" sz="2400" kern="100">
                          <a:effectLst/>
                          <a:latin typeface="+mn-ea"/>
                          <a:ea typeface="+mn-ea"/>
                        </a:rPr>
                        <a:t>3</a:t>
                      </a:r>
                      <a:r>
                        <a:rPr lang="zh-CN" altLang="en-US" sz="2400" kern="100">
                          <a:effectLst/>
                          <a:latin typeface="+mn-ea"/>
                          <a:ea typeface="+mn-ea"/>
                        </a:rPr>
                        <a:t>分</a:t>
                      </a:r>
                      <a:endParaRPr lang="zh-CN" altLang="en-US" sz="2400" kern="100">
                        <a:effectLst/>
                        <a:latin typeface="+mn-ea"/>
                        <a:ea typeface="+mn-ea"/>
                        <a:cs typeface="Times New Roman" panose="02020603050405020304" pitchFamily="18" charset="0"/>
                      </a:endParaRPr>
                    </a:p>
                  </a:txBody>
                  <a:tcPr marL="68580" marR="68580">
                    <a:solidFill>
                      <a:srgbClr val="FFC000"/>
                    </a:solidFill>
                  </a:tcPr>
                </a:tc>
              </a:tr>
              <a:tr h="0">
                <a:tc vMerge="1">
                  <a:txBody>
                    <a:bodyPr vert="horz" wrap="square"/>
                    <a:lstStyle/>
                    <a:p>
                      <a:endParaRPr lang="zh-CN"/>
                    </a:p>
                  </a:txBody>
                  <a:tcPr/>
                </a:tc>
                <a:tc>
                  <a:txBody>
                    <a:bodyPr vert="horz" wrap="square"/>
                    <a:lstStyle/>
                    <a:p>
                      <a:pPr marL="0" marR="0" algn="ctr">
                        <a:spcBef>
                          <a:spcPct val="0"/>
                        </a:spcBef>
                        <a:spcAft>
                          <a:spcPct val="0"/>
                        </a:spcAft>
                      </a:pPr>
                      <a:r>
                        <a:rPr lang="zh-CN" altLang="en-US" sz="2400" kern="100">
                          <a:effectLst/>
                          <a:latin typeface="+mn-ea"/>
                          <a:ea typeface="+mn-ea"/>
                        </a:rPr>
                        <a:t>第</a:t>
                      </a:r>
                      <a:r>
                        <a:rPr lang="en-US" altLang="zh-CN" sz="2400" kern="100">
                          <a:effectLst/>
                          <a:latin typeface="+mn-ea"/>
                          <a:ea typeface="+mn-ea"/>
                        </a:rPr>
                        <a:t>6</a:t>
                      </a:r>
                      <a:r>
                        <a:rPr lang="zh-CN" altLang="en-US" sz="2400" kern="100">
                          <a:effectLst/>
                          <a:latin typeface="+mn-ea"/>
                          <a:ea typeface="+mn-ea"/>
                        </a:rPr>
                        <a:t>题</a:t>
                      </a:r>
                      <a:endParaRPr lang="zh-CN" altLang="en-US" sz="2400" kern="100">
                        <a:effectLst/>
                        <a:latin typeface="+mn-ea"/>
                        <a:ea typeface="+mn-ea"/>
                        <a:cs typeface="Times New Roman" panose="02020603050405020304" pitchFamily="18" charset="0"/>
                      </a:endParaRPr>
                    </a:p>
                  </a:txBody>
                  <a:tcPr marL="68580" marR="68580">
                    <a:solidFill>
                      <a:srgbClr val="FFFF00"/>
                    </a:solidFill>
                  </a:tcPr>
                </a:tc>
                <a:tc>
                  <a:txBody>
                    <a:bodyPr vert="horz" wrap="square"/>
                    <a:lstStyle/>
                    <a:p>
                      <a:pPr marL="0" marR="0" algn="ctr">
                        <a:spcBef>
                          <a:spcPct val="0"/>
                        </a:spcBef>
                        <a:spcAft>
                          <a:spcPct val="0"/>
                        </a:spcAft>
                      </a:pPr>
                      <a:r>
                        <a:rPr lang="zh-CN" altLang="en-US" sz="2400" kern="100">
                          <a:effectLst/>
                          <a:latin typeface="+mn-ea"/>
                          <a:ea typeface="+mn-ea"/>
                        </a:rPr>
                        <a:t>评述题</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algn="ctr">
                        <a:spcBef>
                          <a:spcPct val="0"/>
                        </a:spcBef>
                        <a:spcAft>
                          <a:spcPct val="0"/>
                        </a:spcAft>
                      </a:pPr>
                      <a:r>
                        <a:rPr lang="zh-CN" altLang="en-US" sz="2400" kern="100">
                          <a:effectLst/>
                          <a:latin typeface="+mn-ea"/>
                          <a:ea typeface="+mn-ea"/>
                        </a:rPr>
                        <a:t>简明、准确 </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rPr>
                        <a:t>主观题</a:t>
                      </a:r>
                      <a:endPar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endParaRPr>
                    </a:p>
                  </a:txBody>
                  <a:tcPr marL="68580" marR="68580"/>
                </a:tc>
                <a:tc>
                  <a:txBody>
                    <a:bodyPr vert="horz" wrap="square"/>
                    <a:lstStyle/>
                    <a:p>
                      <a:pPr marL="0" marR="0" algn="ctr">
                        <a:spcBef>
                          <a:spcPct val="0"/>
                        </a:spcBef>
                        <a:spcAft>
                          <a:spcPct val="0"/>
                        </a:spcAft>
                      </a:pPr>
                      <a:r>
                        <a:rPr lang="en-US" altLang="zh-CN" sz="2400" kern="100">
                          <a:effectLst/>
                          <a:latin typeface="+mn-ea"/>
                          <a:ea typeface="+mn-ea"/>
                        </a:rPr>
                        <a:t>6</a:t>
                      </a:r>
                      <a:r>
                        <a:rPr lang="zh-CN" altLang="en-US" sz="2400" kern="100">
                          <a:effectLst/>
                          <a:latin typeface="+mn-ea"/>
                          <a:ea typeface="+mn-ea"/>
                        </a:rPr>
                        <a:t>分</a:t>
                      </a:r>
                      <a:endParaRPr lang="zh-CN" altLang="en-US" sz="2400" kern="100">
                        <a:effectLst/>
                        <a:latin typeface="+mn-ea"/>
                        <a:ea typeface="+mn-ea"/>
                        <a:cs typeface="Times New Roman" panose="02020603050405020304" pitchFamily="18" charset="0"/>
                      </a:endParaRPr>
                    </a:p>
                  </a:txBody>
                  <a:tcPr marL="68580" marR="68580">
                    <a:solidFill>
                      <a:srgbClr val="FFC000"/>
                    </a:solidFill>
                  </a:tcPr>
                </a:tc>
              </a:tr>
              <a:tr h="0">
                <a:tc rowSpan="2">
                  <a:txBody>
                    <a:bodyPr vert="horz" wrap="square"/>
                    <a:lstStyle/>
                    <a:p>
                      <a:pPr marL="0" marR="0" algn="ctr">
                        <a:spcBef>
                          <a:spcPct val="0"/>
                        </a:spcBef>
                        <a:spcAft>
                          <a:spcPct val="0"/>
                        </a:spcAft>
                      </a:pPr>
                      <a:r>
                        <a:rPr lang="en-US" altLang="zh-CN" sz="2400" kern="100">
                          <a:effectLst/>
                          <a:latin typeface="+mn-ea"/>
                          <a:ea typeface="+mn-ea"/>
                        </a:rPr>
                        <a:t>2019</a:t>
                      </a:r>
                      <a:endParaRPr lang="zh-CN" altLang="en-US" sz="2400" kern="100">
                        <a:effectLst/>
                        <a:latin typeface="+mn-ea"/>
                        <a:ea typeface="+mn-ea"/>
                        <a:cs typeface="Times New Roman" panose="02020603050405020304" pitchFamily="18" charset="0"/>
                      </a:endParaRPr>
                    </a:p>
                  </a:txBody>
                  <a:tcPr marL="68580" marR="68580" anchor="ctr"/>
                </a:tc>
                <a:tc>
                  <a:txBody>
                    <a:bodyPr vert="horz" wrap="square"/>
                    <a:lstStyle/>
                    <a:p>
                      <a:pPr marL="0" marR="0" algn="ctr">
                        <a:spcBef>
                          <a:spcPct val="0"/>
                        </a:spcBef>
                        <a:spcAft>
                          <a:spcPct val="0"/>
                        </a:spcAft>
                      </a:pPr>
                      <a:r>
                        <a:rPr lang="zh-CN" altLang="en-US" sz="2400" kern="100">
                          <a:effectLst/>
                          <a:latin typeface="+mn-ea"/>
                          <a:ea typeface="+mn-ea"/>
                        </a:rPr>
                        <a:t>第</a:t>
                      </a:r>
                      <a:r>
                        <a:rPr lang="en-US" altLang="zh-CN" sz="2400" kern="100">
                          <a:effectLst/>
                          <a:latin typeface="+mn-ea"/>
                          <a:ea typeface="+mn-ea"/>
                        </a:rPr>
                        <a:t>5</a:t>
                      </a:r>
                      <a:r>
                        <a:rPr lang="zh-CN" altLang="en-US" sz="2400" kern="100">
                          <a:effectLst/>
                          <a:latin typeface="+mn-ea"/>
                          <a:ea typeface="+mn-ea"/>
                        </a:rPr>
                        <a:t>题</a:t>
                      </a:r>
                      <a:endParaRPr lang="zh-CN" altLang="en-US" sz="2400" kern="100">
                        <a:effectLst/>
                        <a:latin typeface="+mn-ea"/>
                        <a:ea typeface="+mn-ea"/>
                        <a:cs typeface="Times New Roman" panose="02020603050405020304" pitchFamily="18" charset="0"/>
                      </a:endParaRPr>
                    </a:p>
                  </a:txBody>
                  <a:tcPr marL="68580" marR="68580">
                    <a:solidFill>
                      <a:srgbClr val="FFFF00"/>
                    </a:solidFill>
                  </a:tcPr>
                </a:tc>
                <a:tc>
                  <a:txBody>
                    <a:bodyPr vert="horz" wrap="square"/>
                    <a:lstStyle/>
                    <a:p>
                      <a:pPr marL="0" marR="0" algn="ctr">
                        <a:spcBef>
                          <a:spcPct val="0"/>
                        </a:spcBef>
                        <a:spcAft>
                          <a:spcPct val="0"/>
                        </a:spcAft>
                      </a:pPr>
                      <a:r>
                        <a:rPr lang="zh-CN" altLang="en-US" sz="2400" b="1" kern="100">
                          <a:solidFill>
                            <a:schemeClr val="bg1"/>
                          </a:solidFill>
                          <a:effectLst/>
                          <a:latin typeface="+mn-ea"/>
                          <a:ea typeface="+mn-ea"/>
                          <a:cs typeface="Times New Roman" panose="02020603050405020304" pitchFamily="18" charset="0"/>
                        </a:rPr>
                        <a:t>补写句子</a:t>
                      </a:r>
                    </a:p>
                  </a:txBody>
                  <a:tcPr marL="68580" marR="68580">
                    <a:solidFill>
                      <a:srgbClr val="C00000"/>
                    </a:solidFill>
                  </a:tcPr>
                </a:tc>
                <a:tc>
                  <a:txBody>
                    <a:bodyPr vert="horz" wrap="square"/>
                    <a:lstStyle/>
                    <a:p>
                      <a:pPr marL="0" marR="0" algn="ctr">
                        <a:spcBef>
                          <a:spcPct val="0"/>
                        </a:spcBef>
                        <a:spcAft>
                          <a:spcPct val="0"/>
                        </a:spcAft>
                      </a:pPr>
                      <a:r>
                        <a:rPr lang="zh-CN" altLang="en-US" sz="2400" kern="100">
                          <a:effectLst/>
                          <a:latin typeface="+mn-ea"/>
                          <a:ea typeface="+mn-ea"/>
                        </a:rPr>
                        <a:t>连贯</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rPr>
                        <a:t>主观题</a:t>
                      </a:r>
                      <a:endPar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endParaRPr>
                    </a:p>
                  </a:txBody>
                  <a:tcPr marL="68580" marR="68580"/>
                </a:tc>
                <a:tc>
                  <a:txBody>
                    <a:bodyPr vert="horz" wrap="square"/>
                    <a:lstStyle/>
                    <a:p>
                      <a:pPr marL="0" marR="0" algn="ctr">
                        <a:spcBef>
                          <a:spcPct val="0"/>
                        </a:spcBef>
                        <a:spcAft>
                          <a:spcPct val="0"/>
                        </a:spcAft>
                      </a:pPr>
                      <a:r>
                        <a:rPr lang="en-US" altLang="zh-CN" sz="2400" kern="100">
                          <a:effectLst/>
                          <a:latin typeface="+mn-ea"/>
                          <a:ea typeface="+mn-ea"/>
                        </a:rPr>
                        <a:t>3</a:t>
                      </a:r>
                      <a:r>
                        <a:rPr lang="zh-CN" altLang="en-US" sz="2400" kern="100">
                          <a:effectLst/>
                          <a:latin typeface="+mn-ea"/>
                          <a:ea typeface="+mn-ea"/>
                        </a:rPr>
                        <a:t>分</a:t>
                      </a:r>
                      <a:endParaRPr lang="zh-CN" altLang="en-US" sz="2400" kern="100">
                        <a:effectLst/>
                        <a:latin typeface="+mn-ea"/>
                        <a:ea typeface="+mn-ea"/>
                        <a:cs typeface="Times New Roman" panose="02020603050405020304" pitchFamily="18" charset="0"/>
                      </a:endParaRPr>
                    </a:p>
                  </a:txBody>
                  <a:tcPr marL="68580" marR="68580">
                    <a:solidFill>
                      <a:srgbClr val="FFC000"/>
                    </a:solidFill>
                  </a:tcPr>
                </a:tc>
              </a:tr>
              <a:tr h="0">
                <a:tc vMerge="1">
                  <a:txBody>
                    <a:bodyPr vert="horz" wrap="square"/>
                    <a:lstStyle/>
                    <a:p>
                      <a:endParaRPr lang="zh-CN"/>
                    </a:p>
                  </a:txBody>
                  <a:tcPr/>
                </a:tc>
                <a:tc>
                  <a:txBody>
                    <a:bodyPr vert="horz" wrap="square"/>
                    <a:lstStyle/>
                    <a:p>
                      <a:pPr marL="0" marR="0" algn="ctr">
                        <a:spcBef>
                          <a:spcPct val="0"/>
                        </a:spcBef>
                        <a:spcAft>
                          <a:spcPct val="0"/>
                        </a:spcAft>
                      </a:pPr>
                      <a:r>
                        <a:rPr lang="zh-CN" altLang="en-US" sz="2400" kern="100">
                          <a:effectLst/>
                          <a:latin typeface="+mn-ea"/>
                          <a:ea typeface="+mn-ea"/>
                        </a:rPr>
                        <a:t>第</a:t>
                      </a:r>
                      <a:r>
                        <a:rPr lang="en-US" altLang="zh-CN" sz="2400" kern="100">
                          <a:effectLst/>
                          <a:latin typeface="+mn-ea"/>
                          <a:ea typeface="+mn-ea"/>
                        </a:rPr>
                        <a:t>6</a:t>
                      </a:r>
                      <a:r>
                        <a:rPr lang="zh-CN" altLang="en-US" sz="2400" kern="100">
                          <a:effectLst/>
                          <a:latin typeface="+mn-ea"/>
                          <a:ea typeface="+mn-ea"/>
                        </a:rPr>
                        <a:t>题</a:t>
                      </a:r>
                      <a:endParaRPr lang="zh-CN" altLang="en-US" sz="2400" kern="100">
                        <a:effectLst/>
                        <a:latin typeface="+mn-ea"/>
                        <a:ea typeface="+mn-ea"/>
                        <a:cs typeface="Times New Roman" panose="02020603050405020304" pitchFamily="18" charset="0"/>
                      </a:endParaRPr>
                    </a:p>
                  </a:txBody>
                  <a:tcPr marL="68580" marR="68580">
                    <a:solidFill>
                      <a:srgbClr val="FFFF00"/>
                    </a:solidFill>
                  </a:tcPr>
                </a:tc>
                <a:tc>
                  <a:txBody>
                    <a:bodyPr vert="horz" wrap="square"/>
                    <a:lstStyle/>
                    <a:p>
                      <a:pPr marL="0" marR="0" algn="ctr">
                        <a:spcBef>
                          <a:spcPct val="0"/>
                        </a:spcBef>
                        <a:spcAft>
                          <a:spcPct val="0"/>
                        </a:spcAft>
                      </a:pPr>
                      <a:r>
                        <a:rPr lang="zh-CN" altLang="en-US" sz="2400" b="1" kern="100">
                          <a:solidFill>
                            <a:schemeClr val="bg1"/>
                          </a:solidFill>
                          <a:effectLst/>
                          <a:latin typeface="+mn-ea"/>
                          <a:ea typeface="+mn-ea"/>
                        </a:rPr>
                        <a:t>漫画题</a:t>
                      </a:r>
                      <a:endParaRPr lang="en-US" altLang="zh-CN" sz="2400" b="1" kern="100">
                        <a:solidFill>
                          <a:schemeClr val="bg1"/>
                        </a:solidFill>
                        <a:effectLst/>
                        <a:latin typeface="+mn-ea"/>
                        <a:ea typeface="+mn-ea"/>
                      </a:endParaRPr>
                    </a:p>
                    <a:p>
                      <a:pPr marL="0" marR="0" algn="ctr">
                        <a:spcBef>
                          <a:spcPct val="0"/>
                        </a:spcBef>
                        <a:spcAft>
                          <a:spcPct val="0"/>
                        </a:spcAft>
                      </a:pPr>
                      <a:r>
                        <a:rPr lang="zh-CN" altLang="en-US" sz="2400" b="1" kern="100">
                          <a:solidFill>
                            <a:schemeClr val="bg1"/>
                          </a:solidFill>
                          <a:effectLst/>
                          <a:latin typeface="+mn-ea"/>
                          <a:ea typeface="+mn-ea"/>
                        </a:rPr>
                        <a:t>（图文转换）</a:t>
                      </a:r>
                      <a:endParaRPr lang="zh-CN" altLang="en-US" sz="2400" b="1" kern="100">
                        <a:solidFill>
                          <a:schemeClr val="bg1"/>
                        </a:solidFill>
                        <a:effectLst/>
                        <a:latin typeface="+mn-ea"/>
                        <a:ea typeface="+mn-ea"/>
                        <a:cs typeface="Times New Roman" panose="02020603050405020304" pitchFamily="18" charset="0"/>
                      </a:endParaRPr>
                    </a:p>
                  </a:txBody>
                  <a:tcPr marL="68580" marR="68580">
                    <a:solidFill>
                      <a:srgbClr val="92D050"/>
                    </a:solidFill>
                  </a:tcPr>
                </a:tc>
                <a:tc>
                  <a:txBody>
                    <a:bodyPr vert="horz" wrap="square"/>
                    <a:lstStyle/>
                    <a:p>
                      <a:pPr marL="0" marR="0" algn="ctr">
                        <a:spcBef>
                          <a:spcPct val="0"/>
                        </a:spcBef>
                        <a:spcAft>
                          <a:spcPct val="0"/>
                        </a:spcAft>
                      </a:pPr>
                      <a:r>
                        <a:rPr lang="zh-CN" altLang="en-US" sz="2400" kern="100">
                          <a:effectLst/>
                          <a:latin typeface="+mn-ea"/>
                          <a:ea typeface="+mn-ea"/>
                        </a:rPr>
                        <a:t>简明、准确 </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rPr>
                        <a:t>主观题</a:t>
                      </a:r>
                      <a:endPar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endParaRPr>
                    </a:p>
                  </a:txBody>
                  <a:tcPr marL="68580" marR="68580"/>
                </a:tc>
                <a:tc>
                  <a:txBody>
                    <a:bodyPr vert="horz" wrap="square"/>
                    <a:lstStyle/>
                    <a:p>
                      <a:pPr marL="0" marR="0" algn="ctr">
                        <a:spcBef>
                          <a:spcPct val="0"/>
                        </a:spcBef>
                        <a:spcAft>
                          <a:spcPct val="0"/>
                        </a:spcAft>
                      </a:pPr>
                      <a:r>
                        <a:rPr lang="en-US" altLang="zh-CN" sz="2400" kern="100">
                          <a:effectLst/>
                          <a:latin typeface="+mn-ea"/>
                          <a:ea typeface="+mn-ea"/>
                        </a:rPr>
                        <a:t>6</a:t>
                      </a:r>
                      <a:r>
                        <a:rPr lang="zh-CN" altLang="en-US" sz="2400" kern="100">
                          <a:effectLst/>
                          <a:latin typeface="+mn-ea"/>
                          <a:ea typeface="+mn-ea"/>
                        </a:rPr>
                        <a:t>分</a:t>
                      </a:r>
                      <a:endParaRPr lang="zh-CN" altLang="en-US" sz="2400" kern="100">
                        <a:effectLst/>
                        <a:latin typeface="+mn-ea"/>
                        <a:ea typeface="+mn-ea"/>
                        <a:cs typeface="Times New Roman" panose="02020603050405020304" pitchFamily="18" charset="0"/>
                      </a:endParaRPr>
                    </a:p>
                  </a:txBody>
                  <a:tcPr marL="68580" marR="68580">
                    <a:solidFill>
                      <a:srgbClr val="FFC000"/>
                    </a:solidFill>
                  </a:tcPr>
                </a:tc>
              </a:tr>
              <a:tr h="153670">
                <a:tc rowSpan="2">
                  <a:txBody>
                    <a:bodyPr vert="horz" wrap="square"/>
                    <a:lstStyle/>
                    <a:p>
                      <a:pPr marL="0" marR="0" algn="ctr">
                        <a:spcBef>
                          <a:spcPct val="0"/>
                        </a:spcBef>
                        <a:spcAft>
                          <a:spcPct val="0"/>
                        </a:spcAft>
                      </a:pPr>
                      <a:r>
                        <a:rPr lang="en-US" altLang="zh-CN" sz="2400" kern="100">
                          <a:effectLst/>
                          <a:latin typeface="+mn-ea"/>
                          <a:ea typeface="+mn-ea"/>
                        </a:rPr>
                        <a:t>2020</a:t>
                      </a:r>
                      <a:endParaRPr lang="zh-CN" altLang="en-US" sz="2400" kern="100">
                        <a:effectLst/>
                        <a:latin typeface="+mn-ea"/>
                        <a:ea typeface="+mn-ea"/>
                        <a:cs typeface="Times New Roman" panose="02020603050405020304" pitchFamily="18" charset="0"/>
                      </a:endParaRPr>
                    </a:p>
                  </a:txBody>
                  <a:tcPr marL="68580" marR="68580" anchor="ctr"/>
                </a:tc>
                <a:tc>
                  <a:txBody>
                    <a:bodyPr vert="horz" wrap="square"/>
                    <a:lstStyle/>
                    <a:p>
                      <a:pPr marL="0" marR="0" algn="ctr">
                        <a:spcBef>
                          <a:spcPct val="0"/>
                        </a:spcBef>
                        <a:spcAft>
                          <a:spcPct val="0"/>
                        </a:spcAft>
                      </a:pPr>
                      <a:r>
                        <a:rPr lang="zh-CN" altLang="en-US" sz="2400" kern="100">
                          <a:effectLst/>
                          <a:latin typeface="+mn-ea"/>
                          <a:ea typeface="+mn-ea"/>
                        </a:rPr>
                        <a:t>第</a:t>
                      </a:r>
                      <a:r>
                        <a:rPr lang="en-US" altLang="zh-CN" sz="2400" kern="100">
                          <a:effectLst/>
                          <a:latin typeface="+mn-ea"/>
                          <a:ea typeface="+mn-ea"/>
                        </a:rPr>
                        <a:t>5</a:t>
                      </a:r>
                      <a:r>
                        <a:rPr lang="zh-CN" altLang="en-US" sz="2400" kern="100">
                          <a:effectLst/>
                          <a:latin typeface="+mn-ea"/>
                          <a:ea typeface="+mn-ea"/>
                        </a:rPr>
                        <a:t>题</a:t>
                      </a:r>
                      <a:endParaRPr lang="zh-CN" altLang="en-US" sz="2400" kern="100">
                        <a:effectLst/>
                        <a:latin typeface="+mn-ea"/>
                        <a:ea typeface="+mn-ea"/>
                        <a:cs typeface="Times New Roman" panose="02020603050405020304" pitchFamily="18" charset="0"/>
                      </a:endParaRPr>
                    </a:p>
                  </a:txBody>
                  <a:tcPr marL="68580" marR="68580">
                    <a:solidFill>
                      <a:srgbClr val="FFFF00"/>
                    </a:solidFill>
                  </a:tcPr>
                </a:tc>
                <a:tc>
                  <a:txBody>
                    <a:bodyPr vert="horz" wrap="square"/>
                    <a:lstStyle/>
                    <a:p>
                      <a:pPr marL="0" marR="0" algn="ctr">
                        <a:spcBef>
                          <a:spcPct val="0"/>
                        </a:spcBef>
                        <a:spcAft>
                          <a:spcPct val="0"/>
                        </a:spcAft>
                      </a:pPr>
                      <a:r>
                        <a:rPr lang="zh-CN" altLang="en-US" sz="2400" b="1" kern="100">
                          <a:solidFill>
                            <a:schemeClr val="bg1"/>
                          </a:solidFill>
                          <a:effectLst/>
                          <a:latin typeface="+mn-ea"/>
                          <a:ea typeface="+mn-ea"/>
                        </a:rPr>
                        <a:t>补写句子</a:t>
                      </a:r>
                      <a:endParaRPr lang="zh-CN" altLang="en-US" sz="2400" b="1" kern="100">
                        <a:solidFill>
                          <a:schemeClr val="bg1"/>
                        </a:solidFill>
                        <a:effectLst/>
                        <a:latin typeface="+mn-ea"/>
                        <a:ea typeface="+mn-ea"/>
                        <a:cs typeface="Times New Roman" panose="02020603050405020304" pitchFamily="18" charset="0"/>
                      </a:endParaRPr>
                    </a:p>
                  </a:txBody>
                  <a:tcPr marL="68580" marR="68580">
                    <a:solidFill>
                      <a:srgbClr val="C00000"/>
                    </a:solidFill>
                  </a:tcPr>
                </a:tc>
                <a:tc>
                  <a:txBody>
                    <a:bodyPr vert="horz" wrap="square"/>
                    <a:lstStyle/>
                    <a:p>
                      <a:pPr marL="0" marR="0" algn="ctr">
                        <a:spcBef>
                          <a:spcPct val="0"/>
                        </a:spcBef>
                        <a:spcAft>
                          <a:spcPct val="0"/>
                        </a:spcAft>
                      </a:pPr>
                      <a:r>
                        <a:rPr lang="zh-CN" altLang="en-US" sz="2400" kern="100">
                          <a:effectLst/>
                          <a:latin typeface="+mn-ea"/>
                          <a:ea typeface="+mn-ea"/>
                        </a:rPr>
                        <a:t>连贯</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rPr>
                        <a:t>主观题</a:t>
                      </a:r>
                      <a:endPar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endParaRPr>
                    </a:p>
                  </a:txBody>
                  <a:tcPr marL="68580" marR="68580"/>
                </a:tc>
                <a:tc>
                  <a:txBody>
                    <a:bodyPr vert="horz" wrap="square"/>
                    <a:lstStyle/>
                    <a:p>
                      <a:pPr marL="0" marR="0" algn="ctr">
                        <a:spcBef>
                          <a:spcPct val="0"/>
                        </a:spcBef>
                        <a:spcAft>
                          <a:spcPct val="0"/>
                        </a:spcAft>
                      </a:pPr>
                      <a:r>
                        <a:rPr lang="en-US" altLang="zh-CN" sz="2400" kern="100">
                          <a:effectLst/>
                          <a:latin typeface="+mn-ea"/>
                          <a:ea typeface="+mn-ea"/>
                        </a:rPr>
                        <a:t>3</a:t>
                      </a:r>
                      <a:r>
                        <a:rPr lang="zh-CN" altLang="en-US" sz="2400" kern="100">
                          <a:effectLst/>
                          <a:latin typeface="+mn-ea"/>
                          <a:ea typeface="+mn-ea"/>
                        </a:rPr>
                        <a:t>分</a:t>
                      </a:r>
                      <a:endParaRPr lang="zh-CN" altLang="en-US" sz="2400" kern="100">
                        <a:effectLst/>
                        <a:latin typeface="+mn-ea"/>
                        <a:ea typeface="+mn-ea"/>
                        <a:cs typeface="Times New Roman" panose="02020603050405020304" pitchFamily="18" charset="0"/>
                      </a:endParaRPr>
                    </a:p>
                  </a:txBody>
                  <a:tcPr marL="68580" marR="68580">
                    <a:solidFill>
                      <a:srgbClr val="FFC000"/>
                    </a:solidFill>
                  </a:tcPr>
                </a:tc>
              </a:tr>
              <a:tr h="0">
                <a:tc vMerge="1">
                  <a:txBody>
                    <a:bodyPr vert="horz" wrap="square"/>
                    <a:lstStyle/>
                    <a:p>
                      <a:endParaRPr lang="zh-CN"/>
                    </a:p>
                  </a:txBody>
                  <a:tcPr/>
                </a:tc>
                <a:tc>
                  <a:txBody>
                    <a:bodyPr vert="horz" wrap="square"/>
                    <a:lstStyle/>
                    <a:p>
                      <a:pPr marL="0" marR="0" algn="ctr">
                        <a:spcBef>
                          <a:spcPct val="0"/>
                        </a:spcBef>
                        <a:spcAft>
                          <a:spcPct val="0"/>
                        </a:spcAft>
                      </a:pPr>
                      <a:r>
                        <a:rPr lang="zh-CN" altLang="en-US" sz="2400" kern="100">
                          <a:effectLst/>
                          <a:latin typeface="+mn-ea"/>
                          <a:ea typeface="+mn-ea"/>
                        </a:rPr>
                        <a:t>第</a:t>
                      </a:r>
                      <a:r>
                        <a:rPr lang="en-US" altLang="zh-CN" sz="2400" kern="100">
                          <a:effectLst/>
                          <a:latin typeface="+mn-ea"/>
                          <a:ea typeface="+mn-ea"/>
                        </a:rPr>
                        <a:t>6</a:t>
                      </a:r>
                      <a:r>
                        <a:rPr lang="zh-CN" altLang="en-US" sz="2400" kern="100">
                          <a:effectLst/>
                          <a:latin typeface="+mn-ea"/>
                          <a:ea typeface="+mn-ea"/>
                        </a:rPr>
                        <a:t>题</a:t>
                      </a:r>
                      <a:endParaRPr lang="zh-CN" altLang="en-US" sz="2400" kern="100">
                        <a:effectLst/>
                        <a:latin typeface="+mn-ea"/>
                        <a:ea typeface="+mn-ea"/>
                        <a:cs typeface="Times New Roman" panose="02020603050405020304" pitchFamily="18" charset="0"/>
                      </a:endParaRPr>
                    </a:p>
                  </a:txBody>
                  <a:tcPr marL="68580" marR="68580">
                    <a:solidFill>
                      <a:srgbClr val="FFFF00"/>
                    </a:solidFill>
                  </a:tcPr>
                </a:tc>
                <a:tc>
                  <a:txBody>
                    <a:bodyPr vert="horz" wrap="square"/>
                    <a:lstStyle/>
                    <a:p>
                      <a:pPr marL="0" marR="0" algn="ctr">
                        <a:spcBef>
                          <a:spcPct val="0"/>
                        </a:spcBef>
                        <a:spcAft>
                          <a:spcPct val="0"/>
                        </a:spcAft>
                      </a:pPr>
                      <a:r>
                        <a:rPr lang="zh-CN" altLang="en-US" sz="2400" b="1" kern="100">
                          <a:solidFill>
                            <a:schemeClr val="bg1"/>
                          </a:solidFill>
                          <a:effectLst/>
                          <a:latin typeface="+mn-ea"/>
                          <a:ea typeface="+mn-ea"/>
                        </a:rPr>
                        <a:t>流程图</a:t>
                      </a:r>
                    </a:p>
                    <a:p>
                      <a:pPr marL="0" marR="0" algn="ctr">
                        <a:spcBef>
                          <a:spcPct val="0"/>
                        </a:spcBef>
                        <a:spcAft>
                          <a:spcPct val="0"/>
                        </a:spcAft>
                      </a:pPr>
                      <a:r>
                        <a:rPr lang="zh-CN" altLang="en-US" sz="2400" b="1" kern="100">
                          <a:solidFill>
                            <a:schemeClr val="bg1"/>
                          </a:solidFill>
                          <a:effectLst/>
                          <a:latin typeface="+mn-ea"/>
                          <a:ea typeface="+mn-ea"/>
                        </a:rPr>
                        <a:t>（图文转换）</a:t>
                      </a:r>
                      <a:endParaRPr lang="zh-CN" altLang="en-US" sz="2400" b="1" kern="100">
                        <a:solidFill>
                          <a:schemeClr val="bg1"/>
                        </a:solidFill>
                        <a:effectLst/>
                        <a:latin typeface="+mn-ea"/>
                        <a:ea typeface="+mn-ea"/>
                        <a:cs typeface="Times New Roman" panose="02020603050405020304" pitchFamily="18" charset="0"/>
                      </a:endParaRPr>
                    </a:p>
                  </a:txBody>
                  <a:tcPr marL="68580" marR="68580">
                    <a:solidFill>
                      <a:srgbClr val="92D050"/>
                    </a:solidFill>
                  </a:tcPr>
                </a:tc>
                <a:tc>
                  <a:txBody>
                    <a:bodyPr vert="horz" wrap="square"/>
                    <a:lstStyle/>
                    <a:p>
                      <a:pPr marL="0" marR="0" algn="ctr">
                        <a:spcBef>
                          <a:spcPct val="0"/>
                        </a:spcBef>
                        <a:spcAft>
                          <a:spcPct val="0"/>
                        </a:spcAft>
                      </a:pPr>
                      <a:r>
                        <a:rPr lang="zh-CN" altLang="en-US" sz="2400" kern="100">
                          <a:effectLst/>
                          <a:latin typeface="+mn-ea"/>
                          <a:ea typeface="+mn-ea"/>
                        </a:rPr>
                        <a:t>简明、准确 </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rPr>
                        <a:t>主观题</a:t>
                      </a:r>
                    </a:p>
                  </a:txBody>
                  <a:tcPr marL="68580" marR="68580"/>
                </a:tc>
                <a:tc>
                  <a:txBody>
                    <a:bodyPr vert="horz" wrap="square"/>
                    <a:lstStyle/>
                    <a:p>
                      <a:pPr marL="0" marR="0" algn="ctr">
                        <a:spcBef>
                          <a:spcPct val="0"/>
                        </a:spcBef>
                        <a:spcAft>
                          <a:spcPct val="0"/>
                        </a:spcAft>
                      </a:pPr>
                      <a:r>
                        <a:rPr lang="en-US" altLang="zh-CN" sz="2400" kern="100">
                          <a:effectLst/>
                          <a:latin typeface="+mn-ea"/>
                          <a:ea typeface="+mn-ea"/>
                        </a:rPr>
                        <a:t>6</a:t>
                      </a:r>
                      <a:r>
                        <a:rPr lang="zh-CN" altLang="en-US" sz="2400" kern="100">
                          <a:effectLst/>
                          <a:latin typeface="+mn-ea"/>
                          <a:ea typeface="+mn-ea"/>
                        </a:rPr>
                        <a:t>分</a:t>
                      </a:r>
                      <a:endParaRPr lang="zh-CN" altLang="en-US" sz="2400" kern="100">
                        <a:effectLst/>
                        <a:latin typeface="+mn-ea"/>
                        <a:ea typeface="+mn-ea"/>
                        <a:cs typeface="Times New Roman" panose="02020603050405020304" pitchFamily="18" charset="0"/>
                      </a:endParaRPr>
                    </a:p>
                  </a:txBody>
                  <a:tcPr marL="68580" marR="68580">
                    <a:solidFill>
                      <a:srgbClr val="FFC000"/>
                    </a:solidFill>
                  </a:tcPr>
                </a:tc>
              </a:tr>
              <a:tr h="0">
                <a:tc rowSpan="2">
                  <a:txBody>
                    <a:bodyPr vert="horz" wrap="square"/>
                    <a:lstStyle/>
                    <a:p>
                      <a:pPr marL="0" marR="0" algn="ctr">
                        <a:spcBef>
                          <a:spcPct val="0"/>
                        </a:spcBef>
                        <a:spcAft>
                          <a:spcPct val="0"/>
                        </a:spcAft>
                      </a:pPr>
                      <a:r>
                        <a:rPr lang="en-US" altLang="zh-CN" sz="2400" kern="100">
                          <a:effectLst/>
                          <a:latin typeface="+mn-ea"/>
                          <a:ea typeface="+mn-ea"/>
                        </a:rPr>
                        <a:t>2021</a:t>
                      </a:r>
                      <a:endParaRPr lang="zh-CN" altLang="en-US" sz="2400" kern="100">
                        <a:effectLst/>
                        <a:latin typeface="+mn-ea"/>
                        <a:ea typeface="+mn-ea"/>
                        <a:cs typeface="Times New Roman" panose="02020603050405020304" pitchFamily="18" charset="0"/>
                      </a:endParaRPr>
                    </a:p>
                  </a:txBody>
                  <a:tcPr marL="68580" marR="68580" anchor="ctr"/>
                </a:tc>
                <a:tc>
                  <a:txBody>
                    <a:bodyPr vert="horz" wrap="square"/>
                    <a:lstStyle/>
                    <a:p>
                      <a:pPr marL="0" marR="0" algn="ctr">
                        <a:spcBef>
                          <a:spcPct val="0"/>
                        </a:spcBef>
                        <a:spcAft>
                          <a:spcPct val="0"/>
                        </a:spcAft>
                      </a:pPr>
                      <a:r>
                        <a:rPr lang="zh-CN" altLang="en-US" sz="2400" kern="100">
                          <a:effectLst/>
                          <a:latin typeface="+mn-ea"/>
                          <a:ea typeface="+mn-ea"/>
                        </a:rPr>
                        <a:t>第</a:t>
                      </a:r>
                      <a:r>
                        <a:rPr lang="en-US" altLang="zh-CN" sz="2400" kern="100">
                          <a:effectLst/>
                          <a:latin typeface="+mn-ea"/>
                          <a:ea typeface="+mn-ea"/>
                        </a:rPr>
                        <a:t>5</a:t>
                      </a:r>
                      <a:r>
                        <a:rPr lang="zh-CN" altLang="en-US" sz="2400" kern="100">
                          <a:effectLst/>
                          <a:latin typeface="+mn-ea"/>
                          <a:ea typeface="+mn-ea"/>
                        </a:rPr>
                        <a:t>题</a:t>
                      </a:r>
                      <a:endParaRPr lang="zh-CN" altLang="en-US" sz="2400" kern="100">
                        <a:effectLst/>
                        <a:latin typeface="+mn-ea"/>
                        <a:ea typeface="+mn-ea"/>
                        <a:cs typeface="Times New Roman" panose="02020603050405020304" pitchFamily="18" charset="0"/>
                      </a:endParaRPr>
                    </a:p>
                  </a:txBody>
                  <a:tcPr marL="68580" marR="68580">
                    <a:solidFill>
                      <a:srgbClr val="FFFF00"/>
                    </a:solidFill>
                  </a:tcPr>
                </a:tc>
                <a:tc>
                  <a:txBody>
                    <a:bodyPr vert="horz" wrap="square"/>
                    <a:lstStyle/>
                    <a:p>
                      <a:pPr marL="0" marR="0" algn="ctr">
                        <a:spcBef>
                          <a:spcPct val="0"/>
                        </a:spcBef>
                        <a:spcAft>
                          <a:spcPct val="0"/>
                        </a:spcAft>
                      </a:pPr>
                      <a:r>
                        <a:rPr lang="zh-CN" altLang="en-US" sz="2400" b="1" kern="100">
                          <a:solidFill>
                            <a:schemeClr val="bg1"/>
                          </a:solidFill>
                          <a:effectLst/>
                          <a:latin typeface="+mn-ea"/>
                          <a:ea typeface="+mn-ea"/>
                        </a:rPr>
                        <a:t>交际用语</a:t>
                      </a:r>
                      <a:endParaRPr lang="zh-CN" altLang="en-US" sz="2400" b="1" kern="100">
                        <a:solidFill>
                          <a:schemeClr val="bg1"/>
                        </a:solidFill>
                        <a:effectLst/>
                        <a:latin typeface="+mn-ea"/>
                        <a:ea typeface="+mn-ea"/>
                        <a:cs typeface="Times New Roman" panose="02020603050405020304" pitchFamily="18" charset="0"/>
                      </a:endParaRPr>
                    </a:p>
                  </a:txBody>
                  <a:tcPr marL="68580" marR="68580">
                    <a:solidFill>
                      <a:srgbClr val="FF0000"/>
                    </a:solidFill>
                  </a:tcPr>
                </a:tc>
                <a:tc>
                  <a:txBody>
                    <a:bodyPr vert="horz" wrap="square"/>
                    <a:lstStyle/>
                    <a:p>
                      <a:pPr marL="0" marR="0" algn="ctr">
                        <a:spcBef>
                          <a:spcPct val="0"/>
                        </a:spcBef>
                        <a:spcAft>
                          <a:spcPct val="0"/>
                        </a:spcAft>
                      </a:pPr>
                      <a:r>
                        <a:rPr lang="zh-CN" altLang="en-US" sz="2400" kern="100">
                          <a:effectLst/>
                          <a:latin typeface="+mn-ea"/>
                          <a:ea typeface="+mn-ea"/>
                        </a:rPr>
                        <a:t>得体</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00" cap="none" spc="0" normalizeH="0" baseline="0" noProof="0">
                          <a:ln>
                            <a:noFill/>
                          </a:ln>
                          <a:solidFill>
                            <a:schemeClr val="bg1"/>
                          </a:solidFill>
                          <a:effectLst/>
                          <a:uLnTx/>
                          <a:uFillTx/>
                          <a:latin typeface="+mn-ea"/>
                          <a:ea typeface="+mn-ea"/>
                          <a:cs typeface="Times New Roman" panose="02020603050405020304" pitchFamily="18" charset="0"/>
                        </a:rPr>
                        <a:t>客观题</a:t>
                      </a:r>
                    </a:p>
                  </a:txBody>
                  <a:tcPr marL="68580" marR="68580">
                    <a:solidFill>
                      <a:srgbClr val="FF0000"/>
                    </a:solidFill>
                  </a:tcPr>
                </a:tc>
                <a:tc>
                  <a:txBody>
                    <a:bodyPr vert="horz" wrap="square"/>
                    <a:lstStyle/>
                    <a:p>
                      <a:pPr marL="0" marR="0" algn="ctr">
                        <a:spcBef>
                          <a:spcPct val="0"/>
                        </a:spcBef>
                        <a:spcAft>
                          <a:spcPct val="0"/>
                        </a:spcAft>
                      </a:pPr>
                      <a:r>
                        <a:rPr lang="en-US" altLang="zh-CN" sz="2400" kern="100">
                          <a:effectLst/>
                          <a:latin typeface="+mn-ea"/>
                          <a:ea typeface="+mn-ea"/>
                        </a:rPr>
                        <a:t>3</a:t>
                      </a:r>
                      <a:r>
                        <a:rPr lang="zh-CN" altLang="en-US" sz="2400" kern="100">
                          <a:effectLst/>
                          <a:latin typeface="+mn-ea"/>
                          <a:ea typeface="+mn-ea"/>
                        </a:rPr>
                        <a:t>分</a:t>
                      </a:r>
                      <a:endParaRPr lang="zh-CN" altLang="en-US" sz="2400" kern="100">
                        <a:effectLst/>
                        <a:latin typeface="+mn-ea"/>
                        <a:ea typeface="+mn-ea"/>
                        <a:cs typeface="Times New Roman" panose="02020603050405020304" pitchFamily="18" charset="0"/>
                      </a:endParaRPr>
                    </a:p>
                  </a:txBody>
                  <a:tcPr marL="68580" marR="68580">
                    <a:solidFill>
                      <a:srgbClr val="FFC000"/>
                    </a:solidFill>
                  </a:tcPr>
                </a:tc>
              </a:tr>
              <a:tr h="0">
                <a:tc vMerge="1">
                  <a:txBody>
                    <a:bodyPr vert="horz" wrap="square"/>
                    <a:lstStyle/>
                    <a:p>
                      <a:endParaRPr lang="zh-CN"/>
                    </a:p>
                  </a:txBody>
                  <a:tcPr/>
                </a:tc>
                <a:tc>
                  <a:txBody>
                    <a:bodyPr vert="horz" wrap="square"/>
                    <a:lstStyle/>
                    <a:p>
                      <a:pPr marL="0" marR="0" algn="ctr">
                        <a:spcBef>
                          <a:spcPct val="0"/>
                        </a:spcBef>
                        <a:spcAft>
                          <a:spcPct val="0"/>
                        </a:spcAft>
                      </a:pPr>
                      <a:r>
                        <a:rPr lang="zh-CN" altLang="en-US" sz="2400" kern="100">
                          <a:effectLst/>
                          <a:latin typeface="+mn-ea"/>
                          <a:ea typeface="+mn-ea"/>
                        </a:rPr>
                        <a:t>第</a:t>
                      </a:r>
                      <a:r>
                        <a:rPr lang="en-US" altLang="zh-CN" sz="2400" kern="100">
                          <a:effectLst/>
                          <a:latin typeface="+mn-ea"/>
                          <a:ea typeface="+mn-ea"/>
                        </a:rPr>
                        <a:t>6</a:t>
                      </a:r>
                      <a:r>
                        <a:rPr lang="zh-CN" altLang="en-US" sz="2400" kern="100">
                          <a:effectLst/>
                          <a:latin typeface="+mn-ea"/>
                          <a:ea typeface="+mn-ea"/>
                        </a:rPr>
                        <a:t>题</a:t>
                      </a:r>
                      <a:endParaRPr lang="zh-CN" altLang="en-US" sz="2400" kern="100">
                        <a:effectLst/>
                        <a:latin typeface="+mn-ea"/>
                        <a:ea typeface="+mn-ea"/>
                        <a:cs typeface="Times New Roman" panose="02020603050405020304" pitchFamily="18" charset="0"/>
                      </a:endParaRPr>
                    </a:p>
                  </a:txBody>
                  <a:tcPr marL="68580" marR="68580">
                    <a:solidFill>
                      <a:srgbClr val="FFFF00"/>
                    </a:solidFill>
                  </a:tcPr>
                </a:tc>
                <a:tc>
                  <a:txBody>
                    <a:bodyPr vert="horz" wrap="square"/>
                    <a:lstStyle/>
                    <a:p>
                      <a:pPr marL="0" marR="0" algn="ctr">
                        <a:spcBef>
                          <a:spcPct val="0"/>
                        </a:spcBef>
                        <a:spcAft>
                          <a:spcPct val="0"/>
                        </a:spcAft>
                      </a:pPr>
                      <a:r>
                        <a:rPr lang="zh-CN" altLang="en-US" sz="2400" b="1" kern="100">
                          <a:solidFill>
                            <a:schemeClr val="bg1"/>
                          </a:solidFill>
                          <a:effectLst/>
                          <a:latin typeface="+mn-ea"/>
                          <a:ea typeface="+mn-ea"/>
                        </a:rPr>
                        <a:t>拟标题</a:t>
                      </a:r>
                    </a:p>
                    <a:p>
                      <a:pPr marL="0" marR="0" algn="ctr">
                        <a:spcBef>
                          <a:spcPct val="0"/>
                        </a:spcBef>
                        <a:spcAft>
                          <a:spcPct val="0"/>
                        </a:spcAft>
                      </a:pPr>
                      <a:r>
                        <a:rPr lang="zh-CN" altLang="en-US" sz="2400" b="1" kern="100">
                          <a:solidFill>
                            <a:schemeClr val="bg1"/>
                          </a:solidFill>
                          <a:effectLst/>
                          <a:latin typeface="+mn-ea"/>
                          <a:ea typeface="+mn-ea"/>
                        </a:rPr>
                        <a:t>筛选信息</a:t>
                      </a:r>
                      <a:endParaRPr lang="zh-CN" altLang="en-US" sz="2400" b="1" kern="100">
                        <a:solidFill>
                          <a:schemeClr val="bg1"/>
                        </a:solidFill>
                        <a:effectLst/>
                        <a:latin typeface="+mn-ea"/>
                        <a:ea typeface="+mn-ea"/>
                        <a:cs typeface="Times New Roman" panose="02020603050405020304" pitchFamily="18" charset="0"/>
                      </a:endParaRPr>
                    </a:p>
                  </a:txBody>
                  <a:tcPr marL="68580" marR="68580">
                    <a:solidFill>
                      <a:srgbClr val="00B050"/>
                    </a:solidFill>
                  </a:tcPr>
                </a:tc>
                <a:tc>
                  <a:txBody>
                    <a:bodyPr vert="horz" wrap="square"/>
                    <a:lstStyle/>
                    <a:p>
                      <a:pPr marL="0" marR="0" algn="ctr">
                        <a:spcBef>
                          <a:spcPct val="0"/>
                        </a:spcBef>
                        <a:spcAft>
                          <a:spcPct val="0"/>
                        </a:spcAft>
                      </a:pPr>
                      <a:r>
                        <a:rPr lang="zh-CN" altLang="en-US" sz="2400" kern="100">
                          <a:effectLst/>
                          <a:latin typeface="+mn-ea"/>
                          <a:ea typeface="+mn-ea"/>
                        </a:rPr>
                        <a:t>简明、准确</a:t>
                      </a:r>
                      <a:endParaRPr lang="zh-CN" altLang="en-US" sz="2400" kern="100">
                        <a:effectLst/>
                        <a:latin typeface="+mn-ea"/>
                        <a:ea typeface="+mn-ea"/>
                        <a:cs typeface="Times New Roman" panose="02020603050405020304" pitchFamily="18" charset="0"/>
                      </a:endParaRPr>
                    </a:p>
                  </a:txBody>
                  <a:tcPr marL="68580" marR="68580"/>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00" cap="none" spc="0" normalizeH="0" baseline="0" noProof="0">
                          <a:ln>
                            <a:noFill/>
                          </a:ln>
                          <a:solidFill>
                            <a:prstClr val="black"/>
                          </a:solidFill>
                          <a:effectLst/>
                          <a:uLnTx/>
                          <a:uFillTx/>
                          <a:latin typeface="+mn-ea"/>
                          <a:ea typeface="+mn-ea"/>
                          <a:cs typeface="Times New Roman" panose="02020603050405020304" pitchFamily="18" charset="0"/>
                        </a:rPr>
                        <a:t>主观题</a:t>
                      </a:r>
                    </a:p>
                  </a:txBody>
                  <a:tcPr marL="68580" marR="68580"/>
                </a:tc>
                <a:tc>
                  <a:txBody>
                    <a:bodyPr vert="horz" wrap="square"/>
                    <a:lstStyle/>
                    <a:p>
                      <a:pPr marL="0" marR="0" algn="ctr">
                        <a:spcBef>
                          <a:spcPct val="0"/>
                        </a:spcBef>
                        <a:spcAft>
                          <a:spcPct val="0"/>
                        </a:spcAft>
                      </a:pPr>
                      <a:r>
                        <a:rPr lang="en-US" altLang="zh-CN" sz="2400" kern="100">
                          <a:effectLst/>
                          <a:latin typeface="+mn-ea"/>
                          <a:ea typeface="+mn-ea"/>
                        </a:rPr>
                        <a:t>6</a:t>
                      </a:r>
                      <a:r>
                        <a:rPr lang="zh-CN" altLang="en-US" sz="2400" kern="100">
                          <a:effectLst/>
                          <a:latin typeface="+mn-ea"/>
                          <a:ea typeface="+mn-ea"/>
                        </a:rPr>
                        <a:t>分</a:t>
                      </a:r>
                      <a:endParaRPr lang="zh-CN" altLang="en-US" sz="2400" kern="100">
                        <a:effectLst/>
                        <a:latin typeface="+mn-ea"/>
                        <a:ea typeface="+mn-ea"/>
                        <a:cs typeface="Times New Roman" panose="02020603050405020304" pitchFamily="18" charset="0"/>
                      </a:endParaRPr>
                    </a:p>
                  </a:txBody>
                  <a:tcPr marL="68580" marR="68580">
                    <a:solidFill>
                      <a:srgbClr val="FFC000"/>
                    </a:solidFill>
                  </a:tcPr>
                </a:tc>
              </a:tr>
            </a:tbl>
          </a:graphicData>
        </a:graphic>
      </p:graphicFrame>
      <p:grpSp>
        <p:nvGrpSpPr>
          <p:cNvPr id="3" name="组合 2"/>
          <p:cNvGrpSpPr/>
          <p:nvPr/>
        </p:nvGrpSpPr>
        <p:grpSpPr>
          <a:xfrm>
            <a:off x="-67862" y="321906"/>
            <a:ext cx="2015231" cy="6214187"/>
            <a:chOff x="914400" y="1023581"/>
            <a:chExt cx="2661313" cy="4632033"/>
          </a:xfrm>
        </p:grpSpPr>
        <p:pic>
          <p:nvPicPr>
            <p:cNvPr id="4" name="图片 3"/>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1"/>
              <a:ext cx="2661313" cy="4632033"/>
            </a:xfrm>
            <a:prstGeom prst="rect">
              <a:avLst/>
            </a:prstGeom>
          </p:spPr>
        </p:pic>
        <p:sp>
          <p:nvSpPr>
            <p:cNvPr id="5" name="文本框 4"/>
            <p:cNvSpPr txBox="1"/>
            <p:nvPr/>
          </p:nvSpPr>
          <p:spPr>
            <a:xfrm>
              <a:off x="1716671" y="1458990"/>
              <a:ext cx="1056769" cy="3761214"/>
            </a:xfrm>
            <a:prstGeom prst="rect">
              <a:avLst/>
            </a:prstGeom>
            <a:noFill/>
          </p:spPr>
          <p:txBody>
            <a:bodyPr vert="eaVert" wrap="square" rtlCol="0">
              <a:spAutoFit/>
            </a:bodyPr>
            <a:lstStyle/>
            <a:p>
              <a:r>
                <a:rPr lang="zh-CN" altLang="en-US" sz="4000" spc="300">
                  <a:solidFill>
                    <a:schemeClr val="bg1">
                      <a:lumMod val="95000"/>
                    </a:schemeClr>
                  </a:solidFill>
                </a:rPr>
                <a:t>  </a:t>
              </a:r>
              <a:r>
                <a:rPr lang="zh-CN" altLang="en-US" sz="4000" b="1" spc="300">
                  <a:solidFill>
                    <a:schemeClr val="bg1">
                      <a:lumMod val="95000"/>
                    </a:schemeClr>
                  </a:solidFill>
                  <a:effectLst>
                    <a:outerShdw blurRad="38100" dist="38100" dir="2700000" algn="tl">
                      <a:srgbClr val="000000">
                        <a:alpha val="43137"/>
                      </a:srgbClr>
                    </a:outerShdw>
                  </a:effectLst>
                </a:rPr>
                <a:t>浙江近五年语用题</a:t>
              </a:r>
            </a:p>
          </p:txBody>
        </p:sp>
      </p:gr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58531" y="102664"/>
            <a:ext cx="2015231" cy="5585014"/>
            <a:chOff x="914400" y="1023582"/>
            <a:chExt cx="2661313" cy="4503761"/>
          </a:xfrm>
        </p:grpSpPr>
        <p:pic>
          <p:nvPicPr>
            <p:cNvPr id="4" name="图片 3"/>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5" name="文本框 4"/>
            <p:cNvSpPr txBox="1"/>
            <p:nvPr/>
          </p:nvSpPr>
          <p:spPr>
            <a:xfrm>
              <a:off x="1716671" y="1408384"/>
              <a:ext cx="1056769" cy="3218352"/>
            </a:xfrm>
            <a:prstGeom prst="rect">
              <a:avLst/>
            </a:prstGeom>
            <a:noFill/>
          </p:spPr>
          <p:txBody>
            <a:bodyPr vert="eaVert" wrap="square" rtlCol="0">
              <a:spAutoFit/>
            </a:bodyPr>
            <a:lstStyle/>
            <a:p>
              <a:pPr algn="ctr"/>
              <a:r>
                <a:rPr lang="zh-CN" altLang="en-US" sz="4000" spc="300">
                  <a:solidFill>
                    <a:schemeClr val="bg1">
                      <a:lumMod val="95000"/>
                    </a:schemeClr>
                  </a:solidFill>
                </a:rPr>
                <a:t>  </a:t>
              </a:r>
              <a:r>
                <a:rPr lang="zh-CN" altLang="en-US" sz="4000" b="1" spc="300">
                  <a:solidFill>
                    <a:srgbClr val="FFFF00"/>
                  </a:solidFill>
                  <a:effectLst>
                    <a:outerShdw blurRad="38100" dist="38100" dir="2700000" algn="tl">
                      <a:srgbClr val="000000">
                        <a:alpha val="43137"/>
                      </a:srgbClr>
                    </a:outerShdw>
                  </a:effectLst>
                </a:rPr>
                <a:t>稳中有变</a:t>
              </a:r>
            </a:p>
          </p:txBody>
        </p:sp>
      </p:grpSp>
      <p:sp>
        <p:nvSpPr>
          <p:cNvPr id="2" name="椭圆 1"/>
          <p:cNvSpPr/>
          <p:nvPr/>
        </p:nvSpPr>
        <p:spPr>
          <a:xfrm>
            <a:off x="2659380" y="1095762"/>
            <a:ext cx="2015231" cy="1384916"/>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a:effectLst>
                  <a:outerShdw blurRad="38100" dist="38100" dir="2700000" algn="tl">
                    <a:srgbClr val="000000">
                      <a:alpha val="43137"/>
                    </a:srgbClr>
                  </a:outerShdw>
                </a:effectLst>
              </a:rPr>
              <a:t>稳</a:t>
            </a:r>
          </a:p>
        </p:txBody>
      </p:sp>
      <p:sp>
        <p:nvSpPr>
          <p:cNvPr id="8" name="左大括号 7"/>
          <p:cNvSpPr/>
          <p:nvPr/>
        </p:nvSpPr>
        <p:spPr>
          <a:xfrm>
            <a:off x="4832411" y="926321"/>
            <a:ext cx="645111" cy="1723798"/>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流程图: 可选过程 8"/>
          <p:cNvSpPr/>
          <p:nvPr/>
        </p:nvSpPr>
        <p:spPr>
          <a:xfrm>
            <a:off x="5793121" y="1406862"/>
            <a:ext cx="3107184" cy="621437"/>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effectLst>
                  <a:outerShdw blurRad="38100" dist="38100" dir="2700000" algn="tl">
                    <a:srgbClr val="000000">
                      <a:alpha val="43137"/>
                    </a:srgbClr>
                  </a:outerShdw>
                </a:effectLst>
                <a:latin typeface="+mn-ea"/>
              </a:rPr>
              <a:t>题号：第</a:t>
            </a:r>
            <a:r>
              <a:rPr lang="en-US" altLang="zh-CN" sz="2800" b="1">
                <a:effectLst>
                  <a:outerShdw blurRad="38100" dist="38100" dir="2700000" algn="tl">
                    <a:srgbClr val="000000">
                      <a:alpha val="43137"/>
                    </a:srgbClr>
                  </a:outerShdw>
                </a:effectLst>
                <a:latin typeface="+mn-ea"/>
              </a:rPr>
              <a:t>5</a:t>
            </a:r>
            <a:r>
              <a:rPr lang="zh-CN" altLang="en-US" sz="2800" b="1">
                <a:effectLst>
                  <a:outerShdw blurRad="38100" dist="38100" dir="2700000" algn="tl">
                    <a:srgbClr val="000000">
                      <a:alpha val="43137"/>
                    </a:srgbClr>
                  </a:outerShdw>
                </a:effectLst>
                <a:latin typeface="+mn-ea"/>
              </a:rPr>
              <a:t>、</a:t>
            </a:r>
            <a:r>
              <a:rPr lang="en-US" altLang="zh-CN" sz="2800" b="1">
                <a:effectLst>
                  <a:outerShdw blurRad="38100" dist="38100" dir="2700000" algn="tl">
                    <a:srgbClr val="000000">
                      <a:alpha val="43137"/>
                    </a:srgbClr>
                  </a:outerShdw>
                </a:effectLst>
                <a:latin typeface="+mn-ea"/>
              </a:rPr>
              <a:t>6</a:t>
            </a:r>
            <a:r>
              <a:rPr lang="zh-CN" altLang="en-US" sz="2800" b="1">
                <a:effectLst>
                  <a:outerShdw blurRad="38100" dist="38100" dir="2700000" algn="tl">
                    <a:srgbClr val="000000">
                      <a:alpha val="43137"/>
                    </a:srgbClr>
                  </a:outerShdw>
                </a:effectLst>
                <a:latin typeface="+mn-ea"/>
              </a:rPr>
              <a:t>题</a:t>
            </a:r>
          </a:p>
        </p:txBody>
      </p:sp>
      <p:sp>
        <p:nvSpPr>
          <p:cNvPr id="10" name="流程图: 可选过程 9"/>
          <p:cNvSpPr/>
          <p:nvPr/>
        </p:nvSpPr>
        <p:spPr>
          <a:xfrm>
            <a:off x="5793121" y="474325"/>
            <a:ext cx="3107184" cy="621437"/>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effectLst>
                  <a:outerShdw blurRad="38100" dist="38100" dir="2700000" algn="tl">
                    <a:srgbClr val="000000">
                      <a:alpha val="43137"/>
                    </a:srgbClr>
                  </a:outerShdw>
                </a:effectLst>
                <a:latin typeface="+mn-ea"/>
              </a:rPr>
              <a:t>题量：</a:t>
            </a:r>
            <a:r>
              <a:rPr lang="en-US" altLang="zh-CN" sz="2800" b="1">
                <a:effectLst>
                  <a:outerShdw blurRad="38100" dist="38100" dir="2700000" algn="tl">
                    <a:srgbClr val="000000">
                      <a:alpha val="43137"/>
                    </a:srgbClr>
                  </a:outerShdw>
                </a:effectLst>
                <a:latin typeface="+mn-ea"/>
              </a:rPr>
              <a:t>2</a:t>
            </a:r>
            <a:r>
              <a:rPr lang="zh-CN" altLang="en-US" sz="2800" b="1">
                <a:effectLst>
                  <a:outerShdw blurRad="38100" dist="38100" dir="2700000" algn="tl">
                    <a:srgbClr val="000000">
                      <a:alpha val="43137"/>
                    </a:srgbClr>
                  </a:outerShdw>
                </a:effectLst>
                <a:latin typeface="+mn-ea"/>
              </a:rPr>
              <a:t>题</a:t>
            </a:r>
          </a:p>
        </p:txBody>
      </p:sp>
      <p:sp>
        <p:nvSpPr>
          <p:cNvPr id="11" name="流程图: 可选过程 10"/>
          <p:cNvSpPr/>
          <p:nvPr/>
        </p:nvSpPr>
        <p:spPr>
          <a:xfrm>
            <a:off x="5836932" y="2264635"/>
            <a:ext cx="3107184" cy="621437"/>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effectLst>
                  <a:outerShdw blurRad="38100" dist="38100" dir="2700000" algn="tl">
                    <a:srgbClr val="000000">
                      <a:alpha val="43137"/>
                    </a:srgbClr>
                  </a:outerShdw>
                </a:effectLst>
                <a:latin typeface="+mn-ea"/>
              </a:rPr>
              <a:t>分值：</a:t>
            </a:r>
            <a:r>
              <a:rPr lang="en-US" altLang="zh-CN" sz="2800" b="1">
                <a:effectLst>
                  <a:outerShdw blurRad="38100" dist="38100" dir="2700000" algn="tl">
                    <a:srgbClr val="000000">
                      <a:alpha val="43137"/>
                    </a:srgbClr>
                  </a:outerShdw>
                </a:effectLst>
                <a:latin typeface="+mn-ea"/>
              </a:rPr>
              <a:t>9</a:t>
            </a:r>
            <a:r>
              <a:rPr lang="zh-CN" altLang="en-US" sz="2800" b="1">
                <a:effectLst>
                  <a:outerShdw blurRad="38100" dist="38100" dir="2700000" algn="tl">
                    <a:srgbClr val="000000">
                      <a:alpha val="43137"/>
                    </a:srgbClr>
                  </a:outerShdw>
                </a:effectLst>
                <a:latin typeface="+mn-ea"/>
              </a:rPr>
              <a:t>分（</a:t>
            </a:r>
            <a:r>
              <a:rPr lang="en-US" altLang="zh-CN" sz="2800" b="1">
                <a:effectLst>
                  <a:outerShdw blurRad="38100" dist="38100" dir="2700000" algn="tl">
                    <a:srgbClr val="000000">
                      <a:alpha val="43137"/>
                    </a:srgbClr>
                  </a:outerShdw>
                </a:effectLst>
                <a:latin typeface="+mn-ea"/>
              </a:rPr>
              <a:t>3+6</a:t>
            </a:r>
            <a:r>
              <a:rPr lang="zh-CN" altLang="en-US" sz="2800" b="1">
                <a:effectLst>
                  <a:outerShdw blurRad="38100" dist="38100" dir="2700000" algn="tl">
                    <a:srgbClr val="000000">
                      <a:alpha val="43137"/>
                    </a:srgbClr>
                  </a:outerShdw>
                </a:effectLst>
                <a:latin typeface="+mn-ea"/>
              </a:rPr>
              <a:t>）</a:t>
            </a:r>
          </a:p>
        </p:txBody>
      </p:sp>
      <p:sp>
        <p:nvSpPr>
          <p:cNvPr id="12" name="椭圆 11"/>
          <p:cNvSpPr/>
          <p:nvPr/>
        </p:nvSpPr>
        <p:spPr>
          <a:xfrm>
            <a:off x="2659379" y="3511967"/>
            <a:ext cx="2015231" cy="1384916"/>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a:effectLst>
                  <a:outerShdw blurRad="38100" dist="38100" dir="2700000" algn="tl">
                    <a:srgbClr val="000000">
                      <a:alpha val="43137"/>
                    </a:srgbClr>
                  </a:outerShdw>
                </a:effectLst>
              </a:rPr>
              <a:t>变</a:t>
            </a:r>
          </a:p>
        </p:txBody>
      </p:sp>
      <p:sp>
        <p:nvSpPr>
          <p:cNvPr id="13" name="左大括号 12"/>
          <p:cNvSpPr/>
          <p:nvPr/>
        </p:nvSpPr>
        <p:spPr>
          <a:xfrm>
            <a:off x="4832411" y="3342526"/>
            <a:ext cx="645111" cy="1723798"/>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流程图: 可选过程 13"/>
          <p:cNvSpPr/>
          <p:nvPr/>
        </p:nvSpPr>
        <p:spPr>
          <a:xfrm>
            <a:off x="5793121" y="3118281"/>
            <a:ext cx="3107184" cy="621437"/>
          </a:xfrm>
          <a:prstGeom prst="flowChartAlternateProcess">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effectLst>
                  <a:outerShdw blurRad="38100" dist="38100" dir="2700000" algn="tl">
                    <a:srgbClr val="000000">
                      <a:alpha val="43137"/>
                    </a:srgbClr>
                  </a:outerShdw>
                </a:effectLst>
                <a:latin typeface="+mn-ea"/>
              </a:rPr>
              <a:t>题型</a:t>
            </a:r>
          </a:p>
        </p:txBody>
      </p:sp>
      <p:sp>
        <p:nvSpPr>
          <p:cNvPr id="15" name="流程图: 可选过程 14"/>
          <p:cNvSpPr/>
          <p:nvPr/>
        </p:nvSpPr>
        <p:spPr>
          <a:xfrm>
            <a:off x="5688451" y="4691554"/>
            <a:ext cx="3404145" cy="621437"/>
          </a:xfrm>
          <a:prstGeom prst="flowChartAlternateProcess">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effectLst>
                  <a:outerShdw blurRad="38100" dist="38100" dir="2700000" algn="tl">
                    <a:srgbClr val="000000">
                      <a:alpha val="43137"/>
                    </a:srgbClr>
                  </a:outerShdw>
                </a:effectLst>
                <a:latin typeface="+mn-ea"/>
              </a:rPr>
              <a:t>考查方式：</a:t>
            </a:r>
            <a:r>
              <a:rPr lang="en-US" altLang="zh-CN" sz="2800" b="1">
                <a:effectLst>
                  <a:outerShdw blurRad="38100" dist="38100" dir="2700000" algn="tl">
                    <a:srgbClr val="000000">
                      <a:alpha val="43137"/>
                    </a:srgbClr>
                  </a:outerShdw>
                </a:effectLst>
                <a:latin typeface="+mn-ea"/>
              </a:rPr>
              <a:t>+</a:t>
            </a:r>
            <a:r>
              <a:rPr lang="zh-CN" altLang="en-US" sz="2800" b="1">
                <a:effectLst>
                  <a:outerShdw blurRad="38100" dist="38100" dir="2700000" algn="tl">
                    <a:srgbClr val="000000">
                      <a:alpha val="43137"/>
                    </a:srgbClr>
                  </a:outerShdw>
                </a:effectLst>
                <a:latin typeface="+mn-ea"/>
              </a:rPr>
              <a:t>客观题</a:t>
            </a:r>
            <a:endParaRPr lang="en-US" altLang="zh-CN" sz="2800" b="1">
              <a:effectLst>
                <a:outerShdw blurRad="38100" dist="38100" dir="2700000" algn="tl">
                  <a:srgbClr val="000000">
                    <a:alpha val="43137"/>
                  </a:srgbClr>
                </a:outerShdw>
              </a:effectLst>
              <a:latin typeface="+mn-ea"/>
            </a:endParaRPr>
          </a:p>
        </p:txBody>
      </p:sp>
      <p:sp>
        <p:nvSpPr>
          <p:cNvPr id="16" name="左大括号 15"/>
          <p:cNvSpPr/>
          <p:nvPr/>
        </p:nvSpPr>
        <p:spPr>
          <a:xfrm>
            <a:off x="1654858" y="1788168"/>
            <a:ext cx="645111" cy="2419847"/>
          </a:xfrm>
          <a:prstGeom prst="leftBrace">
            <a:avLst/>
          </a:prstGeom>
          <a:ln w="28575">
            <a:solidFill>
              <a:srgbClr val="B0081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inVertical)">
                                      <p:cBhvr>
                                        <p:cTn id="40" dur="500"/>
                                        <p:tgtEl>
                                          <p:spTgt spid="13"/>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inVertical)">
                                      <p:cBhvr>
                                        <p:cTn id="45" dur="500"/>
                                        <p:tgtEl>
                                          <p:spTgt spid="14"/>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barn(inVertical)">
                                      <p:cBhvr>
                                        <p:cTn id="50" dur="500"/>
                                        <p:tgtEl>
                                          <p:spTgt spid="15"/>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6" presetClass="entr" presetSubtype="16"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circle(in)">
                                      <p:cBhvr>
                                        <p:cTn id="55" dur="2000"/>
                                        <p:tgtEl>
                                          <p:spTgt spid="16"/>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42" presetClass="entr" presetSubtype="0" fill="hold" nodeType="click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fade">
                                      <p:cBhvr>
                                        <p:cTn id="60" dur="1000"/>
                                        <p:tgtEl>
                                          <p:spTgt spid="3"/>
                                        </p:tgtEl>
                                      </p:cBhvr>
                                    </p:animEffect>
                                    <p:anim calcmode="lin" valueType="num">
                                      <p:cBhvr>
                                        <p:cTn id="61" dur="1000" fill="hold"/>
                                        <p:tgtEl>
                                          <p:spTgt spid="3"/>
                                        </p:tgtEl>
                                        <p:attrNameLst>
                                          <p:attrName>ppt_x</p:attrName>
                                        </p:attrNameLst>
                                      </p:cBhvr>
                                      <p:tavLst>
                                        <p:tav tm="0">
                                          <p:val>
                                            <p:strVal val="#ppt_x"/>
                                          </p:val>
                                        </p:tav>
                                        <p:tav tm="100000">
                                          <p:val>
                                            <p:strVal val="#ppt_x"/>
                                          </p:val>
                                        </p:tav>
                                      </p:tavLst>
                                    </p:anim>
                                    <p:anim calcmode="lin" valueType="num">
                                      <p:cBhvr>
                                        <p:cTn id="6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15" grpId="0"/>
      <p:bldP spid="1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2"/>
          <p:cNvGraphicFramePr>
            <a:graphicFrameLocks noGrp="1"/>
          </p:cNvGraphicFramePr>
          <p:nvPr/>
        </p:nvGraphicFramePr>
        <p:xfrm>
          <a:off x="1572694" y="1756187"/>
          <a:ext cx="10498672" cy="2072640"/>
        </p:xfrm>
        <a:graphic>
          <a:graphicData uri="http://schemas.openxmlformats.org/drawingml/2006/table">
            <a:tbl>
              <a:tblPr firstRow="1" bandRow="1">
                <a:tableStyleId>{5C22544A-7EE6-4342-B048-85BDC9FD1C3A}</a:tableStyleId>
              </a:tblPr>
              <a:tblGrid>
                <a:gridCol w="1638758"/>
                <a:gridCol w="1526959"/>
                <a:gridCol w="3116062"/>
                <a:gridCol w="4216893"/>
              </a:tblGrid>
              <a:tr h="224360">
                <a:tc>
                  <a:txBody>
                    <a:bodyPr vert="horz" wrap="square"/>
                    <a:lstStyle/>
                    <a:p>
                      <a:pPr algn="ctr"/>
                      <a:r>
                        <a:rPr lang="zh-CN" altLang="en-US" sz="2800"/>
                        <a:t>题型</a:t>
                      </a:r>
                    </a:p>
                  </a:txBody>
                  <a:tcPr/>
                </a:tc>
                <a:tc>
                  <a:txBody>
                    <a:bodyPr vert="horz" wrap="square"/>
                    <a:lstStyle/>
                    <a:p>
                      <a:pPr algn="ctr"/>
                      <a:r>
                        <a:rPr lang="zh-CN" altLang="en-US" sz="2800"/>
                        <a:t>年份</a:t>
                      </a:r>
                    </a:p>
                  </a:txBody>
                  <a:tcPr/>
                </a:tc>
                <a:tc>
                  <a:txBody>
                    <a:bodyPr vert="horz" wrap="square"/>
                    <a:lstStyle/>
                    <a:p>
                      <a:pPr algn="ctr"/>
                      <a:r>
                        <a:rPr lang="zh-CN" altLang="en-US" sz="2800"/>
                        <a:t>语料</a:t>
                      </a:r>
                    </a:p>
                  </a:txBody>
                  <a:tcPr/>
                </a:tc>
                <a:tc>
                  <a:txBody>
                    <a:bodyPr vert="horz" wrap="square"/>
                    <a:lstStyle/>
                    <a:p>
                      <a:pPr algn="ctr"/>
                      <a:r>
                        <a:rPr lang="zh-CN" altLang="en-US" sz="2800"/>
                        <a:t>语料特点</a:t>
                      </a:r>
                    </a:p>
                  </a:txBody>
                  <a:tcPr/>
                </a:tc>
              </a:tr>
              <a:tr h="370840">
                <a:tc rowSpan="3">
                  <a:txBody>
                    <a:bodyPr vert="horz" wrap="square"/>
                    <a:lstStyle/>
                    <a:p>
                      <a:pPr algn="ctr"/>
                      <a:endParaRPr lang="en-US" altLang="zh-CN" sz="2800"/>
                    </a:p>
                    <a:p>
                      <a:pPr algn="ctr"/>
                      <a:r>
                        <a:rPr lang="zh-CN" altLang="en-US" sz="2800" b="1"/>
                        <a:t>补写句子</a:t>
                      </a:r>
                    </a:p>
                  </a:txBody>
                  <a:tcPr/>
                </a:tc>
                <a:tc>
                  <a:txBody>
                    <a:bodyPr vert="horz" wrap="square"/>
                    <a:lstStyle/>
                    <a:p>
                      <a:pPr algn="ctr"/>
                      <a:r>
                        <a:rPr lang="en-US" altLang="zh-CN" sz="2800"/>
                        <a:t>2018</a:t>
                      </a:r>
                      <a:endParaRPr lang="zh-CN" altLang="en-US" sz="2800"/>
                    </a:p>
                  </a:txBody>
                  <a:tcPr/>
                </a:tc>
                <a:tc>
                  <a:txBody>
                    <a:bodyPr vert="horz" wrap="square"/>
                    <a:lstStyle/>
                    <a:p>
                      <a:pPr algn="ctr"/>
                      <a:r>
                        <a:rPr lang="zh-CN" altLang="en-US" sz="2800"/>
                        <a:t>植物的生长</a:t>
                      </a:r>
                    </a:p>
                  </a:txBody>
                  <a:tcPr/>
                </a:tc>
                <a:tc rowSpan="3">
                  <a:txBody>
                    <a:bodyPr vert="horz" wrap="square"/>
                    <a:lstStyle/>
                    <a:p>
                      <a:pPr algn="ctr"/>
                      <a:endParaRPr lang="zh-CN" altLang="en-US" sz="2800"/>
                    </a:p>
                  </a:txBody>
                  <a:tcPr/>
                </a:tc>
              </a:tr>
              <a:tr h="518160">
                <a:tc vMerge="1">
                  <a:txBody>
                    <a:bodyPr vert="horz" wrap="square"/>
                    <a:lstStyle/>
                    <a:p>
                      <a:endParaRPr lang="zh-CN"/>
                    </a:p>
                  </a:txBody>
                  <a:tcPr/>
                </a:tc>
                <a:tc>
                  <a:txBody>
                    <a:bodyPr vert="horz" wrap="square"/>
                    <a:lstStyle/>
                    <a:p>
                      <a:pPr algn="ctr"/>
                      <a:r>
                        <a:rPr lang="en-US" altLang="zh-CN" sz="2800"/>
                        <a:t>2019</a:t>
                      </a:r>
                      <a:endParaRPr lang="zh-CN" altLang="en-US" sz="2800"/>
                    </a:p>
                  </a:txBody>
                  <a:tcPr/>
                </a:tc>
                <a:tc>
                  <a:txBody>
                    <a:bodyPr vert="horz" wrap="square"/>
                    <a:lstStyle/>
                    <a:p>
                      <a:pPr algn="ctr"/>
                      <a:r>
                        <a:rPr lang="zh-CN" altLang="en-US" sz="2800"/>
                        <a:t>考古学</a:t>
                      </a:r>
                    </a:p>
                  </a:txBody>
                  <a:tcPr/>
                </a:tc>
                <a:tc vMerge="1">
                  <a:txBody>
                    <a:bodyPr vert="horz" wrap="square"/>
                    <a:lstStyle/>
                    <a:p>
                      <a:endParaRPr lang="zh-CN"/>
                    </a:p>
                  </a:txBody>
                  <a:tcPr/>
                </a:tc>
              </a:tr>
              <a:tr h="370840">
                <a:tc vMerge="1">
                  <a:txBody>
                    <a:bodyPr vert="horz" wrap="square"/>
                    <a:lstStyle/>
                    <a:p>
                      <a:endParaRPr lang="zh-CN"/>
                    </a:p>
                  </a:txBody>
                  <a:tcPr/>
                </a:tc>
                <a:tc>
                  <a:txBody>
                    <a:bodyPr vert="horz" wrap="square"/>
                    <a:lstStyle/>
                    <a:p>
                      <a:pPr algn="ctr"/>
                      <a:r>
                        <a:rPr lang="en-US" altLang="zh-CN" sz="2800"/>
                        <a:t>2020</a:t>
                      </a:r>
                      <a:endParaRPr lang="zh-CN" altLang="en-US" sz="2800"/>
                    </a:p>
                  </a:txBody>
                  <a:tcPr/>
                </a:tc>
                <a:tc>
                  <a:txBody>
                    <a:bodyPr vert="horz" wrap="square"/>
                    <a:lstStyle/>
                    <a:p>
                      <a:pPr algn="ctr"/>
                      <a:r>
                        <a:rPr lang="zh-CN" altLang="en-US" sz="2800"/>
                        <a:t>比目鱼的发育</a:t>
                      </a:r>
                    </a:p>
                  </a:txBody>
                  <a:tcPr/>
                </a:tc>
                <a:tc vMerge="1">
                  <a:txBody>
                    <a:bodyPr vert="horz" wrap="square"/>
                    <a:lstStyle/>
                    <a:p>
                      <a:endParaRPr lang="zh-CN"/>
                    </a:p>
                  </a:txBody>
                  <a:tcPr/>
                </a:tc>
              </a:tr>
            </a:tbl>
          </a:graphicData>
        </a:graphic>
      </p:graphicFrame>
      <p:pic>
        <p:nvPicPr>
          <p:cNvPr id="3" name="图片 2"/>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164968" y="0"/>
            <a:ext cx="2015231" cy="5585014"/>
          </a:xfrm>
          <a:prstGeom prst="rect">
            <a:avLst/>
          </a:prstGeom>
        </p:spPr>
      </p:pic>
      <p:sp>
        <p:nvSpPr>
          <p:cNvPr id="4" name="文本框 3"/>
          <p:cNvSpPr txBox="1"/>
          <p:nvPr/>
        </p:nvSpPr>
        <p:spPr>
          <a:xfrm>
            <a:off x="442539" y="579851"/>
            <a:ext cx="800219" cy="3991007"/>
          </a:xfrm>
          <a:prstGeom prst="rect">
            <a:avLst/>
          </a:prstGeom>
          <a:noFill/>
        </p:spPr>
        <p:txBody>
          <a:bodyPr vert="eaVert" wrap="square" rtlCol="0">
            <a:spAutoFit/>
          </a:bodyPr>
          <a:lstStyle/>
          <a:p>
            <a:pPr algn="ctr"/>
            <a:r>
              <a:rPr lang="zh-CN" altLang="en-US" sz="4000" spc="300">
                <a:solidFill>
                  <a:schemeClr val="bg1">
                    <a:lumMod val="95000"/>
                  </a:schemeClr>
                </a:solidFill>
              </a:rPr>
              <a:t>  </a:t>
            </a:r>
            <a:r>
              <a:rPr lang="zh-CN" altLang="en-US" sz="4000" b="1" spc="300">
                <a:solidFill>
                  <a:schemeClr val="bg1">
                    <a:lumMod val="95000"/>
                  </a:schemeClr>
                </a:solidFill>
                <a:effectLst>
                  <a:outerShdw blurRad="38100" dist="38100" dir="2700000" algn="tl">
                    <a:srgbClr val="000000">
                      <a:alpha val="43137"/>
                    </a:srgbClr>
                  </a:outerShdw>
                </a:effectLst>
              </a:rPr>
              <a:t>关注语用之变</a:t>
            </a:r>
          </a:p>
        </p:txBody>
      </p:sp>
      <p:sp>
        <p:nvSpPr>
          <p:cNvPr id="7" name="文本框 6"/>
          <p:cNvSpPr txBox="1"/>
          <p:nvPr/>
        </p:nvSpPr>
        <p:spPr>
          <a:xfrm>
            <a:off x="8078676" y="2400286"/>
            <a:ext cx="3830577" cy="574581"/>
          </a:xfrm>
          <a:prstGeom prst="rect">
            <a:avLst/>
          </a:prstGeom>
          <a:solidFill>
            <a:srgbClr val="FFFF00"/>
          </a:solidFill>
        </p:spPr>
        <p:txBody>
          <a:bodyPr wrap="square" rtlCol="0">
            <a:spAutoFit/>
          </a:bodyPr>
          <a:lstStyle/>
          <a:p>
            <a:pPr algn="ctr">
              <a:lnSpc>
                <a:spcPct val="150000"/>
              </a:lnSpc>
            </a:pPr>
            <a:r>
              <a:rPr lang="zh-CN" altLang="en-US" sz="2400" b="1">
                <a:solidFill>
                  <a:srgbClr val="FF0000"/>
                </a:solidFill>
              </a:rPr>
              <a:t>不贴近学生的日常生活</a:t>
            </a:r>
            <a:endParaRPr lang="en-US" altLang="zh-CN" sz="2400" b="1">
              <a:solidFill>
                <a:srgbClr val="FF0000"/>
              </a:solidFill>
            </a:endParaRPr>
          </a:p>
        </p:txBody>
      </p:sp>
      <p:sp>
        <p:nvSpPr>
          <p:cNvPr id="8" name="文本框 7"/>
          <p:cNvSpPr txBox="1"/>
          <p:nvPr/>
        </p:nvSpPr>
        <p:spPr>
          <a:xfrm>
            <a:off x="8078676" y="3141709"/>
            <a:ext cx="3830577" cy="574581"/>
          </a:xfrm>
          <a:prstGeom prst="rect">
            <a:avLst/>
          </a:prstGeom>
          <a:solidFill>
            <a:srgbClr val="FFFF00"/>
          </a:solidFill>
        </p:spPr>
        <p:txBody>
          <a:bodyPr wrap="square" rtlCol="0">
            <a:spAutoFit/>
          </a:bodyPr>
          <a:lstStyle/>
          <a:p>
            <a:pPr algn="ctr">
              <a:lnSpc>
                <a:spcPct val="150000"/>
              </a:lnSpc>
            </a:pPr>
            <a:r>
              <a:rPr lang="zh-CN" altLang="en-US" sz="2400" b="1">
                <a:solidFill>
                  <a:srgbClr val="FF0000"/>
                </a:solidFill>
              </a:rPr>
              <a:t>不专属于语文的学习内容</a:t>
            </a:r>
            <a:endParaRPr lang="en-US" altLang="zh-CN" sz="2400" b="1">
              <a:solidFill>
                <a:srgbClr val="FF0000"/>
              </a:solidFill>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58531" y="102664"/>
            <a:ext cx="2015231" cy="5585014"/>
            <a:chOff x="914400" y="1023582"/>
            <a:chExt cx="2661313" cy="4503761"/>
          </a:xfrm>
        </p:grpSpPr>
        <p:pic>
          <p:nvPicPr>
            <p:cNvPr id="3" name="图片 2"/>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4" name="文本框 3"/>
            <p:cNvSpPr txBox="1"/>
            <p:nvPr/>
          </p:nvSpPr>
          <p:spPr>
            <a:xfrm>
              <a:off x="1716671" y="1429154"/>
              <a:ext cx="1056769" cy="3218352"/>
            </a:xfrm>
            <a:prstGeom prst="rect">
              <a:avLst/>
            </a:prstGeom>
            <a:noFill/>
          </p:spPr>
          <p:txBody>
            <a:bodyPr vert="eaVert" wrap="square" rtlCol="0">
              <a:spAutoFit/>
            </a:bodyPr>
            <a:lstStyle/>
            <a:p>
              <a:pPr algn="ctr"/>
              <a:r>
                <a:rPr lang="zh-CN" altLang="en-US" sz="4000" spc="300">
                  <a:solidFill>
                    <a:schemeClr val="bg1">
                      <a:lumMod val="95000"/>
                    </a:schemeClr>
                  </a:solidFill>
                </a:rPr>
                <a:t>  </a:t>
              </a:r>
              <a:r>
                <a:rPr lang="zh-CN" altLang="en-US" sz="4000" b="1" spc="300">
                  <a:solidFill>
                    <a:schemeClr val="bg1">
                      <a:lumMod val="95000"/>
                    </a:schemeClr>
                  </a:solidFill>
                  <a:effectLst>
                    <a:outerShdw blurRad="38100" dist="38100" dir="2700000" algn="tl">
                      <a:srgbClr val="000000">
                        <a:alpha val="43137"/>
                      </a:srgbClr>
                    </a:outerShdw>
                  </a:effectLst>
                </a:rPr>
                <a:t>关注语用之变</a:t>
              </a:r>
            </a:p>
          </p:txBody>
        </p:sp>
      </p:grpSp>
      <p:sp>
        <p:nvSpPr>
          <p:cNvPr id="5" name="文本框 4"/>
          <p:cNvSpPr txBox="1"/>
          <p:nvPr/>
        </p:nvSpPr>
        <p:spPr>
          <a:xfrm>
            <a:off x="1677879" y="206002"/>
            <a:ext cx="10434222" cy="2245360"/>
          </a:xfrm>
          <a:prstGeom prst="rect">
            <a:avLst/>
          </a:prstGeom>
          <a:solidFill>
            <a:schemeClr val="bg1"/>
          </a:solidFill>
        </p:spPr>
        <p:txBody>
          <a:bodyPr wrap="square" rtlCol="0">
            <a:spAutoFit/>
          </a:bodyPr>
          <a:lstStyle/>
          <a:p>
            <a:pPr marL="0" marR="0" algn="l">
              <a:spcBef>
                <a:spcPct val="0"/>
              </a:spcBef>
              <a:spcAft>
                <a:spcPct val="0"/>
              </a:spcAft>
            </a:pPr>
            <a:r>
              <a:rPr lang="zh-CN" altLang="en-US" sz="2800" kern="100">
                <a:effectLst/>
                <a:latin typeface="+mn-ea"/>
                <a:cs typeface="Times New Roman" panose="02020603050405020304" pitchFamily="18" charset="0"/>
              </a:rPr>
              <a:t>（</a:t>
            </a:r>
            <a:r>
              <a:rPr lang="en-US" altLang="zh-CN" sz="2800" kern="100">
                <a:effectLst/>
                <a:latin typeface="+mn-ea"/>
                <a:cs typeface="Times New Roman" panose="02020603050405020304" pitchFamily="18" charset="0"/>
              </a:rPr>
              <a:t>2021.</a:t>
            </a:r>
            <a:r>
              <a:rPr lang="zh-CN" altLang="en-US" sz="2800" kern="100">
                <a:effectLst/>
                <a:latin typeface="+mn-ea"/>
                <a:cs typeface="Times New Roman" panose="02020603050405020304" pitchFamily="18" charset="0"/>
              </a:rPr>
              <a:t>浙江</a:t>
            </a:r>
            <a:r>
              <a:rPr lang="en-US" altLang="zh-CN" sz="2800" kern="100">
                <a:effectLst/>
                <a:latin typeface="+mn-ea"/>
                <a:cs typeface="Times New Roman" panose="02020603050405020304" pitchFamily="18" charset="0"/>
              </a:rPr>
              <a:t>05</a:t>
            </a:r>
            <a:r>
              <a:rPr lang="zh-CN" altLang="en-US" sz="2800" kern="100">
                <a:effectLst/>
                <a:latin typeface="+mn-ea"/>
                <a:cs typeface="Times New Roman" panose="02020603050405020304" pitchFamily="18" charset="0"/>
              </a:rPr>
              <a:t>）下列各句中，表达不得体的一项是（</a:t>
            </a:r>
            <a:r>
              <a:rPr lang="en-US" altLang="zh-CN" sz="2800" kern="100">
                <a:effectLst/>
                <a:latin typeface="+mn-ea"/>
                <a:cs typeface="Times New Roman" panose="02020603050405020304" pitchFamily="18" charset="0"/>
              </a:rPr>
              <a:t>3</a:t>
            </a:r>
            <a:r>
              <a:rPr lang="zh-CN" altLang="en-US" sz="2800" kern="100">
                <a:effectLst/>
                <a:latin typeface="+mn-ea"/>
                <a:cs typeface="Times New Roman" panose="02020603050405020304" pitchFamily="18" charset="0"/>
              </a:rPr>
              <a:t>分）（   ）</a:t>
            </a:r>
          </a:p>
          <a:p>
            <a:pPr marL="0" marR="0" algn="l">
              <a:spcBef>
                <a:spcPct val="0"/>
              </a:spcBef>
              <a:spcAft>
                <a:spcPct val="0"/>
              </a:spcAft>
            </a:pPr>
            <a:r>
              <a:rPr lang="en-US" altLang="zh-CN" sz="2800" kern="100">
                <a:effectLst/>
                <a:latin typeface="+mn-ea"/>
                <a:cs typeface="Times New Roman" panose="02020603050405020304" pitchFamily="18" charset="0"/>
              </a:rPr>
              <a:t>A.</a:t>
            </a:r>
            <a:r>
              <a:rPr lang="zh-CN" altLang="en-US" sz="2800" kern="100">
                <a:effectLst/>
                <a:latin typeface="+mn-ea"/>
                <a:cs typeface="Times New Roman" panose="02020603050405020304" pitchFamily="18" charset="0"/>
              </a:rPr>
              <a:t>使用公筷广告：长筷短筷，筷筷都是你我的爱。</a:t>
            </a:r>
            <a:endParaRPr lang="en-US" altLang="zh-CN" sz="2800" kern="100">
              <a:effectLst/>
              <a:latin typeface="+mn-ea"/>
              <a:cs typeface="Times New Roman" panose="02020603050405020304" pitchFamily="18" charset="0"/>
            </a:endParaRPr>
          </a:p>
          <a:p>
            <a:pPr marL="0" marR="0" algn="l">
              <a:spcBef>
                <a:spcPct val="0"/>
              </a:spcBef>
              <a:spcAft>
                <a:spcPct val="0"/>
              </a:spcAft>
            </a:pPr>
            <a:r>
              <a:rPr lang="en-US" altLang="zh-CN" sz="2800" kern="100">
                <a:effectLst/>
                <a:latin typeface="+mn-ea"/>
                <a:cs typeface="Times New Roman" panose="02020603050405020304" pitchFamily="18" charset="0"/>
              </a:rPr>
              <a:t>B.</a:t>
            </a:r>
            <a:r>
              <a:rPr lang="zh-CN" altLang="en-US" sz="2800" kern="100">
                <a:effectLst/>
                <a:latin typeface="+mn-ea"/>
                <a:cs typeface="Times New Roman" panose="02020603050405020304" pitchFamily="18" charset="0"/>
              </a:rPr>
              <a:t>论文答辩致谢语：感谢聆听，敬请专家评委指教。</a:t>
            </a:r>
            <a:endParaRPr lang="en-US" altLang="zh-CN" sz="2800" kern="100">
              <a:effectLst/>
              <a:latin typeface="+mn-ea"/>
              <a:cs typeface="Times New Roman" panose="02020603050405020304" pitchFamily="18" charset="0"/>
            </a:endParaRPr>
          </a:p>
          <a:p>
            <a:pPr marL="0" marR="0" algn="l">
              <a:spcBef>
                <a:spcPct val="0"/>
              </a:spcBef>
              <a:spcAft>
                <a:spcPct val="0"/>
              </a:spcAft>
            </a:pPr>
            <a:r>
              <a:rPr lang="en-US" altLang="zh-CN" sz="2800" kern="100">
                <a:effectLst/>
                <a:latin typeface="+mn-ea"/>
                <a:cs typeface="Times New Roman" panose="02020603050405020304" pitchFamily="18" charset="0"/>
              </a:rPr>
              <a:t>C.</a:t>
            </a:r>
            <a:r>
              <a:rPr lang="zh-CN" altLang="en-US" sz="2800" kern="100">
                <a:effectLst/>
                <a:latin typeface="+mn-ea"/>
                <a:cs typeface="Times New Roman" panose="02020603050405020304" pitchFamily="18" charset="0"/>
              </a:rPr>
              <a:t>垃圾分类宣传语：各得其所，细微处的文明之光。</a:t>
            </a:r>
            <a:endParaRPr lang="en-US" altLang="zh-CN" sz="2800" kern="100">
              <a:effectLst/>
              <a:latin typeface="+mn-ea"/>
              <a:cs typeface="Times New Roman" panose="02020603050405020304" pitchFamily="18" charset="0"/>
            </a:endParaRPr>
          </a:p>
          <a:p>
            <a:pPr marL="0" marR="0" algn="l">
              <a:spcBef>
                <a:spcPct val="0"/>
              </a:spcBef>
              <a:spcAft>
                <a:spcPct val="0"/>
              </a:spcAft>
            </a:pPr>
            <a:r>
              <a:rPr lang="en-US" altLang="zh-CN" sz="2800" kern="100">
                <a:effectLst/>
                <a:latin typeface="+mn-ea"/>
                <a:cs typeface="Times New Roman" panose="02020603050405020304" pitchFamily="18" charset="0"/>
              </a:rPr>
              <a:t>D.</a:t>
            </a:r>
            <a:r>
              <a:rPr lang="zh-CN" altLang="en-US" sz="2800" kern="100">
                <a:effectLst/>
                <a:latin typeface="+mn-ea"/>
                <a:cs typeface="Times New Roman" panose="02020603050405020304" pitchFamily="18" charset="0"/>
              </a:rPr>
              <a:t>经典阅读推荐：智慧火源，值得为之付出热忱。</a:t>
            </a:r>
          </a:p>
        </p:txBody>
      </p:sp>
      <p:sp>
        <p:nvSpPr>
          <p:cNvPr id="6" name="文本框 5"/>
          <p:cNvSpPr txBox="1"/>
          <p:nvPr/>
        </p:nvSpPr>
        <p:spPr>
          <a:xfrm>
            <a:off x="1627572" y="2601109"/>
            <a:ext cx="10434221" cy="1815882"/>
          </a:xfrm>
          <a:prstGeom prst="rect">
            <a:avLst/>
          </a:prstGeom>
          <a:solidFill>
            <a:srgbClr val="FFFF00"/>
          </a:solidFill>
        </p:spPr>
        <p:txBody>
          <a:bodyPr wrap="square" rtlCol="0">
            <a:spAutoFit/>
          </a:bodyPr>
          <a:lstStyle/>
          <a:p>
            <a:pPr marL="0" marR="0" algn="l">
              <a:spcBef>
                <a:spcPct val="0"/>
              </a:spcBef>
              <a:spcAft>
                <a:spcPct val="0"/>
              </a:spcAft>
            </a:pPr>
            <a:r>
              <a:rPr lang="zh-CN" altLang="en-US" sz="2800" b="0" kern="100">
                <a:effectLst/>
                <a:latin typeface="楷体" panose="02010609060101010101" pitchFamily="49" charset="-122"/>
                <a:ea typeface="楷体" panose="02010609060101010101" pitchFamily="49" charset="-122"/>
                <a:cs typeface="Times New Roman" panose="02020603050405020304" pitchFamily="18" charset="0"/>
              </a:rPr>
              <a:t>“使用公筷广告”“垃圾分类宣传语”属于</a:t>
            </a:r>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社会生活领域</a:t>
            </a:r>
            <a:r>
              <a:rPr lang="zh-CN" altLang="en-US" sz="2800" b="0" kern="100">
                <a:effectLst/>
                <a:latin typeface="楷体" panose="02010609060101010101" pitchFamily="49" charset="-122"/>
                <a:ea typeface="楷体" panose="02010609060101010101" pitchFamily="49" charset="-122"/>
                <a:cs typeface="Times New Roman" panose="02020603050405020304" pitchFamily="18" charset="0"/>
              </a:rPr>
              <a:t>，与当下的时政热点相贴合。（</a:t>
            </a:r>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时代性</a:t>
            </a:r>
            <a:r>
              <a:rPr lang="zh-CN" altLang="en-US" sz="2800" b="0" kern="10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2800" kern="100">
              <a:effectLst/>
              <a:latin typeface="楷体" panose="02010609060101010101" pitchFamily="49" charset="-122"/>
              <a:ea typeface="楷体" panose="02010609060101010101" pitchFamily="49" charset="-122"/>
              <a:cs typeface="Times New Roman" panose="02020603050405020304" pitchFamily="18" charset="0"/>
            </a:endParaRPr>
          </a:p>
          <a:p>
            <a:pPr marL="0" marR="0" algn="l">
              <a:spcBef>
                <a:spcPct val="0"/>
              </a:spcBef>
              <a:spcAft>
                <a:spcPct val="0"/>
              </a:spcAft>
            </a:pPr>
            <a:r>
              <a:rPr lang="zh-CN" altLang="en-US" sz="2800" b="0" kern="100">
                <a:effectLst/>
                <a:latin typeface="楷体" panose="02010609060101010101" pitchFamily="49" charset="-122"/>
                <a:ea typeface="楷体" panose="02010609060101010101" pitchFamily="49" charset="-122"/>
                <a:cs typeface="Times New Roman" panose="02020603050405020304" pitchFamily="18" charset="0"/>
              </a:rPr>
              <a:t>“论文答辩致谢语”“经典阅读推荐”属于</a:t>
            </a:r>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语文学科领域</a:t>
            </a:r>
            <a:r>
              <a:rPr lang="zh-CN" altLang="en-US" sz="2800" b="0" kern="100">
                <a:effectLst/>
                <a:latin typeface="楷体" panose="02010609060101010101" pitchFamily="49" charset="-122"/>
                <a:ea typeface="楷体" panose="02010609060101010101" pitchFamily="49" charset="-122"/>
                <a:cs typeface="Times New Roman" panose="02020603050405020304" pitchFamily="18" charset="0"/>
              </a:rPr>
              <a:t>，与语文学习任务群相呼应。（</a:t>
            </a:r>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学科性</a:t>
            </a:r>
            <a:r>
              <a:rPr lang="zh-CN" altLang="en-US" sz="2800" b="0" kern="10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2800" kern="100">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7" name="文本框 6"/>
          <p:cNvSpPr txBox="1"/>
          <p:nvPr/>
        </p:nvSpPr>
        <p:spPr>
          <a:xfrm>
            <a:off x="1562469" y="4644968"/>
            <a:ext cx="10499324" cy="954107"/>
          </a:xfrm>
          <a:prstGeom prst="rect">
            <a:avLst/>
          </a:prstGeom>
          <a:solidFill>
            <a:srgbClr val="FFFF00"/>
          </a:solidFill>
        </p:spPr>
        <p:txBody>
          <a:bodyPr wrap="square" rtlCol="0">
            <a:spAutoFit/>
          </a:bodyPr>
          <a:lstStyle/>
          <a:p>
            <a:r>
              <a:rPr lang="zh-CN" altLang="en-US" sz="2800" b="0" kern="100">
                <a:effectLst/>
                <a:latin typeface="楷体" panose="02010609060101010101" pitchFamily="49" charset="-122"/>
                <a:ea typeface="楷体" panose="02010609060101010101" pitchFamily="49" charset="-122"/>
                <a:cs typeface="Times New Roman" panose="02020603050405020304" pitchFamily="18" charset="0"/>
              </a:rPr>
              <a:t>这些“</a:t>
            </a:r>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实用交际语境</a:t>
            </a:r>
            <a:r>
              <a:rPr lang="zh-CN" altLang="en-US" sz="2800" b="0" kern="100">
                <a:effectLst/>
                <a:latin typeface="楷体" panose="02010609060101010101" pitchFamily="49" charset="-122"/>
                <a:ea typeface="楷体" panose="02010609060101010101" pitchFamily="49" charset="-122"/>
                <a:cs typeface="Times New Roman" panose="02020603050405020304" pitchFamily="18" charset="0"/>
              </a:rPr>
              <a:t>”符合学生的语文学习内容，贴近学生的日常生活，是学生所熟悉的“</a:t>
            </a:r>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真实情境</a:t>
            </a:r>
            <a:r>
              <a:rPr lang="zh-CN" altLang="en-US" sz="2800" b="0" kern="10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2800" kern="100">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8" name="文本框 7"/>
          <p:cNvSpPr txBox="1"/>
          <p:nvPr/>
        </p:nvSpPr>
        <p:spPr>
          <a:xfrm>
            <a:off x="1562469" y="5791016"/>
            <a:ext cx="10422384" cy="521970"/>
          </a:xfrm>
          <a:prstGeom prst="rect">
            <a:avLst/>
          </a:prstGeom>
          <a:solidFill>
            <a:srgbClr val="FFFF00"/>
          </a:solidFill>
        </p:spPr>
        <p:txBody>
          <a:bodyPr wrap="square" rtlCol="0">
            <a:spAutoFit/>
          </a:bodyPr>
          <a:lstStyle/>
          <a:p>
            <a:r>
              <a:rPr lang="zh-CN" altLang="en-US" sz="2800">
                <a:highlight>
                  <a:srgbClr val="FFFF00"/>
                </a:highlight>
              </a:rPr>
              <a:t>价值观：环保意识、阅读与写作素养。（符合“</a:t>
            </a:r>
            <a:r>
              <a:rPr lang="zh-CN" altLang="en-US" sz="2800" b="1">
                <a:solidFill>
                  <a:srgbClr val="FF0000"/>
                </a:solidFill>
                <a:effectLst>
                  <a:outerShdw blurRad="38100" dist="38100" dir="2700000" algn="tl">
                    <a:srgbClr val="000000">
                      <a:alpha val="43137"/>
                    </a:srgbClr>
                  </a:outerShdw>
                </a:effectLst>
                <a:highlight>
                  <a:srgbClr val="FFFF00"/>
                </a:highlight>
              </a:rPr>
              <a:t>立德树人</a:t>
            </a:r>
            <a:r>
              <a:rPr lang="zh-CN" altLang="en-US" sz="2800">
                <a:highlight>
                  <a:srgbClr val="FFFF00"/>
                </a:highlight>
              </a:rPr>
              <a:t>” 要求）</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06437" y="115862"/>
            <a:ext cx="2015231" cy="5585014"/>
            <a:chOff x="773839" y="1031106"/>
            <a:chExt cx="2661313" cy="4503761"/>
          </a:xfrm>
        </p:grpSpPr>
        <p:pic>
          <p:nvPicPr>
            <p:cNvPr id="3" name="图片 2"/>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773839" y="1031106"/>
              <a:ext cx="2661313" cy="4503761"/>
            </a:xfrm>
            <a:prstGeom prst="rect">
              <a:avLst/>
            </a:prstGeom>
          </p:spPr>
        </p:pic>
        <p:sp>
          <p:nvSpPr>
            <p:cNvPr id="4" name="文本框 3"/>
            <p:cNvSpPr txBox="1"/>
            <p:nvPr/>
          </p:nvSpPr>
          <p:spPr>
            <a:xfrm>
              <a:off x="1576113" y="1408386"/>
              <a:ext cx="1056769" cy="3218352"/>
            </a:xfrm>
            <a:prstGeom prst="rect">
              <a:avLst/>
            </a:prstGeom>
            <a:noFill/>
          </p:spPr>
          <p:txBody>
            <a:bodyPr vert="eaVert" wrap="square" rtlCol="0">
              <a:spAutoFit/>
            </a:bodyPr>
            <a:lstStyle/>
            <a:p>
              <a:pPr algn="ctr"/>
              <a:r>
                <a:rPr lang="zh-CN" altLang="en-US" sz="4000" spc="300">
                  <a:solidFill>
                    <a:schemeClr val="bg1">
                      <a:lumMod val="95000"/>
                    </a:schemeClr>
                  </a:solidFill>
                </a:rPr>
                <a:t>  </a:t>
              </a:r>
              <a:r>
                <a:rPr lang="zh-CN" altLang="en-US" sz="4000" b="1" spc="300">
                  <a:solidFill>
                    <a:schemeClr val="bg1">
                      <a:lumMod val="95000"/>
                    </a:schemeClr>
                  </a:solidFill>
                  <a:effectLst>
                    <a:outerShdw blurRad="38100" dist="38100" dir="2700000" algn="tl">
                      <a:srgbClr val="000000">
                        <a:alpha val="43137"/>
                      </a:srgbClr>
                    </a:outerShdw>
                  </a:effectLst>
                </a:rPr>
                <a:t>关注语用之变</a:t>
              </a:r>
            </a:p>
          </p:txBody>
        </p:sp>
      </p:grpSp>
      <p:pic>
        <p:nvPicPr>
          <p:cNvPr id="5" name="图片 4"/>
          <p:cNvPicPr>
            <a:picLocks noChangeAspect="1"/>
          </p:cNvPicPr>
          <p:nvPr/>
        </p:nvPicPr>
        <p:blipFill>
          <a:blip r:embed="rId4"/>
          <a:stretch>
            <a:fillRect/>
          </a:stretch>
        </p:blipFill>
        <p:spPr>
          <a:xfrm>
            <a:off x="3773010" y="1253825"/>
            <a:ext cx="6330375" cy="2973730"/>
          </a:xfrm>
          <a:prstGeom prst="rect">
            <a:avLst/>
          </a:prstGeom>
          <a:noFill/>
          <a:ln>
            <a:noFill/>
          </a:ln>
        </p:spPr>
      </p:pic>
      <p:sp>
        <p:nvSpPr>
          <p:cNvPr id="7" name="文本框 6"/>
          <p:cNvSpPr txBox="1"/>
          <p:nvPr/>
        </p:nvSpPr>
        <p:spPr>
          <a:xfrm>
            <a:off x="2077375" y="4378475"/>
            <a:ext cx="10031767" cy="2221762"/>
          </a:xfrm>
          <a:prstGeom prst="rect">
            <a:avLst/>
          </a:prstGeom>
          <a:solidFill>
            <a:schemeClr val="bg1"/>
          </a:solidFill>
        </p:spPr>
        <p:txBody>
          <a:bodyPr wrap="square">
            <a:spAutoFit/>
          </a:bodyPr>
          <a:lstStyle/>
          <a:p>
            <a:pPr marL="0" marR="0" algn="l">
              <a:lnSpc>
                <a:spcPct val="150000"/>
              </a:lnSpc>
              <a:spcBef>
                <a:spcPct val="0"/>
              </a:spcBef>
              <a:spcAft>
                <a:spcPct val="0"/>
              </a:spcAft>
            </a:pP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注</a:t>
            </a: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两代表一委员：党代表、人大代表和政协委员。 </a:t>
            </a:r>
          </a:p>
          <a:p>
            <a:pPr marL="0" marR="0" algn="l">
              <a:lnSpc>
                <a:spcPct val="150000"/>
              </a:lnSpc>
              <a:spcBef>
                <a:spcPct val="0"/>
              </a:spcBef>
              <a:spcAft>
                <a:spcPct val="0"/>
              </a:spcAft>
            </a:pP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1</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）用一句话概括“红色议事厅”工作职能，不超过</a:t>
            </a: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15</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个字。 </a:t>
            </a:r>
          </a:p>
          <a:p>
            <a:pPr marL="0" marR="0" algn="l">
              <a:lnSpc>
                <a:spcPct val="150000"/>
              </a:lnSpc>
              <a:spcBef>
                <a:spcPct val="0"/>
              </a:spcBef>
              <a:spcAft>
                <a:spcPct val="0"/>
              </a:spcAft>
            </a:pP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2</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）从“为老百姓办实事”角度评价“红色议事厅”工作机制。要求：体现流程图主要内容，语言简明、准确，不超过</a:t>
            </a:r>
            <a:r>
              <a:rPr lang="en-US" altLang="zh-CN" sz="2400" kern="100">
                <a:effectLst/>
                <a:latin typeface="楷体" panose="02010609060101010101" pitchFamily="49" charset="-122"/>
                <a:ea typeface="楷体" panose="02010609060101010101" pitchFamily="49" charset="-122"/>
                <a:cs typeface="Times New Roman" panose="02020603050405020304" pitchFamily="18" charset="0"/>
              </a:rPr>
              <a:t>80</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个字。</a:t>
            </a:r>
          </a:p>
        </p:txBody>
      </p:sp>
      <p:sp>
        <p:nvSpPr>
          <p:cNvPr id="9" name="文本框 8"/>
          <p:cNvSpPr txBox="1"/>
          <p:nvPr/>
        </p:nvSpPr>
        <p:spPr>
          <a:xfrm>
            <a:off x="2041864" y="314089"/>
            <a:ext cx="10176769" cy="829945"/>
          </a:xfrm>
          <a:prstGeom prst="rect">
            <a:avLst/>
          </a:prstGeom>
          <a:solidFill>
            <a:schemeClr val="bg1"/>
          </a:solidFill>
        </p:spPr>
        <p:txBody>
          <a:bodyPr wrap="square">
            <a:spAutoFit/>
          </a:bodyPr>
          <a:lstStyle/>
          <a:p>
            <a:r>
              <a:rPr lang="zh-CN" altLang="en-US" sz="2400"/>
              <a:t>（</a:t>
            </a:r>
            <a:r>
              <a:rPr lang="en-US" altLang="zh-CN" sz="2400"/>
              <a:t>2019.</a:t>
            </a:r>
            <a:r>
              <a:rPr lang="zh-CN" altLang="en-US" sz="2400"/>
              <a:t>浙江</a:t>
            </a:r>
            <a:r>
              <a:rPr lang="en-US" altLang="zh-CN" sz="2400"/>
              <a:t>06</a:t>
            </a:r>
            <a:r>
              <a:rPr lang="zh-CN" altLang="en-US" sz="2400"/>
              <a:t>）读下面某社区“红色议事厅”工作流程图，根据要求完成题目。（</a:t>
            </a:r>
            <a:r>
              <a:rPr lang="en-US" altLang="zh-CN" sz="2400"/>
              <a:t>6</a:t>
            </a:r>
            <a:r>
              <a:rPr lang="zh-CN" altLang="en-US" sz="2400"/>
              <a:t>分）</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0" y="106532"/>
            <a:ext cx="2015231" cy="5585014"/>
            <a:chOff x="914400" y="1023582"/>
            <a:chExt cx="2661313" cy="4503761"/>
          </a:xfrm>
        </p:grpSpPr>
        <p:pic>
          <p:nvPicPr>
            <p:cNvPr id="3" name="图片 2"/>
            <p:cNvPicPr>
              <a:picLocks noChangeAspect="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214000"/>
                      </a14:imgEffect>
                    </a14:imgLayer>
                  </a14:imgProps>
                </a:ext>
              </a:extLst>
            </a:blip>
            <a:stretch>
              <a:fillRect/>
            </a:stretch>
          </p:blipFill>
          <p:spPr>
            <a:xfrm>
              <a:off x="914400" y="1023582"/>
              <a:ext cx="2661313" cy="4503761"/>
            </a:xfrm>
            <a:prstGeom prst="rect">
              <a:avLst/>
            </a:prstGeom>
          </p:spPr>
        </p:pic>
        <p:sp>
          <p:nvSpPr>
            <p:cNvPr id="4" name="文本框 3"/>
            <p:cNvSpPr txBox="1"/>
            <p:nvPr/>
          </p:nvSpPr>
          <p:spPr>
            <a:xfrm>
              <a:off x="1624275" y="1459064"/>
              <a:ext cx="1056769" cy="3218352"/>
            </a:xfrm>
            <a:prstGeom prst="rect">
              <a:avLst/>
            </a:prstGeom>
            <a:noFill/>
          </p:spPr>
          <p:txBody>
            <a:bodyPr vert="eaVert" wrap="square" rtlCol="0">
              <a:spAutoFit/>
            </a:bodyPr>
            <a:lstStyle/>
            <a:p>
              <a:pPr algn="ctr"/>
              <a:r>
                <a:rPr lang="zh-CN" altLang="en-US" sz="4000" spc="300">
                  <a:solidFill>
                    <a:schemeClr val="bg1">
                      <a:lumMod val="95000"/>
                    </a:schemeClr>
                  </a:solidFill>
                </a:rPr>
                <a:t>  </a:t>
              </a:r>
              <a:r>
                <a:rPr lang="zh-CN" altLang="en-US" sz="4000" b="1" spc="300">
                  <a:solidFill>
                    <a:schemeClr val="bg1">
                      <a:lumMod val="95000"/>
                    </a:schemeClr>
                  </a:solidFill>
                  <a:effectLst>
                    <a:outerShdw blurRad="38100" dist="38100" dir="2700000" algn="tl">
                      <a:srgbClr val="000000">
                        <a:alpha val="43137"/>
                      </a:srgbClr>
                    </a:outerShdw>
                  </a:effectLst>
                </a:rPr>
                <a:t>关注语用之变</a:t>
              </a:r>
            </a:p>
          </p:txBody>
        </p:sp>
      </p:grpSp>
      <p:sp>
        <p:nvSpPr>
          <p:cNvPr id="5" name="文本框 4"/>
          <p:cNvSpPr txBox="1"/>
          <p:nvPr/>
        </p:nvSpPr>
        <p:spPr>
          <a:xfrm>
            <a:off x="2991775" y="646564"/>
            <a:ext cx="7253058" cy="521970"/>
          </a:xfrm>
          <a:prstGeom prst="rect">
            <a:avLst/>
          </a:prstGeom>
          <a:solidFill>
            <a:schemeClr val="bg1"/>
          </a:solidFill>
        </p:spPr>
        <p:txBody>
          <a:bodyPr wrap="square">
            <a:spAutoFit/>
          </a:bodyPr>
          <a:lstStyle/>
          <a:p>
            <a:r>
              <a:rPr lang="zh-CN" altLang="en-US" sz="2800"/>
              <a:t>（</a:t>
            </a:r>
            <a:r>
              <a:rPr lang="en-US" altLang="zh-CN" sz="2800"/>
              <a:t>2019.</a:t>
            </a:r>
            <a:r>
              <a:rPr lang="zh-CN" altLang="en-US" sz="2800"/>
              <a:t>浙江</a:t>
            </a:r>
            <a:r>
              <a:rPr lang="en-US" altLang="zh-CN" sz="2800"/>
              <a:t>06</a:t>
            </a:r>
            <a:r>
              <a:rPr lang="zh-CN" altLang="en-US" sz="2800"/>
              <a:t>）“红色议事厅”工作流程图</a:t>
            </a:r>
          </a:p>
        </p:txBody>
      </p:sp>
      <p:sp>
        <p:nvSpPr>
          <p:cNvPr id="6" name="文本框 5"/>
          <p:cNvSpPr txBox="1"/>
          <p:nvPr/>
        </p:nvSpPr>
        <p:spPr>
          <a:xfrm>
            <a:off x="1802358" y="1405373"/>
            <a:ext cx="10315659" cy="1311193"/>
          </a:xfrm>
          <a:prstGeom prst="rect">
            <a:avLst/>
          </a:prstGeom>
          <a:solidFill>
            <a:srgbClr val="FFFF00"/>
          </a:solidFill>
        </p:spPr>
        <p:txBody>
          <a:bodyPr wrap="square" rtlCol="0">
            <a:spAutoFit/>
          </a:bodyPr>
          <a:lstStyle/>
          <a:p>
            <a:pPr algn="ctr">
              <a:lnSpc>
                <a:spcPct val="150000"/>
              </a:lnSpc>
            </a:pPr>
            <a:r>
              <a:rPr lang="zh-CN" altLang="en-US" sz="2800">
                <a:latin typeface="-apple-system"/>
              </a:rPr>
              <a:t>接轨</a:t>
            </a:r>
            <a:r>
              <a:rPr lang="zh-CN" altLang="en-US" sz="2800" i="0">
                <a:latin typeface="-apple-system"/>
              </a:rPr>
              <a:t>当今</a:t>
            </a:r>
            <a:r>
              <a:rPr lang="zh-CN" altLang="en-US" sz="2800" b="1" i="0">
                <a:solidFill>
                  <a:srgbClr val="FF0000"/>
                </a:solidFill>
                <a:effectLst>
                  <a:outerShdw blurRad="38100" dist="38100" dir="2700000" algn="tl">
                    <a:srgbClr val="000000">
                      <a:alpha val="43137"/>
                    </a:srgbClr>
                  </a:outerShdw>
                </a:effectLst>
                <a:latin typeface="-apple-system"/>
              </a:rPr>
              <a:t>“读图时代” </a:t>
            </a:r>
            <a:endParaRPr lang="en-US" altLang="zh-CN" sz="2800" b="1" i="0">
              <a:solidFill>
                <a:srgbClr val="333333"/>
              </a:solidFill>
              <a:effectLst>
                <a:outerShdw blurRad="38100" dist="38100" dir="2700000" algn="tl">
                  <a:srgbClr val="000000">
                    <a:alpha val="43137"/>
                  </a:srgbClr>
                </a:outerShdw>
              </a:effectLst>
              <a:latin typeface="-apple-system"/>
            </a:endParaRPr>
          </a:p>
          <a:p>
            <a:pPr algn="ctr">
              <a:lnSpc>
                <a:spcPct val="150000"/>
              </a:lnSpc>
            </a:pPr>
            <a:r>
              <a:rPr lang="zh-CN" altLang="en-US" sz="2800" b="0" i="0">
                <a:solidFill>
                  <a:srgbClr val="333333"/>
                </a:solidFill>
                <a:effectLst/>
                <a:latin typeface="-apple-system"/>
              </a:rPr>
              <a:t>重视在</a:t>
            </a:r>
            <a:r>
              <a:rPr lang="zh-CN" altLang="en-US" sz="2800" b="1" i="0">
                <a:solidFill>
                  <a:srgbClr val="FF0000"/>
                </a:solidFill>
                <a:effectLst>
                  <a:outerShdw blurRad="38100" dist="38100" dir="2700000" algn="tl">
                    <a:srgbClr val="000000">
                      <a:alpha val="43137"/>
                    </a:srgbClr>
                  </a:outerShdw>
                </a:effectLst>
                <a:latin typeface="-apple-system"/>
              </a:rPr>
              <a:t>真实情境</a:t>
            </a:r>
            <a:r>
              <a:rPr lang="zh-CN" altLang="en-US" sz="2800" b="0" i="0">
                <a:solidFill>
                  <a:srgbClr val="333333"/>
                </a:solidFill>
                <a:effectLst/>
                <a:latin typeface="-apple-system"/>
              </a:rPr>
              <a:t>中考查学生的读图、概括、分析能力</a:t>
            </a:r>
            <a:endParaRPr lang="en-US" altLang="zh-CN" sz="2800" b="0" i="0">
              <a:solidFill>
                <a:srgbClr val="333333"/>
              </a:solidFill>
              <a:effectLst/>
              <a:latin typeface="-apple-system"/>
            </a:endParaRPr>
          </a:p>
        </p:txBody>
      </p:sp>
      <p:sp>
        <p:nvSpPr>
          <p:cNvPr id="7" name="文本框 6"/>
          <p:cNvSpPr txBox="1"/>
          <p:nvPr/>
        </p:nvSpPr>
        <p:spPr>
          <a:xfrm>
            <a:off x="1826031" y="2881283"/>
            <a:ext cx="10315660" cy="954107"/>
          </a:xfrm>
          <a:prstGeom prst="rect">
            <a:avLst/>
          </a:prstGeom>
          <a:solidFill>
            <a:srgbClr val="FFFF00"/>
          </a:solidFill>
        </p:spPr>
        <p:txBody>
          <a:bodyPr wrap="square" rtlCol="0">
            <a:spAutoFit/>
          </a:bodyPr>
          <a:lstStyle/>
          <a:p>
            <a:r>
              <a:rPr lang="zh-CN" altLang="en-US" sz="2800">
                <a:solidFill>
                  <a:srgbClr val="333333"/>
                </a:solidFill>
                <a:latin typeface="-apple-system"/>
              </a:rPr>
              <a:t>呼应新课标</a:t>
            </a:r>
            <a:r>
              <a:rPr lang="zh-CN" altLang="en-US" sz="2800" b="1" i="0">
                <a:solidFill>
                  <a:srgbClr val="FF0000"/>
                </a:solidFill>
                <a:effectLst>
                  <a:outerShdw blurRad="38100" dist="38100" dir="2700000" algn="tl">
                    <a:srgbClr val="000000">
                      <a:alpha val="43137"/>
                    </a:srgbClr>
                  </a:outerShdw>
                </a:effectLst>
                <a:latin typeface="-apple-system"/>
              </a:rPr>
              <a:t>“跨媒介阅读与交流”“中国革命传统作品专题研讨”等学习任务群</a:t>
            </a:r>
            <a:r>
              <a:rPr lang="zh-CN" altLang="en-US" sz="2800" b="0" i="0">
                <a:solidFill>
                  <a:srgbClr val="333333"/>
                </a:solidFill>
                <a:effectLst/>
                <a:latin typeface="-apple-system"/>
              </a:rPr>
              <a:t>。</a:t>
            </a:r>
            <a:endParaRPr lang="zh-CN" altLang="en-US" sz="2800"/>
          </a:p>
        </p:txBody>
      </p:sp>
      <p:sp>
        <p:nvSpPr>
          <p:cNvPr id="8" name="文本框 7"/>
          <p:cNvSpPr txBox="1"/>
          <p:nvPr/>
        </p:nvSpPr>
        <p:spPr>
          <a:xfrm>
            <a:off x="1802359" y="4036999"/>
            <a:ext cx="10315658" cy="1384995"/>
          </a:xfrm>
          <a:prstGeom prst="rect">
            <a:avLst/>
          </a:prstGeom>
          <a:solidFill>
            <a:srgbClr val="FFFF00"/>
          </a:solidFill>
        </p:spPr>
        <p:txBody>
          <a:bodyPr wrap="square" rtlCol="0">
            <a:spAutoFit/>
          </a:bodyPr>
          <a:lstStyle/>
          <a:p>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让学生了解参政议政的流程，厚植</a:t>
            </a:r>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家国情怀</a:t>
            </a: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，旨在知识考查的同时让学生“</a:t>
            </a:r>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家事国事天下事事事关心</a:t>
            </a: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”，体现语文 “</a:t>
            </a:r>
            <a:r>
              <a:rPr lang="zh-CN" altLang="en-US" sz="2800" b="1" kern="10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立德树人</a:t>
            </a: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”的功能。</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p">
      <a:majorFont>
        <a:latin typeface="Arial"/>
        <a:ea typeface="楷体"/>
        <a:cs typeface="Arial"/>
      </a:majorFont>
      <a:minorFont>
        <a:latin typeface="Arial"/>
        <a:ea typeface="楷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107</Paragraphs>
  <Slides>22</Slides>
  <Notes>4</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22</vt:i4>
      </vt:variant>
    </vt:vector>
  </HeadingPairs>
  <TitlesOfParts>
    <vt:vector baseType="lpstr" size="33">
      <vt:lpstr>Arial</vt:lpstr>
      <vt:lpstr>楷体</vt:lpstr>
      <vt:lpstr>微软雅黑</vt:lpstr>
      <vt:lpstr>Calibri</vt:lpstr>
      <vt:lpstr>等线 Light</vt:lpstr>
      <vt:lpstr>等线</vt:lpstr>
      <vt:lpstr>华文新魏</vt:lpstr>
      <vt:lpstr>Times New Roman</vt:lpstr>
      <vt:lpstr>-apple-system</vt:lpstr>
      <vt:lpstr>宋体</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2021-11-29T09:20:23.271</cp:lastPrinted>
  <dcterms:created xsi:type="dcterms:W3CDTF">2021-11-29T09:20:23Z</dcterms:created>
  <dcterms:modified xsi:type="dcterms:W3CDTF">2021-11-29T01:20:24Z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