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32"/>
  </p:handoutMasterIdLst>
  <p:sldIdLst>
    <p:sldId id="260" r:id="rId2"/>
    <p:sldId id="261" r:id="rId3"/>
    <p:sldId id="494" r:id="rId4"/>
    <p:sldId id="533" r:id="rId5"/>
    <p:sldId id="534" r:id="rId6"/>
    <p:sldId id="544" r:id="rId7"/>
    <p:sldId id="545" r:id="rId8"/>
    <p:sldId id="546" r:id="rId9"/>
    <p:sldId id="547" r:id="rId10"/>
    <p:sldId id="548" r:id="rId11"/>
    <p:sldId id="272" r:id="rId12"/>
    <p:sldId id="549" r:id="rId13"/>
    <p:sldId id="495" r:id="rId14"/>
    <p:sldId id="496" r:id="rId15"/>
    <p:sldId id="497" r:id="rId16"/>
    <p:sldId id="498" r:id="rId17"/>
    <p:sldId id="499" r:id="rId18"/>
    <p:sldId id="500" r:id="rId19"/>
    <p:sldId id="501" r:id="rId20"/>
    <p:sldId id="502" r:id="rId21"/>
    <p:sldId id="503" r:id="rId22"/>
    <p:sldId id="504" r:id="rId23"/>
    <p:sldId id="505" r:id="rId24"/>
    <p:sldId id="506" r:id="rId25"/>
    <p:sldId id="507" r:id="rId26"/>
    <p:sldId id="508" r:id="rId27"/>
    <p:sldId id="509" r:id="rId28"/>
    <p:sldId id="510" r:id="rId29"/>
    <p:sldId id="511" r:id="rId30"/>
    <p:sldId id="259"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varScale="1">
        <p:scale>
          <a:sx n="75" d="100"/>
          <a:sy n="75" d="100"/>
        </p:scale>
        <p:origin x="62" y="298"/>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96"/>
      </p:cViewPr>
      <p:guideLst>
        <p:guide orient="horz" pos="2880"/>
        <p:guide pos="2160"/>
      </p:guideLst>
    </p:cSldViewPr>
  </p:notesViewPr>
  <p:gridSpacing cx="180023" cy="180023"/>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725AEDA-E179-4278-998D-D9EC8DB06D52}" type="datetimeFigureOut">
              <a:rPr lang="zh-CN" altLang="en-US" smtClean="0"/>
              <a:t>2019/9/14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076C1A9-36A5-4E2E-B00D-A057051FFC61}" type="slidenum">
              <a:rPr lang="zh-CN" altLang="en-US" smtClean="0"/>
              <a:t>‹#›</a:t>
            </a:fld>
            <a:endParaRPr lang="zh-CN" altLang="en-US"/>
          </a:p>
        </p:txBody>
      </p:sp>
    </p:spTree>
    <p:extLst>
      <p:ext uri="{BB962C8B-B14F-4D97-AF65-F5344CB8AC3E}">
        <p14:creationId xmlns:p14="http://schemas.microsoft.com/office/powerpoint/2010/main" val="323636920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1638309" y="3910927"/>
            <a:ext cx="9031515"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学科</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515377" flipH="1" flipV="1">
            <a:off x="-1113488" y="-350004"/>
            <a:ext cx="4527494" cy="4077191"/>
          </a:xfrm>
          <a:prstGeom prst="rect">
            <a:avLst/>
          </a:prstGeom>
        </p:spPr>
      </p:pic>
      <p:pic>
        <p:nvPicPr>
          <p:cNvPr id="11" name="图片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6585734" flipH="1" flipV="1">
            <a:off x="10699227" y="5373976"/>
            <a:ext cx="1487680" cy="1339716"/>
          </a:xfrm>
          <a:prstGeom prst="rect">
            <a:avLst/>
          </a:prstGeom>
        </p:spPr>
      </p:pic>
      <p:pic>
        <p:nvPicPr>
          <p:cNvPr id="15" name="图片 6"/>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2188" y="5872618"/>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p:cNvSpPr txBox="1"/>
          <p:nvPr userDrawn="1"/>
        </p:nvSpPr>
        <p:spPr>
          <a:xfrm>
            <a:off x="1856024" y="1579874"/>
            <a:ext cx="9031514" cy="1754326"/>
          </a:xfrm>
          <a:prstGeom prst="rect">
            <a:avLst/>
          </a:prstGeom>
          <a:noFill/>
        </p:spPr>
        <p:txBody>
          <a:bodyPr wrap="square" rtlCol="0">
            <a:spAutoFit/>
          </a:bodyPr>
          <a:lstStyle/>
          <a:p>
            <a:pPr algn="ctr"/>
            <a:r>
              <a:rPr lang="en-US" altLang="zh-CN" sz="5400" b="1" dirty="0">
                <a:latin typeface="Times New Roman" panose="02020603050405020304" pitchFamily="18" charset="0"/>
                <a:cs typeface="Times New Roman" panose="02020603050405020304" pitchFamily="18" charset="0"/>
              </a:rPr>
              <a:t>《</a:t>
            </a:r>
            <a:r>
              <a:rPr lang="zh-CN" altLang="en-US" sz="5400" b="1" dirty="0">
                <a:latin typeface="Times New Roman" panose="02020603050405020304" pitchFamily="18" charset="0"/>
                <a:cs typeface="Times New Roman" panose="02020603050405020304" pitchFamily="18" charset="0"/>
              </a:rPr>
              <a:t>创新设计</a:t>
            </a:r>
            <a:r>
              <a:rPr lang="en-US" altLang="zh-CN" sz="5400" b="1" dirty="0">
                <a:latin typeface="Times New Roman" panose="02020603050405020304" pitchFamily="18" charset="0"/>
                <a:cs typeface="Times New Roman" panose="02020603050405020304" pitchFamily="18" charset="0"/>
              </a:rPr>
              <a:t>》2018</a:t>
            </a:r>
            <a:r>
              <a:rPr lang="zh-CN" altLang="en-US" sz="5400" b="1" dirty="0">
                <a:latin typeface="Times New Roman" panose="02020603050405020304" pitchFamily="18" charset="0"/>
                <a:cs typeface="Times New Roman" panose="02020603050405020304" pitchFamily="18" charset="0"/>
              </a:rPr>
              <a:t>版</a:t>
            </a:r>
            <a:br>
              <a:rPr lang="en-US" altLang="zh-CN" sz="5400" b="1" dirty="0">
                <a:latin typeface="Times New Roman" panose="02020603050405020304" pitchFamily="18" charset="0"/>
                <a:cs typeface="Times New Roman" panose="02020603050405020304" pitchFamily="18" charset="0"/>
              </a:rPr>
            </a:br>
            <a:r>
              <a:rPr lang="zh-CN" altLang="en-US" sz="5400" b="1" dirty="0">
                <a:latin typeface="Times New Roman" panose="02020603050405020304" pitchFamily="18" charset="0"/>
                <a:cs typeface="Times New Roman" panose="02020603050405020304" pitchFamily="18" charset="0"/>
              </a:rPr>
              <a:t>高三一轮总复习实用课件</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2807854" y="317359"/>
            <a:ext cx="9144000" cy="761855"/>
          </a:xfrm>
        </p:spPr>
        <p:txBody>
          <a:bodyPr anchor="b">
            <a:normAutofit/>
          </a:bodyPr>
          <a:lstStyle>
            <a:lvl1pPr algn="ctr">
              <a:defRPr sz="3200" b="1"/>
            </a:lvl1pPr>
          </a:lstStyle>
          <a:p>
            <a:r>
              <a:rPr lang="zh-CN" altLang="en-US" dirty="0"/>
              <a:t>章标题</a:t>
            </a:r>
          </a:p>
        </p:txBody>
      </p:sp>
      <p:sp>
        <p:nvSpPr>
          <p:cNvPr id="3" name="副标题 2"/>
          <p:cNvSpPr>
            <a:spLocks noGrp="1"/>
          </p:cNvSpPr>
          <p:nvPr>
            <p:ph type="subTitle" idx="1" hasCustomPrompt="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各节标题（含超级链接）</a:t>
            </a:r>
          </a:p>
        </p:txBody>
      </p:sp>
      <p:grpSp>
        <p:nvGrpSpPr>
          <p:cNvPr id="4" name="组合 3"/>
          <p:cNvGrpSpPr/>
          <p:nvPr userDrawn="1"/>
        </p:nvGrpSpPr>
        <p:grpSpPr>
          <a:xfrm>
            <a:off x="114982" y="1908692"/>
            <a:ext cx="3026493" cy="2905010"/>
            <a:chOff x="71850" y="1261711"/>
            <a:chExt cx="3026493" cy="2905010"/>
          </a:xfrm>
        </p:grpSpPr>
        <p:grpSp>
          <p:nvGrpSpPr>
            <p:cNvPr id="7" name="Group 1"/>
            <p:cNvGrpSpPr/>
            <p:nvPr userDrawn="1"/>
          </p:nvGrpSpPr>
          <p:grpSpPr>
            <a:xfrm>
              <a:off x="129104" y="1261711"/>
              <a:ext cx="2969239" cy="2905010"/>
              <a:chOff x="-949635" y="0"/>
              <a:chExt cx="7009631" cy="6858000"/>
            </a:xfrm>
          </p:grpSpPr>
          <p:sp>
            <p:nvSpPr>
              <p:cNvPr id="8"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a:endParaRPr/>
              </a:p>
            </p:txBody>
          </p:sp>
          <p:sp>
            <p:nvSpPr>
              <p:cNvPr id="9"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lstStyle/>
              <a:p>
                <a:pPr algn="ctr"/>
                <a:endParaRPr/>
              </a:p>
            </p:txBody>
          </p:sp>
        </p:grpSp>
        <p:grpSp>
          <p:nvGrpSpPr>
            <p:cNvPr id="10" name="Group 2"/>
            <p:cNvGrpSpPr/>
            <p:nvPr userDrawn="1"/>
          </p:nvGrpSpPr>
          <p:grpSpPr>
            <a:xfrm>
              <a:off x="71850" y="1824845"/>
              <a:ext cx="1778742" cy="1778742"/>
              <a:chOff x="990600" y="2044717"/>
              <a:chExt cx="2768566" cy="2768566"/>
            </a:xfrm>
          </p:grpSpPr>
          <p:sp>
            <p:nvSpPr>
              <p:cNvPr id="11" name="Diamond 5"/>
              <p:cNvSpPr/>
              <p:nvPr/>
            </p:nvSpPr>
            <p:spPr bwMode="auto">
              <a:xfrm>
                <a:off x="990600" y="2044717"/>
                <a:ext cx="2768566" cy="2768566"/>
              </a:xfrm>
              <a:prstGeom prst="diamond">
                <a:avLst/>
              </a:prstGeom>
              <a:solidFill>
                <a:schemeClr val="accent1"/>
              </a:solidFill>
              <a:ln w="50800">
                <a:noFill/>
                <a:round/>
              </a:ln>
            </p:spPr>
            <p:txBody>
              <a:bodyPr anchor="ctr"/>
              <a:lstStyle/>
              <a:p>
                <a:pPr algn="ctr"/>
                <a:endParaRPr/>
              </a:p>
            </p:txBody>
          </p:sp>
          <p:grpSp>
            <p:nvGrpSpPr>
              <p:cNvPr id="12" name="Group 9"/>
              <p:cNvGrpSpPr/>
              <p:nvPr/>
            </p:nvGrpSpPr>
            <p:grpSpPr>
              <a:xfrm>
                <a:off x="1429100" y="2771847"/>
                <a:ext cx="1800200" cy="992584"/>
                <a:chOff x="2345143" y="2365645"/>
                <a:chExt cx="1800200" cy="992584"/>
              </a:xfrm>
            </p:grpSpPr>
            <p:sp>
              <p:nvSpPr>
                <p:cNvPr id="13" name="TextBox 7"/>
                <p:cNvSpPr txBox="1"/>
                <p:nvPr/>
              </p:nvSpPr>
              <p:spPr>
                <a:xfrm>
                  <a:off x="2345143" y="2365645"/>
                  <a:ext cx="1800200" cy="677107"/>
                </a:xfrm>
                <a:prstGeom prst="rect">
                  <a:avLst/>
                </a:prstGeom>
                <a:noFill/>
              </p:spPr>
              <p:txBody>
                <a:bodyPr wrap="square" lIns="0" tIns="0" rIns="0" bIns="0">
                  <a:normAutofit fontScale="77500" lnSpcReduction="20000"/>
                </a:bodyPr>
                <a:lstStyle/>
                <a:p>
                  <a:pPr algn="ctr"/>
                  <a:r>
                    <a:rPr lang="zh-CN" altLang="en-US" sz="4400" dirty="0">
                      <a:solidFill>
                        <a:schemeClr val="bg1"/>
                      </a:solidFill>
                    </a:rPr>
                    <a:t>目录</a:t>
                  </a:r>
                </a:p>
              </p:txBody>
            </p:sp>
            <p:sp>
              <p:nvSpPr>
                <p:cNvPr id="14" name="TextBox 8"/>
                <p:cNvSpPr txBox="1"/>
                <p:nvPr/>
              </p:nvSpPr>
              <p:spPr>
                <a:xfrm>
                  <a:off x="2345143" y="3142785"/>
                  <a:ext cx="1800200" cy="215444"/>
                </a:xfrm>
                <a:prstGeom prst="rect">
                  <a:avLst/>
                </a:prstGeom>
                <a:noFill/>
              </p:spPr>
              <p:txBody>
                <a:bodyPr wrap="square" lIns="0" tIns="0" rIns="0" bIns="0">
                  <a:normAutofit fontScale="77500" lnSpcReduction="20000"/>
                </a:bodyPr>
                <a:lstStyle/>
                <a:p>
                  <a:pPr algn="ctr"/>
                  <a:r>
                    <a:rPr lang="en-US" altLang="zh-CN" sz="1400">
                      <a:solidFill>
                        <a:schemeClr val="bg1"/>
                      </a:solidFill>
                    </a:rPr>
                    <a:t>CONTENTS</a:t>
                  </a:r>
                </a:p>
              </p:txBody>
            </p:sp>
          </p:grpSp>
        </p:grpSp>
      </p:grpSp>
      <p:sp>
        <p:nvSpPr>
          <p:cNvPr id="16" name="动作按钮: 后退或前一项 15">
            <a:hlinkClick r:id="" action="ppaction://hlinkshowjump?jump=previousslide" highlightClick="1"/>
          </p:cNvPr>
          <p:cNvSpPr/>
          <p:nvPr userDrawn="1"/>
        </p:nvSpPr>
        <p:spPr>
          <a:xfrm>
            <a:off x="10990894"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动作按钮: 前进或下一项 16">
            <a:hlinkClick r:id="" action="ppaction://hlinkshowjump?jump=nextslide" highlightClick="1"/>
          </p:cNvPr>
          <p:cNvSpPr/>
          <p:nvPr userDrawn="1"/>
        </p:nvSpPr>
        <p:spPr>
          <a:xfrm>
            <a:off x="11354432"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动作按钮: 结束 17">
            <a:hlinkClick r:id="" action="ppaction://hlinkshowjump?jump=endshow" highlightClick="1"/>
          </p:cNvPr>
          <p:cNvSpPr/>
          <p:nvPr userDrawn="1"/>
        </p:nvSpPr>
        <p:spPr>
          <a:xfrm>
            <a:off x="11708444"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9" name="直接连接符 18"/>
          <p:cNvCxnSpPr/>
          <p:nvPr userDrawn="1"/>
        </p:nvCxnSpPr>
        <p:spPr>
          <a:xfrm>
            <a:off x="2807854" y="1105093"/>
            <a:ext cx="915459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7" name="Group 1"/>
          <p:cNvGrpSpPr/>
          <p:nvPr userDrawn="1"/>
        </p:nvGrpSpPr>
        <p:grpSpPr>
          <a:xfrm>
            <a:off x="821831" y="1261711"/>
            <a:ext cx="2969239" cy="2905010"/>
            <a:chOff x="-949635" y="0"/>
            <a:chExt cx="7009631" cy="6858000"/>
          </a:xfrm>
        </p:grpSpPr>
        <p:sp>
          <p:nvSpPr>
            <p:cNvPr id="8"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a:endParaRPr/>
            </a:p>
          </p:txBody>
        </p:sp>
        <p:sp>
          <p:nvSpPr>
            <p:cNvPr id="9"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lstStyle/>
            <a:p>
              <a:pPr algn="ctr"/>
              <a:endParaRPr/>
            </a:p>
          </p:txBody>
        </p:sp>
      </p:grpSp>
      <p:grpSp>
        <p:nvGrpSpPr>
          <p:cNvPr id="10" name="Group 2"/>
          <p:cNvGrpSpPr/>
          <p:nvPr userDrawn="1"/>
        </p:nvGrpSpPr>
        <p:grpSpPr>
          <a:xfrm>
            <a:off x="764577" y="1824845"/>
            <a:ext cx="1778742" cy="1778742"/>
            <a:chOff x="990600" y="2044717"/>
            <a:chExt cx="2768566" cy="2768566"/>
          </a:xfrm>
        </p:grpSpPr>
        <p:sp>
          <p:nvSpPr>
            <p:cNvPr id="11" name="Diamond 5"/>
            <p:cNvSpPr/>
            <p:nvPr/>
          </p:nvSpPr>
          <p:spPr bwMode="auto">
            <a:xfrm>
              <a:off x="990600" y="2044717"/>
              <a:ext cx="2768566" cy="2768566"/>
            </a:xfrm>
            <a:prstGeom prst="diamond">
              <a:avLst/>
            </a:prstGeom>
            <a:solidFill>
              <a:schemeClr val="accent1"/>
            </a:solidFill>
            <a:ln w="50800">
              <a:noFill/>
              <a:round/>
            </a:ln>
          </p:spPr>
          <p:txBody>
            <a:bodyPr anchor="ctr"/>
            <a:lstStyle/>
            <a:p>
              <a:pPr algn="ctr"/>
              <a:endParaRPr/>
            </a:p>
          </p:txBody>
        </p:sp>
        <p:grpSp>
          <p:nvGrpSpPr>
            <p:cNvPr id="12" name="Group 9"/>
            <p:cNvGrpSpPr/>
            <p:nvPr/>
          </p:nvGrpSpPr>
          <p:grpSpPr>
            <a:xfrm>
              <a:off x="1429100" y="2771847"/>
              <a:ext cx="1800200" cy="992584"/>
              <a:chOff x="2345143" y="2365645"/>
              <a:chExt cx="1800200" cy="992584"/>
            </a:xfrm>
          </p:grpSpPr>
          <p:sp>
            <p:nvSpPr>
              <p:cNvPr id="13" name="TextBox 7"/>
              <p:cNvSpPr txBox="1"/>
              <p:nvPr/>
            </p:nvSpPr>
            <p:spPr>
              <a:xfrm>
                <a:off x="2345143" y="2365645"/>
                <a:ext cx="1800200" cy="677107"/>
              </a:xfrm>
              <a:prstGeom prst="rect">
                <a:avLst/>
              </a:prstGeom>
              <a:noFill/>
            </p:spPr>
            <p:txBody>
              <a:bodyPr wrap="square" lIns="0" tIns="0" rIns="0" bIns="0">
                <a:normAutofit fontScale="77500" lnSpcReduction="20000"/>
              </a:bodyPr>
              <a:lstStyle/>
              <a:p>
                <a:pPr algn="ctr"/>
                <a:r>
                  <a:rPr lang="zh-CN" altLang="en-US" sz="4400" dirty="0">
                    <a:solidFill>
                      <a:schemeClr val="bg1"/>
                    </a:solidFill>
                  </a:rPr>
                  <a:t>目录</a:t>
                </a:r>
              </a:p>
            </p:txBody>
          </p:sp>
          <p:sp>
            <p:nvSpPr>
              <p:cNvPr id="14" name="TextBox 8"/>
              <p:cNvSpPr txBox="1"/>
              <p:nvPr/>
            </p:nvSpPr>
            <p:spPr>
              <a:xfrm>
                <a:off x="2345143" y="3142785"/>
                <a:ext cx="1800200" cy="215444"/>
              </a:xfrm>
              <a:prstGeom prst="rect">
                <a:avLst/>
              </a:prstGeom>
              <a:noFill/>
            </p:spPr>
            <p:txBody>
              <a:bodyPr wrap="square" lIns="0" tIns="0" rIns="0" bIns="0">
                <a:normAutofit fontScale="77500" lnSpcReduction="20000"/>
              </a:bodyPr>
              <a:lstStyle/>
              <a:p>
                <a:pPr algn="ctr"/>
                <a:r>
                  <a:rPr lang="en-US" altLang="zh-CN" sz="1400">
                    <a:solidFill>
                      <a:schemeClr val="bg1"/>
                    </a:solidFill>
                  </a:rPr>
                  <a:t>CONTENTS</a:t>
                </a:r>
              </a:p>
            </p:txBody>
          </p:sp>
        </p:grpSp>
      </p:grpSp>
      <p:sp>
        <p:nvSpPr>
          <p:cNvPr id="15" name="Diamond 11"/>
          <p:cNvSpPr/>
          <p:nvPr userDrawn="1"/>
        </p:nvSpPr>
        <p:spPr bwMode="auto">
          <a:xfrm>
            <a:off x="1879174" y="951570"/>
            <a:ext cx="739798" cy="739797"/>
          </a:xfrm>
          <a:prstGeom prst="diamond">
            <a:avLst/>
          </a:prstGeom>
          <a:solidFill>
            <a:schemeClr val="accent2"/>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01</a:t>
            </a:r>
          </a:p>
        </p:txBody>
      </p:sp>
      <p:sp>
        <p:nvSpPr>
          <p:cNvPr id="16" name="Diamond 12"/>
          <p:cNvSpPr/>
          <p:nvPr userDrawn="1"/>
        </p:nvSpPr>
        <p:spPr bwMode="auto">
          <a:xfrm>
            <a:off x="2707062" y="1762528"/>
            <a:ext cx="739798" cy="739797"/>
          </a:xfrm>
          <a:prstGeom prst="diamond">
            <a:avLst/>
          </a:prstGeom>
          <a:solidFill>
            <a:schemeClr val="accent3"/>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02</a:t>
            </a:r>
          </a:p>
        </p:txBody>
      </p:sp>
      <p:sp>
        <p:nvSpPr>
          <p:cNvPr id="17" name="Diamond 13"/>
          <p:cNvSpPr/>
          <p:nvPr userDrawn="1"/>
        </p:nvSpPr>
        <p:spPr bwMode="auto">
          <a:xfrm>
            <a:off x="2707062" y="2907540"/>
            <a:ext cx="739798" cy="739797"/>
          </a:xfrm>
          <a:prstGeom prst="diamond">
            <a:avLst/>
          </a:prstGeom>
          <a:solidFill>
            <a:schemeClr val="accent4"/>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03</a:t>
            </a:r>
          </a:p>
        </p:txBody>
      </p:sp>
      <p:sp>
        <p:nvSpPr>
          <p:cNvPr id="18" name="Diamond 14"/>
          <p:cNvSpPr/>
          <p:nvPr userDrawn="1"/>
        </p:nvSpPr>
        <p:spPr bwMode="auto">
          <a:xfrm>
            <a:off x="1879174" y="3768327"/>
            <a:ext cx="739798" cy="739797"/>
          </a:xfrm>
          <a:prstGeom prst="diamond">
            <a:avLst/>
          </a:prstGeom>
          <a:solidFill>
            <a:schemeClr val="accent5"/>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04</a:t>
            </a:r>
          </a:p>
        </p:txBody>
      </p:sp>
      <p:grpSp>
        <p:nvGrpSpPr>
          <p:cNvPr id="19" name="Group 21"/>
          <p:cNvGrpSpPr/>
          <p:nvPr userDrawn="1"/>
        </p:nvGrpSpPr>
        <p:grpSpPr>
          <a:xfrm>
            <a:off x="2618972" y="1135204"/>
            <a:ext cx="2545865" cy="361864"/>
            <a:chOff x="3943834" y="704409"/>
            <a:chExt cx="3962574" cy="563232"/>
          </a:xfrm>
        </p:grpSpPr>
        <p:sp>
          <p:nvSpPr>
            <p:cNvPr id="20" name="TextBox 19"/>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1">
                      <a:lumMod val="100000"/>
                    </a:schemeClr>
                  </a:solidFill>
                </a:rPr>
                <a:t>标题文本预设</a:t>
              </a:r>
            </a:p>
          </p:txBody>
        </p:sp>
        <p:sp>
          <p:nvSpPr>
            <p:cNvPr id="21" name="TextBox 20"/>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22" name="Group 22"/>
          <p:cNvGrpSpPr/>
          <p:nvPr userDrawn="1"/>
        </p:nvGrpSpPr>
        <p:grpSpPr>
          <a:xfrm>
            <a:off x="3446860" y="1930146"/>
            <a:ext cx="2545865" cy="361864"/>
            <a:chOff x="3943834" y="704409"/>
            <a:chExt cx="3962574" cy="563232"/>
          </a:xfrm>
        </p:grpSpPr>
        <p:sp>
          <p:nvSpPr>
            <p:cNvPr id="23" name="TextBox 23"/>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2">
                      <a:lumMod val="100000"/>
                    </a:schemeClr>
                  </a:solidFill>
                </a:rPr>
                <a:t>标题文本预设</a:t>
              </a:r>
            </a:p>
          </p:txBody>
        </p:sp>
        <p:sp>
          <p:nvSpPr>
            <p:cNvPr id="24" name="TextBox 24"/>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25" name="Group 25"/>
          <p:cNvGrpSpPr/>
          <p:nvPr userDrawn="1"/>
        </p:nvGrpSpPr>
        <p:grpSpPr>
          <a:xfrm>
            <a:off x="3446860" y="3148925"/>
            <a:ext cx="2545865" cy="361864"/>
            <a:chOff x="3943834" y="704409"/>
            <a:chExt cx="3962574" cy="563232"/>
          </a:xfrm>
        </p:grpSpPr>
        <p:sp>
          <p:nvSpPr>
            <p:cNvPr id="26" name="TextBox 26"/>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3">
                      <a:lumMod val="100000"/>
                    </a:schemeClr>
                  </a:solidFill>
                </a:rPr>
                <a:t>标题文本预设</a:t>
              </a:r>
            </a:p>
          </p:txBody>
        </p:sp>
        <p:sp>
          <p:nvSpPr>
            <p:cNvPr id="27" name="TextBox 27"/>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28" name="Group 28"/>
          <p:cNvGrpSpPr/>
          <p:nvPr userDrawn="1"/>
        </p:nvGrpSpPr>
        <p:grpSpPr>
          <a:xfrm>
            <a:off x="2618972" y="4024449"/>
            <a:ext cx="2545865" cy="361864"/>
            <a:chOff x="3943834" y="704409"/>
            <a:chExt cx="3962574" cy="563232"/>
          </a:xfrm>
        </p:grpSpPr>
        <p:sp>
          <p:nvSpPr>
            <p:cNvPr id="29" name="TextBox 29"/>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4">
                      <a:lumMod val="100000"/>
                    </a:schemeClr>
                  </a:solidFill>
                </a:rPr>
                <a:t>标题文本预设</a:t>
              </a:r>
            </a:p>
          </p:txBody>
        </p:sp>
        <p:sp>
          <p:nvSpPr>
            <p:cNvPr id="30" name="TextBox 30"/>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sp>
        <p:nvSpPr>
          <p:cNvPr id="32" name="动作按钮: 后退或前一项 31">
            <a:hlinkClick r:id="" action="ppaction://hlinkshowjump?jump=previousslide" highlightClick="1"/>
          </p:cNvPr>
          <p:cNvSpPr/>
          <p:nvPr userDrawn="1"/>
        </p:nvSpPr>
        <p:spPr>
          <a:xfrm>
            <a:off x="11042650"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动作按钮: 前进或下一项 32">
            <a:hlinkClick r:id="" action="ppaction://hlinkshowjump?jump=nextslide" highlightClick="1"/>
          </p:cNvPr>
          <p:cNvSpPr/>
          <p:nvPr userDrawn="1"/>
        </p:nvSpPr>
        <p:spPr>
          <a:xfrm>
            <a:off x="11406188"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动作按钮: 结束 33">
            <a:hlinkClick r:id="" action="ppaction://hlinkshowjump?jump=endshow" highlightClick="1"/>
          </p:cNvPr>
          <p:cNvSpPr/>
          <p:nvPr userDrawn="1"/>
        </p:nvSpPr>
        <p:spPr>
          <a:xfrm>
            <a:off x="11760200"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0-#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0-#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0-#ppt_w/2"/>
                                          </p:val>
                                        </p:tav>
                                        <p:tav tm="100000">
                                          <p:val>
                                            <p:strVal val="#ppt_x"/>
                                          </p:val>
                                        </p:tav>
                                      </p:tavLst>
                                    </p:anim>
                                    <p:anim calcmode="lin" valueType="num">
                                      <p:cBhvr additive="base">
                                        <p:cTn id="30" dur="500" fill="hold"/>
                                        <p:tgtEl>
                                          <p:spTgt spid="18"/>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0-#ppt_w/2"/>
                                          </p:val>
                                        </p:tav>
                                        <p:tav tm="100000">
                                          <p:val>
                                            <p:strVal val="#ppt_x"/>
                                          </p:val>
                                        </p:tav>
                                      </p:tavLst>
                                    </p:anim>
                                    <p:anim calcmode="lin" valueType="num">
                                      <p:cBhvr additive="base">
                                        <p:cTn id="34" dur="500" fill="hold"/>
                                        <p:tgtEl>
                                          <p:spTgt spid="28"/>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0-#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0-#ppt_w/2"/>
                                          </p:val>
                                        </p:tav>
                                        <p:tav tm="100000">
                                          <p:val>
                                            <p:strVal val="#ppt_x"/>
                                          </p:val>
                                        </p:tav>
                                      </p:tavLst>
                                    </p:anim>
                                    <p:anim calcmode="lin" valueType="num">
                                      <p:cBhvr additive="base">
                                        <p:cTn id="42" dur="500" fill="hold"/>
                                        <p:tgtEl>
                                          <p:spTgt spid="22"/>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动作按钮: 自定义 2">
            <a:hlinkClick r:id="" action="ppaction://noaction" highlightClick="1"/>
          </p:cNvPr>
          <p:cNvSpPr/>
          <p:nvPr userDrawn="1"/>
        </p:nvSpPr>
        <p:spPr>
          <a:xfrm>
            <a:off x="753262" y="5360446"/>
            <a:ext cx="1706136" cy="369332"/>
          </a:xfrm>
          <a:prstGeom prst="actionButtonBlank">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hasCustomPrompt="1"/>
          </p:nvPr>
        </p:nvSpPr>
        <p:spPr>
          <a:xfrm>
            <a:off x="108222" y="80457"/>
            <a:ext cx="11905977" cy="644166"/>
          </a:xfrm>
        </p:spPr>
        <p:txBody>
          <a:bodyPr/>
          <a:lstStyle>
            <a:lvl1pPr algn="ctr">
              <a:defRPr/>
            </a:lvl1pPr>
          </a:lstStyle>
          <a:p>
            <a:r>
              <a:rPr lang="zh-CN" altLang="en-US" dirty="0"/>
              <a:t>课时标题</a:t>
            </a:r>
          </a:p>
        </p:txBody>
      </p:sp>
      <p:sp>
        <p:nvSpPr>
          <p:cNvPr id="5" name="灯片编号占位符 4"/>
          <p:cNvSpPr>
            <a:spLocks noGrp="1"/>
          </p:cNvSpPr>
          <p:nvPr>
            <p:ph type="sldNum" sz="quarter" idx="12"/>
          </p:nvPr>
        </p:nvSpPr>
        <p:spPr>
          <a:xfrm>
            <a:off x="489018" y="6430679"/>
            <a:ext cx="372373" cy="365125"/>
          </a:xfrm>
        </p:spPr>
        <p:txBody>
          <a:bodyPr/>
          <a:lstStyle>
            <a:lvl1pPr>
              <a:defRPr sz="1200"/>
            </a:lvl1pPr>
          </a:lstStyle>
          <a:p>
            <a:fld id="{E82546D3-0A1B-4AD3-8423-C2D4F2A3C694}" type="slidenum">
              <a:rPr lang="zh-CN" altLang="en-US" smtClean="0"/>
              <a:pPr/>
              <a:t>‹#›</a:t>
            </a:fld>
            <a:endParaRPr lang="zh-CN" altLang="en-US" dirty="0"/>
          </a:p>
        </p:txBody>
      </p:sp>
      <p:sp>
        <p:nvSpPr>
          <p:cNvPr id="31" name="动作按钮: 后退或前一项 30">
            <a:hlinkClick r:id="" action="ppaction://hlinkshowjump?jump=previousslide" highlightClick="1"/>
          </p:cNvPr>
          <p:cNvSpPr/>
          <p:nvPr userDrawn="1"/>
        </p:nvSpPr>
        <p:spPr>
          <a:xfrm>
            <a:off x="11042650"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动作按钮: 前进或下一项 31">
            <a:hlinkClick r:id="" action="ppaction://hlinkshowjump?jump=nextslide" highlightClick="1"/>
          </p:cNvPr>
          <p:cNvSpPr/>
          <p:nvPr userDrawn="1"/>
        </p:nvSpPr>
        <p:spPr>
          <a:xfrm>
            <a:off x="11406188"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动作按钮: 结束 32">
            <a:hlinkClick r:id="" action="ppaction://hlinkshowjump?jump=endshow" highlightClick="1"/>
          </p:cNvPr>
          <p:cNvSpPr/>
          <p:nvPr userDrawn="1"/>
        </p:nvSpPr>
        <p:spPr>
          <a:xfrm>
            <a:off x="11760200"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38" name="直接连接符 37"/>
          <p:cNvCxnSpPr/>
          <p:nvPr userDrawn="1"/>
        </p:nvCxnSpPr>
        <p:spPr>
          <a:xfrm>
            <a:off x="139148" y="6292912"/>
            <a:ext cx="11875052"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userDrawn="1"/>
        </p:nvCxnSpPr>
        <p:spPr>
          <a:xfrm>
            <a:off x="139148" y="791981"/>
            <a:ext cx="11875052"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userDrawn="1"/>
        </p:nvCxnSpPr>
        <p:spPr>
          <a:xfrm>
            <a:off x="3130484" y="1221941"/>
            <a:ext cx="0" cy="4641011"/>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108223" y="2106221"/>
            <a:ext cx="3026493" cy="2905010"/>
            <a:chOff x="755951" y="2210607"/>
            <a:chExt cx="3026493" cy="2905010"/>
          </a:xfrm>
        </p:grpSpPr>
        <p:grpSp>
          <p:nvGrpSpPr>
            <p:cNvPr id="44" name="Group 1"/>
            <p:cNvGrpSpPr/>
            <p:nvPr/>
          </p:nvGrpSpPr>
          <p:grpSpPr>
            <a:xfrm>
              <a:off x="813205" y="2210607"/>
              <a:ext cx="2969239" cy="2905010"/>
              <a:chOff x="-949635" y="0"/>
              <a:chExt cx="7009631" cy="6858000"/>
            </a:xfrm>
          </p:grpSpPr>
          <p:sp>
            <p:nvSpPr>
              <p:cNvPr id="50"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a:endParaRPr/>
              </a:p>
            </p:txBody>
          </p:sp>
          <p:sp>
            <p:nvSpPr>
              <p:cNvPr id="51"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lstStyle/>
              <a:p>
                <a:pPr algn="ctr"/>
                <a:endParaRPr/>
              </a:p>
            </p:txBody>
          </p:sp>
        </p:grpSp>
        <p:grpSp>
          <p:nvGrpSpPr>
            <p:cNvPr id="45" name="Group 2"/>
            <p:cNvGrpSpPr/>
            <p:nvPr/>
          </p:nvGrpSpPr>
          <p:grpSpPr>
            <a:xfrm>
              <a:off x="755951" y="2773741"/>
              <a:ext cx="1778742" cy="1778742"/>
              <a:chOff x="990600" y="2044717"/>
              <a:chExt cx="2768566" cy="2768566"/>
            </a:xfrm>
          </p:grpSpPr>
          <p:sp>
            <p:nvSpPr>
              <p:cNvPr id="46" name="Diamond 5"/>
              <p:cNvSpPr/>
              <p:nvPr/>
            </p:nvSpPr>
            <p:spPr bwMode="auto">
              <a:xfrm>
                <a:off x="990600" y="2044717"/>
                <a:ext cx="2768566" cy="2768566"/>
              </a:xfrm>
              <a:prstGeom prst="diamond">
                <a:avLst/>
              </a:prstGeom>
              <a:solidFill>
                <a:schemeClr val="accent1"/>
              </a:solidFill>
              <a:ln w="50800">
                <a:noFill/>
                <a:round/>
              </a:ln>
            </p:spPr>
            <p:txBody>
              <a:bodyPr anchor="ctr"/>
              <a:lstStyle/>
              <a:p>
                <a:pPr algn="ctr"/>
                <a:endParaRPr/>
              </a:p>
            </p:txBody>
          </p:sp>
          <p:grpSp>
            <p:nvGrpSpPr>
              <p:cNvPr id="47" name="Group 9"/>
              <p:cNvGrpSpPr/>
              <p:nvPr/>
            </p:nvGrpSpPr>
            <p:grpSpPr>
              <a:xfrm>
                <a:off x="1429100" y="2771847"/>
                <a:ext cx="1800200" cy="992584"/>
                <a:chOff x="2345143" y="2365645"/>
                <a:chExt cx="1800200" cy="992584"/>
              </a:xfrm>
            </p:grpSpPr>
            <p:sp>
              <p:nvSpPr>
                <p:cNvPr id="48" name="TextBox 7"/>
                <p:cNvSpPr txBox="1"/>
                <p:nvPr/>
              </p:nvSpPr>
              <p:spPr>
                <a:xfrm>
                  <a:off x="2345143" y="2365645"/>
                  <a:ext cx="1800200" cy="677107"/>
                </a:xfrm>
                <a:prstGeom prst="rect">
                  <a:avLst/>
                </a:prstGeom>
                <a:noFill/>
              </p:spPr>
              <p:txBody>
                <a:bodyPr wrap="square" lIns="0" tIns="0" rIns="0" bIns="0">
                  <a:normAutofit fontScale="77500" lnSpcReduction="20000"/>
                </a:bodyPr>
                <a:lstStyle/>
                <a:p>
                  <a:pPr algn="ctr"/>
                  <a:r>
                    <a:rPr lang="zh-CN" altLang="en-US" sz="4400" dirty="0">
                      <a:solidFill>
                        <a:schemeClr val="bg1"/>
                      </a:solidFill>
                    </a:rPr>
                    <a:t>目录</a:t>
                  </a:r>
                </a:p>
              </p:txBody>
            </p:sp>
            <p:sp>
              <p:nvSpPr>
                <p:cNvPr id="49" name="TextBox 8"/>
                <p:cNvSpPr txBox="1"/>
                <p:nvPr/>
              </p:nvSpPr>
              <p:spPr>
                <a:xfrm>
                  <a:off x="2345143" y="3142785"/>
                  <a:ext cx="1800200" cy="215444"/>
                </a:xfrm>
                <a:prstGeom prst="rect">
                  <a:avLst/>
                </a:prstGeom>
                <a:noFill/>
              </p:spPr>
              <p:txBody>
                <a:bodyPr wrap="square" lIns="0" tIns="0" rIns="0" bIns="0">
                  <a:normAutofit fontScale="77500" lnSpcReduction="20000"/>
                </a:bodyPr>
                <a:lstStyle/>
                <a:p>
                  <a:pPr algn="ctr"/>
                  <a:r>
                    <a:rPr lang="en-US" altLang="zh-CN" sz="1400" dirty="0">
                      <a:solidFill>
                        <a:schemeClr val="bg1"/>
                      </a:solidFill>
                    </a:rPr>
                    <a:t>CONTENTS</a:t>
                  </a:r>
                </a:p>
              </p:txBody>
            </p:sp>
          </p:grpSp>
        </p:gr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3" name="文本占位符 2"/>
          <p:cNvSpPr>
            <a:spLocks noGrp="1"/>
          </p:cNvSpPr>
          <p:nvPr>
            <p:ph type="body" idx="1" hasCustomPrompt="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主文档内容</a:t>
            </a:r>
          </a:p>
        </p:txBody>
      </p:sp>
      <p:sp>
        <p:nvSpPr>
          <p:cNvPr id="8" name="动作按钮: 后退或前一项 7">
            <a:hlinkClick r:id="" action="ppaction://hlinkshowjump?jump=previousslide" highlightClick="1"/>
          </p:cNvPr>
          <p:cNvSpPr/>
          <p:nvPr userDrawn="1"/>
        </p:nvSpPr>
        <p:spPr>
          <a:xfrm>
            <a:off x="11042650"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动作按钮: 前进或下一项 8">
            <a:hlinkClick r:id="" action="ppaction://hlinkshowjump?jump=nextslide" highlightClick="1"/>
          </p:cNvPr>
          <p:cNvSpPr/>
          <p:nvPr userDrawn="1"/>
        </p:nvSpPr>
        <p:spPr>
          <a:xfrm>
            <a:off x="11406188"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动作按钮: 结束 9">
            <a:hlinkClick r:id="" action="ppaction://hlinkshowjump?jump=endshow" highlightClick="1"/>
          </p:cNvPr>
          <p:cNvSpPr/>
          <p:nvPr userDrawn="1"/>
        </p:nvSpPr>
        <p:spPr>
          <a:xfrm>
            <a:off x="11760200"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5" name="直接连接符 4"/>
          <p:cNvCxnSpPr/>
          <p:nvPr userDrawn="1"/>
        </p:nvCxnSpPr>
        <p:spPr>
          <a:xfrm>
            <a:off x="241540" y="406451"/>
            <a:ext cx="11701077"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13" name="燕尾形 12">
            <a:hlinkClick r:id="rId2" action="ppaction://hlinksldjump"/>
          </p:cNvPr>
          <p:cNvSpPr/>
          <p:nvPr userDrawn="1"/>
        </p:nvSpPr>
        <p:spPr>
          <a:xfrm>
            <a:off x="7791233" y="6515986"/>
            <a:ext cx="1339929" cy="315595"/>
          </a:xfrm>
          <a:prstGeom prst="chevron">
            <a:avLst/>
          </a:prstGeom>
          <a:solidFill>
            <a:schemeClr val="accent6"/>
          </a:solidFill>
          <a:ln>
            <a:noFill/>
          </a:ln>
        </p:spPr>
        <p:txBody>
          <a:bodyPr anchor="ctr"/>
          <a:lstStyle/>
          <a:p>
            <a:pPr algn="ctr" defTabSz="687070"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rPr>
              <a:t>课　前</a:t>
            </a:r>
          </a:p>
        </p:txBody>
      </p:sp>
      <p:sp>
        <p:nvSpPr>
          <p:cNvPr id="14" name="燕尾形 13">
            <a:hlinkClick r:id="rId3" action="ppaction://hlinksldjump"/>
          </p:cNvPr>
          <p:cNvSpPr/>
          <p:nvPr userDrawn="1"/>
        </p:nvSpPr>
        <p:spPr>
          <a:xfrm>
            <a:off x="9320758" y="6525165"/>
            <a:ext cx="1339929" cy="315595"/>
          </a:xfrm>
          <a:prstGeom prst="chevron">
            <a:avLst/>
          </a:prstGeom>
          <a:solidFill>
            <a:schemeClr val="accent6"/>
          </a:solidFill>
          <a:ln>
            <a:noFill/>
          </a:ln>
        </p:spPr>
        <p:txBody>
          <a:bodyPr anchor="ctr"/>
          <a:lstStyle/>
          <a:p>
            <a:pPr algn="ctr" defTabSz="687070" fontAlgn="base">
              <a:spcBef>
                <a:spcPct val="0"/>
              </a:spcBef>
              <a:spcAft>
                <a:spcPct val="0"/>
              </a:spcAft>
            </a:pPr>
            <a:r>
              <a:rPr lang="zh-CN" altLang="en-US" sz="1200" dirty="0">
                <a:solidFill>
                  <a:srgbClr val="FFFFFF"/>
                </a:solidFill>
                <a:latin typeface="微软雅黑" panose="020B0503020204020204" pitchFamily="34" charset="-122"/>
                <a:ea typeface="微软雅黑" panose="020B0503020204020204" pitchFamily="34" charset="-122"/>
              </a:rPr>
              <a:t>课　堂</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10"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618"/>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
        <p:nvSpPr>
          <p:cNvPr id="5" name="矩形 4"/>
          <p:cNvSpPr/>
          <p:nvPr userDrawn="1"/>
        </p:nvSpPr>
        <p:spPr>
          <a:xfrm>
            <a:off x="0" y="2489040"/>
            <a:ext cx="12192000" cy="830997"/>
          </a:xfrm>
          <a:prstGeom prst="rect">
            <a:avLst/>
          </a:prstGeom>
        </p:spPr>
        <p:txBody>
          <a:bodyPr wrap="square">
            <a:spAutoFit/>
          </a:bodyPr>
          <a:lstStyle/>
          <a:p>
            <a:pPr algn="ctr" fontAlgn="auto">
              <a:spcBef>
                <a:spcPts val="0"/>
              </a:spcBef>
              <a:spcAft>
                <a:spcPts val="0"/>
              </a:spcAft>
              <a:defRPr/>
            </a:pPr>
            <a:r>
              <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C8E961-0A61-4EB6-98E7-EFE1458794F6}" type="datetimeFigureOut">
              <a:rPr lang="zh-CN" altLang="en-US" smtClean="0"/>
              <a:pPr/>
              <a:t>2019/9/14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2546D3-0A1B-4AD3-8423-C2D4F2A3C694}" type="slidenum">
              <a:rPr lang="zh-CN" altLang="en-US" smtClean="0"/>
              <a:pPr/>
              <a:t>‹#›</a:t>
            </a:fld>
            <a:endParaRPr lang="zh-CN" altLang="en-US"/>
          </a:p>
        </p:txBody>
      </p:sp>
      <p:pic>
        <p:nvPicPr>
          <p:cNvPr id="7" name="图片 6"/>
          <p:cNvPicPr>
            <a:picLocks noChangeAspect="1"/>
          </p:cNvPicPr>
          <p:nvPr userDrawn="1"/>
        </p:nvPicPr>
        <p:blipFill>
          <a:blip r:embed="rId8"/>
          <a:stretch>
            <a:fillRect/>
          </a:stretch>
        </p:blipFill>
        <p:spPr>
          <a:xfrm>
            <a:off x="3611" y="0"/>
            <a:ext cx="12188389" cy="6858000"/>
          </a:xfrm>
          <a:prstGeom prst="rect">
            <a:avLst/>
          </a:prstGeom>
        </p:spPr>
      </p:pic>
      <p:sp>
        <p:nvSpPr>
          <p:cNvPr id="8" name="文本框 7"/>
          <p:cNvSpPr txBox="1"/>
          <p:nvPr userDrawn="1"/>
        </p:nvSpPr>
        <p:spPr>
          <a:xfrm>
            <a:off x="432854" y="6501159"/>
            <a:ext cx="427986" cy="307777"/>
          </a:xfrm>
          <a:prstGeom prst="rect">
            <a:avLst/>
          </a:prstGeom>
          <a:noFill/>
        </p:spPr>
        <p:txBody>
          <a:bodyPr wrap="square" rtlCol="0">
            <a:spAutoFit/>
          </a:bodyPr>
          <a:lstStyle/>
          <a:p>
            <a:pPr algn="ctr"/>
            <a:fld id="{582C8A1B-FD01-4FEC-BC4C-A4CD3B747067}" type="slidenum">
              <a:rPr lang="zh-CN" altLang="en-US" sz="1400" smtClean="0">
                <a:latin typeface="Times New Roman" panose="02020603050405020304" pitchFamily="18" charset="0"/>
                <a:cs typeface="Times New Roman" panose="02020603050405020304" pitchFamily="18" charset="0"/>
              </a:rPr>
              <a:pPr algn="ctr"/>
              <a:t>‹#›</a:t>
            </a:fld>
            <a:endParaRPr lang="zh-CN" altLang="en-US" sz="1400" dirty="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p:cNvPr>
          <p:cNvSpPr/>
          <p:nvPr userDrawn="1"/>
        </p:nvSpPr>
        <p:spPr>
          <a:xfrm>
            <a:off x="-1"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hlinkClick r:id="" action="ppaction://hlinkshowjump?jump=nextslide"/>
          </p:cNvPr>
          <p:cNvSpPr/>
          <p:nvPr userDrawn="1"/>
        </p:nvSpPr>
        <p:spPr>
          <a:xfrm>
            <a:off x="834588"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Document2.docx"/><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4295800" y="3501008"/>
            <a:ext cx="3310523" cy="1217834"/>
          </a:xfrm>
          <a:prstGeom prst="rect">
            <a:avLst/>
          </a:prstGeom>
        </p:spPr>
        <p:txBody>
          <a:bodyPr wrap="none">
            <a:spAutoFit/>
          </a:bodyPr>
          <a:lstStyle/>
          <a:p>
            <a:pPr algn="ctr">
              <a:lnSpc>
                <a:spcPct val="240000"/>
              </a:lnSpc>
              <a:spcBef>
                <a:spcPts val="1700"/>
              </a:spcBef>
              <a:spcAft>
                <a:spcPts val="1650"/>
              </a:spcAft>
              <a:tabLst>
                <a:tab pos="1350645" algn="l"/>
                <a:tab pos="3870960" algn="l"/>
              </a:tabLst>
            </a:pPr>
            <a:r>
              <a:rPr lang="en-US" altLang="zh-CN" sz="3600" b="1" kern="2200" dirty="0">
                <a:latin typeface="Times New Roman"/>
                <a:ea typeface="方正小标宋_GBK"/>
              </a:rPr>
              <a:t>1</a:t>
            </a:r>
            <a:r>
              <a:rPr lang="zh-CN" altLang="zh-CN" sz="3600" b="1" kern="2200" dirty="0">
                <a:latin typeface="Times New Roman"/>
                <a:ea typeface="方正小标宋_GBK"/>
              </a:rPr>
              <a:t>　沁园春</a:t>
            </a:r>
            <a:r>
              <a:rPr lang="en-US" altLang="zh-CN" sz="3600" b="1" kern="2200" dirty="0">
                <a:latin typeface="Times New Roman"/>
                <a:ea typeface="方正小标宋_GBK"/>
              </a:rPr>
              <a:t>·</a:t>
            </a:r>
            <a:r>
              <a:rPr lang="zh-CN" altLang="zh-CN" sz="3600" b="1" kern="2200" dirty="0">
                <a:latin typeface="Times New Roman"/>
                <a:ea typeface="方正小标宋_GBK"/>
              </a:rPr>
              <a:t>长沙</a:t>
            </a:r>
            <a:endParaRPr lang="zh-CN" altLang="zh-CN" sz="2800" b="1" kern="2200" dirty="0">
              <a:effectLst/>
              <a:latin typeface="Times New Roman"/>
              <a:ea typeface="方正小标宋_GBK"/>
            </a:endParaRPr>
          </a:p>
        </p:txBody>
      </p:sp>
      <p:pic>
        <p:nvPicPr>
          <p:cNvPr id="1026"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9312" y="667151"/>
            <a:ext cx="1992272" cy="2041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2495600" y="1674641"/>
            <a:ext cx="657459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4800" b="1" kern="2200" dirty="0">
                <a:latin typeface="Times New Roman"/>
                <a:ea typeface="方正细圆_GBK"/>
                <a:cs typeface="Courier New"/>
              </a:rPr>
              <a:t>第一单元</a:t>
            </a:r>
            <a:endParaRPr lang="zh-CN" altLang="zh-CN" sz="4800" kern="100" dirty="0">
              <a:effectLst/>
              <a:latin typeface="宋体"/>
              <a:cs typeface="Courier New"/>
            </a:endParaRPr>
          </a:p>
        </p:txBody>
      </p:sp>
      <p:sp>
        <p:nvSpPr>
          <p:cNvPr id="6" name="矩形 5"/>
          <p:cNvSpPr>
            <a:spLocks noChangeArrowheads="1"/>
          </p:cNvSpPr>
          <p:nvPr/>
        </p:nvSpPr>
        <p:spPr bwMode="auto">
          <a:xfrm>
            <a:off x="5210037" y="2636912"/>
            <a:ext cx="6574595"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spcAft>
                <a:spcPts val="0"/>
              </a:spcAft>
              <a:tabLst>
                <a:tab pos="1350645" algn="l"/>
                <a:tab pos="3870960" algn="l"/>
              </a:tabLst>
            </a:pPr>
            <a:r>
              <a:rPr lang="zh-CN" altLang="zh-CN" sz="2400" b="1" kern="100" dirty="0">
                <a:latin typeface="Times New Roman"/>
                <a:ea typeface="楷体_GB2312"/>
                <a:cs typeface="Times New Roman"/>
              </a:rPr>
              <a:t>学习任务群：文学阅读与写作</a:t>
            </a:r>
            <a:endParaRPr lang="zh-CN" altLang="zh-CN" sz="1050" kern="100" dirty="0">
              <a:effectLst/>
              <a:latin typeface="宋体"/>
              <a:cs typeface="Courier New"/>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453774" y="1452864"/>
            <a:ext cx="11192821"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释义</a:t>
            </a:r>
            <a:r>
              <a:rPr lang="en-US" altLang="zh-CN" sz="2400" b="1" kern="100" dirty="0">
                <a:latin typeface="Times New Roman"/>
                <a:ea typeface="黑体"/>
                <a:cs typeface="Courier New"/>
              </a:rPr>
              <a:t>]</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百舸争流：</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②</a:t>
            </a:r>
            <a:r>
              <a:rPr lang="zh-CN" altLang="zh-CN" sz="2400" b="1" kern="100" dirty="0">
                <a:latin typeface="Times New Roman"/>
                <a:cs typeface="Times New Roman"/>
              </a:rPr>
              <a:t>风华正茂：</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③</a:t>
            </a:r>
            <a:r>
              <a:rPr lang="zh-CN" altLang="zh-CN" sz="2400" b="1" kern="100" dirty="0">
                <a:latin typeface="Times New Roman"/>
                <a:cs typeface="Times New Roman"/>
              </a:rPr>
              <a:t>峥嵘岁月：</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④</a:t>
            </a:r>
            <a:r>
              <a:rPr lang="zh-CN" altLang="zh-CN" sz="2400" b="1" kern="100" dirty="0">
                <a:latin typeface="Times New Roman"/>
                <a:cs typeface="Times New Roman"/>
              </a:rPr>
              <a:t>指点江山：</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⑤</a:t>
            </a:r>
            <a:r>
              <a:rPr lang="zh-CN" altLang="zh-CN" sz="2400" b="1" kern="100" dirty="0">
                <a:latin typeface="Times New Roman"/>
                <a:cs typeface="Times New Roman"/>
              </a:rPr>
              <a:t>挥斥方遒：</a:t>
            </a:r>
            <a:endParaRPr lang="zh-CN" altLang="zh-CN" sz="1050" kern="100" dirty="0">
              <a:effectLst/>
              <a:latin typeface="宋体"/>
              <a:cs typeface="Courier New"/>
            </a:endParaRPr>
          </a:p>
        </p:txBody>
      </p:sp>
      <p:sp>
        <p:nvSpPr>
          <p:cNvPr id="5" name="矩形 4"/>
          <p:cNvSpPr/>
          <p:nvPr/>
        </p:nvSpPr>
        <p:spPr>
          <a:xfrm>
            <a:off x="2315517" y="2122033"/>
            <a:ext cx="7609776" cy="461665"/>
          </a:xfrm>
          <a:prstGeom prst="rect">
            <a:avLst/>
          </a:prstGeom>
        </p:spPr>
        <p:txBody>
          <a:bodyPr wrap="none">
            <a:spAutoFit/>
          </a:bodyPr>
          <a:lstStyle/>
          <a:p>
            <a:r>
              <a:rPr lang="zh-CN" altLang="zh-CN" sz="2400" b="1" kern="100" dirty="0">
                <a:solidFill>
                  <a:srgbClr val="FF0000"/>
                </a:solidFill>
                <a:latin typeface="Times New Roman"/>
                <a:cs typeface="Times New Roman"/>
              </a:rPr>
              <a:t>上百条船争着在水上疾驰。意指很多人都在奋勇前进。</a:t>
            </a:r>
            <a:endParaRPr lang="zh-CN" altLang="en-US" sz="2400" b="1" dirty="0">
              <a:solidFill>
                <a:srgbClr val="FF0000"/>
              </a:solidFill>
            </a:endParaRPr>
          </a:p>
        </p:txBody>
      </p:sp>
      <p:sp>
        <p:nvSpPr>
          <p:cNvPr id="6" name="矩形 5"/>
          <p:cNvSpPr/>
          <p:nvPr/>
        </p:nvSpPr>
        <p:spPr>
          <a:xfrm>
            <a:off x="2315517" y="2662102"/>
            <a:ext cx="6062878" cy="461665"/>
          </a:xfrm>
          <a:prstGeom prst="rect">
            <a:avLst/>
          </a:prstGeom>
        </p:spPr>
        <p:txBody>
          <a:bodyPr wrap="none">
            <a:spAutoFit/>
          </a:bodyPr>
          <a:lstStyle/>
          <a:p>
            <a:r>
              <a:rPr lang="zh-CN" altLang="zh-CN" sz="2400" b="1" kern="100" dirty="0">
                <a:solidFill>
                  <a:srgbClr val="FF0000"/>
                </a:solidFill>
                <a:latin typeface="Times New Roman"/>
                <a:cs typeface="Times New Roman"/>
              </a:rPr>
              <a:t>风采才华正盛，形容朝气蓬勃，富有才华。</a:t>
            </a:r>
            <a:endParaRPr lang="zh-CN" altLang="en-US" sz="2400" b="1" dirty="0">
              <a:solidFill>
                <a:srgbClr val="FF0000"/>
              </a:solidFill>
            </a:endParaRPr>
          </a:p>
        </p:txBody>
      </p:sp>
      <p:sp>
        <p:nvSpPr>
          <p:cNvPr id="7" name="矩形 6"/>
          <p:cNvSpPr/>
          <p:nvPr/>
        </p:nvSpPr>
        <p:spPr>
          <a:xfrm>
            <a:off x="2315517" y="3201063"/>
            <a:ext cx="2969083" cy="461665"/>
          </a:xfrm>
          <a:prstGeom prst="rect">
            <a:avLst/>
          </a:prstGeom>
        </p:spPr>
        <p:txBody>
          <a:bodyPr wrap="none">
            <a:spAutoFit/>
          </a:bodyPr>
          <a:lstStyle/>
          <a:p>
            <a:r>
              <a:rPr lang="zh-CN" altLang="zh-CN" sz="2400" b="1" kern="100" dirty="0">
                <a:solidFill>
                  <a:srgbClr val="FF0000"/>
                </a:solidFill>
                <a:latin typeface="Times New Roman"/>
                <a:cs typeface="Times New Roman"/>
              </a:rPr>
              <a:t>形容不平凡的岁月。</a:t>
            </a:r>
            <a:endParaRPr lang="zh-CN" altLang="en-US" sz="2400" b="1" dirty="0">
              <a:solidFill>
                <a:srgbClr val="FF0000"/>
              </a:solidFill>
            </a:endParaRPr>
          </a:p>
        </p:txBody>
      </p:sp>
      <p:sp>
        <p:nvSpPr>
          <p:cNvPr id="8" name="矩形 7"/>
          <p:cNvSpPr/>
          <p:nvPr/>
        </p:nvSpPr>
        <p:spPr>
          <a:xfrm>
            <a:off x="2315517" y="3768744"/>
            <a:ext cx="2350323" cy="461665"/>
          </a:xfrm>
          <a:prstGeom prst="rect">
            <a:avLst/>
          </a:prstGeom>
        </p:spPr>
        <p:txBody>
          <a:bodyPr wrap="none">
            <a:spAutoFit/>
          </a:bodyPr>
          <a:lstStyle/>
          <a:p>
            <a:r>
              <a:rPr lang="zh-CN" altLang="zh-CN" sz="2400" b="1" kern="100" dirty="0">
                <a:solidFill>
                  <a:srgbClr val="FF0000"/>
                </a:solidFill>
                <a:latin typeface="Times New Roman"/>
                <a:cs typeface="Times New Roman"/>
              </a:rPr>
              <a:t>评论国家大事。</a:t>
            </a:r>
            <a:endParaRPr lang="zh-CN" altLang="en-US" sz="2400" b="1" dirty="0">
              <a:solidFill>
                <a:srgbClr val="FF0000"/>
              </a:solidFill>
            </a:endParaRPr>
          </a:p>
        </p:txBody>
      </p:sp>
      <p:sp>
        <p:nvSpPr>
          <p:cNvPr id="9" name="矩形 8"/>
          <p:cNvSpPr/>
          <p:nvPr/>
        </p:nvSpPr>
        <p:spPr>
          <a:xfrm>
            <a:off x="2315517" y="4307705"/>
            <a:ext cx="5134739" cy="461665"/>
          </a:xfrm>
          <a:prstGeom prst="rect">
            <a:avLst/>
          </a:prstGeom>
        </p:spPr>
        <p:txBody>
          <a:bodyPr wrap="none">
            <a:spAutoFit/>
          </a:bodyPr>
          <a:lstStyle/>
          <a:p>
            <a:r>
              <a:rPr lang="zh-CN" altLang="zh-CN" sz="2400" b="1" kern="100">
                <a:solidFill>
                  <a:srgbClr val="FF0000"/>
                </a:solidFill>
                <a:latin typeface="Times New Roman"/>
                <a:cs typeface="Times New Roman"/>
              </a:rPr>
              <a:t>指的是青年人热情奔放，劲头正足。</a:t>
            </a:r>
            <a:endParaRPr lang="zh-CN" altLang="en-US" sz="2400" b="1" dirty="0">
              <a:solidFill>
                <a:srgbClr val="FF0000"/>
              </a:solidFill>
            </a:endParaRPr>
          </a:p>
        </p:txBody>
      </p:sp>
    </p:spTree>
    <p:extLst>
      <p:ext uri="{BB962C8B-B14F-4D97-AF65-F5344CB8AC3E}">
        <p14:creationId xmlns:p14="http://schemas.microsoft.com/office/powerpoint/2010/main" val="152948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775520" y="1268724"/>
            <a:ext cx="7721295"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任务群构建与探究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文本构建</a:t>
            </a:r>
            <a:endParaRPr lang="zh-CN" altLang="zh-CN" sz="1050" kern="100" dirty="0">
              <a:effectLst/>
              <a:latin typeface="宋体"/>
              <a:cs typeface="Courier New"/>
            </a:endParaRPr>
          </a:p>
        </p:txBody>
      </p:sp>
      <p:pic>
        <p:nvPicPr>
          <p:cNvPr id="3074"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381" y="631705"/>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407368" y="2329162"/>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pic>
        <p:nvPicPr>
          <p:cNvPr id="2"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51833" y="2702839"/>
            <a:ext cx="5803573" cy="3786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72946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540993" y="1628770"/>
            <a:ext cx="11018382"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本词为记游之作。上阕写景，下阕追忆往事，表现作者青年时代的精神和理想，暗答上阕提问。下阕从</a:t>
            </a:r>
            <a:r>
              <a:rPr lang="en-US" altLang="zh-CN" sz="2400" b="1" kern="100" dirty="0">
                <a:latin typeface="宋体"/>
                <a:cs typeface="Times New Roman"/>
              </a:rPr>
              <a:t>“</a:t>
            </a:r>
            <a:r>
              <a:rPr lang="zh-CN" altLang="zh-CN" sz="2400" b="1" kern="100" dirty="0">
                <a:latin typeface="Times New Roman"/>
                <a:cs typeface="Times New Roman"/>
              </a:rPr>
              <a:t>谁主沉浮</a:t>
            </a:r>
            <a:r>
              <a:rPr lang="en-US" altLang="zh-CN" sz="2400" b="1" kern="100" dirty="0">
                <a:latin typeface="宋体"/>
                <a:cs typeface="Times New Roman"/>
              </a:rPr>
              <a:t>”</a:t>
            </a:r>
            <a:r>
              <a:rPr lang="zh-CN" altLang="zh-CN" sz="2400" b="1" kern="100" dirty="0">
                <a:latin typeface="Times New Roman"/>
                <a:cs typeface="Times New Roman"/>
              </a:rPr>
              <a:t>入手，由景到情，由实到虚，由眼前</a:t>
            </a:r>
            <a:r>
              <a:rPr lang="en-US" altLang="zh-CN" sz="2400" b="1" kern="100" dirty="0">
                <a:latin typeface="宋体"/>
                <a:cs typeface="Times New Roman"/>
              </a:rPr>
              <a:t>“</a:t>
            </a:r>
            <a:r>
              <a:rPr lang="zh-CN" altLang="zh-CN" sz="2400" b="1" kern="100" dirty="0">
                <a:latin typeface="Times New Roman"/>
                <a:cs typeface="Times New Roman"/>
              </a:rPr>
              <a:t>万山红遍</a:t>
            </a:r>
            <a:r>
              <a:rPr lang="en-US" altLang="zh-CN" sz="2400" b="1" kern="100" dirty="0">
                <a:latin typeface="宋体"/>
                <a:cs typeface="Times New Roman"/>
              </a:rPr>
              <a:t>”</a:t>
            </a:r>
            <a:r>
              <a:rPr lang="zh-CN" altLang="zh-CN" sz="2400" b="1" kern="100" dirty="0">
                <a:latin typeface="Times New Roman"/>
                <a:cs typeface="Times New Roman"/>
              </a:rPr>
              <a:t>的现实情景到追忆往昔</a:t>
            </a:r>
            <a:r>
              <a:rPr lang="en-US" altLang="zh-CN" sz="2400" b="1" kern="100" dirty="0">
                <a:latin typeface="宋体"/>
                <a:cs typeface="Times New Roman"/>
              </a:rPr>
              <a:t>“</a:t>
            </a:r>
            <a:r>
              <a:rPr lang="zh-CN" altLang="zh-CN" sz="2400" b="1" kern="100" dirty="0">
                <a:latin typeface="Times New Roman"/>
                <a:cs typeface="Times New Roman"/>
              </a:rPr>
              <a:t>浪遏飞舟</a:t>
            </a:r>
            <a:r>
              <a:rPr lang="en-US" altLang="zh-CN" sz="2400" b="1" kern="100" dirty="0">
                <a:latin typeface="宋体"/>
                <a:cs typeface="Times New Roman"/>
              </a:rPr>
              <a:t>”</a:t>
            </a:r>
            <a:r>
              <a:rPr lang="zh-CN" altLang="zh-CN" sz="2400" b="1" kern="100" dirty="0">
                <a:latin typeface="Times New Roman"/>
                <a:cs typeface="Times New Roman"/>
              </a:rPr>
              <a:t>的</a:t>
            </a:r>
            <a:r>
              <a:rPr lang="en-US" altLang="zh-CN" sz="2400" b="1" kern="100" dirty="0">
                <a:latin typeface="宋体"/>
                <a:cs typeface="Times New Roman"/>
              </a:rPr>
              <a:t>“</a:t>
            </a:r>
            <a:r>
              <a:rPr lang="zh-CN" altLang="zh-CN" sz="2400" b="1" kern="100" dirty="0">
                <a:latin typeface="Times New Roman"/>
                <a:cs typeface="Times New Roman"/>
              </a:rPr>
              <a:t>峥嵘岁月</a:t>
            </a:r>
            <a:r>
              <a:rPr lang="en-US" altLang="zh-CN" sz="2400" b="1" kern="100" dirty="0">
                <a:latin typeface="宋体"/>
                <a:cs typeface="Times New Roman"/>
              </a:rPr>
              <a:t>”</a:t>
            </a:r>
            <a:r>
              <a:rPr lang="zh-CN" altLang="zh-CN" sz="2400" b="1" kern="100" dirty="0">
                <a:latin typeface="Times New Roman"/>
                <a:cs typeface="Times New Roman"/>
              </a:rPr>
              <a:t>，由自然情趣到人生哲理，鲜明深刻地表达出豪迈的革命激情。</a:t>
            </a:r>
            <a:endParaRPr lang="zh-CN" altLang="zh-CN" sz="1050" kern="100" dirty="0">
              <a:effectLst/>
              <a:latin typeface="宋体"/>
              <a:cs typeface="Courier New"/>
            </a:endParaRPr>
          </a:p>
        </p:txBody>
      </p:sp>
    </p:spTree>
    <p:extLst>
      <p:ext uri="{BB962C8B-B14F-4D97-AF65-F5344CB8AC3E}">
        <p14:creationId xmlns:p14="http://schemas.microsoft.com/office/powerpoint/2010/main" val="5177220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767339"/>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任务探究一　万类入笔绘秋景——毛泽东诗词中的情景交融艺术</a:t>
            </a:r>
            <a:endParaRPr lang="zh-CN" altLang="zh-CN" sz="1050" kern="100" dirty="0">
              <a:effectLst/>
              <a:latin typeface="宋体"/>
              <a:cs typeface="Courier New"/>
            </a:endParaRPr>
          </a:p>
        </p:txBody>
      </p:sp>
      <p:sp>
        <p:nvSpPr>
          <p:cNvPr id="3" name="矩形 2"/>
          <p:cNvSpPr>
            <a:spLocks noChangeArrowheads="1"/>
          </p:cNvSpPr>
          <p:nvPr/>
        </p:nvSpPr>
        <p:spPr bwMode="auto">
          <a:xfrm>
            <a:off x="341286" y="2273447"/>
            <a:ext cx="11417796"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王国维曾经说过：</a:t>
            </a:r>
            <a:r>
              <a:rPr lang="en-US" altLang="zh-CN" sz="2400" b="1" kern="100" dirty="0">
                <a:latin typeface="宋体"/>
                <a:cs typeface="Times New Roman"/>
              </a:rPr>
              <a:t>“</a:t>
            </a:r>
            <a:r>
              <a:rPr lang="zh-CN" altLang="zh-CN" sz="2400" b="1" kern="100" dirty="0">
                <a:latin typeface="Times New Roman"/>
                <a:ea typeface="楷体_GB2312"/>
                <a:cs typeface="Times New Roman"/>
              </a:rPr>
              <a:t>以我观物，故物皆著我之色彩。</a:t>
            </a:r>
            <a:r>
              <a:rPr lang="en-US" altLang="zh-CN" sz="2400" b="1" kern="100" dirty="0">
                <a:latin typeface="宋体"/>
                <a:cs typeface="Times New Roman"/>
              </a:rPr>
              <a:t>”</a:t>
            </a:r>
            <a:r>
              <a:rPr lang="zh-CN" altLang="zh-CN" sz="2400" b="1" kern="100" dirty="0">
                <a:latin typeface="Times New Roman"/>
                <a:ea typeface="楷体_GB2312"/>
                <a:cs typeface="Times New Roman"/>
              </a:rPr>
              <a:t>作者在观察、描绘客观景物的时候，都会带上自己的主观情感。而毛泽东面对这湘江秋景，胸中涌动的是革命的豪情，以天下为己任的主人翁精神，所以他笔下的秋景也就带有了作者的主观情感，呈现出生机勃发的画面。</a:t>
            </a:r>
            <a:endParaRPr lang="zh-CN" altLang="zh-CN" sz="1050" kern="100" dirty="0">
              <a:effectLst/>
              <a:latin typeface="宋体"/>
              <a:cs typeface="Courier New"/>
            </a:endParaRPr>
          </a:p>
        </p:txBody>
      </p:sp>
    </p:spTree>
    <p:extLst>
      <p:ext uri="{BB962C8B-B14F-4D97-AF65-F5344CB8AC3E}">
        <p14:creationId xmlns:p14="http://schemas.microsoft.com/office/powerpoint/2010/main" val="17182393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84197" y="719125"/>
            <a:ext cx="11531974"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本词上阕写景，你能说出词的上阕是抓住了哪些典型景物</a:t>
            </a:r>
            <a:r>
              <a:rPr lang="en-US" altLang="zh-CN" sz="2400" b="1" kern="100" dirty="0">
                <a:latin typeface="Times New Roman"/>
                <a:cs typeface="Courier New"/>
              </a:rPr>
              <a:t>(</a:t>
            </a:r>
            <a:r>
              <a:rPr lang="zh-CN" altLang="zh-CN" sz="2400" b="1" kern="100" dirty="0">
                <a:latin typeface="Times New Roman"/>
                <a:cs typeface="Times New Roman"/>
              </a:rPr>
              <a:t>意象</a:t>
            </a:r>
            <a:r>
              <a:rPr lang="en-US" altLang="zh-CN" sz="2400" b="1" kern="100" dirty="0">
                <a:latin typeface="Times New Roman"/>
                <a:cs typeface="Courier New"/>
              </a:rPr>
              <a:t>)</a:t>
            </a:r>
            <a:r>
              <a:rPr lang="zh-CN" altLang="zh-CN" sz="2400" b="1" kern="100" dirty="0">
                <a:latin typeface="Times New Roman"/>
                <a:cs typeface="Times New Roman"/>
              </a:rPr>
              <a:t>来写的吗？这些意象按照什么</a:t>
            </a:r>
            <a:r>
              <a:rPr lang="zh-CN" altLang="zh-CN" sz="2400" b="1" u="sng" kern="100" dirty="0">
                <a:latin typeface="Times New Roman"/>
                <a:ea typeface="黑体"/>
                <a:cs typeface="Times New Roman"/>
              </a:rPr>
              <a:t>顺序</a:t>
            </a:r>
            <a:r>
              <a:rPr lang="zh-CN" altLang="zh-CN" sz="2400" b="1" kern="100" dirty="0">
                <a:latin typeface="Times New Roman"/>
                <a:cs typeface="Times New Roman"/>
              </a:rPr>
              <a:t>来描绘的？</a:t>
            </a:r>
            <a:endParaRPr lang="zh-CN" altLang="zh-CN" sz="1050" kern="100" dirty="0">
              <a:effectLst/>
              <a:latin typeface="宋体"/>
              <a:cs typeface="Courier New"/>
            </a:endParaRPr>
          </a:p>
        </p:txBody>
      </p:sp>
      <p:sp>
        <p:nvSpPr>
          <p:cNvPr id="3" name="矩形 2"/>
          <p:cNvSpPr>
            <a:spLocks noChangeArrowheads="1"/>
          </p:cNvSpPr>
          <p:nvPr/>
        </p:nvSpPr>
        <p:spPr bwMode="auto">
          <a:xfrm>
            <a:off x="453774" y="2340404"/>
            <a:ext cx="11192821"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时间顺序</a:t>
            </a:r>
            <a:r>
              <a:rPr lang="en-US" altLang="zh-CN" sz="2400" b="1" kern="100" dirty="0">
                <a:solidFill>
                  <a:srgbClr val="3366FF"/>
                </a:solidFill>
                <a:latin typeface="Times New Roman"/>
                <a:ea typeface="华文行楷"/>
                <a:cs typeface="Courier New"/>
              </a:rPr>
              <a:t>——</a:t>
            </a:r>
            <a:r>
              <a:rPr lang="zh-CN" altLang="zh-CN" sz="2400" b="1" kern="100" dirty="0">
                <a:solidFill>
                  <a:srgbClr val="3366FF"/>
                </a:solidFill>
                <a:latin typeface="Times New Roman"/>
                <a:ea typeface="华文行楷"/>
                <a:cs typeface="Times New Roman"/>
              </a:rPr>
              <a:t>空间顺序</a:t>
            </a:r>
            <a:r>
              <a:rPr lang="en-US" altLang="zh-CN" sz="2400" b="1" kern="100" dirty="0">
                <a:solidFill>
                  <a:srgbClr val="3366FF"/>
                </a:solidFill>
                <a:latin typeface="Times New Roman"/>
                <a:ea typeface="华文行楷"/>
                <a:cs typeface="Courier New"/>
              </a:rPr>
              <a:t>——</a:t>
            </a:r>
            <a:r>
              <a:rPr lang="zh-CN" altLang="zh-CN" sz="2400" b="1" kern="100" dirty="0">
                <a:solidFill>
                  <a:srgbClr val="3366FF"/>
                </a:solidFill>
                <a:latin typeface="Times New Roman"/>
                <a:ea typeface="华文行楷"/>
                <a:cs typeface="Times New Roman"/>
              </a:rPr>
              <a:t>观察景物类别顺序等。</a:t>
            </a:r>
            <a:endParaRPr lang="zh-CN" altLang="zh-CN" sz="1050" kern="100" dirty="0">
              <a:solidFill>
                <a:srgbClr val="3366FF"/>
              </a:solidFill>
              <a:effectLst/>
              <a:latin typeface="宋体"/>
              <a:cs typeface="Courier New"/>
            </a:endParaRPr>
          </a:p>
        </p:txBody>
      </p:sp>
      <p:sp>
        <p:nvSpPr>
          <p:cNvPr id="4" name="矩形 3"/>
          <p:cNvSpPr>
            <a:spLocks noChangeArrowheads="1"/>
          </p:cNvSpPr>
          <p:nvPr/>
        </p:nvSpPr>
        <p:spPr bwMode="auto">
          <a:xfrm>
            <a:off x="457388" y="2906977"/>
            <a:ext cx="11192821"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景物：寒秋，霜天</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气候</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，万山</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层林尽染</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，湘江</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碧透、百舸争流</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，飞鹰，游鱼</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万类竞自由</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顺序：作者按照空间转换的顺序写景：远望群山，重重叠叠的树林点染如画；近观江中，满江的秋水碧绿清澈，无数船只争相行驶；仰视长空，雄鹰展翅高飞；俯察水底，鱼儿轻快地畅游。这几组景物远近相间，动静结合，对照鲜明。</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18239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84197" y="1240566"/>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融情入理，</a:t>
            </a:r>
            <a:r>
              <a:rPr lang="zh-CN" altLang="zh-CN" sz="2400" b="1" u="sng" kern="100" dirty="0">
                <a:latin typeface="Times New Roman"/>
                <a:ea typeface="黑体"/>
                <a:cs typeface="Times New Roman"/>
              </a:rPr>
              <a:t>情景交融</a:t>
            </a:r>
            <a:r>
              <a:rPr lang="zh-CN" altLang="zh-CN" sz="2400" b="1" kern="100" dirty="0">
                <a:latin typeface="Times New Roman"/>
                <a:cs typeface="Times New Roman"/>
              </a:rPr>
              <a:t>是这首词最显著的特色。请根据上阕具体分析一下。</a:t>
            </a:r>
            <a:endParaRPr lang="zh-CN" altLang="zh-CN" sz="1050" kern="100" dirty="0">
              <a:effectLst/>
              <a:latin typeface="宋体"/>
              <a:cs typeface="Courier New"/>
            </a:endParaRPr>
          </a:p>
        </p:txBody>
      </p:sp>
      <p:sp>
        <p:nvSpPr>
          <p:cNvPr id="3" name="矩形 2"/>
          <p:cNvSpPr>
            <a:spLocks noChangeArrowheads="1"/>
          </p:cNvSpPr>
          <p:nvPr/>
        </p:nvSpPr>
        <p:spPr bwMode="auto">
          <a:xfrm>
            <a:off x="515287" y="1800335"/>
            <a:ext cx="11192821"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借助景物描写表达思想感情</a:t>
            </a:r>
            <a:r>
              <a:rPr lang="en-US" altLang="zh-CN" sz="2400" b="1" kern="100" dirty="0">
                <a:solidFill>
                  <a:srgbClr val="3366FF"/>
                </a:solidFill>
                <a:latin typeface="Times New Roman"/>
                <a:ea typeface="华文行楷"/>
                <a:cs typeface="Courier New"/>
              </a:rPr>
              <a:t>——</a:t>
            </a:r>
            <a:r>
              <a:rPr lang="zh-CN" altLang="zh-CN" sz="2400" b="1" kern="100" dirty="0">
                <a:solidFill>
                  <a:srgbClr val="3366FF"/>
                </a:solidFill>
                <a:latin typeface="Times New Roman"/>
                <a:ea typeface="华文行楷"/>
                <a:cs typeface="Times New Roman"/>
              </a:rPr>
              <a:t>概括景色特点</a:t>
            </a:r>
            <a:r>
              <a:rPr lang="en-US" altLang="zh-CN" sz="2400" b="1" kern="100" dirty="0">
                <a:solidFill>
                  <a:srgbClr val="3366FF"/>
                </a:solidFill>
                <a:latin typeface="Times New Roman"/>
                <a:ea typeface="华文行楷"/>
                <a:cs typeface="Courier New"/>
              </a:rPr>
              <a:t>——</a:t>
            </a:r>
            <a:r>
              <a:rPr lang="zh-CN" altLang="zh-CN" sz="2400" b="1" kern="100" dirty="0">
                <a:solidFill>
                  <a:srgbClr val="3366FF"/>
                </a:solidFill>
                <a:latin typeface="Times New Roman"/>
                <a:ea typeface="华文行楷"/>
                <a:cs typeface="Times New Roman"/>
              </a:rPr>
              <a:t>分析景中所蕴含的感情。</a:t>
            </a:r>
            <a:r>
              <a:rPr lang="zh-CN" altLang="zh-CN" sz="2400" b="1" kern="100" dirty="0">
                <a:solidFill>
                  <a:srgbClr val="3366FF"/>
                </a:solidFill>
                <a:latin typeface="Times New Roman"/>
                <a:cs typeface="Times New Roman"/>
              </a:rPr>
              <a:t>　</a:t>
            </a:r>
            <a:endParaRPr lang="zh-CN" altLang="zh-CN" sz="1050" kern="100" dirty="0">
              <a:solidFill>
                <a:srgbClr val="3366FF"/>
              </a:solidFill>
              <a:effectLst/>
              <a:latin typeface="宋体"/>
              <a:cs typeface="Courier New"/>
            </a:endParaRPr>
          </a:p>
        </p:txBody>
      </p:sp>
      <p:sp>
        <p:nvSpPr>
          <p:cNvPr id="4" name="矩形 3"/>
          <p:cNvSpPr>
            <a:spLocks noChangeArrowheads="1"/>
          </p:cNvSpPr>
          <p:nvPr/>
        </p:nvSpPr>
        <p:spPr bwMode="auto">
          <a:xfrm>
            <a:off x="515287" y="2366908"/>
            <a:ext cx="11192821"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词中秋景打上了词人鲜明的情感烙印。无论是树叶经霜变红似染过的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万山</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，还是湘江中百舸争流的场面，或是搏击长空的雄鹰和水中自在来往的游鱼，都是经词人眼中筛选过的景物，并经过词人眼光折射出来。这些景物不像古人眼中的秋景，给人的感觉不是</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悲</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，不是</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愁</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，而是</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万类霜天竞自由</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的热烈、喜人的场面，词人传达给读者的是一种乐观、昂扬向上的情绪。</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18239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41286" y="1091746"/>
            <a:ext cx="11417796"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3.</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回顾初中学过的毛泽东诗词《沁园春</a:t>
            </a:r>
            <a:r>
              <a:rPr lang="en-US" altLang="zh-CN" sz="2400" b="1" kern="100" dirty="0">
                <a:latin typeface="Times New Roman"/>
                <a:cs typeface="Courier New"/>
              </a:rPr>
              <a:t>·</a:t>
            </a:r>
            <a:r>
              <a:rPr lang="zh-CN" altLang="zh-CN" sz="2400" b="1" kern="100" dirty="0">
                <a:latin typeface="Times New Roman"/>
                <a:cs typeface="Times New Roman"/>
              </a:rPr>
              <a:t>雪》上阕写景部分，比较一下两首词在写景抒情方面的异同。</a:t>
            </a:r>
            <a:endParaRPr lang="zh-CN" altLang="zh-CN" sz="1050" kern="100" dirty="0">
              <a:effectLst/>
              <a:latin typeface="宋体"/>
              <a:cs typeface="Courier New"/>
            </a:endParaRPr>
          </a:p>
        </p:txBody>
      </p:sp>
      <p:sp>
        <p:nvSpPr>
          <p:cNvPr id="3" name="矩形 2"/>
          <p:cNvSpPr>
            <a:spLocks noChangeArrowheads="1"/>
          </p:cNvSpPr>
          <p:nvPr/>
        </p:nvSpPr>
        <p:spPr bwMode="auto">
          <a:xfrm>
            <a:off x="551428" y="2172956"/>
            <a:ext cx="11192821"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这两首词上阕都色彩明丽，形象生动，气势磅礴，文辞华美。但细观之下，又各有不同。《沁园春</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长沙》体现了青年毛泽东对世间万物充满了探索和好奇之心，仰观俯察，细致入微，以至于</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鹰击长空，鱼翔浅底</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都历历如在目前。《沁园春·雪》则体现了中年毛泽东的形象：将个人和民族命运结合在一起并握于股掌之中，雄视天下。这时候看世界就观其大略，变成了粗线条，</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山舞银蛇，原驰蜡象</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，多大的庞然大物在他眼中也成了芥子。</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18239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41286" y="1373332"/>
            <a:ext cx="11417796"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任务探究二　平字见奇，陈字见新——毛泽东诗词中的炼字艺术</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宋体"/>
                <a:cs typeface="Times New Roman"/>
              </a:rPr>
              <a:t>“</a:t>
            </a:r>
            <a:r>
              <a:rPr lang="zh-CN" altLang="zh-CN" sz="2400" b="1" kern="100" dirty="0">
                <a:latin typeface="Times New Roman"/>
                <a:ea typeface="楷体_GB2312"/>
                <a:cs typeface="Times New Roman"/>
              </a:rPr>
              <a:t>炼字</a:t>
            </a:r>
            <a:r>
              <a:rPr lang="en-US" altLang="zh-CN" sz="2400" b="1" kern="100" dirty="0">
                <a:latin typeface="宋体"/>
                <a:cs typeface="Times New Roman"/>
              </a:rPr>
              <a:t>”</a:t>
            </a:r>
            <a:r>
              <a:rPr lang="zh-CN" altLang="zh-CN" sz="2400" b="1" kern="100" dirty="0">
                <a:latin typeface="Times New Roman"/>
                <a:ea typeface="楷体_GB2312"/>
                <a:cs typeface="Times New Roman"/>
              </a:rPr>
              <a:t>指诗人经过反复琢磨，从词汇宝库中挑选出最妥切、最精确、最形象生动的词语来描摹事物或表情达意。毛泽东写诗作词，讲究锤炼字面。凡在节骨眼上皆炼得好字，使得全句气韵生动，令人刮目相看。</a:t>
            </a:r>
            <a:endParaRPr lang="zh-CN" altLang="zh-CN" sz="1050" kern="100" dirty="0">
              <a:latin typeface="宋体"/>
              <a:cs typeface="Courier New"/>
            </a:endParaRPr>
          </a:p>
        </p:txBody>
      </p:sp>
    </p:spTree>
    <p:extLst>
      <p:ext uri="{BB962C8B-B14F-4D97-AF65-F5344CB8AC3E}">
        <p14:creationId xmlns:p14="http://schemas.microsoft.com/office/powerpoint/2010/main" val="17182393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84197" y="926329"/>
            <a:ext cx="1153197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上阕</a:t>
            </a:r>
            <a:r>
              <a:rPr lang="en-US" altLang="zh-CN" sz="2400" b="1" kern="100" dirty="0">
                <a:latin typeface="宋体"/>
                <a:cs typeface="Times New Roman"/>
              </a:rPr>
              <a:t>“</a:t>
            </a:r>
            <a:r>
              <a:rPr lang="zh-CN" altLang="zh-CN" sz="2400" b="1" kern="100" dirty="0">
                <a:latin typeface="Times New Roman"/>
                <a:cs typeface="Times New Roman"/>
              </a:rPr>
              <a:t>独立寒秋</a:t>
            </a:r>
            <a:r>
              <a:rPr lang="en-US" altLang="zh-CN" sz="2400" b="1" kern="100" dirty="0">
                <a:latin typeface="宋体"/>
                <a:cs typeface="Times New Roman"/>
              </a:rPr>
              <a:t>”</a:t>
            </a:r>
            <a:r>
              <a:rPr lang="zh-CN" altLang="zh-CN" sz="2400" b="1" kern="100" dirty="0">
                <a:latin typeface="Times New Roman"/>
                <a:cs typeface="Times New Roman"/>
              </a:rPr>
              <a:t>一句中的</a:t>
            </a:r>
            <a:r>
              <a:rPr lang="en-US" altLang="zh-CN" sz="2400" b="1" kern="100" dirty="0">
                <a:latin typeface="宋体"/>
                <a:cs typeface="Times New Roman"/>
              </a:rPr>
              <a:t>“</a:t>
            </a:r>
            <a:r>
              <a:rPr lang="zh-CN" altLang="zh-CN" sz="2400" b="1" u="sng" kern="100" dirty="0">
                <a:latin typeface="Times New Roman"/>
                <a:ea typeface="黑体"/>
                <a:cs typeface="Times New Roman"/>
              </a:rPr>
              <a:t>独立</a:t>
            </a:r>
            <a:r>
              <a:rPr lang="en-US" altLang="zh-CN" sz="2400" b="1" kern="100" dirty="0">
                <a:latin typeface="宋体"/>
                <a:cs typeface="Times New Roman"/>
              </a:rPr>
              <a:t>”</a:t>
            </a:r>
            <a:r>
              <a:rPr lang="zh-CN" altLang="zh-CN" sz="2400" b="1" kern="100" dirty="0">
                <a:latin typeface="Times New Roman"/>
                <a:cs typeface="Times New Roman"/>
              </a:rPr>
              <a:t>一词</a:t>
            </a:r>
            <a:r>
              <a:rPr lang="zh-CN" altLang="zh-CN" sz="2400" b="1" u="sng" kern="100" dirty="0">
                <a:latin typeface="Times New Roman"/>
                <a:ea typeface="黑体"/>
                <a:cs typeface="Times New Roman"/>
              </a:rPr>
              <a:t>有何妙处</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3" name="矩形 2"/>
          <p:cNvSpPr>
            <a:spLocks noChangeArrowheads="1"/>
          </p:cNvSpPr>
          <p:nvPr/>
        </p:nvSpPr>
        <p:spPr bwMode="auto">
          <a:xfrm>
            <a:off x="550210" y="2020791"/>
            <a:ext cx="11304749"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阿</a:t>
            </a:r>
            <a:r>
              <a:rPr lang="en-US" altLang="zh-CN" sz="2400" b="1" kern="100" dirty="0">
                <a:solidFill>
                  <a:srgbClr val="3366FF"/>
                </a:solidFill>
                <a:latin typeface="Times New Roman"/>
                <a:ea typeface="华文行楷"/>
                <a:cs typeface="Courier New"/>
              </a:rPr>
              <a:t>·</a:t>
            </a:r>
            <a:r>
              <a:rPr lang="zh-CN" altLang="zh-CN" sz="2400" b="1" kern="100" dirty="0">
                <a:solidFill>
                  <a:srgbClr val="3366FF"/>
                </a:solidFill>
                <a:latin typeface="Times New Roman"/>
                <a:ea typeface="华文行楷"/>
                <a:cs typeface="Times New Roman"/>
              </a:rPr>
              <a:t>托尔斯泰曾说</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在艺术语言中最重要的是动词，因为全部生活是运动的</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a:t>
            </a:r>
            <a:endParaRPr lang="zh-CN" altLang="zh-CN" sz="1050" kern="100" dirty="0">
              <a:solidFill>
                <a:srgbClr val="3366FF"/>
              </a:solidFill>
              <a:effectLst/>
              <a:latin typeface="宋体"/>
              <a:cs typeface="Courier New"/>
            </a:endParaRPr>
          </a:p>
        </p:txBody>
      </p:sp>
      <p:sp>
        <p:nvSpPr>
          <p:cNvPr id="4" name="矩形 3"/>
          <p:cNvSpPr>
            <a:spLocks noChangeArrowheads="1"/>
          </p:cNvSpPr>
          <p:nvPr/>
        </p:nvSpPr>
        <p:spPr bwMode="auto">
          <a:xfrm>
            <a:off x="528539" y="2560860"/>
            <a:ext cx="1130474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这是一个全景缩放后的特写镜头：天地之间一尊伟岸的身躯，高瞻远瞩，表情深邃，浓眉深锁，思接千载，视通万里。</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独立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显现出词人卓尔不群、激流勇进、器宇轩昂、顶天立地的大无畏英雄气概，与那些</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端坐独钓</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洁身自好的隐士形成了鲜明的对比。</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18239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1097517"/>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本文写景的文字中哪些动词用得传神？请找出来并赏析。</a:t>
            </a:r>
            <a:endParaRPr lang="zh-CN" altLang="zh-CN" sz="1050" kern="100" dirty="0">
              <a:effectLst/>
              <a:latin typeface="宋体"/>
              <a:cs typeface="Courier New"/>
            </a:endParaRPr>
          </a:p>
        </p:txBody>
      </p:sp>
      <p:sp>
        <p:nvSpPr>
          <p:cNvPr id="3" name="矩形 2"/>
          <p:cNvSpPr>
            <a:spLocks noChangeArrowheads="1"/>
          </p:cNvSpPr>
          <p:nvPr/>
        </p:nvSpPr>
        <p:spPr bwMode="auto">
          <a:xfrm>
            <a:off x="427426" y="1618958"/>
            <a:ext cx="11417796"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染</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争</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击</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翔</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竞</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携</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指点</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激扬</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粪土</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遏</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等动词的使用，使意象鲜明而灵动。</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染</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字写出</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层林</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在秋天颜色由浅入深的动态变化过程，突出色彩的艳丽；</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争</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字，给碧绿透明的江面增加了昂扬奋进的气氛，活现出千帆竞发、争先恐后的热烈场面；</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击</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翔</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准确而生动地刻画出了在万里长空中雄鹰展翅的矫健和在直视无碍的江水中鱼游的自由畅快；</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竞</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字，有力地突出了在寒秋严霜下的万物蓬勃旺盛的生命力；</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指点</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激扬</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粪土</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遏</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等词彰显王者之风、领导本色，表现词人以天下为己任的气魄。</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18239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a:spLocks noChangeArrowheads="1"/>
          </p:cNvSpPr>
          <p:nvPr/>
        </p:nvSpPr>
        <p:spPr bwMode="auto">
          <a:xfrm>
            <a:off x="226537" y="1146778"/>
            <a:ext cx="11647294" cy="399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800"/>
              </a:lnSpc>
              <a:spcAft>
                <a:spcPts val="0"/>
              </a:spcAft>
              <a:tabLst>
                <a:tab pos="1350645" algn="l"/>
                <a:tab pos="3870960" algn="l"/>
              </a:tabLst>
            </a:pPr>
            <a:r>
              <a:rPr lang="zh-CN" altLang="zh-CN" sz="2400" b="1" kern="100" dirty="0">
                <a:latin typeface="Times New Roman"/>
                <a:ea typeface="黑体"/>
                <a:cs typeface="Times New Roman"/>
              </a:rPr>
              <a:t>一、识作者</a:t>
            </a:r>
            <a:endParaRPr lang="zh-CN" altLang="zh-CN" sz="1050" kern="100" dirty="0">
              <a:latin typeface="宋体"/>
              <a:cs typeface="Courier New"/>
            </a:endParaRPr>
          </a:p>
          <a:p>
            <a:pPr algn="ctr">
              <a:lnSpc>
                <a:spcPts val="3800"/>
              </a:lnSpc>
              <a:spcAft>
                <a:spcPts val="0"/>
              </a:spcAft>
              <a:tabLst>
                <a:tab pos="1350645" algn="l"/>
                <a:tab pos="3870960" algn="l"/>
              </a:tabLst>
            </a:pPr>
            <a:r>
              <a:rPr lang="zh-CN" altLang="zh-CN" sz="2400" b="1" kern="100" dirty="0">
                <a:latin typeface="Times New Roman"/>
                <a:ea typeface="黑体"/>
                <a:cs typeface="Times New Roman"/>
              </a:rPr>
              <a:t>独领一代风骚的伟大诗人</a:t>
            </a:r>
            <a:r>
              <a:rPr lang="en-US" altLang="zh-CN" sz="2400" b="1" kern="100" dirty="0">
                <a:latin typeface="Times New Roman"/>
                <a:ea typeface="黑体"/>
                <a:cs typeface="Courier New"/>
              </a:rPr>
              <a:t>——</a:t>
            </a:r>
            <a:r>
              <a:rPr lang="zh-CN" altLang="zh-CN" sz="2400" b="1" u="sng" kern="100" dirty="0">
                <a:latin typeface="黑体" pitchFamily="2" charset="-122"/>
                <a:ea typeface="黑体" pitchFamily="2" charset="-122"/>
                <a:cs typeface="Times New Roman"/>
              </a:rPr>
              <a:t>毛泽东</a:t>
            </a:r>
            <a:r>
              <a:rPr lang="en-US" altLang="zh-CN" sz="2400" b="1" kern="100" baseline="30000" dirty="0">
                <a:latin typeface="宋体"/>
                <a:cs typeface="Times New Roman"/>
              </a:rPr>
              <a:t>①</a:t>
            </a:r>
            <a:endParaRPr lang="zh-CN" altLang="zh-CN" sz="1050" kern="100" dirty="0">
              <a:latin typeface="宋体"/>
              <a:cs typeface="Courier New"/>
            </a:endParaRPr>
          </a:p>
          <a:p>
            <a:pPr indent="612140" algn="just">
              <a:lnSpc>
                <a:spcPts val="3800"/>
              </a:lnSpc>
              <a:spcAft>
                <a:spcPts val="0"/>
              </a:spcAft>
              <a:tabLst>
                <a:tab pos="1350645" algn="l"/>
                <a:tab pos="3870960" algn="l"/>
              </a:tabLst>
            </a:pPr>
            <a:r>
              <a:rPr lang="zh-CN" altLang="zh-CN" sz="2400" b="1" kern="100" dirty="0">
                <a:latin typeface="Times New Roman"/>
                <a:cs typeface="Times New Roman"/>
              </a:rPr>
              <a:t>毛泽东，字润之，笔名子任。</a:t>
            </a:r>
            <a:r>
              <a:rPr lang="en-US" altLang="zh-CN" sz="2400" b="1" kern="100" dirty="0">
                <a:latin typeface="Times New Roman"/>
                <a:cs typeface="Courier New"/>
              </a:rPr>
              <a:t>1893</a:t>
            </a:r>
            <a:r>
              <a:rPr lang="zh-CN" altLang="zh-CN" sz="2400" b="1" kern="100" dirty="0">
                <a:latin typeface="Times New Roman"/>
                <a:cs typeface="Times New Roman"/>
              </a:rPr>
              <a:t>年</a:t>
            </a:r>
            <a:r>
              <a:rPr lang="en-US" altLang="zh-CN" sz="2400" b="1" kern="100" dirty="0">
                <a:latin typeface="Times New Roman"/>
                <a:cs typeface="Courier New"/>
              </a:rPr>
              <a:t>12</a:t>
            </a:r>
            <a:r>
              <a:rPr lang="zh-CN" altLang="zh-CN" sz="2400" b="1" kern="100" dirty="0">
                <a:latin typeface="Times New Roman"/>
                <a:cs typeface="Times New Roman"/>
              </a:rPr>
              <a:t>月</a:t>
            </a:r>
            <a:r>
              <a:rPr lang="en-US" altLang="zh-CN" sz="2400" b="1" kern="100" dirty="0">
                <a:latin typeface="Times New Roman"/>
                <a:cs typeface="Courier New"/>
              </a:rPr>
              <a:t>26</a:t>
            </a:r>
            <a:r>
              <a:rPr lang="zh-CN" altLang="zh-CN" sz="2400" b="1" kern="100" dirty="0">
                <a:latin typeface="Times New Roman"/>
                <a:cs typeface="Times New Roman"/>
              </a:rPr>
              <a:t>日生于湖南湘潭韶山冲的一个农民家庭，</a:t>
            </a:r>
            <a:r>
              <a:rPr lang="en-US" altLang="zh-CN" sz="2400" b="1" kern="100" dirty="0">
                <a:latin typeface="Times New Roman"/>
                <a:cs typeface="Courier New"/>
              </a:rPr>
              <a:t>1976</a:t>
            </a:r>
            <a:r>
              <a:rPr lang="zh-CN" altLang="zh-CN" sz="2400" b="1" kern="100" dirty="0">
                <a:latin typeface="Times New Roman"/>
                <a:cs typeface="Times New Roman"/>
              </a:rPr>
              <a:t>年</a:t>
            </a:r>
            <a:r>
              <a:rPr lang="en-US" altLang="zh-CN" sz="2400" b="1" kern="100" dirty="0">
                <a:latin typeface="Times New Roman"/>
                <a:cs typeface="Courier New"/>
              </a:rPr>
              <a:t>9</a:t>
            </a:r>
            <a:r>
              <a:rPr lang="zh-CN" altLang="zh-CN" sz="2400" b="1" kern="100" dirty="0">
                <a:latin typeface="Times New Roman"/>
                <a:cs typeface="Times New Roman"/>
              </a:rPr>
              <a:t>月</a:t>
            </a:r>
            <a:r>
              <a:rPr lang="en-US" altLang="zh-CN" sz="2400" b="1" kern="100" dirty="0">
                <a:latin typeface="Times New Roman"/>
                <a:cs typeface="Courier New"/>
              </a:rPr>
              <a:t>9</a:t>
            </a:r>
            <a:r>
              <a:rPr lang="zh-CN" altLang="zh-CN" sz="2400" b="1" kern="100" dirty="0">
                <a:latin typeface="Times New Roman"/>
                <a:cs typeface="Times New Roman"/>
              </a:rPr>
              <a:t>日在北京逝世。中国人民的领袖，马克思主义者，伟大的无产阶级革命家、政治家和军事家，中国共产党、中国人民解放军和中华人民共和国的主要缔造者和领导人，诗人、书法家。《时代》杂志将他评为</a:t>
            </a:r>
            <a:r>
              <a:rPr lang="en-US" altLang="zh-CN" sz="2400" b="1" kern="100" dirty="0">
                <a:latin typeface="Times New Roman"/>
                <a:cs typeface="Courier New"/>
              </a:rPr>
              <a:t>20</a:t>
            </a:r>
            <a:r>
              <a:rPr lang="zh-CN" altLang="zh-CN" sz="2400" b="1" kern="100" dirty="0">
                <a:latin typeface="Times New Roman"/>
                <a:cs typeface="Times New Roman"/>
              </a:rPr>
              <a:t>世纪最具影响</a:t>
            </a:r>
            <a:r>
              <a:rPr lang="en-US" altLang="zh-CN" sz="2400" b="1" kern="100" dirty="0">
                <a:latin typeface="Times New Roman"/>
                <a:cs typeface="Courier New"/>
              </a:rPr>
              <a:t>100</a:t>
            </a:r>
            <a:r>
              <a:rPr lang="zh-CN" altLang="zh-CN" sz="2400" b="1" kern="100" dirty="0">
                <a:latin typeface="Times New Roman"/>
                <a:cs typeface="Times New Roman"/>
              </a:rPr>
              <a:t>人之一。毛泽东著述丰富，有文集、诗词、书法等作品。其作品涵盖军事、政治、经济、文化等，其文学作品意境宏大，笔调雄浑，诗词直追苏、辛，</a:t>
            </a:r>
            <a:r>
              <a:rPr lang="zh-CN" altLang="zh-CN" sz="2400" b="1" u="sng" kern="100" dirty="0">
                <a:latin typeface="Times New Roman"/>
                <a:ea typeface="黑体"/>
                <a:cs typeface="Times New Roman"/>
              </a:rPr>
              <a:t>书法创立</a:t>
            </a:r>
            <a:r>
              <a:rPr lang="en-US" altLang="zh-CN" sz="2400" b="1" u="sng" kern="100" dirty="0">
                <a:latin typeface="宋体"/>
                <a:cs typeface="Times New Roman"/>
              </a:rPr>
              <a:t>“</a:t>
            </a:r>
            <a:r>
              <a:rPr lang="zh-CN" altLang="zh-CN" sz="2400" b="1" u="sng" kern="100" dirty="0">
                <a:latin typeface="Times New Roman"/>
                <a:ea typeface="黑体"/>
                <a:cs typeface="Times New Roman"/>
              </a:rPr>
              <a:t>毛草</a:t>
            </a:r>
            <a:r>
              <a:rPr lang="en-US" altLang="zh-CN" sz="2400" b="1" u="sng" kern="100" dirty="0">
                <a:latin typeface="宋体"/>
                <a:cs typeface="Times New Roman"/>
              </a:rPr>
              <a:t>”</a:t>
            </a:r>
            <a:r>
              <a:rPr lang="en-US" altLang="zh-CN" sz="2400" b="1" kern="100" baseline="30000" dirty="0">
                <a:latin typeface="宋体"/>
                <a:cs typeface="Times New Roman"/>
              </a:rPr>
              <a:t>②</a:t>
            </a:r>
            <a:r>
              <a:rPr lang="zh-CN" altLang="zh-CN" sz="2400" b="1" kern="100" dirty="0">
                <a:latin typeface="Times New Roman"/>
                <a:cs typeface="Times New Roman"/>
              </a:rPr>
              <a:t>。</a:t>
            </a:r>
            <a:endParaRPr lang="zh-CN" altLang="zh-CN" sz="1050" kern="100" dirty="0">
              <a:effectLst/>
              <a:latin typeface="宋体"/>
              <a:cs typeface="Courier New"/>
            </a:endParaRPr>
          </a:p>
        </p:txBody>
      </p:sp>
      <p:pic>
        <p:nvPicPr>
          <p:cNvPr id="205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398" y="526646"/>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155142" y="4963202"/>
            <a:ext cx="11763767" cy="155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38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①</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二十八画生</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是毛主席最有特色的笔名。你知道这个笔名的由来吗？</a:t>
            </a:r>
            <a:r>
              <a:rPr lang="en-US" altLang="zh-CN" sz="2400" b="1" kern="100" dirty="0">
                <a:solidFill>
                  <a:srgbClr val="3366FF"/>
                </a:solidFill>
                <a:latin typeface="Times New Roman"/>
                <a:ea typeface="楷体_GB2312"/>
                <a:cs typeface="Courier New"/>
              </a:rPr>
              <a:t>(</a:t>
            </a:r>
            <a:r>
              <a:rPr lang="zh-CN" altLang="zh-CN" sz="2400" b="1" kern="100" dirty="0">
                <a:solidFill>
                  <a:srgbClr val="3366FF"/>
                </a:solidFill>
                <a:latin typeface="Times New Roman"/>
                <a:ea typeface="楷体_GB2312"/>
                <a:cs typeface="Times New Roman"/>
              </a:rPr>
              <a:t>毛</a:t>
            </a:r>
            <a:r>
              <a:rPr lang="zh-CN" altLang="zh-CN" sz="2400" b="1" kern="100" dirty="0">
                <a:solidFill>
                  <a:srgbClr val="3366FF"/>
                </a:solidFill>
                <a:latin typeface="宋体"/>
                <a:cs typeface="宋体"/>
              </a:rPr>
              <a:t>澤東</a:t>
            </a:r>
            <a:r>
              <a:rPr lang="en-US" altLang="zh-CN" sz="2400" b="1" kern="100" dirty="0">
                <a:solidFill>
                  <a:srgbClr val="3366FF"/>
                </a:solidFill>
                <a:latin typeface="楷体_GB2312"/>
                <a:cs typeface="楷体_GB2312"/>
              </a:rPr>
              <a:t>)</a:t>
            </a:r>
            <a:endParaRPr lang="zh-CN" altLang="zh-CN" sz="1050" kern="100" dirty="0">
              <a:solidFill>
                <a:srgbClr val="3366FF"/>
              </a:solidFill>
              <a:latin typeface="宋体"/>
              <a:cs typeface="Courier New"/>
            </a:endParaRPr>
          </a:p>
          <a:p>
            <a:pPr indent="610235" algn="just">
              <a:lnSpc>
                <a:spcPts val="3800"/>
              </a:lnSpc>
              <a:spcAft>
                <a:spcPts val="0"/>
              </a:spcAft>
              <a:tabLst>
                <a:tab pos="1350645" algn="l"/>
                <a:tab pos="3870960" algn="l"/>
              </a:tabLst>
            </a:pPr>
            <a:r>
              <a:rPr lang="en-US" altLang="zh-CN" sz="2400" b="1" kern="100" dirty="0">
                <a:solidFill>
                  <a:srgbClr val="3366FF"/>
                </a:solidFill>
                <a:latin typeface="宋体"/>
                <a:ea typeface="华文行楷"/>
                <a:cs typeface="Times New Roman"/>
              </a:rPr>
              <a:t>②</a:t>
            </a:r>
            <a:r>
              <a:rPr lang="zh-CN" altLang="zh-CN" sz="2400" b="1" kern="100" dirty="0">
                <a:solidFill>
                  <a:srgbClr val="3366FF"/>
                </a:solidFill>
                <a:latin typeface="Times New Roman"/>
                <a:ea typeface="华文行楷"/>
                <a:cs typeface="Times New Roman"/>
              </a:rPr>
              <a:t>毛泽东书法别具一格，自有一股雄放之气，汪洋恣肆，一泻千里。</a:t>
            </a:r>
            <a:endParaRPr lang="zh-CN" altLang="zh-CN" sz="1050" kern="100" dirty="0">
              <a:solidFill>
                <a:srgbClr val="3366FF"/>
              </a:solidFill>
              <a:effectLst/>
              <a:latin typeface="宋体"/>
              <a:cs typeface="Courier New"/>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1204887"/>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cs typeface="Courier New"/>
              </a:rPr>
              <a:t>3.</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课外阅读毛泽东的诗词，找出你认为有精彩炼字艺术的词语相互交流。</a:t>
            </a:r>
            <a:endParaRPr lang="zh-CN" altLang="zh-CN" sz="1050" kern="100" dirty="0">
              <a:effectLst/>
              <a:latin typeface="宋体"/>
              <a:cs typeface="Courier New"/>
            </a:endParaRPr>
          </a:p>
        </p:txBody>
      </p:sp>
      <p:sp>
        <p:nvSpPr>
          <p:cNvPr id="3" name="矩形 2"/>
          <p:cNvSpPr>
            <a:spLocks noChangeArrowheads="1"/>
          </p:cNvSpPr>
          <p:nvPr/>
        </p:nvSpPr>
        <p:spPr bwMode="auto">
          <a:xfrm>
            <a:off x="515287" y="1772532"/>
            <a:ext cx="11304749"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a:solidFill>
                  <a:srgbClr val="3366FF"/>
                </a:solidFill>
                <a:latin typeface="Times New Roman"/>
                <a:ea typeface="华文行楷"/>
                <a:cs typeface="Times New Roman"/>
              </a:rPr>
              <a:t>诗歌炼字除了关注动词外，还要注意一些修饰语、叠词等。</a:t>
            </a:r>
            <a:endParaRPr lang="zh-CN" altLang="zh-CN" sz="1050" kern="100">
              <a:solidFill>
                <a:srgbClr val="3366FF"/>
              </a:solidFill>
              <a:effectLst/>
              <a:latin typeface="宋体"/>
              <a:cs typeface="Courier New"/>
            </a:endParaRPr>
          </a:p>
        </p:txBody>
      </p:sp>
      <p:sp>
        <p:nvSpPr>
          <p:cNvPr id="4" name="矩形 3"/>
          <p:cNvSpPr>
            <a:spLocks noChangeArrowheads="1"/>
          </p:cNvSpPr>
          <p:nvPr/>
        </p:nvSpPr>
        <p:spPr bwMode="auto">
          <a:xfrm>
            <a:off x="515287" y="2366908"/>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如《水调歌头</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游泳》</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一桥飞架南北，天堑变通途</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中的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飞</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字，不仅写出了大桥兴建的飞快速度，和即将见到的大桥凌空的雄伟形象，而且写出了一桥贯通大江南北的历史意义；再如《采桑子·重阳》</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一年一度秋风劲</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中的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劲</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字，力度极强，写出秋风摧枯拉朽、驱陈除腐的凌厉威猛之势，笔力雄悍，极有刚健劲道之美。</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18239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41286" y="1359403"/>
            <a:ext cx="11417796"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宋体"/>
                <a:ea typeface="黑体"/>
                <a:cs typeface="Times New Roman"/>
              </a:rPr>
              <a:t>任务探究三　雄视千古，总览寰宇——毛泽东诗词中的革命豪情</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毛泽东是伟大的革命家、政治家、军事家、思想家，同时又是独领风骚的诗词巨匠。毛泽东诗词想象丰富、气势磅礴、寓意深刻、意境高远，充满了革命的现实主义和浪漫主义精神，是中国革命和建设艰辛历程的艺术再现，弘扬了中华优秀传统文化和社会主义先进文化。</a:t>
            </a:r>
            <a:endParaRPr lang="zh-CN" altLang="zh-CN" sz="1050" kern="100" dirty="0">
              <a:effectLst/>
              <a:latin typeface="宋体"/>
              <a:cs typeface="Courier New"/>
            </a:endParaRPr>
          </a:p>
        </p:txBody>
      </p:sp>
    </p:spTree>
    <p:extLst>
      <p:ext uri="{BB962C8B-B14F-4D97-AF65-F5344CB8AC3E}">
        <p14:creationId xmlns:p14="http://schemas.microsoft.com/office/powerpoint/2010/main" val="17182393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84197" y="717149"/>
            <a:ext cx="11531974"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ctr">
              <a:lnSpc>
                <a:spcPct val="150000"/>
              </a:lnSpc>
              <a:spcAft>
                <a:spcPts val="0"/>
              </a:spcAft>
              <a:tabLst>
                <a:tab pos="135064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《沁园春</a:t>
            </a:r>
            <a:r>
              <a:rPr lang="en-US" altLang="zh-CN" sz="2400" b="1" kern="100" dirty="0">
                <a:latin typeface="Times New Roman"/>
                <a:cs typeface="Courier New"/>
              </a:rPr>
              <a:t>·</a:t>
            </a:r>
            <a:r>
              <a:rPr lang="zh-CN" altLang="zh-CN" sz="2400" b="1" kern="100" dirty="0">
                <a:latin typeface="Times New Roman"/>
                <a:cs typeface="Times New Roman"/>
              </a:rPr>
              <a:t>长沙》一词让我们看到了词人高大的形象，本词是怎样塑造这一高大形象的？</a:t>
            </a:r>
            <a:endParaRPr lang="zh-CN" altLang="zh-CN" sz="1050" kern="100" dirty="0">
              <a:effectLst/>
              <a:latin typeface="宋体"/>
              <a:cs typeface="Courier New"/>
            </a:endParaRPr>
          </a:p>
        </p:txBody>
      </p:sp>
      <p:sp>
        <p:nvSpPr>
          <p:cNvPr id="3" name="矩形 2"/>
          <p:cNvSpPr>
            <a:spLocks noChangeArrowheads="1"/>
          </p:cNvSpPr>
          <p:nvPr/>
        </p:nvSpPr>
        <p:spPr bwMode="auto">
          <a:xfrm>
            <a:off x="467182" y="2352979"/>
            <a:ext cx="11417796"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词的上阕，主要通过几个动词来表现。</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独立</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二字，让我们看到了词人的卓然超逸；</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看</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字领起所写的景物，表现了词人高瞻远瞩、洞察一切的政治眼光；一</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怅</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问</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，表明词人对革命前途的深切关注和敢于担当的非凡气魄与胆量。</a:t>
            </a:r>
            <a:r>
              <a:rPr lang="zh-CN"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词的下阕，主要通过再现</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同学少年</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的群体形象来表现。这里虽无一处写词人自己，但词人的身影却又随处可见，表现了词人早年的革命气魄和精神。这样，词人的自我形象在写景、叙事中得到了充分的体现。</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18239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84197" y="1448747"/>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cs typeface="Courier New"/>
              </a:rPr>
              <a:t>2.</a:t>
            </a:r>
            <a:r>
              <a:rPr lang="zh-CN" altLang="zh-CN" sz="2400" b="1" kern="100" dirty="0">
                <a:latin typeface="Times New Roman"/>
                <a:cs typeface="Times New Roman"/>
              </a:rPr>
              <a:t>本词结尾三句有什么深刻含意？</a:t>
            </a:r>
            <a:endParaRPr lang="zh-CN" altLang="zh-CN" sz="1050" kern="100" dirty="0">
              <a:effectLst/>
              <a:latin typeface="宋体"/>
              <a:cs typeface="Courier New"/>
            </a:endParaRPr>
          </a:p>
        </p:txBody>
      </p:sp>
      <p:sp>
        <p:nvSpPr>
          <p:cNvPr id="3" name="矩形 2"/>
          <p:cNvSpPr>
            <a:spLocks noChangeArrowheads="1"/>
          </p:cNvSpPr>
          <p:nvPr/>
        </p:nvSpPr>
        <p:spPr bwMode="auto">
          <a:xfrm>
            <a:off x="550210" y="2003140"/>
            <a:ext cx="1130474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这三句有对同学的亲切追问、深情怀念，也有对战友的警醒和勉励。</a:t>
            </a: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词人用这一问句激励所有革命者应该保持革命的蓬勃朝气，做革命的中流砥柱。</a:t>
            </a:r>
            <a:r>
              <a:rPr lang="en-US"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含蓄地回答了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谁主沉浮</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的问题，表明自己要像祖逖</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中流击楫</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那样，勇敢地投身于革命风浪中，担负起主宰国家前途命运的重任，表现振兴中华的志向。</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18239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1268724"/>
            <a:ext cx="11647294" cy="168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3.</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根据下面的推荐篇目，阅读交流毛泽东的诗词，找出诗词中最能体现革命情怀的句子并赏析。</a:t>
            </a:r>
            <a:endParaRPr lang="zh-CN" altLang="zh-CN" sz="1050" kern="100" dirty="0">
              <a:latin typeface="宋体"/>
              <a:cs typeface="Courier New"/>
            </a:endParaRPr>
          </a:p>
          <a:p>
            <a:pPr marL="252000" indent="-457200" algn="just">
              <a:lnSpc>
                <a:spcPct val="150000"/>
              </a:lnSpc>
              <a:spcAft>
                <a:spcPts val="0"/>
              </a:spcAft>
              <a:tabLst>
                <a:tab pos="1350645" algn="l"/>
                <a:tab pos="3870960" algn="l"/>
              </a:tabLst>
            </a:pPr>
            <a:r>
              <a:rPr lang="en-US" altLang="zh-CN" sz="2400" b="1" kern="100" dirty="0">
                <a:latin typeface="Times New Roman"/>
                <a:cs typeface="Times New Roman"/>
              </a:rPr>
              <a:t>	</a:t>
            </a:r>
            <a:r>
              <a:rPr lang="zh-CN" altLang="zh-CN" sz="2400" b="1" kern="100" dirty="0">
                <a:latin typeface="Times New Roman"/>
                <a:cs typeface="Times New Roman"/>
              </a:rPr>
              <a:t>推荐篇目：</a:t>
            </a:r>
            <a:r>
              <a:rPr lang="zh-CN" altLang="zh-CN" sz="2400" b="1" kern="100" dirty="0">
                <a:latin typeface="Times New Roman"/>
                <a:ea typeface="楷体_GB2312"/>
                <a:cs typeface="Times New Roman"/>
              </a:rPr>
              <a:t>《西江月</a:t>
            </a:r>
            <a:r>
              <a:rPr lang="en-US" altLang="zh-CN" sz="2400" b="1" kern="100" dirty="0">
                <a:latin typeface="Times New Roman"/>
                <a:ea typeface="楷体_GB2312"/>
                <a:cs typeface="Courier New"/>
              </a:rPr>
              <a:t>·</a:t>
            </a:r>
            <a:r>
              <a:rPr lang="zh-CN" altLang="zh-CN" sz="2400" b="1" kern="100" dirty="0">
                <a:latin typeface="Times New Roman"/>
                <a:ea typeface="楷体_GB2312"/>
                <a:cs typeface="Times New Roman"/>
              </a:rPr>
              <a:t>井冈山》《忆秦娥</a:t>
            </a:r>
            <a:r>
              <a:rPr lang="en-US" altLang="zh-CN" sz="2400" b="1" kern="100" dirty="0">
                <a:latin typeface="Times New Roman"/>
                <a:ea typeface="楷体_GB2312"/>
                <a:cs typeface="Courier New"/>
              </a:rPr>
              <a:t>·</a:t>
            </a:r>
            <a:r>
              <a:rPr lang="zh-CN" altLang="zh-CN" sz="2400" b="1" kern="100" dirty="0">
                <a:latin typeface="Times New Roman"/>
                <a:ea typeface="楷体_GB2312"/>
                <a:cs typeface="Times New Roman"/>
              </a:rPr>
              <a:t>娄山关》《清平乐</a:t>
            </a:r>
            <a:r>
              <a:rPr lang="en-US" altLang="zh-CN" sz="2400" b="1" kern="100" dirty="0">
                <a:latin typeface="Times New Roman"/>
                <a:ea typeface="楷体_GB2312"/>
                <a:cs typeface="Courier New"/>
              </a:rPr>
              <a:t>·</a:t>
            </a:r>
            <a:r>
              <a:rPr lang="zh-CN" altLang="zh-CN" sz="2400" b="1" kern="100" dirty="0">
                <a:latin typeface="Times New Roman"/>
                <a:ea typeface="楷体_GB2312"/>
                <a:cs typeface="Times New Roman"/>
              </a:rPr>
              <a:t>六盘山》</a:t>
            </a:r>
            <a:endParaRPr lang="zh-CN" altLang="zh-CN" sz="1050" kern="100" dirty="0">
              <a:effectLst/>
              <a:latin typeface="宋体"/>
              <a:cs typeface="Courier New"/>
            </a:endParaRPr>
          </a:p>
        </p:txBody>
      </p:sp>
      <p:sp>
        <p:nvSpPr>
          <p:cNvPr id="3" name="矩形 2"/>
          <p:cNvSpPr>
            <a:spLocks noChangeArrowheads="1"/>
          </p:cNvSpPr>
          <p:nvPr/>
        </p:nvSpPr>
        <p:spPr bwMode="auto">
          <a:xfrm>
            <a:off x="493686" y="2916507"/>
            <a:ext cx="11417796"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能体现革命情怀的句子：</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敌军围困万千重，我自岿然不动；</a:t>
            </a: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雄关漫道真如铁，而今迈步从头越；</a:t>
            </a:r>
            <a:r>
              <a:rPr lang="en-US"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不到长城非好汉，屈指行程二万。</a:t>
            </a:r>
            <a:endParaRPr lang="zh-CN" altLang="zh-CN" sz="1050" kern="100" dirty="0">
              <a:solidFill>
                <a:srgbClr val="FF0000"/>
              </a:solidFill>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cs typeface="Times New Roman"/>
              </a:rPr>
              <a:t>赏析略。</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18239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908678"/>
            <a:ext cx="11647294"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任务群阅读与实践</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latin typeface="Times New Roman"/>
                <a:cs typeface="Times New Roman"/>
              </a:rPr>
              <a:t>阅读下面三首诗歌，并结合《沁园春</a:t>
            </a:r>
            <a:r>
              <a:rPr lang="en-US" altLang="zh-CN" sz="2400" b="1" kern="100" dirty="0">
                <a:latin typeface="Times New Roman"/>
                <a:cs typeface="Courier New"/>
              </a:rPr>
              <a:t>·</a:t>
            </a:r>
            <a:r>
              <a:rPr lang="zh-CN" altLang="zh-CN" sz="2400" b="1" kern="100" dirty="0">
                <a:latin typeface="Times New Roman"/>
                <a:cs typeface="Times New Roman"/>
              </a:rPr>
              <a:t>长沙》的学习内容，完成后面的学习任务。</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山居秋暝</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cs typeface="Times New Roman"/>
              </a:rPr>
              <a:t>王　维</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空山新雨后，天气晚来秋。</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明月松间照，清泉石上流。</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竹喧归浣女，莲动下渔舟。</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随意春芳歇，王孙自可留。</a:t>
            </a:r>
            <a:endParaRPr lang="zh-CN" altLang="zh-CN" sz="1050" kern="100" dirty="0">
              <a:effectLst/>
              <a:latin typeface="宋体"/>
              <a:cs typeface="Courier New"/>
            </a:endParaRPr>
          </a:p>
        </p:txBody>
      </p:sp>
    </p:spTree>
    <p:extLst>
      <p:ext uri="{BB962C8B-B14F-4D97-AF65-F5344CB8AC3E}">
        <p14:creationId xmlns:p14="http://schemas.microsoft.com/office/powerpoint/2010/main" val="17182393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1088701"/>
            <a:ext cx="11647294"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天净沙</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秋思</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cs typeface="Times New Roman"/>
              </a:rPr>
              <a:t>马致远</a:t>
            </a:r>
            <a:endParaRPr lang="zh-CN" altLang="zh-CN" sz="1050" kern="100" dirty="0">
              <a:latin typeface="宋体"/>
              <a:cs typeface="Courier New"/>
            </a:endParaRPr>
          </a:p>
          <a:p>
            <a:pPr indent="45720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枯藤老树昏鸦，小桥流水人家，古道西风瘦马。夕阳西下，断肠人在天涯。</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题菊花</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cs typeface="Times New Roman"/>
              </a:rPr>
              <a:t>黄　巢</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飒飒西风满院栽，蕊寒香冷蝶难来。</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楷体_GB2312"/>
                <a:cs typeface="Times New Roman"/>
              </a:rPr>
              <a:t>他年我若为青帝，报与桃花一处开。</a:t>
            </a:r>
            <a:endParaRPr lang="zh-CN" altLang="zh-CN" sz="1050" kern="100" dirty="0">
              <a:effectLst/>
              <a:latin typeface="宋体"/>
              <a:cs typeface="Courier New"/>
            </a:endParaRPr>
          </a:p>
        </p:txBody>
      </p:sp>
    </p:spTree>
    <p:extLst>
      <p:ext uri="{BB962C8B-B14F-4D97-AF65-F5344CB8AC3E}">
        <p14:creationId xmlns:p14="http://schemas.microsoft.com/office/powerpoint/2010/main" val="17182393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1628770"/>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《山居秋暝》一诗颔联以工整的对句和传神的笔墨描绘了一幅气韵生动的图画，可谓有声有色，清爽空灵，请发挥想象描绘出这动人的画面。</a:t>
            </a:r>
            <a:endParaRPr lang="zh-CN" altLang="zh-CN" sz="1050" kern="100" dirty="0">
              <a:effectLst/>
              <a:latin typeface="宋体"/>
              <a:cs typeface="Courier New"/>
            </a:endParaRPr>
          </a:p>
        </p:txBody>
      </p:sp>
      <p:sp>
        <p:nvSpPr>
          <p:cNvPr id="3" name="矩形 2"/>
          <p:cNvSpPr>
            <a:spLocks noChangeArrowheads="1"/>
          </p:cNvSpPr>
          <p:nvPr/>
        </p:nvSpPr>
        <p:spPr bwMode="auto">
          <a:xfrm>
            <a:off x="493686" y="2690280"/>
            <a:ext cx="11417796"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a:solidFill>
                  <a:srgbClr val="FF0000"/>
                </a:solidFill>
                <a:latin typeface="Times New Roman"/>
                <a:ea typeface="黑体"/>
                <a:cs typeface="Times New Roman"/>
              </a:rPr>
              <a:t>答案　</a:t>
            </a:r>
            <a:r>
              <a:rPr lang="zh-CN" altLang="zh-CN" sz="2400" b="1" kern="100">
                <a:solidFill>
                  <a:srgbClr val="FF0000"/>
                </a:solidFill>
                <a:latin typeface="Times New Roman"/>
                <a:cs typeface="Times New Roman"/>
              </a:rPr>
              <a:t>皎洁的月亮，洒下水一般明净的光辉，照在松林之间；清澈的泉水，在石上潺潺流淌，发出悦耳的响声，像一幅恬静优美的山水图画。</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意近即可</a:t>
            </a:r>
            <a:r>
              <a:rPr lang="en-US" altLang="zh-CN" sz="2400" b="1" kern="100" dirty="0">
                <a:solidFill>
                  <a:srgbClr val="FF0000"/>
                </a:solidFill>
                <a:latin typeface="Times New Roman"/>
                <a:cs typeface="Courier New"/>
              </a:rPr>
              <a:t>)</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18239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44928"/>
            <a:ext cx="11647294"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悲秋是中国古典诗赋的传统主题。在历代诗人、作家的笔下，</a:t>
            </a:r>
            <a:r>
              <a:rPr lang="zh-CN" altLang="zh-CN" sz="2400" b="1" kern="100" dirty="0">
                <a:latin typeface="宋体"/>
                <a:cs typeface="Times New Roman"/>
              </a:rPr>
              <a:t>“</a:t>
            </a:r>
            <a:r>
              <a:rPr lang="zh-CN" altLang="zh-CN" sz="2400" b="1" kern="100" dirty="0">
                <a:latin typeface="Times New Roman"/>
                <a:cs typeface="Times New Roman"/>
              </a:rPr>
              <a:t>悲</a:t>
            </a:r>
            <a:r>
              <a:rPr lang="zh-CN" altLang="zh-CN" sz="2400" b="1" kern="100" dirty="0">
                <a:latin typeface="宋体"/>
                <a:cs typeface="Times New Roman"/>
              </a:rPr>
              <a:t>”</a:t>
            </a:r>
            <a:r>
              <a:rPr lang="zh-CN" altLang="zh-CN" sz="2400" b="1" kern="100" dirty="0">
                <a:latin typeface="Times New Roman"/>
                <a:cs typeface="Times New Roman"/>
              </a:rPr>
              <a:t>和</a:t>
            </a:r>
            <a:r>
              <a:rPr lang="zh-CN" altLang="zh-CN" sz="2400" b="1" kern="100" dirty="0">
                <a:latin typeface="宋体"/>
                <a:cs typeface="Times New Roman"/>
              </a:rPr>
              <a:t>“</a:t>
            </a:r>
            <a:r>
              <a:rPr lang="zh-CN" altLang="zh-CN" sz="2400" b="1" kern="100" dirty="0">
                <a:latin typeface="Times New Roman"/>
                <a:cs typeface="Times New Roman"/>
              </a:rPr>
              <a:t>秋</a:t>
            </a:r>
            <a:r>
              <a:rPr lang="zh-CN" altLang="zh-CN" sz="2400" b="1" kern="100" dirty="0">
                <a:latin typeface="宋体"/>
                <a:cs typeface="Times New Roman"/>
              </a:rPr>
              <a:t>”</a:t>
            </a:r>
            <a:r>
              <a:rPr lang="zh-CN" altLang="zh-CN" sz="2400" b="1" kern="100" dirty="0">
                <a:latin typeface="Times New Roman"/>
                <a:cs typeface="Times New Roman"/>
              </a:rPr>
              <a:t>永远难以分开，借秋景来托怨情、兴别恨。上面几首经典的咏秋作品，和《沁园春·长沙》比较一下，在</a:t>
            </a:r>
            <a:r>
              <a:rPr lang="zh-CN" altLang="zh-CN" sz="2400" b="1" u="sng" kern="100" dirty="0">
                <a:latin typeface="Times New Roman"/>
                <a:ea typeface="黑体"/>
                <a:cs typeface="Times New Roman"/>
              </a:rPr>
              <a:t>营造的意境上</a:t>
            </a:r>
            <a:r>
              <a:rPr lang="zh-CN" altLang="zh-CN" sz="2400" b="1" kern="100" dirty="0">
                <a:latin typeface="Times New Roman"/>
                <a:cs typeface="Times New Roman"/>
              </a:rPr>
              <a:t>有什么不同？</a:t>
            </a:r>
            <a:endParaRPr lang="zh-CN" altLang="zh-CN" sz="1050" kern="100" dirty="0">
              <a:effectLst/>
              <a:latin typeface="宋体"/>
              <a:cs typeface="Courier New"/>
            </a:endParaRPr>
          </a:p>
        </p:txBody>
      </p:sp>
      <p:sp>
        <p:nvSpPr>
          <p:cNvPr id="4" name="矩形 3"/>
          <p:cNvSpPr>
            <a:spLocks noChangeArrowheads="1"/>
          </p:cNvSpPr>
          <p:nvPr/>
        </p:nvSpPr>
        <p:spPr bwMode="auto">
          <a:xfrm>
            <a:off x="467182" y="2225890"/>
            <a:ext cx="11417796"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3366FF"/>
                </a:solidFill>
                <a:latin typeface="Times New Roman"/>
                <a:ea typeface="华文行楷"/>
                <a:cs typeface="Times New Roman"/>
              </a:rPr>
              <a:t>同是写秋，意境不同，必然要从知人论世的角度思考问题。</a:t>
            </a:r>
            <a:endParaRPr lang="zh-CN" altLang="zh-CN" sz="1050" kern="100" dirty="0">
              <a:solidFill>
                <a:srgbClr val="3366FF"/>
              </a:solidFill>
              <a:effectLst/>
              <a:latin typeface="宋体"/>
              <a:cs typeface="Courier New"/>
            </a:endParaRPr>
          </a:p>
        </p:txBody>
      </p:sp>
      <p:sp>
        <p:nvSpPr>
          <p:cNvPr id="5" name="矩形 4"/>
          <p:cNvSpPr>
            <a:spLocks noChangeArrowheads="1"/>
          </p:cNvSpPr>
          <p:nvPr/>
        </p:nvSpPr>
        <p:spPr bwMode="auto">
          <a:xfrm>
            <a:off x="444946" y="2825415"/>
            <a:ext cx="11531974"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王维的《山居秋暝》，描绘了秋天傍晚新雨后的山村景色，勾勒出一幅幽静清新的美好图画；马致远的《天净沙</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秋思》，描绘出秋风中的游子倍感秋天的萧条和冷落的意境；黄巢的《题菊花》，写出了这样一种情怀：作者既悲菊花在秋天的清冷，又要改变它的命运，让菊花与桃花一起在蜂飞蝶舞的春天开放。作为农民起义的领袖，黄巢的诗体现了一种抗争的精神。而毛泽东笔下的秋景，光明、绚丽、壮美，能激发人昂扬、奋发、热烈的情绪，实乃博大胸襟、昂扬乐观的革命精神的体现。</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18239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26537" y="587316"/>
            <a:ext cx="11647294" cy="2238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350645" algn="l"/>
                <a:tab pos="3870960" algn="l"/>
              </a:tabLst>
            </a:pPr>
            <a:r>
              <a:rPr lang="en-US" altLang="zh-CN" sz="2400" b="1" kern="100" dirty="0">
                <a:latin typeface="Times New Roman"/>
                <a:cs typeface="Courier New"/>
              </a:rPr>
              <a:t>3.</a:t>
            </a:r>
            <a:r>
              <a:rPr lang="zh-CN" altLang="zh-CN" sz="2400" b="1" kern="100" dirty="0">
                <a:latin typeface="Times New Roman"/>
                <a:cs typeface="Times New Roman"/>
              </a:rPr>
              <a:t>下面是古今专家对《沁园春</a:t>
            </a:r>
            <a:r>
              <a:rPr lang="en-US" altLang="zh-CN" sz="2400" b="1" kern="100" dirty="0">
                <a:latin typeface="Times New Roman"/>
                <a:cs typeface="Courier New"/>
              </a:rPr>
              <a:t>·</a:t>
            </a:r>
            <a:r>
              <a:rPr lang="zh-CN" altLang="zh-CN" sz="2400" b="1" kern="100" dirty="0">
                <a:latin typeface="Times New Roman"/>
                <a:cs typeface="Times New Roman"/>
              </a:rPr>
              <a:t>长沙》和《题菊花》的评点，你对这些观点持什么看法？任选一则阐述一下你的理由。</a:t>
            </a:r>
            <a:endParaRPr lang="zh-CN" altLang="zh-CN" sz="1050" kern="100" dirty="0">
              <a:latin typeface="宋体"/>
              <a:cs typeface="Courier New"/>
            </a:endParaRPr>
          </a:p>
          <a:p>
            <a:pPr marL="252000" indent="-457200" algn="just">
              <a:lnSpc>
                <a:spcPct val="150000"/>
              </a:lnSpc>
              <a:spcAft>
                <a:spcPts val="0"/>
              </a:spcAft>
              <a:tabLst>
                <a:tab pos="1350645" algn="l"/>
                <a:tab pos="3870960" algn="l"/>
              </a:tabLst>
            </a:pPr>
            <a:r>
              <a:rPr lang="en-US" altLang="zh-CN" sz="2400" b="1" kern="100" dirty="0">
                <a:latin typeface="宋体"/>
                <a:cs typeface="Times New Roman"/>
              </a:rPr>
              <a:t>	①</a:t>
            </a:r>
            <a:r>
              <a:rPr lang="zh-CN" altLang="zh-CN" sz="2400" b="1" kern="100" dirty="0">
                <a:latin typeface="Times New Roman"/>
                <a:cs typeface="Times New Roman"/>
              </a:rPr>
              <a:t>现任湖州市中学语文研究会副会长莫银火：豪气干云</a:t>
            </a:r>
            <a:r>
              <a:rPr lang="en-US" altLang="zh-CN" sz="2400" b="1" kern="100" dirty="0">
                <a:latin typeface="Times New Roman"/>
                <a:cs typeface="Courier New"/>
              </a:rPr>
              <a:t>(</a:t>
            </a:r>
            <a:r>
              <a:rPr lang="zh-CN" altLang="zh-CN" sz="2400" b="1" kern="100" dirty="0">
                <a:latin typeface="Times New Roman"/>
                <a:cs typeface="Times New Roman"/>
              </a:rPr>
              <a:t>毛泽东《沁园春</a:t>
            </a:r>
            <a:r>
              <a:rPr lang="en-US" altLang="zh-CN" sz="2400" b="1" kern="100" dirty="0">
                <a:latin typeface="Times New Roman"/>
                <a:cs typeface="Courier New"/>
              </a:rPr>
              <a:t>·</a:t>
            </a:r>
            <a:r>
              <a:rPr lang="zh-CN" altLang="zh-CN" sz="2400" b="1" kern="100" dirty="0">
                <a:latin typeface="Times New Roman"/>
                <a:cs typeface="Times New Roman"/>
              </a:rPr>
              <a:t>长沙》</a:t>
            </a:r>
            <a:r>
              <a:rPr lang="en-US" altLang="zh-CN" sz="2400" b="1" kern="100" dirty="0">
                <a:latin typeface="Times New Roman"/>
                <a:cs typeface="Courier New"/>
              </a:rPr>
              <a:t>)</a:t>
            </a:r>
            <a:r>
              <a:rPr lang="zh-CN" altLang="zh-CN" sz="2400" b="1" kern="100" dirty="0">
                <a:latin typeface="Times New Roman"/>
                <a:cs typeface="Times New Roman"/>
              </a:rPr>
              <a:t>。</a:t>
            </a:r>
            <a:endParaRPr lang="zh-CN" altLang="zh-CN" sz="1050" kern="100" dirty="0">
              <a:latin typeface="宋体"/>
              <a:cs typeface="Courier New"/>
            </a:endParaRPr>
          </a:p>
          <a:p>
            <a:pPr marL="252000" indent="-457200" algn="just">
              <a:lnSpc>
                <a:spcPct val="150000"/>
              </a:lnSpc>
              <a:spcAft>
                <a:spcPts val="0"/>
              </a:spcAft>
              <a:tabLst>
                <a:tab pos="1350645" algn="l"/>
                <a:tab pos="3870960" algn="l"/>
              </a:tabLst>
            </a:pPr>
            <a:r>
              <a:rPr lang="en-US" altLang="zh-CN" sz="2400" b="1" kern="100" dirty="0">
                <a:latin typeface="宋体"/>
                <a:cs typeface="Times New Roman"/>
              </a:rPr>
              <a:t>	②</a:t>
            </a:r>
            <a:r>
              <a:rPr lang="zh-CN" altLang="zh-CN" sz="2400" b="1" kern="100" dirty="0">
                <a:latin typeface="Times New Roman"/>
                <a:cs typeface="Times New Roman"/>
              </a:rPr>
              <a:t>张端义《贵耳集》：跋扈之意</a:t>
            </a:r>
            <a:r>
              <a:rPr lang="en-US" altLang="zh-CN" sz="2400" b="1" kern="100" dirty="0">
                <a:latin typeface="Times New Roman"/>
                <a:cs typeface="Courier New"/>
              </a:rPr>
              <a:t>(</a:t>
            </a:r>
            <a:r>
              <a:rPr lang="zh-CN" altLang="zh-CN" sz="2400" b="1" kern="100" dirty="0">
                <a:latin typeface="Times New Roman"/>
                <a:cs typeface="Times New Roman"/>
              </a:rPr>
              <a:t>黄巢《题菊花》</a:t>
            </a:r>
            <a:r>
              <a:rPr lang="en-US" altLang="zh-CN" sz="2400" b="1" kern="100" dirty="0">
                <a:latin typeface="Times New Roman"/>
                <a:cs typeface="Courier New"/>
              </a:rPr>
              <a:t>)</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3" name="矩形 2"/>
          <p:cNvSpPr>
            <a:spLocks noChangeArrowheads="1"/>
          </p:cNvSpPr>
          <p:nvPr/>
        </p:nvSpPr>
        <p:spPr bwMode="auto">
          <a:xfrm>
            <a:off x="438940" y="2768720"/>
            <a:ext cx="11417796"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《沁园春·长沙》中的秋景，光明、绚丽、壮美，能激发人昂扬、奋发、热烈的情绪，是词人博大胸襟、昂扬乐观的革命精神的体现，可以称得上是</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豪气干云</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endParaRPr lang="zh-CN" altLang="zh-CN" sz="1050" kern="100" dirty="0">
              <a:solidFill>
                <a:srgbClr val="FF0000"/>
              </a:solidFill>
              <a:latin typeface="宋体"/>
              <a:cs typeface="Courier New"/>
            </a:endParaRPr>
          </a:p>
          <a:p>
            <a:pPr>
              <a:lnSpc>
                <a:spcPct val="150000"/>
              </a:lnSpc>
              <a:tabLst>
                <a:tab pos="1350645" algn="l"/>
                <a:tab pos="3870960" algn="l"/>
              </a:tabLst>
            </a:pPr>
            <a:r>
              <a:rPr lang="zh-CN" altLang="zh-CN" sz="2400" b="1" kern="100" dirty="0">
                <a:solidFill>
                  <a:srgbClr val="FF0000"/>
                </a:solidFill>
                <a:latin typeface="Times New Roman"/>
                <a:cs typeface="Times New Roman"/>
              </a:rPr>
              <a:t>《题菊花》托物言志，抒发了诗人力图主宰社会的豪迈思想，这种对不公正</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天道</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的大胆否定和对理想中的美好世界的热烈憧憬，集中地反映出农民阶级领袖人物推翻旧政权的豪迈意志和信心。</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跋扈</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二字其实是对诗人这种抗争精神的评价。</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18239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84197" y="1395386"/>
            <a:ext cx="11531974"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二、知背景</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这首词作于</a:t>
            </a:r>
            <a:r>
              <a:rPr lang="en-US" altLang="zh-CN" sz="2400" b="1" kern="100" dirty="0">
                <a:latin typeface="Times New Roman"/>
                <a:cs typeface="Courier New"/>
              </a:rPr>
              <a:t>1925</a:t>
            </a:r>
            <a:r>
              <a:rPr lang="zh-CN" altLang="zh-CN" sz="2400" b="1" kern="100" dirty="0">
                <a:latin typeface="Times New Roman"/>
                <a:cs typeface="Times New Roman"/>
              </a:rPr>
              <a:t>年。当时革命运动正在蓬勃发展，五卅运动与省港大罢工相继爆发，农民运动蓬勃兴起。毛泽东直接领导了湖南的农民运动，创建了湖南第一个党支部</a:t>
            </a:r>
            <a:r>
              <a:rPr lang="en-US" altLang="zh-CN" sz="2400" b="1" kern="100" dirty="0">
                <a:latin typeface="Times New Roman"/>
                <a:cs typeface="Courier New"/>
              </a:rPr>
              <a:t>——</a:t>
            </a:r>
            <a:r>
              <a:rPr lang="zh-CN" altLang="zh-CN" sz="2400" b="1" kern="100" dirty="0">
                <a:latin typeface="Times New Roman"/>
                <a:cs typeface="Times New Roman"/>
              </a:rPr>
              <a:t>韶山支部。国共两党的统一战线已经建立，广东革命政府已经在广州正式成立。是年秋天，毛泽东从韶山前往广州创办全国农民运动讲习所，途经长沙，重游橘子洲，触景生情，书就这首气势磅礴的革命词作。</a:t>
            </a:r>
            <a:endParaRPr lang="zh-CN" altLang="zh-CN" sz="1050" kern="100" dirty="0">
              <a:effectLst/>
              <a:latin typeface="宋体"/>
              <a:cs typeface="Courier New"/>
            </a:endParaRPr>
          </a:p>
        </p:txBody>
      </p:sp>
    </p:spTree>
    <p:extLst>
      <p:ext uri="{BB962C8B-B14F-4D97-AF65-F5344CB8AC3E}">
        <p14:creationId xmlns:p14="http://schemas.microsoft.com/office/powerpoint/2010/main" val="2549078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85405"/>
            <a:ext cx="11647294"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三、明文体</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词</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词，起源于隋唐，成形于五代，兴盛于两宋。最初称为</a:t>
            </a:r>
            <a:r>
              <a:rPr lang="en-US" altLang="zh-CN" sz="2400" b="1" kern="100" dirty="0">
                <a:latin typeface="宋体"/>
                <a:cs typeface="Times New Roman"/>
              </a:rPr>
              <a:t>“</a:t>
            </a:r>
            <a:r>
              <a:rPr lang="zh-CN" altLang="zh-CN" sz="2400" b="1" kern="100" dirty="0">
                <a:latin typeface="Times New Roman"/>
                <a:cs typeface="Times New Roman"/>
              </a:rPr>
              <a:t>诗余</a:t>
            </a:r>
            <a:r>
              <a:rPr lang="en-US" altLang="zh-CN" sz="2400" b="1" kern="100" dirty="0">
                <a:latin typeface="宋体"/>
                <a:cs typeface="Times New Roman"/>
              </a:rPr>
              <a:t>”“</a:t>
            </a:r>
            <a:r>
              <a:rPr lang="zh-CN" altLang="zh-CN" sz="2400" b="1" kern="100" dirty="0">
                <a:latin typeface="Times New Roman"/>
                <a:cs typeface="Times New Roman"/>
              </a:rPr>
              <a:t>长短句</a:t>
            </a:r>
            <a:r>
              <a:rPr lang="en-US" altLang="zh-CN" sz="2400" b="1" kern="100" dirty="0">
                <a:latin typeface="宋体"/>
                <a:cs typeface="Times New Roman"/>
              </a:rPr>
              <a:t>”“</a:t>
            </a:r>
            <a:r>
              <a:rPr lang="zh-CN" altLang="zh-CN" sz="2400" b="1" kern="100" dirty="0">
                <a:latin typeface="Times New Roman"/>
                <a:cs typeface="Times New Roman"/>
              </a:rPr>
              <a:t>乐府</a:t>
            </a:r>
            <a:r>
              <a:rPr lang="en-US" altLang="zh-CN" sz="2400" b="1" kern="100" dirty="0">
                <a:latin typeface="宋体"/>
                <a:cs typeface="Times New Roman"/>
              </a:rPr>
              <a:t>”“</a:t>
            </a:r>
            <a:r>
              <a:rPr lang="zh-CN" altLang="zh-CN" sz="2400" b="1" kern="100" dirty="0">
                <a:latin typeface="Times New Roman"/>
                <a:cs typeface="Times New Roman"/>
              </a:rPr>
              <a:t>曲词</a:t>
            </a:r>
            <a:r>
              <a:rPr lang="en-US" altLang="zh-CN" sz="2400" b="1" kern="100" dirty="0">
                <a:latin typeface="宋体"/>
                <a:cs typeface="Times New Roman"/>
              </a:rPr>
              <a:t>”“</a:t>
            </a:r>
            <a:r>
              <a:rPr lang="zh-CN" altLang="zh-CN" sz="2400" b="1" kern="100" dirty="0">
                <a:latin typeface="Times New Roman"/>
                <a:cs typeface="Times New Roman"/>
              </a:rPr>
              <a:t>曲子词</a:t>
            </a:r>
            <a:r>
              <a:rPr lang="en-US" altLang="zh-CN" sz="2400" b="1" kern="100" dirty="0">
                <a:latin typeface="宋体"/>
                <a:cs typeface="Times New Roman"/>
              </a:rPr>
              <a:t>”</a:t>
            </a:r>
            <a:r>
              <a:rPr lang="zh-CN" altLang="zh-CN" sz="2400" b="1" kern="100" dirty="0">
                <a:latin typeface="Times New Roman"/>
                <a:cs typeface="Times New Roman"/>
              </a:rPr>
              <a:t>。词有定调，调有定句，句有定字，字有定声。</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按其篇幅长短，可分为小令</a:t>
            </a:r>
            <a:r>
              <a:rPr lang="en-US" altLang="zh-CN" sz="2400" b="1" kern="100" dirty="0">
                <a:latin typeface="Times New Roman"/>
                <a:cs typeface="Courier New"/>
              </a:rPr>
              <a:t>(58</a:t>
            </a:r>
            <a:r>
              <a:rPr lang="zh-CN" altLang="zh-CN" sz="2400" b="1" kern="100" dirty="0">
                <a:latin typeface="Times New Roman"/>
                <a:cs typeface="Times New Roman"/>
              </a:rPr>
              <a:t>字以内</a:t>
            </a:r>
            <a:r>
              <a:rPr lang="en-US" altLang="zh-CN" sz="2400" b="1" kern="100" dirty="0">
                <a:latin typeface="Times New Roman"/>
                <a:cs typeface="Courier New"/>
              </a:rPr>
              <a:t>)</a:t>
            </a:r>
            <a:r>
              <a:rPr lang="zh-CN" altLang="zh-CN" sz="2400" b="1" kern="100" dirty="0">
                <a:latin typeface="Times New Roman"/>
                <a:cs typeface="Times New Roman"/>
              </a:rPr>
              <a:t>、中调</a:t>
            </a:r>
            <a:r>
              <a:rPr lang="en-US" altLang="zh-CN" sz="2400" b="1" kern="100" dirty="0">
                <a:latin typeface="Times New Roman"/>
                <a:cs typeface="Courier New"/>
              </a:rPr>
              <a:t>(59</a:t>
            </a:r>
            <a:r>
              <a:rPr lang="zh-CN" altLang="zh-CN" sz="2400" b="1" kern="100" dirty="0">
                <a:latin typeface="Times New Roman"/>
                <a:cs typeface="Times New Roman"/>
              </a:rPr>
              <a:t>字～</a:t>
            </a:r>
            <a:r>
              <a:rPr lang="en-US" altLang="zh-CN" sz="2400" b="1" kern="100" dirty="0">
                <a:latin typeface="Times New Roman"/>
                <a:cs typeface="Courier New"/>
              </a:rPr>
              <a:t>90</a:t>
            </a:r>
            <a:r>
              <a:rPr lang="zh-CN" altLang="zh-CN" sz="2400" b="1" kern="100" dirty="0">
                <a:latin typeface="Times New Roman"/>
                <a:cs typeface="Times New Roman"/>
              </a:rPr>
              <a:t>字</a:t>
            </a:r>
            <a:r>
              <a:rPr lang="en-US" altLang="zh-CN" sz="2400" b="1" kern="100" dirty="0">
                <a:latin typeface="Times New Roman"/>
                <a:cs typeface="Courier New"/>
              </a:rPr>
              <a:t>)</a:t>
            </a:r>
            <a:r>
              <a:rPr lang="zh-CN" altLang="zh-CN" sz="2400" b="1" kern="100" dirty="0">
                <a:latin typeface="Times New Roman"/>
                <a:cs typeface="Times New Roman"/>
              </a:rPr>
              <a:t>、长调</a:t>
            </a:r>
            <a:r>
              <a:rPr lang="en-US" altLang="zh-CN" sz="2400" b="1" kern="100" dirty="0">
                <a:latin typeface="Times New Roman"/>
                <a:cs typeface="Courier New"/>
              </a:rPr>
              <a:t>(91</a:t>
            </a:r>
            <a:r>
              <a:rPr lang="zh-CN" altLang="zh-CN" sz="2400" b="1" kern="100" dirty="0">
                <a:latin typeface="Times New Roman"/>
                <a:cs typeface="Times New Roman"/>
              </a:rPr>
              <a:t>字以上</a:t>
            </a:r>
            <a:r>
              <a:rPr lang="en-US" altLang="zh-CN" sz="2400" b="1" kern="100" dirty="0">
                <a:latin typeface="Times New Roman"/>
                <a:cs typeface="Courier New"/>
              </a:rPr>
              <a:t>)</a:t>
            </a:r>
            <a:r>
              <a:rPr lang="zh-CN" altLang="zh-CN" sz="2400" b="1" kern="100" dirty="0">
                <a:latin typeface="Times New Roman"/>
                <a:cs typeface="Times New Roman"/>
              </a:rPr>
              <a:t>。</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按风格，词分为豪放派与婉约派。豪放派代表词人是苏轼、辛弃疾；婉约派代表词人有柳永、秦观、李清照等。</a:t>
            </a:r>
            <a:endParaRPr lang="zh-CN" altLang="zh-CN" sz="1050" kern="100" dirty="0">
              <a:effectLst/>
              <a:latin typeface="宋体"/>
              <a:cs typeface="Courier New"/>
            </a:endParaRPr>
          </a:p>
        </p:txBody>
      </p:sp>
    </p:spTree>
    <p:extLst>
      <p:ext uri="{BB962C8B-B14F-4D97-AF65-F5344CB8AC3E}">
        <p14:creationId xmlns:p14="http://schemas.microsoft.com/office/powerpoint/2010/main" val="11030770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cs typeface="Times New Roman"/>
              </a:rPr>
              <a:t>词牌：就是词的格式的名称。不同的词牌，其段数、句数、韵律，每句的字数、句式、声律，均有各自不同的规格。</a:t>
            </a:r>
            <a:r>
              <a:rPr lang="zh-CN" altLang="zh-CN" sz="2400" b="1" u="sng" kern="100" dirty="0">
                <a:latin typeface="Times New Roman"/>
                <a:ea typeface="黑体"/>
                <a:cs typeface="Times New Roman"/>
              </a:rPr>
              <a:t>词牌规定了字数</a:t>
            </a:r>
            <a:r>
              <a:rPr lang="zh-CN" altLang="zh-CN" sz="2400" b="1" kern="100" dirty="0">
                <a:latin typeface="Times New Roman"/>
                <a:ea typeface="黑体"/>
                <a:cs typeface="Times New Roman"/>
              </a:rPr>
              <a:t>、</a:t>
            </a:r>
            <a:r>
              <a:rPr lang="zh-CN" altLang="zh-CN" sz="2400" b="1" u="sng" kern="100" dirty="0">
                <a:latin typeface="Times New Roman"/>
                <a:ea typeface="黑体"/>
                <a:cs typeface="Times New Roman"/>
              </a:rPr>
              <a:t>平仄</a:t>
            </a:r>
            <a:r>
              <a:rPr lang="zh-CN" altLang="zh-CN" sz="2400" b="1" kern="100" dirty="0">
                <a:latin typeface="Times New Roman"/>
                <a:ea typeface="黑体"/>
                <a:cs typeface="Times New Roman"/>
              </a:rPr>
              <a:t>及</a:t>
            </a:r>
            <a:r>
              <a:rPr lang="zh-CN" altLang="zh-CN" sz="2400" b="1" u="sng" kern="100" dirty="0">
                <a:latin typeface="Times New Roman"/>
                <a:ea typeface="黑体"/>
                <a:cs typeface="Times New Roman"/>
              </a:rPr>
              <a:t>押韵</a:t>
            </a:r>
            <a:r>
              <a:rPr lang="zh-CN" altLang="zh-CN" sz="2400" b="1" kern="100" dirty="0">
                <a:latin typeface="Times New Roman"/>
                <a:ea typeface="黑体"/>
                <a:cs typeface="Times New Roman"/>
              </a:rPr>
              <a:t>等，标题规定着词的</a:t>
            </a:r>
            <a:r>
              <a:rPr lang="zh-CN" altLang="zh-CN" sz="2400" b="1" u="sng" kern="100" dirty="0">
                <a:latin typeface="Times New Roman"/>
                <a:ea typeface="黑体"/>
                <a:cs typeface="Times New Roman"/>
              </a:rPr>
              <a:t>内容</a:t>
            </a:r>
            <a:r>
              <a:rPr lang="zh-CN" altLang="zh-CN" sz="2400" b="1" kern="100" dirty="0">
                <a:latin typeface="Times New Roman"/>
                <a:ea typeface="黑体"/>
                <a:cs typeface="Times New Roman"/>
              </a:rPr>
              <a:t>。</a:t>
            </a:r>
            <a:r>
              <a:rPr lang="en-US" altLang="zh-CN" sz="2400" b="1" kern="100" baseline="30000" dirty="0">
                <a:latin typeface="宋体"/>
                <a:cs typeface="Times New Roman"/>
              </a:rPr>
              <a:t>③</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沁园春：相传东汉明帝女儿沁水公主园，后来被外戚窦宪仗势夺取，有人作诗咏其事，</a:t>
            </a:r>
            <a:r>
              <a:rPr lang="zh-CN" altLang="zh-CN" sz="2400" b="1" u="sng" kern="100" dirty="0">
                <a:latin typeface="Times New Roman"/>
                <a:ea typeface="黑体"/>
                <a:cs typeface="Times New Roman"/>
              </a:rPr>
              <a:t>此词牌由此而得名</a:t>
            </a:r>
            <a:r>
              <a:rPr lang="en-US" altLang="zh-CN" sz="2400" b="1" kern="100" baseline="30000" dirty="0">
                <a:latin typeface="宋体"/>
                <a:cs typeface="Times New Roman"/>
              </a:rPr>
              <a:t>④</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5" name="矩形 4"/>
          <p:cNvSpPr>
            <a:spLocks noChangeArrowheads="1"/>
          </p:cNvSpPr>
          <p:nvPr/>
        </p:nvSpPr>
        <p:spPr bwMode="auto">
          <a:xfrm>
            <a:off x="236848" y="3533260"/>
            <a:ext cx="1164729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③</a:t>
            </a:r>
            <a:r>
              <a:rPr lang="zh-CN" altLang="zh-CN" sz="2400" b="1" kern="100" dirty="0">
                <a:solidFill>
                  <a:srgbClr val="3366FF"/>
                </a:solidFill>
                <a:latin typeface="Times New Roman"/>
                <a:ea typeface="华文行楷"/>
                <a:cs typeface="Times New Roman"/>
              </a:rPr>
              <a:t>注意标题和词牌的区别哦。一首词，可以没有标题，但是不可以没有词牌。</a:t>
            </a:r>
            <a:endParaRPr lang="zh-CN" altLang="zh-CN" sz="1050" kern="100" dirty="0">
              <a:solidFill>
                <a:srgbClr val="3366FF"/>
              </a:solidFill>
              <a:latin typeface="宋体"/>
              <a:cs typeface="Courier New"/>
            </a:endParaRPr>
          </a:p>
          <a:p>
            <a:pPr indent="610235" algn="just">
              <a:lnSpc>
                <a:spcPct val="150000"/>
              </a:lnSpc>
              <a:spcAft>
                <a:spcPts val="0"/>
              </a:spcAft>
              <a:tabLst>
                <a:tab pos="1350645" algn="l"/>
                <a:tab pos="3870960" algn="l"/>
              </a:tabLst>
            </a:pPr>
            <a:r>
              <a:rPr lang="en-US" altLang="zh-CN" sz="2400" b="1" kern="100" dirty="0">
                <a:solidFill>
                  <a:srgbClr val="3366FF"/>
                </a:solidFill>
                <a:latin typeface="宋体"/>
                <a:ea typeface="华文行楷"/>
                <a:cs typeface="Times New Roman"/>
              </a:rPr>
              <a:t>④</a:t>
            </a:r>
            <a:r>
              <a:rPr lang="zh-CN" altLang="zh-CN" sz="2400" b="1" kern="100" dirty="0">
                <a:solidFill>
                  <a:srgbClr val="3366FF"/>
                </a:solidFill>
                <a:latin typeface="Times New Roman"/>
                <a:ea typeface="华文行楷"/>
                <a:cs typeface="Times New Roman"/>
              </a:rPr>
              <a:t>词牌《沁园春》背后，有一个并不美丽的故事啊。美不美，已经成为过往，只有《沁园春》如同一杆大旗，矗立词坛，历久不衰。</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103077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63383"/>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四、理基础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970648"/>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百舸争流</a:t>
            </a:r>
            <a:r>
              <a:rPr lang="en-US" altLang="zh-CN" sz="2400" b="1" kern="100" dirty="0">
                <a:latin typeface="Times New Roman"/>
                <a:cs typeface="Courier New"/>
              </a:rPr>
              <a:t>(　　)</a:t>
            </a:r>
            <a:r>
              <a:rPr lang="zh-CN" altLang="zh-CN" sz="2400" b="1" kern="100" dirty="0">
                <a:latin typeface="Times New Roman"/>
                <a:cs typeface="Times New Roman"/>
              </a:rPr>
              <a:t>　　　　</a:t>
            </a:r>
            <a:r>
              <a:rPr lang="en-US" altLang="zh-CN" sz="2400" b="1" kern="100" dirty="0">
                <a:latin typeface="Times New Roman"/>
                <a:cs typeface="Courier New"/>
              </a:rPr>
              <a:t>	</a:t>
            </a:r>
            <a:r>
              <a:rPr lang="en-US" altLang="zh-CN" sz="2400" b="1" kern="100" dirty="0">
                <a:latin typeface="宋体"/>
                <a:cs typeface="Times New Roman"/>
              </a:rPr>
              <a:t>②</a:t>
            </a:r>
            <a:r>
              <a:rPr lang="zh-CN" altLang="zh-CN" sz="2400" b="1" kern="100" dirty="0">
                <a:latin typeface="Times New Roman"/>
                <a:cs typeface="Times New Roman"/>
              </a:rPr>
              <a:t>寥廓</a:t>
            </a:r>
            <a:r>
              <a:rPr lang="en-US" altLang="zh-CN" sz="2400" b="1" kern="100" dirty="0">
                <a:latin typeface="Times New Roman"/>
                <a:cs typeface="Courier New"/>
              </a:rPr>
              <a:t>(　　)</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③</a:t>
            </a:r>
            <a:r>
              <a:rPr lang="zh-CN" altLang="zh-CN" sz="2400" b="1" kern="100" dirty="0">
                <a:latin typeface="Times New Roman"/>
                <a:cs typeface="Times New Roman"/>
              </a:rPr>
              <a:t>橘子</a:t>
            </a:r>
            <a:r>
              <a:rPr lang="en-US" altLang="zh-CN" sz="2400" b="1" kern="100" dirty="0">
                <a:latin typeface="Times New Roman"/>
                <a:cs typeface="Courier New"/>
              </a:rPr>
              <a:t>(　　)  	</a:t>
            </a:r>
            <a:r>
              <a:rPr lang="en-US" altLang="zh-CN" sz="2400" b="1" kern="100" dirty="0">
                <a:latin typeface="宋体"/>
                <a:cs typeface="Times New Roman"/>
              </a:rPr>
              <a:t>④</a:t>
            </a:r>
            <a:r>
              <a:rPr lang="zh-CN" altLang="zh-CN" sz="2400" b="1" kern="100" dirty="0">
                <a:latin typeface="Times New Roman"/>
                <a:cs typeface="Times New Roman"/>
              </a:rPr>
              <a:t>怅寥廓</a:t>
            </a:r>
            <a:r>
              <a:rPr lang="en-US" altLang="zh-CN" sz="2400" b="1" kern="100" dirty="0">
                <a:latin typeface="Times New Roman"/>
                <a:cs typeface="Courier New"/>
              </a:rPr>
              <a:t>(　　　)</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⑤</a:t>
            </a:r>
            <a:r>
              <a:rPr lang="zh-CN" altLang="zh-CN" sz="2400" b="1" kern="100" dirty="0">
                <a:latin typeface="Times New Roman"/>
                <a:cs typeface="Times New Roman"/>
              </a:rPr>
              <a:t>峥嵘</a:t>
            </a:r>
            <a:r>
              <a:rPr lang="en-US" altLang="zh-CN" sz="2400" b="1" kern="100" dirty="0">
                <a:latin typeface="Times New Roman"/>
                <a:cs typeface="Courier New"/>
              </a:rPr>
              <a:t>(　　　　　　)  	</a:t>
            </a:r>
            <a:r>
              <a:rPr lang="en-US" altLang="zh-CN" sz="2400" b="1" kern="100" dirty="0">
                <a:latin typeface="宋体"/>
                <a:cs typeface="Times New Roman"/>
              </a:rPr>
              <a:t>⑥</a:t>
            </a:r>
            <a:r>
              <a:rPr lang="zh-CN" altLang="zh-CN" sz="2400" b="1" kern="100" dirty="0">
                <a:latin typeface="Times New Roman"/>
                <a:cs typeface="Times New Roman"/>
              </a:rPr>
              <a:t>浪遏飞舟</a:t>
            </a:r>
            <a:r>
              <a:rPr lang="en-US" altLang="zh-CN" sz="2400" b="1" kern="100" dirty="0">
                <a:latin typeface="Times New Roman"/>
                <a:cs typeface="Courier New"/>
              </a:rPr>
              <a:t>(　　)</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⑦</a:t>
            </a:r>
            <a:r>
              <a:rPr lang="zh-CN" altLang="zh-CN" sz="2400" b="1" kern="100" dirty="0">
                <a:latin typeface="Times New Roman"/>
                <a:cs typeface="Times New Roman"/>
              </a:rPr>
              <a:t>挥斥方遒</a:t>
            </a:r>
            <a:r>
              <a:rPr lang="en-US" altLang="zh-CN" sz="2400" b="1" kern="100" dirty="0">
                <a:latin typeface="Times New Roman"/>
                <a:cs typeface="Courier New"/>
              </a:rPr>
              <a:t>(　　)  	</a:t>
            </a:r>
            <a:r>
              <a:rPr lang="en-US" altLang="zh-CN" sz="2400" b="1" kern="100" dirty="0">
                <a:latin typeface="宋体"/>
                <a:cs typeface="Times New Roman"/>
              </a:rPr>
              <a:t>⑧</a:t>
            </a:r>
            <a:r>
              <a:rPr lang="zh-CN" altLang="zh-CN" sz="2400" b="1" kern="100" dirty="0">
                <a:latin typeface="Times New Roman"/>
                <a:cs typeface="Times New Roman"/>
              </a:rPr>
              <a:t>沁园春</a:t>
            </a:r>
            <a:r>
              <a:rPr lang="en-US" altLang="zh-CN" sz="2400" b="1" kern="100" dirty="0">
                <a:latin typeface="Times New Roman"/>
                <a:cs typeface="Courier New"/>
              </a:rPr>
              <a:t>(　　)</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cs typeface="Times New Roman"/>
              </a:rPr>
              <a:t>⑨</a:t>
            </a:r>
            <a:r>
              <a:rPr lang="zh-CN" altLang="zh-CN" sz="2400" b="1" kern="100" dirty="0">
                <a:latin typeface="Times New Roman"/>
                <a:cs typeface="Times New Roman"/>
              </a:rPr>
              <a:t>万户侯</a:t>
            </a:r>
            <a:r>
              <a:rPr lang="en-US" altLang="zh-CN" sz="2400" b="1" kern="100" dirty="0">
                <a:latin typeface="Times New Roman"/>
                <a:cs typeface="Courier New"/>
              </a:rPr>
              <a:t>(　　)</a:t>
            </a:r>
            <a:endParaRPr lang="zh-CN" altLang="zh-CN" sz="1050" kern="100" dirty="0">
              <a:effectLst/>
              <a:latin typeface="宋体"/>
              <a:cs typeface="Courier New"/>
            </a:endParaRPr>
          </a:p>
        </p:txBody>
      </p:sp>
      <p:sp>
        <p:nvSpPr>
          <p:cNvPr id="5" name="矩形 4"/>
          <p:cNvSpPr/>
          <p:nvPr/>
        </p:nvSpPr>
        <p:spPr>
          <a:xfrm>
            <a:off x="2364836" y="2057735"/>
            <a:ext cx="48269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gě</a:t>
            </a:r>
            <a:endParaRPr lang="zh-CN" altLang="en-US" sz="2400" b="1" dirty="0">
              <a:solidFill>
                <a:srgbClr val="FF0000"/>
              </a:solidFill>
              <a:latin typeface="Times New Roman" pitchFamily="18" charset="0"/>
              <a:cs typeface="Times New Roman" pitchFamily="18" charset="0"/>
            </a:endParaRPr>
          </a:p>
        </p:txBody>
      </p:sp>
      <p:sp>
        <p:nvSpPr>
          <p:cNvPr id="6" name="矩形 5"/>
          <p:cNvSpPr/>
          <p:nvPr/>
        </p:nvSpPr>
        <p:spPr>
          <a:xfrm>
            <a:off x="5551151" y="2113856"/>
            <a:ext cx="662361"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liáo</a:t>
            </a:r>
            <a:endParaRPr lang="zh-CN" altLang="en-US" sz="2400" b="1" dirty="0">
              <a:solidFill>
                <a:srgbClr val="FF0000"/>
              </a:solidFill>
              <a:latin typeface="Times New Roman" pitchFamily="18" charset="0"/>
              <a:cs typeface="Times New Roman" pitchFamily="18" charset="0"/>
            </a:endParaRPr>
          </a:p>
        </p:txBody>
      </p:sp>
      <p:sp>
        <p:nvSpPr>
          <p:cNvPr id="7" name="矩形 6"/>
          <p:cNvSpPr/>
          <p:nvPr/>
        </p:nvSpPr>
        <p:spPr>
          <a:xfrm>
            <a:off x="1738124" y="2617912"/>
            <a:ext cx="458780"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jú</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5834472" y="2617912"/>
            <a:ext cx="971741"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chàng</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1788772" y="3183359"/>
            <a:ext cx="164660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zhēng</a:t>
            </a:r>
            <a:r>
              <a:rPr lang="en-US" altLang="zh-CN" sz="2400" b="1" dirty="0">
                <a:solidFill>
                  <a:srgbClr val="FF0000"/>
                </a:solidFill>
                <a:latin typeface="Times New Roman" pitchFamily="18" charset="0"/>
                <a:cs typeface="Times New Roman" pitchFamily="18" charset="0"/>
              </a:rPr>
              <a:t> </a:t>
            </a:r>
            <a:r>
              <a:rPr lang="en-US" altLang="zh-CN" sz="2400" b="1" dirty="0" err="1">
                <a:solidFill>
                  <a:srgbClr val="FF0000"/>
                </a:solidFill>
                <a:latin typeface="Times New Roman" pitchFamily="18" charset="0"/>
                <a:cs typeface="Times New Roman" pitchFamily="18" charset="0"/>
              </a:rPr>
              <a:t>róng</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6279134" y="3209863"/>
            <a:ext cx="320922" cy="461665"/>
          </a:xfrm>
          <a:prstGeom prst="rect">
            <a:avLst/>
          </a:prstGeom>
        </p:spPr>
        <p:txBody>
          <a:bodyPr wrap="none">
            <a:spAutoFit/>
          </a:bodyPr>
          <a:lstStyle/>
          <a:p>
            <a:r>
              <a:rPr lang="en-US" altLang="zh-CN" sz="2400" b="1" dirty="0">
                <a:solidFill>
                  <a:srgbClr val="FF0000"/>
                </a:solidFill>
                <a:latin typeface="Times New Roman" pitchFamily="18" charset="0"/>
                <a:cs typeface="Times New Roman" pitchFamily="18" charset="0"/>
              </a:rPr>
              <a:t>è</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2311828" y="3740423"/>
            <a:ext cx="61266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qiú</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5874832" y="3724536"/>
            <a:ext cx="61266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qìn</a:t>
            </a:r>
            <a:endParaRPr lang="zh-CN" altLang="en-US" sz="2400" b="1" dirty="0">
              <a:solidFill>
                <a:srgbClr val="FF0000"/>
              </a:solidFill>
              <a:latin typeface="Times New Roman" pitchFamily="18" charset="0"/>
              <a:cs typeface="Times New Roman" pitchFamily="18" charset="0"/>
            </a:endParaRPr>
          </a:p>
        </p:txBody>
      </p:sp>
      <p:sp>
        <p:nvSpPr>
          <p:cNvPr id="13" name="矩形 12"/>
          <p:cNvSpPr/>
          <p:nvPr/>
        </p:nvSpPr>
        <p:spPr>
          <a:xfrm>
            <a:off x="1965040" y="4303235"/>
            <a:ext cx="68159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hóu</a:t>
            </a:r>
            <a:endParaRPr lang="zh-CN" altLang="en-US" sz="2400" b="1" dirty="0">
              <a:solidFill>
                <a:srgbClr val="FF0000"/>
              </a:solidFill>
              <a:latin typeface="Times New Roman" pitchFamily="18" charset="0"/>
              <a:cs typeface="Times New Roman" pitchFamily="18" charset="0"/>
            </a:endParaRPr>
          </a:p>
        </p:txBody>
      </p:sp>
      <p:sp>
        <p:nvSpPr>
          <p:cNvPr id="14" name="矩形 13"/>
          <p:cNvSpPr>
            <a:spLocks noChangeArrowheads="1"/>
          </p:cNvSpPr>
          <p:nvPr/>
        </p:nvSpPr>
        <p:spPr bwMode="auto">
          <a:xfrm>
            <a:off x="1297993" y="2204680"/>
            <a:ext cx="274755"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2610485" algn="l"/>
              </a:tabLst>
            </a:pPr>
            <a:r>
              <a:rPr lang="en-US" altLang="zh-CN" sz="2400" b="1" kern="100" dirty="0">
                <a:latin typeface="Times New Roman"/>
                <a:cs typeface="Times New Roman"/>
              </a:rPr>
              <a:t>·</a:t>
            </a:r>
            <a:endParaRPr lang="zh-CN" altLang="zh-CN" sz="1050" kern="100" dirty="0">
              <a:effectLst/>
              <a:latin typeface="宋体"/>
              <a:cs typeface="Courier New"/>
            </a:endParaRPr>
          </a:p>
        </p:txBody>
      </p:sp>
      <p:sp>
        <p:nvSpPr>
          <p:cNvPr id="15" name="矩形 14"/>
          <p:cNvSpPr>
            <a:spLocks noChangeArrowheads="1"/>
          </p:cNvSpPr>
          <p:nvPr/>
        </p:nvSpPr>
        <p:spPr bwMode="auto">
          <a:xfrm>
            <a:off x="4818856" y="2218116"/>
            <a:ext cx="274755"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2610485" algn="l"/>
              </a:tabLst>
            </a:pPr>
            <a:r>
              <a:rPr lang="en-US" altLang="zh-CN" sz="2400" b="1" kern="100" dirty="0">
                <a:latin typeface="Times New Roman"/>
                <a:cs typeface="Times New Roman"/>
              </a:rPr>
              <a:t>·</a:t>
            </a:r>
            <a:endParaRPr lang="zh-CN" altLang="zh-CN" sz="1050" kern="100" dirty="0">
              <a:effectLst/>
              <a:latin typeface="宋体"/>
              <a:cs typeface="Courier New"/>
            </a:endParaRPr>
          </a:p>
        </p:txBody>
      </p:sp>
      <p:sp>
        <p:nvSpPr>
          <p:cNvPr id="16" name="矩形 15"/>
          <p:cNvSpPr>
            <a:spLocks noChangeArrowheads="1"/>
          </p:cNvSpPr>
          <p:nvPr/>
        </p:nvSpPr>
        <p:spPr bwMode="auto">
          <a:xfrm>
            <a:off x="1009936" y="2761744"/>
            <a:ext cx="274755"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2610485" algn="l"/>
              </a:tabLst>
            </a:pPr>
            <a:r>
              <a:rPr lang="en-US" altLang="zh-CN" sz="2400" b="1" kern="100" dirty="0">
                <a:latin typeface="Times New Roman"/>
                <a:cs typeface="Times New Roman"/>
              </a:rPr>
              <a:t>·</a:t>
            </a:r>
            <a:endParaRPr lang="zh-CN" altLang="zh-CN" sz="1050" kern="100" dirty="0">
              <a:effectLst/>
              <a:latin typeface="宋体"/>
              <a:cs typeface="Courier New"/>
            </a:endParaRPr>
          </a:p>
        </p:txBody>
      </p:sp>
      <p:sp>
        <p:nvSpPr>
          <p:cNvPr id="17" name="矩形 16"/>
          <p:cNvSpPr>
            <a:spLocks noChangeArrowheads="1"/>
          </p:cNvSpPr>
          <p:nvPr/>
        </p:nvSpPr>
        <p:spPr bwMode="auto">
          <a:xfrm>
            <a:off x="4845360" y="2774996"/>
            <a:ext cx="274755"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2610485" algn="l"/>
              </a:tabLst>
            </a:pPr>
            <a:r>
              <a:rPr lang="en-US" altLang="zh-CN" sz="2400" b="1" kern="100" dirty="0">
                <a:latin typeface="Times New Roman"/>
                <a:cs typeface="Times New Roman"/>
              </a:rPr>
              <a:t>·</a:t>
            </a:r>
            <a:endParaRPr lang="zh-CN" altLang="zh-CN" sz="1050" kern="100" dirty="0">
              <a:effectLst/>
              <a:latin typeface="宋体"/>
              <a:cs typeface="Courier New"/>
            </a:endParaRPr>
          </a:p>
        </p:txBody>
      </p:sp>
      <p:sp>
        <p:nvSpPr>
          <p:cNvPr id="18" name="矩形 17"/>
          <p:cNvSpPr>
            <a:spLocks noChangeArrowheads="1"/>
          </p:cNvSpPr>
          <p:nvPr/>
        </p:nvSpPr>
        <p:spPr bwMode="auto">
          <a:xfrm>
            <a:off x="964457" y="3324556"/>
            <a:ext cx="274755"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2610485" algn="l"/>
              </a:tabLst>
            </a:pPr>
            <a:r>
              <a:rPr lang="en-US" altLang="zh-CN" sz="2400" b="1" kern="100" dirty="0">
                <a:latin typeface="Times New Roman"/>
                <a:cs typeface="Times New Roman"/>
              </a:rPr>
              <a:t>·</a:t>
            </a:r>
            <a:endParaRPr lang="zh-CN" altLang="zh-CN" sz="1050" kern="100" dirty="0">
              <a:effectLst/>
              <a:latin typeface="宋体"/>
              <a:cs typeface="Courier New"/>
            </a:endParaRPr>
          </a:p>
        </p:txBody>
      </p:sp>
      <p:sp>
        <p:nvSpPr>
          <p:cNvPr id="19" name="矩形 18"/>
          <p:cNvSpPr>
            <a:spLocks noChangeArrowheads="1"/>
          </p:cNvSpPr>
          <p:nvPr/>
        </p:nvSpPr>
        <p:spPr bwMode="auto">
          <a:xfrm>
            <a:off x="1289133" y="3330488"/>
            <a:ext cx="274755"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2610485" algn="l"/>
              </a:tabLst>
            </a:pPr>
            <a:r>
              <a:rPr lang="en-US" altLang="zh-CN" sz="2400" b="1" kern="100" dirty="0">
                <a:latin typeface="Times New Roman"/>
                <a:cs typeface="Times New Roman"/>
              </a:rPr>
              <a:t>·</a:t>
            </a:r>
            <a:endParaRPr lang="zh-CN" altLang="zh-CN" sz="1050" kern="100" dirty="0">
              <a:effectLst/>
              <a:latin typeface="宋体"/>
              <a:cs typeface="Courier New"/>
            </a:endParaRPr>
          </a:p>
        </p:txBody>
      </p:sp>
      <p:sp>
        <p:nvSpPr>
          <p:cNvPr id="20" name="矩形 19"/>
          <p:cNvSpPr>
            <a:spLocks noChangeArrowheads="1"/>
          </p:cNvSpPr>
          <p:nvPr/>
        </p:nvSpPr>
        <p:spPr bwMode="auto">
          <a:xfrm>
            <a:off x="5178896" y="3284984"/>
            <a:ext cx="274755"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2610485" algn="l"/>
              </a:tabLst>
            </a:pPr>
            <a:r>
              <a:rPr lang="en-US" altLang="zh-CN" sz="2400" b="1" kern="100" dirty="0">
                <a:latin typeface="Times New Roman"/>
                <a:cs typeface="Times New Roman"/>
              </a:rPr>
              <a:t>·</a:t>
            </a:r>
            <a:endParaRPr lang="zh-CN" altLang="zh-CN" sz="1050" kern="100" dirty="0">
              <a:effectLst/>
              <a:latin typeface="宋体"/>
              <a:cs typeface="Courier New"/>
            </a:endParaRPr>
          </a:p>
        </p:txBody>
      </p:sp>
      <p:sp>
        <p:nvSpPr>
          <p:cNvPr id="21" name="矩形 20"/>
          <p:cNvSpPr>
            <a:spLocks noChangeArrowheads="1"/>
          </p:cNvSpPr>
          <p:nvPr/>
        </p:nvSpPr>
        <p:spPr bwMode="auto">
          <a:xfrm>
            <a:off x="1919561" y="3860864"/>
            <a:ext cx="274755"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2610485" algn="l"/>
              </a:tabLst>
            </a:pPr>
            <a:r>
              <a:rPr lang="en-US" altLang="zh-CN" sz="2400" b="1" kern="100" dirty="0">
                <a:latin typeface="Times New Roman"/>
                <a:cs typeface="Times New Roman"/>
              </a:rPr>
              <a:t>·</a:t>
            </a:r>
            <a:endParaRPr lang="zh-CN" altLang="zh-CN" sz="1050" kern="100" dirty="0">
              <a:effectLst/>
              <a:latin typeface="宋体"/>
              <a:cs typeface="Courier New"/>
            </a:endParaRPr>
          </a:p>
        </p:txBody>
      </p:sp>
      <p:sp>
        <p:nvSpPr>
          <p:cNvPr id="22" name="矩形 21"/>
          <p:cNvSpPr>
            <a:spLocks noChangeArrowheads="1"/>
          </p:cNvSpPr>
          <p:nvPr/>
        </p:nvSpPr>
        <p:spPr bwMode="auto">
          <a:xfrm>
            <a:off x="4885141" y="3860864"/>
            <a:ext cx="274755"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2610485" algn="l"/>
              </a:tabLst>
            </a:pPr>
            <a:r>
              <a:rPr lang="en-US" altLang="zh-CN" sz="2400" b="1" kern="100" dirty="0">
                <a:latin typeface="Times New Roman"/>
                <a:cs typeface="Times New Roman"/>
              </a:rPr>
              <a:t>·</a:t>
            </a:r>
            <a:endParaRPr lang="zh-CN" altLang="zh-CN" sz="1050" kern="100" dirty="0">
              <a:effectLst/>
              <a:latin typeface="宋体"/>
              <a:cs typeface="Courier New"/>
            </a:endParaRPr>
          </a:p>
        </p:txBody>
      </p:sp>
      <p:sp>
        <p:nvSpPr>
          <p:cNvPr id="23" name="矩形 22"/>
          <p:cNvSpPr>
            <a:spLocks noChangeArrowheads="1"/>
          </p:cNvSpPr>
          <p:nvPr/>
        </p:nvSpPr>
        <p:spPr bwMode="auto">
          <a:xfrm>
            <a:off x="1605000" y="4436928"/>
            <a:ext cx="274755"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2610485" algn="l"/>
              </a:tabLst>
            </a:pPr>
            <a:r>
              <a:rPr lang="en-US" altLang="zh-CN" sz="2400" b="1" kern="100" dirty="0">
                <a:latin typeface="Times New Roman"/>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218278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196919"/>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识字形</a:t>
            </a:r>
            <a:endParaRPr lang="zh-CN" altLang="zh-CN" sz="1050" kern="100" dirty="0">
              <a:effectLst/>
              <a:latin typeface="宋体"/>
              <a:cs typeface="Courier New"/>
            </a:endParaRPr>
          </a:p>
        </p:txBody>
      </p:sp>
      <p:sp>
        <p:nvSpPr>
          <p:cNvPr id="5" name="矩形 4"/>
          <p:cNvSpPr/>
          <p:nvPr/>
        </p:nvSpPr>
        <p:spPr>
          <a:xfrm>
            <a:off x="2482348" y="1926971"/>
            <a:ext cx="803425" cy="461665"/>
          </a:xfrm>
          <a:prstGeom prst="rect">
            <a:avLst/>
          </a:prstGeom>
        </p:spPr>
        <p:txBody>
          <a:bodyPr wrap="none">
            <a:spAutoFit/>
          </a:bodyPr>
          <a:lstStyle/>
          <a:p>
            <a:r>
              <a:rPr lang="zh-CN" altLang="en-US" sz="2400" b="1" dirty="0">
                <a:solidFill>
                  <a:srgbClr val="FF0000"/>
                </a:solidFill>
              </a:rPr>
              <a:t>稠密</a:t>
            </a:r>
          </a:p>
        </p:txBody>
      </p:sp>
      <p:sp>
        <p:nvSpPr>
          <p:cNvPr id="6" name="矩形 5"/>
          <p:cNvSpPr/>
          <p:nvPr/>
        </p:nvSpPr>
        <p:spPr>
          <a:xfrm>
            <a:off x="1468488" y="1913719"/>
            <a:ext cx="81785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chóu</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018612608"/>
              </p:ext>
            </p:extLst>
          </p:nvPr>
        </p:nvGraphicFramePr>
        <p:xfrm>
          <a:off x="551384" y="2014711"/>
          <a:ext cx="8569325" cy="2638425"/>
        </p:xfrm>
        <a:graphic>
          <a:graphicData uri="http://schemas.openxmlformats.org/presentationml/2006/ole">
            <mc:AlternateContent xmlns:mc="http://schemas.openxmlformats.org/markup-compatibility/2006">
              <mc:Choice xmlns:v="urn:schemas-microsoft-com:vml" Requires="v">
                <p:oleObj spid="_x0000_s1030" name="文档" r:id="rId3" imgW="8692715" imgH="2672106" progId="Word.Document.12">
                  <p:embed/>
                </p:oleObj>
              </mc:Choice>
              <mc:Fallback>
                <p:oleObj name="文档" r:id="rId3" imgW="8692715" imgH="2672106" progId="Word.Document.12">
                  <p:embed/>
                  <p:pic>
                    <p:nvPicPr>
                      <p:cNvPr id="0" name=""/>
                      <p:cNvPicPr/>
                      <p:nvPr/>
                    </p:nvPicPr>
                    <p:blipFill>
                      <a:blip r:embed="rId4"/>
                      <a:stretch>
                        <a:fillRect/>
                      </a:stretch>
                    </p:blipFill>
                    <p:spPr>
                      <a:xfrm>
                        <a:off x="551384" y="2014711"/>
                        <a:ext cx="8569325" cy="2638425"/>
                      </a:xfrm>
                      <a:prstGeom prst="rect">
                        <a:avLst/>
                      </a:prstGeom>
                    </p:spPr>
                  </p:pic>
                </p:oleObj>
              </mc:Fallback>
            </mc:AlternateContent>
          </a:graphicData>
        </a:graphic>
      </p:graphicFrame>
      <p:sp>
        <p:nvSpPr>
          <p:cNvPr id="8" name="矩形 7"/>
          <p:cNvSpPr/>
          <p:nvPr/>
        </p:nvSpPr>
        <p:spPr>
          <a:xfrm>
            <a:off x="1474236" y="2359019"/>
            <a:ext cx="81785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chóu</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2495600" y="2364767"/>
            <a:ext cx="803425" cy="461665"/>
          </a:xfrm>
          <a:prstGeom prst="rect">
            <a:avLst/>
          </a:prstGeom>
        </p:spPr>
        <p:txBody>
          <a:bodyPr wrap="none">
            <a:spAutoFit/>
          </a:bodyPr>
          <a:lstStyle/>
          <a:p>
            <a:r>
              <a:rPr lang="zh-CN" altLang="en-US" sz="2400" b="1">
                <a:solidFill>
                  <a:srgbClr val="FF0000"/>
                </a:solidFill>
              </a:rPr>
              <a:t>惆怅</a:t>
            </a:r>
            <a:endParaRPr lang="zh-CN" altLang="en-US" sz="2400" b="1" dirty="0">
              <a:solidFill>
                <a:srgbClr val="FF0000"/>
              </a:solidFill>
            </a:endParaRPr>
          </a:p>
        </p:txBody>
      </p:sp>
      <p:sp>
        <p:nvSpPr>
          <p:cNvPr id="10" name="矩形 9"/>
          <p:cNvSpPr/>
          <p:nvPr/>
        </p:nvSpPr>
        <p:spPr>
          <a:xfrm>
            <a:off x="5771364" y="1945971"/>
            <a:ext cx="61266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qìn</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6528048" y="1909328"/>
            <a:ext cx="1112805" cy="461665"/>
          </a:xfrm>
          <a:prstGeom prst="rect">
            <a:avLst/>
          </a:prstGeom>
        </p:spPr>
        <p:txBody>
          <a:bodyPr wrap="none">
            <a:spAutoFit/>
          </a:bodyPr>
          <a:lstStyle/>
          <a:p>
            <a:r>
              <a:rPr lang="zh-CN" altLang="en-US" sz="2400" b="1">
                <a:solidFill>
                  <a:srgbClr val="FF0000"/>
                </a:solidFill>
              </a:rPr>
              <a:t>沁园春</a:t>
            </a:r>
            <a:endParaRPr lang="zh-CN" altLang="en-US" sz="2400" b="1" dirty="0">
              <a:solidFill>
                <a:srgbClr val="FF0000"/>
              </a:solidFill>
            </a:endParaRPr>
          </a:p>
        </p:txBody>
      </p:sp>
      <p:sp>
        <p:nvSpPr>
          <p:cNvPr id="12" name="矩形 11"/>
          <p:cNvSpPr/>
          <p:nvPr/>
        </p:nvSpPr>
        <p:spPr>
          <a:xfrm>
            <a:off x="5796631" y="2407636"/>
            <a:ext cx="52610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mì</a:t>
            </a:r>
            <a:endParaRPr lang="zh-CN" altLang="en-US" sz="2400" b="1" dirty="0">
              <a:solidFill>
                <a:srgbClr val="FF0000"/>
              </a:solidFill>
              <a:latin typeface="Times New Roman" pitchFamily="18" charset="0"/>
              <a:cs typeface="Times New Roman" pitchFamily="18" charset="0"/>
            </a:endParaRPr>
          </a:p>
        </p:txBody>
      </p:sp>
      <p:sp>
        <p:nvSpPr>
          <p:cNvPr id="13" name="矩形 12"/>
          <p:cNvSpPr/>
          <p:nvPr/>
        </p:nvSpPr>
        <p:spPr>
          <a:xfrm>
            <a:off x="6660727" y="2378019"/>
            <a:ext cx="803425" cy="461665"/>
          </a:xfrm>
          <a:prstGeom prst="rect">
            <a:avLst/>
          </a:prstGeom>
        </p:spPr>
        <p:txBody>
          <a:bodyPr wrap="none">
            <a:spAutoFit/>
          </a:bodyPr>
          <a:lstStyle/>
          <a:p>
            <a:r>
              <a:rPr lang="zh-CN" altLang="en-US" sz="2400" b="1" dirty="0">
                <a:solidFill>
                  <a:srgbClr val="FF0000"/>
                </a:solidFill>
              </a:rPr>
              <a:t>分泌</a:t>
            </a:r>
          </a:p>
        </p:txBody>
      </p:sp>
      <p:sp>
        <p:nvSpPr>
          <p:cNvPr id="14" name="矩形 13"/>
          <p:cNvSpPr/>
          <p:nvPr/>
        </p:nvSpPr>
        <p:spPr>
          <a:xfrm>
            <a:off x="1618024" y="2961587"/>
            <a:ext cx="458780"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jú</a:t>
            </a:r>
            <a:endParaRPr lang="zh-CN" altLang="en-US" sz="2400" b="1" dirty="0">
              <a:solidFill>
                <a:srgbClr val="FF0000"/>
              </a:solidFill>
              <a:latin typeface="Times New Roman" pitchFamily="18" charset="0"/>
              <a:cs typeface="Times New Roman" pitchFamily="18" charset="0"/>
            </a:endParaRPr>
          </a:p>
        </p:txBody>
      </p:sp>
      <p:sp>
        <p:nvSpPr>
          <p:cNvPr id="15" name="矩形 14"/>
          <p:cNvSpPr/>
          <p:nvPr/>
        </p:nvSpPr>
        <p:spPr>
          <a:xfrm>
            <a:off x="2516515" y="2967335"/>
            <a:ext cx="803425" cy="461665"/>
          </a:xfrm>
          <a:prstGeom prst="rect">
            <a:avLst/>
          </a:prstGeom>
        </p:spPr>
        <p:txBody>
          <a:bodyPr wrap="none">
            <a:spAutoFit/>
          </a:bodyPr>
          <a:lstStyle/>
          <a:p>
            <a:r>
              <a:rPr lang="zh-CN" altLang="en-US" sz="2400" b="1" dirty="0">
                <a:solidFill>
                  <a:srgbClr val="FF0000"/>
                </a:solidFill>
              </a:rPr>
              <a:t>橘子</a:t>
            </a:r>
          </a:p>
        </p:txBody>
      </p:sp>
      <p:sp>
        <p:nvSpPr>
          <p:cNvPr id="16" name="矩形 15"/>
          <p:cNvSpPr/>
          <p:nvPr/>
        </p:nvSpPr>
        <p:spPr>
          <a:xfrm>
            <a:off x="1591748" y="3406887"/>
            <a:ext cx="59503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jué</a:t>
            </a:r>
            <a:endParaRPr lang="zh-CN" altLang="en-US" sz="2400" b="1" dirty="0">
              <a:solidFill>
                <a:srgbClr val="FF0000"/>
              </a:solidFill>
              <a:latin typeface="Times New Roman" pitchFamily="18" charset="0"/>
              <a:cs typeface="Times New Roman" pitchFamily="18" charset="0"/>
            </a:endParaRPr>
          </a:p>
        </p:txBody>
      </p:sp>
      <p:sp>
        <p:nvSpPr>
          <p:cNvPr id="17" name="矩形 16"/>
          <p:cNvSpPr/>
          <p:nvPr/>
        </p:nvSpPr>
        <p:spPr>
          <a:xfrm>
            <a:off x="2495600" y="3412635"/>
            <a:ext cx="803425" cy="461665"/>
          </a:xfrm>
          <a:prstGeom prst="rect">
            <a:avLst/>
          </a:prstGeom>
        </p:spPr>
        <p:txBody>
          <a:bodyPr wrap="none">
            <a:spAutoFit/>
          </a:bodyPr>
          <a:lstStyle/>
          <a:p>
            <a:r>
              <a:rPr lang="zh-CN" altLang="en-US" sz="2400" b="1" dirty="0">
                <a:solidFill>
                  <a:srgbClr val="FF0000"/>
                </a:solidFill>
              </a:rPr>
              <a:t>诡谲</a:t>
            </a:r>
          </a:p>
        </p:txBody>
      </p:sp>
      <p:sp>
        <p:nvSpPr>
          <p:cNvPr id="18" name="矩形 17"/>
          <p:cNvSpPr/>
          <p:nvPr/>
        </p:nvSpPr>
        <p:spPr>
          <a:xfrm>
            <a:off x="5742191" y="2977952"/>
            <a:ext cx="68159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hóu</a:t>
            </a:r>
            <a:endParaRPr lang="zh-CN" altLang="en-US" sz="2400" b="1" dirty="0">
              <a:solidFill>
                <a:srgbClr val="FF0000"/>
              </a:solidFill>
              <a:latin typeface="Times New Roman" pitchFamily="18" charset="0"/>
              <a:cs typeface="Times New Roman" pitchFamily="18" charset="0"/>
            </a:endParaRPr>
          </a:p>
        </p:txBody>
      </p:sp>
      <p:sp>
        <p:nvSpPr>
          <p:cNvPr id="19" name="矩形 18"/>
          <p:cNvSpPr/>
          <p:nvPr/>
        </p:nvSpPr>
        <p:spPr>
          <a:xfrm>
            <a:off x="6672064" y="2967335"/>
            <a:ext cx="803425" cy="461665"/>
          </a:xfrm>
          <a:prstGeom prst="rect">
            <a:avLst/>
          </a:prstGeom>
        </p:spPr>
        <p:txBody>
          <a:bodyPr wrap="none">
            <a:spAutoFit/>
          </a:bodyPr>
          <a:lstStyle/>
          <a:p>
            <a:r>
              <a:rPr lang="zh-CN" altLang="en-US" sz="2400" b="1" dirty="0">
                <a:solidFill>
                  <a:srgbClr val="FF0000"/>
                </a:solidFill>
              </a:rPr>
              <a:t>王侯</a:t>
            </a:r>
          </a:p>
        </p:txBody>
      </p:sp>
      <p:sp>
        <p:nvSpPr>
          <p:cNvPr id="20" name="矩形 19"/>
          <p:cNvSpPr/>
          <p:nvPr/>
        </p:nvSpPr>
        <p:spPr>
          <a:xfrm>
            <a:off x="5749212" y="3410000"/>
            <a:ext cx="68159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hòu</a:t>
            </a:r>
            <a:endParaRPr lang="zh-CN" altLang="en-US" sz="2400" b="1" dirty="0">
              <a:solidFill>
                <a:srgbClr val="FF0000"/>
              </a:solidFill>
              <a:latin typeface="Times New Roman" pitchFamily="18" charset="0"/>
              <a:cs typeface="Times New Roman" pitchFamily="18" charset="0"/>
            </a:endParaRPr>
          </a:p>
        </p:txBody>
      </p:sp>
      <p:sp>
        <p:nvSpPr>
          <p:cNvPr id="21" name="矩形 20"/>
          <p:cNvSpPr/>
          <p:nvPr/>
        </p:nvSpPr>
        <p:spPr>
          <a:xfrm>
            <a:off x="6672064" y="3402496"/>
            <a:ext cx="803425" cy="461665"/>
          </a:xfrm>
          <a:prstGeom prst="rect">
            <a:avLst/>
          </a:prstGeom>
        </p:spPr>
        <p:txBody>
          <a:bodyPr wrap="none">
            <a:spAutoFit/>
          </a:bodyPr>
          <a:lstStyle/>
          <a:p>
            <a:r>
              <a:rPr lang="zh-CN" altLang="en-US" sz="2400" b="1" dirty="0">
                <a:solidFill>
                  <a:srgbClr val="FF0000"/>
                </a:solidFill>
              </a:rPr>
              <a:t>侍候</a:t>
            </a:r>
          </a:p>
        </p:txBody>
      </p:sp>
    </p:spTree>
    <p:extLst>
      <p:ext uri="{BB962C8B-B14F-4D97-AF65-F5344CB8AC3E}">
        <p14:creationId xmlns:p14="http://schemas.microsoft.com/office/powerpoint/2010/main" val="1252271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linds(horizontal)">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blinds(horizontal)">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blinds(horizontal)">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blinds(horizontal)">
                                      <p:cBhvr>
                                        <p:cTn id="72" dur="50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blinds(horizontal)">
                                      <p:cBhvr>
                                        <p:cTn id="77" dur="500"/>
                                        <p:tgtEl>
                                          <p:spTgt spid="20"/>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blinds(horizontal)">
                                      <p:cBhvr>
                                        <p:cTn id="8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50168"/>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ea typeface="黑体"/>
                <a:cs typeface="Courier New"/>
              </a:rPr>
              <a:t>3</a:t>
            </a:r>
            <a:r>
              <a:rPr lang="en-US" altLang="zh-CN" sz="2400" b="1" kern="100">
                <a:latin typeface="Times New Roman"/>
                <a:cs typeface="Courier New"/>
              </a:rPr>
              <a:t>.</a:t>
            </a:r>
            <a:r>
              <a:rPr lang="zh-CN" altLang="zh-CN" sz="2400" b="1" kern="100" dirty="0">
                <a:latin typeface="Times New Roman"/>
                <a:ea typeface="黑体"/>
                <a:cs typeface="Times New Roman"/>
              </a:rPr>
              <a:t>辨词义</a:t>
            </a:r>
            <a:endParaRPr lang="zh-CN" altLang="zh-CN" sz="1050" kern="100" dirty="0">
              <a:effectLst/>
              <a:latin typeface="宋体"/>
              <a:cs typeface="Courier New"/>
            </a:endParaRPr>
          </a:p>
        </p:txBody>
      </p:sp>
      <p:sp>
        <p:nvSpPr>
          <p:cNvPr id="4" name="矩形 3"/>
          <p:cNvSpPr>
            <a:spLocks noChangeArrowheads="1"/>
          </p:cNvSpPr>
          <p:nvPr/>
        </p:nvSpPr>
        <p:spPr bwMode="auto">
          <a:xfrm>
            <a:off x="550210" y="917344"/>
            <a:ext cx="11304749" cy="5545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zh-CN" altLang="zh-CN" sz="2400" b="1" kern="100" dirty="0">
                <a:latin typeface="Times New Roman"/>
                <a:ea typeface="黑体"/>
                <a:cs typeface="Times New Roman"/>
              </a:rPr>
              <a:t>意气</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义气</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意气</a:t>
            </a:r>
            <a:r>
              <a:rPr lang="en-US" altLang="zh-CN" sz="2400" b="1" kern="100" dirty="0">
                <a:latin typeface="宋体"/>
                <a:cs typeface="Times New Roman"/>
              </a:rPr>
              <a:t>”</a:t>
            </a:r>
            <a:r>
              <a:rPr lang="zh-CN" altLang="zh-CN" sz="2400" b="1" kern="100" dirty="0">
                <a:latin typeface="Times New Roman"/>
                <a:cs typeface="Times New Roman"/>
              </a:rPr>
              <a:t>指意志和气概，也可指志趣和性格，还可指由于主观或偏激而产生的情绪；而</a:t>
            </a:r>
            <a:r>
              <a:rPr lang="en-US" altLang="zh-CN" sz="2400" b="1" kern="100" dirty="0">
                <a:latin typeface="宋体"/>
                <a:cs typeface="Times New Roman"/>
              </a:rPr>
              <a:t>“</a:t>
            </a:r>
            <a:r>
              <a:rPr lang="zh-CN" altLang="zh-CN" sz="2400" b="1" kern="100" dirty="0">
                <a:latin typeface="Times New Roman"/>
                <a:cs typeface="Times New Roman"/>
              </a:rPr>
              <a:t>义气</a:t>
            </a:r>
            <a:r>
              <a:rPr lang="en-US" altLang="zh-CN" sz="2400" b="1" kern="100" dirty="0">
                <a:latin typeface="宋体"/>
                <a:cs typeface="Times New Roman"/>
              </a:rPr>
              <a:t>”</a:t>
            </a:r>
            <a:r>
              <a:rPr lang="zh-CN" altLang="zh-CN" sz="2400" b="1" kern="100" dirty="0">
                <a:latin typeface="Times New Roman"/>
                <a:cs typeface="Times New Roman"/>
              </a:rPr>
              <a:t>指由于私人关系而甘于承担风险或牺牲自己利益的气概。</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青春骑行体验团整装出发，无惧风雨，</a:t>
            </a:r>
            <a:r>
              <a:rPr lang="en-US" altLang="zh-CN" sz="2400" b="1" kern="100" dirty="0">
                <a:latin typeface="Times New Roman"/>
                <a:ea typeface="楷体_GB2312"/>
                <a:cs typeface="Times New Roman"/>
              </a:rPr>
              <a:t>_______</a:t>
            </a:r>
            <a:r>
              <a:rPr lang="zh-CN" altLang="zh-CN" sz="2400" b="1" kern="100" dirty="0">
                <a:latin typeface="Times New Roman"/>
                <a:ea typeface="楷体_GB2312"/>
                <a:cs typeface="Times New Roman"/>
              </a:rPr>
              <a:t>风发。</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拉小团伙，讲哥们</a:t>
            </a:r>
            <a:r>
              <a:rPr lang="en-US" altLang="zh-CN" sz="2400" b="1" kern="100" dirty="0">
                <a:latin typeface="Times New Roman"/>
                <a:ea typeface="楷体_GB2312"/>
                <a:cs typeface="Times New Roman"/>
              </a:rPr>
              <a:t>_______</a:t>
            </a:r>
            <a:r>
              <a:rPr lang="zh-CN" altLang="zh-CN" sz="2400" b="1" kern="100" dirty="0">
                <a:latin typeface="Times New Roman"/>
                <a:ea typeface="楷体_GB2312"/>
                <a:cs typeface="Times New Roman"/>
              </a:rPr>
              <a:t>，这是部分青少年中很不好的习气。</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zh-CN" altLang="zh-CN" sz="2400" b="1" kern="100" dirty="0">
                <a:latin typeface="Times New Roman"/>
                <a:ea typeface="黑体"/>
                <a:cs typeface="Times New Roman"/>
              </a:rPr>
              <a:t>寥廓</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辽阔</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zh-CN" altLang="zh-CN" sz="2400" b="1" kern="100" dirty="0">
                <a:latin typeface="Times New Roman"/>
                <a:cs typeface="Times New Roman"/>
              </a:rPr>
              <a:t>二者适用范围不同。</a:t>
            </a:r>
            <a:r>
              <a:rPr lang="en-US" altLang="zh-CN" sz="2400" b="1" kern="100" dirty="0">
                <a:latin typeface="宋体"/>
                <a:cs typeface="Times New Roman"/>
              </a:rPr>
              <a:t>“</a:t>
            </a:r>
            <a:r>
              <a:rPr lang="zh-CN" altLang="zh-CN" sz="2400" b="1" kern="100" dirty="0">
                <a:latin typeface="Times New Roman"/>
                <a:cs typeface="Times New Roman"/>
              </a:rPr>
              <a:t>寥廓</a:t>
            </a:r>
            <a:r>
              <a:rPr lang="en-US" altLang="zh-CN" sz="2400" b="1" kern="100" dirty="0">
                <a:latin typeface="宋体"/>
                <a:cs typeface="Times New Roman"/>
              </a:rPr>
              <a:t>”</a:t>
            </a:r>
            <a:r>
              <a:rPr lang="zh-CN" altLang="zh-CN" sz="2400" b="1" kern="100" dirty="0">
                <a:latin typeface="Times New Roman"/>
                <a:cs typeface="Times New Roman"/>
              </a:rPr>
              <a:t>多指天空宇宙，空间范围。如：寥廓的天空。</a:t>
            </a:r>
            <a:r>
              <a:rPr lang="en-US" altLang="zh-CN" sz="2400" b="1" kern="100" dirty="0">
                <a:latin typeface="宋体"/>
                <a:cs typeface="Times New Roman"/>
              </a:rPr>
              <a:t>“</a:t>
            </a:r>
            <a:r>
              <a:rPr lang="zh-CN" altLang="zh-CN" sz="2400" b="1" kern="100" dirty="0">
                <a:latin typeface="Times New Roman"/>
                <a:cs typeface="Times New Roman"/>
              </a:rPr>
              <a:t>辽阔</a:t>
            </a:r>
            <a:r>
              <a:rPr lang="en-US" altLang="zh-CN" sz="2400" b="1" kern="100" dirty="0">
                <a:latin typeface="宋体"/>
                <a:cs typeface="Times New Roman"/>
              </a:rPr>
              <a:t>”</a:t>
            </a:r>
            <a:r>
              <a:rPr lang="zh-CN" altLang="zh-CN" sz="2400" b="1" kern="100" dirty="0">
                <a:latin typeface="Times New Roman"/>
                <a:cs typeface="Times New Roman"/>
              </a:rPr>
              <a:t>多指地域，平面范围。如：草原辽阔。</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文化城，是一幅展现了碧空</a:t>
            </a:r>
            <a:r>
              <a:rPr lang="en-US" altLang="zh-CN" sz="2400" b="1" kern="100" dirty="0">
                <a:latin typeface="Times New Roman"/>
                <a:ea typeface="楷体_GB2312"/>
                <a:cs typeface="Times New Roman"/>
              </a:rPr>
              <a:t>_______</a:t>
            </a:r>
            <a:r>
              <a:rPr lang="zh-CN" altLang="zh-CN" sz="2400" b="1" kern="100" dirty="0">
                <a:latin typeface="Times New Roman"/>
                <a:ea typeface="楷体_GB2312"/>
                <a:cs typeface="Times New Roman"/>
              </a:rPr>
              <a:t>、内涵深厚的巨幅宝卷。</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中国是一个疆域</a:t>
            </a:r>
            <a:r>
              <a:rPr lang="en-US" altLang="zh-CN" sz="2400" b="1" kern="100" dirty="0">
                <a:latin typeface="Times New Roman"/>
                <a:ea typeface="楷体_GB2312"/>
                <a:cs typeface="Times New Roman"/>
              </a:rPr>
              <a:t>________</a:t>
            </a:r>
            <a:r>
              <a:rPr lang="zh-CN" altLang="zh-CN" sz="2400" b="1" kern="100" dirty="0">
                <a:latin typeface="Times New Roman"/>
                <a:ea typeface="楷体_GB2312"/>
                <a:cs typeface="Times New Roman"/>
              </a:rPr>
              <a:t>、海陆兼备的国家。</a:t>
            </a:r>
            <a:endParaRPr lang="zh-CN" altLang="zh-CN" sz="1050" kern="100" dirty="0">
              <a:effectLst/>
              <a:latin typeface="宋体"/>
              <a:cs typeface="Courier New"/>
            </a:endParaRPr>
          </a:p>
        </p:txBody>
      </p:sp>
      <p:sp>
        <p:nvSpPr>
          <p:cNvPr id="5" name="矩形 4"/>
          <p:cNvSpPr/>
          <p:nvPr/>
        </p:nvSpPr>
        <p:spPr>
          <a:xfrm>
            <a:off x="7176138" y="2655900"/>
            <a:ext cx="803425" cy="461665"/>
          </a:xfrm>
          <a:prstGeom prst="rect">
            <a:avLst/>
          </a:prstGeom>
        </p:spPr>
        <p:txBody>
          <a:bodyPr wrap="none">
            <a:spAutoFit/>
          </a:bodyPr>
          <a:lstStyle/>
          <a:p>
            <a:r>
              <a:rPr lang="zh-CN" altLang="en-US" sz="2400" b="1" dirty="0">
                <a:solidFill>
                  <a:srgbClr val="FF0000"/>
                </a:solidFill>
              </a:rPr>
              <a:t>意气</a:t>
            </a:r>
          </a:p>
        </p:txBody>
      </p:sp>
      <p:sp>
        <p:nvSpPr>
          <p:cNvPr id="6" name="矩形 5"/>
          <p:cNvSpPr/>
          <p:nvPr/>
        </p:nvSpPr>
        <p:spPr>
          <a:xfrm>
            <a:off x="3549174" y="3209221"/>
            <a:ext cx="803425" cy="461665"/>
          </a:xfrm>
          <a:prstGeom prst="rect">
            <a:avLst/>
          </a:prstGeom>
        </p:spPr>
        <p:txBody>
          <a:bodyPr wrap="none">
            <a:spAutoFit/>
          </a:bodyPr>
          <a:lstStyle/>
          <a:p>
            <a:r>
              <a:rPr lang="zh-CN" altLang="en-US" sz="2400" b="1" dirty="0">
                <a:solidFill>
                  <a:srgbClr val="FF0000"/>
                </a:solidFill>
              </a:rPr>
              <a:t>义气</a:t>
            </a:r>
          </a:p>
        </p:txBody>
      </p:sp>
      <p:sp>
        <p:nvSpPr>
          <p:cNvPr id="7" name="矩形 6"/>
          <p:cNvSpPr/>
          <p:nvPr/>
        </p:nvSpPr>
        <p:spPr>
          <a:xfrm>
            <a:off x="5665873" y="5409253"/>
            <a:ext cx="803425" cy="461665"/>
          </a:xfrm>
          <a:prstGeom prst="rect">
            <a:avLst/>
          </a:prstGeom>
        </p:spPr>
        <p:txBody>
          <a:bodyPr wrap="none">
            <a:spAutoFit/>
          </a:bodyPr>
          <a:lstStyle/>
          <a:p>
            <a:r>
              <a:rPr lang="zh-CN" altLang="en-US" sz="2400" b="1">
                <a:solidFill>
                  <a:srgbClr val="FF0000"/>
                </a:solidFill>
              </a:rPr>
              <a:t>寥廓</a:t>
            </a:r>
            <a:endParaRPr lang="zh-CN" altLang="en-US" sz="2400" b="1" dirty="0">
              <a:solidFill>
                <a:srgbClr val="FF0000"/>
              </a:solidFill>
            </a:endParaRPr>
          </a:p>
        </p:txBody>
      </p:sp>
      <p:sp>
        <p:nvSpPr>
          <p:cNvPr id="8" name="矩形 7"/>
          <p:cNvSpPr/>
          <p:nvPr/>
        </p:nvSpPr>
        <p:spPr>
          <a:xfrm>
            <a:off x="3268640" y="5975826"/>
            <a:ext cx="803425" cy="461665"/>
          </a:xfrm>
          <a:prstGeom prst="rect">
            <a:avLst/>
          </a:prstGeom>
        </p:spPr>
        <p:txBody>
          <a:bodyPr wrap="none">
            <a:spAutoFit/>
          </a:bodyPr>
          <a:lstStyle/>
          <a:p>
            <a:r>
              <a:rPr lang="zh-CN" altLang="en-US" sz="2400" b="1" dirty="0">
                <a:solidFill>
                  <a:srgbClr val="FF0000"/>
                </a:solidFill>
              </a:rPr>
              <a:t>辽阔</a:t>
            </a:r>
          </a:p>
        </p:txBody>
      </p:sp>
    </p:spTree>
    <p:extLst>
      <p:ext uri="{BB962C8B-B14F-4D97-AF65-F5344CB8AC3E}">
        <p14:creationId xmlns:p14="http://schemas.microsoft.com/office/powerpoint/2010/main" val="4215293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a:latin typeface="Times New Roman"/>
                <a:ea typeface="黑体"/>
                <a:cs typeface="Courier New"/>
              </a:rPr>
              <a:t>4</a:t>
            </a:r>
            <a:r>
              <a:rPr lang="en-US" altLang="zh-CN" sz="2400" b="1" kern="100">
                <a:latin typeface="Times New Roman"/>
                <a:cs typeface="Courier New"/>
              </a:rPr>
              <a:t>.</a:t>
            </a:r>
            <a:r>
              <a:rPr lang="zh-CN" altLang="zh-CN" sz="2400" b="1" kern="100" dirty="0">
                <a:latin typeface="Times New Roman"/>
                <a:ea typeface="黑体"/>
                <a:cs typeface="Times New Roman"/>
              </a:rPr>
              <a:t>积成语</a:t>
            </a:r>
            <a:endParaRPr lang="zh-CN" altLang="zh-CN" sz="1050" kern="100" dirty="0">
              <a:effectLst/>
              <a:latin typeface="宋体"/>
              <a:cs typeface="Courier New"/>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549300961"/>
              </p:ext>
            </p:extLst>
          </p:nvPr>
        </p:nvGraphicFramePr>
        <p:xfrm>
          <a:off x="509588" y="1516063"/>
          <a:ext cx="11037887" cy="3657600"/>
        </p:xfrm>
        <a:graphic>
          <a:graphicData uri="http://schemas.openxmlformats.org/presentationml/2006/ole">
            <mc:AlternateContent xmlns:mc="http://schemas.openxmlformats.org/markup-compatibility/2006">
              <mc:Choice xmlns:v="urn:schemas-microsoft-com:vml" Requires="v">
                <p:oleObj spid="_x0000_s2056" name="文档" r:id="rId3" imgW="11359483" imgH="3756142" progId="Word.Document.12">
                  <p:embed/>
                </p:oleObj>
              </mc:Choice>
              <mc:Fallback>
                <p:oleObj name="文档" r:id="rId3" imgW="11359483" imgH="3756142" progId="Word.Document.12">
                  <p:embed/>
                  <p:pic>
                    <p:nvPicPr>
                      <p:cNvPr id="0" name=""/>
                      <p:cNvPicPr/>
                      <p:nvPr/>
                    </p:nvPicPr>
                    <p:blipFill>
                      <a:blip r:embed="rId4"/>
                      <a:stretch>
                        <a:fillRect/>
                      </a:stretch>
                    </p:blipFill>
                    <p:spPr>
                      <a:xfrm>
                        <a:off x="509588" y="1516063"/>
                        <a:ext cx="11037887" cy="3657600"/>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449951163"/>
              </p:ext>
            </p:extLst>
          </p:nvPr>
        </p:nvGraphicFramePr>
        <p:xfrm>
          <a:off x="496404" y="4923873"/>
          <a:ext cx="11222038" cy="1281113"/>
        </p:xfrm>
        <a:graphic>
          <a:graphicData uri="http://schemas.openxmlformats.org/presentationml/2006/ole">
            <mc:AlternateContent xmlns:mc="http://schemas.openxmlformats.org/markup-compatibility/2006">
              <mc:Choice xmlns:v="urn:schemas-microsoft-com:vml" Requires="v">
                <p:oleObj spid="_x0000_s2057" name="文档" r:id="rId5" imgW="11542567" imgH="1314092" progId="Word.Document.12">
                  <p:embed/>
                </p:oleObj>
              </mc:Choice>
              <mc:Fallback>
                <p:oleObj name="文档" r:id="rId5" imgW="11542567" imgH="1314092" progId="Word.Document.12">
                  <p:embed/>
                  <p:pic>
                    <p:nvPicPr>
                      <p:cNvPr id="0" name=""/>
                      <p:cNvPicPr/>
                      <p:nvPr/>
                    </p:nvPicPr>
                    <p:blipFill>
                      <a:blip r:embed="rId6"/>
                      <a:stretch>
                        <a:fillRect/>
                      </a:stretch>
                    </p:blipFill>
                    <p:spPr>
                      <a:xfrm>
                        <a:off x="496404" y="4923873"/>
                        <a:ext cx="11222038" cy="1281113"/>
                      </a:xfrm>
                      <a:prstGeom prst="rect">
                        <a:avLst/>
                      </a:prstGeom>
                    </p:spPr>
                  </p:pic>
                </p:oleObj>
              </mc:Fallback>
            </mc:AlternateContent>
          </a:graphicData>
        </a:graphic>
      </p:graphicFrame>
    </p:spTree>
    <p:extLst>
      <p:ext uri="{BB962C8B-B14F-4D97-AF65-F5344CB8AC3E}">
        <p14:creationId xmlns:p14="http://schemas.microsoft.com/office/powerpoint/2010/main" val="121827883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481</TotalTime>
  <Words>1608</Words>
  <Application>Microsoft Office PowerPoint</Application>
  <PresentationFormat>宽屏</PresentationFormat>
  <Paragraphs>155</Paragraphs>
  <Slides>30</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42" baseType="lpstr">
      <vt:lpstr>黑体</vt:lpstr>
      <vt:lpstr>华文中宋</vt:lpstr>
      <vt:lpstr>楷体_GB2312</vt:lpstr>
      <vt:lpstr>宋体</vt:lpstr>
      <vt:lpstr>微软雅黑</vt:lpstr>
      <vt:lpstr>Arial</vt:lpstr>
      <vt:lpstr>Calibri</vt:lpstr>
      <vt:lpstr>Calibri Light</vt:lpstr>
      <vt:lpstr>Impact</vt:lpstr>
      <vt:lpstr>Times New Roman</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 </cp:lastModifiedBy>
  <cp:revision>196</cp:revision>
  <dcterms:created xsi:type="dcterms:W3CDTF">2018-01-02T04:06:00Z</dcterms:created>
  <dcterms:modified xsi:type="dcterms:W3CDTF">2019-09-14T06:14:49Z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