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sldIdLst>
    <p:sldId id="359" r:id="rId2"/>
    <p:sldId id="394" r:id="rId3"/>
    <p:sldId id="377" r:id="rId4"/>
    <p:sldId id="369" r:id="rId5"/>
    <p:sldId id="382" r:id="rId6"/>
    <p:sldId id="383" r:id="rId7"/>
    <p:sldId id="395" r:id="rId8"/>
    <p:sldId id="392" r:id="rId9"/>
    <p:sldId id="338" r:id="rId10"/>
    <p:sldId id="379" r:id="rId11"/>
    <p:sldId id="341" r:id="rId12"/>
    <p:sldId id="304" r:id="rId13"/>
    <p:sldId id="391" r:id="rId14"/>
    <p:sldId id="387" r:id="rId15"/>
  </p:sldIdLst>
  <p:sldSz cx="11880850" cy="7200900"/>
  <p:notesSz cx="6858000" cy="9144000"/>
  <p:custDataLst>
    <p:tags r:id="rId16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4300" b="0" i="0" u="none" kern="1200" baseline="0">
        <a:solidFill>
          <a:schemeClr val="tx1"/>
        </a:solidFill>
        <a:latin typeface="华文楷体" panose="02010600040101010101" pitchFamily="2" charset="-122"/>
        <a:ea typeface="华文楷体" panose="02010600040101010101" pitchFamily="2" charset="-122"/>
        <a:cs typeface="+mn-cs"/>
      </a:defRPr>
    </a:lvl1pPr>
    <a:lvl2pPr marL="544830" lvl="1" indent="-8763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4300" b="0" i="0" u="none" kern="1200" baseline="0">
        <a:solidFill>
          <a:schemeClr val="tx1"/>
        </a:solidFill>
        <a:latin typeface="华文楷体" panose="02010600040101010101" pitchFamily="2" charset="-122"/>
        <a:ea typeface="华文楷体" panose="02010600040101010101" pitchFamily="2" charset="-122"/>
        <a:cs typeface="+mn-cs"/>
      </a:defRPr>
    </a:lvl2pPr>
    <a:lvl3pPr marL="1089025" lvl="2" indent="-174625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4300" b="0" i="0" u="none" kern="1200" baseline="0">
        <a:solidFill>
          <a:schemeClr val="tx1"/>
        </a:solidFill>
        <a:latin typeface="华文楷体" panose="02010600040101010101" pitchFamily="2" charset="-122"/>
        <a:ea typeface="华文楷体" panose="02010600040101010101" pitchFamily="2" charset="-122"/>
        <a:cs typeface="+mn-cs"/>
      </a:defRPr>
    </a:lvl3pPr>
    <a:lvl4pPr marL="1635125" lvl="3" indent="-263525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4300" b="0" i="0" u="none" kern="1200" baseline="0">
        <a:solidFill>
          <a:schemeClr val="tx1"/>
        </a:solidFill>
        <a:latin typeface="华文楷体" panose="02010600040101010101" pitchFamily="2" charset="-122"/>
        <a:ea typeface="华文楷体" panose="02010600040101010101" pitchFamily="2" charset="-122"/>
        <a:cs typeface="+mn-cs"/>
      </a:defRPr>
    </a:lvl4pPr>
    <a:lvl5pPr marL="2179955" lvl="4" indent="-351155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4300" b="0" i="0" u="none" kern="1200" baseline="0">
        <a:solidFill>
          <a:schemeClr val="tx1"/>
        </a:solidFill>
        <a:latin typeface="华文楷体" panose="02010600040101010101" pitchFamily="2" charset="-122"/>
        <a:ea typeface="华文楷体" panose="02010600040101010101" pitchFamily="2" charset="-122"/>
        <a:cs typeface="+mn-cs"/>
      </a:defRPr>
    </a:lvl5pPr>
    <a:lvl6pPr marL="2286000" lvl="5" indent="-351155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4300" b="0" i="0" u="none" kern="1200" baseline="0">
        <a:solidFill>
          <a:schemeClr val="tx1"/>
        </a:solidFill>
        <a:latin typeface="华文楷体" panose="02010600040101010101" pitchFamily="2" charset="-122"/>
        <a:ea typeface="华文楷体" panose="02010600040101010101" pitchFamily="2" charset="-122"/>
        <a:cs typeface="+mn-cs"/>
      </a:defRPr>
    </a:lvl6pPr>
    <a:lvl7pPr marL="2743200" lvl="6" indent="-351155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4300" b="0" i="0" u="none" kern="1200" baseline="0">
        <a:solidFill>
          <a:schemeClr val="tx1"/>
        </a:solidFill>
        <a:latin typeface="华文楷体" panose="02010600040101010101" pitchFamily="2" charset="-122"/>
        <a:ea typeface="华文楷体" panose="02010600040101010101" pitchFamily="2" charset="-122"/>
        <a:cs typeface="+mn-cs"/>
      </a:defRPr>
    </a:lvl7pPr>
    <a:lvl8pPr marL="3200400" lvl="7" indent="-351155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4300" b="0" i="0" u="none" kern="1200" baseline="0">
        <a:solidFill>
          <a:schemeClr val="tx1"/>
        </a:solidFill>
        <a:latin typeface="华文楷体" panose="02010600040101010101" pitchFamily="2" charset="-122"/>
        <a:ea typeface="华文楷体" panose="02010600040101010101" pitchFamily="2" charset="-122"/>
        <a:cs typeface="+mn-cs"/>
      </a:defRPr>
    </a:lvl8pPr>
    <a:lvl9pPr marL="3657600" lvl="8" indent="-351155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4300" b="0" i="0" u="none" kern="1200" baseline="0">
        <a:solidFill>
          <a:schemeClr val="tx1"/>
        </a:solidFill>
        <a:latin typeface="华文楷体" panose="02010600040101010101" pitchFamily="2" charset="-122"/>
        <a:ea typeface="华文楷体" panose="02010600040101010101" pitchFamily="2" charset="-122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 varScale="1">
        <p:scale>
          <a:sx n="80" d="100"/>
          <a:sy n="80" d="100"/>
        </p:scale>
        <p:origin x="-984" y="-84"/>
      </p:cViewPr>
      <p:guideLst>
        <p:guide orient="horz" pos="2304"/>
        <p:guide pos="3791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9.xml" /><Relationship Id="rId11" Type="http://schemas.openxmlformats.org/officeDocument/2006/relationships/slide" Target="slides/slide10.xml" /><Relationship Id="rId12" Type="http://schemas.openxmlformats.org/officeDocument/2006/relationships/slide" Target="slides/slide11.xml" /><Relationship Id="rId13" Type="http://schemas.openxmlformats.org/officeDocument/2006/relationships/slide" Target="slides/slide12.xml" /><Relationship Id="rId14" Type="http://schemas.openxmlformats.org/officeDocument/2006/relationships/slide" Target="slides/slide13.xml" /><Relationship Id="rId15" Type="http://schemas.openxmlformats.org/officeDocument/2006/relationships/slide" Target="slides/slide14.xml" /><Relationship Id="rId16" Type="http://schemas.openxmlformats.org/officeDocument/2006/relationships/tags" Target="tags/tag1.xml" /><Relationship Id="rId17" Type="http://schemas.openxmlformats.org/officeDocument/2006/relationships/presProps" Target="presProps.xml" /><Relationship Id="rId18" Type="http://schemas.openxmlformats.org/officeDocument/2006/relationships/viewProps" Target="viewProps.xml" /><Relationship Id="rId19" Type="http://schemas.openxmlformats.org/officeDocument/2006/relationships/theme" Target="theme/theme1.xml" /><Relationship Id="rId2" Type="http://schemas.openxmlformats.org/officeDocument/2006/relationships/slide" Target="slides/slide1.xml" /><Relationship Id="rId20" Type="http://schemas.openxmlformats.org/officeDocument/2006/relationships/tableStyles" Target="tableStyles.xml" /><Relationship Id="rId3" Type="http://schemas.openxmlformats.org/officeDocument/2006/relationships/slide" Target="slides/slide2.xml" /><Relationship Id="rId4" Type="http://schemas.openxmlformats.org/officeDocument/2006/relationships/slide" Target="slides/slide3.xml" /><Relationship Id="rId5" Type="http://schemas.openxmlformats.org/officeDocument/2006/relationships/slide" Target="slides/slide4.xml" /><Relationship Id="rId6" Type="http://schemas.openxmlformats.org/officeDocument/2006/relationships/slide" Target="slides/slide5.xml" /><Relationship Id="rId7" Type="http://schemas.openxmlformats.org/officeDocument/2006/relationships/slide" Target="slides/slide6.xml" /><Relationship Id="rId8" Type="http://schemas.openxmlformats.org/officeDocument/2006/relationships/slide" Target="slides/slide7.xml" /><Relationship Id="rId9" Type="http://schemas.openxmlformats.org/officeDocument/2006/relationships/slide" Target="slides/slide8.xml" /></Relationship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矩形 8"/>
          <p:cNvSpPr/>
          <p:nvPr/>
        </p:nvSpPr>
        <p:spPr>
          <a:xfrm>
            <a:off x="890588" y="3357563"/>
            <a:ext cx="10099675" cy="17463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033" tIns="54517" rIns="109033" bIns="54517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43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91064" y="1760221"/>
            <a:ext cx="10098723" cy="1615200"/>
          </a:xfrm>
        </p:spPr>
        <p:txBody>
          <a:bodyPr anchor="b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782128" y="3375420"/>
            <a:ext cx="8316595" cy="184023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454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902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6357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1805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72605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2708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8163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3611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/>
          </a:p>
        </p:txBody>
      </p:sp>
      <p:sp>
        <p:nvSpPr>
          <p:cNvPr id="10" name="日期占位符 3"/>
          <p:cNvSpPr>
            <a:spLocks noGrp="1"/>
          </p:cNvSpPr>
          <p:nvPr>
            <p:ph type="dt" sz="half" idx="2"/>
          </p:nvPr>
        </p:nvSpPr>
        <p:spPr>
          <a:xfrm>
            <a:off x="98425" y="6721475"/>
            <a:ext cx="4159250" cy="298450"/>
          </a:xfrm>
          <a:prstGeom prst="rect">
            <a:avLst/>
          </a:prstGeom>
        </p:spPr>
        <p:txBody>
          <a:bodyPr vert="horz" lIns="109033" tIns="54517" rIns="109033" bIns="54517" rtlCol="0" anchor="b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3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11" name="页脚占位符 4"/>
          <p:cNvSpPr>
            <a:spLocks noGrp="1"/>
          </p:cNvSpPr>
          <p:nvPr>
            <p:ph type="ftr" sz="quarter" idx="3"/>
          </p:nvPr>
        </p:nvSpPr>
        <p:spPr>
          <a:xfrm>
            <a:off x="6931025" y="6721475"/>
            <a:ext cx="4851400" cy="298450"/>
          </a:xfrm>
          <a:prstGeom prst="rect">
            <a:avLst/>
          </a:prstGeom>
        </p:spPr>
        <p:txBody>
          <a:bodyPr vert="horz" lIns="109033" tIns="54517" rIns="109033" bIns="54517" rtlCol="0" anchor="ctr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3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12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5346700" y="6721475"/>
            <a:ext cx="1187450" cy="298450"/>
          </a:xfrm>
          <a:prstGeom prst="rect">
            <a:avLst/>
          </a:prstGeom>
        </p:spPr>
        <p:txBody>
          <a:bodyPr vert="horz" lIns="54517" tIns="54517" rIns="54517" bIns="54517" rtlCol="0" anchor="ctr"/>
          <a:lstStyle/>
          <a:p>
            <a:pPr algn="ctr"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矩形 8"/>
          <p:cNvSpPr/>
          <p:nvPr/>
        </p:nvSpPr>
        <p:spPr>
          <a:xfrm>
            <a:off x="593725" y="1481138"/>
            <a:ext cx="10693400" cy="1905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033" tIns="54517" rIns="109033" bIns="54517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43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10" name="日期占位符 3"/>
          <p:cNvSpPr>
            <a:spLocks noGrp="1"/>
          </p:cNvSpPr>
          <p:nvPr>
            <p:ph type="dt" sz="half" idx="2"/>
          </p:nvPr>
        </p:nvSpPr>
        <p:spPr>
          <a:xfrm>
            <a:off x="98425" y="6721475"/>
            <a:ext cx="4159250" cy="298450"/>
          </a:xfrm>
          <a:prstGeom prst="rect">
            <a:avLst/>
          </a:prstGeom>
        </p:spPr>
        <p:txBody>
          <a:bodyPr vert="horz" lIns="109033" tIns="54517" rIns="109033" bIns="54517" rtlCol="0" anchor="b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3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11" name="页脚占位符 4"/>
          <p:cNvSpPr>
            <a:spLocks noGrp="1"/>
          </p:cNvSpPr>
          <p:nvPr>
            <p:ph type="ftr" sz="quarter" idx="3"/>
          </p:nvPr>
        </p:nvSpPr>
        <p:spPr>
          <a:xfrm>
            <a:off x="6931025" y="6721475"/>
            <a:ext cx="4851400" cy="298450"/>
          </a:xfrm>
          <a:prstGeom prst="rect">
            <a:avLst/>
          </a:prstGeom>
        </p:spPr>
        <p:txBody>
          <a:bodyPr vert="horz" lIns="109033" tIns="54517" rIns="109033" bIns="54517" rtlCol="0" anchor="ctr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3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12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5346700" y="6721475"/>
            <a:ext cx="1187450" cy="298450"/>
          </a:xfrm>
          <a:prstGeom prst="rect">
            <a:avLst/>
          </a:prstGeom>
        </p:spPr>
        <p:txBody>
          <a:bodyPr vert="horz" lIns="54517" tIns="54517" rIns="54517" bIns="54517" rtlCol="0" anchor="ctr"/>
          <a:lstStyle/>
          <a:p>
            <a:pPr algn="ctr"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374757" y="288370"/>
            <a:ext cx="1912050" cy="6312476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94042" y="288370"/>
            <a:ext cx="8687895" cy="6312476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3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3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>
                <a:latin typeface="华文楷体" panose="02010600040101010101" pitchFamily="2" charset="-122"/>
              </a:rPr>
              <a:t/>
            </a:fld>
            <a:endParaRPr lang="en-US" altLang="zh-CN">
              <a:latin typeface="华文楷体" panose="02010600040101010101" pitchFamily="2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矩形 8"/>
          <p:cNvSpPr/>
          <p:nvPr/>
        </p:nvSpPr>
        <p:spPr>
          <a:xfrm>
            <a:off x="593725" y="1481138"/>
            <a:ext cx="10693400" cy="1905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033" tIns="54517" rIns="109033" bIns="54517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43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10" name="日期占位符 3"/>
          <p:cNvSpPr>
            <a:spLocks noGrp="1"/>
          </p:cNvSpPr>
          <p:nvPr>
            <p:ph type="dt" sz="half" idx="2"/>
          </p:nvPr>
        </p:nvSpPr>
        <p:spPr>
          <a:xfrm>
            <a:off x="95250" y="6721475"/>
            <a:ext cx="4157663" cy="298450"/>
          </a:xfrm>
          <a:prstGeom prst="rect">
            <a:avLst/>
          </a:prstGeom>
        </p:spPr>
        <p:txBody>
          <a:bodyPr vert="horz" lIns="109033" tIns="54517" rIns="109033" bIns="54517" rtlCol="0" anchor="b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3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11" name="页脚占位符 4"/>
          <p:cNvSpPr>
            <a:spLocks noGrp="1"/>
          </p:cNvSpPr>
          <p:nvPr>
            <p:ph type="ftr" sz="quarter" idx="3"/>
          </p:nvPr>
        </p:nvSpPr>
        <p:spPr>
          <a:xfrm>
            <a:off x="6926263" y="6721475"/>
            <a:ext cx="4851400" cy="298450"/>
          </a:xfrm>
          <a:prstGeom prst="rect">
            <a:avLst/>
          </a:prstGeom>
        </p:spPr>
        <p:txBody>
          <a:bodyPr vert="horz" lIns="109033" tIns="54517" rIns="109033" bIns="54517" rtlCol="0" anchor="ctr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3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12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5346700" y="6721475"/>
            <a:ext cx="1187450" cy="298450"/>
          </a:xfrm>
          <a:prstGeom prst="rect">
            <a:avLst/>
          </a:prstGeom>
        </p:spPr>
        <p:txBody>
          <a:bodyPr vert="horz" lIns="54517" tIns="54517" rIns="54517" bIns="54517" rtlCol="0" anchor="ctr"/>
          <a:lstStyle/>
          <a:p>
            <a:pPr algn="ctr"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矩形 8"/>
          <p:cNvSpPr/>
          <p:nvPr/>
        </p:nvSpPr>
        <p:spPr>
          <a:xfrm>
            <a:off x="890588" y="3300413"/>
            <a:ext cx="10099675" cy="1905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033" tIns="54517" rIns="109033" bIns="54517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43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38505" y="3300411"/>
            <a:ext cx="10098723" cy="1430179"/>
          </a:xfrm>
        </p:spPr>
        <p:txBody>
          <a:bodyPr anchor="t"/>
          <a:lstStyle>
            <a:lvl1pPr algn="ctr">
              <a:defRPr sz="48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38505" y="1725215"/>
            <a:ext cx="10098723" cy="1575196"/>
          </a:xfrm>
        </p:spPr>
        <p:txBody>
          <a:bodyPr anchor="b"/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545465" indent="0" algn="ctr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90295" indent="0" algn="ctr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 marL="1635760" indent="0" algn="ctr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4pPr>
            <a:lvl5pPr marL="2180590" indent="0" algn="ctr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5pPr>
            <a:lvl6pPr marL="2726055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6pPr>
            <a:lvl7pPr marL="3270885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7pPr>
            <a:lvl8pPr marL="381635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8pPr>
            <a:lvl9pPr marL="436118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10" name="日期占位符 3"/>
          <p:cNvSpPr>
            <a:spLocks noGrp="1"/>
          </p:cNvSpPr>
          <p:nvPr>
            <p:ph type="dt" sz="half" idx="2"/>
          </p:nvPr>
        </p:nvSpPr>
        <p:spPr>
          <a:xfrm>
            <a:off x="98425" y="6721475"/>
            <a:ext cx="4159250" cy="298450"/>
          </a:xfrm>
          <a:prstGeom prst="rect">
            <a:avLst/>
          </a:prstGeom>
        </p:spPr>
        <p:txBody>
          <a:bodyPr vert="horz" lIns="109033" tIns="54517" rIns="109033" bIns="54517" rtlCol="0" anchor="b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3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11" name="页脚占位符 4"/>
          <p:cNvSpPr>
            <a:spLocks noGrp="1"/>
          </p:cNvSpPr>
          <p:nvPr>
            <p:ph type="ftr" sz="quarter" idx="3"/>
          </p:nvPr>
        </p:nvSpPr>
        <p:spPr>
          <a:xfrm>
            <a:off x="6931025" y="6721475"/>
            <a:ext cx="4851400" cy="298450"/>
          </a:xfrm>
          <a:prstGeom prst="rect">
            <a:avLst/>
          </a:prstGeom>
        </p:spPr>
        <p:txBody>
          <a:bodyPr vert="horz" lIns="109033" tIns="54517" rIns="109033" bIns="54517" rtlCol="0" anchor="ctr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3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12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5346700" y="6721475"/>
            <a:ext cx="1187450" cy="298450"/>
          </a:xfrm>
          <a:prstGeom prst="rect">
            <a:avLst/>
          </a:prstGeom>
        </p:spPr>
        <p:txBody>
          <a:bodyPr vert="horz" lIns="54517" tIns="54517" rIns="54517" bIns="54517" rtlCol="0" anchor="ctr"/>
          <a:lstStyle/>
          <a:p>
            <a:pPr algn="ctr"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矩形 8"/>
          <p:cNvSpPr/>
          <p:nvPr/>
        </p:nvSpPr>
        <p:spPr>
          <a:xfrm>
            <a:off x="593725" y="1481138"/>
            <a:ext cx="10693400" cy="1905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033" tIns="54517" rIns="109033" bIns="54517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43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94043" y="1680211"/>
            <a:ext cx="5247375" cy="4752261"/>
          </a:xfrm>
        </p:spPr>
        <p:txBody>
          <a:bodyPr/>
          <a:lstStyle>
            <a:lvl1pPr>
              <a:defRPr sz="3300"/>
            </a:lvl1pPr>
            <a:lvl2pPr>
              <a:defRPr sz="29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39432" y="1680211"/>
            <a:ext cx="5247375" cy="4752261"/>
          </a:xfrm>
        </p:spPr>
        <p:txBody>
          <a:bodyPr/>
          <a:lstStyle>
            <a:lvl1pPr>
              <a:defRPr sz="3300"/>
            </a:lvl1pPr>
            <a:lvl2pPr>
              <a:defRPr sz="29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10" name="日期占位符 4"/>
          <p:cNvSpPr>
            <a:spLocks noGrp="1"/>
          </p:cNvSpPr>
          <p:nvPr>
            <p:ph type="dt" sz="half" idx="12"/>
          </p:nvPr>
        </p:nvSpPr>
        <p:spPr>
          <a:xfrm>
            <a:off x="98425" y="6721475"/>
            <a:ext cx="4159250" cy="298450"/>
          </a:xfrm>
          <a:prstGeom prst="rect">
            <a:avLst/>
          </a:prstGeom>
        </p:spPr>
        <p:txBody>
          <a:bodyPr vert="horz" lIns="109033" tIns="54517" rIns="109033" bIns="54517" rtlCol="0" anchor="b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3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11" name="页脚占位符 5"/>
          <p:cNvSpPr>
            <a:spLocks noGrp="1"/>
          </p:cNvSpPr>
          <p:nvPr>
            <p:ph type="ftr" sz="quarter" idx="3"/>
          </p:nvPr>
        </p:nvSpPr>
        <p:spPr>
          <a:xfrm>
            <a:off x="6931025" y="6721475"/>
            <a:ext cx="4851400" cy="298450"/>
          </a:xfrm>
          <a:prstGeom prst="rect">
            <a:avLst/>
          </a:prstGeom>
        </p:spPr>
        <p:txBody>
          <a:bodyPr vert="horz" lIns="109033" tIns="54517" rIns="109033" bIns="54517" rtlCol="0" anchor="ctr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3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12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5346700" y="6721475"/>
            <a:ext cx="1187450" cy="298450"/>
          </a:xfrm>
          <a:prstGeom prst="rect">
            <a:avLst/>
          </a:prstGeom>
        </p:spPr>
        <p:txBody>
          <a:bodyPr vert="horz" lIns="54517" tIns="54517" rIns="54517" bIns="54517" rtlCol="0" anchor="ctr"/>
          <a:lstStyle/>
          <a:p>
            <a:pPr algn="ctr"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矩形 8"/>
          <p:cNvSpPr/>
          <p:nvPr/>
        </p:nvSpPr>
        <p:spPr>
          <a:xfrm>
            <a:off x="593725" y="1481138"/>
            <a:ext cx="10693400" cy="1905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033" tIns="54517" rIns="109033" bIns="54517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43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94042" y="1611869"/>
            <a:ext cx="5249439" cy="671750"/>
          </a:xfrm>
        </p:spPr>
        <p:txBody>
          <a:bodyPr anchor="b"/>
          <a:lstStyle>
            <a:lvl1pPr marL="0" indent="0">
              <a:buNone/>
              <a:defRPr sz="29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  <a:lvl2pPr marL="545465" indent="0">
              <a:buNone/>
              <a:defRPr sz="24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2pPr>
            <a:lvl3pPr marL="1090295" indent="0">
              <a:buNone/>
              <a:defRPr sz="21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3pPr>
            <a:lvl4pPr marL="1635760" indent="0">
              <a:buNone/>
              <a:defRPr sz="19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4pPr>
            <a:lvl5pPr marL="2180590" indent="0">
              <a:buNone/>
              <a:defRPr sz="19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5pPr>
            <a:lvl6pPr marL="2726055" indent="0">
              <a:buNone/>
              <a:defRPr sz="1900" b="1"/>
            </a:lvl6pPr>
            <a:lvl7pPr marL="3270885" indent="0">
              <a:buNone/>
              <a:defRPr sz="1900" b="1"/>
            </a:lvl7pPr>
            <a:lvl8pPr marL="3816350" indent="0">
              <a:buNone/>
              <a:defRPr sz="1900" b="1"/>
            </a:lvl8pPr>
            <a:lvl9pPr marL="4361180" indent="0">
              <a:buNone/>
              <a:defRPr sz="19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94042" y="2283619"/>
            <a:ext cx="5249439" cy="4148852"/>
          </a:xfrm>
        </p:spPr>
        <p:txBody>
          <a:bodyPr/>
          <a:lstStyle>
            <a:lvl1pPr>
              <a:defRPr sz="2900"/>
            </a:lvl1pPr>
            <a:lvl2pPr>
              <a:defRPr sz="2400"/>
            </a:lvl2pPr>
            <a:lvl3pPr>
              <a:defRPr sz="21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035307" y="1611869"/>
            <a:ext cx="5251501" cy="671750"/>
          </a:xfrm>
        </p:spPr>
        <p:txBody>
          <a:bodyPr anchor="b"/>
          <a:lstStyle>
            <a:lvl1pPr marL="0" indent="0">
              <a:buNone/>
              <a:defRPr sz="29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  <a:lvl2pPr marL="545465" indent="0">
              <a:buNone/>
              <a:defRPr sz="24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2pPr>
            <a:lvl3pPr marL="1090295" indent="0">
              <a:buNone/>
              <a:defRPr sz="21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3pPr>
            <a:lvl4pPr marL="1635760" indent="0">
              <a:buNone/>
              <a:defRPr sz="19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4pPr>
            <a:lvl5pPr marL="2180590" indent="0">
              <a:buNone/>
              <a:defRPr sz="19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5pPr>
            <a:lvl6pPr marL="2726055" indent="0">
              <a:buNone/>
              <a:defRPr sz="1900" b="1"/>
            </a:lvl6pPr>
            <a:lvl7pPr marL="3270885" indent="0">
              <a:buNone/>
              <a:defRPr sz="1900" b="1"/>
            </a:lvl7pPr>
            <a:lvl8pPr marL="3816350" indent="0">
              <a:buNone/>
              <a:defRPr sz="1900" b="1"/>
            </a:lvl8pPr>
            <a:lvl9pPr marL="4361180" indent="0">
              <a:buNone/>
              <a:defRPr sz="19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035307" y="2283619"/>
            <a:ext cx="5251501" cy="4148852"/>
          </a:xfrm>
        </p:spPr>
        <p:txBody>
          <a:bodyPr/>
          <a:lstStyle>
            <a:lvl1pPr>
              <a:defRPr sz="2900"/>
            </a:lvl1pPr>
            <a:lvl2pPr>
              <a:defRPr sz="2400"/>
            </a:lvl2pPr>
            <a:lvl3pPr>
              <a:defRPr sz="21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10" name="日期占位符 6"/>
          <p:cNvSpPr>
            <a:spLocks noGrp="1"/>
          </p:cNvSpPr>
          <p:nvPr>
            <p:ph type="dt" sz="half" idx="12"/>
          </p:nvPr>
        </p:nvSpPr>
        <p:spPr>
          <a:xfrm>
            <a:off x="98425" y="6721475"/>
            <a:ext cx="4159250" cy="298450"/>
          </a:xfrm>
          <a:prstGeom prst="rect">
            <a:avLst/>
          </a:prstGeom>
        </p:spPr>
        <p:txBody>
          <a:bodyPr vert="horz" lIns="109033" tIns="54517" rIns="109033" bIns="54517" rtlCol="0" anchor="b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3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11" name="页脚占位符 7"/>
          <p:cNvSpPr>
            <a:spLocks noGrp="1"/>
          </p:cNvSpPr>
          <p:nvPr>
            <p:ph type="ftr" sz="quarter" idx="13"/>
          </p:nvPr>
        </p:nvSpPr>
        <p:spPr>
          <a:xfrm>
            <a:off x="6931025" y="6721475"/>
            <a:ext cx="4851400" cy="298450"/>
          </a:xfrm>
          <a:prstGeom prst="rect">
            <a:avLst/>
          </a:prstGeom>
        </p:spPr>
        <p:txBody>
          <a:bodyPr vert="horz" lIns="109033" tIns="54517" rIns="109033" bIns="54517" rtlCol="0" anchor="ctr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3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12" name="灯片编号占位符 8"/>
          <p:cNvSpPr>
            <a:spLocks noGrp="1"/>
          </p:cNvSpPr>
          <p:nvPr>
            <p:ph type="sldNum" sz="quarter" idx="14"/>
          </p:nvPr>
        </p:nvSpPr>
        <p:spPr>
          <a:xfrm>
            <a:off x="5346700" y="6721475"/>
            <a:ext cx="1187450" cy="298450"/>
          </a:xfrm>
          <a:prstGeom prst="rect">
            <a:avLst/>
          </a:prstGeom>
        </p:spPr>
        <p:txBody>
          <a:bodyPr vert="horz" lIns="54517" tIns="54517" rIns="54517" bIns="54517" rtlCol="0" anchor="ctr"/>
          <a:lstStyle/>
          <a:p>
            <a:pPr algn="ctr"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矩形 8"/>
          <p:cNvSpPr/>
          <p:nvPr/>
        </p:nvSpPr>
        <p:spPr>
          <a:xfrm>
            <a:off x="593725" y="1481138"/>
            <a:ext cx="10693400" cy="1905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033" tIns="54517" rIns="109033" bIns="54517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43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10" name="日期占位符 2"/>
          <p:cNvSpPr>
            <a:spLocks noGrp="1"/>
          </p:cNvSpPr>
          <p:nvPr>
            <p:ph type="dt" sz="half" idx="2"/>
          </p:nvPr>
        </p:nvSpPr>
        <p:spPr>
          <a:xfrm>
            <a:off x="98425" y="6721475"/>
            <a:ext cx="4159250" cy="298450"/>
          </a:xfrm>
          <a:prstGeom prst="rect">
            <a:avLst/>
          </a:prstGeom>
        </p:spPr>
        <p:txBody>
          <a:bodyPr vert="horz" lIns="109033" tIns="54517" rIns="109033" bIns="54517" rtlCol="0" anchor="b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3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11" name="页脚占位符 3"/>
          <p:cNvSpPr>
            <a:spLocks noGrp="1"/>
          </p:cNvSpPr>
          <p:nvPr>
            <p:ph type="ftr" sz="quarter" idx="3"/>
          </p:nvPr>
        </p:nvSpPr>
        <p:spPr>
          <a:xfrm>
            <a:off x="6931025" y="6721475"/>
            <a:ext cx="4851400" cy="298450"/>
          </a:xfrm>
          <a:prstGeom prst="rect">
            <a:avLst/>
          </a:prstGeom>
        </p:spPr>
        <p:txBody>
          <a:bodyPr vert="horz" lIns="109033" tIns="54517" rIns="109033" bIns="54517" rtlCol="0" anchor="ctr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3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12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5346700" y="6721475"/>
            <a:ext cx="1187450" cy="298450"/>
          </a:xfrm>
          <a:prstGeom prst="rect">
            <a:avLst/>
          </a:prstGeom>
        </p:spPr>
        <p:txBody>
          <a:bodyPr vert="horz" lIns="54517" tIns="54517" rIns="54517" bIns="54517" rtlCol="0" anchor="ctr"/>
          <a:lstStyle/>
          <a:p>
            <a:pPr algn="ctr"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日期占位符 1"/>
          <p:cNvSpPr>
            <a:spLocks noGrp="1"/>
          </p:cNvSpPr>
          <p:nvPr>
            <p:ph type="dt" sz="half" idx="2"/>
          </p:nvPr>
        </p:nvSpPr>
        <p:spPr>
          <a:xfrm>
            <a:off x="98425" y="6721475"/>
            <a:ext cx="4159250" cy="298450"/>
          </a:xfrm>
          <a:prstGeom prst="rect">
            <a:avLst/>
          </a:prstGeom>
        </p:spPr>
        <p:txBody>
          <a:bodyPr vert="horz" lIns="109033" tIns="54517" rIns="109033" bIns="54517" rtlCol="0" anchor="b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3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10" name="页脚占位符 2"/>
          <p:cNvSpPr>
            <a:spLocks noGrp="1"/>
          </p:cNvSpPr>
          <p:nvPr>
            <p:ph type="ftr" sz="quarter" idx="3"/>
          </p:nvPr>
        </p:nvSpPr>
        <p:spPr>
          <a:xfrm>
            <a:off x="6931025" y="6721475"/>
            <a:ext cx="4851400" cy="298450"/>
          </a:xfrm>
          <a:prstGeom prst="rect">
            <a:avLst/>
          </a:prstGeom>
        </p:spPr>
        <p:txBody>
          <a:bodyPr vert="horz" lIns="109033" tIns="54517" rIns="109033" bIns="54517" rtlCol="0" anchor="ctr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3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11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5346700" y="6721475"/>
            <a:ext cx="1187450" cy="298450"/>
          </a:xfrm>
          <a:prstGeom prst="rect">
            <a:avLst/>
          </a:prstGeom>
        </p:spPr>
        <p:txBody>
          <a:bodyPr vert="horz" lIns="54517" tIns="54517" rIns="54517" bIns="54517" rtlCol="0" anchor="ctr"/>
          <a:lstStyle/>
          <a:p>
            <a:pPr algn="ctr"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矩形 8"/>
          <p:cNvSpPr/>
          <p:nvPr/>
        </p:nvSpPr>
        <p:spPr>
          <a:xfrm>
            <a:off x="3619500" y="1106488"/>
            <a:ext cx="7670800" cy="1905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033" tIns="54517" rIns="109033" bIns="54517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43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619930" y="240030"/>
            <a:ext cx="7666880" cy="885093"/>
          </a:xfrm>
        </p:spPr>
        <p:txBody>
          <a:bodyPr anchor="b"/>
          <a:lstStyle>
            <a:lvl1pPr algn="ctr">
              <a:defRPr sz="3300" b="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619930" y="1200133"/>
            <a:ext cx="7666877" cy="5400713"/>
          </a:xfrm>
        </p:spPr>
        <p:txBody>
          <a:bodyPr/>
          <a:lstStyle>
            <a:lvl1pPr>
              <a:defRPr sz="3800"/>
            </a:lvl1pPr>
            <a:lvl2pPr>
              <a:defRPr sz="3300"/>
            </a:lvl2pPr>
            <a:lvl3pPr>
              <a:defRPr sz="29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94049" y="1200133"/>
            <a:ext cx="2933063" cy="5400713"/>
          </a:xfrm>
        </p:spPr>
        <p:txBody>
          <a:bodyPr anchor="ctr"/>
          <a:lstStyle>
            <a:lvl1pPr marL="0" indent="0">
              <a:buNone/>
              <a:defRPr sz="1700"/>
            </a:lvl1pPr>
            <a:lvl2pPr marL="545465" indent="0">
              <a:buNone/>
              <a:defRPr sz="1400"/>
            </a:lvl2pPr>
            <a:lvl3pPr marL="1090295" indent="0">
              <a:buNone/>
              <a:defRPr sz="1200"/>
            </a:lvl3pPr>
            <a:lvl4pPr marL="1635760" indent="0">
              <a:buNone/>
              <a:defRPr sz="1100"/>
            </a:lvl4pPr>
            <a:lvl5pPr marL="2180590" indent="0">
              <a:buNone/>
              <a:defRPr sz="1100"/>
            </a:lvl5pPr>
            <a:lvl6pPr marL="2726055" indent="0">
              <a:buNone/>
              <a:defRPr sz="1100"/>
            </a:lvl6pPr>
            <a:lvl7pPr marL="3270885" indent="0">
              <a:buNone/>
              <a:defRPr sz="1100"/>
            </a:lvl7pPr>
            <a:lvl8pPr marL="3816350" indent="0">
              <a:buNone/>
              <a:defRPr sz="1100"/>
            </a:lvl8pPr>
            <a:lvl9pPr marL="4361180" indent="0">
              <a:buNone/>
              <a:defRPr sz="11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10" name="日期占位符 4"/>
          <p:cNvSpPr>
            <a:spLocks noGrp="1"/>
          </p:cNvSpPr>
          <p:nvPr>
            <p:ph type="dt" sz="half" idx="12"/>
          </p:nvPr>
        </p:nvSpPr>
        <p:spPr>
          <a:xfrm>
            <a:off x="98425" y="6721475"/>
            <a:ext cx="4159250" cy="298450"/>
          </a:xfrm>
          <a:prstGeom prst="rect">
            <a:avLst/>
          </a:prstGeom>
        </p:spPr>
        <p:txBody>
          <a:bodyPr vert="horz" lIns="109033" tIns="54517" rIns="109033" bIns="54517" rtlCol="0" anchor="b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3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11" name="页脚占位符 5"/>
          <p:cNvSpPr>
            <a:spLocks noGrp="1"/>
          </p:cNvSpPr>
          <p:nvPr>
            <p:ph type="ftr" sz="quarter" idx="3"/>
          </p:nvPr>
        </p:nvSpPr>
        <p:spPr>
          <a:xfrm>
            <a:off x="6931025" y="6721475"/>
            <a:ext cx="4851400" cy="298450"/>
          </a:xfrm>
          <a:prstGeom prst="rect">
            <a:avLst/>
          </a:prstGeom>
        </p:spPr>
        <p:txBody>
          <a:bodyPr vert="horz" lIns="109033" tIns="54517" rIns="109033" bIns="54517" rtlCol="0" anchor="ctr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3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12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5346700" y="6721475"/>
            <a:ext cx="1187450" cy="298450"/>
          </a:xfrm>
          <a:prstGeom prst="rect">
            <a:avLst/>
          </a:prstGeom>
        </p:spPr>
        <p:txBody>
          <a:bodyPr vert="horz" lIns="54517" tIns="54517" rIns="54517" bIns="54517" rtlCol="0" anchor="ctr"/>
          <a:lstStyle/>
          <a:p>
            <a:pPr algn="ctr"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93050" y="320040"/>
            <a:ext cx="8316595" cy="720090"/>
          </a:xfrm>
        </p:spPr>
        <p:txBody>
          <a:bodyPr/>
          <a:lstStyle>
            <a:lvl1pPr algn="l">
              <a:defRPr sz="2900" b="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911531" y="1200150"/>
            <a:ext cx="9385206" cy="4179181"/>
          </a:xfrm>
          <a:prstGeom prst="roundRect">
            <a:avLst>
              <a:gd name="adj" fmla="val 18278"/>
            </a:avLst>
          </a:prstGeom>
          <a:solidFill>
            <a:schemeClr val="accent1">
              <a:tint val="40000"/>
            </a:schemeClr>
          </a:solidFill>
          <a:ln w="50800" cap="rnd">
            <a:gradFill flip="none" rotWithShape="1">
              <a:gsLst>
                <a:gs pos="0">
                  <a:schemeClr val="accent1">
                    <a:shade val="50000"/>
                  </a:schemeClr>
                </a:gs>
                <a:gs pos="20000">
                  <a:schemeClr val="accent2">
                    <a:shade val="50000"/>
                  </a:schemeClr>
                </a:gs>
                <a:gs pos="40000">
                  <a:schemeClr val="accent3">
                    <a:shade val="50000"/>
                  </a:schemeClr>
                </a:gs>
                <a:gs pos="60000">
                  <a:schemeClr val="accent4">
                    <a:shade val="50000"/>
                  </a:schemeClr>
                </a:gs>
                <a:gs pos="80000">
                  <a:schemeClr val="accent5">
                    <a:shade val="50000"/>
                  </a:schemeClr>
                </a:gs>
                <a:gs pos="100000">
                  <a:schemeClr val="accent6">
                    <a:shade val="50000"/>
                  </a:schemeClr>
                </a:gs>
              </a:gsLst>
              <a:path path="circle">
                <a:fillToRect l="50000" t="50000" r="50000" b="50000"/>
              </a:path>
            </a:gradFill>
            <a:round/>
          </a:ln>
          <a:effectLst>
            <a:outerShdw blurRad="50800" dist="38100" dir="5400000" algn="tl" rotWithShape="0">
              <a:prstClr val="black">
                <a:alpha val="50000"/>
              </a:prstClr>
            </a:outerShdw>
          </a:effectLst>
        </p:spPr>
        <p:txBody>
          <a:bodyPr vert="horz" wrap="square" lIns="109033" tIns="54517" rIns="109033" bIns="54517" numCol="1" rtlCol="0" anchor="t" anchorCtr="0" compatLnSpc="1">
            <a:normAutofit/>
          </a:bodyPr>
          <a:lstStyle>
            <a:lvl1pPr marL="0" indent="0">
              <a:buNone/>
              <a:defRPr sz="3800"/>
            </a:lvl1pPr>
            <a:lvl2pPr marL="545465" indent="0">
              <a:buNone/>
              <a:defRPr sz="3300"/>
            </a:lvl2pPr>
            <a:lvl3pPr marL="1090295" indent="0">
              <a:buNone/>
              <a:defRPr sz="2900"/>
            </a:lvl3pPr>
            <a:lvl4pPr marL="1635760" indent="0">
              <a:buNone/>
              <a:defRPr sz="2400"/>
            </a:lvl4pPr>
            <a:lvl5pPr marL="2180590" indent="0">
              <a:buNone/>
              <a:defRPr sz="2400"/>
            </a:lvl5pPr>
            <a:lvl6pPr marL="2726055" indent="0">
              <a:buNone/>
              <a:defRPr sz="2400"/>
            </a:lvl6pPr>
            <a:lvl7pPr marL="3270885" indent="0">
              <a:buNone/>
              <a:defRPr sz="2400"/>
            </a:lvl7pPr>
            <a:lvl8pPr marL="3816350" indent="0">
              <a:buNone/>
              <a:defRPr sz="2400"/>
            </a:lvl8pPr>
            <a:lvl9pPr marL="4361180" indent="0">
              <a:buNone/>
              <a:defRPr sz="24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None/>
              <a:defRPr/>
            </a:pPr>
            <a:r>
              <a:rPr kumimoji="0" lang="zh-CN" altLang="en-US" sz="3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en-US" sz="3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3069220" y="5680710"/>
            <a:ext cx="7351325" cy="845105"/>
          </a:xfrm>
        </p:spPr>
        <p:txBody>
          <a:bodyPr anchor="ctr"/>
          <a:lstStyle>
            <a:lvl1pPr marL="0" indent="0" algn="r">
              <a:buNone/>
              <a:defRPr sz="1400" b="0"/>
            </a:lvl1pPr>
            <a:lvl2pPr marL="545465" indent="0" algn="r">
              <a:buNone/>
              <a:defRPr sz="1400" b="0"/>
            </a:lvl2pPr>
            <a:lvl3pPr marL="1090295" indent="0" algn="r">
              <a:buNone/>
              <a:defRPr sz="1400" b="0"/>
            </a:lvl3pPr>
            <a:lvl4pPr marL="1635760" indent="0" algn="r">
              <a:buNone/>
              <a:defRPr sz="1400" b="0"/>
            </a:lvl4pPr>
            <a:lvl5pPr marL="2180590" indent="0" algn="r">
              <a:buNone/>
              <a:defRPr sz="1400" b="0"/>
            </a:lvl5pPr>
            <a:lvl6pPr marL="2726055" indent="0">
              <a:buNone/>
              <a:defRPr sz="1100"/>
            </a:lvl6pPr>
            <a:lvl7pPr marL="3270885" indent="0">
              <a:buNone/>
              <a:defRPr sz="1100"/>
            </a:lvl7pPr>
            <a:lvl8pPr marL="3816350" indent="0">
              <a:buNone/>
              <a:defRPr sz="1100"/>
            </a:lvl8pPr>
            <a:lvl9pPr marL="4361180" indent="0">
              <a:buNone/>
              <a:defRPr sz="11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9" name="日期占位符 4"/>
          <p:cNvSpPr>
            <a:spLocks noGrp="1"/>
          </p:cNvSpPr>
          <p:nvPr>
            <p:ph type="dt" sz="half" idx="12"/>
          </p:nvPr>
        </p:nvSpPr>
        <p:spPr>
          <a:xfrm>
            <a:off x="98425" y="6721475"/>
            <a:ext cx="4159250" cy="298450"/>
          </a:xfrm>
          <a:prstGeom prst="rect">
            <a:avLst/>
          </a:prstGeom>
        </p:spPr>
        <p:txBody>
          <a:bodyPr vert="horz" lIns="109033" tIns="54517" rIns="109033" bIns="54517" rtlCol="0" anchor="b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3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10" name="页脚占位符 5"/>
          <p:cNvSpPr>
            <a:spLocks noGrp="1"/>
          </p:cNvSpPr>
          <p:nvPr>
            <p:ph type="ftr" sz="quarter" idx="3"/>
          </p:nvPr>
        </p:nvSpPr>
        <p:spPr>
          <a:xfrm>
            <a:off x="6931025" y="6721475"/>
            <a:ext cx="4851400" cy="298450"/>
          </a:xfrm>
          <a:prstGeom prst="rect">
            <a:avLst/>
          </a:prstGeom>
        </p:spPr>
        <p:txBody>
          <a:bodyPr vert="horz" lIns="109033" tIns="54517" rIns="109033" bIns="54517" rtlCol="0" anchor="ctr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3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11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5346700" y="6721475"/>
            <a:ext cx="1187450" cy="298450"/>
          </a:xfrm>
          <a:prstGeom prst="rect">
            <a:avLst/>
          </a:prstGeom>
        </p:spPr>
        <p:txBody>
          <a:bodyPr vert="horz" lIns="54517" tIns="54517" rIns="54517" bIns="54517" rtlCol="0" anchor="ctr"/>
          <a:lstStyle/>
          <a:p>
            <a:pPr algn="ctr"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image" Target="file:///D:\qq&#25991;&#20214;\712321467\Image\C2C\Image2\%7b75232B38-A165-1FB7-499C-2E1C792CACB5%7d.png" TargetMode="External" /><Relationship Id="rId13" Type="http://schemas.openxmlformats.org/officeDocument/2006/relationships/image" Target="../media/image1.png" /><Relationship Id="rId14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/>
      <p:sp>
        <p:nvSpPr>
          <p:cNvPr id="7" name="矩形 6"/>
          <p:cNvSpPr/>
          <p:nvPr/>
        </p:nvSpPr>
        <p:spPr>
          <a:xfrm>
            <a:off x="0" y="7011988"/>
            <a:ext cx="11880850" cy="188913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50000">
                <a:schemeClr val="accent1">
                  <a:tint val="2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033" tIns="54517" rIns="109033" bIns="54517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43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27" name="标题占位符 1"/>
          <p:cNvSpPr>
            <a:spLocks noGrp="1"/>
          </p:cNvSpPr>
          <p:nvPr>
            <p:ph type="title"/>
          </p:nvPr>
        </p:nvSpPr>
        <p:spPr>
          <a:xfrm>
            <a:off x="593725" y="288925"/>
            <a:ext cx="10693400" cy="1200150"/>
          </a:xfrm>
          <a:prstGeom prst="rect">
            <a:avLst/>
          </a:prstGeom>
          <a:noFill/>
          <a:ln w="9525">
            <a:noFill/>
          </a:ln>
        </p:spPr>
        <p:txBody>
          <a:bodyPr lIns="109033" tIns="54517" rIns="109033" bIns="54517" anchor="ctr" anchorCtr="0"/>
          <a:lstStyle/>
          <a:p>
            <a:pPr lvl="0"/>
            <a:r>
              <a:rPr lang="zh-CN" altLang="en-US"/>
              <a:t>单击此处编辑母版标题样式</a:t>
            </a:r>
            <a:endParaRPr lang="en-US" altLang="zh-CN"/>
          </a:p>
        </p:txBody>
      </p:sp>
      <p:sp>
        <p:nvSpPr>
          <p:cNvPr id="1028" name="文本占位符 2"/>
          <p:cNvSpPr>
            <a:spLocks noGrp="1"/>
          </p:cNvSpPr>
          <p:nvPr>
            <p:ph type="body" idx="1"/>
          </p:nvPr>
        </p:nvSpPr>
        <p:spPr>
          <a:xfrm>
            <a:off x="593725" y="1679575"/>
            <a:ext cx="10693400" cy="4921250"/>
          </a:xfrm>
          <a:prstGeom prst="rect">
            <a:avLst/>
          </a:prstGeom>
          <a:noFill/>
          <a:ln w="9525">
            <a:noFill/>
          </a:ln>
        </p:spPr>
        <p:txBody>
          <a:bodyPr lIns="109033" tIns="54517" rIns="109033" bIns="54517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altLang="zh-CN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98425" y="6721475"/>
            <a:ext cx="4159250" cy="298450"/>
          </a:xfrm>
          <a:prstGeom prst="rect">
            <a:avLst/>
          </a:prstGeom>
        </p:spPr>
        <p:txBody>
          <a:bodyPr vert="horz" lIns="109033" tIns="54517" rIns="109033" bIns="54517" rtlCol="0" anchor="b"/>
          <a:lstStyle>
            <a:lvl1pPr algn="l" eaLnBrk="1" latinLnBrk="0" hangingPunct="1">
              <a:defRPr kumimoji="0" sz="130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3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6931025" y="6721475"/>
            <a:ext cx="4851400" cy="298450"/>
          </a:xfrm>
          <a:prstGeom prst="rect">
            <a:avLst/>
          </a:prstGeom>
        </p:spPr>
        <p:txBody>
          <a:bodyPr vert="horz" lIns="109033" tIns="54517" rIns="109033" bIns="54517" rtlCol="0" anchor="ctr"/>
          <a:lstStyle>
            <a:lvl1pPr algn="r" eaLnBrk="1" latinLnBrk="0" hangingPunct="1">
              <a:defRPr kumimoji="0" sz="130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3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5346700" y="6721475"/>
            <a:ext cx="1187450" cy="298450"/>
          </a:xfrm>
          <a:prstGeom prst="rect">
            <a:avLst/>
          </a:prstGeom>
          <a:noFill/>
        </p:spPr>
        <p:txBody>
          <a:bodyPr vert="horz" lIns="54517" tIns="54517" rIns="54517" bIns="54517" rtlCol="0" anchor="ctr"/>
          <a:lstStyle>
            <a:lvl1pPr algn="ctr">
              <a:defRPr sz="1300">
                <a:solidFill>
                  <a:srgbClr val="636363"/>
                </a:solidFill>
              </a:defRPr>
            </a:lvl1pPr>
          </a:lstStyle>
          <a:p>
            <a:pPr lvl="0" eaLnBrk="1" hangingPunct="1">
              <a:buNone/>
            </a:pPr>
            <a:fld id="{9A0DB2DC-4C9A-4742-B13C-FB6460FD3503}" type="slidenum">
              <a:rPr lang="en-US" altLang="zh-CN">
                <a:latin typeface="华文楷体" panose="02010600040101010101" pitchFamily="2" charset="-122"/>
              </a:rPr>
              <a:t/>
            </a:fld>
            <a:endParaRPr lang="en-US" altLang="zh-CN">
              <a:latin typeface="华文楷体" panose="0201060004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0" y="0"/>
            <a:ext cx="11880850" cy="112713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50000">
                <a:schemeClr val="accent1">
                  <a:tint val="2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033" tIns="54517" rIns="109033" bIns="54517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43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029" name="图片 1073743875" descr="学科网 zxxk.com"/>
          <p:cNvPicPr>
            <a:picLocks noChangeAspect="1"/>
          </p:cNvPicPr>
          <p:nvPr/>
        </p:nvPicPr>
        <p:blipFill>
          <a:blip r:embed="rId13" r:link="rId12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ctr" rtl="0" eaLnBrk="0" fontAlgn="base" hangingPunct="0">
        <a:spcBef>
          <a:spcPct val="0"/>
        </a:spcBef>
        <a:spcAft>
          <a:spcPct val="0"/>
        </a:spcAft>
        <a:defRPr sz="52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5200">
          <a:solidFill>
            <a:schemeClr val="tx2"/>
          </a:solidFill>
          <a:latin typeface="Franklin Gothic Medium" panose="020b0603020102020204" pitchFamily="34" charset="0"/>
          <a:ea typeface="微软雅黑" panose="020b0503020204020204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5200">
          <a:solidFill>
            <a:schemeClr val="tx2"/>
          </a:solidFill>
          <a:latin typeface="Franklin Gothic Medium" panose="020b0603020102020204" pitchFamily="34" charset="0"/>
          <a:ea typeface="微软雅黑" panose="020b0503020204020204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5200">
          <a:solidFill>
            <a:schemeClr val="tx2"/>
          </a:solidFill>
          <a:latin typeface="Franklin Gothic Medium" panose="020b0603020102020204" pitchFamily="34" charset="0"/>
          <a:ea typeface="微软雅黑" panose="020b0503020204020204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5200">
          <a:solidFill>
            <a:schemeClr val="tx2"/>
          </a:solidFill>
          <a:latin typeface="Franklin Gothic Medium" panose="020b0603020102020204" pitchFamily="34" charset="0"/>
          <a:ea typeface="微软雅黑" panose="020b0503020204020204" charset="-122"/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408305" indent="-408305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anose="05020102010507070707" pitchFamily="18" charset="2"/>
        <a:buChar char="ß"/>
        <a:defRPr sz="3800" kern="1200">
          <a:solidFill>
            <a:schemeClr val="tx1"/>
          </a:solidFill>
          <a:latin typeface="+mn-lt"/>
          <a:ea typeface="+mn-ea"/>
          <a:cs typeface="+mn-cs"/>
        </a:defRPr>
      </a:lvl1pPr>
      <a:lvl2pPr marL="885825" indent="-339725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anose="05020102010507070707" pitchFamily="18" charset="2"/>
        <a:buChar char="Þ"/>
        <a:defRPr sz="3300" kern="1200">
          <a:solidFill>
            <a:schemeClr val="tx1"/>
          </a:solidFill>
          <a:latin typeface="+mn-lt"/>
          <a:ea typeface="+mn-ea"/>
          <a:cs typeface="+mn-cs"/>
        </a:defRPr>
      </a:lvl2pPr>
      <a:lvl3pPr marL="1362075" indent="-27178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anose="05020102010507070707" pitchFamily="18" charset="2"/>
        <a:buChar char=""/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1906905" indent="-27178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anose="05020102010507070707" pitchFamily="18" charset="2"/>
        <a:buChar char="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53005" indent="-27178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anose="05020102010507070707" pitchFamily="18" charset="2"/>
        <a:buChar char="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2998470" indent="-272415" algn="l" rtl="0" eaLnBrk="1" latinLnBrk="0" hangingPunct="1">
        <a:spcBef>
          <a:spcPct val="20000"/>
        </a:spcBef>
        <a:buFont typeface="Arial"/>
        <a:buChar char="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543300" indent="-272415" algn="l" rtl="0" eaLnBrk="1" latinLnBrk="0" hangingPunct="1">
        <a:spcBef>
          <a:spcPct val="20000"/>
        </a:spcBef>
        <a:buFont typeface="Arial"/>
        <a:buChar char="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088765" indent="-272415" algn="l" rtl="0" eaLnBrk="1" latinLnBrk="0" hangingPunct="1">
        <a:spcBef>
          <a:spcPct val="20000"/>
        </a:spcBef>
        <a:buFont typeface="Arial"/>
        <a:buChar char="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633595" indent="-272415" algn="l" rtl="0" eaLnBrk="1" latinLnBrk="0" hangingPunct="1">
        <a:spcBef>
          <a:spcPct val="20000"/>
        </a:spcBef>
        <a:buFont typeface="Arial"/>
        <a:buChar char="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545465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1090295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63576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218059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726055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3270885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81635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436118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4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290" name="标题 1"/>
          <p:cNvSpPr>
            <a:spLocks noGrp="1"/>
          </p:cNvSpPr>
          <p:nvPr>
            <p:ph type="title"/>
          </p:nvPr>
        </p:nvSpPr>
        <p:spPr>
          <a:xfrm>
            <a:off x="0" y="1350963"/>
            <a:ext cx="11287125" cy="1200150"/>
          </a:xfrm>
        </p:spPr>
        <p:txBody>
          <a:bodyPr vert="horz" wrap="square" lIns="109033" tIns="54517" rIns="109033" bIns="54517" anchor="ctr" anchorCtr="0"/>
          <a:lstStyle/>
          <a:p>
            <a:pPr eaLnBrk="1" hangingPunct="1"/>
            <a:r>
              <a:rPr lang="zh-CN" altLang="en-US" sz="7200">
                <a:solidFill>
                  <a:srgbClr val="FF0000"/>
                </a:solidFill>
              </a:rPr>
              <a:t>千锤百“炼” 的智慧</a:t>
            </a:r>
            <a:endParaRPr lang="zh-CN" altLang="en-US" sz="7200">
              <a:solidFill>
                <a:srgbClr val="FF0000"/>
              </a:solidFill>
            </a:endParaRPr>
          </a:p>
        </p:txBody>
      </p:sp>
      <p:sp>
        <p:nvSpPr>
          <p:cNvPr id="12291" name="内容占位符 2"/>
          <p:cNvSpPr>
            <a:spLocks noGrp="1"/>
          </p:cNvSpPr>
          <p:nvPr>
            <p:ph idx="1"/>
          </p:nvPr>
        </p:nvSpPr>
        <p:spPr>
          <a:xfrm>
            <a:off x="153988" y="4125913"/>
            <a:ext cx="11726862" cy="2474912"/>
          </a:xfrm>
        </p:spPr>
        <p:txBody>
          <a:bodyPr vert="horz" wrap="square" lIns="109033" tIns="54517" rIns="109033" bIns="54517" anchor="t" anchorCtr="0"/>
          <a:lstStyle/>
          <a:p>
            <a:pPr eaLnBrk="1" hangingPunct="1">
              <a:buNone/>
            </a:pPr>
            <a:r>
              <a:rPr lang="en-US" altLang="zh-CN" sz="4800"/>
              <a:t>                 ————</a:t>
            </a:r>
            <a:r>
              <a:rPr lang="zh-CN" altLang="en-US" sz="4800"/>
              <a:t>古诗词鉴赏“</a:t>
            </a:r>
            <a:r>
              <a:rPr lang="zh-CN" altLang="en-US" sz="4800">
                <a:solidFill>
                  <a:srgbClr val="FF0000"/>
                </a:solidFill>
              </a:rPr>
              <a:t>炼字</a:t>
            </a:r>
            <a:r>
              <a:rPr lang="zh-CN" altLang="en-US" sz="4800"/>
              <a:t>” 专题</a:t>
            </a:r>
            <a:endParaRPr lang="en-US" altLang="zh-CN" sz="4800"/>
          </a:p>
          <a:p>
            <a:pPr eaLnBrk="1" hangingPunct="1">
              <a:buNone/>
            </a:pPr>
            <a:endParaRPr lang="en-US" altLang="zh-CN" sz="4800"/>
          </a:p>
          <a:p>
            <a:pPr eaLnBrk="1" hangingPunct="1">
              <a:buNone/>
            </a:pPr>
            <a:r>
              <a:rPr lang="en-US" altLang="zh-CN" sz="4800"/>
              <a:t>                        </a:t>
            </a:r>
            <a:endParaRPr lang="zh-CN" altLang="en-US" sz="3600"/>
          </a:p>
        </p:txBody>
      </p:sp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0"/>
            <a:ext cx="10693400" cy="1200150"/>
          </a:xfrm>
        </p:spPr>
        <p:txBody>
          <a:bodyPr vert="horz" wrap="square" lIns="109033" tIns="54517" rIns="109033" bIns="54517" anchor="ctr" anchorCtr="0"/>
          <a:lstStyle/>
          <a:p>
            <a:r>
              <a:rPr lang="zh-CN" altLang="en-US" sz="4400" b="1">
                <a:solidFill>
                  <a:srgbClr val="CC3300"/>
                </a:solidFill>
              </a:rPr>
              <a:t>“炼字”实例</a:t>
            </a:r>
            <a:endParaRPr lang="zh-CN" altLang="en-US" sz="4400" b="1">
              <a:solidFill>
                <a:srgbClr val="CC33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53988" y="957263"/>
            <a:ext cx="7715250" cy="2428875"/>
          </a:xfrm>
        </p:spPr>
        <p:txBody>
          <a:bodyPr vert="horz" wrap="square" lIns="109033" tIns="54517" rIns="109033" bIns="54517" anchor="t" anchorCtr="0"/>
          <a:lstStyle/>
          <a:p>
            <a:pPr>
              <a:buNone/>
            </a:pPr>
            <a:r>
              <a:rPr lang="zh-CN" altLang="en-US" sz="3200">
                <a:solidFill>
                  <a:srgbClr val="000000"/>
                </a:solidFill>
                <a:sym typeface="黑体" panose="02010609060101010101" pitchFamily="49" charset="-122"/>
              </a:rPr>
              <a:t>        春夜喜雨   杜甫</a:t>
            </a:r>
            <a:br>
              <a:rPr lang="en-US" altLang="zh-CN" sz="3200" b="1">
                <a:solidFill>
                  <a:srgbClr val="000000"/>
                </a:solidFill>
                <a:sym typeface="黑体" panose="02010609060101010101" pitchFamily="49" charset="-122"/>
              </a:rPr>
            </a:br>
            <a:r>
              <a:rPr lang="zh-CN" altLang="en-US" sz="3200"/>
              <a:t>好雨知时节，当春乃发生。</a:t>
            </a:r>
            <a:endParaRPr lang="en-US" altLang="zh-CN" sz="3200"/>
          </a:p>
          <a:p>
            <a:pPr>
              <a:buNone/>
            </a:pPr>
            <a:r>
              <a:rPr lang="zh-CN" altLang="en-US" sz="3200"/>
              <a:t>   随风潜入夜，润物细无声。</a:t>
            </a:r>
            <a:endParaRPr lang="en-US" altLang="zh-CN" sz="3200"/>
          </a:p>
          <a:p>
            <a:pPr>
              <a:buNone/>
            </a:pPr>
            <a:r>
              <a:rPr lang="zh-CN" altLang="en-US" sz="3200"/>
              <a:t>   野径云俱黑，江船火独明。</a:t>
            </a:r>
            <a:endParaRPr lang="en-US" altLang="zh-CN" sz="3200"/>
          </a:p>
          <a:p>
            <a:pPr>
              <a:buNone/>
            </a:pPr>
            <a:r>
              <a:rPr lang="zh-CN" altLang="en-US" sz="3200"/>
              <a:t>   晓看红湿处，花重锦官城。</a:t>
            </a:r>
            <a:endParaRPr lang="zh-CN" altLang="en-US" sz="3200"/>
          </a:p>
        </p:txBody>
      </p:sp>
      <p:sp>
        <p:nvSpPr>
          <p:cNvPr id="5" name="矩形 4"/>
          <p:cNvSpPr/>
          <p:nvPr/>
        </p:nvSpPr>
        <p:spPr>
          <a:xfrm>
            <a:off x="5868988" y="1671638"/>
            <a:ext cx="5786438" cy="7080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  <a:sym typeface="黑体" panose="02010609060101010101" pitchFamily="49" charset="-122"/>
              </a:rPr>
              <a:t>颔联</a:t>
            </a:r>
            <a:r>
              <a:rPr kumimoji="0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中</a:t>
            </a:r>
            <a:r>
              <a:rPr kumimoji="0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哪个</a:t>
            </a:r>
            <a:r>
              <a:rPr kumimoji="0" lang="zh-CN" altLang="zh-CN" sz="40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+mn-ea"/>
                <a:ea typeface="+mn-ea"/>
                <a:cs typeface="+mn-cs"/>
                <a:sym typeface="黑体" panose="02010609060101010101" pitchFamily="49" charset="-122"/>
              </a:rPr>
              <a:t>字</a:t>
            </a:r>
            <a:r>
              <a:rPr kumimoji="0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  <a:sym typeface="黑体" panose="02010609060101010101" pitchFamily="49" charset="-122"/>
              </a:rPr>
              <a:t>用得</a:t>
            </a:r>
            <a:r>
              <a:rPr kumimoji="0" lang="zh-CN" altLang="zh-CN" sz="40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  <a:sym typeface="黑体" panose="02010609060101010101" pitchFamily="49" charset="-122"/>
              </a:rPr>
              <a:t>妙？</a:t>
            </a:r>
            <a:endParaRPr kumimoji="0" lang="zh-CN" altLang="en-US" sz="40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53988" y="3814763"/>
            <a:ext cx="11430000" cy="1200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408305" indent="-408305">
              <a:buFont typeface="Wingdings 2" panose="05020102010507070707" pitchFamily="18" charset="2"/>
            </a:pPr>
            <a:r>
              <a:rPr lang="zh-CN" altLang="en-US" sz="4000" b="1">
                <a:solidFill>
                  <a:srgbClr val="0000FF"/>
                </a:solidFill>
                <a:latin typeface="华文楷体" panose="02010600040101010101" pitchFamily="2" charset="-122"/>
              </a:rPr>
              <a:t>答：</a:t>
            </a:r>
            <a:r>
              <a:rPr lang="zh-CN" altLang="en-US" sz="3200" b="1">
                <a:solidFill>
                  <a:srgbClr val="0000FF"/>
                </a:solidFill>
                <a:latin typeface="华文楷体" panose="02010600040101010101" pitchFamily="2" charset="-122"/>
              </a:rPr>
              <a:t>（</a:t>
            </a:r>
            <a:r>
              <a:rPr lang="en-US" altLang="zh-CN" sz="3200" b="1">
                <a:solidFill>
                  <a:srgbClr val="0000FF"/>
                </a:solidFill>
                <a:latin typeface="华文楷体" panose="02010600040101010101" pitchFamily="2" charset="-122"/>
              </a:rPr>
              <a:t>1</a:t>
            </a:r>
            <a:r>
              <a:rPr lang="zh-CN" altLang="en-US" sz="3200" b="1">
                <a:solidFill>
                  <a:srgbClr val="0000FF"/>
                </a:solidFill>
                <a:latin typeface="华文楷体" panose="02010600040101010101" pitchFamily="2" charset="-122"/>
              </a:rPr>
              <a:t>）“潜”是“隐秘、悄悄”的意思（</a:t>
            </a:r>
            <a:r>
              <a:rPr lang="zh-CN" altLang="en-US" sz="3200" b="1">
                <a:solidFill>
                  <a:srgbClr val="FF0000"/>
                </a:solidFill>
                <a:latin typeface="华文楷体" panose="02010600040101010101" pitchFamily="2" charset="-122"/>
              </a:rPr>
              <a:t>释字义</a:t>
            </a:r>
            <a:r>
              <a:rPr lang="zh-CN" altLang="en-US" sz="3200" b="1">
                <a:solidFill>
                  <a:srgbClr val="0000FF"/>
                </a:solidFill>
                <a:latin typeface="华文楷体" panose="02010600040101010101" pitchFamily="2" charset="-122"/>
              </a:rPr>
              <a:t>）                      </a:t>
            </a:r>
            <a:endParaRPr lang="en-US" altLang="zh-CN" sz="3200" b="1">
              <a:solidFill>
                <a:srgbClr val="0000FF"/>
              </a:solidFill>
              <a:latin typeface="华文楷体" panose="02010600040101010101" pitchFamily="2" charset="-122"/>
            </a:endParaRPr>
          </a:p>
          <a:p>
            <a:pPr marL="408305" indent="-408305">
              <a:buFont typeface="Wingdings 2" panose="05020102010507070707" pitchFamily="18" charset="2"/>
            </a:pPr>
            <a:r>
              <a:rPr lang="zh-CN" altLang="en-US" sz="3200" b="1">
                <a:solidFill>
                  <a:srgbClr val="0000FF"/>
                </a:solidFill>
                <a:latin typeface="华文楷体" panose="02010600040101010101" pitchFamily="2" charset="-122"/>
              </a:rPr>
              <a:t>         </a:t>
            </a:r>
            <a:endParaRPr lang="zh-CN" altLang="en-US" sz="3200">
              <a:latin typeface="华文楷体" panose="0201060004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225550" y="3814763"/>
            <a:ext cx="9644063" cy="2554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408305" indent="-408305">
              <a:buFont typeface="Wingdings 2" panose="05020102010507070707" pitchFamily="18" charset="2"/>
            </a:pPr>
            <a:endParaRPr lang="en-US" altLang="zh-CN" sz="3200" b="1">
              <a:solidFill>
                <a:srgbClr val="0000FF"/>
              </a:solidFill>
              <a:latin typeface="华文楷体" panose="02010600040101010101" pitchFamily="2" charset="-122"/>
            </a:endParaRPr>
          </a:p>
          <a:p>
            <a:pPr marL="408305" indent="-408305">
              <a:buFont typeface="Wingdings 2" panose="05020102010507070707" pitchFamily="18" charset="2"/>
            </a:pPr>
            <a:endParaRPr lang="en-US" altLang="zh-CN" sz="3200" b="1">
              <a:solidFill>
                <a:srgbClr val="0000FF"/>
              </a:solidFill>
              <a:latin typeface="华文楷体" panose="02010600040101010101" pitchFamily="2" charset="-122"/>
            </a:endParaRPr>
          </a:p>
          <a:p>
            <a:pPr marL="408305" indent="-408305">
              <a:buFont typeface="Wingdings 2" panose="05020102010507070707" pitchFamily="18" charset="2"/>
            </a:pPr>
            <a:r>
              <a:rPr lang="zh-CN" altLang="en-US" sz="3200" b="1">
                <a:solidFill>
                  <a:srgbClr val="0000FF"/>
                </a:solidFill>
                <a:latin typeface="华文楷体" panose="02010600040101010101" pitchFamily="2" charset="-122"/>
              </a:rPr>
              <a:t>（</a:t>
            </a:r>
            <a:r>
              <a:rPr lang="en-US" altLang="zh-CN" sz="3200" b="1">
                <a:solidFill>
                  <a:srgbClr val="0000FF"/>
                </a:solidFill>
                <a:latin typeface="华文楷体" panose="02010600040101010101" pitchFamily="2" charset="-122"/>
              </a:rPr>
              <a:t>2</a:t>
            </a:r>
            <a:r>
              <a:rPr lang="zh-CN" altLang="en-US" sz="3200" b="1">
                <a:solidFill>
                  <a:srgbClr val="0000FF"/>
                </a:solidFill>
                <a:latin typeface="华文楷体" panose="02010600040101010101" pitchFamily="2" charset="-122"/>
              </a:rPr>
              <a:t>）拟人手法，生动形象地写出了春雨悄无声息的滋润着大地万物的景象。      （</a:t>
            </a:r>
            <a:r>
              <a:rPr lang="en-US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阐效果</a:t>
            </a:r>
            <a:r>
              <a:rPr lang="zh-CN" altLang="en-US" sz="3200" b="1">
                <a:solidFill>
                  <a:srgbClr val="0000FF"/>
                </a:solidFill>
                <a:latin typeface="华文楷体" panose="02010600040101010101" pitchFamily="2" charset="-122"/>
              </a:rPr>
              <a:t>）</a:t>
            </a:r>
            <a:endParaRPr lang="en-US" altLang="zh-CN" sz="3200" b="1">
              <a:solidFill>
                <a:srgbClr val="0000FF"/>
              </a:solidFill>
              <a:latin typeface="华文楷体" panose="02010600040101010101" pitchFamily="2" charset="-122"/>
            </a:endParaRPr>
          </a:p>
          <a:p>
            <a:pPr marL="408305" indent="-408305">
              <a:buFont typeface="Wingdings 2" panose="05020102010507070707" pitchFamily="18" charset="2"/>
            </a:pPr>
            <a:r>
              <a:rPr lang="zh-CN" altLang="en-US" sz="3200" b="1">
                <a:solidFill>
                  <a:srgbClr val="0000FF"/>
                </a:solidFill>
                <a:latin typeface="华文楷体" panose="02010600040101010101" pitchFamily="2" charset="-122"/>
              </a:rPr>
              <a:t>        </a:t>
            </a:r>
            <a:endParaRPr lang="zh-CN" altLang="en-US" sz="3200">
              <a:latin typeface="华文楷体" panose="0201060004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96925" y="5457825"/>
            <a:ext cx="9715500" cy="12620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endParaRPr lang="en-US" altLang="zh-CN" sz="4400" b="1">
              <a:solidFill>
                <a:srgbClr val="0000FF"/>
              </a:solidFill>
              <a:latin typeface="华文楷体" panose="02010600040101010101" pitchFamily="2" charset="-122"/>
            </a:endParaRPr>
          </a:p>
          <a:p>
            <a:r>
              <a:rPr lang="zh-CN" altLang="en-US" sz="3200" b="1">
                <a:solidFill>
                  <a:srgbClr val="0000FF"/>
                </a:solidFill>
                <a:latin typeface="华文楷体" panose="02010600040101010101" pitchFamily="2" charset="-122"/>
              </a:rPr>
              <a:t>    （</a:t>
            </a:r>
            <a:r>
              <a:rPr lang="en-US" altLang="zh-CN" sz="3200" b="1">
                <a:solidFill>
                  <a:srgbClr val="0000FF"/>
                </a:solidFill>
                <a:latin typeface="华文楷体" panose="02010600040101010101" pitchFamily="2" charset="-122"/>
              </a:rPr>
              <a:t>3</a:t>
            </a:r>
            <a:r>
              <a:rPr lang="zh-CN" altLang="en-US" sz="3200" b="1">
                <a:solidFill>
                  <a:srgbClr val="0000FF"/>
                </a:solidFill>
                <a:latin typeface="华文楷体" panose="02010600040101010101" pitchFamily="2" charset="-122"/>
              </a:rPr>
              <a:t>）表达了诗人对春雨的喜爱之情（</a:t>
            </a:r>
            <a:r>
              <a:rPr lang="zh-CN" altLang="en-US" sz="3200" b="1">
                <a:solidFill>
                  <a:srgbClr val="FF0000"/>
                </a:solidFill>
                <a:latin typeface="华文楷体" panose="02010600040101010101" pitchFamily="2" charset="-122"/>
              </a:rPr>
              <a:t>表情感</a:t>
            </a:r>
            <a:r>
              <a:rPr lang="zh-CN" altLang="en-US" sz="3200" b="1">
                <a:solidFill>
                  <a:srgbClr val="0000FF"/>
                </a:solidFill>
                <a:latin typeface="华文楷体" panose="02010600040101010101" pitchFamily="2" charset="-122"/>
              </a:rPr>
              <a:t>） </a:t>
            </a:r>
            <a:endParaRPr lang="zh-CN" altLang="en-US" sz="3200">
              <a:latin typeface="华文楷体" panose="020106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7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6626" name="文本框 1"/>
          <p:cNvSpPr txBox="1"/>
          <p:nvPr/>
        </p:nvSpPr>
        <p:spPr>
          <a:xfrm flipH="1">
            <a:off x="336550" y="780415"/>
            <a:ext cx="11104880" cy="4539615"/>
          </a:xfrm>
          <a:prstGeom prst="rect">
            <a:avLst/>
          </a:prstGeom>
          <a:noFill/>
          <a:ln w="9525">
            <a:noFill/>
          </a:ln>
        </p:spPr>
        <p:txBody>
          <a:bodyPr wrap="square" lIns="109033" tIns="54517" rIns="109033" bIns="54517">
            <a:spAutoFit/>
          </a:bodyPr>
          <a:lstStyle/>
          <a:p>
            <a:pPr>
              <a:lnSpc>
                <a:spcPct val="150000"/>
              </a:lnSpc>
            </a:pPr>
            <a:endParaRPr lang="en-US" altLang="zh-CN" sz="4800" b="1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4800" b="1">
                <a:latin typeface="Times New Roman" panose="02020603050405020304" pitchFamily="18" charset="0"/>
                <a:ea typeface="黑体" panose="02010609060101010101" pitchFamily="49" charset="-122"/>
              </a:rPr>
              <a:t>       答题时不能把该字孤立起来谈，得放在句中，</a:t>
            </a:r>
            <a:r>
              <a:rPr lang="zh-CN" altLang="en-US" sz="4800" b="1">
                <a:latin typeface="Times New Roman" panose="02020603050405020304" pitchFamily="18" charset="0"/>
                <a:ea typeface="黑体" panose="02010609060101010101" pitchFamily="49" charset="-122"/>
              </a:rPr>
              <a:t>找出诗中与这个字</a:t>
            </a:r>
            <a:r>
              <a:rPr lang="zh-CN" altLang="en-US" sz="4800" b="1">
                <a:latin typeface="Arial" panose="020b0604020202020204" pitchFamily="34" charset="0"/>
                <a:ea typeface="宋体" panose="02010600030101010101" pitchFamily="2" charset="-122"/>
              </a:rPr>
              <a:t>关联的</a:t>
            </a:r>
            <a:r>
              <a:rPr lang="zh-CN" altLang="en-US" sz="48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对象</a:t>
            </a:r>
            <a:r>
              <a:rPr lang="zh-CN" altLang="en-US" sz="4800" b="1">
                <a:latin typeface="Arial" panose="020b0604020202020204" pitchFamily="34" charset="0"/>
                <a:ea typeface="宋体" panose="02010600030101010101" pitchFamily="2" charset="-122"/>
              </a:rPr>
              <a:t>，</a:t>
            </a:r>
            <a:r>
              <a:rPr lang="en-US" altLang="zh-CN" sz="4800" b="1">
                <a:latin typeface="Times New Roman" panose="02020603050405020304" pitchFamily="18" charset="0"/>
                <a:ea typeface="黑体" panose="02010609060101010101" pitchFamily="49" charset="-122"/>
              </a:rPr>
              <a:t>结合</a:t>
            </a:r>
            <a:r>
              <a:rPr lang="zh-CN" altLang="en-US" sz="4800" b="1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手法</a:t>
            </a:r>
            <a:r>
              <a:rPr lang="zh-CN" altLang="en-US" sz="4800" b="1">
                <a:latin typeface="Times New Roman" panose="02020603050405020304" pitchFamily="18" charset="0"/>
                <a:ea typeface="黑体" panose="02010609060101010101" pitchFamily="49" charset="-122"/>
              </a:rPr>
              <a:t>对</a:t>
            </a:r>
            <a:r>
              <a:rPr lang="en-US" altLang="zh-CN" sz="4800" b="1">
                <a:latin typeface="Times New Roman" panose="02020603050405020304" pitchFamily="18" charset="0"/>
                <a:ea typeface="黑体" panose="02010609060101010101" pitchFamily="49" charset="-122"/>
              </a:rPr>
              <a:t>诗的</a:t>
            </a:r>
            <a:r>
              <a:rPr lang="en-US" altLang="zh-CN" sz="4800" b="1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意境</a:t>
            </a:r>
            <a:r>
              <a:rPr lang="zh-CN" altLang="en-US" sz="4800" b="1">
                <a:latin typeface="Times New Roman" panose="02020603050405020304" pitchFamily="18" charset="0"/>
                <a:ea typeface="黑体" panose="02010609060101010101" pitchFamily="49" charset="-122"/>
              </a:rPr>
              <a:t>或</a:t>
            </a:r>
            <a:r>
              <a:rPr lang="en-US" altLang="zh-CN" sz="4800" b="1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情感</a:t>
            </a:r>
            <a:r>
              <a:rPr lang="zh-CN" altLang="en-US" sz="4800" b="1">
                <a:latin typeface="Times New Roman" panose="02020603050405020304" pitchFamily="18" charset="0"/>
                <a:ea typeface="黑体" panose="02010609060101010101" pitchFamily="49" charset="-122"/>
              </a:rPr>
              <a:t>进行</a:t>
            </a:r>
            <a:r>
              <a:rPr lang="en-US" altLang="zh-CN" sz="4800" b="1">
                <a:latin typeface="Times New Roman" panose="02020603050405020304" pitchFamily="18" charset="0"/>
                <a:ea typeface="黑体" panose="02010609060101010101" pitchFamily="49" charset="-122"/>
              </a:rPr>
              <a:t>分析。</a:t>
            </a:r>
            <a:endParaRPr lang="zh-CN" altLang="en-US" sz="4800" b="1">
              <a:latin typeface="华文楷体" panose="02010600040101010101" pitchFamily="2" charset="-122"/>
            </a:endParaRPr>
          </a:p>
        </p:txBody>
      </p:sp>
      <p:sp>
        <p:nvSpPr>
          <p:cNvPr id="2" name="文本框 2"/>
          <p:cNvSpPr txBox="1"/>
          <p:nvPr/>
        </p:nvSpPr>
        <p:spPr>
          <a:xfrm>
            <a:off x="3267075" y="517525"/>
            <a:ext cx="5292725" cy="1033463"/>
          </a:xfrm>
          <a:prstGeom prst="rect">
            <a:avLst/>
          </a:prstGeom>
          <a:noFill/>
          <a:ln w="9525">
            <a:noFill/>
          </a:ln>
        </p:spPr>
        <p:txBody>
          <a:bodyPr lIns="109033" tIns="54517" rIns="109033" bIns="54517">
            <a:spAutoFit/>
          </a:bodyPr>
          <a:lstStyle/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6000" b="1" kern="1200" cap="none" spc="0" normalizeH="0" baseline="0" noProof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经典行书简" pitchFamily="49" charset="-122"/>
                <a:cs typeface="+mj-cs"/>
                <a:sym typeface="+mn-ea"/>
              </a:rPr>
              <a:t>温馨提示二 </a:t>
            </a:r>
            <a:endParaRPr kumimoji="0" lang="zh-CN" altLang="en-US" sz="6000" kern="1200" cap="none" spc="0" normalizeH="0" baseline="0" noProof="1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3554" name="Rectangle 2"/>
          <p:cNvSpPr>
            <a:spLocks noGrp="1"/>
          </p:cNvSpPr>
          <p:nvPr>
            <p:ph type="title"/>
          </p:nvPr>
        </p:nvSpPr>
        <p:spPr>
          <a:xfrm>
            <a:off x="296863" y="671513"/>
            <a:ext cx="11050587" cy="528637"/>
          </a:xfrm>
        </p:spPr>
        <p:txBody>
          <a:bodyPr vert="horz" wrap="square" lIns="109033" tIns="54517" rIns="109033" bIns="54517" anchor="ctr" anchorCtr="0"/>
          <a:lstStyle/>
          <a:p>
            <a:pPr eaLnBrk="1" hangingPunct="1"/>
            <a:r>
              <a:rPr lang="zh-CN" altLang="en-US" sz="5400" b="1">
                <a:solidFill>
                  <a:srgbClr val="C00000"/>
                </a:solidFill>
              </a:rPr>
              <a:t>学 以 致 用</a:t>
            </a:r>
            <a:br>
              <a:rPr lang="en-US" altLang="zh-CN" sz="5400" b="1">
                <a:solidFill>
                  <a:srgbClr val="C00000"/>
                </a:solidFill>
              </a:rPr>
            </a:br>
            <a:r>
              <a:rPr lang="zh-CN" altLang="en-US" sz="4800">
                <a:solidFill>
                  <a:schemeClr val="tx1"/>
                </a:solidFill>
              </a:rPr>
              <a:t>村 晚</a:t>
            </a:r>
            <a:endParaRPr lang="zh-CN" altLang="en-US" sz="4800">
              <a:solidFill>
                <a:schemeClr val="tx1"/>
              </a:solidFill>
            </a:endParaRPr>
          </a:p>
        </p:txBody>
      </p:sp>
      <p:sp>
        <p:nvSpPr>
          <p:cNvPr id="63491" name="Rectangle 3"/>
          <p:cNvSpPr>
            <a:spLocks noGrp="1"/>
          </p:cNvSpPr>
          <p:nvPr>
            <p:ph idx="1"/>
          </p:nvPr>
        </p:nvSpPr>
        <p:spPr>
          <a:xfrm>
            <a:off x="225425" y="1814513"/>
            <a:ext cx="11358563" cy="5072063"/>
          </a:xfrm>
        </p:spPr>
        <p:txBody>
          <a:bodyPr vert="horz" wrap="square" lIns="109033" tIns="54517" rIns="109033" bIns="54517" numCol="1" rtlCol="0" anchor="t" anchorCtr="0" compatLnSpc="1"/>
          <a:lstStyle/>
          <a:p>
            <a:pPr marL="0" indent="0" eaLnBrk="1" hangingPunct="1">
              <a:lnSpc>
                <a:spcPct val="70000"/>
              </a:lnSpc>
              <a:buNone/>
            </a:pPr>
            <a:r>
              <a:rPr lang="en-US" altLang="zh-CN" sz="3300" b="1"/>
              <a:t> </a:t>
            </a:r>
            <a:endParaRPr lang="en-US" altLang="zh-CN" sz="3300" b="1"/>
          </a:p>
          <a:p>
            <a:pPr marL="0" indent="0" eaLnBrk="1" hangingPunct="1">
              <a:lnSpc>
                <a:spcPct val="70000"/>
              </a:lnSpc>
              <a:buNone/>
            </a:pPr>
            <a:r>
              <a:rPr lang="en-US" altLang="en-US" sz="3300" b="1">
                <a:solidFill>
                  <a:srgbClr val="0000FF"/>
                </a:solidFill>
              </a:rPr>
              <a:t>            </a:t>
            </a:r>
            <a:r>
              <a:rPr lang="en-US" altLang="en-US" sz="3300" b="1"/>
              <a:t>草满池塘水满陂，山</a:t>
            </a:r>
            <a:r>
              <a:rPr lang="en-US" altLang="en-US" sz="3300" b="1">
                <a:solidFill>
                  <a:srgbClr val="FF3300"/>
                </a:solidFill>
              </a:rPr>
              <a:t>衔</a:t>
            </a:r>
            <a:r>
              <a:rPr lang="en-US" altLang="en-US" sz="3300" b="1"/>
              <a:t>落日浸寒漪。</a:t>
            </a:r>
            <a:endParaRPr lang="en-US" altLang="en-US" sz="3300" b="1"/>
          </a:p>
          <a:p>
            <a:pPr marL="0" indent="0" eaLnBrk="1" hangingPunct="1">
              <a:lnSpc>
                <a:spcPct val="70000"/>
              </a:lnSpc>
              <a:buNone/>
            </a:pPr>
            <a:r>
              <a:rPr lang="en-US" altLang="en-US" sz="3300" b="1"/>
              <a:t>            牧童归去</a:t>
            </a:r>
            <a:r>
              <a:rPr lang="en-US" altLang="en-US" sz="3300" b="1">
                <a:solidFill>
                  <a:srgbClr val="FF3300"/>
                </a:solidFill>
              </a:rPr>
              <a:t>横</a:t>
            </a:r>
            <a:r>
              <a:rPr lang="en-US" altLang="en-US" sz="3300" b="1"/>
              <a:t>牛背，短笛无腔信口吹。</a:t>
            </a:r>
            <a:endParaRPr lang="en-US" altLang="en-US" sz="3300" b="1"/>
          </a:p>
          <a:p>
            <a:pPr marL="0" indent="0" eaLnBrk="1" hangingPunct="1">
              <a:lnSpc>
                <a:spcPct val="70000"/>
              </a:lnSpc>
              <a:buNone/>
            </a:pPr>
            <a:r>
              <a:rPr lang="en-US" altLang="en-US" sz="2600" b="1"/>
              <a:t>      </a:t>
            </a:r>
            <a:endParaRPr lang="en-US" altLang="zh-CN" sz="2600" b="1"/>
          </a:p>
          <a:p>
            <a:pPr marL="0" indent="0" eaLnBrk="1" hangingPunct="1">
              <a:lnSpc>
                <a:spcPct val="70000"/>
              </a:lnSpc>
              <a:buNone/>
            </a:pPr>
            <a:r>
              <a:rPr lang="en-US" altLang="en-US" sz="2600" b="1">
                <a:solidFill>
                  <a:srgbClr val="0000FF"/>
                </a:solidFill>
              </a:rPr>
              <a:t>              </a:t>
            </a:r>
            <a:r>
              <a:rPr lang="en-US" altLang="en-US" sz="3600" b="1">
                <a:solidFill>
                  <a:srgbClr val="0000FF"/>
                </a:solidFill>
              </a:rPr>
              <a:t>请分别对“</a:t>
            </a:r>
            <a:r>
              <a:rPr lang="en-US" altLang="en-US" sz="3600" b="1">
                <a:solidFill>
                  <a:srgbClr val="FF3300"/>
                </a:solidFill>
              </a:rPr>
              <a:t>衔</a:t>
            </a:r>
            <a:r>
              <a:rPr lang="en-US" altLang="en-US" sz="3600" b="1">
                <a:solidFill>
                  <a:srgbClr val="0000FF"/>
                </a:solidFill>
              </a:rPr>
              <a:t>”和“</a:t>
            </a:r>
            <a:r>
              <a:rPr lang="en-US" altLang="en-US" sz="3600" b="1">
                <a:solidFill>
                  <a:srgbClr val="FF3300"/>
                </a:solidFill>
              </a:rPr>
              <a:t>横</a:t>
            </a:r>
            <a:r>
              <a:rPr lang="en-US" altLang="en-US" sz="3600" b="1">
                <a:solidFill>
                  <a:srgbClr val="0000FF"/>
                </a:solidFill>
              </a:rPr>
              <a:t>”进行赏析</a:t>
            </a:r>
            <a:endParaRPr lang="en-US" altLang="en-US" sz="3600" b="1">
              <a:solidFill>
                <a:srgbClr val="0000FF"/>
              </a:solidFill>
            </a:endParaRPr>
          </a:p>
          <a:p>
            <a:pPr marL="0" indent="0" eaLnBrk="1" hangingPunct="1">
              <a:lnSpc>
                <a:spcPct val="70000"/>
              </a:lnSpc>
              <a:buNone/>
            </a:pPr>
            <a:endParaRPr lang="en-US" altLang="zh-CN" sz="2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eaLnBrk="1" hangingPunct="1">
              <a:lnSpc>
                <a:spcPct val="70000"/>
              </a:lnSpc>
              <a:buNone/>
            </a:pPr>
            <a:r>
              <a:rPr lang="en-US" altLang="en-US" sz="3300" b="1">
                <a:latin typeface="楷体" panose="02010609060101010101" pitchFamily="49" charset="-122"/>
                <a:ea typeface="楷体" panose="02010609060101010101" pitchFamily="49" charset="-122"/>
              </a:rPr>
              <a:t>答： </a:t>
            </a:r>
            <a:r>
              <a:rPr lang="en-US" altLang="en-US" sz="3300" b="1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“衔”</a:t>
            </a:r>
            <a:r>
              <a:rPr lang="en-US" altLang="en-US" sz="3300" b="1">
                <a:latin typeface="楷体" panose="02010609060101010101" pitchFamily="49" charset="-122"/>
                <a:ea typeface="楷体" panose="02010609060101010101" pitchFamily="49" charset="-122"/>
              </a:rPr>
              <a:t>是“连接”“包含”的意思。一个“衔”字，用拟人手法，化静为动，形象生动地描写出</a:t>
            </a:r>
            <a:r>
              <a:rPr lang="en-US" altLang="en-US" sz="3300" b="1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太阳</a:t>
            </a:r>
            <a:r>
              <a:rPr lang="en-US" altLang="en-US" sz="3300" b="1">
                <a:latin typeface="楷体" panose="02010609060101010101" pitchFamily="49" charset="-122"/>
                <a:ea typeface="楷体" panose="02010609060101010101" pitchFamily="49" charset="-122"/>
              </a:rPr>
              <a:t>落山将沉未沉的景象。表达了作者对乡村生活的喜爱。</a:t>
            </a:r>
            <a:endParaRPr lang="en-US" altLang="en-US" sz="33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eaLnBrk="1" hangingPunct="1">
              <a:lnSpc>
                <a:spcPct val="70000"/>
              </a:lnSpc>
              <a:buNone/>
            </a:pPr>
            <a:r>
              <a:rPr lang="en-US" altLang="en-US" sz="3300" b="1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“横”</a:t>
            </a:r>
            <a:r>
              <a:rPr lang="en-US" altLang="en-US" sz="33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en-US" sz="3300" b="1">
                <a:latin typeface="楷体" panose="02010609060101010101" pitchFamily="49" charset="-122"/>
                <a:ea typeface="楷体" panose="02010609060101010101" pitchFamily="49" charset="-122"/>
              </a:rPr>
              <a:t>是“横坐”的意思。它形象生动写出了</a:t>
            </a:r>
            <a:r>
              <a:rPr lang="en-US" altLang="en-US" sz="3300" b="1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牧童</a:t>
            </a:r>
            <a:r>
              <a:rPr lang="en-US" altLang="en-US" sz="3300" b="1">
                <a:latin typeface="楷体" panose="02010609060101010101" pitchFamily="49" charset="-122"/>
                <a:ea typeface="楷体" panose="02010609060101010101" pitchFamily="49" charset="-122"/>
              </a:rPr>
              <a:t>不是规矩的骑，而是随意地横坐在牛背上的情态。表现了牧童的调皮可爱，天真活泼。表达了作者对乡村生活的喜爱。</a:t>
            </a:r>
            <a:endParaRPr lang="en-US" altLang="en-US" sz="33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eaLnBrk="1" hangingPunct="1">
              <a:lnSpc>
                <a:spcPct val="70000"/>
              </a:lnSpc>
            </a:pPr>
            <a:endParaRPr lang="en-US" altLang="en-US" sz="2600" b="1"/>
          </a:p>
          <a:p>
            <a:pPr marL="0" indent="0" eaLnBrk="1" hangingPunct="1">
              <a:lnSpc>
                <a:spcPct val="70000"/>
              </a:lnSpc>
            </a:pPr>
            <a:endParaRPr lang="en-US" altLang="en-US" sz="26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34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34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34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34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34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34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34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34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34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34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349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349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1">
                                            <p:txEl>
                                              <p:charRg st="170" end="24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3491">
                                            <p:txEl>
                                              <p:charRg st="170" end="24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3491">
                                            <p:txEl>
                                              <p:charRg st="170" end="24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91" grpId="0" uiExpand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5603" name="内容占位符 2"/>
          <p:cNvSpPr>
            <a:spLocks noGrp="1"/>
          </p:cNvSpPr>
          <p:nvPr>
            <p:ph idx="1"/>
          </p:nvPr>
        </p:nvSpPr>
        <p:spPr>
          <a:xfrm>
            <a:off x="146050" y="686435"/>
            <a:ext cx="11366500" cy="6200140"/>
          </a:xfrm>
        </p:spPr>
        <p:txBody>
          <a:bodyPr vert="horz" wrap="square" lIns="109033" tIns="54517" rIns="109033" bIns="54517" anchor="t" anchorCtr="0"/>
          <a:lstStyle/>
          <a:p>
            <a:pPr>
              <a:buNone/>
            </a:pPr>
            <a:r>
              <a:rPr lang="en-US" altLang="zh-CN"/>
              <a:t>                      2</a:t>
            </a:r>
            <a:r>
              <a:rPr lang="zh-CN" altLang="en-US"/>
              <a:t>、</a:t>
            </a:r>
            <a:r>
              <a:rPr lang="en-US" altLang="zh-CN"/>
              <a:t>  </a:t>
            </a:r>
            <a:r>
              <a:rPr lang="zh-CN" altLang="en-US"/>
              <a:t>湖</a:t>
            </a:r>
            <a:r>
              <a:rPr lang="en-US" altLang="zh-CN"/>
              <a:t>  </a:t>
            </a:r>
            <a:r>
              <a:rPr lang="zh-CN" altLang="en-US"/>
              <a:t>上</a:t>
            </a:r>
            <a:r>
              <a:rPr lang="en-US" altLang="zh-CN"/>
              <a:t>               </a:t>
            </a:r>
            <a:r>
              <a:rPr lang="zh-CN" altLang="en-US"/>
              <a:t>徐元杰</a:t>
            </a:r>
            <a:r>
              <a:rPr lang="en-US" altLang="zh-CN"/>
              <a:t> </a:t>
            </a:r>
            <a:endParaRPr lang="zh-CN" altLang="en-US"/>
          </a:p>
          <a:p>
            <a:pPr>
              <a:buNone/>
            </a:pPr>
            <a:r>
              <a:rPr lang="en-US" altLang="zh-CN"/>
              <a:t> </a:t>
            </a:r>
            <a:r>
              <a:rPr lang="zh-CN" altLang="en-US"/>
              <a:t>花开红树乱莺啼，草长平湖白鹭飞。</a:t>
            </a:r>
            <a:r>
              <a:rPr lang="en-US" altLang="zh-CN"/>
              <a:t>    </a:t>
            </a:r>
            <a:endParaRPr lang="en-US" altLang="zh-CN"/>
          </a:p>
          <a:p>
            <a:pPr>
              <a:buNone/>
            </a:pPr>
            <a:r>
              <a:rPr lang="en-US" altLang="zh-CN"/>
              <a:t> </a:t>
            </a:r>
            <a:r>
              <a:rPr lang="zh-CN" altLang="en-US"/>
              <a:t>风日晴和人意好，夕阳箫鼓几船归</a:t>
            </a:r>
            <a:r>
              <a:rPr lang="en-US" altLang="zh-CN"/>
              <a:t>   </a:t>
            </a:r>
            <a:endParaRPr lang="zh-CN" altLang="en-US"/>
          </a:p>
          <a:p>
            <a:pPr>
              <a:buNone/>
            </a:pPr>
            <a:r>
              <a:rPr lang="zh-CN" altLang="en-US">
                <a:solidFill>
                  <a:srgbClr val="0000FF"/>
                </a:solidFill>
              </a:rPr>
              <a:t> </a:t>
            </a:r>
            <a:r>
              <a:rPr lang="zh-CN" altLang="en-US" b="1">
                <a:solidFill>
                  <a:srgbClr val="0000FF"/>
                </a:solidFill>
              </a:rPr>
              <a:t>说说诗中使用“</a:t>
            </a:r>
            <a:r>
              <a:rPr lang="zh-CN" altLang="en-US" b="1">
                <a:solidFill>
                  <a:srgbClr val="FF0000"/>
                </a:solidFill>
              </a:rPr>
              <a:t>乱</a:t>
            </a:r>
            <a:r>
              <a:rPr lang="zh-CN" altLang="en-US" b="1">
                <a:solidFill>
                  <a:srgbClr val="0000FF"/>
                </a:solidFill>
              </a:rPr>
              <a:t>”字的好处。</a:t>
            </a:r>
            <a:endParaRPr lang="en-US" altLang="zh-CN" b="1">
              <a:solidFill>
                <a:srgbClr val="0000FF"/>
              </a:solidFill>
            </a:endParaRPr>
          </a:p>
          <a:p>
            <a:pPr>
              <a:buNone/>
            </a:pPr>
            <a:endParaRPr lang="en-US" altLang="zh-CN" b="1"/>
          </a:p>
          <a:p>
            <a:pPr>
              <a:buNone/>
            </a:pPr>
            <a:r>
              <a:rPr lang="zh-CN" altLang="en-US" b="1"/>
              <a:t>答：“</a:t>
            </a:r>
            <a:r>
              <a:rPr lang="zh-CN" altLang="en-US" b="1">
                <a:solidFill>
                  <a:srgbClr val="FF3300"/>
                </a:solidFill>
              </a:rPr>
              <a:t>乱</a:t>
            </a:r>
            <a:r>
              <a:rPr lang="zh-CN" altLang="en-US" b="1"/>
              <a:t>”杂乱、混乱的意思。不仅形象地描绘出开满红花的树林深处传出的此起彼伏的鸟鸣声，还表现出</a:t>
            </a:r>
            <a:r>
              <a:rPr lang="zh-CN" altLang="en-US" b="1">
                <a:solidFill>
                  <a:srgbClr val="FF3300"/>
                </a:solidFill>
              </a:rPr>
              <a:t>黄莺</a:t>
            </a:r>
            <a:r>
              <a:rPr lang="zh-CN" altLang="en-US" b="1"/>
              <a:t>上下飞舞，穿梭于林间枝头的动感。表现了作者对春天的喜爱和赞美。</a:t>
            </a:r>
            <a:endParaRPr lang="zh-CN" altLang="en-US" b="1"/>
          </a:p>
          <a:p>
            <a:endParaRPr lang="zh-CN" altLang="en-US">
              <a:solidFill>
                <a:srgbClr val="0000FF"/>
              </a:solidFill>
            </a:endParaRPr>
          </a:p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56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56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56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56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56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56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3" grpId="0" uiExpand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7650" name="标题 1"/>
          <p:cNvSpPr>
            <a:spLocks noGrp="1"/>
          </p:cNvSpPr>
          <p:nvPr>
            <p:ph type="title"/>
          </p:nvPr>
        </p:nvSpPr>
        <p:spPr/>
        <p:txBody>
          <a:bodyPr vert="horz" wrap="square" lIns="109033" tIns="54517" rIns="109033" bIns="54517" anchor="ctr" anchorCtr="0"/>
          <a:lstStyle/>
          <a:p>
            <a:r>
              <a:rPr lang="zh-CN" altLang="en-US" sz="8000">
                <a:solidFill>
                  <a:srgbClr val="CC3300"/>
                </a:solidFill>
              </a:rPr>
              <a:t>课堂小结</a:t>
            </a:r>
            <a:endParaRPr lang="zh-CN" altLang="en-US" sz="8000">
              <a:solidFill>
                <a:srgbClr val="CC3300"/>
              </a:solidFill>
            </a:endParaRPr>
          </a:p>
        </p:txBody>
      </p:sp>
      <p:sp>
        <p:nvSpPr>
          <p:cNvPr id="27651" name="内容占位符 2"/>
          <p:cNvSpPr>
            <a:spLocks noGrp="1"/>
          </p:cNvSpPr>
          <p:nvPr>
            <p:ph idx="1"/>
          </p:nvPr>
        </p:nvSpPr>
        <p:spPr>
          <a:xfrm>
            <a:off x="296863" y="885825"/>
            <a:ext cx="10990262" cy="5715000"/>
          </a:xfrm>
        </p:spPr>
        <p:txBody>
          <a:bodyPr vert="horz" wrap="square" lIns="109033" tIns="54517" rIns="109033" bIns="54517" anchor="t" anchorCtr="0"/>
          <a:lstStyle/>
          <a:p>
            <a:pPr>
              <a:buNone/>
            </a:pPr>
            <a:r>
              <a:rPr lang="zh-CN" altLang="en-US"/>
              <a:t>            </a:t>
            </a:r>
            <a:endParaRPr lang="en-US" altLang="zh-CN"/>
          </a:p>
          <a:p>
            <a:pPr>
              <a:buNone/>
            </a:pPr>
            <a:r>
              <a:rPr lang="en-US" altLang="zh-CN"/>
              <a:t>               </a:t>
            </a:r>
            <a:endParaRPr lang="en-US" altLang="zh-CN"/>
          </a:p>
          <a:p>
            <a:pPr>
              <a:buNone/>
            </a:pPr>
            <a:r>
              <a:rPr lang="en-US" altLang="zh-CN" sz="6000">
                <a:solidFill>
                  <a:srgbClr val="FF0000"/>
                </a:solidFill>
              </a:rPr>
              <a:t>         </a:t>
            </a:r>
            <a:r>
              <a:rPr lang="zh-CN" altLang="en-US" sz="6000">
                <a:solidFill>
                  <a:srgbClr val="FF0000"/>
                </a:solidFill>
              </a:rPr>
              <a:t>多读诗歌，增加积累</a:t>
            </a:r>
            <a:endParaRPr lang="zh-CN" altLang="en-US" sz="6000">
              <a:solidFill>
                <a:srgbClr val="FF0000"/>
              </a:solidFill>
            </a:endParaRPr>
          </a:p>
          <a:p>
            <a:pPr>
              <a:buNone/>
            </a:pPr>
            <a:r>
              <a:rPr lang="zh-CN" altLang="en-US" sz="6000">
                <a:solidFill>
                  <a:srgbClr val="FF0000"/>
                </a:solidFill>
              </a:rPr>
              <a:t>               </a:t>
            </a:r>
            <a:endParaRPr lang="en-US" altLang="zh-CN" sz="6000">
              <a:solidFill>
                <a:srgbClr val="FF0000"/>
              </a:solidFill>
            </a:endParaRPr>
          </a:p>
          <a:p>
            <a:pPr>
              <a:buNone/>
            </a:pPr>
            <a:r>
              <a:rPr lang="en-US" altLang="zh-CN" sz="6000">
                <a:solidFill>
                  <a:srgbClr val="FF0000"/>
                </a:solidFill>
              </a:rPr>
              <a:t>         </a:t>
            </a:r>
            <a:r>
              <a:rPr lang="zh-CN" altLang="en-US" sz="6000">
                <a:solidFill>
                  <a:srgbClr val="FF0000"/>
                </a:solidFill>
              </a:rPr>
              <a:t>掌握技巧，规范答题</a:t>
            </a:r>
            <a:endParaRPr lang="zh-CN" altLang="en-US" sz="6000">
              <a:solidFill>
                <a:srgbClr val="FF0000"/>
              </a:solidFill>
            </a:endParaRPr>
          </a:p>
          <a:p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27652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1353800" y="11658600"/>
            <a:ext cx="330200" cy="2413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7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7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0" grpId="0"/>
      <p:bldP spid="27651" grpId="0" uiExpand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314" name="标题 1"/>
          <p:cNvSpPr>
            <a:spLocks noGrp="1"/>
          </p:cNvSpPr>
          <p:nvPr>
            <p:ph type="title"/>
          </p:nvPr>
        </p:nvSpPr>
        <p:spPr/>
        <p:txBody>
          <a:bodyPr vert="horz" wrap="square" lIns="109033" tIns="54517" rIns="109033" bIns="54517" anchor="ctr" anchorCtr="0"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 bwMode="auto">
          <a:xfrm>
            <a:off x="453390" y="734695"/>
            <a:ext cx="5772785" cy="5866130"/>
          </a:xfrm>
          <a:ln>
            <a:miter lim="800000"/>
          </a:ln>
          <a:effectLst/>
          <a:scene3d>
            <a:camera prst="orthographicFront"/>
            <a:lightRig rig="balanced" dir="t"/>
          </a:scene3d>
          <a:sp3d prstMaterial="plastic"/>
        </p:spPr>
        <p:txBody>
          <a:bodyPr vert="horz" wrap="square" lIns="109033" tIns="54517" rIns="109033" bIns="54517" numCol="1" anchor="t" anchorCtr="0" compatLnSpc="1"/>
          <a:lstStyle/>
          <a:p>
            <a:pPr marL="408305" marR="0" lvl="0" indent="-408305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None/>
              <a:defRPr/>
            </a:pPr>
            <a:r>
              <a:rPr kumimoji="0" lang="zh-CN" altLang="en-US" sz="4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古诗词鉴赏题型</a:t>
            </a:r>
            <a:endParaRPr kumimoji="0" lang="en-US" altLang="zh-CN" sz="4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08305" marR="0" lvl="0" indent="-408305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None/>
              <a:defRPr/>
            </a:pPr>
            <a:r>
              <a:rPr kumimoji="0" lang="zh-CN" altLang="en-US" sz="4000" b="1" i="0" u="none" strike="noStrike" kern="1200" cap="none" spc="0" normalizeH="0" baseline="0" noProof="1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</a:rPr>
              <a:t>   思想情感</a:t>
            </a:r>
            <a:endParaRPr kumimoji="0" lang="en-US" altLang="zh-CN" sz="4000" b="1" i="0" u="none" strike="noStrike" kern="1200" cap="none" spc="0" normalizeH="0" baseline="0" noProof="1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黑体" panose="02010609060101010101" pitchFamily="49" charset="-122"/>
              <a:ea typeface="+mn-ea"/>
              <a:cs typeface="+mn-cs"/>
            </a:endParaRPr>
          </a:p>
          <a:p>
            <a:pPr marL="408305" marR="0" lvl="0" indent="-408305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None/>
              <a:defRPr/>
            </a:pPr>
            <a:r>
              <a:rPr kumimoji="0" lang="zh-CN" altLang="en-US" sz="4000" b="1" i="0" u="none" strike="noStrike" kern="1200" cap="none" spc="0" normalizeH="0" baseline="0" noProof="1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</a:rPr>
              <a:t>   艺术手法</a:t>
            </a:r>
            <a:endParaRPr kumimoji="0" lang="zh-CN" altLang="en-US" sz="9600" b="1" i="0" u="none" strike="noStrike" kern="1200" cap="all" spc="0" normalizeH="0" baseline="0" noProof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408305" marR="0" lvl="0" indent="-408305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None/>
              <a:defRPr/>
            </a:pPr>
            <a:r>
              <a:rPr kumimoji="0" lang="en-US" altLang="zh-CN" sz="4000" b="1" i="0" u="none" strike="noStrike" kern="1200" cap="none" spc="0" normalizeH="0" baseline="0" noProof="1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</a:rPr>
              <a:t>   </a:t>
            </a:r>
            <a:r>
              <a:rPr kumimoji="0" lang="zh-CN" altLang="en-US" sz="4000" b="1" i="0" u="none" strike="noStrike" kern="1200" cap="none" spc="0" normalizeH="0" baseline="0" noProof="1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</a:rPr>
              <a:t>描摹画面</a:t>
            </a:r>
            <a:endParaRPr kumimoji="0" lang="en-US" altLang="zh-CN" sz="4000" b="1" i="0" u="none" strike="noStrike" kern="1200" cap="none" spc="0" normalizeH="0" baseline="0" noProof="1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黑体" panose="02010609060101010101" pitchFamily="49" charset="-122"/>
              <a:ea typeface="+mn-ea"/>
              <a:cs typeface="+mn-cs"/>
            </a:endParaRPr>
          </a:p>
          <a:p>
            <a:pPr marL="408305" marR="0" lvl="0" indent="-408305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None/>
              <a:defRPr/>
            </a:pPr>
            <a:r>
              <a:rPr kumimoji="0" lang="zh-CN" altLang="en-US" sz="4000" b="1" i="0" u="none" strike="noStrike" kern="1200" cap="none" spc="0" normalizeH="0" baseline="0" noProof="1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赏析诗句</a:t>
            </a:r>
            <a:endParaRPr kumimoji="0" lang="en-US" altLang="zh-CN" sz="4000" b="1" i="0" u="none" strike="noStrike" kern="1200" cap="none" spc="0" normalizeH="0" baseline="0" noProof="1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08305" marR="0" lvl="0" indent="-408305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None/>
              <a:defRPr/>
            </a:pPr>
            <a:r>
              <a:rPr kumimoji="0" lang="zh-CN" altLang="en-US" sz="4000" b="1" i="0" u="none" strike="noStrike" kern="1200" cap="none" spc="0" normalizeH="0" baseline="0" noProof="1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</a:rPr>
              <a:t>   炼字</a:t>
            </a:r>
            <a:endParaRPr kumimoji="0" lang="zh-CN" altLang="zh-CN" sz="4000" b="1" i="0" u="none" strike="noStrike" kern="1200" cap="none" spc="0" normalizeH="0" baseline="0" noProof="1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黑体" panose="02010609060101010101" pitchFamily="49" charset="-122"/>
              <a:ea typeface="+mn-ea"/>
              <a:cs typeface="+mn-cs"/>
            </a:endParaRPr>
          </a:p>
          <a:p>
            <a:pPr marL="408305" marR="0" lvl="0" indent="-408305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ß"/>
              <a:defRPr/>
            </a:pPr>
            <a:endParaRPr kumimoji="0" lang="zh-CN" altLang="zh-CN" sz="4000" b="1" i="0" u="none" strike="noStrike" kern="1200" cap="none" spc="0" normalizeH="0" baseline="0" noProof="1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08305" marR="0" lvl="0" indent="-408305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ß"/>
              <a:defRPr/>
            </a:pPr>
            <a:endParaRPr kumimoji="0" lang="zh-CN" altLang="en-US" sz="4000" b="1" i="0" u="none" strike="noStrike" kern="1200" cap="none" spc="0" normalizeH="0" baseline="0" noProof="1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黑体" panose="02010609060101010101" pitchFamily="49" charset="-122"/>
              <a:ea typeface="+mn-ea"/>
              <a:cs typeface="+mn-cs"/>
            </a:endParaRPr>
          </a:p>
          <a:p>
            <a:pPr marL="408305" marR="0" lvl="0" indent="-408305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ß"/>
              <a:defRPr/>
            </a:pPr>
            <a:endParaRPr kumimoji="0" lang="zh-CN" altLang="en-US" sz="3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 flipH="1">
            <a:off x="6869118" y="2171690"/>
            <a:ext cx="3000396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9600" b="1" i="0" u="none" strike="noStrike" kern="1200" cap="all" spc="0" normalizeH="0" baseline="0" noProof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炼  字</a:t>
            </a:r>
            <a:endParaRPr kumimoji="0" lang="zh-CN" altLang="en-US" sz="9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25425" y="314325"/>
            <a:ext cx="11358563" cy="2214563"/>
          </a:xfrm>
        </p:spPr>
        <p:txBody>
          <a:bodyPr vert="horz" wrap="square" lIns="109033" tIns="54517" rIns="109033" bIns="54517" numCol="1" anchor="t" anchorCtr="0" compatLnSpc="1"/>
          <a:lstStyle/>
          <a:p>
            <a:pPr marL="408940" marR="0" lvl="0" indent="-40894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None/>
              <a:defRPr/>
            </a:pPr>
            <a:r>
              <a:rPr kumimoji="0" lang="zh-CN" altLang="en-US" sz="5300" b="1" i="0" u="none" strike="noStrike" kern="120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</a:rPr>
              <a:t>“炼字”</a:t>
            </a:r>
            <a:r>
              <a:rPr kumimoji="0" lang="zh-CN" altLang="en-US" sz="3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</a:rPr>
              <a:t>，</a:t>
            </a:r>
            <a:r>
              <a:rPr kumimoji="0" lang="zh-CN" altLang="en-US" sz="3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是指锤炼词语，是诗人经过反复琢磨，挑选最准确、最形象生动的词语来描摹事物或表情达意。</a:t>
            </a:r>
            <a:endParaRPr kumimoji="0" lang="zh-CN" altLang="en-US" sz="3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68363" y="2528888"/>
            <a:ext cx="10501313" cy="141605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300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吟安</a:t>
            </a:r>
            <a:r>
              <a:rPr kumimoji="0" lang="zh-CN" altLang="en-US" sz="43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一个字</a:t>
            </a:r>
            <a:r>
              <a:rPr kumimoji="0" lang="zh-CN" altLang="en-US" sz="4300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，拈断数茎须。</a:t>
            </a:r>
            <a:endParaRPr kumimoji="0" lang="en-US" altLang="zh-CN" sz="4300" b="1" i="0" u="none" strike="noStrike" kern="1200" cap="none" spc="0" normalizeH="0" baseline="0" noProof="0">
              <a:ln>
                <a:noFill/>
              </a:ln>
              <a:solidFill>
                <a:srgbClr val="0000CC"/>
              </a:solidFill>
              <a:effectLst/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43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华文楷体" panose="02010600040101010101" pitchFamily="2" charset="-122"/>
                <a:cs typeface="+mn-cs"/>
              </a:rPr>
              <a:t>                      </a:t>
            </a:r>
            <a:r>
              <a:rPr kumimoji="0" lang="zh-CN" altLang="en-US" sz="4300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  <a:sym typeface="+mn-ea"/>
              </a:rPr>
              <a:t> </a:t>
            </a:r>
            <a:r>
              <a:rPr kumimoji="0" lang="en-US" altLang="zh-CN" sz="4300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/>
                <a:ea typeface="华文隶书" panose="02010800040101010101" pitchFamily="2" charset="-122"/>
                <a:cs typeface="+mn-cs"/>
                <a:sym typeface="+mn-ea"/>
              </a:rPr>
              <a:t>——</a:t>
            </a:r>
            <a:r>
              <a:rPr kumimoji="0" lang="zh-CN" altLang="en-US" sz="4300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/>
                <a:ea typeface="华文隶书" panose="02010800040101010101" pitchFamily="2" charset="-122"/>
                <a:cs typeface="+mn-cs"/>
                <a:sym typeface="+mn-ea"/>
              </a:rPr>
              <a:t>唐</a:t>
            </a:r>
            <a:r>
              <a:rPr kumimoji="0" lang="en-US" altLang="zh-CN" sz="4300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.</a:t>
            </a:r>
            <a:r>
              <a:rPr kumimoji="0" lang="zh-CN" altLang="en-US" sz="4300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卢延让</a:t>
            </a:r>
            <a:r>
              <a:rPr kumimoji="0" lang="en-US" altLang="zh-CN" sz="43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华文楷体" panose="02010600040101010101" pitchFamily="2" charset="-122"/>
                <a:cs typeface="+mn-cs"/>
              </a:rPr>
              <a:t> </a:t>
            </a:r>
            <a:endParaRPr kumimoji="0" lang="en-US" altLang="zh-CN" sz="43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39800" y="4029075"/>
            <a:ext cx="10429875" cy="141605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300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  <a:sym typeface="+mn-ea"/>
              </a:rPr>
              <a:t>求得</a:t>
            </a:r>
            <a:r>
              <a:rPr kumimoji="0" lang="zh-CN" altLang="en-US" sz="43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  <a:sym typeface="+mn-ea"/>
              </a:rPr>
              <a:t>一字</a:t>
            </a:r>
            <a:r>
              <a:rPr kumimoji="0" lang="zh-CN" altLang="en-US" sz="4300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  <a:sym typeface="+mn-ea"/>
              </a:rPr>
              <a:t>稳，耐得半宵寒。</a:t>
            </a:r>
            <a:endParaRPr kumimoji="0" lang="zh-CN" altLang="en-US" sz="4300" b="1" i="0" u="none" strike="noStrike" kern="1200" cap="none" spc="0" normalizeH="0" baseline="0" noProof="0">
              <a:ln>
                <a:noFill/>
              </a:ln>
              <a:solidFill>
                <a:srgbClr val="0000CC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300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  <a:sym typeface="+mn-ea"/>
              </a:rPr>
              <a:t>                                              </a:t>
            </a:r>
            <a:r>
              <a:rPr kumimoji="0" lang="en-US" altLang="zh-CN" sz="4300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/>
                <a:ea typeface="华文隶书" panose="02010800040101010101" pitchFamily="2" charset="-122"/>
                <a:cs typeface="+mn-cs"/>
                <a:sym typeface="+mn-ea"/>
              </a:rPr>
              <a:t>——清.顾文炜</a:t>
            </a:r>
            <a:endParaRPr kumimoji="0" lang="en-US" altLang="zh-CN" sz="4300" b="1" i="0" u="none" strike="noStrike" kern="1200" cap="none" spc="0" normalizeH="0" baseline="0" noProof="0">
              <a:ln>
                <a:noFill/>
              </a:ln>
              <a:solidFill>
                <a:srgbClr val="0000CC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/>
              <a:ea typeface="华文隶书" panose="02010800040101010101" pitchFamily="2" charset="-122"/>
              <a:cs typeface="+mn-cs"/>
              <a:sym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39800" y="5457825"/>
            <a:ext cx="9786938" cy="141605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3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  <a:sym typeface="+mn-ea"/>
              </a:rPr>
              <a:t>两句</a:t>
            </a:r>
            <a:r>
              <a:rPr kumimoji="0" lang="zh-CN" altLang="en-US" sz="4300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  <a:sym typeface="+mn-ea"/>
              </a:rPr>
              <a:t>三年得，一吟双泪流。</a:t>
            </a:r>
            <a:endParaRPr kumimoji="0" lang="zh-CN" altLang="en-US" sz="4300" b="1" i="0" u="none" strike="noStrike" kern="1200" cap="none" spc="0" normalizeH="0" baseline="0" noProof="0">
              <a:ln>
                <a:noFill/>
              </a:ln>
              <a:solidFill>
                <a:srgbClr val="0000CC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300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  <a:sym typeface="+mn-ea"/>
              </a:rPr>
              <a:t>                                               </a:t>
            </a:r>
            <a:r>
              <a:rPr kumimoji="0" lang="en-US" altLang="zh-CN" sz="4300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/>
                <a:ea typeface="华文隶书" panose="02010800040101010101" pitchFamily="2" charset="-122"/>
                <a:cs typeface="+mn-cs"/>
                <a:sym typeface="+mn-ea"/>
              </a:rPr>
              <a:t>——</a:t>
            </a:r>
            <a:r>
              <a:rPr kumimoji="0" lang="zh-CN" altLang="en-US" sz="4300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  <a:sym typeface="+mn-ea"/>
              </a:rPr>
              <a:t>唐 </a:t>
            </a:r>
            <a:r>
              <a:rPr kumimoji="0" lang="en-US" altLang="zh-CN" sz="4300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.</a:t>
            </a:r>
            <a:r>
              <a:rPr kumimoji="0" lang="en-US" altLang="zh-CN" sz="4300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  <a:sym typeface="+mn-ea"/>
              </a:rPr>
              <a:t> </a:t>
            </a:r>
            <a:r>
              <a:rPr kumimoji="0" lang="zh-CN" altLang="en-US" sz="4300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  <a:sym typeface="+mn-ea"/>
              </a:rPr>
              <a:t>贾岛 </a:t>
            </a:r>
            <a:endParaRPr kumimoji="0" lang="en-US" altLang="zh-CN" sz="4300" b="1" i="0" u="none" strike="noStrike" kern="1200" cap="none" spc="0" normalizeH="0" baseline="0" noProof="0">
              <a:ln>
                <a:noFill/>
              </a:ln>
              <a:solidFill>
                <a:srgbClr val="0000CC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  <a:cs typeface="+mn-cs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5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-846137" y="242888"/>
            <a:ext cx="12133262" cy="1246187"/>
          </a:xfrm>
        </p:spPr>
        <p:txBody>
          <a:bodyPr vert="horz" wrap="square" lIns="109033" tIns="54517" rIns="109033" bIns="54517" anchor="ctr" anchorCtr="0"/>
          <a:lstStyle/>
          <a:p>
            <a:pPr eaLnBrk="1" hangingPunct="1"/>
            <a:r>
              <a:rPr lang="zh-CN" altLang="en-US" sz="4000"/>
              <a:t>炼字佳话  </a:t>
            </a:r>
            <a:r>
              <a:rPr lang="zh-CN" altLang="en-US" sz="6000">
                <a:solidFill>
                  <a:srgbClr val="FF0000"/>
                </a:solidFill>
              </a:rPr>
              <a:t>推   敲</a:t>
            </a:r>
            <a:endParaRPr lang="zh-CN" altLang="en-US" sz="600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 vert="horz" wrap="square" lIns="109033" tIns="54517" rIns="109033" bIns="54517" numCol="1" rtlCol="0" anchor="t" anchorCtr="0" compatLnSpc="1">
            <a:normAutofit lnSpcReduction="2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/>
              <a:buNone/>
              <a:defRPr/>
            </a:pPr>
            <a:r>
              <a:rPr kumimoji="0" lang="en-US" altLang="zh-CN" sz="3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</a:t>
            </a:r>
            <a:r>
              <a:rPr kumimoji="0" lang="zh-CN" altLang="en-US" sz="3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唐代诗人贾岛，有一次出外郊游，写了一首诗。中间有两句：</a:t>
            </a:r>
            <a:r>
              <a:rPr kumimoji="0" lang="zh-CN" altLang="en-US" sz="3800" b="0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鸟宿池边树，僧推月下门</a:t>
            </a:r>
            <a:r>
              <a:rPr kumimoji="0" lang="zh-CN" altLang="en-US" sz="3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，他拿不定主意是否应该把“</a:t>
            </a:r>
            <a:r>
              <a:rPr kumimoji="0" lang="zh-CN" altLang="en-US" sz="38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推</a:t>
            </a:r>
            <a:r>
              <a:rPr kumimoji="0" lang="zh-CN" altLang="en-US" sz="3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”</a:t>
            </a:r>
            <a:r>
              <a:rPr kumimoji="0" lang="zh-CN" altLang="en-US" sz="38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zh-CN" altLang="en-US" sz="3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字换成“</a:t>
            </a:r>
            <a:r>
              <a:rPr kumimoji="0" lang="zh-CN" altLang="en-US" sz="38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敲</a:t>
            </a:r>
            <a:r>
              <a:rPr kumimoji="0" lang="zh-CN" altLang="en-US" sz="3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”</a:t>
            </a:r>
            <a:r>
              <a:rPr kumimoji="0" lang="zh-CN" altLang="en-US" sz="38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zh-CN" altLang="en-US" sz="3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字，边走边做“</a:t>
            </a:r>
            <a:r>
              <a:rPr kumimoji="0" lang="zh-CN" altLang="en-US" sz="38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推</a:t>
            </a:r>
            <a:r>
              <a:rPr kumimoji="0" lang="zh-CN" altLang="en-US" sz="3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”和“</a:t>
            </a:r>
            <a:r>
              <a:rPr kumimoji="0" lang="zh-CN" altLang="en-US" sz="38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敲</a:t>
            </a:r>
            <a:r>
              <a:rPr kumimoji="0" lang="zh-CN" altLang="en-US" sz="3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”的动作。看到的人都感到很惊讶。正遇时任当地官员的韩愈出行，贾岛想得入神，不知回避，冲撞了韩愈的官轿。当韩愈知道事情原故后，不仅没有怪罪贾岛，反而和他一起探讨，最后帮他选了“</a:t>
            </a:r>
            <a:r>
              <a:rPr kumimoji="0" lang="zh-CN" altLang="en-US" sz="3800" b="0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敲</a:t>
            </a:r>
            <a:r>
              <a:rPr kumimoji="0" lang="zh-CN" altLang="en-US" sz="3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”字。这就是词语“</a:t>
            </a:r>
            <a:r>
              <a:rPr kumimoji="0" lang="zh-CN" altLang="en-US" sz="38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推敲</a:t>
            </a:r>
            <a:r>
              <a:rPr kumimoji="0" lang="zh-CN" altLang="en-US" sz="3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”的来历。</a:t>
            </a:r>
            <a:endParaRPr kumimoji="0" lang="zh-CN" altLang="en-US" sz="3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17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charRg st="0" end="17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charRg st="0" end="17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96863" y="1171575"/>
            <a:ext cx="11144250" cy="4921250"/>
          </a:xfrm>
        </p:spPr>
        <p:txBody>
          <a:bodyPr vert="horz" wrap="square" lIns="109033" tIns="54517" rIns="109033" bIns="54517" anchor="t" anchorCtr="0"/>
          <a:lstStyle/>
          <a:p>
            <a:r>
              <a:rPr lang="zh-CN" altLang="en-US"/>
              <a:t>最喜小儿无赖，溪头卧剥莲蓬。</a:t>
            </a:r>
            <a:endParaRPr lang="en-US" altLang="zh-CN"/>
          </a:p>
          <a:p>
            <a:r>
              <a:rPr lang="zh-CN" altLang="en-US">
                <a:solidFill>
                  <a:srgbClr val="0000FF"/>
                </a:solidFill>
              </a:rPr>
              <a:t>                                                              </a:t>
            </a:r>
            <a:r>
              <a:rPr lang="zh-CN" altLang="en-US">
                <a:solidFill>
                  <a:srgbClr val="C00000"/>
                </a:solidFill>
              </a:rPr>
              <a:t>卧 </a:t>
            </a:r>
            <a:r>
              <a:rPr lang="zh-CN" altLang="en-US">
                <a:solidFill>
                  <a:srgbClr val="0000FF"/>
                </a:solidFill>
              </a:rPr>
              <a:t>    动词</a:t>
            </a:r>
            <a:endParaRPr lang="en-US" altLang="zh-CN">
              <a:solidFill>
                <a:srgbClr val="0000FF"/>
              </a:solidFill>
            </a:endParaRPr>
          </a:p>
          <a:p>
            <a:r>
              <a:rPr lang="zh-CN" altLang="en-US">
                <a:latin typeface="黑体" panose="02010609060101010101" pitchFamily="49" charset="-122"/>
                <a:sym typeface="Arial" panose="020b0604020202020204" pitchFamily="34" charset="0"/>
              </a:rPr>
              <a:t>春风又绿江南岸，明月何时照我还。</a:t>
            </a:r>
            <a:endParaRPr lang="en-US" altLang="zh-CN">
              <a:latin typeface="黑体" panose="02010609060101010101" pitchFamily="49" charset="-122"/>
              <a:sym typeface="Arial" panose="020b0604020202020204" pitchFamily="34" charset="0"/>
            </a:endParaRPr>
          </a:p>
          <a:p>
            <a:r>
              <a:rPr lang="zh-CN" altLang="en-US">
                <a:solidFill>
                  <a:srgbClr val="0000FF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                        </a:t>
            </a:r>
            <a:r>
              <a:rPr lang="zh-CN" altLang="en-US">
                <a:solidFill>
                  <a:srgbClr val="C00000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绿</a:t>
            </a:r>
            <a:r>
              <a:rPr lang="zh-CN" altLang="en-US">
                <a:solidFill>
                  <a:srgbClr val="0000FF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 形容词活用作动词</a:t>
            </a:r>
            <a:endParaRPr lang="en-US" altLang="zh-CN">
              <a:solidFill>
                <a:srgbClr val="0000CC"/>
              </a:solidFill>
              <a:latin typeface="黑体" panose="02010609060101010101" pitchFamily="49" charset="-122"/>
              <a:sym typeface="Arial" panose="020b0604020202020204" pitchFamily="34" charset="0"/>
            </a:endParaRPr>
          </a:p>
          <a:p>
            <a:r>
              <a:rPr lang="zh-CN" altLang="en-US">
                <a:latin typeface="黑体" panose="02010609060101010101" pitchFamily="49" charset="-122"/>
                <a:sym typeface="Arial" panose="020b0604020202020204" pitchFamily="34" charset="0"/>
              </a:rPr>
              <a:t>前村深雪里，昨夜一枝开。《早梅》 </a:t>
            </a:r>
            <a:endParaRPr lang="en-US" altLang="zh-CN">
              <a:latin typeface="黑体" panose="02010609060101010101" pitchFamily="49" charset="-122"/>
              <a:sym typeface="Arial" panose="020b0604020202020204" pitchFamily="34" charset="0"/>
            </a:endParaRPr>
          </a:p>
          <a:p>
            <a:r>
              <a:rPr lang="zh-CN" altLang="en-US">
                <a:solidFill>
                  <a:srgbClr val="0000FF"/>
                </a:solidFill>
                <a:latin typeface="黑体" panose="02010609060101010101" pitchFamily="49" charset="-122"/>
                <a:sym typeface="Arial" panose="020b0604020202020204" pitchFamily="34" charset="0"/>
              </a:rPr>
              <a:t>                            </a:t>
            </a:r>
            <a:r>
              <a:rPr lang="zh-CN" altLang="en-US">
                <a:solidFill>
                  <a:srgbClr val="C00000"/>
                </a:solidFill>
                <a:latin typeface="黑体" panose="02010609060101010101" pitchFamily="49" charset="-122"/>
                <a:sym typeface="Arial" panose="020b0604020202020204" pitchFamily="34" charset="0"/>
              </a:rPr>
              <a:t>一枝</a:t>
            </a:r>
            <a:r>
              <a:rPr lang="zh-CN" altLang="en-US">
                <a:solidFill>
                  <a:srgbClr val="0000FF"/>
                </a:solidFill>
                <a:latin typeface="黑体" panose="02010609060101010101" pitchFamily="49" charset="-122"/>
                <a:sym typeface="Arial" panose="020b0604020202020204" pitchFamily="34" charset="0"/>
              </a:rPr>
              <a:t>    数量词</a:t>
            </a:r>
            <a:endParaRPr lang="en-US" altLang="zh-CN">
              <a:solidFill>
                <a:srgbClr val="0000FF"/>
              </a:solidFill>
              <a:latin typeface="黑体" panose="02010609060101010101" pitchFamily="49" charset="-122"/>
              <a:sym typeface="Arial" panose="020b0604020202020204" pitchFamily="34" charset="0"/>
            </a:endParaRPr>
          </a:p>
          <a:p>
            <a:r>
              <a:rPr lang="zh-CN" altLang="en-US">
                <a:latin typeface="黑体" panose="02010609060101010101" pitchFamily="49" charset="-122"/>
                <a:sym typeface="Arial" panose="020b0604020202020204" pitchFamily="34" charset="0"/>
              </a:rPr>
              <a:t>大漠孤烟直，长河落日圆。</a:t>
            </a:r>
            <a:endParaRPr lang="en-US" altLang="zh-CN">
              <a:latin typeface="黑体" panose="02010609060101010101" pitchFamily="49" charset="-122"/>
              <a:sym typeface="Arial" panose="020b0604020202020204" pitchFamily="34" charset="0"/>
            </a:endParaRPr>
          </a:p>
          <a:p>
            <a:r>
              <a:rPr lang="en-US" altLang="zh-CN">
                <a:solidFill>
                  <a:srgbClr val="0000FF"/>
                </a:solidFill>
                <a:latin typeface="黑体" panose="02010609060101010101" pitchFamily="49" charset="-122"/>
                <a:sym typeface="Arial" panose="020b0604020202020204" pitchFamily="34" charset="0"/>
              </a:rPr>
              <a:t>                           </a:t>
            </a:r>
            <a:r>
              <a:rPr lang="zh-CN" altLang="en-US">
                <a:solidFill>
                  <a:srgbClr val="C00000"/>
                </a:solidFill>
                <a:latin typeface="黑体" panose="02010609060101010101" pitchFamily="49" charset="-122"/>
                <a:sym typeface="Arial" panose="020b0604020202020204" pitchFamily="34" charset="0"/>
              </a:rPr>
              <a:t>直 圆</a:t>
            </a:r>
            <a:r>
              <a:rPr lang="zh-CN" altLang="en-US">
                <a:solidFill>
                  <a:srgbClr val="0000FF"/>
                </a:solidFill>
                <a:latin typeface="黑体" panose="02010609060101010101" pitchFamily="49" charset="-122"/>
                <a:sym typeface="Arial" panose="020b0604020202020204" pitchFamily="34" charset="0"/>
              </a:rPr>
              <a:t>   形容词</a:t>
            </a:r>
            <a:endParaRPr lang="en-US" altLang="zh-CN">
              <a:solidFill>
                <a:srgbClr val="0000FF"/>
              </a:solidFill>
              <a:latin typeface="黑体" panose="02010609060101010101" pitchFamily="49" charset="-122"/>
              <a:sym typeface="Arial" panose="020b0604020202020204" pitchFamily="34" charset="0"/>
            </a:endParaRPr>
          </a:p>
          <a:p>
            <a:endParaRPr lang="en-US" altLang="zh-CN">
              <a:solidFill>
                <a:srgbClr val="0000FF"/>
              </a:solidFill>
            </a:endParaRPr>
          </a:p>
          <a:p>
            <a:endParaRPr lang="en-US" altLang="zh-CN">
              <a:solidFill>
                <a:srgbClr val="0000FF"/>
              </a:solidFill>
            </a:endParaRPr>
          </a:p>
          <a:p>
            <a:endParaRPr lang="zh-CN" altLang="en-US"/>
          </a:p>
        </p:txBody>
      </p:sp>
      <p:sp>
        <p:nvSpPr>
          <p:cNvPr id="4" name="标题 1"/>
          <p:cNvSpPr>
            <a:spLocks noGrp="1"/>
          </p:cNvSpPr>
          <p:nvPr>
            <p:ph type="title"/>
          </p:nvPr>
        </p:nvSpPr>
        <p:spPr bwMode="auto">
          <a:xfrm>
            <a:off x="511137" y="0"/>
            <a:ext cx="10693400" cy="1200150"/>
          </a:xfrm>
          <a:ln>
            <a:miter lim="800000"/>
          </a:ln>
          <a:effectLst/>
          <a:scene3d>
            <a:camera prst="orthographicFront"/>
            <a:lightRig rig="balanced" dir="t"/>
          </a:scene3d>
          <a:sp3d prstMaterial="plastic"/>
        </p:spPr>
        <p:txBody>
          <a:bodyPr vert="horz" wrap="square" lIns="109033" tIns="54517" rIns="109033" bIns="54517" numCol="1" rtlCol="0" anchor="ctr" anchorCtr="0" compatLnSpc="1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200" b="1" i="0" u="none" strike="noStrike" kern="10" cap="none" spc="0" normalizeH="0" baseline="0" noProof="0" smtClean="0">
                <a:ln w="12700">
                  <a:solidFill>
                    <a:srgbClr val="EAEAEA"/>
                  </a:solidFill>
                  <a:rou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下列诗句中哪些字用得好</a:t>
            </a:r>
            <a:endParaRPr kumimoji="0" lang="zh-CN" altLang="en-US" sz="5200" b="0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68300" y="671513"/>
            <a:ext cx="10787063" cy="4921250"/>
          </a:xfrm>
        </p:spPr>
        <p:txBody>
          <a:bodyPr vert="horz" wrap="square" lIns="109033" tIns="54517" rIns="109033" bIns="54517" anchor="t" anchorCtr="0"/>
          <a:lstStyle/>
          <a:p>
            <a:r>
              <a:rPr lang="zh-CN" altLang="en-US">
                <a:latin typeface="黑体" panose="02010609060101010101" pitchFamily="49" charset="-122"/>
              </a:rPr>
              <a:t>寻寻觅觅，冷冷清清，凄凄惨惨戚戚。  </a:t>
            </a:r>
            <a:endParaRPr lang="en-US" altLang="zh-CN">
              <a:latin typeface="黑体" panose="02010609060101010101" pitchFamily="49" charset="-122"/>
            </a:endParaRPr>
          </a:p>
          <a:p>
            <a:r>
              <a:rPr lang="en-US" altLang="zh-CN">
                <a:latin typeface="黑体" panose="02010609060101010101" pitchFamily="49" charset="-122"/>
              </a:rPr>
              <a:t>                                    </a:t>
            </a:r>
            <a:r>
              <a:rPr lang="zh-CN" altLang="en-US">
                <a:solidFill>
                  <a:srgbClr val="0000FF"/>
                </a:solidFill>
                <a:latin typeface="黑体" panose="02010609060101010101" pitchFamily="49" charset="-122"/>
              </a:rPr>
              <a:t>叠音词</a:t>
            </a:r>
            <a:endParaRPr lang="en-US" altLang="zh-CN">
              <a:solidFill>
                <a:srgbClr val="0000FF"/>
              </a:solidFill>
              <a:latin typeface="黑体" panose="02010609060101010101" pitchFamily="49" charset="-122"/>
            </a:endParaRPr>
          </a:p>
          <a:p>
            <a:r>
              <a:rPr lang="zh-CN" altLang="en-US">
                <a:latin typeface="黑体" panose="02010609060101010101" pitchFamily="49" charset="-122"/>
              </a:rPr>
              <a:t>无边落木萧萧下 ，不尽长江滚滚来。  </a:t>
            </a:r>
            <a:endParaRPr lang="en-US" altLang="zh-CN">
              <a:latin typeface="黑体" panose="02010609060101010101" pitchFamily="49" charset="-122"/>
            </a:endParaRPr>
          </a:p>
          <a:p>
            <a:r>
              <a:rPr lang="zh-CN" altLang="en-US">
                <a:solidFill>
                  <a:srgbClr val="0000FF"/>
                </a:solidFill>
                <a:latin typeface="黑体" panose="02010609060101010101" pitchFamily="49" charset="-122"/>
              </a:rPr>
              <a:t>                        </a:t>
            </a:r>
            <a:r>
              <a:rPr lang="zh-CN" altLang="en-US">
                <a:solidFill>
                  <a:srgbClr val="C00000"/>
                </a:solidFill>
                <a:latin typeface="黑体" panose="02010609060101010101" pitchFamily="49" charset="-122"/>
              </a:rPr>
              <a:t>萧萧 滚滚   </a:t>
            </a:r>
            <a:r>
              <a:rPr lang="zh-CN" altLang="en-US">
                <a:solidFill>
                  <a:srgbClr val="0000FF"/>
                </a:solidFill>
                <a:latin typeface="黑体" panose="02010609060101010101" pitchFamily="49" charset="-122"/>
              </a:rPr>
              <a:t>拟声词</a:t>
            </a:r>
            <a:endParaRPr lang="zh-CN" altLang="en-US">
              <a:solidFill>
                <a:srgbClr val="0000FF"/>
              </a:solidFill>
              <a:latin typeface="黑体" panose="02010609060101010101" pitchFamily="49" charset="-122"/>
            </a:endParaRPr>
          </a:p>
          <a:p>
            <a:r>
              <a:rPr lang="zh-CN" altLang="en-US">
                <a:latin typeface="黑体" panose="02010609060101010101" pitchFamily="49" charset="-122"/>
                <a:sym typeface="Arial" panose="020b0604020202020204" pitchFamily="34" charset="0"/>
              </a:rPr>
              <a:t>桃红复含宿雨，柳绿更带朝烟。</a:t>
            </a:r>
            <a:endParaRPr lang="en-US" altLang="zh-CN">
              <a:latin typeface="黑体" panose="02010609060101010101" pitchFamily="49" charset="-122"/>
              <a:sym typeface="Arial" panose="020b0604020202020204" pitchFamily="34" charset="0"/>
            </a:endParaRPr>
          </a:p>
          <a:p>
            <a:r>
              <a:rPr lang="en-US" altLang="zh-CN">
                <a:latin typeface="黑体" panose="02010609060101010101" pitchFamily="49" charset="-122"/>
                <a:sym typeface="Arial" panose="020b0604020202020204" pitchFamily="34" charset="0"/>
              </a:rPr>
              <a:t>                            </a:t>
            </a:r>
            <a:r>
              <a:rPr lang="zh-CN" altLang="en-US">
                <a:solidFill>
                  <a:srgbClr val="C00000"/>
                </a:solidFill>
                <a:latin typeface="黑体" panose="02010609060101010101" pitchFamily="49" charset="-122"/>
                <a:sym typeface="Arial" panose="020b0604020202020204" pitchFamily="34" charset="0"/>
              </a:rPr>
              <a:t>红 绿</a:t>
            </a:r>
            <a:r>
              <a:rPr lang="zh-CN" altLang="en-US">
                <a:latin typeface="黑体" panose="02010609060101010101" pitchFamily="49" charset="-122"/>
                <a:sym typeface="Arial" panose="020b0604020202020204" pitchFamily="34" charset="0"/>
              </a:rPr>
              <a:t>   </a:t>
            </a:r>
            <a:r>
              <a:rPr lang="zh-CN" altLang="en-US">
                <a:solidFill>
                  <a:srgbClr val="0000FF"/>
                </a:solidFill>
                <a:latin typeface="黑体" panose="02010609060101010101" pitchFamily="49" charset="-122"/>
                <a:sym typeface="Arial" panose="020b0604020202020204" pitchFamily="34" charset="0"/>
              </a:rPr>
              <a:t>色彩词</a:t>
            </a:r>
            <a:endParaRPr lang="en-US" altLang="zh-CN">
              <a:solidFill>
                <a:srgbClr val="0000FF"/>
              </a:solidFill>
              <a:latin typeface="黑体" panose="02010609060101010101" pitchFamily="49" charset="-122"/>
              <a:sym typeface="Arial" panose="020b0604020202020204" pitchFamily="34" charset="0"/>
            </a:endParaRPr>
          </a:p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93725" y="1690370"/>
            <a:ext cx="10537190" cy="4902835"/>
          </a:xfrm>
        </p:spPr>
        <p:txBody>
          <a:bodyPr vert="horz" wrap="square" lIns="109033" tIns="54517" rIns="109033" bIns="54517" anchor="t" anchorCtr="0"/>
          <a:lstStyle/>
          <a:p>
            <a:pPr marL="0" indent="0">
              <a:buNone/>
            </a:pPr>
            <a:r>
              <a:rPr lang="en-US" altLang="zh-CN" sz="4000" b="1"/>
              <a:t>   </a:t>
            </a:r>
            <a:r>
              <a:rPr lang="zh-CN" altLang="en-US" sz="4000" b="1"/>
              <a:t>炼字多炼</a:t>
            </a:r>
            <a:r>
              <a:rPr lang="zh-CN" altLang="en-US" sz="4000" b="1">
                <a:solidFill>
                  <a:srgbClr val="FF0000"/>
                </a:solidFill>
              </a:rPr>
              <a:t>动词</a:t>
            </a:r>
            <a:r>
              <a:rPr lang="zh-CN" altLang="en-US" sz="4000" b="1"/>
              <a:t>和</a:t>
            </a:r>
            <a:r>
              <a:rPr lang="zh-CN" altLang="en-US" sz="4000" b="1">
                <a:solidFill>
                  <a:srgbClr val="FF0000"/>
                </a:solidFill>
              </a:rPr>
              <a:t>形容词</a:t>
            </a:r>
            <a:r>
              <a:rPr lang="zh-CN" altLang="en-US" sz="4000" b="1"/>
              <a:t>，也可以炼</a:t>
            </a:r>
            <a:r>
              <a:rPr lang="zh-CN" altLang="en-US" sz="4000" b="1">
                <a:solidFill>
                  <a:srgbClr val="FF0000"/>
                </a:solidFill>
              </a:rPr>
              <a:t>数量词</a:t>
            </a:r>
            <a:r>
              <a:rPr lang="zh-CN" altLang="en-US" sz="4000" b="1"/>
              <a:t>，</a:t>
            </a:r>
            <a:endParaRPr lang="en-US" altLang="zh-CN" sz="4000" b="1"/>
          </a:p>
          <a:p>
            <a:endParaRPr lang="en-US" altLang="zh-CN" sz="4000" b="1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zh-CN" altLang="en-US" sz="4000" b="1">
                <a:solidFill>
                  <a:srgbClr val="FF0000"/>
                </a:solidFill>
              </a:rPr>
              <a:t>叠音词、拟声词、活用的词</a:t>
            </a:r>
            <a:r>
              <a:rPr lang="zh-CN" altLang="en-US" sz="4000" b="1"/>
              <a:t>等等。因为这些</a:t>
            </a:r>
            <a:endParaRPr lang="en-US" altLang="zh-CN" sz="4000" b="1"/>
          </a:p>
          <a:p>
            <a:endParaRPr lang="en-US" altLang="zh-CN" sz="4000" b="1"/>
          </a:p>
          <a:p>
            <a:pPr marL="0" indent="0">
              <a:buNone/>
            </a:pPr>
            <a:r>
              <a:rPr lang="zh-CN" altLang="en-US" sz="4000" b="1"/>
              <a:t>词语能准确、生动、形象地表现人或事物。</a:t>
            </a:r>
            <a:endParaRPr lang="en-US" altLang="zh-CN" sz="4000" b="1"/>
          </a:p>
          <a:p>
            <a:endParaRPr lang="zh-CN" altLang="en-US"/>
          </a:p>
        </p:txBody>
      </p:sp>
      <p:sp>
        <p:nvSpPr>
          <p:cNvPr id="4" name="文本框 3"/>
          <p:cNvSpPr txBox="1">
            <a:spLocks noGrp="1"/>
          </p:cNvSpPr>
          <p:nvPr>
            <p:ph type="title"/>
          </p:nvPr>
        </p:nvSpPr>
        <p:spPr/>
        <p:txBody>
          <a:bodyPr vert="horz" wrap="square" lIns="109033" tIns="54517" rIns="109033" bIns="54517" numCol="1" anchor="ctr" anchorCtr="0" compatLnSpc="1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7200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经典行书简" pitchFamily="49" charset="-122"/>
                <a:cs typeface="+mj-cs"/>
                <a:sym typeface="+mn-ea"/>
              </a:rPr>
              <a:t>    </a:t>
            </a:r>
            <a:r>
              <a:rPr kumimoji="0" lang="en-US" altLang="zh-CN" sz="7200" b="1" i="0" u="none" strike="noStrike" kern="1200" cap="none" spc="0" normalizeH="0" baseline="0" noProof="0" smtClean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经典行书简" pitchFamily="49" charset="-122"/>
                <a:cs typeface="+mj-cs"/>
                <a:sym typeface="+mn-ea"/>
              </a:rPr>
              <a:t>  </a:t>
            </a:r>
            <a:r>
              <a:rPr kumimoji="0" lang="zh-CN" altLang="en-US" sz="6000" b="1" i="0" u="none" strike="noStrike" kern="1200" cap="none" spc="0" normalizeH="0" baseline="0" noProof="0" smtClean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经典行书简" pitchFamily="49" charset="-122"/>
                <a:cs typeface="+mj-cs"/>
                <a:sym typeface="+mn-ea"/>
              </a:rPr>
              <a:t>温馨</a:t>
            </a:r>
            <a:r>
              <a:rPr kumimoji="0" lang="zh-CN" altLang="en-US" sz="6000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经典行书简" pitchFamily="49" charset="-122"/>
                <a:cs typeface="+mj-cs"/>
                <a:sym typeface="+mn-ea"/>
              </a:rPr>
              <a:t>提示 一</a:t>
            </a:r>
            <a:endParaRPr kumimoji="0" lang="zh-CN" altLang="en-US" sz="6000" b="1" i="0" u="none" strike="noStrike" kern="1200" cap="none" spc="0" normalizeH="0" baseline="0" noProof="1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21" end="4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charRg st="21" end="4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charRg st="21" end="4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42" end="6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charRg st="42" end="6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charRg st="42" end="6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9458" name="标题 1"/>
          <p:cNvSpPr>
            <a:spLocks noGrp="1"/>
          </p:cNvSpPr>
          <p:nvPr>
            <p:ph type="title"/>
          </p:nvPr>
        </p:nvSpPr>
        <p:spPr>
          <a:xfrm>
            <a:off x="654050" y="0"/>
            <a:ext cx="10693400" cy="1200150"/>
          </a:xfrm>
        </p:spPr>
        <p:txBody>
          <a:bodyPr vert="horz" wrap="square" lIns="109033" tIns="54517" rIns="109033" bIns="54517" anchor="ctr" anchorCtr="0"/>
          <a:lstStyle/>
          <a:p>
            <a:pPr eaLnBrk="1" hangingPunct="1"/>
            <a:r>
              <a:rPr lang="zh-CN" altLang="en-US" u="sng">
                <a:solidFill>
                  <a:srgbClr val="C60602"/>
                </a:solidFill>
              </a:rPr>
              <a:t>诗歌鉴赏</a:t>
            </a:r>
            <a:r>
              <a:rPr lang="en-US" altLang="zh-CN" u="sng">
                <a:solidFill>
                  <a:srgbClr val="C60602"/>
                </a:solidFill>
              </a:rPr>
              <a:t>——</a:t>
            </a:r>
            <a:r>
              <a:rPr lang="zh-CN" altLang="en-US" u="sng">
                <a:solidFill>
                  <a:srgbClr val="C60602"/>
                </a:solidFill>
              </a:rPr>
              <a:t>“炼字”题</a:t>
            </a:r>
            <a:endParaRPr lang="zh-CN" altLang="en-US"/>
          </a:p>
        </p:txBody>
      </p:sp>
      <p:sp>
        <p:nvSpPr>
          <p:cNvPr id="4" name="文本框 1"/>
          <p:cNvSpPr>
            <a:spLocks noGrp="1"/>
          </p:cNvSpPr>
          <p:nvPr>
            <p:ph idx="1"/>
          </p:nvPr>
        </p:nvSpPr>
        <p:spPr>
          <a:xfrm>
            <a:off x="0" y="1314450"/>
            <a:ext cx="11726863" cy="5249863"/>
          </a:xfrm>
        </p:spPr>
        <p:txBody>
          <a:bodyPr vert="horz" wrap="square" lIns="109033" tIns="54517" rIns="109033" bIns="54517" anchor="t" anchorCtr="0">
            <a:spAutoFit/>
          </a:bodyPr>
          <a:lstStyle/>
          <a:p>
            <a:pPr eaLnBrk="1" hangingPunct="1"/>
            <a:r>
              <a:rPr lang="zh-CN" altLang="en-US" b="1">
                <a:solidFill>
                  <a:srgbClr val="C60602"/>
                </a:solidFill>
              </a:rPr>
              <a:t>【题目形式】</a:t>
            </a:r>
            <a:endParaRPr lang="en-US" altLang="zh-CN" b="1">
              <a:solidFill>
                <a:srgbClr val="C60602"/>
              </a:solidFill>
            </a:endParaRPr>
          </a:p>
          <a:p>
            <a:pPr eaLnBrk="1" hangingPunct="1"/>
            <a:r>
              <a:rPr lang="en-US" altLang="zh-CN"/>
              <a:t>1</a:t>
            </a:r>
            <a:r>
              <a:rPr lang="zh-CN" altLang="en-US"/>
              <a:t>、诗中的某个词用得好不好？为什么？或某字历来为人称道，你认为它好在哪里？（</a:t>
            </a:r>
            <a:r>
              <a:rPr lang="zh-CN" altLang="en-US">
                <a:solidFill>
                  <a:srgbClr val="FF0000"/>
                </a:solidFill>
              </a:rPr>
              <a:t>直接鉴赏关键词</a:t>
            </a:r>
            <a:r>
              <a:rPr lang="zh-CN" altLang="en-US"/>
              <a:t>）</a:t>
            </a:r>
            <a:endParaRPr lang="zh-CN" altLang="en-US"/>
          </a:p>
          <a:p>
            <a:pPr eaLnBrk="1" hangingPunct="1"/>
            <a:r>
              <a:rPr lang="en-US" altLang="zh-CN"/>
              <a:t>2</a:t>
            </a:r>
            <a:r>
              <a:rPr lang="zh-CN" altLang="en-US"/>
              <a:t>、诗中的“诗眼” “关键字”是哪一个？为什么？                   （</a:t>
            </a:r>
            <a:r>
              <a:rPr lang="zh-CN" altLang="en-US">
                <a:solidFill>
                  <a:srgbClr val="FF0000"/>
                </a:solidFill>
              </a:rPr>
              <a:t>找出关键词并鉴赏</a:t>
            </a:r>
            <a:r>
              <a:rPr lang="zh-CN" altLang="en-US"/>
              <a:t>）</a:t>
            </a:r>
            <a:endParaRPr lang="zh-CN" altLang="en-US"/>
          </a:p>
          <a:p>
            <a:pPr eaLnBrk="1" hangingPunct="1"/>
            <a:r>
              <a:rPr lang="en-US" altLang="zh-CN"/>
              <a:t>3</a:t>
            </a:r>
            <a:r>
              <a:rPr lang="zh-CN" altLang="en-US"/>
              <a:t>、这个词与另一个词比较哪个更好？为什么？</a:t>
            </a:r>
            <a:endParaRPr lang="en-US" altLang="zh-CN"/>
          </a:p>
          <a:p>
            <a:pPr eaLnBrk="1" hangingPunct="1"/>
            <a:r>
              <a:rPr lang="en-US" altLang="zh-CN"/>
              <a:t>                                                                  </a:t>
            </a:r>
            <a:r>
              <a:rPr lang="zh-CN" altLang="en-US"/>
              <a:t>（</a:t>
            </a:r>
            <a:r>
              <a:rPr lang="zh-CN" altLang="en-US">
                <a:solidFill>
                  <a:srgbClr val="FF0000"/>
                </a:solidFill>
              </a:rPr>
              <a:t>比较鉴赏</a:t>
            </a:r>
            <a:r>
              <a:rPr lang="zh-CN" altLang="en-US"/>
              <a:t>）</a:t>
            </a:r>
            <a:endParaRPr lang="zh-CN" altLang="en-US"/>
          </a:p>
          <a:p>
            <a:pPr eaLnBrk="1" hangingPunct="1">
              <a:lnSpc>
                <a:spcPts val="3575"/>
              </a:lnSpc>
            </a:pPr>
            <a:endParaRPr lang="en-US" altLang="zh-CN" b="1">
              <a:solidFill>
                <a:srgbClr val="C60602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2529" name="标题 8193"/>
          <p:cNvSpPr>
            <a:spLocks noGrp="1"/>
          </p:cNvSpPr>
          <p:nvPr>
            <p:ph type="title"/>
          </p:nvPr>
        </p:nvSpPr>
        <p:spPr>
          <a:xfrm>
            <a:off x="582613" y="-185737"/>
            <a:ext cx="10758487" cy="1512887"/>
          </a:xfrm>
        </p:spPr>
        <p:txBody>
          <a:bodyPr vert="horz" wrap="square" lIns="109033" tIns="54517" rIns="109033" bIns="54517" anchor="ctr" anchorCtr="0"/>
          <a:lstStyle/>
          <a:p>
            <a:pPr eaLnBrk="1" hangingPunct="1"/>
            <a:r>
              <a:rPr lang="zh-CN" altLang="en-US" sz="4300" u="sng">
                <a:solidFill>
                  <a:srgbClr val="C60602"/>
                </a:solidFill>
              </a:rPr>
              <a:t>诗歌鉴赏</a:t>
            </a:r>
            <a:r>
              <a:rPr lang="en-US" altLang="zh-CN" sz="4300" u="sng">
                <a:solidFill>
                  <a:srgbClr val="C60602"/>
                </a:solidFill>
              </a:rPr>
              <a:t>——</a:t>
            </a:r>
            <a:r>
              <a:rPr lang="zh-CN" altLang="en-US" sz="4300" u="sng">
                <a:solidFill>
                  <a:srgbClr val="C60602"/>
                </a:solidFill>
              </a:rPr>
              <a:t>“炼字”题</a:t>
            </a:r>
            <a:endParaRPr lang="zh-CN" altLang="en-US" sz="4300" u="sng">
              <a:solidFill>
                <a:srgbClr val="C60602"/>
              </a:solidFill>
            </a:endParaRPr>
          </a:p>
        </p:txBody>
      </p:sp>
      <p:sp>
        <p:nvSpPr>
          <p:cNvPr id="22530" name="内容占位符 2"/>
          <p:cNvSpPr>
            <a:spLocks noGrp="1"/>
          </p:cNvSpPr>
          <p:nvPr>
            <p:ph idx="1"/>
          </p:nvPr>
        </p:nvSpPr>
        <p:spPr>
          <a:xfrm>
            <a:off x="0" y="885825"/>
            <a:ext cx="11880850" cy="3643313"/>
          </a:xfrm>
        </p:spPr>
        <p:txBody>
          <a:bodyPr vert="horz" wrap="square" lIns="109033" tIns="54517" rIns="109033" bIns="54517" numCol="1" rtlCol="0" anchor="t" anchorCtr="0" compatLnSpc="1">
            <a:normAutofit fontScale="25000" lnSpcReduction="2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None/>
              <a:defRPr/>
            </a:pPr>
            <a:r>
              <a:rPr kumimoji="0" lang="zh-CN" altLang="en-US" sz="16000" b="1" i="0" u="none" strike="noStrike" kern="1200" cap="none" spc="0" normalizeH="0" baseline="0" noProof="1" smtClean="0">
                <a:ln>
                  <a:noFill/>
                </a:ln>
                <a:solidFill>
                  <a:srgbClr val="C60602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【答题步骤】</a:t>
            </a:r>
            <a:r>
              <a:rPr kumimoji="0" lang="zh-CN" altLang="en-US" sz="16000" b="1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   </a:t>
            </a:r>
            <a:endParaRPr kumimoji="0" lang="zh-CN" altLang="en-US" sz="160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ts val="3575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None/>
              <a:defRPr/>
            </a:pPr>
            <a:r>
              <a:rPr kumimoji="0" lang="zh-CN" altLang="en-US" sz="14400" b="1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第一步：指出该字 ，或解释该字在句中的含义。</a:t>
            </a:r>
            <a:endParaRPr kumimoji="0" lang="en-US" altLang="zh-CN" sz="14400" b="1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ts val="3575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None/>
              <a:defRPr/>
            </a:pPr>
            <a:r>
              <a:rPr kumimoji="0" lang="en-US" altLang="zh-CN" sz="14400" b="1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                                </a:t>
            </a:r>
            <a:r>
              <a:rPr kumimoji="0" lang="zh-CN" altLang="en-US" sz="14400" b="1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（</a:t>
            </a:r>
            <a:r>
              <a:rPr kumimoji="0" lang="zh-CN" altLang="en-US" sz="14400" b="1" i="0" u="none" strike="noStrike" kern="1200" cap="none" spc="0" normalizeH="0" baseline="0" noProof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释字义</a:t>
            </a:r>
            <a:r>
              <a:rPr kumimoji="0" lang="zh-CN" altLang="en-US" sz="14400" b="1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）</a:t>
            </a:r>
            <a:endParaRPr kumimoji="0" lang="en-US" altLang="zh-CN" sz="14400" b="1" i="0" u="none" strike="noStrike" kern="1200" cap="none" spc="0" normalizeH="0" baseline="0" noProof="1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ts val="3575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None/>
              <a:defRPr/>
            </a:pPr>
            <a:r>
              <a:rPr kumimoji="0" lang="zh-CN" altLang="en-US" sz="14400" b="1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第二步：结合手法，展开联想，描述景象，阐述表达效果。</a:t>
            </a:r>
            <a:endParaRPr kumimoji="0" lang="en-US" altLang="zh-CN" sz="14400" b="1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ts val="3575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None/>
              <a:defRPr/>
            </a:pPr>
            <a:r>
              <a:rPr kumimoji="0" lang="en-US" altLang="zh-CN" sz="14400" b="1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                                </a:t>
            </a:r>
            <a:r>
              <a:rPr kumimoji="0" lang="zh-CN" altLang="en-US" sz="14400" b="1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（</a:t>
            </a:r>
            <a:r>
              <a:rPr kumimoji="0" lang="zh-CN" altLang="en-US" sz="14400" b="1" i="0" u="none" strike="noStrike" kern="1200" cap="none" spc="0" normalizeH="0" baseline="0" noProof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阐效果</a:t>
            </a:r>
            <a:r>
              <a:rPr kumimoji="0" lang="zh-CN" altLang="en-US" sz="14400" b="1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）</a:t>
            </a:r>
            <a:endParaRPr kumimoji="0" lang="en-US" altLang="zh-CN" sz="14400" b="1" i="0" u="none" strike="noStrike" kern="1200" cap="none" spc="0" normalizeH="0" baseline="0" noProof="1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ts val="3575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None/>
              <a:defRPr/>
            </a:pPr>
            <a:r>
              <a:rPr kumimoji="0" lang="zh-CN" altLang="en-US" sz="14400" b="1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第三步：写出表达的感情</a:t>
            </a:r>
            <a:r>
              <a:rPr kumimoji="0" lang="zh-CN" altLang="en-US" sz="144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。</a:t>
            </a:r>
            <a:endParaRPr kumimoji="0" lang="en-US" altLang="zh-CN" sz="144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ts val="3575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None/>
              <a:defRPr/>
            </a:pPr>
            <a:r>
              <a:rPr kumimoji="0" lang="en-US" altLang="zh-CN" sz="144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                                </a:t>
            </a:r>
            <a:r>
              <a:rPr kumimoji="0" lang="zh-CN" altLang="en-US" sz="144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（</a:t>
            </a:r>
            <a:r>
              <a:rPr kumimoji="0" lang="zh-CN" altLang="en-US" sz="144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表情感</a:t>
            </a:r>
            <a:r>
              <a:rPr kumimoji="0" lang="zh-CN" altLang="en-US" sz="144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）</a:t>
            </a:r>
            <a:endParaRPr kumimoji="0" lang="en-US" altLang="zh-CN" sz="14400" b="1" i="0" u="none" strike="noStrike" kern="1200" cap="none" spc="0" normalizeH="0" baseline="0" noProof="1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408940" marR="0" lvl="0" indent="-40894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/>
              <a:buChar char="ß"/>
              <a:defRPr/>
            </a:pPr>
            <a:endParaRPr kumimoji="0" lang="en-US" altLang="zh-CN" sz="3800" b="1" i="0" u="none" strike="noStrike" kern="1200" cap="none" spc="0" normalizeH="0" baseline="0" noProof="1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+mn-ea"/>
              <a:cs typeface="+mn-cs"/>
            </a:endParaRPr>
          </a:p>
          <a:p>
            <a:pPr marL="408940" marR="0" lvl="0" indent="-40894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/>
              <a:buChar char="ß"/>
              <a:defRPr/>
            </a:pPr>
            <a:endParaRPr kumimoji="0" lang="zh-CN" altLang="en-US" sz="3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2531" name="文本框 8194"/>
          <p:cNvSpPr txBox="1"/>
          <p:nvPr/>
        </p:nvSpPr>
        <p:spPr>
          <a:xfrm>
            <a:off x="22225" y="4029075"/>
            <a:ext cx="11858625" cy="3833813"/>
          </a:xfrm>
          <a:prstGeom prst="rect">
            <a:avLst/>
          </a:prstGeom>
          <a:noFill/>
          <a:ln w="9525">
            <a:noFill/>
          </a:ln>
        </p:spPr>
        <p:txBody>
          <a:bodyPr lIns="109033" tIns="54517" rIns="109033" bIns="54517">
            <a:spAutoFit/>
          </a:bodyPr>
          <a:lstStyle/>
          <a:p>
            <a:pPr>
              <a:lnSpc>
                <a:spcPts val="3575"/>
              </a:lnSpc>
            </a:pPr>
            <a:r>
              <a:rPr lang="en-US" altLang="zh-CN" sz="1000" b="1">
                <a:solidFill>
                  <a:srgbClr val="C60602"/>
                </a:solidFill>
                <a:latin typeface="华文楷体" panose="02010600040101010101" pitchFamily="2" charset="-122"/>
              </a:rPr>
              <a:t>  </a:t>
            </a:r>
            <a:endParaRPr lang="en-US" altLang="zh-CN" sz="1000" b="1">
              <a:solidFill>
                <a:srgbClr val="C60602"/>
              </a:solidFill>
              <a:latin typeface="华文楷体" panose="02010600040101010101" pitchFamily="2" charset="-122"/>
            </a:endParaRPr>
          </a:p>
          <a:p>
            <a:r>
              <a:rPr lang="zh-CN" altLang="en-US" sz="1000" b="1">
                <a:solidFill>
                  <a:srgbClr val="C60602"/>
                </a:solidFill>
                <a:latin typeface="华文楷体" panose="02010600040101010101" pitchFamily="2" charset="-122"/>
              </a:rPr>
              <a:t>      </a:t>
            </a:r>
            <a:r>
              <a:rPr lang="zh-CN" altLang="en-US" sz="3800" b="1">
                <a:solidFill>
                  <a:srgbClr val="C00000"/>
                </a:solidFill>
                <a:latin typeface="华文楷体" panose="02010600040101010101" pitchFamily="2" charset="-122"/>
              </a:rPr>
              <a:t>【答题格式】</a:t>
            </a:r>
            <a:endParaRPr lang="en-US" altLang="zh-CN" sz="3800" b="1">
              <a:solidFill>
                <a:srgbClr val="C00000"/>
              </a:solidFill>
              <a:latin typeface="华文楷体" panose="02010600040101010101" pitchFamily="2" charset="-122"/>
            </a:endParaRPr>
          </a:p>
          <a:p>
            <a:r>
              <a:rPr lang="zh-CN" altLang="en-US" sz="3800" b="1">
                <a:latin typeface="华文楷体" panose="02010600040101010101" pitchFamily="2" charset="-122"/>
              </a:rPr>
              <a:t>这个词在诗句中的意思是</a:t>
            </a:r>
            <a:r>
              <a:rPr lang="en-US" altLang="zh-CN" sz="3800" b="1">
                <a:latin typeface="华文楷体" panose="02010600040101010101" pitchFamily="2" charset="-122"/>
              </a:rPr>
              <a:t>……</a:t>
            </a:r>
            <a:r>
              <a:rPr lang="zh-CN" altLang="en-US" sz="3800" b="1">
                <a:latin typeface="华文楷体" panose="02010600040101010101" pitchFamily="2" charset="-122"/>
              </a:rPr>
              <a:t>，运用了</a:t>
            </a:r>
            <a:r>
              <a:rPr lang="en-US" altLang="zh-CN" sz="3800" b="1">
                <a:latin typeface="华文楷体" panose="02010600040101010101" pitchFamily="2" charset="-122"/>
              </a:rPr>
              <a:t>……</a:t>
            </a:r>
            <a:r>
              <a:rPr lang="zh-CN" altLang="en-US" sz="3800" b="1">
                <a:latin typeface="华文楷体" panose="02010600040101010101" pitchFamily="2" charset="-122"/>
              </a:rPr>
              <a:t>手法，生动、准确、形象地写出了</a:t>
            </a:r>
            <a:r>
              <a:rPr lang="en-US" altLang="zh-CN" sz="3800" b="1">
                <a:latin typeface="华文楷体" panose="02010600040101010101" pitchFamily="2" charset="-122"/>
              </a:rPr>
              <a:t>……</a:t>
            </a:r>
            <a:r>
              <a:rPr lang="zh-CN" altLang="en-US" sz="3800" b="1">
                <a:latin typeface="华文楷体" panose="02010600040101010101" pitchFamily="2" charset="-122"/>
              </a:rPr>
              <a:t>的景象或情态，表达了诗人</a:t>
            </a:r>
            <a:r>
              <a:rPr lang="en-US" altLang="zh-CN" sz="3800" b="1">
                <a:latin typeface="华文楷体" panose="02010600040101010101" pitchFamily="2" charset="-122"/>
              </a:rPr>
              <a:t>……</a:t>
            </a:r>
            <a:r>
              <a:rPr lang="zh-CN" altLang="en-US" sz="3800" b="1">
                <a:latin typeface="华文楷体" panose="02010600040101010101" pitchFamily="2" charset="-122"/>
              </a:rPr>
              <a:t>的思想感情。</a:t>
            </a:r>
            <a:endParaRPr lang="zh-CN" altLang="en-US" sz="3800" b="1">
              <a:latin typeface="华文楷体" panose="02010600040101010101" pitchFamily="2" charset="-122"/>
            </a:endParaRPr>
          </a:p>
          <a:p>
            <a:pPr>
              <a:lnSpc>
                <a:spcPts val="3575"/>
              </a:lnSpc>
            </a:pPr>
            <a:endParaRPr lang="zh-CN" altLang="en-US" sz="3300" b="1">
              <a:latin typeface="华文楷体" panose="02010600040101010101" pitchFamily="2" charset="-122"/>
            </a:endParaRPr>
          </a:p>
          <a:p>
            <a:pPr>
              <a:lnSpc>
                <a:spcPts val="3575"/>
              </a:lnSpc>
            </a:pPr>
            <a:endParaRPr lang="zh-CN" altLang="en-US" sz="3300" b="1">
              <a:latin typeface="华文楷体" panose="020106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5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5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5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5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25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25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25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25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25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25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253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253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253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253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29" grpId="0"/>
      <p:bldP spid="22530" grpId="0" uiExpand="1" build="p"/>
      <p:bldP spid="22531" grpId="0"/>
    </p:bldLst>
  </p:timing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COMMONDATA" val="eyJoZGlkIjoiODM4NDg4NWNhNjhiYzZhYWQ2YWViZmRiZmM0NDZmZjkifQ=="/>
</p:tagLst>
</file>

<file path=ppt/theme/_rels/theme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jpeg" /><Relationship Id="rId2" Type="http://schemas.openxmlformats.org/officeDocument/2006/relationships/image" Target="../media/image3.jpeg" /></Relationships>
</file>

<file path=ppt/theme/theme1.xml><?xml version="1.0" encoding="utf-8"?>
<a:theme xmlns:r="http://schemas.openxmlformats.org/officeDocument/2006/relationships" xmlns:a="http://schemas.openxmlformats.org/drawingml/2006/main" name="暗香扑面">
  <a:themeElements>
    <a:clrScheme name="暗香扑面">
      <a:dk1>
        <a:sysClr val="windowText" lastClr="000000"/>
      </a:dk1>
      <a:lt1>
        <a:sysClr val="window" lastClr="FFFFFF"/>
      </a:lt1>
      <a:dk2>
        <a:srgbClr val="2F2F2F"/>
      </a:dk2>
      <a:lt2>
        <a:srgbClr val="FFFFF4"/>
      </a:lt2>
      <a:accent1>
        <a:srgbClr val="918415"/>
      </a:accent1>
      <a:accent2>
        <a:srgbClr val="C47546"/>
      </a:accent2>
      <a:accent3>
        <a:srgbClr val="AFB591"/>
      </a:accent3>
      <a:accent4>
        <a:srgbClr val="B9945B"/>
      </a:accent4>
      <a:accent5>
        <a:srgbClr val="85ADBC"/>
      </a:accent5>
      <a:accent6>
        <a:srgbClr val="E5B440"/>
      </a:accent6>
      <a:hlink>
        <a:srgbClr val="00D5D5"/>
      </a:hlink>
      <a:folHlink>
        <a:srgbClr val="DD00DD"/>
      </a:folHlink>
    </a:clrScheme>
    <a:fontScheme name="暗香扑面">
      <a:majorFont>
        <a:latin typeface="Franklin Gothic Medium"/>
        <a:ea typeface="Arial"/>
        <a:cs typeface="Arial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</a:majorFont>
      <a:minorFont>
        <a:latin typeface="Franklin Gothic Book"/>
        <a:ea typeface="Arial"/>
        <a:cs typeface="Arial"/>
        <a:font script="Jpan" typeface="HG創英角ｺﾞｼｯｸUB"/>
        <a:font script="Hang" typeface="맑은 고딕"/>
        <a:font script="Hans" typeface="黑体"/>
        <a:font script="Hant" typeface="新細明體"/>
        <a:font script="Arab" typeface="Arial"/>
        <a:font script="Hebr" typeface="Arial"/>
        <a:font script="Thai" typeface="Cordian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暗香扑面">
      <a:fillStyleLst>
        <a:solidFill>
          <a:schemeClr val="phClr"/>
        </a:solidFill>
        <a:gradFill rotWithShape="1">
          <a:gsLst>
            <a:gs pos="0">
              <a:schemeClr val="phClr">
                <a:tint val="98000"/>
                <a:satMod val="220000"/>
              </a:schemeClr>
            </a:gs>
            <a:gs pos="31000">
              <a:schemeClr val="phClr">
                <a:tint val="30000"/>
                <a:satMod val="150000"/>
              </a:schemeClr>
            </a:gs>
            <a:gs pos="91000">
              <a:schemeClr val="phClr">
                <a:tint val="96000"/>
              </a:schemeClr>
            </a:gs>
          </a:gsLst>
          <a:path path="circle">
            <a:fillToRect l="50000" t="150000" r="50000"/>
          </a:path>
        </a:gradFill>
        <a:blipFill>
          <a:blip r:embed="rId1">
            <a:duotone>
              <a:schemeClr val="phClr">
                <a:shade val="28000"/>
                <a:satMod val="100000"/>
              </a:schemeClr>
              <a:schemeClr val="phClr">
                <a:tint val="100000"/>
                <a:satMod val="200000"/>
              </a:schemeClr>
            </a:duotone>
          </a:blip>
          <a:tile tx="0" ty="0" sx="80000" sy="8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10000"/>
              </a:schemeClr>
            </a:glow>
          </a:effectLst>
        </a:effectStyle>
        <a:effectStyle>
          <a:effectLst>
            <a:outerShdw blurRad="34925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9525" prstMaterial="dkEdge">
            <a:bevelT w="12000" h="24150"/>
            <a:contourClr>
              <a:schemeClr val="phClr">
                <a:satMod val="110000"/>
              </a:schemeClr>
            </a:contourClr>
          </a:sp3d>
        </a:effectStyle>
        <a:effectStyle>
          <a:effectLst>
            <a:outerShdw blurRad="50800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18700" prstMaterial="dkEdge">
            <a:bevelT w="44450" h="80600"/>
            <a:contourClr>
              <a:schemeClr val="phClr"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0000"/>
                <a:satMod val="1000000"/>
              </a:schemeClr>
            </a:gs>
            <a:gs pos="31000">
              <a:schemeClr val="phClr">
                <a:shade val="85000"/>
                <a:satMod val="450000"/>
              </a:schemeClr>
            </a:gs>
            <a:gs pos="100000">
              <a:schemeClr val="phClr">
                <a:tint val="70000"/>
                <a:satMod val="300000"/>
              </a:schemeClr>
            </a:gs>
          </a:gsLst>
          <a:path path="circle">
            <a:fillToRect l="50000" t="150000" r="50000"/>
          </a:path>
        </a:gradFill>
        <a:blipFill>
          <a:blip r:embed="rId2">
            <a:duotone>
              <a:schemeClr val="phClr">
                <a:tint val="100000"/>
                <a:shade val="70000"/>
                <a:hueMod val="100000"/>
                <a:satMod val="100000"/>
              </a:schemeClr>
              <a:schemeClr val="phClr">
                <a:tint val="90000"/>
                <a:shade val="100000"/>
                <a:hueMod val="100000"/>
                <a:satMod val="100000"/>
              </a:schemeClr>
            </a:duotone>
          </a:blip>
          <a:stretch>
            <a:fillRect/>
          </a:stretch>
        </a:blip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87</Paragraphs>
  <Slides>14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baseType="lpstr" size="27">
      <vt:lpstr>Arial</vt:lpstr>
      <vt:lpstr>Franklin Gothic Medium</vt:lpstr>
      <vt:lpstr>Franklin Gothic Book</vt:lpstr>
      <vt:lpstr>华文楷体</vt:lpstr>
      <vt:lpstr>微软雅黑</vt:lpstr>
      <vt:lpstr>Wingdings 2</vt:lpstr>
      <vt:lpstr>黑体</vt:lpstr>
      <vt:lpstr>华文隶书</vt:lpstr>
      <vt:lpstr>宋体</vt:lpstr>
      <vt:lpstr>经典行书简</vt:lpstr>
      <vt:lpstr>Times New Roman</vt:lpstr>
      <vt:lpstr>楷体</vt:lpstr>
      <vt:lpstr>暗香扑面</vt:lpstr>
      <vt:lpstr>千锤百“炼” 的智慧</vt:lpstr>
      <vt:lpstr>PowerPoint Presentation</vt:lpstr>
      <vt:lpstr>PowerPoint Presentation</vt:lpstr>
      <vt:lpstr>炼字佳话  推   敲</vt:lpstr>
      <vt:lpstr>下列诗句中哪些字用得好</vt:lpstr>
      <vt:lpstr>PowerPoint Presentation</vt:lpstr>
      <vt:lpstr>      温馨提示 一</vt:lpstr>
      <vt:lpstr>诗歌鉴赏——“炼字”题</vt:lpstr>
      <vt:lpstr>诗歌鉴赏——“炼字”题</vt:lpstr>
      <vt:lpstr>“炼字”实例</vt:lpstr>
      <vt:lpstr>PowerPoint Presentation</vt:lpstr>
      <vt:lpstr>学 以 致 用村 晚</vt:lpstr>
      <vt:lpstr>PowerPoint Presentation</vt:lpstr>
      <vt:lpstr>课堂小结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2022-05-29T11:44:45.106</cp:lastPrinted>
  <dcterms:created xsi:type="dcterms:W3CDTF">2022-05-29T11:44:45Z</dcterms:created>
  <dcterms:modified xsi:type="dcterms:W3CDTF">2022-05-29T03:44:45Z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