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59"/>
  </p:handoutMasterIdLst>
  <p:sldIdLst>
    <p:sldId id="480" r:id="rId4"/>
    <p:sldId id="510" r:id="rId6"/>
    <p:sldId id="539" r:id="rId7"/>
    <p:sldId id="511" r:id="rId8"/>
    <p:sldId id="543" r:id="rId9"/>
    <p:sldId id="540" r:id="rId10"/>
    <p:sldId id="545" r:id="rId11"/>
    <p:sldId id="482" r:id="rId12"/>
    <p:sldId id="483" r:id="rId13"/>
    <p:sldId id="726" r:id="rId14"/>
    <p:sldId id="398" r:id="rId15"/>
    <p:sldId id="513" r:id="rId16"/>
    <p:sldId id="779" r:id="rId17"/>
    <p:sldId id="518" r:id="rId18"/>
    <p:sldId id="552" r:id="rId19"/>
    <p:sldId id="780" r:id="rId20"/>
    <p:sldId id="781" r:id="rId21"/>
    <p:sldId id="520" r:id="rId22"/>
    <p:sldId id="782" r:id="rId23"/>
    <p:sldId id="783" r:id="rId24"/>
    <p:sldId id="784" r:id="rId25"/>
    <p:sldId id="786" r:id="rId26"/>
    <p:sldId id="785" r:id="rId27"/>
    <p:sldId id="787" r:id="rId28"/>
    <p:sldId id="788" r:id="rId29"/>
    <p:sldId id="789" r:id="rId30"/>
    <p:sldId id="790" r:id="rId31"/>
    <p:sldId id="791" r:id="rId32"/>
    <p:sldId id="792" r:id="rId33"/>
    <p:sldId id="794" r:id="rId34"/>
    <p:sldId id="795" r:id="rId35"/>
    <p:sldId id="796" r:id="rId36"/>
    <p:sldId id="797" r:id="rId37"/>
    <p:sldId id="798" r:id="rId38"/>
    <p:sldId id="799" r:id="rId39"/>
    <p:sldId id="800" r:id="rId40"/>
    <p:sldId id="801" r:id="rId41"/>
    <p:sldId id="802" r:id="rId42"/>
    <p:sldId id="803" r:id="rId43"/>
    <p:sldId id="379" r:id="rId44"/>
    <p:sldId id="474" r:id="rId45"/>
    <p:sldId id="476" r:id="rId46"/>
    <p:sldId id="804" r:id="rId47"/>
    <p:sldId id="805" r:id="rId48"/>
    <p:sldId id="548" r:id="rId49"/>
    <p:sldId id="634" r:id="rId50"/>
    <p:sldId id="635" r:id="rId51"/>
    <p:sldId id="806" r:id="rId52"/>
    <p:sldId id="643" r:id="rId53"/>
    <p:sldId id="644" r:id="rId54"/>
    <p:sldId id="495" r:id="rId55"/>
    <p:sldId id="538" r:id="rId56"/>
    <p:sldId id="554" r:id="rId57"/>
    <p:sldId id="717" r:id="rId58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F0F6"/>
    <a:srgbClr val="FF3300"/>
    <a:srgbClr val="0000FF"/>
    <a:srgbClr val="FF000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1446" y="60"/>
      </p:cViewPr>
      <p:guideLst>
        <p:guide orient="horz" pos="2091"/>
        <p:guide pos="38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3" Type="http://schemas.openxmlformats.org/officeDocument/2006/relationships/commentAuthors" Target="commentAuthors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2.xml"/><Relationship Id="rId59" Type="http://schemas.openxmlformats.org/officeDocument/2006/relationships/handoutMaster" Target="handoutMasters/handoutMaster1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15D149D-87F1-48B5-B368-00A9E949F7B6}" type="slidenum">
              <a:rPr kumimoji="0" lang="zh-CN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119E5C-A8EA-43D2-9C22-D94EA631B24E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119E5C-A8EA-43D2-9C22-D94EA631B24E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119E5C-A8EA-43D2-9C22-D94EA631B24E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119E5C-A8EA-43D2-9C22-D94EA631B24E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未知"/>
          <p:cNvSpPr/>
          <p:nvPr/>
        </p:nvSpPr>
        <p:spPr bwMode="auto">
          <a:xfrm>
            <a:off x="812800" y="1219200"/>
            <a:ext cx="105664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>
            <a:solidFill>
              <a:schemeClr val="accent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2641600" y="3962400"/>
            <a:ext cx="8682567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1524000"/>
            <a:ext cx="10164233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3638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zh-CN" altLang="en-US" dirty="0">
                <a:latin typeface="Garamond" pitchFamily="18" charset="0"/>
              </a:rPr>
            </a:fld>
            <a:endParaRPr lang="zh-CN" altLang="en-US" dirty="0">
              <a:latin typeface="Garamond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119E5C-A8EA-43D2-9C22-D94EA631B24E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119E5C-A8EA-43D2-9C22-D94EA631B24E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119E5C-A8EA-43D2-9C22-D94EA631B24E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119E5C-A8EA-43D2-9C22-D94EA631B24E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119E5C-A8EA-43D2-9C22-D94EA631B24E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119E5C-A8EA-43D2-9C22-D94EA631B24E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119E5C-A8EA-43D2-9C22-D94EA631B24E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119E5C-A8EA-43D2-9C22-D94EA631B24E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119E5C-A8EA-43D2-9C22-D94EA631B24E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11398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solidFill>
                  <a:schemeClr val="tx1"/>
                </a:solidFill>
                <a:latin typeface="Garamond" pitchFamily="18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1" name="未知"/>
          <p:cNvSpPr/>
          <p:nvPr/>
        </p:nvSpPr>
        <p:spPr bwMode="auto">
          <a:xfrm>
            <a:off x="508000" y="228600"/>
            <a:ext cx="109728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>
            <a:solidFill>
              <a:schemeClr val="accent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609600" y="6172200"/>
            <a:ext cx="109728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2.jpeg"/><Relationship Id="rId2" Type="http://schemas.openxmlformats.org/officeDocument/2006/relationships/hyperlink" Target="&#23380;&#23376;.ppt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.png"/><Relationship Id="rId7" Type="http://schemas.openxmlformats.org/officeDocument/2006/relationships/oleObject" Target="../embeddings/oleObject4.bin"/><Relationship Id="rId6" Type="http://schemas.openxmlformats.org/officeDocument/2006/relationships/image" Target="../media/image7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png"/><Relationship Id="rId11" Type="http://schemas.openxmlformats.org/officeDocument/2006/relationships/notesSlide" Target="../notesSlides/notesSlide3.xml"/><Relationship Id="rId10" Type="http://schemas.openxmlformats.org/officeDocument/2006/relationships/vmlDrawing" Target="../drawings/vmlDrawing1.vml"/><Relationship Id="rId1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 Box 2052"/>
          <p:cNvSpPr txBox="1">
            <a:spLocks noChangeArrowheads="1"/>
          </p:cNvSpPr>
          <p:nvPr/>
        </p:nvSpPr>
        <p:spPr bwMode="auto">
          <a:xfrm>
            <a:off x="5448300" y="0"/>
            <a:ext cx="140335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5400" b="1" kern="1200" cap="none" spc="0" normalizeH="0" baseline="0" noProof="0" smtClean="0">
                <a:latin typeface="Times New Roman" panose="02020603050405020304" pitchFamily="18" charset="0"/>
                <a:ea typeface="华文新魏" pitchFamily="2" charset="-122"/>
                <a:cs typeface="+mn-cs"/>
              </a:rPr>
              <a:t>  </a:t>
            </a:r>
            <a:endParaRPr kumimoji="0" lang="en-US" altLang="zh-CN" sz="6000" b="1" kern="1200" cap="none" spc="0" normalizeH="0" baseline="0" noProof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itchFamily="2" charset="-122"/>
              <a:cs typeface="+mn-cs"/>
            </a:endParaRPr>
          </a:p>
        </p:txBody>
      </p:sp>
      <p:pic>
        <p:nvPicPr>
          <p:cNvPr id="2051" name="Picture 2053" descr="孔子"/>
          <p:cNvPicPr>
            <a:picLocks noChangeAspect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6851650" y="333375"/>
            <a:ext cx="3289300" cy="5172075"/>
          </a:xfrm>
        </p:spPr>
      </p:pic>
      <p:pic>
        <p:nvPicPr>
          <p:cNvPr id="2052" name="Picture 2056" descr="孔府">
            <a:hlinkClick r:id="rId2" action="ppaction://hlinkpres?slideindex=1&amp;slidetitle="/>
          </p:cNvPr>
          <p:cNvPicPr>
            <a:picLocks noChangeAspect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24155" y="2220595"/>
            <a:ext cx="3422015" cy="4507230"/>
          </a:xfrm>
        </p:spPr>
      </p:pic>
      <p:sp>
        <p:nvSpPr>
          <p:cNvPr id="49162" name="矩形 49161"/>
          <p:cNvSpPr/>
          <p:nvPr/>
        </p:nvSpPr>
        <p:spPr>
          <a:xfrm>
            <a:off x="1700530" y="466725"/>
            <a:ext cx="4312285" cy="1235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charset="0"/>
                <a:ea typeface="华文行楷" charset="0"/>
              </a:rPr>
              <a:t>《论语》十二章</a:t>
            </a:r>
            <a:endParaRPr lang="zh-CN" altLang="en-US" sz="6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4" name="日期占位符 2"/>
          <p:cNvSpPr/>
          <p:nvPr/>
        </p:nvSpPr>
        <p:spPr>
          <a:xfrm>
            <a:off x="9675495" y="5826125"/>
            <a:ext cx="2604135" cy="57023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4000" b="1" dirty="0">
                <a:solidFill>
                  <a:srgbClr val="7030A0"/>
                </a:solidFill>
                <a:uFillTx/>
              </a:rPr>
            </a:fld>
            <a:endParaRPr lang="zh-CN" altLang="en-US" sz="4000" b="1" dirty="0">
              <a:solidFill>
                <a:srgbClr val="7030A0"/>
              </a:solidFill>
              <a:uFillTx/>
            </a:endParaRPr>
          </a:p>
        </p:txBody>
      </p:sp>
      <p:pic>
        <p:nvPicPr>
          <p:cNvPr id="2" name="Sundial Dreams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5835" y="5993765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</a:rPr>
              <a:t>实用课件制作：涡阳八中臧文清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903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020" y="-101600"/>
            <a:ext cx="12232640" cy="6957060"/>
          </a:xfrm>
          <a:prstGeom prst="rect">
            <a:avLst/>
          </a:prstGeom>
        </p:spPr>
      </p:pic>
      <p:sp>
        <p:nvSpPr>
          <p:cNvPr id="37891" name="Rectangle 3"/>
          <p:cNvSpPr>
            <a:spLocks noGrp="1"/>
          </p:cNvSpPr>
          <p:nvPr>
            <p:ph type="title"/>
          </p:nvPr>
        </p:nvSpPr>
        <p:spPr>
          <a:xfrm>
            <a:off x="561340" y="2249170"/>
            <a:ext cx="1313815" cy="838200"/>
          </a:xfrm>
        </p:spPr>
        <p:txBody>
          <a:bodyPr vert="horz" wrap="square" lIns="91440" tIns="45720" rIns="91440" bIns="45720" anchor="ctr">
            <a:normAutofit fontScale="90000"/>
          </a:bodyPr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uFillTx/>
                <a:ea typeface="黑体" panose="02010609060101010101" pitchFamily="2" charset="-122"/>
              </a:rPr>
              <a:t>原则：</a:t>
            </a:r>
            <a:endParaRPr lang="zh-CN" altLang="en-US" sz="4400" b="1" dirty="0">
              <a:solidFill>
                <a:schemeClr val="bg1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7892" name="Rectangle 4"/>
          <p:cNvSpPr>
            <a:spLocks noGrp="1"/>
          </p:cNvSpPr>
          <p:nvPr>
            <p:ph idx="1"/>
          </p:nvPr>
        </p:nvSpPr>
        <p:spPr>
          <a:xfrm>
            <a:off x="2029460" y="986155"/>
            <a:ext cx="9184005" cy="5196205"/>
          </a:xfrm>
          <a:solidFill>
            <a:schemeClr val="bg1"/>
          </a:solidFill>
        </p:spPr>
        <p:txBody>
          <a:bodyPr vert="horz" wrap="square" lIns="91440" tIns="45720" rIns="91440" bIns="45720" anchor="t"/>
          <a:p>
            <a:pPr marL="0" eaLnBrk="1" latinLnBrk="0" hangingPunct="1">
              <a:spcBef>
                <a:spcPts val="0"/>
              </a:spcBef>
              <a:buNone/>
            </a:pPr>
            <a:r>
              <a:rPr lang="zh-CN" altLang="en-US" sz="3200" b="1" dirty="0"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“信”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，就是译文要准确表达原文的意思，不歪曲、不遗漏、不增译。</a:t>
            </a:r>
            <a:b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“达”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，就是译文明白晓畅，符合现代汉语表达要求和习惯，无语病。</a:t>
            </a:r>
            <a:b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“雅”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，就是译文语句规范、得体、生动、优美。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marL="0" eaLnBrk="1" latinLnBrk="0" hangingPunct="1">
              <a:spcBef>
                <a:spcPts val="0"/>
              </a:spcBef>
              <a:buNone/>
            </a:pP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marL="0" eaLnBrk="1" latinLnBrk="0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六字歌诀：留、</a:t>
            </a:r>
            <a:r>
              <a:rPr lang="zh-CN" altLang="en-US" sz="36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对、换、加、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删、调</a:t>
            </a:r>
            <a:b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加字、换字、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直译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意译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） 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5" name="Rectangle 3"/>
          <p:cNvSpPr>
            <a:spLocks noGrp="1"/>
          </p:cNvSpPr>
          <p:nvPr/>
        </p:nvSpPr>
        <p:spPr>
          <a:xfrm>
            <a:off x="561340" y="4864735"/>
            <a:ext cx="1313815" cy="838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>
            <a:normAutofit fontScale="90000" lnSpcReduction="2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uFillTx/>
                <a:ea typeface="黑体" panose="02010609060101010101" pitchFamily="2" charset="-122"/>
              </a:rPr>
              <a:t>方法：</a:t>
            </a:r>
            <a:endParaRPr lang="zh-CN" altLang="en-US" sz="4400" b="1" dirty="0">
              <a:solidFill>
                <a:schemeClr val="bg1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7" name="副标题 2"/>
          <p:cNvSpPr txBox="1"/>
          <p:nvPr/>
        </p:nvSpPr>
        <p:spPr bwMode="auto">
          <a:xfrm>
            <a:off x="4820920" y="24130"/>
            <a:ext cx="2745740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FFFF00"/>
                </a:solidFill>
                <a:uFillTx/>
                <a:latin typeface="+中文标题" charset="0"/>
                <a:ea typeface="黑体" panose="02010609060101010101" pitchFamily="2" charset="-122"/>
              </a:rPr>
              <a:t>文言文翻译</a:t>
            </a:r>
            <a:endParaRPr lang="zh-CN" sz="4000" dirty="0">
              <a:solidFill>
                <a:srgbClr val="FFFF00"/>
              </a:solidFill>
              <a:uFillTx/>
              <a:latin typeface="+中文标题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idx="1"/>
          </p:nvPr>
        </p:nvSpPr>
        <p:spPr>
          <a:xfrm>
            <a:off x="1803400" y="1090295"/>
            <a:ext cx="9694545" cy="365760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2" charset="-122"/>
              </a:rPr>
              <a:t>①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子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曰：“学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而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时</a:t>
            </a:r>
            <a:r>
              <a:rPr lang="zh-CN" altLang="en-US" sz="36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 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习</a:t>
            </a:r>
            <a:r>
              <a:rPr lang="zh-CN" altLang="en-US" sz="36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   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之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，不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亦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  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zh-CN" altLang="en-US" sz="3600" b="1" u="heavy" dirty="0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说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乎 ？  有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朋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自远方来，不亦乐 乎？人不  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zh-CN" altLang="en-US" sz="3600" b="1" u="heavy" dirty="0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知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而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不        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愠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，不亦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君子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乎 ？ ”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86020" name="Text Box 4"/>
          <p:cNvSpPr txBox="1"/>
          <p:nvPr/>
        </p:nvSpPr>
        <p:spPr>
          <a:xfrm>
            <a:off x="5689600" y="1651000"/>
            <a:ext cx="1066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Tx/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按时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1" name="Text Box 5"/>
          <p:cNvSpPr txBox="1"/>
          <p:nvPr/>
        </p:nvSpPr>
        <p:spPr>
          <a:xfrm>
            <a:off x="1583690" y="715645"/>
            <a:ext cx="24114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先生，指孔子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3" name="Text Box 7"/>
          <p:cNvSpPr txBox="1"/>
          <p:nvPr/>
        </p:nvSpPr>
        <p:spPr>
          <a:xfrm>
            <a:off x="658495" y="1651000"/>
            <a:ext cx="20796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“悦”的古字，愉快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4" name="Text Box 8"/>
          <p:cNvSpPr txBox="1"/>
          <p:nvPr/>
        </p:nvSpPr>
        <p:spPr>
          <a:xfrm>
            <a:off x="4794250" y="2992755"/>
            <a:ext cx="12941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ts val="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生气，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0" lvl="0" algn="l" eaLnBrk="1" hangingPunct="1">
              <a:spcBef>
                <a:spcPts val="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发怒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5" name="Text Box 9"/>
          <p:cNvSpPr txBox="1"/>
          <p:nvPr/>
        </p:nvSpPr>
        <p:spPr>
          <a:xfrm>
            <a:off x="6226175" y="3312160"/>
            <a:ext cx="34239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指道德上有修养的人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7" name="Text Box 11"/>
          <p:cNvSpPr txBox="1"/>
          <p:nvPr/>
        </p:nvSpPr>
        <p:spPr>
          <a:xfrm>
            <a:off x="7271385" y="1651000"/>
            <a:ext cx="27927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代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指学习的内容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31" name="Text Box 15"/>
          <p:cNvSpPr txBox="1"/>
          <p:nvPr/>
        </p:nvSpPr>
        <p:spPr>
          <a:xfrm>
            <a:off x="988695" y="3639185"/>
            <a:ext cx="1143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了解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32" name="Rectangle 16"/>
          <p:cNvSpPr/>
          <p:nvPr/>
        </p:nvSpPr>
        <p:spPr>
          <a:xfrm>
            <a:off x="910590" y="4542790"/>
            <a:ext cx="10845800" cy="23069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译文：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孔子说：“学习了（知识），然后按一定的时间间去温习，不也很愉快吗？有志同道合的人从远方来，不是也很快乐吗？别人不了解，却不发怒（怨恨），不也是君子吗？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33" name="Rectangle 17"/>
          <p:cNvSpPr/>
          <p:nvPr/>
        </p:nvSpPr>
        <p:spPr>
          <a:xfrm>
            <a:off x="3276600" y="1962150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志同道合的人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" name="Text Box 6"/>
          <p:cNvSpPr txBox="1"/>
          <p:nvPr/>
        </p:nvSpPr>
        <p:spPr>
          <a:xfrm>
            <a:off x="6527165" y="284480"/>
            <a:ext cx="103759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复习，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温习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疏通文意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4655820" y="284480"/>
            <a:ext cx="15703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表顺接， 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然后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" name="Text Box 5"/>
          <p:cNvSpPr txBox="1"/>
          <p:nvPr/>
        </p:nvSpPr>
        <p:spPr>
          <a:xfrm>
            <a:off x="2131695" y="3312160"/>
            <a:ext cx="27343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表转折，却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" name="Text Box 5"/>
          <p:cNvSpPr txBox="1"/>
          <p:nvPr/>
        </p:nvSpPr>
        <p:spPr>
          <a:xfrm>
            <a:off x="8869680" y="715645"/>
            <a:ext cx="24114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也、也是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86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6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86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860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2" grpId="0" bldLvl="0" animBg="1"/>
      <p:bldP spid="86033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6307" name="文本占位符 226306"/>
          <p:cNvSpPr>
            <a:spLocks noGrp="1" noRot="1"/>
          </p:cNvSpPr>
          <p:nvPr>
            <p:ph type="body" idx="1"/>
          </p:nvPr>
        </p:nvSpPr>
        <p:spPr>
          <a:xfrm>
            <a:off x="1995805" y="1073785"/>
            <a:ext cx="8540750" cy="760413"/>
          </a:xfrm>
        </p:spPr>
        <p:txBody>
          <a:bodyPr/>
          <a:p>
            <a:pPr>
              <a:buFont typeface="Wingdings" panose="05000000000000000000" charset="0"/>
              <a:buChar char="u"/>
            </a:pP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这句话说了哪几个方面的问题？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26308" name="矩形 226307"/>
          <p:cNvSpPr>
            <a:spLocks noRot="1"/>
          </p:cNvSpPr>
          <p:nvPr/>
        </p:nvSpPr>
        <p:spPr>
          <a:xfrm>
            <a:off x="2329815" y="2160905"/>
            <a:ext cx="8575040" cy="394779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句讲学习的方法。    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句讲学习的乐趣。    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句讲个人的修养。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buNone/>
            </a:pP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buNone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高尚的个人修养</a:t>
            </a:r>
            <a:r>
              <a:rPr lang="en-US" altLang="zh-CN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自求长进，提高修养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6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6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6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6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6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6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6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6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6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6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6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6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63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63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63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idx="1"/>
          </p:nvPr>
        </p:nvSpPr>
        <p:spPr>
          <a:xfrm>
            <a:off x="1557655" y="1326515"/>
            <a:ext cx="9694545" cy="365760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2" charset="-122"/>
              </a:rPr>
              <a:t>②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曾子曰：“吾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  <a:ea typeface="黑体" panose="02010609060101010101" pitchFamily="2" charset="-122"/>
              </a:rPr>
              <a:t>日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  <a:ea typeface="黑体" panose="02010609060101010101" pitchFamily="2" charset="-122"/>
              </a:rPr>
              <a:t>三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  <a:ea typeface="黑体" panose="02010609060101010101" pitchFamily="2" charset="-122"/>
              </a:rPr>
              <a:t>省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吾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  <a:ea typeface="黑体" panose="02010609060101010101" pitchFamily="2" charset="-122"/>
              </a:rPr>
              <a:t>身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：为人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  <a:ea typeface="黑体" panose="02010609060101010101" pitchFamily="2" charset="-122"/>
              </a:rPr>
              <a:t>谋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而不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  <a:ea typeface="黑体" panose="02010609060101010101" pitchFamily="2" charset="-122"/>
              </a:rPr>
              <a:t>忠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乎？与朋友交而不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  <a:ea typeface="黑体" panose="02010609060101010101" pitchFamily="2" charset="-122"/>
              </a:rPr>
              <a:t>信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乎？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  <a:ea typeface="黑体" panose="02010609060101010101" pitchFamily="2" charset="-122"/>
              </a:rPr>
              <a:t>传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不 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3300"/>
                  </a:solidFill>
                </a:uFill>
                <a:ea typeface="黑体" panose="02010609060101010101" pitchFamily="2" charset="-122"/>
              </a:rPr>
              <a:t>习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乎？”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86021" name="Text Box 5"/>
          <p:cNvSpPr txBox="1"/>
          <p:nvPr/>
        </p:nvSpPr>
        <p:spPr>
          <a:xfrm>
            <a:off x="4578350" y="804545"/>
            <a:ext cx="1079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每天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3" name="Text Box 7"/>
          <p:cNvSpPr txBox="1"/>
          <p:nvPr/>
        </p:nvSpPr>
        <p:spPr>
          <a:xfrm>
            <a:off x="8930640" y="747395"/>
            <a:ext cx="30251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谋划，商量办法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4" name="Text Box 8"/>
          <p:cNvSpPr txBox="1"/>
          <p:nvPr/>
        </p:nvSpPr>
        <p:spPr>
          <a:xfrm>
            <a:off x="6934200" y="3891915"/>
            <a:ext cx="41706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ts val="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老师传授的知识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5" name="Text Box 9"/>
          <p:cNvSpPr txBox="1"/>
          <p:nvPr/>
        </p:nvSpPr>
        <p:spPr>
          <a:xfrm>
            <a:off x="9364980" y="2799715"/>
            <a:ext cx="23215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复习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7" name="Text Box 11"/>
          <p:cNvSpPr txBox="1"/>
          <p:nvPr/>
        </p:nvSpPr>
        <p:spPr>
          <a:xfrm>
            <a:off x="7612380" y="804545"/>
            <a:ext cx="13182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自己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32" name="Rectangle 16"/>
          <p:cNvSpPr/>
          <p:nvPr/>
        </p:nvSpPr>
        <p:spPr>
          <a:xfrm>
            <a:off x="1455420" y="4795520"/>
            <a:ext cx="10155555" cy="175323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译文：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曾子说：“我每天多次反省自己：替别人办事是不是尽心竭力呢？与朋友交往是不是诚实呢？老师传授的知识是不是复习过呢？”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33" name="Rectangle 17"/>
          <p:cNvSpPr/>
          <p:nvPr/>
        </p:nvSpPr>
        <p:spPr>
          <a:xfrm>
            <a:off x="2086610" y="2799715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忠心，尽心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" name="Text Box 6"/>
          <p:cNvSpPr txBox="1"/>
          <p:nvPr/>
        </p:nvSpPr>
        <p:spPr>
          <a:xfrm>
            <a:off x="6440805" y="804545"/>
            <a:ext cx="10375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反省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疏通文意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5331460" y="1987550"/>
            <a:ext cx="21469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泛指多次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" name="Text Box 5"/>
          <p:cNvSpPr txBox="1"/>
          <p:nvPr/>
        </p:nvSpPr>
        <p:spPr>
          <a:xfrm>
            <a:off x="6016625" y="2799715"/>
            <a:ext cx="27343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真诚，诚实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6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6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860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2" grpId="0" bldLvl="0" animBg="1"/>
      <p:bldP spid="86033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0402" name="文本占位符 230401"/>
          <p:cNvSpPr>
            <a:spLocks noGrp="1" noRot="1"/>
          </p:cNvSpPr>
          <p:nvPr>
            <p:ph type="body"/>
          </p:nvPr>
        </p:nvSpPr>
        <p:spPr>
          <a:xfrm>
            <a:off x="1825625" y="671195"/>
            <a:ext cx="8540750" cy="839788"/>
          </a:xfrm>
        </p:spPr>
        <p:txBody>
          <a:bodyPr wrap="square"/>
          <a:p>
            <a:pPr>
              <a:buFont typeface="Wingdings" panose="05000000000000000000" charset="0"/>
              <a:buChar char="u"/>
            </a:pP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曾子每天从哪三个方面反省自己？</a:t>
            </a:r>
            <a:endParaRPr lang="zh-CN" altLang="en-US" sz="3600" b="1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0404" name="矩形 230403"/>
          <p:cNvSpPr>
            <a:spLocks noRot="1"/>
          </p:cNvSpPr>
          <p:nvPr/>
        </p:nvSpPr>
        <p:spPr>
          <a:xfrm>
            <a:off x="2600960" y="1189355"/>
            <a:ext cx="3469005" cy="20097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ts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为别人办事  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ts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与朋友交往  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ts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温习知识 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0405" name="矩形 230404"/>
          <p:cNvSpPr>
            <a:spLocks noRot="1"/>
          </p:cNvSpPr>
          <p:nvPr/>
        </p:nvSpPr>
        <p:spPr>
          <a:xfrm>
            <a:off x="1825308" y="2907665"/>
            <a:ext cx="6934200" cy="762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Font typeface="Wingdings" panose="05000000000000000000" charset="0"/>
              <a:buChar char="u"/>
            </a:pP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曾子对自己有什么要求？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30406" name="矩形 230405"/>
          <p:cNvSpPr>
            <a:spLocks noRot="1"/>
          </p:cNvSpPr>
          <p:nvPr/>
        </p:nvSpPr>
        <p:spPr>
          <a:xfrm>
            <a:off x="2600960" y="3552190"/>
            <a:ext cx="43637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忠（尽心尽力）  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信（诚实）  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习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（温习）</a:t>
            </a:r>
            <a:endParaRPr lang="zh-CN" altLang="en-US" sz="3600" b="1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0407" name="文本框 230406"/>
          <p:cNvSpPr txBox="1"/>
          <p:nvPr/>
        </p:nvSpPr>
        <p:spPr>
          <a:xfrm>
            <a:off x="1506855" y="5305425"/>
            <a:ext cx="98933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这一章讲的是</a:t>
            </a:r>
            <a:r>
              <a:rPr lang="zh-CN" altLang="en-US" sz="3200" b="1" u="heavy" dirty="0">
                <a:solidFill>
                  <a:srgbClr val="7030A0"/>
                </a:solidFill>
                <a:uFill>
                  <a:solidFill>
                    <a:srgbClr val="FF33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个人修养</a:t>
            </a:r>
            <a:r>
              <a:rPr lang="zh-CN" altLang="en-US" sz="32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，古人治学非常重视品德的修养，“德才兼备”。每天自我反省</a:t>
            </a:r>
            <a:r>
              <a:rPr lang="en-US" altLang="zh-CN" sz="32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是否尽心尽力做事；是否以真诚交友；是否认真复习功课。 </a:t>
            </a:r>
            <a:endParaRPr lang="zh-CN" altLang="en-US" sz="32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0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0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0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0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0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0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0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0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30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0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0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0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04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04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04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04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04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04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04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04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04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304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5" grpId="0"/>
      <p:bldP spid="23040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8"/>
          <p:cNvSpPr/>
          <p:nvPr/>
        </p:nvSpPr>
        <p:spPr>
          <a:xfrm>
            <a:off x="2279650" y="1916113"/>
            <a:ext cx="1835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30402" name="文本占位符 230401"/>
          <p:cNvSpPr>
            <a:spLocks noGrp="1" noRot="1"/>
          </p:cNvSpPr>
          <p:nvPr/>
        </p:nvSpPr>
        <p:spPr>
          <a:xfrm>
            <a:off x="1995805" y="871220"/>
            <a:ext cx="8531860" cy="1567180"/>
          </a:xfrm>
          <a:prstGeom prst="rect">
            <a:avLst/>
          </a:prstGeom>
          <a:noFill/>
          <a:ln w="9525">
            <a:noFill/>
          </a:ln>
        </p:spPr>
        <p:txBody>
          <a:bodyPr wrap="square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latinLnBrk="1" hangingPunct="1">
              <a:spcBef>
                <a:spcPts val="0"/>
              </a:spcBef>
              <a:buFont typeface="Wingdings" panose="05000000000000000000" charset="0"/>
              <a:buChar char="u"/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为人谋而不忠乎？与朋友交而不信乎？传不习乎？”三个问题能否互换位置？为什么？</a:t>
            </a:r>
            <a:endParaRPr lang="zh-CN" altLang="en-US" sz="3600" b="1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0404" name="矩形 230403"/>
          <p:cNvSpPr>
            <a:spLocks noRot="1"/>
          </p:cNvSpPr>
          <p:nvPr/>
        </p:nvSpPr>
        <p:spPr>
          <a:xfrm>
            <a:off x="1995805" y="2741295"/>
            <a:ext cx="9147175" cy="400494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ts val="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不能。　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因为这三个句子针对的对象是“他人”，接着是“朋友”,最后是“自己”，体现了一种</a:t>
            </a:r>
            <a:r>
              <a:rPr lang="zh-CN" altLang="en-US" sz="3600" b="1" u="heavy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由疏到亲、由人到己的顺序，更好地体现了曾子先人后己、以天下为己任的高尚情操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，互换后就破坏了这种顺序，也不能很好地体现曾子的这种高尚的品格。 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0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0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0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idx="1"/>
          </p:nvPr>
        </p:nvSpPr>
        <p:spPr>
          <a:xfrm>
            <a:off x="1077595" y="1157605"/>
            <a:ext cx="10582910" cy="3185795"/>
          </a:xfrm>
        </p:spPr>
        <p:txBody>
          <a:bodyPr vert="horz" wrap="square" lIns="91440" tIns="45720" rIns="91440" bIns="45720" anchor="t"/>
          <a:p>
            <a:pPr eaLnBrk="1" latinLnBrk="0" hangingPunct="1"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2" charset="-122"/>
              </a:rPr>
              <a:t>③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子曰：“吾十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有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五  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而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志于学，三十 而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立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，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None/>
            </a:pP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四十而不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惑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，五十 而知   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天命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，六十 而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耳顺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，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None/>
            </a:pP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七十而从心所欲，不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逾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  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矩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。”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    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86020" name="Text Box 4"/>
          <p:cNvSpPr txBox="1"/>
          <p:nvPr/>
        </p:nvSpPr>
        <p:spPr>
          <a:xfrm>
            <a:off x="8136255" y="2889250"/>
            <a:ext cx="35242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Tx/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能听得进不同意见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1" name="Text Box 5"/>
          <p:cNvSpPr txBox="1"/>
          <p:nvPr/>
        </p:nvSpPr>
        <p:spPr>
          <a:xfrm>
            <a:off x="4061460" y="747395"/>
            <a:ext cx="1806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同“又”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3" name="Text Box 7"/>
          <p:cNvSpPr txBox="1"/>
          <p:nvPr/>
        </p:nvSpPr>
        <p:spPr>
          <a:xfrm>
            <a:off x="5240655" y="1883410"/>
            <a:ext cx="45078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不能为人力所支配的事情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7" name="Text Box 11"/>
          <p:cNvSpPr txBox="1"/>
          <p:nvPr/>
        </p:nvSpPr>
        <p:spPr>
          <a:xfrm>
            <a:off x="4061460" y="2976880"/>
            <a:ext cx="27927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越过、超过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32" name="Rectangle 16"/>
          <p:cNvSpPr/>
          <p:nvPr/>
        </p:nvSpPr>
        <p:spPr>
          <a:xfrm>
            <a:off x="1300480" y="4343400"/>
            <a:ext cx="10136505" cy="23069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译文：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我十五岁开始立志学习，三十岁能自立于世，四十岁遇事能不迷惑，五十岁了解并顺应了自然规律，六十岁对各种言论能明辨是非，到七十岁才可以随心所欲，又不会超出规矩。 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" name="Text Box 6"/>
          <p:cNvSpPr txBox="1"/>
          <p:nvPr/>
        </p:nvSpPr>
        <p:spPr>
          <a:xfrm>
            <a:off x="9211310" y="747395"/>
            <a:ext cx="22580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独立做事情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疏通文意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5868035" y="747395"/>
            <a:ext cx="22682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表顺承，就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" name="Text Box 5"/>
          <p:cNvSpPr txBox="1"/>
          <p:nvPr/>
        </p:nvSpPr>
        <p:spPr>
          <a:xfrm>
            <a:off x="6450965" y="2976880"/>
            <a:ext cx="14211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规范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" name="Text Box 5"/>
          <p:cNvSpPr txBox="1"/>
          <p:nvPr/>
        </p:nvSpPr>
        <p:spPr>
          <a:xfrm>
            <a:off x="2581275" y="1883410"/>
            <a:ext cx="24114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迷惑、疑惑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60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2" grpId="0" bldLvl="0" animBg="1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8"/>
          <p:cNvSpPr/>
          <p:nvPr/>
        </p:nvSpPr>
        <p:spPr>
          <a:xfrm>
            <a:off x="2279650" y="1916113"/>
            <a:ext cx="1835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30402" name="文本占位符 230401"/>
          <p:cNvSpPr>
            <a:spLocks noGrp="1" noRot="1"/>
          </p:cNvSpPr>
          <p:nvPr/>
        </p:nvSpPr>
        <p:spPr>
          <a:xfrm>
            <a:off x="1995805" y="871220"/>
            <a:ext cx="9268460" cy="1567180"/>
          </a:xfrm>
          <a:prstGeom prst="rect">
            <a:avLst/>
          </a:prstGeom>
          <a:noFill/>
          <a:ln w="9525">
            <a:noFill/>
          </a:ln>
        </p:spPr>
        <p:txBody>
          <a:bodyPr wrap="square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latinLnBrk="1" hangingPunct="1"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本章是孔子自述他学习和提高修养的过程。从本章来看，学习和修养的过程可分为几个阶段？</a:t>
            </a:r>
            <a:endParaRPr lang="zh-CN" altLang="en-US" sz="3600" b="1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0404" name="矩形 230403"/>
          <p:cNvSpPr>
            <a:spLocks noRot="1"/>
          </p:cNvSpPr>
          <p:nvPr/>
        </p:nvSpPr>
        <p:spPr>
          <a:xfrm>
            <a:off x="1743710" y="2940050"/>
            <a:ext cx="9857740" cy="310705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）十五岁到四十岁：学习领会。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五十、六十岁：安心立命，不受外界左右。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七十：主观意识和做人规则融合为一。 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0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0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0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0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0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0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0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0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6547" name="文本占位符 236546"/>
          <p:cNvSpPr>
            <a:spLocks noGrp="1" noRot="1"/>
          </p:cNvSpPr>
          <p:nvPr>
            <p:ph type="body" idx="1"/>
          </p:nvPr>
        </p:nvSpPr>
        <p:spPr>
          <a:xfrm>
            <a:off x="1985645" y="1052195"/>
            <a:ext cx="8970010" cy="4754245"/>
          </a:xfrm>
        </p:spPr>
        <p:txBody>
          <a:bodyPr/>
          <a:p>
            <a:pP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道德修养的最高境界是怎样的？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思想与言行融合，自觉遵守道德规范，而不是勉强去做。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我们从这一章中可以得到什么启示？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道德修养并非一朝一夕可以完成，要经过长时间的学习，循序渐进。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6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6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6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36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6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6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6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idx="1"/>
          </p:nvPr>
        </p:nvSpPr>
        <p:spPr>
          <a:xfrm>
            <a:off x="1455420" y="1818640"/>
            <a:ext cx="9996805" cy="207327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2" charset="-122"/>
              </a:rPr>
              <a:t>④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子曰:“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温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故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  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而</a:t>
            </a:r>
            <a:r>
              <a:rPr lang="zh-CN" altLang="en-US" sz="36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               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知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新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,        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可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以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   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为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师矣。”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zh-CN" altLang="en-US" sz="3600" b="1" u="heavy" dirty="0">
              <a:solidFill>
                <a:srgbClr val="0000FF"/>
              </a:solidFill>
              <a:uFill>
                <a:solidFill>
                  <a:srgbClr val="FF3300"/>
                </a:solidFill>
              </a:uFill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86021" name="Text Box 5"/>
          <p:cNvSpPr txBox="1"/>
          <p:nvPr/>
        </p:nvSpPr>
        <p:spPr>
          <a:xfrm>
            <a:off x="3188970" y="1269365"/>
            <a:ext cx="1079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温习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3" name="Text Box 7"/>
          <p:cNvSpPr txBox="1"/>
          <p:nvPr/>
        </p:nvSpPr>
        <p:spPr>
          <a:xfrm>
            <a:off x="2569845" y="2684780"/>
            <a:ext cx="14947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凭借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7" name="Text Box 11"/>
          <p:cNvSpPr txBox="1"/>
          <p:nvPr/>
        </p:nvSpPr>
        <p:spPr>
          <a:xfrm>
            <a:off x="1455420" y="2684780"/>
            <a:ext cx="13182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可以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32" name="Rectangle 16"/>
          <p:cNvSpPr/>
          <p:nvPr/>
        </p:nvSpPr>
        <p:spPr>
          <a:xfrm>
            <a:off x="1555115" y="4860925"/>
            <a:ext cx="9796780" cy="119888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译文：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孔子说：“温习旧的知识，从而得到新的体会与理解，可以凭借这一点成为老师。”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33" name="Rectangle 17"/>
          <p:cNvSpPr/>
          <p:nvPr/>
        </p:nvSpPr>
        <p:spPr>
          <a:xfrm>
            <a:off x="3797935" y="3796665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做，成为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" name="Text Box 6"/>
          <p:cNvSpPr txBox="1"/>
          <p:nvPr/>
        </p:nvSpPr>
        <p:spPr>
          <a:xfrm>
            <a:off x="6621145" y="1296670"/>
            <a:ext cx="64300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得到新的体会，悟出新的道理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疏通文意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4064635" y="1296670"/>
            <a:ext cx="21469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旧的知识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" name="Text Box 5"/>
          <p:cNvSpPr txBox="1"/>
          <p:nvPr/>
        </p:nvSpPr>
        <p:spPr>
          <a:xfrm>
            <a:off x="5203190" y="2419985"/>
            <a:ext cx="27343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表承接，就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6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860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2" grpId="0" bldLvl="0" animBg="1"/>
      <p:bldP spid="86033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文本框 5122"/>
          <p:cNvSpPr txBox="1"/>
          <p:nvPr/>
        </p:nvSpPr>
        <p:spPr>
          <a:xfrm>
            <a:off x="5118735" y="650875"/>
            <a:ext cx="6576060" cy="57696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eaLnBrk="1" latinLnBrk="1" hangingPunct="1">
              <a:lnSpc>
                <a:spcPts val="492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孔子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前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551~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前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479)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名丘</a:t>
            </a:r>
            <a:r>
              <a:rPr lang="zh-CN" altLang="en-US" sz="36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字仲尼。我国古代伟大的思想家、教育家，儒家学派的创始人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，被誉为“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万世师表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”、“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千古圣人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”，世界十大思想家之首。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 eaLnBrk="1" latinLnBrk="1" hangingPunct="1">
              <a:lnSpc>
                <a:spcPts val="492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孔子被后世统治者尊为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“圣人”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，战国时期儒家代表人物孟子与孔子并称“孔孟”。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9262110" y="5037455"/>
            <a:ext cx="396875" cy="5226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endParaRPr sz="2800" b="1" dirty="0">
              <a:solidFill>
                <a:srgbClr val="6600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5127" name="内容占位符 5126" descr="孔子画像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9870" y="1204595"/>
            <a:ext cx="3930015" cy="5476240"/>
          </a:xfrm>
        </p:spPr>
      </p:pic>
      <p:sp>
        <p:nvSpPr>
          <p:cNvPr id="3" name="文本框 2"/>
          <p:cNvSpPr txBox="1"/>
          <p:nvPr/>
        </p:nvSpPr>
        <p:spPr>
          <a:xfrm>
            <a:off x="68580" y="7556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作者简介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8"/>
          <p:cNvSpPr/>
          <p:nvPr/>
        </p:nvSpPr>
        <p:spPr>
          <a:xfrm>
            <a:off x="2279650" y="1916113"/>
            <a:ext cx="1835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30402" name="文本占位符 230401"/>
          <p:cNvSpPr>
            <a:spLocks noGrp="1" noRot="1"/>
          </p:cNvSpPr>
          <p:nvPr/>
        </p:nvSpPr>
        <p:spPr>
          <a:xfrm>
            <a:off x="1995805" y="1126490"/>
            <a:ext cx="8531860" cy="1567180"/>
          </a:xfrm>
          <a:prstGeom prst="rect">
            <a:avLst/>
          </a:prstGeom>
          <a:noFill/>
          <a:ln w="9525">
            <a:noFill/>
          </a:ln>
        </p:spPr>
        <p:txBody>
          <a:bodyPr wrap="square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Font typeface="Wingdings" panose="05000000000000000000" charset="0"/>
              <a:buChar char="u"/>
            </a:pP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本章谈</a:t>
            </a:r>
            <a:r>
              <a:rPr lang="zh-CN" altLang="en-US" sz="3600" b="1" u="heavy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学习方法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3600" b="1" u="heavy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强调独立思考的必要性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 b="1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0404" name="矩形 230403"/>
          <p:cNvSpPr>
            <a:spLocks noRot="1"/>
          </p:cNvSpPr>
          <p:nvPr/>
        </p:nvSpPr>
        <p:spPr>
          <a:xfrm>
            <a:off x="1995805" y="2543175"/>
            <a:ext cx="8684895" cy="283400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正确的学习方法：复习旧知识，触类旁通，举一反三。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常复旧课，学习了以后一定要花时间进行巩固。领悟新知。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30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idx="1"/>
          </p:nvPr>
        </p:nvSpPr>
        <p:spPr>
          <a:xfrm>
            <a:off x="1455420" y="1818640"/>
            <a:ext cx="9996805" cy="207327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2" charset="-122"/>
              </a:rPr>
              <a:t>⑤子曰：“学</a:t>
            </a:r>
            <a:r>
              <a:rPr lang="en-US" altLang="zh-CN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而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2" charset="-122"/>
              </a:rPr>
              <a:t>不思 则 </a:t>
            </a:r>
            <a:r>
              <a:rPr lang="en-US" altLang="zh-CN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罔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，思而不学则  </a:t>
            </a:r>
            <a:r>
              <a:rPr lang="en-US" altLang="zh-CN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殆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2" charset="-122"/>
              </a:rPr>
              <a:t>。”</a:t>
            </a:r>
            <a:endParaRPr lang="zh-CN" altLang="en-US" sz="3600" b="1" u="heavy" dirty="0">
              <a:solidFill>
                <a:srgbClr val="0000FF"/>
              </a:solidFill>
              <a:uFill>
                <a:solidFill>
                  <a:srgbClr val="FF3300"/>
                </a:solidFill>
              </a:uFill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86021" name="Text Box 5"/>
          <p:cNvSpPr txBox="1"/>
          <p:nvPr/>
        </p:nvSpPr>
        <p:spPr>
          <a:xfrm>
            <a:off x="3374390" y="1296670"/>
            <a:ext cx="28130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表转折，却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32" name="Rectangle 16"/>
          <p:cNvSpPr/>
          <p:nvPr/>
        </p:nvSpPr>
        <p:spPr>
          <a:xfrm>
            <a:off x="2088515" y="4199890"/>
            <a:ext cx="9138285" cy="119888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译文：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孔子说：“只学习却不思考，便会迷惑而无所得。只空想却不学习，就会有害。”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" name="Text Box 6"/>
          <p:cNvSpPr txBox="1"/>
          <p:nvPr/>
        </p:nvSpPr>
        <p:spPr>
          <a:xfrm>
            <a:off x="3899535" y="2686050"/>
            <a:ext cx="64300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迷惑，即感到迷茫而无所适从。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疏通文意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9305290" y="1296670"/>
            <a:ext cx="21469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疑惑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60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2" grpId="0" bldLvl="0" animBg="1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8"/>
          <p:cNvSpPr/>
          <p:nvPr/>
        </p:nvSpPr>
        <p:spPr>
          <a:xfrm>
            <a:off x="2279650" y="1916113"/>
            <a:ext cx="1835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30402" name="文本占位符 230401"/>
          <p:cNvSpPr>
            <a:spLocks noGrp="1" noRot="1"/>
          </p:cNvSpPr>
          <p:nvPr/>
        </p:nvSpPr>
        <p:spPr>
          <a:xfrm>
            <a:off x="1995805" y="747395"/>
            <a:ext cx="8531860" cy="1567180"/>
          </a:xfrm>
          <a:prstGeom prst="rect">
            <a:avLst/>
          </a:prstGeom>
          <a:noFill/>
          <a:ln w="9525">
            <a:noFill/>
          </a:ln>
        </p:spPr>
        <p:txBody>
          <a:bodyPr wrap="square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latinLnBrk="1" hangingPunct="1"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“学而不思则罔，思而不学则殆”中“罔”和“殆”两个词有何不同意思？</a:t>
            </a:r>
            <a:endParaRPr lang="zh-CN" altLang="en-US" sz="3600" b="1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0404" name="矩形 230403"/>
          <p:cNvSpPr>
            <a:spLocks noRot="1"/>
          </p:cNvSpPr>
          <p:nvPr/>
        </p:nvSpPr>
        <p:spPr>
          <a:xfrm>
            <a:off x="1854200" y="2438400"/>
            <a:ext cx="9176385" cy="504571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 “罔”侧重于迷惑而无所得,就是对知识的理解不明确</a:t>
            </a:r>
            <a:r>
              <a:rPr lang="zh-CN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掌握不牢固</a:t>
            </a:r>
            <a:r>
              <a:rPr lang="zh-CN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“殆”侧重于疑惑、有害,就是不学习知识而成天胡思乱想会使人有陷入邪说的危险</a:t>
            </a:r>
            <a:r>
              <a:rPr lang="zh-CN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要比“罔”影响更坏</a:t>
            </a:r>
            <a:r>
              <a:rPr lang="zh-CN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危害程度更深。这两个词反映出孔子在“学”与“思”两个方面</a:t>
            </a:r>
            <a:r>
              <a:rPr lang="zh-CN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更重视“学”</a:t>
            </a:r>
            <a:r>
              <a:rPr lang="zh-CN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反对离开“学”的胡思乱想。</a:t>
            </a:r>
            <a:endParaRPr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30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8"/>
          <p:cNvSpPr/>
          <p:nvPr/>
        </p:nvSpPr>
        <p:spPr>
          <a:xfrm>
            <a:off x="2279650" y="1916113"/>
            <a:ext cx="1835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30402" name="文本占位符 230401"/>
          <p:cNvSpPr>
            <a:spLocks noGrp="1" noRot="1"/>
          </p:cNvSpPr>
          <p:nvPr/>
        </p:nvSpPr>
        <p:spPr>
          <a:xfrm>
            <a:off x="2072005" y="1522095"/>
            <a:ext cx="8380730" cy="2473960"/>
          </a:xfrm>
          <a:prstGeom prst="rect">
            <a:avLst/>
          </a:prstGeom>
          <a:noFill/>
          <a:ln w="9525">
            <a:noFill/>
          </a:ln>
        </p:spPr>
        <p:txBody>
          <a:bodyPr wrap="square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本章讨论正确的</a:t>
            </a:r>
            <a:r>
              <a:rPr lang="zh-CN" altLang="en-US" sz="3600" b="1" u="heavy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学习方法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3600" b="1" u="heavy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阐述学习与思考的辩证关系，学习与思考相结合，方能有所得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 b="1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idx="1"/>
          </p:nvPr>
        </p:nvSpPr>
        <p:spPr>
          <a:xfrm>
            <a:off x="949960" y="1559560"/>
            <a:ext cx="10676255" cy="317881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2" charset="-122"/>
              </a:rPr>
              <a:t>⑥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子曰：“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贤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哉，回也！一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箪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食，一瓢饮，在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陋巷，人不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堪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其忧，回也 不改其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乐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。贤哉，回也！”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86021" name="Text Box 5"/>
          <p:cNvSpPr txBox="1"/>
          <p:nvPr/>
        </p:nvSpPr>
        <p:spPr>
          <a:xfrm>
            <a:off x="2745740" y="957580"/>
            <a:ext cx="21945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品质高尚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7" name="Text Box 11"/>
          <p:cNvSpPr txBox="1"/>
          <p:nvPr/>
        </p:nvSpPr>
        <p:spPr>
          <a:xfrm>
            <a:off x="7362190" y="2393315"/>
            <a:ext cx="13182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乐趣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32" name="Rectangle 16"/>
          <p:cNvSpPr/>
          <p:nvPr/>
        </p:nvSpPr>
        <p:spPr>
          <a:xfrm>
            <a:off x="1568450" y="4274820"/>
            <a:ext cx="9796780" cy="23069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译文：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孔子说：“颜回的品质是多么高尚啊！一箪饭，一瓢水，住在简陋的小屋里，别人都忍受不了这种清苦，颜回却不改变他好学的乐趣。颜回的品质是多么高尚啊！”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" name="Text Box 6"/>
          <p:cNvSpPr txBox="1"/>
          <p:nvPr/>
        </p:nvSpPr>
        <p:spPr>
          <a:xfrm>
            <a:off x="3067050" y="2393315"/>
            <a:ext cx="13931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能忍受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疏通文意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4940300" y="832485"/>
            <a:ext cx="66827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古代盛饭用的圆形竹器，相当于现在的碗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60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2" grpId="0" bldLvl="0" animBg="1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8"/>
          <p:cNvSpPr/>
          <p:nvPr/>
        </p:nvSpPr>
        <p:spPr>
          <a:xfrm>
            <a:off x="2279650" y="1916113"/>
            <a:ext cx="1835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30402" name="文本占位符 230401"/>
          <p:cNvSpPr>
            <a:spLocks noGrp="1" noRot="1"/>
          </p:cNvSpPr>
          <p:nvPr/>
        </p:nvSpPr>
        <p:spPr>
          <a:xfrm>
            <a:off x="2072005" y="1522095"/>
            <a:ext cx="8380730" cy="2473960"/>
          </a:xfrm>
          <a:prstGeom prst="rect">
            <a:avLst/>
          </a:prstGeom>
          <a:noFill/>
          <a:ln w="9525">
            <a:noFill/>
          </a:ln>
        </p:spPr>
        <p:txBody>
          <a:bodyPr wrap="square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本章谈的是</a:t>
            </a:r>
            <a:r>
              <a:rPr lang="zh-CN" altLang="en-US" sz="3600" b="1" u="heavy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个人修养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，赞扬了颜回乐于学习、淡泊名利、安于贫困，不与世俗同流合污的品质。</a:t>
            </a:r>
            <a:endParaRPr lang="zh-CN" altLang="en-US" sz="3600" b="1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latin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endParaRPr lang="zh-CN" altLang="en-US" sz="3600" b="1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idx="1"/>
          </p:nvPr>
        </p:nvSpPr>
        <p:spPr>
          <a:xfrm>
            <a:off x="1917065" y="1559560"/>
            <a:ext cx="8513445" cy="252730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⑦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子曰：“知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之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      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者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 不如  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好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之者，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好之者 不如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乐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之者。”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86021" name="Text Box 5"/>
          <p:cNvSpPr txBox="1"/>
          <p:nvPr/>
        </p:nvSpPr>
        <p:spPr>
          <a:xfrm>
            <a:off x="3482975" y="1037590"/>
            <a:ext cx="21945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代词，学问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7" name="Text Box 11"/>
          <p:cNvSpPr txBox="1"/>
          <p:nvPr/>
        </p:nvSpPr>
        <p:spPr>
          <a:xfrm>
            <a:off x="8003540" y="1037590"/>
            <a:ext cx="21488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喜欢、爱好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32" name="Rectangle 16"/>
          <p:cNvSpPr/>
          <p:nvPr/>
        </p:nvSpPr>
        <p:spPr>
          <a:xfrm>
            <a:off x="1683385" y="4255770"/>
            <a:ext cx="9230360" cy="175323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译文：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孔子说：“对于学习，了解怎么学习的人，不如爱好学习的人；爱好学习的人，又不如以学习为乐的人。”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" name="Text Box 6"/>
          <p:cNvSpPr txBox="1"/>
          <p:nvPr/>
        </p:nvSpPr>
        <p:spPr>
          <a:xfrm>
            <a:off x="2604770" y="2292985"/>
            <a:ext cx="54648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以……为乐趣，名词意动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疏通文意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5847715" y="1037590"/>
            <a:ext cx="2155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……的人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60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2" grpId="0" bldLvl="0" animBg="1"/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8"/>
          <p:cNvSpPr/>
          <p:nvPr/>
        </p:nvSpPr>
        <p:spPr>
          <a:xfrm>
            <a:off x="2279650" y="1916113"/>
            <a:ext cx="1835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30402" name="文本占位符 230401"/>
          <p:cNvSpPr>
            <a:spLocks noGrp="1" noRot="1"/>
          </p:cNvSpPr>
          <p:nvPr/>
        </p:nvSpPr>
        <p:spPr>
          <a:xfrm>
            <a:off x="1892300" y="1049655"/>
            <a:ext cx="8720455" cy="5139690"/>
          </a:xfrm>
          <a:prstGeom prst="rect">
            <a:avLst/>
          </a:prstGeom>
          <a:noFill/>
          <a:ln w="9525">
            <a:noFill/>
          </a:ln>
        </p:spPr>
        <p:txBody>
          <a:bodyPr wrap="square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latinLnBrk="1" hangingPunct="1">
              <a:lnSpc>
                <a:spcPts val="532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本章阐述了</a:t>
            </a:r>
            <a:r>
              <a:rPr lang="zh-CN" altLang="en-US" sz="3600" b="1" u="heavy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学习态度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：以学习为快乐，</a:t>
            </a:r>
            <a:r>
              <a:rPr lang="zh-CN" altLang="en-US" sz="3600" b="1" u="heavy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兴趣对于学习的重要性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（“兴趣是最好的老师”）。</a:t>
            </a:r>
            <a:endParaRPr lang="zh-CN" altLang="en-US" sz="3600" b="1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532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这一段运用了什么修辞？</a:t>
            </a:r>
            <a:endParaRPr lang="zh-CN" altLang="en-US" sz="3600" b="1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5320"/>
              </a:lnSpc>
              <a:spcBef>
                <a:spcPts val="0"/>
              </a:spcBef>
              <a:buFont typeface="Wingdings" panose="05000000000000000000" charset="0"/>
              <a:buNone/>
            </a:pPr>
            <a:endParaRPr lang="zh-CN" altLang="en-US" sz="3600" b="1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532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讲学习的三个层次：知、好、乐，层层推进，使说理更加透彻，令人信服。</a:t>
            </a:r>
            <a:endParaRPr lang="zh-CN" altLang="en-US" sz="3600" b="1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6021" name="Text Box 5"/>
          <p:cNvSpPr txBox="1"/>
          <p:nvPr/>
        </p:nvSpPr>
        <p:spPr>
          <a:xfrm>
            <a:off x="2811145" y="3584575"/>
            <a:ext cx="219456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latin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顶真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0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0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0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0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8"/>
          <p:cNvSpPr/>
          <p:nvPr/>
        </p:nvSpPr>
        <p:spPr>
          <a:xfrm>
            <a:off x="2279650" y="1916113"/>
            <a:ext cx="1835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30404" name="矩形 230403"/>
          <p:cNvSpPr>
            <a:spLocks noRot="1"/>
          </p:cNvSpPr>
          <p:nvPr/>
        </p:nvSpPr>
        <p:spPr>
          <a:xfrm>
            <a:off x="1307465" y="2438400"/>
            <a:ext cx="9848215" cy="443039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l" latinLnBrk="1">
              <a:lnSpc>
                <a:spcPct val="10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None/>
            </a:pPr>
            <a:r>
              <a:rPr lang="en-US" altLang="zh-CN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“知之者”是指懂得它的人，“好之者”指爱好它的人，“乐之者”是指以它为乐的人。这三种人中孔子更为欣赏的是第三种人，因为在孔子看来，只有对学习充满兴趣，才能取得好的学习效果。不同的人在同样的学习环境下学习效果不一样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自身的素质固然是一个方面，更加重要的还在于学习者对学习内容的态度或感觉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正所谓“兴趣是最好的老师”</a:t>
            </a:r>
            <a:r>
              <a:rPr lang="zh-CN" altLang="en-US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 b="1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0135" y="685165"/>
            <a:ext cx="99148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571500" indent="-571500" algn="l" eaLnBrk="1" latinLnBrk="1" hangingPunct="1">
              <a:buFont typeface="Wingdings" panose="05000000000000000000" charset="0"/>
              <a:buChar char="u"/>
            </a:pPr>
            <a:r>
              <a:rPr lang="en-US" altLang="zh-CN"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“知之者不如好之者</a:t>
            </a:r>
            <a:r>
              <a:rPr lang="zh-CN" altLang="en-US"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好之者不如乐之者”中“知之者”“好之者”“乐之者”分别指什么样的人</a:t>
            </a:r>
            <a:r>
              <a:rPr lang="zh-CN" altLang="en-US"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lang="en-US" altLang="zh-CN"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孔子更为欣赏哪种人</a:t>
            </a:r>
            <a:r>
              <a:rPr lang="zh-CN" altLang="en-US"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lang="en-US" altLang="zh-CN"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为什么</a:t>
            </a:r>
            <a:r>
              <a:rPr lang="zh-CN" altLang="en-US"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lang="zh-CN" altLang="en-US"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30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idx="1"/>
          </p:nvPr>
        </p:nvSpPr>
        <p:spPr>
          <a:xfrm>
            <a:off x="1718310" y="1238250"/>
            <a:ext cx="9326245" cy="315150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⑧子曰：“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饭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   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疏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食饮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水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，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曲肱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    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而</a:t>
            </a:r>
            <a:r>
              <a:rPr sz="36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枕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之，</a:t>
            </a:r>
            <a:endParaRPr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乐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 亦在 其中矣。不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义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 而 富且贵，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于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我 如浮</a:t>
            </a:r>
            <a:endParaRPr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云。”</a:t>
            </a:r>
            <a:endParaRPr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86021" name="Text Box 5"/>
          <p:cNvSpPr txBox="1"/>
          <p:nvPr/>
        </p:nvSpPr>
        <p:spPr>
          <a:xfrm>
            <a:off x="3159760" y="387985"/>
            <a:ext cx="17310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吃饭，名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词作动词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7" name="Text Box 11"/>
          <p:cNvSpPr txBox="1"/>
          <p:nvPr/>
        </p:nvSpPr>
        <p:spPr>
          <a:xfrm>
            <a:off x="6360795" y="1783080"/>
            <a:ext cx="12801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冷水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32" name="Rectangle 16"/>
          <p:cNvSpPr/>
          <p:nvPr/>
        </p:nvSpPr>
        <p:spPr>
          <a:xfrm>
            <a:off x="1718310" y="4550410"/>
            <a:ext cx="9230360" cy="23069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译文：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孔子说：“吃粗粮，喝冷水，弯着胳膊当枕头，乐趣也就在这中间了。用不正当的手段得来的富贵，对于我来讲就像是天上的浮云一样。” 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" name="Text Box 6"/>
          <p:cNvSpPr txBox="1"/>
          <p:nvPr/>
        </p:nvSpPr>
        <p:spPr>
          <a:xfrm>
            <a:off x="8710295" y="819150"/>
            <a:ext cx="16376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表顺承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疏通文意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4947920" y="819150"/>
            <a:ext cx="12204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粗粮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1465580" y="2117725"/>
            <a:ext cx="16376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乐趣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5168900" y="3168015"/>
            <a:ext cx="16376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正当手段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8540115" y="2117725"/>
            <a:ext cx="16376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对于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6902450" y="819150"/>
            <a:ext cx="16376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弯着胳膊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60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2" grpId="0" bldLvl="0" animBg="1"/>
      <p:bldP spid="19" grpId="0"/>
      <p:bldP spid="2" grpId="0"/>
      <p:bldP spid="3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3011" name="文本占位符 43010"/>
          <p:cNvGraphicFramePr>
            <a:graphicFrameLocks noGrp="1"/>
          </p:cNvGraphicFramePr>
          <p:nvPr>
            <p:ph type="body" idx="1"/>
          </p:nvPr>
        </p:nvGraphicFramePr>
        <p:xfrm>
          <a:off x="196850" y="140970"/>
          <a:ext cx="7049770" cy="316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953000" imgH="2247900" progId="MSPhotoEd.3">
                  <p:embed/>
                </p:oleObj>
              </mc:Choice>
              <mc:Fallback>
                <p:oleObj name="" r:id="rId1" imgW="4953000" imgH="2247900" progId="MSPhotoEd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6850" y="140970"/>
                        <a:ext cx="7049770" cy="31654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2" name="对象 43011"/>
          <p:cNvGraphicFramePr/>
          <p:nvPr/>
        </p:nvGraphicFramePr>
        <p:xfrm>
          <a:off x="196850" y="3504565"/>
          <a:ext cx="7049770" cy="3201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4953000" imgH="2276475" progId="MSPhotoEd.3">
                  <p:embed/>
                </p:oleObj>
              </mc:Choice>
              <mc:Fallback>
                <p:oleObj name="" r:id="rId3" imgW="4953000" imgH="2276475" progId="MSPhotoEd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6850" y="3504565"/>
                        <a:ext cx="7049770" cy="32010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3" name="对象 43012"/>
          <p:cNvGraphicFramePr/>
          <p:nvPr/>
        </p:nvGraphicFramePr>
        <p:xfrm>
          <a:off x="8317865" y="140970"/>
          <a:ext cx="2590800" cy="324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5" imgW="2809875" imgH="4000500" progId="MSPhotoEd.3">
                  <p:embed/>
                </p:oleObj>
              </mc:Choice>
              <mc:Fallback>
                <p:oleObj name="" r:id="rId5" imgW="2809875" imgH="4000500" progId="MSPhotoEd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17865" y="140970"/>
                        <a:ext cx="2590800" cy="3241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4" name="对象 43013"/>
          <p:cNvGraphicFramePr/>
          <p:nvPr/>
        </p:nvGraphicFramePr>
        <p:xfrm>
          <a:off x="8318500" y="3503930"/>
          <a:ext cx="2590165" cy="3201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7" imgW="1504950" imgH="1914525" progId="MSPhotoEd.3">
                  <p:embed/>
                </p:oleObj>
              </mc:Choice>
              <mc:Fallback>
                <p:oleObj name="" r:id="rId7" imgW="1504950" imgH="1914525" progId="MSPhotoEd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18500" y="3503930"/>
                        <a:ext cx="2590165" cy="32016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8"/>
          <p:cNvSpPr/>
          <p:nvPr/>
        </p:nvSpPr>
        <p:spPr>
          <a:xfrm>
            <a:off x="2279650" y="1916113"/>
            <a:ext cx="1835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79650" y="1259205"/>
            <a:ext cx="842137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571500" indent="-571500" algn="l" eaLnBrk="1" latinLnBrk="1" hangingPunct="1">
              <a:buFont typeface="Wingdings" panose="05000000000000000000" charset="0"/>
              <a:buChar char="u"/>
            </a:pP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本章讲人的</a:t>
            </a:r>
            <a:r>
              <a:rPr sz="3600" u="heavy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道德修养</a:t>
            </a: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571500" indent="-571500" algn="l" eaLnBrk="1" latinLnBrk="1" hangingPunct="1">
              <a:buFont typeface="Wingdings" panose="05000000000000000000" charset="0"/>
              <a:buChar char="u"/>
            </a:pP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eaLnBrk="1" latinLnBrk="1" hangingPunct="1">
              <a:buFont typeface="Wingdings" panose="05000000000000000000" charset="0"/>
            </a:pP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孔子极力提倡“安贫乐道”的思想，认为真正有道德、有理想的君子，不会为物质享受而奔波忙碌。并且认为不凭道义而获得的富贵，就像虚幻的浮云一样。</a:t>
            </a: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idx="1"/>
          </p:nvPr>
        </p:nvSpPr>
        <p:spPr>
          <a:xfrm>
            <a:off x="1802765" y="1412240"/>
            <a:ext cx="9241790" cy="204597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⑨子曰：“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三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人 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行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，  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必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有 我师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焉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。  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择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其</a:t>
            </a:r>
            <a:endParaRPr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sz="3600" b="1" u="heavy" dirty="0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善者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       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而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  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从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之，其不善者 而改之。”</a:t>
            </a:r>
            <a:endParaRPr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86021" name="Text Box 5"/>
          <p:cNvSpPr txBox="1"/>
          <p:nvPr/>
        </p:nvSpPr>
        <p:spPr>
          <a:xfrm>
            <a:off x="3698875" y="1021715"/>
            <a:ext cx="17310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几个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27" name="Text Box 11"/>
          <p:cNvSpPr txBox="1"/>
          <p:nvPr/>
        </p:nvSpPr>
        <p:spPr>
          <a:xfrm>
            <a:off x="752475" y="2318385"/>
            <a:ext cx="30092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好的方面，优点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32" name="Rectangle 16"/>
          <p:cNvSpPr/>
          <p:nvPr/>
        </p:nvSpPr>
        <p:spPr>
          <a:xfrm>
            <a:off x="1640840" y="4445000"/>
            <a:ext cx="9230360" cy="23069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译文：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孔子说：“几个人一起走路，其中必定有可以作我的老师的人。我选择他的优点向他学习，看到他不好的地方就作为借鉴，改掉自己的缺点。”  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" name="Text Box 6"/>
          <p:cNvSpPr txBox="1"/>
          <p:nvPr/>
        </p:nvSpPr>
        <p:spPr>
          <a:xfrm>
            <a:off x="7642225" y="951865"/>
            <a:ext cx="16376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在其中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疏通文意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4777740" y="1021715"/>
            <a:ext cx="12204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走路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9062085" y="951865"/>
            <a:ext cx="16376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选择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4866640" y="3458210"/>
            <a:ext cx="21469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跟从、学习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3698875" y="2205355"/>
            <a:ext cx="16376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表顺承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5884545" y="1021715"/>
            <a:ext cx="16376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一定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60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2" grpId="0" bldLvl="0" animBg="1"/>
      <p:bldP spid="19" grpId="0"/>
      <p:bldP spid="2" grpId="0"/>
      <p:bldP spid="3" grpId="0"/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8"/>
          <p:cNvSpPr/>
          <p:nvPr/>
        </p:nvSpPr>
        <p:spPr>
          <a:xfrm>
            <a:off x="2279650" y="1916113"/>
            <a:ext cx="1835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79650" y="1259205"/>
            <a:ext cx="842137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571500" indent="-571500" algn="l" eaLnBrk="1" latinLnBrk="1" hangingPunct="1">
              <a:buFont typeface="Wingdings" panose="05000000000000000000" charset="0"/>
              <a:buChar char="u"/>
            </a:pP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本章讲</a:t>
            </a:r>
            <a:r>
              <a:rPr sz="3600" u="heavy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学习态度</a:t>
            </a: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sz="3600" u="heavy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虚心好虚</a:t>
            </a: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eaLnBrk="1" latinLnBrk="1" hangingPunct="1">
              <a:buFont typeface="Wingdings" panose="05000000000000000000" charset="0"/>
            </a:pP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eaLnBrk="1" latinLnBrk="1" hangingPunct="1">
              <a:buFont typeface="Wingdings" panose="05000000000000000000" charset="0"/>
            </a:pP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随时随地向一切人学习。不但要学习别人的长处，还要借鉴别人的短处，反省自己有没有类似的毛病。</a:t>
            </a: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571500" indent="-571500" algn="l" eaLnBrk="1" latinLnBrk="1" hangingPunct="1">
              <a:buFont typeface="Wingdings" panose="05000000000000000000" charset="0"/>
              <a:buChar char="u"/>
            </a:pP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eaLnBrk="1" latinLnBrk="1" hangingPunct="1">
              <a:buFont typeface="Wingdings" panose="05000000000000000000" charset="0"/>
            </a:pP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正确的学习态度：虚心求教，取长补短，改正不足。</a:t>
            </a: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idx="1"/>
          </p:nvPr>
        </p:nvSpPr>
        <p:spPr>
          <a:xfrm>
            <a:off x="1859280" y="1724025"/>
            <a:ext cx="9241790" cy="204597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⑩子在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川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上曰：“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逝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者如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斯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夫，不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舍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昼夜。”</a:t>
            </a:r>
            <a:endParaRPr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86021" name="Text Box 5"/>
          <p:cNvSpPr txBox="1"/>
          <p:nvPr/>
        </p:nvSpPr>
        <p:spPr>
          <a:xfrm>
            <a:off x="2753995" y="1202055"/>
            <a:ext cx="17310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河、河流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32" name="Rectangle 16"/>
          <p:cNvSpPr/>
          <p:nvPr/>
        </p:nvSpPr>
        <p:spPr>
          <a:xfrm>
            <a:off x="1800860" y="4057015"/>
            <a:ext cx="9230360" cy="119888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译文：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孔子在河边感叹道：“一去不复返的时光就像这河水一样，日夜不停。”   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" name="Text Box 6"/>
          <p:cNvSpPr txBox="1"/>
          <p:nvPr/>
        </p:nvSpPr>
        <p:spPr>
          <a:xfrm>
            <a:off x="8350885" y="1202055"/>
            <a:ext cx="16376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舍弃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疏通文意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5108575" y="1202055"/>
            <a:ext cx="12204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流逝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6631305" y="1202055"/>
            <a:ext cx="16376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这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60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2" grpId="0" bldLvl="0" animBg="1"/>
      <p:bldP spid="19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8"/>
          <p:cNvSpPr/>
          <p:nvPr/>
        </p:nvSpPr>
        <p:spPr>
          <a:xfrm>
            <a:off x="2279650" y="1916113"/>
            <a:ext cx="1835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79650" y="1259205"/>
            <a:ext cx="842137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571500" indent="-571500" algn="l" eaLnBrk="1" latinLnBrk="1" hangingPunct="1">
              <a:buFont typeface="Wingdings" panose="05000000000000000000" charset="0"/>
              <a:buChar char="u"/>
            </a:pP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本章讲时光易逝，应</a:t>
            </a:r>
            <a:r>
              <a:rPr sz="3600" u="heavy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珍惜时间</a:t>
            </a: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571500" indent="-571500" algn="l" eaLnBrk="1" latinLnBrk="1" hangingPunct="1">
              <a:buFont typeface="Wingdings" panose="05000000000000000000" charset="0"/>
              <a:buChar char="u"/>
            </a:pP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eaLnBrk="1" latinLnBrk="1" hangingPunct="1">
              <a:buFont typeface="Wingdings" panose="05000000000000000000" charset="0"/>
            </a:pP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对时光流逝的慨叹，实际上是劝人们要珍惜时光。</a:t>
            </a: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571500" indent="-571500" algn="l" eaLnBrk="1" latinLnBrk="1" hangingPunct="1">
              <a:buFont typeface="Wingdings" panose="05000000000000000000" charset="0"/>
              <a:buChar char="u"/>
            </a:pP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eaLnBrk="1" latinLnBrk="1" hangingPunct="1">
              <a:buFont typeface="Wingdings" panose="05000000000000000000" charset="0"/>
              <a:buChar char="u"/>
            </a:pP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本章运用了什么修辞？</a:t>
            </a: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eaLnBrk="1" latinLnBrk="1" hangingPunct="1">
              <a:buFont typeface="Wingdings" panose="05000000000000000000" charset="0"/>
            </a:pP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比喻。</a:t>
            </a: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用流水日夜不停、一去不返</a:t>
            </a:r>
            <a:r>
              <a:rPr sz="3600" u="heavy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比喻时间的飞逝，指明时间的宝贵</a:t>
            </a: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idx="1"/>
          </p:nvPr>
        </p:nvSpPr>
        <p:spPr>
          <a:xfrm>
            <a:off x="1925320" y="1657985"/>
            <a:ext cx="9241790" cy="204597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⑪子曰：“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三军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 可夺帅也，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匹夫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 不可夺志</a:t>
            </a:r>
            <a:endParaRPr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也。”</a:t>
            </a:r>
            <a:endParaRPr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86021" name="Text Box 5"/>
          <p:cNvSpPr txBox="1"/>
          <p:nvPr/>
        </p:nvSpPr>
        <p:spPr>
          <a:xfrm>
            <a:off x="3982085" y="1202055"/>
            <a:ext cx="17310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军队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32" name="Rectangle 16"/>
          <p:cNvSpPr/>
          <p:nvPr/>
        </p:nvSpPr>
        <p:spPr>
          <a:xfrm>
            <a:off x="1800860" y="4057015"/>
            <a:ext cx="9230360" cy="175323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译文：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孔子说：“军队的主帅可以改变，普通人的志气却不可改变。” 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疏通文意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7263765" y="1202055"/>
            <a:ext cx="21088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普通人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60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8"/>
          <p:cNvSpPr/>
          <p:nvPr/>
        </p:nvSpPr>
        <p:spPr>
          <a:xfrm>
            <a:off x="2279650" y="1916113"/>
            <a:ext cx="1835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79650" y="1259205"/>
            <a:ext cx="842137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571500" indent="-571500" algn="l" eaLnBrk="1" latinLnBrk="1" hangingPunct="1">
              <a:buFont typeface="Wingdings" panose="05000000000000000000" charset="0"/>
              <a:buChar char="u"/>
            </a:pP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本章讲一个人应当</a:t>
            </a:r>
            <a:r>
              <a:rPr sz="3600" u="heavy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坚定信念、矢志不渝</a:t>
            </a: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571500" indent="-571500" algn="l" eaLnBrk="1" latinLnBrk="1" hangingPunct="1">
              <a:buFont typeface="Wingdings" panose="05000000000000000000" charset="0"/>
              <a:buChar char="u"/>
            </a:pP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eaLnBrk="1" latinLnBrk="1" hangingPunct="1">
              <a:buFont typeface="Wingdings" panose="05000000000000000000" charset="0"/>
            </a:pP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eaLnBrk="1" latinLnBrk="1" hangingPunct="1">
              <a:buFont typeface="Wingdings" panose="05000000000000000000" charset="0"/>
            </a:pP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人一定要有志气、品格。在任何时候、任何情况下都不能改变自己的心志，应该坚定信念、矢志不渝。</a:t>
            </a: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6621" name="文本框 196620"/>
          <p:cNvSpPr txBox="1"/>
          <p:nvPr/>
        </p:nvSpPr>
        <p:spPr>
          <a:xfrm>
            <a:off x="8646795" y="647700"/>
            <a:ext cx="95250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1" err="1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shí</a:t>
            </a:r>
            <a:endParaRPr lang="en-US" altLang="zh-CN" sz="4000" b="1" err="1">
              <a:solidFill>
                <a:srgbClr val="C0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6622" name="文本框 196621"/>
          <p:cNvSpPr txBox="1"/>
          <p:nvPr/>
        </p:nvSpPr>
        <p:spPr>
          <a:xfrm>
            <a:off x="2849245" y="2374583"/>
            <a:ext cx="6959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1" err="1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yú</a:t>
            </a:r>
            <a:endParaRPr lang="en-US" altLang="zh-CN" sz="4000" b="1" err="1">
              <a:solidFill>
                <a:srgbClr val="C0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idx="1"/>
          </p:nvPr>
        </p:nvSpPr>
        <p:spPr>
          <a:xfrm>
            <a:off x="1934845" y="1610995"/>
            <a:ext cx="9241790" cy="204597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⑫子夏曰：“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博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学  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而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笃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志，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切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问  而近思，</a:t>
            </a:r>
            <a:endParaRPr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仁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在其中矣”</a:t>
            </a:r>
            <a:endParaRPr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86021" name="Text Box 5"/>
          <p:cNvSpPr txBox="1"/>
          <p:nvPr/>
        </p:nvSpPr>
        <p:spPr>
          <a:xfrm>
            <a:off x="4388485" y="1202055"/>
            <a:ext cx="17310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广泛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6032" name="Rectangle 16"/>
          <p:cNvSpPr/>
          <p:nvPr/>
        </p:nvSpPr>
        <p:spPr>
          <a:xfrm>
            <a:off x="1810385" y="4057015"/>
            <a:ext cx="9230360" cy="23069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5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译文：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子夏说：“广泛地学习，坚守自己的志向，遇不明事能恳切地向别人发问，多考虑当前的问题，仁德就在其中了。” 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165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疏通文意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5274310" y="2270125"/>
            <a:ext cx="21088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表并列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6336665" y="1202055"/>
            <a:ext cx="21088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坚守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7726680" y="1202055"/>
            <a:ext cx="21088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恳切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1810385" y="2454275"/>
            <a:ext cx="21088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ts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仁德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60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2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8"/>
          <p:cNvSpPr/>
          <p:nvPr/>
        </p:nvSpPr>
        <p:spPr>
          <a:xfrm>
            <a:off x="2279650" y="1916113"/>
            <a:ext cx="1835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24380" y="1155700"/>
            <a:ext cx="842137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571500" indent="-571500" algn="l" eaLnBrk="1" latinLnBrk="1" hangingPunct="1">
              <a:buFont typeface="Wingdings" panose="05000000000000000000" charset="0"/>
              <a:buChar char="u"/>
            </a:pP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本章讲</a:t>
            </a:r>
            <a:r>
              <a:rPr sz="3600" u="heavy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个人修养</a:t>
            </a: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：坚定信念、广泛学习。</a:t>
            </a: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571500" indent="-571500" algn="l" eaLnBrk="1" latinLnBrk="1" hangingPunct="1">
              <a:buFont typeface="Wingdings" panose="05000000000000000000" charset="0"/>
              <a:buChar char="u"/>
            </a:pP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571500" indent="-571500" algn="l" eaLnBrk="1" latinLnBrk="1" hangingPunct="1">
              <a:buFont typeface="Wingdings" panose="05000000000000000000" charset="0"/>
              <a:buChar char="u"/>
            </a:pP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孔子“仁”的儒家思想表现在：博学而笃志，切问而近思。</a:t>
            </a: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eaLnBrk="1" latinLnBrk="1" hangingPunct="1">
              <a:buFont typeface="Wingdings" panose="05000000000000000000" charset="0"/>
              <a:buChar char="u"/>
            </a:pP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eaLnBrk="1" latinLnBrk="1" hangingPunct="1">
              <a:buFont typeface="Wingdings" panose="05000000000000000000" charset="0"/>
            </a:pP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既要广博地学习，又要有坚定的志向，既要多提问题，又要多想与自己的实际情况密切相关的事情。</a:t>
            </a: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8"/>
          <p:cNvSpPr/>
          <p:nvPr/>
        </p:nvSpPr>
        <p:spPr>
          <a:xfrm>
            <a:off x="2279650" y="1916113"/>
            <a:ext cx="1835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85315" y="1750695"/>
            <a:ext cx="884618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1" latinLnBrk="1" hangingPunct="1">
              <a:lnSpc>
                <a:spcPct val="150000"/>
              </a:lnSpc>
              <a:buFont typeface="Wingdings" panose="05000000000000000000" charset="0"/>
            </a:pP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1、你喜欢哪一则?</a:t>
            </a: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eaLnBrk="1" latinLnBrk="1" hangingPunct="1">
              <a:lnSpc>
                <a:spcPct val="150000"/>
              </a:lnSpc>
              <a:buFont typeface="Wingdings" panose="05000000000000000000" charset="0"/>
            </a:pP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2、你觉得哪一则对你启发最大?</a:t>
            </a: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eaLnBrk="1" latinLnBrk="1" hangingPunct="1">
              <a:lnSpc>
                <a:spcPct val="150000"/>
              </a:lnSpc>
              <a:buFont typeface="Wingdings" panose="05000000000000000000" charset="0"/>
            </a:pP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3、你觉得怎样才能真正学到知识?</a:t>
            </a: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eaLnBrk="1" latinLnBrk="1" hangingPunct="1">
              <a:lnSpc>
                <a:spcPct val="150000"/>
              </a:lnSpc>
              <a:buFont typeface="Wingdings" panose="05000000000000000000" charset="0"/>
            </a:pPr>
            <a:r>
              <a:rPr sz="360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4、你还知道哪些指导我们如何学习的名言?</a:t>
            </a:r>
            <a:endParaRPr sz="360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4585" name="图片 24584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5250" y="622935"/>
            <a:ext cx="1511300" cy="703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3235" name="Picture 8" descr="20051282228543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7765" y="117475"/>
            <a:ext cx="5144770" cy="3129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3236" name="Text Box 9"/>
          <p:cNvSpPr txBox="1"/>
          <p:nvPr/>
        </p:nvSpPr>
        <p:spPr>
          <a:xfrm>
            <a:off x="6163945" y="2753995"/>
            <a:ext cx="5364480" cy="7067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ctr">
              <a:buClrTx/>
              <a:buSzTx/>
              <a:buFontTx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孔庙—祭祀孔子的地方</a:t>
            </a:r>
            <a:endParaRPr lang="zh-CN" altLang="en-US" sz="40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23237" name="Text Box 2"/>
          <p:cNvSpPr txBox="1"/>
          <p:nvPr/>
        </p:nvSpPr>
        <p:spPr>
          <a:xfrm>
            <a:off x="509905" y="117475"/>
            <a:ext cx="54895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山东曲阜“三孔”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223239" name="Picture 5" descr="2122780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6800" y="3460750"/>
            <a:ext cx="5381625" cy="3345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3240" name="Text Box 6"/>
          <p:cNvSpPr txBox="1"/>
          <p:nvPr/>
        </p:nvSpPr>
        <p:spPr>
          <a:xfrm>
            <a:off x="7037070" y="6097270"/>
            <a:ext cx="4133215" cy="768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孔林—孔子墓地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itchFamily="1" charset="-122"/>
            </a:endParaRPr>
          </a:p>
        </p:txBody>
      </p:sp>
      <p:pic>
        <p:nvPicPr>
          <p:cNvPr id="223242" name="Picture 11" descr="kf02"/>
          <p:cNvPicPr/>
          <p:nvPr/>
        </p:nvPicPr>
        <p:blipFill>
          <a:blip r:embed="rId3"/>
          <a:stretch>
            <a:fillRect/>
          </a:stretch>
        </p:blipFill>
        <p:spPr>
          <a:xfrm>
            <a:off x="344170" y="1026795"/>
            <a:ext cx="4648200" cy="5070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3243" name="Text Box 12"/>
          <p:cNvSpPr txBox="1"/>
          <p:nvPr/>
        </p:nvSpPr>
        <p:spPr>
          <a:xfrm>
            <a:off x="425450" y="5667375"/>
            <a:ext cx="4023360" cy="11982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ctr">
              <a:buClrTx/>
              <a:buSzTx/>
              <a:buFontTx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孔府—孔子嫡系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ctr">
              <a:buClrTx/>
              <a:buSzTx/>
              <a:buFontTx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子孙居住地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3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3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3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43" grpId="0" animBg="1"/>
      <p:bldP spid="223236" grpId="0" bldLvl="0" animBg="1"/>
      <p:bldP spid="22324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 noRot="1"/>
          </p:cNvSpPr>
          <p:nvPr>
            <p:ph type="title"/>
          </p:nvPr>
        </p:nvSpPr>
        <p:spPr>
          <a:xfrm>
            <a:off x="3091815" y="481965"/>
            <a:ext cx="5167630" cy="50038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7030A0"/>
                </a:solidFill>
                <a:uFillTx/>
              </a:rPr>
              <a:t>成语归纳</a:t>
            </a:r>
            <a:endParaRPr lang="zh-CN" altLang="en-US" b="1" dirty="0">
              <a:solidFill>
                <a:srgbClr val="7030A0"/>
              </a:solidFill>
              <a:uFillTx/>
            </a:endParaRPr>
          </a:p>
        </p:txBody>
      </p:sp>
      <p:sp>
        <p:nvSpPr>
          <p:cNvPr id="31747" name="Rectangle 3"/>
          <p:cNvSpPr>
            <a:spLocks noGrp="1" noRot="1"/>
          </p:cNvSpPr>
          <p:nvPr>
            <p:ph idx="1"/>
          </p:nvPr>
        </p:nvSpPr>
        <p:spPr>
          <a:xfrm>
            <a:off x="416560" y="1646555"/>
            <a:ext cx="4606925" cy="5526405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不亦乐乎      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 三省吾身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三十而立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温故知新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不舍昼夜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algn="l" eaLnBrk="1" hangingPunct="1"/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三人行，必有我师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algn="l" eaLnBrk="1" hangingPunct="1"/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匹夫不可夺其志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algn="l" eaLnBrk="1" hangingPunct="1"/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algn="l" eaLnBrk="1" hangingPunct="1"/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algn="l" eaLnBrk="1" hangingPunct="1"/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algn="l" eaLnBrk="1" hangingPunct="1"/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31748" name="Picture 9" descr="2007918135318331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3355" y="1646555"/>
            <a:ext cx="4477385" cy="2583180"/>
          </a:xfrm>
          <a:prstGeom prst="rect">
            <a:avLst/>
          </a:prstGeom>
          <a:noFill/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Rectangle 3"/>
          <p:cNvSpPr>
            <a:spLocks noGrp="1" noRot="1"/>
          </p:cNvSpPr>
          <p:nvPr/>
        </p:nvSpPr>
        <p:spPr>
          <a:xfrm>
            <a:off x="8716010" y="982345"/>
            <a:ext cx="2978150" cy="560260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/>
            <a:endParaRPr lang="zh-CN" altLang="en-US" sz="2400" b="1" dirty="0">
              <a:solidFill>
                <a:srgbClr val="0000FF"/>
              </a:solidFill>
            </a:endParaRPr>
          </a:p>
          <a:p>
            <a:pPr algn="l" eaLnBrk="1" hangingPunct="1"/>
            <a:r>
              <a:rPr lang="zh-CN" altLang="en-US" sz="3600" kern="0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逝者如斯</a:t>
            </a:r>
            <a:endParaRPr lang="zh-CN" altLang="en-US" sz="3600" b="1" kern="0" dirty="0">
              <a:solidFill>
                <a:srgbClr val="0000FF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algn="l" eaLnBrk="1" hangingPunct="1"/>
            <a:r>
              <a:rPr lang="zh-CN" altLang="en-US" sz="3600" b="1" kern="0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四十不惑</a:t>
            </a:r>
            <a:endParaRPr lang="zh-CN" altLang="en-US" sz="3600" b="1" kern="0" dirty="0">
              <a:solidFill>
                <a:srgbClr val="0000FF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algn="l" eaLnBrk="1" hangingPunct="1"/>
            <a:r>
              <a:rPr lang="zh-CN" altLang="en-US" sz="3600" b="1" kern="0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随心所欲</a:t>
            </a:r>
            <a:endParaRPr lang="zh-CN" altLang="en-US" sz="3600" b="1" kern="0" dirty="0">
              <a:solidFill>
                <a:srgbClr val="0000FF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algn="l" eaLnBrk="1" hangingPunct="1"/>
            <a:r>
              <a:rPr lang="zh-CN" altLang="en-US" sz="3600" b="1" kern="0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箪食瓢饮</a:t>
            </a:r>
            <a:endParaRPr lang="zh-CN" altLang="en-US" sz="3600" b="1" kern="0" dirty="0">
              <a:solidFill>
                <a:srgbClr val="0000FF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algn="l" eaLnBrk="1" hangingPunct="1"/>
            <a:r>
              <a:rPr lang="zh-CN" altLang="en-US" sz="3600" b="1" kern="0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博学笃志</a:t>
            </a:r>
            <a:endParaRPr lang="zh-CN" altLang="en-US" sz="3600" b="1" kern="0" dirty="0">
              <a:solidFill>
                <a:srgbClr val="0000FF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algn="l" eaLnBrk="1" hangingPunct="1"/>
            <a:r>
              <a:rPr lang="zh-CN" altLang="en-US" sz="3600" b="1" kern="0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切问近思        </a:t>
            </a:r>
            <a:endParaRPr lang="zh-CN" altLang="en-US" sz="3600" b="1" kern="0" dirty="0">
              <a:solidFill>
                <a:srgbClr val="0000FF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algn="l" eaLnBrk="1" hangingPunct="1"/>
            <a:r>
              <a:rPr lang="zh-CN" altLang="en-US" sz="3600" b="1" kern="0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择善而从</a:t>
            </a:r>
            <a:endParaRPr lang="zh-CN" altLang="en-US" sz="3600" b="1" kern="0" dirty="0">
              <a:solidFill>
                <a:srgbClr val="0000FF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algn="l" eaLnBrk="1" hangingPunct="1"/>
            <a:endParaRPr lang="zh-CN" altLang="en-US" sz="2400" b="1" dirty="0">
              <a:solidFill>
                <a:srgbClr val="0000FF"/>
              </a:solidFill>
              <a:sym typeface="+mn-ea"/>
            </a:endParaRPr>
          </a:p>
          <a:p>
            <a:pPr algn="l" eaLnBrk="1" hangingPunct="1"/>
            <a:endParaRPr lang="zh-CN" altLang="en-US" sz="2400" b="1" dirty="0">
              <a:solidFill>
                <a:srgbClr val="0000FF"/>
              </a:solidFill>
              <a:sym typeface="+mn-ea"/>
            </a:endParaRPr>
          </a:p>
          <a:p>
            <a:pPr algn="l" eaLnBrk="1" hangingPunct="1"/>
            <a:endParaRPr lang="zh-CN" altLang="en-US" sz="2400" b="1" dirty="0">
              <a:solidFill>
                <a:srgbClr val="0000FF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uiExpand="1" build="p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/>
          <p:nvPr/>
        </p:nvSpPr>
        <p:spPr>
          <a:xfrm>
            <a:off x="1703388" y="6308725"/>
            <a:ext cx="1728787" cy="288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1" dirty="0"/>
          </a:p>
        </p:txBody>
      </p:sp>
      <p:sp>
        <p:nvSpPr>
          <p:cNvPr id="32771" name="Text Box 3"/>
          <p:cNvSpPr txBox="1"/>
          <p:nvPr/>
        </p:nvSpPr>
        <p:spPr>
          <a:xfrm>
            <a:off x="2018348" y="938213"/>
            <a:ext cx="8575040" cy="26149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1</a:t>
            </a:r>
            <a:r>
              <a:rPr lang="zh-CN" altLang="en-US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、学而时习之，不亦说乎？（第一章）</a:t>
            </a:r>
            <a:endParaRPr lang="zh-CN" altLang="en-US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2</a:t>
            </a:r>
            <a:r>
              <a:rPr lang="zh-CN" altLang="en-US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、温故而知新，可以为师矣。（第四章）</a:t>
            </a:r>
            <a:endParaRPr lang="zh-CN" altLang="en-US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3</a:t>
            </a:r>
            <a:r>
              <a:rPr lang="zh-CN" altLang="en-US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、学而不思则罔，思而不学则殆。（第五章）</a:t>
            </a:r>
            <a:endParaRPr lang="zh-CN" altLang="en-US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4</a:t>
            </a:r>
            <a:r>
              <a:rPr lang="zh-CN" altLang="en-US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、博学而笃志，切问而近思（第十二章）</a:t>
            </a:r>
            <a:endParaRPr lang="zh-CN" altLang="en-US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2772" name="Text Box 4"/>
          <p:cNvSpPr txBox="1"/>
          <p:nvPr/>
        </p:nvSpPr>
        <p:spPr>
          <a:xfrm>
            <a:off x="4096385" y="147320"/>
            <a:ext cx="301752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 dirty="0">
                <a:solidFill>
                  <a:srgbClr val="FF0000"/>
                </a:solidFill>
                <a:ea typeface="楷体_GB2312" pitchFamily="49" charset="-122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学习方法：</a:t>
            </a:r>
            <a:endParaRPr lang="zh-CN" altLang="en-US" sz="4000" b="1" dirty="0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33795" name="Text Box 3"/>
          <p:cNvSpPr txBox="1"/>
          <p:nvPr/>
        </p:nvSpPr>
        <p:spPr>
          <a:xfrm>
            <a:off x="1724025" y="3215640"/>
            <a:ext cx="9164320" cy="4053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学习态度：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lvl="0" algn="l" eaLnBrk="1" hangingPunct="1">
              <a:buClrTx/>
              <a:buSzTx/>
              <a:buNone/>
            </a:pPr>
            <a:r>
              <a:rPr lang="en-US" altLang="zh-CN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1、知之者不如好之者，好之者不如乐之者。（第七章）</a:t>
            </a:r>
            <a:endParaRPr lang="en-US" altLang="zh-CN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lvl="0" algn="l" eaLnBrk="1" hangingPunct="1">
              <a:buClrTx/>
              <a:buSzTx/>
              <a:buNone/>
            </a:pPr>
            <a:r>
              <a:rPr lang="en-US" altLang="zh-CN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2、三人行，必有我师焉。择其善者而从之，其不善者而改之。                                 （第九章）</a:t>
            </a:r>
            <a:endParaRPr lang="en-US" altLang="zh-CN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lvl="0" algn="l" eaLnBrk="1" hangingPunct="1">
              <a:buClrTx/>
              <a:buSzTx/>
              <a:buNone/>
            </a:pPr>
            <a:r>
              <a:rPr lang="en-US" altLang="zh-CN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3、逝者如斯夫，不舍昼夜。      （第十章）</a:t>
            </a:r>
            <a:endParaRPr lang="en-US" altLang="zh-CN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lvl="0" algn="l" eaLnBrk="1" hangingPunct="1">
              <a:buClrTx/>
              <a:buSzTx/>
              <a:buNone/>
            </a:pPr>
            <a:endParaRPr lang="en-US" altLang="zh-CN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 noRot="1"/>
          </p:cNvSpPr>
          <p:nvPr>
            <p:ph type="title"/>
          </p:nvPr>
        </p:nvSpPr>
        <p:spPr>
          <a:xfrm>
            <a:off x="4038600" y="304800"/>
            <a:ext cx="3814763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修身做人</a:t>
            </a:r>
            <a:endParaRPr lang="zh-CN" altLang="en-US" dirty="0"/>
          </a:p>
        </p:txBody>
      </p:sp>
      <p:sp>
        <p:nvSpPr>
          <p:cNvPr id="34819" name="Rectangle 3"/>
          <p:cNvSpPr>
            <a:spLocks noGrp="1" noRot="1"/>
          </p:cNvSpPr>
          <p:nvPr>
            <p:ph idx="1"/>
          </p:nvPr>
        </p:nvSpPr>
        <p:spPr>
          <a:xfrm>
            <a:off x="1774825" y="1196975"/>
            <a:ext cx="8540750" cy="4194175"/>
          </a:xfrm>
        </p:spPr>
        <p:txBody>
          <a:bodyPr vert="horz" wrap="square" lIns="91440" tIns="45720" rIns="91440" bIns="45720" anchor="t"/>
          <a:p>
            <a:pPr eaLnBrk="1" hangingPunct="1"/>
            <a:endParaRPr lang="en-US" altLang="zh-CN" sz="3600" b="1" dirty="0">
              <a:solidFill>
                <a:srgbClr val="000C0C"/>
              </a:solidFill>
            </a:endParaRPr>
          </a:p>
          <a:p>
            <a:pPr eaLnBrk="1" hangingPunct="1"/>
            <a:endParaRPr lang="en-US" altLang="zh-CN" sz="3600" b="1" dirty="0">
              <a:solidFill>
                <a:srgbClr val="000C0C"/>
              </a:solidFill>
            </a:endParaRPr>
          </a:p>
        </p:txBody>
      </p:sp>
      <p:sp>
        <p:nvSpPr>
          <p:cNvPr id="34820" name="Text Box 4"/>
          <p:cNvSpPr txBox="1"/>
          <p:nvPr/>
        </p:nvSpPr>
        <p:spPr>
          <a:xfrm>
            <a:off x="1393190" y="755650"/>
            <a:ext cx="1018222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en-US" altLang="zh-CN" sz="3600" b="1" dirty="0">
              <a:solidFill>
                <a:srgbClr val="FF0000"/>
              </a:solidFill>
              <a:latin typeface="楷体_GB2312" pitchFamily="49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990099"/>
                </a:solidFill>
                <a:latin typeface="楷体_GB2312" pitchFamily="49" charset="-122"/>
                <a:ea typeface="黑体" panose="02010609060101010101" pitchFamily="2" charset="-122"/>
              </a:rPr>
              <a:t>   </a:t>
            </a:r>
            <a:endParaRPr lang="en-US" altLang="zh-CN" sz="3600" b="1" dirty="0">
              <a:solidFill>
                <a:srgbClr val="000C0C"/>
              </a:solidFill>
              <a:latin typeface="楷体_GB2312" pitchFamily="49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  1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、人不知而不愠，不亦君子乎（第一章）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  </a:t>
            </a: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、吾日三省吾身（第二章）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  </a:t>
            </a: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、吾十有五而志于学</a:t>
            </a:r>
            <a:r>
              <a:rPr lang="en-US" altLang="zh-CN" sz="3600" b="1" dirty="0">
                <a:solidFill>
                  <a:srgbClr val="0000FF"/>
                </a:solidFill>
                <a:ea typeface="黑体" panose="02010609060101010101" pitchFamily="2" charset="-122"/>
                <a:sym typeface="Arial" panose="020B0604020202020204" pitchFamily="34" charset="0"/>
              </a:rPr>
              <a:t>……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  <a:sym typeface="Arial" panose="020B0604020202020204" pitchFamily="34" charset="0"/>
              </a:rPr>
              <a:t>不逾矩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（第三章）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  </a:t>
            </a: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、人不堪其忧，回也不改其乐（第六章）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  </a:t>
            </a: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5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、不义而富且贵，于我如浮云（第八章）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  </a:t>
            </a:r>
            <a:r>
              <a:rPr lang="en-US" altLang="zh-CN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6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、三军可夺帅也，匹夫不可夺志也（第十一章）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en-US" altLang="zh-CN" sz="3600" dirty="0"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Picture 2"/>
          <p:cNvPicPr preferRelativeResize="0"/>
          <p:nvPr/>
        </p:nvPicPr>
        <p:blipFill>
          <a:blip r:embed="rId1">
            <a:lum bright="-12000" contrast="23999"/>
          </a:blip>
          <a:stretch>
            <a:fillRect/>
          </a:stretch>
        </p:blipFill>
        <p:spPr>
          <a:xfrm>
            <a:off x="1460500" y="1981835"/>
            <a:ext cx="9489440" cy="449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328420" y="1981835"/>
            <a:ext cx="9754235" cy="41694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ts val="5300"/>
              </a:lnSpc>
              <a:spcBef>
                <a:spcPts val="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+mj-lt"/>
                <a:cs typeface="+mj-cs"/>
              </a:rPr>
              <a:t>       本文通过师徒对话或借题发挥，一方面阐述了学习应该有谦虚好学的态度，勤学好问、实事求是的精神；另一方面也阐述了温故知新、学思结合、学以致用的学习方法，对后世教和学的理论有着深远的影响。</a:t>
            </a:r>
            <a:endParaRPr lang="zh-CN" altLang="en-US" sz="4000" b="1" dirty="0">
              <a:solidFill>
                <a:srgbClr val="FF0000"/>
              </a:solidFill>
              <a:uFillTx/>
              <a:latin typeface="+mj-lt"/>
              <a:cs typeface="+mj-cs"/>
            </a:endParaRPr>
          </a:p>
        </p:txBody>
      </p:sp>
      <p:sp>
        <p:nvSpPr>
          <p:cNvPr id="13317" name="文本框 4"/>
          <p:cNvSpPr txBox="1">
            <a:spLocks noChangeArrowheads="1"/>
          </p:cNvSpPr>
          <p:nvPr/>
        </p:nvSpPr>
        <p:spPr bwMode="auto">
          <a:xfrm>
            <a:off x="5142865" y="1007110"/>
            <a:ext cx="162687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>
              <a:spcBef>
                <a:spcPct val="50000"/>
              </a:spcBef>
              <a:buClrTx/>
              <a:buSzTx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+mj-lt"/>
                <a:cs typeface="+mj-cs"/>
              </a:rPr>
              <a:t>主   题</a:t>
            </a:r>
            <a:endParaRPr lang="zh-CN" altLang="en-US" sz="4000" b="1" dirty="0">
              <a:solidFill>
                <a:srgbClr val="0000FF"/>
              </a:solidFill>
              <a:uFillTx/>
              <a:latin typeface="+mj-lt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合作探究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9" name="椭圆 13"/>
          <p:cNvSpPr/>
          <p:nvPr/>
        </p:nvSpPr>
        <p:spPr>
          <a:xfrm>
            <a:off x="2424113" y="1916113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8200" name="椭圆 15"/>
          <p:cNvSpPr/>
          <p:nvPr/>
        </p:nvSpPr>
        <p:spPr>
          <a:xfrm>
            <a:off x="3143250" y="2349500"/>
            <a:ext cx="73025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8201" name="椭圆 16"/>
          <p:cNvSpPr/>
          <p:nvPr/>
        </p:nvSpPr>
        <p:spPr>
          <a:xfrm>
            <a:off x="3432175" y="2852738"/>
            <a:ext cx="71438" cy="71437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8202" name="椭圆 17"/>
          <p:cNvSpPr/>
          <p:nvPr/>
        </p:nvSpPr>
        <p:spPr>
          <a:xfrm>
            <a:off x="2208213" y="3284538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74545" y="1535430"/>
            <a:ext cx="926846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3600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3600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、通假字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）不亦说乎  </a:t>
            </a:r>
            <a:r>
              <a:rPr lang="en-US" altLang="zh-CN" sz="360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360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说”同“悦”，愉快。</a:t>
            </a:r>
            <a:endParaRPr lang="en-US" altLang="zh-CN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）十有五   </a:t>
            </a:r>
            <a:r>
              <a:rPr lang="en-US" altLang="zh-CN" sz="360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有</a:t>
            </a:r>
            <a:r>
              <a:rPr lang="zh-CN" altLang="en-US" sz="360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360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同“又”</a:t>
            </a:r>
            <a:r>
              <a:rPr lang="zh-CN" altLang="en-US" sz="360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360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用于整数和零数之间</a:t>
            </a:r>
            <a:r>
              <a:rPr lang="zh-CN" altLang="en-US" sz="360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zh-CN" altLang="en-US" sz="3600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文言积累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7" name="Rectangle 1"/>
          <p:cNvSpPr/>
          <p:nvPr/>
        </p:nvSpPr>
        <p:spPr>
          <a:xfrm>
            <a:off x="854393" y="975043"/>
            <a:ext cx="3449320" cy="590804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lnSpc>
                <a:spcPts val="5040"/>
              </a:lnSpc>
            </a:pPr>
            <a:r>
              <a:rPr lang="en-US" altLang="zh-CN" sz="3200" b="1" dirty="0">
                <a:solidFill>
                  <a:srgbClr val="00B05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2</a:t>
            </a:r>
            <a:r>
              <a:rPr lang="zh-CN" altLang="en-US" sz="3200" b="1" dirty="0">
                <a:solidFill>
                  <a:srgbClr val="00B05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、词类活用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黑体" panose="02010609060101010101" pitchFamily="2" charset="-122"/>
            </a:endParaRPr>
          </a:p>
          <a:p>
            <a:pPr algn="l">
              <a:lnSpc>
                <a:spcPts val="504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学而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时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习之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黑体" panose="02010609060101010101" pitchFamily="2" charset="-122"/>
            </a:endParaRPr>
          </a:p>
          <a:p>
            <a:pPr algn="l">
              <a:lnSpc>
                <a:spcPts val="504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吾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日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三省吾身 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黑体" panose="02010609060101010101" pitchFamily="2" charset="-122"/>
            </a:endParaRPr>
          </a:p>
          <a:p>
            <a:pPr algn="l">
              <a:lnSpc>
                <a:spcPts val="504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温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故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而知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新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黑体" panose="02010609060101010101" pitchFamily="2" charset="-122"/>
            </a:endParaRPr>
          </a:p>
          <a:p>
            <a:pPr algn="l">
              <a:lnSpc>
                <a:spcPts val="5040"/>
              </a:lnSpc>
            </a:pP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黑体" panose="02010609060101010101" pitchFamily="2" charset="-122"/>
            </a:endParaRPr>
          </a:p>
          <a:p>
            <a:pPr algn="l">
              <a:lnSpc>
                <a:spcPts val="504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好之者不如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乐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之者 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黑体" panose="02010609060101010101" pitchFamily="2" charset="-122"/>
            </a:endParaRPr>
          </a:p>
          <a:p>
            <a:pPr algn="l">
              <a:lnSpc>
                <a:spcPts val="504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传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不习乎 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黑体" panose="02010609060101010101" pitchFamily="2" charset="-122"/>
            </a:endParaRPr>
          </a:p>
          <a:p>
            <a:pPr algn="l">
              <a:lnSpc>
                <a:spcPts val="5040"/>
              </a:lnSpc>
            </a:pPr>
            <a:r>
              <a:rPr lang="zh-CN" altLang="en-US" sz="3200" dirty="0">
                <a:solidFill>
                  <a:srgbClr val="0000FF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饭</a:t>
            </a:r>
            <a:r>
              <a:rPr lang="zh-CN" altLang="en-US" sz="32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疏食饮水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黑体" panose="02010609060101010101" pitchFamily="2" charset="-122"/>
            </a:endParaRPr>
          </a:p>
          <a:p>
            <a:pPr algn="l">
              <a:lnSpc>
                <a:spcPts val="5040"/>
              </a:lnSpc>
            </a:pP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黑体" panose="02010609060101010101" pitchFamily="2" charset="-122"/>
            </a:endParaRPr>
          </a:p>
        </p:txBody>
      </p:sp>
      <p:sp>
        <p:nvSpPr>
          <p:cNvPr id="18434" name="Rectangle 2"/>
          <p:cNvSpPr/>
          <p:nvPr/>
        </p:nvSpPr>
        <p:spPr>
          <a:xfrm>
            <a:off x="3143250" y="1617980"/>
            <a:ext cx="858774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eaLnBrk="1" latinLnBrk="1" hangingPunct="1">
              <a:lnSpc>
                <a:spcPts val="5280"/>
              </a:lnSpc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时：名词作状语，按时</a:t>
            </a:r>
            <a:endParaRPr lang="zh-CN" altLang="en-US" sz="3200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  <a:p>
            <a:pPr algn="l" eaLnBrk="1" latinLnBrk="1" hangingPunct="1">
              <a:lnSpc>
                <a:spcPts val="528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   日：名词作状语，每天</a:t>
            </a:r>
            <a:endParaRPr lang="zh-CN" altLang="en-US" sz="3200" b="1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  <a:p>
            <a:pPr algn="l" eaLnBrk="1" latinLnBrk="1" hangingPunct="1">
              <a:lnSpc>
                <a:spcPts val="528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 故、新：形容词用作名词，分别译作旧的知识、新的体会</a:t>
            </a:r>
            <a:endParaRPr lang="en-US" altLang="zh-CN" sz="24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99" name="椭圆 13"/>
          <p:cNvSpPr/>
          <p:nvPr/>
        </p:nvSpPr>
        <p:spPr>
          <a:xfrm>
            <a:off x="2424113" y="1916113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8200" name="椭圆 15"/>
          <p:cNvSpPr/>
          <p:nvPr/>
        </p:nvSpPr>
        <p:spPr>
          <a:xfrm>
            <a:off x="3143250" y="2349500"/>
            <a:ext cx="73025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8201" name="椭圆 16"/>
          <p:cNvSpPr/>
          <p:nvPr/>
        </p:nvSpPr>
        <p:spPr>
          <a:xfrm>
            <a:off x="3432175" y="2852738"/>
            <a:ext cx="71438" cy="71437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8202" name="椭圆 17"/>
          <p:cNvSpPr/>
          <p:nvPr/>
        </p:nvSpPr>
        <p:spPr>
          <a:xfrm>
            <a:off x="2208213" y="3284538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文言积累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" name="Rectangle 2"/>
          <p:cNvSpPr/>
          <p:nvPr/>
        </p:nvSpPr>
        <p:spPr>
          <a:xfrm>
            <a:off x="3143250" y="4171951"/>
            <a:ext cx="858774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 eaLnBrk="1" latinLnBrk="1" hangingPunct="1">
              <a:lnSpc>
                <a:spcPts val="5280"/>
              </a:lnSpc>
            </a:pPr>
            <a:r>
              <a:rPr lang="en-US" altLang="zh-CN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          </a:t>
            </a: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乐：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形容词的意动用法，以……为快乐</a:t>
            </a:r>
            <a:endParaRPr lang="zh-CN" altLang="en-US" sz="3200" b="1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  <a:p>
            <a:pPr algn="l" eaLnBrk="1" latinLnBrk="1" hangingPunct="1">
              <a:lnSpc>
                <a:spcPts val="5280"/>
              </a:lnSpc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传：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动词用作名词，老师传授的知识</a:t>
            </a:r>
            <a:endParaRPr lang="zh-CN" altLang="en-US" sz="3200" b="1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  <a:p>
            <a:pPr algn="l" eaLnBrk="1" latinLnBrk="1" hangingPunct="1">
              <a:lnSpc>
                <a:spcPts val="528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饭：名词作动词，吃饭</a:t>
            </a:r>
            <a:endParaRPr lang="en-US" altLang="zh-CN" sz="24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9" name="椭圆 13"/>
          <p:cNvSpPr/>
          <p:nvPr/>
        </p:nvSpPr>
        <p:spPr>
          <a:xfrm>
            <a:off x="2424113" y="1916113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8200" name="椭圆 15"/>
          <p:cNvSpPr/>
          <p:nvPr/>
        </p:nvSpPr>
        <p:spPr>
          <a:xfrm>
            <a:off x="3143250" y="2349500"/>
            <a:ext cx="73025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8201" name="椭圆 16"/>
          <p:cNvSpPr/>
          <p:nvPr/>
        </p:nvSpPr>
        <p:spPr>
          <a:xfrm>
            <a:off x="3432175" y="2852738"/>
            <a:ext cx="71438" cy="71437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8202" name="椭圆 17"/>
          <p:cNvSpPr/>
          <p:nvPr/>
        </p:nvSpPr>
        <p:spPr>
          <a:xfrm>
            <a:off x="2208213" y="3284538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67205" y="885190"/>
            <a:ext cx="9787255" cy="5285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ts val="4500"/>
              </a:lnSpc>
            </a:pPr>
            <a:r>
              <a:rPr lang="en-US" sz="3200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200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</a:t>
            </a:r>
            <a:r>
              <a:rPr sz="3200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文言句式</a:t>
            </a:r>
            <a:endParaRPr sz="3200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4500"/>
              </a:lnSpc>
            </a:pPr>
            <a:r>
              <a:rPr sz="320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省略句：</a:t>
            </a:r>
            <a:endParaRPr sz="3200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4500"/>
              </a:lnSpc>
            </a:pPr>
            <a:r>
              <a:rPr 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可以为师矣。</a:t>
            </a:r>
            <a:r>
              <a:rPr sz="3200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“以”后面省略代词“之”</a:t>
            </a:r>
            <a:endParaRPr sz="3200" dirty="0">
              <a:solidFill>
                <a:srgbClr val="C0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4500"/>
              </a:lnSpc>
              <a:buClrTx/>
              <a:buSzTx/>
              <a:buFontTx/>
            </a:pPr>
            <a:r>
              <a:rPr 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其不善者而改之。</a:t>
            </a:r>
            <a:r>
              <a:rPr sz="3200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句首省略动词“择”</a:t>
            </a:r>
            <a:endParaRPr sz="3200" dirty="0">
              <a:solidFill>
                <a:srgbClr val="C0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4500"/>
              </a:lnSpc>
              <a:buClrTx/>
              <a:buSzTx/>
              <a:buFontTx/>
            </a:pPr>
            <a:r>
              <a:rPr 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人不知而不愠”。</a:t>
            </a:r>
            <a:r>
              <a:rPr sz="3200" dirty="0">
                <a:solidFill>
                  <a:srgbClr val="C0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省略宾语“之”,可补充为“人不知(之)而不愠”</a:t>
            </a:r>
            <a:endParaRPr sz="3200" dirty="0">
              <a:solidFill>
                <a:srgbClr val="C0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4500"/>
              </a:lnSpc>
            </a:pPr>
            <a:r>
              <a:rPr sz="320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判断句：</a:t>
            </a:r>
            <a:endParaRPr sz="3200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4500"/>
              </a:lnSpc>
            </a:pPr>
            <a:r>
              <a:rPr 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贤哉，回也！</a:t>
            </a:r>
            <a:endParaRPr sz="3200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4500"/>
              </a:lnSpc>
            </a:pPr>
            <a:r>
              <a:rPr 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三军可夺帅也，匹夫不可夺志也。</a:t>
            </a:r>
            <a:endParaRPr sz="3200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文言积累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9" name="椭圆 13"/>
          <p:cNvSpPr/>
          <p:nvPr/>
        </p:nvSpPr>
        <p:spPr>
          <a:xfrm>
            <a:off x="2424113" y="1916113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8200" name="椭圆 15"/>
          <p:cNvSpPr/>
          <p:nvPr/>
        </p:nvSpPr>
        <p:spPr>
          <a:xfrm>
            <a:off x="3143250" y="2349500"/>
            <a:ext cx="73025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8201" name="椭圆 16"/>
          <p:cNvSpPr/>
          <p:nvPr/>
        </p:nvSpPr>
        <p:spPr>
          <a:xfrm>
            <a:off x="3432175" y="2852738"/>
            <a:ext cx="71438" cy="71437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8202" name="椭圆 17"/>
          <p:cNvSpPr/>
          <p:nvPr/>
        </p:nvSpPr>
        <p:spPr>
          <a:xfrm>
            <a:off x="2208213" y="3284538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243715" name="文本占位符 243714"/>
          <p:cNvSpPr>
            <a:spLocks noGrp="1" noRot="1"/>
          </p:cNvSpPr>
          <p:nvPr/>
        </p:nvSpPr>
        <p:spPr>
          <a:xfrm>
            <a:off x="882650" y="961390"/>
            <a:ext cx="4145915" cy="507619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rgbClr val="00B050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dirty="0">
                <a:solidFill>
                  <a:srgbClr val="00B050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、古今异义</a:t>
            </a:r>
            <a:endParaRPr lang="zh-CN" altLang="en-US" dirty="0">
              <a:solidFill>
                <a:srgbClr val="7030A0"/>
              </a:solidFill>
              <a:uFillTx/>
              <a:latin typeface="微软雅黑" panose="020B0503020204020204" charset="-122"/>
              <a:ea typeface="黑体" panose="02010609060101010101" pitchFamily="2" charset="-122"/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有</a:t>
            </a:r>
            <a:r>
              <a:rPr lang="zh-CN" altLang="en-US" b="1" dirty="0">
                <a:solidFill>
                  <a:srgbClr val="0000FF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朋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自远方来   </a:t>
            </a: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黑体" panose="02010609060101010101" pitchFamily="2" charset="-122"/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黑体" panose="02010609060101010101" pitchFamily="2" charset="-122"/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b="1" dirty="0">
                <a:solidFill>
                  <a:srgbClr val="0000FF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可以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为师矣</a:t>
            </a: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黑体" panose="02010609060101010101" pitchFamily="2" charset="-122"/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黑体" panose="02010609060101010101" pitchFamily="2" charset="-122"/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吾日三省吾身。</a:t>
            </a:r>
            <a:endParaRPr lang="zh-CN" altLang="en-US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algn="l" latinLnBrk="0">
              <a:lnSpc>
                <a:spcPts val="288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51780" y="1642745"/>
            <a:ext cx="47250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古义：</a:t>
            </a: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指志同道合的人</a:t>
            </a:r>
            <a:endParaRPr lang="zh-CN" altLang="en-US" sz="3200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今义：</a:t>
            </a: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朋友。</a:t>
            </a:r>
            <a:endParaRPr lang="zh-CN" altLang="en-US" sz="3200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03115" y="1889125"/>
            <a:ext cx="6007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solidFill>
                  <a:srgbClr val="C0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朋</a:t>
            </a:r>
            <a:endParaRPr lang="zh-CN" altLang="en-US" sz="3200" dirty="0">
              <a:solidFill>
                <a:srgbClr val="C0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32580" y="3357880"/>
            <a:ext cx="1376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solidFill>
                  <a:srgbClr val="C0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可以</a:t>
            </a:r>
            <a:endParaRPr lang="zh-CN" altLang="en-US" sz="3200" dirty="0">
              <a:solidFill>
                <a:srgbClr val="C0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29175" y="4869815"/>
            <a:ext cx="600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solidFill>
                  <a:srgbClr val="C0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三</a:t>
            </a:r>
            <a:endParaRPr lang="zh-CN" altLang="en-US" sz="2800">
              <a:solidFill>
                <a:srgbClr val="FF0000"/>
              </a:solidFill>
              <a:uFillTx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03825" y="3110865"/>
            <a:ext cx="72567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None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古</a:t>
            </a: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义：</a:t>
            </a: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两个词。可，可以。以，凭借；</a:t>
            </a:r>
            <a:endParaRPr lang="zh-CN" altLang="en-US" sz="3200" b="1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今义：</a:t>
            </a: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一个词。能够。</a:t>
            </a:r>
            <a:endParaRPr lang="zh-CN" altLang="en-US" sz="3200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57215" y="4560570"/>
            <a:ext cx="47250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None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古义：</a:t>
            </a: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多次。</a:t>
            </a:r>
            <a:endParaRPr lang="zh-CN" altLang="en-US" sz="3200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2" charset="-122"/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今义：</a:t>
            </a: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数词，三。</a:t>
            </a:r>
            <a:endParaRPr lang="zh-CN" altLang="en-US" sz="3200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1" name="AutoShape 6"/>
          <p:cNvSpPr/>
          <p:nvPr/>
        </p:nvSpPr>
        <p:spPr>
          <a:xfrm flipH="1">
            <a:off x="5203825" y="1797685"/>
            <a:ext cx="147955" cy="765810"/>
          </a:xfrm>
          <a:prstGeom prst="rightBrace">
            <a:avLst>
              <a:gd name="adj1" fmla="val 112446"/>
              <a:gd name="adj2" fmla="val 50000"/>
            </a:avLst>
          </a:prstGeom>
          <a:ln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p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AutoShape 6"/>
          <p:cNvSpPr/>
          <p:nvPr/>
        </p:nvSpPr>
        <p:spPr>
          <a:xfrm flipH="1">
            <a:off x="5055870" y="3266440"/>
            <a:ext cx="147955" cy="765810"/>
          </a:xfrm>
          <a:prstGeom prst="rightBrace">
            <a:avLst>
              <a:gd name="adj1" fmla="val 106008"/>
              <a:gd name="adj2" fmla="val 50000"/>
            </a:avLst>
          </a:prstGeom>
          <a:ln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p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AutoShape 6"/>
          <p:cNvSpPr/>
          <p:nvPr/>
        </p:nvSpPr>
        <p:spPr>
          <a:xfrm flipH="1">
            <a:off x="5509260" y="4747895"/>
            <a:ext cx="147955" cy="765810"/>
          </a:xfrm>
          <a:prstGeom prst="rightBrace">
            <a:avLst>
              <a:gd name="adj1" fmla="val 106008"/>
              <a:gd name="adj2" fmla="val 50000"/>
            </a:avLst>
          </a:prstGeom>
          <a:ln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p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文言积累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5" grpId="0" uiExpand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9" name="椭圆 13"/>
          <p:cNvSpPr/>
          <p:nvPr/>
        </p:nvSpPr>
        <p:spPr>
          <a:xfrm>
            <a:off x="2424113" y="1916113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8200" name="椭圆 15"/>
          <p:cNvSpPr/>
          <p:nvPr/>
        </p:nvSpPr>
        <p:spPr>
          <a:xfrm>
            <a:off x="3143250" y="2349500"/>
            <a:ext cx="73025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8201" name="椭圆 16"/>
          <p:cNvSpPr/>
          <p:nvPr/>
        </p:nvSpPr>
        <p:spPr>
          <a:xfrm>
            <a:off x="3432175" y="2852738"/>
            <a:ext cx="71438" cy="71437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8202" name="椭圆 17"/>
          <p:cNvSpPr/>
          <p:nvPr/>
        </p:nvSpPr>
        <p:spPr>
          <a:xfrm>
            <a:off x="2208213" y="3284538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243715" name="文本占位符 243714"/>
          <p:cNvSpPr>
            <a:spLocks noGrp="1" noRot="1"/>
          </p:cNvSpPr>
          <p:nvPr/>
        </p:nvSpPr>
        <p:spPr>
          <a:xfrm>
            <a:off x="882650" y="961390"/>
            <a:ext cx="4145915" cy="507619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dirty="0">
                <a:solidFill>
                  <a:srgbClr val="00B050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dirty="0">
                <a:solidFill>
                  <a:srgbClr val="00B050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、古今异义</a:t>
            </a:r>
            <a:endParaRPr lang="zh-CN" altLang="en-US" dirty="0">
              <a:solidFill>
                <a:srgbClr val="7030A0"/>
              </a:solidFill>
              <a:uFillTx/>
              <a:latin typeface="微软雅黑" panose="020B0503020204020204" charset="-122"/>
              <a:ea typeface="黑体" panose="02010609060101010101" pitchFamily="2" charset="-122"/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饭疏食饮水   </a:t>
            </a: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黑体" panose="02010609060101010101" pitchFamily="2" charset="-122"/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黑体" panose="02010609060101010101" pitchFamily="2" charset="-122"/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（5）饭疏食饮水</a:t>
            </a: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黑体" panose="02010609060101010101" pitchFamily="2" charset="-122"/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黑体" panose="02010609060101010101" pitchFamily="2" charset="-122"/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（6）匹夫不可夺志也</a:t>
            </a: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黑体" panose="02010609060101010101" pitchFamily="2" charset="-122"/>
              <a:sym typeface="+mn-ea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algn="l" latinLnBrk="0">
              <a:lnSpc>
                <a:spcPts val="288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51780" y="1642745"/>
            <a:ext cx="603885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古义：冷水。</a:t>
            </a:r>
            <a:endParaRPr lang="zh-CN" altLang="en-US" sz="3200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今义：无色无味无臭的液体。</a:t>
            </a:r>
            <a:endParaRPr lang="zh-CN" altLang="en-US" sz="3200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7705" y="1888490"/>
            <a:ext cx="6007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solidFill>
                  <a:srgbClr val="C0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水</a:t>
            </a:r>
            <a:endParaRPr lang="zh-CN" altLang="en-US" sz="3200" dirty="0">
              <a:solidFill>
                <a:srgbClr val="C0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97705" y="3357880"/>
            <a:ext cx="1376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solidFill>
                  <a:srgbClr val="C0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疏</a:t>
            </a:r>
            <a:endParaRPr lang="zh-CN" altLang="en-US" sz="3200" dirty="0">
              <a:solidFill>
                <a:srgbClr val="C0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29175" y="4838700"/>
            <a:ext cx="1045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solidFill>
                  <a:srgbClr val="C0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匹夫</a:t>
            </a:r>
            <a:endParaRPr lang="zh-CN" altLang="en-US" sz="3200" dirty="0">
              <a:solidFill>
                <a:srgbClr val="C0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03825" y="3110865"/>
            <a:ext cx="72567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None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古义：粗劣</a:t>
            </a:r>
            <a:endParaRPr lang="zh-CN" altLang="en-US" sz="3200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今义：疏通、疏散</a:t>
            </a:r>
            <a:endParaRPr lang="zh-CN" altLang="en-US" sz="3200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29020" y="4592320"/>
            <a:ext cx="62458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None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古义：普通人。</a:t>
            </a:r>
            <a:endParaRPr lang="zh-CN" altLang="en-US" sz="3200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今义：无学识、无智谋的人。</a:t>
            </a:r>
            <a:endParaRPr lang="zh-CN" altLang="en-US" sz="3200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</p:txBody>
      </p:sp>
      <p:sp>
        <p:nvSpPr>
          <p:cNvPr id="11" name="AutoShape 6"/>
          <p:cNvSpPr/>
          <p:nvPr/>
        </p:nvSpPr>
        <p:spPr>
          <a:xfrm flipH="1">
            <a:off x="5203825" y="1797685"/>
            <a:ext cx="147955" cy="765810"/>
          </a:xfrm>
          <a:prstGeom prst="rightBrace">
            <a:avLst>
              <a:gd name="adj1" fmla="val 112446"/>
              <a:gd name="adj2" fmla="val 50000"/>
            </a:avLst>
          </a:prstGeom>
          <a:ln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p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AutoShape 6"/>
          <p:cNvSpPr/>
          <p:nvPr/>
        </p:nvSpPr>
        <p:spPr>
          <a:xfrm flipH="1">
            <a:off x="5055870" y="3266440"/>
            <a:ext cx="147955" cy="765810"/>
          </a:xfrm>
          <a:prstGeom prst="rightBrace">
            <a:avLst>
              <a:gd name="adj1" fmla="val 106008"/>
              <a:gd name="adj2" fmla="val 50000"/>
            </a:avLst>
          </a:prstGeom>
          <a:ln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p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AutoShape 6"/>
          <p:cNvSpPr/>
          <p:nvPr/>
        </p:nvSpPr>
        <p:spPr>
          <a:xfrm flipH="1">
            <a:off x="5874385" y="4747895"/>
            <a:ext cx="147955" cy="765810"/>
          </a:xfrm>
          <a:prstGeom prst="rightBrace">
            <a:avLst>
              <a:gd name="adj1" fmla="val 106008"/>
              <a:gd name="adj2" fmla="val 50000"/>
            </a:avLst>
          </a:prstGeom>
          <a:ln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p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文言积累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5" grpId="0" uiExpand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9" name="椭圆 13"/>
          <p:cNvSpPr/>
          <p:nvPr/>
        </p:nvSpPr>
        <p:spPr>
          <a:xfrm>
            <a:off x="1828483" y="1888173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8200" name="椭圆 15"/>
          <p:cNvSpPr/>
          <p:nvPr/>
        </p:nvSpPr>
        <p:spPr>
          <a:xfrm>
            <a:off x="3143250" y="2349500"/>
            <a:ext cx="73025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8201" name="椭圆 16"/>
          <p:cNvSpPr/>
          <p:nvPr/>
        </p:nvSpPr>
        <p:spPr>
          <a:xfrm>
            <a:off x="3432175" y="2852738"/>
            <a:ext cx="71438" cy="71437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8202" name="椭圆 17"/>
          <p:cNvSpPr/>
          <p:nvPr/>
        </p:nvSpPr>
        <p:spPr>
          <a:xfrm>
            <a:off x="2208213" y="3284538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243715" name="文本占位符 243714"/>
          <p:cNvSpPr>
            <a:spLocks noGrp="1" noRot="1"/>
          </p:cNvSpPr>
          <p:nvPr/>
        </p:nvSpPr>
        <p:spPr>
          <a:xfrm>
            <a:off x="2801620" y="4084320"/>
            <a:ext cx="5756275" cy="239903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l">
              <a:lnSpc>
                <a:spcPts val="456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2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学而时习之</a:t>
            </a:r>
            <a:endParaRPr lang="zh-CN" altLang="en-US" sz="32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indent="0" algn="l">
              <a:lnSpc>
                <a:spcPts val="456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2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知之者不如好之者</a:t>
            </a:r>
            <a:endParaRPr lang="zh-CN" altLang="en-US" sz="32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indent="0" algn="l">
              <a:lnSpc>
                <a:spcPts val="456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2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曲肱而枕之</a:t>
            </a:r>
            <a:endParaRPr lang="zh-CN" altLang="en-US" sz="32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indent="0" algn="l">
              <a:lnSpc>
                <a:spcPts val="456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32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择其善者而从之</a:t>
            </a:r>
            <a:endParaRPr lang="zh-CN" altLang="en-US" sz="32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indent="0" algn="l">
              <a:lnSpc>
                <a:spcPts val="4560"/>
              </a:lnSpc>
              <a:spcBef>
                <a:spcPts val="0"/>
              </a:spcBef>
              <a:buNone/>
            </a:pPr>
            <a:endParaRPr lang="zh-CN" altLang="en-US" sz="28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indent="0" algn="l">
              <a:lnSpc>
                <a:spcPts val="4560"/>
              </a:lnSpc>
              <a:spcBef>
                <a:spcPts val="0"/>
              </a:spcBef>
              <a:buNone/>
            </a:pPr>
            <a:endParaRPr lang="zh-CN" altLang="en-US" sz="28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indent="0" algn="l">
              <a:lnSpc>
                <a:spcPts val="4560"/>
              </a:lnSpc>
              <a:spcBef>
                <a:spcPts val="0"/>
              </a:spcBef>
              <a:buNone/>
            </a:pPr>
            <a:endParaRPr lang="zh-CN" altLang="en-US" sz="28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indent="0" algn="l">
              <a:lnSpc>
                <a:spcPts val="4560"/>
              </a:lnSpc>
              <a:spcBef>
                <a:spcPts val="0"/>
              </a:spcBef>
              <a:buNone/>
            </a:pPr>
            <a:endParaRPr lang="zh-CN" altLang="en-US" sz="28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28800" y="5022850"/>
            <a:ext cx="895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uFillTx/>
                <a:latin typeface="+mn-lt"/>
                <a:ea typeface="黑体" panose="02010609060101010101" pitchFamily="2" charset="-122"/>
              </a:rPr>
              <a:t>之</a:t>
            </a:r>
            <a:endParaRPr lang="zh-CN" altLang="en-US" sz="2800">
              <a:solidFill>
                <a:srgbClr val="FF0000"/>
              </a:solidFill>
              <a:uFillTx/>
              <a:ea typeface="微软雅黑" panose="020B0503020204020204" charset="-122"/>
            </a:endParaRPr>
          </a:p>
        </p:txBody>
      </p:sp>
      <p:sp>
        <p:nvSpPr>
          <p:cNvPr id="11" name="AutoShape 6"/>
          <p:cNvSpPr/>
          <p:nvPr/>
        </p:nvSpPr>
        <p:spPr>
          <a:xfrm flipH="1">
            <a:off x="2580005" y="4197350"/>
            <a:ext cx="327660" cy="2194560"/>
          </a:xfrm>
          <a:prstGeom prst="rightBrace">
            <a:avLst>
              <a:gd name="adj1" fmla="val 112446"/>
              <a:gd name="adj2" fmla="val 50000"/>
            </a:avLst>
          </a:prstGeom>
          <a:ln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p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占位符 243714"/>
          <p:cNvSpPr>
            <a:spLocks noGrp="1" noRot="1"/>
          </p:cNvSpPr>
          <p:nvPr/>
        </p:nvSpPr>
        <p:spPr>
          <a:xfrm>
            <a:off x="2801620" y="1680845"/>
            <a:ext cx="5449570" cy="167703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l">
              <a:lnSpc>
                <a:spcPts val="454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（</a:t>
            </a:r>
            <a:r>
              <a:rPr lang="en-US" altLang="zh-CN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1</a:t>
            </a:r>
            <a:r>
              <a:rPr lang="zh-CN" altLang="en-US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）吾十有五而志于学</a:t>
            </a:r>
            <a:endParaRPr lang="zh-CN" altLang="en-US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indent="0" algn="l">
              <a:lnSpc>
                <a:spcPts val="454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于我如浮云</a:t>
            </a:r>
            <a:endParaRPr lang="zh-CN" altLang="en-US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indent="0" algn="l">
              <a:lnSpc>
                <a:spcPts val="454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己所不欲，勿施于人</a:t>
            </a:r>
            <a:endParaRPr lang="zh-CN" altLang="en-US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indent="0" algn="l">
              <a:lnSpc>
                <a:spcPts val="4540"/>
              </a:lnSpc>
              <a:spcBef>
                <a:spcPts val="0"/>
              </a:spcBef>
              <a:buNone/>
            </a:pPr>
            <a:endParaRPr lang="zh-CN" altLang="en-US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AutoShape 6"/>
          <p:cNvSpPr/>
          <p:nvPr/>
        </p:nvSpPr>
        <p:spPr>
          <a:xfrm flipH="1">
            <a:off x="2801620" y="1743710"/>
            <a:ext cx="203835" cy="1614170"/>
          </a:xfrm>
          <a:prstGeom prst="rightBrace">
            <a:avLst>
              <a:gd name="adj1" fmla="val 112446"/>
              <a:gd name="adj2" fmla="val 50000"/>
            </a:avLst>
          </a:prstGeom>
          <a:ln>
            <a:solidFill>
              <a:srgbClr val="7030A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p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05635" y="2340610"/>
            <a:ext cx="895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uFillTx/>
                <a:latin typeface="+mn-lt"/>
                <a:ea typeface="黑体" panose="02010609060101010101" pitchFamily="2" charset="-122"/>
              </a:rPr>
              <a:t>于</a:t>
            </a:r>
            <a:endParaRPr lang="zh-CN" altLang="en-US" sz="3200" dirty="0">
              <a:solidFill>
                <a:srgbClr val="FF0000"/>
              </a:solidFill>
              <a:uFillTx/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文言积累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24775" y="1631950"/>
            <a:ext cx="1001395" cy="183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4540"/>
              </a:lnSpc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在</a:t>
            </a:r>
            <a:endParaRPr lang="zh-CN" altLang="en-US" sz="3200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  <a:p>
            <a:pPr>
              <a:lnSpc>
                <a:spcPts val="4540"/>
              </a:lnSpc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对于</a:t>
            </a:r>
            <a:endParaRPr lang="zh-CN" altLang="en-US" sz="3200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  <a:p>
            <a:pPr>
              <a:lnSpc>
                <a:spcPts val="4540"/>
              </a:lnSpc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给</a:t>
            </a:r>
            <a:endParaRPr lang="zh-CN" altLang="en-US" sz="3200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75500" y="4084955"/>
            <a:ext cx="4800600" cy="24199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4540"/>
              </a:lnSpc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代词，它，指学过的内容</a:t>
            </a:r>
            <a:endParaRPr lang="zh-CN" altLang="en-US" sz="3200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  <a:p>
            <a:pPr>
              <a:lnSpc>
                <a:spcPts val="4540"/>
              </a:lnSpc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代词，它，</a:t>
            </a: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指</a:t>
            </a: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学问或事业</a:t>
            </a:r>
            <a:endParaRPr lang="zh-CN" altLang="en-US" sz="3200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  <a:p>
            <a:pPr>
              <a:lnSpc>
                <a:spcPts val="4540"/>
              </a:lnSpc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代词，它，指胳膊</a:t>
            </a:r>
            <a:endParaRPr lang="zh-CN" altLang="en-US" sz="3200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  <a:p>
            <a:pPr>
              <a:lnSpc>
                <a:spcPts val="4540"/>
              </a:lnSpc>
            </a:pPr>
            <a:r>
              <a:rPr lang="zh-CN" altLang="en-US" sz="3200" dirty="0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代词，它，指优点</a:t>
            </a:r>
            <a:endParaRPr lang="zh-CN" altLang="en-US" sz="3200" dirty="0">
              <a:solidFill>
                <a:srgbClr val="FF0000"/>
              </a:solidFill>
              <a:uFillTx/>
              <a:latin typeface="微软雅黑" panose="020B0503020204020204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65730" y="550545"/>
            <a:ext cx="184213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3600" dirty="0">
                <a:solidFill>
                  <a:srgbClr val="00B050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5</a:t>
            </a:r>
            <a:r>
              <a:rPr lang="zh-CN" altLang="en-US" sz="3600" dirty="0">
                <a:solidFill>
                  <a:srgbClr val="00B050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、虚词</a:t>
            </a:r>
            <a:endParaRPr lang="zh-CN" altLang="en-US" sz="3600" dirty="0">
              <a:solidFill>
                <a:srgbClr val="00B050"/>
              </a:solidFill>
              <a:uFillTx/>
              <a:latin typeface="微软雅黑" panose="020B0503020204020204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5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3"/>
          <p:cNvSpPr>
            <a:spLocks noGrp="1"/>
          </p:cNvSpPr>
          <p:nvPr>
            <p:ph type="body"/>
          </p:nvPr>
        </p:nvSpPr>
        <p:spPr>
          <a:xfrm>
            <a:off x="923290" y="1400810"/>
            <a:ext cx="10345420" cy="5100955"/>
          </a:xfrm>
        </p:spPr>
        <p:txBody>
          <a:bodyPr vert="horz" wrap="square" lIns="91440" tIns="45720" rIns="91440" bIns="45720" anchor="t"/>
          <a:p>
            <a:pPr marL="0" indent="0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（1）政治思想 </a:t>
            </a:r>
            <a:endParaRPr lang="zh-CN" altLang="en-US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b="1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孔子创立了以“仁”（即仁爱、爱人）为核心的道德学说，</a:t>
            </a:r>
            <a:r>
              <a:rPr lang="zh-CN" altLang="en-US" b="1" u="heavy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政治上主张“仁政”</a:t>
            </a:r>
            <a:r>
              <a:rPr lang="zh-CN" altLang="en-US" b="1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 “仁者爱人”、“克己复礼”。）他自己也是一个很善良的人，富有同情心，乐于助人，待人真诚、宽厚。“己所不欲，勿施于人”、“君子成人之美，不成人之恶” ，都是他的做人准则。 </a:t>
            </a:r>
            <a:endParaRPr lang="zh-CN" altLang="en-US" b="1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b="1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（2）教育思想</a:t>
            </a:r>
            <a:endParaRPr lang="zh-CN" altLang="en-US" b="1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重视教育的作用、提倡“有教无类”（一视同仁）、“诲人不倦”、“因材施教”</a:t>
            </a:r>
            <a:endParaRPr lang="zh-CN" altLang="en-US" b="1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00" name="Text Box 7"/>
          <p:cNvSpPr txBox="1"/>
          <p:nvPr/>
        </p:nvSpPr>
        <p:spPr>
          <a:xfrm>
            <a:off x="4358640" y="498475"/>
            <a:ext cx="39039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solidFill>
                  <a:srgbClr val="00B050"/>
                </a:solidFill>
                <a:uFillTx/>
                <a:latin typeface="楷体_GB2312" charset="0"/>
                <a:ea typeface="楷体_GB2312" pitchFamily="49" charset="-122"/>
              </a:rPr>
              <a:t>孔子思想</a:t>
            </a:r>
            <a:endParaRPr lang="zh-CN" altLang="en-US" sz="4000" b="1" dirty="0">
              <a:solidFill>
                <a:srgbClr val="00B050"/>
              </a:solidFill>
              <a:uFillTx/>
              <a:latin typeface="楷体_GB2312" charset="0"/>
              <a:ea typeface="楷体_GB2312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580" y="7556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作者简介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9" name="椭圆 13"/>
          <p:cNvSpPr/>
          <p:nvPr/>
        </p:nvSpPr>
        <p:spPr>
          <a:xfrm>
            <a:off x="2424113" y="1916113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8200" name="椭圆 15"/>
          <p:cNvSpPr/>
          <p:nvPr/>
        </p:nvSpPr>
        <p:spPr>
          <a:xfrm>
            <a:off x="3143250" y="2349500"/>
            <a:ext cx="73025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8201" name="椭圆 16"/>
          <p:cNvSpPr/>
          <p:nvPr/>
        </p:nvSpPr>
        <p:spPr>
          <a:xfrm>
            <a:off x="3432175" y="2852738"/>
            <a:ext cx="71438" cy="71437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8202" name="椭圆 17"/>
          <p:cNvSpPr/>
          <p:nvPr/>
        </p:nvSpPr>
        <p:spPr>
          <a:xfrm>
            <a:off x="2208213" y="3284538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63065" y="869315"/>
            <a:ext cx="9787255" cy="5862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1" hangingPunct="1">
              <a:lnSpc>
                <a:spcPts val="4500"/>
              </a:lnSpc>
            </a:pPr>
            <a:r>
              <a:rPr 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而的用法</a:t>
            </a:r>
            <a:endParaRPr lang="zh-CN" sz="32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 eaLnBrk="1" latinLnBrk="1" hangingPunct="1">
              <a:lnSpc>
                <a:spcPts val="4500"/>
              </a:lnSpc>
            </a:pPr>
            <a:r>
              <a:rPr sz="320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①表示并列</a:t>
            </a:r>
            <a:r>
              <a:rPr 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相当于“和”“与”；爱了而乐衷</a:t>
            </a:r>
            <a:r>
              <a:rPr 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皆丧心也</a:t>
            </a:r>
            <a:r>
              <a:rPr 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sz="3200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 eaLnBrk="1" latinLnBrk="1" hangingPunct="1">
              <a:lnSpc>
                <a:spcPts val="4500"/>
              </a:lnSpc>
            </a:pPr>
            <a:r>
              <a:rPr sz="320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②表示顺承</a:t>
            </a:r>
            <a:r>
              <a:rPr 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相当于“就”“才”；亡羊而补牢</a:t>
            </a:r>
            <a:r>
              <a:rPr 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未为迟也</a:t>
            </a:r>
            <a:r>
              <a:rPr 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r>
              <a:rPr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endParaRPr sz="3200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 eaLnBrk="1" latinLnBrk="1" hangingPunct="1">
              <a:lnSpc>
                <a:spcPts val="4500"/>
              </a:lnSpc>
            </a:pPr>
            <a:r>
              <a:rPr sz="320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③表示转折</a:t>
            </a:r>
            <a:r>
              <a:rPr 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相当于“却”“但是”；青取之于蓝而青于蓝</a:t>
            </a:r>
            <a:r>
              <a:rPr 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r>
              <a:rPr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endParaRPr sz="3200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 eaLnBrk="1" latinLnBrk="1" hangingPunct="1">
              <a:lnSpc>
                <a:spcPts val="4500"/>
              </a:lnSpc>
            </a:pPr>
            <a:r>
              <a:rPr sz="320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④表示修饰</a:t>
            </a:r>
            <a:r>
              <a:rPr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（方式、状态）</a:t>
            </a:r>
            <a:r>
              <a:rPr 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r>
              <a:rPr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endParaRPr sz="3200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 eaLnBrk="1" latinLnBrk="1" hangingPunct="1">
              <a:lnSpc>
                <a:spcPts val="4500"/>
              </a:lnSpc>
            </a:pPr>
            <a:r>
              <a:rPr sz="320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⑤表示假设</a:t>
            </a:r>
            <a:r>
              <a:rPr 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相当于“如果”；人而无信,不知其可也</a:t>
            </a:r>
            <a:r>
              <a:rPr 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sz="3200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 eaLnBrk="1" latinLnBrk="1" hangingPunct="1">
              <a:lnSpc>
                <a:spcPts val="4500"/>
              </a:lnSpc>
            </a:pPr>
            <a:r>
              <a:rPr sz="3200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⑥表示因果</a:t>
            </a:r>
            <a:r>
              <a:rPr 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相当于“因为</a:t>
            </a:r>
            <a:r>
              <a:rPr lang="en-US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……</a:t>
            </a:r>
            <a:r>
              <a:rPr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所以</a:t>
            </a:r>
            <a:r>
              <a:rPr lang="en-US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……</a:t>
            </a:r>
            <a:r>
              <a:rPr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sz="3200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zh-CN" sz="3200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文言积累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43250" y="224155"/>
            <a:ext cx="184213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3600" dirty="0">
                <a:solidFill>
                  <a:srgbClr val="00B050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5</a:t>
            </a:r>
            <a:r>
              <a:rPr lang="zh-CN" altLang="en-US" sz="3600" dirty="0">
                <a:solidFill>
                  <a:srgbClr val="00B050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、虚词</a:t>
            </a:r>
            <a:endParaRPr lang="zh-CN" altLang="en-US" sz="3600" dirty="0">
              <a:solidFill>
                <a:srgbClr val="00B050"/>
              </a:solidFill>
              <a:uFillTx/>
              <a:latin typeface="微软雅黑" panose="020B0503020204020204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矩形 68609"/>
          <p:cNvSpPr/>
          <p:nvPr/>
        </p:nvSpPr>
        <p:spPr>
          <a:xfrm>
            <a:off x="1174115" y="715010"/>
            <a:ext cx="9844405" cy="66160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424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判断下列句中“而”字的用法：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4240"/>
              </a:lnSpc>
            </a:pP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（</a:t>
            </a:r>
            <a:r>
              <a:rPr lang="en-US" altLang="x-none" sz="320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1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）人不知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而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不愠    （       ）</a:t>
            </a:r>
            <a:endParaRPr lang="zh-CN" altLang="en-US" sz="3200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4240"/>
              </a:lnSpc>
            </a:pP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（</a:t>
            </a:r>
            <a:r>
              <a:rPr lang="en-US" altLang="x-none" sz="320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2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）为人谋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而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不忠乎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       ）</a:t>
            </a:r>
            <a:endParaRPr lang="zh-CN" altLang="en-US" sz="3200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4240"/>
              </a:lnSpc>
            </a:pP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（</a:t>
            </a:r>
            <a:r>
              <a:rPr lang="en-US" altLang="x-none" sz="320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3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）与朋友交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而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不信乎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       ）</a:t>
            </a:r>
            <a:endParaRPr lang="zh-CN" altLang="en-US" sz="3200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4240"/>
              </a:lnSpc>
            </a:pP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（</a:t>
            </a:r>
            <a:r>
              <a:rPr lang="en-US" altLang="x-none" sz="320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4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）吾十有五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而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志于学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       ）</a:t>
            </a:r>
            <a:endParaRPr lang="zh-CN" altLang="en-US" sz="3200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4240"/>
              </a:lnSpc>
            </a:pP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（</a:t>
            </a:r>
            <a:r>
              <a:rPr lang="en-US" altLang="x-none" sz="320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5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）三十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而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立，四十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而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不惑</a:t>
            </a:r>
            <a:r>
              <a:rPr lang="en-US" altLang="zh-CN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……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       ）</a:t>
            </a:r>
            <a:endParaRPr lang="en-US" altLang="zh-CN" sz="3200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4240"/>
              </a:lnSpc>
            </a:pP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x-none" sz="320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6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）学而不思则罔，思而不学则殆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       ）</a:t>
            </a:r>
            <a:endParaRPr lang="zh-CN" altLang="en-US" sz="3200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4240"/>
              </a:lnSpc>
            </a:pP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x-none" sz="320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7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）曲肱而枕之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       ）</a:t>
            </a:r>
            <a:endParaRPr lang="zh-CN" altLang="en-US" sz="3200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4240"/>
              </a:lnSpc>
            </a:pP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x-none" sz="320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8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）不义而富且贵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       ）</a:t>
            </a:r>
            <a:endParaRPr lang="zh-CN" altLang="en-US" sz="3200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4240"/>
              </a:lnSpc>
            </a:pP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x-none" sz="320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9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）择其善者而从之，其不善者而改之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       ）</a:t>
            </a:r>
            <a:endParaRPr lang="zh-CN" altLang="en-US" sz="3200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4240"/>
              </a:lnSpc>
            </a:pP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x-none" sz="320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7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）博学而笃志，切问而近思        </a:t>
            </a:r>
            <a:r>
              <a:rPr lang="zh-CN" altLang="en-US" sz="3200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（       ）</a:t>
            </a:r>
            <a:endParaRPr lang="zh-CN" altLang="en-US" sz="3200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4240"/>
              </a:lnSpc>
            </a:pPr>
            <a:endParaRPr lang="zh-CN" altLang="en-US" sz="3200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8611" name="文本框 68610"/>
          <p:cNvSpPr txBox="1"/>
          <p:nvPr/>
        </p:nvSpPr>
        <p:spPr>
          <a:xfrm>
            <a:off x="5987733" y="1246188"/>
            <a:ext cx="28082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表转折</a:t>
            </a:r>
            <a:endParaRPr lang="zh-CN" altLang="en-US" sz="3200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68612" name="文本框 68611"/>
          <p:cNvSpPr txBox="1"/>
          <p:nvPr/>
        </p:nvSpPr>
        <p:spPr>
          <a:xfrm>
            <a:off x="5987733" y="1773555"/>
            <a:ext cx="28082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表转折</a:t>
            </a:r>
            <a:endParaRPr lang="zh-CN" altLang="en-US" sz="3200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68613" name="文本框 68612"/>
          <p:cNvSpPr txBox="1"/>
          <p:nvPr/>
        </p:nvSpPr>
        <p:spPr>
          <a:xfrm>
            <a:off x="5987415" y="2356803"/>
            <a:ext cx="280828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表转折</a:t>
            </a:r>
            <a:endParaRPr lang="zh-CN" altLang="en-US" sz="3200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68614" name="文本框 68613"/>
          <p:cNvSpPr txBox="1"/>
          <p:nvPr/>
        </p:nvSpPr>
        <p:spPr>
          <a:xfrm>
            <a:off x="5987415" y="2868930"/>
            <a:ext cx="280828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表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承接</a:t>
            </a:r>
            <a:endParaRPr lang="zh-CN" altLang="en-US" sz="3200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68615" name="文本框 68614"/>
          <p:cNvSpPr txBox="1"/>
          <p:nvPr/>
        </p:nvSpPr>
        <p:spPr>
          <a:xfrm>
            <a:off x="7893685" y="3452495"/>
            <a:ext cx="25158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表承接</a:t>
            </a:r>
            <a:endParaRPr lang="zh-CN" altLang="en-US" sz="3200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69635" name="文本框 69634"/>
          <p:cNvSpPr txBox="1"/>
          <p:nvPr/>
        </p:nvSpPr>
        <p:spPr>
          <a:xfrm>
            <a:off x="7978458" y="3941128"/>
            <a:ext cx="21605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表转折</a:t>
            </a:r>
            <a:endParaRPr lang="zh-CN" altLang="en-US" sz="3200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69636" name="文本框 69635"/>
          <p:cNvSpPr txBox="1"/>
          <p:nvPr/>
        </p:nvSpPr>
        <p:spPr>
          <a:xfrm>
            <a:off x="5987415" y="4525010"/>
            <a:ext cx="2463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表修饰</a:t>
            </a:r>
            <a:endParaRPr lang="zh-CN" altLang="en-US" sz="3200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69637" name="文本框 69636"/>
          <p:cNvSpPr txBox="1"/>
          <p:nvPr/>
        </p:nvSpPr>
        <p:spPr>
          <a:xfrm>
            <a:off x="5987733" y="5108258"/>
            <a:ext cx="20161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表承接</a:t>
            </a:r>
            <a:endParaRPr lang="zh-CN" altLang="en-US" sz="3200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69638" name="文本框 69637"/>
          <p:cNvSpPr txBox="1"/>
          <p:nvPr/>
        </p:nvSpPr>
        <p:spPr>
          <a:xfrm>
            <a:off x="8827135" y="5624195"/>
            <a:ext cx="2663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表承接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9639" name="文本框 69638"/>
          <p:cNvSpPr txBox="1"/>
          <p:nvPr/>
        </p:nvSpPr>
        <p:spPr>
          <a:xfrm>
            <a:off x="8796020" y="6137275"/>
            <a:ext cx="26949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表并列</a:t>
            </a:r>
            <a:endParaRPr lang="zh-CN" altLang="en-US" sz="3200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文言积累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68612" grpId="0"/>
      <p:bldP spid="68613" grpId="0"/>
      <p:bldP spid="68614" grpId="0"/>
      <p:bldP spid="68615" grpId="0"/>
      <p:bldP spid="69635" grpId="0"/>
      <p:bldP spid="69636" grpId="0"/>
      <p:bldP spid="69637" grpId="0"/>
      <p:bldP spid="69638" grpId="0"/>
      <p:bldP spid="6963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0882" name="Rectangle 2"/>
          <p:cNvSpPr>
            <a:spLocks noGrp="1"/>
          </p:cNvSpPr>
          <p:nvPr>
            <p:ph type="title"/>
          </p:nvPr>
        </p:nvSpPr>
        <p:spPr>
          <a:xfrm>
            <a:off x="3288030" y="245745"/>
            <a:ext cx="2771775" cy="692150"/>
          </a:xfrm>
        </p:spPr>
        <p:txBody>
          <a:bodyPr vert="horz" wrap="square" lIns="91440" tIns="45720" rIns="91440" bIns="45720" anchor="ctr"/>
          <a:p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理解性默写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50883" name="Rectangle 3"/>
          <p:cNvSpPr>
            <a:spLocks noGrp="1"/>
          </p:cNvSpPr>
          <p:nvPr>
            <p:ph type="body"/>
          </p:nvPr>
        </p:nvSpPr>
        <p:spPr>
          <a:xfrm>
            <a:off x="1331595" y="1002030"/>
            <a:ext cx="9313545" cy="6286500"/>
          </a:xfrm>
        </p:spPr>
        <p:txBody>
          <a:bodyPr vert="horz" wrap="square" lIns="91440" tIns="45720" rIns="91440" bIns="45720" anchor="t"/>
          <a:p>
            <a:pPr eaLnBrk="1" latinLnBrk="1" hangingPunct="1">
              <a:lnSpc>
                <a:spcPts val="442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、复习的好处可以用</a:t>
            </a:r>
            <a:r>
              <a:rPr lang="zh-CN" altLang="en-US" b="1" u="sng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        </a:t>
            </a:r>
            <a:r>
              <a:rPr lang="zh-CN" altLang="en-US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来表达</a:t>
            </a:r>
            <a:endParaRPr lang="zh-CN" altLang="en-US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latinLnBrk="1" hangingPunct="1">
              <a:lnSpc>
                <a:spcPts val="442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、学习与思考应紧密结合，因为</a:t>
            </a:r>
            <a:r>
              <a:rPr dirty="0">
                <a:solidFill>
                  <a:srgbClr val="2719DD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______________________________</a:t>
            </a:r>
            <a:r>
              <a:rPr lang="zh-CN" altLang="en-US" b="1" u="sng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    </a:t>
            </a:r>
            <a:endParaRPr lang="en-US" altLang="zh-CN" b="1" u="sng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latinLnBrk="1" hangingPunct="1">
              <a:lnSpc>
                <a:spcPts val="442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、别人总有自己学习的地方，孔子说：</a:t>
            </a:r>
            <a:r>
              <a:rPr dirty="0">
                <a:solidFill>
                  <a:srgbClr val="2719DD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_________________</a:t>
            </a:r>
            <a:r>
              <a:rPr lang="zh-CN" altLang="en-US" b="1" u="sng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   </a:t>
            </a:r>
            <a:endParaRPr lang="en-US" altLang="zh-CN" b="1" u="sng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latinLnBrk="1" hangingPunct="1">
              <a:lnSpc>
                <a:spcPts val="4420"/>
              </a:lnSpc>
              <a:spcBef>
                <a:spcPts val="0"/>
              </a:spcBef>
              <a:buNone/>
            </a:pPr>
            <a:r>
              <a:rPr lang="en-US" altLang="zh-CN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、一个人总有被误解的时候，正确的态度应是</a:t>
            </a:r>
            <a:r>
              <a:rPr dirty="0">
                <a:solidFill>
                  <a:srgbClr val="2719DD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______________________________</a:t>
            </a:r>
            <a:endParaRPr dirty="0">
              <a:solidFill>
                <a:srgbClr val="2719DD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1" latinLnBrk="1" hangingPunct="1">
              <a:lnSpc>
                <a:spcPts val="4420"/>
              </a:lnSpc>
              <a:spcBef>
                <a:spcPts val="0"/>
              </a:spcBef>
              <a:buNone/>
            </a:pPr>
            <a:r>
              <a:rPr lang="en-US" altLang="zh-CN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5、我快步上前，伸出双臂，拥抱来自青岛的朋友，二千多年前的孔夫子不是说过吗：</a:t>
            </a:r>
            <a:r>
              <a:rPr dirty="0">
                <a:solidFill>
                  <a:srgbClr val="2719DD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______________________________</a:t>
            </a:r>
            <a:endParaRPr dirty="0">
              <a:solidFill>
                <a:srgbClr val="2719DD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1" latinLnBrk="1" hangingPunct="1">
              <a:lnSpc>
                <a:spcPts val="4420"/>
              </a:lnSpc>
              <a:spcBef>
                <a:spcPts val="0"/>
              </a:spcBef>
              <a:buNone/>
            </a:pPr>
            <a:endParaRPr lang="en-US" altLang="zh-CN" b="1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8" name="Text Box 4"/>
          <p:cNvSpPr txBox="1"/>
          <p:nvPr/>
        </p:nvSpPr>
        <p:spPr>
          <a:xfrm>
            <a:off x="5420678" y="937895"/>
            <a:ext cx="32416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温故而知新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50885" name="Text Box 5"/>
          <p:cNvSpPr txBox="1"/>
          <p:nvPr/>
        </p:nvSpPr>
        <p:spPr>
          <a:xfrm>
            <a:off x="1901190" y="1620520"/>
            <a:ext cx="87439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                                               </a:t>
            </a:r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学而不思则罔，</a:t>
            </a:r>
            <a:endParaRPr lang="zh-CN" altLang="en-US" sz="32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思而不学则殆。</a:t>
            </a:r>
            <a:endParaRPr lang="zh-CN" altLang="en-US" sz="32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50886" name="Text Box 6"/>
          <p:cNvSpPr txBox="1"/>
          <p:nvPr/>
        </p:nvSpPr>
        <p:spPr>
          <a:xfrm>
            <a:off x="1624330" y="2696845"/>
            <a:ext cx="92017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                                                           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三人行必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有我师焉。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1512" name="Text Box 8"/>
          <p:cNvSpPr txBox="1"/>
          <p:nvPr/>
        </p:nvSpPr>
        <p:spPr>
          <a:xfrm>
            <a:off x="2918778" y="4347845"/>
            <a:ext cx="367188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人不知而不愠。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2535" name="Text Box 7"/>
          <p:cNvSpPr txBox="1"/>
          <p:nvPr/>
        </p:nvSpPr>
        <p:spPr>
          <a:xfrm>
            <a:off x="2329815" y="5537200"/>
            <a:ext cx="83591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0" hangingPunct="0">
              <a:buClrTx/>
              <a:buSzTx/>
              <a:buFontTx/>
            </a:pPr>
            <a:r>
              <a:rPr lang="en-US" altLang="zh-CN" sz="32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                                             </a:t>
            </a:r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有朋自远方来,</a:t>
            </a:r>
            <a:endParaRPr lang="zh-CN" altLang="en-US" sz="32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algn="l" eaLnBrk="0" hangingPunct="0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不亦乐乎？</a:t>
            </a:r>
            <a:endParaRPr lang="zh-CN" altLang="en-US" sz="32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课堂检测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50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50885" grpId="0"/>
      <p:bldP spid="250886" grpId="0"/>
      <p:bldP spid="21512" grpId="0"/>
      <p:bldP spid="2253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Picture 2" descr="向美国赠送和平孔子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7945" y="-836295"/>
            <a:ext cx="12308840" cy="7694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Text Box 3"/>
          <p:cNvSpPr txBox="1"/>
          <p:nvPr/>
        </p:nvSpPr>
        <p:spPr>
          <a:xfrm>
            <a:off x="3352800" y="4267200"/>
            <a:ext cx="60198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8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永远的孔子</a:t>
            </a:r>
            <a:endParaRPr lang="zh-CN" altLang="en-US" sz="8800" b="1" dirty="0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40" y="40640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课堂小结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-109220"/>
            <a:ext cx="12195175" cy="7076440"/>
          </a:xfrm>
          <a:prstGeom prst="rect">
            <a:avLst/>
          </a:prstGeom>
        </p:spPr>
      </p:pic>
      <p:sp>
        <p:nvSpPr>
          <p:cNvPr id="32770" name="文本框 32769"/>
          <p:cNvSpPr txBox="1"/>
          <p:nvPr/>
        </p:nvSpPr>
        <p:spPr>
          <a:xfrm>
            <a:off x="4191000" y="1295400"/>
            <a:ext cx="4953000" cy="347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88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隶书" pitchFamily="1" charset="-122"/>
              </a:rPr>
              <a:t>同学们</a:t>
            </a:r>
            <a:endParaRPr lang="zh-CN" altLang="en-US" sz="8800" b="1" dirty="0">
              <a:solidFill>
                <a:srgbClr val="FFFF00"/>
              </a:solidFill>
              <a:uFillTx/>
              <a:latin typeface="Times New Roman" panose="02020603050405020304" pitchFamily="18" charset="0"/>
              <a:ea typeface="隶书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88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隶书" pitchFamily="1" charset="-122"/>
              </a:rPr>
              <a:t>  再见！</a:t>
            </a:r>
            <a:endParaRPr lang="zh-CN" altLang="en-US" sz="8800" b="1" dirty="0">
              <a:solidFill>
                <a:srgbClr val="FFFF00"/>
              </a:solidFill>
              <a:uFillTx/>
              <a:latin typeface="Times New Roman" panose="02020603050405020304" pitchFamily="18" charset="0"/>
              <a:ea typeface="隶书" pitchFamily="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1201420" y="912495"/>
            <a:ext cx="1005078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en-US" altLang="zh-CN" sz="36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3600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　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论语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属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语录体散文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，是孔子弟子及其再传弟子关于孔子言行的记录，共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篇。内容有孔子谈话，答弟子问及弟子间的相互讨论。它是研究孔子思想的主要依据。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/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宋朝宰相赵普曾赞颂说“半部《论语》治天下”。 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/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南宋时，朱熹把它列为“四书”之一，成为儒家的重要经典。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 Box 5"/>
          <p:cNvSpPr txBox="1"/>
          <p:nvPr/>
        </p:nvSpPr>
        <p:spPr>
          <a:xfrm>
            <a:off x="1722755" y="5490210"/>
            <a:ext cx="9984105" cy="1371600"/>
          </a:xfrm>
          <a:prstGeom prst="rect">
            <a:avLst/>
          </a:prstGeom>
          <a:noFill/>
          <a:ln w="9525">
            <a:noFill/>
          </a:ln>
        </p:spPr>
        <p:txBody>
          <a:bodyPr lIns="36000" tIns="0" rIns="36000" bIns="3600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algn="l">
              <a:lnSpc>
                <a:spcPct val="100000"/>
              </a:lnSpc>
              <a:buClrTx/>
              <a:buSzTx/>
              <a:buNone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“四书”：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《大学》《论语》《中庸》《孟子》</a:t>
            </a:r>
            <a:endParaRPr lang="en-US" altLang="zh-CN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algn="l">
              <a:lnSpc>
                <a:spcPct val="100000"/>
              </a:lnSpc>
              <a:buClrTx/>
              <a:buSzTx/>
              <a:buNone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“五经”：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《诗》《书》《礼》《易》《春秋》</a:t>
            </a:r>
            <a:endParaRPr lang="en-US" altLang="zh-CN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580" y="7556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作品简介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100" name="Text Box 7"/>
          <p:cNvSpPr txBox="1"/>
          <p:nvPr/>
        </p:nvSpPr>
        <p:spPr>
          <a:xfrm>
            <a:off x="4274820" y="75565"/>
            <a:ext cx="39039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solidFill>
                  <a:srgbClr val="00B050"/>
                </a:solidFill>
                <a:uFillTx/>
                <a:latin typeface="楷体_GB2312" charset="0"/>
                <a:ea typeface="楷体_GB2312" pitchFamily="49" charset="-122"/>
              </a:rPr>
              <a:t>《论语》</a:t>
            </a:r>
            <a:endParaRPr lang="zh-CN" altLang="en-US" sz="4000" b="1" dirty="0">
              <a:solidFill>
                <a:srgbClr val="00B050"/>
              </a:solidFill>
              <a:uFillTx/>
              <a:latin typeface="楷体_GB2312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8"/>
          <p:cNvSpPr/>
          <p:nvPr/>
        </p:nvSpPr>
        <p:spPr>
          <a:xfrm>
            <a:off x="2711450" y="188913"/>
            <a:ext cx="1835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25" name="椭圆 6"/>
          <p:cNvSpPr/>
          <p:nvPr/>
        </p:nvSpPr>
        <p:spPr>
          <a:xfrm>
            <a:off x="2855913" y="1989138"/>
            <a:ext cx="71437" cy="71437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5127" name="Rectangle 1"/>
          <p:cNvSpPr/>
          <p:nvPr/>
        </p:nvSpPr>
        <p:spPr>
          <a:xfrm>
            <a:off x="1817370" y="867093"/>
            <a:ext cx="8594725" cy="59594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lnSpc>
                <a:spcPts val="5720"/>
              </a:lnSpc>
            </a:pP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论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语</a:t>
            </a:r>
            <a:r>
              <a:rPr lang="en-US" altLang="zh-CN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(        )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　            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愠</a:t>
            </a:r>
            <a:r>
              <a:rPr lang="en-US" altLang="zh-CN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(         )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　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黑体" panose="02010609060101010101" pitchFamily="2" charset="-122"/>
            </a:endParaRPr>
          </a:p>
          <a:p>
            <a:pPr algn="l">
              <a:lnSpc>
                <a:spcPts val="5720"/>
              </a:lnSpc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罔</a:t>
            </a:r>
            <a:r>
              <a:rPr lang="en-US" altLang="zh-CN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(           )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　             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殆</a:t>
            </a:r>
            <a:r>
              <a:rPr lang="en-US" altLang="zh-CN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(         )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　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黑体" panose="02010609060101010101" pitchFamily="2" charset="-122"/>
            </a:endParaRPr>
          </a:p>
          <a:p>
            <a:pPr algn="l">
              <a:lnSpc>
                <a:spcPts val="5720"/>
              </a:lnSpc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焉</a:t>
            </a:r>
            <a:r>
              <a:rPr lang="en-US" altLang="zh-CN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(          )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　              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肱</a:t>
            </a:r>
            <a:r>
              <a:rPr lang="en-US" altLang="zh-CN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(         )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　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黑体" panose="02010609060101010101" pitchFamily="2" charset="-122"/>
            </a:endParaRPr>
          </a:p>
          <a:p>
            <a:pPr algn="l">
              <a:lnSpc>
                <a:spcPts val="5720"/>
              </a:lnSpc>
            </a:pP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逾矩</a:t>
            </a:r>
            <a:r>
              <a:rPr lang="en-US" altLang="zh-CN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(       )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(     )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　      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箪</a:t>
            </a:r>
            <a:r>
              <a:rPr lang="en-US" altLang="zh-CN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(        )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　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黑体" panose="02010609060101010101" pitchFamily="2" charset="-122"/>
            </a:endParaRPr>
          </a:p>
          <a:p>
            <a:pPr algn="l">
              <a:lnSpc>
                <a:spcPts val="5720"/>
              </a:lnSpc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2" charset="-122"/>
              </a:rPr>
              <a:t>笃</a:t>
            </a:r>
            <a:r>
              <a:rPr lang="en-US" altLang="zh-CN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(         )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　               不亦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说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乎</a:t>
            </a:r>
            <a:r>
              <a:rPr lang="en-US" altLang="zh-CN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(         )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　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黑体" panose="02010609060101010101" pitchFamily="2" charset="-122"/>
            </a:endParaRPr>
          </a:p>
          <a:p>
            <a:pPr algn="l">
              <a:lnSpc>
                <a:spcPts val="572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三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省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吾身</a:t>
            </a:r>
            <a:r>
              <a:rPr lang="en-US" altLang="zh-CN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(          )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　    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传</a:t>
            </a:r>
            <a:r>
              <a:rPr lang="zh-CN" altLang="en-US" sz="36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不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习乎</a:t>
            </a:r>
            <a:r>
              <a:rPr lang="en-US" altLang="zh-CN" sz="36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(           )</a:t>
            </a:r>
            <a:endParaRPr lang="en-US" altLang="zh-CN" sz="3600" b="1" dirty="0">
              <a:solidFill>
                <a:srgbClr val="0000FF"/>
              </a:solidFill>
              <a:latin typeface="微软雅黑" panose="020B0503020204020204" charset="-122"/>
              <a:ea typeface="黑体" panose="02010609060101010101" pitchFamily="2" charset="-122"/>
            </a:endParaRPr>
          </a:p>
          <a:p>
            <a:pPr algn="l">
              <a:lnSpc>
                <a:spcPts val="5720"/>
              </a:lnSpc>
            </a:pPr>
            <a:r>
              <a:rPr lang="zh-CN" altLang="en-US" sz="3600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为</a:t>
            </a:r>
            <a:r>
              <a:rPr lang="zh-CN" altLang="en-US" sz="3600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人谋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(          )           </a:t>
            </a:r>
            <a:r>
              <a:rPr lang="zh-CN" altLang="en-US" sz="3600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十</a:t>
            </a:r>
            <a:r>
              <a:rPr lang="zh-CN" altLang="en-US" sz="3600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有</a:t>
            </a:r>
            <a:r>
              <a:rPr lang="zh-CN" altLang="en-US" sz="3600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五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(          )</a:t>
            </a:r>
            <a:endParaRPr lang="en-US" altLang="zh-CN" sz="3600" dirty="0">
              <a:solidFill>
                <a:srgbClr val="0000FF"/>
              </a:solidFill>
              <a:latin typeface="微软雅黑" panose="020B0503020204020204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5720"/>
              </a:lnSpc>
            </a:pPr>
            <a:r>
              <a:rPr lang="zh-CN" altLang="en-US" sz="3600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逝者如斯</a:t>
            </a:r>
            <a:r>
              <a:rPr lang="zh-CN" altLang="en-US" sz="3600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夫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(          )     </a:t>
            </a:r>
            <a:r>
              <a:rPr lang="zh-CN" altLang="en-US" sz="3600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  <a:sym typeface="+mn-ea"/>
              </a:rPr>
              <a:t>好</a:t>
            </a:r>
            <a:r>
              <a:rPr lang="zh-CN" altLang="en-US" sz="3600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之者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(          )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79763" y="1056958"/>
            <a:ext cx="8686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lún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22478" y="1058228"/>
            <a:ext cx="84836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yùn</a:t>
            </a:r>
            <a:endParaRPr lang="zh-CN" altLang="en-US" sz="3600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17788" y="1764030"/>
            <a:ext cx="11322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wǎng</a:t>
            </a:r>
            <a:endParaRPr lang="zh-CN" altLang="en-US" sz="3600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22795" y="1764030"/>
            <a:ext cx="8001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d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ài</a:t>
            </a:r>
            <a:endParaRPr lang="zh-CN" altLang="en-US" sz="3600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11133" y="2516823"/>
            <a:ext cx="79756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yān</a:t>
            </a:r>
            <a:endParaRPr lang="zh-CN" altLang="en-US" sz="3600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11670" y="2517140"/>
            <a:ext cx="11195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gōng</a:t>
            </a:r>
            <a:endParaRPr lang="zh-CN" altLang="en-US" sz="3600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27375" y="3270885"/>
            <a:ext cx="18846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>
              <a:buClrTx/>
              <a:buSzTx/>
              <a:buFontTx/>
            </a:pP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yú </a:t>
            </a: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j</a:t>
            </a:r>
            <a:r>
              <a:rPr lang="zh-CN" altLang="en-US" sz="3600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ǔ</a:t>
            </a:r>
            <a:endParaRPr lang="zh-CN" altLang="en-US" sz="3600" dirty="0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71055" y="3284855"/>
            <a:ext cx="8293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dān</a:t>
            </a:r>
            <a:endParaRPr lang="zh-CN" altLang="en-US" sz="3600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85428" y="3933825"/>
            <a:ext cx="6496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dǔ</a:t>
            </a:r>
            <a:endParaRPr lang="zh-CN" altLang="en-US" sz="3600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547418" y="3933825"/>
            <a:ext cx="82486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yuè</a:t>
            </a:r>
            <a:endParaRPr lang="zh-CN" altLang="en-US" sz="3600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48760" y="4653280"/>
            <a:ext cx="9632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xǐng</a:t>
            </a:r>
            <a:endParaRPr lang="zh-CN" altLang="en-US" sz="3600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436293" y="4728845"/>
            <a:ext cx="14585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c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huán</a:t>
            </a:r>
            <a:endParaRPr lang="zh-CN" altLang="en-US" sz="3600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141" name="椭圆 22"/>
          <p:cNvSpPr/>
          <p:nvPr/>
        </p:nvSpPr>
        <p:spPr>
          <a:xfrm>
            <a:off x="2782888" y="2636838"/>
            <a:ext cx="73025" cy="71437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5143" name="椭圆 24"/>
          <p:cNvSpPr/>
          <p:nvPr/>
        </p:nvSpPr>
        <p:spPr>
          <a:xfrm>
            <a:off x="2855913" y="3284538"/>
            <a:ext cx="71437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5144" name="椭圆 25"/>
          <p:cNvSpPr/>
          <p:nvPr/>
        </p:nvSpPr>
        <p:spPr>
          <a:xfrm>
            <a:off x="6096000" y="3284538"/>
            <a:ext cx="71438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5145" name="椭圆 26"/>
          <p:cNvSpPr/>
          <p:nvPr/>
        </p:nvSpPr>
        <p:spPr>
          <a:xfrm>
            <a:off x="2855913" y="3933825"/>
            <a:ext cx="71437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5146" name="椭圆 27"/>
          <p:cNvSpPr/>
          <p:nvPr/>
        </p:nvSpPr>
        <p:spPr>
          <a:xfrm>
            <a:off x="6096000" y="3933825"/>
            <a:ext cx="71438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5147" name="椭圆 28"/>
          <p:cNvSpPr/>
          <p:nvPr/>
        </p:nvSpPr>
        <p:spPr>
          <a:xfrm>
            <a:off x="2782888" y="4581525"/>
            <a:ext cx="73025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5148" name="椭圆 31"/>
          <p:cNvSpPr/>
          <p:nvPr/>
        </p:nvSpPr>
        <p:spPr>
          <a:xfrm>
            <a:off x="6816725" y="4581525"/>
            <a:ext cx="71438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5149" name="椭圆 33"/>
          <p:cNvSpPr/>
          <p:nvPr/>
        </p:nvSpPr>
        <p:spPr>
          <a:xfrm>
            <a:off x="3216275" y="5300663"/>
            <a:ext cx="71438" cy="73025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5150" name="椭圆 34"/>
          <p:cNvSpPr/>
          <p:nvPr/>
        </p:nvSpPr>
        <p:spPr>
          <a:xfrm>
            <a:off x="5951538" y="5229225"/>
            <a:ext cx="73025" cy="71438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p>
            <a:pPr algn="ctr"/>
            <a:endParaRPr sz="3200" dirty="0">
              <a:solidFill>
                <a:srgbClr val="FFFFFF"/>
              </a:solidFill>
              <a:latin typeface="Calibri" panose="020F05020202040302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50310" y="5374005"/>
            <a:ext cx="796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wèi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32140" y="5430520"/>
            <a:ext cx="84772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yòu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65345" y="6165215"/>
            <a:ext cx="55753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fú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61045" y="6165215"/>
            <a:ext cx="8509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buClrTx/>
              <a:buSzTx/>
              <a:buFontTx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hào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3670" y="160655"/>
            <a:ext cx="228917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检查预习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4897755" y="290195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sz="40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字音字形</a:t>
            </a:r>
            <a:endParaRPr lang="zh-CN" sz="40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" grpId="0"/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占位符 12289"/>
          <p:cNvSpPr>
            <a:spLocks noGrp="1" noRot="1"/>
          </p:cNvSpPr>
          <p:nvPr>
            <p:ph idx="1"/>
          </p:nvPr>
        </p:nvSpPr>
        <p:spPr>
          <a:xfrm>
            <a:off x="1056005" y="666750"/>
            <a:ext cx="10650855" cy="6351270"/>
          </a:xfrm>
        </p:spPr>
        <p:txBody>
          <a:bodyPr anchor="t"/>
          <a:p>
            <a:pPr marL="0" indent="0" eaLnBrk="1" latinLnBrk="1" hangingPunct="1">
              <a:lnSpc>
                <a:spcPts val="52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子曰：“学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而时习之，不亦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说乎？有朋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自远方来，不亦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乐乎？人不知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而不愠，不亦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君子乎？”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pitchFamily="49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52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②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曾子曰：“吾日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三省吾身：为人谋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而不忠乎？与朋友交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而不信乎？传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不习乎？”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pitchFamily="49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52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③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子曰：“吾十有五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而志于学，三十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而立，四十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而不惑，五十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而知天命，六十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而耳顺，七十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而从心所欲，不逾矩。”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pitchFamily="49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52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④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子曰：“温故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而知新，可以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为师矣。”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pitchFamily="49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52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⑤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  <a:sym typeface="+mn-ea"/>
              </a:rPr>
              <a:t>子曰：“学而不思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  <a:sym typeface="+mn-ea"/>
              </a:rPr>
              <a:t>则罔，思而不学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微软雅黑" panose="020B050302020402020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  <a:sym typeface="+mn-ea"/>
              </a:rPr>
              <a:t>则殆。”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pitchFamily="49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5220"/>
              </a:lnSpc>
              <a:buNone/>
            </a:pPr>
            <a:endParaRPr lang="zh-CN" altLang="en-US" sz="3600" b="1" dirty="0">
              <a:solidFill>
                <a:srgbClr val="0000FF"/>
              </a:solidFill>
              <a:uFillTx/>
              <a:latin typeface="楷体_GB2312" pitchFamily="49" charset="-122"/>
              <a:ea typeface="黑体" panose="02010609060101010101" pitchFamily="2" charset="-122"/>
            </a:endParaRPr>
          </a:p>
        </p:txBody>
      </p:sp>
      <p:sp>
        <p:nvSpPr>
          <p:cNvPr id="232450" name="标题 232449"/>
          <p:cNvSpPr>
            <a:spLocks noGrp="1" noRot="1"/>
          </p:cNvSpPr>
          <p:nvPr>
            <p:ph type="title"/>
          </p:nvPr>
        </p:nvSpPr>
        <p:spPr>
          <a:xfrm>
            <a:off x="4450080" y="261620"/>
            <a:ext cx="4998085" cy="405130"/>
          </a:xfrm>
        </p:spPr>
        <p:txBody>
          <a:bodyPr anchor="ctr"/>
          <a:p>
            <a:pPr algn="l"/>
            <a:r>
              <a:rPr lang="zh-CN" altLang="en-US" sz="36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划分朗读节奏</a:t>
            </a:r>
            <a:endParaRPr lang="zh-CN" altLang="en-US" sz="36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625" y="-40005"/>
            <a:ext cx="17145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听朗读</a:t>
            </a:r>
            <a:endParaRPr lang="zh-CN" altLang="en-US" sz="4000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3" name="论语十二章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175875" y="513969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占位符 13313"/>
          <p:cNvSpPr>
            <a:spLocks noGrp="1" noRot="1"/>
          </p:cNvSpPr>
          <p:nvPr>
            <p:ph idx="1"/>
          </p:nvPr>
        </p:nvSpPr>
        <p:spPr>
          <a:xfrm>
            <a:off x="241935" y="922020"/>
            <a:ext cx="11708130" cy="5775325"/>
          </a:xfrm>
        </p:spPr>
        <p:txBody>
          <a:bodyPr anchor="t"/>
          <a:p>
            <a:pPr marL="0" indent="0" eaLnBrk="1" latinLnBrk="1" hangingPunct="1">
              <a:lnSpc>
                <a:spcPts val="46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⑥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子曰：“ 贤哉，回也！一箪食，一瓢饮，在陋巷，人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不堪其忧，回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也不改其乐。贤哉，回也！”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⑦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子曰：“知之者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不如好之者，好之者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不如乐之者。”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⑧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子曰：“饭疏食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饮水，曲肱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而枕之，乐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亦在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其中矣。不义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富且贵，于我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如浮云。”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⑨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子曰：“三人行，必有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我师焉。择其善者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而从之，其不善者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而改之。”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⑩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子在川上曰：“逝者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如斯夫，不舍昼夜。”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⑪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子曰：“三军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可夺帅也，匹夫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不可夺志也。”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⑫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子夏曰：“博学/而笃志，切问/而近思，仁在其中矣。”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2450" name="标题 232449"/>
          <p:cNvSpPr>
            <a:spLocks noGrp="1" noRot="1"/>
          </p:cNvSpPr>
          <p:nvPr>
            <p:ph type="title"/>
          </p:nvPr>
        </p:nvSpPr>
        <p:spPr>
          <a:xfrm>
            <a:off x="4450080" y="261620"/>
            <a:ext cx="4998085" cy="405130"/>
          </a:xfrm>
        </p:spPr>
        <p:txBody>
          <a:bodyPr anchor="ctr"/>
          <a:p>
            <a:pPr algn="l"/>
            <a:r>
              <a:rPr lang="zh-CN" altLang="en-US" sz="36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划分朗读节奏</a:t>
            </a:r>
            <a:endParaRPr lang="zh-CN" altLang="en-US" sz="36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625" y="-40005"/>
            <a:ext cx="17145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听朗读</a:t>
            </a:r>
            <a:endParaRPr lang="zh-CN" altLang="en-US" sz="4000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7090</Words>
  <Application>WPS 演示</Application>
  <PresentationFormat>全屏显示(4:3)</PresentationFormat>
  <Paragraphs>806</Paragraphs>
  <Slides>54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54</vt:i4>
      </vt:variant>
    </vt:vector>
  </HeadingPairs>
  <TitlesOfParts>
    <vt:vector size="78" baseType="lpstr">
      <vt:lpstr>Arial</vt:lpstr>
      <vt:lpstr>宋体</vt:lpstr>
      <vt:lpstr>Wingdings</vt:lpstr>
      <vt:lpstr>Garamond</vt:lpstr>
      <vt:lpstr>Times New Roman</vt:lpstr>
      <vt:lpstr>华文新魏</vt:lpstr>
      <vt:lpstr>华文行楷</vt:lpstr>
      <vt:lpstr>黑体</vt:lpstr>
      <vt:lpstr>隶书</vt:lpstr>
      <vt:lpstr>微软雅黑</vt:lpstr>
      <vt:lpstr>楷体_GB2312</vt:lpstr>
      <vt:lpstr>新宋体</vt:lpstr>
      <vt:lpstr>楷体_GB2312</vt:lpstr>
      <vt:lpstr>Calibri</vt:lpstr>
      <vt:lpstr>+中文标题</vt:lpstr>
      <vt:lpstr>Segoe Print</vt:lpstr>
      <vt:lpstr>Arial Unicode MS</vt:lpstr>
      <vt:lpstr>Wingdings</vt:lpstr>
      <vt:lpstr>默认设计模板</vt:lpstr>
      <vt:lpstr>Edge</vt:lpstr>
      <vt:lpstr>MSPhotoEd.3</vt:lpstr>
      <vt:lpstr>MSPhotoEd.3</vt:lpstr>
      <vt:lpstr>MSPhotoEd.3</vt:lpstr>
      <vt:lpstr>MSPhotoEd.3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划分朗读节奏</vt:lpstr>
      <vt:lpstr>划分朗读节奏</vt:lpstr>
      <vt:lpstr>原则：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成语归纳</vt:lpstr>
      <vt:lpstr>PowerPoint 演示文稿</vt:lpstr>
      <vt:lpstr>修身做人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理解性默写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周礼华</dc:creator>
  <cp:lastModifiedBy>Administrator</cp:lastModifiedBy>
  <cp:revision>413</cp:revision>
  <dcterms:created xsi:type="dcterms:W3CDTF">2017-07-18T15:24:00Z</dcterms:created>
  <dcterms:modified xsi:type="dcterms:W3CDTF">2019-09-12T15:11:51Z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2052-11.1.0.8976</vt:lpwstr>
  </property>
</Properties>
</file>