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0" r:id="rId3"/>
    <p:sldId id="283" r:id="rId4"/>
    <p:sldId id="256" r:id="rId5"/>
    <p:sldId id="285" r:id="rId6"/>
    <p:sldId id="257" r:id="rId7"/>
    <p:sldId id="286" r:id="rId8"/>
    <p:sldId id="259" r:id="rId9"/>
    <p:sldId id="262" r:id="rId10"/>
    <p:sldId id="260" r:id="rId11"/>
    <p:sldId id="261" r:id="rId12"/>
    <p:sldId id="263" r:id="rId13"/>
    <p:sldId id="264" r:id="rId14"/>
    <p:sldId id="265" r:id="rId15"/>
    <p:sldId id="266" r:id="rId16"/>
    <p:sldId id="267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102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5890" y="1151255"/>
            <a:ext cx="8978265" cy="3479800"/>
          </a:xfrm>
        </p:spPr>
        <p:txBody>
          <a:bodyPr/>
          <a:p>
            <a:pPr algn="l"/>
            <a:r>
              <a:rPr lang="en-US" altLang="zh-CN"/>
              <a:t>       </a:t>
            </a:r>
            <a:r>
              <a:rPr lang="zh-CN" altLang="en-US"/>
              <a:t>如果你爱他，那么就把他送到纽约，因为那里是天堂；</a:t>
            </a:r>
            <a:r>
              <a:rPr lang="zh-CN" altLang="en-US">
                <a:sym typeface="+mn-ea"/>
              </a:rPr>
              <a:t>如果你恨他，那么也把他送到纽约，因为那里是地狱。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76500" y="4421505"/>
            <a:ext cx="6637655" cy="963295"/>
          </a:xfrm>
        </p:spPr>
        <p:txBody>
          <a:bodyPr/>
          <a:p>
            <a:r>
              <a:rPr lang="en-US" altLang="zh-CN"/>
              <a:t>  </a:t>
            </a:r>
            <a:r>
              <a:rPr lang="en-US" altLang="zh-CN" sz="3200"/>
              <a:t>  ——</a:t>
            </a:r>
            <a:r>
              <a:rPr lang="zh-CN" altLang="en-US" sz="3200" b="1"/>
              <a:t>电视连续剧《北京人在纽约》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文本框 7171"/>
          <p:cNvSpPr txBox="1"/>
          <p:nvPr/>
        </p:nvSpPr>
        <p:spPr>
          <a:xfrm>
            <a:off x="971550" y="4942205"/>
            <a:ext cx="804481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这些反常行为的背后，每一次都隐藏着对美国社会黑暗的揭露。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2540" y="405130"/>
            <a:ext cx="9013825" cy="5151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第一次：美国社会的贫富悬殊，等级森严。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第二次：美国的警察武断愚蠢，法律的是非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不分。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ym typeface="+mn-ea"/>
              </a:rPr>
              <a:t>第三次：一般人都不愿意招惹警察，怕给自             </a:t>
            </a:r>
            <a:endParaRPr lang="zh-CN" altLang="en-US" sz="3200" b="1" dirty="0">
              <a:sym typeface="+mn-ea"/>
            </a:endParaRPr>
          </a:p>
          <a:p>
            <a:pPr lvl="0"/>
            <a:r>
              <a:rPr lang="zh-CN" altLang="en-US" sz="3200" b="1" dirty="0">
                <a:sym typeface="+mn-ea"/>
              </a:rPr>
              <a:t>              己惹麻烦。</a:t>
            </a:r>
            <a:r>
              <a:rPr lang="en-US" altLang="zh-CN" sz="3200" b="1" dirty="0">
                <a:sym typeface="+mn-ea"/>
              </a:rPr>
              <a:t> </a:t>
            </a:r>
            <a:b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第四次：妇女卖身求生的现象比比皆是。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第五次：美国“扰乱治安罪”形同虚设。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第六次：美国社会风尚差，人格品行败坏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en-US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0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3">
                                            <p:txEl>
                                              <p:charRg st="0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1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1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17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矩形 9219"/>
          <p:cNvSpPr/>
          <p:nvPr/>
        </p:nvSpPr>
        <p:spPr>
          <a:xfrm>
            <a:off x="250825" y="260350"/>
            <a:ext cx="85455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思考</a:t>
            </a:r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这种反常心理是如何形成的呢？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-7620" y="1484630"/>
            <a:ext cx="9059545" cy="3749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这种反常的心理和行为植根于资本主义社会反常、畸形的社会心态，植根于资本主义社会残酷剥削压迫劳动人民和是非不分、黑白颠倒的反动本质。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4" name="文本框 10243"/>
          <p:cNvSpPr txBox="1"/>
          <p:nvPr/>
        </p:nvSpPr>
        <p:spPr>
          <a:xfrm>
            <a:off x="179388" y="61913"/>
            <a:ext cx="396081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对苏比的评价</a:t>
            </a:r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  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6510" y="836930"/>
            <a:ext cx="9034145" cy="697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他为了过冬，不是去积极寻找工作，而是想到了不用付出劳动却不愁吃住的监狱，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好逸恶劳的思想在他脑中是根深蒂固的；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当然，他“性格高傲”、自尊，瞧不起那些以慈善为名的布施，反映出他有一种不可欺侮的傲骨；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最后，苏比被教堂里传来的赞美诗所吸引，决心重新做人，说明上进心尚未泯灭。   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他是一个不幸的流浪汉，他的不幸是社会带给他的，对这个人的态度只能是“哀其不幸，怒其不争”。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8" name="文本框 11267"/>
          <p:cNvSpPr txBox="1"/>
          <p:nvPr/>
        </p:nvSpPr>
        <p:spPr>
          <a:xfrm>
            <a:off x="395288" y="188913"/>
            <a:ext cx="8961437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小说在语言运用上有怎样的特点？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这种语言特点对表现主题有什么作用？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-17780" y="2060575"/>
            <a:ext cx="9119870" cy="2834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幽默、讽刺、夸张、反语、双关等修辞手法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在善意的微笑中揭露生活中荒唐和不通情理之处。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2" name="文本框 12291"/>
          <p:cNvSpPr txBox="1"/>
          <p:nvPr/>
        </p:nvSpPr>
        <p:spPr>
          <a:xfrm>
            <a:off x="250825" y="189230"/>
            <a:ext cx="8717915" cy="5913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令人称道的结尾：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 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欧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亨利手法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和“留白”艺术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b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苏比听了教堂的音乐之后，强烈的新生愿望激励着他，想要改变自己，“时间还不晚，他还年轻，他要把自己拔出泥沼，他要重振当年的雄心壮志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他要做个烜赫一时的人，他要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当这首充满豪情壮志的“咏叹调”还没唱完的时候，一只手按在他的胳膊上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戏剧性的一幕出现了！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>
                                            <p:txEl>
                                              <p:charRg st="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>
                                            <p:txEl>
                                              <p:charRg st="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2292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矩形 13315"/>
          <p:cNvSpPr/>
          <p:nvPr/>
        </p:nvSpPr>
        <p:spPr>
          <a:xfrm>
            <a:off x="0" y="361950"/>
            <a:ext cx="9174480" cy="6431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小说的结尾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笔峰一转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让主人公的命运起一个一百八十度的变化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苏比进了监狱！既出乎意料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却又在情理之中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体现了作者擅长的欧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亨利手法。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欧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亨利就是这样，往往在我们看到津津有味的时候来一个急刹车，安排了一个出人意料的结尾，在我们张大了嘴巴还没来得及闭上的时候就结束了，使我们不由得静下心来要回味一番，最后才发出一声长长的叹息。可怜的苏比他最后怎样了呢？鉴赏结局的空白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 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听到宣判三个月后，苏比的心理会怎样呢？其实，文章就是采用了“留白”的艺术手法，给读者以丰富的想象的空间，一千个读者心目中有一千个哈姆雷特，你心中有了自己的苏比，这不就是最完美的结局吗？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6">
                                            <p:txEl>
                                              <p:charRg st="0" end="2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9480" y="1493838"/>
            <a:ext cx="8229600" cy="1143000"/>
          </a:xfrm>
        </p:spPr>
        <p:txBody>
          <a:bodyPr/>
          <a:p>
            <a:r>
              <a:rPr lang="zh-CN" altLang="en-US"/>
              <a:t>你愿意被警察把你关进监狱吗？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7060" y="3077210"/>
            <a:ext cx="811085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en-US" altLang="zh-CN" sz="3200" b="1"/>
              <a:t> </a:t>
            </a:r>
            <a:r>
              <a:rPr lang="zh-CN" altLang="en-US" sz="3200" b="1"/>
              <a:t>如今就有这样一个美国人，他宁愿犯各种错误好让警察把他抓进监狱，也不愿进各种慈善机构，你说他是不是脑子有病啊？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11188" y="1965325"/>
            <a:ext cx="7772400" cy="1470025"/>
          </a:xfrm>
        </p:spPr>
        <p:txBody>
          <a:bodyPr anchor="ctr"/>
          <a:p>
            <a:pPr defTabSz="914400"/>
            <a:r>
              <a:rPr lang="zh-CN" altLang="en-US" sz="5400" b="1" kern="1200" baseline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警 察 与 赞 美 诗</a:t>
            </a:r>
            <a:endParaRPr lang="zh-CN" altLang="en-US" sz="5400" b="1" kern="1200" baseline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2562543" y="3573463"/>
            <a:ext cx="6400800" cy="1752600"/>
          </a:xfrm>
        </p:spPr>
        <p:txBody>
          <a:bodyPr/>
          <a:p>
            <a:pPr defTabSz="914400"/>
            <a:r>
              <a:rPr lang="en-US" altLang="zh-CN" sz="32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2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欧 ∙ 亨利</a:t>
            </a:r>
            <a:endParaRPr lang="zh-CN" altLang="en-US" sz="32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107950" y="-100012"/>
            <a:ext cx="8229600" cy="1143000"/>
          </a:xfrm>
        </p:spPr>
        <p:txBody>
          <a:bodyPr anchor="ctr"/>
          <a:p>
            <a:pPr algn="l"/>
            <a:r>
              <a:rPr lang="zh-CN" altLang="en-US" b="1" dirty="0">
                <a:solidFill>
                  <a:schemeClr val="accent2"/>
                </a:solidFill>
              </a:rPr>
              <a:t>作者介绍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-164465" y="1216660"/>
            <a:ext cx="9253855" cy="5544820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b="1" dirty="0"/>
              <a:t>       </a:t>
            </a:r>
            <a:r>
              <a:rPr lang="zh-CN" altLang="en-US" b="1" dirty="0"/>
              <a:t>欧 </a:t>
            </a:r>
            <a:r>
              <a:rPr lang="zh-CN" altLang="en-US" b="1" dirty="0">
                <a:latin typeface="Arial" panose="020B0604020202020204" pitchFamily="34" charset="0"/>
              </a:rPr>
              <a:t>∙</a:t>
            </a:r>
            <a:r>
              <a:rPr lang="zh-CN" altLang="en-US" b="1" dirty="0"/>
              <a:t>亨利，</a:t>
            </a:r>
            <a:r>
              <a:rPr lang="zh-CN" altLang="en-US" b="1" dirty="0">
                <a:solidFill>
                  <a:srgbClr val="FF0000"/>
                </a:solidFill>
              </a:rPr>
              <a:t>美国著名短篇小说家</a:t>
            </a:r>
            <a:r>
              <a:rPr lang="zh-CN" altLang="en-US" b="1" dirty="0"/>
              <a:t>。当过牧牛人、办事员、新闻记者、银行出纳员，后因一笔银行短款，为避免审讯，流亡到国外。为探视生病的妻子而被捕入狱。后在狱中为给女儿买礼物而用欧</a:t>
            </a:r>
            <a:r>
              <a:rPr lang="zh-CN" altLang="en-US" b="1" dirty="0">
                <a:latin typeface="Arial" panose="020B0604020202020204" pitchFamily="34" charset="0"/>
                <a:sym typeface="+mn-ea"/>
              </a:rPr>
              <a:t>∙</a:t>
            </a:r>
            <a:r>
              <a:rPr lang="zh-CN" altLang="en-US" b="1" dirty="0"/>
              <a:t>亨利为笔名发表小说。他的作品风格以描写纽约曼哈顿市民生活最为著名，他把那儿的街道、小饭馆、破旧的公寓气氛渲染得十分逼真，故有</a:t>
            </a:r>
            <a:r>
              <a:rPr lang="zh-CN" altLang="en-US" b="1" dirty="0">
                <a:solidFill>
                  <a:srgbClr val="FF0000"/>
                </a:solidFill>
              </a:rPr>
              <a:t>“曼哈顿的桂冠诗人”</a:t>
            </a:r>
            <a:r>
              <a:rPr lang="zh-CN" altLang="en-US" b="1" dirty="0"/>
              <a:t>之称；他的作品构思新颖、语言诙谐、结尾常常出人意外。被誉为</a:t>
            </a:r>
            <a:r>
              <a:rPr lang="zh-CN" altLang="en-US" b="1" dirty="0">
                <a:solidFill>
                  <a:srgbClr val="FF0000"/>
                </a:solidFill>
              </a:rPr>
              <a:t>“美国生活的幽默百科全书”</a:t>
            </a:r>
            <a:r>
              <a:rPr lang="zh-CN" altLang="en-US" b="1" dirty="0"/>
              <a:t>，代表作有</a:t>
            </a:r>
            <a:r>
              <a:rPr lang="en-US" altLang="zh-CN" b="1" dirty="0"/>
              <a:t>《</a:t>
            </a:r>
            <a:r>
              <a:rPr lang="zh-CN" altLang="en-US" b="1" dirty="0"/>
              <a:t>麦琪的礼物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最后一片藤叶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黄雀在后</a:t>
            </a:r>
            <a:r>
              <a:rPr lang="en-US" altLang="zh-CN" b="1" dirty="0"/>
              <a:t>》</a:t>
            </a:r>
            <a:r>
              <a:rPr lang="zh-CN" altLang="en-US" b="1" dirty="0"/>
              <a:t>等。</a:t>
            </a:r>
            <a:r>
              <a:rPr lang="zh-CN" altLang="en-US" b="1" dirty="0">
                <a:solidFill>
                  <a:srgbClr val="FF0000"/>
                </a:solidFill>
              </a:rPr>
              <a:t>欧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∙</a:t>
            </a:r>
            <a:r>
              <a:rPr lang="zh-CN" altLang="en-US" b="1" dirty="0">
                <a:solidFill>
                  <a:srgbClr val="FF0000"/>
                </a:solidFill>
              </a:rPr>
              <a:t>亨利与</a:t>
            </a:r>
            <a:r>
              <a:rPr lang="zh-CN" altLang="en-US" b="1" dirty="0">
                <a:solidFill>
                  <a:srgbClr val="7030A0"/>
                </a:solidFill>
              </a:rPr>
              <a:t>法国的莫泊桑</a:t>
            </a:r>
            <a:r>
              <a:rPr lang="zh-CN" altLang="en-US" b="1" dirty="0">
                <a:solidFill>
                  <a:srgbClr val="FF0000"/>
                </a:solidFill>
              </a:rPr>
              <a:t>、</a:t>
            </a:r>
            <a:r>
              <a:rPr lang="zh-CN" altLang="en-US" b="1" dirty="0">
                <a:solidFill>
                  <a:srgbClr val="7030A0"/>
                </a:solidFill>
              </a:rPr>
              <a:t>俄国的契诃夫</a:t>
            </a:r>
            <a:r>
              <a:rPr lang="zh-CN" altLang="en-US" b="1" dirty="0">
                <a:solidFill>
                  <a:srgbClr val="FF0000"/>
                </a:solidFill>
              </a:rPr>
              <a:t>并称为“世界三大短篇小说之王”。</a:t>
            </a:r>
            <a:r>
              <a:rPr lang="en-US" altLang="zh-CN" b="1" dirty="0"/>
              <a:t> </a:t>
            </a:r>
            <a:br>
              <a:rPr lang="en-US" altLang="zh-CN" b="1" dirty="0"/>
            </a:br>
            <a:br>
              <a:rPr lang="en-US" altLang="zh-CN" sz="2800" b="1" dirty="0"/>
            </a:br>
            <a:endParaRPr lang="en-US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2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099">
                                            <p:txEl>
                                              <p:charRg st="0" end="2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sz="4800" b="1" dirty="0">
                <a:solidFill>
                  <a:schemeClr val="accent2"/>
                </a:solidFill>
              </a:rPr>
              <a:t>学习目标</a:t>
            </a:r>
            <a:endParaRPr lang="zh-CN" altLang="en-US" sz="4800" b="1" dirty="0">
              <a:solidFill>
                <a:schemeClr val="accent2"/>
              </a:solidFill>
            </a:endParaRPr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141913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7030A0"/>
                </a:solidFill>
              </a:rPr>
              <a:t>知识与能力：</a:t>
            </a:r>
            <a:br>
              <a:rPr lang="zh-CN" altLang="en-US" sz="3600" b="1" dirty="0"/>
            </a:br>
            <a:r>
              <a:rPr lang="en-US" altLang="zh-CN" sz="3600" b="1" dirty="0"/>
              <a:t>    1.</a:t>
            </a:r>
            <a:r>
              <a:rPr lang="zh-CN" altLang="en-US" sz="3600" b="1" dirty="0"/>
              <a:t>自读全文，概括故事情节</a:t>
            </a:r>
            <a:r>
              <a:rPr lang="en-US" altLang="zh-CN" sz="3600" b="1" dirty="0"/>
              <a:t>. </a:t>
            </a:r>
            <a:br>
              <a:rPr lang="en-US" altLang="zh-CN" sz="3600" b="1" dirty="0"/>
            </a:br>
            <a:r>
              <a:rPr lang="en-US" altLang="zh-CN" sz="3600" b="1" dirty="0"/>
              <a:t>    2.</a:t>
            </a:r>
            <a:r>
              <a:rPr lang="zh-CN" altLang="en-US" sz="3600" b="1" dirty="0"/>
              <a:t>了解本文幽默的语言特点，掌握夸张、比喻、反语、借代等修辞手法的运用。</a:t>
            </a:r>
            <a:r>
              <a:rPr lang="en-US" altLang="zh-CN" sz="3600" b="1" dirty="0"/>
              <a:t> </a:t>
            </a:r>
            <a:endParaRPr lang="en-US" altLang="zh-CN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7030A0"/>
                </a:solidFill>
              </a:rPr>
              <a:t>情感态度与价值观：</a:t>
            </a:r>
            <a:br>
              <a:rPr lang="zh-CN" altLang="en-US" sz="3600" b="1" dirty="0"/>
            </a:br>
            <a:r>
              <a:rPr lang="en-US" altLang="zh-CN" sz="3600" b="1" dirty="0"/>
              <a:t>    1.</a:t>
            </a:r>
            <a:r>
              <a:rPr lang="zh-CN" altLang="en-US" sz="3600" b="1" dirty="0"/>
              <a:t>正确认识资本主义社会表面繁荣背</a:t>
            </a:r>
            <a:r>
              <a:rPr lang="zh-CN" altLang="en-US" sz="3600" b="1" dirty="0"/>
              <a:t>后的贫富悬殊和社会黑暗。</a:t>
            </a:r>
            <a:r>
              <a:rPr lang="en-US" altLang="zh-CN" sz="3600" b="1" dirty="0"/>
              <a:t> </a:t>
            </a:r>
            <a:br>
              <a:rPr lang="en-US" altLang="zh-CN" sz="3600" b="1" dirty="0"/>
            </a:br>
            <a:r>
              <a:rPr lang="en-US" altLang="zh-CN" sz="3600" b="1" dirty="0"/>
              <a:t>    2.</a:t>
            </a:r>
            <a:r>
              <a:rPr lang="zh-CN" altLang="en-US" sz="3600" b="1" dirty="0"/>
              <a:t>培养爱国主义精神。</a:t>
            </a:r>
            <a:r>
              <a:rPr lang="en-US" altLang="zh-CN" sz="3600" b="1" dirty="0"/>
              <a:t> </a:t>
            </a:r>
            <a:br>
              <a:rPr lang="en-US" altLang="zh-CN" sz="3600" b="1" dirty="0"/>
            </a:br>
            <a:br>
              <a:rPr lang="en-US" altLang="zh-CN" sz="2800" dirty="0"/>
            </a:br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075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67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075">
                                            <p:txEl>
                                              <p:charRg st="67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40"/>
            <a:ext cx="8229600" cy="911860"/>
          </a:xfrm>
        </p:spPr>
        <p:txBody>
          <a:bodyPr/>
          <a:p>
            <a:r>
              <a:rPr lang="zh-CN" altLang="en-US"/>
              <a:t>预习思考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0650" y="914400"/>
            <a:ext cx="9112250" cy="5915660"/>
          </a:xfrm>
        </p:spPr>
        <p:txBody>
          <a:bodyPr/>
          <a:p>
            <a:r>
              <a:rPr lang="en-US" altLang="zh-CN"/>
              <a:t>1.</a:t>
            </a:r>
            <a:r>
              <a:rPr lang="zh-CN" altLang="en-US"/>
              <a:t>朗读课文时，在文中画出下列词语；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读完后回答下列问题：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（</a:t>
            </a:r>
            <a:r>
              <a:rPr lang="en-US" altLang="zh-CN"/>
              <a:t>1</a:t>
            </a:r>
            <a:r>
              <a:rPr lang="zh-CN" altLang="en-US"/>
              <a:t>）本文的主人公叫啥名字？他想去的监狱叫啥名字？他一年四季都想被关在监狱里吗？他为什么宁愿进监狱也不愿接受慈善机构的施舍？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（</a:t>
            </a:r>
            <a:r>
              <a:rPr lang="en-US" altLang="zh-CN"/>
              <a:t>2</a:t>
            </a:r>
            <a:r>
              <a:rPr lang="zh-CN" altLang="en-US"/>
              <a:t>）文中的主人公为被警察抓进监狱惹了那些是非？每次结局怎样？他的目的达到了么？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（</a:t>
            </a:r>
            <a:r>
              <a:rPr lang="en-US" altLang="zh-CN"/>
              <a:t>3</a:t>
            </a:r>
            <a:r>
              <a:rPr lang="zh-CN" altLang="en-US"/>
              <a:t>）文中的主人公最终进监狱了么？他是在什么情况下进监狱的？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（</a:t>
            </a:r>
            <a:r>
              <a:rPr lang="en-US" altLang="zh-CN"/>
              <a:t>4</a:t>
            </a:r>
            <a:r>
              <a:rPr lang="zh-CN" altLang="en-US"/>
              <a:t>）请按开端、发展、高潮、结局划分文章的结构。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sz="4800" b="1" dirty="0">
                <a:solidFill>
                  <a:schemeClr val="accent2"/>
                </a:solidFill>
              </a:rPr>
              <a:t>生字新词</a:t>
            </a:r>
            <a:r>
              <a:rPr lang="zh-CN" altLang="en-US" sz="1800" b="1" dirty="0">
                <a:solidFill>
                  <a:schemeClr val="accent2"/>
                </a:solidFill>
              </a:rPr>
              <a:t>（作业：红字注音并解释）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sz="4000" b="1" dirty="0"/>
              <a:t>辗转反侧       迫在眉睫     游</a:t>
            </a:r>
            <a:r>
              <a:rPr lang="zh-CN" altLang="en-US" sz="4000" b="1" dirty="0">
                <a:solidFill>
                  <a:srgbClr val="FF0000"/>
                </a:solidFill>
              </a:rPr>
              <a:t>弋</a:t>
            </a:r>
            <a:r>
              <a:rPr lang="zh-CN" altLang="en-US" sz="4000" b="1" dirty="0"/>
              <a:t>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不</a:t>
            </a:r>
            <a:r>
              <a:rPr lang="zh-CN" altLang="en-US" sz="4000" b="1" dirty="0">
                <a:solidFill>
                  <a:srgbClr val="FF0000"/>
                </a:solidFill>
              </a:rPr>
              <a:t>名</a:t>
            </a:r>
            <a:r>
              <a:rPr lang="zh-CN" altLang="en-US" sz="4000" b="1" dirty="0"/>
              <a:t>一钱    </a:t>
            </a:r>
            <a:r>
              <a:rPr lang="zh-CN" altLang="en-US" sz="4000" b="1" dirty="0">
                <a:solidFill>
                  <a:srgbClr val="FF0000"/>
                </a:solidFill>
              </a:rPr>
              <a:t>肇</a:t>
            </a:r>
            <a:r>
              <a:rPr lang="zh-CN" altLang="en-US" sz="4000" b="1" dirty="0"/>
              <a:t>事     素</a:t>
            </a:r>
            <a:r>
              <a:rPr lang="zh-CN" altLang="en-US" sz="4000" b="1" dirty="0">
                <a:solidFill>
                  <a:srgbClr val="FF0000"/>
                </a:solidFill>
              </a:rPr>
              <a:t>昧</a:t>
            </a:r>
            <a:r>
              <a:rPr lang="zh-CN" altLang="en-US" sz="4000" b="1" dirty="0"/>
              <a:t>平生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引</a:t>
            </a:r>
            <a:r>
              <a:rPr lang="zh-CN" altLang="en-US" sz="4000" b="1" dirty="0">
                <a:solidFill>
                  <a:srgbClr val="FF0000"/>
                </a:solidFill>
              </a:rPr>
              <a:t>吭</a:t>
            </a:r>
            <a:r>
              <a:rPr lang="zh-CN" altLang="en-US" sz="4000" b="1" dirty="0"/>
              <a:t>高歌</a:t>
            </a:r>
            <a:r>
              <a:rPr lang="en-US" altLang="zh-CN" sz="4000" b="1" dirty="0"/>
              <a:t>  </a:t>
            </a:r>
            <a:r>
              <a:rPr lang="zh-CN" altLang="en-US" sz="4000" b="1" dirty="0"/>
              <a:t>棕榈</a:t>
            </a:r>
            <a:r>
              <a:rPr lang="en-US" altLang="zh-CN" sz="4000" b="1" dirty="0"/>
              <a:t>  </a:t>
            </a:r>
            <a:r>
              <a:rPr lang="zh-CN" altLang="en-US" sz="4000" b="1" dirty="0">
                <a:solidFill>
                  <a:srgbClr val="FF0000"/>
                </a:solidFill>
              </a:rPr>
              <a:t>绯</a:t>
            </a:r>
            <a:r>
              <a:rPr lang="zh-CN" altLang="en-US" sz="4000" b="1" dirty="0"/>
              <a:t>色</a:t>
            </a:r>
            <a:r>
              <a:rPr lang="en-US" altLang="zh-CN" sz="4000" b="1" dirty="0"/>
              <a:t>   </a:t>
            </a:r>
            <a:r>
              <a:rPr lang="zh-CN" altLang="en-US" sz="4000" b="1" dirty="0">
                <a:solidFill>
                  <a:srgbClr val="FF0000"/>
                </a:solidFill>
              </a:rPr>
              <a:t>荟萃</a:t>
            </a:r>
            <a:r>
              <a:rPr lang="en-US" altLang="zh-CN" sz="4000" b="1" dirty="0"/>
              <a:t>   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b="1" dirty="0"/>
              <a:t> </a:t>
            </a:r>
            <a:r>
              <a:rPr lang="zh-CN" altLang="en-US" sz="4000" b="1" dirty="0">
                <a:solidFill>
                  <a:srgbClr val="FF0000"/>
                </a:solidFill>
              </a:rPr>
              <a:t>醍醐</a:t>
            </a:r>
            <a:r>
              <a:rPr lang="zh-CN" altLang="en-US" sz="4000" b="1" dirty="0"/>
              <a:t>灌顶</a:t>
            </a:r>
            <a:r>
              <a:rPr lang="en-US" altLang="zh-CN" sz="4000" b="1" dirty="0"/>
              <a:t>     </a:t>
            </a:r>
            <a:r>
              <a:rPr lang="zh-CN" altLang="en-US" sz="4000" b="1" dirty="0">
                <a:solidFill>
                  <a:srgbClr val="FF0000"/>
                </a:solidFill>
              </a:rPr>
              <a:t>煊赫</a:t>
            </a:r>
            <a:r>
              <a:rPr lang="zh-CN" altLang="en-US" sz="4000" b="1" dirty="0"/>
              <a:t>一时</a:t>
            </a:r>
            <a:r>
              <a:rPr lang="en-US" altLang="zh-CN" sz="4000" b="1" dirty="0"/>
              <a:t>   </a:t>
            </a:r>
            <a:r>
              <a:rPr lang="zh-CN" altLang="en-US" sz="4000" b="1" dirty="0">
                <a:solidFill>
                  <a:srgbClr val="FF0000"/>
                </a:solidFill>
              </a:rPr>
              <a:t>掸</a:t>
            </a:r>
            <a:r>
              <a:rPr lang="zh-CN" altLang="en-US" sz="4000" b="1" dirty="0"/>
              <a:t>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轻</a:t>
            </a:r>
            <a:r>
              <a:rPr lang="zh-CN" altLang="en-US" sz="4000" b="1" dirty="0">
                <a:solidFill>
                  <a:srgbClr val="FF0000"/>
                </a:solidFill>
              </a:rPr>
              <a:t>裘</a:t>
            </a:r>
            <a:r>
              <a:rPr lang="zh-CN" altLang="en-US" sz="4000" b="1" dirty="0"/>
              <a:t>大</a:t>
            </a:r>
            <a:r>
              <a:rPr lang="zh-CN" altLang="en-US" sz="4000" b="1" dirty="0">
                <a:solidFill>
                  <a:srgbClr val="FF0000"/>
                </a:solidFill>
              </a:rPr>
              <a:t>氅</a:t>
            </a:r>
            <a:r>
              <a:rPr lang="zh-CN" altLang="en-US" sz="4000" b="1" dirty="0"/>
              <a:t>    </a:t>
            </a:r>
            <a:r>
              <a:rPr lang="zh-CN" altLang="en-US" sz="4000" b="1" dirty="0">
                <a:solidFill>
                  <a:srgbClr val="FF0000"/>
                </a:solidFill>
              </a:rPr>
              <a:t>熙熙攘攘</a:t>
            </a:r>
            <a:r>
              <a:rPr lang="zh-CN" altLang="en-US" sz="4000" b="1" dirty="0"/>
              <a:t>     </a:t>
            </a:r>
            <a:r>
              <a:rPr lang="zh-CN" altLang="en-US" sz="4000" b="1" dirty="0">
                <a:solidFill>
                  <a:srgbClr val="FF0000"/>
                </a:solidFill>
              </a:rPr>
              <a:t>怏怏</a:t>
            </a:r>
            <a:r>
              <a:rPr lang="zh-CN" altLang="en-US" sz="4000" b="1" dirty="0"/>
              <a:t>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潜移默化    识相  摇</a:t>
            </a:r>
            <a:r>
              <a:rPr lang="zh-CN" altLang="en-US" sz="4000" b="1" dirty="0">
                <a:solidFill>
                  <a:srgbClr val="FF0000"/>
                </a:solidFill>
              </a:rPr>
              <a:t>曳</a:t>
            </a:r>
            <a:br>
              <a:rPr lang="zh-CN" altLang="en-US" sz="4000" b="1" dirty="0"/>
            </a:b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12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2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123">
                                            <p:txEl>
                                              <p:charRg st="25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48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123">
                                            <p:txEl>
                                              <p:charRg st="48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7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123">
                                            <p:txEl>
                                              <p:charRg st="70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91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5123">
                                            <p:txEl>
                                              <p:charRg st="91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15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5123">
                                            <p:txEl>
                                              <p:charRg st="115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矩形 8195"/>
          <p:cNvSpPr/>
          <p:nvPr/>
        </p:nvSpPr>
        <p:spPr>
          <a:xfrm>
            <a:off x="611188" y="227013"/>
            <a:ext cx="4389437" cy="1920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小说的结构：</a:t>
            </a:r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250825" y="1196975"/>
            <a:ext cx="8388350" cy="557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．故事开端（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1——5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）     苏比为逃脱严冬的威胁，筹划着怎样才能被捕入狱。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．故事发展 （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6——37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）  苏比屡次惹是生非，都没有达到被捕入狱的目的。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．故事高潮 （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38——46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）苏比伫立于教堂外良心发现，决心重新做人时，突然被捕。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．故事结局（     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47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）  苏比被判入狱三个月。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 anchor="ctr"/>
          <a:p>
            <a:r>
              <a:rPr lang="zh-CN" altLang="en-US" sz="3600" b="1" dirty="0">
                <a:solidFill>
                  <a:schemeClr val="accent2"/>
                </a:solidFill>
              </a:rPr>
              <a:t>提问：苏比为了进监狱做过哪些努力？</a:t>
            </a:r>
            <a:r>
              <a:rPr lang="en-US" altLang="zh-CN" sz="3600" b="1" dirty="0">
                <a:solidFill>
                  <a:schemeClr val="accent2"/>
                </a:solidFill>
              </a:rPr>
              <a:t> </a:t>
            </a:r>
            <a:r>
              <a:rPr lang="en-US" altLang="zh-CN" sz="4000" dirty="0"/>
              <a:t> </a:t>
            </a:r>
            <a:endParaRPr lang="en-US" altLang="zh-CN" sz="4000"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-55880" y="1268730"/>
            <a:ext cx="9279255" cy="5333365"/>
          </a:xfrm>
        </p:spPr>
        <p:txBody>
          <a:bodyPr/>
          <a:p>
            <a:pPr marL="0" indent="0">
              <a:lnSpc>
                <a:spcPct val="90000"/>
              </a:lnSpc>
              <a:buNone/>
            </a:pPr>
            <a:r>
              <a:rPr lang="zh-CN" altLang="en-US" b="1" dirty="0"/>
              <a:t>第一次：进高档酒店</a:t>
            </a:r>
            <a:r>
              <a:rPr lang="en-US" altLang="zh-CN" b="1" dirty="0"/>
              <a:t>            </a:t>
            </a:r>
            <a:r>
              <a:rPr lang="zh-CN" altLang="en-US" b="1" dirty="0"/>
              <a:t>被拒之门外</a:t>
            </a:r>
            <a:r>
              <a:rPr lang="en-US" altLang="zh-CN" b="1" dirty="0"/>
              <a:t> </a:t>
            </a:r>
            <a:br>
              <a:rPr lang="en-US" altLang="zh-CN" b="1" dirty="0"/>
            </a:br>
            <a:r>
              <a:rPr lang="zh-CN" altLang="en-US" b="1" dirty="0"/>
              <a:t>第二次：砸商店橱窗</a:t>
            </a:r>
            <a:r>
              <a:rPr lang="en-US" altLang="zh-CN" b="1" dirty="0"/>
              <a:t>            </a:t>
            </a:r>
            <a:r>
              <a:rPr lang="zh-CN" altLang="en-US" b="1" dirty="0"/>
              <a:t>被认为连个旁</a:t>
            </a:r>
            <a:endParaRPr lang="zh-CN" altLang="en-US" b="1" dirty="0"/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 dirty="0"/>
              <a:t>                                             证都算不上</a:t>
            </a:r>
            <a:r>
              <a:rPr lang="en-US" altLang="zh-CN" b="1" dirty="0"/>
              <a:t> </a:t>
            </a:r>
            <a:br>
              <a:rPr lang="en-US" altLang="zh-CN" b="1" dirty="0"/>
            </a:br>
            <a:r>
              <a:rPr lang="zh-CN" altLang="en-US" b="1" dirty="0"/>
              <a:t>第三次：去饭馆饱餐             </a:t>
            </a:r>
            <a:r>
              <a:rPr lang="zh-CN" altLang="en-US" b="1" dirty="0">
                <a:sym typeface="+mn-ea"/>
              </a:rPr>
              <a:t>被摔在人行道上 </a:t>
            </a:r>
            <a:endParaRPr lang="zh-CN" altLang="en-US" b="1" dirty="0"/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 dirty="0"/>
              <a:t>               一顿不给钱</a:t>
            </a:r>
            <a:r>
              <a:rPr lang="en-US" altLang="zh-CN" b="1" dirty="0"/>
              <a:t>      </a:t>
            </a:r>
            <a:br>
              <a:rPr lang="en-US" altLang="zh-CN" b="1" dirty="0"/>
            </a:br>
            <a:r>
              <a:rPr lang="zh-CN" altLang="en-US" b="1" dirty="0"/>
              <a:t>第四次</a:t>
            </a:r>
            <a:r>
              <a:rPr lang="en-US" altLang="zh-CN" b="1" dirty="0"/>
              <a:t>:  </a:t>
            </a:r>
            <a:r>
              <a:rPr lang="zh-CN" altLang="en-US" b="1" dirty="0"/>
              <a:t>调戏年轻女子</a:t>
            </a:r>
            <a:r>
              <a:rPr lang="en-US" altLang="zh-CN" b="1" dirty="0"/>
              <a:t>          </a:t>
            </a:r>
            <a:r>
              <a:rPr lang="zh-CN" altLang="en-US" b="1" dirty="0"/>
              <a:t>反被女子缠住</a:t>
            </a:r>
            <a:endParaRPr lang="zh-CN" altLang="en-US" b="1" dirty="0"/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 dirty="0"/>
              <a:t>                                             要他请喝啤酒</a:t>
            </a:r>
            <a:r>
              <a:rPr lang="en-US" altLang="zh-CN" b="1" dirty="0"/>
              <a:t> </a:t>
            </a:r>
            <a:br>
              <a:rPr lang="en-US" altLang="zh-CN" b="1" dirty="0"/>
            </a:br>
            <a:r>
              <a:rPr lang="zh-CN" altLang="en-US" b="1" dirty="0"/>
              <a:t>第五次：在剧院门口             </a:t>
            </a:r>
            <a:r>
              <a:rPr lang="zh-CN" altLang="en-US" b="1" dirty="0">
                <a:sym typeface="+mn-ea"/>
              </a:rPr>
              <a:t>被认为是耶鲁</a:t>
            </a:r>
            <a:endParaRPr lang="zh-CN" altLang="en-US" b="1" dirty="0"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 dirty="0">
                <a:sym typeface="+mn-ea"/>
              </a:rPr>
              <a:t>                 大吵大闹              大学的学生</a:t>
            </a:r>
            <a:r>
              <a:rPr lang="en-US" altLang="zh-CN" b="1" dirty="0">
                <a:sym typeface="+mn-ea"/>
              </a:rPr>
              <a:t> </a:t>
            </a:r>
            <a:endParaRPr lang="zh-CN" altLang="en-US" b="1" dirty="0"/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 dirty="0"/>
              <a:t>第六次：偷伞</a:t>
            </a:r>
            <a:r>
              <a:rPr lang="en-US" altLang="zh-CN" b="1" dirty="0"/>
              <a:t>                        </a:t>
            </a:r>
            <a:r>
              <a:rPr lang="zh-CN" altLang="en-US" b="1" dirty="0"/>
              <a:t>反被认为是伞的主人</a:t>
            </a:r>
            <a:r>
              <a:rPr lang="en-US" altLang="zh-CN" b="1"/>
              <a:t> </a:t>
            </a:r>
            <a:br>
              <a:rPr lang="en-US" altLang="zh-CN" b="1"/>
            </a:br>
            <a:br>
              <a:rPr lang="en-US" altLang="zh-CN" b="1"/>
            </a:b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147">
                                            <p:txEl>
                                              <p:charRg st="0" end="1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6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1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614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614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2547</Words>
  <Application>WPS 演示</Application>
  <PresentationFormat/>
  <Paragraphs>84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Calibri</vt:lpstr>
      <vt:lpstr>默认设计模板</vt:lpstr>
      <vt:lpstr>       如果你爱他，那么就把他送到纽约，因为那里是天堂；如果你恨他，那么也把他送到纽约，因为那里是地狱。 </vt:lpstr>
      <vt:lpstr>PowerPoint 演示文稿</vt:lpstr>
      <vt:lpstr>警 察 与 赞 美 诗</vt:lpstr>
      <vt:lpstr>作者介绍</vt:lpstr>
      <vt:lpstr>学习目标</vt:lpstr>
      <vt:lpstr>PowerPoint 演示文稿</vt:lpstr>
      <vt:lpstr>生字新词（作业：红字注音并解释）</vt:lpstr>
      <vt:lpstr>PowerPoint 演示文稿</vt:lpstr>
      <vt:lpstr>提问：苏比为了进监狱做过哪些努力？ 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警察与赞美诗</dc:title>
  <dc:creator>微软用户</dc:creator>
  <cp:lastModifiedBy>Administrator</cp:lastModifiedBy>
  <cp:revision>16</cp:revision>
  <dcterms:created xsi:type="dcterms:W3CDTF">2009-12-10T01:48:00Z</dcterms:created>
  <dcterms:modified xsi:type="dcterms:W3CDTF">2017-05-09T02:34:03Z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