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12"/>
  </p:notesMasterIdLst>
  <p:sldIdLst>
    <p:sldId id="394" r:id="rId3"/>
    <p:sldId id="395" r:id="rId4"/>
    <p:sldId id="396" r:id="rId5"/>
    <p:sldId id="397" r:id="rId6"/>
    <p:sldId id="398" r:id="rId7"/>
    <p:sldId id="399" r:id="rId8"/>
    <p:sldId id="400" r:id="rId9"/>
    <p:sldId id="401" r:id="rId10"/>
    <p:sldId id="402" r:id="rId11"/>
  </p:sldIdLst>
  <p:sldSz cx="11522075" cy="6480175"/>
  <p:notesSz cx="6858000" cy="9144000"/>
  <p:custDataLst>
    <p:tags r:id="rId1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38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gs" Target="tags/tag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9424018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1360" y="647065"/>
            <a:ext cx="10800715" cy="5833110"/>
          </a:xfrm>
          <a:prstGeom prst="rect">
            <a:avLst/>
          </a:prstGeom>
        </p:spPr>
      </p:pic>
      <p:sp>
        <p:nvSpPr>
          <p:cNvPr id="10" name="TextBox 9">
            <a:hlinkClick r:id="rId4" action="ppaction://hlinksldjump"/>
          </p:cNvPr>
          <p:cNvSpPr txBox="1"/>
          <p:nvPr/>
        </p:nvSpPr>
        <p:spPr>
          <a:xfrm>
            <a:off x="903253" y="1597013"/>
            <a:ext cx="10287072"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lgn="ctr">
              <a:defRPr/>
            </a:pP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1-5</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人物传记的阅读（一）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2" name="Text Box 6">
            <a:hlinkClick r:id="rId5" action="ppaction://hlinksldjump"/>
          </p:cNvPr>
          <p:cNvSpPr txBox="1">
            <a:spLocks noChangeArrowheads="1"/>
          </p:cNvSpPr>
          <p:nvPr/>
        </p:nvSpPr>
        <p:spPr bwMode="auto">
          <a:xfrm>
            <a:off x="4046525" y="2097079"/>
            <a:ext cx="4171950" cy="588963"/>
          </a:xfrm>
          <a:prstGeom prst="rect">
            <a:avLst/>
          </a:prstGeom>
          <a:noFill/>
          <a:ln w="9525">
            <a:solidFill>
              <a:schemeClr val="bg1"/>
            </a:solidFill>
            <a:miter lim="800000"/>
          </a:ln>
          <a:effectLst/>
        </p:spPr>
        <p:txBody>
          <a:bodyPr/>
          <a:lstStyle/>
          <a:p>
            <a:pPr algn="ctr"/>
            <a:r>
              <a:rPr lang="zh-CN" altLang="en-US" sz="3200" b="1">
                <a:solidFill>
                  <a:schemeClr val="bg1"/>
                </a:solidFill>
                <a:ea typeface="楷体_GB2312" charset="-122"/>
                <a:cs typeface="方正兰亭黑简体" pitchFamily="2" charset="-122"/>
              </a:rPr>
              <a:t>提</a:t>
            </a:r>
            <a:r>
              <a:rPr lang="zh-CN" altLang="en-US" sz="3200" b="1" smtClean="0">
                <a:solidFill>
                  <a:schemeClr val="bg1"/>
                </a:solidFill>
                <a:ea typeface="楷体_GB2312" charset="-122"/>
                <a:cs typeface="方正兰亭黑简体" pitchFamily="2" charset="-122"/>
              </a:rPr>
              <a:t>能力</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知识整合</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46525" y="2905117"/>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学方法</a:t>
            </a:r>
            <a:r>
              <a:rPr lang="en-US" altLang="zh-CN" sz="3200" b="1" smtClean="0">
                <a:solidFill>
                  <a:schemeClr val="bg1"/>
                </a:solidFill>
                <a:ea typeface="楷体_GB2312" charset="-122"/>
              </a:rPr>
              <a:t>· </a:t>
            </a:r>
            <a:r>
              <a:rPr lang="zh-CN" altLang="en-US" sz="3200" b="1" smtClean="0">
                <a:solidFill>
                  <a:schemeClr val="bg1"/>
                </a:solidFill>
                <a:ea typeface="楷体_GB2312" charset="-122"/>
              </a:rPr>
              <a:t>读文示范</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62385" y="3727451"/>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700" y="596881"/>
            <a:ext cx="10352088"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rPr>
              <a:t>一、传记文本知识整合</a:t>
            </a:r>
            <a:endParaRPr lang="en-US" altLang="zh-CN" sz="3200" smtClean="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193539" name="Text Box 3"/>
          <p:cNvSpPr txBox="1">
            <a:spLocks noChangeArrowheads="1"/>
          </p:cNvSpPr>
          <p:nvPr/>
        </p:nvSpPr>
        <p:spPr bwMode="auto">
          <a:xfrm>
            <a:off x="360363" y="1317606"/>
            <a:ext cx="11161712" cy="1568450"/>
          </a:xfrm>
          <a:prstGeom prst="rect">
            <a:avLst/>
          </a:prstGeom>
          <a:noFill/>
          <a:ln w="38100">
            <a:noFill/>
            <a:miter lim="800000"/>
          </a:ln>
          <a:effectLst/>
        </p:spPr>
        <p:txBody>
          <a:bodyPr>
            <a:spAutoFit/>
          </a:bodyPr>
          <a:lstStyle/>
          <a:p>
            <a:r>
              <a:rPr lang="zh-CN" altLang="en-US" sz="2400" b="1"/>
              <a:t> </a:t>
            </a:r>
            <a:r>
              <a:rPr lang="en-US" altLang="en-US" sz="2400" b="1" smtClean="0">
                <a:solidFill>
                  <a:schemeClr val="hlink"/>
                </a:solidFill>
              </a:rPr>
              <a:t>(</a:t>
            </a:r>
            <a:r>
              <a:rPr lang="zh-CN" altLang="en-US" sz="2400" b="1" smtClean="0">
                <a:solidFill>
                  <a:schemeClr val="hlink"/>
                </a:solidFill>
              </a:rPr>
              <a:t>一</a:t>
            </a:r>
            <a:r>
              <a:rPr lang="en-US" altLang="en-US" sz="2400" b="1" smtClean="0">
                <a:solidFill>
                  <a:schemeClr val="hlink"/>
                </a:solidFill>
              </a:rPr>
              <a:t>)</a:t>
            </a:r>
            <a:r>
              <a:rPr lang="zh-CN" altLang="en-US" sz="2400" b="1" smtClean="0">
                <a:solidFill>
                  <a:schemeClr val="hlink"/>
                </a:solidFill>
              </a:rPr>
              <a:t>传记的种类</a:t>
            </a:r>
            <a:endParaRPr lang="zh-CN" altLang="en-US" sz="2400" b="1">
              <a:solidFill>
                <a:schemeClr val="hlink"/>
              </a:solidFill>
            </a:endParaRPr>
          </a:p>
          <a:p>
            <a:r>
              <a:rPr lang="zh-CN" altLang="en-US" sz="2400" b="1">
                <a:solidFill>
                  <a:schemeClr val="hlink"/>
                </a:solidFill>
              </a:rPr>
              <a:t>传记是遵循真实性原则，用形象化的方法记述人物的生活经历、精神风貌极其历史背景的一种叙事性文体。</a:t>
            </a:r>
          </a:p>
          <a:p>
            <a:r>
              <a:rPr lang="en-US" altLang="zh-CN" sz="2400" b="1"/>
              <a:t>        </a:t>
            </a:r>
            <a:endParaRPr lang="zh-CN" altLang="en-US" sz="2400" b="1"/>
          </a:p>
        </p:txBody>
      </p:sp>
      <p:graphicFrame>
        <p:nvGraphicFramePr>
          <p:cNvPr id="193555" name="Group 19"/>
          <p:cNvGraphicFramePr>
            <a:graphicFrameLocks noGrp="1"/>
          </p:cNvGraphicFramePr>
          <p:nvPr/>
        </p:nvGraphicFramePr>
        <p:xfrm>
          <a:off x="546063" y="2740021"/>
          <a:ext cx="10801350" cy="3411855"/>
        </p:xfrm>
        <a:graphic>
          <a:graphicData uri="http://schemas.openxmlformats.org/drawingml/2006/table">
            <a:tbl>
              <a:tblPr/>
              <a:tblGrid>
                <a:gridCol w="2257425"/>
                <a:gridCol w="8543925"/>
              </a:tblGrid>
              <a:tr h="1200171">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1.</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从叙述人称看</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传记可分为自传和他传。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前者是作者撰写自己的，如鲁迅的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鲁迅自传</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、沈从文的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沈从文自传</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；后者是作者撰写他人的，如顾迈南的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华罗庚</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、陈廷一的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en-US" altLang="zh-CN" sz="24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布衣总统</a:t>
                      </a:r>
                      <a:r>
                        <a:rPr kumimoji="0" lang="zh-CN" altLang="en-US" sz="24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孙中山</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、毛毛的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我的父亲邓小平</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等。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573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2.</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从表达方式看</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分为以记叙为主和叙评结合两种。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一般的传记以记叙为主；但有的传记，一边记述人物的经历，一边加以评论，记叙与评论各半，这种传记则被称为</a:t>
                      </a:r>
                      <a:r>
                        <a:rPr kumimoji="0" lang="zh-CN" altLang="en-US" sz="24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评传</a:t>
                      </a:r>
                      <a:r>
                        <a:rPr kumimoji="0" lang="zh-CN" altLang="en-US" sz="24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，如卞毓方的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留取丹心照汗青</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、朱志敏的</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铁肩担道义</a:t>
                      </a:r>
                      <a:r>
                        <a:rPr kumimoji="0" lang="en-US" altLang="zh-CN" sz="2400" b="1" i="0" u="none" strike="noStrike" cap="none" normalizeH="0" baseline="0" smtClean="0">
                          <a:ln>
                            <a:noFill/>
                          </a:ln>
                          <a:solidFill>
                            <a:srgbClr val="0000FF"/>
                          </a:solidFill>
                          <a:effectLst/>
                          <a:latin typeface="楷体_GB2312" charset="0"/>
                          <a:ea typeface="楷体_GB2312" charset="-122"/>
                          <a:cs typeface="方正兰亭黑简体"/>
                        </a:rPr>
                        <a:t>》</a:t>
                      </a:r>
                      <a:r>
                        <a:rPr kumimoji="0" lang="zh-CN" altLang="en-US" sz="2400" b="1" i="0" u="none" strike="noStrike" cap="none" normalizeH="0" baseline="0" smtClean="0">
                          <a:ln>
                            <a:noFill/>
                          </a:ln>
                          <a:solidFill>
                            <a:srgbClr val="0000FF"/>
                          </a:solidFill>
                          <a:effectLst/>
                          <a:latin typeface="楷体_GB2312" charset="0"/>
                          <a:ea typeface="楷体_GB2312" charset="-122"/>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知识整合</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193539"/>
                                        </p:tgtEl>
                                        <p:attrNameLst>
                                          <p:attrName>style.visibility</p:attrName>
                                        </p:attrNameLst>
                                      </p:cBhvr>
                                      <p:to>
                                        <p:strVal val="visible"/>
                                      </p:to>
                                    </p:set>
                                    <p:animEffect transition="in" filter="blinds(horizontal)">
                                      <p:cBhvr>
                                        <p:cTn id="14" dur="500"/>
                                        <p:tgtEl>
                                          <p:spTgt spid="193539"/>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53" presetClass="entr" presetSubtype="0" fill="hold" nodeType="clickEffect">
                                  <p:stCondLst>
                                    <p:cond delay="0"/>
                                  </p:stCondLst>
                                  <p:childTnLst>
                                    <p:set>
                                      <p:cBhvr>
                                        <p:cTn id="19" dur="1" fill="hold">
                                          <p:stCondLst>
                                            <p:cond delay="0"/>
                                          </p:stCondLst>
                                        </p:cTn>
                                        <p:tgtEl>
                                          <p:spTgt spid="193555"/>
                                        </p:tgtEl>
                                        <p:attrNameLst>
                                          <p:attrName>style.visibility</p:attrName>
                                        </p:attrNameLst>
                                      </p:cBhvr>
                                      <p:to>
                                        <p:strVal val="visible"/>
                                      </p:to>
                                    </p:set>
                                    <p:anim calcmode="lin" valueType="num">
                                      <p:cBhvr>
                                        <p:cTn id="20" dur="500" fill="hold"/>
                                        <p:tgtEl>
                                          <p:spTgt spid="193555"/>
                                        </p:tgtEl>
                                        <p:attrNameLst>
                                          <p:attrName>ppt_w</p:attrName>
                                        </p:attrNameLst>
                                      </p:cBhvr>
                                      <p:tavLst>
                                        <p:tav tm="0">
                                          <p:val>
                                            <p:fltVal val="0"/>
                                          </p:val>
                                        </p:tav>
                                        <p:tav tm="100000">
                                          <p:val>
                                            <p:strVal val="#ppt_w"/>
                                          </p:val>
                                        </p:tav>
                                      </p:tavLst>
                                    </p:anim>
                                    <p:anim calcmode="lin" valueType="num">
                                      <p:cBhvr>
                                        <p:cTn id="21" dur="500" fill="hold"/>
                                        <p:tgtEl>
                                          <p:spTgt spid="193555"/>
                                        </p:tgtEl>
                                        <p:attrNameLst>
                                          <p:attrName>ppt_h</p:attrName>
                                        </p:attrNameLst>
                                      </p:cBhvr>
                                      <p:tavLst>
                                        <p:tav tm="0">
                                          <p:val>
                                            <p:fltVal val="0"/>
                                          </p:val>
                                        </p:tav>
                                        <p:tav tm="100000">
                                          <p:val>
                                            <p:strVal val="#ppt_h"/>
                                          </p:val>
                                        </p:tav>
                                      </p:tavLst>
                                    </p:anim>
                                    <p:animEffect transition="in" filter="fade">
                                      <p:cBhvr>
                                        <p:cTn id="22" dur="500"/>
                                        <p:tgtEl>
                                          <p:spTgt spid="19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353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63" y="0"/>
            <a:ext cx="10352087" cy="603885"/>
          </a:xfrm>
          <a:prstGeom prst="rect">
            <a:avLst/>
          </a:prstGeom>
        </p:spPr>
        <p:txBody>
          <a:bodyPr>
            <a:spAutoFit/>
          </a:bodyPr>
          <a:lstStyle/>
          <a:p>
            <a:pPr algn="ctr" hangingPunct="0">
              <a:lnSpc>
                <a:spcPts val="4000"/>
              </a:lnSpc>
            </a:pPr>
            <a:r>
              <a:rPr lang="en-US" altLang="zh-CN" sz="2400">
                <a:solidFill>
                  <a:schemeClr val="bg1"/>
                </a:solidFill>
                <a:effectLst>
                  <a:outerShdw blurRad="38100" dist="38100" dir="2700000" algn="tl">
                    <a:srgbClr val="C0C0C0"/>
                  </a:outerShdw>
                </a:effectLst>
                <a:latin typeface="黑体" pitchFamily="2" charset="-122"/>
                <a:ea typeface="黑体" pitchFamily="2" charset="-122"/>
              </a:rPr>
              <a:t>(</a:t>
            </a:r>
            <a:r>
              <a:rPr lang="zh-CN" altLang="en-US" sz="2400">
                <a:solidFill>
                  <a:schemeClr val="bg1"/>
                </a:solidFill>
                <a:effectLst>
                  <a:outerShdw blurRad="38100" dist="38100" dir="2700000" algn="tl">
                    <a:srgbClr val="C0C0C0"/>
                  </a:outerShdw>
                </a:effectLst>
                <a:latin typeface="黑体" pitchFamily="2" charset="-122"/>
                <a:ea typeface="黑体" pitchFamily="2" charset="-122"/>
              </a:rPr>
              <a:t>二</a:t>
            </a:r>
            <a:r>
              <a:rPr lang="en-US" altLang="zh-CN" sz="2400">
                <a:solidFill>
                  <a:schemeClr val="bg1"/>
                </a:solidFill>
                <a:effectLst>
                  <a:outerShdw blurRad="38100" dist="38100" dir="2700000" algn="tl">
                    <a:srgbClr val="C0C0C0"/>
                  </a:outerShdw>
                </a:effectLst>
                <a:latin typeface="黑体" pitchFamily="2" charset="-122"/>
                <a:ea typeface="黑体" pitchFamily="2" charset="-122"/>
              </a:rPr>
              <a:t>)</a:t>
            </a:r>
            <a:r>
              <a:rPr lang="zh-CN" altLang="en-US" sz="2400" smtClean="0">
                <a:solidFill>
                  <a:schemeClr val="bg1"/>
                </a:solidFill>
                <a:effectLst>
                  <a:outerShdw blurRad="38100" dist="38100" dir="2700000" algn="tl">
                    <a:srgbClr val="C0C0C0"/>
                  </a:outerShdw>
                </a:effectLst>
                <a:latin typeface="黑体" pitchFamily="2" charset="-122"/>
                <a:ea typeface="黑体" pitchFamily="2" charset="-122"/>
              </a:rPr>
              <a:t>传记作品的特点</a:t>
            </a:r>
            <a:endParaRPr lang="en-US" altLang="zh-CN" sz="2400">
              <a:solidFill>
                <a:schemeClr val="bg1"/>
              </a:solidFill>
              <a:effectLst>
                <a:outerShdw blurRad="38100" dist="38100" dir="2700000" algn="tl">
                  <a:srgbClr val="C0C0C0"/>
                </a:outerShdw>
              </a:effectLst>
              <a:latin typeface="黑体" pitchFamily="2" charset="-122"/>
              <a:ea typeface="黑体" pitchFamily="2" charset="-122"/>
            </a:endParaRPr>
          </a:p>
        </p:txBody>
      </p:sp>
      <p:graphicFrame>
        <p:nvGraphicFramePr>
          <p:cNvPr id="196660" name="Group 52"/>
          <p:cNvGraphicFramePr>
            <a:graphicFrameLocks noGrp="1"/>
          </p:cNvGraphicFramePr>
          <p:nvPr/>
        </p:nvGraphicFramePr>
        <p:xfrm>
          <a:off x="331749" y="668319"/>
          <a:ext cx="11090275" cy="5821680"/>
        </p:xfrm>
        <a:graphic>
          <a:graphicData uri="http://schemas.openxmlformats.org/drawingml/2006/table">
            <a:tbl>
              <a:tblPr/>
              <a:tblGrid>
                <a:gridCol w="1687195"/>
                <a:gridCol w="9403080"/>
              </a:tblGrid>
              <a:tr h="806437">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楷体_GB2312" charset="0"/>
                          <a:ea typeface="楷体_GB2312" charset="-122"/>
                          <a:cs typeface="方正兰亭黑简体"/>
                        </a:rPr>
                        <a:t>(1)</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人物的时代性和代表性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传传记里的人物都是某时代某领域较突出的人物。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3603">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楷体_GB2312" charset="0"/>
                          <a:ea typeface="楷体_GB2312" charset="-122"/>
                          <a:cs typeface="方正兰亭黑简体"/>
                        </a:rPr>
                        <a:t>(2)</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选材的真实性和典型性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真实是传记的生命，是传记的第一特征，写作时不允许任意虚构。传记的材料比较翔实，因此作者要从传主的繁杂经历中选取典型的事例，来表现传主的人格特点。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6231">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楷体_GB2312" charset="0"/>
                          <a:ea typeface="楷体_GB2312" charset="-122"/>
                          <a:cs typeface="方正兰亭黑简体"/>
                        </a:rPr>
                        <a:t>(3)</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选文兼具史实性与文学性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因为传记叙写的是历史或现实中存在的活生生的人，有真名实姓、居住地点、活动范围等，故传记有一定的史学性。但传记又不同于一般的枯燥的历史记录，它又具有文学性。它是写人的，有人的生命、情感在里面；它通过作者的选择、剪辑、组接而成，倾注了爱憎的情感；它需要用艺术的手法加以表现，以达到传神的目的。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8724">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楷体_GB2312" charset="0"/>
                          <a:ea typeface="楷体_GB2312" charset="-122"/>
                          <a:cs typeface="方正兰亭黑简体"/>
                        </a:rPr>
                        <a:t>(4)</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表达以记叙为主，或辅以议论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一般来说，传记以记叙来说明传主的人生经历和业绩成就为主；也有的传记，在记述人物经历的同时加以评论，叙议结合，如上面所说的</a:t>
                      </a:r>
                      <a:r>
                        <a:rPr kumimoji="0" lang="zh-CN" altLang="en-US" sz="20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评传</a:t>
                      </a:r>
                      <a:r>
                        <a:rPr kumimoji="0" lang="zh-CN" altLang="en-US" sz="2000" b="1" i="0" u="none" strike="noStrike" cap="none" normalizeH="0" baseline="0" smtClean="0">
                          <a:ln>
                            <a:noFill/>
                          </a:ln>
                          <a:solidFill>
                            <a:srgbClr val="0000FF"/>
                          </a:solidFill>
                          <a:effectLst/>
                          <a:latin typeface=".PhonepadTwo"/>
                          <a:ea typeface="楷体_GB2312" charset="-122"/>
                          <a:cs typeface="方正兰亭黑简体"/>
                        </a:rPr>
                        <a:t>”</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2513">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楷体_GB2312" charset="0"/>
                          <a:ea typeface="楷体_GB2312" charset="-122"/>
                          <a:cs typeface="方正兰亭黑简体"/>
                        </a:rPr>
                        <a:t>(5)</a:t>
                      </a: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传记的概括性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楷体_GB2312" charset="0"/>
                          <a:ea typeface="楷体_GB2312" charset="-122"/>
                          <a:cs typeface="方正兰亭黑简体"/>
                        </a:rPr>
                        <a:t>传记的概括性是指传记不是记录传主生活活动的流水账，或是杂乱无章地述说，而是要对传主的经历、事迹、贡献、荣誉、性格、价值观、评价等等按表达需要作分类、提炼、加工，以体现人物的典型性，增强文本的宣传效果。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196660"/>
                                        </p:tgtEl>
                                        <p:attrNameLst>
                                          <p:attrName>style.visibility</p:attrName>
                                        </p:attrNameLst>
                                      </p:cBhvr>
                                      <p:to>
                                        <p:strVal val="visible"/>
                                      </p:to>
                                    </p:set>
                                    <p:anim calcmode="lin" valueType="num">
                                      <p:cBhvr>
                                        <p:cTn id="14" dur="500" fill="hold"/>
                                        <p:tgtEl>
                                          <p:spTgt spid="196660"/>
                                        </p:tgtEl>
                                        <p:attrNameLst>
                                          <p:attrName>ppt_w</p:attrName>
                                        </p:attrNameLst>
                                      </p:cBhvr>
                                      <p:tavLst>
                                        <p:tav tm="0">
                                          <p:val>
                                            <p:fltVal val="0"/>
                                          </p:val>
                                        </p:tav>
                                        <p:tav tm="100000">
                                          <p:val>
                                            <p:strVal val="#ppt_w"/>
                                          </p:val>
                                        </p:tav>
                                      </p:tavLst>
                                    </p:anim>
                                    <p:anim calcmode="lin" valueType="num">
                                      <p:cBhvr>
                                        <p:cTn id="15" dur="500" fill="hold"/>
                                        <p:tgtEl>
                                          <p:spTgt spid="196660"/>
                                        </p:tgtEl>
                                        <p:attrNameLst>
                                          <p:attrName>ppt_h</p:attrName>
                                        </p:attrNameLst>
                                      </p:cBhvr>
                                      <p:tavLst>
                                        <p:tav tm="0">
                                          <p:val>
                                            <p:fltVal val="0"/>
                                          </p:val>
                                        </p:tav>
                                        <p:tav tm="100000">
                                          <p:val>
                                            <p:strVal val="#ppt_h"/>
                                          </p:val>
                                        </p:tav>
                                      </p:tavLst>
                                    </p:anim>
                                    <p:animEffect transition="in" filter="fade">
                                      <p:cBhvr>
                                        <p:cTn id="16" dur="500"/>
                                        <p:tgtEl>
                                          <p:spTgt spid="196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546063" y="786309"/>
            <a:ext cx="10715700" cy="5323205"/>
          </a:xfrm>
          <a:prstGeom prst="rect">
            <a:avLst/>
          </a:prstGeom>
          <a:noFill/>
          <a:ln w="57150" cmpd="thickThin">
            <a:noFill/>
            <a:miter lim="800000"/>
          </a:ln>
          <a:effectLst/>
        </p:spPr>
        <p:txBody>
          <a:bodyPr wrap="square">
            <a:spAutoFit/>
          </a:bodyPr>
          <a:lstStyle/>
          <a:p>
            <a:r>
              <a:rPr lang="zh-CN" altLang="en-US" sz="2800" b="1" smtClean="0">
                <a:solidFill>
                  <a:srgbClr val="0000FF"/>
                </a:solidFill>
                <a:latin typeface="黑体" pitchFamily="2" charset="-122"/>
                <a:ea typeface="黑体" pitchFamily="2" charset="-122"/>
              </a:rPr>
              <a:t>二、读文示范</a:t>
            </a:r>
          </a:p>
          <a:p>
            <a:r>
              <a:rPr lang="en-US" altLang="en-US" sz="2400" b="1" smtClean="0">
                <a:solidFill>
                  <a:srgbClr val="0000FF"/>
                </a:solidFill>
                <a:latin typeface="+mn-ea"/>
              </a:rPr>
              <a:t>        (</a:t>
            </a:r>
            <a:r>
              <a:rPr lang="zh-CN" altLang="en-US" sz="2400" b="1" smtClean="0">
                <a:solidFill>
                  <a:srgbClr val="0000FF"/>
                </a:solidFill>
                <a:latin typeface="+mn-ea"/>
              </a:rPr>
              <a:t>一</a:t>
            </a:r>
            <a:r>
              <a:rPr lang="en-US" altLang="en-US" sz="2400" b="1" smtClean="0">
                <a:solidFill>
                  <a:srgbClr val="0000FF"/>
                </a:solidFill>
                <a:latin typeface="+mn-ea"/>
              </a:rPr>
              <a:t>)</a:t>
            </a:r>
            <a:r>
              <a:rPr lang="zh-CN" altLang="en-US" sz="2400" b="1" smtClean="0">
                <a:solidFill>
                  <a:srgbClr val="0000FF"/>
                </a:solidFill>
                <a:latin typeface="+mn-ea"/>
              </a:rPr>
              <a:t>总体要求</a:t>
            </a:r>
          </a:p>
          <a:p>
            <a:r>
              <a:rPr lang="zh-CN" altLang="en-US" sz="2400" b="1" smtClean="0">
                <a:solidFill>
                  <a:srgbClr val="0000FF"/>
                </a:solidFill>
                <a:latin typeface="+mn-ea"/>
              </a:rPr>
              <a:t>    阅读人物传记，要在了解传记文体的基本特征的基础上，联系传主生活的时代背景和社会环境，把握作品所陈述的与社会进程以及传主个人成长相关的重要事实，了解具有典型意义的事件和细节，能分析所陈述的客观事实与作者个人所持见解、观点之间的区别及联系，理解传记作者对传主及有关事实所作的分析和评价。通过具体的分析和深入的思考，能对影响传主成长的各种因素作出符合实际的分析，对其思想、品格及其功过作出客观公允的评价。</a:t>
            </a:r>
          </a:p>
          <a:p>
            <a:r>
              <a:rPr lang="en-US" altLang="en-US" sz="2400" b="1" smtClean="0">
                <a:solidFill>
                  <a:srgbClr val="0000FF"/>
                </a:solidFill>
                <a:latin typeface="+mn-ea"/>
              </a:rPr>
              <a:t>       (</a:t>
            </a:r>
            <a:r>
              <a:rPr lang="zh-CN" altLang="en-US" sz="2400" b="1" smtClean="0">
                <a:solidFill>
                  <a:srgbClr val="0000FF"/>
                </a:solidFill>
                <a:latin typeface="+mn-ea"/>
              </a:rPr>
              <a:t>二</a:t>
            </a:r>
            <a:r>
              <a:rPr lang="en-US" altLang="en-US" sz="2400" b="1" smtClean="0">
                <a:solidFill>
                  <a:srgbClr val="0000FF"/>
                </a:solidFill>
                <a:latin typeface="+mn-ea"/>
              </a:rPr>
              <a:t>)</a:t>
            </a:r>
            <a:r>
              <a:rPr lang="zh-CN" altLang="en-US" sz="2400" b="1" smtClean="0">
                <a:solidFill>
                  <a:srgbClr val="0000FF"/>
                </a:solidFill>
                <a:latin typeface="+mn-ea"/>
              </a:rPr>
              <a:t>整体把握</a:t>
            </a:r>
          </a:p>
          <a:p>
            <a:r>
              <a:rPr lang="zh-CN" altLang="en-US" sz="2400" b="1" smtClean="0">
                <a:solidFill>
                  <a:srgbClr val="0000FF"/>
                </a:solidFill>
                <a:latin typeface="+mn-ea"/>
              </a:rPr>
              <a:t>    阅读传记，主要是梳理传主的人生经历、事迹贡献、价值地位和个性品质、社会评价等，并分析传主人生、事业等各个方面取得成就或遭遇失败的社会环境和时代背景，以及家庭和个人原因。从命题特点看，传记的命题均牵涉全篇。因此，读懂传记的基本要求是从整体把握，按以下步骤梳理、筛选、整合出文本的有关内容。</a:t>
            </a:r>
          </a:p>
        </p:txBody>
      </p:sp>
      <p:sp>
        <p:nvSpPr>
          <p:cNvPr id="3"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读文示范</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306309" y="596881"/>
            <a:ext cx="11215766" cy="5631180"/>
          </a:xfrm>
          <a:prstGeom prst="rect">
            <a:avLst/>
          </a:prstGeom>
          <a:noFill/>
          <a:ln w="57150" cmpd="thickThin">
            <a:noFill/>
            <a:miter lim="800000"/>
          </a:ln>
          <a:effectLst/>
        </p:spPr>
        <p:txBody>
          <a:bodyPr wrap="square">
            <a:spAutoFit/>
          </a:bodyPr>
          <a:lstStyle/>
          <a:p>
            <a:r>
              <a:rPr lang="zh-CN" altLang="en-US" sz="2400" b="1" smtClean="0">
                <a:solidFill>
                  <a:srgbClr val="0000FF"/>
                </a:solidFill>
                <a:latin typeface="黑体" pitchFamily="2" charset="-122"/>
                <a:ea typeface="黑体" pitchFamily="2" charset="-122"/>
              </a:rPr>
              <a:t>    第一步　明确写作对象</a:t>
            </a:r>
          </a:p>
          <a:p>
            <a:r>
              <a:rPr lang="zh-CN" altLang="en-US" sz="2400" b="1" smtClean="0">
                <a:solidFill>
                  <a:srgbClr val="0000FF"/>
                </a:solidFill>
                <a:latin typeface="+mn-ea"/>
              </a:rPr>
              <a:t>     明确传记的主要人物、次要人物及其相互关系。</a:t>
            </a:r>
          </a:p>
          <a:p>
            <a:r>
              <a:rPr lang="zh-CN" altLang="en-US" sz="2400" b="1" smtClean="0">
                <a:solidFill>
                  <a:srgbClr val="0000FF"/>
                </a:solidFill>
                <a:latin typeface="黑体" pitchFamily="2" charset="-122"/>
                <a:ea typeface="黑体" pitchFamily="2" charset="-122"/>
              </a:rPr>
              <a:t>    第二步　理清文本思路</a:t>
            </a:r>
          </a:p>
          <a:p>
            <a:r>
              <a:rPr lang="zh-CN" altLang="en-US" sz="2400" b="1" smtClean="0">
                <a:solidFill>
                  <a:srgbClr val="0000FF"/>
                </a:solidFill>
                <a:latin typeface="+mn-ea"/>
              </a:rPr>
              <a:t>    理清传记的行文思路和线索，梳理出传主的人生经历、人生轨迹。按照传主的成长经历和心路历程，依照或时间顺序，或空间顺序，或逻辑顺序，依次将时间、事迹、背景等内容梳理出来，整理出行文思路。如</a:t>
            </a:r>
            <a:r>
              <a:rPr lang="en-US" altLang="en-US" sz="2400" b="1" smtClean="0">
                <a:solidFill>
                  <a:srgbClr val="0000FF"/>
                </a:solidFill>
                <a:latin typeface="+mn-ea"/>
              </a:rPr>
              <a:t>2012</a:t>
            </a:r>
            <a:r>
              <a:rPr lang="zh-CN" altLang="en-US" sz="2400" b="1" smtClean="0">
                <a:solidFill>
                  <a:srgbClr val="0000FF"/>
                </a:solidFill>
                <a:latin typeface="+mn-ea"/>
              </a:rPr>
              <a:t>年辽宁卷</a:t>
            </a:r>
            <a:r>
              <a:rPr lang="en-US" altLang="zh-CN" sz="2400" b="1" smtClean="0">
                <a:solidFill>
                  <a:srgbClr val="0000FF"/>
                </a:solidFill>
                <a:latin typeface="+mn-ea"/>
              </a:rPr>
              <a:t>《</a:t>
            </a:r>
            <a:r>
              <a:rPr lang="zh-CN" altLang="en-US" sz="2400" b="1" smtClean="0">
                <a:solidFill>
                  <a:srgbClr val="0000FF"/>
                </a:solidFill>
                <a:latin typeface="+mn-ea"/>
              </a:rPr>
              <a:t>克罗齐的求索</a:t>
            </a:r>
            <a:r>
              <a:rPr lang="en-US" altLang="zh-CN" sz="2400" b="1" smtClean="0">
                <a:solidFill>
                  <a:srgbClr val="0000FF"/>
                </a:solidFill>
                <a:latin typeface="+mn-ea"/>
              </a:rPr>
              <a:t>》</a:t>
            </a:r>
            <a:r>
              <a:rPr lang="zh-CN" altLang="en-US" sz="2400" b="1" smtClean="0">
                <a:solidFill>
                  <a:srgbClr val="0000FF"/>
                </a:solidFill>
                <a:latin typeface="+mn-ea"/>
              </a:rPr>
              <a:t>，文本中依次出现的年份数据告诉我们：文章是按照时间顺序来记述其事迹的。而</a:t>
            </a:r>
            <a:r>
              <a:rPr lang="en-US" altLang="en-US" sz="2400" b="1" smtClean="0">
                <a:solidFill>
                  <a:srgbClr val="0000FF"/>
                </a:solidFill>
                <a:latin typeface="+mn-ea"/>
              </a:rPr>
              <a:t>2015</a:t>
            </a:r>
            <a:r>
              <a:rPr lang="zh-CN" altLang="en-US" sz="2400" b="1" smtClean="0">
                <a:solidFill>
                  <a:srgbClr val="0000FF"/>
                </a:solidFill>
                <a:latin typeface="+mn-ea"/>
              </a:rPr>
              <a:t>年全国卷</a:t>
            </a:r>
            <a:r>
              <a:rPr lang="en-US" altLang="en-US" sz="2400" b="1" smtClean="0">
                <a:solidFill>
                  <a:srgbClr val="0000FF"/>
                </a:solidFill>
                <a:latin typeface="+mn-ea"/>
              </a:rPr>
              <a:t>Ⅰ</a:t>
            </a:r>
            <a:r>
              <a:rPr lang="en-US" altLang="zh-CN" sz="2400" b="1" smtClean="0">
                <a:solidFill>
                  <a:srgbClr val="0000FF"/>
                </a:solidFill>
                <a:latin typeface="+mn-ea"/>
              </a:rPr>
              <a:t>《</a:t>
            </a:r>
            <a:r>
              <a:rPr lang="zh-CN" altLang="en-US" sz="2400" b="1" smtClean="0">
                <a:solidFill>
                  <a:srgbClr val="0000FF"/>
                </a:solidFill>
                <a:latin typeface="+mn-ea"/>
              </a:rPr>
              <a:t>朱东润自传</a:t>
            </a:r>
            <a:r>
              <a:rPr lang="en-US" altLang="zh-CN" sz="2400" b="1" smtClean="0">
                <a:solidFill>
                  <a:srgbClr val="0000FF"/>
                </a:solidFill>
                <a:latin typeface="+mn-ea"/>
              </a:rPr>
              <a:t>》</a:t>
            </a:r>
            <a:r>
              <a:rPr lang="zh-CN" altLang="en-US" sz="2400" b="1" smtClean="0">
                <a:solidFill>
                  <a:srgbClr val="0000FF"/>
                </a:solidFill>
                <a:latin typeface="+mn-ea"/>
              </a:rPr>
              <a:t>则主要按照</a:t>
            </a:r>
            <a:r>
              <a:rPr lang="en-US" altLang="en-US" sz="2400" b="1" smtClean="0">
                <a:solidFill>
                  <a:srgbClr val="0000FF"/>
                </a:solidFill>
                <a:latin typeface="+mn-ea"/>
              </a:rPr>
              <a:t>“</a:t>
            </a:r>
            <a:r>
              <a:rPr lang="zh-CN" altLang="en-US" sz="2400" b="1" smtClean="0">
                <a:solidFill>
                  <a:srgbClr val="0000FF"/>
                </a:solidFill>
                <a:latin typeface="+mn-ea"/>
              </a:rPr>
              <a:t>史传观</a:t>
            </a:r>
            <a:r>
              <a:rPr lang="en-US" altLang="en-US" sz="2400" b="1" smtClean="0">
                <a:solidFill>
                  <a:srgbClr val="0000FF"/>
                </a:solidFill>
                <a:latin typeface="+mn-ea"/>
              </a:rPr>
              <a:t>”</a:t>
            </a:r>
            <a:r>
              <a:rPr lang="zh-CN" altLang="en-US" sz="2400" b="1" smtClean="0">
                <a:solidFill>
                  <a:srgbClr val="0000FF"/>
                </a:solidFill>
                <a:latin typeface="+mn-ea"/>
              </a:rPr>
              <a:t>形成的逻辑顺序行文。</a:t>
            </a:r>
            <a:endParaRPr lang="en-US" altLang="zh-CN" sz="2400" b="1" smtClean="0">
              <a:solidFill>
                <a:srgbClr val="0000FF"/>
              </a:solidFill>
              <a:latin typeface="+mn-ea"/>
            </a:endParaRPr>
          </a:p>
          <a:p>
            <a:r>
              <a:rPr lang="en-US" altLang="zh-CN" sz="2400" b="1" smtClean="0">
                <a:solidFill>
                  <a:srgbClr val="0000FF"/>
                </a:solidFill>
                <a:latin typeface="+mn-ea"/>
              </a:rPr>
              <a:t>    </a:t>
            </a:r>
            <a:r>
              <a:rPr lang="zh-CN" altLang="en-US" sz="2400" b="1" smtClean="0">
                <a:solidFill>
                  <a:srgbClr val="0000FF"/>
                </a:solidFill>
                <a:latin typeface="黑体" pitchFamily="2" charset="-122"/>
                <a:ea typeface="黑体" pitchFamily="2" charset="-122"/>
              </a:rPr>
              <a:t>第三步　梳理传主事迹</a:t>
            </a:r>
          </a:p>
          <a:p>
            <a:r>
              <a:rPr lang="zh-CN" altLang="en-US" sz="2400" b="1" smtClean="0">
                <a:solidFill>
                  <a:srgbClr val="0000FF"/>
                </a:solidFill>
                <a:latin typeface="+mn-ea"/>
              </a:rPr>
              <a:t>要筛选出</a:t>
            </a:r>
            <a:r>
              <a:rPr lang="en-US" altLang="en-US" sz="2400" b="1" smtClean="0">
                <a:solidFill>
                  <a:srgbClr val="0000FF"/>
                </a:solidFill>
                <a:latin typeface="+mn-ea"/>
              </a:rPr>
              <a:t>“</a:t>
            </a:r>
            <a:r>
              <a:rPr lang="zh-CN" altLang="en-US" sz="2400" b="1" smtClean="0">
                <a:solidFill>
                  <a:srgbClr val="0000FF"/>
                </a:solidFill>
                <a:latin typeface="+mn-ea"/>
              </a:rPr>
              <a:t>事</a:t>
            </a:r>
            <a:r>
              <a:rPr lang="en-US" altLang="en-US" sz="2400" b="1" smtClean="0">
                <a:solidFill>
                  <a:srgbClr val="0000FF"/>
                </a:solidFill>
                <a:latin typeface="+mn-ea"/>
              </a:rPr>
              <a:t>”</a:t>
            </a:r>
            <a:r>
              <a:rPr lang="zh-CN" altLang="en-US" sz="2400" b="1" smtClean="0">
                <a:solidFill>
                  <a:srgbClr val="0000FF"/>
                </a:solidFill>
                <a:latin typeface="+mn-ea"/>
              </a:rPr>
              <a:t>，即传主有哪些</a:t>
            </a:r>
            <a:r>
              <a:rPr lang="en-US" altLang="en-US" sz="2400" b="1" smtClean="0">
                <a:solidFill>
                  <a:srgbClr val="0000FF"/>
                </a:solidFill>
                <a:latin typeface="+mn-ea"/>
              </a:rPr>
              <a:t>“</a:t>
            </a:r>
            <a:r>
              <a:rPr lang="zh-CN" altLang="en-US" sz="2400" b="1" smtClean="0">
                <a:solidFill>
                  <a:srgbClr val="0000FF"/>
                </a:solidFill>
                <a:latin typeface="+mn-ea"/>
              </a:rPr>
              <a:t>事迹</a:t>
            </a:r>
            <a:r>
              <a:rPr lang="en-US" altLang="en-US" sz="2400" b="1" smtClean="0">
                <a:solidFill>
                  <a:srgbClr val="0000FF"/>
                </a:solidFill>
                <a:latin typeface="+mn-ea"/>
              </a:rPr>
              <a:t>”“</a:t>
            </a:r>
            <a:r>
              <a:rPr lang="zh-CN" altLang="en-US" sz="2400" b="1" smtClean="0">
                <a:solidFill>
                  <a:srgbClr val="0000FF"/>
                </a:solidFill>
                <a:latin typeface="+mn-ea"/>
              </a:rPr>
              <a:t>行为</a:t>
            </a:r>
            <a:r>
              <a:rPr lang="en-US" altLang="en-US" sz="2400" b="1" smtClean="0">
                <a:solidFill>
                  <a:srgbClr val="0000FF"/>
                </a:solidFill>
                <a:latin typeface="+mn-ea"/>
              </a:rPr>
              <a:t>”“</a:t>
            </a:r>
            <a:r>
              <a:rPr lang="zh-CN" altLang="en-US" sz="2400" b="1" smtClean="0">
                <a:solidFill>
                  <a:srgbClr val="0000FF"/>
                </a:solidFill>
                <a:latin typeface="+mn-ea"/>
              </a:rPr>
              <a:t>贡献</a:t>
            </a:r>
            <a:r>
              <a:rPr lang="en-US" altLang="en-US" sz="2400" b="1" smtClean="0">
                <a:solidFill>
                  <a:srgbClr val="0000FF"/>
                </a:solidFill>
                <a:latin typeface="+mn-ea"/>
              </a:rPr>
              <a:t>”“</a:t>
            </a:r>
            <a:r>
              <a:rPr lang="zh-CN" altLang="en-US" sz="2400" b="1" smtClean="0">
                <a:solidFill>
                  <a:srgbClr val="0000FF"/>
                </a:solidFill>
                <a:latin typeface="+mn-ea"/>
              </a:rPr>
              <a:t>成就</a:t>
            </a:r>
            <a:r>
              <a:rPr lang="en-US" altLang="en-US" sz="2400" b="1" smtClean="0">
                <a:solidFill>
                  <a:srgbClr val="0000FF"/>
                </a:solidFill>
                <a:latin typeface="+mn-ea"/>
              </a:rPr>
              <a:t>”“</a:t>
            </a:r>
            <a:r>
              <a:rPr lang="zh-CN" altLang="en-US" sz="2400" b="1" smtClean="0">
                <a:solidFill>
                  <a:srgbClr val="0000FF"/>
                </a:solidFill>
                <a:latin typeface="+mn-ea"/>
              </a:rPr>
              <a:t>经验</a:t>
            </a:r>
            <a:r>
              <a:rPr lang="en-US" altLang="en-US" sz="2400" b="1" smtClean="0">
                <a:solidFill>
                  <a:srgbClr val="0000FF"/>
                </a:solidFill>
                <a:latin typeface="+mn-ea"/>
              </a:rPr>
              <a:t>”</a:t>
            </a:r>
            <a:r>
              <a:rPr lang="zh-CN" altLang="en-US" sz="2400" b="1" smtClean="0">
                <a:solidFill>
                  <a:srgbClr val="0000FF"/>
                </a:solidFill>
                <a:latin typeface="+mn-ea"/>
              </a:rPr>
              <a:t>等。记述传主时，典型事件</a:t>
            </a:r>
            <a:r>
              <a:rPr lang="en-US" altLang="en-US" sz="2400" b="1" smtClean="0">
                <a:solidFill>
                  <a:srgbClr val="0000FF"/>
                </a:solidFill>
                <a:latin typeface="+mn-ea"/>
              </a:rPr>
              <a:t>(</a:t>
            </a:r>
            <a:r>
              <a:rPr lang="zh-CN" altLang="en-US" sz="2400" b="1" smtClean="0">
                <a:solidFill>
                  <a:srgbClr val="0000FF"/>
                </a:solidFill>
                <a:latin typeface="+mn-ea"/>
              </a:rPr>
              <a:t>事迹</a:t>
            </a:r>
            <a:r>
              <a:rPr lang="en-US" altLang="en-US" sz="2400" b="1" smtClean="0">
                <a:solidFill>
                  <a:srgbClr val="0000FF"/>
                </a:solidFill>
                <a:latin typeface="+mn-ea"/>
              </a:rPr>
              <a:t>)</a:t>
            </a:r>
            <a:r>
              <a:rPr lang="zh-CN" altLang="en-US" sz="2400" b="1" smtClean="0">
                <a:solidFill>
                  <a:srgbClr val="0000FF"/>
                </a:solidFill>
                <a:latin typeface="+mn-ea"/>
              </a:rPr>
              <a:t>是关键，能够反映传主的主要功过，并能显示有关的历史进程及特点。梳理事迹事件，可以理清其人生发展轨迹。如</a:t>
            </a:r>
            <a:r>
              <a:rPr lang="en-US" altLang="en-US" sz="2400" b="1" smtClean="0">
                <a:solidFill>
                  <a:srgbClr val="0000FF"/>
                </a:solidFill>
                <a:latin typeface="+mn-ea"/>
              </a:rPr>
              <a:t>2012</a:t>
            </a:r>
            <a:r>
              <a:rPr lang="zh-CN" altLang="en-US" sz="2400" b="1" smtClean="0">
                <a:solidFill>
                  <a:srgbClr val="0000FF"/>
                </a:solidFill>
                <a:latin typeface="+mn-ea"/>
              </a:rPr>
              <a:t>年全国卷</a:t>
            </a:r>
            <a:r>
              <a:rPr lang="en-US" altLang="zh-CN" sz="2400" b="1" smtClean="0">
                <a:solidFill>
                  <a:srgbClr val="0000FF"/>
                </a:solidFill>
                <a:latin typeface="+mn-ea"/>
              </a:rPr>
              <a:t>《</a:t>
            </a:r>
            <a:r>
              <a:rPr lang="zh-CN" altLang="en-US" sz="2400" b="1" smtClean="0">
                <a:solidFill>
                  <a:srgbClr val="0000FF"/>
                </a:solidFill>
                <a:latin typeface="+mn-ea"/>
              </a:rPr>
              <a:t>谢希德的诚与真</a:t>
            </a:r>
            <a:r>
              <a:rPr lang="en-US" altLang="zh-CN" sz="2400" b="1" smtClean="0">
                <a:solidFill>
                  <a:srgbClr val="0000FF"/>
                </a:solidFill>
                <a:latin typeface="+mn-ea"/>
              </a:rPr>
              <a:t>》</a:t>
            </a:r>
            <a:r>
              <a:rPr lang="zh-CN" altLang="en-US" sz="2400" b="1" smtClean="0">
                <a:solidFill>
                  <a:srgbClr val="0000FF"/>
                </a:solidFill>
                <a:latin typeface="+mn-ea"/>
              </a:rPr>
              <a:t>，记述了谢希德回国、谢希德在表面物理研究中的贡献、谢希德独特的宣传方式、谢希德对丈夫的深情、谢希德求真务实的精神等几个方面，通过这些事迹，我们就可以全面了解传主的品质与精神。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17501" y="1025509"/>
            <a:ext cx="10358510" cy="4892675"/>
          </a:xfrm>
          <a:prstGeom prst="rect">
            <a:avLst/>
          </a:prstGeom>
          <a:noFill/>
          <a:ln w="57150" cmpd="thickThin">
            <a:noFill/>
            <a:miter lim="800000"/>
          </a:ln>
          <a:effectLst/>
        </p:spPr>
        <p:txBody>
          <a:bodyPr wrap="square">
            <a:spAutoFit/>
          </a:bodyPr>
          <a:lstStyle/>
          <a:p>
            <a:r>
              <a:rPr lang="zh-CN" altLang="en-US" sz="2400" b="1" smtClean="0">
                <a:solidFill>
                  <a:srgbClr val="0000FF"/>
                </a:solidFill>
                <a:latin typeface="黑体" pitchFamily="2" charset="-122"/>
                <a:ea typeface="黑体" pitchFamily="2" charset="-122"/>
              </a:rPr>
              <a:t>    第四步　概析人物特点</a:t>
            </a:r>
          </a:p>
          <a:p>
            <a:r>
              <a:rPr lang="zh-CN" altLang="en-US" sz="2400" b="1" smtClean="0">
                <a:solidFill>
                  <a:srgbClr val="0000FF"/>
                </a:solidFill>
                <a:latin typeface="+mn-ea"/>
              </a:rPr>
              <a:t>    要清楚文本传达了传主什么样的思想、观点、人格等，就要抓住文本中作者或他人的评论性语句，分析传主的思想行为，评价其对于社会和历史发展的作用，从而明确传主是怎样一个人，具有哪些特点，进一步把握文本的写作意图。如</a:t>
            </a:r>
            <a:r>
              <a:rPr lang="en-US" altLang="en-US" sz="2400" b="1" smtClean="0">
                <a:solidFill>
                  <a:srgbClr val="0000FF"/>
                </a:solidFill>
                <a:latin typeface="+mn-ea"/>
              </a:rPr>
              <a:t>2012</a:t>
            </a:r>
            <a:r>
              <a:rPr lang="zh-CN" altLang="en-US" sz="2400" b="1" smtClean="0">
                <a:solidFill>
                  <a:srgbClr val="0000FF"/>
                </a:solidFill>
                <a:latin typeface="+mn-ea"/>
              </a:rPr>
              <a:t>年辽宁卷</a:t>
            </a:r>
            <a:r>
              <a:rPr lang="en-US" altLang="zh-CN" sz="2400" b="1" smtClean="0">
                <a:solidFill>
                  <a:srgbClr val="0000FF"/>
                </a:solidFill>
                <a:latin typeface="+mn-ea"/>
              </a:rPr>
              <a:t>《</a:t>
            </a:r>
            <a:r>
              <a:rPr lang="zh-CN" altLang="en-US" sz="2400" b="1" smtClean="0">
                <a:solidFill>
                  <a:srgbClr val="0000FF"/>
                </a:solidFill>
                <a:latin typeface="+mn-ea"/>
              </a:rPr>
              <a:t>克罗齐的求索</a:t>
            </a:r>
            <a:r>
              <a:rPr lang="en-US" altLang="zh-CN" sz="2400" b="1" smtClean="0">
                <a:solidFill>
                  <a:srgbClr val="0000FF"/>
                </a:solidFill>
                <a:latin typeface="+mn-ea"/>
              </a:rPr>
              <a:t>》</a:t>
            </a:r>
            <a:r>
              <a:rPr lang="zh-CN" altLang="en-US" sz="2400" b="1" smtClean="0">
                <a:solidFill>
                  <a:srgbClr val="0000FF"/>
                </a:solidFill>
                <a:latin typeface="+mn-ea"/>
              </a:rPr>
              <a:t>一文中，</a:t>
            </a:r>
            <a:r>
              <a:rPr lang="en-US" altLang="en-US" sz="2400" b="1" smtClean="0">
                <a:solidFill>
                  <a:srgbClr val="0000FF"/>
                </a:solidFill>
                <a:latin typeface="+mn-ea"/>
              </a:rPr>
              <a:t>4</a:t>
            </a:r>
            <a:r>
              <a:rPr lang="zh-CN" altLang="en-US" sz="2400" b="1" smtClean="0">
                <a:solidFill>
                  <a:srgbClr val="0000FF"/>
                </a:solidFill>
                <a:latin typeface="+mn-ea"/>
              </a:rPr>
              <a:t>－</a:t>
            </a:r>
            <a:r>
              <a:rPr lang="en-US" altLang="en-US" sz="2400" b="1" smtClean="0">
                <a:solidFill>
                  <a:srgbClr val="0000FF"/>
                </a:solidFill>
                <a:latin typeface="+mn-ea"/>
              </a:rPr>
              <a:t>7</a:t>
            </a:r>
            <a:r>
              <a:rPr lang="zh-CN" altLang="en-US" sz="2400" b="1" smtClean="0">
                <a:solidFill>
                  <a:srgbClr val="0000FF"/>
                </a:solidFill>
                <a:latin typeface="+mn-ea"/>
              </a:rPr>
              <a:t>段的第一句以及最后一段体现了克罗齐的性格特点。</a:t>
            </a:r>
          </a:p>
          <a:p>
            <a:r>
              <a:rPr lang="zh-CN" altLang="en-US" sz="2400" b="1" smtClean="0">
                <a:solidFill>
                  <a:srgbClr val="0000FF"/>
                </a:solidFill>
                <a:latin typeface="黑体" pitchFamily="2" charset="-122"/>
                <a:ea typeface="黑体" pitchFamily="2" charset="-122"/>
              </a:rPr>
              <a:t>    第五步　把握表现手法</a:t>
            </a:r>
          </a:p>
          <a:p>
            <a:r>
              <a:rPr lang="zh-CN" altLang="en-US" sz="2400" b="1" smtClean="0">
                <a:solidFill>
                  <a:srgbClr val="0000FF"/>
                </a:solidFill>
                <a:latin typeface="+mn-ea"/>
              </a:rPr>
              <a:t>    人物传记以记人为主，通过富有特点的细节描写，能更好地把握传主的形象特征，了解其性格特点和精神面貌等，并引发读者的思考和感悟，从中获得更多更好的人生教益。另外，传记文本和写人记事类记叙文一样，在结构安排、修辞运用等方面都有特色。因此，结合文本内容，了解传记常用的表现手法，能更好地理解文本。如</a:t>
            </a:r>
            <a:r>
              <a:rPr lang="en-US" altLang="en-US" sz="2400" b="1" smtClean="0">
                <a:solidFill>
                  <a:srgbClr val="0000FF"/>
                </a:solidFill>
                <a:latin typeface="+mn-ea"/>
              </a:rPr>
              <a:t>2015</a:t>
            </a:r>
            <a:r>
              <a:rPr lang="zh-CN" altLang="en-US" sz="2400" b="1" smtClean="0">
                <a:solidFill>
                  <a:srgbClr val="0000FF"/>
                </a:solidFill>
                <a:latin typeface="+mn-ea"/>
              </a:rPr>
              <a:t>年全国卷</a:t>
            </a:r>
            <a:r>
              <a:rPr lang="en-US" altLang="en-US" sz="2400" b="1" smtClean="0">
                <a:solidFill>
                  <a:srgbClr val="0000FF"/>
                </a:solidFill>
                <a:latin typeface="+mn-ea"/>
              </a:rPr>
              <a:t>Ⅰ</a:t>
            </a:r>
            <a:r>
              <a:rPr lang="en-US" altLang="zh-CN" sz="2400" b="1" smtClean="0">
                <a:solidFill>
                  <a:srgbClr val="0000FF"/>
                </a:solidFill>
                <a:latin typeface="+mn-ea"/>
              </a:rPr>
              <a:t>《</a:t>
            </a:r>
            <a:r>
              <a:rPr lang="zh-CN" altLang="en-US" sz="2400" b="1" smtClean="0">
                <a:solidFill>
                  <a:srgbClr val="0000FF"/>
                </a:solidFill>
                <a:latin typeface="+mn-ea"/>
              </a:rPr>
              <a:t>朱东润自传</a:t>
            </a:r>
            <a:r>
              <a:rPr lang="en-US" altLang="zh-CN" sz="2400" b="1" smtClean="0">
                <a:solidFill>
                  <a:srgbClr val="0000FF"/>
                </a:solidFill>
                <a:latin typeface="+mn-ea"/>
              </a:rPr>
              <a:t>》</a:t>
            </a:r>
            <a:r>
              <a:rPr lang="zh-CN" altLang="en-US" sz="2400" b="1" smtClean="0">
                <a:solidFill>
                  <a:srgbClr val="0000FF"/>
                </a:solidFill>
                <a:latin typeface="+mn-ea"/>
              </a:rPr>
              <a:t>第</a:t>
            </a:r>
            <a:r>
              <a:rPr lang="en-US" altLang="en-US" sz="2400" b="1" smtClean="0">
                <a:solidFill>
                  <a:srgbClr val="0000FF"/>
                </a:solidFill>
                <a:latin typeface="+mn-ea"/>
              </a:rPr>
              <a:t>(3)</a:t>
            </a:r>
            <a:r>
              <a:rPr lang="zh-CN" altLang="en-US" sz="2400" b="1" smtClean="0">
                <a:solidFill>
                  <a:srgbClr val="0000FF"/>
                </a:solidFill>
                <a:latin typeface="+mn-ea"/>
              </a:rPr>
              <a:t>小题就考查了表现手法。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 Box 2"/>
          <p:cNvSpPr txBox="1">
            <a:spLocks noChangeArrowheads="1"/>
          </p:cNvSpPr>
          <p:nvPr/>
        </p:nvSpPr>
        <p:spPr bwMode="auto">
          <a:xfrm>
            <a:off x="215900" y="215900"/>
            <a:ext cx="11161713" cy="6000750"/>
          </a:xfrm>
          <a:prstGeom prst="rect">
            <a:avLst/>
          </a:prstGeom>
          <a:noFill/>
          <a:ln w="38100">
            <a:noFill/>
            <a:miter lim="800000"/>
          </a:ln>
          <a:effectLst/>
        </p:spPr>
        <p:txBody>
          <a:bodyPr>
            <a:spAutoFit/>
          </a:bodyPr>
          <a:lstStyle/>
          <a:p>
            <a:pPr algn="ctr"/>
            <a:r>
              <a:rPr lang="zh-CN" altLang="en-US" sz="2400" b="1" u="sng">
                <a:solidFill>
                  <a:schemeClr val="bg1"/>
                </a:solidFill>
                <a:effectLst>
                  <a:outerShdw blurRad="38100" dist="38100" dir="2700000" algn="tl">
                    <a:srgbClr val="C0C0C0"/>
                  </a:outerShdw>
                </a:effectLst>
              </a:rPr>
              <a:t>传记阅读“</a:t>
            </a:r>
            <a:r>
              <a:rPr lang="en-US" altLang="zh-CN" sz="2400" b="1" u="sng">
                <a:solidFill>
                  <a:schemeClr val="bg1"/>
                </a:solidFill>
                <a:effectLst>
                  <a:outerShdw blurRad="38100" dist="38100" dir="2700000" algn="tl">
                    <a:srgbClr val="C0C0C0"/>
                  </a:outerShdw>
                </a:effectLst>
              </a:rPr>
              <a:t>5</a:t>
            </a:r>
            <a:r>
              <a:rPr lang="zh-CN" altLang="en-US" sz="2400" b="1" u="sng">
                <a:solidFill>
                  <a:schemeClr val="bg1"/>
                </a:solidFill>
                <a:effectLst>
                  <a:outerShdw blurRad="38100" dist="38100" dir="2700000" algn="tl">
                    <a:srgbClr val="C0C0C0"/>
                  </a:outerShdw>
                </a:effectLst>
              </a:rPr>
              <a:t>步骤”：标</a:t>
            </a:r>
            <a:r>
              <a:rPr lang="en-US" altLang="zh-CN" sz="2400" b="1" u="sng">
                <a:solidFill>
                  <a:schemeClr val="bg1"/>
                </a:solidFill>
                <a:effectLst>
                  <a:outerShdw blurRad="38100" dist="38100" dir="2700000" algn="tl">
                    <a:srgbClr val="C0C0C0"/>
                  </a:outerShdw>
                </a:effectLst>
              </a:rPr>
              <a:t>—</a:t>
            </a:r>
            <a:r>
              <a:rPr lang="zh-CN" altLang="en-US" sz="2400" b="1" u="sng">
                <a:solidFill>
                  <a:schemeClr val="bg1"/>
                </a:solidFill>
                <a:effectLst>
                  <a:outerShdw blurRad="38100" dist="38100" dir="2700000" algn="tl">
                    <a:srgbClr val="C0C0C0"/>
                  </a:outerShdw>
                </a:effectLst>
              </a:rPr>
              <a:t>筛</a:t>
            </a:r>
            <a:r>
              <a:rPr lang="en-US" altLang="zh-CN" sz="2400" b="1" u="sng">
                <a:solidFill>
                  <a:schemeClr val="bg1"/>
                </a:solidFill>
                <a:effectLst>
                  <a:outerShdw blurRad="38100" dist="38100" dir="2700000" algn="tl">
                    <a:srgbClr val="C0C0C0"/>
                  </a:outerShdw>
                </a:effectLst>
              </a:rPr>
              <a:t>—</a:t>
            </a:r>
            <a:r>
              <a:rPr lang="zh-CN" altLang="en-US" sz="2400" b="1" u="sng">
                <a:solidFill>
                  <a:schemeClr val="bg1"/>
                </a:solidFill>
                <a:effectLst>
                  <a:outerShdw blurRad="38100" dist="38100" dir="2700000" algn="tl">
                    <a:srgbClr val="C0C0C0"/>
                  </a:outerShdw>
                </a:effectLst>
              </a:rPr>
              <a:t>寻</a:t>
            </a:r>
            <a:r>
              <a:rPr lang="en-US" altLang="zh-CN" sz="2400" b="1" u="sng">
                <a:solidFill>
                  <a:schemeClr val="bg1"/>
                </a:solidFill>
                <a:effectLst>
                  <a:outerShdw blurRad="38100" dist="38100" dir="2700000" algn="tl">
                    <a:srgbClr val="C0C0C0"/>
                  </a:outerShdw>
                </a:effectLst>
              </a:rPr>
              <a:t>—</a:t>
            </a:r>
            <a:r>
              <a:rPr lang="zh-CN" altLang="en-US" sz="2400" b="1" u="sng">
                <a:solidFill>
                  <a:schemeClr val="bg1"/>
                </a:solidFill>
                <a:effectLst>
                  <a:outerShdw blurRad="38100" dist="38100" dir="2700000" algn="tl">
                    <a:srgbClr val="C0C0C0"/>
                  </a:outerShdw>
                </a:effectLst>
              </a:rPr>
              <a:t>品</a:t>
            </a:r>
            <a:r>
              <a:rPr lang="en-US" altLang="zh-CN" sz="2400" b="1" u="sng">
                <a:solidFill>
                  <a:schemeClr val="bg1"/>
                </a:solidFill>
                <a:effectLst>
                  <a:outerShdw blurRad="38100" dist="38100" dir="2700000" algn="tl">
                    <a:srgbClr val="C0C0C0"/>
                  </a:outerShdw>
                </a:effectLst>
              </a:rPr>
              <a:t>—</a:t>
            </a:r>
            <a:r>
              <a:rPr lang="zh-CN" altLang="en-US" sz="2400" b="1" u="sng">
                <a:solidFill>
                  <a:schemeClr val="bg1"/>
                </a:solidFill>
                <a:effectLst>
                  <a:outerShdw blurRad="38100" dist="38100" dir="2700000" algn="tl">
                    <a:srgbClr val="C0C0C0"/>
                  </a:outerShdw>
                </a:effectLst>
              </a:rPr>
              <a:t>思</a:t>
            </a:r>
            <a:r>
              <a:rPr lang="zh-CN" altLang="en-US" sz="2000" b="1" u="sng">
                <a:solidFill>
                  <a:schemeClr val="bg1"/>
                </a:solidFill>
                <a:effectLst>
                  <a:outerShdw blurRad="38100" dist="38100" dir="2700000" algn="tl">
                    <a:srgbClr val="C0C0C0"/>
                  </a:outerShdw>
                </a:effectLst>
              </a:rPr>
              <a:t> </a:t>
            </a:r>
          </a:p>
          <a:p>
            <a:pPr>
              <a:lnSpc>
                <a:spcPct val="120000"/>
              </a:lnSpc>
            </a:pPr>
            <a:r>
              <a:rPr lang="zh-CN" altLang="en-US" b="1" i="1">
                <a:solidFill>
                  <a:schemeClr val="folHlink"/>
                </a:solidFill>
                <a:effectLst>
                  <a:outerShdw blurRad="38100" dist="38100" dir="2700000" algn="tl">
                    <a:srgbClr val="C0C0C0"/>
                  </a:outerShdw>
                </a:effectLst>
              </a:rPr>
              <a:t>          步骤一：标</a:t>
            </a:r>
            <a:r>
              <a:rPr lang="zh-CN" altLang="en-US" b="1"/>
              <a:t>，</a:t>
            </a:r>
            <a:r>
              <a:rPr lang="zh-CN" altLang="en-US" sz="2000" b="1"/>
              <a:t>就是标记出传主的人生成长经历或轨迹的相关语句，这是文章的线索。</a:t>
            </a:r>
          </a:p>
          <a:p>
            <a:pPr>
              <a:lnSpc>
                <a:spcPct val="120000"/>
              </a:lnSpc>
            </a:pPr>
            <a:r>
              <a:rPr lang="zh-CN" altLang="en-US" sz="2000" b="1" i="1">
                <a:solidFill>
                  <a:schemeClr val="folHlink"/>
                </a:solidFill>
                <a:effectLst>
                  <a:outerShdw blurRad="38100" dist="38100" dir="2700000" algn="tl">
                    <a:srgbClr val="C0C0C0"/>
                  </a:outerShdw>
                </a:effectLst>
              </a:rPr>
              <a:t>        步骤二：筛，</a:t>
            </a:r>
            <a:r>
              <a:rPr lang="zh-CN" altLang="en-US" sz="2000" b="1"/>
              <a:t>就是筛选出“事”，传主有哪些“事迹”“成就”“贡献”“行为”“经验”等。</a:t>
            </a:r>
          </a:p>
          <a:p>
            <a:pPr>
              <a:lnSpc>
                <a:spcPct val="120000"/>
              </a:lnSpc>
            </a:pPr>
            <a:r>
              <a:rPr lang="zh-CN" altLang="en-US" sz="2000" b="1" i="1">
                <a:solidFill>
                  <a:schemeClr val="folHlink"/>
                </a:solidFill>
                <a:effectLst>
                  <a:outerShdw blurRad="38100" dist="38100" dir="2700000" algn="tl">
                    <a:srgbClr val="C0C0C0"/>
                  </a:outerShdw>
                </a:effectLst>
              </a:rPr>
              <a:t>        步骤三：寻，</a:t>
            </a:r>
            <a:r>
              <a:rPr lang="zh-CN" altLang="en-US" sz="2000" b="1"/>
              <a:t>就是在文本的字里行间寻出传主生活的时代背景和社会环境的语句，并体会其意图。一个人的个性、思想的形成必定会受到所处的特定时代及其成长环境等外因的影响，了解这些重要事实可以使我们对传主成长的各种因素作出符合实际的分析，以便更立体地了解人物，对其思想、品格及功过做出客观公允的评价。</a:t>
            </a:r>
          </a:p>
          <a:p>
            <a:pPr>
              <a:lnSpc>
                <a:spcPct val="120000"/>
              </a:lnSpc>
            </a:pPr>
            <a:r>
              <a:rPr lang="zh-CN" altLang="en-US" sz="2000" b="1" i="1">
                <a:solidFill>
                  <a:schemeClr val="folHlink"/>
                </a:solidFill>
                <a:effectLst>
                  <a:outerShdw blurRad="38100" dist="38100" dir="2700000" algn="tl">
                    <a:srgbClr val="C0C0C0"/>
                  </a:outerShdw>
                </a:effectLst>
              </a:rPr>
              <a:t>        步骤四：品，</a:t>
            </a:r>
            <a:r>
              <a:rPr lang="zh-CN" altLang="en-US" sz="2000" b="1"/>
              <a:t>就是找出刻画传主的细节并体会其作用。生动传神的细节描写犹如人体之血肉，能使传主的形象更加丰满，在能帮助读者更准确地了解传主的性格、理想的同时，关注这些还可以引发读者的思索，使之从中获得更多的人生教益。</a:t>
            </a:r>
          </a:p>
          <a:p>
            <a:pPr>
              <a:lnSpc>
                <a:spcPct val="120000"/>
              </a:lnSpc>
            </a:pPr>
            <a:r>
              <a:rPr lang="zh-CN" altLang="en-US" sz="2000" b="1" i="1">
                <a:solidFill>
                  <a:schemeClr val="folHlink"/>
                </a:solidFill>
                <a:effectLst>
                  <a:outerShdw blurRad="38100" dist="38100" dir="2700000" algn="tl">
                    <a:srgbClr val="C0C0C0"/>
                  </a:outerShdw>
                </a:effectLst>
              </a:rPr>
              <a:t>        步骤五：思，</a:t>
            </a:r>
            <a:r>
              <a:rPr lang="zh-CN" altLang="en-US" sz="2000" b="1"/>
              <a:t>包含三方面内容，一是思考作者传达了传主怎样的思想、性格、观点等，这需要结合传主的事迹思考；二是思考传记中的评论性语句蕴含的作者的情感态度。传记中有作者评论的传记一般称之为评传，评传是传记中的跨类文体，处于人物传记和文学评论之间，一方面有对人物生平较完整的叙述，借以展示传主的人生道路；另一方面结合这些叙述，分析传主的思想行为，评价他对社会发展的作用。由此可见，传记中的“评”往往是文章的关键。因此，读懂这类文章必须注意分析作者的评论性语言。三是思考除了传主之外的人物作用及相关链接内容的作用。</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blinds(horizontal)">
                                      <p:cBhvr>
                                        <p:cTn id="7" dur="500"/>
                                        <p:tgtEl>
                                          <p:spTgt spid="194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1182</Words>
  <Application>Microsoft Office PowerPoint</Application>
  <PresentationFormat>自定义</PresentationFormat>
  <Paragraphs>50</Paragraphs>
  <Slides>9</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9</vt:i4>
      </vt:variant>
    </vt:vector>
  </HeadingPairs>
  <TitlesOfParts>
    <vt:vector size="12"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2020-10-21T18:02:12Z</cp:lastPrinted>
  <dcterms:created xsi:type="dcterms:W3CDTF">2020-10-21T18:02:12Z</dcterms:created>
  <dcterms:modified xsi:type="dcterms:W3CDTF">2021-01-02T09:26:45Z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