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96" r:id="rId3"/>
    <p:sldId id="298" r:id="rId4"/>
    <p:sldId id="315" r:id="rId5"/>
    <p:sldId id="316" r:id="rId6"/>
    <p:sldId id="276" r:id="rId7"/>
    <p:sldId id="281" r:id="rId8"/>
    <p:sldId id="282" r:id="rId9"/>
    <p:sldId id="283" r:id="rId10"/>
    <p:sldId id="285" r:id="rId11"/>
    <p:sldId id="286" r:id="rId12"/>
    <p:sldId id="290" r:id="rId13"/>
    <p:sldId id="289" r:id="rId14"/>
    <p:sldId id="291" r:id="rId15"/>
    <p:sldId id="262" r:id="rId16"/>
    <p:sldId id="273" r:id="rId17"/>
    <p:sldId id="313" r:id="rId18"/>
    <p:sldId id="258" r:id="rId19"/>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9" d="100"/>
          <a:sy n="109" d="100"/>
        </p:scale>
        <p:origin x="544" y="72"/>
      </p:cViewPr>
      <p:guideLst>
        <p:guide orient="horz" pos="2160"/>
        <p:guide pos="384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z="1200" smtClean="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mtClean="0"/>
            </a:lvl1pPr>
          </a:lstStyle>
          <a:p>
            <a:pPr>
              <a:defRPr/>
            </a:pPr>
            <a:fld id="{6F56E543-2E7E-4138-9944-1C34B65EBFD5}" type="datetime1">
              <a:rPr lang="zh-CN" altLang="en-US"/>
            </a:fld>
            <a:endParaRPr lang="zh-CN" altLang="en-US" sz="1200"/>
          </a:p>
        </p:txBody>
      </p:sp>
      <p:sp>
        <p:nvSpPr>
          <p:cNvPr id="20484"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14:hiddenLine>
            </a:ext>
          </a:extLst>
        </p:spPr>
      </p:sp>
      <p:sp>
        <p:nvSpPr>
          <p:cNvPr id="20485"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14:hiddenLine>
            </a:ext>
          </a:extLst>
        </p:spPr>
        <p:txBody>
          <a:bodyPr anchor="ctr"/>
          <a:lstStyle/>
          <a:p>
            <a:pPr defTabSz="0" eaLnBrk="0" hangingPunct="0">
              <a:spcBef>
                <a:spcPct val="30000"/>
              </a:spcBef>
              <a:buFontTx/>
              <a:buNone/>
            </a:pPr>
            <a:r>
              <a:rPr lang="zh-CN" altLang="en-US" sz="1200"/>
              <a:t>单击此处编辑母版文本样式</a:t>
            </a:r>
            <a:endParaRPr lang="zh-CN" altLang="en-US" sz="1200"/>
          </a:p>
          <a:p>
            <a:pPr defTabSz="0" eaLnBrk="0" hangingPunct="0">
              <a:spcBef>
                <a:spcPct val="30000"/>
              </a:spcBef>
              <a:buFontTx/>
              <a:buNone/>
            </a:pPr>
            <a:r>
              <a:rPr lang="zh-CN" altLang="en-US" sz="1200"/>
              <a:t>第二级</a:t>
            </a:r>
            <a:endParaRPr lang="zh-CN" altLang="en-US" sz="1200"/>
          </a:p>
          <a:p>
            <a:pPr defTabSz="0" eaLnBrk="0" hangingPunct="0">
              <a:spcBef>
                <a:spcPct val="30000"/>
              </a:spcBef>
              <a:buFontTx/>
              <a:buNone/>
            </a:pPr>
            <a:r>
              <a:rPr lang="zh-CN" altLang="en-US" sz="1200"/>
              <a:t>第三级</a:t>
            </a:r>
            <a:endParaRPr lang="zh-CN" altLang="en-US" sz="1200"/>
          </a:p>
          <a:p>
            <a:pPr defTabSz="0" eaLnBrk="0" hangingPunct="0">
              <a:spcBef>
                <a:spcPct val="30000"/>
              </a:spcBef>
              <a:buFontTx/>
              <a:buNone/>
            </a:pPr>
            <a:r>
              <a:rPr lang="zh-CN" altLang="en-US" sz="1200"/>
              <a:t>第四级</a:t>
            </a:r>
            <a:endParaRPr lang="zh-CN" altLang="en-US" sz="1200"/>
          </a:p>
          <a:p>
            <a:pPr defTabSz="0" eaLnBrk="0" hangingPunct="0">
              <a:spcBef>
                <a:spcPct val="30000"/>
              </a:spcBef>
              <a:buFontTx/>
              <a:buNone/>
            </a:pPr>
            <a:r>
              <a:rPr lang="zh-CN" altLang="en-US" sz="1200"/>
              <a:t>第五级</a:t>
            </a:r>
            <a:endParaRPr lang="zh-CN" altLang="en-US" sz="1200"/>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defRPr sz="1200" smtClean="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a:defRPr smtClean="0"/>
            </a:lvl1pPr>
          </a:lstStyle>
          <a:p>
            <a:pPr>
              <a:defRPr/>
            </a:pPr>
            <a:fld id="{29D369BE-E6BC-4EC8-AE88-1DCDB938D677}" type="slidenum">
              <a:rPr lang="zh-CN" altLang="en-US"/>
            </a:fld>
            <a:endParaRPr lang="zh-CN" altLang="en-US" sz="1200"/>
          </a:p>
        </p:txBody>
      </p:sp>
    </p:spTree>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hemeOverride" Target="../theme/themeOverride10.xml"/><Relationship Id="rId2" Type="http://schemas.openxmlformats.org/officeDocument/2006/relationships/image" Target="../media/image12.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hemeOverride" Target="../theme/themeOverride11.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hemeOverride" Target="../theme/themeOverride12.xml"/><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hemeOverride" Target="../theme/themeOverride13.xml"/><Relationship Id="rId2" Type="http://schemas.openxmlformats.org/officeDocument/2006/relationships/image" Target="../media/image16.png"/><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hemeOverride" Target="../theme/themeOverride14.xml"/><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hemeOverride" Target="../theme/themeOverride15.xml"/><Relationship Id="rId2" Type="http://schemas.openxmlformats.org/officeDocument/2006/relationships/image" Target="../media/image19.png"/><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hemeOverride" Target="../theme/themeOverride1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hemeOverride" Target="../theme/themeOverride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hemeOverride" Target="../theme/themeOverride3.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hemeOverride" Target="../theme/themeOverride4.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hemeOverride" Target="../theme/themeOverride5.xml"/><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hemeOverride" Target="../theme/themeOverride6.xml"/><Relationship Id="rId2" Type="http://schemas.openxmlformats.org/officeDocument/2006/relationships/image" Target="../media/image7.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hemeOverride" Target="../theme/themeOverride8.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hemeOverride" Target="../theme/themeOverride9.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050" name="标题 1"/>
          <p:cNvSpPr>
            <a:spLocks noGrp="1" noChangeArrowheads="1"/>
          </p:cNvSpPr>
          <p:nvPr>
            <p:ph type="title"/>
          </p:nvPr>
        </p:nvSpPr>
        <p:spPr>
          <a:xfrm>
            <a:off x="1518390" y="1376940"/>
            <a:ext cx="8460347" cy="1306512"/>
          </a:xfrm>
        </p:spPr>
        <p:txBody>
          <a:bodyPr>
            <a:noAutofit/>
          </a:bodyPr>
          <a:lstStyle/>
          <a:p>
            <a:pPr algn="ctr" eaLnBrk="1" hangingPunct="1"/>
            <a:r>
              <a:rPr lang="zh-CN" sz="8000" dirty="0" smtClean="0">
                <a:solidFill>
                  <a:schemeClr val="tx1"/>
                </a:solidFill>
              </a:rPr>
              <a:t>刘姥姥进大观园</a:t>
            </a:r>
            <a:endParaRPr lang="zh-CN" sz="8000" dirty="0" smtClean="0"/>
          </a:p>
        </p:txBody>
      </p:sp>
      <p:sp>
        <p:nvSpPr>
          <p:cNvPr id="2051" name="副标题 2"/>
          <p:cNvSpPr>
            <a:spLocks noGrp="1" noChangeArrowheads="1"/>
          </p:cNvSpPr>
          <p:nvPr>
            <p:ph type="subTitle" idx="4294967295"/>
          </p:nvPr>
        </p:nvSpPr>
        <p:spPr>
          <a:xfrm>
            <a:off x="3395292" y="3259269"/>
            <a:ext cx="4705957" cy="1094162"/>
          </a:xfrm>
        </p:spPr>
        <p:txBody>
          <a:bodyPr>
            <a:noAutofit/>
          </a:bodyPr>
          <a:lstStyle/>
          <a:p>
            <a:pPr marL="0" indent="0" algn="ctr" eaLnBrk="1" hangingPunct="1">
              <a:buFont typeface="Arial" panose="020B0604020202020204" pitchFamily="34" charset="0"/>
              <a:buNone/>
            </a:pPr>
            <a:r>
              <a:rPr lang="zh-CN" sz="6000" dirty="0" smtClean="0">
                <a:solidFill>
                  <a:schemeClr val="tx1"/>
                </a:solidFill>
                <a:latin typeface="黑体" panose="02010609060101010101" pitchFamily="49" charset="-122"/>
              </a:rPr>
              <a:t>（</a:t>
            </a:r>
            <a:r>
              <a:rPr lang="zh-CN" sz="6000" dirty="0" smtClean="0">
                <a:solidFill>
                  <a:schemeClr val="tx1"/>
                </a:solidFill>
                <a:latin typeface="黑体" panose="02010609060101010101" pitchFamily="49" charset="-122"/>
              </a:rPr>
              <a:t>第</a:t>
            </a:r>
            <a:r>
              <a:rPr lang="en-US" altLang="zh-CN" sz="6000" dirty="0" smtClean="0">
                <a:solidFill>
                  <a:schemeClr val="tx1"/>
                </a:solidFill>
                <a:latin typeface="黑体" panose="02010609060101010101" pitchFamily="49" charset="-122"/>
              </a:rPr>
              <a:t>2</a:t>
            </a:r>
            <a:r>
              <a:rPr lang="zh-CN" sz="6000" dirty="0" smtClean="0">
                <a:solidFill>
                  <a:schemeClr val="tx1"/>
                </a:solidFill>
                <a:latin typeface="黑体" panose="02010609060101010101" pitchFamily="49" charset="-122"/>
              </a:rPr>
              <a:t>课时</a:t>
            </a:r>
            <a:r>
              <a:rPr lang="zh-CN" sz="6000" dirty="0" smtClean="0">
                <a:solidFill>
                  <a:schemeClr val="tx1"/>
                </a:solidFill>
                <a:latin typeface="黑体" panose="02010609060101010101" pitchFamily="49" charset="-122"/>
              </a:rPr>
              <a:t>）</a:t>
            </a:r>
            <a:endParaRPr lang="zh-CN" sz="6000" dirty="0" smtClean="0">
              <a:latin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sp>
        <p:nvSpPr>
          <p:cNvPr id="12294" name="标题 6"/>
          <p:cNvSpPr>
            <a:spLocks noGrp="1" noChangeArrowheads="1"/>
          </p:cNvSpPr>
          <p:nvPr>
            <p:ph type="title"/>
          </p:nvPr>
        </p:nvSpPr>
        <p:spPr>
          <a:xfrm>
            <a:off x="838200" y="0"/>
            <a:ext cx="10515600" cy="822325"/>
          </a:xfrm>
        </p:spPr>
        <p:txBody>
          <a:bodyPr/>
          <a:lstStyle/>
          <a:p>
            <a:pPr marL="0" indent="0" algn="ctr" eaLnBrk="1" hangingPunct="1"/>
            <a:r>
              <a:rPr lang="zh-CN" sz="4000" smtClean="0">
                <a:solidFill>
                  <a:srgbClr val="262626"/>
                </a:solidFill>
                <a:sym typeface="宋体" panose="02010600030101010101" pitchFamily="2" charset="-122"/>
              </a:rPr>
              <a:t>合作探究，生成能力</a:t>
            </a:r>
            <a:endParaRPr lang="zh-CN" sz="4000" smtClean="0">
              <a:solidFill>
                <a:srgbClr val="262626"/>
              </a:solidFill>
            </a:endParaRPr>
          </a:p>
        </p:txBody>
      </p:sp>
      <p:sp>
        <p:nvSpPr>
          <p:cNvPr id="13314" name="内容占位符 2"/>
          <p:cNvSpPr>
            <a:spLocks noGrp="1" noChangeArrowheads="1"/>
          </p:cNvSpPr>
          <p:nvPr>
            <p:ph idx="4294967295"/>
          </p:nvPr>
        </p:nvSpPr>
        <p:spPr>
          <a:xfrm>
            <a:off x="913606" y="1584739"/>
            <a:ext cx="10515600" cy="1593850"/>
          </a:xfrm>
        </p:spPr>
        <p:txBody>
          <a:bodyPr/>
          <a:lstStyle/>
          <a:p>
            <a:pPr marL="0" indent="0">
              <a:lnSpc>
                <a:spcPct val="150000"/>
              </a:lnSpc>
              <a:spcBef>
                <a:spcPct val="0"/>
              </a:spcBef>
              <a:buFont typeface="Arial" panose="020B0604020202020204" pitchFamily="34" charset="0"/>
              <a:buNone/>
            </a:pPr>
            <a:r>
              <a:rPr lang="en-US" altLang="zh-CN" sz="3200" dirty="0" smtClean="0">
                <a:solidFill>
                  <a:srgbClr val="0C0C0C"/>
                </a:solidFill>
                <a:latin typeface="黑体" panose="02010609060101010101" pitchFamily="49" charset="-122"/>
                <a:sym typeface="黑体" panose="02010609060101010101" pitchFamily="49" charset="-122"/>
              </a:rPr>
              <a:t>     </a:t>
            </a:r>
            <a:r>
              <a:rPr lang="zh-CN" altLang="en-US" sz="3200" dirty="0" smtClean="0">
                <a:solidFill>
                  <a:srgbClr val="0C0C0C"/>
                </a:solidFill>
                <a:latin typeface="黑体" panose="02010609060101010101" pitchFamily="49" charset="-122"/>
                <a:sym typeface="黑体" panose="02010609060101010101" pitchFamily="49" charset="-122"/>
              </a:rPr>
              <a:t>刘姥姥便站起身来，高声说道：“老刘，老刘，食量大似牛，吃个老母猪不抬头。</a:t>
            </a:r>
            <a:r>
              <a:rPr lang="en-US" sz="3200" dirty="0" smtClean="0">
                <a:solidFill>
                  <a:schemeClr val="tx1"/>
                </a:solidFill>
                <a:latin typeface="宋体" panose="02010600030101010101" pitchFamily="2" charset="-122"/>
                <a:sym typeface="宋体" panose="02010600030101010101" pitchFamily="2" charset="-122"/>
              </a:rPr>
              <a:t>  </a:t>
            </a:r>
            <a:endParaRPr lang="zh-CN" altLang="en-US" dirty="0" smtClean="0"/>
          </a:p>
        </p:txBody>
      </p:sp>
      <p:sp>
        <p:nvSpPr>
          <p:cNvPr id="13315" name="文本框 3"/>
          <p:cNvSpPr>
            <a:spLocks noChangeArrowheads="1"/>
          </p:cNvSpPr>
          <p:nvPr/>
        </p:nvSpPr>
        <p:spPr bwMode="auto">
          <a:xfrm>
            <a:off x="989013" y="3408363"/>
            <a:ext cx="10364787"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3200" dirty="0">
                <a:solidFill>
                  <a:srgbClr val="0C0C0C"/>
                </a:solidFill>
                <a:latin typeface="黑体" panose="02010609060101010101" pitchFamily="49" charset="-122"/>
                <a:ea typeface="黑体" panose="02010609060101010101" pitchFamily="49" charset="-122"/>
                <a:sym typeface="黑体" panose="02010609060101010101" pitchFamily="49" charset="-122"/>
              </a:rPr>
              <a:t>    </a:t>
            </a:r>
            <a:r>
              <a:rPr lang="zh-CN" altLang="en-US" sz="3200" dirty="0">
                <a:solidFill>
                  <a:srgbClr val="0C0C0C"/>
                </a:solidFill>
                <a:latin typeface="黑体" panose="02010609060101010101" pitchFamily="49" charset="-122"/>
                <a:ea typeface="黑体" panose="02010609060101010101" pitchFamily="49" charset="-122"/>
                <a:sym typeface="黑体" panose="02010609060101010101" pitchFamily="49" charset="-122"/>
              </a:rPr>
              <a:t>刘姥姥道：“去了金的，又是银的，到底不及俺们那个扶手。”</a:t>
            </a:r>
            <a:endParaRPr lang="zh-CN" altLang="en-US" sz="3200" dirty="0">
              <a:solidFill>
                <a:srgbClr val="000000"/>
              </a:solidFill>
              <a:latin typeface="Calibri" panose="020F0502020204030204" pitchFamily="34" charset="0"/>
              <a:sym typeface="Calibri" panose="020F0502020204030204" pitchFamily="34" charset="0"/>
            </a:endParaRPr>
          </a:p>
        </p:txBody>
      </p:sp>
      <p:sp>
        <p:nvSpPr>
          <p:cNvPr id="13316" name="文本框 4"/>
          <p:cNvSpPr>
            <a:spLocks noChangeArrowheads="1"/>
          </p:cNvSpPr>
          <p:nvPr/>
        </p:nvSpPr>
        <p:spPr bwMode="auto">
          <a:xfrm>
            <a:off x="7121525" y="2497148"/>
            <a:ext cx="2701925"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sz="3200" dirty="0">
                <a:solidFill>
                  <a:srgbClr val="FF0000"/>
                </a:solidFill>
                <a:latin typeface="黑体" panose="02010609060101010101" pitchFamily="49" charset="-122"/>
                <a:ea typeface="黑体" panose="02010609060101010101" pitchFamily="49" charset="-122"/>
                <a:sym typeface="黑体" panose="02010609060101010101" pitchFamily="49" charset="-122"/>
              </a:rPr>
              <a:t>说话风趣幽默</a:t>
            </a:r>
            <a:endParaRPr lang="zh-CN" altLang="en-US" sz="3200" dirty="0">
              <a:solidFill>
                <a:srgbClr val="000000"/>
              </a:solidFill>
              <a:latin typeface="Calibri" panose="020F0502020204030204" pitchFamily="34" charset="0"/>
              <a:sym typeface="Calibri" panose="020F0502020204030204" pitchFamily="34" charset="0"/>
            </a:endParaRPr>
          </a:p>
        </p:txBody>
      </p:sp>
      <p:sp>
        <p:nvSpPr>
          <p:cNvPr id="13317" name="文本框 5"/>
          <p:cNvSpPr>
            <a:spLocks noChangeArrowheads="1"/>
          </p:cNvSpPr>
          <p:nvPr/>
        </p:nvSpPr>
        <p:spPr bwMode="auto">
          <a:xfrm>
            <a:off x="4151950" y="4295289"/>
            <a:ext cx="31210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dirty="0">
                <a:solidFill>
                  <a:srgbClr val="FF0000"/>
                </a:solidFill>
                <a:latin typeface="黑体" panose="02010609060101010101" pitchFamily="49" charset="-122"/>
                <a:ea typeface="黑体" panose="02010609060101010101" pitchFamily="49" charset="-122"/>
                <a:sym typeface="黑体" panose="02010609060101010101" pitchFamily="49" charset="-122"/>
              </a:rPr>
              <a:t>言谈地道本分</a:t>
            </a:r>
            <a:endParaRPr lang="zh-CN" altLang="en-US" sz="3200" dirty="0">
              <a:solidFill>
                <a:srgbClr val="000000"/>
              </a:solidFill>
              <a:latin typeface="Calibri" panose="020F0502020204030204" pitchFamily="34" charset="0"/>
              <a:sym typeface="Calibri" panose="020F0502020204030204" pitchFamily="34" charset="0"/>
            </a:endParaRPr>
          </a:p>
        </p:txBody>
      </p:sp>
      <p:grpSp>
        <p:nvGrpSpPr>
          <p:cNvPr id="13319" name="组合 5"/>
          <p:cNvGrpSpPr/>
          <p:nvPr/>
        </p:nvGrpSpPr>
        <p:grpSpPr bwMode="auto">
          <a:xfrm>
            <a:off x="1153741" y="1672290"/>
            <a:ext cx="685800" cy="707886"/>
            <a:chOff x="0" y="66786"/>
            <a:chExt cx="864096" cy="891004"/>
          </a:xfrm>
        </p:grpSpPr>
        <p:pic>
          <p:nvPicPr>
            <p:cNvPr id="12300" name="Picture 4" descr="C:\Users\Thinkpad\Desktop\PNG\1_0000_渐变映射-2-副本-9.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129401"/>
              <a:ext cx="864096" cy="76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12301" name="Text Box 53"/>
            <p:cNvSpPr>
              <a:spLocks noChangeArrowheads="1"/>
            </p:cNvSpPr>
            <p:nvPr/>
          </p:nvSpPr>
          <p:spPr bwMode="auto">
            <a:xfrm>
              <a:off x="164225" y="66786"/>
              <a:ext cx="493225" cy="891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pPr eaLnBrk="0" hangingPunct="0">
                <a:lnSpc>
                  <a:spcPct val="125000"/>
                </a:lnSpc>
              </a:pPr>
              <a:r>
                <a:rPr lang="en-US" altLang="zh-CN" sz="3200" b="1" dirty="0">
                  <a:solidFill>
                    <a:srgbClr val="FFFFFF"/>
                  </a:solidFill>
                  <a:latin typeface="方正古隶简体" pitchFamily="1" charset="-122"/>
                  <a:ea typeface="方正古隶简体" pitchFamily="1" charset="-122"/>
                  <a:sym typeface="方正古隶简体" pitchFamily="1" charset="-122"/>
                </a:rPr>
                <a:t>1</a:t>
              </a:r>
              <a:endParaRPr lang="zh-CN" altLang="en-US" i="1" dirty="0">
                <a:solidFill>
                  <a:srgbClr val="000000"/>
                </a:solidFill>
                <a:ea typeface="华文细黑" panose="02010600040101010101" pitchFamily="2" charset="-122"/>
              </a:endParaRPr>
            </a:p>
          </p:txBody>
        </p:sp>
      </p:grpSp>
      <p:grpSp>
        <p:nvGrpSpPr>
          <p:cNvPr id="13322" name="组合 5"/>
          <p:cNvGrpSpPr/>
          <p:nvPr/>
        </p:nvGrpSpPr>
        <p:grpSpPr bwMode="auto">
          <a:xfrm>
            <a:off x="1155329" y="3485833"/>
            <a:ext cx="684212" cy="706755"/>
            <a:chOff x="0" y="5595"/>
            <a:chExt cx="864096" cy="889580"/>
          </a:xfrm>
        </p:grpSpPr>
        <p:pic>
          <p:nvPicPr>
            <p:cNvPr id="12298" name="Picture 4" descr="C:\Users\Thinkpad\Desktop\PNG\1_0000_渐变映射-2-副本-9.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129401"/>
              <a:ext cx="864096" cy="76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12299" name="Text Box 53"/>
            <p:cNvSpPr>
              <a:spLocks noChangeArrowheads="1"/>
            </p:cNvSpPr>
            <p:nvPr/>
          </p:nvSpPr>
          <p:spPr bwMode="auto">
            <a:xfrm>
              <a:off x="22106" y="5595"/>
              <a:ext cx="743283" cy="889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pPr eaLnBrk="0" hangingPunct="0">
                <a:lnSpc>
                  <a:spcPct val="125000"/>
                </a:lnSpc>
              </a:pPr>
              <a:r>
                <a:rPr lang="zh-CN" altLang="en-US" sz="3200" b="1" dirty="0">
                  <a:solidFill>
                    <a:srgbClr val="FFFFFF"/>
                  </a:solidFill>
                  <a:latin typeface="方正古隶简体" pitchFamily="1" charset="-122"/>
                  <a:ea typeface="方正古隶简体" pitchFamily="1" charset="-122"/>
                  <a:sym typeface="方正古隶简体" pitchFamily="1" charset="-122"/>
                </a:rPr>
                <a:t>２</a:t>
              </a:r>
              <a:endParaRPr lang="zh-CN" altLang="en-US" sz="3200" b="1" i="1" dirty="0">
                <a:solidFill>
                  <a:srgbClr val="FFFFFF"/>
                </a:solidFill>
                <a:latin typeface="方正古隶简体" pitchFamily="1" charset="-122"/>
                <a:ea typeface="方正古隶简体" pitchFamily="1" charset="-122"/>
                <a:sym typeface="方正古隶简体" pitchFamily="1" charset="-122"/>
              </a:endParaRPr>
            </a:p>
          </p:txBody>
        </p:sp>
      </p:grpSp>
      <p:pic>
        <p:nvPicPr>
          <p:cNvPr id="13325" name="Picture 4" descr="F:\360安全浏览器下载\水墨\1402\05.png"/>
          <p:cNvPicPr>
            <a:picLocks noChangeAspect="1" noChangeArrowheads="1"/>
          </p:cNvPicPr>
          <p:nvPr/>
        </p:nvPicPr>
        <p:blipFill>
          <a:blip r:embed="rId2">
            <a:extLst>
              <a:ext uri="{28A0092B-C50C-407E-A947-70E740481C1C}">
                <a14:useLocalDpi xmlns:a14="http://schemas.microsoft.com/office/drawing/2010/main" val="0"/>
              </a:ext>
            </a:extLst>
          </a:blip>
          <a:srcRect l="7201" t="16588" r="17438" b="22437"/>
          <a:stretch>
            <a:fillRect/>
          </a:stretch>
        </p:blipFill>
        <p:spPr bwMode="auto">
          <a:xfrm>
            <a:off x="8137525" y="4803775"/>
            <a:ext cx="3371850" cy="170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319"/>
                                        </p:tgtEl>
                                        <p:attrNameLst>
                                          <p:attrName>style.visibility</p:attrName>
                                        </p:attrNameLst>
                                      </p:cBhvr>
                                      <p:to>
                                        <p:strVal val="visible"/>
                                      </p:to>
                                    </p:set>
                                    <p:anim calcmode="lin" valueType="num">
                                      <p:cBhvr>
                                        <p:cTn id="7" dur="500" fill="hold"/>
                                        <p:tgtEl>
                                          <p:spTgt spid="13319"/>
                                        </p:tgtEl>
                                        <p:attrNameLst>
                                          <p:attrName>ppt_w</p:attrName>
                                        </p:attrNameLst>
                                      </p:cBhvr>
                                      <p:tavLst>
                                        <p:tav tm="0">
                                          <p:val>
                                            <p:fltVal val="0"/>
                                          </p:val>
                                        </p:tav>
                                        <p:tav tm="100000">
                                          <p:val>
                                            <p:strVal val="#ppt_w"/>
                                          </p:val>
                                        </p:tav>
                                      </p:tavLst>
                                    </p:anim>
                                    <p:anim calcmode="lin" valueType="num">
                                      <p:cBhvr>
                                        <p:cTn id="8" dur="500" fill="hold"/>
                                        <p:tgtEl>
                                          <p:spTgt spid="13319"/>
                                        </p:tgtEl>
                                        <p:attrNameLst>
                                          <p:attrName>ppt_h</p:attrName>
                                        </p:attrNameLst>
                                      </p:cBhvr>
                                      <p:tavLst>
                                        <p:tav tm="0">
                                          <p:val>
                                            <p:fltVal val="0"/>
                                          </p:val>
                                        </p:tav>
                                        <p:tav tm="100000">
                                          <p:val>
                                            <p:strVal val="#ppt_h"/>
                                          </p:val>
                                        </p:tav>
                                      </p:tavLst>
                                    </p:anim>
                                    <p:animEffect>
                                      <p:cBhvr>
                                        <p:cTn id="9" dur="500"/>
                                        <p:tgtEl>
                                          <p:spTgt spid="1331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3314">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3316"/>
                                        </p:tgtEl>
                                        <p:attrNameLst>
                                          <p:attrName>style.visibility</p:attrName>
                                        </p:attrNameLst>
                                      </p:cBhvr>
                                      <p:to>
                                        <p:strVal val="visible"/>
                                      </p:to>
                                    </p:set>
                                    <p:animEffect>
                                      <p:cBhvr>
                                        <p:cTn id="18" dur="500"/>
                                        <p:tgtEl>
                                          <p:spTgt spid="13316"/>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13322"/>
                                        </p:tgtEl>
                                        <p:attrNameLst>
                                          <p:attrName>style.visibility</p:attrName>
                                        </p:attrNameLst>
                                      </p:cBhvr>
                                      <p:to>
                                        <p:strVal val="visible"/>
                                      </p:to>
                                    </p:set>
                                    <p:anim calcmode="lin" valueType="num">
                                      <p:cBhvr>
                                        <p:cTn id="22" dur="500" fill="hold"/>
                                        <p:tgtEl>
                                          <p:spTgt spid="13322"/>
                                        </p:tgtEl>
                                        <p:attrNameLst>
                                          <p:attrName>ppt_w</p:attrName>
                                        </p:attrNameLst>
                                      </p:cBhvr>
                                      <p:tavLst>
                                        <p:tav tm="0">
                                          <p:val>
                                            <p:fltVal val="0"/>
                                          </p:val>
                                        </p:tav>
                                        <p:tav tm="100000">
                                          <p:val>
                                            <p:strVal val="#ppt_w"/>
                                          </p:val>
                                        </p:tav>
                                      </p:tavLst>
                                    </p:anim>
                                    <p:anim calcmode="lin" valueType="num">
                                      <p:cBhvr>
                                        <p:cTn id="23" dur="500" fill="hold"/>
                                        <p:tgtEl>
                                          <p:spTgt spid="13322"/>
                                        </p:tgtEl>
                                        <p:attrNameLst>
                                          <p:attrName>ppt_h</p:attrName>
                                        </p:attrNameLst>
                                      </p:cBhvr>
                                      <p:tavLst>
                                        <p:tav tm="0">
                                          <p:val>
                                            <p:fltVal val="0"/>
                                          </p:val>
                                        </p:tav>
                                        <p:tav tm="100000">
                                          <p:val>
                                            <p:strVal val="#ppt_h"/>
                                          </p:val>
                                        </p:tav>
                                      </p:tavLst>
                                    </p:anim>
                                    <p:animEffect>
                                      <p:cBhvr>
                                        <p:cTn id="24" dur="500"/>
                                        <p:tgtEl>
                                          <p:spTgt spid="13322"/>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31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3317"/>
                                        </p:tgtEl>
                                        <p:attrNameLst>
                                          <p:attrName>style.visibility</p:attrName>
                                        </p:attrNameLst>
                                      </p:cBhvr>
                                      <p:to>
                                        <p:strVal val="visible"/>
                                      </p:to>
                                    </p:set>
                                    <p:animEffect>
                                      <p:cBhvr>
                                        <p:cTn id="33" dur="500"/>
                                        <p:tgtEl>
                                          <p:spTgt spid="13317"/>
                                        </p:tgtEl>
                                      </p:cBhvr>
                                    </p:animEffect>
                                  </p:childTnLst>
                                </p:cTn>
                              </p:par>
                            </p:childTnLst>
                          </p:cTn>
                        </p:par>
                        <p:par>
                          <p:cTn id="34" fill="hold">
                            <p:stCondLst>
                              <p:cond delay="500"/>
                            </p:stCondLst>
                            <p:childTnLst>
                              <p:par>
                                <p:cTn id="35" presetID="42" presetClass="entr" presetSubtype="0" fill="hold" nodeType="afterEffect">
                                  <p:stCondLst>
                                    <p:cond delay="0"/>
                                  </p:stCondLst>
                                  <p:childTnLst>
                                    <p:set>
                                      <p:cBhvr>
                                        <p:cTn id="36" dur="1" fill="hold">
                                          <p:stCondLst>
                                            <p:cond delay="0"/>
                                          </p:stCondLst>
                                        </p:cTn>
                                        <p:tgtEl>
                                          <p:spTgt spid="13325"/>
                                        </p:tgtEl>
                                        <p:attrNameLst>
                                          <p:attrName>style.visibility</p:attrName>
                                        </p:attrNameLst>
                                      </p:cBhvr>
                                      <p:to>
                                        <p:strVal val="visible"/>
                                      </p:to>
                                    </p:set>
                                    <p:animEffect>
                                      <p:cBhvr>
                                        <p:cTn id="37" dur="1000"/>
                                        <p:tgtEl>
                                          <p:spTgt spid="13325"/>
                                        </p:tgtEl>
                                      </p:cBhvr>
                                    </p:animEffect>
                                    <p:anim calcmode="lin" valueType="num">
                                      <p:cBhvr>
                                        <p:cTn id="38" dur="1000" fill="hold"/>
                                        <p:tgtEl>
                                          <p:spTgt spid="13325"/>
                                        </p:tgtEl>
                                        <p:attrNameLst>
                                          <p:attrName>ppt_x</p:attrName>
                                        </p:attrNameLst>
                                      </p:cBhvr>
                                      <p:tavLst>
                                        <p:tav tm="0">
                                          <p:val>
                                            <p:strVal val="#ppt_x"/>
                                          </p:val>
                                        </p:tav>
                                        <p:tav tm="100000">
                                          <p:val>
                                            <p:strVal val="#ppt_x"/>
                                          </p:val>
                                        </p:tav>
                                      </p:tavLst>
                                    </p:anim>
                                    <p:anim calcmode="lin" valueType="num">
                                      <p:cBhvr>
                                        <p:cTn id="39" dur="1000" fill="hold"/>
                                        <p:tgtEl>
                                          <p:spTgt spid="133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ldLvl="0" autoUpdateAnimBg="0"/>
      <p:bldP spid="13316" grpId="0" bldLvl="0" autoUpdateAnimBg="0"/>
      <p:bldP spid="13317"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sp>
        <p:nvSpPr>
          <p:cNvPr id="13316" name="标题 3"/>
          <p:cNvSpPr>
            <a:spLocks noGrp="1" noChangeArrowheads="1"/>
          </p:cNvSpPr>
          <p:nvPr>
            <p:ph type="title"/>
          </p:nvPr>
        </p:nvSpPr>
        <p:spPr>
          <a:xfrm>
            <a:off x="838200" y="0"/>
            <a:ext cx="10515600" cy="822325"/>
          </a:xfrm>
        </p:spPr>
        <p:txBody>
          <a:bodyPr/>
          <a:lstStyle/>
          <a:p>
            <a:pPr marL="0" indent="0" algn="ctr" eaLnBrk="1" hangingPunct="1"/>
            <a:r>
              <a:rPr lang="zh-CN" sz="4000" smtClean="0">
                <a:solidFill>
                  <a:srgbClr val="262626"/>
                </a:solidFill>
                <a:sym typeface="宋体" panose="02010600030101010101" pitchFamily="2" charset="-122"/>
              </a:rPr>
              <a:t>合作探究，生成能力</a:t>
            </a:r>
            <a:endParaRPr lang="zh-CN" sz="4000" smtClean="0">
              <a:solidFill>
                <a:srgbClr val="262626"/>
              </a:solidFill>
            </a:endParaRPr>
          </a:p>
        </p:txBody>
      </p:sp>
      <p:sp>
        <p:nvSpPr>
          <p:cNvPr id="14338" name="内容占位符 2"/>
          <p:cNvSpPr>
            <a:spLocks noGrp="1" noChangeArrowheads="1"/>
          </p:cNvSpPr>
          <p:nvPr>
            <p:ph idx="4294967295"/>
          </p:nvPr>
        </p:nvSpPr>
        <p:spPr>
          <a:xfrm>
            <a:off x="1147368" y="1375200"/>
            <a:ext cx="10515600" cy="2222500"/>
          </a:xfrm>
        </p:spPr>
        <p:txBody>
          <a:bodyPr/>
          <a:lstStyle/>
          <a:p>
            <a:pPr marL="0" indent="0">
              <a:lnSpc>
                <a:spcPct val="150000"/>
              </a:lnSpc>
              <a:spcBef>
                <a:spcPct val="0"/>
              </a:spcBef>
              <a:buFont typeface="Arial" panose="020B0604020202020204" pitchFamily="34" charset="0"/>
              <a:buNone/>
            </a:pPr>
            <a:r>
              <a:rPr lang="en-US" altLang="zh-CN" dirty="0" smtClean="0">
                <a:solidFill>
                  <a:srgbClr val="0C0C0C"/>
                </a:solidFill>
                <a:latin typeface="黑体" panose="02010609060101010101" pitchFamily="49" charset="-122"/>
                <a:sym typeface="黑体" panose="02010609060101010101" pitchFamily="49" charset="-122"/>
              </a:rPr>
              <a:t>    </a:t>
            </a:r>
            <a:r>
              <a:rPr lang="zh-CN" altLang="en-US" dirty="0" smtClean="0">
                <a:solidFill>
                  <a:srgbClr val="0C0C0C"/>
                </a:solidFill>
                <a:latin typeface="黑体" panose="02010609060101010101" pitchFamily="49" charset="-122"/>
                <a:sym typeface="黑体" panose="02010609060101010101" pitchFamily="49" charset="-122"/>
              </a:rPr>
              <a:t>刘姥姥笑道：“姑娘说那里话。咱们哄着老太太开个心儿，可有什么恼的！你先嘱咐我，我就明白了，不过大家取个笑儿，我要心里恼，也就不说了。”</a:t>
            </a:r>
            <a:endParaRPr lang="zh-CN" altLang="en-US" b="1" dirty="0" smtClean="0">
              <a:solidFill>
                <a:srgbClr val="0C0C0C"/>
              </a:solidFill>
              <a:latin typeface="黑体" panose="02010609060101010101" pitchFamily="49" charset="-122"/>
            </a:endParaRPr>
          </a:p>
          <a:p>
            <a:pPr marL="0" indent="0">
              <a:lnSpc>
                <a:spcPct val="150000"/>
              </a:lnSpc>
              <a:spcBef>
                <a:spcPct val="0"/>
              </a:spcBef>
              <a:buFont typeface="Arial" panose="020B0604020202020204" pitchFamily="34" charset="0"/>
              <a:buNone/>
            </a:pPr>
            <a:endParaRPr lang="zh-CN" altLang="en-US" dirty="0" smtClean="0">
              <a:solidFill>
                <a:schemeClr val="tx1"/>
              </a:solidFill>
              <a:latin typeface="宋体" panose="02010600030101010101" pitchFamily="2" charset="-122"/>
              <a:sym typeface="宋体" panose="02010600030101010101" pitchFamily="2" charset="-122"/>
            </a:endParaRPr>
          </a:p>
        </p:txBody>
      </p:sp>
      <p:sp>
        <p:nvSpPr>
          <p:cNvPr id="14339" name="文本框 5"/>
          <p:cNvSpPr>
            <a:spLocks noChangeArrowheads="1"/>
          </p:cNvSpPr>
          <p:nvPr/>
        </p:nvSpPr>
        <p:spPr bwMode="auto">
          <a:xfrm>
            <a:off x="1257543" y="3864298"/>
            <a:ext cx="8324850" cy="2308225"/>
          </a:xfrm>
          <a:prstGeom prst="rect">
            <a:avLst/>
          </a:prstGeom>
          <a:noFill/>
          <a:ln w="28575">
            <a:solidFill>
              <a:schemeClr val="tx1"/>
            </a:solidFill>
            <a:prstDash val="dash"/>
            <a:bevel/>
          </a:ln>
          <a:extLst>
            <a:ext uri="{909E8E84-426E-40DD-AFC4-6F175D3DCCD1}">
              <a14:hiddenFill xmlns:a14="http://schemas.microsoft.com/office/drawing/2010/main">
                <a:solidFill>
                  <a:srgbClr val="FFFFFF"/>
                </a:solidFill>
              </a14:hiddenFill>
            </a:ext>
          </a:extLst>
        </p:spPr>
        <p:txBody>
          <a:bodyPr>
            <a:spAutoFit/>
          </a:bodyPr>
          <a:lstStyle/>
          <a:p>
            <a:pPr>
              <a:lnSpc>
                <a:spcPct val="150000"/>
              </a:lnSpc>
            </a:pPr>
            <a:r>
              <a:rPr lang="zh-CN" altLang="en-US" sz="3200">
                <a:solidFill>
                  <a:srgbClr val="FF0000"/>
                </a:solidFill>
                <a:latin typeface="黑体" panose="02010609060101010101" pitchFamily="49" charset="-122"/>
                <a:ea typeface="黑体" panose="02010609060101010101" pitchFamily="49" charset="-122"/>
                <a:sym typeface="Times New Roman" panose="02020603050405020304" pitchFamily="18" charset="0"/>
              </a:rPr>
              <a:t>明确：装疯卖傻，但实际上很有心计，是一个善于察言观色、世故、精明的农村老太太的形象。</a:t>
            </a:r>
            <a:endParaRPr lang="zh-CN" altLang="en-US" sz="3200">
              <a:solidFill>
                <a:srgbClr val="000000"/>
              </a:solidFill>
              <a:latin typeface="Calibri" panose="020F0502020204030204" pitchFamily="34" charset="0"/>
              <a:sym typeface="Calibri" panose="020F0502020204030204" pitchFamily="34" charset="0"/>
            </a:endParaRPr>
          </a:p>
        </p:txBody>
      </p:sp>
      <p:pic>
        <p:nvPicPr>
          <p:cNvPr id="14341" name="图片 4"/>
          <p:cNvPicPr>
            <a:picLocks noChangeAspect="1" noChangeArrowheads="1"/>
          </p:cNvPicPr>
          <p:nvPr/>
        </p:nvPicPr>
        <p:blipFill>
          <a:blip r:embed="rId1">
            <a:extLst>
              <a:ext uri="{28A0092B-C50C-407E-A947-70E740481C1C}">
                <a14:useLocalDpi xmlns:a14="http://schemas.microsoft.com/office/drawing/2010/main" val="0"/>
              </a:ext>
            </a:extLst>
          </a:blip>
          <a:srcRect l="6967" t="3555" r="7010" b="7111"/>
          <a:stretch>
            <a:fillRect/>
          </a:stretch>
        </p:blipFill>
        <p:spPr bwMode="auto">
          <a:xfrm>
            <a:off x="9840913" y="4714875"/>
            <a:ext cx="2005012" cy="167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4339"/>
                                        </p:tgtEl>
                                        <p:attrNameLst>
                                          <p:attrName>style.visibility</p:attrName>
                                        </p:attrNameLst>
                                      </p:cBhvr>
                                      <p:to>
                                        <p:strVal val="visible"/>
                                      </p:to>
                                    </p:set>
                                    <p:animEffect>
                                      <p:cBhvr>
                                        <p:cTn id="11" dur="500"/>
                                        <p:tgtEl>
                                          <p:spTgt spid="14339"/>
                                        </p:tgtEl>
                                      </p:cBhvr>
                                    </p:animEffect>
                                  </p:childTnLst>
                                </p:cTn>
                              </p:par>
                            </p:childTnLst>
                          </p:cTn>
                        </p:par>
                        <p:par>
                          <p:cTn id="12" fill="hold">
                            <p:stCondLst>
                              <p:cond delay="500"/>
                            </p:stCondLst>
                            <p:childTnLst>
                              <p:par>
                                <p:cTn id="13" presetID="42" presetClass="entr" presetSubtype="0" fill="hold" nodeType="afterEffect">
                                  <p:stCondLst>
                                    <p:cond delay="0"/>
                                  </p:stCondLst>
                                  <p:childTnLst>
                                    <p:set>
                                      <p:cBhvr>
                                        <p:cTn id="14" dur="1" fill="hold">
                                          <p:stCondLst>
                                            <p:cond delay="0"/>
                                          </p:stCondLst>
                                        </p:cTn>
                                        <p:tgtEl>
                                          <p:spTgt spid="14341"/>
                                        </p:tgtEl>
                                        <p:attrNameLst>
                                          <p:attrName>style.visibility</p:attrName>
                                        </p:attrNameLst>
                                      </p:cBhvr>
                                      <p:to>
                                        <p:strVal val="visible"/>
                                      </p:to>
                                    </p:set>
                                    <p:animEffect>
                                      <p:cBhvr>
                                        <p:cTn id="15" dur="1500"/>
                                        <p:tgtEl>
                                          <p:spTgt spid="14341"/>
                                        </p:tgtEl>
                                      </p:cBhvr>
                                    </p:animEffect>
                                    <p:anim calcmode="lin" valueType="num">
                                      <p:cBhvr>
                                        <p:cTn id="16" dur="1500" fill="hold"/>
                                        <p:tgtEl>
                                          <p:spTgt spid="14341"/>
                                        </p:tgtEl>
                                        <p:attrNameLst>
                                          <p:attrName>ppt_x</p:attrName>
                                        </p:attrNameLst>
                                      </p:cBhvr>
                                      <p:tavLst>
                                        <p:tav tm="0">
                                          <p:val>
                                            <p:strVal val="#ppt_x"/>
                                          </p:val>
                                        </p:tav>
                                        <p:tav tm="100000">
                                          <p:val>
                                            <p:strVal val="#ppt_x"/>
                                          </p:val>
                                        </p:tav>
                                      </p:tavLst>
                                    </p:anim>
                                    <p:anim calcmode="lin" valueType="num">
                                      <p:cBhvr>
                                        <p:cTn id="17" dur="1500" fill="hold"/>
                                        <p:tgtEl>
                                          <p:spTgt spid="143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ldLvl="0" autoUpdateAnimBg="0" build="p"/>
      <p:bldP spid="14339" grpId="0" bldLvl="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sp>
        <p:nvSpPr>
          <p:cNvPr id="15362" name="矩形 8"/>
          <p:cNvSpPr>
            <a:spLocks noChangeArrowheads="1"/>
          </p:cNvSpPr>
          <p:nvPr/>
        </p:nvSpPr>
        <p:spPr bwMode="auto">
          <a:xfrm>
            <a:off x="838200" y="2127250"/>
            <a:ext cx="10010775" cy="3467100"/>
          </a:xfrm>
          <a:prstGeom prst="rect">
            <a:avLst/>
          </a:prstGeom>
          <a:solidFill>
            <a:srgbClr val="EFEBE0"/>
          </a:solidFill>
          <a:ln w="12700">
            <a:solidFill>
              <a:srgbClr val="EFEBE0"/>
            </a:solidFill>
            <a:bevel/>
          </a:ln>
        </p:spPr>
        <p:txBody>
          <a:bodyPr anchor="ctr"/>
          <a:lstStyle/>
          <a:p>
            <a:pPr algn="ctr"/>
            <a:endParaRPr lang="zh-CN" altLang="zh-CN">
              <a:solidFill>
                <a:srgbClr val="FFFFFF"/>
              </a:solidFill>
            </a:endParaRPr>
          </a:p>
        </p:txBody>
      </p:sp>
      <p:sp>
        <p:nvSpPr>
          <p:cNvPr id="14341" name="标题 3"/>
          <p:cNvSpPr>
            <a:spLocks noGrp="1" noChangeArrowheads="1"/>
          </p:cNvSpPr>
          <p:nvPr>
            <p:ph type="title"/>
          </p:nvPr>
        </p:nvSpPr>
        <p:spPr>
          <a:xfrm>
            <a:off x="838200" y="69850"/>
            <a:ext cx="10515600" cy="822325"/>
          </a:xfrm>
        </p:spPr>
        <p:txBody>
          <a:bodyPr/>
          <a:lstStyle/>
          <a:p>
            <a:pPr marL="0" indent="0" algn="ctr" eaLnBrk="1" hangingPunct="1"/>
            <a:r>
              <a:rPr lang="zh-CN" sz="4000" smtClean="0">
                <a:solidFill>
                  <a:srgbClr val="262626"/>
                </a:solidFill>
              </a:rPr>
              <a:t>课堂小结</a:t>
            </a:r>
            <a:endParaRPr lang="zh-CN" smtClean="0"/>
          </a:p>
        </p:txBody>
      </p:sp>
      <p:sp>
        <p:nvSpPr>
          <p:cNvPr id="14339" name="内容占位符 2"/>
          <p:cNvSpPr>
            <a:spLocks noGrp="1" noChangeArrowheads="1"/>
          </p:cNvSpPr>
          <p:nvPr>
            <p:ph idx="4294967295"/>
          </p:nvPr>
        </p:nvSpPr>
        <p:spPr>
          <a:xfrm>
            <a:off x="1007587" y="2305050"/>
            <a:ext cx="7580313" cy="3111500"/>
          </a:xfrm>
        </p:spPr>
        <p:txBody>
          <a:bodyPr/>
          <a:lstStyle/>
          <a:p>
            <a:pPr marL="0" indent="0">
              <a:lnSpc>
                <a:spcPct val="150000"/>
              </a:lnSpc>
              <a:spcBef>
                <a:spcPct val="0"/>
              </a:spcBef>
              <a:buFont typeface="Arial" panose="020B0604020202020204" pitchFamily="34" charset="0"/>
              <a:buNone/>
            </a:pPr>
            <a:r>
              <a:rPr lang="zh-CN" altLang="zh-CN" sz="3200" dirty="0" smtClean="0">
                <a:solidFill>
                  <a:schemeClr val="tx1"/>
                </a:solidFill>
                <a:sym typeface="宋体" panose="02010600030101010101" pitchFamily="2" charset="-122"/>
              </a:rPr>
              <a:t>     </a:t>
            </a:r>
            <a:r>
              <a:rPr lang="en-US" altLang="zh-CN" sz="3200" dirty="0" smtClean="0">
                <a:solidFill>
                  <a:schemeClr val="tx1"/>
                </a:solidFill>
                <a:sym typeface="宋体" panose="02010600030101010101" pitchFamily="2" charset="-122"/>
              </a:rPr>
              <a:t>  </a:t>
            </a:r>
            <a:r>
              <a:rPr lang="zh-CN" altLang="zh-CN" sz="3200" dirty="0" smtClean="0">
                <a:solidFill>
                  <a:schemeClr val="tx1"/>
                </a:solidFill>
                <a:sym typeface="宋体" panose="02010600030101010101" pitchFamily="2" charset="-122"/>
              </a:rPr>
              <a:t> </a:t>
            </a:r>
            <a:r>
              <a:rPr lang="zh-CN" sz="3200" dirty="0" smtClean="0">
                <a:solidFill>
                  <a:schemeClr val="tx1"/>
                </a:solidFill>
                <a:sym typeface="宋体" panose="02010600030101010101" pitchFamily="2" charset="-122"/>
              </a:rPr>
              <a:t>曹雪芹是带着怎样的思想感情来写这场“笑”剧的呢？他想借刘姥姥的眼，传达给我们什么信息？</a:t>
            </a:r>
            <a:endParaRPr lang="zh-CN" dirty="0" smtClean="0"/>
          </a:p>
        </p:txBody>
      </p:sp>
      <p:sp>
        <p:nvSpPr>
          <p:cNvPr id="14340" name="圆角矩形 9"/>
          <p:cNvSpPr/>
          <p:nvPr/>
        </p:nvSpPr>
        <p:spPr bwMode="auto">
          <a:xfrm>
            <a:off x="838200" y="1032947"/>
            <a:ext cx="3332163" cy="663575"/>
          </a:xfrm>
          <a:prstGeom prst="roundRect">
            <a:avLst>
              <a:gd name="adj" fmla="val 16667"/>
            </a:avLst>
          </a:prstGeom>
          <a:solidFill>
            <a:srgbClr val="92D050"/>
          </a:solidFill>
          <a:ln>
            <a:noFill/>
          </a:ln>
          <a:extLst>
            <a:ext uri="{91240B29-F687-4F45-9708-019B960494DF}">
              <a14:hiddenLine xmlns:a14="http://schemas.microsoft.com/office/drawing/2010/main" w="12700">
                <a:solidFill>
                  <a:srgbClr val="000000"/>
                </a:solidFill>
                <a:bevel/>
              </a14:hiddenLine>
            </a:ext>
          </a:extLst>
        </p:spPr>
        <p:txBody>
          <a:bodyPr wrap="none" anchor="ctr"/>
          <a:lstStyle/>
          <a:p>
            <a:pPr algn="ctr" eaLnBrk="0" hangingPunct="0"/>
            <a:r>
              <a:rPr lang="zh-CN" altLang="en-US" sz="4000" b="1">
                <a:latin typeface="黑体" panose="02010609060101010101" pitchFamily="49" charset="-122"/>
                <a:ea typeface="黑体" panose="02010609060101010101" pitchFamily="49" charset="-122"/>
                <a:sym typeface="黑体" panose="02010609060101010101" pitchFamily="49" charset="-122"/>
              </a:rPr>
              <a:t>感悟主旨</a:t>
            </a:r>
            <a:endParaRPr lang="zh-CN" altLang="en-US"/>
          </a:p>
        </p:txBody>
      </p:sp>
      <p:pic>
        <p:nvPicPr>
          <p:cNvPr id="15366" name="图形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13650" y="1031875"/>
            <a:ext cx="4351338" cy="565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p:cTn id="7" dur="500" fill="hold"/>
                                        <p:tgtEl>
                                          <p:spTgt spid="15362"/>
                                        </p:tgtEl>
                                        <p:attrNameLst>
                                          <p:attrName>ppt_x</p:attrName>
                                        </p:attrNameLst>
                                      </p:cBhvr>
                                      <p:tavLst>
                                        <p:tav tm="0">
                                          <p:val>
                                            <p:strVal val="#ppt_x"/>
                                          </p:val>
                                        </p:tav>
                                        <p:tav tm="100000">
                                          <p:val>
                                            <p:strVal val="#ppt_x"/>
                                          </p:val>
                                        </p:tav>
                                      </p:tavLst>
                                    </p:anim>
                                    <p:anim calcmode="lin" valueType="num">
                                      <p:cBhvr>
                                        <p:cTn id="8" dur="500" fill="hold"/>
                                        <p:tgtEl>
                                          <p:spTgt spid="1536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15366"/>
                                        </p:tgtEl>
                                        <p:attrNameLst>
                                          <p:attrName>style.visibility</p:attrName>
                                        </p:attrNameLst>
                                      </p:cBhvr>
                                      <p:to>
                                        <p:strVal val="visible"/>
                                      </p:to>
                                    </p:set>
                                    <p:animEffect>
                                      <p:cBhvr>
                                        <p:cTn id="12" dur="750"/>
                                        <p:tgtEl>
                                          <p:spTgt spid="15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ldLvl="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sp>
        <p:nvSpPr>
          <p:cNvPr id="15364" name="标题 3"/>
          <p:cNvSpPr>
            <a:spLocks noGrp="1" noChangeArrowheads="1"/>
          </p:cNvSpPr>
          <p:nvPr>
            <p:ph type="title"/>
          </p:nvPr>
        </p:nvSpPr>
        <p:spPr>
          <a:xfrm>
            <a:off x="838200" y="0"/>
            <a:ext cx="10515600" cy="822325"/>
          </a:xfrm>
        </p:spPr>
        <p:txBody>
          <a:bodyPr/>
          <a:lstStyle/>
          <a:p>
            <a:pPr marL="0" indent="0" algn="ctr" eaLnBrk="1" hangingPunct="1"/>
            <a:r>
              <a:rPr lang="zh-CN" sz="4000" smtClean="0">
                <a:solidFill>
                  <a:srgbClr val="262626"/>
                </a:solidFill>
              </a:rPr>
              <a:t>课堂小结</a:t>
            </a:r>
            <a:endParaRPr lang="zh-CN" smtClean="0"/>
          </a:p>
        </p:txBody>
      </p:sp>
      <p:sp>
        <p:nvSpPr>
          <p:cNvPr id="15362" name="内容占位符 2"/>
          <p:cNvSpPr>
            <a:spLocks noGrp="1" noChangeArrowheads="1"/>
          </p:cNvSpPr>
          <p:nvPr>
            <p:ph idx="4294967295"/>
          </p:nvPr>
        </p:nvSpPr>
        <p:spPr>
          <a:xfrm>
            <a:off x="663960" y="1906618"/>
            <a:ext cx="10080625" cy="3632200"/>
          </a:xfrm>
          <a:ln w="38100">
            <a:solidFill>
              <a:srgbClr val="002060"/>
            </a:solidFill>
            <a:prstDash val="dash"/>
            <a:bevel/>
          </a:ln>
        </p:spPr>
        <p:txBody>
          <a:bodyPr/>
          <a:lstStyle/>
          <a:p>
            <a:pPr marL="0" indent="0">
              <a:lnSpc>
                <a:spcPct val="150000"/>
              </a:lnSpc>
              <a:spcBef>
                <a:spcPct val="0"/>
              </a:spcBef>
              <a:buFont typeface="Arial" panose="020B0604020202020204" pitchFamily="34" charset="0"/>
              <a:buNone/>
            </a:pPr>
            <a:r>
              <a:rPr lang="en-US" altLang="zh-CN" sz="2900" smtClean="0">
                <a:solidFill>
                  <a:schemeClr val="tx1"/>
                </a:solidFill>
                <a:latin typeface="宋体" panose="02010600030101010101" pitchFamily="2" charset="-122"/>
                <a:sym typeface="宋体" panose="02010600030101010101" pitchFamily="2" charset="-122"/>
              </a:rPr>
              <a:t>    </a:t>
            </a:r>
            <a:r>
              <a:rPr lang="zh-CN" altLang="en-US" sz="2900" smtClean="0">
                <a:solidFill>
                  <a:schemeClr val="tx1"/>
                </a:solidFill>
                <a:sym typeface="宋体" panose="02010600030101010101" pitchFamily="2" charset="-122"/>
              </a:rPr>
              <a:t>这场“笑”剧的背后包含着作者的悲悯与尊敬，作者正是以悲悯、同情、尊敬的眼光来描写刘姥姥这位市井小民的；同时，</a:t>
            </a:r>
            <a:r>
              <a:rPr lang="zh-CN" altLang="en-US" smtClean="0">
                <a:solidFill>
                  <a:schemeClr val="tx1"/>
                </a:solidFill>
                <a:sym typeface="宋体" panose="02010600030101010101" pitchFamily="2" charset="-122"/>
              </a:rPr>
              <a:t>作者</a:t>
            </a:r>
            <a:r>
              <a:rPr lang="zh-CN" altLang="en-US" sz="2900" smtClean="0">
                <a:solidFill>
                  <a:schemeClr val="tx1"/>
                </a:solidFill>
                <a:sym typeface="宋体" panose="02010600030101010101" pitchFamily="2" charset="-122"/>
              </a:rPr>
              <a:t>也透过刘姥姥的眼睛映射出贾府“朱门酒肉臭”的景象，对封建统治阶级的腐败豪奢进行了深重的谴责。这场“笑”剧，留给我们的是些许沉重和更深的思考。</a:t>
            </a:r>
            <a:endParaRPr lang="zh-CN" altLang="en-US" smtClean="0"/>
          </a:p>
        </p:txBody>
      </p:sp>
      <p:sp>
        <p:nvSpPr>
          <p:cNvPr id="15363" name="圆角矩形 9"/>
          <p:cNvSpPr/>
          <p:nvPr/>
        </p:nvSpPr>
        <p:spPr bwMode="auto">
          <a:xfrm>
            <a:off x="1024575" y="956706"/>
            <a:ext cx="3332163" cy="663575"/>
          </a:xfrm>
          <a:prstGeom prst="roundRect">
            <a:avLst>
              <a:gd name="adj" fmla="val 16667"/>
            </a:avLst>
          </a:prstGeom>
          <a:solidFill>
            <a:srgbClr val="92D050"/>
          </a:solidFill>
          <a:ln>
            <a:noFill/>
          </a:ln>
          <a:extLst>
            <a:ext uri="{91240B29-F687-4F45-9708-019B960494DF}">
              <a14:hiddenLine xmlns:a14="http://schemas.microsoft.com/office/drawing/2010/main" w="12700">
                <a:solidFill>
                  <a:srgbClr val="000000"/>
                </a:solidFill>
                <a:bevel/>
              </a14:hiddenLine>
            </a:ext>
          </a:extLst>
        </p:spPr>
        <p:txBody>
          <a:bodyPr wrap="none" anchor="ctr"/>
          <a:lstStyle/>
          <a:p>
            <a:pPr algn="ctr" eaLnBrk="0" hangingPunct="0"/>
            <a:r>
              <a:rPr lang="zh-CN" altLang="en-US" sz="3200" b="1" i="1">
                <a:latin typeface="黑体" panose="02010609060101010101" pitchFamily="49" charset="-122"/>
                <a:ea typeface="黑体" panose="02010609060101010101" pitchFamily="49" charset="-122"/>
                <a:sym typeface="黑体" panose="02010609060101010101" pitchFamily="49" charset="-122"/>
              </a:rPr>
              <a:t>感悟主旨</a:t>
            </a:r>
            <a:endParaRPr lang="zh-CN" altLang="en-US"/>
          </a:p>
        </p:txBody>
      </p:sp>
      <p:pic>
        <p:nvPicPr>
          <p:cNvPr id="16389" name="图片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70363" y="5486400"/>
            <a:ext cx="4384675"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图片 13"/>
          <p:cNvPicPr>
            <a:picLocks noChangeAspect="1" noChangeArrowheads="1"/>
          </p:cNvPicPr>
          <p:nvPr/>
        </p:nvPicPr>
        <p:blipFill>
          <a:blip r:embed="rId2">
            <a:extLst>
              <a:ext uri="{28A0092B-C50C-407E-A947-70E740481C1C}">
                <a14:useLocalDpi xmlns:a14="http://schemas.microsoft.com/office/drawing/2010/main" val="0"/>
              </a:ext>
            </a:extLst>
          </a:blip>
          <a:srcRect l="28712" t="22690" r="15532" b="30994"/>
          <a:stretch>
            <a:fillRect/>
          </a:stretch>
        </p:blipFill>
        <p:spPr bwMode="auto">
          <a:xfrm>
            <a:off x="10190163" y="1044575"/>
            <a:ext cx="1660525" cy="137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389"/>
                                        </p:tgtEl>
                                        <p:attrNameLst>
                                          <p:attrName>style.visibility</p:attrName>
                                        </p:attrNameLst>
                                      </p:cBhvr>
                                      <p:to>
                                        <p:strVal val="visible"/>
                                      </p:to>
                                    </p:set>
                                    <p:animEffect>
                                      <p:cBhvr>
                                        <p:cTn id="7" dur="1000"/>
                                        <p:tgtEl>
                                          <p:spTgt spid="16389"/>
                                        </p:tgtEl>
                                      </p:cBhvr>
                                    </p:animEffect>
                                    <p:anim calcmode="lin" valueType="num">
                                      <p:cBhvr>
                                        <p:cTn id="8" dur="1000" fill="hold"/>
                                        <p:tgtEl>
                                          <p:spTgt spid="16389"/>
                                        </p:tgtEl>
                                        <p:attrNameLst>
                                          <p:attrName>ppt_x</p:attrName>
                                        </p:attrNameLst>
                                      </p:cBhvr>
                                      <p:tavLst>
                                        <p:tav tm="0">
                                          <p:val>
                                            <p:strVal val="#ppt_x"/>
                                          </p:val>
                                        </p:tav>
                                        <p:tav tm="100000">
                                          <p:val>
                                            <p:strVal val="#ppt_x"/>
                                          </p:val>
                                        </p:tav>
                                      </p:tavLst>
                                    </p:anim>
                                    <p:anim calcmode="lin" valueType="num">
                                      <p:cBhvr>
                                        <p:cTn id="9" dur="1000" fill="hold"/>
                                        <p:tgtEl>
                                          <p:spTgt spid="1638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16390"/>
                                        </p:tgtEl>
                                        <p:attrNameLst>
                                          <p:attrName>style.visibility</p:attrName>
                                        </p:attrNameLst>
                                      </p:cBhvr>
                                      <p:to>
                                        <p:strVal val="visible"/>
                                      </p:to>
                                    </p:set>
                                  </p:childTnLst>
                                </p:cTn>
                              </p:par>
                              <p:par>
                                <p:cTn id="13" presetID="0" presetClass="path" presetSubtype="0" fill="hold" nodeType="withEffect">
                                  <p:stCondLst>
                                    <p:cond delay="0"/>
                                  </p:stCondLst>
                                  <p:childTnLst>
                                    <p:animMotion origin="layout" path="M -0.36445 0.51713 L -0.36445 0.51736 C -0.36054 0.52176 -0.35664 0.52662 -0.35247 0.53148 C -0.34739 0.5368 -0.34726 0.53449 -0.34297 0.54074 C -0.34153 0.54282 -0.34049 0.54583 -0.3388 0.54792 C -0.33776 0.5493 -0.33619 0.5493 -0.33489 0.55 C -0.33294 0.55162 -0.33112 0.55301 -0.32955 0.55509 C -0.32174 0.56412 -0.33463 0.55741 -0.31862 0.56458 C -0.30156 0.57199 -0.32825 0.56065 -0.30521 0.56898 C -0.30156 0.5706 -0.29791 0.57245 -0.2944 0.57361 L -0.28906 0.57662 L -0.11744 0.57361 C -0.10846 0.57361 -0.09935 0.57292 -0.09049 0.57153 C -0.08893 0.57106 -0.08776 0.56944 -0.08646 0.56898 C -0.0819 0.56805 -0.07734 0.56736 -0.07291 0.5669 L -0.06471 0.56227 C -0.06341 0.56157 -0.06211 0.56042 -0.0608 0.55972 C -0.05677 0.55833 -0.0513 0.55741 -0.04726 0.55509 C -0.03776 0.54954 -0.04323 0.55162 -0.03515 0.54537 C -0.03372 0.54467 -0.03229 0.54421 -0.03099 0.54305 C -0.02916 0.54143 -0.02747 0.53935 -0.02565 0.53842 C -0.02382 0.53727 -0.022 0.5368 -0.02031 0.53611 C -0.01875 0.53518 -0.01744 0.53449 -0.01614 0.53356 C -0.01445 0.53148 -0.0125 0.52893 -0.0108 0.52616 C -0.00989 0.525 -0.00898 0.52315 -0.00807 0.52176 C -0.00677 0.51991 -0.00534 0.51875 -0.0039 0.51713 C -0.00221 0.51481 -0.00065 0.51204 0.00144 0.50972 C 0.00261 0.50856 0.00404 0.50833 0.00534 0.50717 C 0.00977 0.5 0.01081 0.4993 0.01354 0.49074 C 0.01459 0.48796 0.01511 0.48449 0.01615 0.48148 C 0.01993 0.4713 0.01836 0.48241 0.02175 0.46967 C 0.02279 0.46505 0.02344 0.45995 0.02435 0.45532 C 0.02474 0.45301 0.02526 0.45069 0.02565 0.44815 C 0.02604 0.44491 0.02657 0.44167 0.02709 0.43866 C 0.02787 0.43403 0.02891 0.42893 0.02969 0.4243 L 0.03099 0.41736 C 0.03164 0.41505 0.03216 0.41273 0.03256 0.40995 C 0.03295 0.40717 0.03334 0.4037 0.03386 0.40092 C 0.03464 0.39583 0.03555 0.39097 0.03646 0.38634 L 0.03789 0.3794 C 0.03815 0.37569 0.03985 0.35301 0.0405 0.34861 C 0.04115 0.34375 0.04245 0.33912 0.04323 0.33449 C 0.04375 0.33217 0.04427 0.32963 0.04453 0.32731 C 0.04623 0.31551 0.04532 0.32083 0.0474 0.31065 C 0.04779 0.30532 0.04922 0.28588 0.05 0.27963 C 0.05026 0.27731 0.05091 0.275 0.05131 0.27268 C 0.0517 0.26736 0.05209 0.26157 0.05274 0.25602 C 0.053 0.2537 0.05378 0.25139 0.05404 0.24884 C 0.05469 0.24421 0.05495 0.23958 0.05534 0.23472 C 0.05573 0.23079 0.05638 0.22685 0.05664 0.22292 C 0.05729 0.21736 0.05756 0.2118 0.05821 0.20625 C 0.05847 0.20301 0.05912 0.19977 0.05951 0.19676 C 0.06068 0.18634 0.06068 0.18079 0.06224 0.17083 C 0.0625 0.16805 0.06315 0.16574 0.06354 0.16342 C 0.06914 0.08426 0.06732 0.12569 0.06485 -0.00949 C 0.06472 -0.0169 0.06276 -0.04097 0.06081 -0.04769 L 0.05821 -0.05695 C 0.05756 -0.0632 0.05677 -0.07037 0.05534 -0.07593 C 0.05052 -0.09514 0.05065 -0.09352 0.04453 -0.10926 L 0.04193 -0.11644 C 0.04102 -0.11875 0.04076 -0.12269 0.0392 -0.12338 L 0.03516 -0.1257 C 0.02032 -0.125 0.00534 -0.125 -0.0095 -0.12338 C -0.0108 -0.12338 -0.01224 -0.12245 -0.01341 -0.12107 C -0.0151 -0.11921 -0.01614 -0.11644 -0.01744 -0.11412 L -0.02031 -0.09977 C -0.0207 -0.09745 -0.02135 -0.09514 -0.02161 -0.09259 C -0.02317 -0.07847 -0.02213 -0.08472 -0.02422 -0.07361 C -0.02382 -0.05787 -0.02552 -0.04144 -0.02291 -0.02616 C -0.022 -0.02083 -0.01744 -0.01991 -0.01484 -0.0169 C -0.01484 -0.01667 -0.00677 -0.00718 -0.00677 -0.00695 C -0.00078 -0.00208 -0.00273 -0.00509 -3.125E-6 -0.00023 L -3.125E-6 1.11111E-6 " pathEditMode="relative" rAng="0" ptsTypes="AAAAAAAAAAAAAAAAAAAAAAAAAAAAAAAAAAAAAAAAAAAAAAAAAAAAAAAAAAAAAAAAAAAAAAAAA">
                                      <p:cBhvr>
                                        <p:cTn id="14" dur="1500" fill="hold"/>
                                        <p:tgtEl>
                                          <p:spTgt spid="16390"/>
                                        </p:tgtEl>
                                        <p:attrNameLst>
                                          <p:attrName>ppt_x</p:attrName>
                                          <p:attrName>ppt_y</p:attrName>
                                        </p:attrNameLst>
                                      </p:cBhvr>
                                      <p:rCtr x="2157600" y="-29167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sp>
        <p:nvSpPr>
          <p:cNvPr id="16395" name="标题 12"/>
          <p:cNvSpPr>
            <a:spLocks noGrp="1" noChangeArrowheads="1"/>
          </p:cNvSpPr>
          <p:nvPr>
            <p:ph type="title"/>
          </p:nvPr>
        </p:nvSpPr>
        <p:spPr>
          <a:xfrm>
            <a:off x="838200" y="69850"/>
            <a:ext cx="10515600" cy="822325"/>
          </a:xfrm>
        </p:spPr>
        <p:txBody>
          <a:bodyPr/>
          <a:lstStyle/>
          <a:p>
            <a:pPr marL="0" indent="0" algn="ctr" eaLnBrk="1" hangingPunct="1"/>
            <a:r>
              <a:rPr lang="zh-CN" sz="4000" smtClean="0">
                <a:solidFill>
                  <a:srgbClr val="262626"/>
                </a:solidFill>
              </a:rPr>
              <a:t>拓展延伸    提升能力</a:t>
            </a:r>
            <a:endParaRPr lang="zh-CN" sz="4000" smtClean="0">
              <a:solidFill>
                <a:srgbClr val="262626"/>
              </a:solidFill>
            </a:endParaRPr>
          </a:p>
        </p:txBody>
      </p:sp>
      <p:sp>
        <p:nvSpPr>
          <p:cNvPr id="17410" name="内容占位符 2"/>
          <p:cNvSpPr>
            <a:spLocks noGrp="1" noChangeArrowheads="1"/>
          </p:cNvSpPr>
          <p:nvPr>
            <p:ph idx="4294967295"/>
          </p:nvPr>
        </p:nvSpPr>
        <p:spPr>
          <a:xfrm>
            <a:off x="930275" y="1096963"/>
            <a:ext cx="10423525" cy="701675"/>
          </a:xfrm>
        </p:spPr>
        <p:txBody>
          <a:bodyPr>
            <a:normAutofit/>
          </a:bodyPr>
          <a:lstStyle/>
          <a:p>
            <a:pPr marL="0" indent="0" eaLnBrk="1" hangingPunct="1">
              <a:buFont typeface="Arial" panose="020B0604020202020204" pitchFamily="34" charset="0"/>
              <a:buNone/>
            </a:pPr>
            <a:r>
              <a:rPr lang="zh-CN" altLang="en-US" sz="3200" dirty="0" smtClean="0">
                <a:solidFill>
                  <a:schemeClr val="tx1"/>
                </a:solidFill>
                <a:ea typeface="华文楷体" panose="02010600040101010101" pitchFamily="2" charset="-122"/>
                <a:sym typeface="宋体" panose="02010600030101010101" pitchFamily="2" charset="-122"/>
              </a:rPr>
              <a:t>下面是对</a:t>
            </a:r>
            <a:r>
              <a:rPr lang="en-US" altLang="zh-CN" sz="3200" dirty="0" smtClean="0">
                <a:solidFill>
                  <a:schemeClr val="tx1"/>
                </a:solidFill>
                <a:ea typeface="华文楷体" panose="02010600040101010101" pitchFamily="2" charset="-122"/>
                <a:sym typeface="宋体" panose="02010600030101010101" pitchFamily="2" charset="-122"/>
              </a:rPr>
              <a:t>《</a:t>
            </a:r>
            <a:r>
              <a:rPr lang="zh-CN" altLang="en-US" sz="3200" dirty="0" smtClean="0">
                <a:solidFill>
                  <a:schemeClr val="tx1"/>
                </a:solidFill>
                <a:ea typeface="华文楷体" panose="02010600040101010101" pitchFamily="2" charset="-122"/>
                <a:sym typeface="宋体" panose="02010600030101010101" pitchFamily="2" charset="-122"/>
              </a:rPr>
              <a:t>红楼梦</a:t>
            </a:r>
            <a:r>
              <a:rPr lang="en-US" altLang="zh-CN" sz="3200" dirty="0" smtClean="0">
                <a:solidFill>
                  <a:schemeClr val="tx1"/>
                </a:solidFill>
                <a:ea typeface="华文楷体" panose="02010600040101010101" pitchFamily="2" charset="-122"/>
                <a:sym typeface="宋体" panose="02010600030101010101" pitchFamily="2" charset="-122"/>
              </a:rPr>
              <a:t>》</a:t>
            </a:r>
            <a:r>
              <a:rPr lang="zh-CN" altLang="en-US" sz="3200" dirty="0" smtClean="0">
                <a:solidFill>
                  <a:schemeClr val="tx1"/>
                </a:solidFill>
                <a:ea typeface="华文楷体" panose="02010600040101010101" pitchFamily="2" charset="-122"/>
                <a:sym typeface="宋体" panose="02010600030101010101" pitchFamily="2" charset="-122"/>
              </a:rPr>
              <a:t>中人物的描写，请说出相应的</a:t>
            </a:r>
            <a:r>
              <a:rPr lang="zh-CN" altLang="en-US" sz="3200" dirty="0" smtClean="0">
                <a:solidFill>
                  <a:schemeClr val="tx1"/>
                </a:solidFill>
                <a:ea typeface="华文楷体" panose="02010600040101010101" pitchFamily="2" charset="-122"/>
                <a:sym typeface="宋体" panose="02010600030101010101" pitchFamily="2" charset="-122"/>
              </a:rPr>
              <a:t>名字。</a:t>
            </a:r>
            <a:endParaRPr lang="zh-CN" altLang="en-US" sz="3200" dirty="0" smtClean="0"/>
          </a:p>
        </p:txBody>
      </p:sp>
      <p:sp>
        <p:nvSpPr>
          <p:cNvPr id="17411" name="文本框 3"/>
          <p:cNvSpPr>
            <a:spLocks noChangeArrowheads="1"/>
          </p:cNvSpPr>
          <p:nvPr/>
        </p:nvSpPr>
        <p:spPr bwMode="auto">
          <a:xfrm>
            <a:off x="930275" y="2062163"/>
            <a:ext cx="9545638"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a:solidFill>
                  <a:srgbClr val="000000"/>
                </a:solidFill>
                <a:ea typeface="华文楷体" panose="02010600040101010101" pitchFamily="2" charset="-122"/>
                <a:sym typeface="宋体" panose="02010600030101010101" pitchFamily="2" charset="-122"/>
              </a:rPr>
              <a:t>1.</a:t>
            </a:r>
            <a:r>
              <a:rPr lang="zh-CN" altLang="en-US" sz="2800">
                <a:solidFill>
                  <a:srgbClr val="000000"/>
                </a:solidFill>
                <a:ea typeface="华文楷体" panose="02010600040101010101" pitchFamily="2" charset="-122"/>
                <a:sym typeface="宋体" panose="02010600030101010101" pitchFamily="2" charset="-122"/>
              </a:rPr>
              <a:t>一双丹凤三角眼，两弯柳叶吊梢眉，身量苗条，体格风骚，   粉面含春威不露，丹唇未启笑先闻。</a:t>
            </a:r>
            <a:endParaRPr lang="zh-CN" altLang="en-US" sz="2800">
              <a:solidFill>
                <a:srgbClr val="000000"/>
              </a:solidFill>
              <a:latin typeface="Calibri" panose="020F0502020204030204" pitchFamily="34" charset="0"/>
              <a:sym typeface="Calibri" panose="020F0502020204030204" pitchFamily="34" charset="0"/>
            </a:endParaRPr>
          </a:p>
        </p:txBody>
      </p:sp>
      <p:sp>
        <p:nvSpPr>
          <p:cNvPr id="17412" name="文本框 4"/>
          <p:cNvSpPr>
            <a:spLocks noChangeArrowheads="1"/>
          </p:cNvSpPr>
          <p:nvPr/>
        </p:nvSpPr>
        <p:spPr bwMode="auto">
          <a:xfrm>
            <a:off x="8026400" y="2525713"/>
            <a:ext cx="14382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0000"/>
                </a:solidFill>
                <a:ea typeface="华文楷体" panose="02010600040101010101" pitchFamily="2" charset="-122"/>
                <a:sym typeface="宋体" panose="02010600030101010101" pitchFamily="2" charset="-122"/>
              </a:rPr>
              <a:t>王熙凤</a:t>
            </a:r>
            <a:endParaRPr lang="zh-CN" altLang="en-US"/>
          </a:p>
        </p:txBody>
      </p:sp>
      <p:sp>
        <p:nvSpPr>
          <p:cNvPr id="17413" name="文本框 5"/>
          <p:cNvSpPr>
            <a:spLocks noChangeArrowheads="1"/>
          </p:cNvSpPr>
          <p:nvPr/>
        </p:nvSpPr>
        <p:spPr bwMode="auto">
          <a:xfrm>
            <a:off x="930275" y="3244850"/>
            <a:ext cx="95440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a:solidFill>
                  <a:srgbClr val="000000"/>
                </a:solidFill>
                <a:ea typeface="华文楷体" panose="02010600040101010101" pitchFamily="2" charset="-122"/>
                <a:sym typeface="宋体" panose="02010600030101010101" pitchFamily="2" charset="-122"/>
              </a:rPr>
              <a:t>2.</a:t>
            </a:r>
            <a:r>
              <a:rPr lang="en-US" sz="2800">
                <a:solidFill>
                  <a:srgbClr val="000000"/>
                </a:solidFill>
                <a:ea typeface="华文楷体" panose="02010600040101010101" pitchFamily="2" charset="-122"/>
                <a:sym typeface="宋体" panose="02010600030101010101" pitchFamily="2" charset="-122"/>
              </a:rPr>
              <a:t>两弯似蹙非蹙罥烟眉，一双似喜非喜含情目。态生两靥之愁，娇袭一身之病。</a:t>
            </a:r>
            <a:endParaRPr lang="zh-CN" altLang="en-US"/>
          </a:p>
        </p:txBody>
      </p:sp>
      <p:sp>
        <p:nvSpPr>
          <p:cNvPr id="17414" name="文本框 6"/>
          <p:cNvSpPr>
            <a:spLocks noChangeArrowheads="1"/>
          </p:cNvSpPr>
          <p:nvPr/>
        </p:nvSpPr>
        <p:spPr bwMode="auto">
          <a:xfrm>
            <a:off x="8153400" y="3802063"/>
            <a:ext cx="14859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0000"/>
                </a:solidFill>
                <a:ea typeface="华文楷体" panose="02010600040101010101" pitchFamily="2" charset="-122"/>
                <a:sym typeface="宋体" panose="02010600030101010101" pitchFamily="2" charset="-122"/>
              </a:rPr>
              <a:t>林黛玉</a:t>
            </a:r>
            <a:endParaRPr lang="zh-CN" altLang="en-US" sz="2800" b="1">
              <a:solidFill>
                <a:srgbClr val="000000"/>
              </a:solidFill>
              <a:latin typeface="Calibri" panose="020F0502020204030204" pitchFamily="34" charset="0"/>
              <a:sym typeface="Calibri" panose="020F0502020204030204" pitchFamily="34" charset="0"/>
            </a:endParaRPr>
          </a:p>
        </p:txBody>
      </p:sp>
      <p:sp>
        <p:nvSpPr>
          <p:cNvPr id="17415" name="文本框 7"/>
          <p:cNvSpPr>
            <a:spLocks noChangeArrowheads="1"/>
          </p:cNvSpPr>
          <p:nvPr/>
        </p:nvSpPr>
        <p:spPr bwMode="auto">
          <a:xfrm>
            <a:off x="838200" y="4510088"/>
            <a:ext cx="8311624"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a:solidFill>
                  <a:srgbClr val="000000"/>
                </a:solidFill>
                <a:ea typeface="华文楷体" panose="02010600040101010101" pitchFamily="2" charset="-122"/>
                <a:sym typeface="宋体" panose="02010600030101010101" pitchFamily="2" charset="-122"/>
              </a:rPr>
              <a:t> </a:t>
            </a:r>
            <a:r>
              <a:rPr lang="en-US" altLang="zh-CN" sz="2800">
                <a:solidFill>
                  <a:srgbClr val="000000"/>
                </a:solidFill>
                <a:ea typeface="华文楷体" panose="02010600040101010101" pitchFamily="2" charset="-122"/>
                <a:sym typeface="宋体" panose="02010600030101010101" pitchFamily="2" charset="-122"/>
              </a:rPr>
              <a:t>3.</a:t>
            </a:r>
            <a:r>
              <a:rPr lang="zh-CN" altLang="en-US" sz="2800">
                <a:solidFill>
                  <a:srgbClr val="000000"/>
                </a:solidFill>
                <a:ea typeface="华文楷体" panose="02010600040101010101" pitchFamily="2" charset="-122"/>
                <a:sym typeface="宋体" panose="02010600030101010101" pitchFamily="2" charset="-122"/>
              </a:rPr>
              <a:t>唇不点而红，眉不画而翠，面若银盆，眼如水杏</a:t>
            </a:r>
            <a:r>
              <a:rPr lang="en-US">
                <a:solidFill>
                  <a:srgbClr val="000000"/>
                </a:solidFill>
                <a:ea typeface="华文楷体" panose="02010600040101010101" pitchFamily="2" charset="-122"/>
                <a:sym typeface="宋体" panose="02010600030101010101" pitchFamily="2" charset="-122"/>
              </a:rPr>
              <a:t>。</a:t>
            </a:r>
            <a:endParaRPr lang="zh-CN" altLang="en-US"/>
          </a:p>
        </p:txBody>
      </p:sp>
      <p:sp>
        <p:nvSpPr>
          <p:cNvPr id="17416" name="文本框 8"/>
          <p:cNvSpPr>
            <a:spLocks noChangeArrowheads="1"/>
          </p:cNvSpPr>
          <p:nvPr/>
        </p:nvSpPr>
        <p:spPr bwMode="auto">
          <a:xfrm>
            <a:off x="9250363" y="4501675"/>
            <a:ext cx="155416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dirty="0">
                <a:solidFill>
                  <a:srgbClr val="FF0000"/>
                </a:solidFill>
                <a:ea typeface="华文楷体" panose="02010600040101010101" pitchFamily="2" charset="-122"/>
                <a:sym typeface="宋体" panose="02010600030101010101" pitchFamily="2" charset="-122"/>
              </a:rPr>
              <a:t>薛宝钗</a:t>
            </a:r>
            <a:endParaRPr lang="zh-CN" altLang="en-US" dirty="0">
              <a:solidFill>
                <a:srgbClr val="000000"/>
              </a:solidFill>
              <a:latin typeface="Calibri" panose="020F0502020204030204" pitchFamily="34" charset="0"/>
              <a:sym typeface="Calibri" panose="020F0502020204030204" pitchFamily="34" charset="0"/>
            </a:endParaRPr>
          </a:p>
        </p:txBody>
      </p:sp>
      <p:sp>
        <p:nvSpPr>
          <p:cNvPr id="17417" name="文本框 10"/>
          <p:cNvSpPr>
            <a:spLocks noChangeArrowheads="1"/>
          </p:cNvSpPr>
          <p:nvPr/>
        </p:nvSpPr>
        <p:spPr bwMode="auto">
          <a:xfrm>
            <a:off x="930275" y="5402263"/>
            <a:ext cx="7002291"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800" dirty="0">
                <a:solidFill>
                  <a:srgbClr val="000000"/>
                </a:solidFill>
                <a:ea typeface="华文楷体" panose="02010600040101010101" pitchFamily="2" charset="-122"/>
                <a:sym typeface="宋体" panose="02010600030101010101" pitchFamily="2" charset="-122"/>
              </a:rPr>
              <a:t>4.</a:t>
            </a:r>
            <a:r>
              <a:rPr lang="zh-CN" altLang="en-US" sz="2800" dirty="0">
                <a:solidFill>
                  <a:srgbClr val="000000"/>
                </a:solidFill>
                <a:ea typeface="华文楷体" panose="02010600040101010101" pitchFamily="2" charset="-122"/>
                <a:sym typeface="宋体" panose="02010600030101010101" pitchFamily="2" charset="-122"/>
              </a:rPr>
              <a:t>霁月难逢彩云易散，心比天高身为下贱</a:t>
            </a:r>
            <a:r>
              <a:rPr lang="en-US" sz="2800" dirty="0">
                <a:solidFill>
                  <a:srgbClr val="000000"/>
                </a:solidFill>
                <a:ea typeface="华文楷体" panose="02010600040101010101" pitchFamily="2" charset="-122"/>
                <a:sym typeface="宋体" panose="02010600030101010101" pitchFamily="2" charset="-122"/>
              </a:rPr>
              <a:t>。</a:t>
            </a:r>
            <a:endParaRPr lang="zh-CN" altLang="en-US" dirty="0"/>
          </a:p>
        </p:txBody>
      </p:sp>
      <p:sp>
        <p:nvSpPr>
          <p:cNvPr id="17418" name="文本框 11"/>
          <p:cNvSpPr>
            <a:spLocks noChangeArrowheads="1"/>
          </p:cNvSpPr>
          <p:nvPr/>
        </p:nvSpPr>
        <p:spPr bwMode="auto">
          <a:xfrm>
            <a:off x="8026400" y="5402262"/>
            <a:ext cx="165576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dirty="0">
                <a:solidFill>
                  <a:srgbClr val="FF0000"/>
                </a:solidFill>
                <a:ea typeface="华文楷体" panose="02010600040101010101" pitchFamily="2" charset="-122"/>
                <a:sym typeface="宋体" panose="02010600030101010101" pitchFamily="2" charset="-122"/>
              </a:rPr>
              <a:t>晴雯</a:t>
            </a:r>
            <a:endParaRPr lang="zh-CN" altLang="en-US" sz="2800" b="1" dirty="0">
              <a:solidFill>
                <a:srgbClr val="000000"/>
              </a:solidFill>
              <a:latin typeface="Calibri" panose="020F0502020204030204" pitchFamily="34" charset="0"/>
              <a:sym typeface="Calibri" panose="020F0502020204030204" pitchFamily="34" charset="0"/>
            </a:endParaRPr>
          </a:p>
        </p:txBody>
      </p:sp>
      <p:pic>
        <p:nvPicPr>
          <p:cNvPr id="16396" name="图片 13"/>
          <p:cNvPicPr>
            <a:picLocks noChangeAspect="1" noChangeArrowheads="1"/>
          </p:cNvPicPr>
          <p:nvPr/>
        </p:nvPicPr>
        <p:blipFill>
          <a:blip r:embed="rId1">
            <a:extLst>
              <a:ext uri="{28A0092B-C50C-407E-A947-70E740481C1C}">
                <a14:useLocalDpi xmlns:a14="http://schemas.microsoft.com/office/drawing/2010/main" val="0"/>
              </a:ext>
            </a:extLst>
          </a:blip>
          <a:srcRect l="76146" t="50000" r="2811" b="27959"/>
          <a:stretch>
            <a:fillRect/>
          </a:stretch>
        </p:blipFill>
        <p:spPr bwMode="auto">
          <a:xfrm>
            <a:off x="9521825" y="5175250"/>
            <a:ext cx="2565400"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7412"/>
                                        </p:tgtEl>
                                        <p:attrNameLst>
                                          <p:attrName>style.visibility</p:attrName>
                                        </p:attrNameLst>
                                      </p:cBhvr>
                                      <p:to>
                                        <p:strVal val="visible"/>
                                      </p:to>
                                    </p:set>
                                    <p:animEffect>
                                      <p:cBhvr>
                                        <p:cTn id="11" dur="500"/>
                                        <p:tgtEl>
                                          <p:spTgt spid="1741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7413"/>
                                        </p:tgtEl>
                                        <p:attrNameLst>
                                          <p:attrName>style.visibility</p:attrName>
                                        </p:attrNameLst>
                                      </p:cBhvr>
                                      <p:to>
                                        <p:strVal val="visible"/>
                                      </p:to>
                                    </p:set>
                                    <p:animEffect>
                                      <p:cBhvr>
                                        <p:cTn id="16" dur="500"/>
                                        <p:tgtEl>
                                          <p:spTgt spid="17413"/>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7414"/>
                                        </p:tgtEl>
                                        <p:attrNameLst>
                                          <p:attrName>style.visibility</p:attrName>
                                        </p:attrNameLst>
                                      </p:cBhvr>
                                      <p:to>
                                        <p:strVal val="visible"/>
                                      </p:to>
                                    </p:set>
                                    <p:animEffect>
                                      <p:cBhvr>
                                        <p:cTn id="21" dur="500"/>
                                        <p:tgtEl>
                                          <p:spTgt spid="17414"/>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741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7416"/>
                                        </p:tgtEl>
                                        <p:attrNameLst>
                                          <p:attrName>style.visibility</p:attrName>
                                        </p:attrNameLst>
                                      </p:cBhvr>
                                      <p:to>
                                        <p:strVal val="visible"/>
                                      </p:to>
                                    </p:set>
                                    <p:animEffect>
                                      <p:cBhvr>
                                        <p:cTn id="30" dur="500"/>
                                        <p:tgtEl>
                                          <p:spTgt spid="17416"/>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4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17418">
                                            <p:txEl>
                                              <p:pRg st="0" end="0"/>
                                            </p:txEl>
                                          </p:spTgt>
                                        </p:tgtEl>
                                        <p:attrNameLst>
                                          <p:attrName>style.visibility</p:attrName>
                                        </p:attrNameLst>
                                      </p:cBhvr>
                                      <p:to>
                                        <p:strVal val="visible"/>
                                      </p:to>
                                    </p:set>
                                    <p:animEffect>
                                      <p:cBhvr>
                                        <p:cTn id="39" dur="500"/>
                                        <p:tgtEl>
                                          <p:spTgt spid="17418">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7410">
                                            <p:txEl>
                                              <p:pRg st="0" end="0"/>
                                            </p:txEl>
                                          </p:spTgt>
                                        </p:tgtEl>
                                        <p:attrNameLst>
                                          <p:attrName>style.visibility</p:attrName>
                                        </p:attrNameLst>
                                      </p:cBhvr>
                                      <p:to>
                                        <p:strVal val="visible"/>
                                      </p:to>
                                    </p:set>
                                    <p:anim calcmode="lin" valueType="num">
                                      <p:cBhvr>
                                        <p:cTn id="44" dur="500" fill="hold"/>
                                        <p:tgtEl>
                                          <p:spTgt spid="17410">
                                            <p:txEl>
                                              <p:pRg st="0" end="0"/>
                                            </p:txEl>
                                          </p:spTgt>
                                        </p:tgtEl>
                                        <p:attrNameLst>
                                          <p:attrName>ppt_x</p:attrName>
                                        </p:attrNameLst>
                                      </p:cBhvr>
                                      <p:tavLst>
                                        <p:tav tm="0">
                                          <p:val>
                                            <p:strVal val="#ppt_x"/>
                                          </p:val>
                                        </p:tav>
                                        <p:tav tm="100000">
                                          <p:val>
                                            <p:strVal val="#ppt_x"/>
                                          </p:val>
                                        </p:tav>
                                      </p:tavLst>
                                    </p:anim>
                                    <p:anim calcmode="lin" valueType="num">
                                      <p:cBhvr>
                                        <p:cTn id="45" dur="500" fill="hold"/>
                                        <p:tgtEl>
                                          <p:spTgt spid="174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ldLvl="0" autoUpdateAnimBg="0" build="p"/>
      <p:bldP spid="17412" grpId="0" bldLvl="0" autoUpdateAnimBg="0"/>
      <p:bldP spid="17413" grpId="0" bldLvl="0" autoUpdateAnimBg="0"/>
      <p:bldP spid="17414" grpId="0" bldLvl="0" autoUpdateAnimBg="0"/>
      <p:bldP spid="17415" grpId="0" bldLvl="0" autoUpdateAnimBg="0"/>
      <p:bldP spid="17416" grpId="0" bldLvl="0" autoUpdateAnimBg="0"/>
      <p:bldP spid="17417"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grpSp>
        <p:nvGrpSpPr>
          <p:cNvPr id="18434" name="组合 3"/>
          <p:cNvGrpSpPr>
            <a:grpSpLocks noChangeAspect="1"/>
          </p:cNvGrpSpPr>
          <p:nvPr/>
        </p:nvGrpSpPr>
        <p:grpSpPr bwMode="auto">
          <a:xfrm>
            <a:off x="647700" y="1963738"/>
            <a:ext cx="10744200" cy="3633787"/>
            <a:chOff x="0" y="0"/>
            <a:chExt cx="7310437" cy="3633788"/>
          </a:xfrm>
        </p:grpSpPr>
        <p:pic>
          <p:nvPicPr>
            <p:cNvPr id="17413" name="Picture 6" descr="7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3837" y="6350"/>
              <a:ext cx="7086600" cy="362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17414" name="Picture 7" descr="6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00037" cy="363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grpSp>
      <p:sp>
        <p:nvSpPr>
          <p:cNvPr id="17412" name="标题 12"/>
          <p:cNvSpPr>
            <a:spLocks noGrp="1" noChangeArrowheads="1"/>
          </p:cNvSpPr>
          <p:nvPr>
            <p:ph type="title"/>
          </p:nvPr>
        </p:nvSpPr>
        <p:spPr>
          <a:xfrm>
            <a:off x="838200" y="69850"/>
            <a:ext cx="10515600" cy="822325"/>
          </a:xfrm>
        </p:spPr>
        <p:txBody>
          <a:bodyPr/>
          <a:lstStyle/>
          <a:p>
            <a:pPr marL="0" indent="0" algn="ctr" eaLnBrk="1" hangingPunct="1"/>
            <a:r>
              <a:rPr lang="zh-CN" sz="4000" smtClean="0">
                <a:solidFill>
                  <a:srgbClr val="262626"/>
                </a:solidFill>
              </a:rPr>
              <a:t>课后作业</a:t>
            </a:r>
            <a:endParaRPr lang="zh-CN" smtClean="0"/>
          </a:p>
        </p:txBody>
      </p:sp>
      <p:sp>
        <p:nvSpPr>
          <p:cNvPr id="17411" name="内容占位符 2"/>
          <p:cNvSpPr>
            <a:spLocks noGrp="1" noChangeArrowheads="1"/>
          </p:cNvSpPr>
          <p:nvPr>
            <p:ph idx="4294967295"/>
          </p:nvPr>
        </p:nvSpPr>
        <p:spPr>
          <a:xfrm>
            <a:off x="1333439" y="2799945"/>
            <a:ext cx="8924925" cy="1836738"/>
          </a:xfrm>
        </p:spPr>
        <p:txBody>
          <a:bodyPr>
            <a:normAutofit fontScale="85000" lnSpcReduction="10000"/>
          </a:bodyPr>
          <a:lstStyle/>
          <a:p>
            <a:pPr marL="0" indent="0" eaLnBrk="1" hangingPunct="1">
              <a:lnSpc>
                <a:spcPct val="210000"/>
              </a:lnSpc>
              <a:buFont typeface="Arial" panose="020B0604020202020204" pitchFamily="34" charset="0"/>
              <a:buNone/>
            </a:pPr>
            <a:r>
              <a:rPr lang="en-US" altLang="zh-CN" sz="3200" dirty="0" smtClean="0">
                <a:solidFill>
                  <a:schemeClr val="tx1"/>
                </a:solidFill>
                <a:latin typeface="黑体" panose="02010609060101010101" pitchFamily="49" charset="-122"/>
                <a:sym typeface="黑体" panose="02010609060101010101" pitchFamily="49" charset="-122"/>
              </a:rPr>
              <a:t>    </a:t>
            </a:r>
            <a:r>
              <a:rPr lang="zh-CN" altLang="en-US" sz="3200" dirty="0" smtClean="0">
                <a:solidFill>
                  <a:schemeClr val="tx1"/>
                </a:solidFill>
                <a:latin typeface="黑体" panose="02010609060101010101" pitchFamily="49" charset="-122"/>
                <a:sym typeface="黑体" panose="02010609060101010101" pitchFamily="49" charset="-122"/>
              </a:rPr>
              <a:t>从《红楼梦》“金陵十二钗”中任选一个人物，想一想什么花朵能代表这个人物，并说说自己的理由。</a:t>
            </a:r>
            <a:endParaRPr lang="zh-CN" altLang="en-US" dirty="0" smtClean="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1000" fill="hold"/>
                                        <p:tgtEl>
                                          <p:spTgt spid="18434"/>
                                        </p:tgtEl>
                                        <p:attrNameLst>
                                          <p:attrName>ppt_w</p:attrName>
                                        </p:attrNameLst>
                                      </p:cBhvr>
                                      <p:tavLst>
                                        <p:tav tm="0">
                                          <p:val>
                                            <p:strVal val="#ppt_w*0.70"/>
                                          </p:val>
                                        </p:tav>
                                        <p:tav tm="100000">
                                          <p:val>
                                            <p:strVal val="#ppt_w"/>
                                          </p:val>
                                        </p:tav>
                                      </p:tavLst>
                                    </p:anim>
                                    <p:anim calcmode="lin" valueType="num">
                                      <p:cBhvr>
                                        <p:cTn id="8" dur="1000" fill="hold"/>
                                        <p:tgtEl>
                                          <p:spTgt spid="18434"/>
                                        </p:tgtEl>
                                        <p:attrNameLst>
                                          <p:attrName>ppt_h</p:attrName>
                                        </p:attrNameLst>
                                      </p:cBhvr>
                                      <p:tavLst>
                                        <p:tav tm="0">
                                          <p:val>
                                            <p:strVal val="#ppt_h"/>
                                          </p:val>
                                        </p:tav>
                                        <p:tav tm="100000">
                                          <p:val>
                                            <p:strVal val="#ppt_h"/>
                                          </p:val>
                                        </p:tav>
                                      </p:tavLst>
                                    </p:anim>
                                    <p:animEffect>
                                      <p:cBhvr>
                                        <p:cTn id="9" dur="10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sp>
        <p:nvSpPr>
          <p:cNvPr id="18435" name="标题 12"/>
          <p:cNvSpPr>
            <a:spLocks noGrp="1" noChangeArrowheads="1"/>
          </p:cNvSpPr>
          <p:nvPr>
            <p:ph type="title"/>
          </p:nvPr>
        </p:nvSpPr>
        <p:spPr>
          <a:xfrm>
            <a:off x="838200" y="69850"/>
            <a:ext cx="10515600" cy="822325"/>
          </a:xfrm>
        </p:spPr>
        <p:txBody>
          <a:bodyPr/>
          <a:lstStyle/>
          <a:p>
            <a:pPr marL="0" indent="0" algn="ctr" eaLnBrk="1" hangingPunct="1"/>
            <a:r>
              <a:rPr lang="zh-CN" sz="4000" smtClean="0">
                <a:solidFill>
                  <a:srgbClr val="262626"/>
                </a:solidFill>
              </a:rPr>
              <a:t>板书设计</a:t>
            </a:r>
            <a:endParaRPr lang="zh-CN" smtClean="0"/>
          </a:p>
        </p:txBody>
      </p:sp>
      <p:sp>
        <p:nvSpPr>
          <p:cNvPr id="18434" name="内容占位符 2"/>
          <p:cNvSpPr>
            <a:spLocks noGrp="1" noChangeArrowheads="1"/>
          </p:cNvSpPr>
          <p:nvPr>
            <p:ph idx="4294967295"/>
          </p:nvPr>
        </p:nvSpPr>
        <p:spPr>
          <a:xfrm>
            <a:off x="469900" y="2655888"/>
            <a:ext cx="11722100" cy="1836737"/>
          </a:xfrm>
        </p:spPr>
        <p:txBody>
          <a:bodyPr/>
          <a:lstStyle/>
          <a:p>
            <a:pPr marL="0" indent="0" eaLnBrk="1" hangingPunct="1">
              <a:buFont typeface="Arial" panose="020B0604020202020204" pitchFamily="34" charset="0"/>
              <a:buNone/>
            </a:pPr>
            <a:r>
              <a:rPr lang="en-US" altLang="zh-CN" sz="3200" smtClean="0">
                <a:solidFill>
                  <a:schemeClr val="tx1"/>
                </a:solidFill>
                <a:latin typeface="黑体" panose="02010609060101010101" pitchFamily="49" charset="-122"/>
                <a:sym typeface="黑体" panose="02010609060101010101" pitchFamily="49" charset="-122"/>
              </a:rPr>
              <a:t>   </a:t>
            </a:r>
            <a:endParaRPr lang="zh-CN" altLang="en-US" sz="3200" smtClean="0">
              <a:solidFill>
                <a:schemeClr val="tx1"/>
              </a:solidFill>
              <a:latin typeface="黑体" panose="02010609060101010101" pitchFamily="49" charset="-122"/>
              <a:sym typeface="黑体" panose="02010609060101010101" pitchFamily="49" charset="-122"/>
            </a:endParaRPr>
          </a:p>
        </p:txBody>
      </p:sp>
      <p:sp>
        <p:nvSpPr>
          <p:cNvPr id="18436" name="直接连接符 7"/>
          <p:cNvSpPr>
            <a:spLocks noChangeShapeType="1"/>
          </p:cNvSpPr>
          <p:nvPr/>
        </p:nvSpPr>
        <p:spPr bwMode="auto">
          <a:xfrm flipV="1">
            <a:off x="6334125" y="1387475"/>
            <a:ext cx="1588" cy="4695825"/>
          </a:xfrm>
          <a:prstGeom prst="line">
            <a:avLst/>
          </a:prstGeom>
          <a:noFill/>
          <a:ln w="19050">
            <a:solidFill>
              <a:srgbClr val="3498DB"/>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437" name="圆角矩形 16"/>
          <p:cNvSpPr>
            <a:spLocks noChangeArrowheads="1"/>
          </p:cNvSpPr>
          <p:nvPr/>
        </p:nvSpPr>
        <p:spPr bwMode="auto">
          <a:xfrm>
            <a:off x="7026275" y="3462338"/>
            <a:ext cx="1860550" cy="568325"/>
          </a:xfrm>
          <a:prstGeom prst="roundRect">
            <a:avLst>
              <a:gd name="adj" fmla="val 3843"/>
            </a:avLst>
          </a:prstGeom>
          <a:solidFill>
            <a:srgbClr val="3498DB"/>
          </a:solidFill>
          <a:ln>
            <a:noFill/>
          </a:ln>
          <a:extLst>
            <a:ext uri="{91240B29-F687-4F45-9708-019B960494DF}">
              <a14:hiddenLine xmlns:a14="http://schemas.microsoft.com/office/drawing/2010/main" w="12700">
                <a:solidFill>
                  <a:srgbClr val="000000"/>
                </a:solidFill>
                <a:round/>
              </a14:hiddenLine>
            </a:ext>
          </a:extLst>
        </p:spPr>
        <p:txBody>
          <a:bodyPr lIns="0" tIns="0" rIns="0" bIns="0" anchor="ctr"/>
          <a:lstStyle/>
          <a:p>
            <a:pPr algn="ctr">
              <a:lnSpc>
                <a:spcPct val="80000"/>
              </a:lnSpc>
            </a:pPr>
            <a:endParaRPr lang="zh-CN" altLang="zh-CN"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38" name="直接连接符 10"/>
          <p:cNvSpPr>
            <a:spLocks noChangeShapeType="1"/>
          </p:cNvSpPr>
          <p:nvPr/>
        </p:nvSpPr>
        <p:spPr bwMode="auto">
          <a:xfrm>
            <a:off x="6334125" y="3746500"/>
            <a:ext cx="604838" cy="6350"/>
          </a:xfrm>
          <a:prstGeom prst="line">
            <a:avLst/>
          </a:prstGeom>
          <a:noFill/>
          <a:ln w="19050">
            <a:solidFill>
              <a:srgbClr val="3498DB"/>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439" name="圆角矩形 15"/>
          <p:cNvSpPr>
            <a:spLocks noChangeArrowheads="1"/>
          </p:cNvSpPr>
          <p:nvPr/>
        </p:nvSpPr>
        <p:spPr bwMode="auto">
          <a:xfrm>
            <a:off x="6931025" y="3390900"/>
            <a:ext cx="2044700" cy="700088"/>
          </a:xfrm>
          <a:prstGeom prst="roundRect">
            <a:avLst>
              <a:gd name="adj" fmla="val 3843"/>
            </a:avLst>
          </a:prstGeom>
          <a:noFill/>
          <a:ln w="19050">
            <a:solidFill>
              <a:srgbClr val="84C0E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zh-CN"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40" name="圆角矩形 25"/>
          <p:cNvSpPr>
            <a:spLocks noChangeArrowheads="1"/>
          </p:cNvSpPr>
          <p:nvPr/>
        </p:nvSpPr>
        <p:spPr bwMode="auto">
          <a:xfrm>
            <a:off x="7026275" y="5770563"/>
            <a:ext cx="1860550" cy="569912"/>
          </a:xfrm>
          <a:prstGeom prst="roundRect">
            <a:avLst>
              <a:gd name="adj" fmla="val 3843"/>
            </a:avLst>
          </a:prstGeom>
          <a:solidFill>
            <a:srgbClr val="3498DB"/>
          </a:solidFill>
          <a:ln>
            <a:noFill/>
          </a:ln>
          <a:extLst>
            <a:ext uri="{91240B29-F687-4F45-9708-019B960494DF}">
              <a14:hiddenLine xmlns:a14="http://schemas.microsoft.com/office/drawing/2010/main" w="12700">
                <a:solidFill>
                  <a:srgbClr val="000000"/>
                </a:solidFill>
                <a:round/>
              </a14:hiddenLine>
            </a:ext>
          </a:extLst>
        </p:spPr>
        <p:txBody>
          <a:bodyPr lIns="0" tIns="0" rIns="0" bIns="0" anchor="ctr"/>
          <a:lstStyle/>
          <a:p>
            <a:pPr algn="ctr">
              <a:lnSpc>
                <a:spcPct val="80000"/>
              </a:lnSpc>
            </a:pPr>
            <a:endParaRPr lang="zh-CN" altLang="zh-CN"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41" name="圆角矩形 24"/>
          <p:cNvSpPr>
            <a:spLocks noChangeArrowheads="1"/>
          </p:cNvSpPr>
          <p:nvPr/>
        </p:nvSpPr>
        <p:spPr bwMode="auto">
          <a:xfrm>
            <a:off x="6921500" y="5681663"/>
            <a:ext cx="2043113" cy="741362"/>
          </a:xfrm>
          <a:prstGeom prst="roundRect">
            <a:avLst>
              <a:gd name="adj" fmla="val 3843"/>
            </a:avLst>
          </a:prstGeom>
          <a:noFill/>
          <a:ln w="19050">
            <a:solidFill>
              <a:srgbClr val="84C0E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zh-CN"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42" name="直接连接符 15"/>
          <p:cNvSpPr>
            <a:spLocks noChangeShapeType="1"/>
          </p:cNvSpPr>
          <p:nvPr/>
        </p:nvSpPr>
        <p:spPr bwMode="auto">
          <a:xfrm rot="16200000" flipV="1">
            <a:off x="6605588" y="5830887"/>
            <a:ext cx="0" cy="542925"/>
          </a:xfrm>
          <a:prstGeom prst="line">
            <a:avLst/>
          </a:prstGeom>
          <a:noFill/>
          <a:ln w="19050">
            <a:solidFill>
              <a:srgbClr val="3498DB"/>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443" name="圆角矩形 37"/>
          <p:cNvSpPr>
            <a:spLocks noChangeArrowheads="1"/>
          </p:cNvSpPr>
          <p:nvPr/>
        </p:nvSpPr>
        <p:spPr bwMode="auto">
          <a:xfrm>
            <a:off x="7027863" y="1146175"/>
            <a:ext cx="1860550" cy="568325"/>
          </a:xfrm>
          <a:prstGeom prst="roundRect">
            <a:avLst>
              <a:gd name="adj" fmla="val 3843"/>
            </a:avLst>
          </a:prstGeom>
          <a:solidFill>
            <a:srgbClr val="3498DB"/>
          </a:solidFill>
          <a:ln>
            <a:noFill/>
          </a:ln>
          <a:extLst>
            <a:ext uri="{91240B29-F687-4F45-9708-019B960494DF}">
              <a14:hiddenLine xmlns:a14="http://schemas.microsoft.com/office/drawing/2010/main" w="12700">
                <a:solidFill>
                  <a:srgbClr val="000000"/>
                </a:solidFill>
                <a:round/>
              </a14:hiddenLine>
            </a:ext>
          </a:extLst>
        </p:spPr>
        <p:txBody>
          <a:bodyPr lIns="0" tIns="0" rIns="0" bIns="0" anchor="ctr"/>
          <a:lstStyle/>
          <a:p>
            <a:pPr algn="ctr">
              <a:lnSpc>
                <a:spcPct val="80000"/>
              </a:lnSpc>
            </a:pPr>
            <a:endParaRPr lang="zh-CN" altLang="zh-CN"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44" name="圆角矩形 36"/>
          <p:cNvSpPr>
            <a:spLocks noChangeArrowheads="1"/>
          </p:cNvSpPr>
          <p:nvPr/>
        </p:nvSpPr>
        <p:spPr bwMode="auto">
          <a:xfrm>
            <a:off x="6923088" y="1057275"/>
            <a:ext cx="2043112" cy="741363"/>
          </a:xfrm>
          <a:prstGeom prst="roundRect">
            <a:avLst>
              <a:gd name="adj" fmla="val 3843"/>
            </a:avLst>
          </a:prstGeom>
          <a:noFill/>
          <a:ln w="19050">
            <a:solidFill>
              <a:srgbClr val="84C0E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zh-CN"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45" name="直接连接符 18"/>
          <p:cNvSpPr>
            <a:spLocks noChangeShapeType="1"/>
          </p:cNvSpPr>
          <p:nvPr/>
        </p:nvSpPr>
        <p:spPr bwMode="auto">
          <a:xfrm rot="16200000" flipV="1">
            <a:off x="6605588" y="1136650"/>
            <a:ext cx="1587" cy="544513"/>
          </a:xfrm>
          <a:prstGeom prst="line">
            <a:avLst/>
          </a:prstGeom>
          <a:noFill/>
          <a:ln w="19050">
            <a:solidFill>
              <a:srgbClr val="3498DB"/>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446" name="圆角矩形 4"/>
          <p:cNvSpPr>
            <a:spLocks noChangeArrowheads="1"/>
          </p:cNvSpPr>
          <p:nvPr/>
        </p:nvSpPr>
        <p:spPr bwMode="auto">
          <a:xfrm>
            <a:off x="1833563" y="3324225"/>
            <a:ext cx="2314575" cy="709613"/>
          </a:xfrm>
          <a:prstGeom prst="roundRect">
            <a:avLst>
              <a:gd name="adj" fmla="val 3843"/>
            </a:avLst>
          </a:prstGeom>
          <a:solidFill>
            <a:srgbClr val="1F74AD"/>
          </a:solidFill>
          <a:ln w="12700">
            <a:solidFill>
              <a:srgbClr val="1F74AD"/>
            </a:solidFill>
            <a:round/>
          </a:ln>
        </p:spPr>
        <p:txBody>
          <a:bodyPr lIns="0" tIns="0" rIns="0" bIns="0" anchor="ctr"/>
          <a:lstStyle/>
          <a:p>
            <a:pPr algn="ctr">
              <a:lnSpc>
                <a:spcPct val="80000"/>
              </a:lnSpc>
            </a:pPr>
            <a:endParaRPr lang="zh-CN" altLang="zh-CN"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47" name="圆角矩形 2"/>
          <p:cNvSpPr>
            <a:spLocks noChangeArrowheads="1"/>
          </p:cNvSpPr>
          <p:nvPr/>
        </p:nvSpPr>
        <p:spPr bwMode="auto">
          <a:xfrm>
            <a:off x="1711325" y="3248025"/>
            <a:ext cx="2541588" cy="871538"/>
          </a:xfrm>
          <a:prstGeom prst="roundRect">
            <a:avLst>
              <a:gd name="adj" fmla="val 3843"/>
            </a:avLst>
          </a:prstGeom>
          <a:noFill/>
          <a:ln w="19050">
            <a:solidFill>
              <a:srgbClr val="3498DB"/>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zh-CN"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48" name="直接连接符 22"/>
          <p:cNvSpPr>
            <a:spLocks noChangeShapeType="1"/>
          </p:cNvSpPr>
          <p:nvPr/>
        </p:nvSpPr>
        <p:spPr bwMode="auto">
          <a:xfrm flipH="1">
            <a:off x="4260850" y="3748088"/>
            <a:ext cx="2081213" cy="0"/>
          </a:xfrm>
          <a:prstGeom prst="line">
            <a:avLst/>
          </a:prstGeom>
          <a:noFill/>
          <a:ln w="19050">
            <a:solidFill>
              <a:srgbClr val="3498DB"/>
            </a:solidFill>
            <a:round/>
          </a:ln>
          <a:extLst>
            <a:ext uri="{909E8E84-426E-40DD-AFC4-6F175D3DCCD1}">
              <a14:hiddenFill xmlns:a14="http://schemas.microsoft.com/office/drawing/2010/main">
                <a:noFill/>
              </a14:hiddenFill>
            </a:ext>
          </a:extLst>
        </p:spPr>
        <p:txBody>
          <a:bodyPr/>
          <a:lstStyle/>
          <a:p>
            <a:endParaRPr lang="zh-CN" altLang="en-US"/>
          </a:p>
        </p:txBody>
      </p:sp>
      <p:sp>
        <p:nvSpPr>
          <p:cNvPr id="19473" name="文本框 23"/>
          <p:cNvSpPr>
            <a:spLocks noChangeArrowheads="1"/>
          </p:cNvSpPr>
          <p:nvPr/>
        </p:nvSpPr>
        <p:spPr bwMode="auto">
          <a:xfrm>
            <a:off x="1711325" y="3360738"/>
            <a:ext cx="2549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b="1">
                <a:solidFill>
                  <a:srgbClr val="FFFFFF"/>
                </a:solidFill>
                <a:latin typeface="黑体" panose="02010609060101010101" pitchFamily="49" charset="-122"/>
                <a:ea typeface="黑体" panose="02010609060101010101" pitchFamily="49" charset="-122"/>
                <a:sym typeface="黑体" panose="02010609060101010101" pitchFamily="49" charset="-122"/>
              </a:rPr>
              <a:t>刘姥姥进园</a:t>
            </a:r>
            <a:endParaRPr lang="zh-CN" altLang="en-US"/>
          </a:p>
        </p:txBody>
      </p:sp>
      <p:sp>
        <p:nvSpPr>
          <p:cNvPr id="19474" name="文本框 24"/>
          <p:cNvSpPr>
            <a:spLocks noChangeArrowheads="1"/>
          </p:cNvSpPr>
          <p:nvPr/>
        </p:nvSpPr>
        <p:spPr bwMode="auto">
          <a:xfrm>
            <a:off x="6938963" y="1146175"/>
            <a:ext cx="21637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b="1">
                <a:solidFill>
                  <a:srgbClr val="FFFFFF"/>
                </a:solidFill>
                <a:latin typeface="黑体" panose="02010609060101010101" pitchFamily="49" charset="-122"/>
                <a:ea typeface="黑体" panose="02010609060101010101" pitchFamily="49" charset="-122"/>
                <a:sym typeface="黑体" panose="02010609060101010101" pitchFamily="49" charset="-122"/>
              </a:rPr>
              <a:t>欣赏笑剧</a:t>
            </a:r>
            <a:endParaRPr lang="zh-CN" altLang="en-US"/>
          </a:p>
        </p:txBody>
      </p:sp>
      <p:sp>
        <p:nvSpPr>
          <p:cNvPr id="19475" name="文本框 25"/>
          <p:cNvSpPr>
            <a:spLocks noChangeArrowheads="1"/>
          </p:cNvSpPr>
          <p:nvPr/>
        </p:nvSpPr>
        <p:spPr bwMode="auto">
          <a:xfrm>
            <a:off x="7045325" y="3470275"/>
            <a:ext cx="19304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b="1">
                <a:solidFill>
                  <a:srgbClr val="FFFFFF"/>
                </a:solidFill>
                <a:latin typeface="黑体" panose="02010609060101010101" pitchFamily="49" charset="-122"/>
                <a:ea typeface="黑体" panose="02010609060101010101" pitchFamily="49" charset="-122"/>
                <a:sym typeface="黑体" panose="02010609060101010101" pitchFamily="49" charset="-122"/>
              </a:rPr>
              <a:t>欣赏笑态</a:t>
            </a:r>
            <a:endParaRPr lang="zh-CN" altLang="en-US"/>
          </a:p>
        </p:txBody>
      </p:sp>
      <p:sp>
        <p:nvSpPr>
          <p:cNvPr id="19476" name="文本框 26"/>
          <p:cNvSpPr>
            <a:spLocks noChangeArrowheads="1"/>
          </p:cNvSpPr>
          <p:nvPr/>
        </p:nvSpPr>
        <p:spPr bwMode="auto">
          <a:xfrm>
            <a:off x="6938963" y="5791200"/>
            <a:ext cx="20526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b="1">
                <a:solidFill>
                  <a:srgbClr val="FFFFFF"/>
                </a:solidFill>
                <a:latin typeface="黑体" panose="02010609060101010101" pitchFamily="49" charset="-122"/>
                <a:ea typeface="黑体" panose="02010609060101010101" pitchFamily="49" charset="-122"/>
                <a:sym typeface="黑体" panose="02010609060101010101" pitchFamily="49" charset="-122"/>
              </a:rPr>
              <a:t>品析笑料</a:t>
            </a:r>
            <a:endParaRPr lang="zh-CN" alt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73"/>
                                        </p:tgtEl>
                                        <p:attrNameLst>
                                          <p:attrName>style.visibility</p:attrName>
                                        </p:attrNameLst>
                                      </p:cBhvr>
                                      <p:to>
                                        <p:strVal val="visible"/>
                                      </p:to>
                                    </p:set>
                                    <p:anim calcmode="lin" valueType="num">
                                      <p:cBhvr>
                                        <p:cTn id="7" dur="500" fill="hold"/>
                                        <p:tgtEl>
                                          <p:spTgt spid="19473"/>
                                        </p:tgtEl>
                                        <p:attrNameLst>
                                          <p:attrName>ppt_x</p:attrName>
                                        </p:attrNameLst>
                                      </p:cBhvr>
                                      <p:tavLst>
                                        <p:tav tm="0">
                                          <p:val>
                                            <p:strVal val="#ppt_x"/>
                                          </p:val>
                                        </p:tav>
                                        <p:tav tm="100000">
                                          <p:val>
                                            <p:strVal val="#ppt_x"/>
                                          </p:val>
                                        </p:tav>
                                      </p:tavLst>
                                    </p:anim>
                                    <p:anim calcmode="lin" valueType="num">
                                      <p:cBhvr>
                                        <p:cTn id="8" dur="500" fill="hold"/>
                                        <p:tgtEl>
                                          <p:spTgt spid="1947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74"/>
                                        </p:tgtEl>
                                        <p:attrNameLst>
                                          <p:attrName>style.visibility</p:attrName>
                                        </p:attrNameLst>
                                      </p:cBhvr>
                                      <p:to>
                                        <p:strVal val="visible"/>
                                      </p:to>
                                    </p:set>
                                    <p:anim calcmode="lin" valueType="num">
                                      <p:cBhvr>
                                        <p:cTn id="13" dur="500" fill="hold"/>
                                        <p:tgtEl>
                                          <p:spTgt spid="19474"/>
                                        </p:tgtEl>
                                        <p:attrNameLst>
                                          <p:attrName>ppt_x</p:attrName>
                                        </p:attrNameLst>
                                      </p:cBhvr>
                                      <p:tavLst>
                                        <p:tav tm="0">
                                          <p:val>
                                            <p:strVal val="#ppt_x"/>
                                          </p:val>
                                        </p:tav>
                                        <p:tav tm="100000">
                                          <p:val>
                                            <p:strVal val="#ppt_x"/>
                                          </p:val>
                                        </p:tav>
                                      </p:tavLst>
                                    </p:anim>
                                    <p:anim calcmode="lin" valueType="num">
                                      <p:cBhvr>
                                        <p:cTn id="14" dur="500" fill="hold"/>
                                        <p:tgtEl>
                                          <p:spTgt spid="1947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475"/>
                                        </p:tgtEl>
                                        <p:attrNameLst>
                                          <p:attrName>style.visibility</p:attrName>
                                        </p:attrNameLst>
                                      </p:cBhvr>
                                      <p:to>
                                        <p:strVal val="visible"/>
                                      </p:to>
                                    </p:set>
                                    <p:anim calcmode="lin" valueType="num">
                                      <p:cBhvr>
                                        <p:cTn id="19" dur="500" fill="hold"/>
                                        <p:tgtEl>
                                          <p:spTgt spid="19475"/>
                                        </p:tgtEl>
                                        <p:attrNameLst>
                                          <p:attrName>ppt_x</p:attrName>
                                        </p:attrNameLst>
                                      </p:cBhvr>
                                      <p:tavLst>
                                        <p:tav tm="0">
                                          <p:val>
                                            <p:strVal val="#ppt_x"/>
                                          </p:val>
                                        </p:tav>
                                        <p:tav tm="100000">
                                          <p:val>
                                            <p:strVal val="#ppt_x"/>
                                          </p:val>
                                        </p:tav>
                                      </p:tavLst>
                                    </p:anim>
                                    <p:anim calcmode="lin" valueType="num">
                                      <p:cBhvr>
                                        <p:cTn id="20" dur="500" fill="hold"/>
                                        <p:tgtEl>
                                          <p:spTgt spid="1947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476"/>
                                        </p:tgtEl>
                                        <p:attrNameLst>
                                          <p:attrName>style.visibility</p:attrName>
                                        </p:attrNameLst>
                                      </p:cBhvr>
                                      <p:to>
                                        <p:strVal val="visible"/>
                                      </p:to>
                                    </p:set>
                                    <p:anim calcmode="lin" valueType="num">
                                      <p:cBhvr>
                                        <p:cTn id="25" dur="500" fill="hold"/>
                                        <p:tgtEl>
                                          <p:spTgt spid="19476"/>
                                        </p:tgtEl>
                                        <p:attrNameLst>
                                          <p:attrName>ppt_x</p:attrName>
                                        </p:attrNameLst>
                                      </p:cBhvr>
                                      <p:tavLst>
                                        <p:tav tm="0">
                                          <p:val>
                                            <p:strVal val="#ppt_x"/>
                                          </p:val>
                                        </p:tav>
                                        <p:tav tm="100000">
                                          <p:val>
                                            <p:strVal val="#ppt_x"/>
                                          </p:val>
                                        </p:tav>
                                      </p:tavLst>
                                    </p:anim>
                                    <p:anim calcmode="lin" valueType="num">
                                      <p:cBhvr>
                                        <p:cTn id="26" dur="500" fill="hold"/>
                                        <p:tgtEl>
                                          <p:spTgt spid="194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73" grpId="0" bldLvl="0" autoUpdateAnimBg="0"/>
      <p:bldP spid="19474" grpId="0" bldLvl="0" autoUpdateAnimBg="0"/>
      <p:bldP spid="19475" grpId="0" bldLvl="0" autoUpdateAnimBg="0"/>
      <p:bldP spid="19476"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sp>
        <p:nvSpPr>
          <p:cNvPr id="19458" name="标题 1"/>
          <p:cNvSpPr>
            <a:spLocks noGrp="1" noChangeArrowheads="1"/>
          </p:cNvSpPr>
          <p:nvPr>
            <p:ph type="title"/>
          </p:nvPr>
        </p:nvSpPr>
        <p:spPr>
          <a:xfrm>
            <a:off x="2262917" y="1832416"/>
            <a:ext cx="6805613" cy="1296988"/>
          </a:xfrm>
        </p:spPr>
        <p:txBody>
          <a:bodyPr>
            <a:normAutofit fontScale="90000"/>
          </a:bodyPr>
          <a:lstStyle/>
          <a:p>
            <a:pPr marL="0" indent="0" algn="ctr" eaLnBrk="1" hangingPunct="1"/>
            <a:r>
              <a:rPr lang="zh-CN" sz="8000" dirty="0" smtClean="0">
                <a:solidFill>
                  <a:schemeClr val="tx1"/>
                </a:solidFill>
              </a:rPr>
              <a:t>再见</a:t>
            </a:r>
            <a:endParaRPr lang="zh-CN" sz="8000" dirty="0" smtClean="0">
              <a:solidFill>
                <a:schemeClr val="tx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sp>
        <p:nvSpPr>
          <p:cNvPr id="3074" name="标题 1"/>
          <p:cNvSpPr>
            <a:spLocks noGrp="1" noChangeArrowheads="1"/>
          </p:cNvSpPr>
          <p:nvPr>
            <p:ph type="title"/>
          </p:nvPr>
        </p:nvSpPr>
        <p:spPr>
          <a:xfrm>
            <a:off x="838200" y="0"/>
            <a:ext cx="10515600" cy="822325"/>
          </a:xfrm>
        </p:spPr>
        <p:txBody>
          <a:bodyPr/>
          <a:lstStyle/>
          <a:p>
            <a:pPr marL="0" indent="0" algn="ctr" eaLnBrk="1" hangingPunct="1"/>
            <a:r>
              <a:rPr lang="zh-CN" sz="4000" dirty="0" smtClean="0">
                <a:solidFill>
                  <a:srgbClr val="262626"/>
                </a:solidFill>
              </a:rPr>
              <a:t>情景导</a:t>
            </a:r>
            <a:r>
              <a:rPr lang="zh-CN" sz="4000" dirty="0" smtClean="0">
                <a:solidFill>
                  <a:srgbClr val="262626"/>
                </a:solidFill>
              </a:rPr>
              <a:t>入</a:t>
            </a:r>
            <a:endParaRPr lang="zh-CN" dirty="0" smtClean="0"/>
          </a:p>
        </p:txBody>
      </p:sp>
      <p:pic>
        <p:nvPicPr>
          <p:cNvPr id="3075" name="图片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5670" y="1195458"/>
            <a:ext cx="7517067" cy="480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文本框 6"/>
          <p:cNvSpPr>
            <a:spLocks noChangeArrowheads="1"/>
          </p:cNvSpPr>
          <p:nvPr/>
        </p:nvSpPr>
        <p:spPr bwMode="auto">
          <a:xfrm>
            <a:off x="8183008" y="1435141"/>
            <a:ext cx="34654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3200" dirty="0" smtClean="0">
                <a:solidFill>
                  <a:srgbClr val="000000"/>
                </a:solidFill>
                <a:latin typeface="黑体" panose="02010609060101010101" pitchFamily="49" charset="-122"/>
                <a:ea typeface="黑体" panose="02010609060101010101" pitchFamily="49" charset="-122"/>
                <a:sym typeface="黑体" panose="02010609060101010101" pitchFamily="49" charset="-122"/>
              </a:rPr>
              <a:t>    本色</a:t>
            </a:r>
            <a:r>
              <a:rPr lang="zh-CN" altLang="en-US" sz="3200" dirty="0">
                <a:solidFill>
                  <a:srgbClr val="000000"/>
                </a:solidFill>
                <a:latin typeface="黑体" panose="02010609060101010101" pitchFamily="49" charset="-122"/>
                <a:ea typeface="黑体" panose="02010609060101010101" pitchFamily="49" charset="-122"/>
                <a:sym typeface="黑体" panose="02010609060101010101" pitchFamily="49" charset="-122"/>
              </a:rPr>
              <a:t>、节俭、爱热闹、充满乡野生命力的刘姥姥，是透视贾府的一只眼睛。</a:t>
            </a:r>
            <a:endParaRPr lang="zh-CN" alt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sp>
        <p:nvSpPr>
          <p:cNvPr id="4100" name="标题 3"/>
          <p:cNvSpPr>
            <a:spLocks noGrp="1" noChangeArrowheads="1"/>
          </p:cNvSpPr>
          <p:nvPr>
            <p:ph type="title"/>
          </p:nvPr>
        </p:nvSpPr>
        <p:spPr>
          <a:xfrm>
            <a:off x="838200" y="0"/>
            <a:ext cx="10515600" cy="822325"/>
          </a:xfrm>
        </p:spPr>
        <p:txBody>
          <a:bodyPr/>
          <a:lstStyle/>
          <a:p>
            <a:pPr marL="0" indent="0" algn="ctr" eaLnBrk="1" hangingPunct="1"/>
            <a:r>
              <a:rPr lang="zh-CN" sz="4000" dirty="0" smtClean="0">
                <a:solidFill>
                  <a:srgbClr val="262626"/>
                </a:solidFill>
              </a:rPr>
              <a:t>合作</a:t>
            </a:r>
            <a:r>
              <a:rPr lang="zh-CN" sz="4000" dirty="0" smtClean="0">
                <a:solidFill>
                  <a:srgbClr val="262626"/>
                </a:solidFill>
              </a:rPr>
              <a:t>探究</a:t>
            </a:r>
            <a:endParaRPr lang="zh-CN" dirty="0" smtClean="0"/>
          </a:p>
        </p:txBody>
      </p:sp>
      <p:sp>
        <p:nvSpPr>
          <p:cNvPr id="5122" name="内容占位符 2"/>
          <p:cNvSpPr>
            <a:spLocks noGrp="1" noChangeArrowheads="1"/>
          </p:cNvSpPr>
          <p:nvPr>
            <p:ph idx="4294967295"/>
          </p:nvPr>
        </p:nvSpPr>
        <p:spPr>
          <a:xfrm>
            <a:off x="768795" y="2385962"/>
            <a:ext cx="8817844" cy="2730500"/>
          </a:xfrm>
        </p:spPr>
        <p:txBody>
          <a:bodyPr/>
          <a:lstStyle/>
          <a:p>
            <a:pPr marL="0" indent="0">
              <a:lnSpc>
                <a:spcPct val="150000"/>
              </a:lnSpc>
              <a:spcBef>
                <a:spcPct val="0"/>
              </a:spcBef>
              <a:buFont typeface="Arial" panose="020B0604020202020204" pitchFamily="34" charset="0"/>
              <a:buNone/>
            </a:pPr>
            <a:r>
              <a:rPr lang="zh-CN" altLang="en-US" dirty="0" smtClean="0">
                <a:solidFill>
                  <a:srgbClr val="0C0C0C"/>
                </a:solidFill>
                <a:latin typeface="黑体" panose="02010609060101010101" pitchFamily="49" charset="-122"/>
                <a:sym typeface="黑体" panose="02010609060101010101" pitchFamily="49" charset="-122"/>
              </a:rPr>
              <a:t>    </a:t>
            </a:r>
            <a:r>
              <a:rPr lang="zh-CN" altLang="en-US" sz="3200" dirty="0" smtClean="0">
                <a:solidFill>
                  <a:srgbClr val="0C0C0C"/>
                </a:solidFill>
                <a:latin typeface="黑体" panose="02010609060101010101" pitchFamily="49" charset="-122"/>
                <a:sym typeface="黑体" panose="02010609060101010101" pitchFamily="49" charset="-122"/>
              </a:rPr>
              <a:t>刘姥姥进大观园后，凤姐和鸳鸯等人导了一场</a:t>
            </a:r>
            <a:r>
              <a:rPr lang="zh-CN" altLang="en-US" sz="3200" dirty="0" smtClean="0">
                <a:solidFill>
                  <a:srgbClr val="0C0C0C"/>
                </a:solidFill>
                <a:latin typeface="Arial" panose="020B0604020202020204" pitchFamily="34" charset="0"/>
                <a:sym typeface="黑体" panose="02010609060101010101" pitchFamily="49" charset="-122"/>
              </a:rPr>
              <a:t>“</a:t>
            </a:r>
            <a:r>
              <a:rPr lang="zh-CN" altLang="en-US" sz="3200" dirty="0" smtClean="0">
                <a:solidFill>
                  <a:srgbClr val="0C0C0C"/>
                </a:solidFill>
                <a:latin typeface="黑体" panose="02010609060101010101" pitchFamily="49" charset="-122"/>
                <a:sym typeface="黑体" panose="02010609060101010101" pitchFamily="49" charset="-122"/>
              </a:rPr>
              <a:t>笑</a:t>
            </a:r>
            <a:r>
              <a:rPr lang="zh-CN" altLang="en-US" sz="3200" dirty="0" smtClean="0">
                <a:solidFill>
                  <a:srgbClr val="0C0C0C"/>
                </a:solidFill>
                <a:latin typeface="Arial" panose="020B0604020202020204" pitchFamily="34" charset="0"/>
                <a:sym typeface="黑体" panose="02010609060101010101" pitchFamily="49" charset="-122"/>
              </a:rPr>
              <a:t>”</a:t>
            </a:r>
            <a:r>
              <a:rPr lang="zh-CN" altLang="en-US" sz="3200" dirty="0" smtClean="0">
                <a:solidFill>
                  <a:srgbClr val="0C0C0C"/>
                </a:solidFill>
                <a:latin typeface="黑体" panose="02010609060101010101" pitchFamily="49" charset="-122"/>
                <a:sym typeface="黑体" panose="02010609060101010101" pitchFamily="49" charset="-122"/>
              </a:rPr>
              <a:t>剧</a:t>
            </a:r>
            <a:r>
              <a:rPr lang="zh-CN" altLang="en-US" sz="3200" dirty="0" smtClean="0">
                <a:solidFill>
                  <a:srgbClr val="0C0C0C"/>
                </a:solidFill>
                <a:latin typeface="黑体" panose="02010609060101010101" pitchFamily="49" charset="-122"/>
                <a:sym typeface="黑体" panose="02010609060101010101" pitchFamily="49" charset="-122"/>
              </a:rPr>
              <a:t>，捉弄</a:t>
            </a:r>
            <a:r>
              <a:rPr lang="zh-CN" altLang="en-US" sz="3200" dirty="0" smtClean="0">
                <a:solidFill>
                  <a:srgbClr val="0C0C0C"/>
                </a:solidFill>
                <a:latin typeface="黑体" panose="02010609060101010101" pitchFamily="49" charset="-122"/>
                <a:sym typeface="黑体" panose="02010609060101010101" pitchFamily="49" charset="-122"/>
              </a:rPr>
              <a:t>刘姥姥，那么刘姥姥又是怎么配合</a:t>
            </a:r>
            <a:r>
              <a:rPr lang="zh-CN" altLang="en-US" sz="3200" dirty="0" smtClean="0">
                <a:solidFill>
                  <a:srgbClr val="0C0C0C"/>
                </a:solidFill>
                <a:latin typeface="黑体" panose="02010609060101010101" pitchFamily="49" charset="-122"/>
                <a:sym typeface="黑体" panose="02010609060101010101" pitchFamily="49" charset="-122"/>
              </a:rPr>
              <a:t>演出这</a:t>
            </a:r>
            <a:r>
              <a:rPr lang="zh-CN" altLang="en-US" sz="3200" dirty="0" smtClean="0">
                <a:solidFill>
                  <a:srgbClr val="0C0C0C"/>
                </a:solidFill>
                <a:latin typeface="黑体" panose="02010609060101010101" pitchFamily="49" charset="-122"/>
                <a:sym typeface="黑体" panose="02010609060101010101" pitchFamily="49" charset="-122"/>
              </a:rPr>
              <a:t>场</a:t>
            </a:r>
            <a:r>
              <a:rPr lang="zh-CN" altLang="en-US" sz="3200" dirty="0" smtClean="0">
                <a:solidFill>
                  <a:srgbClr val="0C0C0C"/>
                </a:solidFill>
                <a:latin typeface="Arial" panose="020B0604020202020204" pitchFamily="34" charset="0"/>
                <a:sym typeface="黑体" panose="02010609060101010101" pitchFamily="49" charset="-122"/>
              </a:rPr>
              <a:t>“</a:t>
            </a:r>
            <a:r>
              <a:rPr lang="zh-CN" altLang="en-US" sz="3200" dirty="0" smtClean="0">
                <a:solidFill>
                  <a:srgbClr val="0C0C0C"/>
                </a:solidFill>
                <a:latin typeface="黑体" panose="02010609060101010101" pitchFamily="49" charset="-122"/>
                <a:sym typeface="黑体" panose="02010609060101010101" pitchFamily="49" charset="-122"/>
              </a:rPr>
              <a:t>笑</a:t>
            </a:r>
            <a:r>
              <a:rPr lang="zh-CN" altLang="en-US" sz="3200" dirty="0" smtClean="0">
                <a:solidFill>
                  <a:srgbClr val="0C0C0C"/>
                </a:solidFill>
                <a:latin typeface="Arial" panose="020B0604020202020204" pitchFamily="34" charset="0"/>
                <a:sym typeface="黑体" panose="02010609060101010101" pitchFamily="49" charset="-122"/>
              </a:rPr>
              <a:t>”</a:t>
            </a:r>
            <a:r>
              <a:rPr lang="zh-CN" altLang="en-US" sz="3200" dirty="0" smtClean="0">
                <a:solidFill>
                  <a:srgbClr val="0C0C0C"/>
                </a:solidFill>
                <a:latin typeface="黑体" panose="02010609060101010101" pitchFamily="49" charset="-122"/>
                <a:sym typeface="黑体" panose="02010609060101010101" pitchFamily="49" charset="-122"/>
              </a:rPr>
              <a:t>剧的呢？</a:t>
            </a:r>
            <a:endParaRPr lang="zh-CN" altLang="en-US" sz="3200" dirty="0" smtClean="0">
              <a:solidFill>
                <a:srgbClr val="0C0C0C"/>
              </a:solidFill>
              <a:latin typeface="黑体" panose="02010609060101010101" pitchFamily="49" charset="-122"/>
              <a:sym typeface="黑体" panose="02010609060101010101" pitchFamily="49" charset="-122"/>
            </a:endParaRPr>
          </a:p>
        </p:txBody>
      </p:sp>
      <p:sp>
        <p:nvSpPr>
          <p:cNvPr id="5123" name="圆角矩形 9"/>
          <p:cNvSpPr/>
          <p:nvPr/>
        </p:nvSpPr>
        <p:spPr bwMode="auto">
          <a:xfrm>
            <a:off x="838200" y="1181100"/>
            <a:ext cx="4533900" cy="663575"/>
          </a:xfrm>
          <a:prstGeom prst="roundRect">
            <a:avLst>
              <a:gd name="adj" fmla="val 16667"/>
            </a:avLst>
          </a:prstGeom>
          <a:solidFill>
            <a:srgbClr val="92D050"/>
          </a:solidFill>
          <a:ln>
            <a:noFill/>
          </a:ln>
          <a:extLst>
            <a:ext uri="{91240B29-F687-4F45-9708-019B960494DF}">
              <a14:hiddenLine xmlns:a14="http://schemas.microsoft.com/office/drawing/2010/main" w="12700">
                <a:solidFill>
                  <a:srgbClr val="000000"/>
                </a:solidFill>
                <a:bevel/>
              </a14:hiddenLine>
            </a:ext>
          </a:extLst>
        </p:spPr>
        <p:txBody>
          <a:bodyPr wrap="none" anchor="ctr"/>
          <a:lstStyle/>
          <a:p>
            <a:pPr algn="ctr" eaLnBrk="0" hangingPunct="0"/>
            <a:r>
              <a:rPr lang="zh-CN" altLang="en-US" sz="3600" dirty="0">
                <a:latin typeface="黑体" panose="02010609060101010101" pitchFamily="49" charset="-122"/>
                <a:ea typeface="黑体" panose="02010609060101010101" pitchFamily="49" charset="-122"/>
                <a:sym typeface="黑体" panose="02010609060101010101" pitchFamily="49" charset="-122"/>
              </a:rPr>
              <a:t>（一）欣赏“笑”剧</a:t>
            </a:r>
            <a:endParaRPr lang="zh-CN" altLang="en-US" sz="3600" i="1" dirty="0">
              <a:latin typeface="黑体" panose="02010609060101010101" pitchFamily="49" charset="-122"/>
              <a:ea typeface="黑体" panose="02010609060101010101" pitchFamily="49" charset="-122"/>
              <a:sym typeface="黑体" panose="02010609060101010101" pitchFamily="49" charset="-122"/>
            </a:endParaRPr>
          </a:p>
        </p:txBody>
      </p:sp>
      <p:sp>
        <p:nvSpPr>
          <p:cNvPr id="5125" name="文本框 1"/>
          <p:cNvSpPr>
            <a:spLocks noChangeArrowheads="1"/>
          </p:cNvSpPr>
          <p:nvPr/>
        </p:nvSpPr>
        <p:spPr bwMode="auto">
          <a:xfrm>
            <a:off x="965200" y="4416425"/>
            <a:ext cx="81343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a:p>
        </p:txBody>
      </p:sp>
      <p:pic>
        <p:nvPicPr>
          <p:cNvPr id="4102" name="图片 39"/>
          <p:cNvPicPr>
            <a:picLocks noChangeAspect="1" noChangeArrowheads="1"/>
          </p:cNvPicPr>
          <p:nvPr/>
        </p:nvPicPr>
        <p:blipFill>
          <a:blip r:embed="rId1">
            <a:extLst>
              <a:ext uri="{28A0092B-C50C-407E-A947-70E740481C1C}">
                <a14:useLocalDpi xmlns:a14="http://schemas.microsoft.com/office/drawing/2010/main" val="0"/>
              </a:ext>
            </a:extLst>
          </a:blip>
          <a:srcRect l="64153" t="38730" b="27936"/>
          <a:stretch>
            <a:fillRect/>
          </a:stretch>
        </p:blipFill>
        <p:spPr bwMode="auto">
          <a:xfrm>
            <a:off x="7051675" y="4416425"/>
            <a:ext cx="358457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2">
                                            <p:txEl>
                                              <p:pRg st="0" end="0"/>
                                            </p:txEl>
                                          </p:spTgt>
                                        </p:tgtEl>
                                        <p:attrNameLst>
                                          <p:attrName>style.visibility</p:attrName>
                                        </p:attrNameLst>
                                      </p:cBhvr>
                                      <p:to>
                                        <p:strVal val="visible"/>
                                      </p:to>
                                    </p:set>
                                    <p:anim calcmode="lin" valueType="num">
                                      <p:cBhvr>
                                        <p:cTn id="7" dur="500" fill="hold"/>
                                        <p:tgtEl>
                                          <p:spTgt spid="5122">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51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5122">
                                            <p:txEl>
                                              <p:pRg st="0" end="0"/>
                                            </p:txEl>
                                          </p:spTgt>
                                        </p:tgtEl>
                                        <p:attrNameLst>
                                          <p:attrName>style.visibility</p:attrName>
                                        </p:attrNameLst>
                                      </p:cBhvr>
                                      <p:to>
                                        <p:strVal val="visible"/>
                                      </p:to>
                                    </p:set>
                                    <p:anim calcmode="lin" valueType="num">
                                      <p:cBhvr>
                                        <p:cTn id="13" dur="500" fill="hold"/>
                                        <p:tgtEl>
                                          <p:spTgt spid="5122">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51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5"/>
                                        </p:tgtEl>
                                        <p:attrNameLst>
                                          <p:attrName>style.visibility</p:attrName>
                                        </p:attrNameLst>
                                      </p:cBhvr>
                                      <p:to>
                                        <p:strVal val="visible"/>
                                      </p:to>
                                    </p:set>
                                    <p:anim calcmode="lin" valueType="num">
                                      <p:cBhvr>
                                        <p:cTn id="19" dur="500" fill="hold"/>
                                        <p:tgtEl>
                                          <p:spTgt spid="5125"/>
                                        </p:tgtEl>
                                        <p:attrNameLst>
                                          <p:attrName>ppt_x</p:attrName>
                                        </p:attrNameLst>
                                      </p:cBhvr>
                                      <p:tavLst>
                                        <p:tav tm="0">
                                          <p:val>
                                            <p:strVal val="#ppt_x"/>
                                          </p:val>
                                        </p:tav>
                                        <p:tav tm="100000">
                                          <p:val>
                                            <p:strVal val="#ppt_x"/>
                                          </p:val>
                                        </p:tav>
                                      </p:tavLst>
                                    </p:anim>
                                    <p:anim calcmode="lin" valueType="num">
                                      <p:cBhvr>
                                        <p:cTn id="20" dur="500" fill="hold"/>
                                        <p:tgtEl>
                                          <p:spTgt spid="51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ldLvl="0" autoUpdateAnimBg="0" build="p"/>
      <p:bldP spid="5122" grpId="1" bldLvl="0" autoUpdateAnimBg="0" build="p"/>
      <p:bldP spid="5125"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sp>
        <p:nvSpPr>
          <p:cNvPr id="5123" name="标题 3"/>
          <p:cNvSpPr>
            <a:spLocks noGrp="1" noChangeArrowheads="1"/>
          </p:cNvSpPr>
          <p:nvPr>
            <p:ph type="title"/>
          </p:nvPr>
        </p:nvSpPr>
        <p:spPr>
          <a:xfrm>
            <a:off x="838200" y="0"/>
            <a:ext cx="10515600" cy="822325"/>
          </a:xfrm>
        </p:spPr>
        <p:txBody>
          <a:bodyPr/>
          <a:lstStyle/>
          <a:p>
            <a:pPr marL="0" indent="0" algn="ctr" eaLnBrk="1" hangingPunct="1"/>
            <a:r>
              <a:rPr lang="zh-CN" sz="4000" dirty="0" smtClean="0">
                <a:solidFill>
                  <a:srgbClr val="262626"/>
                </a:solidFill>
              </a:rPr>
              <a:t>合作</a:t>
            </a:r>
            <a:r>
              <a:rPr lang="zh-CN" sz="4000" dirty="0" smtClean="0">
                <a:solidFill>
                  <a:srgbClr val="262626"/>
                </a:solidFill>
              </a:rPr>
              <a:t>探究</a:t>
            </a:r>
            <a:endParaRPr lang="zh-CN" dirty="0" smtClean="0"/>
          </a:p>
        </p:txBody>
      </p:sp>
      <p:sp>
        <p:nvSpPr>
          <p:cNvPr id="6146" name="内容占位符 2"/>
          <p:cNvSpPr>
            <a:spLocks noGrp="1" noChangeArrowheads="1"/>
          </p:cNvSpPr>
          <p:nvPr>
            <p:ph idx="4294967295"/>
          </p:nvPr>
        </p:nvSpPr>
        <p:spPr>
          <a:xfrm>
            <a:off x="361101" y="1365250"/>
            <a:ext cx="6497638" cy="4811713"/>
          </a:xfrm>
        </p:spPr>
        <p:txBody>
          <a:bodyPr/>
          <a:lstStyle/>
          <a:p>
            <a:pPr marL="0" indent="0">
              <a:lnSpc>
                <a:spcPct val="150000"/>
              </a:lnSpc>
              <a:spcBef>
                <a:spcPct val="0"/>
              </a:spcBef>
              <a:buFont typeface="Arial" panose="020B0604020202020204" pitchFamily="34" charset="0"/>
              <a:buNone/>
            </a:pPr>
            <a:r>
              <a:rPr lang="zh-CN" sz="3200" dirty="0" smtClean="0">
                <a:solidFill>
                  <a:srgbClr val="0C0C0C"/>
                </a:solidFill>
                <a:latin typeface="黑体" panose="02010609060101010101" pitchFamily="49" charset="-122"/>
                <a:sym typeface="黑体" panose="02010609060101010101" pitchFamily="49" charset="-122"/>
              </a:rPr>
              <a:t>　　</a:t>
            </a:r>
            <a:r>
              <a:rPr lang="zh-CN" sz="3200" b="1" dirty="0" smtClean="0">
                <a:solidFill>
                  <a:schemeClr val="tx1"/>
                </a:solidFill>
                <a:latin typeface="+mn-ea"/>
                <a:ea typeface="+mn-ea"/>
                <a:sym typeface="黑体" panose="02010609060101010101" pitchFamily="49" charset="-122"/>
              </a:rPr>
              <a:t>读下面的句子，体会下面句子中加线词语的表达作用。</a:t>
            </a:r>
            <a:endParaRPr lang="zh-CN" sz="3200" b="1" i="1" dirty="0" smtClean="0">
              <a:solidFill>
                <a:schemeClr val="tx1"/>
              </a:solidFill>
              <a:latin typeface="+mn-ea"/>
              <a:ea typeface="+mn-ea"/>
            </a:endParaRPr>
          </a:p>
          <a:p>
            <a:pPr marL="0" indent="0">
              <a:lnSpc>
                <a:spcPct val="150000"/>
              </a:lnSpc>
              <a:spcBef>
                <a:spcPct val="0"/>
              </a:spcBef>
              <a:buFont typeface="Arial" panose="020B0604020202020204" pitchFamily="34" charset="0"/>
              <a:buNone/>
            </a:pPr>
            <a:r>
              <a:rPr lang="zh-CN" sz="3200" dirty="0" smtClean="0">
                <a:solidFill>
                  <a:srgbClr val="0C0C0C"/>
                </a:solidFill>
                <a:latin typeface="黑体" panose="02010609060101010101" pitchFamily="49" charset="-122"/>
                <a:sym typeface="黑体" panose="02010609060101010101" pitchFamily="49" charset="-122"/>
              </a:rPr>
              <a:t>    </a:t>
            </a:r>
            <a:r>
              <a:rPr lang="zh-CN" altLang="en-US" sz="3200" dirty="0" smtClean="0">
                <a:solidFill>
                  <a:srgbClr val="FF0000"/>
                </a:solidFill>
                <a:latin typeface="黑体" panose="02010609060101010101" pitchFamily="49" charset="-122"/>
                <a:sym typeface="黑体" panose="02010609060101010101" pitchFamily="49" charset="-122"/>
              </a:rPr>
              <a:t>点拨：</a:t>
            </a:r>
            <a:r>
              <a:rPr lang="zh-CN" sz="3200" dirty="0" smtClean="0">
                <a:solidFill>
                  <a:srgbClr val="0C0C0C"/>
                </a:solidFill>
                <a:latin typeface="黑体" panose="02010609060101010101" pitchFamily="49" charset="-122"/>
                <a:sym typeface="黑体" panose="02010609060101010101" pitchFamily="49" charset="-122"/>
              </a:rPr>
              <a:t>刘姥姥</a:t>
            </a:r>
            <a:r>
              <a:rPr lang="zh-CN" sz="3200" dirty="0" smtClean="0">
                <a:solidFill>
                  <a:srgbClr val="0C0C0C"/>
                </a:solidFill>
                <a:latin typeface="黑体" panose="02010609060101010101" pitchFamily="49" charset="-122"/>
                <a:sym typeface="黑体" panose="02010609060101010101" pitchFamily="49" charset="-122"/>
              </a:rPr>
              <a:t>便伸箸子要夹，那里夹的起来。满碗里</a:t>
            </a:r>
            <a:r>
              <a:rPr lang="zh-CN" sz="3200" u="sng" dirty="0" smtClean="0">
                <a:solidFill>
                  <a:srgbClr val="C00000"/>
                </a:solidFill>
                <a:latin typeface="黑体" panose="02010609060101010101" pitchFamily="49" charset="-122"/>
                <a:sym typeface="黑体" panose="02010609060101010101" pitchFamily="49" charset="-122"/>
              </a:rPr>
              <a:t>闹</a:t>
            </a:r>
            <a:r>
              <a:rPr lang="zh-CN" sz="3200" dirty="0" smtClean="0">
                <a:solidFill>
                  <a:srgbClr val="0C0C0C"/>
                </a:solidFill>
                <a:latin typeface="黑体" panose="02010609060101010101" pitchFamily="49" charset="-122"/>
                <a:sym typeface="黑体" panose="02010609060101010101" pitchFamily="49" charset="-122"/>
              </a:rPr>
              <a:t>了一阵，好容易</a:t>
            </a:r>
            <a:r>
              <a:rPr lang="zh-CN" sz="3200" u="sng" dirty="0" smtClean="0">
                <a:solidFill>
                  <a:srgbClr val="C00000"/>
                </a:solidFill>
                <a:latin typeface="黑体" panose="02010609060101010101" pitchFamily="49" charset="-122"/>
                <a:sym typeface="黑体" panose="02010609060101010101" pitchFamily="49" charset="-122"/>
              </a:rPr>
              <a:t>撮</a:t>
            </a:r>
            <a:r>
              <a:rPr lang="zh-CN" sz="3200" dirty="0" smtClean="0">
                <a:solidFill>
                  <a:srgbClr val="0C0C0C"/>
                </a:solidFill>
                <a:latin typeface="黑体" panose="02010609060101010101" pitchFamily="49" charset="-122"/>
                <a:sym typeface="黑体" panose="02010609060101010101" pitchFamily="49" charset="-122"/>
              </a:rPr>
              <a:t>起一个来，才</a:t>
            </a:r>
            <a:r>
              <a:rPr lang="zh-CN" sz="3200" u="sng" dirty="0" smtClean="0">
                <a:solidFill>
                  <a:srgbClr val="C00000"/>
                </a:solidFill>
                <a:latin typeface="黑体" panose="02010609060101010101" pitchFamily="49" charset="-122"/>
                <a:sym typeface="黑体" panose="02010609060101010101" pitchFamily="49" charset="-122"/>
              </a:rPr>
              <a:t>伸</a:t>
            </a:r>
            <a:r>
              <a:rPr lang="zh-CN" sz="3200" dirty="0" smtClean="0">
                <a:solidFill>
                  <a:srgbClr val="0C0C0C"/>
                </a:solidFill>
                <a:latin typeface="黑体" panose="02010609060101010101" pitchFamily="49" charset="-122"/>
                <a:sym typeface="黑体" panose="02010609060101010101" pitchFamily="49" charset="-122"/>
              </a:rPr>
              <a:t>着脖子要吃，偏又</a:t>
            </a:r>
            <a:r>
              <a:rPr lang="zh-CN" sz="3200" u="sng" dirty="0" smtClean="0">
                <a:solidFill>
                  <a:srgbClr val="C00000"/>
                </a:solidFill>
                <a:latin typeface="黑体" panose="02010609060101010101" pitchFamily="49" charset="-122"/>
                <a:sym typeface="黑体" panose="02010609060101010101" pitchFamily="49" charset="-122"/>
              </a:rPr>
              <a:t>滑</a:t>
            </a:r>
            <a:r>
              <a:rPr lang="zh-CN" sz="3200" dirty="0" smtClean="0">
                <a:solidFill>
                  <a:srgbClr val="0C0C0C"/>
                </a:solidFill>
                <a:latin typeface="黑体" panose="02010609060101010101" pitchFamily="49" charset="-122"/>
                <a:sym typeface="黑体" panose="02010609060101010101" pitchFamily="49" charset="-122"/>
              </a:rPr>
              <a:t>下来，</a:t>
            </a:r>
            <a:r>
              <a:rPr lang="zh-CN" sz="3200" u="sng" dirty="0" smtClean="0">
                <a:solidFill>
                  <a:srgbClr val="C00000"/>
                </a:solidFill>
                <a:latin typeface="黑体" panose="02010609060101010101" pitchFamily="49" charset="-122"/>
                <a:sym typeface="黑体" panose="02010609060101010101" pitchFamily="49" charset="-122"/>
              </a:rPr>
              <a:t>滚</a:t>
            </a:r>
            <a:r>
              <a:rPr lang="zh-CN" sz="3200" dirty="0" smtClean="0">
                <a:solidFill>
                  <a:srgbClr val="0C0C0C"/>
                </a:solidFill>
                <a:latin typeface="黑体" panose="02010609060101010101" pitchFamily="49" charset="-122"/>
                <a:sym typeface="黑体" panose="02010609060101010101" pitchFamily="49" charset="-122"/>
              </a:rPr>
              <a:t>在地下。  </a:t>
            </a:r>
            <a:endParaRPr lang="zh-CN" sz="3200" dirty="0" smtClean="0"/>
          </a:p>
        </p:txBody>
      </p:sp>
      <p:pic>
        <p:nvPicPr>
          <p:cNvPr id="5124" name="图片 4"/>
          <p:cNvPicPr>
            <a:picLocks noChangeAspect="1" noChangeArrowheads="1"/>
          </p:cNvPicPr>
          <p:nvPr/>
        </p:nvPicPr>
        <p:blipFill>
          <a:blip r:embed="rId1">
            <a:extLst>
              <a:ext uri="{28A0092B-C50C-407E-A947-70E740481C1C}">
                <a14:useLocalDpi xmlns:a14="http://schemas.microsoft.com/office/drawing/2010/main" val="0"/>
              </a:ext>
            </a:extLst>
          </a:blip>
          <a:srcRect l="5418" r="3534" b="8125"/>
          <a:stretch>
            <a:fillRect/>
          </a:stretch>
        </p:blipFill>
        <p:spPr bwMode="auto">
          <a:xfrm>
            <a:off x="7534275" y="1973263"/>
            <a:ext cx="4487863" cy="420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 calcmode="lin" valueType="num">
                                      <p:cBhvr>
                                        <p:cTn id="7" dur="500" fill="hold"/>
                                        <p:tgtEl>
                                          <p:spTgt spid="6146">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61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6">
                                            <p:txEl>
                                              <p:pRg st="1" end="1"/>
                                            </p:txEl>
                                          </p:spTgt>
                                        </p:tgtEl>
                                        <p:attrNameLst>
                                          <p:attrName>style.visibility</p:attrName>
                                        </p:attrNameLst>
                                      </p:cBhvr>
                                      <p:to>
                                        <p:strVal val="visible"/>
                                      </p:to>
                                    </p:set>
                                    <p:anim calcmode="lin" valueType="num">
                                      <p:cBhvr>
                                        <p:cTn id="13" dur="500" fill="hold"/>
                                        <p:tgtEl>
                                          <p:spTgt spid="6146">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614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autoUpdateAnimBg="0" build="p"/>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sp>
        <p:nvSpPr>
          <p:cNvPr id="6147" name="标题 3"/>
          <p:cNvSpPr>
            <a:spLocks noGrp="1" noChangeArrowheads="1"/>
          </p:cNvSpPr>
          <p:nvPr>
            <p:ph type="title"/>
          </p:nvPr>
        </p:nvSpPr>
        <p:spPr>
          <a:xfrm>
            <a:off x="838200" y="0"/>
            <a:ext cx="10515600" cy="822325"/>
          </a:xfrm>
        </p:spPr>
        <p:txBody>
          <a:bodyPr/>
          <a:lstStyle/>
          <a:p>
            <a:pPr marL="0" indent="0" algn="ctr" eaLnBrk="1" hangingPunct="1"/>
            <a:r>
              <a:rPr lang="zh-CN" sz="4000" dirty="0" smtClean="0">
                <a:solidFill>
                  <a:srgbClr val="262626"/>
                </a:solidFill>
                <a:sym typeface="宋体" panose="02010600030101010101" pitchFamily="2" charset="-122"/>
              </a:rPr>
              <a:t>合作</a:t>
            </a:r>
            <a:r>
              <a:rPr lang="zh-CN" sz="4000" dirty="0" smtClean="0">
                <a:solidFill>
                  <a:srgbClr val="262626"/>
                </a:solidFill>
                <a:sym typeface="宋体" panose="02010600030101010101" pitchFamily="2" charset="-122"/>
              </a:rPr>
              <a:t>探究</a:t>
            </a:r>
            <a:endParaRPr lang="zh-CN" sz="4000" dirty="0" smtClean="0">
              <a:solidFill>
                <a:srgbClr val="262626"/>
              </a:solidFill>
            </a:endParaRPr>
          </a:p>
        </p:txBody>
      </p:sp>
      <p:sp>
        <p:nvSpPr>
          <p:cNvPr id="7170" name="内容占位符 2"/>
          <p:cNvSpPr>
            <a:spLocks noGrp="1" noChangeArrowheads="1"/>
          </p:cNvSpPr>
          <p:nvPr>
            <p:ph idx="4294967295"/>
          </p:nvPr>
        </p:nvSpPr>
        <p:spPr>
          <a:xfrm>
            <a:off x="1168400" y="1243806"/>
            <a:ext cx="10829925" cy="3084513"/>
          </a:xfrm>
        </p:spPr>
        <p:txBody>
          <a:bodyPr/>
          <a:lstStyle/>
          <a:p>
            <a:pPr marL="0" indent="0">
              <a:lnSpc>
                <a:spcPct val="150000"/>
              </a:lnSpc>
              <a:spcBef>
                <a:spcPct val="0"/>
              </a:spcBef>
              <a:buFont typeface="Arial" panose="020B0604020202020204" pitchFamily="34" charset="0"/>
              <a:buNone/>
            </a:pPr>
            <a:r>
              <a:rPr lang="zh-CN" altLang="en-US" dirty="0" smtClean="0">
                <a:solidFill>
                  <a:schemeClr val="tx1"/>
                </a:solidFill>
                <a:latin typeface="宋体" panose="02010600030101010101" pitchFamily="2" charset="-122"/>
                <a:sym typeface="宋体" panose="02010600030101010101" pitchFamily="2" charset="-122"/>
              </a:rPr>
              <a:t>“</a:t>
            </a:r>
            <a:r>
              <a:rPr lang="zh-CN" altLang="en-US" dirty="0" smtClean="0">
                <a:solidFill>
                  <a:srgbClr val="C00000"/>
                </a:solidFill>
                <a:latin typeface="宋体" panose="02010600030101010101" pitchFamily="2" charset="-122"/>
                <a:sym typeface="宋体" panose="02010600030101010101" pitchFamily="2" charset="-122"/>
              </a:rPr>
              <a:t>闹</a:t>
            </a:r>
            <a:r>
              <a:rPr lang="zh-CN" altLang="en-US" dirty="0" smtClean="0">
                <a:solidFill>
                  <a:schemeClr val="tx1"/>
                </a:solidFill>
                <a:latin typeface="宋体" panose="02010600030101010101" pitchFamily="2" charset="-122"/>
                <a:sym typeface="宋体" panose="02010600030101010101" pitchFamily="2" charset="-122"/>
              </a:rPr>
              <a:t>”</a:t>
            </a:r>
            <a:r>
              <a:rPr lang="zh-CN" altLang="en-US" dirty="0" smtClean="0">
                <a:solidFill>
                  <a:schemeClr val="tx1"/>
                </a:solidFill>
                <a:latin typeface="宋体" panose="02010600030101010101" pitchFamily="2" charset="-122"/>
                <a:sym typeface="宋体" panose="02010600030101010101" pitchFamily="2" charset="-122"/>
              </a:rPr>
              <a:t>“</a:t>
            </a:r>
            <a:r>
              <a:rPr lang="zh-CN" altLang="en-US" dirty="0" smtClean="0">
                <a:solidFill>
                  <a:srgbClr val="C00000"/>
                </a:solidFill>
                <a:latin typeface="宋体" panose="02010600030101010101" pitchFamily="2" charset="-122"/>
                <a:sym typeface="宋体" panose="02010600030101010101" pitchFamily="2" charset="-122"/>
              </a:rPr>
              <a:t>撮</a:t>
            </a:r>
            <a:r>
              <a:rPr lang="zh-CN" altLang="en-US" dirty="0" smtClean="0">
                <a:solidFill>
                  <a:schemeClr val="tx1"/>
                </a:solidFill>
                <a:latin typeface="宋体" panose="02010600030101010101" pitchFamily="2" charset="-122"/>
                <a:sym typeface="宋体" panose="02010600030101010101" pitchFamily="2" charset="-122"/>
              </a:rPr>
              <a:t>”：生动、传神地写出了刘姥姥夹鸽子蛋时的窘态；</a:t>
            </a:r>
            <a:endParaRPr lang="zh-CN" altLang="en-US" dirty="0" smtClean="0">
              <a:solidFill>
                <a:schemeClr val="tx1"/>
              </a:solidFill>
              <a:latin typeface="宋体" panose="02010600030101010101" pitchFamily="2" charset="-122"/>
              <a:sym typeface="宋体" panose="02010600030101010101" pitchFamily="2" charset="-122"/>
            </a:endParaRPr>
          </a:p>
          <a:p>
            <a:pPr marL="0" indent="0">
              <a:lnSpc>
                <a:spcPct val="150000"/>
              </a:lnSpc>
              <a:spcBef>
                <a:spcPct val="0"/>
              </a:spcBef>
              <a:buFont typeface="Arial" panose="020B0604020202020204" pitchFamily="34" charset="0"/>
              <a:buNone/>
            </a:pPr>
            <a:r>
              <a:rPr lang="zh-CN" altLang="en-US" dirty="0" smtClean="0">
                <a:solidFill>
                  <a:schemeClr val="tx1"/>
                </a:solidFill>
                <a:latin typeface="宋体" panose="02010600030101010101" pitchFamily="2" charset="-122"/>
                <a:sym typeface="宋体" panose="02010600030101010101" pitchFamily="2" charset="-122"/>
              </a:rPr>
              <a:t>“</a:t>
            </a:r>
            <a:r>
              <a:rPr lang="zh-CN" altLang="en-US" dirty="0" smtClean="0">
                <a:solidFill>
                  <a:srgbClr val="C00000"/>
                </a:solidFill>
                <a:latin typeface="宋体" panose="02010600030101010101" pitchFamily="2" charset="-122"/>
                <a:sym typeface="宋体" panose="02010600030101010101" pitchFamily="2" charset="-122"/>
              </a:rPr>
              <a:t>伸</a:t>
            </a:r>
            <a:r>
              <a:rPr lang="zh-CN" altLang="en-US" dirty="0" smtClean="0">
                <a:solidFill>
                  <a:schemeClr val="tx1"/>
                </a:solidFill>
                <a:latin typeface="宋体" panose="02010600030101010101" pitchFamily="2" charset="-122"/>
                <a:sym typeface="宋体" panose="02010600030101010101" pitchFamily="2" charset="-122"/>
              </a:rPr>
              <a:t>”：突出了刘姥姥吃鸽子蛋时的小心翼翼而又憨态可掬；</a:t>
            </a:r>
            <a:endParaRPr lang="zh-CN" altLang="en-US" dirty="0" smtClean="0">
              <a:solidFill>
                <a:schemeClr val="tx1"/>
              </a:solidFill>
              <a:latin typeface="宋体" panose="02010600030101010101" pitchFamily="2" charset="-122"/>
              <a:sym typeface="宋体" panose="02010600030101010101" pitchFamily="2" charset="-122"/>
            </a:endParaRPr>
          </a:p>
          <a:p>
            <a:pPr marL="0" indent="0">
              <a:lnSpc>
                <a:spcPct val="150000"/>
              </a:lnSpc>
              <a:spcBef>
                <a:spcPct val="0"/>
              </a:spcBef>
              <a:buFont typeface="Arial" panose="020B0604020202020204" pitchFamily="34" charset="0"/>
              <a:buNone/>
            </a:pPr>
            <a:r>
              <a:rPr lang="zh-CN" altLang="en-US" dirty="0" smtClean="0">
                <a:solidFill>
                  <a:schemeClr val="tx1"/>
                </a:solidFill>
                <a:latin typeface="宋体" panose="02010600030101010101" pitchFamily="2" charset="-122"/>
                <a:sym typeface="宋体" panose="02010600030101010101" pitchFamily="2" charset="-122"/>
              </a:rPr>
              <a:t>“</a:t>
            </a:r>
            <a:r>
              <a:rPr lang="zh-CN" altLang="en-US" dirty="0" smtClean="0">
                <a:solidFill>
                  <a:srgbClr val="C00000"/>
                </a:solidFill>
                <a:latin typeface="宋体" panose="02010600030101010101" pitchFamily="2" charset="-122"/>
                <a:sym typeface="宋体" panose="02010600030101010101" pitchFamily="2" charset="-122"/>
              </a:rPr>
              <a:t>滑</a:t>
            </a:r>
            <a:r>
              <a:rPr lang="zh-CN" altLang="en-US" dirty="0" smtClean="0">
                <a:solidFill>
                  <a:schemeClr val="tx1"/>
                </a:solidFill>
                <a:latin typeface="宋体" panose="02010600030101010101" pitchFamily="2" charset="-122"/>
                <a:sym typeface="宋体" panose="02010600030101010101" pitchFamily="2" charset="-122"/>
              </a:rPr>
              <a:t>”和“</a:t>
            </a:r>
            <a:r>
              <a:rPr lang="zh-CN" altLang="en-US" dirty="0" smtClean="0">
                <a:solidFill>
                  <a:srgbClr val="C00000"/>
                </a:solidFill>
                <a:latin typeface="宋体" panose="02010600030101010101" pitchFamily="2" charset="-122"/>
                <a:sym typeface="宋体" panose="02010600030101010101" pitchFamily="2" charset="-122"/>
              </a:rPr>
              <a:t>滚</a:t>
            </a:r>
            <a:r>
              <a:rPr lang="zh-CN" altLang="en-US" dirty="0" smtClean="0">
                <a:solidFill>
                  <a:schemeClr val="tx1"/>
                </a:solidFill>
                <a:latin typeface="宋体" panose="02010600030101010101" pitchFamily="2" charset="-122"/>
                <a:sym typeface="宋体" panose="02010600030101010101" pitchFamily="2" charset="-122"/>
              </a:rPr>
              <a:t>”：写出了筷子光滑、鸽子蛋小，且鸽子蛋掉下时速度之快。</a:t>
            </a:r>
            <a:endParaRPr lang="zh-CN" altLang="en-US" sz="3200" dirty="0" smtClean="0">
              <a:solidFill>
                <a:schemeClr val="tx1"/>
              </a:solidFill>
              <a:latin typeface="宋体" panose="02010600030101010101" pitchFamily="2" charset="-122"/>
              <a:sym typeface="宋体" panose="02010600030101010101" pitchFamily="2" charset="-122"/>
            </a:endParaRPr>
          </a:p>
          <a:p>
            <a:pPr marL="0" indent="0">
              <a:lnSpc>
                <a:spcPct val="150000"/>
              </a:lnSpc>
              <a:spcBef>
                <a:spcPct val="0"/>
              </a:spcBef>
              <a:buFont typeface="Arial" panose="020B0604020202020204" pitchFamily="34" charset="0"/>
              <a:buNone/>
            </a:pPr>
            <a:endParaRPr lang="zh-CN" altLang="en-US" sz="3200" dirty="0" smtClean="0"/>
          </a:p>
        </p:txBody>
      </p:sp>
      <p:sp>
        <p:nvSpPr>
          <p:cNvPr id="7172" name="文本框 4"/>
          <p:cNvSpPr>
            <a:spLocks noChangeArrowheads="1"/>
          </p:cNvSpPr>
          <p:nvPr/>
        </p:nvSpPr>
        <p:spPr bwMode="auto">
          <a:xfrm>
            <a:off x="1355220" y="4159593"/>
            <a:ext cx="8411970" cy="2031325"/>
          </a:xfrm>
          <a:prstGeom prst="rect">
            <a:avLst/>
          </a:prstGeom>
          <a:noFill/>
          <a:ln w="28575">
            <a:solidFill>
              <a:schemeClr val="tx1"/>
            </a:solidFill>
            <a:prstDash val="dash"/>
            <a:bevel/>
          </a:ln>
          <a:extLst>
            <a:ext uri="{909E8E84-426E-40DD-AFC4-6F175D3DCCD1}">
              <a14:hiddenFill xmlns:a14="http://schemas.microsoft.com/office/drawing/2010/main">
                <a:solidFill>
                  <a:srgbClr val="FFFFFF"/>
                </a:solidFill>
              </a14:hiddenFill>
            </a:ext>
          </a:extLst>
        </p:spPr>
        <p:txBody>
          <a:bodyPr wrap="square">
            <a:spAutoFit/>
          </a:bodyPr>
          <a:lstStyle/>
          <a:p>
            <a:pPr>
              <a:lnSpc>
                <a:spcPct val="150000"/>
              </a:lnSpc>
            </a:pPr>
            <a:r>
              <a:rPr lang="zh-CN" altLang="en-US" sz="2800" dirty="0" smtClean="0">
                <a:solidFill>
                  <a:srgbClr val="000000"/>
                </a:solidFill>
                <a:latin typeface="黑体" panose="02010609060101010101" pitchFamily="49" charset="-122"/>
                <a:ea typeface="黑体" panose="02010609060101010101" pitchFamily="49" charset="-122"/>
                <a:sym typeface="宋体" panose="02010600030101010101" pitchFamily="2" charset="-122"/>
              </a:rPr>
              <a:t>    总之</a:t>
            </a:r>
            <a:r>
              <a:rPr lang="zh-CN" altLang="en-US" sz="2800" dirty="0">
                <a:solidFill>
                  <a:srgbClr val="000000"/>
                </a:solidFill>
                <a:latin typeface="黑体" panose="02010609060101010101" pitchFamily="49" charset="-122"/>
                <a:ea typeface="黑体" panose="02010609060101010101" pitchFamily="49" charset="-122"/>
                <a:sym typeface="宋体" panose="02010600030101010101" pitchFamily="2" charset="-122"/>
              </a:rPr>
              <a:t>，这些动词生动传神地写出了刘姥姥吃鸽子蛋时的滑稽可笑而又憨态可掬的神态，突出了刘姥姥的朴素、小心翼翼、怯懦的性格特点</a:t>
            </a:r>
            <a:r>
              <a:rPr lang="zh-CN" altLang="en-US" sz="2800" dirty="0" smtClean="0">
                <a:solidFill>
                  <a:srgbClr val="000000"/>
                </a:solidFill>
                <a:latin typeface="黑体" panose="02010609060101010101" pitchFamily="49" charset="-122"/>
                <a:ea typeface="黑体" panose="02010609060101010101" pitchFamily="49" charset="-122"/>
                <a:sym typeface="宋体" panose="02010600030101010101" pitchFamily="2" charset="-122"/>
              </a:rPr>
              <a:t>。</a:t>
            </a:r>
            <a:endParaRPr lang="zh-CN" altLang="en-US" sz="2800" dirty="0">
              <a:solidFill>
                <a:srgbClr val="000000"/>
              </a:solidFill>
              <a:latin typeface="黑体" panose="02010609060101010101" pitchFamily="49" charset="-122"/>
              <a:ea typeface="黑体" panose="02010609060101010101" pitchFamily="49" charset="-122"/>
              <a:sym typeface="黑体" panose="02010609060101010101" pitchFamily="49" charset="-122"/>
            </a:endParaRPr>
          </a:p>
        </p:txBody>
      </p:sp>
      <p:pic>
        <p:nvPicPr>
          <p:cNvPr id="7173" name="图片 5"/>
          <p:cNvPicPr>
            <a:picLocks noChangeAspect="1" noChangeArrowheads="1"/>
          </p:cNvPicPr>
          <p:nvPr/>
        </p:nvPicPr>
        <p:blipFill>
          <a:blip r:embed="rId1" cstate="print">
            <a:extLst>
              <a:ext uri="{28A0092B-C50C-407E-A947-70E740481C1C}">
                <a14:useLocalDpi xmlns:a14="http://schemas.microsoft.com/office/drawing/2010/main" val="0"/>
              </a:ext>
            </a:extLst>
          </a:blip>
          <a:srcRect l="6967" t="3555" r="7010" b="7111"/>
          <a:stretch>
            <a:fillRect/>
          </a:stretch>
        </p:blipFill>
        <p:spPr bwMode="auto">
          <a:xfrm>
            <a:off x="10050362" y="4982768"/>
            <a:ext cx="2087744"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4" descr="E:\PPT\PPT中国风元素\水墨祥云\水墨祥云\0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077" y="1436687"/>
            <a:ext cx="80803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7175" name="Picture 4" descr="E:\PPT\PPT中国风元素\水墨祥云\水墨祥云\0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076" y="2111375"/>
            <a:ext cx="80803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7176" name="Picture 4" descr="E:\PPT\PPT中国风元素\水墨祥云\水墨祥云\0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076" y="2786062"/>
            <a:ext cx="80803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173"/>
                                        </p:tgtEl>
                                        <p:attrNameLst>
                                          <p:attrName>style.visibility</p:attrName>
                                        </p:attrNameLst>
                                      </p:cBhvr>
                                      <p:to>
                                        <p:strVal val="visible"/>
                                      </p:to>
                                    </p:set>
                                    <p:animEffect>
                                      <p:cBhvr>
                                        <p:cTn id="7" dur="1500"/>
                                        <p:tgtEl>
                                          <p:spTgt spid="7173"/>
                                        </p:tgtEl>
                                      </p:cBhvr>
                                    </p:animEffect>
                                    <p:anim calcmode="lin" valueType="num">
                                      <p:cBhvr>
                                        <p:cTn id="8" dur="1500" fill="hold"/>
                                        <p:tgtEl>
                                          <p:spTgt spid="7173"/>
                                        </p:tgtEl>
                                        <p:attrNameLst>
                                          <p:attrName>ppt_x</p:attrName>
                                        </p:attrNameLst>
                                      </p:cBhvr>
                                      <p:tavLst>
                                        <p:tav tm="0">
                                          <p:val>
                                            <p:strVal val="#ppt_x"/>
                                          </p:val>
                                        </p:tav>
                                        <p:tav tm="100000">
                                          <p:val>
                                            <p:strVal val="#ppt_x"/>
                                          </p:val>
                                        </p:tav>
                                      </p:tavLst>
                                    </p:anim>
                                    <p:anim calcmode="lin" valueType="num">
                                      <p:cBhvr>
                                        <p:cTn id="9" dur="1500" fill="hold"/>
                                        <p:tgtEl>
                                          <p:spTgt spid="717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2" presetClass="entr" presetSubtype="8" fill="hold" nodeType="afterEffect">
                                  <p:stCondLst>
                                    <p:cond delay="0"/>
                                  </p:stCondLst>
                                  <p:childTnLst>
                                    <p:set>
                                      <p:cBhvr>
                                        <p:cTn id="12" dur="1" fill="hold">
                                          <p:stCondLst>
                                            <p:cond delay="0"/>
                                          </p:stCondLst>
                                        </p:cTn>
                                        <p:tgtEl>
                                          <p:spTgt spid="7174"/>
                                        </p:tgtEl>
                                        <p:attrNameLst>
                                          <p:attrName>style.visibility</p:attrName>
                                        </p:attrNameLst>
                                      </p:cBhvr>
                                      <p:to>
                                        <p:strVal val="visible"/>
                                      </p:to>
                                    </p:set>
                                    <p:anim calcmode="lin" valueType="num">
                                      <p:cBhvr>
                                        <p:cTn id="13" dur="750"/>
                                        <p:tgtEl>
                                          <p:spTgt spid="7174"/>
                                        </p:tgtEl>
                                        <p:attrNameLst>
                                          <p:attrName>ppt_x</p:attrName>
                                        </p:attrNameLst>
                                      </p:cBhvr>
                                      <p:tavLst>
                                        <p:tav tm="0">
                                          <p:val>
                                            <p:strVal val="#ppt_x-#ppt_w*1.125000"/>
                                          </p:val>
                                        </p:tav>
                                        <p:tav tm="100000">
                                          <p:val>
                                            <p:strVal val="#ppt_x"/>
                                          </p:val>
                                        </p:tav>
                                      </p:tavLst>
                                    </p:anim>
                                    <p:animEffect>
                                      <p:cBhvr>
                                        <p:cTn id="14" dur="750"/>
                                        <p:tgtEl>
                                          <p:spTgt spid="7174"/>
                                        </p:tgtEl>
                                      </p:cBhvr>
                                    </p:animEffect>
                                  </p:childTnLst>
                                </p:cTn>
                              </p:par>
                            </p:childTnLst>
                          </p:cTn>
                        </p:par>
                        <p:par>
                          <p:cTn id="15" fill="hold">
                            <p:stCondLst>
                              <p:cond delay="2500"/>
                            </p:stCondLst>
                            <p:childTnLst>
                              <p:par>
                                <p:cTn id="16" presetID="12" presetClass="entr" presetSubtype="8" fill="hold" nodeType="afterEffect">
                                  <p:stCondLst>
                                    <p:cond delay="0"/>
                                  </p:stCondLst>
                                  <p:childTnLst>
                                    <p:set>
                                      <p:cBhvr>
                                        <p:cTn id="17" dur="1" fill="hold">
                                          <p:stCondLst>
                                            <p:cond delay="0"/>
                                          </p:stCondLst>
                                        </p:cTn>
                                        <p:tgtEl>
                                          <p:spTgt spid="7175"/>
                                        </p:tgtEl>
                                        <p:attrNameLst>
                                          <p:attrName>style.visibility</p:attrName>
                                        </p:attrNameLst>
                                      </p:cBhvr>
                                      <p:to>
                                        <p:strVal val="visible"/>
                                      </p:to>
                                    </p:set>
                                    <p:anim calcmode="lin" valueType="num">
                                      <p:cBhvr>
                                        <p:cTn id="18" dur="750"/>
                                        <p:tgtEl>
                                          <p:spTgt spid="7175"/>
                                        </p:tgtEl>
                                        <p:attrNameLst>
                                          <p:attrName>ppt_x</p:attrName>
                                        </p:attrNameLst>
                                      </p:cBhvr>
                                      <p:tavLst>
                                        <p:tav tm="0">
                                          <p:val>
                                            <p:strVal val="#ppt_x-#ppt_w*1.125000"/>
                                          </p:val>
                                        </p:tav>
                                        <p:tav tm="100000">
                                          <p:val>
                                            <p:strVal val="#ppt_x"/>
                                          </p:val>
                                        </p:tav>
                                      </p:tavLst>
                                    </p:anim>
                                    <p:animEffect>
                                      <p:cBhvr>
                                        <p:cTn id="19" dur="750"/>
                                        <p:tgtEl>
                                          <p:spTgt spid="7175"/>
                                        </p:tgtEl>
                                      </p:cBhvr>
                                    </p:animEffect>
                                  </p:childTnLst>
                                </p:cTn>
                              </p:par>
                            </p:childTnLst>
                          </p:cTn>
                        </p:par>
                        <p:par>
                          <p:cTn id="20" fill="hold">
                            <p:stCondLst>
                              <p:cond delay="3500"/>
                            </p:stCondLst>
                            <p:childTnLst>
                              <p:par>
                                <p:cTn id="21" presetID="12" presetClass="entr" presetSubtype="8" fill="hold" nodeType="afterEffect">
                                  <p:stCondLst>
                                    <p:cond delay="0"/>
                                  </p:stCondLst>
                                  <p:childTnLst>
                                    <p:set>
                                      <p:cBhvr>
                                        <p:cTn id="22" dur="1" fill="hold">
                                          <p:stCondLst>
                                            <p:cond delay="0"/>
                                          </p:stCondLst>
                                        </p:cTn>
                                        <p:tgtEl>
                                          <p:spTgt spid="7176"/>
                                        </p:tgtEl>
                                        <p:attrNameLst>
                                          <p:attrName>style.visibility</p:attrName>
                                        </p:attrNameLst>
                                      </p:cBhvr>
                                      <p:to>
                                        <p:strVal val="visible"/>
                                      </p:to>
                                    </p:set>
                                    <p:anim calcmode="lin" valueType="num">
                                      <p:cBhvr>
                                        <p:cTn id="23" dur="750"/>
                                        <p:tgtEl>
                                          <p:spTgt spid="7176"/>
                                        </p:tgtEl>
                                        <p:attrNameLst>
                                          <p:attrName>ppt_x</p:attrName>
                                        </p:attrNameLst>
                                      </p:cBhvr>
                                      <p:tavLst>
                                        <p:tav tm="0">
                                          <p:val>
                                            <p:strVal val="#ppt_x-#ppt_w*1.125000"/>
                                          </p:val>
                                        </p:tav>
                                        <p:tav tm="100000">
                                          <p:val>
                                            <p:strVal val="#ppt_x"/>
                                          </p:val>
                                        </p:tav>
                                      </p:tavLst>
                                    </p:anim>
                                    <p:animEffect>
                                      <p:cBhvr>
                                        <p:cTn id="24" dur="750"/>
                                        <p:tgtEl>
                                          <p:spTgt spid="717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170">
                                            <p:txEl>
                                              <p:pRg st="0" end="0"/>
                                            </p:txEl>
                                          </p:spTgt>
                                        </p:tgtEl>
                                        <p:attrNameLst>
                                          <p:attrName>style.visibility</p:attrName>
                                        </p:attrNameLst>
                                      </p:cBhvr>
                                      <p:to>
                                        <p:strVal val="visible"/>
                                      </p:to>
                                    </p:set>
                                    <p:anim calcmode="lin" valueType="num">
                                      <p:cBhvr>
                                        <p:cTn id="29" dur="500" fill="hold"/>
                                        <p:tgtEl>
                                          <p:spTgt spid="7170">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1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7170">
                                            <p:txEl>
                                              <p:pRg st="1" end="1"/>
                                            </p:txEl>
                                          </p:spTgt>
                                        </p:tgtEl>
                                        <p:attrNameLst>
                                          <p:attrName>style.visibility</p:attrName>
                                        </p:attrNameLst>
                                      </p:cBhvr>
                                      <p:to>
                                        <p:strVal val="visible"/>
                                      </p:to>
                                    </p:set>
                                    <p:anim calcmode="lin" valueType="num">
                                      <p:cBhvr>
                                        <p:cTn id="35" dur="500" fill="hold"/>
                                        <p:tgtEl>
                                          <p:spTgt spid="7170">
                                            <p:txEl>
                                              <p:pRg st="1" end="1"/>
                                            </p:txEl>
                                          </p:spTgt>
                                        </p:tgtEl>
                                        <p:attrNameLst>
                                          <p:attrName>ppt_x</p:attrName>
                                        </p:attrNameLst>
                                      </p:cBhvr>
                                      <p:tavLst>
                                        <p:tav tm="0">
                                          <p:val>
                                            <p:strVal val="#ppt_x"/>
                                          </p:val>
                                        </p:tav>
                                        <p:tav tm="100000">
                                          <p:val>
                                            <p:strVal val="#ppt_x"/>
                                          </p:val>
                                        </p:tav>
                                      </p:tavLst>
                                    </p:anim>
                                    <p:anim calcmode="lin" valueType="num">
                                      <p:cBhvr>
                                        <p:cTn id="36" dur="500" fill="hold"/>
                                        <p:tgtEl>
                                          <p:spTgt spid="717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7170">
                                            <p:txEl>
                                              <p:pRg st="2" end="2"/>
                                            </p:txEl>
                                          </p:spTgt>
                                        </p:tgtEl>
                                        <p:attrNameLst>
                                          <p:attrName>style.visibility</p:attrName>
                                        </p:attrNameLst>
                                      </p:cBhvr>
                                      <p:to>
                                        <p:strVal val="visible"/>
                                      </p:to>
                                    </p:set>
                                    <p:anim calcmode="lin" valueType="num">
                                      <p:cBhvr>
                                        <p:cTn id="41" dur="500" fill="hold"/>
                                        <p:tgtEl>
                                          <p:spTgt spid="7170">
                                            <p:txEl>
                                              <p:pRg st="2" end="2"/>
                                            </p:txEl>
                                          </p:spTgt>
                                        </p:tgtEl>
                                        <p:attrNameLst>
                                          <p:attrName>ppt_x</p:attrName>
                                        </p:attrNameLst>
                                      </p:cBhvr>
                                      <p:tavLst>
                                        <p:tav tm="0">
                                          <p:val>
                                            <p:strVal val="#ppt_x"/>
                                          </p:val>
                                        </p:tav>
                                        <p:tav tm="100000">
                                          <p:val>
                                            <p:strVal val="#ppt_x"/>
                                          </p:val>
                                        </p:tav>
                                      </p:tavLst>
                                    </p:anim>
                                    <p:anim calcmode="lin" valueType="num">
                                      <p:cBhvr>
                                        <p:cTn id="42" dur="500" fill="hold"/>
                                        <p:tgtEl>
                                          <p:spTgt spid="717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7170">
                                            <p:txEl>
                                              <p:pRg st="0" end="0"/>
                                            </p:txEl>
                                          </p:spTgt>
                                        </p:tgtEl>
                                        <p:attrNameLst>
                                          <p:attrName>style.visibility</p:attrName>
                                        </p:attrNameLst>
                                      </p:cBhvr>
                                      <p:to>
                                        <p:strVal val="visible"/>
                                      </p:to>
                                    </p:set>
                                    <p:anim calcmode="lin" valueType="num">
                                      <p:cBhvr>
                                        <p:cTn id="47" dur="500" fill="hold"/>
                                        <p:tgtEl>
                                          <p:spTgt spid="7170">
                                            <p:txEl>
                                              <p:pRg st="0" end="0"/>
                                            </p:txEl>
                                          </p:spTgt>
                                        </p:tgtEl>
                                        <p:attrNameLst>
                                          <p:attrName>ppt_x</p:attrName>
                                        </p:attrNameLst>
                                      </p:cBhvr>
                                      <p:tavLst>
                                        <p:tav tm="0">
                                          <p:val>
                                            <p:strVal val="#ppt_x"/>
                                          </p:val>
                                        </p:tav>
                                        <p:tav tm="100000">
                                          <p:val>
                                            <p:strVal val="#ppt_x"/>
                                          </p:val>
                                        </p:tav>
                                      </p:tavLst>
                                    </p:anim>
                                    <p:anim calcmode="lin" valueType="num">
                                      <p:cBhvr>
                                        <p:cTn id="48" dur="500" fill="hold"/>
                                        <p:tgtEl>
                                          <p:spTgt spid="71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7170">
                                            <p:txEl>
                                              <p:pRg st="1" end="1"/>
                                            </p:txEl>
                                          </p:spTgt>
                                        </p:tgtEl>
                                        <p:attrNameLst>
                                          <p:attrName>style.visibility</p:attrName>
                                        </p:attrNameLst>
                                      </p:cBhvr>
                                      <p:to>
                                        <p:strVal val="visible"/>
                                      </p:to>
                                    </p:set>
                                    <p:anim calcmode="lin" valueType="num">
                                      <p:cBhvr>
                                        <p:cTn id="53" dur="500" fill="hold"/>
                                        <p:tgtEl>
                                          <p:spTgt spid="7170">
                                            <p:txEl>
                                              <p:pRg st="1" end="1"/>
                                            </p:txEl>
                                          </p:spTgt>
                                        </p:tgtEl>
                                        <p:attrNameLst>
                                          <p:attrName>ppt_x</p:attrName>
                                        </p:attrNameLst>
                                      </p:cBhvr>
                                      <p:tavLst>
                                        <p:tav tm="0">
                                          <p:val>
                                            <p:strVal val="#ppt_x"/>
                                          </p:val>
                                        </p:tav>
                                        <p:tav tm="100000">
                                          <p:val>
                                            <p:strVal val="#ppt_x"/>
                                          </p:val>
                                        </p:tav>
                                      </p:tavLst>
                                    </p:anim>
                                    <p:anim calcmode="lin" valueType="num">
                                      <p:cBhvr>
                                        <p:cTn id="54" dur="500" fill="hold"/>
                                        <p:tgtEl>
                                          <p:spTgt spid="717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7170">
                                            <p:txEl>
                                              <p:pRg st="2" end="2"/>
                                            </p:txEl>
                                          </p:spTgt>
                                        </p:tgtEl>
                                        <p:attrNameLst>
                                          <p:attrName>style.visibility</p:attrName>
                                        </p:attrNameLst>
                                      </p:cBhvr>
                                      <p:to>
                                        <p:strVal val="visible"/>
                                      </p:to>
                                    </p:set>
                                    <p:anim calcmode="lin" valueType="num">
                                      <p:cBhvr>
                                        <p:cTn id="59" dur="500" fill="hold"/>
                                        <p:tgtEl>
                                          <p:spTgt spid="7170">
                                            <p:txEl>
                                              <p:pRg st="2" end="2"/>
                                            </p:txEl>
                                          </p:spTgt>
                                        </p:tgtEl>
                                        <p:attrNameLst>
                                          <p:attrName>ppt_x</p:attrName>
                                        </p:attrNameLst>
                                      </p:cBhvr>
                                      <p:tavLst>
                                        <p:tav tm="0">
                                          <p:val>
                                            <p:strVal val="#ppt_x"/>
                                          </p:val>
                                        </p:tav>
                                        <p:tav tm="100000">
                                          <p:val>
                                            <p:strVal val="#ppt_x"/>
                                          </p:val>
                                        </p:tav>
                                      </p:tavLst>
                                    </p:anim>
                                    <p:anim calcmode="lin" valueType="num">
                                      <p:cBhvr>
                                        <p:cTn id="60" dur="500" fill="hold"/>
                                        <p:tgtEl>
                                          <p:spTgt spid="717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7172"/>
                                        </p:tgtEl>
                                        <p:attrNameLst>
                                          <p:attrName>style.visibility</p:attrName>
                                        </p:attrNameLst>
                                      </p:cBhvr>
                                      <p:to>
                                        <p:strVal val="visible"/>
                                      </p:to>
                                    </p:set>
                                    <p:anim calcmode="lin" valueType="num">
                                      <p:cBhvr>
                                        <p:cTn id="65" dur="500" fill="hold"/>
                                        <p:tgtEl>
                                          <p:spTgt spid="7172"/>
                                        </p:tgtEl>
                                        <p:attrNameLst>
                                          <p:attrName>ppt_x</p:attrName>
                                        </p:attrNameLst>
                                      </p:cBhvr>
                                      <p:tavLst>
                                        <p:tav tm="0">
                                          <p:val>
                                            <p:strVal val="#ppt_x"/>
                                          </p:val>
                                        </p:tav>
                                        <p:tav tm="100000">
                                          <p:val>
                                            <p:strVal val="#ppt_x"/>
                                          </p:val>
                                        </p:tav>
                                      </p:tavLst>
                                    </p:anim>
                                    <p:anim calcmode="lin" valueType="num">
                                      <p:cBhvr>
                                        <p:cTn id="66" dur="500" fill="hold"/>
                                        <p:tgtEl>
                                          <p:spTgt spid="71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ldLvl="0" autoUpdateAnimBg="0" build="p"/>
      <p:bldP spid="7172" grpId="0" bldLvl="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sp>
        <p:nvSpPr>
          <p:cNvPr id="7174" name="标题 5"/>
          <p:cNvSpPr>
            <a:spLocks noGrp="1" noChangeArrowheads="1"/>
          </p:cNvSpPr>
          <p:nvPr>
            <p:ph type="title"/>
          </p:nvPr>
        </p:nvSpPr>
        <p:spPr>
          <a:xfrm>
            <a:off x="838200" y="0"/>
            <a:ext cx="10515600" cy="822325"/>
          </a:xfrm>
        </p:spPr>
        <p:txBody>
          <a:bodyPr/>
          <a:lstStyle/>
          <a:p>
            <a:pPr marL="0" indent="0" algn="ctr" eaLnBrk="1" hangingPunct="1"/>
            <a:r>
              <a:rPr lang="zh-CN" sz="4000" dirty="0" smtClean="0">
                <a:solidFill>
                  <a:srgbClr val="262626"/>
                </a:solidFill>
                <a:sym typeface="宋体" panose="02010600030101010101" pitchFamily="2" charset="-122"/>
              </a:rPr>
              <a:t>合作</a:t>
            </a:r>
            <a:r>
              <a:rPr lang="zh-CN" sz="4000" dirty="0" smtClean="0">
                <a:solidFill>
                  <a:srgbClr val="262626"/>
                </a:solidFill>
                <a:sym typeface="宋体" panose="02010600030101010101" pitchFamily="2" charset="-122"/>
              </a:rPr>
              <a:t>探究</a:t>
            </a:r>
            <a:endParaRPr lang="zh-CN" sz="4000" dirty="0" smtClean="0">
              <a:solidFill>
                <a:srgbClr val="262626"/>
              </a:solidFill>
            </a:endParaRPr>
          </a:p>
        </p:txBody>
      </p:sp>
      <p:sp>
        <p:nvSpPr>
          <p:cNvPr id="8194" name="内容占位符 2"/>
          <p:cNvSpPr>
            <a:spLocks noGrp="1" noChangeArrowheads="1"/>
          </p:cNvSpPr>
          <p:nvPr>
            <p:ph idx="4294967295"/>
          </p:nvPr>
        </p:nvSpPr>
        <p:spPr>
          <a:xfrm>
            <a:off x="687256" y="1873796"/>
            <a:ext cx="8215313" cy="3022600"/>
          </a:xfrm>
        </p:spPr>
        <p:txBody>
          <a:bodyPr/>
          <a:lstStyle/>
          <a:p>
            <a:pPr marL="0" indent="0">
              <a:lnSpc>
                <a:spcPct val="150000"/>
              </a:lnSpc>
              <a:spcBef>
                <a:spcPct val="0"/>
              </a:spcBef>
              <a:buFont typeface="Arial" panose="020B0604020202020204" pitchFamily="34" charset="0"/>
              <a:buNone/>
            </a:pPr>
            <a:r>
              <a:rPr lang="en-US" altLang="zh-CN" sz="3200" dirty="0" smtClean="0">
                <a:solidFill>
                  <a:schemeClr val="tx1"/>
                </a:solidFill>
                <a:sym typeface="宋体" panose="02010600030101010101" pitchFamily="2" charset="-122"/>
              </a:rPr>
              <a:t>1</a:t>
            </a:r>
            <a:r>
              <a:rPr lang="en-US" altLang="zh-CN" sz="3200" dirty="0" smtClean="0">
                <a:solidFill>
                  <a:schemeClr val="tx1"/>
                </a:solidFill>
                <a:latin typeface="宋体" panose="02010600030101010101" pitchFamily="2" charset="-122"/>
                <a:sym typeface="宋体" panose="02010600030101010101" pitchFamily="2" charset="-122"/>
              </a:rPr>
              <a:t>.</a:t>
            </a:r>
            <a:r>
              <a:rPr lang="zh-CN" altLang="en-US" sz="3200" dirty="0" smtClean="0">
                <a:solidFill>
                  <a:schemeClr val="tx1"/>
                </a:solidFill>
                <a:sym typeface="宋体" panose="02010600030101010101" pitchFamily="2" charset="-122"/>
              </a:rPr>
              <a:t>这篇课文细致地描写了各具情态的笑，给人留下了难忘的印象。请说说主要人物的笑有什么不同，反映了她们怎样的性格特点。</a:t>
            </a:r>
            <a:endParaRPr lang="zh-CN" altLang="en-US" sz="3200" dirty="0" smtClean="0"/>
          </a:p>
        </p:txBody>
      </p:sp>
      <p:sp>
        <p:nvSpPr>
          <p:cNvPr id="8195" name="圆角矩形 9"/>
          <p:cNvSpPr/>
          <p:nvPr/>
        </p:nvSpPr>
        <p:spPr bwMode="auto">
          <a:xfrm>
            <a:off x="838200" y="892175"/>
            <a:ext cx="4264025" cy="663575"/>
          </a:xfrm>
          <a:prstGeom prst="roundRect">
            <a:avLst>
              <a:gd name="adj" fmla="val 16667"/>
            </a:avLst>
          </a:prstGeom>
          <a:solidFill>
            <a:srgbClr val="92D050"/>
          </a:solidFill>
          <a:ln>
            <a:noFill/>
          </a:ln>
          <a:extLst>
            <a:ext uri="{91240B29-F687-4F45-9708-019B960494DF}">
              <a14:hiddenLine xmlns:a14="http://schemas.microsoft.com/office/drawing/2010/main" w="12700">
                <a:solidFill>
                  <a:srgbClr val="000000"/>
                </a:solidFill>
                <a:bevel/>
              </a14:hiddenLine>
            </a:ext>
          </a:extLst>
        </p:spPr>
        <p:txBody>
          <a:bodyPr wrap="none" anchor="ctr"/>
          <a:lstStyle/>
          <a:p>
            <a:pPr algn="ctr" eaLnBrk="0" hangingPunct="0"/>
            <a:r>
              <a:rPr lang="zh-CN" altLang="en-US" sz="3600" b="1">
                <a:latin typeface="黑体" panose="02010609060101010101" pitchFamily="49" charset="-122"/>
                <a:ea typeface="黑体" panose="02010609060101010101" pitchFamily="49" charset="-122"/>
                <a:sym typeface="黑体" panose="02010609060101010101" pitchFamily="49" charset="-122"/>
              </a:rPr>
              <a:t>（二）赏析“笑”态</a:t>
            </a:r>
            <a:endParaRPr lang="zh-CN" altLang="en-US" sz="3600" b="1" i="1">
              <a:latin typeface="黑体" panose="02010609060101010101" pitchFamily="49" charset="-122"/>
              <a:ea typeface="黑体" panose="02010609060101010101" pitchFamily="49" charset="-122"/>
              <a:sym typeface="黑体" panose="02010609060101010101" pitchFamily="49" charset="-122"/>
            </a:endParaRPr>
          </a:p>
        </p:txBody>
      </p:sp>
      <p:pic>
        <p:nvPicPr>
          <p:cNvPr id="8196"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4502150"/>
            <a:ext cx="11903075"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46" descr="4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62975" y="3000375"/>
            <a:ext cx="3886200" cy="304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8197"/>
                                        </p:tgtEl>
                                        <p:attrNameLst>
                                          <p:attrName>style.visibility</p:attrName>
                                        </p:attrNameLst>
                                      </p:cBhvr>
                                      <p:to>
                                        <p:strVal val="visible"/>
                                      </p:to>
                                    </p:set>
                                    <p:animEffect>
                                      <p:cBhvr>
                                        <p:cTn id="7" dur="2000"/>
                                        <p:tgtEl>
                                          <p:spTgt spid="819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195"/>
                                        </p:tgtEl>
                                        <p:attrNameLst>
                                          <p:attrName>style.visibility</p:attrName>
                                        </p:attrNameLst>
                                      </p:cBhvr>
                                      <p:to>
                                        <p:strVal val="visible"/>
                                      </p:to>
                                    </p:set>
                                    <p:anim calcmode="lin" valueType="num">
                                      <p:cBhvr>
                                        <p:cTn id="12" dur="500" fill="hold"/>
                                        <p:tgtEl>
                                          <p:spTgt spid="8195"/>
                                        </p:tgtEl>
                                        <p:attrNameLst>
                                          <p:attrName>ppt_x</p:attrName>
                                        </p:attrNameLst>
                                      </p:cBhvr>
                                      <p:tavLst>
                                        <p:tav tm="0">
                                          <p:val>
                                            <p:strVal val="#ppt_x"/>
                                          </p:val>
                                        </p:tav>
                                        <p:tav tm="100000">
                                          <p:val>
                                            <p:strVal val="#ppt_x"/>
                                          </p:val>
                                        </p:tav>
                                      </p:tavLst>
                                    </p:anim>
                                    <p:anim calcmode="lin" valueType="num">
                                      <p:cBhvr>
                                        <p:cTn id="13"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194">
                                            <p:txEl>
                                              <p:pRg st="0" end="0"/>
                                            </p:txEl>
                                          </p:spTgt>
                                        </p:tgtEl>
                                        <p:attrNameLst>
                                          <p:attrName>style.visibility</p:attrName>
                                        </p:attrNameLst>
                                      </p:cBhvr>
                                      <p:to>
                                        <p:strVal val="visible"/>
                                      </p:to>
                                    </p:set>
                                    <p:anim calcmode="lin" valueType="num">
                                      <p:cBhvr>
                                        <p:cTn id="18" dur="500" fill="hold"/>
                                        <p:tgtEl>
                                          <p:spTgt spid="8194">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8194">
                                            <p:txEl>
                                              <p:pRg st="0" end="0"/>
                                            </p:txEl>
                                          </p:spTgt>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8196"/>
                                        </p:tgtEl>
                                        <p:attrNameLst>
                                          <p:attrName>style.visibility</p:attrName>
                                        </p:attrNameLst>
                                      </p:cBhvr>
                                      <p:to>
                                        <p:strVal val="visible"/>
                                      </p:to>
                                    </p:set>
                                    <p:animEffect>
                                      <p:cBhvr>
                                        <p:cTn id="23" dur="750"/>
                                        <p:tgtEl>
                                          <p:spTgt spid="8196"/>
                                        </p:tgtEl>
                                      </p:cBhvr>
                                    </p:animEffect>
                                    <p:anim calcmode="lin" valueType="num">
                                      <p:cBhvr>
                                        <p:cTn id="24" dur="750" fill="hold"/>
                                        <p:tgtEl>
                                          <p:spTgt spid="8196"/>
                                        </p:tgtEl>
                                        <p:attrNameLst>
                                          <p:attrName>ppt_x</p:attrName>
                                        </p:attrNameLst>
                                      </p:cBhvr>
                                      <p:tavLst>
                                        <p:tav tm="0">
                                          <p:val>
                                            <p:strVal val="#ppt_x"/>
                                          </p:val>
                                        </p:tav>
                                        <p:tav tm="100000">
                                          <p:val>
                                            <p:strVal val="#ppt_x"/>
                                          </p:val>
                                        </p:tav>
                                      </p:tavLst>
                                    </p:anim>
                                    <p:anim calcmode="lin" valueType="num">
                                      <p:cBhvr>
                                        <p:cTn id="25" dur="750" fill="hold"/>
                                        <p:tgtEl>
                                          <p:spTgt spid="81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utoUpdateAnimBg="0" build="p"/>
      <p:bldP spid="8195" grpId="0" bldLvl="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sp>
        <p:nvSpPr>
          <p:cNvPr id="8195" name="标题 3"/>
          <p:cNvSpPr>
            <a:spLocks noGrp="1" noChangeArrowheads="1"/>
          </p:cNvSpPr>
          <p:nvPr>
            <p:ph type="title"/>
          </p:nvPr>
        </p:nvSpPr>
        <p:spPr>
          <a:xfrm>
            <a:off x="838200" y="0"/>
            <a:ext cx="10515600" cy="822325"/>
          </a:xfrm>
        </p:spPr>
        <p:txBody>
          <a:bodyPr/>
          <a:lstStyle/>
          <a:p>
            <a:pPr marL="0" indent="0" algn="ctr" eaLnBrk="1" hangingPunct="1"/>
            <a:r>
              <a:rPr lang="zh-CN" sz="4000" dirty="0" smtClean="0">
                <a:solidFill>
                  <a:srgbClr val="262626"/>
                </a:solidFill>
                <a:sym typeface="宋体" panose="02010600030101010101" pitchFamily="2" charset="-122"/>
              </a:rPr>
              <a:t>合作</a:t>
            </a:r>
            <a:r>
              <a:rPr lang="zh-CN" sz="4000" dirty="0" smtClean="0">
                <a:solidFill>
                  <a:srgbClr val="262626"/>
                </a:solidFill>
                <a:sym typeface="宋体" panose="02010600030101010101" pitchFamily="2" charset="-122"/>
              </a:rPr>
              <a:t>探究</a:t>
            </a:r>
            <a:endParaRPr lang="zh-CN" sz="4000" dirty="0" smtClean="0">
              <a:solidFill>
                <a:srgbClr val="262626"/>
              </a:solidFill>
            </a:endParaRPr>
          </a:p>
        </p:txBody>
      </p:sp>
      <p:sp>
        <p:nvSpPr>
          <p:cNvPr id="8194" name="内容占位符 2"/>
          <p:cNvSpPr>
            <a:spLocks noGrp="1" noChangeArrowheads="1"/>
          </p:cNvSpPr>
          <p:nvPr>
            <p:ph idx="4294967295"/>
          </p:nvPr>
        </p:nvSpPr>
        <p:spPr>
          <a:xfrm>
            <a:off x="640176" y="822325"/>
            <a:ext cx="11008231" cy="5660014"/>
          </a:xfrm>
        </p:spPr>
        <p:txBody>
          <a:bodyPr>
            <a:noAutofit/>
          </a:bodyPr>
          <a:lstStyle/>
          <a:p>
            <a:pPr marL="0" indent="0">
              <a:lnSpc>
                <a:spcPct val="220000"/>
              </a:lnSpc>
              <a:spcBef>
                <a:spcPct val="0"/>
              </a:spcBef>
              <a:buFont typeface="Arial" panose="020B0604020202020204" pitchFamily="34" charset="0"/>
              <a:buNone/>
            </a:pPr>
            <a:r>
              <a:rPr lang="zh-CN" dirty="0" smtClean="0">
                <a:solidFill>
                  <a:srgbClr val="FF0000"/>
                </a:solidFill>
                <a:sym typeface="宋体" panose="02010600030101010101" pitchFamily="2" charset="-122"/>
              </a:rPr>
              <a:t>凤姐、鸳鸯</a:t>
            </a:r>
            <a:r>
              <a:rPr lang="zh-CN" dirty="0" smtClean="0">
                <a:solidFill>
                  <a:schemeClr val="tx1"/>
                </a:solidFill>
                <a:sym typeface="宋体" panose="02010600030101010101" pitchFamily="2" charset="-122"/>
              </a:rPr>
              <a:t>笑而不露：善于计谋，爱耍小手段取笑、捉弄人；</a:t>
            </a:r>
            <a:endParaRPr lang="zh-CN" dirty="0" smtClean="0">
              <a:solidFill>
                <a:schemeClr val="tx1"/>
              </a:solidFill>
            </a:endParaRPr>
          </a:p>
          <a:p>
            <a:pPr marL="0" indent="0">
              <a:lnSpc>
                <a:spcPct val="220000"/>
              </a:lnSpc>
              <a:spcBef>
                <a:spcPct val="0"/>
              </a:spcBef>
              <a:buFont typeface="Arial" panose="020B0604020202020204" pitchFamily="34" charset="0"/>
              <a:buNone/>
            </a:pPr>
            <a:r>
              <a:rPr lang="zh-CN" dirty="0" smtClean="0">
                <a:solidFill>
                  <a:srgbClr val="FF0000"/>
                </a:solidFill>
                <a:sym typeface="宋体" panose="02010600030101010101" pitchFamily="2" charset="-122"/>
              </a:rPr>
              <a:t>探春、史湘云、薛姨妈</a:t>
            </a:r>
            <a:r>
              <a:rPr lang="zh-CN" dirty="0" smtClean="0">
                <a:solidFill>
                  <a:schemeClr val="tx1"/>
                </a:solidFill>
                <a:sym typeface="宋体" panose="02010600030101010101" pitchFamily="2" charset="-122"/>
              </a:rPr>
              <a:t>自然流露：率真、爽朗、不受</a:t>
            </a:r>
            <a:r>
              <a:rPr lang="zh-CN" dirty="0" smtClean="0">
                <a:solidFill>
                  <a:schemeClr val="tx1"/>
                </a:solidFill>
                <a:sym typeface="宋体" panose="02010600030101010101" pitchFamily="2" charset="-122"/>
              </a:rPr>
              <a:t>拘束</a:t>
            </a:r>
            <a:r>
              <a:rPr lang="zh-CN" altLang="en-US" dirty="0" smtClean="0">
                <a:solidFill>
                  <a:schemeClr val="tx1"/>
                </a:solidFill>
                <a:sym typeface="宋体" panose="02010600030101010101" pitchFamily="2" charset="-122"/>
              </a:rPr>
              <a:t>；</a:t>
            </a:r>
            <a:endParaRPr lang="zh-CN" dirty="0" smtClean="0">
              <a:solidFill>
                <a:schemeClr val="tx1"/>
              </a:solidFill>
            </a:endParaRPr>
          </a:p>
          <a:p>
            <a:pPr marL="0" indent="0">
              <a:lnSpc>
                <a:spcPct val="220000"/>
              </a:lnSpc>
              <a:spcBef>
                <a:spcPct val="0"/>
              </a:spcBef>
              <a:buFont typeface="Arial" panose="020B0604020202020204" pitchFamily="34" charset="0"/>
              <a:buNone/>
            </a:pPr>
            <a:r>
              <a:rPr lang="zh-CN" dirty="0" smtClean="0">
                <a:solidFill>
                  <a:srgbClr val="FF0000"/>
                </a:solidFill>
                <a:sym typeface="宋体" panose="02010600030101010101" pitchFamily="2" charset="-122"/>
              </a:rPr>
              <a:t>林黛玉</a:t>
            </a:r>
            <a:r>
              <a:rPr lang="zh-CN" dirty="0" smtClean="0">
                <a:solidFill>
                  <a:schemeClr val="tx1"/>
                </a:solidFill>
                <a:sym typeface="宋体" panose="02010600030101010101" pitchFamily="2" charset="-122"/>
              </a:rPr>
              <a:t>的笑极力控制：反映出含蓄、有教养而又谨慎；</a:t>
            </a:r>
            <a:r>
              <a:rPr lang="zh-CN" dirty="0" smtClean="0">
                <a:sym typeface="宋体" panose="02010600030101010101" pitchFamily="2" charset="-122"/>
              </a:rPr>
              <a:t>宝玉</a:t>
            </a:r>
            <a:r>
              <a:rPr lang="zh-CN" dirty="0" smtClean="0">
                <a:solidFill>
                  <a:schemeClr val="tx1"/>
                </a:solidFill>
                <a:sym typeface="宋体" panose="02010600030101010101" pitchFamily="2" charset="-122"/>
              </a:rPr>
              <a:t>笑时钻到贾母的怀里：反映出天真、孩子气；</a:t>
            </a:r>
            <a:endParaRPr lang="zh-CN" dirty="0" smtClean="0">
              <a:solidFill>
                <a:schemeClr val="tx1"/>
              </a:solidFill>
            </a:endParaRPr>
          </a:p>
          <a:p>
            <a:pPr marL="0" indent="0">
              <a:lnSpc>
                <a:spcPct val="220000"/>
              </a:lnSpc>
              <a:spcBef>
                <a:spcPct val="0"/>
              </a:spcBef>
              <a:buFont typeface="Arial" panose="020B0604020202020204" pitchFamily="34" charset="0"/>
              <a:buNone/>
            </a:pPr>
            <a:r>
              <a:rPr lang="zh-CN" dirty="0" smtClean="0">
                <a:solidFill>
                  <a:srgbClr val="FF0000"/>
                </a:solidFill>
                <a:sym typeface="宋体" panose="02010600030101010101" pitchFamily="2" charset="-122"/>
              </a:rPr>
              <a:t>惜春</a:t>
            </a:r>
            <a:r>
              <a:rPr lang="zh-CN" dirty="0" smtClean="0">
                <a:solidFill>
                  <a:schemeClr val="tx1"/>
                </a:solidFill>
                <a:sym typeface="宋体" panose="02010600030101010101" pitchFamily="2" charset="-122"/>
              </a:rPr>
              <a:t>笑得肚子疼：反映出她娇气、孩子气；</a:t>
            </a:r>
            <a:endParaRPr lang="zh-CN" dirty="0" smtClean="0">
              <a:solidFill>
                <a:schemeClr val="tx1"/>
              </a:solidFill>
            </a:endParaRPr>
          </a:p>
          <a:p>
            <a:pPr marL="0" indent="0">
              <a:lnSpc>
                <a:spcPct val="220000"/>
              </a:lnSpc>
              <a:spcBef>
                <a:spcPct val="0"/>
              </a:spcBef>
              <a:buFont typeface="Arial" panose="020B0604020202020204" pitchFamily="34" charset="0"/>
              <a:buNone/>
            </a:pPr>
            <a:r>
              <a:rPr lang="zh-CN" dirty="0" smtClean="0">
                <a:solidFill>
                  <a:srgbClr val="FF0000"/>
                </a:solidFill>
                <a:sym typeface="宋体" panose="02010600030101010101" pitchFamily="2" charset="-122"/>
              </a:rPr>
              <a:t>贾母</a:t>
            </a:r>
            <a:r>
              <a:rPr lang="zh-CN" dirty="0" smtClean="0">
                <a:solidFill>
                  <a:schemeClr val="tx1"/>
                </a:solidFill>
                <a:sym typeface="宋体" panose="02010600030101010101" pitchFamily="2" charset="-122"/>
              </a:rPr>
              <a:t>笑得眼泪流了出来：反映出仁慈、富有同情心。</a:t>
            </a:r>
            <a:endParaRPr lang="zh-CN" dirty="0" smtClean="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pic>
        <p:nvPicPr>
          <p:cNvPr id="10242" name="图片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4463" y="4538663"/>
            <a:ext cx="11903075"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标题 3"/>
          <p:cNvSpPr>
            <a:spLocks noGrp="1" noChangeArrowheads="1"/>
          </p:cNvSpPr>
          <p:nvPr>
            <p:ph type="title"/>
          </p:nvPr>
        </p:nvSpPr>
        <p:spPr>
          <a:xfrm>
            <a:off x="838200" y="0"/>
            <a:ext cx="10515600" cy="822325"/>
          </a:xfrm>
        </p:spPr>
        <p:txBody>
          <a:bodyPr/>
          <a:lstStyle/>
          <a:p>
            <a:pPr marL="0" indent="0" algn="ctr" eaLnBrk="1" hangingPunct="1"/>
            <a:r>
              <a:rPr lang="zh-CN" sz="4000" smtClean="0">
                <a:solidFill>
                  <a:srgbClr val="262626"/>
                </a:solidFill>
                <a:sym typeface="宋体" panose="02010600030101010101" pitchFamily="2" charset="-122"/>
              </a:rPr>
              <a:t>合作探究    生成能力</a:t>
            </a:r>
            <a:endParaRPr lang="zh-CN" sz="4000" smtClean="0">
              <a:solidFill>
                <a:srgbClr val="262626"/>
              </a:solidFill>
            </a:endParaRPr>
          </a:p>
        </p:txBody>
      </p:sp>
      <p:sp>
        <p:nvSpPr>
          <p:cNvPr id="9219" name="内容占位符 2"/>
          <p:cNvSpPr>
            <a:spLocks noGrp="1" noChangeArrowheads="1"/>
          </p:cNvSpPr>
          <p:nvPr>
            <p:ph idx="4294967295"/>
          </p:nvPr>
        </p:nvSpPr>
        <p:spPr>
          <a:xfrm>
            <a:off x="640662" y="1296987"/>
            <a:ext cx="8299450" cy="922338"/>
          </a:xfrm>
        </p:spPr>
        <p:txBody>
          <a:bodyPr/>
          <a:lstStyle/>
          <a:p>
            <a:pPr marL="0" indent="0">
              <a:lnSpc>
                <a:spcPct val="150000"/>
              </a:lnSpc>
              <a:spcBef>
                <a:spcPct val="0"/>
              </a:spcBef>
              <a:buFont typeface="Arial" panose="020B0604020202020204" pitchFamily="34" charset="0"/>
              <a:buNone/>
            </a:pPr>
            <a:r>
              <a:rPr lang="en-US" altLang="zh-CN" sz="3200" dirty="0" smtClean="0">
                <a:solidFill>
                  <a:schemeClr val="tx1"/>
                </a:solidFill>
                <a:latin typeface="宋体" panose="02010600030101010101" pitchFamily="2" charset="-122"/>
                <a:sym typeface="宋体" panose="02010600030101010101" pitchFamily="2" charset="-122"/>
              </a:rPr>
              <a:t>   </a:t>
            </a:r>
            <a:r>
              <a:rPr lang="en-US" altLang="zh-CN" sz="3200" dirty="0" smtClean="0">
                <a:solidFill>
                  <a:schemeClr val="tx1"/>
                </a:solidFill>
                <a:sym typeface="宋体" panose="02010600030101010101" pitchFamily="2" charset="-122"/>
              </a:rPr>
              <a:t>2</a:t>
            </a:r>
            <a:r>
              <a:rPr lang="en-US" altLang="zh-CN" sz="3200" dirty="0" smtClean="0">
                <a:solidFill>
                  <a:schemeClr val="tx1"/>
                </a:solidFill>
                <a:latin typeface="宋体" panose="02010600030101010101" pitchFamily="2" charset="-122"/>
                <a:sym typeface="宋体" panose="02010600030101010101" pitchFamily="2" charset="-122"/>
              </a:rPr>
              <a:t>.</a:t>
            </a:r>
            <a:r>
              <a:rPr lang="zh-CN" altLang="en-US" sz="3200" dirty="0" smtClean="0">
                <a:solidFill>
                  <a:schemeClr val="tx1"/>
                </a:solidFill>
                <a:sym typeface="宋体" panose="02010600030101010101" pitchFamily="2" charset="-122"/>
              </a:rPr>
              <a:t>描写这些“笑”态有什么作用？</a:t>
            </a:r>
            <a:endParaRPr lang="zh-CN" altLang="en-US" sz="3200" dirty="0" smtClean="0"/>
          </a:p>
        </p:txBody>
      </p:sp>
      <p:pic>
        <p:nvPicPr>
          <p:cNvPr id="10245" name="Picture 4" descr="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88" y="2284412"/>
            <a:ext cx="3014663" cy="263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10246" name="Picture 23" descr="6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3788567"/>
            <a:ext cx="1055687" cy="238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7" name="内容占位符 2"/>
          <p:cNvSpPr txBox="1">
            <a:spLocks noChangeArrowheads="1"/>
          </p:cNvSpPr>
          <p:nvPr/>
        </p:nvSpPr>
        <p:spPr>
          <a:xfrm>
            <a:off x="2741791" y="2219325"/>
            <a:ext cx="8934328" cy="4422775"/>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baseline="0">
                <a:solidFill>
                  <a:schemeClr val="tx1">
                    <a:lumMod val="65000"/>
                    <a:lumOff val="35000"/>
                  </a:schemeClr>
                </a:solidFill>
                <a:latin typeface="Times New Roman" panose="02020603050405020304" pitchFamily="18" charset="0"/>
                <a:ea typeface="黑体" panose="02010609060101010101" pitchFamily="49" charset="-122"/>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baseline="0">
                <a:solidFill>
                  <a:schemeClr val="tx1">
                    <a:lumMod val="65000"/>
                    <a:lumOff val="35000"/>
                  </a:schemeClr>
                </a:solidFill>
                <a:latin typeface="Times New Roman" panose="02020603050405020304" pitchFamily="18" charset="0"/>
                <a:ea typeface="黑体" panose="020106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200000"/>
              </a:lnSpc>
              <a:spcBef>
                <a:spcPct val="0"/>
              </a:spcBef>
              <a:spcAft>
                <a:spcPts val="0"/>
              </a:spcAft>
              <a:buFont typeface="Arial" panose="020B0604020202020204" pitchFamily="34" charset="0"/>
              <a:buNone/>
            </a:pPr>
            <a:r>
              <a:rPr lang="zh-CN" sz="3200" dirty="0" smtClean="0">
                <a:solidFill>
                  <a:srgbClr val="FF0000"/>
                </a:solidFill>
                <a:sym typeface="宋体" panose="02010600030101010101" pitchFamily="2" charset="-122"/>
              </a:rPr>
              <a:t>明确：</a:t>
            </a:r>
            <a:r>
              <a:rPr lang="zh-CN" sz="3200" dirty="0" smtClean="0">
                <a:solidFill>
                  <a:schemeClr val="tx1"/>
                </a:solidFill>
                <a:sym typeface="宋体" panose="02010600030101010101" pitchFamily="2" charset="-122"/>
              </a:rPr>
              <a:t>众人的笑各具情态，惟妙惟肖，作者通过细节描写，巧妙地表现了他们各自的身份地位、年龄、性格特征和体质特点。描绘了一幅封建规范森严，长幼尊卑有序的封建社会的透视图，也从侧面表现了刘姥姥演技的高超。</a:t>
            </a:r>
            <a:endParaRPr lang="zh-CN" sz="3200" dirty="0" smtClean="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0245"/>
                                        </p:tgtEl>
                                        <p:attrNameLst>
                                          <p:attrName>style.visibility</p:attrName>
                                        </p:attrNameLst>
                                      </p:cBhvr>
                                      <p:to>
                                        <p:strVal val="visible"/>
                                      </p:to>
                                    </p:set>
                                    <p:animEffect>
                                      <p:cBhvr>
                                        <p:cTn id="7" dur="2000"/>
                                        <p:tgtEl>
                                          <p:spTgt spid="10245"/>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10246"/>
                                        </p:tgtEl>
                                        <p:attrNameLst>
                                          <p:attrName>style.visibility</p:attrName>
                                        </p:attrNameLst>
                                      </p:cBhvr>
                                      <p:to>
                                        <p:strVal val="visible"/>
                                      </p:to>
                                    </p:set>
                                    <p:animEffect>
                                      <p:cBhvr>
                                        <p:cTn id="11" dur="1000"/>
                                        <p:tgtEl>
                                          <p:spTgt spid="10246"/>
                                        </p:tgtEl>
                                      </p:cBhvr>
                                    </p:animEffect>
                                    <p:anim calcmode="lin" valueType="num">
                                      <p:cBhvr>
                                        <p:cTn id="12" dur="1000" fill="hold"/>
                                        <p:tgtEl>
                                          <p:spTgt spid="10246"/>
                                        </p:tgtEl>
                                        <p:attrNameLst>
                                          <p:attrName>ppt_x</p:attrName>
                                        </p:attrNameLst>
                                      </p:cBhvr>
                                      <p:tavLst>
                                        <p:tav tm="0">
                                          <p:val>
                                            <p:strVal val="#ppt_x"/>
                                          </p:val>
                                        </p:tav>
                                        <p:tav tm="100000">
                                          <p:val>
                                            <p:strVal val="#ppt_x"/>
                                          </p:val>
                                        </p:tav>
                                      </p:tavLst>
                                    </p:anim>
                                    <p:anim calcmode="lin" valueType="num">
                                      <p:cBhvr>
                                        <p:cTn id="13" dur="1000" fill="hold"/>
                                        <p:tgtEl>
                                          <p:spTgt spid="10246"/>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nodeType="afterEffect">
                                  <p:stCondLst>
                                    <p:cond delay="0"/>
                                  </p:stCondLst>
                                  <p:childTnLst>
                                    <p:set>
                                      <p:cBhvr>
                                        <p:cTn id="16" dur="1" fill="hold">
                                          <p:stCondLst>
                                            <p:cond delay="0"/>
                                          </p:stCondLst>
                                        </p:cTn>
                                        <p:tgtEl>
                                          <p:spTgt spid="10242"/>
                                        </p:tgtEl>
                                        <p:attrNameLst>
                                          <p:attrName>style.visibility</p:attrName>
                                        </p:attrNameLst>
                                      </p:cBhvr>
                                      <p:to>
                                        <p:strVal val="visible"/>
                                      </p:to>
                                    </p:set>
                                    <p:animEffect>
                                      <p:cBhvr>
                                        <p:cTn id="17" dur="750"/>
                                        <p:tgtEl>
                                          <p:spTgt spid="10242"/>
                                        </p:tgtEl>
                                      </p:cBhvr>
                                    </p:animEffect>
                                    <p:anim calcmode="lin" valueType="num">
                                      <p:cBhvr>
                                        <p:cTn id="18" dur="750" fill="hold"/>
                                        <p:tgtEl>
                                          <p:spTgt spid="10242"/>
                                        </p:tgtEl>
                                        <p:attrNameLst>
                                          <p:attrName>ppt_x</p:attrName>
                                        </p:attrNameLst>
                                      </p:cBhvr>
                                      <p:tavLst>
                                        <p:tav tm="0">
                                          <p:val>
                                            <p:strVal val="#ppt_x"/>
                                          </p:val>
                                        </p:tav>
                                        <p:tav tm="100000">
                                          <p:val>
                                            <p:strVal val="#ppt_x"/>
                                          </p:val>
                                        </p:tav>
                                      </p:tavLst>
                                    </p:anim>
                                    <p:anim calcmode="lin" valueType="num">
                                      <p:cBhvr>
                                        <p:cTn id="19" dur="750" fill="hold"/>
                                        <p:tgtEl>
                                          <p:spTgt spid="1024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circle(in)">
                                      <p:cBhvr>
                                        <p:cTn id="2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sp>
        <p:nvSpPr>
          <p:cNvPr id="11268" name="标题 3"/>
          <p:cNvSpPr>
            <a:spLocks noGrp="1" noChangeArrowheads="1"/>
          </p:cNvSpPr>
          <p:nvPr>
            <p:ph type="title"/>
          </p:nvPr>
        </p:nvSpPr>
        <p:spPr>
          <a:xfrm>
            <a:off x="838200" y="69850"/>
            <a:ext cx="10515600" cy="822325"/>
          </a:xfrm>
        </p:spPr>
        <p:txBody>
          <a:bodyPr/>
          <a:lstStyle/>
          <a:p>
            <a:pPr marL="0" indent="0" algn="ctr" eaLnBrk="1" hangingPunct="1"/>
            <a:r>
              <a:rPr lang="zh-CN" sz="4000" dirty="0" smtClean="0">
                <a:solidFill>
                  <a:srgbClr val="262626"/>
                </a:solidFill>
                <a:sym typeface="宋体" panose="02010600030101010101" pitchFamily="2" charset="-122"/>
              </a:rPr>
              <a:t>合作</a:t>
            </a:r>
            <a:r>
              <a:rPr lang="zh-CN" sz="4000" dirty="0" smtClean="0">
                <a:solidFill>
                  <a:srgbClr val="262626"/>
                </a:solidFill>
                <a:sym typeface="宋体" panose="02010600030101010101" pitchFamily="2" charset="-122"/>
              </a:rPr>
              <a:t>探究</a:t>
            </a:r>
            <a:endParaRPr lang="zh-CN" sz="4000" dirty="0" smtClean="0">
              <a:solidFill>
                <a:srgbClr val="262626"/>
              </a:solidFill>
            </a:endParaRPr>
          </a:p>
        </p:txBody>
      </p:sp>
      <p:sp>
        <p:nvSpPr>
          <p:cNvPr id="12290" name="内容占位符 2"/>
          <p:cNvSpPr>
            <a:spLocks noGrp="1" noChangeArrowheads="1"/>
          </p:cNvSpPr>
          <p:nvPr>
            <p:ph idx="4294967295"/>
          </p:nvPr>
        </p:nvSpPr>
        <p:spPr>
          <a:xfrm>
            <a:off x="535827" y="2288224"/>
            <a:ext cx="6169025" cy="3587750"/>
          </a:xfrm>
        </p:spPr>
        <p:txBody>
          <a:bodyPr/>
          <a:lstStyle/>
          <a:p>
            <a:pPr marL="0" indent="0" algn="just">
              <a:lnSpc>
                <a:spcPct val="150000"/>
              </a:lnSpc>
              <a:spcBef>
                <a:spcPct val="0"/>
              </a:spcBef>
              <a:buFont typeface="Arial" panose="020B0604020202020204" pitchFamily="34" charset="0"/>
              <a:buNone/>
            </a:pPr>
            <a:r>
              <a:rPr lang="en-US" altLang="zh-CN" dirty="0" smtClean="0">
                <a:solidFill>
                  <a:schemeClr val="tx1"/>
                </a:solidFill>
                <a:latin typeface="黑体" panose="02010609060101010101" pitchFamily="49" charset="-122"/>
                <a:sym typeface="宋体" panose="02010600030101010101" pitchFamily="2" charset="-122"/>
              </a:rPr>
              <a:t>    </a:t>
            </a:r>
            <a:r>
              <a:rPr lang="zh-CN" altLang="en-US" dirty="0" smtClean="0">
                <a:solidFill>
                  <a:schemeClr val="tx1"/>
                </a:solidFill>
                <a:latin typeface="黑体" panose="02010609060101010101" pitchFamily="49" charset="-122"/>
                <a:sym typeface="黑体" panose="02010609060101010101" pitchFamily="49" charset="-122"/>
              </a:rPr>
              <a:t>勾画出文中对刘姥姥的描写，分析刘姥姥在这场笑剧中表现出了怎样的性格特点？</a:t>
            </a:r>
            <a:endParaRPr lang="zh-CN" altLang="en-US" b="1" i="1" dirty="0" smtClean="0">
              <a:solidFill>
                <a:schemeClr val="tx1"/>
              </a:solidFill>
              <a:latin typeface="黑体" panose="02010609060101010101" pitchFamily="49" charset="-122"/>
            </a:endParaRPr>
          </a:p>
          <a:p>
            <a:pPr marL="0" indent="0" algn="just">
              <a:lnSpc>
                <a:spcPct val="150000"/>
              </a:lnSpc>
              <a:spcBef>
                <a:spcPct val="0"/>
              </a:spcBef>
              <a:buFont typeface="Arial" panose="020B0604020202020204" pitchFamily="34" charset="0"/>
              <a:buNone/>
            </a:pPr>
            <a:endParaRPr lang="zh-CN" altLang="en-US" dirty="0" smtClean="0">
              <a:latin typeface="黑体" panose="02010609060101010101" pitchFamily="49" charset="-122"/>
              <a:sym typeface="黑体" panose="02010609060101010101" pitchFamily="49" charset="-122"/>
            </a:endParaRPr>
          </a:p>
        </p:txBody>
      </p:sp>
      <p:sp>
        <p:nvSpPr>
          <p:cNvPr id="12291" name="圆角矩形 9"/>
          <p:cNvSpPr/>
          <p:nvPr/>
        </p:nvSpPr>
        <p:spPr bwMode="auto">
          <a:xfrm>
            <a:off x="779958" y="900112"/>
            <a:ext cx="4432704" cy="663575"/>
          </a:xfrm>
          <a:prstGeom prst="roundRect">
            <a:avLst>
              <a:gd name="adj" fmla="val 16667"/>
            </a:avLst>
          </a:prstGeom>
          <a:solidFill>
            <a:srgbClr val="92D050"/>
          </a:solidFill>
          <a:ln>
            <a:noFill/>
          </a:ln>
          <a:extLst>
            <a:ext uri="{91240B29-F687-4F45-9708-019B960494DF}">
              <a14:hiddenLine xmlns:a14="http://schemas.microsoft.com/office/drawing/2010/main" w="12700">
                <a:solidFill>
                  <a:srgbClr val="000000"/>
                </a:solidFill>
                <a:bevel/>
              </a14:hiddenLine>
            </a:ext>
          </a:extLst>
        </p:spPr>
        <p:txBody>
          <a:bodyPr wrap="none" anchor="ctr"/>
          <a:lstStyle/>
          <a:p>
            <a:pPr algn="ctr" eaLnBrk="0" hangingPunct="0"/>
            <a:r>
              <a:rPr lang="zh-CN" altLang="en-US" sz="3600" b="1" dirty="0">
                <a:latin typeface="黑体" panose="02010609060101010101" pitchFamily="49" charset="-122"/>
                <a:ea typeface="黑体" panose="02010609060101010101" pitchFamily="49" charset="-122"/>
                <a:sym typeface="黑体" panose="02010609060101010101" pitchFamily="49" charset="-122"/>
              </a:rPr>
              <a:t>（三）品析“笑”料</a:t>
            </a:r>
            <a:endParaRPr lang="zh-CN" altLang="en-US" sz="3600" b="1" i="1" dirty="0">
              <a:latin typeface="黑体" panose="02010609060101010101" pitchFamily="49" charset="-122"/>
              <a:ea typeface="黑体" panose="02010609060101010101" pitchFamily="49" charset="-122"/>
              <a:sym typeface="黑体" panose="02010609060101010101" pitchFamily="49" charset="-122"/>
            </a:endParaRPr>
          </a:p>
        </p:txBody>
      </p:sp>
      <p:pic>
        <p:nvPicPr>
          <p:cNvPr id="12293"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97725" y="2235200"/>
            <a:ext cx="4486275" cy="306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93"/>
                                        </p:tgtEl>
                                        <p:attrNameLst>
                                          <p:attrName>style.visibility</p:attrName>
                                        </p:attrNameLst>
                                      </p:cBhvr>
                                      <p:to>
                                        <p:strVal val="visible"/>
                                      </p:to>
                                    </p:set>
                                    <p:anim calcmode="lin" valueType="num">
                                      <p:cBhvr>
                                        <p:cTn id="7" dur="500" fill="hold"/>
                                        <p:tgtEl>
                                          <p:spTgt spid="12293"/>
                                        </p:tgtEl>
                                        <p:attrNameLst>
                                          <p:attrName>ppt_x</p:attrName>
                                        </p:attrNameLst>
                                      </p:cBhvr>
                                      <p:tavLst>
                                        <p:tav tm="0">
                                          <p:val>
                                            <p:strVal val="#ppt_x"/>
                                          </p:val>
                                        </p:tav>
                                        <p:tav tm="100000">
                                          <p:val>
                                            <p:strVal val="#ppt_x"/>
                                          </p:val>
                                        </p:tav>
                                      </p:tavLst>
                                    </p:anim>
                                    <p:anim calcmode="lin" valueType="num">
                                      <p:cBhvr>
                                        <p:cTn id="8" dur="500" fill="hold"/>
                                        <p:tgtEl>
                                          <p:spTgt spid="1229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91"/>
                                        </p:tgtEl>
                                        <p:attrNameLst>
                                          <p:attrName>style.visibility</p:attrName>
                                        </p:attrNameLst>
                                      </p:cBhvr>
                                      <p:to>
                                        <p:strVal val="visible"/>
                                      </p:to>
                                    </p:set>
                                    <p:anim calcmode="lin" valueType="num">
                                      <p:cBhvr>
                                        <p:cTn id="13" dur="500" fill="hold"/>
                                        <p:tgtEl>
                                          <p:spTgt spid="12291"/>
                                        </p:tgtEl>
                                        <p:attrNameLst>
                                          <p:attrName>ppt_x</p:attrName>
                                        </p:attrNameLst>
                                      </p:cBhvr>
                                      <p:tavLst>
                                        <p:tav tm="0">
                                          <p:val>
                                            <p:strVal val="#ppt_x"/>
                                          </p:val>
                                        </p:tav>
                                        <p:tav tm="100000">
                                          <p:val>
                                            <p:strVal val="#ppt_x"/>
                                          </p:val>
                                        </p:tav>
                                      </p:tavLst>
                                    </p:anim>
                                    <p:anim calcmode="lin" valueType="num">
                                      <p:cBhvr>
                                        <p:cTn id="14" dur="500" fill="hold"/>
                                        <p:tgtEl>
                                          <p:spTgt spid="1229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290">
                                            <p:txEl>
                                              <p:pRg st="0" end="0"/>
                                            </p:txEl>
                                          </p:spTgt>
                                        </p:tgtEl>
                                        <p:attrNameLst>
                                          <p:attrName>style.visibility</p:attrName>
                                        </p:attrNameLst>
                                      </p:cBhvr>
                                      <p:to>
                                        <p:strVal val="visible"/>
                                      </p:to>
                                    </p:set>
                                    <p:anim calcmode="lin" valueType="num">
                                      <p:cBhvr>
                                        <p:cTn id="19" dur="500" fill="hold"/>
                                        <p:tgtEl>
                                          <p:spTgt spid="12290">
                                            <p:txEl>
                                              <p:pRg st="0" end="0"/>
                                            </p:txEl>
                                          </p:spTgt>
                                        </p:tgtEl>
                                        <p:attrNameLst>
                                          <p:attrName>ppt_x</p:attrName>
                                        </p:attrNameLst>
                                      </p:cBhvr>
                                      <p:tavLst>
                                        <p:tav tm="0">
                                          <p:val>
                                            <p:strVal val="#ppt_x"/>
                                          </p:val>
                                        </p:tav>
                                        <p:tav tm="100000">
                                          <p:val>
                                            <p:strVal val="#ppt_x"/>
                                          </p:val>
                                        </p:tav>
                                      </p:tavLst>
                                    </p:anim>
                                    <p:anim calcmode="lin" valueType="num">
                                      <p:cBhvr>
                                        <p:cTn id="20" dur="500" fill="hold"/>
                                        <p:tgtEl>
                                          <p:spTgt spid="1229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ldLvl="0" autoUpdateAnimBg="0" build="p"/>
      <p:bldP spid="12291" grpId="0" bldLvl="0" animBg="1" autoUpdateAnimBg="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1444</Words>
  <Application>WPS 演示</Application>
  <PresentationFormat>宽屏</PresentationFormat>
  <Paragraphs>126</Paragraphs>
  <Slides>17</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17</vt:i4>
      </vt:variant>
    </vt:vector>
  </HeadingPairs>
  <TitlesOfParts>
    <vt:vector size="31" baseType="lpstr">
      <vt:lpstr>Arial</vt:lpstr>
      <vt:lpstr>宋体</vt:lpstr>
      <vt:lpstr>Wingdings</vt:lpstr>
      <vt:lpstr>Times New Roman</vt:lpstr>
      <vt:lpstr>黑体</vt:lpstr>
      <vt:lpstr>楷体</vt:lpstr>
      <vt:lpstr>Calibri</vt:lpstr>
      <vt:lpstr>方正古隶简体</vt:lpstr>
      <vt:lpstr>新宋体</vt:lpstr>
      <vt:lpstr>华文细黑</vt:lpstr>
      <vt:lpstr>华文楷体</vt:lpstr>
      <vt:lpstr>微软雅黑</vt:lpstr>
      <vt:lpstr>Arial Unicode MS</vt:lpstr>
      <vt:lpstr>1_自定义设计方案</vt:lpstr>
      <vt:lpstr>刘姥姥进大观园</vt:lpstr>
      <vt:lpstr>情景导入</vt:lpstr>
      <vt:lpstr>合作探究</vt:lpstr>
      <vt:lpstr>合作探究</vt:lpstr>
      <vt:lpstr>合作探究</vt:lpstr>
      <vt:lpstr>合作探究</vt:lpstr>
      <vt:lpstr>合作探究</vt:lpstr>
      <vt:lpstr>合作探究    生成能力</vt:lpstr>
      <vt:lpstr>合作探究</vt:lpstr>
      <vt:lpstr>合作探究，生成能力</vt:lpstr>
      <vt:lpstr>合作探究，生成能力</vt:lpstr>
      <vt:lpstr>课堂小结</vt:lpstr>
      <vt:lpstr>课堂小结</vt:lpstr>
      <vt:lpstr>拓展延伸    提升能力</vt:lpstr>
      <vt:lpstr>课后作业</vt:lpstr>
      <vt:lpstr>板书设计</vt:lpstr>
      <vt:lpstr>再见</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刘姥姥进大观园</dc:title>
  <dc:creator/>
  <cp:lastModifiedBy>追梦1516190509</cp:lastModifiedBy>
  <cp:revision>5</cp:revision>
  <dcterms:created xsi:type="dcterms:W3CDTF">2019-09-21T09:20:00Z</dcterms:created>
  <dcterms:modified xsi:type="dcterms:W3CDTF">2019-12-23T03:24:22Z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2052-11.1.0.9305</vt:lpwstr>
  </property>
</Properties>
</file>