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950" r:id="rId2"/>
    <p:sldId id="949" r:id="rId3"/>
    <p:sldId id="979" r:id="rId4"/>
    <p:sldId id="826" r:id="rId5"/>
    <p:sldId id="981" r:id="rId6"/>
    <p:sldId id="982" r:id="rId7"/>
    <p:sldId id="983" r:id="rId8"/>
    <p:sldId id="984" r:id="rId9"/>
    <p:sldId id="952" r:id="rId10"/>
    <p:sldId id="985" r:id="rId11"/>
    <p:sldId id="980" r:id="rId12"/>
    <p:sldId id="953" r:id="rId13"/>
    <p:sldId id="989" r:id="rId14"/>
    <p:sldId id="990" r:id="rId15"/>
    <p:sldId id="991" r:id="rId16"/>
    <p:sldId id="992" r:id="rId17"/>
    <p:sldId id="993" r:id="rId18"/>
    <p:sldId id="844" r:id="rId19"/>
    <p:sldId id="978" r:id="rId20"/>
    <p:sldId id="865" r:id="rId21"/>
    <p:sldId id="871" r:id="rId22"/>
    <p:sldId id="875" r:id="rId23"/>
    <p:sldId id="939" r:id="rId24"/>
    <p:sldId id="994" r:id="rId25"/>
    <p:sldId id="942" r:id="rId26"/>
    <p:sldId id="943" r:id="rId27"/>
    <p:sldId id="944" r:id="rId28"/>
    <p:sldId id="996" r:id="rId29"/>
    <p:sldId id="960" r:id="rId30"/>
    <p:sldId id="997" r:id="rId31"/>
    <p:sldId id="961" r:id="rId32"/>
    <p:sldId id="999" r:id="rId33"/>
    <p:sldId id="998" r:id="rId34"/>
    <p:sldId id="1003" r:id="rId35"/>
    <p:sldId id="1000" r:id="rId36"/>
    <p:sldId id="1022" r:id="rId37"/>
    <p:sldId id="1004" r:id="rId38"/>
    <p:sldId id="1005" r:id="rId39"/>
    <p:sldId id="1006" r:id="rId40"/>
    <p:sldId id="1009" r:id="rId41"/>
    <p:sldId id="1010" r:id="rId42"/>
    <p:sldId id="1012" r:id="rId43"/>
    <p:sldId id="1013" r:id="rId44"/>
    <p:sldId id="1007" r:id="rId45"/>
    <p:sldId id="1011" r:id="rId46"/>
    <p:sldId id="1015" r:id="rId47"/>
    <p:sldId id="1014" r:id="rId48"/>
    <p:sldId id="1008" r:id="rId49"/>
    <p:sldId id="1016" r:id="rId50"/>
    <p:sldId id="1017" r:id="rId51"/>
    <p:sldId id="1018" r:id="rId52"/>
    <p:sldId id="1020" r:id="rId53"/>
    <p:sldId id="1019" r:id="rId54"/>
    <p:sldId id="1021" r:id="rId55"/>
    <p:sldId id="977" r:id="rId56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164" autoAdjust="0"/>
  </p:normalViewPr>
  <p:slideViewPr>
    <p:cSldViewPr>
      <p:cViewPr varScale="1">
        <p:scale>
          <a:sx n="108" d="100"/>
          <a:sy n="108" d="100"/>
        </p:scale>
        <p:origin x="-450" y="-96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04987-94A8-4214-B387-FD5AF34F491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87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4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" Target="slide5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5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4.xml"/><Relationship Id="rId4" Type="http://schemas.openxmlformats.org/officeDocument/2006/relationships/slide" Target="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" Target="slide5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52.xml"/><Relationship Id="rId4" Type="http://schemas.openxmlformats.org/officeDocument/2006/relationships/slide" Target="slide5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高清图片\新建文件夹 (3)\3a917987ca753e45ff4927038bea59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8" t="11164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标题 2"/>
          <p:cNvSpPr txBox="1">
            <a:spLocks/>
          </p:cNvSpPr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800" kern="100" dirty="0">
                <a:latin typeface="Times New Roman"/>
                <a:ea typeface="微软雅黑" pitchFamily="34" charset="-122"/>
              </a:rPr>
              <a:t>专题十一　精准突破文言翻译中的重难点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第四章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古代诗文阅读</a:t>
            </a: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矩形 7"/>
          <p:cNvSpPr/>
          <p:nvPr/>
        </p:nvSpPr>
        <p:spPr>
          <a:xfrm>
            <a:off x="542273" y="359740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彼众我寡，击之当用奇，愿以骑见属，公以步兵居前。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542273" y="1079820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敌众我寡，攻击敌人应使用奇兵，希望率骑兵隶属你，听你指挥，你率步兵居前。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273" y="2454932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见属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273" y="3206810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金人以拐子马翼进，存中曰：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敌恃弓矢，吾有以屈之。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273" y="3926890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金军用拐子马在两翼掩护前进，杨存中说：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敌军依仗弓矢，我有使他们屈服的办法。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273" y="5273427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翼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屈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2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build="allAtOnce"/>
      <p:bldP spid="17" grpId="0" build="allAtOnce"/>
      <p:bldP spid="1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7565" y="257175"/>
            <a:ext cx="11294265" cy="605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杨存中，本名沂中，字正甫，绍兴年间高宗赐名存中，代州崞县人。绍兴元年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(1131)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，随从张俊讨伐李成。整军到豫章，杨存中率兵数千人，敌人骁将率众十万前来支援，夹河而列阵。杨存中对张俊说：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敌众我寡，攻击敌人应使用奇兵，希望率骑兵隶属你，听你指挥，你率步兵居前。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张俊听从了他的意见。杨存中夜里衔枚出西山，急驰而下攻击敌人，张俊以步兵夹攻，俘敌八千人。绍兴十一年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(1141)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，兀术耻于顺昌之败，又谋南侵。金军用拐子马在两翼掩护前进，杨存中说：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敌军依仗弓矢，我有使他们屈服的办法。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让万人手持长斧，如城墙而进，各军敲鼓呐喊，奋力出击，金军大败，退屯紫金山。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8235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693490"/>
            <a:ext cx="1129426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字彦明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。靖康初，种师道荐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德行可备劝讲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，召至京师，不欲留，赐号和靖处士。户部尚书梅执礼等人合奏：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河南布衣尹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学穷根本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，德备中和，近世招延之士无出其右者。朝廷特召，而命处士以归，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u="heavy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u="heavy" kern="100" dirty="0">
                <a:latin typeface="楷体_GB2312"/>
                <a:ea typeface="华文细黑"/>
                <a:cs typeface="楷体_GB2312"/>
              </a:rPr>
              <a:t>韬藏国器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，不为时用，未副陛下侧席求贤之意。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望特加识擢，以慰士大夫之望。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16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4372" y="660927"/>
            <a:ext cx="1107172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高宗渡江，赵鼎去位，张浚独相，上章荐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，诏以秘书郎兼说书，趣起之，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始入见就职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。时金人遣张通古、萧哲来议和，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上疏曰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臣伏见本朝有辽、金之祸，亘古未闻，中国无人，致其猾乱。今又为此议，则人心日去。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不识陛下未尝深谋而熟虑乎，抑在廷之臣不以告也？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列传一百八十七》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5036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1053530"/>
            <a:ext cx="110988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使焞韬藏国器，不为时用，未副陛下侧席求贤之意。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矩形 11"/>
          <p:cNvSpPr/>
          <p:nvPr/>
        </p:nvSpPr>
        <p:spPr>
          <a:xfrm>
            <a:off x="478582" y="1743834"/>
            <a:ext cx="110988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致使尹焞隐藏了治国才能，不能被当时的朝廷任用，不符合陛下急切求贤的本意。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582" y="3143354"/>
            <a:ext cx="110988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韬藏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，隐藏；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国器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，治国才能；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，表被动；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，动词，符合；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侧席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，急切，指坐不安稳，形容求贤心切。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2615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2273" y="856005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不识陛下未尝深谋而熟虑乎，抑在廷之臣不以告也？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9" name="矩形 18"/>
          <p:cNvSpPr/>
          <p:nvPr/>
        </p:nvSpPr>
        <p:spPr>
          <a:xfrm>
            <a:off x="542273" y="1576085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不知道是陛下未曾深入谋划仔细考虑呢，还是朝中的大臣没有把其中的利害告诉您呢？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2273" y="2958988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，不知道；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尝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，副词，曾经；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，连词，或者、还是；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，介词，把；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的宾语省略。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384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build="allAtOnce"/>
      <p:bldP spid="2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矩形 15"/>
          <p:cNvSpPr/>
          <p:nvPr/>
        </p:nvSpPr>
        <p:spPr>
          <a:xfrm>
            <a:off x="435149" y="298043"/>
            <a:ext cx="1120852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字彦明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。靖康初年，种师道推荐尹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，说他德行高尚可以安置在皇帝身边以备劝勉讲论，皇帝将他召到京城，但他不想留下，皇帝赐号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和靖处士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户部尚书梅执礼等人联合上奏：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河南平民人士尹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学问可以穷究事物的根源本质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，品德具备中正平和的特点，近年招募延揽的士人没有能够超过他的。朝廷特意征召，却只是赐号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让他回去，致使尹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隐藏了治国才能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，不能被当时的朝廷任用，不符合陛下急切求贤的本意。祈望皇上对他特别加以赏识提拔，来抚慰士大夫的愿望。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皇上没有回复。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2511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矩形 15"/>
          <p:cNvSpPr/>
          <p:nvPr/>
        </p:nvSpPr>
        <p:spPr>
          <a:xfrm>
            <a:off x="434902" y="1025219"/>
            <a:ext cx="11320609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宋高宗赵构渡江南迁，这时赵鼎已经离任，张浚独自做宰相，递上奏章举荐尹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，皇上下诏让他做秘书郎兼说书，催促他启程，尹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才入朝进见就职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。这时金国派遣张通古、萧哲来与宋朝议和，尹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上奏章说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看到本朝遭遇辽、金战祸，自古以来未曾听闻，中原地区没有能人，导致他们侵扰我国。如今又要进行和议，那么人心将一天天远离。不知道是陛下未曾深入谋划仔细考虑呢，还是朝中的大臣没有把其中的利害告诉您呢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192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7917" y="1269554"/>
            <a:ext cx="11103913" cy="3272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一轮复习，考生大都具有较强的得分点意识，且不少能把得分点翻译到位，获得不错的分数。可是一旦涉及一些关键得分点或者说翻译中的重难点，如多义实词、活用实词、陌生疑难实词及省略句等，还是不尽如人意。因此，二轮复习必须把训练重点锁定在翻译的重难点的精准突破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23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E:\高清图片\新建文件夹 (3)\6ecff2aadc8e4b7ed68a0c6ef2ed2d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3" t="3516"/>
          <a:stretch/>
        </p:blipFill>
        <p:spPr bwMode="auto">
          <a:xfrm>
            <a:off x="8294687" y="1"/>
            <a:ext cx="3895726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Ⅱ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读文答题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精细突破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timg (2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12134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12">
            <a:hlinkClick r:id="rId3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13">
            <a:hlinkClick r:id="rId4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693490"/>
            <a:ext cx="11417715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一、突破翻译重难点的前提：全面把握语境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必须强化语境意识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语境即言语环境，分为内部语境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和外部语境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社会背景、知识积累、情理事理等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。文言文中所说的语境主要是内部语境，主要是文段语境和句子语境，很少涉及像现代文阅读那样的全篇语境。文言语境在翻译中的作用，不仅仅是激活、锁定学生已有的文言文知识积累，更在于：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确定重要实词、虚词的含义，并借此判定特殊句式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尤其是无判断标志的判断句和意念被动句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，推测疑难词语含义。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2522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5675" y="452637"/>
            <a:ext cx="11236155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结合语境推断被省略的成分和代词具体指代的对象。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保证文意通顺，避免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见字生义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刻意硬译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等常见问题。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境对于翻译来说如此重要，可是在平时学习乃至考试中，学生的语境意识非常淡薄乃至没有。这其中有个客观因素，就是在考试时被翻译的语句一般放在文言文阅读题的最后，与原文相对分开了，于是考生只盯着这个句子想，即使明知翻译不通也还是硬译，就是不知道把这个句子代入原文中去读、去思考。这可能是考生普遍存在的一个坏习惯吧！因此，必须改掉这个坏习惯，真正做到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字回到词中、词回到句中、句回到段中、段回到篇中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331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9153" y="166347"/>
            <a:ext cx="11161240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把握语境的要点：外看段境，内看句境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外看段境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文言文翻译所需的语境不像现代文那么大，大多数情况下只看译句所在的段落，尤其是译句的上下文。这时，把握译句所在的段落语境的要点在于：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如是记叙性段落，重点看：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事件经过，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人物身份、性格和人物间相互关系。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如是议论性段落，先要区分观点与材料，理清段内层次关系；再要注意前后句子间的逻辑关系，如并列、因果、转折、总分等。必要时要与前或后的叙事结合起来。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820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2602" y="549474"/>
            <a:ext cx="11223676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内看句境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关注句子内部语境，要充分注意其内容和形式两方面。内容是指句子的内涵意义，要抓住句子主干成分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主谓宾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来确定；形式指句子的形式特征，如前后词语的搭配、结构是否对称等等。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另外，特别关注从人物对话中抽取出的译句的语境。从人物对话中截取语句翻译，是命题者较通行的做法，考生对这类语句的语境关注远远不够，以致出现译不准、改变原意的情况。如何关注这类语句的语境呢？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674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765498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了解说话人对话的前后语境，如是在什么样的情境下说这番话的，是对谁说的，对话之后的结果如何，等等。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关注该语句所在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中的语境，如它的前面是什么内容，后面是什么内容，说话的目的是什么。尤其是句中人称代词和省略内容，避免把说话者的人称搞错，如句中代词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本该译为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却译成了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2178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2015" y="1949003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杨沛字孔渠，冯翊万年人也。初平中，为公府令史，以牒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根据簿册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除为新郑长。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兴平末，人多饥穷，沛课民益畜干椹，阅其有余以补不足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，如此积得千余斛，藏在小仓。会太祖为兖州刺史，西迎天子，所将千余人皆无粮。过新郑，沛谒见，乃皆进干椹。太祖甚喜。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黄初中，儒雅并进，而沛本以事能见用，遂以议郎冗散里巷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选自《三国志》卷十五，有删改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6" name="矩形 5"/>
          <p:cNvSpPr/>
          <p:nvPr/>
        </p:nvSpPr>
        <p:spPr>
          <a:xfrm>
            <a:off x="522015" y="119580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阅读下面的文段，试结合语境翻译文中画线的句子。</a:t>
            </a: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5236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8582" y="366700"/>
            <a:ext cx="1116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兴平末，人多饥穷，沛课民益畜干椹，阅其有余以补不足。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478582" y="1053530"/>
            <a:ext cx="1116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兴平末年，百姓多饥饿穷困，杨沛督促百姓多蓄积干椹，让百姓卖掉多余的干椹给官府来补充官仓的不足。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582" y="2358182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课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，大意对。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582" y="3147107"/>
            <a:ext cx="1116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黄初中，儒雅并进，而沛本以事能见用，遂以议郎冗散里巷。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3833267"/>
            <a:ext cx="1116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pc="-5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spc="-5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黄初年间，儒雅之士都能得到升迁和重用，而杨沛本来就是凭借做事能力强而被重用，这时他竟然只以议郎一类的闲职赋闲在里巷中。</a:t>
            </a:r>
            <a:endParaRPr lang="zh-CN" altLang="zh-CN" sz="1050" kern="100" spc="-5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5213102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见用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冗散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，大意对。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9451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10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693490"/>
            <a:ext cx="11520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阅读下面的文段，试结合语境翻译文中画线的句子。</a:t>
            </a: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灵邱之丈人善养蜂，岁收蜜数百斛，蜡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指蜂蜡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称之，于是其富比封建君焉。丈人卒，其子继之，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未期月，蜂有举族去者，弗恤也。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岁余去且半，又岁余尽去。其家遂贫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选自刘基《灵邱丈人》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3357786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不满一月，有的蜜蜂就整个族群离开了，他没有对此忧虑不安。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088445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举族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恤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；省略句，补出主语。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51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08635" y="121334"/>
            <a:ext cx="1153189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二、精细突破重难点的方法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208635" y="802099"/>
            <a:ext cx="1164721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疑难实词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善于推断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在翻译过程中总是会碰到一些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拦路虎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，它们主要是一些疑难实词。这些实词主要有两类：一类是较难确定的多义实词，另一类是很陌生的实词。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对于多义实词，唯一的办法就是在语境中推断，即联系上下文准确理解。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请看下例：翻译文段中画线的句子。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封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大夫方君讳祈宜，字亦桓，歙县人也。方氏自君之曾祖、祖、父皆业贾于楚中。君年十八，其祖年老家居，父不欲远离，而君之兄祈昌方入郡庠为弟子。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君虽天资颖异，而以远业需经理甚急，不得已而之楚游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选自刘大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櫆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《封大夫方君传》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997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1046" y="333450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封，即诰封，对五品以上官员及其先代和妻室以皇帝的诰命赠予爵位名号。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是得分点，最关键的是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字在文言文中经常出现，有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等义项，此句中不少考生会不假思索地译为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，这是不看语境之故。从上文看，方君上三辈都在楚中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业贾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做生意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，而父亲、哥哥又不能到楚地打理生意，方君没有办法才到楚地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，确切地讲不是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。接下来就可以得知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远方的生意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，而不是考生误译的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远大的事业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遥远的家业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0104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高清图片\新建文件夹 (3)\fbf0ce955070b84682b4358c5384da9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3" t="3347"/>
          <a:stretch/>
        </p:blipFill>
        <p:spPr bwMode="auto">
          <a:xfrm>
            <a:off x="8294686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Ⅰ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把脉学情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准确诊断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2106" y="1081424"/>
            <a:ext cx="1105073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多义实词所需语境一般不会太远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指跨段落的语境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，只在所在译句的上下几行文字中。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在结合语境确定该义项后还可以把该义项代入原句中，看是否合乎上下文的情理和事理等。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7394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019226"/>
            <a:ext cx="11520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阅岁，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赵公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，传主赵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徙通判宜州。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卒有杀人当死者，方系狱，病瘫未溃。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公使医疗之，得不瘐死。会赦以免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选自苏轼《赵清献公神道碑》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334566" y="3740497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有个杀人被判死罪的士卒，正关押在牢狱里，生病瘫痪了，身体还未溃烂。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5005692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，判罪；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系狱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；定语后置句。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07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05991" y="427936"/>
            <a:ext cx="11520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刘玄佐，滑州匡城人。玄佐贵，母尚在，贤妇人也。常月织纯一端，示不忘本。数教敕玄佐尽臣节。见县令走廷中白事，退，戒曰：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长吏恐惧卑甚，吾思而父吏于县，亦当尔。而居高当之，可安乎？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玄佐感悟，故待下益加礼。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选自《新唐书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列传第一百三十九》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305991" y="3690967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长吏恐惧而十分谦卑，我想到你父亲在县里做官，也应当是这个样子。你高高在上地面对下属，心里能够安宁吗？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5991" y="5028170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，大意对。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1854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578" y="166347"/>
            <a:ext cx="11305256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对于陌生实词，要借助字形推断、邻字推断、对称推断、联想推断、语境推断等多种方法推断其义。请看下例：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刘承规本名承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，以久疾羸瘵，上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为取道家易名度厄之义，改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珪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选自《宋史》卷四六六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如要翻译上句，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羸瘵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一词极其陌生，是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拦路虎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。这时可用字形推断法，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是形声字，从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旁，可推知与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有关；也可用邻字推断，如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衰弱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紧随其后，应为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积久成病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意。因此，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义，在句中译为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需要注意的是：几乎每道翻译题，都有这样极其陌生的实词，对此，千万不要慌张，要坚信借助学过的多种推断方法一定能推断出来。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9798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566" y="5819088"/>
            <a:ext cx="856895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囊橐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穷治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765498"/>
            <a:ext cx="11520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擢敷文阁直学士，移知明州、沿海制置使。初，海寇以赂通郡胥吏，吏反为之用，匿其踪迹，贼遂大炽，商舶不通。子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潚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以礼延土豪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，俾率郡胥分道入海，告之曰：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用命者有厚赏，不则杀无贷。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胥众震恐，争指贼处，悉禽获。凡豪猾为贼囊橐者，穷治之，海道遂平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潚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11" name="矩形 10"/>
          <p:cNvSpPr/>
          <p:nvPr/>
        </p:nvSpPr>
        <p:spPr>
          <a:xfrm>
            <a:off x="334566" y="4514106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群吏震惊恐慌，抢着指明海盗所在，海盗都被擒获。对于强横狡诈窝藏海盗的人，赵子潚都加以彻底查办，海道最终得以畅通。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06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build="allAtOnce"/>
      <p:bldP spid="11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2886" y="617290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6.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壬申，余游北，见良乡题壁诗，风格清美，末署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篁村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二字，心钦迟之，不知何许人，和韵墨其后。忽忽十余稔，两诗俱忘。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39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丙戌秋，扬州太守劳公来，诵壁间句琅琅然，曰：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宗发宰大兴时，供张良乡，见店家翁方</a:t>
            </a:r>
            <a:r>
              <a:rPr lang="zh-CN" altLang="zh-CN" sz="2800" u="heavy" kern="100" dirty="0">
                <a:latin typeface="Times New Roman"/>
                <a:ea typeface="华文细黑"/>
                <a:cs typeface="宋体"/>
              </a:rPr>
              <a:t>塓</a:t>
            </a:r>
            <a:r>
              <a:rPr lang="zh-CN" altLang="zh-CN" sz="2800" u="heavy" kern="100" dirty="0">
                <a:latin typeface="楷体_GB2312"/>
                <a:ea typeface="华文细黑"/>
                <a:cs typeface="楷体_GB2312"/>
              </a:rPr>
              <a:t>馆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，篁村原倡与子诗将次就圬。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宗发爱之，苦禁之。店翁诡谢曰：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公命勿圬是也。第少顷制府过，见之，保无嗔否？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宗发窃意制府方公故诗人，盍抄呈之，探其意。制府果喜曰：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好诗也，勿</a:t>
            </a:r>
            <a:r>
              <a:rPr lang="zh-CN" altLang="zh-CN" sz="2800" kern="100" dirty="0">
                <a:latin typeface="Times New Roman"/>
                <a:ea typeface="华文细黑"/>
                <a:cs typeface="宋体"/>
              </a:rPr>
              <a:t>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今宗发离北路又四年，两诗之存亡未可知。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</a:t>
            </a:r>
            <a:endParaRPr lang="zh-CN" altLang="zh-CN" sz="2800" kern="100" spc="8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467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7198" y="693490"/>
            <a:ext cx="113855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劳公意，稽首祝延之。不意方公以尊官大府而爱才若是，亟录所诵存集中，夸于人，道失物复得。然卒不知篁村为何许人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选自袁枚《篁村题壁记》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" name="矩形 4"/>
          <p:cNvSpPr/>
          <p:nvPr/>
        </p:nvSpPr>
        <p:spPr>
          <a:xfrm>
            <a:off x="407198" y="2756322"/>
            <a:ext cx="113868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我在大兴做县宰的时候，在良乡供设帷帐迎接上官，看见店家老人正在粉刷客馆，篁村的原诗和你的和诗将依次被涂抹掉。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198" y="4157724"/>
            <a:ext cx="113868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供张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宋体"/>
              </a:rPr>
              <a:t>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将次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就圬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516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6852" y="870624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活用实词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语法语境双重把握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文言文中词类活用很普遍，在高考翻译中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现身率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也越来越高。准确识别活用实词是翻译中的一个难点。过去，我们一直强调要依据语法分析准确判断，如名词活用为动词，有多种语法特征：两个名词连用，其一必活用为动词；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前或后的名词必活用为动词；等等。语法分析固然需要，但现在更强调在语境中判断，即更多的是从语义角度判断，要结合人物关系及前后的内容判断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0420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62816" y="765498"/>
            <a:ext cx="1083299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请看《过秦论》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外连衡而斗诸侯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字，是作使动词呢，还是作一般动词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同诸侯争斗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？这其中不单单是从语法上判断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看作不及物动词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，更要从语义上确定。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外连衡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是说秦国采取的一种离间六国从而各个击破的策略，所以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字自然是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使诸侯国间相互争斗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因此，判断实词是否活用，一要依据语法分析，二要结合语境联系语意。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9438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4814" y="608782"/>
            <a:ext cx="11405941" cy="61985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7.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239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将为穹谷、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嵁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岩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、渊池于郊邑之中，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则必辇山石，沟涧壑，陵绝险阻，疲极人力，乃可以有为也。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而求天作地生之状，咸无得焉。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逸其人，因其地，全其天，昔之所难，今于是乎在。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7239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永州实惟九疑之麓，其始度土者，环山为城。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有石焉，翳于奥草；有泉焉，伏于土涂。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蛇虺之所蟠，狸鼠之所游，茂树恶木，嘉葩毒卉，乱杂而争植，号为秽墟。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韦公之来既逾月，理甚无事，望其地，且异之。乃作栋宇，以为观游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选自柳宗元《永州韦使君新堂记》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嵁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岩：峭壁。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630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6574" y="69883"/>
            <a:ext cx="1138558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阅读下面的文段，翻译文中画线的句子。</a:t>
            </a:r>
          </a:p>
        </p:txBody>
      </p:sp>
      <p:sp>
        <p:nvSpPr>
          <p:cNvPr id="6" name="矩形 5"/>
          <p:cNvSpPr/>
          <p:nvPr/>
        </p:nvSpPr>
        <p:spPr>
          <a:xfrm>
            <a:off x="386574" y="768684"/>
            <a:ext cx="113855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耿秉字伯初，有伟体，腰带八围。博通书记，能说《司马兵法》，尤好将帅之略。以父任为郎，教上言兵事。常以中国虚费，边陲不宁，其患专在匈奴。以战去战，盛王之道。显宗既有志北伐，阴然其言。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永平中，召诣省闼，问前后所上便宜方略，遂见亲幸。每公卿会议，常引秉上殿，访以边事，多简帝心。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十五年，拜驸马都尉。建元初年，拜度辽将军。章和二年，复拜征西将军，副车骑将军窦宪击北匈奴，大破之。封秉美阳侯，食邑三千户。永元二年，代桓虞为光禄勋。明年夏卒，时年五十余。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长子冲嗣。及窦宪败，以秉窦氏党，国除。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选自《后汉书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耿秉传》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253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2209721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，名词活用为动词；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疲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，使动用法；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险阻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，形容词活用为名词。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213817"/>
            <a:ext cx="1152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则必辇山石，沟涧壑，陵绝险阻，疲极人力，乃可以有为也。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334566" y="913577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就必须用车子运来山石，开凿山涧沟壑，跨越险峻的地方，使老百姓耗尽人力财力，才能够建造出来。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5503651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逸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3478589"/>
            <a:ext cx="1152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逸其人，因其地，全其天，昔之所难，今于是乎在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198669"/>
            <a:ext cx="1152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既要使百姓过得安逸舒适，又可顺应地形，且能保持天然之态，这种在过去很难办到的事情，现在在这里出现了。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932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0" grpId="0" build="allAtOnce"/>
      <p:bldP spid="13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2410634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翳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土涂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，被动句式。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909514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有石焉，翳于奥草；有泉焉，伏于土涂。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334566" y="1629594"/>
            <a:ext cx="1152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spc="-5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这里有山石，却被茂密的草丛遮蔽着；有清泉，却为污泥所埋没。</a:t>
            </a:r>
            <a:endParaRPr lang="zh-CN" altLang="zh-CN" sz="1050" kern="100" spc="-5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23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2410" y="226422"/>
            <a:ext cx="11272852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想要在城郊或者城中建造出像幽谷、峭壁、深渊等自然景致，就必须用车子运来山石，开凿山涧沟壑，跨越险峻的地方，使老百姓耗尽人力财力，才能够建造出来。但如要追求那自然生成的风貌，最终是无法办到的。既要使百姓过得安逸舒适，又可顺应地形，且能保持天然之态，这种在过去很难办到的事情，现在在这里出现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州实际是九嶷山的余脉，那些最初在这里测量规划的人，围着山头修筑了永州城。这里有山石，却被茂密的草丛遮蔽着；有清泉，却为污泥所埋没。成了毒蛇盘伏，狸鼠出没的地方。嘉树和恶木，鲜花和毒草，混杂一处，竞相疯长。因此永州被称为荒凉秽废的地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04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22046" y="1269554"/>
            <a:ext cx="11050733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韦公到永州做刺史，已过一个月，政事治理得很出色，社会平安无事。他望着这块土地，感到它很不平常。于是在那里修筑房屋厅堂，作为参观游览的地方。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47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2410" y="60555"/>
            <a:ext cx="11272852" cy="64561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8.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1437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边归谠，字安正，幽州蓟人。初，历礼部、刑部二侍郎。时史弘肇怙权专杀，闾里告讦成风。归谠言曰：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迩来有匿名书及言风闻事，构害善良，有伤风化，遂使贪吏得以报复私怨，谗夫得以肆其虚诞。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请明行条制，禁遏诬罔。凡有披论，具陈姓名。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其匿名书及风闻事者并望止绝。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论者韪之。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归谠虽号廉直，而性刚介，言多忤物。显德三年冬，大宴广德殿，归谠酒酣，扬袂言曰：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至于一杯而已。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世宗命黄门扶出之。归谠回顾曰：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陛下何不决杀赵守微。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守微者，本村民，因献策擢拾遗，有妻复娶，又言涉指斥，坐决杖配流，故归谠语及之。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翌日，伏阁请罪，诏释之，仍于阁门复饮数爵，以愧其心。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卷二十一》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517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7897" y="2906001"/>
            <a:ext cx="1140594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诬罔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，动词活用为名词；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，揭发；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具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，详细；句意对。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897" y="808931"/>
            <a:ext cx="1140594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请明行条制，禁遏诬罔。凡有披论，具陈姓名。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377897" y="1557586"/>
            <a:ext cx="1140594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请皇上明确地实行法令条例，禁止诬告造谣的行为。凡是有揭发议论的，要详细地说明姓名。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55511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816713"/>
            <a:ext cx="1129301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翌日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，第二日；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，原谅、宽恕；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饮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饮；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愧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惭愧；句意对。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765498"/>
            <a:ext cx="1129301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翌日，伏阁请罪，诏释之，仍于阁门复饮数爵，以愧其心。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1485578"/>
            <a:ext cx="1129301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第二天，边归谠伏在皇帝的阁前请罪，皇上下诏原谅了他，让他在阁门前又喝了好几杯酒，来使他内心感到惭愧。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3499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477466"/>
            <a:ext cx="11272852" cy="53026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边归谠，字安正，幽州蓟人。后汉初年，担任礼部、刑部二侍郎。当时史弘肇依仗权势独自掌握生杀大权，乡里盛行揭发诬告的风气。边归谠上书说：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近来有人匿名写传闻和道听途说的事，这样做陷害了善良温厚的人，有损风俗教化，会让贪官污吏得以报复私人的积怨，陷害他人的人得以任意夸大虚无荒诞的事情。请皇上明确地实行法令条例，禁止诬告造谣的行为。凡是有揭发议论的，要详细地说明姓名。那些通过匿名写传闻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希望您能阻止杜绝。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议论的人都认为他说得对。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0290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693490"/>
            <a:ext cx="1127285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边归谠虽然廉洁耿直，但是性格刚烈狷介，说话常常冒犯他人。显德三年冬天，皇上在广德殿大摆筵席，边归谠喝酒喝醉了，挥着衣袖说：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只是喝了一杯而已。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世宗叫宦官扶他出去。边归谠回头说：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陛下您为什么不杀了赵守微？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守微，本来只是一个村民，因为为世宗献策而被提拔为拾遗，他有妻子又再娶妻，说话又涉嫌指斥朝士，被判处了杖刑并被流放，因此边归谠说到了他。第二天，边归谠伏在皇帝的阁前请罪，皇上下诏原谅了他，让他在阁门前又喝了好几杯酒，来使他内心感到惭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8709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6354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0016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6521" y="117426"/>
            <a:ext cx="11385581" cy="649733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省略句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联系语境，增加成分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特殊句式有多种，在近年的高考中，省略句成为考查最多的特殊句式。可是不少考生对此重视不够，在翻译中只是满足于字字落实，对省略成分缺少足够的分析，导致译出的语句不通不顺，自然难以得到满意的分数。要解决这一难点，需要做好以下三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强化联系语境的意识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知道句子省略了哪些成分，必须联系前后语境，不仅要做好语法分析，还应推及逻辑事理层面，推及文章的写作目的层面。译句大多和主人公的行为或作者的想法相关，翻译时，要想一想译出的句意是否符合生活逻辑，是否符合写作目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945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9062" y="401442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永平中，召诣省闼，问前后所上便宜方略，遂见亲幸。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4" name="矩形 13"/>
          <p:cNvSpPr/>
          <p:nvPr/>
        </p:nvSpPr>
        <p:spPr>
          <a:xfrm>
            <a:off x="509062" y="1075573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永平年间，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征召耿秉到宫中，询问他前前后后上奏的对国家有利的谋略，于是耿秉被皇帝亲近宠幸。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9062" y="2396771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诣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便宜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幸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，大意对，其中要把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省闼</a:t>
            </a:r>
            <a:r>
              <a:rPr lang="en-US" altLang="zh-CN" sz="2800" kern="100" spc="-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译出。</a:t>
            </a:r>
            <a:endParaRPr lang="zh-CN" altLang="zh-CN" sz="1050" kern="100" spc="-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9062" y="3135927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每公卿会议，常引秉上殿，访以边事，多简帝心。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9062" y="3821777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每次公卿集会议事，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常常带耿秉上殿，拿边疆之事询问他，他的回答多能符合皇帝心意。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062" y="5159449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访以边事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句式，补出省略的主语。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4736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7" grpId="0" build="allAtOnce"/>
      <p:bldP spid="18" grpId="0" build="allAtOnce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1460" y="117426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强化增加成分的意识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只要符合主谓宾的语法规范，符合前后语境，翻译时就可以适度增加一些成分使句意更加顺畅。这应成为翻译的原则。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文言省略最常见的是主语、宾语和介词省略。尤其是主语省略，几乎句句皆有，故要强化增加成分的意识。在补充省略成分时，一定要根据动作行为的发出者补充主语，再根据动作行为的受事者补充省略的宾语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建立清晰的思维步骤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确定谓语动词后，理清句子的主谓宾结构；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联系前后语境揣摩句意，找出动作行为的发出者和受事者；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补出省略的成分；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联系语境验证，思考是否符合语法规范，是否符合逻辑常识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5099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765498"/>
            <a:ext cx="11520000" cy="30682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9.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吕诲，字献可，开封人。进士登第，由屯田员外郎为殿中侍御史。帝疾小愈，屡言乞亲万几。太后归政，诲言于帝曰：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后辅佐先帝历年，阅天下事多矣。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事之大者，宜咨访然后行，示弗敢专。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indent="714375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选自《宋史》卷三百二十一，列传第八十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6" name="矩形 5"/>
          <p:cNvSpPr/>
          <p:nvPr/>
        </p:nvSpPr>
        <p:spPr>
          <a:xfrm>
            <a:off x="334566" y="5062206"/>
            <a:ext cx="11520000" cy="12577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事之大者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为定语后置句；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咨访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，咨询，征求意见；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，专权擅断；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宜咨访然后行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为省略句。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3828222"/>
            <a:ext cx="11520000" cy="12577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大的事情，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陛下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应当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向太后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咨询后再去做，表示自己不敢专权擅断。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86262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62714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39166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15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14246" y="1398"/>
            <a:ext cx="11520000" cy="43888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10.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239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庞籍，字醇之，单州成武人。为开封府判官，尚美人遣内侍称教旨免工人市租。籍言：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祖宗以来，未有美人称教旨下府者，当杖内侍。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诏有司：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自今宫中传命，毋得辄受。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数劾范讽罪，讽善李迪，皆寝不报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，反坐言宫禁事不得实，以祠部员外郎罢为广南东路转运使。又言范讽事有不尽如奏，讽坐贬，籍亦降太常博士。寻复官，徙福建转运使。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2667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庞籍传》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246" y="5200566"/>
            <a:ext cx="11520000" cy="12577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范讽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李迪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是两个人名；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，多次、屡次；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交好；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寝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，停止、平息；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皆寝不报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前加主语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李迪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246" y="4101778"/>
            <a:ext cx="11520000" cy="12577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庞籍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多次因犯罪之事弹劾范讽，范讽与李迪要好，李迪都扣留下来没有上报朝廷。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386262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862714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339166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452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2885" y="333450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庞籍，字醇之，单州成武人。任开封府判官时，尚美人派遣内侍声称教旨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上对下的告谕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免除工人市租。庞籍说：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宋朝建朝以来，还没有美人声称教旨下达州府的，应当杖打内侍。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命令有司说：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从今以后宫中传命，不要马上接受。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庞籍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多次因犯罪之事弹劾范讽，范讽与李迪要好，李迪都扣留下来没有上报朝廷，反而说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庞籍上奏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宫禁之事不实，庞籍因此从祠部员外郎被罢免为广南东路转运使。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庞籍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又说范讽没有将事情全部上奏，范讽因此而贬官，庞籍也被降为太常博士。不久又官复原职，调任福建转运使。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86262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62714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39166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9966" y="549474"/>
            <a:ext cx="1140594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11.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指传主韩宗伯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乡试出昆山徐司寇门，而傅腊塔节制两江，承意兴大狱构徐，凡素居门下者争避匿。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公适在籍，独盛舆从，朝夕至门，且为别白于在事者。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选自方苞《记长洲韩宗伯逸事》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966" y="4725938"/>
            <a:ext cx="1140594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后省略宾语。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9" name="矩形 8"/>
          <p:cNvSpPr/>
          <p:nvPr/>
        </p:nvSpPr>
        <p:spPr>
          <a:xfrm>
            <a:off x="359966" y="3357786"/>
            <a:ext cx="1140594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韩公当时恰好在当地，只有他乘车带领随从隆重前往，早晚都到徐府，并且向当权的人为徐司寇辩白。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386262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862714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339166" y="6287001"/>
            <a:ext cx="432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97246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uild="allAtOnce"/>
      <p:bldP spid="9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E:\高清图片\新建文件夹 (3)\3a917987ca753e45ff4927038bea59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8" t="11164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7" name="矩形 6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218741" y="4641230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122969" y="514565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2273" y="909514"/>
            <a:ext cx="1109754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长子冲嗣。及窦宪败，以秉窦氏党，国除。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译文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矩形 13"/>
          <p:cNvSpPr/>
          <p:nvPr/>
        </p:nvSpPr>
        <p:spPr>
          <a:xfrm>
            <a:off x="542273" y="1629594"/>
            <a:ext cx="1109754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耿秉的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长子耿冲继承爵位。等到窦宪事败，因为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认为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耿秉是窦氏的同党，封地被剥夺。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273" y="2977426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嗣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除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9" name="TextBox 18">
            <a:hlinkClick r:id="rId6" action="ppaction://hlinksldjump"/>
          </p:cNvPr>
          <p:cNvSpPr txBox="1"/>
          <p:nvPr/>
        </p:nvSpPr>
        <p:spPr>
          <a:xfrm>
            <a:off x="8409487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7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3229" y="333450"/>
            <a:ext cx="1132060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耿秉字伯初，高大雄壮，腰带八围。博通书籍，能够解说《司马兵法》，尤其喜好将帅用兵之道。因为父亲的功勋而被任用为郎官，屡次上书谈论军事。他常常认为中原空虚消耗，边疆不安定，问题就出在匈奴。用战争消灭战争，是有盛德的君王的做法。当时显宗已经有心北伐，暗中很赞同他的意见。永平年间，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征召耿秉到宫中，询问他前前后后上奏的对国家有利的谋略，于是耿秉被皇帝亲近宠幸。每次公卿集会议事，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常常带耿秉上殿，拿边疆之事询问他，他的回答多能符合皇帝心意。永平十五年，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任命耿秉为驸马都尉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建元初年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809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2540" y="1269554"/>
            <a:ext cx="11320609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耿秉为度辽将军。章和二年，又任命耿秉为征西将军，作为车骑将军窦宪的副手征讨北匈奴，大败他们。皇帝封耿秉为美阳侯，食邑三千户。永元二年，耿秉代替桓虞担任光禄勋。第二年夏天耿秉去世，时年五十多岁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耿秉的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长子耿冲继承爵位。等到窦宪事败，因为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耿秉是窦氏的同党，封地被剥夺。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2412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357915"/>
            <a:ext cx="1152128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矩形 5"/>
          <p:cNvSpPr/>
          <p:nvPr/>
        </p:nvSpPr>
        <p:spPr>
          <a:xfrm>
            <a:off x="334566" y="1081841"/>
            <a:ext cx="1152128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杨存中，本名沂中，字正甫，绍兴间赐名存中，代州崞县人。绍兴元年，从俊讨李成。整军至豫章，存中率兵数千，贼骁将以众十万来援，夹河而营。存中谓俊曰：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彼众我寡，击之当用奇，愿以骑见属，公以步兵居前。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俊从之。存中夜衔枚出西山，驰下击贼，俊以步兵夹攻，俘八千人。十一年，兀术耻顺昌之败，复谋来侵。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金人以拐子马翼进，存中曰：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敌恃弓矢，吾有以屈之。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使万人操长斧，如墙而进，诸军鼓噪奋击，金人大败，退屯紫金山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卷三百六十七》，有删改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4952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7360</TotalTime>
  <Words>6102</Words>
  <Application>Microsoft Office PowerPoint</Application>
  <PresentationFormat>自定义</PresentationFormat>
  <Paragraphs>333</Paragraphs>
  <Slides>55</Slides>
  <Notes>20</Notes>
  <HiddenSlides>10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936</cp:revision>
  <dcterms:modified xsi:type="dcterms:W3CDTF">2017-11-09T10:25:34Z</dcterms:modified>
</cp:coreProperties>
</file>