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3" r:id="rId5"/>
    <p:sldId id="264" r:id="rId6"/>
    <p:sldId id="265" r:id="rId7"/>
    <p:sldId id="267" r:id="rId8"/>
    <p:sldId id="269" r:id="rId9"/>
    <p:sldId id="271" r:id="rId10"/>
    <p:sldId id="273" r:id="rId11"/>
    <p:sldId id="275" r:id="rId12"/>
    <p:sldId id="277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</p:sldIdLst>
  <p:sldSz cx="10693400" cy="7556500"/>
  <p:notesSz cx="10693400" cy="7556500"/>
  <p:custDataLst>
    <p:tags r:id="rId2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77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2" y="-96"/>
      </p:cViewPr>
      <p:guideLst>
        <p:guide orient="horz" pos="2877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2515"/>
            <a:ext cx="9089390" cy="158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80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7030A0"/>
                </a:solidFill>
                <a:latin typeface="hakuyoxingshu7000" panose="02000600000000000000" charset="-122"/>
                <a:cs typeface="hakuyoxingshu7000" panose="02000600000000000000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7030A0"/>
                </a:solidFill>
                <a:latin typeface="hakuyoxingshu7000" panose="02000600000000000000" charset="-122"/>
                <a:cs typeface="hakuyoxingshu7000" panose="02000600000000000000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09600" y="228600"/>
            <a:ext cx="9461500" cy="70993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139712" y="3294136"/>
            <a:ext cx="4651169" cy="269486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7030A0"/>
                </a:solidFill>
                <a:latin typeface="hakuyoxingshu7000" panose="02000600000000000000" charset="-122"/>
                <a:cs typeface="hakuyoxingshu7000" panose="02000600000000000000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1515" y="308591"/>
            <a:ext cx="9310369" cy="762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rgbClr val="7030A0"/>
                </a:solidFill>
                <a:latin typeface="hakuyoxingshu7000" panose="02000600000000000000" charset="-122"/>
                <a:cs typeface="hakuyoxingshu7000" panose="02000600000000000000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88798" y="1664181"/>
            <a:ext cx="9715803" cy="3922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03300" y="1263631"/>
            <a:ext cx="9310369" cy="768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5000" spc="-117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5000" spc="-1170">
                <a:latin typeface="宋体" panose="02010600030101010101" pitchFamily="2" charset="-122"/>
                <a:cs typeface="宋体" panose="02010600030101010101" pitchFamily="2" charset="-122"/>
              </a:rPr>
              <a:t>语</a:t>
            </a:r>
            <a:r>
              <a:rPr lang="en-US" sz="5000" spc="-117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5000" spc="-1170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lang="en-US" sz="5000" spc="-117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5000" spc="-1170">
                <a:latin typeface="宋体" panose="02010600030101010101" pitchFamily="2" charset="-122"/>
                <a:cs typeface="宋体" panose="02010600030101010101" pitchFamily="2" charset="-122"/>
              </a:rPr>
              <a:t>阅</a:t>
            </a:r>
            <a:r>
              <a:rPr lang="en-US" sz="5000" spc="-117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5000" spc="-1170">
                <a:latin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lang="en-US" sz="5000" spc="-117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5000" spc="-1170">
                <a:latin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lang="en-US" sz="5000" spc="-117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5000" spc="-1170">
                <a:latin typeface="宋体" panose="02010600030101010101" pitchFamily="2" charset="-122"/>
                <a:cs typeface="宋体" panose="02010600030101010101" pitchFamily="2" charset="-122"/>
              </a:rPr>
              <a:t>力</a:t>
            </a:r>
            <a:r>
              <a:rPr lang="en-US" sz="5000" spc="-117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5000" spc="-1170">
                <a:latin typeface="宋体" panose="02010600030101010101" pitchFamily="2" charset="-122"/>
                <a:cs typeface="宋体" panose="02010600030101010101" pitchFamily="2" charset="-122"/>
              </a:rPr>
              <a:t>训</a:t>
            </a:r>
            <a:r>
              <a:rPr lang="en-US" sz="5000" spc="-117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5000" spc="-1170">
                <a:latin typeface="宋体" panose="02010600030101010101" pitchFamily="2" charset="-122"/>
                <a:cs typeface="宋体" panose="02010600030101010101" pitchFamily="2" charset="-122"/>
              </a:rPr>
              <a:t>练</a:t>
            </a:r>
            <a:r>
              <a:rPr lang="en-US" sz="5000" spc="-117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5000" spc="-1170">
                <a:latin typeface="宋体" panose="02010600030101010101" pitchFamily="2" charset="-122"/>
                <a:cs typeface="宋体" panose="02010600030101010101" pitchFamily="2" charset="-122"/>
              </a:rPr>
              <a:t>营</a:t>
            </a:r>
            <a:endParaRPr sz="5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36912" y="2066573"/>
            <a:ext cx="5555615" cy="594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900" spc="55" dirty="0" err="1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记人散文常考题型与分析</a:t>
            </a:r>
            <a:endParaRPr sz="3900" dirty="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09600" y="2660933"/>
            <a:ext cx="9461500" cy="466696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95983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9390">
              <a:lnSpc>
                <a:spcPct val="100000"/>
              </a:lnSpc>
            </a:pPr>
            <a:r>
              <a:rPr spc="50"/>
              <a:t>★记⼈散⽂考题型：语段作⽤题</a:t>
            </a:r>
          </a:p>
        </p:txBody>
      </p:sp>
      <p:sp>
        <p:nvSpPr>
          <p:cNvPr id="4" name="object 4"/>
          <p:cNvSpPr/>
          <p:nvPr/>
        </p:nvSpPr>
        <p:spPr>
          <a:xfrm>
            <a:off x="793901" y="2965599"/>
            <a:ext cx="254000" cy="2413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3901" y="4045583"/>
            <a:ext cx="254000" cy="241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3901" y="5125566"/>
            <a:ext cx="254000" cy="2413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3901" y="5760849"/>
            <a:ext cx="254000" cy="2412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81201" y="1472384"/>
            <a:ext cx="9187815" cy="4958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17830" indent="636270">
              <a:lnSpc>
                <a:spcPct val="101000"/>
              </a:lnSpc>
            </a:pPr>
            <a:r>
              <a:rPr sz="3700" spc="-81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</a:t>
            </a:r>
            <a:r>
              <a:rPr lang="en-US" sz="3700" spc="-81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34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en-US" sz="3700" spc="-34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34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sz="3700" spc="-34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梳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出</a:t>
            </a:r>
            <a:r>
              <a:rPr lang="en-US"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6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来：</a:t>
            </a: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ts val="3440"/>
              </a:lnSpc>
              <a:spcBef>
                <a:spcPts val="1660"/>
              </a:spcBef>
              <a:tabLst>
                <a:tab pos="6209665" algn="l"/>
              </a:tabLst>
            </a:pPr>
            <a:r>
              <a:rPr sz="2850" b="1" spc="1125" baseline="1000">
                <a:solidFill>
                  <a:srgbClr val="00B0F0"/>
                </a:solidFill>
                <a:latin typeface="Arial"/>
                <a:cs typeface="Arial"/>
              </a:rPr>
              <a:t>🍎</a:t>
            </a:r>
            <a:r>
              <a:rPr sz="2850" b="1" spc="-382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2900" spc="15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交代了故事发生的背景，突出了</a:t>
            </a:r>
            <a:r>
              <a:rPr sz="2900" u="heavy" spc="15">
                <a:solidFill>
                  <a:srgbClr val="EE75CA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1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的特点。（首段，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285115">
              <a:lnSpc>
                <a:spcPts val="3440"/>
              </a:lnSpc>
            </a:pPr>
            <a:r>
              <a:rPr sz="2900" spc="15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环境描写，天气）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ts val="3440"/>
              </a:lnSpc>
              <a:spcBef>
                <a:spcPts val="1620"/>
              </a:spcBef>
              <a:tabLst>
                <a:tab pos="2132965" algn="l"/>
                <a:tab pos="3415665" algn="l"/>
                <a:tab pos="4698365" algn="l"/>
              </a:tabLst>
            </a:pPr>
            <a:r>
              <a:rPr sz="2850" b="1" spc="1125" baseline="1000">
                <a:solidFill>
                  <a:srgbClr val="00B0F0"/>
                </a:solidFill>
                <a:latin typeface="Arial"/>
                <a:cs typeface="Arial"/>
              </a:rPr>
              <a:t>🍑</a:t>
            </a:r>
            <a:r>
              <a:rPr sz="2850" b="1" spc="-382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2900" spc="1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抒发了</a:t>
            </a:r>
            <a:r>
              <a:rPr sz="2900" u="heavy" spc="10">
                <a:solidFill>
                  <a:srgbClr val="EE75CA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55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对</a:t>
            </a:r>
            <a:r>
              <a:rPr sz="2900" u="heavy" spc="55">
                <a:solidFill>
                  <a:srgbClr val="EE75CA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-25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，</a:t>
            </a:r>
            <a:r>
              <a:rPr sz="2900" u="heavy" spc="-25">
                <a:solidFill>
                  <a:srgbClr val="EE75CA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1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的思想感情。（语段中含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285115">
              <a:lnSpc>
                <a:spcPts val="3440"/>
              </a:lnSpc>
            </a:pPr>
            <a:r>
              <a:rPr sz="2900" spc="1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有议论抒情句）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1620"/>
              </a:spcBef>
              <a:tabLst>
                <a:tab pos="3047365" algn="l"/>
              </a:tabLst>
            </a:pPr>
            <a:r>
              <a:rPr sz="2850" b="1" spc="1125" baseline="1000">
                <a:solidFill>
                  <a:srgbClr val="00B0F0"/>
                </a:solidFill>
                <a:latin typeface="Arial"/>
                <a:cs typeface="Arial"/>
              </a:rPr>
              <a:t>🍋</a:t>
            </a:r>
            <a:r>
              <a:rPr sz="2850" b="1" spc="-382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2900" spc="1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升华了</a:t>
            </a:r>
            <a:r>
              <a:rPr sz="2900" u="heavy" spc="10">
                <a:solidFill>
                  <a:srgbClr val="00B050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1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的主旨。（语段中含有中心句）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1520"/>
              </a:spcBef>
              <a:tabLst>
                <a:tab pos="6752590" algn="l"/>
              </a:tabLst>
            </a:pPr>
            <a:r>
              <a:rPr sz="2850" b="1" spc="1125" baseline="1000">
                <a:solidFill>
                  <a:srgbClr val="00B0F0"/>
                </a:solidFill>
                <a:latin typeface="Arial"/>
                <a:cs typeface="Arial"/>
              </a:rPr>
              <a:t>🍓</a:t>
            </a:r>
            <a:r>
              <a:rPr sz="2850" b="1" spc="-382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2900" spc="1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推动故事情节的发展，为下文</a:t>
            </a:r>
            <a:r>
              <a:rPr sz="2900" u="heavy" spc="15">
                <a:solidFill>
                  <a:srgbClr val="00B050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1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做铺垫。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900" spc="5">
                <a:solidFill>
                  <a:srgbClr val="FF0000"/>
                </a:solidFill>
                <a:latin typeface="PMingLiU" panose="02020500000000000000" charset="-120"/>
                <a:cs typeface="PMingLiU" panose="02020500000000000000" charset="-120"/>
              </a:rPr>
              <a:t>★当分值为1分或者2分时，只答在结构上的作用即可。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617540"/>
            <a:ext cx="144145" cy="426084"/>
          </a:xfrm>
          <a:custGeom>
            <a:avLst/>
            <a:gdLst/>
            <a:ahLst/>
            <a:cxnLst/>
            <a:rect l="l" t="t" r="r" b="b"/>
            <a:pathLst>
              <a:path w="144145" h="426084">
                <a:moveTo>
                  <a:pt x="0" y="425957"/>
                </a:moveTo>
                <a:lnTo>
                  <a:pt x="143681" y="425957"/>
                </a:lnTo>
                <a:lnTo>
                  <a:pt x="143681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93750" y="1174731"/>
            <a:ext cx="9310369" cy="765810"/>
          </a:xfrm>
          <a:prstGeom prst="rect">
            <a:avLst/>
          </a:prstGeom>
        </p:spPr>
        <p:txBody>
          <a:bodyPr vert="horz" wrap="square" lIns="0" tIns="196953" rIns="0" bIns="0" rtlCol="0">
            <a:spAutoFit/>
          </a:bodyPr>
          <a:lstStyle/>
          <a:p>
            <a:pPr marL="150495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考题型：语段作</a:t>
            </a:r>
            <a:r>
              <a:rPr lang="zh-CN" spc="50"/>
              <a:t>用</a:t>
            </a:r>
            <a:r>
              <a:rPr spc="50"/>
              <a:t>题</a:t>
            </a:r>
          </a:p>
        </p:txBody>
      </p:sp>
      <p:sp>
        <p:nvSpPr>
          <p:cNvPr id="4" name="object 4"/>
          <p:cNvSpPr/>
          <p:nvPr/>
        </p:nvSpPr>
        <p:spPr>
          <a:xfrm>
            <a:off x="793901" y="3436810"/>
            <a:ext cx="292100" cy="2794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3901" y="4326208"/>
            <a:ext cx="292100" cy="279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3901" y="5215605"/>
            <a:ext cx="292100" cy="2794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317500" y="2330450"/>
            <a:ext cx="9836785" cy="34124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4800" marR="5080" indent="763905">
              <a:lnSpc>
                <a:spcPct val="101000"/>
              </a:lnSpc>
            </a:pPr>
            <a:r>
              <a:rPr spc="-740"/>
              <a:t>语段</a:t>
            </a:r>
            <a:r>
              <a:rPr lang="zh-CN" spc="-740"/>
              <a:t>作</a:t>
            </a:r>
            <a:r>
              <a:rPr spc="-690"/>
              <a:t>用题中间段落</a:t>
            </a:r>
            <a:r>
              <a:rPr lang="zh-CN" spc="-690"/>
              <a:t>作</a:t>
            </a:r>
            <a:r>
              <a:rPr spc="-690"/>
              <a:t>用的答法梳理（</a:t>
            </a:r>
            <a:r>
              <a:rPr sz="2400" spc="-690"/>
              <a:t>分</a:t>
            </a:r>
            <a:r>
              <a:rPr lang="en-US" sz="2400" spc="-690"/>
              <a:t> </a:t>
            </a:r>
            <a:r>
              <a:rPr sz="2400" spc="-690"/>
              <a:t>值</a:t>
            </a:r>
            <a:r>
              <a:rPr lang="en-US" sz="2400" spc="-690"/>
              <a:t> </a:t>
            </a:r>
            <a:r>
              <a:rPr sz="2400" spc="-690"/>
              <a:t>在</a:t>
            </a:r>
            <a:r>
              <a:rPr lang="en-US" sz="2400" spc="-690"/>
              <a:t> </a:t>
            </a:r>
            <a:r>
              <a:rPr sz="2400" spc="-690"/>
              <a:t>3</a:t>
            </a:r>
            <a:r>
              <a:rPr lang="en-US" sz="2400" spc="-690"/>
              <a:t> </a:t>
            </a:r>
            <a:r>
              <a:rPr sz="2400" spc="-690"/>
              <a:t>分—</a:t>
            </a:r>
            <a:r>
              <a:rPr lang="en-US" sz="2400" spc="-690"/>
              <a:t> </a:t>
            </a:r>
            <a:r>
              <a:rPr sz="2400" spc="-690"/>
              <a:t>4</a:t>
            </a:r>
            <a:r>
              <a:rPr lang="en-US" sz="2400" spc="-690"/>
              <a:t> </a:t>
            </a:r>
            <a:r>
              <a:rPr sz="2400" spc="-690"/>
              <a:t>分</a:t>
            </a:r>
            <a:r>
              <a:rPr spc="-690"/>
              <a:t>）：</a:t>
            </a:r>
          </a:p>
          <a:p>
            <a:pPr marL="292100">
              <a:lnSpc>
                <a:spcPct val="100000"/>
              </a:lnSpc>
              <a:spcBef>
                <a:spcPts val="20"/>
              </a:spcBef>
            </a:pPr>
            <a:endParaRPr sz="3600">
              <a:latin typeface="Times New Roman" panose="02020603050405020304"/>
              <a:cs typeface="Times New Roman" panose="02020603050405020304"/>
            </a:endParaRPr>
          </a:p>
          <a:p>
            <a:pPr marL="304800">
              <a:lnSpc>
                <a:spcPct val="100000"/>
              </a:lnSpc>
            </a:pPr>
            <a:r>
              <a:rPr sz="3375" b="1" spc="1245" baseline="1000">
                <a:latin typeface="Arial"/>
                <a:cs typeface="Arial"/>
              </a:rPr>
              <a:t>🍎</a:t>
            </a:r>
            <a:r>
              <a:rPr sz="3375" b="1" spc="-667" baseline="1000">
                <a:latin typeface="Arial"/>
                <a:cs typeface="Arial"/>
              </a:rPr>
              <a:t> </a:t>
            </a:r>
            <a:r>
              <a:rPr sz="2900" spc="15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承上启下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292100">
              <a:lnSpc>
                <a:spcPct val="100000"/>
              </a:lnSpc>
              <a:spcBef>
                <a:spcPts val="15"/>
              </a:spcBef>
            </a:pPr>
            <a:endParaRPr sz="3050">
              <a:latin typeface="Times New Roman" panose="02020603050405020304"/>
              <a:cs typeface="Times New Roman" panose="02020603050405020304"/>
            </a:endParaRPr>
          </a:p>
          <a:p>
            <a:pPr marL="304800">
              <a:lnSpc>
                <a:spcPct val="100000"/>
              </a:lnSpc>
              <a:tabLst>
                <a:tab pos="3031490" algn="l"/>
                <a:tab pos="6069965" algn="l"/>
              </a:tabLst>
            </a:pPr>
            <a:r>
              <a:rPr sz="3375" b="1" spc="1245" baseline="1000">
                <a:latin typeface="Arial"/>
                <a:cs typeface="Arial"/>
              </a:rPr>
              <a:t>🍑</a:t>
            </a:r>
            <a:r>
              <a:rPr sz="3375" b="1" spc="-517" baseline="1000">
                <a:latin typeface="Arial"/>
                <a:cs typeface="Arial"/>
              </a:rPr>
              <a:t> </a:t>
            </a:r>
            <a:r>
              <a:rPr sz="2900" spc="20">
                <a:latin typeface="PMingLiU" panose="02020500000000000000" charset="-120"/>
                <a:cs typeface="PMingLiU" panose="02020500000000000000" charset="-120"/>
              </a:rPr>
              <a:t>承接上文的</a:t>
            </a:r>
            <a:r>
              <a:rPr sz="2900" u="heavy" spc="20"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20">
                <a:latin typeface="PMingLiU" panose="02020500000000000000" charset="-120"/>
                <a:cs typeface="PMingLiU" panose="02020500000000000000" charset="-120"/>
              </a:rPr>
              <a:t>，引出下文的</a:t>
            </a:r>
            <a:r>
              <a:rPr sz="2900" u="heavy" spc="20"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>
                <a:latin typeface="PMingLiU" panose="02020500000000000000" charset="-120"/>
                <a:cs typeface="PMingLiU" panose="02020500000000000000" charset="-120"/>
              </a:rPr>
              <a:t>。</a:t>
            </a:r>
          </a:p>
          <a:p>
            <a:pPr marL="292100">
              <a:lnSpc>
                <a:spcPct val="100000"/>
              </a:lnSpc>
              <a:spcBef>
                <a:spcPts val="15"/>
              </a:spcBef>
            </a:pPr>
            <a:endParaRPr sz="3050">
              <a:latin typeface="Times New Roman" panose="02020603050405020304"/>
              <a:cs typeface="Times New Roman" panose="02020603050405020304"/>
            </a:endParaRPr>
          </a:p>
          <a:p>
            <a:pPr marL="304800">
              <a:lnSpc>
                <a:spcPct val="100000"/>
              </a:lnSpc>
            </a:pPr>
            <a:r>
              <a:rPr sz="3375" b="1" spc="1245" baseline="1000">
                <a:latin typeface="Arial"/>
                <a:cs typeface="Arial"/>
              </a:rPr>
              <a:t>🍋</a:t>
            </a:r>
            <a:r>
              <a:rPr sz="3375" b="1" spc="-667" baseline="1000">
                <a:latin typeface="Arial"/>
                <a:cs typeface="Arial"/>
              </a:rPr>
              <a:t> </a:t>
            </a:r>
            <a:r>
              <a:rPr sz="2900" spc="1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使文章更加完整，严谨巧妙。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816326"/>
            <a:ext cx="127000" cy="426084"/>
          </a:xfrm>
          <a:custGeom>
            <a:avLst/>
            <a:gdLst/>
            <a:ahLst/>
            <a:cxnLst/>
            <a:rect l="l" t="t" r="r" b="b"/>
            <a:pathLst>
              <a:path w="127000" h="426084">
                <a:moveTo>
                  <a:pt x="0" y="425958"/>
                </a:moveTo>
                <a:lnTo>
                  <a:pt x="126807" y="425958"/>
                </a:lnTo>
                <a:lnTo>
                  <a:pt x="126807" y="0"/>
                </a:lnTo>
                <a:lnTo>
                  <a:pt x="0" y="0"/>
                </a:lnTo>
                <a:lnTo>
                  <a:pt x="0" y="425958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7686" y="1339931"/>
            <a:ext cx="6692900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常考题型：指代替题</a:t>
            </a:r>
          </a:p>
        </p:txBody>
      </p:sp>
      <p:sp>
        <p:nvSpPr>
          <p:cNvPr id="4" name="object 4"/>
          <p:cNvSpPr/>
          <p:nvPr/>
        </p:nvSpPr>
        <p:spPr>
          <a:xfrm>
            <a:off x="967698" y="3246398"/>
            <a:ext cx="355600" cy="355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67698" y="4223554"/>
            <a:ext cx="254000" cy="241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54998" y="1853646"/>
            <a:ext cx="8855075" cy="3183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63905">
              <a:lnSpc>
                <a:spcPct val="101000"/>
              </a:lnSpc>
            </a:pPr>
            <a:r>
              <a:rPr sz="3700" spc="-85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指</a:t>
            </a:r>
            <a:r>
              <a:rPr lang="en-US" sz="3700" spc="-85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969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代</a:t>
            </a:r>
            <a:r>
              <a:rPr lang="en-US" sz="3700" spc="-969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20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lang="en-US" sz="3700" spc="-20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68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sz="3700" spc="-68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68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</a:t>
            </a:r>
            <a:r>
              <a:rPr lang="en-US" sz="3700" spc="-68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68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</a:t>
            </a:r>
            <a:r>
              <a:rPr lang="en-US" sz="3700" spc="-68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68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梳</a:t>
            </a:r>
            <a:r>
              <a:rPr lang="en-US" sz="3700" spc="-68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68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理：</a:t>
            </a: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sz="2800" spc="165">
                <a:solidFill>
                  <a:srgbClr val="00B050"/>
                </a:solidFill>
                <a:latin typeface="Arial"/>
                <a:cs typeface="Arial"/>
              </a:rPr>
              <a:t>🍓</a:t>
            </a:r>
            <a:r>
              <a:rPr sz="2900" spc="165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先定位（找到指代词所在的位置）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850" b="1" spc="1125" baseline="1000">
                <a:solidFill>
                  <a:srgbClr val="00B0F0"/>
                </a:solidFill>
                <a:latin typeface="Arial"/>
                <a:cs typeface="Arial"/>
              </a:rPr>
              <a:t>🍅</a:t>
            </a:r>
            <a:r>
              <a:rPr sz="2850" b="1" spc="-532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2900" spc="1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在离指代词最近的上下文中找答案（多数在上文）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4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3300" spc="30">
                <a:solidFill>
                  <a:srgbClr val="FF0000"/>
                </a:solidFill>
                <a:latin typeface="PMingLiU" panose="02020500000000000000" charset="-120"/>
                <a:cs typeface="PMingLiU" panose="02020500000000000000" charset="-120"/>
              </a:rPr>
              <a:t>★指代题的答案基本在原文中可以直接找到。</a:t>
            </a:r>
            <a:endParaRPr sz="3300">
              <a:latin typeface="PMingLiU" panose="02020500000000000000" charset="-120"/>
              <a:cs typeface="PMingLiU" panose="02020500000000000000" charset="-12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8178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59460" y="1339831"/>
            <a:ext cx="9310369" cy="629920"/>
          </a:xfrm>
          <a:prstGeom prst="rect">
            <a:avLst/>
          </a:prstGeom>
        </p:spPr>
        <p:txBody>
          <a:bodyPr vert="horz" wrap="square" lIns="0" tIns="61143" rIns="0" bIns="0" rtlCol="0">
            <a:spAutoFit/>
          </a:bodyPr>
          <a:lstStyle/>
          <a:p>
            <a:pPr marL="161925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常考题型：题</a:t>
            </a:r>
            <a:r>
              <a:rPr lang="zh-CN" spc="50"/>
              <a:t>目</a:t>
            </a:r>
            <a:r>
              <a:rPr spc="50"/>
              <a:t>作</a:t>
            </a:r>
            <a:r>
              <a:rPr lang="zh-CN" spc="50"/>
              <a:t>用</a:t>
            </a:r>
            <a:r>
              <a:rPr spc="50"/>
              <a:t>题</a:t>
            </a:r>
          </a:p>
        </p:txBody>
      </p:sp>
      <p:sp>
        <p:nvSpPr>
          <p:cNvPr id="4" name="object 4"/>
          <p:cNvSpPr/>
          <p:nvPr/>
        </p:nvSpPr>
        <p:spPr>
          <a:xfrm>
            <a:off x="793901" y="2546315"/>
            <a:ext cx="254000" cy="2413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3901" y="2991015"/>
            <a:ext cx="254000" cy="241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3901" y="3435713"/>
            <a:ext cx="254000" cy="2413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3901" y="3880412"/>
            <a:ext cx="254000" cy="2413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3901" y="4325111"/>
            <a:ext cx="254000" cy="2413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93901" y="4769810"/>
            <a:ext cx="254000" cy="241300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3901" y="5214509"/>
            <a:ext cx="254000" cy="24130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3901" y="5659207"/>
            <a:ext cx="254000" cy="241300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3901" y="6103906"/>
            <a:ext cx="254000" cy="241300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98651" y="2483119"/>
            <a:ext cx="9196705" cy="4036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sz="2850" b="1" spc="1125" baseline="1000">
                <a:solidFill>
                  <a:srgbClr val="00B050"/>
                </a:solidFill>
                <a:latin typeface="Arial"/>
                <a:cs typeface="Arial"/>
              </a:rPr>
              <a:t>🍎</a:t>
            </a:r>
            <a:r>
              <a:rPr sz="2850" b="1" spc="-502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900" spc="1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引出所述对象。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850" b="1" spc="1125" baseline="1000">
                <a:solidFill>
                  <a:srgbClr val="00B050"/>
                </a:solidFill>
                <a:latin typeface="Arial"/>
                <a:cs typeface="Arial"/>
              </a:rPr>
              <a:t>🍑</a:t>
            </a:r>
            <a:r>
              <a:rPr sz="2850" b="1" spc="-472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900" spc="1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概括文章中的主要内容。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850" b="1" spc="1125" baseline="1000">
                <a:solidFill>
                  <a:srgbClr val="00B050"/>
                </a:solidFill>
                <a:latin typeface="Arial"/>
                <a:cs typeface="Arial"/>
              </a:rPr>
              <a:t>🍋</a:t>
            </a:r>
            <a:r>
              <a:rPr sz="2850" b="1" spc="-472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900" spc="1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题目是文章的行文线索。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850" b="1" spc="1125" baseline="1000">
                <a:solidFill>
                  <a:srgbClr val="00B050"/>
                </a:solidFill>
                <a:latin typeface="Arial"/>
                <a:cs typeface="Arial"/>
              </a:rPr>
              <a:t>🍒</a:t>
            </a:r>
            <a:r>
              <a:rPr sz="2850" b="1" spc="-480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900" spc="1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推动故事情节的发展。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850" b="1" spc="1125" baseline="1000">
                <a:solidFill>
                  <a:srgbClr val="00B050"/>
                </a:solidFill>
                <a:latin typeface="Arial"/>
                <a:cs typeface="Arial"/>
              </a:rPr>
              <a:t>🍊</a:t>
            </a:r>
            <a:r>
              <a:rPr sz="2850" b="1" spc="-480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900" spc="1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设置悬念，吸引读者。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850" b="1" spc="1125" baseline="1000">
                <a:solidFill>
                  <a:srgbClr val="00B050"/>
                </a:solidFill>
                <a:latin typeface="Arial"/>
                <a:cs typeface="Arial"/>
              </a:rPr>
              <a:t>🍇</a:t>
            </a:r>
            <a:r>
              <a:rPr sz="2850" b="1" spc="-494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900" spc="1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揭示文章的主题。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  <a:tabLst>
                <a:tab pos="2145665" algn="l"/>
              </a:tabLst>
            </a:pPr>
            <a:r>
              <a:rPr sz="2850" b="1" spc="1125" baseline="1000">
                <a:solidFill>
                  <a:srgbClr val="00B050"/>
                </a:solidFill>
                <a:latin typeface="Arial"/>
                <a:cs typeface="Arial"/>
              </a:rPr>
              <a:t>🍍</a:t>
            </a:r>
            <a:r>
              <a:rPr sz="2850" b="1" spc="-382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900" spc="1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题目运</a:t>
            </a:r>
            <a:r>
              <a:rPr sz="2900" spc="-2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用</a:t>
            </a:r>
            <a:r>
              <a:rPr sz="2900" u="heavy">
                <a:solidFill>
                  <a:srgbClr val="00B050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1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修辞手法</a:t>
            </a:r>
            <a:r>
              <a:rPr sz="2800" b="1" spc="114">
                <a:solidFill>
                  <a:srgbClr val="00B050"/>
                </a:solidFill>
                <a:latin typeface="Malgun Gothic" panose="020B0503020000020004" charset="-127"/>
                <a:cs typeface="Malgun Gothic" panose="020B0503020000020004" charset="-127"/>
              </a:rPr>
              <a:t>，</a:t>
            </a:r>
            <a:r>
              <a:rPr sz="2900" spc="1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生动形象，引起读者的阅读兴趣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850" b="1" spc="1125" baseline="1000">
                <a:solidFill>
                  <a:srgbClr val="00B050"/>
                </a:solidFill>
                <a:latin typeface="Arial"/>
                <a:cs typeface="Arial"/>
              </a:rPr>
              <a:t>🍉</a:t>
            </a:r>
            <a:r>
              <a:rPr sz="2850" b="1" spc="-532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900" spc="1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交代了故事发生的背景环境（包括时间和地点）。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  <a:tabLst>
                <a:tab pos="4822825" algn="l"/>
              </a:tabLst>
            </a:pPr>
            <a:r>
              <a:rPr sz="2850" b="1" spc="1125" baseline="1000">
                <a:solidFill>
                  <a:srgbClr val="00B050"/>
                </a:solidFill>
                <a:latin typeface="Arial"/>
                <a:cs typeface="Arial"/>
              </a:rPr>
              <a:t>🍐</a:t>
            </a:r>
            <a:r>
              <a:rPr sz="2850" b="1" spc="-382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900" spc="1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通过题目，表现出作者</a:t>
            </a:r>
            <a:r>
              <a:rPr sz="2900" u="heavy" spc="10">
                <a:solidFill>
                  <a:srgbClr val="00B050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1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的情感。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07100" y="1879600"/>
            <a:ext cx="2679700" cy="26797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226153" y="2006978"/>
            <a:ext cx="2323080" cy="232288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324211" y="2812638"/>
            <a:ext cx="2142490" cy="630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100" spc="65"/>
              <a:t>精讲</a:t>
            </a:r>
            <a:r>
              <a:rPr lang="zh-CN" sz="4100" spc="65"/>
              <a:t>文</a:t>
            </a:r>
            <a:r>
              <a:rPr sz="4100" spc="65"/>
              <a:t>章</a:t>
            </a:r>
            <a:endParaRPr sz="410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350156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22246" y="44367"/>
            <a:ext cx="4311650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375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真题精讲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81735" y="793750"/>
            <a:ext cx="8430895" cy="6172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59715" algn="ctr">
              <a:lnSpc>
                <a:spcPts val="3415"/>
              </a:lnSpc>
            </a:pPr>
            <a:r>
              <a:rPr sz="2900" spc="1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母爱深沉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 marR="1905" algn="ctr">
              <a:lnSpc>
                <a:spcPts val="2510"/>
              </a:lnSpc>
              <a:spcBef>
                <a:spcPts val="120"/>
              </a:spcBef>
            </a:pPr>
            <a:r>
              <a:rPr sz="2100" spc="-1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琳达·拉·普兰特（英）</a:t>
            </a:r>
            <a:endParaRPr sz="2100">
              <a:latin typeface="hakuyoxingshu7000" panose="02000600000000000000" charset="-122"/>
              <a:cs typeface="hakuyoxingshu7000" panose="02000600000000000000" charset="-122"/>
            </a:endParaRPr>
          </a:p>
          <a:p>
            <a:pPr marL="12700" marR="10795" indent="635000">
              <a:lnSpc>
                <a:spcPts val="3000"/>
              </a:lnSpc>
              <a:spcBef>
                <a:spcPts val="90"/>
              </a:spcBef>
            </a:pPr>
            <a:r>
              <a:rPr sz="2500" spc="-73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.⺟亲去世前对我说的最后</a:t>
            </a:r>
            <a:r>
              <a:rPr 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句话是：“琳达，你确实发福了。”在那个时刻听到亲的这句话，我不知道应该是笑还是哭。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marR="135255" indent="635000" algn="just">
              <a:lnSpc>
                <a:spcPts val="3000"/>
              </a:lnSpc>
            </a:pP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2.⺟亲弗洛希的最后五年是在我家度过的，她需要别⼈帮着穿服，夜也需要有照顾，但是每天早上9点起床后，她就会  容颜焕发：化妆、梳头，穿上精挑选的服。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marR="5080" indent="714375" algn="just">
              <a:lnSpc>
                <a:spcPts val="3000"/>
              </a:lnSpc>
            </a:pP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她有个习惯，就是专致志地把份报纸从头看到尾，并且把她想要看的电视节画上记号，作为利物浦球队的球迷，还要在体育节下划上横线。有我出演的电视剧播出时，她经常是毫不犹豫地说，如果电视剧和球赛在同时间播出，她会看球赛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marR="5080" indent="635000">
              <a:lnSpc>
                <a:spcPts val="3000"/>
              </a:lnSpc>
            </a:pP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4.弗洛希那时90多岁了，我只能原谅她、接受她，但我在很多 时候发现做到这两点很困难。我经常听到她为钟爱的球队呐喊助威，但乎从没感觉到过她对我的持。说实话，她变得常以我为中，说话硬，虽然我乐意照顾她，有时候也感到恼，因为她好像从来都没理解过我。她知道我出了书，也演过电视剧，但她很少注意过这些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350156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254195"/>
            <a:ext cx="4311650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真题精讲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6418" y="1073969"/>
            <a:ext cx="9232900" cy="5770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13665" indent="635000">
              <a:lnSpc>
                <a:spcPct val="100000"/>
              </a:lnSpc>
            </a:pPr>
            <a:r>
              <a:rPr sz="2500" spc="-3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5.</a:t>
            </a:r>
            <a:r>
              <a:rPr sz="2500" u="heavy" spc="-3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直到她去世之后，我才懂得以⼀种新的视⾓审视以往</a:t>
            </a:r>
            <a:r>
              <a:rPr sz="2500" spc="-3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。想起  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过去，我的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心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有种负罪感，因为我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一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直把照顾⺟亲视为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一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件头疼事。当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一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件件往事重新浮现在眼前，我开始欣赏起了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母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亲那令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人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⼈叹服的幽默感。还有，她其实是理解我的，她从没试图劝说  过我要像别的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一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个什么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人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那样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生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活，或者逼着我去做那些我不爱  做的事情。</a:t>
            </a:r>
            <a:endParaRPr sz="2500">
              <a:latin typeface="hakuyoxingshu7000" panose="02000600000000000000" charset="-122"/>
              <a:cs typeface="hakuyoxingshu7000" panose="02000600000000000000" charset="-122"/>
            </a:endParaRPr>
          </a:p>
          <a:p>
            <a:pPr marL="12700" marR="135255" indent="635000">
              <a:lnSpc>
                <a:spcPct val="100000"/>
              </a:lnSpc>
            </a:pPr>
            <a:r>
              <a:rPr sz="2500" spc="-9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6</a:t>
            </a:r>
            <a:r>
              <a:rPr sz="2500" spc="-94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.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她喜欢去看我的舞台演出，她最爱看的是⾳乐剧《野姑娘杰  恩》。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母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亲和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父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亲不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止一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次去看过我演出的这个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音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乐剧。从谢菲  尔德市的克鲁斯堡剧院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走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出来之后，他们的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自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豪之情溢于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言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表。  </a:t>
            </a:r>
            <a:r>
              <a:rPr sz="2500" spc="-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只不过弗洛希还会像往常</a:t>
            </a:r>
            <a:r>
              <a:rPr lang="zh-CN" sz="2500" spc="-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一</a:t>
            </a:r>
            <a:r>
              <a:rPr sz="2500" spc="-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样给我</a:t>
            </a:r>
            <a:r>
              <a:rPr lang="zh-CN" sz="2500" spc="-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一</a:t>
            </a:r>
            <a:r>
              <a:rPr sz="2500" spc="-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点</a:t>
            </a:r>
            <a:r>
              <a:rPr lang="zh-CN" sz="2500" spc="-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小小</a:t>
            </a:r>
            <a:r>
              <a:rPr sz="2500" spc="-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的刺激：“你有</a:t>
            </a:r>
            <a:r>
              <a:rPr lang="zh-CN" sz="2500" spc="-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一</a:t>
            </a:r>
            <a:r>
              <a:rPr sz="2500" spc="-6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副歌  </a:t>
            </a:r>
            <a:r>
              <a:rPr sz="2500" spc="-9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唱的好嗓⼦，但是你不妨演</a:t>
            </a:r>
            <a:r>
              <a:rPr lang="zh-CN" sz="2500" spc="-9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一</a:t>
            </a:r>
            <a:r>
              <a:rPr sz="2500" spc="-9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演喜剧。”</a:t>
            </a:r>
            <a:endParaRPr sz="2500">
              <a:latin typeface="hakuyoxingshu7000" panose="02000600000000000000" charset="-122"/>
              <a:cs typeface="hakuyoxingshu7000" panose="02000600000000000000" charset="-122"/>
            </a:endParaRPr>
          </a:p>
          <a:p>
            <a:pPr marL="567690">
              <a:lnSpc>
                <a:spcPct val="100000"/>
              </a:lnSpc>
            </a:pPr>
            <a:r>
              <a:rPr sz="2500" spc="-4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7.妈妈会为我的成就</a:t>
            </a:r>
            <a:r>
              <a:rPr lang="zh-CN" sz="2500" spc="-4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而自</a:t>
            </a:r>
            <a:r>
              <a:rPr sz="2500" spc="-45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豪吗？我不记得她是否看过电视剧</a:t>
            </a:r>
            <a:endParaRPr sz="2500">
              <a:latin typeface="hakuyoxingshu7000" panose="02000600000000000000" charset="-122"/>
              <a:cs typeface="hakuyoxingshu7000" panose="02000600000000000000" charset="-122"/>
            </a:endParaRPr>
          </a:p>
          <a:p>
            <a:pPr marL="12700" marR="5080">
              <a:lnSpc>
                <a:spcPct val="100000"/>
              </a:lnSpc>
            </a:pP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《寡妇》，那是我的作品第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一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次成功地上电视。她从没提起过它，  也没太多过问过我的事业。但是她现在</a:t>
            </a:r>
            <a:r>
              <a:rPr lang="zh-CN"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人</a:t>
            </a:r>
            <a:r>
              <a:rPr sz="2500">
                <a:solidFill>
                  <a:srgbClr val="0070C0"/>
                </a:solidFill>
                <a:latin typeface="hakuyoxingshu7000" panose="02000600000000000000" charset="-122"/>
                <a:cs typeface="hakuyoxingshu7000" panose="02000600000000000000" charset="-122"/>
              </a:rPr>
              <a:t>已去世，我也不再多想  这些。</a:t>
            </a:r>
            <a:endParaRPr sz="2500">
              <a:latin typeface="hakuyoxingshu7000" panose="02000600000000000000" charset="-122"/>
              <a:cs typeface="hakuyoxingshu7000" panose="02000600000000000000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350156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254195"/>
            <a:ext cx="4311650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真题精讲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85850" y="903605"/>
            <a:ext cx="8592820" cy="5309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55625">
              <a:lnSpc>
                <a:spcPct val="100000"/>
              </a:lnSpc>
            </a:pP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8.相反，我回顾更多的是我在利物浦度过的美好童年，⼼⾥充满了对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亲的说不尽的感激。那是我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人生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中最为开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⼼⽽⼜幸福的时光：在斯尼格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森林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骑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自行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车，在海滩上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玩就是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几小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日里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全家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出去玩时车上堆着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堆的板球拍，那些巨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的充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气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橡胶轮胎、还有妈妈讲给我们的必要的叮嘱。我们家那时候总是养着很多动物，狗、猫、还有哥哥的鸟笼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养的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只驯鹰，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切历历在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⽬。我们兄妹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个常去港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口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外的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座露天游泳池，我们像鱼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样在泳池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游着，那是我们最喜欢的娱乐。我们那可爱的妈妈会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时在泳池旁坐着，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边织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毛衣一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边看着我们，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怕我们出事。我们经常是在泳池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门刚⼀开时就到，玩到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门要关时才离开。</a:t>
            </a:r>
            <a:endParaRPr sz="23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2700" marR="17780" indent="555625">
              <a:lnSpc>
                <a:spcPct val="100000"/>
              </a:lnSpc>
            </a:pP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9.整理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亲要求随葬的物品时，我惊讶地发现竟然只有寥寥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件。她要求在下葬时穿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件她喜爱的利物浦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足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球队的衬衫，还有她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薄纸包裹起来保存着的三件东西：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只玩坏了的玩具熊、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个学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束发带和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件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织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儿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童背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亲视为宝贝的三件东西是我的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个姐姐达尔的，她在我出</a:t>
            </a:r>
            <a:r>
              <a:rPr lang="zh-CN"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</a:t>
            </a:r>
            <a:r>
              <a:rPr sz="2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前就不幸意外夭折了。</a:t>
            </a:r>
            <a:endParaRPr sz="23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350156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254195"/>
            <a:ext cx="4311650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真题精讲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6418" y="824661"/>
            <a:ext cx="9232900" cy="6278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55625">
              <a:lnSpc>
                <a:spcPct val="100000"/>
              </a:lnSpc>
            </a:pP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10.达尔长得很漂亮，有着和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母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亲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样的浓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的卷发，和姥姥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样的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晶般的蓝眼睛。她六岁在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场车祸中受了重伤，后来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又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只活  了两个星期。我的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父母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很少提到过她，可是现在我才知道，丧失爱</a:t>
            </a:r>
          </a:p>
          <a:p>
            <a:pPr marL="647065" marR="150495" indent="-635000">
              <a:lnSpc>
                <a:spcPct val="100000"/>
              </a:lnSpc>
            </a:pP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⼥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留下的阴影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直笼罩着他们的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活。  </a:t>
            </a:r>
            <a:b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11.我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在⺟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母</a:t>
            </a:r>
            <a:r>
              <a:rPr lang="en-US" alt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亲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去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很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久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才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她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爱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</a:t>
            </a:r>
            <a:r>
              <a:rPr lang="en-US" alt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en-US" alt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的，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</a:t>
            </a:r>
            <a:r>
              <a:rPr lang="en-US" alt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子生日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⼦那天，他吹灭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生日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蜡烛的时候。他是个可爱的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家伙，聪明，  有时很调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，⽽且很有爱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。看着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儿子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，我就想起了达尔，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儿子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 在六岁了，和达尔去世时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个年纪，假如我失去了他，会是多么痛  苦！</a:t>
            </a:r>
          </a:p>
          <a:p>
            <a:pPr marL="12700" marR="5080" indent="555625">
              <a:lnSpc>
                <a:spcPct val="100000"/>
              </a:lnSpc>
            </a:pP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12.达尔不仅像照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片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上那样是个长相完美的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姑娘，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且幽默、  聪明、健康活泼。我的⽗⺟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父母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当年失去的就是这样个宝贝孩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⼦，在 我的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儿子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也长到六岁那天，我才真正地明⽩了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父母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的丧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之痛会有  多深。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父母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从没有让我们分担过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点点他们的痛苦，相反，他们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直是给予我们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量和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由，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直是在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鼓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励我们尽情地实现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我，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不会带着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常的恐惧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而生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活。</a:t>
            </a:r>
          </a:p>
          <a:p>
            <a:pPr marL="12700" marR="138430" indent="555625">
              <a:lnSpc>
                <a:spcPct val="100000"/>
              </a:lnSpc>
            </a:pP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13.直到现在我才对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父母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的悲伤和对我们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个孩⼦——哥哥、姐  姐、妹妹和我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条件的爱有了感同</a:t>
            </a:r>
            <a:r>
              <a:rPr lang="zh-CN"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</a:t>
            </a:r>
            <a:r>
              <a:rPr sz="240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受的理解。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350156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79446" y="1187645"/>
            <a:ext cx="4311650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真题训练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6669" y="1949260"/>
            <a:ext cx="9124315" cy="762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500" spc="-8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1</a:t>
            </a:r>
            <a:r>
              <a:rPr sz="2500" spc="-4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.</a:t>
            </a:r>
            <a:r>
              <a:rPr sz="2500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“新的视角”指的是什么？在新的“视角”下作者读懂了什么？</a:t>
            </a:r>
            <a:endParaRPr sz="2500">
              <a:latin typeface="PMingLiU" panose="02020500000000000000" charset="-120"/>
              <a:cs typeface="PMingLiU" panose="02020500000000000000" charset="-120"/>
            </a:endParaRPr>
          </a:p>
          <a:p>
            <a:pPr marL="245745">
              <a:lnSpc>
                <a:spcPct val="100000"/>
              </a:lnSpc>
            </a:pPr>
            <a:r>
              <a:rPr sz="2500" spc="-2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（3分）</a:t>
            </a:r>
            <a:endParaRPr sz="250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6418" y="2826412"/>
            <a:ext cx="9124315" cy="789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5745" marR="5080" indent="-233680">
              <a:lnSpc>
                <a:spcPct val="100000"/>
              </a:lnSpc>
            </a:pPr>
            <a:r>
              <a:rPr sz="2500" spc="-8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2</a:t>
            </a:r>
            <a:r>
              <a:rPr sz="2500" spc="-4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.</a:t>
            </a:r>
            <a:r>
              <a:rPr sz="2500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选文以回忆的方式，写出了母亲对“我”潜移默化的影响。请你  </a:t>
            </a:r>
            <a:r>
              <a:rPr sz="2500" spc="-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结合文中具体事例说说这些影响分别是什么？（8分）</a:t>
            </a:r>
            <a:endParaRPr sz="250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6418" y="3702295"/>
            <a:ext cx="9124315" cy="1170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5745" marR="5080" indent="-233680">
              <a:lnSpc>
                <a:spcPct val="100000"/>
              </a:lnSpc>
            </a:pPr>
            <a:r>
              <a:rPr sz="2500" spc="-8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3</a:t>
            </a:r>
            <a:r>
              <a:rPr sz="2500" spc="-4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.</a:t>
            </a:r>
            <a:r>
              <a:rPr sz="2500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这篇文章寄寓了作者对母亲复杂的思想感情，就其中你感触最深  </a:t>
            </a:r>
            <a:r>
              <a:rPr sz="2500" spc="-10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的一点，结合文章内容谈谈理解。（80</a:t>
            </a:r>
            <a:endParaRPr sz="2500">
              <a:latin typeface="PMingLiU" panose="02020500000000000000" charset="-120"/>
              <a:cs typeface="PMingLiU" panose="02020500000000000000" charset="-120"/>
            </a:endParaRPr>
          </a:p>
          <a:p>
            <a:pPr marL="245745">
              <a:lnSpc>
                <a:spcPct val="100000"/>
              </a:lnSpc>
            </a:pPr>
            <a:r>
              <a:rPr sz="2500" spc="-3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—100字）（7分）</a:t>
            </a:r>
            <a:endParaRPr sz="2500">
              <a:latin typeface="PMingLiU" panose="02020500000000000000" charset="-120"/>
              <a:cs typeface="PMingLiU" panose="02020500000000000000" charset="-12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30900" y="1828800"/>
            <a:ext cx="2755900" cy="27305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160847" y="1960280"/>
            <a:ext cx="2388385" cy="236957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324211" y="2315848"/>
            <a:ext cx="2142490" cy="192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2000"/>
              </a:lnSpc>
            </a:pPr>
            <a:r>
              <a:rPr sz="4100" spc="65"/>
              <a:t>题型梳理  和</a:t>
            </a:r>
            <a:r>
              <a:rPr lang="zh-CN" sz="4100" spc="65"/>
              <a:t>方</a:t>
            </a:r>
            <a:r>
              <a:rPr sz="4100" spc="65"/>
              <a:t>法讲  </a:t>
            </a:r>
            <a:r>
              <a:rPr sz="4100"/>
              <a:t>解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350156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27046" y="1111445"/>
            <a:ext cx="5264150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真题训练答案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79500" y="1720850"/>
            <a:ext cx="8482330" cy="4387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0170">
              <a:lnSpc>
                <a:spcPct val="100000"/>
              </a:lnSpc>
            </a:pPr>
            <a:r>
              <a:rPr sz="2000" spc="-5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1.“新的视角”指的是什么？在新的“视角”下作者读懂了什么？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23215">
              <a:lnSpc>
                <a:spcPct val="100000"/>
              </a:lnSpc>
            </a:pPr>
            <a:r>
              <a:rPr sz="2000" spc="-25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（3分）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09575" marR="236220" indent="-163830">
              <a:lnSpc>
                <a:spcPct val="100000"/>
              </a:lnSpc>
              <a:spcBef>
                <a:spcPts val="1500"/>
              </a:spcBef>
            </a:pP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【参考答案】第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问：作者终于能从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亲的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角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度看待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亲所做的事情；第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问：作者读懂了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亲对孩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的爱并对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亲的悲伤有</a:t>
            </a:r>
            <a:r>
              <a:rPr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了更深的理解。(共3分。共2问。第</a:t>
            </a:r>
            <a:r>
              <a:rPr lang="zh-CN"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问1分；第</a:t>
            </a:r>
            <a:r>
              <a:rPr lang="zh-CN"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</a:t>
            </a:r>
            <a:r>
              <a:rPr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问2分)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45745" marR="260985" indent="-233680">
              <a:lnSpc>
                <a:spcPct val="100000"/>
              </a:lnSpc>
            </a:pPr>
            <a:r>
              <a:rPr sz="2000" spc="-85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sz="2000" spc="-45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选文以回忆的方式，写出了母亲对“我”潜移默化的影响。请你  </a:t>
            </a:r>
            <a:r>
              <a:rPr sz="2000" spc="-5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结合文中具体事例说说这些影响分别是什么？（8分）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50825" marR="5080" indent="-160655">
              <a:lnSpc>
                <a:spcPct val="100000"/>
              </a:lnSpc>
              <a:spcBef>
                <a:spcPts val="1500"/>
              </a:spcBef>
            </a:pP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【参考答案】①浓厚的兴趣爱好。例如：着装、读报纸、钟爱球  </a:t>
            </a:r>
            <a:r>
              <a:rPr sz="2000" spc="-12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赛。②幽默的性格。例如：看“我”成年后的演出，以别样的</a:t>
            </a:r>
            <a:r>
              <a:rPr lang="zh-CN" sz="2000" spc="-12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</a:t>
            </a:r>
            <a:r>
              <a:rPr sz="2000" spc="-22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式——“⼩刺激”，⿎励“我”进⾏新的尝试。③独特的爱孩</a:t>
            </a:r>
            <a:r>
              <a:rPr lang="zh-CN" sz="2000" spc="-22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</a:t>
            </a:r>
            <a:r>
              <a:rPr sz="2000" spc="-22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sz="2000" spc="-22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</a:t>
            </a:r>
            <a:r>
              <a:rPr sz="2000" spc="-22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式  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例如：让我们充分享受童年时光的快乐。④坚强的内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世界。例 如：把丧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女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之痛深埋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中，把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量和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由给予其他孩</a:t>
            </a:r>
            <a:r>
              <a:rPr lang="zh-CN"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000" spc="-68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</a:t>
            </a:r>
            <a:r>
              <a:rPr sz="2000" spc="-4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sz="20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分。</a:t>
            </a:r>
            <a:r>
              <a:rPr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共4</a:t>
            </a:r>
            <a:r>
              <a:rPr lang="zh-CN"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方面</a:t>
            </a:r>
            <a:r>
              <a:rPr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，每</a:t>
            </a:r>
            <a:r>
              <a:rPr lang="zh-CN"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方面</a:t>
            </a:r>
            <a:r>
              <a:rPr sz="2000" spc="-85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2分)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59731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50900" y="1113136"/>
            <a:ext cx="9310369" cy="607695"/>
          </a:xfrm>
          <a:prstGeom prst="rect">
            <a:avLst/>
          </a:prstGeom>
        </p:spPr>
        <p:txBody>
          <a:bodyPr vert="horz" wrap="square" lIns="0" tIns="39075" rIns="0" bIns="0" rtlCol="0">
            <a:spAutoFit/>
          </a:bodyPr>
          <a:lstStyle/>
          <a:p>
            <a:pPr marL="161925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真题训练答案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83005" y="1949450"/>
            <a:ext cx="8327390" cy="1731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5745" marR="160020" indent="-233680">
              <a:lnSpc>
                <a:spcPct val="100000"/>
              </a:lnSpc>
            </a:pPr>
            <a:r>
              <a:rPr sz="2500" spc="-8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3</a:t>
            </a:r>
            <a:r>
              <a:rPr sz="2500" spc="-45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.</a:t>
            </a:r>
            <a:r>
              <a:rPr sz="2500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这篇文章寄寓了作者对母亲复杂的思想感情，就其中你感触最深  </a:t>
            </a:r>
            <a:r>
              <a:rPr sz="2500" spc="-20">
                <a:solidFill>
                  <a:srgbClr val="0070C0"/>
                </a:solidFill>
                <a:latin typeface="PMingLiU" panose="02020500000000000000" charset="-120"/>
                <a:cs typeface="PMingLiU" panose="02020500000000000000" charset="-120"/>
              </a:rPr>
              <a:t>的一点，结合文章内容谈谈理解。（80—100字）（7分）</a:t>
            </a:r>
            <a:endParaRPr sz="2500">
              <a:latin typeface="PMingLiU" panose="02020500000000000000" charset="-120"/>
              <a:cs typeface="PMingLiU" panose="02020500000000000000" charset="-120"/>
            </a:endParaRPr>
          </a:p>
          <a:p>
            <a:pPr marL="171450" marR="50800" indent="-158750">
              <a:lnSpc>
                <a:spcPct val="100000"/>
              </a:lnSpc>
              <a:spcBef>
                <a:spcPts val="1500"/>
              </a:spcBef>
            </a:pPr>
            <a:endParaRPr sz="2500">
              <a:latin typeface="hakuyoxingshu7000" panose="02000600000000000000" charset="-122"/>
              <a:cs typeface="hakuyoxingshu7000" panose="020006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0295" y="3168650"/>
            <a:ext cx="8512810" cy="2157730"/>
          </a:xfrm>
          <a:prstGeom prst="rect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684000" y="103759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384" y="587404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50900" y="1187431"/>
            <a:ext cx="9310369" cy="735330"/>
          </a:xfrm>
          <a:prstGeom prst="rect">
            <a:avLst/>
          </a:prstGeom>
        </p:spPr>
        <p:txBody>
          <a:bodyPr vert="horz" wrap="square" lIns="0" tIns="166805" rIns="0" bIns="0" rtlCol="0">
            <a:spAutoFit/>
          </a:bodyPr>
          <a:lstStyle/>
          <a:p>
            <a:pPr marL="177165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常考题型：</a:t>
            </a:r>
            <a:r>
              <a:rPr lang="zh-CN" spc="50"/>
              <a:t>人</a:t>
            </a:r>
            <a:r>
              <a:rPr spc="50"/>
              <a:t>物形象分析题</a:t>
            </a:r>
          </a:p>
        </p:txBody>
      </p:sp>
      <p:sp>
        <p:nvSpPr>
          <p:cNvPr id="4" name="object 4"/>
          <p:cNvSpPr/>
          <p:nvPr/>
        </p:nvSpPr>
        <p:spPr>
          <a:xfrm>
            <a:off x="718999" y="2376794"/>
            <a:ext cx="406400" cy="4064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8999" y="3366522"/>
            <a:ext cx="292100" cy="279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8999" y="4255919"/>
            <a:ext cx="292100" cy="2793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31900" y="2330450"/>
            <a:ext cx="8415655" cy="2901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物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形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象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析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法：</a:t>
            </a: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760"/>
              </a:spcBef>
            </a:pPr>
            <a:r>
              <a:rPr lang="en-US" sz="2800" spc="3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   </a:t>
            </a:r>
            <a:r>
              <a:rPr sz="2800" spc="3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在</a:t>
            </a:r>
            <a:r>
              <a:rPr lang="zh-CN" sz="2800" spc="3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文</a:t>
            </a:r>
            <a:r>
              <a:rPr sz="2800" spc="3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章中直接筛选出表</a:t>
            </a:r>
            <a:r>
              <a:rPr lang="zh-CN" sz="2800" spc="3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示人</a:t>
            </a:r>
            <a:r>
              <a:rPr sz="2800" spc="3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物性格特点的词语</a:t>
            </a:r>
            <a:endParaRPr sz="2800">
              <a:latin typeface="hakuyoxingshu7000" panose="02000600000000000000" charset="-122"/>
              <a:cs typeface="hakuyoxingshu7000" panose="02000600000000000000" charset="-122"/>
            </a:endParaRPr>
          </a:p>
          <a:p>
            <a:pPr marL="12700">
              <a:lnSpc>
                <a:spcPct val="100000"/>
              </a:lnSpc>
              <a:spcBef>
                <a:spcPts val="2940"/>
              </a:spcBef>
            </a:pPr>
            <a:r>
              <a:rPr sz="2800" b="1" spc="1245" baseline="1000">
                <a:solidFill>
                  <a:srgbClr val="00B050"/>
                </a:solidFill>
                <a:latin typeface="Arial"/>
                <a:cs typeface="Arial"/>
              </a:rPr>
              <a:t>🍋</a:t>
            </a:r>
            <a:r>
              <a:rPr sz="2800" b="1" spc="-667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800" spc="3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根据对</a:t>
            </a:r>
            <a:r>
              <a:rPr lang="zh-CN" sz="2800" spc="3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人</a:t>
            </a:r>
            <a:r>
              <a:rPr sz="2800" spc="3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物过去所做事件判断</a:t>
            </a:r>
            <a:endParaRPr sz="2800">
              <a:latin typeface="hakuyoxingshu7000" panose="02000600000000000000" charset="-122"/>
              <a:cs typeface="hakuyoxingshu7000" panose="02000600000000000000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8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800" b="1" spc="1245" baseline="1000">
                <a:solidFill>
                  <a:srgbClr val="00B050"/>
                </a:solidFill>
                <a:latin typeface="Arial"/>
                <a:cs typeface="Arial"/>
              </a:rPr>
              <a:t>🍒</a:t>
            </a:r>
            <a:r>
              <a:rPr sz="2800" spc="-4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通过对</a:t>
            </a:r>
            <a:r>
              <a:rPr lang="zh-CN" sz="2800" spc="-4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人</a:t>
            </a:r>
            <a:r>
              <a:rPr sz="2800" spc="-4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物</a:t>
            </a:r>
            <a:r>
              <a:rPr lang="zh-CN" sz="2800" spc="-4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行</a:t>
            </a:r>
            <a:r>
              <a:rPr sz="2800" spc="-4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为描写分析：语</a:t>
            </a:r>
            <a:r>
              <a:rPr lang="zh-CN" sz="2800" spc="-4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言</a:t>
            </a:r>
            <a:r>
              <a:rPr sz="2800" spc="-4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/动作/神态/</a:t>
            </a:r>
            <a:r>
              <a:rPr lang="zh-CN" sz="2800" spc="-4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心</a:t>
            </a:r>
            <a:r>
              <a:rPr sz="2800" spc="-40">
                <a:solidFill>
                  <a:srgbClr val="00B050"/>
                </a:solidFill>
                <a:latin typeface="hakuyoxingshu7000" panose="02000600000000000000" charset="-122"/>
                <a:cs typeface="hakuyoxingshu7000" panose="02000600000000000000" charset="-122"/>
              </a:rPr>
              <a:t>理</a:t>
            </a:r>
            <a:endParaRPr sz="2800">
              <a:latin typeface="hakuyoxingshu7000" panose="02000600000000000000" charset="-122"/>
              <a:cs typeface="hakuyoxingshu7000" panose="02000600000000000000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512185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03300" y="1263631"/>
            <a:ext cx="9310369" cy="660400"/>
          </a:xfrm>
          <a:prstGeom prst="rect">
            <a:avLst/>
          </a:prstGeom>
        </p:spPr>
        <p:txBody>
          <a:bodyPr vert="horz" wrap="square" lIns="0" tIns="91554" rIns="0" bIns="0" rtlCol="0">
            <a:spAutoFit/>
          </a:bodyPr>
          <a:lstStyle/>
          <a:p>
            <a:pPr marL="161925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常考题型：叙述顺序作</a:t>
            </a:r>
            <a:r>
              <a:rPr lang="zh-CN" spc="50"/>
              <a:t>用</a:t>
            </a:r>
            <a:r>
              <a:rPr spc="50"/>
              <a:t>题</a:t>
            </a:r>
          </a:p>
        </p:txBody>
      </p:sp>
      <p:sp>
        <p:nvSpPr>
          <p:cNvPr id="4" name="object 4"/>
          <p:cNvSpPr/>
          <p:nvPr/>
        </p:nvSpPr>
        <p:spPr>
          <a:xfrm>
            <a:off x="854021" y="2906988"/>
            <a:ext cx="292100" cy="2794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54021" y="4241084"/>
            <a:ext cx="292100" cy="2793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46175" y="2787650"/>
            <a:ext cx="8444865" cy="2664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06400" indent="763905">
              <a:lnSpc>
                <a:spcPct val="101000"/>
              </a:lnSpc>
            </a:pPr>
            <a:r>
              <a:rPr sz="3700" spc="-7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倒叙</a:t>
            </a:r>
            <a:r>
              <a:rPr lang="en-US" sz="3700" spc="-7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6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两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梳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出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来：</a:t>
            </a: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ts val="3440"/>
              </a:lnSpc>
              <a:spcBef>
                <a:spcPts val="2160"/>
              </a:spcBef>
            </a:pPr>
            <a:r>
              <a:rPr sz="3375" b="1" spc="1245" baseline="1000">
                <a:solidFill>
                  <a:srgbClr val="00B0F0"/>
                </a:solidFill>
                <a:latin typeface="Arial"/>
                <a:cs typeface="Arial"/>
              </a:rPr>
              <a:t>🍎  </a:t>
            </a:r>
            <a:r>
              <a:rPr sz="2900" spc="1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引起读者的兴趣，增强文章的生动性,使文章产生悬念，更能引人入胜。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  <a:p>
            <a:pPr>
              <a:lnSpc>
                <a:spcPct val="100000"/>
              </a:lnSpc>
            </a:pPr>
            <a:endParaRPr sz="31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3375" b="1" spc="1245" baseline="1000">
                <a:solidFill>
                  <a:srgbClr val="00B0F0"/>
                </a:solidFill>
                <a:latin typeface="Arial"/>
                <a:cs typeface="Arial"/>
              </a:rPr>
              <a:t>🍑</a:t>
            </a:r>
            <a:r>
              <a:rPr sz="3375" b="1" spc="-667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2900" spc="1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同时也可以避免叙述的平铺直叙和结构的单调。</a:t>
            </a:r>
            <a:endParaRPr sz="2900">
              <a:latin typeface="PMingLiU" panose="02020500000000000000" charset="-120"/>
              <a:cs typeface="PMingLiU" panose="02020500000000000000" charset="-12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71326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91515" y="1644631"/>
            <a:ext cx="9310369" cy="629920"/>
          </a:xfrm>
          <a:prstGeom prst="rect">
            <a:avLst/>
          </a:prstGeom>
        </p:spPr>
        <p:txBody>
          <a:bodyPr vert="horz" wrap="square" lIns="0" tIns="61143" rIns="0" bIns="0" rtlCol="0">
            <a:spAutoFit/>
          </a:bodyPr>
          <a:lstStyle/>
          <a:p>
            <a:pPr marL="139065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常考题型：叙述顺序作</a:t>
            </a:r>
            <a:r>
              <a:rPr lang="zh-CN" spc="50"/>
              <a:t>用</a:t>
            </a:r>
            <a:r>
              <a:rPr spc="50"/>
              <a:t>题</a:t>
            </a:r>
          </a:p>
        </p:txBody>
      </p:sp>
      <p:sp>
        <p:nvSpPr>
          <p:cNvPr id="4" name="object 4"/>
          <p:cNvSpPr/>
          <p:nvPr/>
        </p:nvSpPr>
        <p:spPr>
          <a:xfrm>
            <a:off x="831023" y="2883010"/>
            <a:ext cx="292100" cy="2794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1023" y="3581822"/>
            <a:ext cx="292100" cy="279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31023" y="4280635"/>
            <a:ext cx="292100" cy="2793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1023" y="4979447"/>
            <a:ext cx="292100" cy="2794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1023" y="5678259"/>
            <a:ext cx="292100" cy="2794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55508" y="2787535"/>
            <a:ext cx="8547100" cy="4123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63905">
              <a:lnSpc>
                <a:spcPct val="101000"/>
              </a:lnSpc>
            </a:pPr>
            <a:r>
              <a:rPr sz="3700" spc="-7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插</a:t>
            </a:r>
            <a:r>
              <a:rPr lang="en-US" sz="3700" spc="-7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叙 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的五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梳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出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来：</a:t>
            </a: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2680"/>
              </a:spcBef>
            </a:pPr>
            <a:r>
              <a:rPr sz="2250" b="1" spc="830">
                <a:solidFill>
                  <a:srgbClr val="00B0F0"/>
                </a:solidFill>
                <a:latin typeface="Arial"/>
                <a:cs typeface="Arial"/>
              </a:rPr>
              <a:t>🍎</a:t>
            </a:r>
            <a:endParaRPr sz="22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250" b="1" spc="830">
                <a:solidFill>
                  <a:srgbClr val="00B0F0"/>
                </a:solidFill>
                <a:latin typeface="Arial"/>
                <a:cs typeface="Arial"/>
              </a:rPr>
              <a:t>🍑</a:t>
            </a:r>
            <a:endParaRPr sz="22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250" b="1" spc="830">
                <a:solidFill>
                  <a:srgbClr val="00B0F0"/>
                </a:solidFill>
                <a:latin typeface="Arial"/>
                <a:cs typeface="Arial"/>
              </a:rPr>
              <a:t>🍋</a:t>
            </a:r>
            <a:endParaRPr sz="22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250" b="1" spc="830">
                <a:solidFill>
                  <a:srgbClr val="00B0F0"/>
                </a:solidFill>
                <a:latin typeface="Arial"/>
                <a:cs typeface="Arial"/>
              </a:rPr>
              <a:t>🍓</a:t>
            </a:r>
            <a:endParaRPr sz="22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ts val="2515"/>
              </a:lnSpc>
            </a:pPr>
            <a:r>
              <a:rPr sz="2250" b="1" spc="830">
                <a:solidFill>
                  <a:srgbClr val="00B0F0"/>
                </a:solidFill>
                <a:latin typeface="Arial"/>
                <a:cs typeface="Arial"/>
              </a:rPr>
              <a:t>🍉</a:t>
            </a:r>
            <a:endParaRPr sz="2250">
              <a:latin typeface="Arial"/>
              <a:cs typeface="Arial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816326"/>
            <a:ext cx="127000" cy="426084"/>
          </a:xfrm>
          <a:custGeom>
            <a:avLst/>
            <a:gdLst/>
            <a:ahLst/>
            <a:cxnLst/>
            <a:rect l="l" t="t" r="r" b="b"/>
            <a:pathLst>
              <a:path w="127000" h="426084">
                <a:moveTo>
                  <a:pt x="0" y="425958"/>
                </a:moveTo>
                <a:lnTo>
                  <a:pt x="126807" y="425958"/>
                </a:lnTo>
                <a:lnTo>
                  <a:pt x="126807" y="0"/>
                </a:lnTo>
                <a:lnTo>
                  <a:pt x="0" y="0"/>
                </a:lnTo>
                <a:lnTo>
                  <a:pt x="0" y="425958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03246" y="1111331"/>
            <a:ext cx="8121650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常考题型：叙述顺序作</a:t>
            </a:r>
            <a:r>
              <a:rPr lang="zh-CN" spc="50"/>
              <a:t>用</a:t>
            </a:r>
            <a:r>
              <a:rPr spc="50"/>
              <a:t>题</a:t>
            </a:r>
          </a:p>
        </p:txBody>
      </p:sp>
      <p:sp>
        <p:nvSpPr>
          <p:cNvPr id="4" name="object 4"/>
          <p:cNvSpPr/>
          <p:nvPr/>
        </p:nvSpPr>
        <p:spPr>
          <a:xfrm>
            <a:off x="793901" y="3169991"/>
            <a:ext cx="292100" cy="2794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3901" y="3868803"/>
            <a:ext cx="292100" cy="279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3901" y="4567615"/>
            <a:ext cx="292100" cy="2794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3901" y="5266428"/>
            <a:ext cx="292100" cy="2794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3901" y="5965240"/>
            <a:ext cx="292100" cy="2794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81201" y="1664181"/>
            <a:ext cx="9201150" cy="4116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63905">
              <a:lnSpc>
                <a:spcPct val="101000"/>
              </a:lnSpc>
            </a:pPr>
            <a:r>
              <a:rPr sz="3700" spc="-4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插</a:t>
            </a:r>
            <a:r>
              <a:rPr lang="en-US" sz="3700" spc="-4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4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叙</a:t>
            </a:r>
            <a:r>
              <a:rPr lang="en-US" sz="3700" spc="-4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sz="3700" spc="-8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五 </a:t>
            </a:r>
            <a:r>
              <a:rPr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梳</a:t>
            </a:r>
            <a:r>
              <a:rPr lang="en-US"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lang="en-US"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出</a:t>
            </a:r>
            <a:r>
              <a:rPr lang="en-US"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3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来：</a:t>
            </a: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sz="3375" b="1" spc="1245" baseline="1000">
                <a:solidFill>
                  <a:srgbClr val="00B0F0"/>
                </a:solidFill>
                <a:latin typeface="Arial"/>
                <a:cs typeface="Arial"/>
              </a:rPr>
              <a:t>🍎</a:t>
            </a:r>
            <a:r>
              <a:rPr sz="3375" b="1" spc="-630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3300" spc="25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交代背景│情况│原因。</a:t>
            </a:r>
            <a:endParaRPr sz="33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3375" b="1" spc="1245" baseline="1000">
                <a:solidFill>
                  <a:srgbClr val="EE75CA"/>
                </a:solidFill>
                <a:latin typeface="Arial"/>
                <a:cs typeface="Arial"/>
              </a:rPr>
              <a:t>🍑</a:t>
            </a:r>
            <a:r>
              <a:rPr sz="3375" b="1" spc="-592" baseline="1000">
                <a:solidFill>
                  <a:srgbClr val="EE75CA"/>
                </a:solidFill>
                <a:latin typeface="Arial"/>
                <a:cs typeface="Arial"/>
              </a:rPr>
              <a:t> </a:t>
            </a:r>
            <a:r>
              <a:rPr sz="3300" spc="25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使小说的内容更加曲折，跌宕起伏。</a:t>
            </a:r>
            <a:endParaRPr sz="33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1540"/>
              </a:spcBef>
              <a:tabLst>
                <a:tab pos="3390265" algn="l"/>
                <a:tab pos="4227195" algn="l"/>
              </a:tabLst>
            </a:pPr>
            <a:r>
              <a:rPr sz="3375" b="1" spc="1245" baseline="1000">
                <a:solidFill>
                  <a:srgbClr val="EE75CA"/>
                </a:solidFill>
                <a:latin typeface="Arial"/>
                <a:cs typeface="Arial"/>
              </a:rPr>
              <a:t>🍋</a:t>
            </a:r>
            <a:r>
              <a:rPr sz="3375" b="1" spc="-517" baseline="1000">
                <a:solidFill>
                  <a:srgbClr val="EE75CA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突出主要人物</a:t>
            </a:r>
            <a:r>
              <a:rPr sz="3300" u="heavy" spc="30">
                <a:solidFill>
                  <a:srgbClr val="EE75CA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3300" spc="7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，</a:t>
            </a:r>
            <a:r>
              <a:rPr sz="3300" u="heavy" spc="70">
                <a:solidFill>
                  <a:srgbClr val="EE75CA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3300" spc="30">
                <a:solidFill>
                  <a:srgbClr val="EE75CA"/>
                </a:solidFill>
                <a:latin typeface="PMingLiU" panose="02020500000000000000" charset="-120"/>
                <a:cs typeface="PMingLiU" panose="02020500000000000000" charset="-120"/>
              </a:rPr>
              <a:t>的性格特点／情感态度。</a:t>
            </a:r>
            <a:endParaRPr sz="33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3375" b="1" spc="1245" baseline="1000">
                <a:solidFill>
                  <a:srgbClr val="EE75CA"/>
                </a:solidFill>
                <a:latin typeface="Arial"/>
                <a:cs typeface="Arial"/>
              </a:rPr>
              <a:t>🍓</a:t>
            </a:r>
            <a:r>
              <a:rPr sz="3375" b="1" spc="-667" baseline="1000">
                <a:solidFill>
                  <a:srgbClr val="EE75CA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使文章内容更加丰富。</a:t>
            </a:r>
            <a:endParaRPr sz="3300"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  <a:spcBef>
                <a:spcPts val="1540"/>
              </a:spcBef>
              <a:tabLst>
                <a:tab pos="6459855" algn="l"/>
              </a:tabLst>
            </a:pPr>
            <a:r>
              <a:rPr sz="3375" b="1" spc="1245" baseline="1000">
                <a:solidFill>
                  <a:srgbClr val="00B050"/>
                </a:solidFill>
                <a:latin typeface="Arial"/>
                <a:cs typeface="Arial"/>
              </a:rPr>
              <a:t>🍉</a:t>
            </a:r>
            <a:r>
              <a:rPr sz="3375" b="1" spc="-517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3300" spc="25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推动故事情节的发展，为下文</a:t>
            </a:r>
            <a:r>
              <a:rPr sz="3300" u="heavy" spc="25">
                <a:solidFill>
                  <a:srgbClr val="00B050"/>
                </a:solid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3300" spc="30">
                <a:solidFill>
                  <a:srgbClr val="00B050"/>
                </a:solidFill>
                <a:latin typeface="PMingLiU" panose="02020500000000000000" charset="-120"/>
                <a:cs typeface="PMingLiU" panose="02020500000000000000" charset="-120"/>
              </a:rPr>
              <a:t>做铺垫。</a:t>
            </a:r>
            <a:endParaRPr sz="3300">
              <a:latin typeface="PMingLiU" panose="02020500000000000000" charset="-120"/>
              <a:cs typeface="PMingLiU" panose="02020500000000000000" charset="-12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95983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98500" y="1187431"/>
            <a:ext cx="9310369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9390">
              <a:lnSpc>
                <a:spcPct val="100000"/>
              </a:lnSpc>
            </a:pPr>
            <a:r>
              <a:rPr lang="en-US" spc="50"/>
              <a:t> </a:t>
            </a: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考题型：语段作</a:t>
            </a:r>
            <a:r>
              <a:rPr lang="zh-CN" spc="50"/>
              <a:t>用</a:t>
            </a:r>
            <a:r>
              <a:rPr spc="50"/>
              <a:t>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8651" y="2025441"/>
            <a:ext cx="8821420" cy="574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63905">
              <a:lnSpc>
                <a:spcPct val="101000"/>
              </a:lnSpc>
            </a:pPr>
            <a:r>
              <a:rPr sz="3700" spc="-145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首</a:t>
            </a:r>
            <a:r>
              <a:rPr lang="en-US" sz="3700" spc="-145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700" spc="-34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en-US" sz="3700" spc="-34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34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sz="3700" spc="-34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构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梳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理：</a:t>
            </a: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3901" y="3027917"/>
            <a:ext cx="254000" cy="2413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3901" y="3663200"/>
            <a:ext cx="254000" cy="241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3901" y="4298485"/>
            <a:ext cx="254000" cy="2413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3901" y="4933769"/>
            <a:ext cx="254000" cy="2413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93901" y="5569052"/>
            <a:ext cx="254000" cy="2413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36700" y="2940050"/>
            <a:ext cx="6737985" cy="239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 fontAlgn="auto">
              <a:lnSpc>
                <a:spcPct val="150000"/>
              </a:lnSpc>
            </a:pPr>
            <a:r>
              <a:rPr sz="2850" b="1" spc="1125" baseline="1000">
                <a:solidFill>
                  <a:srgbClr val="00B0F0"/>
                </a:solidFill>
                <a:latin typeface="Arial"/>
                <a:cs typeface="Arial"/>
              </a:rPr>
              <a:t>🍎</a:t>
            </a:r>
            <a:r>
              <a:rPr sz="3200" b="1" spc="1125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en-US" sz="3200" b="1" spc="1125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zh-CN"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总领全文，引出下文（万能作用）</a:t>
            </a:r>
            <a:r>
              <a:rPr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🍋</a:t>
            </a:r>
            <a:r>
              <a:rPr lang="en-US"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  </a:t>
            </a:r>
            <a:r>
              <a:rPr lang="zh-CN"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点明中心（首段包含中心句）</a:t>
            </a:r>
          </a:p>
          <a:p>
            <a:pPr marL="12700" algn="l" fontAlgn="auto">
              <a:lnSpc>
                <a:spcPct val="150000"/>
              </a:lnSpc>
            </a:pPr>
            <a:r>
              <a:rPr lang="en-US" altLang="zh-CN"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    </a:t>
            </a:r>
            <a:r>
              <a:rPr lang="zh-CN"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文题照应（首段中出现了题目）</a:t>
            </a:r>
          </a:p>
          <a:p>
            <a:pPr marL="12700" algn="l" fontAlgn="auto">
              <a:lnSpc>
                <a:spcPct val="150000"/>
              </a:lnSpc>
            </a:pPr>
            <a:r>
              <a:rPr lang="en-US" altLang="zh-CN"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    </a:t>
            </a:r>
            <a:r>
              <a:rPr lang="zh-CN"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首尾呼应（首尾有相似相关语句）</a:t>
            </a:r>
          </a:p>
          <a:p>
            <a:pPr marL="12700" algn="l" fontAlgn="auto">
              <a:lnSpc>
                <a:spcPct val="150000"/>
              </a:lnSpc>
            </a:pPr>
            <a:r>
              <a:rPr lang="en-US" altLang="zh-CN"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    </a:t>
            </a:r>
            <a:r>
              <a:rPr lang="zh-CN" sz="3200" b="1" spc="1125" baseline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设置悬念，吸引读者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95983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74700" y="1187431"/>
            <a:ext cx="9310369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9390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考题型：语段作</a:t>
            </a:r>
            <a:r>
              <a:rPr lang="zh-CN" spc="50"/>
              <a:t>用</a:t>
            </a:r>
            <a:r>
              <a:rPr spc="50"/>
              <a:t>题</a:t>
            </a:r>
          </a:p>
        </p:txBody>
      </p:sp>
      <p:sp>
        <p:nvSpPr>
          <p:cNvPr id="4" name="object 4"/>
          <p:cNvSpPr/>
          <p:nvPr/>
        </p:nvSpPr>
        <p:spPr>
          <a:xfrm>
            <a:off x="842521" y="3172371"/>
            <a:ext cx="292100" cy="2794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2521" y="4061768"/>
            <a:ext cx="292100" cy="279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42521" y="2330658"/>
            <a:ext cx="8747125" cy="3101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63905">
              <a:lnSpc>
                <a:spcPct val="101000"/>
              </a:lnSpc>
            </a:pPr>
            <a:r>
              <a:rPr sz="3700" spc="-819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sz="3700" spc="-819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19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间</a:t>
            </a:r>
            <a:r>
              <a:rPr lang="en-US" sz="3700" spc="-819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19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落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构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两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梳</a:t>
            </a:r>
            <a:r>
              <a:rPr lang="en-US"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7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理：</a:t>
            </a: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1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3375" b="1" spc="1245" baseline="1000">
                <a:solidFill>
                  <a:srgbClr val="00B0F0"/>
                </a:solidFill>
                <a:latin typeface="Arial"/>
                <a:cs typeface="Arial"/>
              </a:rPr>
              <a:t>🍎</a:t>
            </a:r>
            <a:r>
              <a:rPr lang="en-US" sz="3375" b="1" spc="1245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4400" b="1" spc="-660" baseline="10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承上起下</a:t>
            </a:r>
            <a:endParaRPr sz="4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🍑</a:t>
            </a:r>
            <a:r>
              <a:rPr lang="en-US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引出下文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95983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59460" y="1187431"/>
            <a:ext cx="9310369" cy="56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9390">
              <a:lnSpc>
                <a:spcPct val="100000"/>
              </a:lnSpc>
            </a:pPr>
            <a:r>
              <a:rPr spc="50"/>
              <a:t>★记</a:t>
            </a:r>
            <a:r>
              <a:rPr lang="zh-CN" spc="50"/>
              <a:t>人</a:t>
            </a:r>
            <a:r>
              <a:rPr spc="50"/>
              <a:t>散</a:t>
            </a:r>
            <a:r>
              <a:rPr lang="zh-CN" spc="50"/>
              <a:t>文</a:t>
            </a:r>
            <a:r>
              <a:rPr spc="50"/>
              <a:t>考题型：语段作</a:t>
            </a:r>
            <a:r>
              <a:rPr lang="zh-CN" spc="50"/>
              <a:t>用</a:t>
            </a:r>
            <a:r>
              <a:rPr spc="50"/>
              <a:t>题</a:t>
            </a:r>
          </a:p>
        </p:txBody>
      </p:sp>
      <p:sp>
        <p:nvSpPr>
          <p:cNvPr id="4" name="object 4"/>
          <p:cNvSpPr/>
          <p:nvPr/>
        </p:nvSpPr>
        <p:spPr>
          <a:xfrm>
            <a:off x="842521" y="2617967"/>
            <a:ext cx="254000" cy="2413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2521" y="3062667"/>
            <a:ext cx="254000" cy="241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2521" y="3507366"/>
            <a:ext cx="254000" cy="2413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2521" y="3952064"/>
            <a:ext cx="254000" cy="2413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42521" y="4396764"/>
            <a:ext cx="254000" cy="2413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42521" y="4841462"/>
            <a:ext cx="254000" cy="241300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2521" y="5286161"/>
            <a:ext cx="254000" cy="24130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59336" y="1492417"/>
            <a:ext cx="8875395" cy="5206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63905">
              <a:lnSpc>
                <a:spcPct val="101000"/>
              </a:lnSpc>
            </a:pPr>
            <a:r>
              <a:rPr lang="en-US" altLang="zh-CN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sz="3700" spc="-705">
              <a:solidFill>
                <a:srgbClr val="00B0F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63905">
              <a:lnSpc>
                <a:spcPct val="101000"/>
              </a:lnSpc>
            </a:pPr>
            <a:r>
              <a:rPr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</a:t>
            </a:r>
            <a:r>
              <a:rPr lang="en-US" sz="3700" spc="-7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69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尾</a:t>
            </a:r>
            <a:r>
              <a:rPr lang="en-US" sz="3700" spc="-69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3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sz="3700" spc="-370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构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七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lang="en-US" altLang="zh-CN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梳</a:t>
            </a:r>
            <a:r>
              <a:rPr lang="en-US"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700" spc="-805">
                <a:solidFill>
                  <a:srgbClr val="00B0F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理：</a:t>
            </a: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l">
              <a:lnSpc>
                <a:spcPct val="100000"/>
              </a:lnSpc>
              <a:spcBef>
                <a:spcPts val="1660"/>
              </a:spcBef>
            </a:pPr>
            <a:r>
              <a:rPr sz="2850" b="1" spc="1125" baseline="1000">
                <a:solidFill>
                  <a:srgbClr val="EE75CA"/>
                </a:solidFill>
                <a:latin typeface="Arial"/>
                <a:cs typeface="Arial"/>
              </a:rPr>
              <a:t>🍎</a:t>
            </a:r>
            <a:r>
              <a:rPr sz="2850" b="1" spc="100" baseline="1000">
                <a:solidFill>
                  <a:srgbClr val="EE75CA"/>
                </a:solidFill>
                <a:latin typeface="Arial"/>
                <a:cs typeface="Arial"/>
              </a:rPr>
              <a:t> </a:t>
            </a:r>
            <a:r>
              <a:rPr lang="zh-CN" sz="2850" b="1" spc="100" baseline="1000">
                <a:solidFill>
                  <a:srgbClr val="EE75CA"/>
                </a:solidFill>
                <a:latin typeface="Arial"/>
                <a:cs typeface="Arial"/>
              </a:rPr>
              <a:t>总领全文（万能作用）</a:t>
            </a:r>
          </a:p>
          <a:p>
            <a:pPr marL="12700" algn="l">
              <a:lnSpc>
                <a:spcPct val="100000"/>
              </a:lnSpc>
              <a:spcBef>
                <a:spcPts val="1660"/>
              </a:spcBef>
            </a:pPr>
            <a:r>
              <a:rPr lang="zh-CN" sz="2850" b="1" spc="100" baseline="1000">
                <a:solidFill>
                  <a:srgbClr val="EE75CA"/>
                </a:solidFill>
                <a:latin typeface="Arial"/>
                <a:cs typeface="Arial"/>
              </a:rPr>
              <a:t> </a:t>
            </a:r>
            <a:r>
              <a:rPr lang="en-US" altLang="zh-CN" sz="2850" b="1" spc="100" baseline="1000">
                <a:solidFill>
                  <a:srgbClr val="EE75CA"/>
                </a:solidFill>
                <a:latin typeface="Arial"/>
                <a:cs typeface="Arial"/>
              </a:rPr>
              <a:t>       </a:t>
            </a:r>
            <a:r>
              <a:rPr lang="zh-CN" altLang="en-US" sz="2850" b="1" spc="100" baseline="1000">
                <a:solidFill>
                  <a:srgbClr val="EE75CA"/>
                </a:solidFill>
                <a:latin typeface="Arial"/>
                <a:cs typeface="Arial"/>
              </a:rPr>
              <a:t>升华主题，画龙点晴。</a:t>
            </a:r>
          </a:p>
          <a:p>
            <a:pPr marL="12700" algn="l">
              <a:lnSpc>
                <a:spcPct val="100000"/>
              </a:lnSpc>
              <a:spcBef>
                <a:spcPts val="1660"/>
              </a:spcBef>
            </a:pPr>
            <a:r>
              <a:rPr lang="zh-CN" altLang="en-US" sz="2850" b="1" spc="100" baseline="1000">
                <a:solidFill>
                  <a:srgbClr val="EE75CA"/>
                </a:solidFill>
                <a:latin typeface="Arial"/>
                <a:cs typeface="Arial"/>
              </a:rPr>
              <a:t> </a:t>
            </a:r>
            <a:r>
              <a:rPr lang="en-US" altLang="zh-CN" sz="2850" b="1" spc="100" baseline="1000">
                <a:solidFill>
                  <a:srgbClr val="EE75CA"/>
                </a:solidFill>
                <a:latin typeface="Arial"/>
                <a:cs typeface="Arial"/>
              </a:rPr>
              <a:t>       </a:t>
            </a:r>
            <a:r>
              <a:rPr lang="zh-CN" altLang="en-US" sz="2850" b="1" spc="100" baseline="1000">
                <a:solidFill>
                  <a:srgbClr val="EE75CA"/>
                </a:solidFill>
                <a:latin typeface="Arial"/>
                <a:cs typeface="Arial"/>
              </a:rPr>
              <a:t>首尾呼应（首尾有相似相关语句）</a:t>
            </a:r>
          </a:p>
          <a:p>
            <a:pPr marL="12700" algn="l">
              <a:lnSpc>
                <a:spcPct val="100000"/>
              </a:lnSpc>
              <a:spcBef>
                <a:spcPts val="1660"/>
              </a:spcBef>
            </a:pPr>
            <a:r>
              <a:rPr lang="zh-CN" altLang="en-US" sz="2850" b="1" spc="100" baseline="1000">
                <a:solidFill>
                  <a:srgbClr val="EE75CA"/>
                </a:solidFill>
                <a:latin typeface="Arial"/>
                <a:cs typeface="Arial"/>
              </a:rPr>
              <a:t> </a:t>
            </a:r>
            <a:r>
              <a:rPr lang="en-US" altLang="zh-CN" sz="2850" b="1" spc="100" baseline="1000">
                <a:solidFill>
                  <a:srgbClr val="EE75CA"/>
                </a:solidFill>
                <a:latin typeface="Arial"/>
                <a:cs typeface="Arial"/>
              </a:rPr>
              <a:t>       </a:t>
            </a:r>
            <a:r>
              <a:rPr lang="zh-CN" altLang="en-US" sz="2850" b="1" spc="100" baseline="1000">
                <a:solidFill>
                  <a:srgbClr val="EE75CA"/>
                </a:solidFill>
                <a:latin typeface="Arial"/>
                <a:cs typeface="Arial"/>
              </a:rPr>
              <a:t>照应文题（首段中出现题目）</a:t>
            </a:r>
          </a:p>
          <a:p>
            <a:pPr marL="12700" algn="l">
              <a:lnSpc>
                <a:spcPct val="100000"/>
              </a:lnSpc>
              <a:spcBef>
                <a:spcPts val="1660"/>
              </a:spcBef>
            </a:pPr>
            <a:r>
              <a:rPr lang="en-US" altLang="zh-CN" sz="2850" b="1" spc="100" baseline="1000">
                <a:solidFill>
                  <a:srgbClr val="EE75CA"/>
                </a:solidFill>
                <a:latin typeface="Arial"/>
                <a:cs typeface="Arial"/>
                <a:sym typeface="+mn-ea"/>
              </a:rPr>
              <a:t>         </a:t>
            </a:r>
            <a:r>
              <a:rPr lang="zh-CN" altLang="en-US" sz="2850" b="1" spc="100" baseline="1000">
                <a:solidFill>
                  <a:srgbClr val="EE75CA"/>
                </a:solidFill>
                <a:latin typeface="Arial"/>
                <a:cs typeface="Arial"/>
              </a:rPr>
              <a:t>引发读者思考（结尾以问句结尾）</a:t>
            </a:r>
          </a:p>
          <a:p>
            <a:pPr marL="12700" algn="l">
              <a:lnSpc>
                <a:spcPct val="100000"/>
              </a:lnSpc>
              <a:spcBef>
                <a:spcPts val="1660"/>
              </a:spcBef>
            </a:pPr>
            <a:r>
              <a:rPr lang="en-US" altLang="zh-CN" sz="2850" b="1" spc="100" baseline="1000">
                <a:solidFill>
                  <a:srgbClr val="EE75CA"/>
                </a:solidFill>
                <a:latin typeface="Arial"/>
                <a:cs typeface="Arial"/>
                <a:sym typeface="+mn-ea"/>
              </a:rPr>
              <a:t>         </a:t>
            </a:r>
            <a:r>
              <a:rPr lang="zh-CN" altLang="en-US" sz="2850" b="1" spc="100" baseline="1000">
                <a:solidFill>
                  <a:srgbClr val="EE75CA"/>
                </a:solidFill>
                <a:latin typeface="Arial"/>
                <a:cs typeface="Arial"/>
              </a:rPr>
              <a:t>结尾含蓄，令人回味（以环境描写结尾）</a:t>
            </a:r>
          </a:p>
          <a:p>
            <a:pPr marL="12700" algn="l">
              <a:lnSpc>
                <a:spcPct val="100000"/>
              </a:lnSpc>
              <a:spcBef>
                <a:spcPts val="1660"/>
              </a:spcBef>
            </a:pPr>
            <a:r>
              <a:rPr lang="en-US" altLang="zh-CN" sz="2850" b="1" spc="100" baseline="1000">
                <a:solidFill>
                  <a:srgbClr val="EE75CA"/>
                </a:solidFill>
                <a:latin typeface="Arial"/>
                <a:cs typeface="Arial"/>
                <a:sym typeface="+mn-ea"/>
              </a:rPr>
              <a:t>         </a:t>
            </a:r>
            <a:r>
              <a:rPr lang="zh-CN" altLang="en-US" sz="2850" b="1" spc="100" baseline="1000">
                <a:solidFill>
                  <a:srgbClr val="EE75CA"/>
                </a:solidFill>
                <a:latin typeface="Arial"/>
                <a:cs typeface="Arial"/>
              </a:rPr>
              <a:t>给读者留下了广阔的想象空间（结尾嘎然而止）</a:t>
            </a:r>
            <a:endParaRPr sz="2900" spc="100">
              <a:latin typeface="【玉米】抹茶体" panose="03000500000000000000" charset="-122"/>
              <a:cs typeface="【玉米】抹茶体" panose="03000500000000000000" charset="-122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850" b="1" spc="1125" baseline="1000">
                <a:solidFill>
                  <a:srgbClr val="EE75CA"/>
                </a:solidFill>
                <a:latin typeface="Arial"/>
                <a:cs typeface="Arial"/>
              </a:rPr>
              <a:t>🍑</a:t>
            </a:r>
            <a:r>
              <a:rPr sz="2850" b="1" spc="-517" baseline="1000">
                <a:solidFill>
                  <a:srgbClr val="EE75CA"/>
                </a:solidFill>
                <a:latin typeface="Arial"/>
                <a:cs typeface="Arial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lang="en-US" altLang="zh-CN" sz="2850" b="1" spc="-517" baseline="1000">
                <a:solidFill>
                  <a:srgbClr val="EE75CA"/>
                </a:solidFill>
                <a:latin typeface="Arial"/>
                <a:cs typeface="Arial"/>
              </a:rPr>
              <a:t>                                           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60,&quot;width&quot;:1089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1170</Words>
  <Application>Microsoft Office PowerPoint</Application>
  <PresentationFormat>自定义</PresentationFormat>
  <Paragraphs>127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Theme</vt:lpstr>
      <vt:lpstr> 语 文 阅 读 能 力 训 练 营</vt:lpstr>
      <vt:lpstr>题型梳理  和方法讲  解</vt:lpstr>
      <vt:lpstr>★记人散文常考题型：人物形象分析题</vt:lpstr>
      <vt:lpstr>★记人散文常考题型：叙述顺序作用题</vt:lpstr>
      <vt:lpstr>★记人散文常考题型：叙述顺序作用题</vt:lpstr>
      <vt:lpstr>★记人散文常考题型：叙述顺序作用题</vt:lpstr>
      <vt:lpstr> ★记人散文考题型：语段作用题</vt:lpstr>
      <vt:lpstr>★记人散文考题型：语段作用题</vt:lpstr>
      <vt:lpstr>★记人散文考题型：语段作用题</vt:lpstr>
      <vt:lpstr>★记⼈散⽂考题型：语段作⽤题</vt:lpstr>
      <vt:lpstr>★记人散文考题型：语段作用题</vt:lpstr>
      <vt:lpstr>★记人散文常考题型：指代替题</vt:lpstr>
      <vt:lpstr>★记人散文常考题型：题目作用题</vt:lpstr>
      <vt:lpstr>精讲文章</vt:lpstr>
      <vt:lpstr>★记人散文真题精讲</vt:lpstr>
      <vt:lpstr>★记人散文真题精讲</vt:lpstr>
      <vt:lpstr>★记人散文真题精讲</vt:lpstr>
      <vt:lpstr>★记人散文真题精讲</vt:lpstr>
      <vt:lpstr>★记人散文真题训练</vt:lpstr>
      <vt:lpstr>★记人散文真题训练答案</vt:lpstr>
      <vt:lpstr>★记人散文真题训练答案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语 文 阅 读 能 力 训 练 营</dc:title>
  <dc:creator>rbm.xkw.com</dc:creator>
  <cp:lastModifiedBy>hj</cp:lastModifiedBy>
  <cp:revision>2</cp:revision>
  <cp:lastPrinted>2021-08-10T22:29:40Z</cp:lastPrinted>
  <dcterms:created xsi:type="dcterms:W3CDTF">2021-08-10T22:29:40Z</dcterms:created>
  <dcterms:modified xsi:type="dcterms:W3CDTF">2021-08-13T02:25:21Z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