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77" r:id="rId2"/>
    <p:sldId id="257" r:id="rId3"/>
    <p:sldId id="269" r:id="rId4"/>
    <p:sldId id="259" r:id="rId5"/>
    <p:sldId id="275" r:id="rId6"/>
    <p:sldId id="260" r:id="rId7"/>
    <p:sldId id="276" r:id="rId8"/>
    <p:sldId id="261" r:id="rId9"/>
    <p:sldId id="262" r:id="rId10"/>
    <p:sldId id="263" r:id="rId11"/>
    <p:sldId id="264" r:id="rId12"/>
    <p:sldId id="265" r:id="rId13"/>
    <p:sldId id="266" r:id="rId14"/>
    <p:sldId id="267" r:id="rId15"/>
    <p:sldId id="268" r:id="rId16"/>
    <p:sldId id="270" r:id="rId17"/>
    <p:sldId id="274" r:id="rId18"/>
    <p:sldId id="271" r:id="rId19"/>
    <p:sldId id="272" r:id="rId20"/>
    <p:sldId id="273" r:id="rId21"/>
  </p:sldIdLst>
  <p:sldSz cx="9144000" cy="6858000" type="screen4x3"/>
  <p:notesSz cx="6858000" cy="9144000"/>
  <p:custDataLst>
    <p:tags r:id="rId23"/>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264" y="-96"/>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94859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2811462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28174400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1940646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17445186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1764984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16892434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39342105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633635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15110037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25672102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3984553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5432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88493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2591692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1581597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3788509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3106387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33448336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endParaRPr/>
          </a:p>
        </p:txBody>
      </p:sp>
      <p:sp>
        <p:nvSpPr>
          <p:cNvPr id="4" name="Slide Number Placeholder 3"/>
          <p:cNvSpPr>
            <a:spLocks noGrp="1"/>
          </p:cNvSpPr>
          <p:nvPr>
            <p:ph type="sldNum" sz="quarter" idx="5"/>
          </p:nvPr>
        </p:nvSpPr>
        <p:spPr/>
        <p:txBody>
          <a:bodyPr/>
          <a:lstStyle/>
          <a:p>
            <a:endParaRPr/>
          </a:p>
        </p:txBody>
      </p:sp>
    </p:spTree>
    <p:extLst>
      <p:ext uri="{BB962C8B-B14F-4D97-AF65-F5344CB8AC3E}">
        <p14:creationId xmlns:p14="http://schemas.microsoft.com/office/powerpoint/2010/main" val="40367285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首页">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20"/>
            <a:ext cx="9144000" cy="6853759"/>
          </a:xfrm>
          <a:prstGeom prst="rect">
            <a:avLst/>
          </a:prstGeom>
        </p:spPr>
      </p:pic>
      <p:sp>
        <p:nvSpPr>
          <p:cNvPr id="23" name="标题 22"/>
          <p:cNvSpPr>
            <a:spLocks noGrp="1"/>
          </p:cNvSpPr>
          <p:nvPr>
            <p:ph type="title" hasCustomPrompt="1"/>
          </p:nvPr>
        </p:nvSpPr>
        <p:spPr>
          <a:xfrm>
            <a:off x="799210" y="2766059"/>
            <a:ext cx="7545579" cy="1325880"/>
          </a:xfrm>
        </p:spPr>
        <p:txBody>
          <a:bodyPr/>
          <a:lstStyle>
            <a:lvl1pPr>
              <a:defRPr/>
            </a:lvl1pPr>
          </a:lstStyle>
          <a:p>
            <a:r>
              <a:rPr lang="zh-CN" altLang="en-US" smtClean="0"/>
              <a:t>标题</a:t>
            </a:r>
            <a:endParaRPr lang="zh-CN" altLang="en-US"/>
          </a:p>
        </p:txBody>
      </p:sp>
    </p:spTree>
    <p:extLst>
      <p:ext uri="{BB962C8B-B14F-4D97-AF65-F5344CB8AC3E}">
        <p14:creationId xmlns:p14="http://schemas.microsoft.com/office/powerpoint/2010/main" val="125721398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内容">
    <p:spTree>
      <p:nvGrpSpPr>
        <p:cNvPr id="1" name=""/>
        <p:cNvGrpSpPr/>
        <p:nvPr/>
      </p:nvGrpSpPr>
      <p:grpSpPr>
        <a:xfrm>
          <a:off x="0" y="0"/>
          <a:ext cx="0" cy="0"/>
          <a:chOff x="0" y="0"/>
          <a:chExt cx="0" cy="0"/>
        </a:xfrm>
      </p:grpSpPr>
      <p:sp>
        <p:nvSpPr>
          <p:cNvPr id="2" name="标题 1"/>
          <p:cNvSpPr>
            <a:spLocks noGrp="1"/>
          </p:cNvSpPr>
          <p:nvPr>
            <p:ph type="title"/>
          </p:nvPr>
        </p:nvSpPr>
        <p:spPr>
          <a:xfrm>
            <a:off x="1293231" y="960830"/>
            <a:ext cx="6063164" cy="1325880"/>
          </a:xfrm>
        </p:spPr>
        <p:txBody>
          <a:bodyPr/>
          <a:lstStyle>
            <a:lvl1pPr>
              <a:defRPr sz="28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2094364" y="2430860"/>
            <a:ext cx="4785293" cy="822960"/>
          </a:xfrm>
        </p:spPr>
        <p:txBody>
          <a:bodyPr/>
          <a:lstStyle>
            <a:lvl1pPr algn="l">
              <a:defRPr sz="2400">
                <a:latin typeface="楷体" panose="02010609060101010101" pitchFamily="49" charset="-122"/>
                <a:ea typeface="楷体" panose="02010609060101010101" pitchFamily="49" charset="-122"/>
              </a:defRPr>
            </a:lvl1pPr>
            <a:lvl2pPr algn="l">
              <a:defRPr sz="1800">
                <a:latin typeface="楷体" panose="02010609060101010101" pitchFamily="49" charset="-122"/>
                <a:ea typeface="楷体" panose="02010609060101010101" pitchFamily="49" charset="-122"/>
              </a:defRPr>
            </a:lvl2pPr>
            <a:lvl3pPr algn="l">
              <a:defRPr sz="1800">
                <a:latin typeface="楷体" panose="02010609060101010101" pitchFamily="49" charset="-122"/>
                <a:ea typeface="楷体" panose="02010609060101010101" pitchFamily="49" charset="-122"/>
              </a:defRPr>
            </a:lvl3pPr>
            <a:lvl4pPr algn="l">
              <a:defRPr sz="1800">
                <a:latin typeface="楷体" panose="02010609060101010101" pitchFamily="49" charset="-122"/>
                <a:ea typeface="楷体" panose="02010609060101010101" pitchFamily="49" charset="-122"/>
              </a:defRPr>
            </a:lvl4pPr>
            <a:lvl5pPr algn="l">
              <a:defRPr sz="1800">
                <a:latin typeface="楷体" panose="02010609060101010101" pitchFamily="49" charset="-122"/>
                <a:ea typeface="楷体" panose="02010609060101010101" pitchFamily="49" charset="-122"/>
              </a:defRPr>
            </a:lvl5pPr>
          </a:lstStyle>
          <a:p>
            <a:pPr lvl="0"/>
            <a:r>
              <a:rPr lang="zh-CN" altLang="en-US" smtClean="0"/>
              <a:t>单击此处编辑母版文本样式</a:t>
            </a:r>
          </a:p>
        </p:txBody>
      </p:sp>
    </p:spTree>
    <p:extLst>
      <p:ext uri="{BB962C8B-B14F-4D97-AF65-F5344CB8AC3E}">
        <p14:creationId xmlns:p14="http://schemas.microsoft.com/office/powerpoint/2010/main" val="2325150595"/>
      </p:ext>
    </p:extLst>
  </p:cSld>
  <p:clrMapOvr>
    <a:masterClrMapping/>
  </p:clrMapOvr>
  <p:transition>
    <p:checke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9753143"/>
      </p:ext>
    </p:extLst>
  </p:cSld>
  <p:clrMapOvr>
    <a:masterClrMapping/>
  </p:clrMapOvr>
  <p:transition>
    <p:checker dir="vert"/>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tretch>
            <a:fillRect l="-10000" r="-10000"/>
          </a:stretch>
        </a:blipFill>
        <a:effectLst/>
      </p:bgPr>
    </p:bg>
    <p:spTree>
      <p:nvGrpSpPr>
        <p:cNvPr id="1" name=""/>
        <p:cNvGrpSpPr/>
        <p:nvPr/>
      </p:nvGrpSpPr>
      <p:grpSpPr>
        <a:xfrm>
          <a:off x="0" y="0"/>
          <a:ext cx="0" cy="0"/>
          <a:chOff x="0" y="0"/>
          <a:chExt cx="0" cy="0"/>
        </a:xfrm>
      </p:grpSpPr>
      <p:sp>
        <p:nvSpPr>
          <p:cNvPr id="1027" name="标题占位符 1"/>
          <p:cNvSpPr>
            <a:spLocks noGrp="1"/>
          </p:cNvSpPr>
          <p:nvPr>
            <p:ph type="title"/>
          </p:nvPr>
        </p:nvSpPr>
        <p:spPr bwMode="auto">
          <a:xfrm>
            <a:off x="3357563" y="1821180"/>
            <a:ext cx="2428875" cy="1325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大</a:t>
            </a:r>
          </a:p>
        </p:txBody>
      </p:sp>
      <p:sp>
        <p:nvSpPr>
          <p:cNvPr id="1028" name="文本占位符 2"/>
          <p:cNvSpPr>
            <a:spLocks noGrp="1"/>
          </p:cNvSpPr>
          <p:nvPr>
            <p:ph type="body" idx="1"/>
          </p:nvPr>
        </p:nvSpPr>
        <p:spPr bwMode="auto">
          <a:xfrm>
            <a:off x="3422651" y="3381376"/>
            <a:ext cx="2298700" cy="822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小</a:t>
            </a:r>
          </a:p>
        </p:txBody>
      </p:sp>
    </p:spTree>
    <p:extLst>
      <p:ext uri="{BB962C8B-B14F-4D97-AF65-F5344CB8AC3E}">
        <p14:creationId xmlns:p14="http://schemas.microsoft.com/office/powerpoint/2010/main" val="66120900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checker dir="vert"/>
  </p:transition>
  <p:txStyles>
    <p:titleStyle>
      <a:lvl1pPr algn="ctr" rtl="0" eaLnBrk="1" fontAlgn="base" hangingPunct="1">
        <a:lnSpc>
          <a:spcPct val="90000"/>
        </a:lnSpc>
        <a:spcBef>
          <a:spcPct val="0"/>
        </a:spcBef>
        <a:spcAft>
          <a:spcPct val="0"/>
        </a:spcAft>
        <a:defRPr sz="4400" kern="1200">
          <a:solidFill>
            <a:schemeClr val="tx1"/>
          </a:solidFill>
          <a:latin typeface="楷体" panose="02010609060101010101" pitchFamily="49" charset="-122"/>
          <a:ea typeface="楷体" panose="02010609060101010101" pitchFamily="49" charset="-122"/>
          <a:cs typeface="+mj-cs"/>
        </a:defRPr>
      </a:lvl1pPr>
      <a:lvl2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2pPr>
      <a:lvl3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3pPr>
      <a:lvl4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4pPr>
      <a:lvl5pPr algn="ctr" rtl="0" eaLnBrk="1" fontAlgn="base" hangingPunct="1">
        <a:lnSpc>
          <a:spcPct val="90000"/>
        </a:lnSpc>
        <a:spcBef>
          <a:spcPct val="0"/>
        </a:spcBef>
        <a:spcAft>
          <a:spcPct val="0"/>
        </a:spcAft>
        <a:defRPr sz="3960">
          <a:solidFill>
            <a:schemeClr val="tx1"/>
          </a:solidFill>
          <a:latin typeface="楷体" panose="02010609060101010101" pitchFamily="49" charset="-122"/>
          <a:ea typeface="楷体" panose="02010609060101010101" pitchFamily="49" charset="-122"/>
        </a:defRPr>
      </a:lvl5pPr>
      <a:lvl6pPr marL="41148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6pPr>
      <a:lvl7pPr marL="82296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7pPr>
      <a:lvl8pPr marL="123444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8pPr>
      <a:lvl9pPr marL="1645920" algn="l" rtl="0" eaLnBrk="1" fontAlgn="base" hangingPunct="1">
        <a:lnSpc>
          <a:spcPct val="90000"/>
        </a:lnSpc>
        <a:spcBef>
          <a:spcPct val="0"/>
        </a:spcBef>
        <a:spcAft>
          <a:spcPct val="0"/>
        </a:spcAft>
        <a:defRPr sz="3960">
          <a:solidFill>
            <a:schemeClr val="tx1"/>
          </a:solidFill>
          <a:latin typeface="Calibri Light" panose="020F0302020204030204" pitchFamily="34" charset="0"/>
          <a:ea typeface="宋体" panose="02010600030101010101" pitchFamily="2" charset="-122"/>
        </a:defRPr>
      </a:lvl9pPr>
    </p:titleStyle>
    <p:bodyStyle>
      <a:lvl1pPr algn="ctr" rtl="0" eaLnBrk="1" fontAlgn="base" hangingPunct="1">
        <a:lnSpc>
          <a:spcPct val="90000"/>
        </a:lnSpc>
        <a:spcBef>
          <a:spcPts val="900"/>
        </a:spcBef>
        <a:spcAft>
          <a:spcPct val="0"/>
        </a:spcAft>
        <a:buFont typeface="Arial" panose="020B0604020202020204" pitchFamily="34" charset="0"/>
        <a:defRPr sz="2800" kern="1200">
          <a:solidFill>
            <a:schemeClr val="tx1"/>
          </a:solidFill>
          <a:latin typeface="楷体" panose="02010609060101010101" pitchFamily="49" charset="-122"/>
          <a:ea typeface="楷体" panose="02010609060101010101" pitchFamily="49" charset="-122"/>
          <a:cs typeface="+mn-cs"/>
        </a:defRPr>
      </a:lvl1pPr>
      <a:lvl2pPr marL="617220" indent="-205740" algn="l" rtl="0" eaLnBrk="1" fontAlgn="base" hangingPunct="1">
        <a:lnSpc>
          <a:spcPct val="90000"/>
        </a:lnSpc>
        <a:spcBef>
          <a:spcPts val="450"/>
        </a:spcBef>
        <a:spcAft>
          <a:spcPct val="0"/>
        </a:spcAft>
        <a:buFont typeface="Arial" panose="020B0604020202020204" pitchFamily="34" charset="0"/>
        <a:buChar char="•"/>
        <a:defRPr sz="2160" kern="1200">
          <a:solidFill>
            <a:schemeClr val="tx1"/>
          </a:solidFill>
          <a:latin typeface="+mn-lt"/>
          <a:ea typeface="+mn-ea"/>
          <a:cs typeface="+mn-cs"/>
        </a:defRPr>
      </a:lvl2pPr>
      <a:lvl3pPr marL="1028700" indent="-205740" algn="l" rtl="0" eaLnBrk="1" fontAlgn="base" hangingPunct="1">
        <a:lnSpc>
          <a:spcPct val="90000"/>
        </a:lnSpc>
        <a:spcBef>
          <a:spcPts val="450"/>
        </a:spcBef>
        <a:spcAft>
          <a:spcPct val="0"/>
        </a:spcAft>
        <a:buFont typeface="Arial" panose="020B0604020202020204" pitchFamily="34" charset="0"/>
        <a:buChar char="•"/>
        <a:defRPr sz="1800" kern="1200">
          <a:solidFill>
            <a:schemeClr val="tx1"/>
          </a:solidFill>
          <a:latin typeface="+mn-lt"/>
          <a:ea typeface="+mn-ea"/>
          <a:cs typeface="+mn-cs"/>
        </a:defRPr>
      </a:lvl3pPr>
      <a:lvl4pPr marL="1440180" indent="-205740" algn="l" rtl="0" eaLnBrk="1" fontAlgn="base" hangingPunct="1">
        <a:lnSpc>
          <a:spcPct val="90000"/>
        </a:lnSpc>
        <a:spcBef>
          <a:spcPts val="450"/>
        </a:spcBef>
        <a:spcAft>
          <a:spcPct val="0"/>
        </a:spcAft>
        <a:buFont typeface="Arial" panose="020B0604020202020204" pitchFamily="34" charset="0"/>
        <a:buChar char="•"/>
        <a:defRPr kern="1200">
          <a:solidFill>
            <a:schemeClr val="tx1"/>
          </a:solidFill>
          <a:latin typeface="+mn-lt"/>
          <a:ea typeface="+mn-ea"/>
          <a:cs typeface="+mn-cs"/>
        </a:defRPr>
      </a:lvl4pPr>
      <a:lvl5pPr marL="1851660" indent="-205740" algn="l" rtl="0" eaLnBrk="1" fontAlgn="base" hangingPunct="1">
        <a:lnSpc>
          <a:spcPct val="90000"/>
        </a:lnSpc>
        <a:spcBef>
          <a:spcPts val="450"/>
        </a:spcBef>
        <a:spcAft>
          <a:spcPct val="0"/>
        </a:spcAft>
        <a:buFont typeface="Arial" panose="020B0604020202020204" pitchFamily="34" charset="0"/>
        <a:buChar char="•"/>
        <a:defRPr kern="1200">
          <a:solidFill>
            <a:schemeClr val="tx1"/>
          </a:solidFill>
          <a:latin typeface="+mn-lt"/>
          <a:ea typeface="+mn-ea"/>
          <a:cs typeface="+mn-cs"/>
        </a:defRPr>
      </a:lvl5pPr>
      <a:lvl6pPr marL="226314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9pPr>
    </p:bodyStyle>
    <p:otherStyle>
      <a:defPPr>
        <a:defRPr lang="zh-CN"/>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slide" Target="slide14.xml"/><Relationship Id="rId5" Type="http://schemas.openxmlformats.org/officeDocument/2006/relationships/slide" Target="slide12.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
            </a:r>
            <a:r>
              <a:rPr lang="zh-CN" altLang="en-US" dirty="0" smtClean="0"/>
              <a:t>骆驼祥子</a:t>
            </a:r>
            <a:r>
              <a:rPr lang="en-US" altLang="zh-CN" dirty="0" smtClean="0"/>
              <a:t>》</a:t>
            </a:r>
            <a:r>
              <a:rPr lang="zh-CN" altLang="en-US" dirty="0" smtClean="0"/>
              <a:t>：圈点与批注</a:t>
            </a:r>
            <a:endParaRPr lang="zh-CN" altLang="en-US" dirty="0"/>
          </a:p>
        </p:txBody>
      </p:sp>
    </p:spTree>
    <p:extLst>
      <p:ext uri="{BB962C8B-B14F-4D97-AF65-F5344CB8AC3E}">
        <p14:creationId xmlns:p14="http://schemas.microsoft.com/office/powerpoint/2010/main" val="66382692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914400" y="0"/>
            <a:ext cx="8229600" cy="714375"/>
          </a:xfrm>
          <a:solidFill>
            <a:schemeClr val="bg1"/>
          </a:solidFill>
        </p:spPr>
        <p:txBody>
          <a:bodyPr rtlCol="0">
            <a:normAutofit fontScale="90000"/>
          </a:bodyPr>
          <a:lstStyle/>
          <a:p>
            <a:pPr eaLnBrk="1" fontAlgn="auto" hangingPunct="1">
              <a:spcAft>
                <a:spcPct val="0"/>
              </a:spcAft>
              <a:defRPr/>
            </a:pPr>
            <a:r>
              <a:rPr lang="en-US" altLang="zh-CN" b="1" smtClean="0">
                <a:latin typeface="黑体" panose="02010609060101010101" pitchFamily="49" charset="-122"/>
                <a:ea typeface="黑体" panose="02010609060101010101" pitchFamily="49" charset="-122"/>
              </a:rPr>
              <a:t/>
            </a:r>
            <a:br>
              <a:rPr lang="en-US" altLang="zh-CN" b="1" smtClean="0">
                <a:latin typeface="黑体" panose="02010609060101010101" pitchFamily="49" charset="-122"/>
                <a:ea typeface="黑体" panose="02010609060101010101" pitchFamily="49" charset="-122"/>
              </a:rPr>
            </a:br>
            <a:r>
              <a:rPr lang="zh-CN" altLang="en-US" b="1" smtClean="0">
                <a:solidFill>
                  <a:srgbClr val="6600CC"/>
                </a:solidFill>
                <a:latin typeface="Times New Roman" panose="02010609060101010101" pitchFamily="49" charset="-122"/>
                <a:ea typeface="楷体" panose="02010609060101010101" pitchFamily="49" charset="-122"/>
              </a:rPr>
              <a:t>拥有了自己的车以后的祥子选段</a:t>
            </a:r>
            <a:r>
              <a:rPr lang="en-US" b="1" smtClean="0">
                <a:solidFill>
                  <a:srgbClr val="6600CC"/>
                </a:solidFill>
                <a:latin typeface="Times New Roman" panose="02010609060101010101" pitchFamily="49" charset="-122"/>
                <a:ea typeface="楷体" panose="02010609060101010101" pitchFamily="49" charset="-122"/>
              </a:rPr>
              <a:t>:</a:t>
            </a:r>
            <a:r>
              <a:rPr lang="zh-CN" altLang="en-US" b="1" smtClean="0">
                <a:solidFill>
                  <a:srgbClr val="0000CC"/>
                </a:solidFill>
                <a:latin typeface="黑体" panose="02010609060101010101" pitchFamily="49" charset="-122"/>
                <a:ea typeface="黑体" panose="02010609060101010101" pitchFamily="49" charset="-122"/>
              </a:rPr>
              <a:t/>
            </a:r>
            <a:br>
              <a:rPr lang="zh-CN" altLang="en-US" b="1" smtClean="0">
                <a:solidFill>
                  <a:srgbClr val="0000CC"/>
                </a:solidFill>
                <a:latin typeface="黑体" panose="02010609060101010101" pitchFamily="49" charset="-122"/>
                <a:ea typeface="黑体" panose="02010609060101010101" pitchFamily="49" charset="-122"/>
              </a:rPr>
            </a:br>
            <a:endParaRPr lang="zh-CN" altLang="en-US" b="1" smtClean="0">
              <a:solidFill>
                <a:srgbClr val="0000CC"/>
              </a:solidFill>
              <a:latin typeface="黑体" panose="02010609060101010101" pitchFamily="49" charset="-122"/>
              <a:ea typeface="黑体" panose="02010609060101010101" pitchFamily="49" charset="-122"/>
            </a:endParaRPr>
          </a:p>
        </p:txBody>
      </p:sp>
      <p:sp>
        <p:nvSpPr>
          <p:cNvPr id="3" name="内容占位符 2"/>
          <p:cNvSpPr>
            <a:spLocks noGrp="1"/>
          </p:cNvSpPr>
          <p:nvPr>
            <p:ph idx="4294967295"/>
          </p:nvPr>
        </p:nvSpPr>
        <p:spPr>
          <a:xfrm>
            <a:off x="0" y="714375"/>
            <a:ext cx="8229600" cy="6143625"/>
          </a:xfrm>
          <a:solidFill>
            <a:schemeClr val="bg1"/>
          </a:solidFill>
        </p:spPr>
        <p:txBody>
          <a:bodyPr rtlCol="0">
            <a:normAutofit fontScale="55000" lnSpcReduction="20000"/>
          </a:bodyPr>
          <a:lstStyle/>
          <a:p>
            <a:pPr marL="0" indent="0" eaLnBrk="1" fontAlgn="auto" hangingPunct="1">
              <a:lnSpc>
                <a:spcPct val="140000"/>
              </a:lnSpc>
              <a:spcBef>
                <a:spcPct val="0"/>
              </a:spcBef>
              <a:spcAft>
                <a:spcPct val="0"/>
              </a:spcAft>
              <a:defRPr/>
            </a:pPr>
            <a:r>
              <a:rPr lang="zh-CN" altLang="en-US" b="1" smtClean="0">
                <a:latin typeface="Times New Roman" panose="02010609060101010101" pitchFamily="49" charset="-122"/>
                <a:ea typeface="楷体" panose="02010609060101010101" pitchFamily="49" charset="-122"/>
              </a:rPr>
              <a:t>    </a:t>
            </a:r>
            <a:r>
              <a:rPr lang="zh-CN" altLang="en-US" sz="4400" b="1" smtClean="0">
                <a:solidFill>
                  <a:srgbClr val="0000CC"/>
                </a:solidFill>
                <a:latin typeface="Times New Roman" panose="02010609060101010101" pitchFamily="49" charset="-122"/>
                <a:ea typeface="楷体" panose="02010609060101010101" pitchFamily="49" charset="-122"/>
              </a:rPr>
              <a:t>这么大的人，拉上那么美的车，他自己的车，弓子软得颤悠颤悠的，连车把都微微的动弹；车箱是那么亮，垫子是那么白，喇叭是那么响；跑得不快怎能对得起自己呢，怎能对得起那辆车呢？这一点不是虚荣心，而似乎是一种责任，非快跑，飞跑，不足以充分发挥自己的力量与车的优美。那辆车也真是可爱，拉过了半年来的，仿佛处处都有了知觉与感情，祥子的一扭腰，一蹲腿，或一直脊背，它都就马上应合着，给祥子以最顺心的帮助，他与它之间没有一点隔膜别扭的地方。赶到遇上地平人少的地方，祥子可以用一只手拢着把，微微轻响的皮轮象阵利飕的小风似的催着他跑，飞快而平稳。拉到了地点，祥子的衣裤都拧得出汗来，哗哗的，象刚从水盆里捞出来的。他感到疲乏，可是很痛快的，值得骄傲的，一种疲乏，如同骑着名马跑了几十里那样。</a:t>
            </a:r>
          </a:p>
        </p:txBody>
      </p:sp>
      <p:sp>
        <p:nvSpPr>
          <p:cNvPr id="11268" name="Comment 4"/>
          <p:cNvSpPr>
            <a:spLocks noRot="1" noChangeAspect="1" noEditPoints="1" noTextEdit="1"/>
          </p:cNvSpPr>
          <p:nvPr/>
        </p:nvSpPr>
        <p:spPr bwMode="auto">
          <a:xfrm>
            <a:off x="500063" y="3286125"/>
            <a:ext cx="8072437" cy="142875"/>
          </a:xfrm>
          <a:custGeom>
            <a:avLst/>
            <a:gdLst>
              <a:gd name="T0" fmla="*/ 12316 w 11798"/>
              <a:gd name="T1" fmla="*/ 95155 h 503"/>
              <a:gd name="T2" fmla="*/ 17106 w 11798"/>
              <a:gd name="T3" fmla="*/ 83225 h 503"/>
              <a:gd name="T4" fmla="*/ 156687 w 11798"/>
              <a:gd name="T5" fmla="*/ 53969 h 503"/>
              <a:gd name="T6" fmla="*/ 581588 w 11798"/>
              <a:gd name="T7" fmla="*/ 30393 h 503"/>
              <a:gd name="T8" fmla="*/ 938067 w 11798"/>
              <a:gd name="T9" fmla="*/ 49992 h 503"/>
              <a:gd name="T10" fmla="*/ 1141280 w 11798"/>
              <a:gd name="T11" fmla="*/ 53969 h 503"/>
              <a:gd name="T12" fmla="*/ 1404706 w 11798"/>
              <a:gd name="T13" fmla="*/ 125548 h 503"/>
              <a:gd name="T14" fmla="*/ 1867239 w 11798"/>
              <a:gd name="T15" fmla="*/ 35506 h 503"/>
              <a:gd name="T16" fmla="*/ 2036925 w 11798"/>
              <a:gd name="T17" fmla="*/ 108221 h 503"/>
              <a:gd name="T18" fmla="*/ 2389299 w 11798"/>
              <a:gd name="T19" fmla="*/ 57945 h 503"/>
              <a:gd name="T20" fmla="*/ 2639724 w 11798"/>
              <a:gd name="T21" fmla="*/ 3977 h 503"/>
              <a:gd name="T22" fmla="*/ 2919571 w 11798"/>
              <a:gd name="T23" fmla="*/ 137194 h 503"/>
              <a:gd name="T24" fmla="*/ 3140574 w 11798"/>
              <a:gd name="T25" fmla="*/ 114754 h 503"/>
              <a:gd name="T26" fmla="*/ 3581896 w 11798"/>
              <a:gd name="T27" fmla="*/ 71295 h 503"/>
              <a:gd name="T28" fmla="*/ 3840531 w 11798"/>
              <a:gd name="T29" fmla="*/ 124128 h 503"/>
              <a:gd name="T30" fmla="*/ 4383803 w 11798"/>
              <a:gd name="T31" fmla="*/ 81805 h 503"/>
              <a:gd name="T32" fmla="*/ 4583595 w 11798"/>
              <a:gd name="T33" fmla="*/ 129241 h 503"/>
              <a:gd name="T34" fmla="*/ 5079655 w 11798"/>
              <a:gd name="T35" fmla="*/ 57945 h 503"/>
              <a:gd name="T36" fmla="*/ 5283553 w 11798"/>
              <a:gd name="T37" fmla="*/ 85782 h 503"/>
              <a:gd name="T38" fmla="*/ 5529872 w 11798"/>
              <a:gd name="T39" fmla="*/ 110778 h 503"/>
              <a:gd name="T40" fmla="*/ 5967090 w 11798"/>
              <a:gd name="T41" fmla="*/ 44879 h 503"/>
              <a:gd name="T42" fmla="*/ 6196304 w 11798"/>
              <a:gd name="T43" fmla="*/ 7669 h 503"/>
              <a:gd name="T44" fmla="*/ 6420729 w 11798"/>
              <a:gd name="T45" fmla="*/ 64762 h 503"/>
              <a:gd name="T46" fmla="*/ 6531572 w 11798"/>
              <a:gd name="T47" fmla="*/ 102825 h 503"/>
              <a:gd name="T48" fmla="*/ 6739575 w 11798"/>
              <a:gd name="T49" fmla="*/ 72432 h 503"/>
              <a:gd name="T50" fmla="*/ 6896262 w 11798"/>
              <a:gd name="T51" fmla="*/ 34370 h 503"/>
              <a:gd name="T52" fmla="*/ 7197319 w 11798"/>
              <a:gd name="T53" fmla="*/ 64762 h 503"/>
              <a:gd name="T54" fmla="*/ 7490165 w 11798"/>
              <a:gd name="T55" fmla="*/ 35506 h 503"/>
              <a:gd name="T56" fmla="*/ 7889750 w 11798"/>
              <a:gd name="T57" fmla="*/ 10510 h 503"/>
              <a:gd name="T58" fmla="*/ 8071753 w 11798"/>
              <a:gd name="T59" fmla="*/ 59366 h 5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798"/>
              <a:gd name="T91" fmla="*/ 0 h 503"/>
              <a:gd name="T92" fmla="*/ 11798 w 11798"/>
              <a:gd name="T93" fmla="*/ 503 h 5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798" h="502" extrusionOk="0">
                <a:moveTo>
                  <a:pt x="18" y="335"/>
                </a:moveTo>
                <a:cubicBezTo>
                  <a:pt x="22" y="332"/>
                  <a:pt x="-9" y="314"/>
                  <a:pt x="25" y="293"/>
                </a:cubicBezTo>
                <a:cubicBezTo>
                  <a:pt x="89" y="254"/>
                  <a:pt x="157" y="218"/>
                  <a:pt x="229" y="190"/>
                </a:cubicBezTo>
                <a:cubicBezTo>
                  <a:pt x="419" y="117"/>
                  <a:pt x="648" y="121"/>
                  <a:pt x="850" y="107"/>
                </a:cubicBezTo>
                <a:cubicBezTo>
                  <a:pt x="1044" y="93"/>
                  <a:pt x="1204" y="175"/>
                  <a:pt x="1371" y="176"/>
                </a:cubicBezTo>
                <a:cubicBezTo>
                  <a:pt x="1519" y="177"/>
                  <a:pt x="1505" y="99"/>
                  <a:pt x="1668" y="190"/>
                </a:cubicBezTo>
                <a:cubicBezTo>
                  <a:pt x="1797" y="262"/>
                  <a:pt x="1897" y="426"/>
                  <a:pt x="2053" y="442"/>
                </a:cubicBezTo>
                <a:cubicBezTo>
                  <a:pt x="2320" y="470"/>
                  <a:pt x="2467" y="66"/>
                  <a:pt x="2729" y="125"/>
                </a:cubicBezTo>
                <a:cubicBezTo>
                  <a:pt x="2841" y="150"/>
                  <a:pt x="2873" y="333"/>
                  <a:pt x="2977" y="381"/>
                </a:cubicBezTo>
                <a:cubicBezTo>
                  <a:pt x="3199" y="483"/>
                  <a:pt x="3310" y="337"/>
                  <a:pt x="3492" y="204"/>
                </a:cubicBezTo>
                <a:cubicBezTo>
                  <a:pt x="3585" y="136"/>
                  <a:pt x="3724" y="-30"/>
                  <a:pt x="3858" y="14"/>
                </a:cubicBezTo>
                <a:cubicBezTo>
                  <a:pt x="4068" y="83"/>
                  <a:pt x="4081" y="422"/>
                  <a:pt x="4267" y="483"/>
                </a:cubicBezTo>
                <a:cubicBezTo>
                  <a:pt x="4392" y="524"/>
                  <a:pt x="4479" y="455"/>
                  <a:pt x="4590" y="404"/>
                </a:cubicBezTo>
                <a:cubicBezTo>
                  <a:pt x="4828" y="295"/>
                  <a:pt x="4968" y="142"/>
                  <a:pt x="5235" y="251"/>
                </a:cubicBezTo>
                <a:cubicBezTo>
                  <a:pt x="5384" y="312"/>
                  <a:pt x="5436" y="432"/>
                  <a:pt x="5613" y="437"/>
                </a:cubicBezTo>
                <a:cubicBezTo>
                  <a:pt x="5915" y="446"/>
                  <a:pt x="6080" y="175"/>
                  <a:pt x="6407" y="288"/>
                </a:cubicBezTo>
                <a:cubicBezTo>
                  <a:pt x="6528" y="330"/>
                  <a:pt x="6562" y="447"/>
                  <a:pt x="6699" y="455"/>
                </a:cubicBezTo>
                <a:cubicBezTo>
                  <a:pt x="6964" y="471"/>
                  <a:pt x="7138" y="147"/>
                  <a:pt x="7424" y="204"/>
                </a:cubicBezTo>
                <a:cubicBezTo>
                  <a:pt x="7522" y="224"/>
                  <a:pt x="7612" y="283"/>
                  <a:pt x="7722" y="302"/>
                </a:cubicBezTo>
                <a:cubicBezTo>
                  <a:pt x="7823" y="319"/>
                  <a:pt x="7985" y="386"/>
                  <a:pt x="8082" y="390"/>
                </a:cubicBezTo>
                <a:cubicBezTo>
                  <a:pt x="8342" y="401"/>
                  <a:pt x="8492" y="270"/>
                  <a:pt x="8721" y="158"/>
                </a:cubicBezTo>
                <a:cubicBezTo>
                  <a:pt x="8821" y="109"/>
                  <a:pt x="8941" y="34"/>
                  <a:pt x="9056" y="27"/>
                </a:cubicBezTo>
                <a:cubicBezTo>
                  <a:pt x="9226" y="17"/>
                  <a:pt x="9272" y="135"/>
                  <a:pt x="9384" y="228"/>
                </a:cubicBezTo>
                <a:cubicBezTo>
                  <a:pt x="9437" y="272"/>
                  <a:pt x="9473" y="344"/>
                  <a:pt x="9546" y="362"/>
                </a:cubicBezTo>
                <a:cubicBezTo>
                  <a:pt x="9661" y="390"/>
                  <a:pt x="9755" y="302"/>
                  <a:pt x="9850" y="255"/>
                </a:cubicBezTo>
                <a:cubicBezTo>
                  <a:pt x="9923" y="219"/>
                  <a:pt x="9997" y="137"/>
                  <a:pt x="10079" y="121"/>
                </a:cubicBezTo>
                <a:cubicBezTo>
                  <a:pt x="10283" y="81"/>
                  <a:pt x="10334" y="203"/>
                  <a:pt x="10519" y="228"/>
                </a:cubicBezTo>
                <a:cubicBezTo>
                  <a:pt x="10675" y="249"/>
                  <a:pt x="10804" y="176"/>
                  <a:pt x="10947" y="125"/>
                </a:cubicBezTo>
                <a:cubicBezTo>
                  <a:pt x="11141" y="56"/>
                  <a:pt x="11331" y="-52"/>
                  <a:pt x="11531" y="37"/>
                </a:cubicBezTo>
                <a:cubicBezTo>
                  <a:pt x="11611" y="72"/>
                  <a:pt x="11716" y="166"/>
                  <a:pt x="11797" y="209"/>
                </a:cubicBezTo>
              </a:path>
            </a:pathLst>
          </a:custGeom>
          <a:noFill/>
          <a:ln w="34925" cap="rnd">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269" name="Comment 4"/>
          <p:cNvSpPr>
            <a:spLocks noRot="1" noChangeAspect="1" noEditPoints="1" noTextEdit="1"/>
          </p:cNvSpPr>
          <p:nvPr/>
        </p:nvSpPr>
        <p:spPr bwMode="auto">
          <a:xfrm>
            <a:off x="642938" y="3857625"/>
            <a:ext cx="8072437" cy="46038"/>
          </a:xfrm>
          <a:custGeom>
            <a:avLst/>
            <a:gdLst>
              <a:gd name="T0" fmla="*/ 12316 w 11798"/>
              <a:gd name="T1" fmla="*/ 30661 h 503"/>
              <a:gd name="T2" fmla="*/ 17106 w 11798"/>
              <a:gd name="T3" fmla="*/ 26817 h 503"/>
              <a:gd name="T4" fmla="*/ 156687 w 11798"/>
              <a:gd name="T5" fmla="*/ 17390 h 503"/>
              <a:gd name="T6" fmla="*/ 581588 w 11798"/>
              <a:gd name="T7" fmla="*/ 9793 h 503"/>
              <a:gd name="T8" fmla="*/ 938067 w 11798"/>
              <a:gd name="T9" fmla="*/ 16109 h 503"/>
              <a:gd name="T10" fmla="*/ 1141280 w 11798"/>
              <a:gd name="T11" fmla="*/ 17390 h 503"/>
              <a:gd name="T12" fmla="*/ 1404706 w 11798"/>
              <a:gd name="T13" fmla="*/ 40455 h 503"/>
              <a:gd name="T14" fmla="*/ 1867239 w 11798"/>
              <a:gd name="T15" fmla="*/ 11441 h 503"/>
              <a:gd name="T16" fmla="*/ 2036925 w 11798"/>
              <a:gd name="T17" fmla="*/ 34872 h 503"/>
              <a:gd name="T18" fmla="*/ 2389299 w 11798"/>
              <a:gd name="T19" fmla="*/ 18671 h 503"/>
              <a:gd name="T20" fmla="*/ 2639724 w 11798"/>
              <a:gd name="T21" fmla="*/ 1281 h 503"/>
              <a:gd name="T22" fmla="*/ 2919571 w 11798"/>
              <a:gd name="T23" fmla="*/ 44207 h 503"/>
              <a:gd name="T24" fmla="*/ 3140574 w 11798"/>
              <a:gd name="T25" fmla="*/ 36977 h 503"/>
              <a:gd name="T26" fmla="*/ 3581896 w 11798"/>
              <a:gd name="T27" fmla="*/ 22973 h 503"/>
              <a:gd name="T28" fmla="*/ 3840531 w 11798"/>
              <a:gd name="T29" fmla="*/ 39997 h 503"/>
              <a:gd name="T30" fmla="*/ 4383803 w 11798"/>
              <a:gd name="T31" fmla="*/ 26360 h 503"/>
              <a:gd name="T32" fmla="*/ 4583595 w 11798"/>
              <a:gd name="T33" fmla="*/ 41645 h 503"/>
              <a:gd name="T34" fmla="*/ 5079655 w 11798"/>
              <a:gd name="T35" fmla="*/ 18671 h 503"/>
              <a:gd name="T36" fmla="*/ 5283553 w 11798"/>
              <a:gd name="T37" fmla="*/ 27641 h 503"/>
              <a:gd name="T38" fmla="*/ 5529872 w 11798"/>
              <a:gd name="T39" fmla="*/ 35695 h 503"/>
              <a:gd name="T40" fmla="*/ 5967090 w 11798"/>
              <a:gd name="T41" fmla="*/ 14461 h 503"/>
              <a:gd name="T42" fmla="*/ 6196304 w 11798"/>
              <a:gd name="T43" fmla="*/ 2471 h 503"/>
              <a:gd name="T44" fmla="*/ 6420729 w 11798"/>
              <a:gd name="T45" fmla="*/ 20868 h 503"/>
              <a:gd name="T46" fmla="*/ 6531572 w 11798"/>
              <a:gd name="T47" fmla="*/ 33133 h 503"/>
              <a:gd name="T48" fmla="*/ 6739575 w 11798"/>
              <a:gd name="T49" fmla="*/ 23339 h 503"/>
              <a:gd name="T50" fmla="*/ 6896262 w 11798"/>
              <a:gd name="T51" fmla="*/ 11075 h 503"/>
              <a:gd name="T52" fmla="*/ 7197319 w 11798"/>
              <a:gd name="T53" fmla="*/ 20868 h 503"/>
              <a:gd name="T54" fmla="*/ 7490165 w 11798"/>
              <a:gd name="T55" fmla="*/ 11441 h 503"/>
              <a:gd name="T56" fmla="*/ 7889750 w 11798"/>
              <a:gd name="T57" fmla="*/ 3386 h 503"/>
              <a:gd name="T58" fmla="*/ 8071753 w 11798"/>
              <a:gd name="T59" fmla="*/ 19129 h 5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798"/>
              <a:gd name="T91" fmla="*/ 0 h 503"/>
              <a:gd name="T92" fmla="*/ 11798 w 11798"/>
              <a:gd name="T93" fmla="*/ 503 h 5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798" h="502" extrusionOk="0">
                <a:moveTo>
                  <a:pt x="18" y="335"/>
                </a:moveTo>
                <a:cubicBezTo>
                  <a:pt x="22" y="332"/>
                  <a:pt x="-9" y="314"/>
                  <a:pt x="25" y="293"/>
                </a:cubicBezTo>
                <a:cubicBezTo>
                  <a:pt x="89" y="254"/>
                  <a:pt x="157" y="218"/>
                  <a:pt x="229" y="190"/>
                </a:cubicBezTo>
                <a:cubicBezTo>
                  <a:pt x="419" y="117"/>
                  <a:pt x="648" y="121"/>
                  <a:pt x="850" y="107"/>
                </a:cubicBezTo>
                <a:cubicBezTo>
                  <a:pt x="1044" y="93"/>
                  <a:pt x="1204" y="175"/>
                  <a:pt x="1371" y="176"/>
                </a:cubicBezTo>
                <a:cubicBezTo>
                  <a:pt x="1519" y="177"/>
                  <a:pt x="1505" y="99"/>
                  <a:pt x="1668" y="190"/>
                </a:cubicBezTo>
                <a:cubicBezTo>
                  <a:pt x="1797" y="262"/>
                  <a:pt x="1897" y="426"/>
                  <a:pt x="2053" y="442"/>
                </a:cubicBezTo>
                <a:cubicBezTo>
                  <a:pt x="2320" y="470"/>
                  <a:pt x="2467" y="66"/>
                  <a:pt x="2729" y="125"/>
                </a:cubicBezTo>
                <a:cubicBezTo>
                  <a:pt x="2841" y="150"/>
                  <a:pt x="2873" y="333"/>
                  <a:pt x="2977" y="381"/>
                </a:cubicBezTo>
                <a:cubicBezTo>
                  <a:pt x="3199" y="483"/>
                  <a:pt x="3310" y="337"/>
                  <a:pt x="3492" y="204"/>
                </a:cubicBezTo>
                <a:cubicBezTo>
                  <a:pt x="3585" y="136"/>
                  <a:pt x="3724" y="-30"/>
                  <a:pt x="3858" y="14"/>
                </a:cubicBezTo>
                <a:cubicBezTo>
                  <a:pt x="4068" y="83"/>
                  <a:pt x="4081" y="422"/>
                  <a:pt x="4267" y="483"/>
                </a:cubicBezTo>
                <a:cubicBezTo>
                  <a:pt x="4392" y="524"/>
                  <a:pt x="4479" y="455"/>
                  <a:pt x="4590" y="404"/>
                </a:cubicBezTo>
                <a:cubicBezTo>
                  <a:pt x="4828" y="295"/>
                  <a:pt x="4968" y="142"/>
                  <a:pt x="5235" y="251"/>
                </a:cubicBezTo>
                <a:cubicBezTo>
                  <a:pt x="5384" y="312"/>
                  <a:pt x="5436" y="432"/>
                  <a:pt x="5613" y="437"/>
                </a:cubicBezTo>
                <a:cubicBezTo>
                  <a:pt x="5915" y="446"/>
                  <a:pt x="6080" y="175"/>
                  <a:pt x="6407" y="288"/>
                </a:cubicBezTo>
                <a:cubicBezTo>
                  <a:pt x="6528" y="330"/>
                  <a:pt x="6562" y="447"/>
                  <a:pt x="6699" y="455"/>
                </a:cubicBezTo>
                <a:cubicBezTo>
                  <a:pt x="6964" y="471"/>
                  <a:pt x="7138" y="147"/>
                  <a:pt x="7424" y="204"/>
                </a:cubicBezTo>
                <a:cubicBezTo>
                  <a:pt x="7522" y="224"/>
                  <a:pt x="7612" y="283"/>
                  <a:pt x="7722" y="302"/>
                </a:cubicBezTo>
                <a:cubicBezTo>
                  <a:pt x="7823" y="319"/>
                  <a:pt x="7985" y="386"/>
                  <a:pt x="8082" y="390"/>
                </a:cubicBezTo>
                <a:cubicBezTo>
                  <a:pt x="8342" y="401"/>
                  <a:pt x="8492" y="270"/>
                  <a:pt x="8721" y="158"/>
                </a:cubicBezTo>
                <a:cubicBezTo>
                  <a:pt x="8821" y="109"/>
                  <a:pt x="8941" y="34"/>
                  <a:pt x="9056" y="27"/>
                </a:cubicBezTo>
                <a:cubicBezTo>
                  <a:pt x="9226" y="17"/>
                  <a:pt x="9272" y="135"/>
                  <a:pt x="9384" y="228"/>
                </a:cubicBezTo>
                <a:cubicBezTo>
                  <a:pt x="9437" y="272"/>
                  <a:pt x="9473" y="344"/>
                  <a:pt x="9546" y="362"/>
                </a:cubicBezTo>
                <a:cubicBezTo>
                  <a:pt x="9661" y="390"/>
                  <a:pt x="9755" y="302"/>
                  <a:pt x="9850" y="255"/>
                </a:cubicBezTo>
                <a:cubicBezTo>
                  <a:pt x="9923" y="219"/>
                  <a:pt x="9997" y="137"/>
                  <a:pt x="10079" y="121"/>
                </a:cubicBezTo>
                <a:cubicBezTo>
                  <a:pt x="10283" y="81"/>
                  <a:pt x="10334" y="203"/>
                  <a:pt x="10519" y="228"/>
                </a:cubicBezTo>
                <a:cubicBezTo>
                  <a:pt x="10675" y="249"/>
                  <a:pt x="10804" y="176"/>
                  <a:pt x="10947" y="125"/>
                </a:cubicBezTo>
                <a:cubicBezTo>
                  <a:pt x="11141" y="56"/>
                  <a:pt x="11331" y="-52"/>
                  <a:pt x="11531" y="37"/>
                </a:cubicBezTo>
                <a:cubicBezTo>
                  <a:pt x="11611" y="72"/>
                  <a:pt x="11716" y="166"/>
                  <a:pt x="11797" y="209"/>
                </a:cubicBezTo>
              </a:path>
            </a:pathLst>
          </a:custGeom>
          <a:noFill/>
          <a:ln w="34925" cap="rnd">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270" name="Comment 4"/>
          <p:cNvSpPr>
            <a:spLocks noRot="1" noChangeAspect="1" noEditPoints="1" noTextEdit="1"/>
          </p:cNvSpPr>
          <p:nvPr/>
        </p:nvSpPr>
        <p:spPr bwMode="auto">
          <a:xfrm>
            <a:off x="571500" y="4286250"/>
            <a:ext cx="8072438" cy="46038"/>
          </a:xfrm>
          <a:custGeom>
            <a:avLst/>
            <a:gdLst>
              <a:gd name="T0" fmla="*/ 12316 w 11798"/>
              <a:gd name="T1" fmla="*/ 30661 h 503"/>
              <a:gd name="T2" fmla="*/ 17106 w 11798"/>
              <a:gd name="T3" fmla="*/ 26817 h 503"/>
              <a:gd name="T4" fmla="*/ 156687 w 11798"/>
              <a:gd name="T5" fmla="*/ 17390 h 503"/>
              <a:gd name="T6" fmla="*/ 581588 w 11798"/>
              <a:gd name="T7" fmla="*/ 9793 h 503"/>
              <a:gd name="T8" fmla="*/ 938067 w 11798"/>
              <a:gd name="T9" fmla="*/ 16109 h 503"/>
              <a:gd name="T10" fmla="*/ 1141280 w 11798"/>
              <a:gd name="T11" fmla="*/ 17390 h 503"/>
              <a:gd name="T12" fmla="*/ 1404706 w 11798"/>
              <a:gd name="T13" fmla="*/ 40455 h 503"/>
              <a:gd name="T14" fmla="*/ 1867239 w 11798"/>
              <a:gd name="T15" fmla="*/ 11441 h 503"/>
              <a:gd name="T16" fmla="*/ 2036926 w 11798"/>
              <a:gd name="T17" fmla="*/ 34872 h 503"/>
              <a:gd name="T18" fmla="*/ 2389299 w 11798"/>
              <a:gd name="T19" fmla="*/ 18671 h 503"/>
              <a:gd name="T20" fmla="*/ 2639724 w 11798"/>
              <a:gd name="T21" fmla="*/ 1281 h 503"/>
              <a:gd name="T22" fmla="*/ 2919571 w 11798"/>
              <a:gd name="T23" fmla="*/ 44207 h 503"/>
              <a:gd name="T24" fmla="*/ 3140574 w 11798"/>
              <a:gd name="T25" fmla="*/ 36977 h 503"/>
              <a:gd name="T26" fmla="*/ 3581896 w 11798"/>
              <a:gd name="T27" fmla="*/ 22973 h 503"/>
              <a:gd name="T28" fmla="*/ 3840532 w 11798"/>
              <a:gd name="T29" fmla="*/ 39997 h 503"/>
              <a:gd name="T30" fmla="*/ 4383803 w 11798"/>
              <a:gd name="T31" fmla="*/ 26360 h 503"/>
              <a:gd name="T32" fmla="*/ 4583596 w 11798"/>
              <a:gd name="T33" fmla="*/ 41645 h 503"/>
              <a:gd name="T34" fmla="*/ 5079656 w 11798"/>
              <a:gd name="T35" fmla="*/ 18671 h 503"/>
              <a:gd name="T36" fmla="*/ 5283553 w 11798"/>
              <a:gd name="T37" fmla="*/ 27641 h 503"/>
              <a:gd name="T38" fmla="*/ 5529873 w 11798"/>
              <a:gd name="T39" fmla="*/ 35695 h 503"/>
              <a:gd name="T40" fmla="*/ 5967091 w 11798"/>
              <a:gd name="T41" fmla="*/ 14461 h 503"/>
              <a:gd name="T42" fmla="*/ 6196305 w 11798"/>
              <a:gd name="T43" fmla="*/ 2471 h 503"/>
              <a:gd name="T44" fmla="*/ 6420729 w 11798"/>
              <a:gd name="T45" fmla="*/ 20868 h 503"/>
              <a:gd name="T46" fmla="*/ 6531573 w 11798"/>
              <a:gd name="T47" fmla="*/ 33133 h 503"/>
              <a:gd name="T48" fmla="*/ 6739576 w 11798"/>
              <a:gd name="T49" fmla="*/ 23339 h 503"/>
              <a:gd name="T50" fmla="*/ 6896263 w 11798"/>
              <a:gd name="T51" fmla="*/ 11075 h 503"/>
              <a:gd name="T52" fmla="*/ 7197320 w 11798"/>
              <a:gd name="T53" fmla="*/ 20868 h 503"/>
              <a:gd name="T54" fmla="*/ 7490166 w 11798"/>
              <a:gd name="T55" fmla="*/ 11441 h 503"/>
              <a:gd name="T56" fmla="*/ 7889751 w 11798"/>
              <a:gd name="T57" fmla="*/ 3386 h 503"/>
              <a:gd name="T58" fmla="*/ 8071754 w 11798"/>
              <a:gd name="T59" fmla="*/ 19129 h 5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798"/>
              <a:gd name="T91" fmla="*/ 0 h 503"/>
              <a:gd name="T92" fmla="*/ 11798 w 11798"/>
              <a:gd name="T93" fmla="*/ 503 h 5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798" h="502" extrusionOk="0">
                <a:moveTo>
                  <a:pt x="18" y="335"/>
                </a:moveTo>
                <a:cubicBezTo>
                  <a:pt x="22" y="332"/>
                  <a:pt x="-9" y="314"/>
                  <a:pt x="25" y="293"/>
                </a:cubicBezTo>
                <a:cubicBezTo>
                  <a:pt x="89" y="254"/>
                  <a:pt x="157" y="218"/>
                  <a:pt x="229" y="190"/>
                </a:cubicBezTo>
                <a:cubicBezTo>
                  <a:pt x="419" y="117"/>
                  <a:pt x="648" y="121"/>
                  <a:pt x="850" y="107"/>
                </a:cubicBezTo>
                <a:cubicBezTo>
                  <a:pt x="1044" y="93"/>
                  <a:pt x="1204" y="175"/>
                  <a:pt x="1371" y="176"/>
                </a:cubicBezTo>
                <a:cubicBezTo>
                  <a:pt x="1519" y="177"/>
                  <a:pt x="1505" y="99"/>
                  <a:pt x="1668" y="190"/>
                </a:cubicBezTo>
                <a:cubicBezTo>
                  <a:pt x="1797" y="262"/>
                  <a:pt x="1897" y="426"/>
                  <a:pt x="2053" y="442"/>
                </a:cubicBezTo>
                <a:cubicBezTo>
                  <a:pt x="2320" y="470"/>
                  <a:pt x="2467" y="66"/>
                  <a:pt x="2729" y="125"/>
                </a:cubicBezTo>
                <a:cubicBezTo>
                  <a:pt x="2841" y="150"/>
                  <a:pt x="2873" y="333"/>
                  <a:pt x="2977" y="381"/>
                </a:cubicBezTo>
                <a:cubicBezTo>
                  <a:pt x="3199" y="483"/>
                  <a:pt x="3310" y="337"/>
                  <a:pt x="3492" y="204"/>
                </a:cubicBezTo>
                <a:cubicBezTo>
                  <a:pt x="3585" y="136"/>
                  <a:pt x="3724" y="-30"/>
                  <a:pt x="3858" y="14"/>
                </a:cubicBezTo>
                <a:cubicBezTo>
                  <a:pt x="4068" y="83"/>
                  <a:pt x="4081" y="422"/>
                  <a:pt x="4267" y="483"/>
                </a:cubicBezTo>
                <a:cubicBezTo>
                  <a:pt x="4392" y="524"/>
                  <a:pt x="4479" y="455"/>
                  <a:pt x="4590" y="404"/>
                </a:cubicBezTo>
                <a:cubicBezTo>
                  <a:pt x="4828" y="295"/>
                  <a:pt x="4968" y="142"/>
                  <a:pt x="5235" y="251"/>
                </a:cubicBezTo>
                <a:cubicBezTo>
                  <a:pt x="5384" y="312"/>
                  <a:pt x="5436" y="432"/>
                  <a:pt x="5613" y="437"/>
                </a:cubicBezTo>
                <a:cubicBezTo>
                  <a:pt x="5915" y="446"/>
                  <a:pt x="6080" y="175"/>
                  <a:pt x="6407" y="288"/>
                </a:cubicBezTo>
                <a:cubicBezTo>
                  <a:pt x="6528" y="330"/>
                  <a:pt x="6562" y="447"/>
                  <a:pt x="6699" y="455"/>
                </a:cubicBezTo>
                <a:cubicBezTo>
                  <a:pt x="6964" y="471"/>
                  <a:pt x="7138" y="147"/>
                  <a:pt x="7424" y="204"/>
                </a:cubicBezTo>
                <a:cubicBezTo>
                  <a:pt x="7522" y="224"/>
                  <a:pt x="7612" y="283"/>
                  <a:pt x="7722" y="302"/>
                </a:cubicBezTo>
                <a:cubicBezTo>
                  <a:pt x="7823" y="319"/>
                  <a:pt x="7985" y="386"/>
                  <a:pt x="8082" y="390"/>
                </a:cubicBezTo>
                <a:cubicBezTo>
                  <a:pt x="8342" y="401"/>
                  <a:pt x="8492" y="270"/>
                  <a:pt x="8721" y="158"/>
                </a:cubicBezTo>
                <a:cubicBezTo>
                  <a:pt x="8821" y="109"/>
                  <a:pt x="8941" y="34"/>
                  <a:pt x="9056" y="27"/>
                </a:cubicBezTo>
                <a:cubicBezTo>
                  <a:pt x="9226" y="17"/>
                  <a:pt x="9272" y="135"/>
                  <a:pt x="9384" y="228"/>
                </a:cubicBezTo>
                <a:cubicBezTo>
                  <a:pt x="9437" y="272"/>
                  <a:pt x="9473" y="344"/>
                  <a:pt x="9546" y="362"/>
                </a:cubicBezTo>
                <a:cubicBezTo>
                  <a:pt x="9661" y="390"/>
                  <a:pt x="9755" y="302"/>
                  <a:pt x="9850" y="255"/>
                </a:cubicBezTo>
                <a:cubicBezTo>
                  <a:pt x="9923" y="219"/>
                  <a:pt x="9997" y="137"/>
                  <a:pt x="10079" y="121"/>
                </a:cubicBezTo>
                <a:cubicBezTo>
                  <a:pt x="10283" y="81"/>
                  <a:pt x="10334" y="203"/>
                  <a:pt x="10519" y="228"/>
                </a:cubicBezTo>
                <a:cubicBezTo>
                  <a:pt x="10675" y="249"/>
                  <a:pt x="10804" y="176"/>
                  <a:pt x="10947" y="125"/>
                </a:cubicBezTo>
                <a:cubicBezTo>
                  <a:pt x="11141" y="56"/>
                  <a:pt x="11331" y="-52"/>
                  <a:pt x="11531" y="37"/>
                </a:cubicBezTo>
                <a:cubicBezTo>
                  <a:pt x="11611" y="72"/>
                  <a:pt x="11716" y="166"/>
                  <a:pt x="11797" y="209"/>
                </a:cubicBezTo>
              </a:path>
            </a:pathLst>
          </a:custGeom>
          <a:noFill/>
          <a:ln w="34925" cap="rnd">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271" name="Comment 4"/>
          <p:cNvSpPr>
            <a:spLocks noRot="1" noChangeAspect="1" noEditPoints="1" noTextEdit="1"/>
          </p:cNvSpPr>
          <p:nvPr/>
        </p:nvSpPr>
        <p:spPr bwMode="auto">
          <a:xfrm>
            <a:off x="428625" y="4572000"/>
            <a:ext cx="1357313" cy="344488"/>
          </a:xfrm>
          <a:custGeom>
            <a:avLst/>
            <a:gdLst>
              <a:gd name="T0" fmla="*/ 2071 w 11798"/>
              <a:gd name="T1" fmla="*/ 229430 h 503"/>
              <a:gd name="T2" fmla="*/ 2876 w 11798"/>
              <a:gd name="T3" fmla="*/ 200666 h 503"/>
              <a:gd name="T4" fmla="*/ 26346 w 11798"/>
              <a:gd name="T5" fmla="*/ 130125 h 503"/>
              <a:gd name="T6" fmla="*/ 97789 w 11798"/>
              <a:gd name="T7" fmla="*/ 73281 h 503"/>
              <a:gd name="T8" fmla="*/ 157728 w 11798"/>
              <a:gd name="T9" fmla="*/ 120537 h 503"/>
              <a:gd name="T10" fmla="*/ 191897 w 11798"/>
              <a:gd name="T11" fmla="*/ 130125 h 503"/>
              <a:gd name="T12" fmla="*/ 236190 w 11798"/>
              <a:gd name="T13" fmla="*/ 302711 h 503"/>
              <a:gd name="T14" fmla="*/ 313961 w 11798"/>
              <a:gd name="T15" fmla="*/ 85608 h 503"/>
              <a:gd name="T16" fmla="*/ 342492 w 11798"/>
              <a:gd name="T17" fmla="*/ 260934 h 503"/>
              <a:gd name="T18" fmla="*/ 401741 w 11798"/>
              <a:gd name="T19" fmla="*/ 139713 h 503"/>
              <a:gd name="T20" fmla="*/ 443848 w 11798"/>
              <a:gd name="T21" fmla="*/ 9588 h 503"/>
              <a:gd name="T22" fmla="*/ 490901 w 11798"/>
              <a:gd name="T23" fmla="*/ 330791 h 503"/>
              <a:gd name="T24" fmla="*/ 528061 w 11798"/>
              <a:gd name="T25" fmla="*/ 276686 h 503"/>
              <a:gd name="T26" fmla="*/ 602266 w 11798"/>
              <a:gd name="T27" fmla="*/ 171902 h 503"/>
              <a:gd name="T28" fmla="*/ 645753 w 11798"/>
              <a:gd name="T29" fmla="*/ 299287 h 503"/>
              <a:gd name="T30" fmla="*/ 737100 w 11798"/>
              <a:gd name="T31" fmla="*/ 197242 h 503"/>
              <a:gd name="T32" fmla="*/ 770693 w 11798"/>
              <a:gd name="T33" fmla="*/ 311614 h 503"/>
              <a:gd name="T34" fmla="*/ 854102 w 11798"/>
              <a:gd name="T35" fmla="*/ 139713 h 503"/>
              <a:gd name="T36" fmla="*/ 888385 w 11798"/>
              <a:gd name="T37" fmla="*/ 206830 h 503"/>
              <a:gd name="T38" fmla="*/ 929802 w 11798"/>
              <a:gd name="T39" fmla="*/ 267098 h 503"/>
              <a:gd name="T40" fmla="*/ 1003316 w 11798"/>
              <a:gd name="T41" fmla="*/ 108209 h 503"/>
              <a:gd name="T42" fmla="*/ 1041857 w 11798"/>
              <a:gd name="T43" fmla="*/ 18491 h 503"/>
              <a:gd name="T44" fmla="*/ 1079592 w 11798"/>
              <a:gd name="T45" fmla="*/ 156150 h 503"/>
              <a:gd name="T46" fmla="*/ 1098229 w 11798"/>
              <a:gd name="T47" fmla="*/ 247922 h 503"/>
              <a:gd name="T48" fmla="*/ 1133203 w 11798"/>
              <a:gd name="T49" fmla="*/ 174641 h 503"/>
              <a:gd name="T50" fmla="*/ 1159549 w 11798"/>
              <a:gd name="T51" fmla="*/ 82869 h 503"/>
              <a:gd name="T52" fmla="*/ 1210169 w 11798"/>
              <a:gd name="T53" fmla="*/ 156150 h 503"/>
              <a:gd name="T54" fmla="*/ 1259409 w 11798"/>
              <a:gd name="T55" fmla="*/ 85608 h 503"/>
              <a:gd name="T56" fmla="*/ 1326596 w 11798"/>
              <a:gd name="T57" fmla="*/ 25340 h 503"/>
              <a:gd name="T58" fmla="*/ 1357198 w 11798"/>
              <a:gd name="T59" fmla="*/ 143137 h 5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1798"/>
              <a:gd name="T91" fmla="*/ 0 h 503"/>
              <a:gd name="T92" fmla="*/ 11798 w 11798"/>
              <a:gd name="T93" fmla="*/ 503 h 5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1798" h="502" extrusionOk="0">
                <a:moveTo>
                  <a:pt x="18" y="335"/>
                </a:moveTo>
                <a:cubicBezTo>
                  <a:pt x="22" y="332"/>
                  <a:pt x="-9" y="314"/>
                  <a:pt x="25" y="293"/>
                </a:cubicBezTo>
                <a:cubicBezTo>
                  <a:pt x="89" y="254"/>
                  <a:pt x="157" y="218"/>
                  <a:pt x="229" y="190"/>
                </a:cubicBezTo>
                <a:cubicBezTo>
                  <a:pt x="419" y="117"/>
                  <a:pt x="648" y="121"/>
                  <a:pt x="850" y="107"/>
                </a:cubicBezTo>
                <a:cubicBezTo>
                  <a:pt x="1044" y="93"/>
                  <a:pt x="1204" y="175"/>
                  <a:pt x="1371" y="176"/>
                </a:cubicBezTo>
                <a:cubicBezTo>
                  <a:pt x="1519" y="177"/>
                  <a:pt x="1505" y="99"/>
                  <a:pt x="1668" y="190"/>
                </a:cubicBezTo>
                <a:cubicBezTo>
                  <a:pt x="1797" y="262"/>
                  <a:pt x="1897" y="426"/>
                  <a:pt x="2053" y="442"/>
                </a:cubicBezTo>
                <a:cubicBezTo>
                  <a:pt x="2320" y="470"/>
                  <a:pt x="2467" y="66"/>
                  <a:pt x="2729" y="125"/>
                </a:cubicBezTo>
                <a:cubicBezTo>
                  <a:pt x="2841" y="150"/>
                  <a:pt x="2873" y="333"/>
                  <a:pt x="2977" y="381"/>
                </a:cubicBezTo>
                <a:cubicBezTo>
                  <a:pt x="3199" y="483"/>
                  <a:pt x="3310" y="337"/>
                  <a:pt x="3492" y="204"/>
                </a:cubicBezTo>
                <a:cubicBezTo>
                  <a:pt x="3585" y="136"/>
                  <a:pt x="3724" y="-30"/>
                  <a:pt x="3858" y="14"/>
                </a:cubicBezTo>
                <a:cubicBezTo>
                  <a:pt x="4068" y="83"/>
                  <a:pt x="4081" y="422"/>
                  <a:pt x="4267" y="483"/>
                </a:cubicBezTo>
                <a:cubicBezTo>
                  <a:pt x="4392" y="524"/>
                  <a:pt x="4479" y="455"/>
                  <a:pt x="4590" y="404"/>
                </a:cubicBezTo>
                <a:cubicBezTo>
                  <a:pt x="4828" y="295"/>
                  <a:pt x="4968" y="142"/>
                  <a:pt x="5235" y="251"/>
                </a:cubicBezTo>
                <a:cubicBezTo>
                  <a:pt x="5384" y="312"/>
                  <a:pt x="5436" y="432"/>
                  <a:pt x="5613" y="437"/>
                </a:cubicBezTo>
                <a:cubicBezTo>
                  <a:pt x="5915" y="446"/>
                  <a:pt x="6080" y="175"/>
                  <a:pt x="6407" y="288"/>
                </a:cubicBezTo>
                <a:cubicBezTo>
                  <a:pt x="6528" y="330"/>
                  <a:pt x="6562" y="447"/>
                  <a:pt x="6699" y="455"/>
                </a:cubicBezTo>
                <a:cubicBezTo>
                  <a:pt x="6964" y="471"/>
                  <a:pt x="7138" y="147"/>
                  <a:pt x="7424" y="204"/>
                </a:cubicBezTo>
                <a:cubicBezTo>
                  <a:pt x="7522" y="224"/>
                  <a:pt x="7612" y="283"/>
                  <a:pt x="7722" y="302"/>
                </a:cubicBezTo>
                <a:cubicBezTo>
                  <a:pt x="7823" y="319"/>
                  <a:pt x="7985" y="386"/>
                  <a:pt x="8082" y="390"/>
                </a:cubicBezTo>
                <a:cubicBezTo>
                  <a:pt x="8342" y="401"/>
                  <a:pt x="8492" y="270"/>
                  <a:pt x="8721" y="158"/>
                </a:cubicBezTo>
                <a:cubicBezTo>
                  <a:pt x="8821" y="109"/>
                  <a:pt x="8941" y="34"/>
                  <a:pt x="9056" y="27"/>
                </a:cubicBezTo>
                <a:cubicBezTo>
                  <a:pt x="9226" y="17"/>
                  <a:pt x="9272" y="135"/>
                  <a:pt x="9384" y="228"/>
                </a:cubicBezTo>
                <a:cubicBezTo>
                  <a:pt x="9437" y="272"/>
                  <a:pt x="9473" y="344"/>
                  <a:pt x="9546" y="362"/>
                </a:cubicBezTo>
                <a:cubicBezTo>
                  <a:pt x="9661" y="390"/>
                  <a:pt x="9755" y="302"/>
                  <a:pt x="9850" y="255"/>
                </a:cubicBezTo>
                <a:cubicBezTo>
                  <a:pt x="9923" y="219"/>
                  <a:pt x="9997" y="137"/>
                  <a:pt x="10079" y="121"/>
                </a:cubicBezTo>
                <a:cubicBezTo>
                  <a:pt x="10283" y="81"/>
                  <a:pt x="10334" y="203"/>
                  <a:pt x="10519" y="228"/>
                </a:cubicBezTo>
                <a:cubicBezTo>
                  <a:pt x="10675" y="249"/>
                  <a:pt x="10804" y="176"/>
                  <a:pt x="10947" y="125"/>
                </a:cubicBezTo>
                <a:cubicBezTo>
                  <a:pt x="11141" y="56"/>
                  <a:pt x="11331" y="-52"/>
                  <a:pt x="11531" y="37"/>
                </a:cubicBezTo>
                <a:cubicBezTo>
                  <a:pt x="11611" y="72"/>
                  <a:pt x="11716" y="166"/>
                  <a:pt x="11797" y="209"/>
                </a:cubicBezTo>
              </a:path>
            </a:pathLst>
          </a:custGeom>
          <a:noFill/>
          <a:ln w="34925" cap="rnd">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ransition>
    <p:checke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914400" y="357188"/>
            <a:ext cx="8229600" cy="785812"/>
          </a:xfrm>
          <a:solidFill>
            <a:schemeClr val="bg1"/>
          </a:solidFill>
        </p:spPr>
        <p:txBody>
          <a:bodyPr/>
          <a:lstStyle/>
          <a:p>
            <a:pPr eaLnBrk="1" hangingPunct="1"/>
            <a:r>
              <a:rPr lang="zh-CN" altLang="en-US" b="1" smtClean="0">
                <a:solidFill>
                  <a:srgbClr val="FF0000"/>
                </a:solidFill>
                <a:latin typeface="Times New Roman" panose="02010609060101010101" pitchFamily="49" charset="-122"/>
                <a:ea typeface="楷体" panose="02010609060101010101" pitchFamily="49" charset="-122"/>
              </a:rPr>
              <a:t>评价式批注</a:t>
            </a:r>
            <a:endParaRPr lang="zh-CN" altLang="en-US" smtClean="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4294967295"/>
          </p:nvPr>
        </p:nvSpPr>
        <p:spPr>
          <a:xfrm>
            <a:off x="0" y="1357313"/>
            <a:ext cx="8229600" cy="1500187"/>
          </a:xfrm>
        </p:spPr>
        <p:txBody>
          <a:bodyPr rtlCol="0">
            <a:normAutofit/>
          </a:bodyPr>
          <a:lstStyle/>
          <a:p>
            <a:pPr eaLnBrk="1" fontAlgn="auto" hangingPunct="1">
              <a:spcAft>
                <a:spcPct val="0"/>
              </a:spcAft>
              <a:defRPr/>
            </a:pPr>
            <a:r>
              <a:rPr lang="zh-CN" altLang="en-US" b="1" smtClean="0">
                <a:latin typeface="Times New Roman" panose="02010609060101010101" pitchFamily="49" charset="-122"/>
                <a:ea typeface="楷体" panose="02010609060101010101" pitchFamily="49" charset="-122"/>
              </a:rPr>
              <a:t>批注内容是：</a:t>
            </a:r>
            <a:r>
              <a:rPr lang="zh-CN" altLang="en-US" b="1" smtClean="0">
                <a:solidFill>
                  <a:srgbClr val="0000CC"/>
                </a:solidFill>
                <a:latin typeface="Times New Roman" panose="02010609060101010101" pitchFamily="49" charset="-122"/>
                <a:ea typeface="楷体" panose="02010609060101010101" pitchFamily="49" charset="-122"/>
              </a:rPr>
              <a:t>看似处处写车，实则处处写祥子，通过祥子的眼去看车，表现的是祥子拥有自己车以后的兴奋心情。</a:t>
            </a:r>
            <a:endParaRPr lang="zh-CN" altLang="en-US" smtClean="0"/>
          </a:p>
        </p:txBody>
      </p:sp>
      <p:sp>
        <p:nvSpPr>
          <p:cNvPr id="4" name="标题 1"/>
          <p:cNvSpPr txBox="1"/>
          <p:nvPr/>
        </p:nvSpPr>
        <p:spPr>
          <a:xfrm>
            <a:off x="500063" y="2786063"/>
            <a:ext cx="8229600" cy="642937"/>
          </a:xfrm>
          <a:prstGeom prst="rect">
            <a:avLst/>
          </a:prstGeom>
        </p:spPr>
        <p:txBody>
          <a:bodyPr anchor="ctr"/>
          <a:lstStyle/>
          <a:p>
            <a:pPr algn="ctr" fontAlgn="auto">
              <a:spcAft>
                <a:spcPct val="0"/>
              </a:spcAft>
              <a:defRPr/>
            </a:pPr>
            <a:r>
              <a:rPr lang="zh-CN" altLang="en-US" sz="4400" b="1">
                <a:solidFill>
                  <a:srgbClr val="FF0000"/>
                </a:solidFill>
                <a:latin typeface="Times New Roman" panose="02010609060101010101" pitchFamily="49" charset="-122"/>
                <a:ea typeface="楷体" panose="02010609060101010101" pitchFamily="49" charset="-122"/>
              </a:rPr>
              <a:t>赏析式</a:t>
            </a:r>
            <a:r>
              <a:rPr lang="zh-CN" altLang="en-US" sz="4400" b="1">
                <a:solidFill>
                  <a:srgbClr val="FF0000"/>
                </a:solidFill>
                <a:latin typeface="Times New Roman" panose="02010609060101010101" pitchFamily="49" charset="-122"/>
                <a:ea typeface="楷体" panose="02010609060101010101" pitchFamily="49" charset="-122"/>
                <a:cs typeface="+mj-cs"/>
              </a:rPr>
              <a:t>批注</a:t>
            </a:r>
            <a:endParaRPr lang="zh-CN" altLang="en-US" sz="4400">
              <a:solidFill>
                <a:srgbClr val="FF0000"/>
              </a:solidFill>
              <a:latin typeface="黑体" panose="02010609060101010101" pitchFamily="49" charset="-122"/>
              <a:ea typeface="黑体" panose="02010609060101010101" pitchFamily="49" charset="-122"/>
              <a:cs typeface="+mj-cs"/>
            </a:endParaRPr>
          </a:p>
        </p:txBody>
      </p:sp>
      <p:sp>
        <p:nvSpPr>
          <p:cNvPr id="5" name="内容占位符 2"/>
          <p:cNvSpPr txBox="1"/>
          <p:nvPr/>
        </p:nvSpPr>
        <p:spPr>
          <a:xfrm>
            <a:off x="642938" y="3714750"/>
            <a:ext cx="8229600" cy="1500188"/>
          </a:xfrm>
          <a:prstGeom prst="rect">
            <a:avLst/>
          </a:prstGeom>
        </p:spPr>
        <p:txBody>
          <a:bodyPr>
            <a:normAutofit lnSpcReduction="10000"/>
          </a:bodyPr>
          <a:lstStyle/>
          <a:p>
            <a:pPr marL="342900" indent="-342900" fontAlgn="auto">
              <a:spcBef>
                <a:spcPct val="20000"/>
              </a:spcBef>
              <a:spcAft>
                <a:spcPct val="0"/>
              </a:spcAft>
              <a:buFont typeface="Arial" panose="020B0604020202020204" pitchFamily="34" charset="0"/>
              <a:buChar char="•"/>
              <a:defRPr/>
            </a:pPr>
            <a:r>
              <a:rPr lang="zh-CN" altLang="en-US" sz="3200" b="1">
                <a:latin typeface="Times New Roman" panose="02010609060101010101" pitchFamily="49" charset="-122"/>
                <a:ea typeface="楷体" panose="02010609060101010101" pitchFamily="49" charset="-122"/>
              </a:rPr>
              <a:t>批注内容是：</a:t>
            </a:r>
            <a:r>
              <a:rPr lang="zh-CN" altLang="en-US" sz="3200" b="1">
                <a:solidFill>
                  <a:srgbClr val="0000CC"/>
                </a:solidFill>
                <a:latin typeface="Times New Roman" panose="02010609060101010101" pitchFamily="49" charset="-122"/>
                <a:ea typeface="楷体" panose="02010609060101010101" pitchFamily="49" charset="-122"/>
              </a:rPr>
              <a:t>用了拟人手法，把车子拟人化。把祥子高兴，兴奋的心情淋漓尽致地表现出来了。</a:t>
            </a:r>
          </a:p>
        </p:txBody>
      </p:sp>
      <p:sp>
        <p:nvSpPr>
          <p:cNvPr id="7" name="矩形 6">
            <a:hlinkClick r:id="rId3" action="ppaction://hlinksldjump"/>
          </p:cNvPr>
          <p:cNvSpPr/>
          <p:nvPr/>
        </p:nvSpPr>
        <p:spPr>
          <a:xfrm>
            <a:off x="6500813" y="5429250"/>
            <a:ext cx="928687" cy="357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amond(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914400" y="0"/>
            <a:ext cx="8229600" cy="868363"/>
          </a:xfrm>
          <a:solidFill>
            <a:schemeClr val="bg1"/>
          </a:solidFill>
        </p:spPr>
        <p:txBody>
          <a:bodyPr rtlCol="0">
            <a:normAutofit fontScale="90000"/>
          </a:bodyPr>
          <a:lstStyle/>
          <a:p>
            <a:pPr eaLnBrk="1" fontAlgn="auto" hangingPunct="1">
              <a:spcAft>
                <a:spcPct val="0"/>
              </a:spcAft>
              <a:defRPr/>
            </a:pPr>
            <a:r>
              <a:rPr lang="en-US" altLang="zh-CN" b="1" smtClean="0">
                <a:solidFill>
                  <a:srgbClr val="6600CC"/>
                </a:solidFill>
                <a:latin typeface="黑体" panose="02010609060101010101" pitchFamily="49" charset="-122"/>
                <a:ea typeface="黑体" panose="02010609060101010101" pitchFamily="49" charset="-122"/>
              </a:rPr>
              <a:t/>
            </a:r>
            <a:br>
              <a:rPr lang="en-US" altLang="zh-CN" b="1" smtClean="0">
                <a:solidFill>
                  <a:srgbClr val="6600CC"/>
                </a:solidFill>
                <a:latin typeface="黑体" panose="02010609060101010101" pitchFamily="49" charset="-122"/>
                <a:ea typeface="黑体" panose="02010609060101010101" pitchFamily="49" charset="-122"/>
              </a:rPr>
            </a:br>
            <a:r>
              <a:rPr lang="zh-CN" altLang="en-US" b="1" smtClean="0">
                <a:solidFill>
                  <a:srgbClr val="6600CC"/>
                </a:solidFill>
                <a:latin typeface="Times New Roman" panose="02010609060101010101" pitchFamily="49" charset="-122"/>
                <a:ea typeface="楷体" panose="02010609060101010101" pitchFamily="49" charset="-122"/>
              </a:rPr>
              <a:t>买车愿望落空以后的祥子选段：</a:t>
            </a:r>
            <a:r>
              <a:rPr lang="zh-CN" altLang="en-US" smtClean="0"/>
              <a:t/>
            </a:r>
            <a:br>
              <a:rPr lang="zh-CN" altLang="en-US" smtClean="0"/>
            </a:br>
            <a:endParaRPr lang="zh-CN" altLang="en-US" smtClean="0"/>
          </a:p>
        </p:txBody>
      </p:sp>
      <p:sp>
        <p:nvSpPr>
          <p:cNvPr id="13315" name="内容占位符 2"/>
          <p:cNvSpPr>
            <a:spLocks noGrp="1"/>
          </p:cNvSpPr>
          <p:nvPr>
            <p:ph idx="4294967295"/>
          </p:nvPr>
        </p:nvSpPr>
        <p:spPr>
          <a:xfrm>
            <a:off x="0" y="714375"/>
            <a:ext cx="8786813" cy="5572125"/>
          </a:xfrm>
          <a:solidFill>
            <a:schemeClr val="bg1"/>
          </a:solidFill>
        </p:spPr>
        <p:txBody>
          <a:bodyPr/>
          <a:lstStyle/>
          <a:p>
            <a:pPr indent="0" eaLnBrk="1" hangingPunct="1">
              <a:lnSpc>
                <a:spcPct val="120000"/>
              </a:lnSpc>
              <a:spcBef>
                <a:spcPct val="0"/>
              </a:spcBef>
            </a:pPr>
            <a:r>
              <a:rPr lang="zh-CN" altLang="en-US" sz="2800" b="1" smtClean="0">
                <a:solidFill>
                  <a:srgbClr val="0000CC"/>
                </a:solidFill>
                <a:latin typeface="Times New Roman" panose="02010609060101010101" pitchFamily="49" charset="-122"/>
                <a:ea typeface="楷体" panose="02010609060101010101" pitchFamily="49" charset="-122"/>
              </a:rPr>
              <a:t>    冬天又来到，从沙漠吹来的黄风一夜的工夫能冻死许多人。听着风声，祥子把头往被子里埋，不敢再起来。直到风停止住那狼嗥鬼叫的响声，他才无可如何的起来，打不定主意是出去好呢，还是歇一天。他懒得去拿那冰凉的车把，怕那噎得使人恶心的风。狂风怕日落，直到四点多钟，风才完全静止，昏黄的天上透出些夕照的微红。他强打精神，把车拉出来。揣着手，用胸部顶着车把的头，无精打采的慢慢的晃，嘴中叼着半根烟卷。一会儿，天便黑了，他想快拉上俩买卖，好早些收车。懒得去点灯，直到沿路的巡警催了他四五次，才把它们点上。</a:t>
            </a:r>
          </a:p>
        </p:txBody>
      </p:sp>
    </p:spTree>
  </p:cSld>
  <p:clrMapOvr>
    <a:masterClrMapping/>
  </p:clrMapOvr>
  <p:transition>
    <p:checke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914400" y="0"/>
            <a:ext cx="8229600" cy="785813"/>
          </a:xfrm>
          <a:solidFill>
            <a:schemeClr val="bg1"/>
          </a:solidFill>
        </p:spPr>
        <p:txBody>
          <a:bodyPr rtlCol="0">
            <a:normAutofit fontScale="90000"/>
          </a:bodyPr>
          <a:lstStyle/>
          <a:p>
            <a:pPr eaLnBrk="1" fontAlgn="auto" hangingPunct="1">
              <a:spcAft>
                <a:spcPct val="0"/>
              </a:spcAft>
              <a:defRPr/>
            </a:pPr>
            <a:r>
              <a:rPr lang="en-US" altLang="zh-CN" smtClean="0"/>
              <a:t/>
            </a:r>
            <a:br>
              <a:rPr lang="en-US" altLang="zh-CN" smtClean="0"/>
            </a:br>
            <a:r>
              <a:rPr lang="zh-CN" altLang="en-US" b="1" smtClean="0">
                <a:solidFill>
                  <a:srgbClr val="6600CC"/>
                </a:solidFill>
                <a:latin typeface="Times New Roman" panose="02010609060101010101" pitchFamily="49" charset="-122"/>
                <a:ea typeface="楷体" panose="02010609060101010101" pitchFamily="49" charset="-122"/>
              </a:rPr>
              <a:t>小福子自杀以后的祥子选段：</a:t>
            </a:r>
            <a:r>
              <a:rPr lang="zh-CN" altLang="en-US" b="1" smtClean="0">
                <a:solidFill>
                  <a:srgbClr val="6600CC"/>
                </a:solidFill>
                <a:latin typeface="黑体" panose="02010609060101010101" pitchFamily="49" charset="-122"/>
                <a:ea typeface="黑体" panose="02010609060101010101" pitchFamily="49" charset="-122"/>
              </a:rPr>
              <a:t/>
            </a:r>
            <a:br>
              <a:rPr lang="zh-CN" altLang="en-US" b="1" smtClean="0">
                <a:solidFill>
                  <a:srgbClr val="6600CC"/>
                </a:solidFill>
                <a:latin typeface="黑体" panose="02010609060101010101" pitchFamily="49" charset="-122"/>
                <a:ea typeface="黑体" panose="02010609060101010101" pitchFamily="49" charset="-122"/>
              </a:rPr>
            </a:br>
            <a:endParaRPr lang="zh-CN" altLang="en-US" b="1" smtClean="0">
              <a:solidFill>
                <a:srgbClr val="6600CC"/>
              </a:solidFill>
              <a:latin typeface="黑体" panose="02010609060101010101" pitchFamily="49" charset="-122"/>
              <a:ea typeface="黑体" panose="02010609060101010101" pitchFamily="49" charset="-122"/>
            </a:endParaRPr>
          </a:p>
        </p:txBody>
      </p:sp>
      <p:sp>
        <p:nvSpPr>
          <p:cNvPr id="14339" name="内容占位符 2"/>
          <p:cNvSpPr>
            <a:spLocks noGrp="1"/>
          </p:cNvSpPr>
          <p:nvPr>
            <p:ph idx="4294967295"/>
          </p:nvPr>
        </p:nvSpPr>
        <p:spPr>
          <a:xfrm>
            <a:off x="714375" y="714375"/>
            <a:ext cx="8429625" cy="5572125"/>
          </a:xfrm>
          <a:solidFill>
            <a:schemeClr val="bg1"/>
          </a:solidFill>
        </p:spPr>
        <p:txBody>
          <a:bodyPr/>
          <a:lstStyle/>
          <a:p>
            <a:pPr marL="107950" indent="0" eaLnBrk="1" hangingPunct="1">
              <a:spcBef>
                <a:spcPct val="0"/>
              </a:spcBef>
            </a:pPr>
            <a:r>
              <a:rPr lang="zh-CN" altLang="en-US" sz="2800" b="1" smtClean="0">
                <a:solidFill>
                  <a:srgbClr val="0000CC"/>
                </a:solidFill>
                <a:latin typeface="Times New Roman" panose="02010609060101010101" pitchFamily="49" charset="-122"/>
                <a:ea typeface="楷体" panose="02010609060101010101" pitchFamily="49" charset="-122"/>
              </a:rPr>
              <a:t>    </a:t>
            </a:r>
            <a:r>
              <a:rPr lang="zh-CN" altLang="en-US" sz="3000" b="1" smtClean="0">
                <a:solidFill>
                  <a:srgbClr val="0000CC"/>
                </a:solidFill>
                <a:latin typeface="Times New Roman" panose="02010609060101010101" pitchFamily="49" charset="-122"/>
                <a:ea typeface="楷体" panose="02010609060101010101" pitchFamily="49" charset="-122"/>
              </a:rPr>
              <a:t>越不肯努力便越自怜。以前他什么也不怕，现在他会找安闲自在：刮风下雨，他都不出车；身上有点酸痛，也一歇就是两三天。自怜便自私，他那点钱不肯借给别人一块，专为留着风天雨天自己垫着用。烟酒可以让人，钱不能借出去，自己比一切人都娇贵可怜。越闲越懒，无事可作又闷得慌，所以时时需要些娱乐，或吃口好东西。及至想到不该这样浪费光阴与金钱，他的心里永远有句现成的话，由多少经验给他铸成的一句话：“当初咱倒要强过呢，有一丁点好处没有？”这句话没人能够驳倒，没人能把它解释开；那么，谁能拦着祥子不往低处去呢？！</a:t>
            </a:r>
          </a:p>
        </p:txBody>
      </p:sp>
      <p:sp>
        <p:nvSpPr>
          <p:cNvPr id="4" name="矩形 3">
            <a:hlinkClick r:id="rId3" action="ppaction://hlinksldjump"/>
          </p:cNvPr>
          <p:cNvSpPr/>
          <p:nvPr/>
        </p:nvSpPr>
        <p:spPr>
          <a:xfrm>
            <a:off x="7143750" y="6357938"/>
            <a:ext cx="128587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Tree>
  </p:cSld>
  <p:clrMapOvr>
    <a:masterClrMapping/>
  </p:clrMapOvr>
  <p:transition>
    <p:checke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idx="4294967295"/>
          </p:nvPr>
        </p:nvSpPr>
        <p:spPr>
          <a:xfrm>
            <a:off x="0" y="960438"/>
            <a:ext cx="6062663" cy="1325562"/>
          </a:xfrm>
        </p:spPr>
        <p:txBody>
          <a:bodyPr/>
          <a:lstStyle/>
          <a:p>
            <a:pPr eaLnBrk="1" hangingPunct="1"/>
            <a:r>
              <a:rPr lang="zh-CN" altLang="en-US" b="1" smtClean="0">
                <a:solidFill>
                  <a:srgbClr val="6600CC"/>
                </a:solidFill>
                <a:latin typeface="Times New Roman" panose="02010609060101010101" pitchFamily="49" charset="-122"/>
                <a:ea typeface="楷体" panose="02010609060101010101" pitchFamily="49" charset="-122"/>
              </a:rPr>
              <a:t>总结：</a:t>
            </a:r>
          </a:p>
        </p:txBody>
      </p:sp>
      <p:sp>
        <p:nvSpPr>
          <p:cNvPr id="3" name="内容占位符 2"/>
          <p:cNvSpPr>
            <a:spLocks noGrp="1"/>
          </p:cNvSpPr>
          <p:nvPr>
            <p:ph idx="4294967295"/>
          </p:nvPr>
        </p:nvSpPr>
        <p:spPr>
          <a:xfrm>
            <a:off x="0" y="2430463"/>
            <a:ext cx="4786313" cy="823912"/>
          </a:xfrm>
        </p:spPr>
        <p:txBody>
          <a:bodyPr rtlCol="0">
            <a:normAutofit fontScale="92500"/>
          </a:bodyPr>
          <a:lstStyle/>
          <a:p>
            <a:pPr indent="0" eaLnBrk="1" fontAlgn="auto" hangingPunct="1">
              <a:lnSpc>
                <a:spcPct val="150000"/>
              </a:lnSpc>
              <a:spcBef>
                <a:spcPct val="0"/>
              </a:spcBef>
              <a:spcAft>
                <a:spcPct val="0"/>
              </a:spcAft>
              <a:defRPr/>
            </a:pPr>
            <a:r>
              <a:rPr lang="zh-CN" altLang="en-US" b="1" smtClean="0">
                <a:solidFill>
                  <a:srgbClr val="0000CC"/>
                </a:solidFill>
                <a:latin typeface="Times New Roman" panose="02010609060101010101" pitchFamily="49" charset="-122"/>
                <a:ea typeface="楷体" panose="02010609060101010101" pitchFamily="49" charset="-122"/>
              </a:rPr>
              <a:t>    同学们的批注非常精彩，有的同学写出了对人物性格的品评，有的同学写出了对作品独特的感悟，这样的批注能不断地提醒我们进行积极的思考，例如这三个片段展现的是祥子的三个变化的阶段。同时，每读完一本书都留下我们自己的痕迹。很有收藏价值啊。</a:t>
            </a:r>
          </a:p>
          <a:p>
            <a:pPr eaLnBrk="1" fontAlgn="auto" hangingPunct="1">
              <a:spcAft>
                <a:spcPct val="0"/>
              </a:spcAft>
              <a:defRPr/>
            </a:pPr>
            <a:endParaRPr lang="zh-CN" altLang="en-US" smtClean="0"/>
          </a:p>
        </p:txBody>
      </p:sp>
    </p:spTree>
  </p:cSld>
  <p:clrMapOvr>
    <a:masterClrMapping/>
  </p:clrMapOvr>
  <p:transition>
    <p:checke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274638"/>
            <a:ext cx="8229600" cy="725487"/>
          </a:xfrm>
          <a:solidFill>
            <a:schemeClr val="bg1"/>
          </a:solidFill>
        </p:spPr>
        <p:txBody>
          <a:bodyPr rtlCol="0">
            <a:normAutofit fontScale="90000"/>
          </a:bodyPr>
          <a:lstStyle/>
          <a:p>
            <a:pPr eaLnBrk="1" fontAlgn="auto" hangingPunct="1">
              <a:spcAft>
                <a:spcPct val="0"/>
              </a:spcAft>
              <a:defRPr/>
            </a:pPr>
            <a:r>
              <a:rPr lang="en-US" altLang="zh-CN" b="1" smtClean="0">
                <a:solidFill>
                  <a:srgbClr val="C00000"/>
                </a:solidFill>
                <a:latin typeface="黑体" panose="02010609060101010101" pitchFamily="49" charset="-122"/>
                <a:ea typeface="黑体" panose="02010609060101010101" pitchFamily="49" charset="-122"/>
              </a:rPr>
              <a:t/>
            </a:r>
            <a:br>
              <a:rPr lang="en-US" altLang="zh-CN" b="1" smtClean="0">
                <a:solidFill>
                  <a:srgbClr val="C00000"/>
                </a:solidFill>
                <a:latin typeface="黑体" panose="02010609060101010101" pitchFamily="49" charset="-122"/>
                <a:ea typeface="黑体" panose="02010609060101010101" pitchFamily="49" charset="-122"/>
              </a:rPr>
            </a:br>
            <a:r>
              <a:rPr lang="zh-CN" altLang="en-US" b="1" smtClean="0">
                <a:solidFill>
                  <a:srgbClr val="FF0000"/>
                </a:solidFill>
                <a:latin typeface="Times New Roman" panose="020B0503020204020204" pitchFamily="34" charset="-122"/>
                <a:ea typeface="楷体" panose="020B0503020204020204" pitchFamily="34" charset="-122"/>
              </a:rPr>
              <a:t>（二）电影看人物</a:t>
            </a:r>
            <a:r>
              <a:rPr lang="zh-CN" altLang="en-US" smtClean="0"/>
              <a:t/>
            </a:r>
            <a:br>
              <a:rPr lang="zh-CN" altLang="en-US" smtClean="0"/>
            </a:br>
            <a:endParaRPr lang="zh-CN" altLang="en-US" smtClean="0"/>
          </a:p>
        </p:txBody>
      </p:sp>
      <p:sp>
        <p:nvSpPr>
          <p:cNvPr id="3" name="内容占位符 2"/>
          <p:cNvSpPr>
            <a:spLocks noGrp="1"/>
          </p:cNvSpPr>
          <p:nvPr>
            <p:ph idx="4294967295"/>
          </p:nvPr>
        </p:nvSpPr>
        <p:spPr>
          <a:xfrm>
            <a:off x="0" y="1214438"/>
            <a:ext cx="8229600" cy="828675"/>
          </a:xfrm>
        </p:spPr>
        <p:txBody>
          <a:bodyPr rtlCol="0">
            <a:normAutofit fontScale="92500"/>
          </a:bodyPr>
          <a:lstStyle/>
          <a:p>
            <a:pPr eaLnBrk="1" fontAlgn="auto" hangingPunct="1">
              <a:spcAft>
                <a:spcPct val="0"/>
              </a:spcAft>
              <a:buFont typeface="Arial" panose="020B0604020202020204" pitchFamily="34" charset="0"/>
              <a:buNone/>
              <a:defRPr/>
            </a:pPr>
            <a:r>
              <a:rPr lang="en-US" altLang="zh-CN" sz="4000" b="1" smtClean="0">
                <a:latin typeface="Times New Roman" panose="02010609060101010101" pitchFamily="49" charset="-122"/>
                <a:ea typeface="楷体" panose="02010609060101010101" pitchFamily="49" charset="-122"/>
              </a:rPr>
              <a:t>  1.</a:t>
            </a:r>
            <a:r>
              <a:rPr lang="zh-CN" altLang="en-US" sz="4000" b="1" smtClean="0">
                <a:latin typeface="Times New Roman" panose="02010609060101010101" pitchFamily="49" charset="-122"/>
                <a:ea typeface="楷体" panose="02010609060101010101" pitchFamily="49" charset="-122"/>
              </a:rPr>
              <a:t>看电影片段</a:t>
            </a:r>
            <a:r>
              <a:rPr lang="en-US" altLang="zh-CN" sz="4000" b="1" smtClean="0">
                <a:latin typeface="Times New Roman" panose="02010609060101010101" pitchFamily="49" charset="-122"/>
                <a:ea typeface="楷体" panose="02010609060101010101" pitchFamily="49" charset="-122"/>
              </a:rPr>
              <a:t>1</a:t>
            </a:r>
            <a:r>
              <a:rPr lang="zh-CN" altLang="en-US" sz="4000" b="1" smtClean="0">
                <a:latin typeface="Times New Roman" panose="02010609060101010101" pitchFamily="49" charset="-122"/>
                <a:ea typeface="楷体" panose="02010609060101010101" pitchFamily="49" charset="-122"/>
              </a:rPr>
              <a:t>和片段</a:t>
            </a:r>
            <a:r>
              <a:rPr lang="en-US" altLang="zh-CN" sz="4000" b="1" smtClean="0">
                <a:latin typeface="Times New Roman" panose="02010609060101010101" pitchFamily="49" charset="-122"/>
                <a:ea typeface="楷体" panose="02010609060101010101" pitchFamily="49" charset="-122"/>
              </a:rPr>
              <a:t>2</a:t>
            </a:r>
            <a:r>
              <a:rPr lang="zh-CN" altLang="en-US" sz="4000" b="1" smtClean="0">
                <a:latin typeface="Times New Roman" panose="02010609060101010101" pitchFamily="49" charset="-122"/>
                <a:ea typeface="楷体" panose="02010609060101010101" pitchFamily="49" charset="-122"/>
              </a:rPr>
              <a:t>，析祥子性格。</a:t>
            </a:r>
          </a:p>
        </p:txBody>
      </p:sp>
      <p:sp>
        <p:nvSpPr>
          <p:cNvPr id="5" name="TextBox 4"/>
          <p:cNvSpPr txBox="1">
            <a:spLocks noChangeArrowheads="1"/>
          </p:cNvSpPr>
          <p:nvPr/>
        </p:nvSpPr>
        <p:spPr bwMode="auto">
          <a:xfrm>
            <a:off x="714375" y="2795588"/>
            <a:ext cx="7858125" cy="375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rgbClr val="C00000"/>
                </a:solidFill>
                <a:latin typeface="Times New Roman" panose="02010609060101010101" pitchFamily="49" charset="-122"/>
                <a:ea typeface="楷体" panose="02010609060101010101" pitchFamily="49" charset="-122"/>
              </a:rPr>
              <a:t>3.</a:t>
            </a:r>
            <a:r>
              <a:rPr lang="zh-CN" altLang="en-US" sz="4000" b="1">
                <a:solidFill>
                  <a:srgbClr val="C00000"/>
                </a:solidFill>
                <a:latin typeface="Times New Roman" panose="02010609060101010101" pitchFamily="49" charset="-122"/>
                <a:ea typeface="楷体" panose="02010609060101010101" pitchFamily="49" charset="-122"/>
              </a:rPr>
              <a:t>祥子性格总结：</a:t>
            </a:r>
            <a:r>
              <a:rPr lang="zh-CN" altLang="en-US" sz="3600" b="1">
                <a:solidFill>
                  <a:srgbClr val="0000CC"/>
                </a:solidFill>
                <a:latin typeface="Times New Roman" panose="02010609060101010101" pitchFamily="49" charset="-122"/>
                <a:ea typeface="楷体" panose="02010609060101010101" pitchFamily="49" charset="-122"/>
              </a:rPr>
              <a:t>他自尊好强，吃苦耐劳，凭自己的力气挣饭吃。但最后，经历了三起三落，祥子已经失去了生活的信心。他已经变成了麻木，潦倒，狡猾，好占便宜，吃喝嫖赌，自暴自弃的行尸走肉。</a:t>
            </a:r>
          </a:p>
          <a:p>
            <a:pPr eaLnBrk="1" hangingPunct="1"/>
            <a:endParaRPr lang="zh-CN" altLang="en-US">
              <a:latin typeface="Calibri" panose="020F0502020204030204" pitchFamily="34" charset="0"/>
            </a:endParaRPr>
          </a:p>
        </p:txBody>
      </p:sp>
      <p:sp>
        <p:nvSpPr>
          <p:cNvPr id="6" name="矩形 5"/>
          <p:cNvSpPr>
            <a:spLocks noChangeArrowheads="1"/>
          </p:cNvSpPr>
          <p:nvPr/>
        </p:nvSpPr>
        <p:spPr bwMode="auto">
          <a:xfrm>
            <a:off x="714375" y="2000250"/>
            <a:ext cx="38401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latin typeface="Times New Roman" panose="02010609060101010101" pitchFamily="49" charset="-122"/>
                <a:ea typeface="楷体" panose="02010609060101010101" pitchFamily="49" charset="-122"/>
              </a:rPr>
              <a:t>2.</a:t>
            </a:r>
            <a:r>
              <a:rPr lang="zh-CN" altLang="en-US" sz="4000" b="1">
                <a:latin typeface="Times New Roman" panose="02010609060101010101" pitchFamily="49" charset="-122"/>
                <a:ea typeface="楷体" panose="02010609060101010101" pitchFamily="49" charset="-122"/>
              </a:rPr>
              <a:t>我来说说祥子</a:t>
            </a:r>
            <a:endParaRPr lang="zh-CN" altLang="en-US" sz="4000">
              <a:latin typeface="黑体" panose="02010609060101010101" pitchFamily="49" charset="-122"/>
              <a:ea typeface="黑体" panose="02010609060101010101" pitchFamily="49"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0"/>
            <a:ext cx="8229600" cy="857250"/>
          </a:xfrm>
          <a:solidFill>
            <a:schemeClr val="bg1"/>
          </a:solidFill>
        </p:spPr>
        <p:txBody>
          <a:bodyPr rtlCol="0">
            <a:normAutofit fontScale="90000"/>
          </a:bodyPr>
          <a:lstStyle/>
          <a:p>
            <a:pPr eaLnBrk="1" fontAlgn="auto" hangingPunct="1">
              <a:spcAft>
                <a:spcPct val="0"/>
              </a:spcAft>
              <a:defRPr/>
            </a:pPr>
            <a:r>
              <a:rPr lang="en-US" altLang="zh-CN" b="1" smtClean="0">
                <a:solidFill>
                  <a:srgbClr val="C00000"/>
                </a:solidFill>
                <a:latin typeface="黑体" panose="02010609060101010101" pitchFamily="49" charset="-122"/>
                <a:ea typeface="黑体" panose="02010609060101010101" pitchFamily="49" charset="-122"/>
              </a:rPr>
              <a:t/>
            </a:r>
            <a:br>
              <a:rPr lang="en-US" altLang="zh-CN" b="1" smtClean="0">
                <a:solidFill>
                  <a:srgbClr val="C00000"/>
                </a:solidFill>
                <a:latin typeface="黑体" panose="02010609060101010101" pitchFamily="49" charset="-122"/>
                <a:ea typeface="黑体" panose="02010609060101010101" pitchFamily="49" charset="-122"/>
              </a:rPr>
            </a:br>
            <a:r>
              <a:rPr lang="zh-CN" altLang="en-US" b="1" smtClean="0">
                <a:solidFill>
                  <a:srgbClr val="FF0000"/>
                </a:solidFill>
                <a:latin typeface="Times New Roman" panose="020B0503020204020204" pitchFamily="34" charset="-122"/>
                <a:ea typeface="楷体" panose="020B0503020204020204" pitchFamily="34" charset="-122"/>
              </a:rPr>
              <a:t>（二）电影看人物</a:t>
            </a:r>
            <a:r>
              <a:rPr lang="zh-CN" altLang="en-US" smtClean="0"/>
              <a:t/>
            </a:r>
            <a:br>
              <a:rPr lang="zh-CN" altLang="en-US" smtClean="0"/>
            </a:br>
            <a:endParaRPr lang="zh-CN" altLang="en-US" smtClean="0"/>
          </a:p>
        </p:txBody>
      </p:sp>
      <p:sp>
        <p:nvSpPr>
          <p:cNvPr id="3" name="内容占位符 2"/>
          <p:cNvSpPr>
            <a:spLocks noGrp="1"/>
          </p:cNvSpPr>
          <p:nvPr>
            <p:ph idx="4294967295"/>
          </p:nvPr>
        </p:nvSpPr>
        <p:spPr>
          <a:xfrm>
            <a:off x="0" y="1428750"/>
            <a:ext cx="8858250" cy="714375"/>
          </a:xfrm>
          <a:solidFill>
            <a:schemeClr val="bg1"/>
          </a:solidFill>
        </p:spPr>
        <p:txBody>
          <a:bodyPr/>
          <a:lstStyle/>
          <a:p>
            <a:pPr eaLnBrk="1" hangingPunct="1">
              <a:buFont typeface="Arial" panose="020B0604020202020204" pitchFamily="34" charset="0"/>
              <a:buNone/>
            </a:pPr>
            <a:r>
              <a:rPr lang="en-US" altLang="zh-CN" sz="4000" b="1" smtClean="0">
                <a:latin typeface="Times New Roman" panose="02010609060101010101" pitchFamily="49" charset="-122"/>
                <a:ea typeface="楷体" panose="02010609060101010101" pitchFamily="49" charset="-122"/>
              </a:rPr>
              <a:t>  </a:t>
            </a:r>
            <a:r>
              <a:rPr lang="en-US" altLang="zh-CN" sz="3800" b="1" smtClean="0">
                <a:latin typeface="Times New Roman" panose="02010609060101010101" pitchFamily="49" charset="-122"/>
                <a:ea typeface="楷体" panose="02010609060101010101" pitchFamily="49" charset="-122"/>
              </a:rPr>
              <a:t>4.</a:t>
            </a:r>
            <a:r>
              <a:rPr lang="zh-CN" altLang="en-US" sz="3800" b="1" smtClean="0">
                <a:latin typeface="Times New Roman" panose="02010609060101010101" pitchFamily="49" charset="-122"/>
                <a:ea typeface="楷体" panose="02010609060101010101" pitchFamily="49" charset="-122"/>
              </a:rPr>
              <a:t>看电影片段</a:t>
            </a:r>
            <a:r>
              <a:rPr lang="en-US" altLang="zh-CN" sz="3800" b="1" smtClean="0">
                <a:latin typeface="Times New Roman" panose="02010609060101010101" pitchFamily="49" charset="-122"/>
                <a:ea typeface="楷体" panose="02010609060101010101" pitchFamily="49" charset="-122"/>
              </a:rPr>
              <a:t>3</a:t>
            </a:r>
            <a:r>
              <a:rPr lang="zh-CN" altLang="en-US" sz="3800" b="1" smtClean="0">
                <a:latin typeface="Times New Roman" panose="02010609060101010101" pitchFamily="49" charset="-122"/>
                <a:ea typeface="楷体" panose="02010609060101010101" pitchFamily="49" charset="-122"/>
              </a:rPr>
              <a:t>，析刘四爷的性格。</a:t>
            </a:r>
          </a:p>
        </p:txBody>
      </p:sp>
      <p:sp>
        <p:nvSpPr>
          <p:cNvPr id="5" name="TextBox 4"/>
          <p:cNvSpPr txBox="1">
            <a:spLocks noChangeArrowheads="1"/>
          </p:cNvSpPr>
          <p:nvPr/>
        </p:nvSpPr>
        <p:spPr bwMode="auto">
          <a:xfrm>
            <a:off x="428625" y="2714625"/>
            <a:ext cx="8143875" cy="28622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C00000"/>
                </a:solidFill>
                <a:latin typeface="Times New Roman" panose="02010609060101010101" pitchFamily="49" charset="-122"/>
                <a:ea typeface="楷体" panose="02010609060101010101" pitchFamily="49" charset="-122"/>
              </a:rPr>
              <a:t>5.</a:t>
            </a:r>
            <a:r>
              <a:rPr lang="zh-CN" altLang="en-US" sz="3600" b="1">
                <a:solidFill>
                  <a:srgbClr val="C00000"/>
                </a:solidFill>
                <a:latin typeface="Times New Roman" panose="02010609060101010101" pitchFamily="49" charset="-122"/>
                <a:ea typeface="楷体" panose="02010609060101010101" pitchFamily="49" charset="-122"/>
              </a:rPr>
              <a:t>刘四性格总结：</a:t>
            </a:r>
            <a:r>
              <a:rPr lang="zh-CN" altLang="en-US" sz="3600" b="1">
                <a:solidFill>
                  <a:srgbClr val="0000CC"/>
                </a:solidFill>
                <a:latin typeface="Times New Roman" panose="02010609060101010101" pitchFamily="49" charset="-122"/>
                <a:ea typeface="楷体" panose="02010609060101010101" pitchFamily="49" charset="-122"/>
              </a:rPr>
              <a:t>人和车厂的老板，土混混出身，是个典型的剥削阶级，极端的自私自利，残忍霸道 。晓得怎样对付穷人，什么时候该紧一把，哪里该松一步。但他又讲面子，绝不一面儿黑。</a:t>
            </a:r>
            <a:endParaRPr lang="zh-CN" altLang="en-US" sz="3600">
              <a:solidFill>
                <a:srgbClr val="0000CC"/>
              </a:solidFill>
              <a:latin typeface="Calibri" panose="020F0502020204030204" pitchFamily="34" charset="0"/>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idx="4294967295"/>
          </p:nvPr>
        </p:nvSpPr>
        <p:spPr>
          <a:xfrm>
            <a:off x="0" y="960438"/>
            <a:ext cx="6062663" cy="1325562"/>
          </a:xfrm>
          <a:solidFill>
            <a:schemeClr val="bg1"/>
          </a:solidFill>
        </p:spPr>
        <p:txBody>
          <a:bodyPr rtlCol="0">
            <a:normAutofit fontScale="90000"/>
          </a:bodyPr>
          <a:lstStyle/>
          <a:p>
            <a:pPr eaLnBrk="1" fontAlgn="auto" hangingPunct="1">
              <a:spcAft>
                <a:spcPct val="0"/>
              </a:spcAft>
              <a:defRPr/>
            </a:pPr>
            <a:r>
              <a:rPr lang="en-US" altLang="zh-CN" b="1" smtClean="0">
                <a:solidFill>
                  <a:srgbClr val="C00000"/>
                </a:solidFill>
                <a:latin typeface="黑体" panose="02010609060101010101" pitchFamily="49" charset="-122"/>
                <a:ea typeface="黑体" panose="02010609060101010101" pitchFamily="49" charset="-122"/>
              </a:rPr>
              <a:t/>
            </a:r>
            <a:br>
              <a:rPr lang="en-US" altLang="zh-CN" b="1" smtClean="0">
                <a:solidFill>
                  <a:srgbClr val="C00000"/>
                </a:solidFill>
                <a:latin typeface="黑体" panose="02010609060101010101" pitchFamily="49" charset="-122"/>
                <a:ea typeface="黑体" panose="02010609060101010101" pitchFamily="49" charset="-122"/>
              </a:rPr>
            </a:br>
            <a:r>
              <a:rPr lang="zh-CN" altLang="en-US" b="1" smtClean="0">
                <a:solidFill>
                  <a:srgbClr val="FF0000"/>
                </a:solidFill>
                <a:latin typeface="Times New Roman" panose="020B0503020204020204" pitchFamily="34" charset="-122"/>
                <a:ea typeface="楷体" panose="020B0503020204020204" pitchFamily="34" charset="-122"/>
              </a:rPr>
              <a:t>（三）看表演析人物</a:t>
            </a:r>
            <a:r>
              <a:rPr lang="zh-CN" altLang="en-US" smtClean="0"/>
              <a:t/>
            </a:r>
            <a:br>
              <a:rPr lang="zh-CN" altLang="en-US" smtClean="0"/>
            </a:br>
            <a:endParaRPr lang="zh-CN" altLang="en-US" smtClean="0"/>
          </a:p>
        </p:txBody>
      </p:sp>
      <p:sp>
        <p:nvSpPr>
          <p:cNvPr id="18434" name="内容占位符 2"/>
          <p:cNvSpPr>
            <a:spLocks noGrp="1"/>
          </p:cNvSpPr>
          <p:nvPr>
            <p:ph idx="4294967295"/>
          </p:nvPr>
        </p:nvSpPr>
        <p:spPr>
          <a:xfrm>
            <a:off x="0" y="2214563"/>
            <a:ext cx="8229600" cy="900112"/>
          </a:xfrm>
        </p:spPr>
        <p:txBody>
          <a:bodyPr/>
          <a:lstStyle/>
          <a:p>
            <a:pPr eaLnBrk="1" hangingPunct="1"/>
            <a:r>
              <a:rPr lang="zh-CN" altLang="en-US" sz="4400" b="1" smtClean="0">
                <a:latin typeface="Times New Roman" panose="02010609060101010101" pitchFamily="49" charset="-122"/>
                <a:ea typeface="楷体" panose="02010609060101010101" pitchFamily="49" charset="-122"/>
              </a:rPr>
              <a:t>请冷宇鹏和刘福庭给我们演绎。</a:t>
            </a:r>
          </a:p>
        </p:txBody>
      </p:sp>
    </p:spTree>
  </p:cSld>
  <p:clrMapOvr>
    <a:masterClrMapping/>
  </p:clrMapOvr>
  <p:transition>
    <p:checke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914400" y="214313"/>
            <a:ext cx="8229600" cy="857250"/>
          </a:xfrm>
          <a:solidFill>
            <a:schemeClr val="bg1"/>
          </a:solidFill>
        </p:spPr>
        <p:txBody>
          <a:bodyPr rtlCol="0">
            <a:normAutofit fontScale="90000"/>
          </a:bodyPr>
          <a:lstStyle/>
          <a:p>
            <a:pPr eaLnBrk="1" fontAlgn="auto" hangingPunct="1">
              <a:spcAft>
                <a:spcPct val="0"/>
              </a:spcAft>
              <a:defRPr/>
            </a:pPr>
            <a:r>
              <a:rPr lang="en-US" altLang="zh-CN" b="1" smtClean="0">
                <a:solidFill>
                  <a:srgbClr val="C00000"/>
                </a:solidFill>
                <a:latin typeface="黑体" panose="02010609060101010101" pitchFamily="49" charset="-122"/>
                <a:ea typeface="黑体" panose="02010609060101010101" pitchFamily="49" charset="-122"/>
              </a:rPr>
              <a:t/>
            </a:r>
            <a:br>
              <a:rPr lang="en-US" altLang="zh-CN" b="1" smtClean="0">
                <a:solidFill>
                  <a:srgbClr val="C00000"/>
                </a:solidFill>
                <a:latin typeface="黑体" panose="02010609060101010101" pitchFamily="49" charset="-122"/>
                <a:ea typeface="黑体" panose="02010609060101010101" pitchFamily="49" charset="-122"/>
              </a:rPr>
            </a:br>
            <a:r>
              <a:rPr lang="zh-CN" altLang="en-US" b="1" smtClean="0">
                <a:solidFill>
                  <a:srgbClr val="FF0000"/>
                </a:solidFill>
                <a:latin typeface="Times New Roman" panose="020B0503020204020204" pitchFamily="34" charset="-122"/>
                <a:ea typeface="楷体" panose="020B0503020204020204" pitchFamily="34" charset="-122"/>
              </a:rPr>
              <a:t>（三）看表演析人物</a:t>
            </a:r>
            <a:r>
              <a:rPr lang="zh-CN" altLang="en-US" smtClean="0"/>
              <a:t/>
            </a:r>
            <a:br>
              <a:rPr lang="zh-CN" altLang="en-US" smtClean="0"/>
            </a:br>
            <a:endParaRPr lang="zh-CN" altLang="en-US" smtClean="0"/>
          </a:p>
        </p:txBody>
      </p:sp>
      <p:sp>
        <p:nvSpPr>
          <p:cNvPr id="3" name="内容占位符 2"/>
          <p:cNvSpPr>
            <a:spLocks noGrp="1"/>
          </p:cNvSpPr>
          <p:nvPr>
            <p:ph idx="4294967295"/>
          </p:nvPr>
        </p:nvSpPr>
        <p:spPr>
          <a:xfrm>
            <a:off x="0" y="1214438"/>
            <a:ext cx="8858250" cy="714375"/>
          </a:xfrm>
          <a:solidFill>
            <a:schemeClr val="bg1"/>
          </a:solidFill>
        </p:spPr>
        <p:txBody>
          <a:bodyPr/>
          <a:lstStyle/>
          <a:p>
            <a:pPr eaLnBrk="1" hangingPunct="1">
              <a:buFont typeface="Arial" panose="020B0604020202020204" pitchFamily="34" charset="0"/>
              <a:buNone/>
            </a:pPr>
            <a:r>
              <a:rPr lang="en-US" altLang="zh-CN" sz="4000" b="1" smtClean="0">
                <a:latin typeface="Times New Roman" panose="02010609060101010101" pitchFamily="49" charset="-122"/>
                <a:ea typeface="楷体" panose="02010609060101010101" pitchFamily="49" charset="-122"/>
              </a:rPr>
              <a:t>  </a:t>
            </a:r>
            <a:r>
              <a:rPr lang="en-US" altLang="zh-CN" sz="3800" b="1" smtClean="0">
                <a:latin typeface="Times New Roman" panose="02010609060101010101" pitchFamily="49" charset="-122"/>
                <a:ea typeface="楷体" panose="02010609060101010101" pitchFamily="49" charset="-122"/>
              </a:rPr>
              <a:t>6.</a:t>
            </a:r>
            <a:r>
              <a:rPr lang="zh-CN" altLang="en-US" sz="3800" b="1" smtClean="0">
                <a:latin typeface="Times New Roman" panose="02010609060101010101" pitchFamily="49" charset="-122"/>
                <a:ea typeface="楷体" panose="02010609060101010101" pitchFamily="49" charset="-122"/>
              </a:rPr>
              <a:t>看表演，析虎妞的性格。</a:t>
            </a:r>
          </a:p>
        </p:txBody>
      </p:sp>
      <p:sp>
        <p:nvSpPr>
          <p:cNvPr id="6" name="矩形 5"/>
          <p:cNvSpPr>
            <a:spLocks noChangeArrowheads="1"/>
          </p:cNvSpPr>
          <p:nvPr/>
        </p:nvSpPr>
        <p:spPr bwMode="auto">
          <a:xfrm>
            <a:off x="500063" y="2071688"/>
            <a:ext cx="7858125" cy="39703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600" b="1">
                <a:solidFill>
                  <a:srgbClr val="C00000"/>
                </a:solidFill>
                <a:latin typeface="Times New Roman" panose="02010609060101010101" pitchFamily="49" charset="-122"/>
                <a:ea typeface="楷体" panose="02010609060101010101" pitchFamily="49" charset="-122"/>
              </a:rPr>
              <a:t>7.</a:t>
            </a:r>
            <a:r>
              <a:rPr lang="zh-CN" altLang="en-US" sz="3600" b="1">
                <a:solidFill>
                  <a:srgbClr val="C00000"/>
                </a:solidFill>
                <a:latin typeface="Times New Roman" panose="02010609060101010101" pitchFamily="49" charset="-122"/>
                <a:ea typeface="楷体" panose="02010609060101010101" pitchFamily="49" charset="-122"/>
              </a:rPr>
              <a:t>虎妞性格总结：</a:t>
            </a:r>
            <a:r>
              <a:rPr lang="zh-CN" altLang="en-US" sz="3600" b="1">
                <a:solidFill>
                  <a:srgbClr val="0000CC"/>
                </a:solidFill>
                <a:latin typeface="Times New Roman" panose="02010609060101010101" pitchFamily="49" charset="-122"/>
                <a:ea typeface="楷体" panose="02010609060101010101" pitchFamily="49" charset="-122"/>
              </a:rPr>
              <a:t>长得虎头虎脑，性格大胆泼辣，办事爽快利落，在和祥子的感情纠葛中，她一直处于主动地位，虎妞既是个旧社会沾染了许多恶习的妇女，又是社会的牺牲品。敢于追求个人自由爱情。但她贪吃懒惰，好逸恶劳，市侩气很浓。</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linds(horizontal)">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idx="4294967295"/>
          </p:nvPr>
        </p:nvSpPr>
        <p:spPr>
          <a:xfrm>
            <a:off x="0" y="642938"/>
            <a:ext cx="8229600" cy="1011237"/>
          </a:xfrm>
        </p:spPr>
        <p:txBody>
          <a:bodyPr/>
          <a:lstStyle/>
          <a:p>
            <a:pPr eaLnBrk="1" hangingPunct="1"/>
            <a:r>
              <a:rPr lang="zh-CN" altLang="en-US" b="1" smtClean="0">
                <a:solidFill>
                  <a:srgbClr val="FF0000"/>
                </a:solidFill>
                <a:latin typeface="Times New Roman" panose="020B0503020204020204" pitchFamily="34" charset="-122"/>
                <a:ea typeface="楷体" panose="020B0503020204020204" pitchFamily="34" charset="-122"/>
              </a:rPr>
              <a:t>五、理解小说主旨</a:t>
            </a:r>
            <a:endParaRPr lang="zh-CN" altLang="en-US" smtClean="0">
              <a:solidFill>
                <a:srgbClr val="FF0000"/>
              </a:solidFill>
              <a:latin typeface="微软雅黑" pitchFamily="34" charset="-122"/>
              <a:ea typeface="微软雅黑" pitchFamily="34" charset="-122"/>
            </a:endParaRPr>
          </a:p>
        </p:txBody>
      </p:sp>
      <p:sp>
        <p:nvSpPr>
          <p:cNvPr id="3" name="内容占位符 2"/>
          <p:cNvSpPr>
            <a:spLocks noGrp="1"/>
          </p:cNvSpPr>
          <p:nvPr>
            <p:ph idx="4294967295"/>
          </p:nvPr>
        </p:nvSpPr>
        <p:spPr>
          <a:xfrm>
            <a:off x="0" y="2071688"/>
            <a:ext cx="8229600" cy="4525962"/>
          </a:xfrm>
        </p:spPr>
        <p:txBody>
          <a:bodyPr rtlCol="0">
            <a:normAutofit/>
          </a:bodyPr>
          <a:lstStyle/>
          <a:p>
            <a:pPr indent="-144000" eaLnBrk="1" fontAlgn="auto" hangingPunct="1">
              <a:lnSpc>
                <a:spcPct val="120000"/>
              </a:lnSpc>
              <a:spcBef>
                <a:spcPct val="0"/>
              </a:spcBef>
              <a:spcAft>
                <a:spcPct val="0"/>
              </a:spcAft>
              <a:buFont typeface="Arial" panose="020B0604020202020204" pitchFamily="34" charset="0"/>
              <a:buNone/>
              <a:defRPr/>
            </a:pPr>
            <a:r>
              <a:rPr lang="zh-CN" altLang="en-US" sz="4000" b="1" smtClean="0">
                <a:solidFill>
                  <a:srgbClr val="6600CC"/>
                </a:solidFill>
                <a:latin typeface="Times New Roman" panose="02010609060101010101" pitchFamily="49" charset="-122"/>
                <a:ea typeface="楷体" panose="02010609060101010101" pitchFamily="49" charset="-122"/>
              </a:rPr>
              <a:t>小组合作探究：</a:t>
            </a:r>
            <a:endParaRPr lang="en-US" altLang="zh-CN" sz="4000" b="1" smtClean="0">
              <a:solidFill>
                <a:srgbClr val="6600CC"/>
              </a:solidFill>
              <a:latin typeface="黑体" panose="02010609060101010101" pitchFamily="49" charset="-122"/>
              <a:ea typeface="黑体" panose="02010609060101010101" pitchFamily="49" charset="-122"/>
            </a:endParaRPr>
          </a:p>
          <a:p>
            <a:pPr indent="-144000" eaLnBrk="1" fontAlgn="auto" hangingPunct="1">
              <a:lnSpc>
                <a:spcPct val="120000"/>
              </a:lnSpc>
              <a:spcBef>
                <a:spcPct val="0"/>
              </a:spcBef>
              <a:spcAft>
                <a:spcPct val="0"/>
              </a:spcAft>
              <a:buFont typeface="Arial" panose="020B0604020202020204" pitchFamily="34" charset="0"/>
              <a:buNone/>
              <a:defRPr/>
            </a:pPr>
            <a:r>
              <a:rPr lang="en-US" altLang="zh-CN" sz="3600" b="1" smtClean="0">
                <a:latin typeface="Times New Roman" panose="02010609060101010101" pitchFamily="49" charset="-122"/>
                <a:ea typeface="楷体" panose="02010609060101010101" pitchFamily="49" charset="-122"/>
              </a:rPr>
              <a:t>     </a:t>
            </a:r>
            <a:r>
              <a:rPr lang="zh-CN" altLang="en-US" sz="3600" b="1" smtClean="0">
                <a:latin typeface="Times New Roman" panose="02010609060101010101" pitchFamily="49" charset="-122"/>
                <a:ea typeface="楷体" panose="02010609060101010101" pitchFamily="49" charset="-122"/>
              </a:rPr>
              <a:t>祥子是一个悲剧人物，这不仅是个人悲剧，更是那个时代的悲剧。下面我们就从祥子一生的经历来分析一下造成祥子悲剧的原因是什么？</a:t>
            </a:r>
          </a:p>
          <a:p>
            <a:pPr eaLnBrk="1" fontAlgn="auto" hangingPunct="1">
              <a:spcAft>
                <a:spcPct val="0"/>
              </a:spcAft>
              <a:defRPr/>
            </a:pPr>
            <a:endParaRPr lang="zh-CN" altLang="en-US" smtClean="0"/>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625" y="928688"/>
            <a:ext cx="7143750" cy="1143000"/>
          </a:xfrm>
        </p:spPr>
        <p:txBody>
          <a:bodyPr/>
          <a:lstStyle/>
          <a:p>
            <a:pPr algn="l" eaLnBrk="1" hangingPunct="1"/>
            <a:r>
              <a:rPr lang="zh-CN" altLang="en-US" sz="4000" b="1" smtClean="0">
                <a:latin typeface="Times New Roman" panose="020B0503020204020204" pitchFamily="34" charset="-122"/>
                <a:ea typeface="楷体" panose="020B0503020204020204" pitchFamily="34" charset="-122"/>
              </a:rPr>
              <a:t>教学目标</a:t>
            </a:r>
          </a:p>
        </p:txBody>
      </p:sp>
      <p:sp>
        <p:nvSpPr>
          <p:cNvPr id="3" name="内容占位符 2"/>
          <p:cNvSpPr>
            <a:spLocks noGrp="1"/>
          </p:cNvSpPr>
          <p:nvPr>
            <p:ph idx="1"/>
          </p:nvPr>
        </p:nvSpPr>
        <p:spPr>
          <a:xfrm>
            <a:off x="500063" y="2000250"/>
            <a:ext cx="8001000" cy="3257550"/>
          </a:xfrm>
        </p:spPr>
        <p:txBody>
          <a:bodyPr/>
          <a:lstStyle/>
          <a:p>
            <a:pPr eaLnBrk="1" hangingPunct="1">
              <a:buFont typeface="Arial" panose="020B0604020202020204" pitchFamily="34" charset="0"/>
              <a:buNone/>
            </a:pPr>
            <a:r>
              <a:rPr lang="en-US" altLang="zh-CN" sz="3600" b="1" dirty="0" smtClean="0">
                <a:solidFill>
                  <a:srgbClr val="0000CC"/>
                </a:solidFill>
                <a:latin typeface="Times New Roman" panose="02010609060101010101" pitchFamily="49" charset="-122"/>
                <a:ea typeface="楷体" panose="02010609060101010101" pitchFamily="49" charset="-122"/>
              </a:rPr>
              <a:t>1</a:t>
            </a:r>
            <a:r>
              <a:rPr lang="zh-CN" altLang="en-US" sz="3600" b="1" dirty="0" smtClean="0">
                <a:solidFill>
                  <a:srgbClr val="0000CC"/>
                </a:solidFill>
                <a:latin typeface="Times New Roman" panose="02010609060101010101" pitchFamily="49" charset="-122"/>
                <a:ea typeface="楷体" panose="02010609060101010101" pitchFamily="49" charset="-122"/>
              </a:rPr>
              <a:t>．展示学生阅读情况。</a:t>
            </a:r>
          </a:p>
          <a:p>
            <a:pPr eaLnBrk="1" hangingPunct="1">
              <a:buFont typeface="Arial" panose="020B0604020202020204" pitchFamily="34" charset="0"/>
              <a:buNone/>
            </a:pPr>
            <a:r>
              <a:rPr lang="en-US" altLang="zh-CN" sz="3600" b="1" dirty="0" smtClean="0">
                <a:solidFill>
                  <a:srgbClr val="0000CC"/>
                </a:solidFill>
                <a:latin typeface="Times New Roman" panose="02010609060101010101" pitchFamily="49" charset="-122"/>
                <a:ea typeface="楷体" panose="02010609060101010101" pitchFamily="49" charset="-122"/>
              </a:rPr>
              <a:t>2</a:t>
            </a:r>
            <a:r>
              <a:rPr lang="zh-CN" altLang="en-US" sz="3600" b="1" dirty="0" smtClean="0">
                <a:solidFill>
                  <a:srgbClr val="0000CC"/>
                </a:solidFill>
                <a:latin typeface="Times New Roman" panose="02010609060101010101" pitchFamily="49" charset="-122"/>
                <a:ea typeface="楷体" panose="02010609060101010101" pitchFamily="49" charset="-122"/>
              </a:rPr>
              <a:t>．引导学生理解人物形象，把握小说的主题。</a:t>
            </a:r>
          </a:p>
          <a:p>
            <a:pPr eaLnBrk="1" hangingPunct="1">
              <a:buFont typeface="Arial" panose="020B0604020202020204" pitchFamily="34" charset="0"/>
              <a:buNone/>
            </a:pPr>
            <a:r>
              <a:rPr lang="en-US" altLang="zh-CN" sz="3600" b="1" dirty="0" smtClean="0">
                <a:solidFill>
                  <a:srgbClr val="0000CC"/>
                </a:solidFill>
                <a:latin typeface="Times New Roman" panose="02010609060101010101" pitchFamily="49" charset="-122"/>
                <a:ea typeface="楷体" panose="02010609060101010101" pitchFamily="49" charset="-122"/>
              </a:rPr>
              <a:t>3</a:t>
            </a:r>
            <a:r>
              <a:rPr lang="zh-CN" altLang="en-US" sz="3600" b="1" dirty="0" smtClean="0">
                <a:solidFill>
                  <a:srgbClr val="0000CC"/>
                </a:solidFill>
                <a:latin typeface="Times New Roman" panose="02010609060101010101" pitchFamily="49" charset="-122"/>
                <a:ea typeface="楷体" panose="02010609060101010101" pitchFamily="49" charset="-122"/>
              </a:rPr>
              <a:t>．教给学生两种阅读方法，培养学生阅读的兴趣。</a:t>
            </a:r>
            <a:endParaRPr lang="zh-CN" altLang="en-US" dirty="0" smtClean="0"/>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idx="4294967295"/>
          </p:nvPr>
        </p:nvSpPr>
        <p:spPr>
          <a:xfrm>
            <a:off x="0" y="960438"/>
            <a:ext cx="6062663" cy="1325562"/>
          </a:xfrm>
        </p:spPr>
        <p:txBody>
          <a:bodyPr/>
          <a:lstStyle/>
          <a:p>
            <a:pPr eaLnBrk="1" hangingPunct="1"/>
            <a:r>
              <a:rPr lang="zh-CN" altLang="en-US" b="1" smtClean="0">
                <a:solidFill>
                  <a:srgbClr val="FF0000"/>
                </a:solidFill>
                <a:latin typeface="Times New Roman" panose="020B0503020204020204" pitchFamily="34" charset="-122"/>
                <a:ea typeface="楷体" panose="020B0503020204020204" pitchFamily="34" charset="-122"/>
              </a:rPr>
              <a:t>总结</a:t>
            </a:r>
          </a:p>
        </p:txBody>
      </p:sp>
      <p:sp>
        <p:nvSpPr>
          <p:cNvPr id="21507" name="内容占位符 2"/>
          <p:cNvSpPr>
            <a:spLocks noGrp="1"/>
          </p:cNvSpPr>
          <p:nvPr>
            <p:ph idx="4294967295"/>
          </p:nvPr>
        </p:nvSpPr>
        <p:spPr>
          <a:xfrm>
            <a:off x="0" y="2430463"/>
            <a:ext cx="4786313" cy="823912"/>
          </a:xfrm>
        </p:spPr>
        <p:txBody>
          <a:bodyPr/>
          <a:lstStyle/>
          <a:p>
            <a:pPr eaLnBrk="1" hangingPunct="1">
              <a:lnSpc>
                <a:spcPct val="150000"/>
              </a:lnSpc>
            </a:pPr>
            <a:r>
              <a:rPr lang="zh-CN" altLang="en-US" sz="3600" b="1" smtClean="0">
                <a:latin typeface="Times New Roman" panose="02010609060101010101" pitchFamily="49" charset="-122"/>
                <a:ea typeface="楷体" panose="02010609060101010101" pitchFamily="49" charset="-122"/>
              </a:rPr>
              <a:t>    小说主要讲述了人力车夫祥子人生中三起三落</a:t>
            </a:r>
            <a:r>
              <a:rPr lang="en-US" altLang="zh-CN" sz="3600" b="1" smtClean="0">
                <a:latin typeface="Times New Roman" panose="02010609060101010101" pitchFamily="49" charset="-122"/>
                <a:ea typeface="楷体" panose="02010609060101010101" pitchFamily="49" charset="-122"/>
              </a:rPr>
              <a:t>,</a:t>
            </a:r>
            <a:r>
              <a:rPr lang="zh-CN" altLang="en-US" sz="3600" b="1" smtClean="0">
                <a:latin typeface="Times New Roman" panose="02010609060101010101" pitchFamily="49" charset="-122"/>
                <a:ea typeface="楷体" panose="02010609060101010101" pitchFamily="49" charset="-122"/>
              </a:rPr>
              <a:t>由人堕落为“兽”的悲惨遭遇，表达了作者对当时黑暗社会的批判</a:t>
            </a:r>
            <a:r>
              <a:rPr lang="en-US" altLang="zh-CN" sz="3600" b="1" smtClean="0">
                <a:latin typeface="Times New Roman" panose="02010609060101010101" pitchFamily="49" charset="-122"/>
                <a:ea typeface="楷体" panose="02010609060101010101" pitchFamily="49" charset="-122"/>
              </a:rPr>
              <a:t>, </a:t>
            </a:r>
            <a:r>
              <a:rPr lang="zh-CN" altLang="en-US" sz="3600" b="1" smtClean="0">
                <a:latin typeface="Times New Roman" panose="02010609060101010101" pitchFamily="49" charset="-122"/>
                <a:ea typeface="楷体" panose="02010609060101010101" pitchFamily="49" charset="-122"/>
              </a:rPr>
              <a:t>对像祥子一样社会最底层的劳动者苦难命运的同情和关怀。</a:t>
            </a:r>
          </a:p>
          <a:p>
            <a:pPr eaLnBrk="1" hangingPunct="1"/>
            <a:endParaRPr lang="zh-CN" altLang="en-US" smtClean="0"/>
          </a:p>
        </p:txBody>
      </p:sp>
    </p:spTree>
  </p:cSld>
  <p:clrMapOvr>
    <a:masterClrMapping/>
  </p:clrMapOvr>
  <p:transition>
    <p:checke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idx="4294967295"/>
          </p:nvPr>
        </p:nvSpPr>
        <p:spPr>
          <a:xfrm>
            <a:off x="0" y="0"/>
            <a:ext cx="5572125" cy="928688"/>
          </a:xfrm>
          <a:solidFill>
            <a:schemeClr val="bg1"/>
          </a:solidFill>
        </p:spPr>
        <p:txBody>
          <a:bodyPr/>
          <a:lstStyle/>
          <a:p>
            <a:pPr algn="l" eaLnBrk="1" hangingPunct="1"/>
            <a:r>
              <a:rPr lang="zh-CN" altLang="en-US" b="1" smtClean="0">
                <a:solidFill>
                  <a:srgbClr val="FF0000"/>
                </a:solidFill>
                <a:latin typeface="Times New Roman" panose="020B0503020204020204" pitchFamily="34" charset="-122"/>
                <a:ea typeface="楷体" panose="020B0503020204020204" pitchFamily="34" charset="-122"/>
              </a:rPr>
              <a:t>一、导入：</a:t>
            </a:r>
            <a:r>
              <a:rPr lang="zh-CN" altLang="en-US" sz="4000" b="1" smtClean="0">
                <a:solidFill>
                  <a:srgbClr val="6600CC"/>
                </a:solidFill>
                <a:latin typeface="Times New Roman" panose="020B0503020204020204" pitchFamily="34" charset="-122"/>
                <a:ea typeface="楷体" panose="020B0503020204020204" pitchFamily="34" charset="-122"/>
              </a:rPr>
              <a:t>骆驼祥子？</a:t>
            </a:r>
            <a:endParaRPr lang="zh-CN" altLang="en-US" sz="4000" smtClean="0">
              <a:solidFill>
                <a:srgbClr val="6600CC"/>
              </a:solidFill>
            </a:endParaRPr>
          </a:p>
        </p:txBody>
      </p:sp>
      <p:pic>
        <p:nvPicPr>
          <p:cNvPr id="4" name="Picture 8" descr="老舍《骆驼祥子》剧照"/>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tretch>
            <a:fillRect/>
          </a:stretch>
        </p:blipFill>
        <p:spPr>
          <a:xfrm>
            <a:off x="0" y="1071563"/>
            <a:ext cx="5143500" cy="5429250"/>
          </a:xfrm>
          <a:noFill/>
        </p:spPr>
      </p:pic>
      <p:sp>
        <p:nvSpPr>
          <p:cNvPr id="5" name="TextBox 4"/>
          <p:cNvSpPr txBox="1">
            <a:spLocks noChangeArrowheads="1"/>
          </p:cNvSpPr>
          <p:nvPr/>
        </p:nvSpPr>
        <p:spPr bwMode="auto">
          <a:xfrm>
            <a:off x="5500688" y="0"/>
            <a:ext cx="3500437" cy="65563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Times New Roman" panose="020B0503020204020204" pitchFamily="34" charset="-122"/>
                <a:ea typeface="楷体"/>
              </a:rPr>
              <a:t> </a:t>
            </a:r>
            <a:r>
              <a:rPr lang="zh-CN" altLang="en-US" sz="2800" b="1" dirty="0">
                <a:solidFill>
                  <a:srgbClr val="0000CC"/>
                </a:solidFill>
                <a:latin typeface="Times New Roman" panose="02010609060101010101" pitchFamily="49" charset="-122"/>
                <a:ea typeface="楷体" panose="02010609060101010101" pitchFamily="49" charset="-122"/>
              </a:rPr>
              <a:t>骆驼在沙漠里不吃不喝</a:t>
            </a:r>
            <a:r>
              <a:rPr lang="en-US" altLang="zh-CN" sz="2800" b="1" dirty="0">
                <a:solidFill>
                  <a:srgbClr val="0000CC"/>
                </a:solidFill>
                <a:latin typeface="Times New Roman" panose="02010609060101010101" pitchFamily="49" charset="-122"/>
                <a:ea typeface="楷体" panose="02010609060101010101" pitchFamily="49" charset="-122"/>
              </a:rPr>
              <a:t>21</a:t>
            </a:r>
            <a:r>
              <a:rPr lang="zh-CN" altLang="en-US" sz="2800" b="1" dirty="0">
                <a:solidFill>
                  <a:srgbClr val="0000CC"/>
                </a:solidFill>
                <a:latin typeface="Times New Roman" panose="02010609060101010101" pitchFamily="49" charset="-122"/>
                <a:ea typeface="楷体" panose="02010609060101010101" pitchFamily="49" charset="-122"/>
              </a:rPr>
              <a:t>天，依然能够行走自如，具有顽强的生存能力和在沙漠里长途跋涉的特殊本领。有一个人和骆驼一样，生存能力超强，他就是</a:t>
            </a:r>
            <a:r>
              <a:rPr lang="en-US" altLang="zh-CN" sz="2800" b="1" dirty="0">
                <a:solidFill>
                  <a:srgbClr val="0000CC"/>
                </a:solidFill>
                <a:latin typeface="Times New Roman" panose="02010609060101010101" pitchFamily="49" charset="-122"/>
                <a:ea typeface="楷体" panose="02010609060101010101" pitchFamily="49" charset="-122"/>
              </a:rPr>
              <a:t>——</a:t>
            </a:r>
            <a:r>
              <a:rPr lang="zh-CN" altLang="en-US" sz="2800" b="1" dirty="0">
                <a:solidFill>
                  <a:srgbClr val="0000CC"/>
                </a:solidFill>
                <a:latin typeface="Times New Roman" panose="02010609060101010101" pitchFamily="49" charset="-122"/>
                <a:ea typeface="楷体" panose="02010609060101010101" pitchFamily="49" charset="-122"/>
              </a:rPr>
              <a:t>祥子，外号就是“骆驼”。他是</a:t>
            </a:r>
            <a:r>
              <a:rPr lang="en-US" altLang="zh-CN" sz="2800" b="1" dirty="0">
                <a:solidFill>
                  <a:srgbClr val="0000CC"/>
                </a:solidFill>
                <a:latin typeface="Times New Roman" panose="02010609060101010101" pitchFamily="49" charset="-122"/>
                <a:ea typeface="楷体" panose="02010609060101010101" pitchFamily="49" charset="-122"/>
              </a:rPr>
              <a:t>《</a:t>
            </a:r>
            <a:r>
              <a:rPr lang="zh-CN" altLang="en-US" sz="2800" b="1" dirty="0">
                <a:solidFill>
                  <a:srgbClr val="0000CC"/>
                </a:solidFill>
                <a:latin typeface="Times New Roman" panose="02010609060101010101" pitchFamily="49" charset="-122"/>
                <a:ea typeface="楷体" panose="02010609060101010101" pitchFamily="49" charset="-122"/>
              </a:rPr>
              <a:t>骆驼祥子</a:t>
            </a:r>
            <a:r>
              <a:rPr lang="en-US" altLang="zh-CN" sz="2800" b="1" dirty="0">
                <a:solidFill>
                  <a:srgbClr val="0000CC"/>
                </a:solidFill>
                <a:latin typeface="Times New Roman" panose="02010609060101010101" pitchFamily="49" charset="-122"/>
                <a:ea typeface="楷体" panose="02010609060101010101" pitchFamily="49" charset="-122"/>
              </a:rPr>
              <a:t>》</a:t>
            </a:r>
            <a:r>
              <a:rPr lang="zh-CN" altLang="en-US" sz="2800" b="1" dirty="0">
                <a:solidFill>
                  <a:srgbClr val="0000CC"/>
                </a:solidFill>
                <a:latin typeface="Times New Roman" panose="02010609060101010101" pitchFamily="49" charset="-122"/>
                <a:ea typeface="楷体" panose="02010609060101010101" pitchFamily="49" charset="-122"/>
              </a:rPr>
              <a:t>这部小说的主角。前段时间是阅读这部小说的时间。今天，我们就来展示一下自己的阅读成果。</a:t>
            </a:r>
            <a:endParaRPr lang="zh-CN" altLang="en-US" sz="2800" dirty="0">
              <a:latin typeface="Calibri" panose="020F0502020204030204" pitchFamily="34" charset="0"/>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928688"/>
            <a:ext cx="8229600" cy="1143000"/>
          </a:xfrm>
        </p:spPr>
        <p:txBody>
          <a:bodyPr rtlCol="0">
            <a:normAutofit fontScale="90000"/>
          </a:bodyPr>
          <a:lstStyle/>
          <a:p>
            <a:pPr eaLnBrk="1" fontAlgn="auto" hangingPunct="1">
              <a:spcAft>
                <a:spcPct val="0"/>
              </a:spcAft>
              <a:defRPr/>
            </a:pPr>
            <a:r>
              <a:rPr lang="en-US" altLang="zh-CN" b="1" smtClean="0"/>
              <a:t/>
            </a:r>
            <a:br>
              <a:rPr lang="en-US" altLang="zh-CN" b="1" smtClean="0"/>
            </a:br>
            <a:r>
              <a:rPr lang="zh-CN" altLang="en-US" b="1" smtClean="0">
                <a:solidFill>
                  <a:srgbClr val="FF0000"/>
                </a:solidFill>
                <a:latin typeface="Times New Roman" panose="020B0503020204020204" pitchFamily="34" charset="-122"/>
                <a:ea typeface="楷体" panose="020B0503020204020204" pitchFamily="34" charset="-122"/>
              </a:rPr>
              <a:t>二、作家作品展示：</a:t>
            </a:r>
            <a:r>
              <a:rPr lang="zh-CN" altLang="en-US" b="1" smtClean="0">
                <a:latin typeface="微软雅黑" pitchFamily="34" charset="-122"/>
                <a:ea typeface="微软雅黑" pitchFamily="34" charset="-122"/>
              </a:rPr>
              <a:t/>
            </a:r>
            <a:br>
              <a:rPr lang="zh-CN" altLang="en-US" b="1" smtClean="0">
                <a:latin typeface="微软雅黑" pitchFamily="34" charset="-122"/>
                <a:ea typeface="微软雅黑" pitchFamily="34" charset="-122"/>
              </a:rPr>
            </a:br>
            <a:endParaRPr lang="zh-CN" altLang="en-US" b="1" smtClean="0">
              <a:latin typeface="微软雅黑" pitchFamily="34" charset="-122"/>
              <a:ea typeface="微软雅黑" pitchFamily="34" charset="-122"/>
            </a:endParaRPr>
          </a:p>
        </p:txBody>
      </p:sp>
      <p:sp>
        <p:nvSpPr>
          <p:cNvPr id="3" name="内容占位符 2"/>
          <p:cNvSpPr>
            <a:spLocks noGrp="1"/>
          </p:cNvSpPr>
          <p:nvPr>
            <p:ph idx="4294967295"/>
          </p:nvPr>
        </p:nvSpPr>
        <p:spPr>
          <a:xfrm>
            <a:off x="0" y="2428875"/>
            <a:ext cx="8229600" cy="1857375"/>
          </a:xfrm>
        </p:spPr>
        <p:txBody>
          <a:bodyPr/>
          <a:lstStyle/>
          <a:p>
            <a:pPr eaLnBrk="1" hangingPunct="1"/>
            <a:r>
              <a:rPr lang="zh-CN" altLang="en-US" sz="3600" b="1" smtClean="0">
                <a:latin typeface="Times New Roman" panose="02010609060101010101" pitchFamily="49" charset="-122"/>
                <a:ea typeface="楷体" panose="02010609060101010101" pitchFamily="49" charset="-122"/>
              </a:rPr>
              <a:t>本文是作家老舍的代表作品。关于作家作品的情况，请推荐小组代表展示。</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idx="4294967295"/>
          </p:nvPr>
        </p:nvSpPr>
        <p:spPr>
          <a:xfrm>
            <a:off x="0" y="960438"/>
            <a:ext cx="6062663" cy="1325562"/>
          </a:xfrm>
        </p:spPr>
        <p:txBody>
          <a:bodyPr/>
          <a:lstStyle/>
          <a:p>
            <a:pPr eaLnBrk="1" hangingPunct="1"/>
            <a:r>
              <a:rPr lang="zh-CN" altLang="en-US" b="1" smtClean="0">
                <a:solidFill>
                  <a:srgbClr val="6600CC"/>
                </a:solidFill>
                <a:latin typeface="Times New Roman" panose="020B0503020204020204" pitchFamily="34" charset="-122"/>
                <a:ea typeface="楷体" panose="020B0503020204020204" pitchFamily="34" charset="-122"/>
              </a:rPr>
              <a:t>故事发生的时代背景</a:t>
            </a:r>
          </a:p>
        </p:txBody>
      </p:sp>
      <p:sp>
        <p:nvSpPr>
          <p:cNvPr id="6147" name="内容占位符 2"/>
          <p:cNvSpPr>
            <a:spLocks noGrp="1"/>
          </p:cNvSpPr>
          <p:nvPr>
            <p:ph idx="4294967295"/>
          </p:nvPr>
        </p:nvSpPr>
        <p:spPr>
          <a:xfrm>
            <a:off x="0" y="2430463"/>
            <a:ext cx="4786313" cy="823912"/>
          </a:xfrm>
        </p:spPr>
        <p:txBody>
          <a:bodyPr/>
          <a:lstStyle/>
          <a:p>
            <a:pPr eaLnBrk="1" hangingPunct="1"/>
            <a:r>
              <a:rPr lang="en-US" altLang="zh-CN" sz="3600" b="1" smtClean="0">
                <a:solidFill>
                  <a:srgbClr val="0000CC"/>
                </a:solidFill>
                <a:latin typeface="Times New Roman" panose="02010609060101010101" pitchFamily="49" charset="-122"/>
                <a:ea typeface="楷体" panose="02010609060101010101" pitchFamily="49" charset="-122"/>
              </a:rPr>
              <a:t>    20</a:t>
            </a:r>
            <a:r>
              <a:rPr lang="zh-CN" altLang="en-US" sz="3600" b="1" smtClean="0">
                <a:solidFill>
                  <a:srgbClr val="0000CC"/>
                </a:solidFill>
                <a:latin typeface="Times New Roman" panose="02010609060101010101" pitchFamily="49" charset="-122"/>
                <a:ea typeface="楷体" panose="02010609060101010101" pitchFamily="49" charset="-122"/>
              </a:rPr>
              <a:t>一</a:t>
            </a:r>
            <a:r>
              <a:rPr lang="en-US" altLang="zh-CN" sz="3600" b="1" smtClean="0">
                <a:solidFill>
                  <a:srgbClr val="0000CC"/>
                </a:solidFill>
                <a:latin typeface="Times New Roman" panose="02010609060101010101" pitchFamily="49" charset="-122"/>
                <a:ea typeface="楷体" panose="02010609060101010101" pitchFamily="49" charset="-122"/>
              </a:rPr>
              <a:t>30</a:t>
            </a:r>
            <a:r>
              <a:rPr lang="zh-CN" altLang="en-US" sz="3600" b="1" smtClean="0">
                <a:solidFill>
                  <a:srgbClr val="0000CC"/>
                </a:solidFill>
                <a:latin typeface="Times New Roman" panose="02010609060101010101" pitchFamily="49" charset="-122"/>
                <a:ea typeface="楷体" panose="02010609060101010101" pitchFamily="49" charset="-122"/>
              </a:rPr>
              <a:t>年代正是中国现代史上最黑暗，混乱多灾多难的年代；新旧军阔连年不断地进行争权夺势的战争，再加上各种自然灾害的肆行，中国农村迅速走向破产。因而成批破产的农民为了谋求生路便纷纷涌入城市，祥子就是涌入城市的破产农民中的一个。</a:t>
            </a:r>
          </a:p>
        </p:txBody>
      </p:sp>
    </p:spTree>
  </p:cSld>
  <p:clrMapOvr>
    <a:masterClrMapping/>
  </p:clrMapOvr>
  <p:transition>
    <p:checke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428625"/>
            <a:ext cx="7572375" cy="1000125"/>
          </a:xfrm>
        </p:spPr>
        <p:txBody>
          <a:bodyPr rtlCol="0">
            <a:normAutofit fontScale="90000"/>
          </a:bodyPr>
          <a:lstStyle/>
          <a:p>
            <a:pPr eaLnBrk="1" fontAlgn="auto" hangingPunct="1">
              <a:spcAft>
                <a:spcPct val="0"/>
              </a:spcAft>
              <a:defRPr/>
            </a:pPr>
            <a:r>
              <a:rPr lang="en-US" altLang="zh-CN" b="1" smtClean="0"/>
              <a:t/>
            </a:r>
            <a:br>
              <a:rPr lang="en-US" altLang="zh-CN" b="1" smtClean="0"/>
            </a:br>
            <a:r>
              <a:rPr lang="zh-CN" altLang="en-US" b="1" smtClean="0">
                <a:solidFill>
                  <a:srgbClr val="FF0000"/>
                </a:solidFill>
                <a:latin typeface="Times New Roman" panose="020B0503020204020204" pitchFamily="34" charset="-122"/>
                <a:ea typeface="楷体" panose="020B0503020204020204" pitchFamily="34" charset="-122"/>
              </a:rPr>
              <a:t>三、情节回顾：</a:t>
            </a:r>
            <a:r>
              <a:rPr lang="zh-CN" altLang="en-US" smtClean="0"/>
              <a:t/>
            </a:r>
            <a:br>
              <a:rPr lang="zh-CN" altLang="en-US" smtClean="0"/>
            </a:br>
            <a:endParaRPr lang="zh-CN" altLang="en-US" smtClean="0"/>
          </a:p>
        </p:txBody>
      </p:sp>
      <p:sp>
        <p:nvSpPr>
          <p:cNvPr id="3" name="内容占位符 2"/>
          <p:cNvSpPr>
            <a:spLocks noGrp="1"/>
          </p:cNvSpPr>
          <p:nvPr>
            <p:ph idx="4294967295"/>
          </p:nvPr>
        </p:nvSpPr>
        <p:spPr>
          <a:xfrm>
            <a:off x="0" y="1600200"/>
            <a:ext cx="8472488" cy="3186113"/>
          </a:xfrm>
        </p:spPr>
        <p:txBody>
          <a:bodyPr/>
          <a:lstStyle/>
          <a:p>
            <a:pPr eaLnBrk="1" hangingPunct="1">
              <a:buFont typeface="Arial" panose="020B0604020202020204" pitchFamily="34" charset="0"/>
              <a:buNone/>
            </a:pPr>
            <a:r>
              <a:rPr lang="zh-CN" altLang="en-US" b="1" smtClean="0">
                <a:solidFill>
                  <a:srgbClr val="0000CC"/>
                </a:solidFill>
                <a:latin typeface="Times New Roman" panose="02010609060101010101" pitchFamily="49" charset="-122"/>
                <a:ea typeface="楷体" panose="02010609060101010101" pitchFamily="49" charset="-122"/>
              </a:rPr>
              <a:t>      同学们已经读完这部小说，读书的成效首先体现在把“厚”读“薄”。下面我们就把这本厚厚的小说的主要情节用用短短的几句话来概括一下吧。</a:t>
            </a:r>
            <a:r>
              <a:rPr lang="en-US" altLang="zh-CN" b="1" smtClean="0">
                <a:solidFill>
                  <a:srgbClr val="0000CC"/>
                </a:solidFill>
                <a:latin typeface="Times New Roman" panose="02010609060101010101" pitchFamily="49" charset="-122"/>
                <a:ea typeface="楷体" panose="02010609060101010101" pitchFamily="49" charset="-122"/>
              </a:rPr>
              <a:t>《</a:t>
            </a:r>
            <a:r>
              <a:rPr lang="zh-CN" altLang="en-US" b="1" smtClean="0">
                <a:solidFill>
                  <a:srgbClr val="0000CC"/>
                </a:solidFill>
                <a:latin typeface="Times New Roman" panose="02010609060101010101" pitchFamily="49" charset="-122"/>
                <a:ea typeface="楷体" panose="02010609060101010101" pitchFamily="49" charset="-122"/>
              </a:rPr>
              <a:t>骆驼祥子</a:t>
            </a:r>
            <a:r>
              <a:rPr lang="en-US" altLang="zh-CN" b="1" smtClean="0">
                <a:solidFill>
                  <a:srgbClr val="0000CC"/>
                </a:solidFill>
                <a:latin typeface="Times New Roman" panose="02010609060101010101" pitchFamily="49" charset="-122"/>
                <a:ea typeface="楷体" panose="02010609060101010101" pitchFamily="49" charset="-122"/>
              </a:rPr>
              <a:t>》</a:t>
            </a:r>
            <a:r>
              <a:rPr lang="zh-CN" altLang="en-US" b="1" smtClean="0">
                <a:solidFill>
                  <a:srgbClr val="0000CC"/>
                </a:solidFill>
                <a:latin typeface="Times New Roman" panose="02010609060101010101" pitchFamily="49" charset="-122"/>
                <a:ea typeface="楷体" panose="02010609060101010101" pitchFamily="49" charset="-122"/>
              </a:rPr>
              <a:t>的主要情节是祥子买车的三起三落，下面请同学给大家介绍祥子买车的经历。</a:t>
            </a:r>
            <a:endParaRPr lang="zh-CN" altLang="en-US" smtClean="0"/>
          </a:p>
        </p:txBody>
      </p:sp>
      <p:sp>
        <p:nvSpPr>
          <p:cNvPr id="4" name="矩形 3"/>
          <p:cNvSpPr>
            <a:spLocks noChangeArrowheads="1"/>
          </p:cNvSpPr>
          <p:nvPr/>
        </p:nvSpPr>
        <p:spPr bwMode="auto">
          <a:xfrm>
            <a:off x="928688" y="4857750"/>
            <a:ext cx="66436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a:solidFill>
                  <a:srgbClr val="FF0000"/>
                </a:solidFill>
                <a:latin typeface="Times New Roman" panose="02010609060101010101" pitchFamily="49" charset="-122"/>
                <a:ea typeface="楷体" panose="02010609060101010101" pitchFamily="49" charset="-122"/>
              </a:rPr>
              <a:t>请三个小组各推荐一位代表讲述祥子三次买车的经历。</a:t>
            </a: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idx="4294967295"/>
          </p:nvPr>
        </p:nvSpPr>
        <p:spPr>
          <a:xfrm>
            <a:off x="0" y="960438"/>
            <a:ext cx="6062663" cy="1325562"/>
          </a:xfrm>
        </p:spPr>
        <p:txBody>
          <a:bodyPr/>
          <a:lstStyle/>
          <a:p>
            <a:pPr eaLnBrk="1" hangingPunct="1"/>
            <a:r>
              <a:rPr lang="zh-CN" altLang="en-US" b="1" smtClean="0">
                <a:solidFill>
                  <a:srgbClr val="FF0000"/>
                </a:solidFill>
                <a:latin typeface="Times New Roman" panose="020B0503020204020204" pitchFamily="34" charset="-122"/>
                <a:ea typeface="楷体" panose="020B0503020204020204" pitchFamily="34" charset="-122"/>
              </a:rPr>
              <a:t>师生总结</a:t>
            </a:r>
          </a:p>
        </p:txBody>
      </p:sp>
      <p:sp>
        <p:nvSpPr>
          <p:cNvPr id="8195" name="内容占位符 2"/>
          <p:cNvSpPr>
            <a:spLocks noGrp="1"/>
          </p:cNvSpPr>
          <p:nvPr>
            <p:ph idx="4294967295"/>
          </p:nvPr>
        </p:nvSpPr>
        <p:spPr>
          <a:xfrm>
            <a:off x="0" y="1600200"/>
            <a:ext cx="7643813" cy="4525963"/>
          </a:xfrm>
        </p:spPr>
        <p:txBody>
          <a:bodyPr/>
          <a:lstStyle/>
          <a:p>
            <a:pPr eaLnBrk="1" hangingPunct="1"/>
            <a:r>
              <a:rPr lang="zh-CN" altLang="en-US" sz="4000" b="1" smtClean="0">
                <a:latin typeface="Times New Roman" panose="02010609060101010101" pitchFamily="49" charset="-122"/>
                <a:ea typeface="楷体" panose="02010609060101010101" pitchFamily="49" charset="-122"/>
              </a:rPr>
              <a:t>    祥子买车的三起三落是祥子一生的剪影，小说淋漓尽致地表现了旧社会人力车夫的苦难生活，概括了祥子从充满希望，到挣扎苦斗，直到精神崩溃，走向堕落的悲惨一生。</a:t>
            </a:r>
            <a:endParaRPr lang="en-US" altLang="zh-CN" sz="4000" b="1" smtClean="0">
              <a:latin typeface="黑体" panose="02010609060101010101" pitchFamily="49" charset="-122"/>
              <a:ea typeface="黑体" panose="02010609060101010101" pitchFamily="49" charset="-122"/>
            </a:endParaRPr>
          </a:p>
          <a:p>
            <a:pPr eaLnBrk="1" hangingPunct="1"/>
            <a:endParaRPr lang="zh-CN" altLang="en-US" smtClean="0"/>
          </a:p>
        </p:txBody>
      </p:sp>
    </p:spTree>
  </p:cSld>
  <p:clrMapOvr>
    <a:masterClrMapping/>
  </p:clrMapOvr>
  <p:transition>
    <p:checke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0" y="960438"/>
            <a:ext cx="6062663" cy="1325562"/>
          </a:xfrm>
        </p:spPr>
        <p:txBody>
          <a:bodyPr rtlCol="0">
            <a:normAutofit fontScale="90000"/>
          </a:bodyPr>
          <a:lstStyle/>
          <a:p>
            <a:pPr eaLnBrk="1" fontAlgn="auto" hangingPunct="1">
              <a:spcAft>
                <a:spcPct val="0"/>
              </a:spcAft>
              <a:defRPr/>
            </a:pPr>
            <a:r>
              <a:rPr lang="en-US" altLang="zh-CN" b="1" smtClean="0"/>
              <a:t/>
            </a:r>
            <a:br>
              <a:rPr lang="en-US" altLang="zh-CN" b="1" smtClean="0"/>
            </a:br>
            <a:r>
              <a:rPr lang="zh-CN" altLang="en-US" b="1" smtClean="0">
                <a:solidFill>
                  <a:srgbClr val="FF0000"/>
                </a:solidFill>
                <a:latin typeface="Times New Roman" panose="020B0503020204020204" pitchFamily="34" charset="-122"/>
                <a:ea typeface="楷体" panose="020B0503020204020204" pitchFamily="34" charset="-122"/>
              </a:rPr>
              <a:t>四：人物长廊</a:t>
            </a:r>
            <a:r>
              <a:rPr lang="zh-CN" altLang="en-US" b="1" smtClean="0">
                <a:solidFill>
                  <a:srgbClr val="FF0000"/>
                </a:solidFill>
                <a:latin typeface="微软雅黑" pitchFamily="34" charset="-122"/>
                <a:ea typeface="微软雅黑" pitchFamily="34" charset="-122"/>
              </a:rPr>
              <a:t/>
            </a:r>
            <a:br>
              <a:rPr lang="zh-CN" altLang="en-US" b="1" smtClean="0">
                <a:solidFill>
                  <a:srgbClr val="FF0000"/>
                </a:solidFill>
                <a:latin typeface="微软雅黑" pitchFamily="34" charset="-122"/>
                <a:ea typeface="微软雅黑" pitchFamily="34" charset="-122"/>
              </a:rPr>
            </a:br>
            <a:endParaRPr lang="zh-CN" altLang="en-US" b="1" smtClean="0">
              <a:solidFill>
                <a:srgbClr val="FF0000"/>
              </a:solidFill>
              <a:latin typeface="微软雅黑" pitchFamily="34" charset="-122"/>
              <a:ea typeface="微软雅黑" pitchFamily="34" charset="-122"/>
            </a:endParaRPr>
          </a:p>
        </p:txBody>
      </p:sp>
      <p:sp>
        <p:nvSpPr>
          <p:cNvPr id="3" name="内容占位符 2"/>
          <p:cNvSpPr>
            <a:spLocks noGrp="1"/>
          </p:cNvSpPr>
          <p:nvPr>
            <p:ph idx="4294967295"/>
          </p:nvPr>
        </p:nvSpPr>
        <p:spPr>
          <a:xfrm>
            <a:off x="0" y="1600200"/>
            <a:ext cx="8715375" cy="2185988"/>
          </a:xfrm>
        </p:spPr>
        <p:txBody>
          <a:bodyPr/>
          <a:lstStyle/>
          <a:p>
            <a:pPr eaLnBrk="1" hangingPunct="1"/>
            <a:r>
              <a:rPr lang="zh-CN" altLang="en-US" sz="3600" b="1" smtClean="0">
                <a:solidFill>
                  <a:srgbClr val="C00000"/>
                </a:solidFill>
                <a:latin typeface="Times New Roman" panose="02010609060101010101" pitchFamily="49" charset="-122"/>
                <a:ea typeface="楷体" panose="02010609060101010101" pitchFamily="49" charset="-122"/>
              </a:rPr>
              <a:t>（一）批注看人物：</a:t>
            </a:r>
          </a:p>
          <a:p>
            <a:pPr eaLnBrk="1" hangingPunct="1"/>
            <a:r>
              <a:rPr lang="en-US" altLang="zh-CN" sz="4000" b="1" smtClean="0">
                <a:solidFill>
                  <a:srgbClr val="6600CC"/>
                </a:solidFill>
                <a:latin typeface="Times New Roman" panose="02010609060101010101" pitchFamily="49" charset="-122"/>
                <a:ea typeface="楷体" panose="02010609060101010101" pitchFamily="49" charset="-122"/>
                <a:hlinkClick r:id="rId3" action="ppaction://hlinksldjump"/>
              </a:rPr>
              <a:t>1.</a:t>
            </a:r>
            <a:r>
              <a:rPr lang="zh-CN" altLang="en-US" sz="4000" b="1" smtClean="0">
                <a:solidFill>
                  <a:srgbClr val="6600CC"/>
                </a:solidFill>
                <a:latin typeface="Times New Roman" panose="02010609060101010101" pitchFamily="49" charset="-122"/>
                <a:ea typeface="楷体" panose="02010609060101010101" pitchFamily="49" charset="-122"/>
                <a:hlinkClick r:id="rId3" action="ppaction://hlinksldjump"/>
              </a:rPr>
              <a:t>批注的办法</a:t>
            </a:r>
            <a:endParaRPr lang="en-US" altLang="zh-CN" sz="4000" b="1" smtClean="0">
              <a:solidFill>
                <a:srgbClr val="6600CC"/>
              </a:solidFill>
              <a:latin typeface="隶书" panose="02010509060101010101" pitchFamily="49" charset="-122"/>
              <a:ea typeface="隶书" panose="02010509060101010101" pitchFamily="49" charset="-122"/>
            </a:endParaRPr>
          </a:p>
          <a:p>
            <a:pPr eaLnBrk="1" hangingPunct="1"/>
            <a:r>
              <a:rPr lang="en-US" altLang="zh-CN" sz="4000" b="1" smtClean="0">
                <a:solidFill>
                  <a:srgbClr val="6600CC"/>
                </a:solidFill>
                <a:latin typeface="Times New Roman" panose="02010609060101010101" pitchFamily="49" charset="-122"/>
                <a:ea typeface="楷体" panose="02010609060101010101" pitchFamily="49" charset="-122"/>
                <a:hlinkClick r:id="rId4" action="ppaction://hlinksldjump"/>
              </a:rPr>
              <a:t>2.</a:t>
            </a:r>
            <a:r>
              <a:rPr lang="zh-CN" altLang="en-US" sz="4000" b="1" smtClean="0">
                <a:solidFill>
                  <a:srgbClr val="6600CC"/>
                </a:solidFill>
                <a:latin typeface="Times New Roman" panose="02010609060101010101" pitchFamily="49" charset="-122"/>
                <a:ea typeface="楷体" panose="02010609060101010101" pitchFamily="49" charset="-122"/>
                <a:hlinkClick r:id="rId4" action="ppaction://hlinksldjump"/>
              </a:rPr>
              <a:t>老师先做示范：对第一段进行批注</a:t>
            </a:r>
            <a:endParaRPr lang="zh-CN" altLang="en-US" sz="4000" b="1" smtClean="0">
              <a:solidFill>
                <a:srgbClr val="6600CC"/>
              </a:solidFill>
              <a:latin typeface="隶书" panose="02010509060101010101" pitchFamily="49" charset="-122"/>
              <a:ea typeface="隶书" panose="02010509060101010101" pitchFamily="49" charset="-122"/>
            </a:endParaRPr>
          </a:p>
        </p:txBody>
      </p:sp>
      <p:sp>
        <p:nvSpPr>
          <p:cNvPr id="4" name="TextBox 3"/>
          <p:cNvSpPr txBox="1">
            <a:spLocks noChangeArrowheads="1"/>
          </p:cNvSpPr>
          <p:nvPr/>
        </p:nvSpPr>
        <p:spPr bwMode="auto">
          <a:xfrm>
            <a:off x="642938" y="4071938"/>
            <a:ext cx="80724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rgbClr val="0000CC"/>
                </a:solidFill>
                <a:latin typeface="Times New Roman" panose="02010609060101010101" pitchFamily="49" charset="-122"/>
                <a:ea typeface="楷体" panose="02010609060101010101" pitchFamily="49" charset="-122"/>
                <a:hlinkClick r:id="rId5" action="ppaction://hlinksldjump"/>
              </a:rPr>
              <a:t>3.</a:t>
            </a:r>
            <a:r>
              <a:rPr lang="zh-CN" altLang="en-US" sz="4000" b="1">
                <a:solidFill>
                  <a:srgbClr val="0000CC"/>
                </a:solidFill>
                <a:latin typeface="Times New Roman" panose="02010609060101010101" pitchFamily="49" charset="-122"/>
                <a:ea typeface="楷体" panose="02010609060101010101" pitchFamily="49" charset="-122"/>
                <a:hlinkClick r:id="rId5" action="ppaction://hlinksldjump"/>
              </a:rPr>
              <a:t>学生作批注</a:t>
            </a:r>
            <a:endParaRPr lang="zh-CN" altLang="en-US" sz="4000" b="1">
              <a:solidFill>
                <a:srgbClr val="0000CC"/>
              </a:solidFill>
              <a:latin typeface="隶书" panose="02010509060101010101" pitchFamily="49" charset="-122"/>
              <a:ea typeface="隶书" panose="02010509060101010101" pitchFamily="49" charset="-122"/>
            </a:endParaRPr>
          </a:p>
        </p:txBody>
      </p:sp>
      <p:sp>
        <p:nvSpPr>
          <p:cNvPr id="5" name="矩形 4"/>
          <p:cNvSpPr>
            <a:spLocks noChangeArrowheads="1"/>
          </p:cNvSpPr>
          <p:nvPr/>
        </p:nvSpPr>
        <p:spPr bwMode="auto">
          <a:xfrm>
            <a:off x="642938" y="5072063"/>
            <a:ext cx="63611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000" b="1">
                <a:solidFill>
                  <a:srgbClr val="6600CC"/>
                </a:solidFill>
                <a:latin typeface="Times New Roman" panose="02010609060101010101" pitchFamily="49" charset="-122"/>
                <a:ea typeface="楷体" panose="02010609060101010101" pitchFamily="49" charset="-122"/>
              </a:rPr>
              <a:t>4.</a:t>
            </a:r>
            <a:r>
              <a:rPr lang="zh-CN" altLang="en-US" sz="4000" b="1">
                <a:solidFill>
                  <a:srgbClr val="6600CC"/>
                </a:solidFill>
                <a:latin typeface="Times New Roman" panose="02010609060101010101" pitchFamily="49" charset="-122"/>
                <a:ea typeface="楷体" panose="02010609060101010101" pitchFamily="49" charset="-122"/>
              </a:rPr>
              <a:t>小组合作、交流、展示。</a:t>
            </a:r>
            <a:endParaRPr lang="zh-CN" altLang="en-US" sz="4000">
              <a:solidFill>
                <a:srgbClr val="6600CC"/>
              </a:solidFill>
              <a:latin typeface="Calibri" panose="020F0502020204030204" pitchFamily="34" charset="0"/>
            </a:endParaRPr>
          </a:p>
        </p:txBody>
      </p:sp>
      <p:sp>
        <p:nvSpPr>
          <p:cNvPr id="6" name="右箭头 5">
            <a:hlinkClick r:id="rId6" action="ppaction://hlinksldjump"/>
          </p:cNvPr>
          <p:cNvSpPr/>
          <p:nvPr/>
        </p:nvSpPr>
        <p:spPr>
          <a:xfrm>
            <a:off x="4572000" y="5929313"/>
            <a:ext cx="857250" cy="357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amond(in)">
                                      <p:cBhvr>
                                        <p:cTn id="2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idx="4294967295"/>
          </p:nvPr>
        </p:nvSpPr>
        <p:spPr>
          <a:xfrm>
            <a:off x="914400" y="500063"/>
            <a:ext cx="8229600" cy="1143000"/>
          </a:xfrm>
        </p:spPr>
        <p:txBody>
          <a:bodyPr/>
          <a:lstStyle/>
          <a:p>
            <a:pPr eaLnBrk="1" hangingPunct="1"/>
            <a:r>
              <a:rPr lang="zh-CN" altLang="en-US" b="1" smtClean="0">
                <a:solidFill>
                  <a:srgbClr val="FF0000"/>
                </a:solidFill>
                <a:latin typeface="Times New Roman" panose="02010609060101010101" pitchFamily="49" charset="-122"/>
                <a:ea typeface="楷体" panose="02010609060101010101" pitchFamily="49" charset="-122"/>
              </a:rPr>
              <a:t>批注的分类</a:t>
            </a:r>
            <a:endParaRPr lang="zh-CN" altLang="en-US" smtClean="0"/>
          </a:p>
        </p:txBody>
      </p:sp>
      <p:sp>
        <p:nvSpPr>
          <p:cNvPr id="10243" name="Text Box 3"/>
          <p:cNvSpPr>
            <a:spLocks noGrp="1" noChangeArrowheads="1"/>
          </p:cNvSpPr>
          <p:nvPr>
            <p:ph idx="4294967295"/>
          </p:nvPr>
        </p:nvSpPr>
        <p:spPr>
          <a:xfrm>
            <a:off x="0" y="1600200"/>
            <a:ext cx="8229600" cy="4195763"/>
          </a:xfrm>
        </p:spPr>
        <p:txBody>
          <a:bodyPr>
            <a:spAutoFit/>
          </a:bodyPr>
          <a:lstStyle/>
          <a:p>
            <a:pPr eaLnBrk="1" hangingPunct="1">
              <a:lnSpc>
                <a:spcPct val="115000"/>
              </a:lnSpc>
              <a:buFont typeface="Arial" panose="020B0604020202020204" pitchFamily="34" charset="0"/>
              <a:buNone/>
            </a:pPr>
            <a:r>
              <a:rPr lang="zh-CN" altLang="en-US" sz="4400" b="1" smtClean="0">
                <a:latin typeface="Times New Roman" panose="02010609060101010101" pitchFamily="49" charset="-122"/>
                <a:ea typeface="楷体" panose="02010609060101010101" pitchFamily="49" charset="-122"/>
              </a:rPr>
              <a:t>   </a:t>
            </a:r>
            <a:r>
              <a:rPr lang="zh-CN" altLang="en-US" b="1" smtClean="0">
                <a:solidFill>
                  <a:srgbClr val="0000CC"/>
                </a:solidFill>
                <a:latin typeface="Times New Roman" panose="02010609060101010101" pitchFamily="49" charset="-122"/>
                <a:ea typeface="楷体" panose="02010609060101010101" pitchFamily="49" charset="-122"/>
              </a:rPr>
              <a:t>一、感想式批注</a:t>
            </a:r>
          </a:p>
          <a:p>
            <a:pPr eaLnBrk="1" hangingPunct="1">
              <a:lnSpc>
                <a:spcPct val="115000"/>
              </a:lnSpc>
            </a:pPr>
            <a:r>
              <a:rPr lang="zh-CN" altLang="en-US" b="1" smtClean="0">
                <a:solidFill>
                  <a:srgbClr val="0000CC"/>
                </a:solidFill>
                <a:latin typeface="Times New Roman" panose="02010609060101010101" pitchFamily="49" charset="-122"/>
                <a:ea typeface="楷体" panose="02010609060101010101" pitchFamily="49" charset="-122"/>
              </a:rPr>
              <a:t>     二、质疑式批注  </a:t>
            </a:r>
          </a:p>
          <a:p>
            <a:pPr eaLnBrk="1" hangingPunct="1">
              <a:lnSpc>
                <a:spcPct val="115000"/>
              </a:lnSpc>
            </a:pPr>
            <a:r>
              <a:rPr lang="zh-CN" altLang="en-US" b="1" smtClean="0">
                <a:solidFill>
                  <a:srgbClr val="0000CC"/>
                </a:solidFill>
                <a:latin typeface="Times New Roman" panose="02010609060101010101" pitchFamily="49" charset="-122"/>
                <a:ea typeface="楷体" panose="02010609060101010101" pitchFamily="49" charset="-122"/>
              </a:rPr>
              <a:t>         三、联想式批注</a:t>
            </a:r>
          </a:p>
          <a:p>
            <a:pPr eaLnBrk="1" hangingPunct="1">
              <a:lnSpc>
                <a:spcPct val="115000"/>
              </a:lnSpc>
            </a:pPr>
            <a:r>
              <a:rPr lang="zh-CN" altLang="en-US" b="1" smtClean="0">
                <a:solidFill>
                  <a:srgbClr val="0000CC"/>
                </a:solidFill>
                <a:latin typeface="Times New Roman" panose="02010609060101010101" pitchFamily="49" charset="-122"/>
                <a:ea typeface="楷体" panose="02010609060101010101" pitchFamily="49" charset="-122"/>
              </a:rPr>
              <a:t>             四、评价式批注</a:t>
            </a:r>
          </a:p>
          <a:p>
            <a:pPr eaLnBrk="1" hangingPunct="1">
              <a:lnSpc>
                <a:spcPct val="115000"/>
              </a:lnSpc>
            </a:pPr>
            <a:r>
              <a:rPr lang="zh-CN" altLang="en-US" b="1" smtClean="0">
                <a:solidFill>
                  <a:srgbClr val="0000CC"/>
                </a:solidFill>
                <a:latin typeface="Times New Roman" panose="02010609060101010101" pitchFamily="49" charset="-122"/>
                <a:ea typeface="楷体" panose="02010609060101010101" pitchFamily="49" charset="-122"/>
              </a:rPr>
              <a:t>                 五、补充式批注  </a:t>
            </a:r>
          </a:p>
          <a:p>
            <a:pPr eaLnBrk="1" hangingPunct="1">
              <a:lnSpc>
                <a:spcPct val="115000"/>
              </a:lnSpc>
            </a:pPr>
            <a:r>
              <a:rPr lang="zh-CN" altLang="en-US" b="1" smtClean="0">
                <a:solidFill>
                  <a:srgbClr val="0000CC"/>
                </a:solidFill>
                <a:latin typeface="Times New Roman" panose="02010609060101010101" pitchFamily="49" charset="-122"/>
                <a:ea typeface="楷体" panose="02010609060101010101" pitchFamily="49" charset="-122"/>
              </a:rPr>
              <a:t>                     六、赏析式批注</a:t>
            </a:r>
          </a:p>
        </p:txBody>
      </p:sp>
      <p:sp>
        <p:nvSpPr>
          <p:cNvPr id="5" name="矩形 4">
            <a:hlinkClick r:id="rId3" action="ppaction://hlinksldjump"/>
          </p:cNvPr>
          <p:cNvSpPr/>
          <p:nvPr/>
        </p:nvSpPr>
        <p:spPr>
          <a:xfrm>
            <a:off x="6215063" y="6000750"/>
            <a:ext cx="1000125" cy="2143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a:p>
        </p:txBody>
      </p:sp>
    </p:spTree>
  </p:cSld>
  <p:clrMapOvr>
    <a:masterClrMapping/>
  </p:clrMapOvr>
  <p:transition>
    <p:checker dir="vert"/>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语文">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语文" id="{C2414CD6-1CF4-4399-AFC0-BB42EA116142}" vid="{F5E079DE-6B05-4BEF-8385-76B53C42E70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1538</Words>
  <Application>Microsoft Office PowerPoint</Application>
  <PresentationFormat>全屏显示(4:3)</PresentationFormat>
  <Paragraphs>58</Paragraphs>
  <Slides>20</Slides>
  <Notes>19</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语文</vt:lpstr>
      <vt:lpstr>《骆驼祥子》：圈点与批注</vt:lpstr>
      <vt:lpstr>教学目标</vt:lpstr>
      <vt:lpstr>一、导入：骆驼祥子？</vt:lpstr>
      <vt:lpstr> 二、作家作品展示： </vt:lpstr>
      <vt:lpstr>故事发生的时代背景</vt:lpstr>
      <vt:lpstr> 三、情节回顾： </vt:lpstr>
      <vt:lpstr>师生总结</vt:lpstr>
      <vt:lpstr> 四：人物长廊 </vt:lpstr>
      <vt:lpstr>批注的分类</vt:lpstr>
      <vt:lpstr> 拥有了自己的车以后的祥子选段: </vt:lpstr>
      <vt:lpstr>评价式批注</vt:lpstr>
      <vt:lpstr> 买车愿望落空以后的祥子选段： </vt:lpstr>
      <vt:lpstr> 小福子自杀以后的祥子选段： </vt:lpstr>
      <vt:lpstr>总结：</vt:lpstr>
      <vt:lpstr> （二）电影看人物 </vt:lpstr>
      <vt:lpstr> （二）电影看人物 </vt:lpstr>
      <vt:lpstr> （三）看表演析人物 </vt:lpstr>
      <vt:lpstr> （三）看表演析人物 </vt:lpstr>
      <vt:lpstr>五、理解小说主旨</vt:lpstr>
      <vt:lpstr>总结</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《骆驼祥子》：圈点与批注</dc:title>
  <dc:creator>rbm.xkw.com</dc:creator>
  <cp:lastModifiedBy>hj</cp:lastModifiedBy>
  <cp:revision>2</cp:revision>
  <cp:lastPrinted>2021-03-09T17:55:15Z</cp:lastPrinted>
  <dcterms:created xsi:type="dcterms:W3CDTF">2021-03-09T17:55:15Z</dcterms:created>
  <dcterms:modified xsi:type="dcterms:W3CDTF">2021-03-16T07:06:18Z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