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9" r:id="rId3"/>
    <p:sldId id="257" r:id="rId4"/>
    <p:sldId id="258" r:id="rId5"/>
    <p:sldId id="314" r:id="rId6"/>
    <p:sldId id="260" r:id="rId7"/>
    <p:sldId id="292" r:id="rId8"/>
    <p:sldId id="293" r:id="rId9"/>
    <p:sldId id="294" r:id="rId10"/>
    <p:sldId id="295" r:id="rId11"/>
    <p:sldId id="316" r:id="rId12"/>
    <p:sldId id="261" r:id="rId13"/>
    <p:sldId id="318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1" r:id="rId23"/>
    <p:sldId id="272" r:id="rId24"/>
    <p:sldId id="270" r:id="rId25"/>
    <p:sldId id="273" r:id="rId26"/>
    <p:sldId id="274" r:id="rId27"/>
    <p:sldId id="275" r:id="rId28"/>
    <p:sldId id="276" r:id="rId29"/>
    <p:sldId id="277" r:id="rId30"/>
    <p:sldId id="278" r:id="rId31"/>
    <p:sldId id="31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90" y="234"/>
      </p:cViewPr>
      <p:guideLst>
        <p:guide orient="horz" pos="212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229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5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69.xml" /><Relationship Id="rId4" Type="http://schemas.openxmlformats.org/officeDocument/2006/relationships/image" Target="../media/image3.png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tags" Target="../tags/tag74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82.xml" /><Relationship Id="rId4" Type="http://schemas.openxmlformats.org/officeDocument/2006/relationships/image" Target="../media/image3.png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tags" Target="../tags/tag99.xml" /><Relationship Id="rId13" Type="http://schemas.openxmlformats.org/officeDocument/2006/relationships/tags" Target="../tags/tag100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91.xml" /><Relationship Id="rId4" Type="http://schemas.openxmlformats.org/officeDocument/2006/relationships/image" Target="../media/image3.png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02.xml" /><Relationship Id="rId4" Type="http://schemas.openxmlformats.org/officeDocument/2006/relationships/image" Target="../media/image3.png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tags" Target="../tags/tag118.xml" /><Relationship Id="rId11" Type="http://schemas.openxmlformats.org/officeDocument/2006/relationships/tags" Target="../tags/tag11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12.xml" /><Relationship Id="rId4" Type="http://schemas.openxmlformats.org/officeDocument/2006/relationships/image" Target="../media/image3.png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36.xml" /><Relationship Id="rId3" Type="http://schemas.openxmlformats.org/officeDocument/2006/relationships/image" Target="../media/image3.png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tags" Target="../tags/tag141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.xml" /><Relationship Id="rId2" Type="http://schemas.openxmlformats.org/officeDocument/2006/relationships/image" Target="../media/image6.png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tags" Target="../tags/tag148.xml" /><Relationship Id="rId9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9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10" Type="http://schemas.openxmlformats.org/officeDocument/2006/relationships/tags" Target="../tags/tag180.xml" /><Relationship Id="rId11" Type="http://schemas.openxmlformats.org/officeDocument/2006/relationships/tags" Target="../tags/tag181.xml" /><Relationship Id="rId12" Type="http://schemas.openxmlformats.org/officeDocument/2006/relationships/tags" Target="../tags/tag182.xml" /><Relationship Id="rId13" Type="http://schemas.openxmlformats.org/officeDocument/2006/relationships/tags" Target="../tags/tag183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174.xml" /><Relationship Id="rId4" Type="http://schemas.openxmlformats.org/officeDocument/2006/relationships/image" Target="../media/image2.png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4.xml" /><Relationship Id="rId10" Type="http://schemas.openxmlformats.org/officeDocument/2006/relationships/tags" Target="../tags/tag19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185.xml" /><Relationship Id="rId4" Type="http://schemas.openxmlformats.org/officeDocument/2006/relationships/image" Target="../media/image8.png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0593" y="421123"/>
            <a:ext cx="7130814" cy="604478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4347211" y="2423326"/>
            <a:ext cx="3497579" cy="1828800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-75565" y="-109855"/>
            <a:ext cx="12086590" cy="7073265"/>
            <a:chOff x="-75565" y="-109855"/>
            <a:chExt cx="12086590" cy="7073265"/>
          </a:xfrm>
        </p:grpSpPr>
        <p:pic>
          <p:nvPicPr>
            <p:cNvPr id="8" name="图片 7" descr="小鸟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75565" y="-109855"/>
              <a:ext cx="1268095" cy="851535"/>
            </a:xfrm>
            <a:prstGeom prst="rect">
              <a:avLst/>
            </a:prstGeom>
          </p:spPr>
        </p:pic>
        <p:pic>
          <p:nvPicPr>
            <p:cNvPr id="9" name="图片 8" descr="绿叶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1468100" y="5814060"/>
              <a:ext cx="542925" cy="114935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0593" y="421123"/>
            <a:ext cx="7130814" cy="604478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84832" y="3530241"/>
            <a:ext cx="3422337" cy="76853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0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75565" y="-109855"/>
            <a:ext cx="12086590" cy="7073265"/>
            <a:chOff x="-75565" y="-109855"/>
            <a:chExt cx="12086590" cy="7073265"/>
          </a:xfrm>
        </p:grpSpPr>
        <p:pic>
          <p:nvPicPr>
            <p:cNvPr id="9" name="图片 8" descr="小鸟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75565" y="-109855"/>
              <a:ext cx="1268095" cy="851535"/>
            </a:xfrm>
            <a:prstGeom prst="rect">
              <a:avLst/>
            </a:prstGeom>
          </p:spPr>
        </p:pic>
        <p:pic>
          <p:nvPicPr>
            <p:cNvPr id="10" name="图片 9" descr="绿叶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1468100" y="5814060"/>
              <a:ext cx="542925" cy="114935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-75565" y="-109855"/>
            <a:ext cx="12086590" cy="7073265"/>
            <a:chOff x="-75565" y="-109855"/>
            <a:chExt cx="12086590" cy="7073265"/>
          </a:xfrm>
        </p:grpSpPr>
        <p:pic>
          <p:nvPicPr>
            <p:cNvPr id="11" name="图片 10" descr="小鸟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75565" y="-109855"/>
              <a:ext cx="1268095" cy="851535"/>
            </a:xfrm>
            <a:prstGeom prst="rect">
              <a:avLst/>
            </a:prstGeom>
          </p:spPr>
        </p:pic>
        <p:pic>
          <p:nvPicPr>
            <p:cNvPr id="12" name="图片 11" descr="绿叶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1468100" y="5814060"/>
              <a:ext cx="542925" cy="114935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-75565" y="-109855"/>
            <a:ext cx="12086590" cy="7073265"/>
            <a:chOff x="-75565" y="-109855"/>
            <a:chExt cx="12086590" cy="7073265"/>
          </a:xfrm>
        </p:grpSpPr>
        <p:pic>
          <p:nvPicPr>
            <p:cNvPr id="7" name="图片 6" descr="小鸟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75565" y="-109855"/>
              <a:ext cx="1268095" cy="851535"/>
            </a:xfrm>
            <a:prstGeom prst="rect">
              <a:avLst/>
            </a:prstGeom>
          </p:spPr>
        </p:pic>
        <p:pic>
          <p:nvPicPr>
            <p:cNvPr id="8" name="图片 7" descr="绿叶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1468100" y="5814060"/>
              <a:ext cx="542925" cy="114935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75565" y="-109855"/>
            <a:ext cx="12086590" cy="7073265"/>
            <a:chOff x="-75565" y="-109855"/>
            <a:chExt cx="12086590" cy="7073265"/>
          </a:xfrm>
        </p:grpSpPr>
        <p:pic>
          <p:nvPicPr>
            <p:cNvPr id="9" name="图片 8" descr="小鸟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75565" y="-109855"/>
              <a:ext cx="1268095" cy="851535"/>
            </a:xfrm>
            <a:prstGeom prst="rect">
              <a:avLst/>
            </a:prstGeom>
          </p:spPr>
        </p:pic>
        <p:pic>
          <p:nvPicPr>
            <p:cNvPr id="10" name="图片 9" descr="绿叶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1468100" y="5814060"/>
              <a:ext cx="542925" cy="114935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树叶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21300000">
            <a:off x="-102075" y="6120965"/>
            <a:ext cx="1763879" cy="774534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树叶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21300000">
            <a:off x="10842501" y="6092411"/>
            <a:ext cx="1893932" cy="83164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0593" y="421123"/>
            <a:ext cx="7130814" cy="604478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014312" y="2656114"/>
            <a:ext cx="4179569" cy="1309576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小鸟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75565" y="-109855"/>
            <a:ext cx="1268095" cy="851535"/>
          </a:xfrm>
          <a:prstGeom prst="rect">
            <a:avLst/>
          </a:prstGeom>
        </p:spPr>
      </p:pic>
      <p:pic>
        <p:nvPicPr>
          <p:cNvPr id="6" name="图片 5" descr="绿叶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68100" y="5814060"/>
            <a:ext cx="542925" cy="114935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48285" y="273050"/>
            <a:ext cx="116922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2" name="图片 11" descr="树叶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21300000">
            <a:off x="10346021" y="5903811"/>
            <a:ext cx="2188266" cy="9608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287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" descr="绿叶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68409" y="5732478"/>
            <a:ext cx="542925" cy="1149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9"/>
            <a:ext cx="6480000" cy="5087937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绿叶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649075" y="5711825"/>
            <a:ext cx="542925" cy="1149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绿叶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649075" y="5786120"/>
            <a:ext cx="542925" cy="1149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绿叶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68100" y="5814060"/>
            <a:ext cx="542925" cy="1149350"/>
          </a:xfrm>
          <a:prstGeom prst="rect">
            <a:avLst/>
          </a:prstGeom>
        </p:spPr>
      </p:pic>
      <p:pic>
        <p:nvPicPr>
          <p:cNvPr id="8" name="图片 7" descr="小鸟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600000" flipV="1">
            <a:off x="-93345" y="6113145"/>
            <a:ext cx="1268095" cy="8515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755" y="237490"/>
            <a:ext cx="11037570" cy="534035"/>
          </a:xfrm>
        </p:spPr>
        <p:txBody>
          <a:bodyPr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sz="14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 descr="绿叶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28270" y="64770"/>
            <a:ext cx="850265" cy="1800225"/>
          </a:xfrm>
          <a:prstGeom prst="rect">
            <a:avLst/>
          </a:prstGeom>
        </p:spPr>
      </p:pic>
      <p:pic>
        <p:nvPicPr>
          <p:cNvPr id="12" name="图片 11" descr="树叶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21300000">
            <a:off x="9405620" y="5229225"/>
            <a:ext cx="4143375" cy="18192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92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93.xml" /><Relationship Id="rId21" Type="http://schemas.openxmlformats.org/officeDocument/2006/relationships/tags" Target="../tags/tag194.xml" /><Relationship Id="rId22" Type="http://schemas.openxmlformats.org/officeDocument/2006/relationships/tags" Target="../tags/tag195.xml" /><Relationship Id="rId23" Type="http://schemas.openxmlformats.org/officeDocument/2006/relationships/tags" Target="../tags/tag196.xml" /><Relationship Id="rId24" Type="http://schemas.openxmlformats.org/officeDocument/2006/relationships/tags" Target="../tags/tag197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9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jpeg" /><Relationship Id="rId3" Type="http://schemas.openxmlformats.org/officeDocument/2006/relationships/tags" Target="../tags/tag20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2.jpeg" /><Relationship Id="rId3" Type="http://schemas.openxmlformats.org/officeDocument/2006/relationships/tags" Target="../tags/tag21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99.xml" /><Relationship Id="rId3" Type="http://schemas.openxmlformats.org/officeDocument/2006/relationships/tags" Target="../tags/tag20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3.jpeg" /><Relationship Id="rId3" Type="http://schemas.openxmlformats.org/officeDocument/2006/relationships/tags" Target="../tags/tag22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4.jpeg" /><Relationship Id="rId3" Type="http://schemas.openxmlformats.org/officeDocument/2006/relationships/image" Target="../media/image15.png" /><Relationship Id="rId4" Type="http://schemas.openxmlformats.org/officeDocument/2006/relationships/tags" Target="../tags/tag22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jpeg" /><Relationship Id="rId3" Type="http://schemas.openxmlformats.org/officeDocument/2006/relationships/tags" Target="../tags/tag20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jpeg" /><Relationship Id="rId3" Type="http://schemas.openxmlformats.org/officeDocument/2006/relationships/tags" Target="../tags/tag20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90930"/>
            <a:ext cx="10852150" cy="525018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4000"/>
              <a:t>     “</a:t>
            </a:r>
            <a:r>
              <a:rPr lang="zh-CN" altLang="en-US" sz="4000"/>
              <a:t>冬天来了，春天还会远吗？</a:t>
            </a:r>
            <a:r>
              <a:rPr lang="en-US" altLang="zh-CN" sz="4000"/>
              <a:t>”</a:t>
            </a:r>
          </a:p>
          <a:p>
            <a:pPr marL="0" indent="0">
              <a:buNone/>
            </a:pPr>
            <a:r>
              <a:rPr lang="en-US" altLang="zh-CN" sz="4000"/>
              <a:t>     </a:t>
            </a:r>
            <a:r>
              <a:rPr sz="4000"/>
              <a:t>你</a:t>
            </a:r>
            <a:r>
              <a:rPr lang="zh-CN" altLang="en-US" sz="4000"/>
              <a:t>知道这是谁的诗句吗？这是英国浪漫主义诗人雪莱的名言。今天学的这首诗是1820年夏季一个黄昏，雪莱在莱杭郊野散步时听到云雀呜叫有感而作：《致云雀》。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42290"/>
            <a:ext cx="10852150" cy="57988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/>
              <a:t>      </a:t>
            </a:r>
            <a:r>
              <a:rPr lang="zh-CN" altLang="en-US" sz="2800" b="1"/>
              <a:t>《致云雀》是雪莱著名的抒情诗三部曲之一(其余二首为《西风颂》和《云》)。诗人在生动描绘云雀的同时,也以饱满的激情写出了他自己的精神境界、美学理想,表现了他和他的人民对自由、光明的向往。全诗语言简洁明快,准确生动,富于音乐美。</a:t>
            </a:r>
          </a:p>
          <a:p>
            <a:pPr marL="0" indent="0">
              <a:buNone/>
            </a:pPr>
            <a:r>
              <a:rPr lang="zh-CN" altLang="en-US" sz="2800" b="1"/>
              <a:t>        这首诗写于1820年, 当时, 由于政治原因,诗人被迫旅居意大利。法国大革命的失败,英国国内的混乱, 激起诗人内心的层层波澜。如果《西风颂》表现了诗人对旧的一切充满强烈的破坏欲望的话,那么,《致云雀》则表明,诗人渴望在严冬之后能出现一个崭新的天地。所以，从云雀这个追求自由、迎接光明、永不倦怠的鸟儿身上,人们看到了诗人的形象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000">
                <a:sym typeface="+mn-ea"/>
              </a:rPr>
              <a:t>多样朗读，感知文本</a:t>
            </a:r>
            <a:br>
              <a:rPr lang="zh-CN" altLang="en-US" sz="4000"/>
            </a:b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79550"/>
            <a:ext cx="10852150" cy="486156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endParaRPr lang="zh-CN" altLang="en-US" sz="1200"/>
          </a:p>
          <a:p>
            <a:pPr marL="0" indent="0">
              <a:buNone/>
            </a:pPr>
            <a:r>
              <a:rPr lang="zh-CN" altLang="en-US" sz="2800"/>
              <a:t>1、自由大声朗读文本，选出你最喜欢的一节读给同桌听。</a:t>
            </a:r>
          </a:p>
          <a:p>
            <a:pPr marL="0" indent="0">
              <a:buNone/>
            </a:pPr>
            <a:r>
              <a:rPr lang="zh-CN" altLang="en-US" sz="2800"/>
              <a:t>2、毛遂自荐朗读，其他同学做好评价。（提示：语调、语速、情感）</a:t>
            </a: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3824605" y="3704590"/>
            <a:ext cx="4328160" cy="28511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80835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反复诵读，品味形式之美：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19530"/>
            <a:ext cx="10852150" cy="53340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浪漫主义诗人的激情是豪放的，但他们的诗一般都是按严格的格式写成。这首诗每节五行, 采用抑扬格，每节诗都押A B A B B五行韵。前四句稍短，后一句较长, 上下纵观，给人以错落有致之感，好象听见云雀一声高、一声低，似远又近的鸣叫。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800">
                <a:sym typeface="+mn-ea"/>
              </a:rPr>
              <a:t>诗歌结构特点</a:t>
            </a:r>
            <a:br>
              <a:rPr lang="zh-CN" altLang="en-US" sz="4800"/>
            </a:b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90930"/>
            <a:ext cx="10852150" cy="5250180"/>
          </a:xfrm>
        </p:spPr>
        <p:txBody>
          <a:bodyPr/>
          <a:lstStyle/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问题1：全诗共21节，题目《致云雀》，你觉得写了的云雀的哪些内容?（学生回答，教师板书）（抓原文的词语，也可自己概括）</a:t>
            </a:r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参考：云雀的特点（快乐的精灵）、云雀的歌唱等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520190"/>
          </a:xfrm>
        </p:spPr>
        <p:txBody>
          <a:bodyPr/>
          <a:lstStyle/>
          <a:p>
            <a:r>
              <a:rPr sz="2800">
                <a:sym typeface="+mn-ea"/>
              </a:rPr>
              <a:t>问题2：哪一小节能够涵盖主要内容呢？哪些小结是写的云雀的特点？哪些小结写的是云雀的歌声？</a:t>
            </a:r>
            <a:br>
              <a:rPr lang="zh-CN" altLang="en-US" sz="2800"/>
            </a:b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964055"/>
            <a:ext cx="10852150" cy="4377055"/>
          </a:xfrm>
        </p:spPr>
        <p:txBody>
          <a:bodyPr/>
          <a:lstStyle/>
          <a:p>
            <a:pPr marL="0" indent="0">
              <a:buNone/>
            </a:pP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明确：第1小节，诗人总体评价云雀及其歌声。2-4节是云雀飞翔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从5--12节是云雀的歌声，13-17歌声神圣、欢快的原因，18-21，人鸟对比，表达愿望。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1357630"/>
          </a:xfrm>
        </p:spPr>
        <p:txBody>
          <a:bodyPr/>
          <a:lstStyle/>
          <a:p>
            <a:r>
              <a:rPr sz="2800">
                <a:sym typeface="+mn-ea"/>
              </a:rPr>
              <a:t>问题3：结构这样安排，这样不是杂乱无章吗？</a:t>
            </a:r>
            <a:br>
              <a:rPr lang="zh-CN" altLang="en-US" sz="2800"/>
            </a:b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90930"/>
            <a:ext cx="10852150" cy="5250180"/>
          </a:xfrm>
        </p:spPr>
        <p:txBody>
          <a:bodyPr/>
          <a:lstStyle/>
          <a:p>
            <a:pPr marL="0" indent="0">
              <a:buNone/>
            </a:pP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明确：不是。第一小节是总体评价是欢乐的精灵，以来自“天堂或天堂的邻近”，暗示欢乐歌声的神圣，几乎等于说：此曲只应天上有。然后展开描绘它外在的形态；又写了云雀欢乐明朗优美的歌声，探讨了神圣、欢快、欢愉的原因，最后进行人鸟的对比，表达愿望——渴望传递云雀的快乐与爱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01320"/>
            <a:ext cx="10852150" cy="59397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    </a:t>
            </a:r>
            <a:r>
              <a:rPr lang="zh-CN" altLang="en-US" sz="2800"/>
              <a:t>第3-4节是</a:t>
            </a:r>
            <a:r>
              <a:rPr lang="zh-CN" altLang="en-US" sz="2800">
                <a:solidFill>
                  <a:srgbClr val="FF0000"/>
                </a:solidFill>
              </a:rPr>
              <a:t>承上启下</a:t>
            </a:r>
            <a:r>
              <a:rPr lang="zh-CN" altLang="en-US" sz="2800"/>
              <a:t>的作用，描写云雀飞上晴空迎接朝阳，以一系列</a:t>
            </a:r>
            <a:r>
              <a:rPr lang="zh-CN" altLang="en-US" sz="2800">
                <a:solidFill>
                  <a:srgbClr val="7030A0"/>
                </a:solidFill>
              </a:rPr>
              <a:t>欢快明朗的形象</a:t>
            </a:r>
            <a:r>
              <a:rPr lang="zh-CN" altLang="en-US" sz="2800"/>
              <a:t>感染读者的同时，也</a:t>
            </a:r>
            <a:r>
              <a:rPr lang="en-US" altLang="zh-CN" sz="2800">
                <a:solidFill>
                  <a:srgbClr val="7030A0"/>
                </a:solidFill>
              </a:rPr>
              <a:t>把读者的思绪引</a:t>
            </a:r>
            <a:r>
              <a:rPr lang="zh-CN" altLang="en-US" sz="2800">
                <a:solidFill>
                  <a:srgbClr val="7030A0"/>
                </a:solidFill>
              </a:rPr>
              <a:t>回云雀的歌声。</a:t>
            </a:r>
          </a:p>
          <a:p>
            <a:pPr marL="0" indent="0">
              <a:buNone/>
            </a:pPr>
            <a:r>
              <a:rPr lang="en-US" altLang="zh-CN" sz="2800"/>
              <a:t>    </a:t>
            </a:r>
            <a:r>
              <a:rPr lang="zh-CN" altLang="en-US" sz="2800"/>
              <a:t>第12节，以“晶莹闪烁的草地”“春霖洒落的声息”，“雨后苏醒的花蕾”这</a:t>
            </a:r>
            <a:r>
              <a:rPr lang="zh-CN" altLang="en-US" sz="2800">
                <a:solidFill>
                  <a:srgbClr val="C00000"/>
                </a:solidFill>
              </a:rPr>
              <a:t>三个密集的形象</a:t>
            </a:r>
            <a:r>
              <a:rPr lang="zh-CN" altLang="en-US" sz="2800"/>
              <a:t>带出三个概括性强而准确的形容词：</a:t>
            </a:r>
            <a:r>
              <a:rPr lang="zh-CN" altLang="en-US" sz="2800" b="1">
                <a:solidFill>
                  <a:srgbClr val="7030A0"/>
                </a:solidFill>
              </a:rPr>
              <a:t>明朗、欢悦、清新</a:t>
            </a:r>
            <a:r>
              <a:rPr lang="zh-CN" altLang="en-US" sz="2800"/>
              <a:t>，在更高层次上对云雀的歌声做出评价。</a:t>
            </a:r>
          </a:p>
          <a:p>
            <a:pPr marL="0" indent="0">
              <a:buNone/>
            </a:pPr>
            <a:r>
              <a:rPr lang="en-US" altLang="zh-CN" sz="2800"/>
              <a:t>    </a:t>
            </a:r>
            <a:r>
              <a:rPr lang="zh-CN" altLang="en-US" sz="2800"/>
              <a:t>第13节</a:t>
            </a:r>
            <a:r>
              <a:rPr lang="zh-CN" altLang="en-US" sz="2800">
                <a:solidFill>
                  <a:srgbClr val="FF0000"/>
                </a:solidFill>
              </a:rPr>
              <a:t>承上启下</a:t>
            </a:r>
            <a:r>
              <a:rPr lang="zh-CN" altLang="en-US" sz="2800"/>
              <a:t>的作用，飞禽或是精灵呼应第一节诗中的“你好啊，欢乐的精灵，你似乎从不是飞禽”，然后以设问的方式给予答案。因此，全诗二十一节。从赞美开始，以感叹告终。</a:t>
            </a:r>
            <a:r>
              <a:rPr lang="zh-CN" altLang="en-US" sz="2800" b="1">
                <a:solidFill>
                  <a:srgbClr val="7030A0"/>
                </a:solidFill>
              </a:rPr>
              <a:t>层次分明，结构严谨，环环相扣，前后呼应，在结构安排上，独有匠心。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600"/>
              <a:t>赏表现手法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60805"/>
            <a:ext cx="10852150" cy="498030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/>
              <a:t>问题4：歌声是虚无缥缈，摸不着的，作者是怎样化不可捉摸为可知可感的？</a:t>
            </a:r>
          </a:p>
          <a:p>
            <a:pPr marL="0" indent="0">
              <a:buNone/>
            </a:pPr>
            <a:endParaRPr lang="zh-CN" altLang="en-US" sz="3600"/>
          </a:p>
          <a:p>
            <a:pPr marL="0" indent="0" algn="ctr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学生思考并用下面的形式回答：</a:t>
            </a:r>
          </a:p>
          <a:p>
            <a:pPr marL="0" indent="0" algn="ctr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（原句）（手法）（效果）</a:t>
            </a:r>
          </a:p>
          <a:p>
            <a:pPr marL="0" indent="0" algn="ctr">
              <a:buNone/>
            </a:pPr>
            <a:endParaRPr lang="zh-CN" altLang="en-US" sz="36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36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615" y="487680"/>
            <a:ext cx="10852150" cy="52501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、</a:t>
            </a:r>
            <a:r>
              <a:rPr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“像一片烈火的轻云”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，使用</a:t>
            </a:r>
            <a:r>
              <a:rPr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比喻</a:t>
            </a:r>
            <a:r>
              <a:rPr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的修辞手法，形象的描绘出云雀一跃而上，边飞边唱的飒爽英姿，也是诗人蔑视黑暗现实，追求光明与真理勇于献身理想的精神写照。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475615" y="3910330"/>
            <a:ext cx="4254500" cy="2832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90930"/>
            <a:ext cx="10852150" cy="52501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、以</a:t>
            </a:r>
            <a:r>
              <a:rPr sz="4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“星光的利箭”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、</a:t>
            </a:r>
            <a:r>
              <a:rPr sz="4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“明月的清辉”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运用</a:t>
            </a:r>
            <a:r>
              <a:rPr sz="4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比喻（通感）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等视觉形象描绘听觉上的优美感受，化抽象为具体。</a:t>
            </a:r>
            <a:endParaRPr lang="zh-CN" altLang="en-US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zh-CN" altLang="en-US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410711" y="2593506"/>
            <a:ext cx="3497579" cy="18288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《致云雀》雪莱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90930"/>
            <a:ext cx="10852150" cy="52501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</a:t>
            </a:r>
            <a:r>
              <a:rPr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、</a:t>
            </a:r>
            <a:r>
              <a:rPr sz="4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把云雀比作“诗人”</a:t>
            </a:r>
            <a:r>
              <a:rPr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，突出</a:t>
            </a:r>
            <a:r>
              <a:rPr sz="44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云雀能够带给人们希望，唤醒人们的灵魂</a:t>
            </a:r>
            <a:r>
              <a:rPr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。又以“都被未曾留意过的希望和忧虑唤醒”一句表明云雀感受的细致，想象力的博大。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90930"/>
            <a:ext cx="10852150" cy="52501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>
                <a:sym typeface="+mn-ea"/>
              </a:rPr>
              <a:t>4</a:t>
            </a:r>
            <a:r>
              <a:rPr sz="4400">
                <a:sym typeface="+mn-ea"/>
              </a:rPr>
              <a:t>、诗人运用</a:t>
            </a:r>
            <a:r>
              <a:rPr sz="4400" b="1">
                <a:solidFill>
                  <a:srgbClr val="C00000"/>
                </a:solidFill>
                <a:sym typeface="+mn-ea"/>
              </a:rPr>
              <a:t>比喻、类比、设问</a:t>
            </a:r>
            <a:r>
              <a:rPr sz="4400">
                <a:sym typeface="+mn-ea"/>
              </a:rPr>
              <a:t>的方式，对云雀加以描绘。他把云雀</a:t>
            </a:r>
            <a:r>
              <a:rPr sz="4400">
                <a:solidFill>
                  <a:srgbClr val="7030A0"/>
                </a:solidFill>
                <a:sym typeface="+mn-ea"/>
              </a:rPr>
              <a:t>比作诗人，比作深闺中的少女，比作萤火虫</a:t>
            </a:r>
            <a:r>
              <a:rPr sz="4400">
                <a:sym typeface="+mn-ea"/>
              </a:rPr>
              <a:t>，使云雀美丽的</a:t>
            </a:r>
            <a:r>
              <a:rPr sz="4400">
                <a:solidFill>
                  <a:srgbClr val="C00000"/>
                </a:solidFill>
                <a:sym typeface="+mn-ea"/>
              </a:rPr>
              <a:t>形象生动</a:t>
            </a:r>
            <a:r>
              <a:rPr sz="4400">
                <a:sym typeface="+mn-ea"/>
              </a:rPr>
              <a:t>地展现在读者的面前。</a:t>
            </a:r>
            <a:endParaRPr lang="zh-CN" altLang="en-US" sz="4400"/>
          </a:p>
          <a:p>
            <a:pPr marL="0" indent="0">
              <a:buNone/>
            </a:pPr>
            <a:endParaRPr lang="zh-CN" altLang="en-US" sz="4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90930"/>
            <a:ext cx="10852150" cy="52501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6000">
                <a:sym typeface="+mn-ea"/>
              </a:rPr>
              <a:t>5</a:t>
            </a:r>
            <a:r>
              <a:rPr sz="6000">
                <a:sym typeface="+mn-ea"/>
              </a:rPr>
              <a:t>、诗人把云雀的歌声同春雨、婚礼上的合唱、胜利的歌声</a:t>
            </a:r>
            <a:r>
              <a:rPr sz="6000">
                <a:solidFill>
                  <a:srgbClr val="C00000"/>
                </a:solidFill>
                <a:sym typeface="+mn-ea"/>
              </a:rPr>
              <a:t>相比</a:t>
            </a:r>
            <a:r>
              <a:rPr sz="6000">
                <a:sym typeface="+mn-ea"/>
              </a:rPr>
              <a:t>，突出云雀歌声所具有的</a:t>
            </a:r>
            <a:r>
              <a:rPr sz="6000">
                <a:solidFill>
                  <a:srgbClr val="C00000"/>
                </a:solidFill>
                <a:sym typeface="+mn-ea"/>
              </a:rPr>
              <a:t>巨大力量</a:t>
            </a:r>
            <a:r>
              <a:rPr sz="6000">
                <a:sym typeface="+mn-ea"/>
              </a:rPr>
              <a:t>。</a:t>
            </a:r>
            <a:endParaRPr lang="zh-CN" altLang="en-US" sz="6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6000">
                <a:solidFill>
                  <a:srgbClr val="7030A0"/>
                </a:solidFill>
                <a:sym typeface="+mn-ea"/>
              </a:rPr>
              <a:t>总结：</a:t>
            </a:r>
            <a:endParaRPr lang="zh-CN" altLang="en-US" sz="6000" b="1">
              <a:solidFill>
                <a:srgbClr val="7030A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942465"/>
            <a:ext cx="10852150" cy="439864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6000" b="1">
                <a:solidFill>
                  <a:srgbClr val="7030A0"/>
                </a:solidFill>
                <a:sym typeface="+mn-ea"/>
              </a:rPr>
              <a:t>   </a:t>
            </a:r>
            <a:r>
              <a:rPr lang="en-US" altLang="zh-CN" sz="6000" b="1">
                <a:solidFill>
                  <a:srgbClr val="C00000"/>
                </a:solidFill>
                <a:sym typeface="+mn-ea"/>
              </a:rPr>
              <a:t> </a:t>
            </a:r>
            <a:r>
              <a:rPr sz="6000" b="1">
                <a:solidFill>
                  <a:srgbClr val="C00000"/>
                </a:solidFill>
                <a:sym typeface="+mn-ea"/>
              </a:rPr>
              <a:t>浪漫主义</a:t>
            </a:r>
            <a:r>
              <a:rPr sz="6000" b="1">
                <a:solidFill>
                  <a:srgbClr val="7030A0"/>
                </a:solidFill>
                <a:sym typeface="+mn-ea"/>
              </a:rPr>
              <a:t>的手法，多种</a:t>
            </a:r>
            <a:r>
              <a:rPr sz="6000" b="1">
                <a:solidFill>
                  <a:srgbClr val="C00000"/>
                </a:solidFill>
                <a:sym typeface="+mn-ea"/>
              </a:rPr>
              <a:t>修辞</a:t>
            </a:r>
            <a:r>
              <a:rPr sz="6000" b="1">
                <a:solidFill>
                  <a:srgbClr val="7030A0"/>
                </a:solidFill>
                <a:sym typeface="+mn-ea"/>
              </a:rPr>
              <a:t>，赞颂云雀。</a:t>
            </a:r>
            <a:endParaRPr lang="zh-CN" altLang="en-US" sz="6000" b="1">
              <a:solidFill>
                <a:srgbClr val="7030A0"/>
              </a:solidFill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6444615" y="3557905"/>
            <a:ext cx="5747385" cy="33000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400">
                <a:solidFill>
                  <a:srgbClr val="C00000"/>
                </a:solidFill>
                <a:sym typeface="+mn-ea"/>
              </a:rPr>
              <a:t>云雀的象征意义</a:t>
            </a:r>
            <a:br>
              <a:rPr lang="zh-CN" altLang="en-US" sz="4400">
                <a:solidFill>
                  <a:srgbClr val="C00000"/>
                </a:solidFill>
              </a:rPr>
            </a:br>
            <a:endParaRPr lang="zh-CN" altLang="en-US" sz="440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32255"/>
            <a:ext cx="10852150" cy="48088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/>
              <a:t>问题5：第13—15节在这三节诗中，诗人认为“爱情或醇酒的颂歌”“赞婚的合唱”“凯旋的欢歌”都是“空洞的浮夸”“总有着贫乏”，都不能与云雀的歌唱相比，诗人为什么会有这样的看法？</a:t>
            </a:r>
          </a:p>
          <a:p>
            <a:pPr marL="0" indent="0">
              <a:buNone/>
            </a:pPr>
            <a:endParaRPr lang="zh-CN" altLang="en-US" sz="4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627380"/>
            <a:ext cx="10852150" cy="571373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2800">
                <a:sym typeface="+mn-ea"/>
              </a:rPr>
              <a:t>       </a:t>
            </a:r>
            <a:r>
              <a:rPr sz="2800">
                <a:sym typeface="+mn-ea"/>
              </a:rPr>
              <a:t>雪莱认为，</a:t>
            </a:r>
            <a:r>
              <a:rPr sz="2800">
                <a:solidFill>
                  <a:srgbClr val="C00000"/>
                </a:solidFill>
                <a:sym typeface="+mn-ea"/>
              </a:rPr>
              <a:t>没有高尚的思想、情操，便无从创造美的艺术作品</a:t>
            </a:r>
            <a:r>
              <a:rPr sz="2800">
                <a:sym typeface="+mn-ea"/>
              </a:rPr>
              <a:t>。“赞婚的合唱”和“凯旋的欢歌”之所以必定贫乏，是因为在他看来，传统的婚姻制度不过是人压迫人的秩序的一个组成部分，而带来“凯旋”的战争和暴力本身则是“一切罪恶的根源”。第15节提出了</a:t>
            </a:r>
            <a:r>
              <a:rPr sz="2800" b="1">
                <a:solidFill>
                  <a:srgbClr val="7030A0"/>
                </a:solidFill>
                <a:sym typeface="+mn-ea"/>
              </a:rPr>
              <a:t>艺术与生活和自然的关系</a:t>
            </a:r>
            <a:r>
              <a:rPr sz="2800">
                <a:sym typeface="+mn-ea"/>
              </a:rPr>
              <a:t>。雪莱认为，</a:t>
            </a:r>
            <a:r>
              <a:rPr sz="2800">
                <a:solidFill>
                  <a:srgbClr val="C00000"/>
                </a:solidFill>
                <a:sym typeface="+mn-ea"/>
              </a:rPr>
              <a:t>艺术是生活的“维妙惟肖的再现”</a:t>
            </a:r>
            <a:r>
              <a:rPr sz="2800">
                <a:sym typeface="+mn-ea"/>
              </a:rPr>
              <a:t>。雪莱也非常重视想象，“诗可以解作想象的表现”。不过，</a:t>
            </a:r>
            <a:r>
              <a:rPr sz="2800" b="1">
                <a:solidFill>
                  <a:srgbClr val="7030A0"/>
                </a:solidFill>
                <a:sym typeface="+mn-ea"/>
              </a:rPr>
              <a:t>他所推崇的想象也来源于生活</a:t>
            </a:r>
            <a:r>
              <a:rPr sz="2800">
                <a:sym typeface="+mn-ea"/>
              </a:rPr>
              <a:t>。他在谈到自然风光、山川姿色、人间暴政、战争场景和人类各种文明成就时说：“我就是从这些源泉中吸取了我的诗歌形象的养料。”</a:t>
            </a:r>
            <a:r>
              <a:rPr sz="2800">
                <a:solidFill>
                  <a:srgbClr val="C00000"/>
                </a:solidFill>
                <a:sym typeface="+mn-ea"/>
              </a:rPr>
              <a:t>绮丽的浪漫主义之花，也深深植根于现实生活的土壤</a:t>
            </a:r>
            <a:r>
              <a:rPr sz="2800">
                <a:sym typeface="+mn-ea"/>
              </a:rPr>
              <a:t>。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问题6：诗歌的最后四个小节在全诗中有什么作用？</a:t>
            </a: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03985"/>
            <a:ext cx="10852150" cy="493712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明确：在诗歌的最后四个小节中，诗人运用了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对比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将凡人和云雀也可以说是现实中的自我和理想中的自我做了对比，凡人渴求虚无之物，被现实束缚，而云雀却早已超脱了这一切。因此，在现实生活中，凡人永远为外物所累，永远不可能超越云雀的境界，在最后一节中，</a:t>
            </a:r>
            <a:r>
              <a:rPr lang="zh-CN" altLang="en-US" sz="280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诗人抒发了自己的愿望，希望能够得到云雀所孰知的一半的欢欣，希望能够活出理想中的自我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800">
                <a:sym typeface="+mn-ea"/>
              </a:rPr>
              <a:t>问题7：有人说，《致云雀》中的云雀就是诗人自己的化身，请结合诗歌内容简要分析。</a:t>
            </a:r>
            <a:br>
              <a:rPr lang="zh-CN" altLang="en-US" sz="2800"/>
            </a:b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651635"/>
            <a:ext cx="10852150" cy="468947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     </a:t>
            </a:r>
            <a:r>
              <a:rPr lang="zh-CN" altLang="en-US" sz="2800"/>
              <a:t>雪莱诗中云雀这一形象并不仅仅是自然界中的云雀，也是诗人理想中的自我形象或诗人理想的载体。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rgbClr val="C00000"/>
                </a:solidFill>
              </a:rPr>
              <a:t>①云雀展翅翱翔，冲向天际，体现了诗人希望冲破世俗的阻挠，渴望自由美好的愿景。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rgbClr val="C00000"/>
                </a:solidFill>
              </a:rPr>
              <a:t>②云雀隐身在云中歌唱，体现了诗人不愿追求功名利禄，高官爵位，而愿意用自己的笔去唤起人间的爱与同情的高贵品格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rgbClr val="C00000"/>
                </a:solidFill>
              </a:rPr>
              <a:t>③云雀所熟知的欢心，体现了诗人对公正和谐的社会理想的渴望。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681990"/>
            <a:ext cx="10852150" cy="56591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>
                <a:solidFill>
                  <a:srgbClr val="7030A0"/>
                </a:solidFill>
              </a:rPr>
              <a:t>诗人和云雀在许多方面都很相似：</a:t>
            </a:r>
          </a:p>
          <a:p>
            <a:pPr marL="0" indent="0">
              <a:buNone/>
            </a:pPr>
            <a:r>
              <a:rPr lang="zh-CN" altLang="en-US" sz="4400">
                <a:solidFill>
                  <a:srgbClr val="C00000"/>
                </a:solidFill>
              </a:rPr>
              <a:t> </a:t>
            </a:r>
            <a:r>
              <a:rPr lang="en-US" altLang="zh-CN" sz="4400">
                <a:solidFill>
                  <a:srgbClr val="C00000"/>
                </a:solidFill>
              </a:rPr>
              <a:t>    </a:t>
            </a:r>
            <a:r>
              <a:rPr lang="zh-CN" altLang="en-US" sz="4400">
                <a:solidFill>
                  <a:srgbClr val="C00000"/>
                </a:solidFill>
              </a:rPr>
              <a:t>都</a:t>
            </a:r>
            <a:r>
              <a:rPr lang="zh-CN" altLang="en-US" sz="4400" u="sng">
                <a:solidFill>
                  <a:srgbClr val="C00000"/>
                </a:solidFill>
              </a:rPr>
              <a:t>追求光明</a:t>
            </a:r>
            <a:r>
              <a:rPr lang="zh-CN" altLang="en-US" sz="4400">
                <a:solidFill>
                  <a:srgbClr val="C00000"/>
                </a:solidFill>
              </a:rPr>
              <a:t>，</a:t>
            </a:r>
            <a:r>
              <a:rPr lang="zh-CN" altLang="en-US" sz="4400" u="sng">
                <a:solidFill>
                  <a:srgbClr val="C00000"/>
                </a:solidFill>
              </a:rPr>
              <a:t>蔑视地面</a:t>
            </a:r>
            <a:r>
              <a:rPr lang="zh-CN" altLang="en-US" sz="4400">
                <a:solidFill>
                  <a:srgbClr val="C00000"/>
                </a:solidFill>
              </a:rPr>
              <a:t>，都</a:t>
            </a:r>
            <a:r>
              <a:rPr lang="zh-CN" altLang="en-US" sz="4400" u="sng">
                <a:solidFill>
                  <a:srgbClr val="C00000"/>
                </a:solidFill>
              </a:rPr>
              <a:t>向往理想的世界</a:t>
            </a:r>
            <a:r>
              <a:rPr lang="zh-CN" altLang="en-US" sz="4400">
                <a:solidFill>
                  <a:srgbClr val="C00000"/>
                </a:solidFill>
              </a:rPr>
              <a:t>。所</a:t>
            </a:r>
            <a:r>
              <a:rPr lang="zh-CN" altLang="en-US" sz="4400">
                <a:solidFill>
                  <a:srgbClr val="7030A0"/>
                </a:solidFill>
              </a:rPr>
              <a:t>不同</a:t>
            </a:r>
            <a:r>
              <a:rPr lang="zh-CN" altLang="en-US" sz="4400">
                <a:solidFill>
                  <a:srgbClr val="C00000"/>
                </a:solidFill>
              </a:rPr>
              <a:t>的只是</a:t>
            </a:r>
            <a:r>
              <a:rPr lang="zh-CN" altLang="en-US" sz="4400">
                <a:solidFill>
                  <a:srgbClr val="7030A0"/>
                </a:solidFill>
              </a:rPr>
              <a:t>诗人痛苦地感到了理想与现实间的巨大差距</a:t>
            </a:r>
            <a:r>
              <a:rPr lang="zh-CN" altLang="en-US" sz="4400">
                <a:solidFill>
                  <a:srgbClr val="C00000"/>
                </a:solidFill>
              </a:rPr>
              <a:t>，而这个差距对云雀是不存在的。诗人虽然痛苦，</a:t>
            </a:r>
            <a:r>
              <a:rPr lang="zh-CN" altLang="en-US" sz="4400">
                <a:solidFill>
                  <a:srgbClr val="0070C0"/>
                </a:solidFill>
              </a:rPr>
              <a:t>但仍以积极的态度却化解感伤</a:t>
            </a:r>
            <a:r>
              <a:rPr lang="zh-CN" altLang="en-US" sz="4400">
                <a:solidFill>
                  <a:srgbClr val="C00000"/>
                </a:solidFill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980440"/>
          </a:xfrm>
        </p:spPr>
        <p:txBody>
          <a:bodyPr/>
          <a:lstStyle/>
          <a:p>
            <a:r>
              <a:rPr sz="4400">
                <a:sym typeface="+mn-ea"/>
              </a:rPr>
              <a:t>小结：</a:t>
            </a:r>
            <a:br>
              <a:rPr lang="zh-CN" altLang="en-US" sz="4400"/>
            </a:b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77290"/>
            <a:ext cx="10852150" cy="51638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>
                <a:solidFill>
                  <a:srgbClr val="C00000"/>
                </a:solidFill>
              </a:rPr>
              <a:t>     </a:t>
            </a:r>
            <a:r>
              <a:rPr lang="zh-CN" altLang="en-US" sz="3200">
                <a:solidFill>
                  <a:srgbClr val="C00000"/>
                </a:solidFill>
              </a:rPr>
              <a:t>《致云雀》全诗无一处不写云雀，同时，</a:t>
            </a:r>
            <a:r>
              <a:rPr lang="zh-CN" altLang="en-US" sz="3200">
                <a:solidFill>
                  <a:srgbClr val="0070C0"/>
                </a:solidFill>
              </a:rPr>
              <a:t>无一处不有雪莱的自我</a:t>
            </a:r>
            <a:r>
              <a:rPr lang="zh-CN" altLang="en-US" sz="3200">
                <a:solidFill>
                  <a:srgbClr val="C00000"/>
                </a:solidFill>
              </a:rPr>
              <a:t>，</a:t>
            </a:r>
            <a:r>
              <a:rPr lang="zh-CN" altLang="en-US" sz="3200">
                <a:solidFill>
                  <a:srgbClr val="0070C0"/>
                </a:solidFill>
              </a:rPr>
              <a:t>是诗人理想化的自我写照</a:t>
            </a:r>
            <a:r>
              <a:rPr lang="zh-CN" altLang="en-US" sz="3200">
                <a:solidFill>
                  <a:srgbClr val="C00000"/>
                </a:solidFill>
              </a:rPr>
              <a:t>。如丹麦著名文学评论家乔治布朗兑斯所说，雪莱的自我大到足以拥抱全宇宙。</a:t>
            </a:r>
          </a:p>
          <a:p>
            <a:pPr marL="0" indent="0">
              <a:buNone/>
            </a:pPr>
            <a:r>
              <a:rPr lang="en-US" altLang="zh-CN" sz="3200">
                <a:solidFill>
                  <a:srgbClr val="C00000"/>
                </a:solidFill>
              </a:rPr>
              <a:t>     </a:t>
            </a:r>
            <a:r>
              <a:rPr lang="zh-CN" altLang="en-US" sz="3200">
                <a:solidFill>
                  <a:srgbClr val="C00000"/>
                </a:solidFill>
              </a:rPr>
              <a:t>美好思想感情和杰出艺术形式使《致云雀》成为英国诗歌中的珍品，读后令人</a:t>
            </a:r>
            <a:r>
              <a:rPr lang="zh-CN" altLang="en-US" sz="3200">
                <a:solidFill>
                  <a:srgbClr val="7030A0"/>
                </a:solidFill>
              </a:rPr>
              <a:t>感受到欧洲民族革命时期的可喜形势，争取自由解放的乐观主义精神，从而对人民光明的前景增强了无穷的信心。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12115"/>
            <a:ext cx="10852150" cy="59289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【教学目标】</a:t>
            </a:r>
          </a:p>
          <a:p>
            <a:pPr marL="0" indent="0">
              <a:buNone/>
            </a:pPr>
            <a:r>
              <a:rPr lang="zh-CN" altLang="en-US" sz="2800"/>
              <a:t>1.把握云雀的象征意义，理解诗人对光明的向往和对理想的追求。</a:t>
            </a:r>
          </a:p>
          <a:p>
            <a:pPr marL="0" indent="0">
              <a:buNone/>
            </a:pPr>
            <a:r>
              <a:rPr lang="zh-CN" altLang="en-US" sz="2800"/>
              <a:t>2.分析文中比喻、对比等修辞手法的表达效果、了解本文采用的浪漫主义表现手法</a:t>
            </a:r>
          </a:p>
          <a:p>
            <a:pPr marL="0" indent="0">
              <a:buNone/>
            </a:pPr>
            <a:r>
              <a:rPr lang="zh-CN" altLang="en-US" sz="2800"/>
              <a:t>的内涵以及表达效果。</a:t>
            </a:r>
          </a:p>
          <a:p>
            <a:pPr marL="0" indent="0">
              <a:buNone/>
            </a:pPr>
            <a:r>
              <a:rPr lang="zh-CN" altLang="en-US" sz="2800"/>
              <a:t>3.理解本诗起承转合、前后呼应、环环相扣等在结构安排上的特点。</a:t>
            </a: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【教学重点和难点】</a:t>
            </a:r>
          </a:p>
          <a:p>
            <a:pPr marL="0" indent="0">
              <a:buNone/>
            </a:pPr>
            <a:r>
              <a:rPr lang="zh-CN" altLang="en-US" sz="2800"/>
              <a:t>云雀的象征意义和本诗的结构特点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2801620" y="50165"/>
            <a:ext cx="7601585" cy="6757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15800" y="10642600"/>
            <a:ext cx="304800" cy="2159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694055"/>
            <a:ext cx="7153910" cy="594804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2000"/>
              <a:t>      </a:t>
            </a:r>
            <a:r>
              <a:rPr lang="zh-CN" altLang="en-US" sz="2000" b="1">
                <a:solidFill>
                  <a:srgbClr val="FF0000"/>
                </a:solidFill>
              </a:rPr>
              <a:t>珀西·比希·雪莱</a:t>
            </a:r>
            <a:r>
              <a:rPr lang="zh-CN" altLang="en-US" sz="2000"/>
              <a:t>(英文原名:Percy Bysshe Shelley，公元1792年8月4日-公元1822年7月8日)，英国浪漫主义民主诗人、作家，第一位</a:t>
            </a:r>
            <a:r>
              <a:rPr lang="zh-CN" altLang="en-US" sz="2000" b="1">
                <a:solidFill>
                  <a:srgbClr val="FF0000"/>
                </a:solidFill>
              </a:rPr>
              <a:t>社会主义诗人、小说家、哲学家、散文随笔和政论作家、改革家、柏拉图主义者和理想主义者</a:t>
            </a:r>
            <a:r>
              <a:rPr lang="zh-CN" altLang="en-US" sz="2000"/>
              <a:t>，</a:t>
            </a:r>
            <a:r>
              <a:rPr lang="zh-CN" altLang="en-US" sz="2000" b="1">
                <a:solidFill>
                  <a:srgbClr val="7030A0"/>
                </a:solidFill>
              </a:rPr>
              <a:t>受空想社会主义思想影响颇深</a:t>
            </a:r>
            <a:r>
              <a:rPr lang="zh-CN" altLang="en-US" sz="2000"/>
              <a:t> 。</a:t>
            </a:r>
          </a:p>
          <a:p>
            <a:pPr marL="0" indent="0">
              <a:buNone/>
            </a:pPr>
            <a:r>
              <a:rPr lang="en-US" altLang="zh-CN" sz="2000"/>
              <a:t>      </a:t>
            </a:r>
            <a:r>
              <a:rPr lang="zh-CN" altLang="en-US" sz="2000"/>
              <a:t>雪莱生于</a:t>
            </a:r>
            <a:r>
              <a:rPr lang="zh-CN" altLang="en-US" sz="2000">
                <a:solidFill>
                  <a:srgbClr val="7030A0"/>
                </a:solidFill>
              </a:rPr>
              <a:t>英格兰</a:t>
            </a:r>
            <a:r>
              <a:rPr lang="zh-CN" altLang="en-US" sz="2000"/>
              <a:t>萨塞克斯郡霍舍姆附近的沃恩汉，12岁进入</a:t>
            </a:r>
            <a:r>
              <a:rPr lang="zh-CN" altLang="en-US" sz="2000">
                <a:solidFill>
                  <a:srgbClr val="7030A0"/>
                </a:solidFill>
              </a:rPr>
              <a:t>伊顿公学</a:t>
            </a:r>
            <a:r>
              <a:rPr lang="zh-CN" altLang="en-US" sz="2000"/>
              <a:t>;1810年进入</a:t>
            </a:r>
            <a:r>
              <a:rPr lang="zh-CN" altLang="en-US" sz="2000">
                <a:solidFill>
                  <a:srgbClr val="7030A0"/>
                </a:solidFill>
              </a:rPr>
              <a:t>牛津大学</a:t>
            </a:r>
            <a:r>
              <a:rPr lang="zh-CN" altLang="en-US" sz="2000"/>
              <a:t>;1811年3月25日由于散发《无神论的必然》，入学不足一年就被牛津大学开除;1813年11月完成叙事长诗《麦布女王》;1818年至1819年完成了两部重要的长诗《解放了的普罗米修斯》和《倩契》，以及《西风颂》;</a:t>
            </a:r>
            <a:r>
              <a:rPr lang="zh-CN" altLang="en-US" sz="2000">
                <a:solidFill>
                  <a:srgbClr val="7030A0"/>
                </a:solidFill>
              </a:rPr>
              <a:t>1822年7月8日逝世</a:t>
            </a:r>
            <a:r>
              <a:rPr lang="zh-CN" altLang="en-US" sz="2000"/>
              <a:t>。</a:t>
            </a:r>
          </a:p>
          <a:p>
            <a:pPr marL="0" indent="0">
              <a:buNone/>
            </a:pPr>
            <a:r>
              <a:rPr lang="en-US" altLang="zh-CN" sz="2000"/>
              <a:t>      </a:t>
            </a:r>
            <a:r>
              <a:rPr lang="zh-CN" altLang="en-US" sz="2000"/>
              <a:t>雪莱是英国文学史上有才华的抒情诗人之一，被誉为"</a:t>
            </a:r>
            <a:r>
              <a:rPr lang="zh-CN" altLang="en-US" sz="2000" b="1">
                <a:solidFill>
                  <a:srgbClr val="FF0000"/>
                </a:solidFill>
              </a:rPr>
              <a:t>诗人中的诗人</a:t>
            </a:r>
            <a:r>
              <a:rPr lang="zh-CN" altLang="en-US" sz="2000"/>
              <a:t>" ，与</a:t>
            </a:r>
            <a:r>
              <a:rPr lang="zh-CN" altLang="en-US" sz="2000">
                <a:solidFill>
                  <a:srgbClr val="FF0000"/>
                </a:solidFill>
              </a:rPr>
              <a:t>乔治·戈登·拜伦</a:t>
            </a:r>
            <a:r>
              <a:rPr lang="zh-CN" altLang="en-US" sz="2000"/>
              <a:t>并称为英国浪漫主义诗歌的</a:t>
            </a:r>
            <a:r>
              <a:rPr lang="zh-CN" altLang="en-US" sz="2000">
                <a:solidFill>
                  <a:srgbClr val="FF0000"/>
                </a:solidFill>
              </a:rPr>
              <a:t>"双子星座"</a:t>
            </a:r>
            <a:r>
              <a:rPr lang="zh-CN" altLang="en-US" sz="2000"/>
              <a:t> 。</a:t>
            </a: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8118475" y="963295"/>
            <a:ext cx="3737610" cy="4683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69925" y="182880"/>
            <a:ext cx="10852150" cy="419735"/>
          </a:xfrm>
        </p:spPr>
        <p:txBody>
          <a:bodyPr/>
          <a:lstStyle/>
          <a:p>
            <a:r>
              <a:rPr sz="2800">
                <a:sym typeface="+mn-ea"/>
              </a:rPr>
              <a:t>走进作者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886460"/>
            <a:ext cx="10852150" cy="54546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       </a:t>
            </a:r>
            <a:r>
              <a:rPr lang="zh-CN" altLang="en-US" sz="2800"/>
              <a:t>雪莱于1822年7月8日在海上遭遇风暴去世，不满30周岁。他的墓志铭是引自莎士比亚《暴风雨》中的句子：</a:t>
            </a:r>
            <a:r>
              <a:rPr lang="zh-CN" altLang="en-US" sz="2800">
                <a:solidFill>
                  <a:srgbClr val="FF0000"/>
                </a:solidFill>
              </a:rPr>
              <a:t>他并没有消失什么，不过感受了一次海水的变幻，成了富丽珍奇的瑰宝</a:t>
            </a:r>
            <a:r>
              <a:rPr lang="zh-CN" altLang="en-US" sz="2800"/>
              <a:t>。恩格斯称他是</a:t>
            </a:r>
            <a:r>
              <a:rPr lang="zh-CN" altLang="en-US" sz="2800">
                <a:solidFill>
                  <a:srgbClr val="FF0000"/>
                </a:solidFill>
              </a:rPr>
              <a:t>“天才的预言家”</a:t>
            </a:r>
            <a:r>
              <a:rPr lang="zh-CN" altLang="en-US" sz="2800"/>
              <a:t>，此外，雪莱还被誉为“诗人中的诗人”。他最著名的作品是</a:t>
            </a:r>
            <a:r>
              <a:rPr lang="zh-CN" altLang="en-US" sz="2800">
                <a:solidFill>
                  <a:srgbClr val="FF0000"/>
                </a:solidFill>
              </a:rPr>
              <a:t>《西风颂》《解放了的普罗米修斯》和《致云雀》</a:t>
            </a:r>
            <a:r>
              <a:rPr lang="zh-CN" altLang="en-US" sz="2800"/>
              <a:t>。雪莱的诗歌</a:t>
            </a:r>
            <a:r>
              <a:rPr lang="zh-CN" altLang="en-US" sz="2800" b="1">
                <a:solidFill>
                  <a:srgbClr val="7030A0"/>
                </a:solidFill>
              </a:rPr>
              <a:t>象征意义</a:t>
            </a:r>
            <a:r>
              <a:rPr lang="zh-CN" altLang="en-US" sz="2800"/>
              <a:t>很强，</a:t>
            </a:r>
            <a:r>
              <a:rPr lang="zh-CN" altLang="en-US" sz="2800">
                <a:solidFill>
                  <a:srgbClr val="7030A0"/>
                </a:solidFill>
              </a:rPr>
              <a:t>常通过描写大自然的力量以寄托自己对光明、自由的追求</a:t>
            </a:r>
            <a:r>
              <a:rPr lang="zh-CN" altLang="en-US" sz="2800"/>
              <a:t>。雪莱作品中的</a:t>
            </a:r>
            <a:r>
              <a:rPr lang="zh-CN" altLang="en-US" sz="2800">
                <a:solidFill>
                  <a:srgbClr val="7030A0"/>
                </a:solidFill>
              </a:rPr>
              <a:t>幻想性</a:t>
            </a:r>
            <a:r>
              <a:rPr lang="zh-CN" altLang="en-US" sz="2800"/>
              <a:t>、描写大自然的</a:t>
            </a:r>
            <a:r>
              <a:rPr lang="zh-CN" altLang="en-US" sz="2800">
                <a:solidFill>
                  <a:srgbClr val="7030A0"/>
                </a:solidFill>
              </a:rPr>
              <a:t>自由手法</a:t>
            </a:r>
            <a:r>
              <a:rPr lang="zh-CN" altLang="en-US" sz="2800"/>
              <a:t>、奇妙无穷的</a:t>
            </a:r>
            <a:r>
              <a:rPr lang="zh-CN" altLang="en-US" sz="2800">
                <a:solidFill>
                  <a:srgbClr val="7030A0"/>
                </a:solidFill>
              </a:rPr>
              <a:t>比喻</a:t>
            </a:r>
            <a:r>
              <a:rPr lang="zh-CN" altLang="en-US" sz="2800"/>
              <a:t>与</a:t>
            </a:r>
            <a:r>
              <a:rPr lang="zh-CN" altLang="en-US" sz="2800">
                <a:solidFill>
                  <a:srgbClr val="7030A0"/>
                </a:solidFill>
              </a:rPr>
              <a:t>语言的音乐性</a:t>
            </a:r>
            <a:r>
              <a:rPr lang="zh-CN" altLang="en-US" sz="2800"/>
              <a:t>，构成了雪莱抒情诗</a:t>
            </a:r>
            <a:r>
              <a:rPr lang="zh-CN" altLang="en-US" sz="2800">
                <a:solidFill>
                  <a:srgbClr val="0070C0"/>
                </a:solidFill>
              </a:rPr>
              <a:t>复杂多变</a:t>
            </a:r>
            <a:r>
              <a:rPr lang="zh-CN" altLang="en-US" sz="2800"/>
              <a:t>的艺术风格。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sz="3200">
                <a:solidFill>
                  <a:schemeClr val="tx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写作背景：</a:t>
            </a:r>
            <a:br>
              <a:rPr lang="zh-CN" altLang="en-US" sz="3200">
                <a:solidFill>
                  <a:schemeClr val="tx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zh-CN" altLang="en-US" sz="3200">
              <a:solidFill>
                <a:schemeClr val="tx2">
                  <a:lumMod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en-US" altLang="zh-CN" sz="3200">
                <a:solidFill>
                  <a:schemeClr val="tx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</a:t>
            </a:r>
            <a:r>
              <a:rPr lang="zh-CN" altLang="en-US" sz="3200">
                <a:solidFill>
                  <a:schemeClr val="tx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诗人在写这首诗的时候，</a:t>
            </a:r>
            <a:r>
              <a:rPr lang="zh-CN" altLang="en-US" sz="32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黑暗恐怖</a:t>
            </a:r>
            <a:r>
              <a:rPr lang="zh-CN" altLang="en-US" sz="3200">
                <a:solidFill>
                  <a:schemeClr val="tx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正沉重地笼罩着整个</a:t>
            </a:r>
            <a:r>
              <a:rPr lang="zh-CN" altLang="en-US" sz="32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英国</a:t>
            </a:r>
            <a:r>
              <a:rPr lang="zh-CN" altLang="en-US" sz="3200">
                <a:solidFill>
                  <a:schemeClr val="tx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。大规模的“圈地运动”使百姓流离失所，大批工人流落街头，到处是弱肉强食；严重的经济危机使国家物价飞涨，工人工资骤降，人民生活贫困；愤怒的工人因此起来罢工，捣毁机器，游行请愿，然而这一切行动均遭到统治阶级的血腥镇压。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这种</a:t>
            </a:r>
            <a:r>
              <a:rPr lang="zh-CN" altLang="en-US" sz="320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黑暗暴政</a:t>
            </a:r>
            <a:r>
              <a:rPr lang="zh-CN" altLang="en-US" sz="32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几乎压得人透不过气来，因此人们对光明和幸福生活的渴盼非常迫切，而雪莱的这首诗，在一定程度上反映了当时人们的这一迫切愿望。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4820" y="443230"/>
            <a:ext cx="11057255" cy="560070"/>
          </a:xfrm>
          <a:ln>
            <a:solidFill>
              <a:schemeClr val="accent1"/>
            </a:solidFill>
          </a:ln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字音</a:t>
            </a:r>
            <a:b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55" y="1210310"/>
            <a:ext cx="11336655" cy="51308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飞禽（qín）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酣（hān）畅淋漓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雕琢（zhuó）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衷（zhōng）心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蔚（wèi）蓝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沐（mù）浴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犀（xī）利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婉（wǎn）转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洋溢（yì）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甘霖（lín）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闺（guī）阁（gé）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萤（yíng）火虫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晶莹（yíng）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摧（cuī）残花蕾（lěi）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醇（chún）酒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迸（bèng）涌（yǒng）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倦怠（dài）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自扰（rǎo）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真挚（zhì）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摈（bìn）弃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憎（zēng）恨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富饶（ráo）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炽（chì）热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释义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558228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酣畅淋漓：形容非常畅快、舒适。常指文章绘画，文艺作品感情饱满，笔意流畅，情感得到充分抒发。</a:t>
            </a:r>
          </a:p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霞蔚云蒸：比喻景物绚烂缛丽。</a:t>
            </a:r>
          </a:p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甘霖：形容久旱以后所下的对庄稼十分有利的雨。霖：连下几天的雨。</a:t>
            </a:r>
          </a:p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消融：雪原、冰川、海冰等形态上的雪、粒雪（nēvē）或冰的损耗。或指物体消失、融化。</a:t>
            </a:r>
          </a:p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闺阁：①内室小门，借指内室。②特指女子卧室。</a:t>
            </a:r>
          </a:p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荫蔽：①（枝叶）遮蔽；②隐蔽。</a:t>
            </a:r>
          </a:p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凯旋：战胜归来。</a:t>
            </a:r>
          </a:p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贫乏：贫穷；缺少；不丰富。</a:t>
            </a:r>
          </a:p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绝缘：跟外界或某一事物隔绝，不发生接触；隔绝电流，使不能通过。具有极高电阻的物质可以用来绝缘。</a:t>
            </a:r>
          </a:p>
          <a:p>
            <a:pPr marL="0" indent="0">
              <a:buNone/>
            </a:pPr>
            <a:r>
              <a:rPr lang="zh-CN" altLang="en-US" sz="1800" b="1">
                <a:solidFill>
                  <a:schemeClr val="tx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瞻前顾后：看看前面再看看后面。形容做事谨慎，考虑周密。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815" y="370205"/>
            <a:ext cx="6959600" cy="628269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2400"/>
              <a:t>      </a:t>
            </a:r>
            <a:r>
              <a:rPr lang="zh-CN" altLang="en-US" sz="2400" b="1">
                <a:solidFill>
                  <a:srgbClr val="C00000"/>
                </a:solidFill>
              </a:rPr>
              <a:t>云雀</a:t>
            </a:r>
            <a:r>
              <a:rPr lang="zh-CN" altLang="en-US" sz="2400"/>
              <a:t>（拉丁学名：Alauda arvensis）是百灵科，云雀属的一种鸟类，共有4个物种，是一类</a:t>
            </a:r>
            <a:r>
              <a:rPr lang="zh-CN" altLang="en-US" sz="2400">
                <a:solidFill>
                  <a:srgbClr val="C00000"/>
                </a:solidFill>
              </a:rPr>
              <a:t>鸣禽</a:t>
            </a:r>
            <a:r>
              <a:rPr lang="zh-CN" altLang="en-US" sz="2400"/>
              <a:t>。体型及羽色略似麻雀，雄性和雌性的相貌相似。背部花褐色和浅黄色，胸腹部白色至深棕色。外尾羽白色，尾巴棕色。后脑勺具羽冠，适应于地栖生活，腿、脚强健有力，后趾具1长而直的爪；跗跖后缘具盾状鳞；以植物种子、昆虫等为食，常集群活动；繁殖期雄鸟鸣啭洪亮动听，是鸣禽中少数能在飞行中歌唱的鸟类之一。求偶炫耀飞行复杂，能“悬停”于空中；在地面以草茎、根编碗状巢，每窝产卵3～5枚，孵化期10～12天。</a:t>
            </a:r>
            <a:r>
              <a:rPr lang="zh-CN" altLang="en-US" sz="2400">
                <a:solidFill>
                  <a:srgbClr val="C00000"/>
                </a:solidFill>
              </a:rPr>
              <a:t>生活在草原、荒漠、半荒漠等地。云雀是丹麦、法国的国鸟。</a:t>
            </a: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7709535" y="1505585"/>
            <a:ext cx="3950970" cy="39763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26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26"/>
  <p:tag name="KSO_WM_UNIT_COMPATIBLE" val="0"/>
  <p:tag name="KSO_WM_UNIT_DIAGRAM_ISNUMVISUAL" val="0"/>
  <p:tag name="KSO_WM_UNIT_DIAGRAM_ISREFERUNIT" val="0"/>
  <p:tag name="KSO_WM_UNIT_HIGHLIGHT" val="0"/>
  <p:tag name="KSO_WM_UNIT_ID" val="custom20202826_1*a*1"/>
  <p:tag name="KSO_WM_UNIT_INDEX" val="1"/>
  <p:tag name="KSO_WM_UNIT_ISCONTENTSTITLE" val="0"/>
  <p:tag name="KSO_WM_UNIT_LAYERLEVEL" val="1"/>
  <p:tag name="KSO_WM_UNIT_NOCLEAR" val="0"/>
  <p:tag name="KSO_WM_UNIT_PRESET_TEXT" val="小清新通用模板"/>
  <p:tag name="KSO_WM_UNIT_TYPE" val="a"/>
  <p:tag name="KSO_WM_UNIT_VALUE" val="10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ID" val="custom20202826_1"/>
  <p:tag name="KSO_WM_SLIDE_INDEX" val="1"/>
  <p:tag name="KSO_WM_SLIDE_ITEM_CNT" val="0"/>
  <p:tag name="KSO_WM_SLIDE_LAYOUT" val="a"/>
  <p:tag name="KSO_WM_SLIDE_LAYOUT_CNT" val="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26"/>
  <p:tag name="KSO_WM_TEMPLATE_MASTER_THUMB_INDEX" val="12"/>
  <p:tag name="KSO_WM_TEMPLATE_MASTER_TYPE" val="1"/>
  <p:tag name="KSO_WM_TEMPLATE_SUBCATEGORY" val="0"/>
  <p:tag name="KSO_WM_TEMPLATE_THUMBS_INDEX" val="1、4、7、8、9、10、11、12、13、14、15"/>
  <p:tag name="KSO_WM_UNIT_SHOW_EDIT_AREA_INDICATION" val="1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1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26"/>
</p:tagLst>
</file>

<file path=ppt/tags/tag22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20202826">
      <a:dk1>
        <a:srgbClr val="000000"/>
      </a:dk1>
      <a:lt1>
        <a:srgbClr val="FFFFFF"/>
      </a:lt1>
      <a:dk2>
        <a:srgbClr val="EDF7F4"/>
      </a:dk2>
      <a:lt2>
        <a:srgbClr val="FFFFFF"/>
      </a:lt2>
      <a:accent1>
        <a:srgbClr val="83B38C"/>
      </a:accent1>
      <a:accent2>
        <a:srgbClr val="93AF87"/>
      </a:accent2>
      <a:accent3>
        <a:srgbClr val="9FAB84"/>
      </a:accent3>
      <a:accent4>
        <a:srgbClr val="A6A681"/>
      </a:accent4>
      <a:accent5>
        <a:srgbClr val="AEA382"/>
      </a:accent5>
      <a:accent6>
        <a:srgbClr val="B19F85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82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5">
      <vt:lpstr>Arial</vt:lpstr>
      <vt:lpstr>微软雅黑</vt:lpstr>
      <vt:lpstr>Wingdings</vt:lpstr>
      <vt:lpstr>汉仪旗黑-85S</vt:lpstr>
      <vt:lpstr>Office 主题​​</vt:lpstr>
      <vt:lpstr>PowerPoint Presentation</vt:lpstr>
      <vt:lpstr>《致云雀》雪莱</vt:lpstr>
      <vt:lpstr>PowerPoint Presentation</vt:lpstr>
      <vt:lpstr>走进作者</vt:lpstr>
      <vt:lpstr>PowerPoint Presentation</vt:lpstr>
      <vt:lpstr>写作背景：</vt:lpstr>
      <vt:lpstr>字音</vt:lpstr>
      <vt:lpstr>释义</vt:lpstr>
      <vt:lpstr>PowerPoint Presentation</vt:lpstr>
      <vt:lpstr>PowerPoint Presentation</vt:lpstr>
      <vt:lpstr>多样朗读，感知文本</vt:lpstr>
      <vt:lpstr>反复诵读，品味形式之美：</vt:lpstr>
      <vt:lpstr>诗歌结构特点</vt:lpstr>
      <vt:lpstr>问题2：哪一小节能够涵盖主要内容呢？哪些小结是写的云雀的特点？哪些小结写的是云雀的歌声？</vt:lpstr>
      <vt:lpstr>问题3：结构这样安排，这样不是杂乱无章吗？</vt:lpstr>
      <vt:lpstr>PowerPoint Presentation</vt:lpstr>
      <vt:lpstr>赏表现手法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总结：</vt:lpstr>
      <vt:lpstr>云雀的象征意义</vt:lpstr>
      <vt:lpstr>PowerPoint Presentation</vt:lpstr>
      <vt:lpstr>问题6：诗歌的最后四个小节在全诗中有什么作用？</vt:lpstr>
      <vt:lpstr>问题7：有人说，《致云雀》中的云雀就是诗人自己的化身，请结合诗歌内容简要分析。</vt:lpstr>
      <vt:lpstr>PowerPoint Presentation</vt:lpstr>
      <vt:lpstr>小结：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2021-08-11T23:23:44.519</cp:lastPrinted>
  <dcterms:created xsi:type="dcterms:W3CDTF">2021-08-11T23:23:44Z</dcterms:created>
  <dcterms:modified xsi:type="dcterms:W3CDTF">2021-08-11T15:23:47Z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