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324" r:id="rId3"/>
    <p:sldId id="282" r:id="rId4"/>
    <p:sldId id="321" r:id="rId5"/>
    <p:sldId id="275" r:id="rId6"/>
    <p:sldId id="257" r:id="rId7"/>
    <p:sldId id="322" r:id="rId8"/>
    <p:sldId id="323" r:id="rId9"/>
    <p:sldId id="325" r:id="rId10"/>
    <p:sldId id="259" r:id="rId11"/>
    <p:sldId id="300" r:id="rId12"/>
    <p:sldId id="301" r:id="rId13"/>
    <p:sldId id="281" r:id="rId14"/>
    <p:sldId id="283" r:id="rId15"/>
    <p:sldId id="284" r:id="rId16"/>
    <p:sldId id="265" r:id="rId17"/>
    <p:sldId id="264" r:id="rId18"/>
    <p:sldId id="267" r:id="rId19"/>
    <p:sldId id="266" r:id="rId20"/>
    <p:sldId id="262" r:id="rId21"/>
    <p:sldId id="326" r:id="rId22"/>
    <p:sldId id="286" r:id="rId23"/>
    <p:sldId id="288" r:id="rId24"/>
    <p:sldId id="289" r:id="rId25"/>
    <p:sldId id="290" r:id="rId26"/>
    <p:sldId id="327" r:id="rId27"/>
    <p:sldId id="292" r:id="rId28"/>
    <p:sldId id="263" r:id="rId29"/>
  </p:sldIdLst>
  <p:sldSz cx="11518900" cy="6480175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-558" y="-96"/>
      </p:cViewPr>
      <p:guideLst>
        <p:guide orient="horz" pos="2041"/>
        <p:guide pos="36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79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2022/5/17</a:t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058859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32724" y="864000"/>
            <a:ext cx="9259087" cy="242872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/>
            </a:lvl1pPr>
          </a:lstStyle>
          <a:p>
            <a:pPr fontAlgn="auto"/>
            <a:r>
              <a:rPr lang="zh-CN" altLang="en-US" sz="5670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32724" y="3364158"/>
            <a:ext cx="9259087" cy="139124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pPr fontAlgn="auto"/>
            <a:r>
              <a:rPr lang="zh-CN" altLang="en-US" sz="2270" strike="noStrike" noProof="1"/>
              <a:t>单击此处编辑副标题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4866" y="731339"/>
            <a:ext cx="10368000" cy="5180599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z="151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51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25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32724" y="2347087"/>
            <a:ext cx="9259087" cy="962646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5670"/>
            </a:lvl1pPr>
          </a:lstStyle>
          <a:p>
            <a:pPr lvl="0" fontAlgn="auto"/>
            <a:r>
              <a:rPr lang="zh-CN" altLang="en-US" sz="5670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32724" y="3364158"/>
            <a:ext cx="9259087" cy="445606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270" spc="200"/>
            </a:lvl1pPr>
          </a:lstStyle>
          <a:p>
            <a:pPr lvl="0" fontAlgn="auto"/>
            <a:r>
              <a:rPr lang="zh-CN" altLang="en-US" sz="2270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866" y="574866"/>
            <a:ext cx="10364599" cy="666709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4866" y="1408252"/>
            <a:ext cx="10364599" cy="4496882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z="151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51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2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25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881071" y="3636284"/>
            <a:ext cx="7340598" cy="72453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55"/>
            </a:lvl1pPr>
          </a:lstStyle>
          <a:p>
            <a:pPr fontAlgn="auto"/>
            <a:r>
              <a:rPr lang="zh-CN" altLang="en-US" sz="4155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881071" y="4360819"/>
            <a:ext cx="7340598" cy="81978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7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3180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866" y="574866"/>
            <a:ext cx="10364599" cy="666709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4866" y="1418457"/>
            <a:ext cx="4891465" cy="4486677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z="151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51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2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8205" y="1418457"/>
            <a:ext cx="4891465" cy="4486677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z="151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51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25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866" y="574866"/>
            <a:ext cx="10364599" cy="666709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74866" y="1350425"/>
            <a:ext cx="5047937" cy="360567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9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 fontAlgn="auto"/>
            <a:r>
              <a:rPr lang="zh-CN" altLang="en-US" sz="189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4866" y="1751811"/>
            <a:ext cx="5047937" cy="4153323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z="151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51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2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5892047" y="1343366"/>
            <a:ext cx="5047937" cy="36056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9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 fontAlgn="auto"/>
            <a:r>
              <a:rPr lang="zh-CN" altLang="en-US" sz="1890" strike="noStrike" noProof="1" smtClean="0"/>
              <a:t>单击此处编辑文本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92047" y="1751811"/>
            <a:ext cx="5047937" cy="4153323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z="151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51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2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25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866" y="574866"/>
            <a:ext cx="10364599" cy="666709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4800" y="1469400"/>
            <a:ext cx="4944600" cy="43542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510"/>
            </a:lvl1pPr>
          </a:lstStyle>
          <a:p>
            <a:pPr lvl="0"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00378" y="1469480"/>
            <a:ext cx="4939087" cy="4354016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510"/>
            </a:lvl1pPr>
          </a:lstStyle>
          <a:p>
            <a:pPr lvl="0" fontAlgn="auto"/>
            <a:r>
              <a:rPr lang="zh-CN" altLang="en-US" sz="1510" strike="noStrike" noProof="1" smtClean="0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670677" y="864000"/>
            <a:ext cx="986457" cy="47520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645"/>
            </a:lvl1pPr>
          </a:lstStyle>
          <a:p>
            <a:pPr lvl="0" fontAlgn="auto"/>
            <a:r>
              <a:rPr lang="zh-CN" altLang="en-US" sz="2645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4000" y="864000"/>
            <a:ext cx="8663811" cy="4752000"/>
          </a:xfrm>
        </p:spPr>
        <p:txBody>
          <a:bodyPr vert="eaVert" lIns="46800" tIns="46800" rIns="46800" bIns="46800"/>
          <a:lstStyle>
            <a:lvl1pPr marL="215900" indent="-215900">
              <a:spcAft>
                <a:spcPts val="1000"/>
              </a:spcAft>
              <a:defRPr spc="300"/>
            </a:lvl1pPr>
            <a:lvl2pPr marL="647700" indent="-215900">
              <a:defRPr spc="300"/>
            </a:lvl2pPr>
            <a:lvl3pPr marL="1080135" indent="-215900">
              <a:defRPr spc="300"/>
            </a:lvl3pPr>
            <a:lvl4pPr marL="1511935" indent="-215900">
              <a:defRPr spc="300"/>
            </a:lvl4pPr>
            <a:lvl5pPr marL="1943735" indent="-215900">
              <a:defRPr spc="3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z="1510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51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25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25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4770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9437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397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2022&#26032;&#39640;&#32771;&#35821;&#25991;&#32771;&#21069;50&#39033;&#23545;&#29031;&#33258;&#26597;&#34920;.docx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10.jpeg"/><Relationship Id="rId5" Type="http://schemas.openxmlformats.org/officeDocument/2006/relationships/tags" Target="../tags/tag14.xml"/><Relationship Id="rId10" Type="http://schemas.openxmlformats.org/officeDocument/2006/relationships/image" Target="../media/image9.jpeg"/><Relationship Id="rId4" Type="http://schemas.openxmlformats.org/officeDocument/2006/relationships/tags" Target="../tags/tag13.xml"/><Relationship Id="rId9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4343"/>
          <p:cNvSpPr/>
          <p:nvPr/>
        </p:nvSpPr>
        <p:spPr>
          <a:xfrm>
            <a:off x="1114425" y="1971675"/>
            <a:ext cx="9485313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勤恳刷题很重要，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自查自纠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hlinkClick r:id="rId3" action="ppaction://hlinkfile"/>
              </a:rPr>
              <a:t>2022新高考语文考前50项对照自查表</a:t>
            </a:r>
          </a:p>
        </p:txBody>
      </p:sp>
      <p:sp>
        <p:nvSpPr>
          <p:cNvPr id="14338" name="矩形 14344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39" name="矩形 14345"/>
          <p:cNvSpPr/>
          <p:nvPr/>
        </p:nvSpPr>
        <p:spPr>
          <a:xfrm>
            <a:off x="1362075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40" name="矩形 14346"/>
          <p:cNvSpPr/>
          <p:nvPr/>
        </p:nvSpPr>
        <p:spPr>
          <a:xfrm>
            <a:off x="1417638" y="942975"/>
            <a:ext cx="799306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二、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对学生而言，考前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5368"/>
          <p:cNvSpPr/>
          <p:nvPr/>
        </p:nvSpPr>
        <p:spPr>
          <a:xfrm>
            <a:off x="1114425" y="1971675"/>
            <a:ext cx="9485313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勤恳刷题很重要，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自查自纠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</a:p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识记考点很重要，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连点成图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2" name="矩形 15371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3" name="矩形 15372"/>
          <p:cNvSpPr/>
          <p:nvPr/>
        </p:nvSpPr>
        <p:spPr>
          <a:xfrm>
            <a:off x="1362075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4" name="矩形 15373"/>
          <p:cNvSpPr/>
          <p:nvPr/>
        </p:nvSpPr>
        <p:spPr>
          <a:xfrm>
            <a:off x="1417638" y="942975"/>
            <a:ext cx="799306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二、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对学生而言，考前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天，什么更重要？</a:t>
            </a:r>
          </a:p>
        </p:txBody>
      </p:sp>
      <p:pic>
        <p:nvPicPr>
          <p:cNvPr id="3" name="图片 2" descr="微信图片_202205091702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6163945" y="2586990"/>
            <a:ext cx="3336925" cy="44500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6388"/>
          <p:cNvSpPr/>
          <p:nvPr/>
        </p:nvSpPr>
        <p:spPr>
          <a:xfrm>
            <a:off x="1114425" y="1971675"/>
            <a:ext cx="9485313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勤恳刷题很重要，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自查自纠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</a:p>
          <a:p>
            <a:pPr marL="1073150" indent="-1073150">
              <a:lnSpc>
                <a:spcPct val="130000"/>
              </a:lnSpc>
            </a:pPr>
            <a:r>
              <a: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识记考点很重要，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连点成图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073150" indent="-1073150">
              <a:lnSpc>
                <a:spcPct val="130000"/>
              </a:lnSpc>
            </a:pPr>
            <a:r>
              <a: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干劲十足很重要，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心态平稳</a:t>
            </a:r>
            <a:r>
              <a:rPr 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86" name="矩形 16392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87" name="矩形 16393"/>
          <p:cNvSpPr/>
          <p:nvPr/>
        </p:nvSpPr>
        <p:spPr>
          <a:xfrm>
            <a:off x="1362075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88" name="矩形 16394"/>
          <p:cNvSpPr/>
          <p:nvPr/>
        </p:nvSpPr>
        <p:spPr>
          <a:xfrm>
            <a:off x="1417638" y="942975"/>
            <a:ext cx="799306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二、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对学生而言，考前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8437"/>
          <p:cNvSpPr/>
          <p:nvPr/>
        </p:nvSpPr>
        <p:spPr>
          <a:xfrm>
            <a:off x="1484313" y="1889125"/>
            <a:ext cx="8135937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4" name="矩形 18440"/>
          <p:cNvSpPr/>
          <p:nvPr/>
        </p:nvSpPr>
        <p:spPr>
          <a:xfrm>
            <a:off x="1584325" y="1955800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5" name="矩形 18435"/>
          <p:cNvSpPr/>
          <p:nvPr/>
        </p:nvSpPr>
        <p:spPr>
          <a:xfrm>
            <a:off x="1606550" y="2008188"/>
            <a:ext cx="8482013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三、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对师生来说，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天备考，怎么做最重要？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552450" y="1039813"/>
          <a:ext cx="10368280" cy="5022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035"/>
                <a:gridCol w="1296035"/>
                <a:gridCol w="1296035"/>
                <a:gridCol w="1296035"/>
                <a:gridCol w="1296035"/>
                <a:gridCol w="1296035"/>
                <a:gridCol w="1296035"/>
                <a:gridCol w="1296035"/>
              </a:tblGrid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星期日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星期一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星期二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星期三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星期四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星期五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星期六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第一周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5.14</a:t>
                      </a:r>
                    </a:p>
                  </a:txBody>
                  <a:tcPr marL="86400" marR="86400" marT="43200" marB="43200" anchor="ctr"/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可利用时间</a:t>
                      </a:r>
                    </a:p>
                  </a:txBody>
                  <a:tcPr marL="86400" marR="86400" marT="43200" marB="43200" anchor="ctr"/>
                </a:tc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晨读</a:t>
                      </a:r>
                      <a:r>
                        <a:rPr lang="en-US" altLang="zh-CN" sz="1700"/>
                        <a:t>2</a:t>
                      </a:r>
                      <a:r>
                        <a:rPr lang="zh-CN" altLang="en-US" sz="1700"/>
                        <a:t>节、课堂</a:t>
                      </a:r>
                      <a:r>
                        <a:rPr lang="en-US" altLang="zh-CN" sz="1700"/>
                        <a:t>8</a:t>
                      </a:r>
                      <a:r>
                        <a:rPr lang="zh-CN" altLang="en-US" sz="1700"/>
                        <a:t>节、课后练习</a:t>
                      </a:r>
                      <a:r>
                        <a:rPr lang="en-US" altLang="zh-CN" sz="1700"/>
                        <a:t>30</a:t>
                      </a:r>
                      <a:r>
                        <a:rPr lang="zh-CN" altLang="en-US" sz="1700"/>
                        <a:t>分钟</a:t>
                      </a:r>
                      <a:r>
                        <a:rPr lang="en-US" altLang="zh-CN" sz="1700"/>
                        <a:t>*6</a:t>
                      </a:r>
                      <a:r>
                        <a:rPr lang="zh-CN" altLang="en-US" sz="1700"/>
                        <a:t>、学生个性化复习时间、答疑时间</a:t>
                      </a:r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第二周</a:t>
                      </a:r>
                      <a:endParaRPr lang="en-US" altLang="zh-CN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5.21</a:t>
                      </a:r>
                    </a:p>
                  </a:txBody>
                  <a:tcPr marL="86400" marR="86400" marT="43200" marB="43200" anchor="ctr"/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可利用时间</a:t>
                      </a:r>
                      <a:endParaRPr lang="zh-CN" altLang="en-US" sz="1700"/>
                    </a:p>
                  </a:txBody>
                  <a:tcPr marL="86400" marR="86400" marT="43200" marB="43200" anchor="ctr"/>
                </a:tc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晨读</a:t>
                      </a:r>
                      <a:r>
                        <a:rPr lang="en-US" altLang="zh-CN" sz="1700">
                          <a:sym typeface="+mn-ea"/>
                        </a:rPr>
                        <a:t>2</a:t>
                      </a:r>
                      <a:r>
                        <a:rPr lang="zh-CN" altLang="en-US" sz="1700">
                          <a:sym typeface="+mn-ea"/>
                        </a:rPr>
                        <a:t>节、课堂</a:t>
                      </a:r>
                      <a:r>
                        <a:rPr lang="en-US" altLang="zh-CN" sz="1700">
                          <a:sym typeface="+mn-ea"/>
                        </a:rPr>
                        <a:t>8</a:t>
                      </a:r>
                      <a:r>
                        <a:rPr lang="zh-CN" altLang="en-US" sz="1700">
                          <a:sym typeface="+mn-ea"/>
                        </a:rPr>
                        <a:t>节、课后练习</a:t>
                      </a:r>
                      <a:r>
                        <a:rPr lang="en-US" altLang="zh-CN" sz="1700">
                          <a:sym typeface="+mn-ea"/>
                        </a:rPr>
                        <a:t>30</a:t>
                      </a:r>
                      <a:r>
                        <a:rPr lang="zh-CN" altLang="en-US" sz="1700">
                          <a:sym typeface="+mn-ea"/>
                        </a:rPr>
                        <a:t>分钟</a:t>
                      </a:r>
                      <a:r>
                        <a:rPr lang="en-US" altLang="zh-CN" sz="1700">
                          <a:sym typeface="+mn-ea"/>
                        </a:rPr>
                        <a:t>*7</a:t>
                      </a:r>
                      <a:r>
                        <a:rPr lang="zh-CN" altLang="en-US" sz="1700">
                          <a:sym typeface="+mn-ea"/>
                        </a:rPr>
                        <a:t>、学生个性化复习时间、答疑时间</a:t>
                      </a: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第三周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5.24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5.25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5.28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可利用时间</a:t>
                      </a:r>
                      <a:endParaRPr lang="zh-CN" altLang="en-US" sz="1700"/>
                    </a:p>
                  </a:txBody>
                  <a:tcPr marL="86400" marR="86400" marT="43200" marB="43200" anchor="ctr"/>
                </a:tc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晨读</a:t>
                      </a:r>
                      <a:r>
                        <a:rPr lang="en-US" altLang="zh-CN" sz="1700">
                          <a:sym typeface="+mn-ea"/>
                        </a:rPr>
                        <a:t>2</a:t>
                      </a:r>
                      <a:r>
                        <a:rPr lang="zh-CN" altLang="en-US" sz="1700">
                          <a:sym typeface="+mn-ea"/>
                        </a:rPr>
                        <a:t>节、课堂</a:t>
                      </a:r>
                      <a:r>
                        <a:rPr lang="en-US" altLang="zh-CN" sz="1700">
                          <a:sym typeface="+mn-ea"/>
                        </a:rPr>
                        <a:t>5</a:t>
                      </a:r>
                      <a:r>
                        <a:rPr lang="zh-CN" altLang="en-US" sz="1700">
                          <a:sym typeface="+mn-ea"/>
                        </a:rPr>
                        <a:t>节、课后练习</a:t>
                      </a:r>
                      <a:r>
                        <a:rPr lang="en-US" altLang="zh-CN" sz="1700">
                          <a:sym typeface="+mn-ea"/>
                        </a:rPr>
                        <a:t>30</a:t>
                      </a:r>
                      <a:r>
                        <a:rPr lang="zh-CN" altLang="en-US" sz="1700">
                          <a:sym typeface="+mn-ea"/>
                        </a:rPr>
                        <a:t>分钟</a:t>
                      </a:r>
                      <a:r>
                        <a:rPr lang="en-US" altLang="zh-CN" sz="1700">
                          <a:sym typeface="+mn-ea"/>
                        </a:rPr>
                        <a:t>*6</a:t>
                      </a:r>
                      <a:r>
                        <a:rPr lang="zh-CN" altLang="en-US" sz="1700">
                          <a:sym typeface="+mn-ea"/>
                        </a:rPr>
                        <a:t>、学生个性化复习时间、答疑时间</a:t>
                      </a:r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第四周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5.30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5.31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6.1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6.4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可利用时间</a:t>
                      </a: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晨读</a:t>
                      </a:r>
                      <a:r>
                        <a:rPr lang="en-US" altLang="zh-CN" sz="1700">
                          <a:sym typeface="+mn-ea"/>
                        </a:rPr>
                        <a:t>2</a:t>
                      </a:r>
                      <a:r>
                        <a:rPr lang="zh-CN" altLang="en-US" sz="1700">
                          <a:sym typeface="+mn-ea"/>
                        </a:rPr>
                        <a:t>节、课堂</a:t>
                      </a:r>
                      <a:r>
                        <a:rPr lang="en-US" altLang="zh-CN" sz="1700">
                          <a:sym typeface="+mn-ea"/>
                        </a:rPr>
                        <a:t>3</a:t>
                      </a:r>
                      <a:r>
                        <a:rPr lang="zh-CN" altLang="en-US" sz="1700">
                          <a:sym typeface="+mn-ea"/>
                        </a:rPr>
                        <a:t>节、学生个性化复习时间、答疑时间</a:t>
                      </a: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考试周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</a:tr>
              <a:tr h="4057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可利用时间</a:t>
                      </a: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考前一课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从容应战，高考大捷！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总计</a:t>
                      </a:r>
                    </a:p>
                  </a:txBody>
                  <a:tcPr marL="86400" marR="86400" marT="43200" marB="4320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晨读</a:t>
                      </a:r>
                      <a:r>
                        <a:rPr lang="en-US" altLang="zh-CN" sz="1700">
                          <a:solidFill>
                            <a:schemeClr val="bg1"/>
                          </a:solidFill>
                          <a:sym typeface="+mn-ea"/>
                        </a:rPr>
                        <a:t>8</a:t>
                      </a: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节、课堂</a:t>
                      </a:r>
                      <a:r>
                        <a:rPr lang="en-US" altLang="zh-CN" sz="1700">
                          <a:solidFill>
                            <a:schemeClr val="bg1"/>
                          </a:solidFill>
                          <a:sym typeface="+mn-ea"/>
                        </a:rPr>
                        <a:t>24</a:t>
                      </a: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节、课后练习</a:t>
                      </a:r>
                      <a:r>
                        <a:rPr lang="en-US" altLang="zh-CN" sz="1700">
                          <a:solidFill>
                            <a:schemeClr val="bg1"/>
                          </a:solidFill>
                          <a:sym typeface="+mn-ea"/>
                        </a:rPr>
                        <a:t>30</a:t>
                      </a: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分钟</a:t>
                      </a:r>
                      <a:r>
                        <a:rPr lang="en-US" altLang="zh-CN" sz="1700">
                          <a:solidFill>
                            <a:schemeClr val="bg1"/>
                          </a:solidFill>
                          <a:sym typeface="+mn-ea"/>
                        </a:rPr>
                        <a:t>*19</a:t>
                      </a: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、学生个性化复习时间若干、答疑时间若干</a:t>
                      </a:r>
                    </a:p>
                  </a:txBody>
                  <a:tcPr marL="86400" marR="86400" marT="43200" marB="4320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569" name="矩形 19570"/>
          <p:cNvSpPr/>
          <p:nvPr/>
        </p:nvSpPr>
        <p:spPr>
          <a:xfrm>
            <a:off x="1304925" y="309563"/>
            <a:ext cx="5691188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（一）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步步为赢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久久为功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42913" y="825500"/>
          <a:ext cx="10683240" cy="5424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  <a:gridCol w="1335405"/>
                <a:gridCol w="1335405"/>
                <a:gridCol w="1335405"/>
                <a:gridCol w="1335405"/>
                <a:gridCol w="1335405"/>
                <a:gridCol w="1335405"/>
                <a:gridCol w="1335405"/>
              </a:tblGrid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星期日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星期一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星期二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星期三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星期四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星期五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星期六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5.14</a:t>
                      </a:r>
                    </a:p>
                  </a:txBody>
                  <a:tcPr marL="86400" marR="86400" marT="43200" marB="43200" anchor="ctr"/>
                </a:tc>
              </a:tr>
              <a:tr h="6045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700"/>
                    </a:p>
                  </a:txBody>
                  <a:tcPr marL="86400" marR="86400" marT="43200" marB="43200" anchor="ctr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tx2"/>
                          </a:solidFill>
                        </a:rPr>
                        <a:t>考前宝典一</a:t>
                      </a:r>
                      <a:r>
                        <a:rPr lang="en-US" altLang="zh-CN" sz="1700">
                          <a:solidFill>
                            <a:schemeClr val="tx2"/>
                          </a:solidFill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2"/>
                          </a:solidFill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tx2"/>
                          </a:solidFill>
                        </a:rPr>
                        <a:t>1-8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2"/>
                          </a:solidFill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2"/>
                          </a:solidFill>
                        </a:rPr>
                        <a:t>体育、爱国、青春素材</a:t>
                      </a:r>
                    </a:p>
                  </a:txBody>
                  <a:tcPr marL="86400" marR="86400" marT="43200" marB="43200" anchor="ctr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考前宝典二</a:t>
                      </a: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9-16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美育、文化、传统素材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5.21</a:t>
                      </a:r>
                    </a:p>
                  </a:txBody>
                  <a:tcPr marL="86400" marR="86400" marT="43200" marB="43200" anchor="ctr"/>
                </a:tc>
              </a:tr>
              <a:tr h="6045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>
                        <a:solidFill>
                          <a:schemeClr val="bg1"/>
                        </a:solidFill>
                      </a:endParaRP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考前宝典三</a:t>
                      </a: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17-24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劳育、科技、教育素材</a:t>
                      </a:r>
                    </a:p>
                  </a:txBody>
                  <a:tcPr marL="86400" marR="86400" marT="43200" marB="43200" anchor="ctr">
                    <a:solidFill>
                      <a:srgbClr val="FFBA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考前宝典四</a:t>
                      </a: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25-32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自然、处世、理想素材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5.24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5.25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5.28</a:t>
                      </a:r>
                    </a:p>
                  </a:txBody>
                  <a:tcPr marL="86400" marR="86400" marT="43200" marB="43200" anchor="ctr"/>
                </a:tc>
              </a:tr>
              <a:tr h="6051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考前宝典五</a:t>
                      </a: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33-40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建党、三观、时尚素材</a:t>
                      </a:r>
                    </a:p>
                  </a:txBody>
                  <a:tcPr marL="86400" marR="86400" marT="43200" marB="43200" anchor="ctr">
                    <a:solidFill>
                      <a:srgbClr val="FFBA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考前宝典六+默写41-48</a:t>
                      </a:r>
                    </a:p>
                    <a:p>
                      <a:pPr algn="ctr">
                        <a:buClrTx/>
                        <a:buSzTx/>
                        <a:buNone/>
                      </a:pP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+个性化人物素材</a:t>
                      </a:r>
                      <a:endParaRPr lang="zh-CN" altLang="en-US" sz="1700">
                        <a:solidFill>
                          <a:schemeClr val="bg2"/>
                        </a:solidFill>
                      </a:endParaRP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5.30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5.31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6.1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6.4</a:t>
                      </a:r>
                    </a:p>
                  </a:txBody>
                  <a:tcPr marL="86400" marR="86400" marT="43200" marB="43200" anchor="ctr"/>
                </a:tc>
              </a:tr>
              <a:tr h="6045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考前宝典七</a:t>
                      </a: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49-56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tx1"/>
                          </a:solidFill>
                          <a:sym typeface="+mn-ea"/>
                        </a:rPr>
                        <a:t>个性化事例素材</a:t>
                      </a:r>
                    </a:p>
                  </a:txBody>
                  <a:tcPr marL="86400" marR="86400" marT="43200" marB="43200" anchor="ctr">
                    <a:solidFill>
                      <a:srgbClr val="FFBA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考前宝典八</a:t>
                      </a: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默写</a:t>
                      </a: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57-64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bg2"/>
                          </a:solidFill>
                          <a:sym typeface="+mn-ea"/>
                        </a:rPr>
                        <a:t>+</a:t>
                      </a:r>
                      <a:r>
                        <a:rPr lang="zh-CN" altLang="en-US" sz="1700">
                          <a:solidFill>
                            <a:schemeClr val="bg2"/>
                          </a:solidFill>
                          <a:sym typeface="+mn-ea"/>
                        </a:rPr>
                        <a:t>个性化名言素材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</a:tr>
              <a:tr h="4870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考前一课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从容应战，高考大捷！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20590" name="矩形 20591"/>
          <p:cNvSpPr/>
          <p:nvPr/>
        </p:nvSpPr>
        <p:spPr>
          <a:xfrm>
            <a:off x="4564063" y="158750"/>
            <a:ext cx="225107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晨读日程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12750" y="992188"/>
          <a:ext cx="10688320" cy="4909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040"/>
                <a:gridCol w="1336040"/>
                <a:gridCol w="1336040"/>
                <a:gridCol w="1336040"/>
                <a:gridCol w="1336040"/>
                <a:gridCol w="1336040"/>
                <a:gridCol w="1336040"/>
                <a:gridCol w="1336040"/>
              </a:tblGrid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星期日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星期一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星期二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星期三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星期四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星期五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星期六</a:t>
                      </a:r>
                    </a:p>
                  </a:txBody>
                  <a:tcPr marL="86400" marR="86400" marT="43200" marB="43200" anchor="ctr"/>
                </a:tc>
              </a:tr>
              <a:tr h="450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5.14</a:t>
                      </a:r>
                    </a:p>
                  </a:txBody>
                  <a:tcPr marL="86400" marR="86400" marT="43200" marB="43200" anchor="ctr"/>
                </a:tc>
              </a:tr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一模作文</a:t>
                      </a:r>
                      <a:r>
                        <a:rPr lang="en-US" altLang="zh-CN" sz="1700"/>
                        <a:t> 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古诗阅读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古诗阅读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古诗阅读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古诗阅读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+mn-ea"/>
                        </a:rPr>
                        <a:t>古诗阅读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5.21</a:t>
                      </a:r>
                    </a:p>
                  </a:txBody>
                  <a:tcPr marL="86400" marR="86400" marT="43200" marB="43200" anchor="ctr"/>
                </a:tc>
              </a:tr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散文阅读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散文阅读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散文阅读</a:t>
                      </a:r>
                    </a:p>
                  </a:txBody>
                  <a:tcPr marL="86400" marR="86400" marT="43200" marB="4320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现代文新题</a:t>
                      </a:r>
                    </a:p>
                  </a:txBody>
                  <a:tcPr marL="86400" marR="86400" marT="43200" marB="432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古诗文新题</a:t>
                      </a:r>
                    </a:p>
                  </a:txBody>
                  <a:tcPr marL="86400" marR="86400" marT="43200" marB="432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语用新题</a:t>
                      </a:r>
                    </a:p>
                  </a:txBody>
                  <a:tcPr marL="86400" marR="86400" marT="43200" marB="43200" anchor="ctr">
                    <a:solidFill>
                      <a:schemeClr val="accent4"/>
                    </a:solidFill>
                  </a:tcPr>
                </a:tc>
              </a:tr>
              <a:tr h="450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5.24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5.28</a:t>
                      </a:r>
                    </a:p>
                  </a:txBody>
                  <a:tcPr marL="86400" marR="86400" marT="43200" marB="43200" anchor="ctr"/>
                </a:tc>
              </a:tr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作文技法</a:t>
                      </a:r>
                    </a:p>
                  </a:txBody>
                  <a:tcPr marL="86400" marR="86400" marT="43200" marB="432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作文新题</a:t>
                      </a:r>
                    </a:p>
                  </a:txBody>
                  <a:tcPr marL="86400" marR="86400" marT="43200" marB="432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作文母题</a:t>
                      </a:r>
                    </a:p>
                  </a:txBody>
                  <a:tcPr marL="86400" marR="86400" marT="43200" marB="432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作文素材</a:t>
                      </a:r>
                    </a:p>
                  </a:txBody>
                  <a:tcPr marL="86400" marR="86400" marT="43200" marB="432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二模复习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/>
                </a:tc>
              </a:tr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5.30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5.31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6.4</a:t>
                      </a:r>
                    </a:p>
                  </a:txBody>
                  <a:tcPr marL="86400" marR="86400" marT="43200" marB="43200" anchor="ctr"/>
                </a:tc>
              </a:tr>
              <a:tr h="4381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试卷讲评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试卷讲评</a:t>
                      </a:r>
                    </a:p>
                  </a:txBody>
                  <a:tcPr marL="86400" marR="86400" marT="43200" marB="43200" anchor="ctr"/>
                </a:tc>
                <a:tc gridSpan="4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知识回眸</a:t>
                      </a:r>
                      <a:r>
                        <a:rPr lang="en-US" altLang="zh-CN" sz="1700"/>
                        <a:t>+</a:t>
                      </a:r>
                      <a:r>
                        <a:rPr lang="zh-CN" altLang="en-US" sz="1700"/>
                        <a:t>保温复习</a:t>
                      </a:r>
                      <a:r>
                        <a:rPr lang="en-US" altLang="zh-CN" sz="1700"/>
                        <a:t>+</a:t>
                      </a:r>
                      <a:r>
                        <a:rPr lang="zh-CN" altLang="en-US" sz="1700"/>
                        <a:t>教师答疑</a:t>
                      </a:r>
                    </a:p>
                  </a:txBody>
                  <a:tcPr marL="86400" marR="86400" marT="43200" marB="4320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4508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</a:tr>
              <a:tr h="4146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考前一课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从容应战，高考大捷！</a:t>
                      </a:r>
                    </a:p>
                  </a:txBody>
                  <a:tcPr marL="86400" marR="86400" marT="43200" marB="43200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</a:tr>
            </a:tbl>
          </a:graphicData>
        </a:graphic>
      </p:graphicFrame>
      <p:sp>
        <p:nvSpPr>
          <p:cNvPr id="21614" name="矩形 21616"/>
          <p:cNvSpPr/>
          <p:nvPr/>
        </p:nvSpPr>
        <p:spPr>
          <a:xfrm>
            <a:off x="4564063" y="158750"/>
            <a:ext cx="225107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课堂日程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内容占位符 22529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12750" y="838200"/>
          <a:ext cx="10688638" cy="5584825"/>
        </p:xfrm>
        <a:graphic>
          <a:graphicData uri="http://schemas.openxmlformats.org/drawingml/2006/table">
            <a:tbl>
              <a:tblPr/>
              <a:tblGrid>
                <a:gridCol w="1336675"/>
                <a:gridCol w="1335088"/>
                <a:gridCol w="1336675"/>
                <a:gridCol w="1335087"/>
                <a:gridCol w="1336675"/>
                <a:gridCol w="1336675"/>
                <a:gridCol w="1335405"/>
                <a:gridCol w="1336358"/>
              </a:tblGrid>
              <a:tr h="450850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星期日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星期一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星期二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星期三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星期四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星期五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 b="1">
                          <a:solidFill>
                            <a:srgbClr val="FFFFFF"/>
                          </a:solidFill>
                        </a:rPr>
                        <a:t>星期六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日期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en-US" altLang="zh-CN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5.9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5.10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5.11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5.12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5.13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5.14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60483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任务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练习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一模作文</a:t>
                      </a: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 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古诗阅读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</a:rPr>
                        <a:t>诗歌语言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古诗阅读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  <a:sym typeface="微软雅黑" panose="020B0503020204020204" pitchFamily="34" charset="-122"/>
                        </a:rPr>
                        <a:t>诗歌技巧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古诗阅读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  <a:sym typeface="微软雅黑" panose="020B0503020204020204" pitchFamily="34" charset="-122"/>
                        </a:rPr>
                        <a:t>诗歌情感</a:t>
                      </a:r>
                      <a:endParaRPr lang="zh-CN" altLang="en-US" sz="1700">
                        <a:solidFill>
                          <a:schemeClr val="bg1"/>
                        </a:solidFill>
                        <a:sym typeface="微软雅黑" panose="020B0503020204020204" pitchFamily="34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古诗阅读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  <a:sym typeface="微软雅黑" panose="020B0503020204020204" pitchFamily="34" charset="-122"/>
                        </a:rPr>
                        <a:t>诗歌比较</a:t>
                      </a:r>
                      <a:endParaRPr lang="zh-CN" altLang="en-US" sz="1700">
                        <a:solidFill>
                          <a:schemeClr val="bg1"/>
                        </a:solidFill>
                        <a:sym typeface="微软雅黑" panose="020B0503020204020204" pitchFamily="34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古诗阅读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  <a:sym typeface="微软雅黑" panose="020B0503020204020204" pitchFamily="34" charset="-122"/>
                        </a:rPr>
                        <a:t>诗歌选择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</a:tr>
              <a:tr h="449262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日期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5.15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5.16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5.17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5.18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5.19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5.20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5.21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606425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任务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  <a:sym typeface="微软雅黑" panose="020B0503020204020204" pitchFamily="34" charset="-122"/>
                        </a:rPr>
                        <a:t>练习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散文阅读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</a:rPr>
                        <a:t>散文整体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散文阅读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</a:rPr>
                        <a:t>散文语技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散文阅读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C000"/>
                          </a:solidFill>
                        </a:rPr>
                        <a:t>散文探究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600">
                          <a:solidFill>
                            <a:srgbClr val="000000"/>
                          </a:solidFill>
                        </a:rPr>
                        <a:t>现代文新题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</a:rPr>
                        <a:t>小题训练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5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600">
                          <a:solidFill>
                            <a:srgbClr val="000000"/>
                          </a:solidFill>
                        </a:rPr>
                        <a:t>古诗文新题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小题训练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5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语用新题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小题训练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A55"/>
                    </a:solidFill>
                  </a:tcPr>
                </a:tc>
              </a:tr>
              <a:tr h="449263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日期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5.22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5.23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5.24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5.25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5.26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5.27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5.28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604837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任务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  <a:sym typeface="微软雅黑" panose="020B0503020204020204" pitchFamily="34" charset="-122"/>
                        </a:rPr>
                        <a:t>练习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作文技法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小题训练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作文新题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小题训练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作文母题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小题训练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作文素材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chemeClr val="bg1"/>
                          </a:solidFill>
                          <a:sym typeface="微软雅黑" panose="020B0503020204020204" pitchFamily="34" charset="-122"/>
                        </a:rPr>
                        <a:t>小题训练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二模复习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日期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5.29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5.30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5.31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6.1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6.2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6.3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6.4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606425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任务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  <a:sym typeface="微软雅黑" panose="020B0503020204020204" pitchFamily="34" charset="-122"/>
                        </a:rPr>
                        <a:t>练习</a:t>
                      </a: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试卷讲评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试卷讲评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 gridSpan="4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知识回眸</a:t>
                      </a: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+</a:t>
                      </a: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保温复习</a:t>
                      </a: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+</a:t>
                      </a: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教师答疑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0850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日期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6.5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6.6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6.7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6.8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1700">
                          <a:solidFill>
                            <a:srgbClr val="000000"/>
                          </a:solidFill>
                        </a:rPr>
                        <a:t>6.9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460375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000000"/>
                          </a:solidFill>
                        </a:rPr>
                        <a:t>任务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考前一课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 gridSpan="3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从容应战，高考大捷！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1700">
                        <a:solidFill>
                          <a:srgbClr val="000000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22638" name="矩形 22639"/>
          <p:cNvSpPr/>
          <p:nvPr/>
        </p:nvSpPr>
        <p:spPr>
          <a:xfrm>
            <a:off x="4305300" y="133350"/>
            <a:ext cx="30321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课后练习日程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387350" y="1068388"/>
          <a:ext cx="10683240" cy="462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405"/>
                <a:gridCol w="1335405"/>
                <a:gridCol w="1335405"/>
                <a:gridCol w="1335405"/>
                <a:gridCol w="1335405"/>
                <a:gridCol w="1335405"/>
                <a:gridCol w="1335405"/>
                <a:gridCol w="1335405"/>
              </a:tblGrid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星期日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星期一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星期二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星期三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星期四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星期五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星期六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5.14</a:t>
                      </a:r>
                    </a:p>
                  </a:txBody>
                  <a:tcPr marL="86400" marR="86400" marT="43200" marB="43200" anchor="ctr"/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第一周任务</a:t>
                      </a:r>
                    </a:p>
                  </a:txBody>
                  <a:tcPr marL="86400" marR="86400" marT="43200" marB="43200" anchor="ctr"/>
                </a:tc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古诗文阅读板块真题回顾、思维导图梳理、查漏补缺、答疑解惑</a:t>
                      </a:r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5.19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5.21</a:t>
                      </a:r>
                    </a:p>
                  </a:txBody>
                  <a:tcPr marL="86400" marR="86400" marT="43200" marB="43200" anchor="ctr"/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第二周任务</a:t>
                      </a:r>
                    </a:p>
                  </a:txBody>
                  <a:tcPr marL="86400" marR="86400" marT="43200" marB="43200" anchor="ctr"/>
                </a:tc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现代文Ⅱ阅读板块</a:t>
                      </a:r>
                      <a:r>
                        <a:rPr lang="zh-CN" altLang="en-US" sz="1700">
                          <a:sym typeface="+mn-ea"/>
                        </a:rPr>
                        <a:t>真题回顾、思维导图梳理、查漏补缺、答疑解惑</a:t>
                      </a:r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5.24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5.25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5.28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第三周任务</a:t>
                      </a:r>
                    </a:p>
                  </a:txBody>
                  <a:tcPr marL="86400" marR="86400" marT="43200" marB="43200" anchor="ctr"/>
                </a:tc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ym typeface="+mn-ea"/>
                        </a:rPr>
                        <a:t>现代文Ⅰ阅读板块真题回顾、思维导图梳理、查漏补缺、答疑解惑</a:t>
                      </a:r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5.29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5.30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5.31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>
                          <a:solidFill>
                            <a:schemeClr val="tx1"/>
                          </a:solidFill>
                        </a:rPr>
                        <a:t>6.1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6.2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6.3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6.4</a:t>
                      </a:r>
                    </a:p>
                  </a:txBody>
                  <a:tcPr marL="86400" marR="86400" marT="43200" marB="43200" anchor="ctr"/>
                </a:tc>
              </a:tr>
              <a:tr h="4203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第四周任务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二模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作文类型及语用板块</a:t>
                      </a:r>
                      <a:r>
                        <a:rPr lang="zh-CN" altLang="en-US" sz="1700">
                          <a:sym typeface="+mn-ea"/>
                        </a:rPr>
                        <a:t>真题回顾、技法梳理、查漏补缺、答疑解惑</a:t>
                      </a:r>
                    </a:p>
                  </a:txBody>
                  <a:tcPr marL="86400" marR="86400" marT="43200" marB="43200"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rgbClr val="EAEFFA"/>
                    </a:solidFill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日期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6.5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6.6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6.7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6.8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700"/>
                        <a:t>6.9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/>
                </a:tc>
              </a:tr>
              <a:tr h="4235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/>
                        <a:t>任务</a:t>
                      </a:r>
                    </a:p>
                  </a:txBody>
                  <a:tcPr marL="86400" marR="86400" marT="43200" marB="4320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考前一课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700">
                          <a:solidFill>
                            <a:srgbClr val="FF0000"/>
                          </a:solidFill>
                        </a:rPr>
                        <a:t>从容应战，高考大捷！</a:t>
                      </a:r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solidFill>
                      <a:srgbClr val="EAEF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700"/>
                    </a:p>
                  </a:txBody>
                  <a:tcPr marL="86400" marR="86400" marT="43200" marB="43200" anchor="ctr"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23662" name="矩形 23663"/>
          <p:cNvSpPr/>
          <p:nvPr/>
        </p:nvSpPr>
        <p:spPr>
          <a:xfrm>
            <a:off x="4008438" y="341313"/>
            <a:ext cx="3252787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周内个性化</a:t>
            </a:r>
            <a:r>
              <a:rPr lang="zh-CN" altLang="en-US" sz="30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任务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4104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8" name="矩形 4105"/>
          <p:cNvSpPr/>
          <p:nvPr/>
        </p:nvSpPr>
        <p:spPr>
          <a:xfrm>
            <a:off x="1319213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9" name="矩形 4106"/>
          <p:cNvSpPr/>
          <p:nvPr/>
        </p:nvSpPr>
        <p:spPr>
          <a:xfrm>
            <a:off x="1379538" y="942975"/>
            <a:ext cx="78708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一、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对教师而言，考前</a:t>
            </a:r>
            <a:r>
              <a:rPr lang="en-US" altLang="zh-CN" sz="3000" b="1" dirty="0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28</a:t>
            </a:r>
            <a:r>
              <a:rPr lang="zh-CN" altLang="en-US" sz="3000" b="1" dirty="0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 descr="考前宝典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0" y="990600"/>
            <a:ext cx="3675063" cy="48974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4618" name="表格 24617"/>
          <p:cNvGraphicFramePr>
            <a:graphicFrameLocks noGrp="1"/>
          </p:cNvGraphicFramePr>
          <p:nvPr/>
        </p:nvGraphicFramePr>
        <p:xfrm>
          <a:off x="411163" y="1970088"/>
          <a:ext cx="6729413" cy="3923387"/>
        </p:xfrm>
        <a:graphic>
          <a:graphicData uri="http://schemas.openxmlformats.org/drawingml/2006/table">
            <a:tbl>
              <a:tblPr/>
              <a:tblGrid>
                <a:gridCol w="4381500"/>
                <a:gridCol w="2347913"/>
              </a:tblGrid>
              <a:tr h="42068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rgbClr val="FFFFFF"/>
                          </a:solidFill>
                        </a:rPr>
                        <a:t>板块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rgbClr val="FFFFFF"/>
                          </a:solidFill>
                        </a:rPr>
                        <a:t>编写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</a:tr>
              <a:tr h="360362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信息类文本阅读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李立军、章永红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358775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文学类文本阅读（散文、戏剧）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肖杨、林颖慧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360363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文学类文本阅读（小说）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谭艺琼、黄云波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360362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古诗词鉴赏及名句名篇默写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周鑫琳、陈溪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360363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文言文阅读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姚佩云、焦子薇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词语、标点、修辞与表达效果、图文转换、语病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钟建军、朱箫箫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669925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变换句式、压缩语段、语言连贯、语言简明得体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冷芬、郝淑群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360362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作文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 fontAlgn="b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李剑玲、朱亮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24610" name="矩形 24619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24611" name="矩形 24620"/>
          <p:cNvSpPr/>
          <p:nvPr/>
        </p:nvSpPr>
        <p:spPr>
          <a:xfrm>
            <a:off x="1008063" y="1239838"/>
            <a:ext cx="5559425" cy="690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4" descr="C:\Users\Administrator\Desktop\微信图片_20220509170742.jpg微信图片_2022050917074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01765" y="803275"/>
            <a:ext cx="3654425" cy="487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25608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25603" name="矩形 25609"/>
          <p:cNvSpPr/>
          <p:nvPr/>
        </p:nvSpPr>
        <p:spPr>
          <a:xfrm>
            <a:off x="1082675" y="1463675"/>
            <a:ext cx="5559425" cy="12966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《小题训练》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92613" y="1536700"/>
            <a:ext cx="6491287" cy="420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26630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26627" name="矩形 26631"/>
          <p:cNvSpPr/>
          <p:nvPr/>
        </p:nvSpPr>
        <p:spPr>
          <a:xfrm>
            <a:off x="1082675" y="1463675"/>
            <a:ext cx="3221038" cy="1887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《小题训练》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《作文素材》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08" name="表格 2770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032500" y="1406525"/>
          <a:ext cx="3538538" cy="4638480"/>
        </p:xfrm>
        <a:graphic>
          <a:graphicData uri="http://schemas.openxmlformats.org/drawingml/2006/table">
            <a:tbl>
              <a:tblPr/>
              <a:tblGrid>
                <a:gridCol w="1593850"/>
                <a:gridCol w="1944688"/>
              </a:tblGrid>
              <a:tr h="42068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FFFFFF"/>
                          </a:solidFill>
                        </a:rPr>
                        <a:t>关注点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FFFFFF"/>
                          </a:solidFill>
                        </a:rPr>
                        <a:t>制卷人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</a:tr>
              <a:tr h="420687">
                <a:tc rowSpan="10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200">
                          <a:solidFill>
                            <a:srgbClr val="000000"/>
                          </a:solidFill>
                        </a:rPr>
                        <a:t>三大文化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200">
                          <a:solidFill>
                            <a:srgbClr val="000000"/>
                          </a:solidFill>
                        </a:rPr>
                        <a:t>时事热点</a:t>
                      </a:r>
                    </a:p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200">
                          <a:solidFill>
                            <a:srgbClr val="000000"/>
                          </a:solidFill>
                        </a:rPr>
                        <a:t>任务情境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马继德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4206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朱亮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4206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林颖慧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4206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肖杨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4206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章永红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4206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李剑玲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4206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李立军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4206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钟建军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42068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郝淑群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420688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谭艺琼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27699" name="矩形 27703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27700" name="矩形 27704"/>
          <p:cNvSpPr/>
          <p:nvPr/>
        </p:nvSpPr>
        <p:spPr>
          <a:xfrm>
            <a:off x="1082675" y="1463675"/>
            <a:ext cx="3221038" cy="2486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《小题训练》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《作文素材》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4.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《作文猜题》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9" name="表格 28698"/>
          <p:cNvGraphicFramePr>
            <a:graphicFrameLocks noGrp="1"/>
          </p:cNvGraphicFramePr>
          <p:nvPr/>
        </p:nvGraphicFramePr>
        <p:xfrm>
          <a:off x="4568825" y="2519363"/>
          <a:ext cx="6367463" cy="1111584"/>
        </p:xfrm>
        <a:graphic>
          <a:graphicData uri="http://schemas.openxmlformats.org/drawingml/2006/table">
            <a:tbl>
              <a:tblPr/>
              <a:tblGrid>
                <a:gridCol w="1300163"/>
                <a:gridCol w="2379662"/>
                <a:gridCol w="2687638"/>
              </a:tblGrid>
              <a:tr h="55403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2200" b="1">
                        <a:solidFill>
                          <a:srgbClr val="FFFFFF"/>
                        </a:solidFill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FFFFFF"/>
                          </a:solidFill>
                        </a:rPr>
                        <a:t>保温卷（一）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 b="1">
                          <a:solidFill>
                            <a:srgbClr val="FFFFFF"/>
                          </a:solidFill>
                        </a:rPr>
                        <a:t>保温卷（二）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</a:tr>
              <a:tr h="554037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命题人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周鑫琳、焦子薇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4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200">
                          <a:solidFill>
                            <a:srgbClr val="000000"/>
                          </a:solidFill>
                        </a:rPr>
                        <a:t>朱箫箫、黄云波</a:t>
                      </a: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</a:tbl>
          </a:graphicData>
        </a:graphic>
      </p:graphicFrame>
      <p:sp>
        <p:nvSpPr>
          <p:cNvPr id="28687" name="矩形 28691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28688" name="矩形 28692"/>
          <p:cNvSpPr/>
          <p:nvPr/>
        </p:nvSpPr>
        <p:spPr>
          <a:xfrm>
            <a:off x="1082675" y="1463675"/>
            <a:ext cx="3221038" cy="3084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《小题训练》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《作文素材》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4.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《作文猜题》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5.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《考前保温卷》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29734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29698" name="矩形 29735"/>
          <p:cNvSpPr/>
          <p:nvPr/>
        </p:nvSpPr>
        <p:spPr>
          <a:xfrm>
            <a:off x="1082675" y="1463675"/>
            <a:ext cx="3221038" cy="3683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40000"/>
              </a:lnSpc>
              <a:spcAft>
                <a:spcPts val="1000"/>
              </a:spcAft>
            </a:pP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《小题训练》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《作文素材》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4.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《作文猜题》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5.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《考前保温卷》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6.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《考前模拟卷》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28" name="表格 33827"/>
          <p:cNvGraphicFramePr>
            <a:graphicFrameLocks noGrp="1"/>
          </p:cNvGraphicFramePr>
          <p:nvPr/>
        </p:nvGraphicFramePr>
        <p:xfrm>
          <a:off x="601663" y="873125"/>
          <a:ext cx="10221913" cy="4981615"/>
        </p:xfrm>
        <a:graphic>
          <a:graphicData uri="http://schemas.openxmlformats.org/drawingml/2006/table">
            <a:tbl>
              <a:tblPr/>
              <a:tblGrid>
                <a:gridCol w="1922463"/>
                <a:gridCol w="979487"/>
                <a:gridCol w="3371850"/>
                <a:gridCol w="2671763"/>
                <a:gridCol w="1276350"/>
              </a:tblGrid>
              <a:tr h="406400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命题要求</a:t>
                      </a:r>
                      <a:endParaRPr lang="zh-CN" altLang="en-US" sz="2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华文中宋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2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人员分配</a:t>
                      </a:r>
                      <a:endParaRPr lang="en-US" altLang="en-US" sz="2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题型分配</a:t>
                      </a:r>
                      <a:endParaRPr lang="en-US" altLang="en-US" sz="2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rgbClr val="FFFFFF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审题</a:t>
                      </a:r>
                      <a:endParaRPr lang="en-US" altLang="en-US" sz="2000" b="1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</a:tr>
              <a:tr h="1368425">
                <a:tc rowSpan="4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五育并举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三大文化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（社会主义先进文化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中华优秀传统文化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革命文化）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情境式命题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 rowSpan="2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一模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第一小组：朱亮（组长）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李剑玲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郝淑群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马继德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古文阅读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古诗鉴赏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默写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作文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 rowSpan="2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王衡保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马继德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9620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第二小组：林颖慧（组长）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肖杨、李立军、章永红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非连续性文本阅读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文学类文本阅读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语言文字运用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2827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二模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第三小组：焦子薇（组长）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钟建军、姚佩云、朱箫箫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古文阅读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古诗鉴赏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默写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作文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 rowSpan="2"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李远莉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马继德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  <a:sym typeface="微软雅黑" panose="020B0503020204020204" pitchFamily="34" charset="-122"/>
                        </a:rPr>
                        <a:t>钟建军 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  <a:sym typeface="微软雅黑" panose="020B0503020204020204" pitchFamily="34" charset="-122"/>
                      </a:endParaRPr>
                    </a:p>
                  </a:txBody>
                  <a:tcPr marL="86400" marR="86400" marT="43200" marB="432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9620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第四小组：周鑫琳（组长）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谭艺琼、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冷芬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、黄云波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非连续性文本阅读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文学类文本阅读</a:t>
                      </a:r>
                    </a:p>
                    <a:p>
                      <a:pPr marL="0" lvl="0" indent="0" algn="ctr">
                        <a:lnSpc>
                          <a:spcPct val="105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华文中宋" pitchFamily="2" charset="-122"/>
                        </a:rPr>
                        <a:t>语言文字运用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中宋" pitchFamily="2" charset="-122"/>
                      </a:endParaRPr>
                    </a:p>
                  </a:txBody>
                  <a:tcPr marL="64800" marR="64800" marT="0" marB="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30727"/>
          <p:cNvSpPr/>
          <p:nvPr/>
        </p:nvSpPr>
        <p:spPr>
          <a:xfrm>
            <a:off x="773113" y="722313"/>
            <a:ext cx="538321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）井井有条、蒸蒸日进</a:t>
            </a:r>
          </a:p>
        </p:txBody>
      </p:sp>
      <p:sp>
        <p:nvSpPr>
          <p:cNvPr id="31748" name="矩形 30728"/>
          <p:cNvSpPr/>
          <p:nvPr/>
        </p:nvSpPr>
        <p:spPr>
          <a:xfrm>
            <a:off x="1082675" y="1882140"/>
            <a:ext cx="423100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《考前宝典》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《小题训练》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《作文素材》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4.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《作文猜题》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5.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《考前保温卷》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6.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《考前模拟卷》</a:t>
            </a:r>
            <a:b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</a:br>
            <a:r>
              <a:rPr lang="en-US" altLang="zh-CN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7.  </a:t>
            </a:r>
            <a:r>
              <a:rPr lang="zh-CN" altLang="en-US" sz="2800" b="1">
                <a:solidFill>
                  <a:srgbClr val="A50021"/>
                </a:solidFill>
                <a:latin typeface="Times New Roman" panose="02020603050405020304" pitchFamily="18" charset="0"/>
                <a:ea typeface="华文中宋" pitchFamily="2" charset="-122"/>
              </a:rPr>
              <a:t>最后一课</a:t>
            </a:r>
          </a:p>
          <a:p>
            <a:endParaRPr lang="zh-CN" altLang="en-US" sz="2800" b="1">
              <a:solidFill>
                <a:srgbClr val="A50021"/>
              </a:solidFill>
              <a:latin typeface="Times New Roman" panose="02020603050405020304" pitchFamily="18" charset="0"/>
              <a:ea typeface="华文中宋" pitchFamily="2" charset="-122"/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1431925"/>
            <a:ext cx="6468110" cy="41636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79110" y="919480"/>
            <a:ext cx="2146935" cy="82994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zh-CN" altLang="en-US" sz="4800">
              <a:solidFill>
                <a:schemeClr val="bg1"/>
              </a:solidFill>
            </a:endParaRPr>
          </a:p>
        </p:txBody>
      </p:sp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250" y="901065"/>
            <a:ext cx="7564120" cy="571436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87300" y="10718800"/>
            <a:ext cx="342900" cy="2413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5127"/>
          <p:cNvSpPr/>
          <p:nvPr/>
        </p:nvSpPr>
        <p:spPr>
          <a:xfrm>
            <a:off x="1046163" y="1906588"/>
            <a:ext cx="9396412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（一）教授方法很重要，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辨明方向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更重要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2" name="矩形 5130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3" name="矩形 5131"/>
          <p:cNvSpPr/>
          <p:nvPr/>
        </p:nvSpPr>
        <p:spPr>
          <a:xfrm>
            <a:off x="1319213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4" name="矩形 5132"/>
          <p:cNvSpPr/>
          <p:nvPr/>
        </p:nvSpPr>
        <p:spPr>
          <a:xfrm>
            <a:off x="1379538" y="942975"/>
            <a:ext cx="78708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一、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对教师而言，考前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8197"/>
          <p:cNvSpPr/>
          <p:nvPr/>
        </p:nvSpPr>
        <p:spPr>
          <a:xfrm>
            <a:off x="1046163" y="1906588"/>
            <a:ext cx="9396412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（一）教授方法很重要，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辨明方向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更重要</a:t>
            </a:r>
          </a:p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（二）有序推进很重要，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发现问题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</a:p>
        </p:txBody>
      </p:sp>
      <p:sp>
        <p:nvSpPr>
          <p:cNvPr id="8194" name="矩形 8198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5" name="矩形 8200"/>
          <p:cNvSpPr/>
          <p:nvPr/>
        </p:nvSpPr>
        <p:spPr>
          <a:xfrm>
            <a:off x="1319213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6" name="矩形 8199"/>
          <p:cNvSpPr/>
          <p:nvPr/>
        </p:nvSpPr>
        <p:spPr>
          <a:xfrm>
            <a:off x="1379538" y="942975"/>
            <a:ext cx="78708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一、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对教师而言，考前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58" name="内容占位符 9257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74663" y="1363663"/>
          <a:ext cx="10364788" cy="5016216"/>
        </p:xfrm>
        <a:graphic>
          <a:graphicData uri="http://schemas.openxmlformats.org/drawingml/2006/table">
            <a:tbl>
              <a:tblPr/>
              <a:tblGrid>
                <a:gridCol w="3046095"/>
                <a:gridCol w="4896168"/>
                <a:gridCol w="2422525"/>
              </a:tblGrid>
              <a:tr h="68738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问题反馈</a:t>
                      </a:r>
                      <a:endParaRPr lang="en-US" altLang="zh-CN" sz="2600" b="1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原因分析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600" b="1">
                          <a:solidFill>
                            <a:srgbClr val="FFC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解决方案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096E6"/>
                    </a:solidFill>
                  </a:tcPr>
                </a:tc>
              </a:tr>
              <a:tr h="585787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选择题上失分严重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设题陷阱不熟悉，命题指向不明确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微软雅黑" panose="020B0503020204020204" pitchFamily="34" charset="-122"/>
                        </a:rPr>
                        <a:t>明确考向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58578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答题非所问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审题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不够细致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，遗漏关键信息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强化审题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640080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答题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格式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不规范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规范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意识不强</a:t>
                      </a: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答题随心所欲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落实规范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58578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答题无法从旧知迁移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微软雅黑" panose="020B0503020204020204" pitchFamily="34" charset="-122"/>
                        </a:rPr>
                        <a:t>教材旧知掌握不牢固</a:t>
                      </a:r>
                      <a:endParaRPr lang="en-US" altLang="en-US" sz="20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回眸教材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  <a:tr h="585787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卷面不美观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微软雅黑" panose="020B0503020204020204" pitchFamily="34" charset="-122"/>
                        </a:rPr>
                        <a:t>不重视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微软雅黑" panose="020B0503020204020204" pitchFamily="34" charset="-122"/>
                        </a:rPr>
                        <a:t>卷面书写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注重书写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DF5"/>
                    </a:solidFill>
                  </a:tcPr>
                </a:tc>
              </a:tr>
              <a:tr h="585788"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做不完试卷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en-US" altLang="zh-CN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时间安排</a:t>
                      </a:r>
                      <a:r>
                        <a:rPr lang="zh-CN" altLang="en-US" sz="20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不当、限时训练不够</a:t>
                      </a:r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  <a:tc>
                  <a:txBody>
                    <a:bodyPr/>
                    <a:lstStyle>
                      <a:lvl1pPr marL="215900" lvl="0" indent="-215900" algn="l" defTabSz="864235" rtl="0" eaLnBrk="1" fontAlgn="auto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1pPr>
                      <a:lvl2pPr marL="647700" lvl="1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tabLst>
                          <a:tab pos="1520825" algn="l"/>
                        </a:tabLst>
                        <a:defRPr sz="24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2pPr>
                      <a:lvl3pPr marL="1080135" lvl="2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●"/>
                        <a:defRPr sz="20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3pPr>
                      <a:lvl4pPr marL="1511935" lvl="3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Wingdings" panose="05000000000000000000" pitchFamily="2" charset="2"/>
                        <a:buChar char="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4pPr>
                      <a:lvl5pPr marL="1943735" lvl="4" indent="-215900" algn="l" defTabSz="864235" rtl="0" eaLnBrk="1" fontAlgn="auto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1800" u="none" strike="noStrike" kern="1200" cap="none" spc="150" normalizeH="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10000"/>
                        </a:lnSpc>
                        <a:spcAft>
                          <a:spcPct val="0"/>
                        </a:spcAft>
                        <a:buFontTx/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加快速度</a:t>
                      </a:r>
                    </a:p>
                  </a:txBody>
                  <a:tcPr marL="204000" marR="204000" marT="126000" marB="126000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A"/>
                    </a:solidFill>
                  </a:tcPr>
                </a:tc>
              </a:tr>
            </a:tbl>
          </a:graphicData>
        </a:graphic>
      </p:graphicFrame>
      <p:sp>
        <p:nvSpPr>
          <p:cNvPr id="9251" name="矩形 9252"/>
          <p:cNvSpPr/>
          <p:nvPr/>
        </p:nvSpPr>
        <p:spPr>
          <a:xfrm>
            <a:off x="2868613" y="693738"/>
            <a:ext cx="5530850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一模阅卷反馈问题及解决方案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0244"/>
          <p:cNvSpPr/>
          <p:nvPr/>
        </p:nvSpPr>
        <p:spPr>
          <a:xfrm>
            <a:off x="1060450" y="1963738"/>
            <a:ext cx="9396413" cy="17703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（一）教授方法很重要，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辨明方向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更重要</a:t>
            </a:r>
          </a:p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（二）有序推进很重要，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发现问题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</a:p>
          <a:p>
            <a:pPr marL="1073150" indent="-1073150">
              <a:lnSpc>
                <a:spcPct val="130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（三）埋头肯干很重要，</a:t>
            </a:r>
            <a:r>
              <a:rPr lang="zh-CN" altLang="en-US" sz="28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团结协作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更重要</a:t>
            </a:r>
          </a:p>
        </p:txBody>
      </p:sp>
      <p:sp>
        <p:nvSpPr>
          <p:cNvPr id="10242" name="矩形 10247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3" name="矩形 10248"/>
          <p:cNvSpPr/>
          <p:nvPr/>
        </p:nvSpPr>
        <p:spPr>
          <a:xfrm>
            <a:off x="1319213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4" name="矩形 10249"/>
          <p:cNvSpPr/>
          <p:nvPr/>
        </p:nvSpPr>
        <p:spPr>
          <a:xfrm>
            <a:off x="1379538" y="942975"/>
            <a:ext cx="7870825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</a:rPr>
              <a:t>一、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对教师而言，考前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1270"/>
          <p:cNvSpPr/>
          <p:nvPr/>
        </p:nvSpPr>
        <p:spPr>
          <a:xfrm>
            <a:off x="444500" y="2400300"/>
            <a:ext cx="3851275" cy="723900"/>
          </a:xfrm>
          <a:prstGeom prst="rect">
            <a:avLst/>
          </a:prstGeom>
          <a:solidFill>
            <a:srgbClr val="B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66" name="矩形 11271"/>
          <p:cNvSpPr/>
          <p:nvPr/>
        </p:nvSpPr>
        <p:spPr>
          <a:xfrm>
            <a:off x="444500" y="3541713"/>
            <a:ext cx="3851275" cy="723900"/>
          </a:xfrm>
          <a:prstGeom prst="rect">
            <a:avLst/>
          </a:prstGeom>
          <a:solidFill>
            <a:srgbClr val="B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267" name="矩形 11272"/>
          <p:cNvSpPr/>
          <p:nvPr/>
        </p:nvSpPr>
        <p:spPr>
          <a:xfrm>
            <a:off x="444500" y="4622800"/>
            <a:ext cx="3851275" cy="723900"/>
          </a:xfrm>
          <a:prstGeom prst="rect">
            <a:avLst/>
          </a:prstGeom>
          <a:solidFill>
            <a:srgbClr val="B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1268" name="图片 3" descr="备课组集体照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9" t="7689" r="4724" b="7689"/>
          <a:stretch>
            <a:fillRect/>
          </a:stretch>
        </p:blipFill>
        <p:spPr>
          <a:xfrm>
            <a:off x="4829175" y="2273300"/>
            <a:ext cx="6200775" cy="331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1269"/>
          <p:cNvSpPr/>
          <p:nvPr/>
        </p:nvSpPr>
        <p:spPr>
          <a:xfrm>
            <a:off x="568325" y="3487738"/>
            <a:ext cx="5151438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中坚骨干型</a:t>
            </a: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真心肯干</a:t>
            </a:r>
          </a:p>
        </p:txBody>
      </p:sp>
      <p:sp>
        <p:nvSpPr>
          <p:cNvPr id="11270" name="矩形 11274"/>
          <p:cNvSpPr/>
          <p:nvPr/>
        </p:nvSpPr>
        <p:spPr>
          <a:xfrm>
            <a:off x="568325" y="2465388"/>
            <a:ext cx="4681538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资深引领型</a:t>
            </a: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热心肯教</a:t>
            </a:r>
          </a:p>
        </p:txBody>
      </p:sp>
      <p:sp>
        <p:nvSpPr>
          <p:cNvPr id="11271" name="矩形 11276"/>
          <p:cNvSpPr/>
          <p:nvPr/>
        </p:nvSpPr>
        <p:spPr>
          <a:xfrm>
            <a:off x="568325" y="4733925"/>
            <a:ext cx="50117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年轻聪慧型</a:t>
            </a: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虚心肯学</a:t>
            </a:r>
          </a:p>
        </p:txBody>
      </p:sp>
      <p:pic>
        <p:nvPicPr>
          <p:cNvPr id="11272" name="图片 1127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225" y="476250"/>
            <a:ext cx="7381875" cy="68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1127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225" y="1323975"/>
            <a:ext cx="7419975" cy="727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5" descr="微信图片_2022050822245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1005" y="1546860"/>
            <a:ext cx="1781175" cy="392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6" descr="微信图片_2022050822250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202180" y="1080135"/>
            <a:ext cx="1779905" cy="392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7" descr="微信图片_202205082226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982085" y="586740"/>
            <a:ext cx="1781175" cy="392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矩形 12294"/>
          <p:cNvSpPr/>
          <p:nvPr/>
        </p:nvSpPr>
        <p:spPr>
          <a:xfrm>
            <a:off x="1522413" y="5568950"/>
            <a:ext cx="895985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小办公室集体备课日常化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      </a:t>
            </a:r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大备课组定时交流常态化</a:t>
            </a:r>
          </a:p>
        </p:txBody>
      </p:sp>
      <p:pic>
        <p:nvPicPr>
          <p:cNvPr id="3" name="图片 2" descr="微信图片_202205091659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843270" y="426720"/>
            <a:ext cx="2769870" cy="4240530"/>
          </a:xfrm>
          <a:prstGeom prst="rect">
            <a:avLst/>
          </a:prstGeom>
        </p:spPr>
      </p:pic>
      <p:pic>
        <p:nvPicPr>
          <p:cNvPr id="4" name="图片 3" descr="微信图片_202205091659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93150" y="1216025"/>
            <a:ext cx="2620010" cy="42519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3316"/>
          <p:cNvSpPr/>
          <p:nvPr/>
        </p:nvSpPr>
        <p:spPr>
          <a:xfrm>
            <a:off x="1217613" y="847725"/>
            <a:ext cx="7751762" cy="744538"/>
          </a:xfrm>
          <a:prstGeom prst="rect">
            <a:avLst/>
          </a:prstGeom>
          <a:solidFill>
            <a:srgbClr val="2771DD"/>
          </a:solidFill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4" name="矩形 13319"/>
          <p:cNvSpPr/>
          <p:nvPr/>
        </p:nvSpPr>
        <p:spPr>
          <a:xfrm>
            <a:off x="1362075" y="925513"/>
            <a:ext cx="796925" cy="584200"/>
          </a:xfrm>
          <a:prstGeom prst="rect">
            <a:avLst/>
          </a:prstGeom>
          <a:solidFill>
            <a:srgbClr val="F6F254"/>
          </a:solidFill>
          <a:ln w="9525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15" name="矩形 13317"/>
          <p:cNvSpPr/>
          <p:nvPr/>
        </p:nvSpPr>
        <p:spPr>
          <a:xfrm>
            <a:off x="1417638" y="942975"/>
            <a:ext cx="7993062" cy="549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二、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对学生而言，考前</a:t>
            </a:r>
            <a:r>
              <a:rPr lang="en-US" altLang="zh-CN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28</a:t>
            </a: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华文中宋" pitchFamily="2" charset="-122"/>
                <a:sym typeface="微软雅黑" panose="020B0503020204020204" pitchFamily="34" charset="-122"/>
              </a:rPr>
              <a:t>天，什么更重要？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TQxNDNkNGRlNGVmMmUzYzYwNzRhYzFmYzAwZWVmN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175,&quot;width&quot;:28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175,&quot;width&quot;:2803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175,&quot;width&quot;:280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05,&quot;width&quot;:666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205,&quot;width&quot;:6289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9738621-fae4-4063-95f0-10bbd6e16278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80fc7de-1078-4847-aa54-1d890adc6f0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f15020d-7b80-4062-a221-b7a0fa191f1a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391882f-e63e-4633-bf68-cb29cbd3dfb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607b0c2-58e7-4a4d-b072-45f18c722783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465,&quot;width&quot;:997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465,&quot;width&quot;:997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acdf9e7-9202-4b6c-824b-daec823d52a1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67ad3db-8689-49ec-9d9c-a9458f248dca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Microsoft Office PowerPoint</Application>
  <PresentationFormat>自定义</PresentationFormat>
  <Paragraphs>499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2022-05-11T23:19:02Z</cp:lastPrinted>
  <dcterms:created xsi:type="dcterms:W3CDTF">2022-05-11T23:19:02Z</dcterms:created>
  <dcterms:modified xsi:type="dcterms:W3CDTF">2022-05-17T03:06:09Z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