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374" r:id="rId3"/>
    <p:sldId id="382" r:id="rId4"/>
    <p:sldId id="373" r:id="rId5"/>
    <p:sldId id="383" r:id="rId6"/>
    <p:sldId id="376" r:id="rId7"/>
    <p:sldId id="384" r:id="rId8"/>
    <p:sldId id="375" r:id="rId9"/>
    <p:sldId id="386" r:id="rId10"/>
    <p:sldId id="385" r:id="rId11"/>
    <p:sldId id="387" r:id="rId12"/>
    <p:sldId id="292" r:id="rId13"/>
    <p:sldId id="377" r:id="rId14"/>
    <p:sldId id="378" r:id="rId15"/>
    <p:sldId id="379" r:id="rId16"/>
    <p:sldId id="380" r:id="rId17"/>
    <p:sldId id="381" r:id="rId18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D7"/>
    <a:srgbClr val="A50021"/>
    <a:srgbClr val="A73904"/>
    <a:srgbClr val="DE7538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5" d="100"/>
          <a:sy n="85" d="100"/>
        </p:scale>
        <p:origin x="-72" y="-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2021-8-10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2021-8-10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2021-8-10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:a16="http://schemas.microsoft.com/office/drawing/2014/main" xmlns="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专题四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名著阅读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C661369-7F35-4FB2-A688-71209A56C55B}"/>
              </a:ext>
            </a:extLst>
          </p:cNvPr>
          <p:cNvSpPr txBox="1"/>
          <p:nvPr/>
        </p:nvSpPr>
        <p:spPr>
          <a:xfrm>
            <a:off x="6903864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第二篇　专题精讲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069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3838" y="600411"/>
            <a:ext cx="7672191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考情总结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1.《</a:t>
            </a:r>
            <a:r>
              <a:rPr lang="zh-CN" altLang="en-US" b="1" dirty="0" smtClean="0">
                <a:solidFill>
                  <a:srgbClr val="0092D7"/>
                </a:solidFill>
              </a:rPr>
              <a:t>考试纲要</a:t>
            </a:r>
            <a:r>
              <a:rPr lang="en-US" altLang="zh-CN" b="1" dirty="0" smtClean="0">
                <a:solidFill>
                  <a:srgbClr val="0092D7"/>
                </a:solidFill>
              </a:rPr>
              <a:t>》</a:t>
            </a:r>
            <a:r>
              <a:rPr lang="zh-CN" altLang="en-US" b="1" dirty="0" smtClean="0">
                <a:solidFill>
                  <a:srgbClr val="0092D7"/>
                </a:solidFill>
              </a:rPr>
              <a:t>规定</a:t>
            </a:r>
            <a:r>
              <a:rPr lang="en-US" dirty="0" smtClean="0"/>
              <a:t>:</a:t>
            </a:r>
            <a:r>
              <a:rPr lang="zh-CN" altLang="en-US" dirty="0" smtClean="0"/>
              <a:t>掌握课外读物的基本内容和相关常识。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2.</a:t>
            </a:r>
            <a:r>
              <a:rPr lang="zh-CN" altLang="en-US" b="1" dirty="0" smtClean="0">
                <a:solidFill>
                  <a:srgbClr val="0092D7"/>
                </a:solidFill>
              </a:rPr>
              <a:t>考查趋势</a:t>
            </a:r>
            <a:r>
              <a:rPr lang="en-US" b="1" dirty="0" smtClean="0"/>
              <a:t>:</a:t>
            </a:r>
            <a:r>
              <a:rPr lang="en-US" dirty="0" smtClean="0"/>
              <a:t>2019</a:t>
            </a:r>
            <a:r>
              <a:rPr lang="zh-CN" altLang="en-US" dirty="0" smtClean="0"/>
              <a:t>年名著考查出现新特点</a:t>
            </a:r>
            <a:r>
              <a:rPr lang="en-US" dirty="0" smtClean="0"/>
              <a:t>:①</a:t>
            </a:r>
            <a:r>
              <a:rPr lang="zh-CN" altLang="en-US" dirty="0" smtClean="0"/>
              <a:t>选取名著片段。继承了</a:t>
            </a:r>
            <a:r>
              <a:rPr lang="en-US" dirty="0" smtClean="0"/>
              <a:t>2016</a:t>
            </a:r>
            <a:r>
              <a:rPr lang="zh-CN" altLang="en-US" dirty="0" smtClean="0"/>
              <a:t>年片段阅读的形式</a:t>
            </a:r>
            <a:r>
              <a:rPr lang="en-US" dirty="0" smtClean="0"/>
              <a:t>,</a:t>
            </a:r>
            <a:r>
              <a:rPr lang="zh-CN" altLang="en-US" dirty="0" smtClean="0"/>
              <a:t>选段字数超过</a:t>
            </a:r>
            <a:r>
              <a:rPr lang="en-US" dirty="0" smtClean="0"/>
              <a:t>200</a:t>
            </a:r>
            <a:r>
              <a:rPr lang="zh-CN" altLang="en-US" dirty="0" smtClean="0"/>
              <a:t>字</a:t>
            </a:r>
            <a:r>
              <a:rPr lang="en-US" dirty="0" smtClean="0"/>
              <a:t>,</a:t>
            </a:r>
            <a:r>
              <a:rPr lang="zh-CN" altLang="en-US" dirty="0" smtClean="0"/>
              <a:t>呈现出阅读题的特点。</a:t>
            </a:r>
            <a:r>
              <a:rPr lang="en-US" dirty="0" smtClean="0"/>
              <a:t>②</a:t>
            </a:r>
            <a:r>
              <a:rPr lang="zh-CN" altLang="en-US" dirty="0" smtClean="0"/>
              <a:t>与语段阅读题融合。改变了以往单独考查语段阅读、名著阅读的形式</a:t>
            </a:r>
            <a:r>
              <a:rPr lang="en-US" dirty="0" smtClean="0"/>
              <a:t>,</a:t>
            </a:r>
            <a:r>
              <a:rPr lang="zh-CN" altLang="en-US" dirty="0" smtClean="0"/>
              <a:t>二者合并为</a:t>
            </a:r>
            <a:r>
              <a:rPr lang="en-US" dirty="0" smtClean="0"/>
              <a:t>1</a:t>
            </a:r>
            <a:r>
              <a:rPr lang="zh-CN" altLang="en-US" dirty="0" smtClean="0"/>
              <a:t>道题。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0092D7"/>
                </a:solidFill>
              </a:rPr>
              <a:t>3.</a:t>
            </a:r>
            <a:r>
              <a:rPr lang="zh-CN" altLang="en-US" b="1" dirty="0" smtClean="0">
                <a:solidFill>
                  <a:srgbClr val="0092D7"/>
                </a:solidFill>
              </a:rPr>
              <a:t>题型</a:t>
            </a:r>
            <a:r>
              <a:rPr lang="en-US" b="1" dirty="0" smtClean="0">
                <a:solidFill>
                  <a:srgbClr val="0092D7"/>
                </a:solidFill>
              </a:rPr>
              <a:t>:</a:t>
            </a:r>
            <a:r>
              <a:rPr lang="zh-CN" altLang="en-US" dirty="0" smtClean="0"/>
              <a:t>主要有</a:t>
            </a:r>
            <a:r>
              <a:rPr lang="en-US" dirty="0" smtClean="0"/>
              <a:t>①</a:t>
            </a:r>
            <a:r>
              <a:rPr lang="zh-CN" altLang="en-US" dirty="0" smtClean="0"/>
              <a:t>简答题。</a:t>
            </a:r>
            <a:r>
              <a:rPr lang="en-US" dirty="0" smtClean="0"/>
              <a:t>2019</a:t>
            </a:r>
            <a:r>
              <a:rPr lang="zh-CN" altLang="en-US" dirty="0" smtClean="0"/>
              <a:t>年首次出现对内容情节进行考查的简答题。</a:t>
            </a:r>
            <a:r>
              <a:rPr lang="en-US" dirty="0" smtClean="0"/>
              <a:t>②</a:t>
            </a:r>
            <a:r>
              <a:rPr lang="zh-CN" altLang="en-US" dirty="0" smtClean="0"/>
              <a:t>填空题</a:t>
            </a:r>
            <a:r>
              <a:rPr lang="en-US" dirty="0" smtClean="0"/>
              <a:t>:</a:t>
            </a:r>
            <a:r>
              <a:rPr lang="zh-CN" altLang="en-US" dirty="0" smtClean="0"/>
              <a:t>作家作品、作家流派及作品人物填空</a:t>
            </a:r>
            <a:r>
              <a:rPr lang="en-US" dirty="0" smtClean="0"/>
              <a:t>,</a:t>
            </a:r>
            <a:r>
              <a:rPr lang="zh-CN" altLang="en-US" dirty="0" smtClean="0"/>
              <a:t>文学、文化常识填空。</a:t>
            </a:r>
            <a:r>
              <a:rPr lang="en-US" dirty="0" smtClean="0"/>
              <a:t>③</a:t>
            </a:r>
            <a:r>
              <a:rPr lang="zh-CN" altLang="en-US" dirty="0" smtClean="0"/>
              <a:t>选择题。选出所列作家均为同一朝代的一项</a:t>
            </a:r>
            <a:r>
              <a:rPr lang="en-US" dirty="0" smtClean="0"/>
              <a:t>;</a:t>
            </a:r>
            <a:r>
              <a:rPr lang="zh-CN" altLang="en-US" dirty="0" smtClean="0"/>
              <a:t>选出作品、年代及作者搭配有误的一项</a:t>
            </a:r>
            <a:r>
              <a:rPr lang="en-US" dirty="0" smtClean="0"/>
              <a:t>;</a:t>
            </a:r>
            <a:r>
              <a:rPr lang="zh-CN" altLang="en-US" dirty="0" smtClean="0"/>
              <a:t>选出作家作品、年代及作品人物表述有误的一项</a:t>
            </a:r>
            <a:r>
              <a:rPr lang="en-US" dirty="0" smtClean="0"/>
              <a:t>;</a:t>
            </a:r>
            <a:r>
              <a:rPr lang="zh-CN" altLang="en-US" dirty="0" smtClean="0"/>
              <a:t>选出作家作品及作品人物表述正确的一项等。</a:t>
            </a: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3838" y="600411"/>
            <a:ext cx="7672191" cy="38318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考情总结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4.</a:t>
            </a:r>
            <a:r>
              <a:rPr lang="zh-CN" altLang="en-US" b="1" dirty="0" smtClean="0">
                <a:solidFill>
                  <a:srgbClr val="0092D7"/>
                </a:solidFill>
              </a:rPr>
              <a:t>分值</a:t>
            </a:r>
            <a:r>
              <a:rPr lang="en-US" altLang="zh-CN" b="1" dirty="0" smtClean="0">
                <a:solidFill>
                  <a:srgbClr val="0092D7"/>
                </a:solidFill>
              </a:rPr>
              <a:t>:</a:t>
            </a:r>
            <a:r>
              <a:rPr lang="en-US" dirty="0" smtClean="0"/>
              <a:t>2019</a:t>
            </a:r>
            <a:r>
              <a:rPr lang="zh-CN" altLang="en-US" dirty="0" smtClean="0"/>
              <a:t>年名著的分值达到新高</a:t>
            </a:r>
            <a:r>
              <a:rPr lang="en-US" dirty="0" smtClean="0"/>
              <a:t>:12</a:t>
            </a:r>
            <a:r>
              <a:rPr lang="zh-CN" altLang="en-US" dirty="0" smtClean="0"/>
              <a:t>分。</a:t>
            </a:r>
            <a:r>
              <a:rPr lang="en-US" dirty="0" smtClean="0"/>
              <a:t>2010-2018</a:t>
            </a:r>
            <a:r>
              <a:rPr lang="zh-CN" altLang="en-US" dirty="0" smtClean="0"/>
              <a:t>年均稳定保持在</a:t>
            </a:r>
            <a:r>
              <a:rPr lang="en-US" dirty="0" smtClean="0"/>
              <a:t>4</a:t>
            </a:r>
            <a:r>
              <a:rPr lang="zh-CN" altLang="en-US" dirty="0" smtClean="0"/>
              <a:t>分。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5.</a:t>
            </a:r>
            <a:r>
              <a:rPr lang="zh-CN" altLang="en-US" b="1" dirty="0" smtClean="0">
                <a:solidFill>
                  <a:srgbClr val="0092D7"/>
                </a:solidFill>
              </a:rPr>
              <a:t>考点</a:t>
            </a:r>
            <a:r>
              <a:rPr lang="en-US" altLang="zh-CN" b="1" dirty="0" smtClean="0">
                <a:solidFill>
                  <a:srgbClr val="0092D7"/>
                </a:solidFill>
              </a:rPr>
              <a:t>:</a:t>
            </a:r>
            <a:r>
              <a:rPr lang="zh-CN" altLang="en-US" dirty="0" smtClean="0"/>
              <a:t>考查的内容比较细</a:t>
            </a:r>
            <a:r>
              <a:rPr lang="en-US" dirty="0" smtClean="0"/>
              <a:t>,</a:t>
            </a:r>
            <a:r>
              <a:rPr lang="zh-CN" altLang="en-US" dirty="0" smtClean="0"/>
              <a:t>主要涉及作家作品知识、人物的判断、主要情节、典型事件等。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6.</a:t>
            </a:r>
            <a:r>
              <a:rPr lang="zh-CN" altLang="en-US" b="1" dirty="0" smtClean="0">
                <a:solidFill>
                  <a:srgbClr val="0092D7"/>
                </a:solidFill>
              </a:rPr>
              <a:t>考查范围</a:t>
            </a:r>
            <a:r>
              <a:rPr lang="en-US" altLang="zh-CN" b="1" dirty="0" smtClean="0">
                <a:solidFill>
                  <a:srgbClr val="0092D7"/>
                </a:solidFill>
              </a:rPr>
              <a:t>:</a:t>
            </a:r>
            <a:r>
              <a:rPr lang="en-US" dirty="0" smtClean="0"/>
              <a:t>①</a:t>
            </a:r>
            <a:r>
              <a:rPr lang="zh-CN" altLang="en-US" dirty="0" smtClean="0"/>
              <a:t>尚未出现过同一部连续考查的现象</a:t>
            </a:r>
            <a:r>
              <a:rPr lang="en-US" dirty="0" smtClean="0"/>
              <a:t>;②</a:t>
            </a:r>
            <a:r>
              <a:rPr lang="zh-CN" altLang="en-US" dirty="0" smtClean="0"/>
              <a:t>列入考纲的名著书目越来越向教材靠拢。如</a:t>
            </a:r>
            <a:r>
              <a:rPr lang="en-US" dirty="0" smtClean="0"/>
              <a:t>2019</a:t>
            </a:r>
            <a:r>
              <a:rPr lang="zh-CN" altLang="en-US" dirty="0" smtClean="0"/>
              <a:t>年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考试纲要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规定的</a:t>
            </a:r>
            <a:r>
              <a:rPr lang="en-US" dirty="0" smtClean="0"/>
              <a:t>8</a:t>
            </a:r>
            <a:r>
              <a:rPr lang="zh-CN" altLang="en-US" dirty="0" smtClean="0"/>
              <a:t>部名著中</a:t>
            </a:r>
            <a:r>
              <a:rPr lang="en-US" dirty="0" smtClean="0"/>
              <a:t>,</a:t>
            </a:r>
            <a:r>
              <a:rPr lang="zh-CN" altLang="en-US" dirty="0" smtClean="0"/>
              <a:t>属于教材中的名著书目有</a:t>
            </a:r>
            <a:r>
              <a:rPr lang="en-US" dirty="0" smtClean="0"/>
              <a:t>7</a:t>
            </a:r>
            <a:r>
              <a:rPr lang="zh-CN" altLang="en-US" dirty="0" smtClean="0"/>
              <a:t>部</a:t>
            </a:r>
            <a:r>
              <a:rPr lang="en-US" dirty="0" smtClean="0"/>
              <a:t>: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水浒传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西游记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朝花夕拾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骆驼祥子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海底两万里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钢铁是怎样炼成的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简</a:t>
            </a:r>
            <a:r>
              <a:rPr lang="en-US" altLang="zh-CN" dirty="0" smtClean="0"/>
              <a:t>·</a:t>
            </a:r>
            <a:r>
              <a:rPr lang="zh-CN" altLang="en-US" dirty="0" smtClean="0"/>
              <a:t>爱</a:t>
            </a:r>
            <a:r>
              <a:rPr lang="en-US" altLang="zh-CN" dirty="0" smtClean="0"/>
              <a:t>》</a:t>
            </a:r>
            <a:r>
              <a:rPr lang="en-US" dirty="0" smtClean="0"/>
              <a:t>;</a:t>
            </a:r>
            <a:r>
              <a:rPr lang="zh-CN" altLang="en-US" dirty="0" smtClean="0"/>
              <a:t>教材外的一部名著为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红岩</a:t>
            </a:r>
            <a:r>
              <a:rPr lang="en-US" altLang="zh-CN" dirty="0" smtClean="0"/>
              <a:t>》</a:t>
            </a:r>
            <a:r>
              <a:rPr lang="en-US" dirty="0" smtClean="0"/>
              <a:t>,</a:t>
            </a:r>
            <a:r>
              <a:rPr lang="zh-CN" altLang="en-US" dirty="0" smtClean="0"/>
              <a:t>属于课标推荐的书目。</a:t>
            </a: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AC4232-E221-4EE2-8B3E-8E16F4D09667}"/>
              </a:ext>
            </a:extLst>
          </p:cNvPr>
          <p:cNvSpPr/>
          <p:nvPr/>
        </p:nvSpPr>
        <p:spPr>
          <a:xfrm>
            <a:off x="602675" y="0"/>
            <a:ext cx="1099127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D37050-EF62-4E03-9C49-42484A701F06}"/>
              </a:ext>
            </a:extLst>
          </p:cNvPr>
          <p:cNvSpPr txBox="1"/>
          <p:nvPr/>
        </p:nvSpPr>
        <p:spPr>
          <a:xfrm>
            <a:off x="824991" y="401990"/>
            <a:ext cx="7898397" cy="37632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请运用所积累的知识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(1)-(4)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题。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两个在翠云山前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不论亲情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却只讲仇隙。这一场好杀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裙钗本是修成怪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为子怀仇恨泼猴。行者虽然生狠怒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因师路阻让娥流。先言拜借芭蕉扇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不展骁雄耐性柔。罗刹无知轮剑砍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猴王有意说亲由。女流怎与男儿斗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到底男刚压女流。这个金箍铁棒多凶猛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那个霜刃青锋甚紧稠。劈面打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照头丢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恨苦相持不罢休。左挡右遮施武艺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前迎后架骋奇谋。却才斗到沉酣处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不觉西方坠日头。罗刹忙将真扇子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一扇挥动鬼神愁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那罗刹女与行者相持到晚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见行者棒重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却又解数周密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料斗他不过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即便取出芭蕉扇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幌一幌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一扇阴风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把行者扇得无影无形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莫想收留得住。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300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75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AC4232-E221-4EE2-8B3E-8E16F4D09667}"/>
              </a:ext>
            </a:extLst>
          </p:cNvPr>
          <p:cNvSpPr/>
          <p:nvPr/>
        </p:nvSpPr>
        <p:spPr>
          <a:xfrm>
            <a:off x="602675" y="0"/>
            <a:ext cx="1099127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D37050-EF62-4E03-9C49-42484A701F06}"/>
              </a:ext>
            </a:extLst>
          </p:cNvPr>
          <p:cNvSpPr txBox="1"/>
          <p:nvPr/>
        </p:nvSpPr>
        <p:spPr>
          <a:xfrm>
            <a:off x="824991" y="401990"/>
            <a:ext cx="7898397" cy="256569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这段文字节选自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    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作者是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“前迎后架骋奇谋”中的“骋”意思是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文段主要运用的修辞方法是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(4)①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孙悟空找罗刹女的目的是什么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 algn="just">
              <a:lnSpc>
                <a:spcPct val="150000"/>
              </a:lnSpc>
            </a:pPr>
            <a:endParaRPr 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罗刹女因何“恨泼猴”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300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5843" y="328038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7309" y="334617"/>
            <a:ext cx="87716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吴承恩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17185" y="801685"/>
            <a:ext cx="646331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发挥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2943" y="2024919"/>
            <a:ext cx="648960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孙悟空的目的是向罗刹女借芭蕉扇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灭火焰山的大火。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20995" y="1183235"/>
            <a:ext cx="181405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对偶          夸张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2944" y="2879760"/>
            <a:ext cx="744347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因为她的儿子红孩儿想吃唐僧肉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被孙悟空请来的观音菩萨收作善财童子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所以她对孙悟空怀恨在心。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75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AC4232-E221-4EE2-8B3E-8E16F4D09667}"/>
              </a:ext>
            </a:extLst>
          </p:cNvPr>
          <p:cNvSpPr/>
          <p:nvPr/>
        </p:nvSpPr>
        <p:spPr>
          <a:xfrm>
            <a:off x="602675" y="0"/>
            <a:ext cx="1099127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D37050-EF62-4E03-9C49-42484A701F06}"/>
              </a:ext>
            </a:extLst>
          </p:cNvPr>
          <p:cNvSpPr txBox="1"/>
          <p:nvPr/>
        </p:nvSpPr>
        <p:spPr>
          <a:xfrm>
            <a:off x="824991" y="351886"/>
            <a:ext cx="7898397" cy="298119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请运用所积累的知识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(1)-(4)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题。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鲨鱼正要咬这个不幸的采珠人的时候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看见了它的新敌人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它立即又翻过肚腹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很快地向船长冲来。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我现在还看见尼摩船长当时的姿态。他弯下身子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带着一种特别的冷静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等待那巨大的鲨鱼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当鲨鱼向他冲来的时候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船长非常骄捷地跳在一边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躲开冲击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同时拿短刀刺入鱼腹中。不过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事情并没有完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结果尚未分晓。怕人的战斗开始进行了。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300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75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AC4232-E221-4EE2-8B3E-8E16F4D09667}"/>
              </a:ext>
            </a:extLst>
          </p:cNvPr>
          <p:cNvSpPr/>
          <p:nvPr/>
        </p:nvSpPr>
        <p:spPr>
          <a:xfrm>
            <a:off x="602675" y="0"/>
            <a:ext cx="1099127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D37050-EF62-4E03-9C49-42484A701F06}"/>
              </a:ext>
            </a:extLst>
          </p:cNvPr>
          <p:cNvSpPr txBox="1"/>
          <p:nvPr/>
        </p:nvSpPr>
        <p:spPr>
          <a:xfrm>
            <a:off x="824991" y="351886"/>
            <a:ext cx="7898397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勇敢大胆的船长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抓住鲨鱼的一只鳍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跟这个怪物肉搏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短刀乱刺鲨鱼的肚腹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但没有能刺到致命的地方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就是说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没有能刺中鱼的心脏。鲨鱼死命挣扎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疯狂地搅动海水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搅起的漩涡都要把我打翻了。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我很想跑去接应船长。但被恐怖慑住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不能挪动。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我两眼发直地注视着。我看见战斗的形势改变了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船长被压在他身上的巨大躯体所翻倒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摔在水底地下。一会儿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只见鲨鱼的牙齿大得怕人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像工厂中的大钳一般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尼摩船长的性命眼看就要不保了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忽然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尼德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兰手拿鱼叉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转念之间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迅速向鲨鱼冲去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他投出可怕的利叉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打中了鲨鱼。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300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75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AC4232-E221-4EE2-8B3E-8E16F4D09667}"/>
              </a:ext>
            </a:extLst>
          </p:cNvPr>
          <p:cNvSpPr/>
          <p:nvPr/>
        </p:nvSpPr>
        <p:spPr>
          <a:xfrm>
            <a:off x="602675" y="0"/>
            <a:ext cx="1099127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D37050-EF62-4E03-9C49-42484A701F06}"/>
              </a:ext>
            </a:extLst>
          </p:cNvPr>
          <p:cNvSpPr txBox="1"/>
          <p:nvPr/>
        </p:nvSpPr>
        <p:spPr>
          <a:xfrm>
            <a:off x="824991" y="351886"/>
            <a:ext cx="7898397" cy="334776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请简要概述选文的故事情节。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文中有错别字的词语是“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正确写法是“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300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6365" y="906587"/>
            <a:ext cx="4572000" cy="874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尼摩船长与鲨鱼搏斗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营救印度人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尼德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兰刺中了鲨鱼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7816" y="1939752"/>
            <a:ext cx="646331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骄捷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6943" y="1933174"/>
            <a:ext cx="87716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　矫捷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75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5AC4232-E221-4EE2-8B3E-8E16F4D09667}"/>
              </a:ext>
            </a:extLst>
          </p:cNvPr>
          <p:cNvSpPr/>
          <p:nvPr/>
        </p:nvSpPr>
        <p:spPr>
          <a:xfrm>
            <a:off x="602675" y="0"/>
            <a:ext cx="1099127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DF1909-F95C-465D-A193-2A3965084D53}"/>
              </a:ext>
            </a:extLst>
          </p:cNvPr>
          <p:cNvSpPr/>
          <p:nvPr/>
        </p:nvSpPr>
        <p:spPr>
          <a:xfrm>
            <a:off x="-7792" y="1927266"/>
            <a:ext cx="428625" cy="1406026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300" y="352237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中考真题精选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1">
            <a:extLst>
              <a:ext uri="{FF2B5EF4-FFF2-40B4-BE49-F238E27FC236}">
                <a16:creationId xmlns:a16="http://schemas.microsoft.com/office/drawing/2014/main" xmlns="" id="{21D37050-EF62-4E03-9C49-42484A701F06}"/>
              </a:ext>
            </a:extLst>
          </p:cNvPr>
          <p:cNvSpPr txBox="1"/>
          <p:nvPr/>
        </p:nvSpPr>
        <p:spPr>
          <a:xfrm>
            <a:off x="824991" y="351886"/>
            <a:ext cx="7898397" cy="33966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请把文中画线的句子改为被动句。</a:t>
            </a: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请联系原著内容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说说尼摩船长是一个怎样的人。</a:t>
            </a: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0984" y="755637"/>
            <a:ext cx="3185487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我都要被搅起的漩涡打翻了。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679" y="1806068"/>
            <a:ext cx="76671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勇敢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在印度人遇到危险时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他毫不犹豫地选择了同鲨鱼搏斗。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沉着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在与鲨鱼的搏斗中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毫不慌乱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而是冷静地选择进攻的时机。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富有爱心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尼摩船长首先关心的是“要救活这个不幸的采珠人”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关爱被压迫国家的人民。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有感恩之心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回到小艇上</a:t>
            </a:r>
            <a:r>
              <a:rPr 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尼摩船长的第一句话是对加拿大人尼德</a:t>
            </a:r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兰表示感谢。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75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5507" y="317995"/>
            <a:ext cx="773482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安徽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题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运用课外阅读积累的知识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完成问题。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“用苦痛换来欢乐”是他写给埃尔多迪伯爵夫人信中的话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也是他的人生写照。他是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	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罗曼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罗兰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	              B.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贝多芬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米开朗琪罗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	              D.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托尔斯泰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“却说那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久坐林间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盼望行者不到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将行李搭在马上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一只手执着降妖宝杖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一只手牵着缰绳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出松林向南观看。”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上面文字中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指的是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中的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他忠心耿耿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任劳任怨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终成正果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受封为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083" y="384905"/>
            <a:ext cx="7872610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](1)B	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沙僧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沙和尚、沙悟净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　金身罗汉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南无八宝金身罗汉菩萨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此题考查名著相关知识。第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要了解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名人传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相关知识。第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题考查名著的人物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要了解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相关情节和人物特点。</a:t>
            </a:r>
            <a:endParaRPr lang="zh-CN" altLang="en-US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3292" y="353590"/>
            <a:ext cx="6939419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安徽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题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运用课外阅读积累的知识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完成问题。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下列选项中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搭配不正确的一项是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	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吴承恩　　明代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安徒生童话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安徒生　　丹麦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朝花夕拾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鲁迅　　　中国现代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海底两万里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凡尔纳　　英国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“天上的风雨来了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鸟儿躲到它的巢里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心中的风雨来了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我只躲到你的怀里”出自冰心的诗集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诗中的“你”指的是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083" y="384905"/>
            <a:ext cx="7872610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 (1)D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繁星　春水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　母亲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此题考查名著相关知识。第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,D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项有误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海底两万里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的作者凡尔纳是法国人。第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题考查名著篇名和诗句中的人物。通读诗句即可判断该诗句选自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繁星　春水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诗集主要是歌颂母爱、童真及自然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“躲到你的怀里”中的“你”指母亲。</a:t>
            </a: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610" y="391725"/>
            <a:ext cx="7803715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[2016</a:t>
            </a:r>
            <a:r>
              <a:rPr lang="en-US" altLang="zh-CN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安徽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题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运用课外阅读积累的知识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完成问题。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向了一回火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觉得身上寒冷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寻思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“却才老军所说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五里路外有那市井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何不去沽些酒来吃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”便去包里取些碎银子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把花枪挑了酒葫芦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将火炭盖了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取毡笠子戴上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拿了钥匙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出来把草厅门拽上。出到大门首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把两扇草场门反拽上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锁了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带了钥匙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信步投东。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以上文段出自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描写的人物是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人名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海底两万里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是一部出色的悬念小说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小说从海面上“怪兽”出没开始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潜艇名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被大西洋漩涡吞噬结束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悬念迭出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环环相扣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读者始终想解开一个谜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船长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人名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究竟是什么人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083" y="384905"/>
            <a:ext cx="7872610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 (1)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水浒传　林冲　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诺第留斯号　尼摩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本题是对文学常识积累的考查。第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题中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由这段描写可知文字内容是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水浒传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中“林教头风雪山神庙”中的段落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可以判断出作品和人物。第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题第一空要求写出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海底两万里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中的潜艇名称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第二空要求写出船长的名字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根据文学常识积累即可写出。 </a:t>
            </a: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717" y="302059"/>
            <a:ext cx="7878871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安徽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题</a:t>
            </a:r>
            <a:r>
              <a:rPr lang="en-US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运用课外阅读积累的知识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完成问题。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、杨益言创作的长篇小说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红岩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女主人公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面对敌人的酷刑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发出了铮铮宣言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“毒刑拷打是太小的考验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竹签子是竹做的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共产党员的意志是钢铁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农夫和蛇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龟兔赛跑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等故事出自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国别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的寓言故事集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-7792" y="350585"/>
            <a:ext cx="428625" cy="1407678"/>
            <a:chOff x="-7792" y="350585"/>
            <a:chExt cx="428625" cy="1407678"/>
          </a:xfrm>
          <a:solidFill>
            <a:srgbClr val="0092D7"/>
          </a:solidFill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DF1909-F95C-465D-A193-2A3965084D53}"/>
                </a:ext>
              </a:extLst>
            </p:cNvPr>
            <p:cNvSpPr/>
            <p:nvPr/>
          </p:nvSpPr>
          <p:spPr>
            <a:xfrm>
              <a:off x="-7792" y="350585"/>
              <a:ext cx="428625" cy="14060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DB8C9B3D-9897-4BDF-9264-472DA4AA7D23}"/>
                </a:ext>
              </a:extLst>
            </p:cNvPr>
            <p:cNvSpPr txBox="1"/>
            <p:nvPr/>
          </p:nvSpPr>
          <p:spPr>
            <a:xfrm>
              <a:off x="85298" y="352237"/>
              <a:ext cx="288147" cy="1406026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中考真题精选</a:t>
              </a:r>
              <a:endPara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10">
            <a:extLst>
              <a:ext uri="{FF2B5EF4-FFF2-40B4-BE49-F238E27FC236}">
                <a16:creationId xmlns="" xmlns:a16="http://schemas.microsoft.com/office/drawing/2014/main" id="{DB8C9B3D-9897-4BDF-9264-472DA4AA7D23}"/>
              </a:ext>
            </a:extLst>
          </p:cNvPr>
          <p:cNvSpPr txBox="1"/>
          <p:nvPr/>
        </p:nvSpPr>
        <p:spPr>
          <a:xfrm>
            <a:off x="85286" y="1927266"/>
            <a:ext cx="288147" cy="140602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随堂巩固练习</a:t>
            </a:r>
            <a:endParaRPr lang="zh-CN" altLang="en-US" sz="14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083" y="384905"/>
            <a:ext cx="7872610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 (1)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罗广斌　江姐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江雪琴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)    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古希腊　伊索寓言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此两小题分别考查名著作者、作品中的主要人物、作者的国别、作品名称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都是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考纲</a:t>
            </a:r>
            <a:r>
              <a:rPr lang="en-US" altLang="zh-CN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要求掌握的基本内容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难度较低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平时应注意积累。值得注意的是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题第一空的答案是“古希腊”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有不少学生填了“希腊”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这是不能得分的。这也提示我们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答题一定要准确</a:t>
            </a:r>
            <a:r>
              <a:rPr 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itchFamily="34" charset="-122"/>
                <a:ea typeface="微软雅黑" pitchFamily="34" charset="-122"/>
              </a:rPr>
              <a:t>不能模棱两可。</a:t>
            </a:r>
          </a:p>
        </p:txBody>
      </p:sp>
    </p:spTree>
    <p:extLst>
      <p:ext uri="{BB962C8B-B14F-4D97-AF65-F5344CB8AC3E}">
        <p14:creationId xmlns:p14="http://schemas.microsoft.com/office/powerpoint/2010/main" val="1904783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2384</TotalTime>
  <Words>1460</Words>
  <Application>Microsoft Office PowerPoint</Application>
  <PresentationFormat>全屏显示(16:9)</PresentationFormat>
  <Paragraphs>120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hj</cp:lastModifiedBy>
  <cp:revision>386</cp:revision>
  <cp:lastPrinted>2019-07-27T07:43:24Z</cp:lastPrinted>
  <dcterms:created xsi:type="dcterms:W3CDTF">2018-08-24T06:22:56Z</dcterms:created>
  <dcterms:modified xsi:type="dcterms:W3CDTF">2021-08-10T04:48:05Z</dcterms:modified>
</cp:coreProperties>
</file>