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421" r:id="rId4"/>
    <p:sldId id="941" r:id="rId5"/>
    <p:sldId id="446" r:id="rId6"/>
    <p:sldId id="610" r:id="rId7"/>
    <p:sldId id="611" r:id="rId8"/>
    <p:sldId id="612" r:id="rId9"/>
    <p:sldId id="613" r:id="rId10"/>
    <p:sldId id="614" r:id="rId11"/>
    <p:sldId id="615" r:id="rId12"/>
    <p:sldId id="616" r:id="rId13"/>
    <p:sldId id="617" r:id="rId14"/>
    <p:sldId id="618" r:id="rId15"/>
    <p:sldId id="619" r:id="rId16"/>
    <p:sldId id="620" r:id="rId17"/>
    <p:sldId id="621" r:id="rId18"/>
    <p:sldId id="622" r:id="rId19"/>
    <p:sldId id="623" r:id="rId20"/>
    <p:sldId id="624" r:id="rId21"/>
    <p:sldId id="1234" r:id="rId22"/>
    <p:sldId id="625" r:id="rId23"/>
    <p:sldId id="626" r:id="rId24"/>
    <p:sldId id="1235" r:id="rId25"/>
    <p:sldId id="627" r:id="rId26"/>
    <p:sldId id="628" r:id="rId27"/>
    <p:sldId id="629" r:id="rId28"/>
    <p:sldId id="630" r:id="rId29"/>
    <p:sldId id="1532" r:id="rId30"/>
    <p:sldId id="1509" r:id="rId31"/>
    <p:sldId id="1510" r:id="rId32"/>
    <p:sldId id="1511" r:id="rId33"/>
    <p:sldId id="1512" r:id="rId34"/>
    <p:sldId id="1513" r:id="rId35"/>
    <p:sldId id="1514" r:id="rId36"/>
    <p:sldId id="1515" r:id="rId37"/>
    <p:sldId id="1516" r:id="rId38"/>
    <p:sldId id="1517" r:id="rId39"/>
    <p:sldId id="1518" r:id="rId40"/>
    <p:sldId id="1519" r:id="rId41"/>
    <p:sldId id="1520" r:id="rId42"/>
    <p:sldId id="1521" r:id="rId43"/>
    <p:sldId id="1522" r:id="rId44"/>
    <p:sldId id="1523" r:id="rId45"/>
    <p:sldId id="1524" r:id="rId46"/>
    <p:sldId id="1525" r:id="rId47"/>
    <p:sldId id="1526" r:id="rId48"/>
    <p:sldId id="1527" r:id="rId49"/>
    <p:sldId id="1528" r:id="rId50"/>
    <p:sldId id="1529" r:id="rId51"/>
    <p:sldId id="1530" r:id="rId52"/>
    <p:sldId id="1531" r:id="rId53"/>
    <p:sldId id="257" r:id="rId54"/>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30" autoAdjust="0"/>
    <p:restoredTop sz="94660" autoAdjust="0"/>
  </p:normalViewPr>
  <p:slideViewPr>
    <p:cSldViewPr snapToObjects="1" showGuides="1">
      <p:cViewPr>
        <p:scale>
          <a:sx n="75" d="100"/>
          <a:sy n="75" d="100"/>
        </p:scale>
        <p:origin x="-492" y="-72"/>
      </p:cViewPr>
      <p:guideLst>
        <p:guide orient="horz" pos="3039"/>
        <p:guide orient="horz" pos="1355"/>
        <p:guide orient="horz" pos="2864"/>
        <p:guide pos="3920"/>
        <p:guide pos="1161"/>
        <p:guide pos="5600"/>
        <p:guide pos="7006"/>
        <p:guide pos="2868"/>
      </p:guideLst>
    </p:cSldViewPr>
  </p:slideViewPr>
  <p:outlineViewPr>
    <p:cViewPr>
      <p:scale>
        <a:sx n="33" d="100"/>
        <a:sy n="33" d="100"/>
      </p:scale>
      <p:origin x="0" y="-1530"/>
    </p:cViewPr>
  </p:outlineViewPr>
  <p:notesTextViewPr>
    <p:cViewPr>
      <p:scale>
        <a:sx n="1" d="1"/>
        <a:sy n="1" d="1"/>
      </p:scale>
      <p:origin x="0" y="0"/>
    </p:cViewPr>
  </p:notesTextViewPr>
  <p:sorterViewPr>
    <p:cViewPr>
      <p:scale>
        <a:sx n="50" d="100"/>
        <a:sy n="50" d="100"/>
      </p:scale>
      <p:origin x="0" y="0"/>
    </p:cViewPr>
  </p:sorterViewPr>
  <p:notesViewPr>
    <p:cSldViewPr snapToObjects="1">
      <p:cViewPr varScale="1">
        <p:scale>
          <a:sx n="68" d="100"/>
          <a:sy n="68" d="100"/>
        </p:scale>
        <p:origin x="-2856" y="-108"/>
      </p:cViewPr>
      <p:guideLst>
        <p:guide orient="horz" pos="2913"/>
        <p:guide pos="2205"/>
      </p:guideLst>
    </p:cSldViewPr>
  </p:notesViewPr>
  <p:gridSpacing cx="180023" cy="180023"/>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tags" Target="tags/tag62.xml" /><Relationship Id="rId56" Type="http://schemas.openxmlformats.org/officeDocument/2006/relationships/presProps" Target="presProps.xml" /><Relationship Id="rId57" Type="http://schemas.openxmlformats.org/officeDocument/2006/relationships/viewProps" Target="viewProps.xml" /><Relationship Id="rId58" Type="http://schemas.openxmlformats.org/officeDocument/2006/relationships/theme" Target="theme/theme1.xml" /><Relationship Id="rId59"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A0FFED0-38DB-4A96-A1E9-AF4DA2F42C8B}"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5E9878C-C45D-4A41-BD4F-D2014721FEDB}"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D470F4-B71D-48E3-8849-D94058D0B438}"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4BDDFF-9C74-45EE-AD90-2B14BDC1031C}"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0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 Target="../slides/slide1.xml" TargetMode="Internal" /><Relationship Id="rId5"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_rels/slideLayout9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4" name="图片 3" descr="3"/>
          <p:cNvPicPr>
            <a:picLocks noChangeAspect="1"/>
          </p:cNvPicPr>
          <p:nvPr/>
        </p:nvPicPr>
        <p:blipFill>
          <a:blip r:embed="rId1"/>
          <a:stretch>
            <a:fillRect/>
          </a:stretch>
        </p:blipFill>
        <p:spPr>
          <a:xfrm>
            <a:off x="0" y="8890"/>
            <a:ext cx="12192000" cy="6840220"/>
          </a:xfrm>
          <a:prstGeom prst="rect">
            <a:avLst/>
          </a:prstGeom>
        </p:spPr>
      </p:pic>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19" name="矩形 18"/>
          <p:cNvSpPr/>
          <p:nvPr userDrawn="1"/>
        </p:nvSpPr>
        <p:spPr>
          <a:xfrm>
            <a:off x="175895" y="165735"/>
            <a:ext cx="11863070" cy="6543040"/>
          </a:xfrm>
          <a:prstGeom prst="rect">
            <a:avLst/>
          </a:prstGeom>
          <a:pattFill prst="pct5">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动作按钮: 后退或前一项 4">
            <a:hlinkClick action="ppaction://hlinkshowjump?jump=previousslide"/>
          </p:cNvPr>
          <p:cNvSpPr/>
          <p:nvPr userDrawn="1"/>
        </p:nvSpPr>
        <p:spPr>
          <a:xfrm>
            <a:off x="11003280" y="6427788"/>
            <a:ext cx="268605" cy="268605"/>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动作按钮: 前进或下一项 5">
            <a:hlinkClick action="ppaction://hlinkshowjump?jump=nextslide"/>
          </p:cNvPr>
          <p:cNvSpPr/>
          <p:nvPr userDrawn="1"/>
        </p:nvSpPr>
        <p:spPr>
          <a:xfrm>
            <a:off x="11383010" y="6427788"/>
            <a:ext cx="268605" cy="268605"/>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动作按钮: 结束 6">
            <a:hlinkClick action="ppaction://hlinkshowjump?jump=endshow"/>
          </p:cNvPr>
          <p:cNvSpPr/>
          <p:nvPr userDrawn="1"/>
        </p:nvSpPr>
        <p:spPr>
          <a:xfrm>
            <a:off x="11762740" y="6423660"/>
            <a:ext cx="276860" cy="276860"/>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a:hlinkClick r:id="rId4" action="ppaction://hlinksldjump"/>
          </p:cNvPr>
          <p:cNvSpPr/>
          <p:nvPr userDrawn="1"/>
        </p:nvSpPr>
        <p:spPr>
          <a:xfrm>
            <a:off x="10186035" y="6447155"/>
            <a:ext cx="751205" cy="229870"/>
          </a:xfrm>
          <a:prstGeom prst="roundRect">
            <a:avLst/>
          </a:prstGeom>
          <a:noFill/>
          <a:ln>
            <a:noFill/>
          </a:ln>
          <a:extLst>
            <a:ext uri="{909E8E84-426E-40DD-AFC4-6F175D3DCCD1}">
              <a14:hiddenFill xmlns:a14="http://schemas.microsoft.com/office/drawing/2010/main">
                <a:solidFill>
                  <a:srgbClr val="3A3A3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r>
              <a:rPr lang="zh-CN" altLang="zh-CN" sz="1600" b="1">
                <a:solidFill>
                  <a:schemeClr val="tx1">
                    <a:lumMod val="65000"/>
                    <a:lumOff val="35000"/>
                  </a:schemeClr>
                </a:solidFill>
                <a:latin typeface="微软雅黑" panose="020b0503020204020204" pitchFamily="34" charset="-122"/>
                <a:ea typeface="微软雅黑" panose="020b0503020204020204" pitchFamily="34" charset="-122"/>
              </a:rPr>
              <a:t>目录</a:t>
            </a:r>
            <a:endParaRPr lang="zh-CN" altLang="zh-CN"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00" Type="http://schemas.openxmlformats.org/officeDocument/2006/relationships/slideLayout" Target="../slideLayouts/slideLayout100.xml" /><Relationship Id="rId101" Type="http://schemas.openxmlformats.org/officeDocument/2006/relationships/slideLayout" Target="../slideLayouts/slideLayout101.xml" /><Relationship Id="rId102" Type="http://schemas.openxmlformats.org/officeDocument/2006/relationships/slideLayout" Target="../slideLayouts/slideLayout102.xml" /><Relationship Id="rId103" Type="http://schemas.openxmlformats.org/officeDocument/2006/relationships/slideLayout" Target="../slideLayouts/slideLayout103.xml" /><Relationship Id="rId104" Type="http://schemas.openxmlformats.org/officeDocument/2006/relationships/slideLayout" Target="../slideLayouts/slideLayout104.xml" /><Relationship Id="rId105" Type="http://schemas.openxmlformats.org/officeDocument/2006/relationships/slideLayout" Target="../slideLayouts/slideLayout105.xml" /><Relationship Id="rId106" Type="http://schemas.openxmlformats.org/officeDocument/2006/relationships/slideLayout" Target="../slideLayouts/slideLayout106.xml" /><Relationship Id="rId107" Type="http://schemas.openxmlformats.org/officeDocument/2006/relationships/slideLayout" Target="../slideLayouts/slideLayout107.xml" /><Relationship Id="rId108" Type="http://schemas.openxmlformats.org/officeDocument/2006/relationships/slideLayout" Target="../slideLayouts/slideLayout108.xml" /><Relationship Id="rId109" Type="http://schemas.openxmlformats.org/officeDocument/2006/relationships/slideLayout" Target="../slideLayouts/slideLayout109.xml" /><Relationship Id="rId11" Type="http://schemas.openxmlformats.org/officeDocument/2006/relationships/slideLayout" Target="../slideLayouts/slideLayout11.xml" /><Relationship Id="rId110" Type="http://schemas.openxmlformats.org/officeDocument/2006/relationships/slideLayout" Target="../slideLayouts/slideLayout110.xml" /><Relationship Id="rId111" Type="http://schemas.openxmlformats.org/officeDocument/2006/relationships/slideLayout" Target="../slideLayouts/slideLayout111.xml" /><Relationship Id="rId112" Type="http://schemas.openxmlformats.org/officeDocument/2006/relationships/slideLayout" Target="../slideLayouts/slideLayout112.xml" /><Relationship Id="rId113" Type="http://schemas.openxmlformats.org/officeDocument/2006/relationships/slideLayout" Target="../slideLayouts/slideLayout113.xml" /><Relationship Id="rId114" Type="http://schemas.openxmlformats.org/officeDocument/2006/relationships/slideLayout" Target="../slideLayouts/slideLayout114.xml" /><Relationship Id="rId115" Type="http://schemas.openxmlformats.org/officeDocument/2006/relationships/slideLayout" Target="../slideLayouts/slideLayout115.xml" /><Relationship Id="rId116" Type="http://schemas.openxmlformats.org/officeDocument/2006/relationships/slideLayout" Target="../slideLayouts/slideLayout116.xml" /><Relationship Id="rId117" Type="http://schemas.openxmlformats.org/officeDocument/2006/relationships/slideLayout" Target="../slideLayouts/slideLayout117.xml" /><Relationship Id="rId118" Type="http://schemas.openxmlformats.org/officeDocument/2006/relationships/slideLayout" Target="../slideLayouts/slideLayout118.xml" /><Relationship Id="rId119" Type="http://schemas.openxmlformats.org/officeDocument/2006/relationships/slideLayout" Target="../slideLayouts/slideLayout119.xml" /><Relationship Id="rId12" Type="http://schemas.openxmlformats.org/officeDocument/2006/relationships/slideLayout" Target="../slideLayouts/slideLayout12.xml" /><Relationship Id="rId120" Type="http://schemas.openxmlformats.org/officeDocument/2006/relationships/slideLayout" Target="../slideLayouts/slideLayout120.xml" /><Relationship Id="rId121" Type="http://schemas.openxmlformats.org/officeDocument/2006/relationships/slideLayout" Target="../slideLayouts/slideLayout121.xml" /><Relationship Id="rId122" Type="http://schemas.openxmlformats.org/officeDocument/2006/relationships/slideLayout" Target="../slideLayouts/slideLayout122.xml" /><Relationship Id="rId123" Type="http://schemas.openxmlformats.org/officeDocument/2006/relationships/slideLayout" Target="../slideLayouts/slideLayout123.xml" /><Relationship Id="rId124" Type="http://schemas.openxmlformats.org/officeDocument/2006/relationships/slideLayout" Target="../slideLayouts/slideLayout124.xml" /><Relationship Id="rId125" Type="http://schemas.openxmlformats.org/officeDocument/2006/relationships/slideLayout" Target="../slideLayouts/slideLayout125.xml" /><Relationship Id="rId126" Type="http://schemas.openxmlformats.org/officeDocument/2006/relationships/slideLayout" Target="../slideLayouts/slideLayout126.xml" /><Relationship Id="rId127" Type="http://schemas.openxmlformats.org/officeDocument/2006/relationships/slideLayout" Target="../slideLayouts/slideLayout127.xml" /><Relationship Id="rId128" Type="http://schemas.openxmlformats.org/officeDocument/2006/relationships/slideLayout" Target="../slideLayouts/slideLayout128.xml" /><Relationship Id="rId129" Type="http://schemas.openxmlformats.org/officeDocument/2006/relationships/slideLayout" Target="../slideLayouts/slideLayout129.xml" /><Relationship Id="rId13" Type="http://schemas.openxmlformats.org/officeDocument/2006/relationships/slideLayout" Target="../slideLayouts/slideLayout13.xml" /><Relationship Id="rId130" Type="http://schemas.openxmlformats.org/officeDocument/2006/relationships/slideLayout" Target="../slideLayouts/slideLayout130.xml" /><Relationship Id="rId131" Type="http://schemas.openxmlformats.org/officeDocument/2006/relationships/slideLayout" Target="../slideLayouts/slideLayout131.xml" /><Relationship Id="rId132" Type="http://schemas.openxmlformats.org/officeDocument/2006/relationships/slideLayout" Target="../slideLayouts/slideLayout132.xml" /><Relationship Id="rId133" Type="http://schemas.openxmlformats.org/officeDocument/2006/relationships/slideLayout" Target="../slideLayouts/slideLayout133.xml" /><Relationship Id="rId134" Type="http://schemas.openxmlformats.org/officeDocument/2006/relationships/slideLayout" Target="../slideLayouts/slideLayout134.xml" /><Relationship Id="rId135" Type="http://schemas.openxmlformats.org/officeDocument/2006/relationships/slideLayout" Target="../slideLayouts/slideLayout135.xml" /><Relationship Id="rId136" Type="http://schemas.openxmlformats.org/officeDocument/2006/relationships/slideLayout" Target="../slideLayouts/slideLayout136.xml" /><Relationship Id="rId137" Type="http://schemas.openxmlformats.org/officeDocument/2006/relationships/slideLayout" Target="../slideLayouts/slideLayout137.xml" /><Relationship Id="rId138" Type="http://schemas.openxmlformats.org/officeDocument/2006/relationships/slideLayout" Target="../slideLayouts/slideLayout138.xml" /><Relationship Id="rId139" Type="http://schemas.openxmlformats.org/officeDocument/2006/relationships/slideLayout" Target="../slideLayouts/slideLayout139.xml" /><Relationship Id="rId14" Type="http://schemas.openxmlformats.org/officeDocument/2006/relationships/slideLayout" Target="../slideLayouts/slideLayout14.xml" /><Relationship Id="rId140" Type="http://schemas.openxmlformats.org/officeDocument/2006/relationships/slideLayout" Target="../slideLayouts/slideLayout140.xml" /><Relationship Id="rId141" Type="http://schemas.openxmlformats.org/officeDocument/2006/relationships/slideLayout" Target="../slideLayouts/slideLayout141.xml" /><Relationship Id="rId142" Type="http://schemas.openxmlformats.org/officeDocument/2006/relationships/slideLayout" Target="../slideLayouts/slideLayout142.xml" /><Relationship Id="rId143" Type="http://schemas.openxmlformats.org/officeDocument/2006/relationships/slideLayout" Target="../slideLayouts/slideLayout143.xml" /><Relationship Id="rId144" Type="http://schemas.openxmlformats.org/officeDocument/2006/relationships/slideLayout" Target="../slideLayouts/slideLayout144.xml" /><Relationship Id="rId145" Type="http://schemas.openxmlformats.org/officeDocument/2006/relationships/slideLayout" Target="../slideLayouts/slideLayout145.xml" /><Relationship Id="rId146" Type="http://schemas.openxmlformats.org/officeDocument/2006/relationships/slideLayout" Target="../slideLayouts/slideLayout146.xml" /><Relationship Id="rId147" Type="http://schemas.openxmlformats.org/officeDocument/2006/relationships/slideLayout" Target="../slideLayouts/slideLayout147.xml" /><Relationship Id="rId148" Type="http://schemas.openxmlformats.org/officeDocument/2006/relationships/slideLayout" Target="../slideLayouts/slideLayout148.xml" /><Relationship Id="rId149" Type="http://schemas.openxmlformats.org/officeDocument/2006/relationships/slideLayout" Target="../slideLayouts/slideLayout149.xml" /><Relationship Id="rId15" Type="http://schemas.openxmlformats.org/officeDocument/2006/relationships/slideLayout" Target="../slideLayouts/slideLayout15.xml" /><Relationship Id="rId150" Type="http://schemas.openxmlformats.org/officeDocument/2006/relationships/slideLayout" Target="../slideLayouts/slideLayout150.xml" /><Relationship Id="rId151" Type="http://schemas.openxmlformats.org/officeDocument/2006/relationships/slideLayout" Target="../slideLayouts/slideLayout151.xml" /><Relationship Id="rId152" Type="http://schemas.openxmlformats.org/officeDocument/2006/relationships/slideLayout" Target="../slideLayouts/slideLayout152.xml" /><Relationship Id="rId153" Type="http://schemas.openxmlformats.org/officeDocument/2006/relationships/slideLayout" Target="../slideLayouts/slideLayout153.xml" /><Relationship Id="rId154" Type="http://schemas.openxmlformats.org/officeDocument/2006/relationships/slideLayout" Target="../slideLayouts/slideLayout154.xml" /><Relationship Id="rId155" Type="http://schemas.openxmlformats.org/officeDocument/2006/relationships/slideLayout" Target="../slideLayouts/slideLayout155.xml" /><Relationship Id="rId156" Type="http://schemas.openxmlformats.org/officeDocument/2006/relationships/slideLayout" Target="../slideLayouts/slideLayout156.xml" /><Relationship Id="rId157" Type="http://schemas.openxmlformats.org/officeDocument/2006/relationships/slideLayout" Target="../slideLayouts/slideLayout157.xml" /><Relationship Id="rId158" Type="http://schemas.openxmlformats.org/officeDocument/2006/relationships/slideLayout" Target="../slideLayouts/slideLayout158.xml" /><Relationship Id="rId159" Type="http://schemas.openxmlformats.org/officeDocument/2006/relationships/slideLayout" Target="../slideLayouts/slideLayout159.xml" /><Relationship Id="rId16" Type="http://schemas.openxmlformats.org/officeDocument/2006/relationships/slideLayout" Target="../slideLayouts/slideLayout16.xml" /><Relationship Id="rId160" Type="http://schemas.openxmlformats.org/officeDocument/2006/relationships/slideLayout" Target="../slideLayouts/slideLayout160.xml" /><Relationship Id="rId161" Type="http://schemas.openxmlformats.org/officeDocument/2006/relationships/slideLayout" Target="../slideLayouts/slideLayout161.xml" /><Relationship Id="rId162" Type="http://schemas.openxmlformats.org/officeDocument/2006/relationships/slideLayout" Target="../slideLayouts/slideLayout162.xml" /><Relationship Id="rId163" Type="http://schemas.openxmlformats.org/officeDocument/2006/relationships/slideLayout" Target="../slideLayouts/slideLayout163.xml" /><Relationship Id="rId164" Type="http://schemas.openxmlformats.org/officeDocument/2006/relationships/slideLayout" Target="../slideLayouts/slideLayout164.xml" /><Relationship Id="rId165" Type="http://schemas.openxmlformats.org/officeDocument/2006/relationships/slideLayout" Target="../slideLayouts/slideLayout165.xml" /><Relationship Id="rId166" Type="http://schemas.openxmlformats.org/officeDocument/2006/relationships/slideLayout" Target="../slideLayouts/slideLayout166.xml" /><Relationship Id="rId167" Type="http://schemas.openxmlformats.org/officeDocument/2006/relationships/slideLayout" Target="../slideLayouts/slideLayout167.xml" /><Relationship Id="rId168" Type="http://schemas.openxmlformats.org/officeDocument/2006/relationships/slideLayout" Target="../slideLayouts/slideLayout168.xml" /><Relationship Id="rId169" Type="http://schemas.openxmlformats.org/officeDocument/2006/relationships/slideLayout" Target="../slideLayouts/slideLayout169.xml" /><Relationship Id="rId17" Type="http://schemas.openxmlformats.org/officeDocument/2006/relationships/slideLayout" Target="../slideLayouts/slideLayout17.xml" /><Relationship Id="rId170" Type="http://schemas.openxmlformats.org/officeDocument/2006/relationships/slideLayout" Target="../slideLayouts/slideLayout170.xml" /><Relationship Id="rId171" Type="http://schemas.openxmlformats.org/officeDocument/2006/relationships/slideLayout" Target="../slideLayouts/slideLayout171.xml" /><Relationship Id="rId172" Type="http://schemas.openxmlformats.org/officeDocument/2006/relationships/slideLayout" Target="../slideLayouts/slideLayout172.xml" /><Relationship Id="rId173" Type="http://schemas.openxmlformats.org/officeDocument/2006/relationships/slideLayout" Target="../slideLayouts/slideLayout173.xml" /><Relationship Id="rId174" Type="http://schemas.openxmlformats.org/officeDocument/2006/relationships/slideLayout" Target="../slideLayouts/slideLayout174.xml" /><Relationship Id="rId175" Type="http://schemas.openxmlformats.org/officeDocument/2006/relationships/slideLayout" Target="../slideLayouts/slideLayout175.xml" /><Relationship Id="rId176" Type="http://schemas.openxmlformats.org/officeDocument/2006/relationships/slideLayout" Target="../slideLayouts/slideLayout176.xml" /><Relationship Id="rId177" Type="http://schemas.openxmlformats.org/officeDocument/2006/relationships/slideLayout" Target="../slideLayouts/slideLayout177.xml" /><Relationship Id="rId178" Type="http://schemas.openxmlformats.org/officeDocument/2006/relationships/slideLayout" Target="../slideLayouts/slideLayout178.xml" /><Relationship Id="rId179" Type="http://schemas.openxmlformats.org/officeDocument/2006/relationships/slideLayout" Target="../slideLayouts/slideLayout179.xml" /><Relationship Id="rId18" Type="http://schemas.openxmlformats.org/officeDocument/2006/relationships/slideLayout" Target="../slideLayouts/slideLayout18.xml" /><Relationship Id="rId180" Type="http://schemas.openxmlformats.org/officeDocument/2006/relationships/slideLayout" Target="../slideLayouts/slideLayout180.xml" /><Relationship Id="rId181" Type="http://schemas.openxmlformats.org/officeDocument/2006/relationships/slideLayout" Target="../slideLayouts/slideLayout181.xml" /><Relationship Id="rId182" Type="http://schemas.openxmlformats.org/officeDocument/2006/relationships/slideLayout" Target="../slideLayouts/slideLayout182.xml" /><Relationship Id="rId183" Type="http://schemas.openxmlformats.org/officeDocument/2006/relationships/slideLayout" Target="../slideLayouts/slideLayout183.xml" /><Relationship Id="rId184" Type="http://schemas.openxmlformats.org/officeDocument/2006/relationships/slideLayout" Target="../slideLayouts/slideLayout184.xml" /><Relationship Id="rId185" Type="http://schemas.openxmlformats.org/officeDocument/2006/relationships/slideLayout" Target="../slideLayouts/slideLayout185.xml" /><Relationship Id="rId186" Type="http://schemas.openxmlformats.org/officeDocument/2006/relationships/slideLayout" Target="../slideLayouts/slideLayout186.xml" /><Relationship Id="rId187" Type="http://schemas.openxmlformats.org/officeDocument/2006/relationships/slideLayout" Target="../slideLayouts/slideLayout187.xml" /><Relationship Id="rId188" Type="http://schemas.openxmlformats.org/officeDocument/2006/relationships/slideLayout" Target="../slideLayouts/slideLayout188.xml" /><Relationship Id="rId189" Type="http://schemas.openxmlformats.org/officeDocument/2006/relationships/slideLayout" Target="../slideLayouts/slideLayout189.xml" /><Relationship Id="rId19" Type="http://schemas.openxmlformats.org/officeDocument/2006/relationships/slideLayout" Target="../slideLayouts/slideLayout19.xml" /><Relationship Id="rId190" Type="http://schemas.openxmlformats.org/officeDocument/2006/relationships/slideLayout" Target="../slideLayouts/slideLayout190.xml" /><Relationship Id="rId191" Type="http://schemas.openxmlformats.org/officeDocument/2006/relationships/slideLayout" Target="../slideLayouts/slideLayout191.xml" /><Relationship Id="rId192" Type="http://schemas.openxmlformats.org/officeDocument/2006/relationships/slideLayout" Target="../slideLayouts/slideLayout192.xml" /><Relationship Id="rId193" Type="http://schemas.openxmlformats.org/officeDocument/2006/relationships/slideLayout" Target="../slideLayouts/slideLayout193.xml" /><Relationship Id="rId194" Type="http://schemas.openxmlformats.org/officeDocument/2006/relationships/slideLayout" Target="../slideLayouts/slideLayout194.xml" /><Relationship Id="rId195" Type="http://schemas.openxmlformats.org/officeDocument/2006/relationships/slideLayout" Target="../slideLayouts/slideLayout195.xml" /><Relationship Id="rId196" Type="http://schemas.openxmlformats.org/officeDocument/2006/relationships/slideLayout" Target="../slideLayouts/slideLayout196.xml" /><Relationship Id="rId197" Type="http://schemas.openxmlformats.org/officeDocument/2006/relationships/slideLayout" Target="../slideLayouts/slideLayout197.xml" /><Relationship Id="rId198" Type="http://schemas.openxmlformats.org/officeDocument/2006/relationships/slideLayout" Target="../slideLayouts/slideLayout198.xml" /><Relationship Id="rId199" Type="http://schemas.openxmlformats.org/officeDocument/2006/relationships/slideLayout" Target="../slideLayouts/slideLayout19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00" Type="http://schemas.openxmlformats.org/officeDocument/2006/relationships/slideLayout" Target="../slideLayouts/slideLayout200.xml" /><Relationship Id="rId201" Type="http://schemas.openxmlformats.org/officeDocument/2006/relationships/slideLayout" Target="../slideLayouts/slideLayout201.xml" /><Relationship Id="rId202" Type="http://schemas.openxmlformats.org/officeDocument/2006/relationships/slideLayout" Target="../slideLayouts/slideLayout202.xml" /><Relationship Id="rId203" Type="http://schemas.openxmlformats.org/officeDocument/2006/relationships/slideLayout" Target="../slideLayouts/slideLayout203.xml" /><Relationship Id="rId204" Type="http://schemas.openxmlformats.org/officeDocument/2006/relationships/slideLayout" Target="../slideLayouts/slideLayout204.xml" /><Relationship Id="rId205" Type="http://schemas.openxmlformats.org/officeDocument/2006/relationships/slideLayout" Target="../slideLayouts/slideLayout205.xml" /><Relationship Id="rId206" Type="http://schemas.openxmlformats.org/officeDocument/2006/relationships/slideLayout" Target="../slideLayouts/slideLayout206.xml" /><Relationship Id="rId207" Type="http://schemas.openxmlformats.org/officeDocument/2006/relationships/slideLayout" Target="../slideLayouts/slideLayout207.xml" /><Relationship Id="rId208" Type="http://schemas.openxmlformats.org/officeDocument/2006/relationships/slideLayout" Target="../slideLayouts/slideLayout208.xml" /><Relationship Id="rId209" Type="http://schemas.openxmlformats.org/officeDocument/2006/relationships/slideLayout" Target="../slideLayouts/slideLayout209.xml" /><Relationship Id="rId21" Type="http://schemas.openxmlformats.org/officeDocument/2006/relationships/slideLayout" Target="../slideLayouts/slideLayout21.xml" /><Relationship Id="rId210" Type="http://schemas.openxmlformats.org/officeDocument/2006/relationships/slideLayout" Target="../slideLayouts/slideLayout210.xml" /><Relationship Id="rId211" Type="http://schemas.openxmlformats.org/officeDocument/2006/relationships/slideLayout" Target="../slideLayouts/slideLayout211.xml" /><Relationship Id="rId212" Type="http://schemas.openxmlformats.org/officeDocument/2006/relationships/slideLayout" Target="../slideLayouts/slideLayout212.xml" /><Relationship Id="rId213" Type="http://schemas.openxmlformats.org/officeDocument/2006/relationships/slideLayout" Target="../slideLayouts/slideLayout213.xml" /><Relationship Id="rId214" Type="http://schemas.openxmlformats.org/officeDocument/2006/relationships/slideLayout" Target="../slideLayouts/slideLayout214.xml" /><Relationship Id="rId215" Type="http://schemas.openxmlformats.org/officeDocument/2006/relationships/slideLayout" Target="../slideLayouts/slideLayout215.xml" /><Relationship Id="rId216" Type="http://schemas.openxmlformats.org/officeDocument/2006/relationships/slideLayout" Target="../slideLayouts/slideLayout216.xml" /><Relationship Id="rId217" Type="http://schemas.openxmlformats.org/officeDocument/2006/relationships/slideLayout" Target="../slideLayouts/slideLayout217.xml" /><Relationship Id="rId218" Type="http://schemas.openxmlformats.org/officeDocument/2006/relationships/slideLayout" Target="../slideLayouts/slideLayout218.xml" /><Relationship Id="rId219" Type="http://schemas.openxmlformats.org/officeDocument/2006/relationships/slideLayout" Target="../slideLayouts/slideLayout219.xml" /><Relationship Id="rId22" Type="http://schemas.openxmlformats.org/officeDocument/2006/relationships/slideLayout" Target="../slideLayouts/slideLayout22.xml" /><Relationship Id="rId220" Type="http://schemas.openxmlformats.org/officeDocument/2006/relationships/slideLayout" Target="../slideLayouts/slideLayout220.xml" /><Relationship Id="rId221" Type="http://schemas.openxmlformats.org/officeDocument/2006/relationships/slideLayout" Target="../slideLayouts/slideLayout221.xml" /><Relationship Id="rId222" Type="http://schemas.openxmlformats.org/officeDocument/2006/relationships/slideLayout" Target="../slideLayouts/slideLayout222.xml" /><Relationship Id="rId223" Type="http://schemas.openxmlformats.org/officeDocument/2006/relationships/slideLayout" Target="../slideLayouts/slideLayout223.xml" /><Relationship Id="rId224" Type="http://schemas.openxmlformats.org/officeDocument/2006/relationships/slideLayout" Target="../slideLayouts/slideLayout224.xml" /><Relationship Id="rId225" Type="http://schemas.openxmlformats.org/officeDocument/2006/relationships/slideLayout" Target="../slideLayouts/slideLayout225.xml" /><Relationship Id="rId226" Type="http://schemas.openxmlformats.org/officeDocument/2006/relationships/slideLayout" Target="../slideLayouts/slideLayout226.xml" /><Relationship Id="rId227" Type="http://schemas.openxmlformats.org/officeDocument/2006/relationships/slideLayout" Target="../slideLayouts/slideLayout227.xml" /><Relationship Id="rId228" Type="http://schemas.openxmlformats.org/officeDocument/2006/relationships/slideLayout" Target="../slideLayouts/slideLayout228.xml" /><Relationship Id="rId229" Type="http://schemas.openxmlformats.org/officeDocument/2006/relationships/slideLayout" Target="../slideLayouts/slideLayout229.xml" /><Relationship Id="rId23" Type="http://schemas.openxmlformats.org/officeDocument/2006/relationships/slideLayout" Target="../slideLayouts/slideLayout23.xml" /><Relationship Id="rId230" Type="http://schemas.openxmlformats.org/officeDocument/2006/relationships/slideLayout" Target="../slideLayouts/slideLayout230.xml" /><Relationship Id="rId231" Type="http://schemas.openxmlformats.org/officeDocument/2006/relationships/slideLayout" Target="../slideLayouts/slideLayout231.xml" /><Relationship Id="rId232" Type="http://schemas.openxmlformats.org/officeDocument/2006/relationships/slideLayout" Target="../slideLayouts/slideLayout232.xml" /><Relationship Id="rId233" Type="http://schemas.openxmlformats.org/officeDocument/2006/relationships/slideLayout" Target="../slideLayouts/slideLayout233.xml" /><Relationship Id="rId234" Type="http://schemas.openxmlformats.org/officeDocument/2006/relationships/slideLayout" Target="../slideLayouts/slideLayout234.xml" /><Relationship Id="rId235" Type="http://schemas.openxmlformats.org/officeDocument/2006/relationships/slideLayout" Target="../slideLayouts/slideLayout235.xml" /><Relationship Id="rId236" Type="http://schemas.openxmlformats.org/officeDocument/2006/relationships/slideLayout" Target="../slideLayouts/slideLayout236.xml" /><Relationship Id="rId237" Type="http://schemas.openxmlformats.org/officeDocument/2006/relationships/slideLayout" Target="../slideLayouts/slideLayout237.xml" /><Relationship Id="rId238" Type="http://schemas.openxmlformats.org/officeDocument/2006/relationships/slideLayout" Target="../slideLayouts/slideLayout238.xml" /><Relationship Id="rId239" Type="http://schemas.openxmlformats.org/officeDocument/2006/relationships/slideLayout" Target="../slideLayouts/slideLayout239.xml" /><Relationship Id="rId24" Type="http://schemas.openxmlformats.org/officeDocument/2006/relationships/slideLayout" Target="../slideLayouts/slideLayout24.xml" /><Relationship Id="rId240" Type="http://schemas.openxmlformats.org/officeDocument/2006/relationships/slideLayout" Target="../slideLayouts/slideLayout240.xml" /><Relationship Id="rId241" Type="http://schemas.openxmlformats.org/officeDocument/2006/relationships/slideLayout" Target="../slideLayouts/slideLayout241.xml" /><Relationship Id="rId242" Type="http://schemas.openxmlformats.org/officeDocument/2006/relationships/slideLayout" Target="../slideLayouts/slideLayout242.xml" /><Relationship Id="rId243" Type="http://schemas.openxmlformats.org/officeDocument/2006/relationships/slideLayout" Target="../slideLayouts/slideLayout243.xml" /><Relationship Id="rId244" Type="http://schemas.openxmlformats.org/officeDocument/2006/relationships/slideLayout" Target="../slideLayouts/slideLayout244.xml" /><Relationship Id="rId245" Type="http://schemas.openxmlformats.org/officeDocument/2006/relationships/slideLayout" Target="../slideLayouts/slideLayout245.xml" /><Relationship Id="rId246" Type="http://schemas.openxmlformats.org/officeDocument/2006/relationships/slideLayout" Target="../slideLayouts/slideLayout246.xml" /><Relationship Id="rId247" Type="http://schemas.openxmlformats.org/officeDocument/2006/relationships/slideLayout" Target="../slideLayouts/slideLayout247.xml" /><Relationship Id="rId248" Type="http://schemas.openxmlformats.org/officeDocument/2006/relationships/slideLayout" Target="../slideLayouts/slideLayout248.xml" /><Relationship Id="rId249" Type="http://schemas.openxmlformats.org/officeDocument/2006/relationships/slideLayout" Target="../slideLayouts/slideLayout249.xml" /><Relationship Id="rId25" Type="http://schemas.openxmlformats.org/officeDocument/2006/relationships/slideLayout" Target="../slideLayouts/slideLayout25.xml" /><Relationship Id="rId250" Type="http://schemas.openxmlformats.org/officeDocument/2006/relationships/slideLayout" Target="../slideLayouts/slideLayout250.xml" /><Relationship Id="rId251" Type="http://schemas.openxmlformats.org/officeDocument/2006/relationships/slideLayout" Target="../slideLayouts/slideLayout251.xml" /><Relationship Id="rId252" Type="http://schemas.openxmlformats.org/officeDocument/2006/relationships/slideLayout" Target="../slideLayouts/slideLayout252.xml" /><Relationship Id="rId253" Type="http://schemas.openxmlformats.org/officeDocument/2006/relationships/slideLayout" Target="../slideLayouts/slideLayout253.xml" /><Relationship Id="rId254" Type="http://schemas.openxmlformats.org/officeDocument/2006/relationships/slideLayout" Target="../slideLayouts/slideLayout254.xml" /><Relationship Id="rId255" Type="http://schemas.openxmlformats.org/officeDocument/2006/relationships/slideLayout" Target="../slideLayouts/slideLayout255.xml" /><Relationship Id="rId256" Type="http://schemas.openxmlformats.org/officeDocument/2006/relationships/slideLayout" Target="../slideLayouts/slideLayout256.xml" /><Relationship Id="rId257" Type="http://schemas.openxmlformats.org/officeDocument/2006/relationships/slideLayout" Target="../slideLayouts/slideLayout257.xml" /><Relationship Id="rId258" Type="http://schemas.openxmlformats.org/officeDocument/2006/relationships/slideLayout" Target="../slideLayouts/slideLayout258.xml" /><Relationship Id="rId259" Type="http://schemas.openxmlformats.org/officeDocument/2006/relationships/slideLayout" Target="../slideLayouts/slideLayout259.xml" /><Relationship Id="rId26" Type="http://schemas.openxmlformats.org/officeDocument/2006/relationships/slideLayout" Target="../slideLayouts/slideLayout26.xml" /><Relationship Id="rId260" Type="http://schemas.openxmlformats.org/officeDocument/2006/relationships/slideLayout" Target="../slideLayouts/slideLayout260.xml" /><Relationship Id="rId261" Type="http://schemas.openxmlformats.org/officeDocument/2006/relationships/slideLayout" Target="../slideLayouts/slideLayout261.xml" /><Relationship Id="rId262" Type="http://schemas.openxmlformats.org/officeDocument/2006/relationships/slideLayout" Target="../slideLayouts/slideLayout262.xml" /><Relationship Id="rId263" Type="http://schemas.openxmlformats.org/officeDocument/2006/relationships/slideLayout" Target="../slideLayouts/slideLayout263.xml" /><Relationship Id="rId264" Type="http://schemas.openxmlformats.org/officeDocument/2006/relationships/slideLayout" Target="../slideLayouts/slideLayout264.xml" /><Relationship Id="rId265" Type="http://schemas.openxmlformats.org/officeDocument/2006/relationships/slideLayout" Target="../slideLayouts/slideLayout265.xml" /><Relationship Id="rId266" Type="http://schemas.openxmlformats.org/officeDocument/2006/relationships/slideLayout" Target="../slideLayouts/slideLayout266.xml" /><Relationship Id="rId267" Type="http://schemas.openxmlformats.org/officeDocument/2006/relationships/slideLayout" Target="../slideLayouts/slideLayout267.xml" /><Relationship Id="rId268" Type="http://schemas.openxmlformats.org/officeDocument/2006/relationships/slideLayout" Target="../slideLayouts/slideLayout268.xml" /><Relationship Id="rId269" Type="http://schemas.openxmlformats.org/officeDocument/2006/relationships/slideLayout" Target="../slideLayouts/slideLayout269.xml" /><Relationship Id="rId27" Type="http://schemas.openxmlformats.org/officeDocument/2006/relationships/slideLayout" Target="../slideLayouts/slideLayout27.xml" /><Relationship Id="rId270" Type="http://schemas.openxmlformats.org/officeDocument/2006/relationships/slideLayout" Target="../slideLayouts/slideLayout270.xml" /><Relationship Id="rId271" Type="http://schemas.openxmlformats.org/officeDocument/2006/relationships/slideLayout" Target="../slideLayouts/slideLayout271.xml" /><Relationship Id="rId272" Type="http://schemas.openxmlformats.org/officeDocument/2006/relationships/slideLayout" Target="../slideLayouts/slideLayout272.xml" /><Relationship Id="rId273" Type="http://schemas.openxmlformats.org/officeDocument/2006/relationships/slideLayout" Target="../slideLayouts/slideLayout273.xml" /><Relationship Id="rId274" Type="http://schemas.openxmlformats.org/officeDocument/2006/relationships/slideLayout" Target="../slideLayouts/slideLayout274.xml" /><Relationship Id="rId275" Type="http://schemas.openxmlformats.org/officeDocument/2006/relationships/slideLayout" Target="../slideLayouts/slideLayout275.xml" /><Relationship Id="rId276" Type="http://schemas.openxmlformats.org/officeDocument/2006/relationships/slideLayout" Target="../slideLayouts/slideLayout276.xml" /><Relationship Id="rId277" Type="http://schemas.openxmlformats.org/officeDocument/2006/relationships/slideLayout" Target="../slideLayouts/slideLayout277.xml" /><Relationship Id="rId278" Type="http://schemas.openxmlformats.org/officeDocument/2006/relationships/slideLayout" Target="../slideLayouts/slideLayout278.xml" /><Relationship Id="rId279" Type="http://schemas.openxmlformats.org/officeDocument/2006/relationships/slideLayout" Target="../slideLayouts/slideLayout279.xml" /><Relationship Id="rId28" Type="http://schemas.openxmlformats.org/officeDocument/2006/relationships/slideLayout" Target="../slideLayouts/slideLayout28.xml" /><Relationship Id="rId280" Type="http://schemas.openxmlformats.org/officeDocument/2006/relationships/slideLayout" Target="../slideLayouts/slideLayout280.xml" /><Relationship Id="rId281" Type="http://schemas.openxmlformats.org/officeDocument/2006/relationships/slideLayout" Target="../slideLayouts/slideLayout281.xml" /><Relationship Id="rId282" Type="http://schemas.openxmlformats.org/officeDocument/2006/relationships/slideLayout" Target="../slideLayouts/slideLayout282.xml" /><Relationship Id="rId283" Type="http://schemas.openxmlformats.org/officeDocument/2006/relationships/slideLayout" Target="../slideLayouts/slideLayout283.xml" /><Relationship Id="rId284" Type="http://schemas.openxmlformats.org/officeDocument/2006/relationships/slideLayout" Target="../slideLayouts/slideLayout284.xml" /><Relationship Id="rId285" Type="http://schemas.openxmlformats.org/officeDocument/2006/relationships/slideLayout" Target="../slideLayouts/slideLayout285.xml" /><Relationship Id="rId286" Type="http://schemas.openxmlformats.org/officeDocument/2006/relationships/slideLayout" Target="../slideLayouts/slideLayout286.xml" /><Relationship Id="rId287" Type="http://schemas.openxmlformats.org/officeDocument/2006/relationships/slideLayout" Target="../slideLayouts/slideLayout287.xml" /><Relationship Id="rId288" Type="http://schemas.openxmlformats.org/officeDocument/2006/relationships/slideLayout" Target="../slideLayouts/slideLayout288.xml" /><Relationship Id="rId289" Type="http://schemas.openxmlformats.org/officeDocument/2006/relationships/slideLayout" Target="../slideLayouts/slideLayout289.xml" /><Relationship Id="rId29" Type="http://schemas.openxmlformats.org/officeDocument/2006/relationships/slideLayout" Target="../slideLayouts/slideLayout29.xml" /><Relationship Id="rId290" Type="http://schemas.openxmlformats.org/officeDocument/2006/relationships/slideLayout" Target="../slideLayouts/slideLayout290.xml" /><Relationship Id="rId291" Type="http://schemas.openxmlformats.org/officeDocument/2006/relationships/slideLayout" Target="../slideLayouts/slideLayout291.xml" /><Relationship Id="rId292" Type="http://schemas.openxmlformats.org/officeDocument/2006/relationships/slideLayout" Target="../slideLayouts/slideLayout292.xml" /><Relationship Id="rId293" Type="http://schemas.openxmlformats.org/officeDocument/2006/relationships/slideLayout" Target="../slideLayouts/slideLayout293.xml" /><Relationship Id="rId294" Type="http://schemas.openxmlformats.org/officeDocument/2006/relationships/slideLayout" Target="../slideLayouts/slideLayout294.xml" /><Relationship Id="rId295" Type="http://schemas.openxmlformats.org/officeDocument/2006/relationships/slideLayout" Target="../slideLayouts/slideLayout295.xml" /><Relationship Id="rId296" Type="http://schemas.openxmlformats.org/officeDocument/2006/relationships/slideLayout" Target="../slideLayouts/slideLayout296.xml" /><Relationship Id="rId297" Type="http://schemas.openxmlformats.org/officeDocument/2006/relationships/slideLayout" Target="../slideLayouts/slideLayout297.xml" /><Relationship Id="rId298" Type="http://schemas.openxmlformats.org/officeDocument/2006/relationships/slideLayout" Target="../slideLayouts/slideLayout298.xml" /><Relationship Id="rId299" Type="http://schemas.openxmlformats.org/officeDocument/2006/relationships/slideLayout" Target="../slideLayouts/slideLayout29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00" Type="http://schemas.openxmlformats.org/officeDocument/2006/relationships/slideLayout" Target="../slideLayouts/slideLayout300.xml" /><Relationship Id="rId301" Type="http://schemas.openxmlformats.org/officeDocument/2006/relationships/slideLayout" Target="../slideLayouts/slideLayout301.xml" /><Relationship Id="rId302" Type="http://schemas.openxmlformats.org/officeDocument/2006/relationships/slideLayout" Target="../slideLayouts/slideLayout302.xml" /><Relationship Id="rId303" Type="http://schemas.openxmlformats.org/officeDocument/2006/relationships/slideLayout" Target="../slideLayouts/slideLayout303.xml" /><Relationship Id="rId304" Type="http://schemas.openxmlformats.org/officeDocument/2006/relationships/slideLayout" Target="../slideLayouts/slideLayout304.xml" /><Relationship Id="rId305" Type="http://schemas.openxmlformats.org/officeDocument/2006/relationships/slideLayout" Target="../slideLayouts/slideLayout305.xml" /><Relationship Id="rId306" Type="http://schemas.openxmlformats.org/officeDocument/2006/relationships/slideLayout" Target="../slideLayouts/slideLayout306.xml" /><Relationship Id="rId307" Type="http://schemas.openxmlformats.org/officeDocument/2006/relationships/slideLayout" Target="../slideLayouts/slideLayout307.xml" /><Relationship Id="rId308" Type="http://schemas.openxmlformats.org/officeDocument/2006/relationships/slideLayout" Target="../slideLayouts/slideLayout308.xml" /><Relationship Id="rId309" Type="http://schemas.openxmlformats.org/officeDocument/2006/relationships/slideLayout" Target="../slideLayouts/slideLayout309.xml" /><Relationship Id="rId31" Type="http://schemas.openxmlformats.org/officeDocument/2006/relationships/slideLayout" Target="../slideLayouts/slideLayout31.xml" /><Relationship Id="rId310" Type="http://schemas.openxmlformats.org/officeDocument/2006/relationships/slideLayout" Target="../slideLayouts/slideLayout310.xml" /><Relationship Id="rId311" Type="http://schemas.openxmlformats.org/officeDocument/2006/relationships/slideLayout" Target="../slideLayouts/slideLayout311.xml" /><Relationship Id="rId312" Type="http://schemas.openxmlformats.org/officeDocument/2006/relationships/slideLayout" Target="../slideLayouts/slideLayout312.xml" /><Relationship Id="rId313" Type="http://schemas.openxmlformats.org/officeDocument/2006/relationships/slideLayout" Target="../slideLayouts/slideLayout313.xml" /><Relationship Id="rId314" Type="http://schemas.openxmlformats.org/officeDocument/2006/relationships/slideLayout" Target="../slideLayouts/slideLayout314.xml" /><Relationship Id="rId315" Type="http://schemas.openxmlformats.org/officeDocument/2006/relationships/slideLayout" Target="../slideLayouts/slideLayout315.xml" /><Relationship Id="rId316" Type="http://schemas.openxmlformats.org/officeDocument/2006/relationships/slideLayout" Target="../slideLayouts/slideLayout316.xml" /><Relationship Id="rId317" Type="http://schemas.openxmlformats.org/officeDocument/2006/relationships/slideLayout" Target="../slideLayouts/slideLayout317.xml" /><Relationship Id="rId318" Type="http://schemas.openxmlformats.org/officeDocument/2006/relationships/slideLayout" Target="../slideLayouts/slideLayout318.xml" /><Relationship Id="rId319" Type="http://schemas.openxmlformats.org/officeDocument/2006/relationships/slideLayout" Target="../slideLayouts/slideLayout319.xml" /><Relationship Id="rId32" Type="http://schemas.openxmlformats.org/officeDocument/2006/relationships/slideLayout" Target="../slideLayouts/slideLayout32.xml" /><Relationship Id="rId320" Type="http://schemas.openxmlformats.org/officeDocument/2006/relationships/slideLayout" Target="../slideLayouts/slideLayout320.xml" /><Relationship Id="rId321" Type="http://schemas.openxmlformats.org/officeDocument/2006/relationships/slideLayout" Target="../slideLayouts/slideLayout321.xml" /><Relationship Id="rId322" Type="http://schemas.openxmlformats.org/officeDocument/2006/relationships/slideLayout" Target="../slideLayouts/slideLayout322.xml" /><Relationship Id="rId323" Type="http://schemas.openxmlformats.org/officeDocument/2006/relationships/slideLayout" Target="../slideLayouts/slideLayout323.xml" /><Relationship Id="rId324" Type="http://schemas.openxmlformats.org/officeDocument/2006/relationships/slideLayout" Target="../slideLayouts/slideLayout324.xml" /><Relationship Id="rId325" Type="http://schemas.openxmlformats.org/officeDocument/2006/relationships/slideLayout" Target="../slideLayouts/slideLayout325.xml" /><Relationship Id="rId326" Type="http://schemas.openxmlformats.org/officeDocument/2006/relationships/slideLayout" Target="../slideLayouts/slideLayout326.xml" /><Relationship Id="rId327" Type="http://schemas.openxmlformats.org/officeDocument/2006/relationships/slideLayout" Target="../slideLayouts/slideLayout327.xml" /><Relationship Id="rId328" Type="http://schemas.openxmlformats.org/officeDocument/2006/relationships/slideLayout" Target="../slideLayouts/slideLayout328.xml" /><Relationship Id="rId329" Type="http://schemas.openxmlformats.org/officeDocument/2006/relationships/slideLayout" Target="../slideLayouts/slideLayout329.xml" /><Relationship Id="rId33" Type="http://schemas.openxmlformats.org/officeDocument/2006/relationships/slideLayout" Target="../slideLayouts/slideLayout33.xml" /><Relationship Id="rId330" Type="http://schemas.openxmlformats.org/officeDocument/2006/relationships/slideLayout" Target="../slideLayouts/slideLayout330.xml" /><Relationship Id="rId331" Type="http://schemas.openxmlformats.org/officeDocument/2006/relationships/slideLayout" Target="../slideLayouts/slideLayout331.xml" /><Relationship Id="rId332" Type="http://schemas.openxmlformats.org/officeDocument/2006/relationships/slideLayout" Target="../slideLayouts/slideLayout332.xml" /><Relationship Id="rId333" Type="http://schemas.openxmlformats.org/officeDocument/2006/relationships/slideLayout" Target="../slideLayouts/slideLayout333.xml" /><Relationship Id="rId334" Type="http://schemas.openxmlformats.org/officeDocument/2006/relationships/slideLayout" Target="../slideLayouts/slideLayout334.xml" /><Relationship Id="rId335" Type="http://schemas.openxmlformats.org/officeDocument/2006/relationships/slideLayout" Target="../slideLayouts/slideLayout335.xml" /><Relationship Id="rId336" Type="http://schemas.openxmlformats.org/officeDocument/2006/relationships/slideLayout" Target="../slideLayouts/slideLayout336.xml" /><Relationship Id="rId337" Type="http://schemas.openxmlformats.org/officeDocument/2006/relationships/slideLayout" Target="../slideLayouts/slideLayout337.xml" /><Relationship Id="rId338" Type="http://schemas.openxmlformats.org/officeDocument/2006/relationships/slideLayout" Target="../slideLayouts/slideLayout338.xml" /><Relationship Id="rId339" Type="http://schemas.openxmlformats.org/officeDocument/2006/relationships/slideLayout" Target="../slideLayouts/slideLayout339.xml" /><Relationship Id="rId34" Type="http://schemas.openxmlformats.org/officeDocument/2006/relationships/slideLayout" Target="../slideLayouts/slideLayout34.xml" /><Relationship Id="rId340" Type="http://schemas.openxmlformats.org/officeDocument/2006/relationships/slideLayout" Target="../slideLayouts/slideLayout340.xml" /><Relationship Id="rId341" Type="http://schemas.openxmlformats.org/officeDocument/2006/relationships/slideLayout" Target="../slideLayouts/slideLayout341.xml" /><Relationship Id="rId342" Type="http://schemas.openxmlformats.org/officeDocument/2006/relationships/slideLayout" Target="../slideLayouts/slideLayout342.xml" /><Relationship Id="rId343" Type="http://schemas.openxmlformats.org/officeDocument/2006/relationships/slideLayout" Target="../slideLayouts/slideLayout343.xml" /><Relationship Id="rId344" Type="http://schemas.openxmlformats.org/officeDocument/2006/relationships/slideLayout" Target="../slideLayouts/slideLayout344.xml" /><Relationship Id="rId345" Type="http://schemas.openxmlformats.org/officeDocument/2006/relationships/slideLayout" Target="../slideLayouts/slideLayout345.xml" /><Relationship Id="rId346" Type="http://schemas.openxmlformats.org/officeDocument/2006/relationships/slideLayout" Target="../slideLayouts/slideLayout346.xml" /><Relationship Id="rId347" Type="http://schemas.openxmlformats.org/officeDocument/2006/relationships/slideLayout" Target="../slideLayouts/slideLayout347.xml" /><Relationship Id="rId348" Type="http://schemas.openxmlformats.org/officeDocument/2006/relationships/slideLayout" Target="../slideLayouts/slideLayout348.xml" /><Relationship Id="rId349" Type="http://schemas.openxmlformats.org/officeDocument/2006/relationships/slideLayout" Target="../slideLayouts/slideLayout349.xml" /><Relationship Id="rId35" Type="http://schemas.openxmlformats.org/officeDocument/2006/relationships/slideLayout" Target="../slideLayouts/slideLayout35.xml" /><Relationship Id="rId350" Type="http://schemas.openxmlformats.org/officeDocument/2006/relationships/slideLayout" Target="../slideLayouts/slideLayout350.xml" /><Relationship Id="rId351" Type="http://schemas.openxmlformats.org/officeDocument/2006/relationships/slideLayout" Target="../slideLayouts/slideLayout351.xml" /><Relationship Id="rId352" Type="http://schemas.openxmlformats.org/officeDocument/2006/relationships/slideLayout" Target="../slideLayouts/slideLayout352.xml" /><Relationship Id="rId353" Type="http://schemas.openxmlformats.org/officeDocument/2006/relationships/slideLayout" Target="../slideLayouts/slideLayout353.xml" /><Relationship Id="rId354" Type="http://schemas.openxmlformats.org/officeDocument/2006/relationships/slideLayout" Target="../slideLayouts/slideLayout354.xml" /><Relationship Id="rId355" Type="http://schemas.openxmlformats.org/officeDocument/2006/relationships/slideLayout" Target="../slideLayouts/slideLayout355.xml" /><Relationship Id="rId356" Type="http://schemas.openxmlformats.org/officeDocument/2006/relationships/slideLayout" Target="../slideLayouts/slideLayout356.xml" /><Relationship Id="rId357" Type="http://schemas.openxmlformats.org/officeDocument/2006/relationships/slideLayout" Target="../slideLayouts/slideLayout357.xml" /><Relationship Id="rId358" Type="http://schemas.openxmlformats.org/officeDocument/2006/relationships/slideLayout" Target="../slideLayouts/slideLayout358.xml" /><Relationship Id="rId359" Type="http://schemas.openxmlformats.org/officeDocument/2006/relationships/tags" Target="../tags/tag57.xml" /><Relationship Id="rId36" Type="http://schemas.openxmlformats.org/officeDocument/2006/relationships/slideLayout" Target="../slideLayouts/slideLayout36.xml" /><Relationship Id="rId360" Type="http://schemas.openxmlformats.org/officeDocument/2006/relationships/tags" Target="../tags/tag58.xml" /><Relationship Id="rId361" Type="http://schemas.openxmlformats.org/officeDocument/2006/relationships/tags" Target="../tags/tag59.xml" /><Relationship Id="rId362" Type="http://schemas.openxmlformats.org/officeDocument/2006/relationships/tags" Target="../tags/tag60.xml" /><Relationship Id="rId363" Type="http://schemas.openxmlformats.org/officeDocument/2006/relationships/tags" Target="../tags/tag61.xml" /><Relationship Id="rId364" Type="http://schemas.openxmlformats.org/officeDocument/2006/relationships/image" Target="../media/image1.png" /><Relationship Id="rId365" Type="http://schemas.openxmlformats.org/officeDocument/2006/relationships/image" Target="file:///D:\qq&#25991;&#20214;\712321467\Image\C2C\Image2\%7b75232B38-A165-1FB7-499C-2E1C792CACB5%7d.png" TargetMode="External" /><Relationship Id="rId366" Type="http://schemas.openxmlformats.org/officeDocument/2006/relationships/image" Target="../media/image2.png" /><Relationship Id="rId367" Type="http://schemas.openxmlformats.org/officeDocument/2006/relationships/theme" Target="../theme/theme1.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slideLayout" Target="../slideLayouts/slideLayout61.xml" /><Relationship Id="rId62" Type="http://schemas.openxmlformats.org/officeDocument/2006/relationships/slideLayout" Target="../slideLayouts/slideLayout62.xml" /><Relationship Id="rId63" Type="http://schemas.openxmlformats.org/officeDocument/2006/relationships/slideLayout" Target="../slideLayouts/slideLayout63.xml" /><Relationship Id="rId64" Type="http://schemas.openxmlformats.org/officeDocument/2006/relationships/slideLayout" Target="../slideLayouts/slideLayout64.xml" /><Relationship Id="rId65" Type="http://schemas.openxmlformats.org/officeDocument/2006/relationships/slideLayout" Target="../slideLayouts/slideLayout65.xml" /><Relationship Id="rId66" Type="http://schemas.openxmlformats.org/officeDocument/2006/relationships/slideLayout" Target="../slideLayouts/slideLayout66.xml" /><Relationship Id="rId67" Type="http://schemas.openxmlformats.org/officeDocument/2006/relationships/slideLayout" Target="../slideLayouts/slideLayout67.xml" /><Relationship Id="rId68" Type="http://schemas.openxmlformats.org/officeDocument/2006/relationships/slideLayout" Target="../slideLayouts/slideLayout68.xml" /><Relationship Id="rId69" Type="http://schemas.openxmlformats.org/officeDocument/2006/relationships/slideLayout" Target="../slideLayouts/slideLayout69.xml" /><Relationship Id="rId7" Type="http://schemas.openxmlformats.org/officeDocument/2006/relationships/slideLayout" Target="../slideLayouts/slideLayout7.xml" /><Relationship Id="rId70" Type="http://schemas.openxmlformats.org/officeDocument/2006/relationships/slideLayout" Target="../slideLayouts/slideLayout70.xml" /><Relationship Id="rId71" Type="http://schemas.openxmlformats.org/officeDocument/2006/relationships/slideLayout" Target="../slideLayouts/slideLayout71.xml" /><Relationship Id="rId72" Type="http://schemas.openxmlformats.org/officeDocument/2006/relationships/slideLayout" Target="../slideLayouts/slideLayout72.xml" /><Relationship Id="rId73" Type="http://schemas.openxmlformats.org/officeDocument/2006/relationships/slideLayout" Target="../slideLayouts/slideLayout73.xml" /><Relationship Id="rId74" Type="http://schemas.openxmlformats.org/officeDocument/2006/relationships/slideLayout" Target="../slideLayouts/slideLayout74.xml" /><Relationship Id="rId75" Type="http://schemas.openxmlformats.org/officeDocument/2006/relationships/slideLayout" Target="../slideLayouts/slideLayout75.xml" /><Relationship Id="rId76" Type="http://schemas.openxmlformats.org/officeDocument/2006/relationships/slideLayout" Target="../slideLayouts/slideLayout76.xml" /><Relationship Id="rId77" Type="http://schemas.openxmlformats.org/officeDocument/2006/relationships/slideLayout" Target="../slideLayouts/slideLayout77.xml" /><Relationship Id="rId78" Type="http://schemas.openxmlformats.org/officeDocument/2006/relationships/slideLayout" Target="../slideLayouts/slideLayout78.xml" /><Relationship Id="rId79" Type="http://schemas.openxmlformats.org/officeDocument/2006/relationships/slideLayout" Target="../slideLayouts/slideLayout79.xml" /><Relationship Id="rId8" Type="http://schemas.openxmlformats.org/officeDocument/2006/relationships/slideLayout" Target="../slideLayouts/slideLayout8.xml" /><Relationship Id="rId80" Type="http://schemas.openxmlformats.org/officeDocument/2006/relationships/slideLayout" Target="../slideLayouts/slideLayout80.xml" /><Relationship Id="rId81" Type="http://schemas.openxmlformats.org/officeDocument/2006/relationships/slideLayout" Target="../slideLayouts/slideLayout81.xml" /><Relationship Id="rId82" Type="http://schemas.openxmlformats.org/officeDocument/2006/relationships/slideLayout" Target="../slideLayouts/slideLayout82.xml" /><Relationship Id="rId83" Type="http://schemas.openxmlformats.org/officeDocument/2006/relationships/slideLayout" Target="../slideLayouts/slideLayout83.xml" /><Relationship Id="rId84" Type="http://schemas.openxmlformats.org/officeDocument/2006/relationships/slideLayout" Target="../slideLayouts/slideLayout84.xml" /><Relationship Id="rId85" Type="http://schemas.openxmlformats.org/officeDocument/2006/relationships/slideLayout" Target="../slideLayouts/slideLayout85.xml" /><Relationship Id="rId86" Type="http://schemas.openxmlformats.org/officeDocument/2006/relationships/slideLayout" Target="../slideLayouts/slideLayout86.xml" /><Relationship Id="rId87" Type="http://schemas.openxmlformats.org/officeDocument/2006/relationships/slideLayout" Target="../slideLayouts/slideLayout87.xml" /><Relationship Id="rId88" Type="http://schemas.openxmlformats.org/officeDocument/2006/relationships/slideLayout" Target="../slideLayouts/slideLayout88.xml" /><Relationship Id="rId89" Type="http://schemas.openxmlformats.org/officeDocument/2006/relationships/slideLayout" Target="../slideLayouts/slideLayout89.xml" /><Relationship Id="rId9" Type="http://schemas.openxmlformats.org/officeDocument/2006/relationships/slideLayout" Target="../slideLayouts/slideLayout9.xml" /><Relationship Id="rId90" Type="http://schemas.openxmlformats.org/officeDocument/2006/relationships/slideLayout" Target="../slideLayouts/slideLayout90.xml" /><Relationship Id="rId91" Type="http://schemas.openxmlformats.org/officeDocument/2006/relationships/slideLayout" Target="../slideLayouts/slideLayout91.xml" /><Relationship Id="rId92" Type="http://schemas.openxmlformats.org/officeDocument/2006/relationships/slideLayout" Target="../slideLayouts/slideLayout92.xml" /><Relationship Id="rId93" Type="http://schemas.openxmlformats.org/officeDocument/2006/relationships/slideLayout" Target="../slideLayouts/slideLayout93.xml" /><Relationship Id="rId94" Type="http://schemas.openxmlformats.org/officeDocument/2006/relationships/slideLayout" Target="../slideLayouts/slideLayout94.xml" /><Relationship Id="rId95" Type="http://schemas.openxmlformats.org/officeDocument/2006/relationships/slideLayout" Target="../slideLayouts/slideLayout95.xml" /><Relationship Id="rId96" Type="http://schemas.openxmlformats.org/officeDocument/2006/relationships/slideLayout" Target="../slideLayouts/slideLayout96.xml" /><Relationship Id="rId97" Type="http://schemas.openxmlformats.org/officeDocument/2006/relationships/slideLayout" Target="../slideLayouts/slideLayout97.xml" /><Relationship Id="rId98" Type="http://schemas.openxmlformats.org/officeDocument/2006/relationships/slideLayout" Target="../slideLayouts/slideLayout98.xml" /><Relationship Id="rId99" Type="http://schemas.openxmlformats.org/officeDocument/2006/relationships/slideLayout" Target="../slideLayouts/slideLayout9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359"/>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36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36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36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36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0</a:t>
            </a:fld>
            <a:endParaRPr lang="zh-CN" altLang="en-US"/>
          </a:p>
        </p:txBody>
      </p:sp>
      <p:pic>
        <p:nvPicPr>
          <p:cNvPr id="7" name="图片 6" descr="3"/>
          <p:cNvPicPr>
            <a:picLocks noChangeAspect="1"/>
          </p:cNvPicPr>
          <p:nvPr/>
        </p:nvPicPr>
        <p:blipFill>
          <a:blip r:embed="rId364"/>
          <a:stretch>
            <a:fillRect/>
          </a:stretch>
        </p:blipFill>
        <p:spPr>
          <a:xfrm>
            <a:off x="0" y="8890"/>
            <a:ext cx="12192000" cy="6840220"/>
          </a:xfrm>
          <a:prstGeom prst="rect">
            <a:avLst/>
          </a:prstGeom>
        </p:spPr>
      </p:pic>
      <p:pic>
        <p:nvPicPr>
          <p:cNvPr id="8" name="图片 1073743875" descr="学科网 zxxk.com" title=""/>
          <p:cNvPicPr>
            <a:picLocks noChangeAspect="1"/>
          </p:cNvPicPr>
          <p:nvPr/>
        </p:nvPicPr>
        <p:blipFill>
          <a:blip r:embed="rId366" r:link="rId36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 id="2147483734" r:id="rId86"/>
    <p:sldLayoutId id="2147483735" r:id="rId87"/>
    <p:sldLayoutId id="2147483736" r:id="rId88"/>
    <p:sldLayoutId id="2147483737" r:id="rId89"/>
    <p:sldLayoutId id="2147483738" r:id="rId90"/>
    <p:sldLayoutId id="2147483739" r:id="rId91"/>
    <p:sldLayoutId id="2147483740" r:id="rId92"/>
    <p:sldLayoutId id="2147483741" r:id="rId93"/>
    <p:sldLayoutId id="2147483742" r:id="rId94"/>
    <p:sldLayoutId id="2147483743" r:id="rId95"/>
    <p:sldLayoutId id="2147483744" r:id="rId96"/>
    <p:sldLayoutId id="2147483745" r:id="rId97"/>
    <p:sldLayoutId id="2147483746" r:id="rId98"/>
    <p:sldLayoutId id="2147483747" r:id="rId99"/>
    <p:sldLayoutId id="2147483748" r:id="rId100"/>
    <p:sldLayoutId id="2147483749" r:id="rId101"/>
    <p:sldLayoutId id="2147483750" r:id="rId102"/>
    <p:sldLayoutId id="2147483751" r:id="rId103"/>
    <p:sldLayoutId id="2147483752" r:id="rId104"/>
    <p:sldLayoutId id="2147483753" r:id="rId105"/>
    <p:sldLayoutId id="2147483754" r:id="rId106"/>
    <p:sldLayoutId id="2147483755" r:id="rId107"/>
    <p:sldLayoutId id="2147483756" r:id="rId108"/>
    <p:sldLayoutId id="2147483757" r:id="rId109"/>
    <p:sldLayoutId id="2147483758" r:id="rId110"/>
    <p:sldLayoutId id="2147483759" r:id="rId111"/>
    <p:sldLayoutId id="2147483760" r:id="rId112"/>
    <p:sldLayoutId id="2147483761" r:id="rId113"/>
    <p:sldLayoutId id="2147483762" r:id="rId114"/>
    <p:sldLayoutId id="2147483763" r:id="rId115"/>
    <p:sldLayoutId id="2147483764" r:id="rId116"/>
    <p:sldLayoutId id="2147483765" r:id="rId117"/>
    <p:sldLayoutId id="2147483766" r:id="rId118"/>
    <p:sldLayoutId id="2147483767" r:id="rId119"/>
    <p:sldLayoutId id="2147483768" r:id="rId120"/>
    <p:sldLayoutId id="2147483769" r:id="rId121"/>
    <p:sldLayoutId id="2147483770" r:id="rId122"/>
    <p:sldLayoutId id="2147483771" r:id="rId123"/>
    <p:sldLayoutId id="2147483772" r:id="rId124"/>
    <p:sldLayoutId id="2147483773" r:id="rId125"/>
    <p:sldLayoutId id="2147483774" r:id="rId126"/>
    <p:sldLayoutId id="2147483775" r:id="rId127"/>
    <p:sldLayoutId id="2147483776" r:id="rId128"/>
    <p:sldLayoutId id="2147483777" r:id="rId129"/>
    <p:sldLayoutId id="2147483778" r:id="rId130"/>
    <p:sldLayoutId id="2147483779" r:id="rId131"/>
    <p:sldLayoutId id="2147483780" r:id="rId132"/>
    <p:sldLayoutId id="2147483781" r:id="rId133"/>
    <p:sldLayoutId id="2147483782" r:id="rId134"/>
    <p:sldLayoutId id="2147483783" r:id="rId135"/>
    <p:sldLayoutId id="2147483784" r:id="rId136"/>
    <p:sldLayoutId id="2147483785" r:id="rId137"/>
    <p:sldLayoutId id="2147483786" r:id="rId138"/>
    <p:sldLayoutId id="2147483787" r:id="rId139"/>
    <p:sldLayoutId id="2147483788" r:id="rId140"/>
    <p:sldLayoutId id="2147483789" r:id="rId141"/>
    <p:sldLayoutId id="2147483790" r:id="rId142"/>
    <p:sldLayoutId id="2147483791" r:id="rId143"/>
    <p:sldLayoutId id="2147483792" r:id="rId144"/>
    <p:sldLayoutId id="2147483793" r:id="rId145"/>
    <p:sldLayoutId id="2147483794" r:id="rId146"/>
    <p:sldLayoutId id="2147483795" r:id="rId147"/>
    <p:sldLayoutId id="2147483796" r:id="rId148"/>
    <p:sldLayoutId id="2147483797" r:id="rId149"/>
    <p:sldLayoutId id="2147483798" r:id="rId150"/>
    <p:sldLayoutId id="2147483799" r:id="rId151"/>
    <p:sldLayoutId id="2147483800" r:id="rId152"/>
    <p:sldLayoutId id="2147483801" r:id="rId153"/>
    <p:sldLayoutId id="2147483802" r:id="rId154"/>
    <p:sldLayoutId id="2147483803" r:id="rId155"/>
    <p:sldLayoutId id="2147483804" r:id="rId156"/>
    <p:sldLayoutId id="2147483805" r:id="rId157"/>
    <p:sldLayoutId id="2147483806" r:id="rId158"/>
    <p:sldLayoutId id="2147483807" r:id="rId159"/>
    <p:sldLayoutId id="2147483808" r:id="rId160"/>
    <p:sldLayoutId id="2147483809" r:id="rId161"/>
    <p:sldLayoutId id="2147483810" r:id="rId162"/>
    <p:sldLayoutId id="2147483811" r:id="rId163"/>
    <p:sldLayoutId id="2147483812" r:id="rId164"/>
    <p:sldLayoutId id="2147483813" r:id="rId165"/>
    <p:sldLayoutId id="2147483814" r:id="rId166"/>
    <p:sldLayoutId id="2147483815" r:id="rId167"/>
    <p:sldLayoutId id="2147483816" r:id="rId168"/>
    <p:sldLayoutId id="2147483817" r:id="rId169"/>
    <p:sldLayoutId id="2147483818" r:id="rId170"/>
    <p:sldLayoutId id="2147483819" r:id="rId171"/>
    <p:sldLayoutId id="2147483820" r:id="rId172"/>
    <p:sldLayoutId id="2147483821" r:id="rId173"/>
    <p:sldLayoutId id="2147483822" r:id="rId174"/>
    <p:sldLayoutId id="2147483823" r:id="rId175"/>
    <p:sldLayoutId id="2147483824" r:id="rId176"/>
    <p:sldLayoutId id="2147483825" r:id="rId177"/>
    <p:sldLayoutId id="2147483826" r:id="rId178"/>
    <p:sldLayoutId id="2147483827" r:id="rId179"/>
    <p:sldLayoutId id="2147483828" r:id="rId180"/>
    <p:sldLayoutId id="2147483829" r:id="rId181"/>
    <p:sldLayoutId id="2147483830" r:id="rId182"/>
    <p:sldLayoutId id="2147483831" r:id="rId183"/>
    <p:sldLayoutId id="2147483832" r:id="rId184"/>
    <p:sldLayoutId id="2147483833" r:id="rId185"/>
    <p:sldLayoutId id="2147483834" r:id="rId186"/>
    <p:sldLayoutId id="2147483835" r:id="rId187"/>
    <p:sldLayoutId id="2147483836" r:id="rId188"/>
    <p:sldLayoutId id="2147483837" r:id="rId189"/>
    <p:sldLayoutId id="2147483838" r:id="rId190"/>
    <p:sldLayoutId id="2147483839" r:id="rId191"/>
    <p:sldLayoutId id="2147483840" r:id="rId192"/>
    <p:sldLayoutId id="2147483841" r:id="rId193"/>
    <p:sldLayoutId id="2147483842" r:id="rId194"/>
    <p:sldLayoutId id="2147483843" r:id="rId195"/>
    <p:sldLayoutId id="2147483844" r:id="rId196"/>
    <p:sldLayoutId id="2147483845" r:id="rId197"/>
    <p:sldLayoutId id="2147483846" r:id="rId198"/>
    <p:sldLayoutId id="2147483847" r:id="rId199"/>
    <p:sldLayoutId id="2147483848" r:id="rId200"/>
    <p:sldLayoutId id="2147483849" r:id="rId201"/>
    <p:sldLayoutId id="2147483850" r:id="rId202"/>
    <p:sldLayoutId id="2147483851" r:id="rId203"/>
    <p:sldLayoutId id="2147483852" r:id="rId204"/>
    <p:sldLayoutId id="2147483853" r:id="rId205"/>
    <p:sldLayoutId id="2147483854" r:id="rId206"/>
    <p:sldLayoutId id="2147483855" r:id="rId207"/>
    <p:sldLayoutId id="2147483856" r:id="rId208"/>
    <p:sldLayoutId id="2147483857" r:id="rId209"/>
    <p:sldLayoutId id="2147483858" r:id="rId210"/>
    <p:sldLayoutId id="2147483859" r:id="rId211"/>
    <p:sldLayoutId id="2147483860" r:id="rId212"/>
    <p:sldLayoutId id="2147483861" r:id="rId213"/>
    <p:sldLayoutId id="2147483862" r:id="rId214"/>
    <p:sldLayoutId id="2147483863" r:id="rId215"/>
    <p:sldLayoutId id="2147483864" r:id="rId216"/>
    <p:sldLayoutId id="2147483865" r:id="rId217"/>
    <p:sldLayoutId id="2147483866" r:id="rId218"/>
    <p:sldLayoutId id="2147483867" r:id="rId219"/>
    <p:sldLayoutId id="2147483868" r:id="rId220"/>
    <p:sldLayoutId id="2147483869" r:id="rId221"/>
    <p:sldLayoutId id="2147483870" r:id="rId222"/>
    <p:sldLayoutId id="2147483871" r:id="rId223"/>
    <p:sldLayoutId id="2147483872" r:id="rId224"/>
    <p:sldLayoutId id="2147483873" r:id="rId225"/>
    <p:sldLayoutId id="2147483874" r:id="rId226"/>
    <p:sldLayoutId id="2147483875" r:id="rId227"/>
    <p:sldLayoutId id="2147483876" r:id="rId228"/>
    <p:sldLayoutId id="2147483877" r:id="rId229"/>
    <p:sldLayoutId id="2147483878" r:id="rId230"/>
    <p:sldLayoutId id="2147483879" r:id="rId231"/>
    <p:sldLayoutId id="2147483880" r:id="rId232"/>
    <p:sldLayoutId id="2147483881" r:id="rId233"/>
    <p:sldLayoutId id="2147483882" r:id="rId234"/>
    <p:sldLayoutId id="2147483883" r:id="rId235"/>
    <p:sldLayoutId id="2147483884" r:id="rId236"/>
    <p:sldLayoutId id="2147483885" r:id="rId237"/>
    <p:sldLayoutId id="2147483886" r:id="rId238"/>
    <p:sldLayoutId id="2147483887" r:id="rId239"/>
    <p:sldLayoutId id="2147483888" r:id="rId240"/>
    <p:sldLayoutId id="2147483889" r:id="rId241"/>
    <p:sldLayoutId id="2147483890" r:id="rId242"/>
    <p:sldLayoutId id="2147483891" r:id="rId243"/>
    <p:sldLayoutId id="2147483892" r:id="rId244"/>
    <p:sldLayoutId id="2147483893" r:id="rId245"/>
    <p:sldLayoutId id="2147483894" r:id="rId246"/>
    <p:sldLayoutId id="2147483895" r:id="rId247"/>
    <p:sldLayoutId id="2147483896" r:id="rId248"/>
    <p:sldLayoutId id="2147483897" r:id="rId249"/>
    <p:sldLayoutId id="2147483898" r:id="rId250"/>
    <p:sldLayoutId id="2147483899" r:id="rId251"/>
    <p:sldLayoutId id="2147483900" r:id="rId252"/>
    <p:sldLayoutId id="2147483901" r:id="rId253"/>
    <p:sldLayoutId id="2147483902" r:id="rId254"/>
    <p:sldLayoutId id="2147483903" r:id="rId255"/>
    <p:sldLayoutId id="2147483904" r:id="rId256"/>
    <p:sldLayoutId id="2147483905" r:id="rId257"/>
    <p:sldLayoutId id="2147483906" r:id="rId258"/>
    <p:sldLayoutId id="2147483907" r:id="rId259"/>
    <p:sldLayoutId id="2147483908" r:id="rId260"/>
    <p:sldLayoutId id="2147483909" r:id="rId261"/>
    <p:sldLayoutId id="2147483910" r:id="rId262"/>
    <p:sldLayoutId id="2147483911" r:id="rId263"/>
    <p:sldLayoutId id="2147483912" r:id="rId264"/>
    <p:sldLayoutId id="2147483913" r:id="rId265"/>
    <p:sldLayoutId id="2147483914" r:id="rId266"/>
    <p:sldLayoutId id="2147483915" r:id="rId267"/>
    <p:sldLayoutId id="2147483916" r:id="rId268"/>
    <p:sldLayoutId id="2147483917" r:id="rId269"/>
    <p:sldLayoutId id="2147483918" r:id="rId270"/>
    <p:sldLayoutId id="2147483919" r:id="rId271"/>
    <p:sldLayoutId id="2147483920" r:id="rId272"/>
    <p:sldLayoutId id="2147483921" r:id="rId273"/>
    <p:sldLayoutId id="2147483922" r:id="rId274"/>
    <p:sldLayoutId id="2147483923" r:id="rId275"/>
    <p:sldLayoutId id="2147483924" r:id="rId276"/>
    <p:sldLayoutId id="2147483925" r:id="rId277"/>
    <p:sldLayoutId id="2147483926" r:id="rId278"/>
    <p:sldLayoutId id="2147483927" r:id="rId279"/>
    <p:sldLayoutId id="2147483928" r:id="rId280"/>
    <p:sldLayoutId id="2147483929" r:id="rId281"/>
    <p:sldLayoutId id="2147483930" r:id="rId282"/>
    <p:sldLayoutId id="2147483931" r:id="rId283"/>
    <p:sldLayoutId id="2147483932" r:id="rId284"/>
    <p:sldLayoutId id="2147483933" r:id="rId285"/>
    <p:sldLayoutId id="2147483934" r:id="rId286"/>
    <p:sldLayoutId id="2147483935" r:id="rId287"/>
    <p:sldLayoutId id="2147483936" r:id="rId288"/>
    <p:sldLayoutId id="2147483937" r:id="rId289"/>
    <p:sldLayoutId id="2147483938" r:id="rId290"/>
    <p:sldLayoutId id="2147483939" r:id="rId291"/>
    <p:sldLayoutId id="2147483940" r:id="rId292"/>
    <p:sldLayoutId id="2147483941" r:id="rId293"/>
    <p:sldLayoutId id="2147483942" r:id="rId294"/>
    <p:sldLayoutId id="2147483943" r:id="rId295"/>
    <p:sldLayoutId id="2147483944" r:id="rId296"/>
    <p:sldLayoutId id="2147483945" r:id="rId297"/>
    <p:sldLayoutId id="2147483946" r:id="rId298"/>
    <p:sldLayoutId id="2147483947" r:id="rId299"/>
    <p:sldLayoutId id="2147483948" r:id="rId300"/>
    <p:sldLayoutId id="2147483949" r:id="rId301"/>
    <p:sldLayoutId id="2147483950" r:id="rId302"/>
    <p:sldLayoutId id="2147483951" r:id="rId303"/>
    <p:sldLayoutId id="2147483952" r:id="rId304"/>
    <p:sldLayoutId id="2147483953" r:id="rId305"/>
    <p:sldLayoutId id="2147483954" r:id="rId306"/>
    <p:sldLayoutId id="2147483955" r:id="rId307"/>
    <p:sldLayoutId id="2147483956" r:id="rId308"/>
    <p:sldLayoutId id="2147483957" r:id="rId309"/>
    <p:sldLayoutId id="2147483958" r:id="rId310"/>
    <p:sldLayoutId id="2147483959" r:id="rId311"/>
    <p:sldLayoutId id="2147483960" r:id="rId312"/>
    <p:sldLayoutId id="2147483961" r:id="rId313"/>
    <p:sldLayoutId id="2147483962" r:id="rId314"/>
    <p:sldLayoutId id="2147483963" r:id="rId315"/>
    <p:sldLayoutId id="2147483964" r:id="rId316"/>
    <p:sldLayoutId id="2147483965" r:id="rId317"/>
    <p:sldLayoutId id="2147483966" r:id="rId318"/>
    <p:sldLayoutId id="2147483967" r:id="rId319"/>
    <p:sldLayoutId id="2147483968" r:id="rId320"/>
    <p:sldLayoutId id="2147483969" r:id="rId321"/>
    <p:sldLayoutId id="2147483970" r:id="rId322"/>
    <p:sldLayoutId id="2147483971" r:id="rId323"/>
    <p:sldLayoutId id="2147483972" r:id="rId324"/>
    <p:sldLayoutId id="2147483973" r:id="rId325"/>
    <p:sldLayoutId id="2147483974" r:id="rId326"/>
    <p:sldLayoutId id="2147483975" r:id="rId327"/>
    <p:sldLayoutId id="2147483976" r:id="rId328"/>
    <p:sldLayoutId id="2147483977" r:id="rId329"/>
    <p:sldLayoutId id="2147483978" r:id="rId330"/>
    <p:sldLayoutId id="2147483979" r:id="rId331"/>
    <p:sldLayoutId id="2147483980" r:id="rId332"/>
    <p:sldLayoutId id="2147483981" r:id="rId333"/>
    <p:sldLayoutId id="2147483982" r:id="rId334"/>
    <p:sldLayoutId id="2147483983" r:id="rId335"/>
    <p:sldLayoutId id="2147483984" r:id="rId336"/>
    <p:sldLayoutId id="2147483985" r:id="rId337"/>
    <p:sldLayoutId id="2147483986" r:id="rId338"/>
    <p:sldLayoutId id="2147483987" r:id="rId339"/>
    <p:sldLayoutId id="2147483988" r:id="rId340"/>
    <p:sldLayoutId id="2147483989" r:id="rId341"/>
    <p:sldLayoutId id="2147483990" r:id="rId342"/>
    <p:sldLayoutId id="2147483991" r:id="rId343"/>
    <p:sldLayoutId id="2147483992" r:id="rId344"/>
    <p:sldLayoutId id="2147483993" r:id="rId345"/>
    <p:sldLayoutId id="2147483994" r:id="rId346"/>
    <p:sldLayoutId id="2147483995" r:id="rId347"/>
    <p:sldLayoutId id="2147483996" r:id="rId348"/>
    <p:sldLayoutId id="2147483997" r:id="rId349"/>
    <p:sldLayoutId id="2147483998" r:id="rId350"/>
    <p:sldLayoutId id="2147483999" r:id="rId351"/>
    <p:sldLayoutId id="2147484000" r:id="rId352"/>
    <p:sldLayoutId id="2147484001" r:id="rId353"/>
    <p:sldLayoutId id="2147484002" r:id="rId354"/>
    <p:sldLayoutId id="2147484003" r:id="rId355"/>
    <p:sldLayoutId id="2147484004" r:id="rId356"/>
    <p:sldLayoutId id="2147484005" r:id="rId357"/>
    <p:sldLayoutId id="2147484006" r:id="rId358"/>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80.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8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8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8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8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8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8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8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8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8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8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90.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9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9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9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0.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9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9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96.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9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98.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99.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00.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01.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0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03.xml" /><Relationship Id="rId2" Type="http://schemas.openxmlformats.org/officeDocument/2006/relationships/image" Target="../media/image9.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1.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0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05.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06.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07.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08.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09.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10.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11.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1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1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14.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35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4.xml" /><Relationship Id="rId2" Type="http://schemas.openxmlformats.org/officeDocument/2006/relationships/image" Target="../media/image3.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5.xml" /><Relationship Id="rId2" Type="http://schemas.openxmlformats.org/officeDocument/2006/relationships/image" Target="../media/image4.png" /><Relationship Id="rId3" Type="http://schemas.openxmlformats.org/officeDocument/2006/relationships/image" Target="../media/image5.png" /><Relationship Id="rId4" Type="http://schemas.openxmlformats.org/officeDocument/2006/relationships/image" Target="../media/image6.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6.xml" /><Relationship Id="rId2" Type="http://schemas.openxmlformats.org/officeDocument/2006/relationships/image" Target="../media/image7.png" /><Relationship Id="rId3" Type="http://schemas.openxmlformats.org/officeDocument/2006/relationships/image" Target="../media/image8.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2" title=""/>
          <p:cNvSpPr txBox="1"/>
          <p:nvPr/>
        </p:nvSpPr>
        <p:spPr>
          <a:xfrm>
            <a:off x="451246" y="2234707"/>
            <a:ext cx="11289702" cy="1690370"/>
          </a:xfrm>
          <a:prstGeom prst="rect">
            <a:avLst/>
          </a:prstGeom>
          <a:noFill/>
        </p:spPr>
        <p:txBody>
          <a:bodyPr wrap="square" rtlCol="0">
            <a:spAutoFit/>
          </a:bodyPr>
          <a:lstStyle/>
          <a:p>
            <a:pPr algn="ctr">
              <a:lnSpc>
                <a:spcPct val="100000"/>
              </a:lnSpc>
              <a:spcBef>
                <a:spcPts val="1700"/>
              </a:spcBef>
              <a:spcAft>
                <a:spcPts val="1650"/>
              </a:spcAft>
            </a:pPr>
            <a:r>
              <a:rPr lang="zh-CN" altLang="zh-CN" sz="4000" b="1" kern="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现代文阅读</a:t>
            </a:r>
            <a:r>
              <a:rPr lang="en-US" altLang="zh-CN" sz="4000" b="1" kern="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Ⅰ</a:t>
            </a:r>
            <a:r>
              <a:rPr lang="zh-CN" altLang="zh-CN" sz="4000" b="1" kern="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信息类文本阅读：</a:t>
            </a:r>
            <a:endParaRPr lang="zh-CN" altLang="zh-CN" sz="4000" b="1" kern="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00000"/>
              </a:lnSpc>
              <a:spcBef>
                <a:spcPts val="1700"/>
              </a:spcBef>
              <a:spcAft>
                <a:spcPts val="1650"/>
              </a:spcAft>
            </a:pPr>
            <a:r>
              <a:rPr lang="zh-CN" altLang="en-US" sz="3600" b="1" kern="2200">
                <a:solidFill>
                  <a:srgbClr val="00B050"/>
                </a:solidFill>
                <a:effectLst/>
                <a:latin typeface="微软雅黑" panose="020b0503020204020204" pitchFamily="34" charset="-122"/>
                <a:ea typeface="微软雅黑" panose="020b0503020204020204" pitchFamily="34" charset="-122"/>
                <a:cs typeface="微软雅黑" panose="020b0503020204020204" pitchFamily="34" charset="-122"/>
              </a:rPr>
              <a:t>概 念 </a:t>
            </a:r>
            <a:r>
              <a:rPr lang="en-US" altLang="zh-CN" sz="3600" b="1" kern="2200">
                <a:solidFill>
                  <a:srgbClr val="00B050"/>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3600" b="1" kern="2200">
                <a:solidFill>
                  <a:srgbClr val="00B050"/>
                </a:solidFill>
                <a:effectLst/>
                <a:latin typeface="微软雅黑" panose="020b0503020204020204" pitchFamily="34" charset="-122"/>
                <a:ea typeface="微软雅黑" panose="020b0503020204020204" pitchFamily="34" charset="-122"/>
                <a:cs typeface="微软雅黑" panose="020b0503020204020204" pitchFamily="34" charset="-122"/>
              </a:rPr>
              <a:t>判 断 </a:t>
            </a:r>
            <a:r>
              <a:rPr lang="en-US" altLang="zh-CN" sz="3600" b="1" kern="2200">
                <a:solidFill>
                  <a:srgbClr val="00B050"/>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600" b="1" kern="2200">
                <a:solidFill>
                  <a:srgbClr val="00B050"/>
                </a:solidFill>
                <a:effectLst/>
                <a:latin typeface="微软雅黑" panose="020b0503020204020204" pitchFamily="34" charset="-122"/>
                <a:ea typeface="微软雅黑" panose="020b0503020204020204" pitchFamily="34" charset="-122"/>
                <a:cs typeface="微软雅黑" panose="020b0503020204020204" pitchFamily="34" charset="-122"/>
              </a:rPr>
              <a:t>推 理</a:t>
            </a:r>
            <a:endParaRPr lang="zh-CN" altLang="en-US" sz="3600" b="1" kern="2200">
              <a:solidFill>
                <a:srgbClr val="00B05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title=""/>
          <p:cNvSpPr txBox="1"/>
          <p:nvPr/>
        </p:nvSpPr>
        <p:spPr>
          <a:xfrm>
            <a:off x="450850" y="443865"/>
            <a:ext cx="2512060" cy="337185"/>
          </a:xfrm>
          <a:prstGeom prst="rect">
            <a:avLst/>
          </a:prstGeom>
          <a:noFill/>
        </p:spPr>
        <p:txBody>
          <a:bodyPr wrap="none" rtlCol="0">
            <a:spAutoFit/>
          </a:bodyPr>
          <a:lstStyle/>
          <a:p>
            <a:pPr algn="l"/>
            <a:r>
              <a:rPr lang="en-US" altLang="zh-CN" sz="1600" b="1" kern="2200">
                <a:solidFill>
                  <a:srgbClr val="0000FF"/>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zh-CN" sz="1600" b="1" kern="2200">
                <a:solidFill>
                  <a:srgbClr val="0000FF"/>
                </a:solidFill>
                <a:latin typeface="微软雅黑" panose="020b0503020204020204" pitchFamily="34" charset="-122"/>
                <a:ea typeface="微软雅黑" panose="020b0503020204020204" pitchFamily="34" charset="-122"/>
                <a:cs typeface="微软雅黑" panose="020b0503020204020204" pitchFamily="34" charset="-122"/>
                <a:sym typeface="+mn-ea"/>
              </a:rPr>
              <a:t>年高考第一轮总复习</a:t>
            </a:r>
            <a:endParaRPr lang="zh-CN" altLang="zh-CN" sz="1600" b="1" kern="2200">
              <a:solidFill>
                <a:srgbClr val="0000FF"/>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785" y="1194084"/>
            <a:ext cx="11516625" cy="598690"/>
          </a:xfrm>
          <a:prstGeom prst="rect">
            <a:avLst/>
          </a:prstGeom>
          <a:noFill/>
        </p:spPr>
        <p:txBody>
          <a:bodyPr wrap="square" rtlCol="0">
            <a:spAutoFit/>
          </a:bodyPr>
          <a:lstStyle/>
          <a:p>
            <a:pPr algn="ctr">
              <a:lnSpc>
                <a:spcPct val="150000"/>
              </a:lnSpc>
              <a:spcAft>
                <a:spcPct val="0"/>
              </a:spcAft>
            </a:pPr>
            <a:r>
              <a:rPr lang="zh-CN" altLang="zh-CN" sz="2600" b="1" kern="100">
                <a:latin typeface="Times New Roman" panose="02020603050405020304"/>
                <a:ea typeface="黑体" panose="02010609060101010101" charset="-122"/>
                <a:cs typeface="Times New Roman" panose="02020603050405020304"/>
              </a:rPr>
              <a:t>类型一　理解概念</a:t>
            </a:r>
            <a:endParaRPr lang="zh-CN" altLang="zh-CN" sz="1050" kern="100">
              <a:effectLst/>
              <a:latin typeface="宋体" panose="02010600030101010101" pitchFamily="2" charset="-122"/>
              <a:cs typeface="Courier New" panose="02070309020205020404"/>
            </a:endParaRPr>
          </a:p>
        </p:txBody>
      </p:sp>
      <p:graphicFrame>
        <p:nvGraphicFramePr>
          <p:cNvPr id="2" name="表格 1" title=""/>
          <p:cNvGraphicFramePr>
            <a:graphicFrameLocks noGrp="1"/>
          </p:cNvGraphicFramePr>
          <p:nvPr/>
        </p:nvGraphicFramePr>
        <p:xfrm>
          <a:off x="515287" y="2087724"/>
          <a:ext cx="11341449" cy="3937798"/>
        </p:xfrm>
        <a:graphic>
          <a:graphicData uri="http://schemas.openxmlformats.org/drawingml/2006/table">
            <a:tbl>
              <a:tblPr/>
              <a:tblGrid>
                <a:gridCol w="900115"/>
                <a:gridCol w="6300805"/>
                <a:gridCol w="4140529"/>
              </a:tblGrid>
              <a:tr h="565745">
                <a:tc>
                  <a:txBody>
                    <a:bodyPr vert="horz" wrap="square"/>
                    <a:lstStyle/>
                    <a:p>
                      <a:pPr algn="ctr">
                        <a:lnSpc>
                          <a:spcPct val="150000"/>
                        </a:lnSpc>
                        <a:spcAft>
                          <a:spcPct val="0"/>
                        </a:spcAft>
                      </a:pPr>
                      <a:r>
                        <a:rPr lang="zh-CN" sz="2400" b="1" kern="100">
                          <a:effectLst/>
                          <a:latin typeface="Times New Roman" panose="02020603050405020304"/>
                          <a:ea typeface="黑体" panose="02010609060101010101" charset="-122"/>
                          <a:cs typeface="Times New Roman" panose="02020603050405020304"/>
                        </a:rPr>
                        <a:t>要素</a:t>
                      </a:r>
                      <a:endParaRPr lang="zh-CN" sz="2400" kern="100">
                        <a:effectLst/>
                        <a:latin typeface="宋体" panose="02010600030101010101" pitchFamily="2" charset="-122"/>
                        <a:cs typeface="Courier New" panose="02070309020205020404"/>
                      </a:endParaRPr>
                    </a:p>
                  </a:txBody>
                  <a:tcPr marL="65278" marR="65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400" b="1" kern="100">
                          <a:effectLst/>
                          <a:latin typeface="Times New Roman" panose="02020603050405020304"/>
                          <a:ea typeface="黑体" panose="02010609060101010101" charset="-122"/>
                          <a:cs typeface="Times New Roman" panose="02020603050405020304"/>
                        </a:rPr>
                        <a:t>阐释</a:t>
                      </a:r>
                      <a:endParaRPr lang="zh-CN" sz="2400" kern="100">
                        <a:effectLst/>
                        <a:latin typeface="宋体" panose="02010600030101010101" pitchFamily="2" charset="-122"/>
                        <a:cs typeface="Courier New" panose="02070309020205020404"/>
                      </a:endParaRPr>
                    </a:p>
                  </a:txBody>
                  <a:tcPr marL="65278" marR="65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400" b="1" kern="100">
                          <a:effectLst/>
                          <a:latin typeface="Times New Roman" panose="02020603050405020304"/>
                          <a:ea typeface="黑体" panose="02010609060101010101" charset="-122"/>
                          <a:cs typeface="Times New Roman" panose="02020603050405020304"/>
                        </a:rPr>
                        <a:t>典型题例</a:t>
                      </a:r>
                      <a:endParaRPr lang="zh-CN" sz="2400" kern="100">
                        <a:effectLst/>
                        <a:latin typeface="宋体" panose="02010600030101010101" pitchFamily="2" charset="-122"/>
                        <a:cs typeface="Courier New" panose="02070309020205020404"/>
                      </a:endParaRPr>
                    </a:p>
                  </a:txBody>
                  <a:tcPr marL="65278" marR="65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2053">
                <a:tc>
                  <a:txBody>
                    <a:bodyPr vert="horz" wrap="square"/>
                    <a:lstStyle/>
                    <a:p>
                      <a:pPr algn="ctr">
                        <a:lnSpc>
                          <a:spcPct val="150000"/>
                        </a:lnSpc>
                        <a:spcAft>
                          <a:spcPct val="0"/>
                        </a:spcAft>
                      </a:pPr>
                      <a:r>
                        <a:rPr lang="zh-CN" sz="2400" kern="100">
                          <a:effectLst/>
                          <a:latin typeface="Times New Roman" panose="02020603050405020304"/>
                          <a:ea typeface="微软雅黑" panose="020b0503020204020204" pitchFamily="34" charset="-122"/>
                          <a:cs typeface="Times New Roman" panose="02020603050405020304"/>
                        </a:rPr>
                        <a:t>概念</a:t>
                      </a:r>
                      <a:endParaRPr lang="zh-CN" sz="2400" kern="100">
                        <a:effectLst/>
                        <a:latin typeface="宋体" panose="02010600030101010101" pitchFamily="2" charset="-122"/>
                        <a:cs typeface="Courier New" panose="02070309020205020404"/>
                      </a:endParaRPr>
                    </a:p>
                  </a:txBody>
                  <a:tcPr marL="65278" marR="65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en-US" altLang="zh-CN" sz="2400" kern="100">
                          <a:effectLst/>
                          <a:latin typeface="楷体" panose="02010609060101010101" charset="-122"/>
                          <a:ea typeface="楷体" panose="02010609060101010101" charset="-122"/>
                          <a:cs typeface="楷体" panose="02010609060101010101" charset="-122"/>
                        </a:rPr>
                        <a:t>    </a:t>
                      </a:r>
                      <a:r>
                        <a:rPr lang="zh-CN" sz="2400" kern="100">
                          <a:effectLst/>
                          <a:latin typeface="楷体" panose="02010609060101010101" charset="-122"/>
                          <a:ea typeface="楷体" panose="02010609060101010101" charset="-122"/>
                          <a:cs typeface="楷体" panose="02010609060101010101" charset="-122"/>
                        </a:rPr>
                        <a:t>信息型文本中的重要概念主要指的是文中的重点讲述对象，理解概念主要考查概念的内涵和外延。所谓</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内涵</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，主要指构成概念要素的总和，即概念的本质特点；所谓</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外延</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是指概念涉及的对象范围。内涵决定了外延即概念涉及的对象的范围及其体现的特点。</a:t>
                      </a:r>
                      <a:endParaRPr lang="zh-CN" sz="2400" kern="100">
                        <a:effectLst/>
                        <a:latin typeface="楷体" panose="02010609060101010101" charset="-122"/>
                        <a:ea typeface="楷体" panose="02010609060101010101" charset="-122"/>
                        <a:cs typeface="楷体" panose="02010609060101010101" charset="-122"/>
                      </a:endParaRPr>
                    </a:p>
                  </a:txBody>
                  <a:tcPr marL="65278" marR="65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en-US" sz="2400" kern="100">
                          <a:effectLst/>
                          <a:latin typeface="Times New Roman" panose="02020603050405020304"/>
                          <a:ea typeface="微软雅黑" panose="020b0503020204020204" pitchFamily="34" charset="-122"/>
                          <a:cs typeface="Courier New" panose="02070309020205020404"/>
                        </a:rPr>
                        <a:t>(2020·</a:t>
                      </a:r>
                      <a:r>
                        <a:rPr lang="zh-CN" sz="2400" kern="100">
                          <a:effectLst/>
                          <a:latin typeface="Times New Roman" panose="02020603050405020304"/>
                          <a:ea typeface="微软雅黑" panose="020b0503020204020204" pitchFamily="34" charset="-122"/>
                          <a:cs typeface="Times New Roman" panose="02020603050405020304"/>
                        </a:rPr>
                        <a:t>全国</a:t>
                      </a:r>
                      <a:r>
                        <a:rPr lang="zh-CN" sz="2400" kern="100">
                          <a:effectLst/>
                          <a:latin typeface="宋体" panose="02010600030101010101" pitchFamily="2" charset="-122"/>
                          <a:ea typeface="微软雅黑" panose="020b0503020204020204" pitchFamily="34" charset="-122"/>
                          <a:cs typeface="Times New Roman" panose="02020603050405020304"/>
                        </a:rPr>
                        <a:t>Ⅰ</a:t>
                      </a:r>
                      <a:r>
                        <a:rPr lang="zh-CN" sz="2400" kern="100">
                          <a:effectLst/>
                          <a:latin typeface="Times New Roman" panose="02020603050405020304"/>
                          <a:ea typeface="微软雅黑" panose="020b0503020204020204" pitchFamily="34" charset="-122"/>
                          <a:cs typeface="Times New Roman" panose="02020603050405020304"/>
                        </a:rPr>
                        <a:t>卷</a:t>
                      </a:r>
                      <a:r>
                        <a:rPr lang="en-US" sz="2400" kern="100">
                          <a:effectLst/>
                          <a:latin typeface="Times New Roman" panose="02020603050405020304"/>
                          <a:ea typeface="微软雅黑" panose="020b0503020204020204" pitchFamily="34" charset="-122"/>
                          <a:cs typeface="Courier New" panose="02070309020205020404"/>
                        </a:rPr>
                        <a:t>)</a:t>
                      </a:r>
                      <a:r>
                        <a:rPr lang="zh-CN" sz="2400" kern="100">
                          <a:effectLst/>
                          <a:latin typeface="楷体" panose="02010609060101010101" charset="-122"/>
                          <a:ea typeface="楷体" panose="02010609060101010101" charset="-122"/>
                          <a:cs typeface="楷体" panose="02010609060101010101" charset="-122"/>
                        </a:rPr>
                        <a:t>这是说“孝”</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概念</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是“天道”常规，是“地道”通则，是人们遵之而行的规矩。</a:t>
                      </a:r>
                      <a:r>
                        <a:rPr lang="en-US" sz="2400" kern="100">
                          <a:effectLst/>
                          <a:latin typeface="Times New Roman" panose="02020603050405020304"/>
                          <a:ea typeface="微软雅黑" panose="020b0503020204020204" pitchFamily="34" charset="-122"/>
                          <a:cs typeface="Courier New" panose="02070309020205020404"/>
                        </a:rPr>
                        <a:t>(</a:t>
                      </a:r>
                      <a:r>
                        <a:rPr lang="zh-CN" sz="2400" kern="100">
                          <a:effectLst/>
                          <a:latin typeface="Times New Roman" panose="02020603050405020304"/>
                          <a:ea typeface="微软雅黑" panose="020b0503020204020204" pitchFamily="34" charset="-122"/>
                          <a:cs typeface="Times New Roman" panose="02020603050405020304"/>
                        </a:rPr>
                        <a:t>《</a:t>
                      </a:r>
                      <a:r>
                        <a:rPr lang="zh-CN" sz="2400" kern="100">
                          <a:effectLst/>
                          <a:latin typeface="宋体" panose="02010600030101010101" pitchFamily="2" charset="-122"/>
                          <a:ea typeface="微软雅黑" panose="020b0503020204020204" pitchFamily="34" charset="-122"/>
                          <a:cs typeface="Times New Roman" panose="02020603050405020304"/>
                        </a:rPr>
                        <a:t>“</a:t>
                      </a:r>
                      <a:r>
                        <a:rPr lang="zh-CN" sz="2400" kern="100">
                          <a:effectLst/>
                          <a:latin typeface="Times New Roman" panose="02020603050405020304"/>
                          <a:ea typeface="微软雅黑" panose="020b0503020204020204" pitchFamily="34" charset="-122"/>
                          <a:cs typeface="Times New Roman" panose="02020603050405020304"/>
                        </a:rPr>
                        <a:t>孝</a:t>
                      </a:r>
                      <a:r>
                        <a:rPr lang="zh-CN" sz="2400" kern="100">
                          <a:effectLst/>
                          <a:latin typeface="宋体" panose="02010600030101010101" pitchFamily="2" charset="-122"/>
                          <a:ea typeface="微软雅黑" panose="020b0503020204020204" pitchFamily="34" charset="-122"/>
                          <a:cs typeface="Times New Roman" panose="02020603050405020304"/>
                        </a:rPr>
                        <a:t>”</a:t>
                      </a:r>
                      <a:r>
                        <a:rPr lang="zh-CN" sz="2400" kern="100">
                          <a:effectLst/>
                          <a:latin typeface="Times New Roman" panose="02020603050405020304"/>
                          <a:ea typeface="微软雅黑" panose="020b0503020204020204" pitchFamily="34" charset="-122"/>
                          <a:cs typeface="Times New Roman" panose="02020603050405020304"/>
                        </a:rPr>
                        <a:t>作为家庭伦理的意义》</a:t>
                      </a:r>
                      <a:r>
                        <a:rPr lang="en-US" sz="2400" kern="100">
                          <a:effectLst/>
                          <a:latin typeface="Times New Roman" panose="02020603050405020304"/>
                          <a:ea typeface="微软雅黑" panose="020b0503020204020204" pitchFamily="34" charset="-122"/>
                          <a:cs typeface="Courier New" panose="02070309020205020404"/>
                        </a:rPr>
                        <a:t>)</a:t>
                      </a:r>
                      <a:endParaRPr lang="zh-CN" sz="2400" kern="100">
                        <a:effectLst/>
                        <a:latin typeface="宋体" panose="02010600030101010101" pitchFamily="2" charset="-122"/>
                        <a:cs typeface="Courier New" panose="02070309020205020404"/>
                      </a:endParaRPr>
                    </a:p>
                  </a:txBody>
                  <a:tcPr marL="65278" marR="652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文本框 2" title=""/>
          <p:cNvSpPr txBox="1"/>
          <p:nvPr/>
        </p:nvSpPr>
        <p:spPr>
          <a:xfrm>
            <a:off x="1098550" y="647065"/>
            <a:ext cx="10758170" cy="691515"/>
          </a:xfrm>
          <a:prstGeom prst="rect">
            <a:avLst/>
          </a:prstGeom>
          <a:noFill/>
        </p:spPr>
        <p:txBody>
          <a:bodyPr wrap="square" rtlCol="0">
            <a:spAutoFit/>
          </a:bodyPr>
          <a:lstStyle/>
          <a:p>
            <a:pPr algn="l">
              <a:lnSpc>
                <a:spcPct val="150000"/>
              </a:lnSpc>
              <a:spcAft>
                <a:spcPct val="0"/>
              </a:spcAft>
            </a:pPr>
            <a:r>
              <a:rPr lang="zh-CN" altLang="zh-CN" sz="2600" b="1" kern="100">
                <a:solidFill>
                  <a:schemeClr val="tx1"/>
                </a:solidFill>
                <a:effectLst/>
                <a:latin typeface="宋体" panose="02010600030101010101" pitchFamily="2" charset="-122"/>
                <a:cs typeface="Courier New" panose="02070309020205020404"/>
              </a:rPr>
              <a:t>（四）关键能力</a:t>
            </a:r>
            <a:endParaRPr lang="zh-CN" altLang="zh-CN" sz="2600" b="1" kern="100">
              <a:solidFill>
                <a:schemeClr val="tx1"/>
              </a:solidFill>
              <a:effectLst/>
              <a:latin typeface="宋体" panose="02010600030101010101" pitchFamily="2" charset="-122"/>
              <a:cs typeface="Courier New" panose="02070309020205020404"/>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785" y="514342"/>
            <a:ext cx="11516625" cy="645160"/>
          </a:xfrm>
          <a:prstGeom prst="rect">
            <a:avLst/>
          </a:prstGeom>
          <a:noFill/>
        </p:spPr>
        <p:txBody>
          <a:bodyPr wrap="square" rtlCol="0">
            <a:spAutoFit/>
          </a:bodyPr>
          <a:lstStyle/>
          <a:p>
            <a:pPr marL="252095" indent="-457200" algn="just">
              <a:lnSpc>
                <a:spcPct val="150000"/>
              </a:lnSpc>
              <a:spcAft>
                <a:spcPct val="0"/>
              </a:spcAft>
            </a:pPr>
            <a:r>
              <a:rPr lang="zh-CN" altLang="zh-CN" sz="24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边练边悟</a:t>
            </a:r>
            <a:r>
              <a:rPr lang="en-US" altLang="zh-CN" sz="24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2400" kern="100">
                <a:latin typeface="Times New Roman" panose="02020603050405020304"/>
                <a:ea typeface="微软雅黑" panose="020b0503020204020204" pitchFamily="34" charset="-122"/>
                <a:cs typeface="Times New Roman" panose="02020603050405020304"/>
              </a:rPr>
              <a:t>　</a:t>
            </a:r>
            <a:r>
              <a:rPr lang="zh-CN" altLang="zh-CN" sz="2400" b="1" kern="100">
                <a:latin typeface="Times New Roman" panose="02020603050405020304"/>
                <a:ea typeface="微软雅黑" panose="020b0503020204020204" pitchFamily="34" charset="-122"/>
                <a:cs typeface="Times New Roman" panose="02020603050405020304"/>
              </a:rPr>
              <a:t>阅读下面材料，找出选项中性质不属于材料所论述的悲剧的一项</a:t>
            </a:r>
            <a:r>
              <a:rPr lang="en-US" altLang="zh-CN" sz="2400" kern="100">
                <a:latin typeface="Times New Roman" panose="02020603050405020304"/>
                <a:ea typeface="微软雅黑" panose="020b0503020204020204" pitchFamily="34" charset="-122"/>
                <a:cs typeface="Courier New" panose="02070309020205020404"/>
              </a:rPr>
              <a:t>(</a:t>
            </a:r>
            <a:r>
              <a:rPr lang="zh-CN" altLang="zh-CN" sz="2400" kern="100">
                <a:latin typeface="Times New Roman" panose="02020603050405020304"/>
                <a:ea typeface="微软雅黑" panose="020b0503020204020204" pitchFamily="34" charset="-122"/>
                <a:cs typeface="Times New Roman" panose="02020603050405020304"/>
              </a:rPr>
              <a:t>　　</a:t>
            </a:r>
            <a:r>
              <a:rPr lang="en-US" altLang="zh-CN" sz="2400" kern="100">
                <a:latin typeface="Times New Roman" panose="02020603050405020304"/>
                <a:ea typeface="微软雅黑" panose="020b0503020204020204" pitchFamily="34" charset="-122"/>
                <a:cs typeface="Courier New" panose="02070309020205020404"/>
              </a:rPr>
              <a:t>)</a:t>
            </a:r>
            <a:endParaRPr lang="en-US" altLang="zh-CN" sz="2400" kern="100">
              <a:effectLst/>
              <a:latin typeface="Times New Roman" panose="02020603050405020304"/>
              <a:ea typeface="微软雅黑" panose="020b0503020204020204" pitchFamily="34" charset="-122"/>
              <a:cs typeface="Courier New" panose="02070309020205020404"/>
            </a:endParaRPr>
          </a:p>
        </p:txBody>
      </p:sp>
      <p:sp>
        <p:nvSpPr>
          <p:cNvPr id="3" name="矩形 2" title=""/>
          <p:cNvSpPr/>
          <p:nvPr/>
        </p:nvSpPr>
        <p:spPr>
          <a:xfrm>
            <a:off x="10858803" y="605825"/>
            <a:ext cx="441146" cy="553998"/>
          </a:xfrm>
          <a:prstGeom prst="rect">
            <a:avLst/>
          </a:prstGeom>
        </p:spPr>
        <p:txBody>
          <a:bodyPr wrap="none">
            <a:spAutoFit/>
          </a:bodyPr>
          <a:lstStyle/>
          <a:p>
            <a:r>
              <a:rPr lang="en-US" altLang="zh-CN" sz="3000" b="1" smtClean="0">
                <a:solidFill>
                  <a:srgbClr val="C00000"/>
                </a:solidFill>
                <a:latin typeface="Times New Roman" panose="02020603050405020304"/>
                <a:ea typeface="微软雅黑" panose="020b0503020204020204" pitchFamily="34" charset="-122"/>
                <a:sym typeface="Times New Roman" panose="02020603050405020304"/>
              </a:rPr>
              <a:t>B</a:t>
            </a:r>
            <a:endParaRPr lang="zh-CN" altLang="en-US" sz="3000" b="1">
              <a:solidFill>
                <a:srgbClr val="C00000"/>
              </a:solidFill>
              <a:latin typeface="Times New Roman" panose="02020603050405020304"/>
              <a:ea typeface="微软雅黑" panose="020b0503020204020204" pitchFamily="34" charset="-122"/>
              <a:sym typeface="Times New Roman" panose="02020603050405020304"/>
            </a:endParaRPr>
          </a:p>
        </p:txBody>
      </p:sp>
      <p:sp>
        <p:nvSpPr>
          <p:cNvPr id="5" name="文本框 2" title=""/>
          <p:cNvSpPr txBox="1"/>
          <p:nvPr/>
        </p:nvSpPr>
        <p:spPr>
          <a:xfrm>
            <a:off x="506060" y="1159480"/>
            <a:ext cx="11516625" cy="5408295"/>
          </a:xfrm>
          <a:prstGeom prst="rect">
            <a:avLst/>
          </a:prstGeom>
          <a:noFill/>
        </p:spPr>
        <p:txBody>
          <a:bodyPr wrap="square" rtlCol="0">
            <a:spAutoFit/>
          </a:bodyPr>
          <a:lstStyle/>
          <a:p>
            <a:pPr indent="660400" algn="just">
              <a:lnSpc>
                <a:spcPct val="120000"/>
              </a:lnSpc>
              <a:spcAft>
                <a:spcPct val="0"/>
              </a:spcAft>
            </a:pPr>
            <a:r>
              <a:rPr lang="zh-CN" altLang="zh-CN" sz="2400" kern="100">
                <a:latin typeface="楷体" panose="02010609060101010101" charset="-122"/>
                <a:ea typeface="楷体" panose="02010609060101010101" charset="-122"/>
                <a:cs typeface="宋体" panose="02010600030101010101" pitchFamily="2" charset="-122"/>
              </a:rPr>
              <a:t>悲剧的审美价值载体只能是文学艺术。因为人生有价值的东西、美好事物的毁灭是令人悲伤的，因此现实中的悲剧不能作为直接的审美对象来欣赏，否则人就是泯灭了人性的人了。</a:t>
            </a:r>
            <a:endParaRPr lang="zh-CN" altLang="zh-CN" sz="2400" kern="100">
              <a:latin typeface="宋体" panose="02010600030101010101" pitchFamily="2" charset="-122"/>
              <a:ea typeface="宋体" panose="02010600030101010101" pitchFamily="2" charset="-122"/>
              <a:cs typeface="宋体" panose="02010600030101010101" pitchFamily="2" charset="-122"/>
            </a:endParaRPr>
          </a:p>
          <a:p>
            <a:pPr algn="just">
              <a:lnSpc>
                <a:spcPct val="120000"/>
              </a:lnSpc>
              <a:spcAft>
                <a:spcPct val="0"/>
              </a:spcAft>
            </a:pPr>
            <a:r>
              <a:rPr lang="en-US" altLang="zh-CN" sz="2400" kern="100">
                <a:latin typeface="宋体" panose="02010600030101010101" pitchFamily="2" charset="-122"/>
                <a:ea typeface="宋体" panose="02010600030101010101" pitchFamily="2" charset="-122"/>
                <a:cs typeface="宋体" panose="02010600030101010101" pitchFamily="2" charset="-122"/>
              </a:rPr>
              <a:t>A.</a:t>
            </a:r>
            <a:r>
              <a:rPr lang="zh-CN" altLang="zh-CN" sz="2400" kern="100">
                <a:latin typeface="宋体" panose="02010600030101010101" pitchFamily="2" charset="-122"/>
                <a:ea typeface="宋体" panose="02010600030101010101" pitchFamily="2" charset="-122"/>
                <a:cs typeface="宋体" panose="02010600030101010101" pitchFamily="2" charset="-122"/>
              </a:rPr>
              <a:t>在梁山伯与祝英台的故事中，祝英台女扮男装外出求学，为追求爱情自由，面对封建势力的巨大压力，拒绝委曲求全，最后为情而死。</a:t>
            </a:r>
            <a:endParaRPr lang="zh-CN" altLang="zh-CN" sz="2400" kern="100">
              <a:latin typeface="宋体" panose="02010600030101010101" pitchFamily="2" charset="-122"/>
              <a:ea typeface="宋体" panose="02010600030101010101" pitchFamily="2" charset="-122"/>
              <a:cs typeface="宋体" panose="02010600030101010101" pitchFamily="2" charset="-122"/>
            </a:endParaRPr>
          </a:p>
          <a:p>
            <a:pPr algn="just">
              <a:lnSpc>
                <a:spcPct val="120000"/>
              </a:lnSpc>
              <a:spcAft>
                <a:spcPct val="0"/>
              </a:spcAft>
            </a:pPr>
            <a:r>
              <a:rPr lang="en-US" altLang="zh-CN" sz="2400" kern="100">
                <a:latin typeface="宋体" panose="02010600030101010101" pitchFamily="2" charset="-122"/>
                <a:ea typeface="宋体" panose="02010600030101010101" pitchFamily="2" charset="-122"/>
                <a:cs typeface="宋体" panose="02010600030101010101" pitchFamily="2" charset="-122"/>
              </a:rPr>
              <a:t>B.</a:t>
            </a:r>
            <a:r>
              <a:rPr lang="zh-CN" altLang="zh-CN" sz="2400" kern="100">
                <a:latin typeface="宋体" panose="02010600030101010101" pitchFamily="2" charset="-122"/>
                <a:ea typeface="宋体" panose="02010600030101010101" pitchFamily="2" charset="-122"/>
                <a:cs typeface="宋体" panose="02010600030101010101" pitchFamily="2" charset="-122"/>
              </a:rPr>
              <a:t>在甲午海战中，清军的致远号巡洋舰在中弹累累、舰身倾斜、弹药耗尽的情况下，仍然开足马力，冲向日本联合舰队的吉野号快速巡洋舰，最后致远号巡洋舰沉入海中，舰上</a:t>
            </a:r>
            <a:r>
              <a:rPr lang="en-US" altLang="zh-CN" sz="2400" kern="100">
                <a:latin typeface="宋体" panose="02010600030101010101" pitchFamily="2" charset="-122"/>
                <a:ea typeface="宋体" panose="02010600030101010101" pitchFamily="2" charset="-122"/>
                <a:cs typeface="宋体" panose="02010600030101010101" pitchFamily="2" charset="-122"/>
              </a:rPr>
              <a:t>200</a:t>
            </a:r>
            <a:r>
              <a:rPr lang="zh-CN" altLang="zh-CN" sz="2400" kern="100">
                <a:latin typeface="宋体" panose="02010600030101010101" pitchFamily="2" charset="-122"/>
                <a:ea typeface="宋体" panose="02010600030101010101" pitchFamily="2" charset="-122"/>
                <a:cs typeface="宋体" panose="02010600030101010101" pitchFamily="2" charset="-122"/>
              </a:rPr>
              <a:t>多名官兵壮烈殉国</a:t>
            </a:r>
            <a:r>
              <a:rPr lang="zh-CN" altLang="zh-CN" sz="2400" kern="100" smtClean="0">
                <a:latin typeface="宋体" panose="02010600030101010101" pitchFamily="2" charset="-122"/>
                <a:ea typeface="宋体" panose="02010600030101010101" pitchFamily="2" charset="-122"/>
                <a:cs typeface="宋体" panose="02010600030101010101" pitchFamily="2" charset="-122"/>
              </a:rPr>
              <a:t>。</a:t>
            </a:r>
            <a:endParaRPr lang="zh-CN" altLang="zh-CN" sz="2400" kern="100" smtClean="0">
              <a:latin typeface="宋体" panose="02010600030101010101" pitchFamily="2" charset="-122"/>
              <a:ea typeface="宋体" panose="02010600030101010101" pitchFamily="2" charset="-122"/>
              <a:cs typeface="宋体" panose="02010600030101010101" pitchFamily="2" charset="-122"/>
            </a:endParaRPr>
          </a:p>
          <a:p>
            <a:pPr lvl="0" algn="just">
              <a:lnSpc>
                <a:spcPct val="120000"/>
              </a:lnSpc>
            </a:pPr>
            <a:r>
              <a:rPr lang="en-US" altLang="zh-CN" sz="2400" kern="100">
                <a:solidFill>
                  <a:prstClr val="black"/>
                </a:solidFill>
                <a:latin typeface="宋体" panose="02010600030101010101" pitchFamily="2" charset="-122"/>
                <a:ea typeface="宋体" panose="02010600030101010101" pitchFamily="2" charset="-122"/>
                <a:cs typeface="宋体" panose="02010600030101010101" pitchFamily="2" charset="-122"/>
                <a:sym typeface="+mn-ea"/>
              </a:rPr>
              <a:t>C.</a:t>
            </a:r>
            <a:r>
              <a:rPr lang="zh-CN" altLang="zh-CN" sz="2400" kern="100">
                <a:solidFill>
                  <a:prstClr val="black"/>
                </a:solidFill>
                <a:latin typeface="宋体" panose="02010600030101010101" pitchFamily="2" charset="-122"/>
                <a:ea typeface="宋体" panose="02010600030101010101" pitchFamily="2" charset="-122"/>
                <a:cs typeface="宋体" panose="02010600030101010101" pitchFamily="2" charset="-122"/>
                <a:sym typeface="+mn-ea"/>
              </a:rPr>
              <a:t>在电影《狼牙山五壮士》中，五位八路军战士为了掩护大部队及当地群众的转移，把日伪军引向悬崖绝路，弹尽粮绝之后，他们跳下悬崖。</a:t>
            </a:r>
            <a:endParaRPr lang="zh-CN" altLang="zh-CN" sz="2400" kern="100">
              <a:solidFill>
                <a:prstClr val="black"/>
              </a:solidFill>
              <a:latin typeface="宋体" panose="02010600030101010101" pitchFamily="2" charset="-122"/>
              <a:ea typeface="宋体" panose="02010600030101010101" pitchFamily="2" charset="-122"/>
              <a:cs typeface="宋体" panose="02010600030101010101" pitchFamily="2" charset="-122"/>
            </a:endParaRPr>
          </a:p>
          <a:p>
            <a:pPr lvl="0" algn="just">
              <a:lnSpc>
                <a:spcPct val="120000"/>
              </a:lnSpc>
            </a:pPr>
            <a:r>
              <a:rPr lang="en-US" altLang="zh-CN" sz="2400" kern="100">
                <a:solidFill>
                  <a:prstClr val="black"/>
                </a:solidFill>
                <a:latin typeface="宋体" panose="02010600030101010101" pitchFamily="2" charset="-122"/>
                <a:ea typeface="宋体" panose="02010600030101010101" pitchFamily="2" charset="-122"/>
                <a:cs typeface="宋体" panose="02010600030101010101" pitchFamily="2" charset="-122"/>
                <a:sym typeface="+mn-ea"/>
              </a:rPr>
              <a:t>D.</a:t>
            </a:r>
            <a:r>
              <a:rPr lang="zh-CN" altLang="zh-CN" sz="2400" kern="100">
                <a:solidFill>
                  <a:prstClr val="black"/>
                </a:solidFill>
                <a:latin typeface="宋体" panose="02010600030101010101" pitchFamily="2" charset="-122"/>
                <a:ea typeface="宋体" panose="02010600030101010101" pitchFamily="2" charset="-122"/>
                <a:cs typeface="宋体" panose="02010600030101010101" pitchFamily="2" charset="-122"/>
                <a:sym typeface="+mn-ea"/>
              </a:rPr>
              <a:t>老舍笔下的祥子，纯朴善良，勤劳能干，有着骆驼般坚忍的精神，在饱受旧社会、旧制度的沉重打击之后，沦为自甘堕落的行尸走肉。</a:t>
            </a:r>
            <a:endParaRPr lang="zh-CN" altLang="zh-CN" sz="2400" kern="100">
              <a:solidFill>
                <a:prstClr val="black"/>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title=""/>
          <p:cNvSpPr txBox="1"/>
          <p:nvPr/>
        </p:nvSpPr>
        <p:spPr>
          <a:xfrm>
            <a:off x="337804" y="1060248"/>
            <a:ext cx="11516625" cy="3091815"/>
          </a:xfrm>
          <a:prstGeom prst="rect">
            <a:avLst/>
          </a:prstGeom>
          <a:noFill/>
        </p:spPr>
        <p:txBody>
          <a:bodyPr wrap="square" rtlCol="0">
            <a:spAutoFit/>
          </a:bodyPr>
          <a:lstStyle/>
          <a:p>
            <a:pPr algn="just">
              <a:lnSpc>
                <a:spcPct val="150000"/>
              </a:lnSpc>
              <a:spcAft>
                <a:spcPct val="0"/>
              </a:spcAft>
            </a:pPr>
            <a:r>
              <a:rPr lang="zh-CN" altLang="zh-CN" sz="2600" b="1" kern="100">
                <a:solidFill>
                  <a:srgbClr val="0000FF"/>
                </a:solidFill>
                <a:latin typeface="Times New Roman" panose="02020603050405020304"/>
                <a:ea typeface="黑体" panose="02010609060101010101" charset="-122"/>
                <a:cs typeface="Times New Roman" panose="02020603050405020304"/>
              </a:rPr>
              <a:t>【解析】　</a:t>
            </a:r>
            <a:r>
              <a:rPr lang="zh-CN" altLang="zh-CN" sz="2600" b="1" kern="100">
                <a:latin typeface="Times New Roman" panose="02020603050405020304"/>
                <a:ea typeface="仿宋_GB2312"/>
                <a:cs typeface="Times New Roman" panose="02020603050405020304"/>
              </a:rPr>
              <a:t>分析材料可知，材料所论述的悲剧是以文学艺术的形式出现的，而不是现实生活中的悲剧。</a:t>
            </a:r>
            <a:r>
              <a:rPr lang="en-US" altLang="zh-CN" sz="2600" b="1" kern="100">
                <a:latin typeface="Times New Roman" panose="02020603050405020304"/>
                <a:ea typeface="仿宋_GB2312"/>
                <a:cs typeface="Courier New" panose="02070309020205020404"/>
              </a:rPr>
              <a:t>B</a:t>
            </a:r>
            <a:r>
              <a:rPr lang="zh-CN" altLang="zh-CN" sz="2600" b="1" kern="100">
                <a:latin typeface="Times New Roman" panose="02020603050405020304"/>
                <a:ea typeface="仿宋_GB2312"/>
                <a:cs typeface="Times New Roman" panose="02020603050405020304"/>
              </a:rPr>
              <a:t>项是现实生活中的真实事件，并没有上升到文学艺术的层面，所以不属于材料所论述的悲剧。</a:t>
            </a:r>
            <a:endParaRPr lang="zh-CN" altLang="zh-CN" sz="1050" kern="100">
              <a:latin typeface="宋体" panose="02010600030101010101" pitchFamily="2" charset="-122"/>
              <a:cs typeface="Courier New" panose="02070309020205020404"/>
            </a:endParaRPr>
          </a:p>
          <a:p>
            <a:pPr algn="just">
              <a:lnSpc>
                <a:spcPct val="150000"/>
              </a:lnSpc>
              <a:spcAft>
                <a:spcPct val="0"/>
              </a:spcAft>
            </a:pPr>
            <a:r>
              <a:rPr lang="zh-CN" altLang="zh-CN" sz="2600" b="1" kern="100" smtClean="0">
                <a:latin typeface="Times New Roman" panose="02020603050405020304"/>
                <a:ea typeface="黑体" panose="02010609060101010101" charset="-122"/>
                <a:cs typeface="Times New Roman" panose="02020603050405020304"/>
              </a:rPr>
              <a:t>【特别</a:t>
            </a:r>
            <a:r>
              <a:rPr lang="zh-CN" altLang="zh-CN" sz="2600" b="1" kern="100">
                <a:latin typeface="Times New Roman" panose="02020603050405020304"/>
                <a:ea typeface="黑体" panose="02010609060101010101" charset="-122"/>
                <a:cs typeface="Times New Roman" panose="02020603050405020304"/>
              </a:rPr>
              <a:t>提醒】</a:t>
            </a:r>
            <a:r>
              <a:rPr lang="zh-CN" altLang="zh-CN" sz="2600" kern="100" smtClean="0">
                <a:latin typeface="Times New Roman" panose="02020603050405020304"/>
                <a:ea typeface="微软雅黑" panose="020b0503020204020204" pitchFamily="34" charset="-122"/>
                <a:cs typeface="Times New Roman" panose="02020603050405020304"/>
              </a:rPr>
              <a:t>理解</a:t>
            </a:r>
            <a:r>
              <a:rPr lang="zh-CN" altLang="zh-CN" sz="2600" kern="100">
                <a:latin typeface="Times New Roman" panose="02020603050405020304"/>
                <a:ea typeface="微软雅黑" panose="020b0503020204020204" pitchFamily="34" charset="-122"/>
                <a:cs typeface="Times New Roman" panose="02020603050405020304"/>
              </a:rPr>
              <a:t>词语</a:t>
            </a:r>
            <a:r>
              <a:rPr lang="en-US" altLang="zh-CN" sz="2600" kern="100">
                <a:latin typeface="Times New Roman" panose="02020603050405020304"/>
                <a:ea typeface="微软雅黑" panose="020b0503020204020204" pitchFamily="34" charset="-122"/>
                <a:cs typeface="Courier New" panose="02070309020205020404"/>
              </a:rPr>
              <a:t>(</a:t>
            </a:r>
            <a:r>
              <a:rPr lang="zh-CN" altLang="zh-CN" sz="2600" kern="100">
                <a:latin typeface="Times New Roman" panose="02020603050405020304"/>
                <a:ea typeface="微软雅黑" panose="020b0503020204020204" pitchFamily="34" charset="-122"/>
                <a:cs typeface="Times New Roman" panose="02020603050405020304"/>
              </a:rPr>
              <a:t>概念</a:t>
            </a:r>
            <a:r>
              <a:rPr lang="en-US" altLang="zh-CN" sz="2600" kern="100">
                <a:latin typeface="Times New Roman" panose="02020603050405020304"/>
                <a:ea typeface="微软雅黑" panose="020b0503020204020204" pitchFamily="34" charset="-122"/>
                <a:cs typeface="Courier New" panose="02070309020205020404"/>
              </a:rPr>
              <a:t>)</a:t>
            </a:r>
            <a:r>
              <a:rPr lang="zh-CN" altLang="zh-CN" sz="2600" kern="100">
                <a:latin typeface="Times New Roman" panose="02020603050405020304"/>
                <a:ea typeface="微软雅黑" panose="020b0503020204020204" pitchFamily="34" charset="-122"/>
                <a:cs typeface="Times New Roman" panose="02020603050405020304"/>
              </a:rPr>
              <a:t>，一定注意比对该选项，看它是否符合原文概念的内涵与外延。</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785" y="693412"/>
            <a:ext cx="11516625" cy="4892675"/>
          </a:xfrm>
          <a:prstGeom prst="rect">
            <a:avLst/>
          </a:prstGeom>
          <a:noFill/>
        </p:spPr>
        <p:txBody>
          <a:bodyPr wrap="square" rtlCol="0">
            <a:spAutoFit/>
          </a:bodyPr>
          <a:lstStyle/>
          <a:p>
            <a:pPr algn="ctr">
              <a:lnSpc>
                <a:spcPct val="150000"/>
              </a:lnSpc>
              <a:spcAft>
                <a:spcPct val="0"/>
              </a:spcAft>
            </a:pPr>
            <a:r>
              <a:rPr lang="zh-CN" altLang="zh-CN" sz="2600" b="1" kern="100">
                <a:latin typeface="Times New Roman" panose="02020603050405020304"/>
                <a:ea typeface="黑体" panose="02010609060101010101" charset="-122"/>
                <a:cs typeface="Times New Roman" panose="02020603050405020304"/>
              </a:rPr>
              <a:t>类型二　偷换概念</a:t>
            </a:r>
            <a:endParaRPr lang="zh-CN" altLang="zh-CN" sz="1050" kern="100">
              <a:latin typeface="宋体" panose="02010600030101010101" pitchFamily="2" charset="-122"/>
              <a:cs typeface="Courier New" panose="02070309020205020404"/>
            </a:endParaRPr>
          </a:p>
          <a:p>
            <a:pPr indent="660400" algn="just">
              <a:lnSpc>
                <a:spcPct val="150000"/>
              </a:lnSpc>
              <a:spcAft>
                <a:spcPct val="0"/>
              </a:spcAft>
            </a:pPr>
            <a:r>
              <a:rPr lang="zh-CN" altLang="zh-CN" sz="2600" b="1" kern="100">
                <a:latin typeface="Times New Roman" panose="02020603050405020304"/>
                <a:ea typeface="微软雅黑" panose="020b0503020204020204" pitchFamily="34" charset="-122"/>
                <a:cs typeface="Times New Roman" panose="02020603050405020304"/>
              </a:rPr>
              <a:t>偷换概念</a:t>
            </a:r>
            <a:r>
              <a:rPr lang="zh-CN" altLang="zh-CN" sz="2600" kern="100">
                <a:latin typeface="楷体" panose="02010609060101010101" charset="-122"/>
                <a:ea typeface="楷体" panose="02010609060101010101" charset="-122"/>
                <a:cs typeface="Times New Roman" panose="02020603050405020304"/>
              </a:rPr>
              <a:t>是指在思维和论辩过程中自觉或不自觉地违反同一律的逻辑要求，用一个概念去代换另一个不同的概念而产生的逻辑错误</a:t>
            </a:r>
            <a:r>
              <a:rPr lang="zh-CN" altLang="zh-CN" sz="2600" kern="100">
                <a:latin typeface="Times New Roman" panose="02020603050405020304"/>
                <a:ea typeface="微软雅黑" panose="020b0503020204020204" pitchFamily="34" charset="-122"/>
                <a:cs typeface="Times New Roman" panose="02020603050405020304"/>
              </a:rPr>
              <a:t>。主要有以下几种表现：</a:t>
            </a:r>
            <a:endParaRPr lang="zh-CN" altLang="zh-CN" sz="1050" kern="100">
              <a:latin typeface="宋体" panose="02010600030101010101" pitchFamily="2" charset="-122"/>
              <a:cs typeface="Courier New" panose="02070309020205020404"/>
            </a:endParaRPr>
          </a:p>
          <a:p>
            <a:pPr indent="660400" algn="just">
              <a:lnSpc>
                <a:spcPct val="150000"/>
              </a:lnSpc>
              <a:spcAft>
                <a:spcPct val="0"/>
              </a:spcAft>
            </a:pPr>
            <a:r>
              <a:rPr lang="en-US" altLang="zh-CN" sz="2600" kern="100">
                <a:latin typeface="楷体" panose="02010609060101010101" charset="-122"/>
                <a:ea typeface="楷体" panose="02010609060101010101" charset="-122"/>
                <a:cs typeface="楷体" panose="02010609060101010101" charset="-122"/>
              </a:rPr>
              <a:t>1.</a:t>
            </a:r>
            <a:r>
              <a:rPr lang="zh-CN" altLang="zh-CN" sz="2600" kern="100">
                <a:latin typeface="楷体" panose="02010609060101010101" charset="-122"/>
                <a:ea typeface="楷体" panose="02010609060101010101" charset="-122"/>
                <a:cs typeface="楷体" panose="02010609060101010101" charset="-122"/>
              </a:rPr>
              <a:t>任意改变一个概念的内涵和外延，使之变成另一个概念。</a:t>
            </a:r>
            <a:endParaRPr lang="zh-CN" altLang="zh-CN" sz="1050" kern="100">
              <a:latin typeface="楷体" panose="02010609060101010101" charset="-122"/>
              <a:ea typeface="楷体" panose="02010609060101010101" charset="-122"/>
              <a:cs typeface="楷体" panose="02010609060101010101" charset="-122"/>
            </a:endParaRPr>
          </a:p>
          <a:p>
            <a:pPr indent="660400" algn="just">
              <a:lnSpc>
                <a:spcPct val="150000"/>
              </a:lnSpc>
              <a:spcAft>
                <a:spcPct val="0"/>
              </a:spcAft>
            </a:pPr>
            <a:r>
              <a:rPr lang="en-US" altLang="zh-CN" sz="2600" kern="100">
                <a:latin typeface="楷体" panose="02010609060101010101" charset="-122"/>
                <a:ea typeface="楷体" panose="02010609060101010101" charset="-122"/>
                <a:cs typeface="楷体" panose="02010609060101010101" charset="-122"/>
              </a:rPr>
              <a:t>2.</a:t>
            </a:r>
            <a:r>
              <a:rPr lang="zh-CN" altLang="zh-CN" sz="2600" kern="100">
                <a:latin typeface="楷体" panose="02010609060101010101" charset="-122"/>
                <a:ea typeface="楷体" panose="02010609060101010101" charset="-122"/>
                <a:cs typeface="楷体" panose="02010609060101010101" charset="-122"/>
              </a:rPr>
              <a:t>利用多义词可以表达几个不同概念的特点，故意把不同的概念混淆起来。</a:t>
            </a:r>
            <a:endParaRPr lang="zh-CN" altLang="zh-CN" sz="1050" kern="100">
              <a:latin typeface="楷体" panose="02010609060101010101" charset="-122"/>
              <a:ea typeface="楷体" panose="02010609060101010101" charset="-122"/>
              <a:cs typeface="楷体" panose="02010609060101010101" charset="-122"/>
            </a:endParaRPr>
          </a:p>
          <a:p>
            <a:pPr indent="660400" algn="just">
              <a:lnSpc>
                <a:spcPct val="150000"/>
              </a:lnSpc>
              <a:spcAft>
                <a:spcPct val="0"/>
              </a:spcAft>
            </a:pPr>
            <a:r>
              <a:rPr lang="en-US" altLang="zh-CN" sz="2600" kern="100">
                <a:latin typeface="楷体" panose="02010609060101010101" charset="-122"/>
                <a:ea typeface="楷体" panose="02010609060101010101" charset="-122"/>
                <a:cs typeface="楷体" panose="02010609060101010101" charset="-122"/>
              </a:rPr>
              <a:t>3.</a:t>
            </a:r>
            <a:r>
              <a:rPr lang="zh-CN" altLang="zh-CN" sz="2600" kern="100">
                <a:latin typeface="楷体" panose="02010609060101010101" charset="-122"/>
                <a:ea typeface="楷体" panose="02010609060101010101" charset="-122"/>
                <a:cs typeface="楷体" panose="02010609060101010101" charset="-122"/>
              </a:rPr>
              <a:t>抓住概念之间的某些相似之处，抹杀不同概念的本质区别。</a:t>
            </a:r>
            <a:endParaRPr lang="zh-CN" altLang="zh-CN" sz="1050" kern="100">
              <a:latin typeface="楷体" panose="02010609060101010101" charset="-122"/>
              <a:ea typeface="楷体" panose="02010609060101010101" charset="-122"/>
              <a:cs typeface="楷体" panose="02010609060101010101" charset="-122"/>
            </a:endParaRPr>
          </a:p>
          <a:p>
            <a:pPr indent="660400" algn="just">
              <a:lnSpc>
                <a:spcPct val="150000"/>
              </a:lnSpc>
              <a:spcAft>
                <a:spcPct val="0"/>
              </a:spcAft>
            </a:pPr>
            <a:r>
              <a:rPr lang="en-US" altLang="zh-CN" sz="2600" kern="100">
                <a:latin typeface="楷体" panose="02010609060101010101" charset="-122"/>
                <a:ea typeface="楷体" panose="02010609060101010101" charset="-122"/>
                <a:cs typeface="楷体" panose="02010609060101010101" charset="-122"/>
              </a:rPr>
              <a:t>4.</a:t>
            </a:r>
            <a:r>
              <a:rPr lang="zh-CN" altLang="zh-CN" sz="2600" kern="100">
                <a:latin typeface="楷体" panose="02010609060101010101" charset="-122"/>
                <a:ea typeface="楷体" panose="02010609060101010101" charset="-122"/>
                <a:cs typeface="楷体" panose="02010609060101010101" charset="-122"/>
              </a:rPr>
              <a:t>混淆集合概念与非集合概念。</a:t>
            </a:r>
            <a:endParaRPr lang="zh-CN" altLang="zh-CN" sz="1050" kern="100">
              <a:latin typeface="楷体" panose="02010609060101010101" charset="-122"/>
              <a:ea typeface="楷体" panose="02010609060101010101" charset="-122"/>
              <a:cs typeface="楷体" panose="02010609060101010101" charset="-122"/>
            </a:endParaRPr>
          </a:p>
          <a:p>
            <a:pPr indent="660400" algn="just">
              <a:lnSpc>
                <a:spcPct val="150000"/>
              </a:lnSpc>
              <a:spcAft>
                <a:spcPct val="0"/>
              </a:spcAft>
            </a:pPr>
            <a:r>
              <a:rPr lang="en-US" altLang="zh-CN" sz="2600" kern="100">
                <a:latin typeface="楷体" panose="02010609060101010101" charset="-122"/>
                <a:ea typeface="楷体" panose="02010609060101010101" charset="-122"/>
                <a:cs typeface="楷体" panose="02010609060101010101" charset="-122"/>
              </a:rPr>
              <a:t>5.</a:t>
            </a:r>
            <a:r>
              <a:rPr lang="zh-CN" altLang="zh-CN" sz="2600" kern="100">
                <a:latin typeface="楷体" panose="02010609060101010101" charset="-122"/>
                <a:ea typeface="楷体" panose="02010609060101010101" charset="-122"/>
                <a:cs typeface="楷体" panose="02010609060101010101" charset="-122"/>
              </a:rPr>
              <a:t>断章取义：从对方真正的言论中选取有误导性的段落。</a:t>
            </a:r>
            <a:endParaRPr lang="zh-CN" altLang="zh-CN" sz="105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14620" y="500372"/>
            <a:ext cx="11516625" cy="650875"/>
          </a:xfrm>
          <a:prstGeom prst="rect">
            <a:avLst/>
          </a:prstGeom>
          <a:noFill/>
        </p:spPr>
        <p:txBody>
          <a:bodyPr wrap="square" rtlCol="0">
            <a:spAutoFit/>
          </a:bodyPr>
          <a:lstStyle/>
          <a:p>
            <a:pPr algn="just">
              <a:lnSpc>
                <a:spcPct val="140000"/>
              </a:lnSpc>
              <a:spcAft>
                <a:spcPct val="0"/>
              </a:spcAft>
            </a:pPr>
            <a:r>
              <a:rPr lang="zh-CN"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边练边悟</a:t>
            </a:r>
            <a:r>
              <a:rPr lang="en-US"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2600" b="1" kern="100">
                <a:latin typeface="微软雅黑" panose="020b0503020204020204" pitchFamily="34" charset="-122"/>
                <a:ea typeface="微软雅黑" panose="020b0503020204020204" pitchFamily="34" charset="-122"/>
                <a:cs typeface="微软雅黑" panose="020b0503020204020204" pitchFamily="34" charset="-122"/>
              </a:rPr>
              <a:t>　请指出并分析选项的命题陷阱。</a:t>
            </a:r>
            <a:endParaRPr lang="zh-CN" altLang="zh-CN" sz="1050" b="1" kern="100">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title=""/>
          <p:cNvSpPr txBox="1"/>
          <p:nvPr/>
        </p:nvSpPr>
        <p:spPr>
          <a:xfrm>
            <a:off x="506060" y="1087493"/>
            <a:ext cx="11516625" cy="5128895"/>
          </a:xfrm>
          <a:prstGeom prst="rect">
            <a:avLst/>
          </a:prstGeom>
          <a:noFill/>
        </p:spPr>
        <p:txBody>
          <a:bodyPr wrap="square" rtlCol="0">
            <a:spAutoFit/>
          </a:bodyPr>
          <a:lstStyle/>
          <a:p>
            <a:pPr algn="just">
              <a:lnSpc>
                <a:spcPct val="14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审选项</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en-US" altLang="zh-CN" sz="2600" b="1" kern="100">
                <a:latin typeface="Times New Roman" panose="02020603050405020304"/>
                <a:ea typeface="楷体_GB2312"/>
                <a:cs typeface="Courier New" panose="02070309020205020404"/>
              </a:rPr>
              <a:t>(2019·</a:t>
            </a:r>
            <a:r>
              <a:rPr lang="zh-CN" altLang="zh-CN" sz="2600" b="1" kern="100">
                <a:latin typeface="Times New Roman" panose="02020603050405020304"/>
                <a:ea typeface="楷体_GB2312"/>
                <a:cs typeface="Times New Roman" panose="02020603050405020304"/>
              </a:rPr>
              <a:t>江苏卷，</a:t>
            </a:r>
            <a:r>
              <a:rPr lang="en-US" altLang="zh-CN" sz="2600" b="1" kern="100">
                <a:latin typeface="Times New Roman" panose="02020603050405020304"/>
                <a:ea typeface="楷体_GB2312"/>
                <a:cs typeface="Courier New" panose="02070309020205020404"/>
              </a:rPr>
              <a:t>T19</a:t>
            </a:r>
            <a:r>
              <a:rPr lang="zh-CN" altLang="zh-CN" sz="2600" b="1" kern="100">
                <a:latin typeface="Times New Roman" panose="02020603050405020304"/>
                <a:ea typeface="楷体_GB2312"/>
                <a:cs typeface="Times New Roman" panose="02020603050405020304"/>
              </a:rPr>
              <a:t>－</a:t>
            </a:r>
            <a:r>
              <a:rPr lang="en-US" altLang="zh-CN" sz="2600" b="1" kern="100">
                <a:latin typeface="Times New Roman" panose="02020603050405020304"/>
                <a:ea typeface="楷体_GB2312"/>
                <a:cs typeface="Courier New" panose="02070309020205020404"/>
              </a:rPr>
              <a:t>B)</a:t>
            </a:r>
            <a:r>
              <a:rPr lang="zh-CN" altLang="zh-CN" sz="2600" kern="100">
                <a:latin typeface="Times New Roman" panose="02020603050405020304"/>
                <a:ea typeface="微软雅黑" panose="020b0503020204020204" pitchFamily="34" charset="-122"/>
                <a:cs typeface="Times New Roman" panose="02020603050405020304"/>
              </a:rPr>
              <a:t>建桥时，正桥桥面高出两岸的高度等于河流平时的水位加上桥的净空。</a:t>
            </a:r>
            <a:endParaRPr lang="zh-CN" altLang="zh-CN" sz="1050" kern="100">
              <a:latin typeface="宋体" panose="02010600030101010101" pitchFamily="2" charset="-122"/>
              <a:cs typeface="Courier New" panose="02070309020205020404"/>
            </a:endParaRPr>
          </a:p>
          <a:p>
            <a:pPr algn="just">
              <a:lnSpc>
                <a:spcPct val="14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找原文</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zh-CN" altLang="zh-CN" sz="2600" kern="100">
                <a:latin typeface="楷体" panose="02010609060101010101" charset="-122"/>
                <a:ea typeface="楷体" panose="02010609060101010101" charset="-122"/>
                <a:cs typeface="楷体" panose="02010609060101010101" charset="-122"/>
              </a:rPr>
              <a:t>要保证船能过桥，就要在桥下预留一个最小限度的空间高度，虽在大水时期，仍然能让最高的船通行无阻。这个最小限度的空间高度，名为“净空”，要等于河上航行的船的可能最大高度。根据河流在洪水时期的水位，加上净空，就定出桥面高出两岸的高度。</a:t>
            </a:r>
            <a:endParaRPr lang="zh-CN" altLang="zh-CN" sz="1050" kern="100">
              <a:latin typeface="宋体" panose="02010600030101010101" pitchFamily="2" charset="-122"/>
              <a:cs typeface="Courier New" panose="02070309020205020404"/>
            </a:endParaRPr>
          </a:p>
          <a:p>
            <a:pPr algn="just">
              <a:lnSpc>
                <a:spcPct val="140000"/>
              </a:lnSpc>
              <a:spcAft>
                <a:spcPct val="0"/>
              </a:spcAft>
            </a:pPr>
            <a:r>
              <a:rPr lang="en-US" altLang="zh-CN" sz="2600" b="1" u="sng" kern="100">
                <a:latin typeface="Times New Roman" panose="02020603050405020304"/>
                <a:ea typeface="黑体" panose="02010609060101010101" charset="-122"/>
                <a:cs typeface="Courier New" panose="02070309020205020404"/>
              </a:rPr>
              <a:t>[</a:t>
            </a:r>
            <a:r>
              <a:rPr lang="zh-CN" altLang="zh-CN" sz="2600" b="1" u="sng" kern="100">
                <a:latin typeface="Times New Roman" panose="02020603050405020304"/>
                <a:ea typeface="黑体" panose="02010609060101010101" charset="-122"/>
                <a:cs typeface="Times New Roman" panose="02020603050405020304"/>
              </a:rPr>
              <a:t>比对分析</a:t>
            </a:r>
            <a:r>
              <a:rPr lang="en-US" altLang="zh-CN" sz="2600" b="1" u="sng" kern="100" smtClean="0">
                <a:latin typeface="Times New Roman" panose="02020603050405020304"/>
                <a:ea typeface="黑体" panose="02010609060101010101" charset="-122"/>
                <a:cs typeface="Courier New" panose="02070309020205020404"/>
              </a:rPr>
              <a:t>]</a:t>
            </a:r>
            <a:r>
              <a:rPr lang="en-US" altLang="zh-CN" sz="2600" b="1" kern="100" smtClean="0">
                <a:latin typeface="Times New Roman" panose="02020603050405020304"/>
                <a:ea typeface="黑体" panose="02010609060101010101" charset="-122"/>
                <a:cs typeface="Courier New" panose="02070309020205020404"/>
              </a:rPr>
              <a:t>__</a:t>
            </a:r>
            <a:r>
              <a:rPr lang="en-US" altLang="zh-CN" sz="2600" b="1" kern="100" smtClean="0">
                <a:latin typeface="Times New Roman" panose="02020603050405020304"/>
                <a:ea typeface="微软雅黑" panose="020b0503020204020204" pitchFamily="34" charset="-122"/>
                <a:cs typeface="Courier New" panose="02070309020205020404"/>
                <a:sym typeface="Times New Roman" panose="02020603050405020304"/>
              </a:rPr>
              <a:t>___________________________________________________</a:t>
            </a:r>
            <a:r>
              <a:rPr lang="en-US" altLang="zh-CN" sz="2600" b="1" kern="100">
                <a:latin typeface="Times New Roman" panose="02020603050405020304"/>
                <a:ea typeface="微软雅黑" panose="020b0503020204020204" pitchFamily="34" charset="-122"/>
                <a:cs typeface="Courier New" panose="02070309020205020404"/>
                <a:sym typeface="Times New Roman" panose="02020603050405020304"/>
              </a:rPr>
              <a:t>___</a:t>
            </a:r>
            <a:r>
              <a:rPr lang="en-US" altLang="zh-CN" sz="2600" b="1" kern="100" smtClean="0">
                <a:latin typeface="Times New Roman" panose="02020603050405020304"/>
                <a:ea typeface="微软雅黑" panose="020b0503020204020204" pitchFamily="34" charset="-122"/>
                <a:cs typeface="Courier New" panose="02070309020205020404"/>
                <a:sym typeface="Times New Roman" panose="02020603050405020304"/>
              </a:rPr>
              <a:t>_</a:t>
            </a:r>
            <a:endParaRPr lang="en-US" altLang="zh-CN" sz="2600" b="1" kern="100" smtClean="0">
              <a:latin typeface="Times New Roman" panose="02020603050405020304"/>
              <a:ea typeface="微软雅黑" panose="020b0503020204020204" pitchFamily="34" charset="-122"/>
              <a:cs typeface="Courier New" panose="02070309020205020404"/>
              <a:sym typeface="Times New Roman" panose="02020603050405020304"/>
            </a:endParaRPr>
          </a:p>
          <a:p>
            <a:pPr algn="just">
              <a:lnSpc>
                <a:spcPct val="140000"/>
              </a:lnSpc>
              <a:spcAft>
                <a:spcPct val="0"/>
              </a:spcAft>
            </a:pPr>
            <a:r>
              <a:rPr lang="en-US" altLang="zh-CN" sz="2600" b="1" kern="100" smtClean="0">
                <a:latin typeface="Times New Roman" panose="02020603050405020304"/>
                <a:ea typeface="微软雅黑" panose="020b0503020204020204" pitchFamily="34" charset="-122"/>
                <a:cs typeface="Courier New" panose="02070309020205020404"/>
                <a:sym typeface="Times New Roman" panose="02020603050405020304"/>
              </a:rPr>
              <a:t>___________________________________________________________________</a:t>
            </a:r>
            <a:endParaRPr lang="en-US" altLang="zh-CN" sz="2600" b="1" kern="100" smtClean="0">
              <a:latin typeface="Times New Roman" panose="02020603050405020304"/>
              <a:ea typeface="微软雅黑" panose="020b0503020204020204" pitchFamily="34" charset="-122"/>
              <a:cs typeface="Courier New" panose="02070309020205020404"/>
              <a:sym typeface="Times New Roman" panose="02020603050405020304"/>
            </a:endParaRPr>
          </a:p>
          <a:p>
            <a:pPr algn="just">
              <a:lnSpc>
                <a:spcPct val="140000"/>
              </a:lnSpc>
              <a:spcAft>
                <a:spcPct val="0"/>
              </a:spcAft>
            </a:pPr>
            <a:r>
              <a:rPr lang="en-US" altLang="zh-CN" sz="2600" b="1" kern="100" smtClean="0">
                <a:latin typeface="Times New Roman" panose="02020603050405020304"/>
                <a:ea typeface="微软雅黑" panose="020b0503020204020204" pitchFamily="34" charset="-122"/>
                <a:cs typeface="Courier New" panose="02070309020205020404"/>
                <a:sym typeface="Times New Roman" panose="02020603050405020304"/>
              </a:rPr>
              <a:t>________________________________</a:t>
            </a:r>
            <a:endParaRPr lang="zh-CN" altLang="zh-CN" sz="2600" kern="100">
              <a:latin typeface="Times New Roman" panose="02020603050405020304"/>
              <a:ea typeface="微软雅黑" panose="020b0503020204020204" pitchFamily="34" charset="-122"/>
              <a:cs typeface="Courier New" panose="02070309020205020404"/>
              <a:sym typeface="Times New Roman" panose="02020603050405020304"/>
            </a:endParaRPr>
          </a:p>
        </p:txBody>
      </p:sp>
      <p:sp>
        <p:nvSpPr>
          <p:cNvPr id="2" name="矩形 1" title=""/>
          <p:cNvSpPr/>
          <p:nvPr/>
        </p:nvSpPr>
        <p:spPr>
          <a:xfrm>
            <a:off x="571853" y="4341815"/>
            <a:ext cx="11016504" cy="1770380"/>
          </a:xfrm>
          <a:prstGeom prst="rect">
            <a:avLst/>
          </a:prstGeom>
        </p:spPr>
        <p:txBody>
          <a:bodyPr>
            <a:spAutoFit/>
          </a:bodyPr>
          <a:lstStyle/>
          <a:p>
            <a:pPr algn="just">
              <a:lnSpc>
                <a:spcPct val="140000"/>
              </a:lnSpc>
              <a:spcAft>
                <a:spcPct val="0"/>
              </a:spcAft>
            </a:pPr>
            <a:r>
              <a:rPr lang="en-US" altLang="zh-CN" sz="2600" kern="100" smtClean="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		</a:t>
            </a:r>
            <a:r>
              <a:rPr lang="zh-CN" altLang="zh-CN" sz="2600" kern="100" smtClean="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原文</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的表述是</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根据河流在洪水时期的水位，加上净空，就定出桥面高出两岸的高度</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，选项将原文中的</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洪水时期的水位</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改为</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平时的水位</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，偷换概念，错误。</a:t>
            </a:r>
            <a:endParaRPr lang="zh-CN" altLang="zh-CN" sz="2600" kern="100">
              <a:solidFill>
                <a:srgbClr val="C00000"/>
              </a:solidFill>
              <a:latin typeface="Times New Roman" panose="02020603050405020304"/>
              <a:ea typeface="微软雅黑" panose="020b0503020204020204" pitchFamily="34" charset="-122"/>
              <a:cs typeface="Courier New" panose="02070309020205020404"/>
              <a:sym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50611" y="1017785"/>
            <a:ext cx="11289702" cy="1891665"/>
          </a:xfrm>
          <a:prstGeom prst="rect">
            <a:avLst/>
          </a:prstGeom>
          <a:noFill/>
        </p:spPr>
        <p:txBody>
          <a:bodyPr wrap="square" rtlCol="0">
            <a:spAutoFit/>
          </a:bodyPr>
          <a:lstStyle/>
          <a:p>
            <a:pPr algn="just">
              <a:lnSpc>
                <a:spcPct val="150000"/>
              </a:lnSpc>
              <a:spcAft>
                <a:spcPct val="0"/>
              </a:spcAft>
            </a:pPr>
            <a:r>
              <a:rPr lang="zh-CN" altLang="zh-CN" sz="2600" b="1" kern="100">
                <a:latin typeface="Times New Roman" panose="02020603050405020304"/>
                <a:ea typeface="黑体" panose="02010609060101010101" charset="-122"/>
                <a:cs typeface="Times New Roman" panose="02020603050405020304"/>
              </a:rPr>
              <a:t>【特别提醒】</a:t>
            </a:r>
            <a:r>
              <a:rPr lang="zh-CN" altLang="zh-CN" sz="2600" kern="100" smtClean="0">
                <a:latin typeface="微软雅黑" panose="020b0503020204020204" pitchFamily="34" charset="-122"/>
                <a:ea typeface="微软雅黑" panose="020b0503020204020204" pitchFamily="34" charset="-122"/>
                <a:cs typeface="微软雅黑" panose="020b0503020204020204" pitchFamily="34" charset="-122"/>
              </a:rPr>
              <a:t>注意</a:t>
            </a:r>
            <a:r>
              <a:rPr lang="zh-CN" altLang="zh-CN" sz="2600" kern="100">
                <a:latin typeface="微软雅黑" panose="020b0503020204020204" pitchFamily="34" charset="-122"/>
                <a:ea typeface="微软雅黑" panose="020b0503020204020204" pitchFamily="34" charset="-122"/>
                <a:cs typeface="微软雅黑" panose="020b0503020204020204" pitchFamily="34" charset="-122"/>
              </a:rPr>
              <a:t>原文中表示指代的词语</a:t>
            </a:r>
            <a:r>
              <a:rPr lang="en-US" altLang="zh-CN" sz="2600" kern="10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latin typeface="微软雅黑" panose="020b0503020204020204" pitchFamily="34" charset="-122"/>
                <a:ea typeface="微软雅黑" panose="020b0503020204020204" pitchFamily="34" charset="-122"/>
                <a:cs typeface="微软雅黑" panose="020b0503020204020204" pitchFamily="34" charset="-122"/>
              </a:rPr>
              <a:t>其</a:t>
            </a:r>
            <a:r>
              <a:rPr lang="en-US" altLang="zh-CN" sz="2600" kern="10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latin typeface="微软雅黑" panose="020b0503020204020204" pitchFamily="34" charset="-122"/>
                <a:ea typeface="微软雅黑" panose="020b0503020204020204" pitchFamily="34" charset="-122"/>
                <a:cs typeface="微软雅黑" panose="020b0503020204020204" pitchFamily="34" charset="-122"/>
              </a:rPr>
              <a:t>之</a:t>
            </a:r>
            <a:r>
              <a:rPr lang="en-US" altLang="zh-CN" sz="2600" kern="10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latin typeface="微软雅黑" panose="020b0503020204020204" pitchFamily="34" charset="-122"/>
                <a:ea typeface="微软雅黑" panose="020b0503020204020204" pitchFamily="34" charset="-122"/>
                <a:cs typeface="微软雅黑" panose="020b0503020204020204" pitchFamily="34" charset="-122"/>
              </a:rPr>
              <a:t>这些”“这个”“那个”“那些”等。比对时，要注意指代对象是否一致，特别要注意选项是否有张冠李戴、偷换概念等错误。</a:t>
            </a:r>
            <a:endParaRPr lang="zh-CN" altLang="zh-CN" sz="1050" kern="100">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785" y="650232"/>
            <a:ext cx="11516625" cy="4892675"/>
          </a:xfrm>
          <a:prstGeom prst="rect">
            <a:avLst/>
          </a:prstGeom>
          <a:noFill/>
        </p:spPr>
        <p:txBody>
          <a:bodyPr wrap="square" rtlCol="0">
            <a:spAutoFit/>
          </a:bodyPr>
          <a:lstStyle/>
          <a:p>
            <a:pPr algn="ctr">
              <a:lnSpc>
                <a:spcPct val="150000"/>
              </a:lnSpc>
              <a:spcAft>
                <a:spcPct val="0"/>
              </a:spcAft>
            </a:pPr>
            <a:r>
              <a:rPr lang="zh-CN" altLang="zh-CN" sz="2600" b="1" kern="100">
                <a:latin typeface="Times New Roman" panose="02020603050405020304"/>
                <a:ea typeface="黑体" panose="02010609060101010101" charset="-122"/>
                <a:cs typeface="Times New Roman" panose="02020603050405020304"/>
              </a:rPr>
              <a:t>类型三　概念扩大与缩小</a:t>
            </a:r>
            <a:endParaRPr lang="zh-CN" altLang="zh-CN" sz="1050" kern="100">
              <a:latin typeface="宋体" panose="02010600030101010101" pitchFamily="2" charset="-122"/>
              <a:cs typeface="Courier New" panose="02070309020205020404"/>
            </a:endParaRPr>
          </a:p>
          <a:p>
            <a:pPr indent="660400" algn="just">
              <a:lnSpc>
                <a:spcPct val="150000"/>
              </a:lnSpc>
              <a:spcAft>
                <a:spcPct val="0"/>
              </a:spcAft>
            </a:pPr>
            <a:r>
              <a:rPr lang="zh-CN" altLang="zh-CN" sz="2600" b="1" kern="100">
                <a:latin typeface="Times New Roman" panose="02020603050405020304"/>
                <a:ea typeface="微软雅黑" panose="020b0503020204020204" pitchFamily="34" charset="-122"/>
                <a:cs typeface="Times New Roman" panose="02020603050405020304"/>
              </a:rPr>
              <a:t>概念的扩大</a:t>
            </a:r>
            <a:r>
              <a:rPr lang="zh-CN" altLang="zh-CN" sz="2600" kern="100">
                <a:latin typeface="楷体" panose="02010609060101010101" charset="-122"/>
                <a:ea typeface="楷体" panose="02010609060101010101" charset="-122"/>
                <a:cs typeface="Times New Roman" panose="02020603050405020304"/>
              </a:rPr>
              <a:t>就是使外延较小的概念扩大到外延较大的概念去的一种逻辑方法。反之就是概念的缩小。概念的外延是指概念所指的对象的范围。有的选项在转换句意或说法时，有意将全称变特称，特称变全称；或以片面的、局部的认识来概括整体。</a:t>
            </a:r>
            <a:endParaRPr lang="zh-CN" altLang="zh-CN" sz="1050" kern="100">
              <a:latin typeface="楷体" panose="02010609060101010101" charset="-122"/>
              <a:ea typeface="楷体" panose="02010609060101010101" charset="-122"/>
              <a:cs typeface="Courier New" panose="02070309020205020404"/>
            </a:endParaRPr>
          </a:p>
          <a:p>
            <a:pPr indent="660400" algn="just">
              <a:lnSpc>
                <a:spcPct val="150000"/>
              </a:lnSpc>
              <a:spcAft>
                <a:spcPct val="0"/>
              </a:spcAft>
            </a:pPr>
            <a:r>
              <a:rPr lang="zh-CN" altLang="zh-CN" sz="2600" kern="100">
                <a:latin typeface="Times New Roman" panose="02020603050405020304"/>
                <a:ea typeface="微软雅黑" panose="020b0503020204020204" pitchFamily="34" charset="-122"/>
                <a:cs typeface="Times New Roman" panose="02020603050405020304"/>
              </a:rPr>
              <a:t>【</a:t>
            </a:r>
            <a:r>
              <a:rPr lang="zh-CN" altLang="zh-CN" sz="2600" b="1" kern="100">
                <a:latin typeface="Times New Roman" panose="02020603050405020304"/>
                <a:ea typeface="微软雅黑" panose="020b0503020204020204" pitchFamily="34" charset="-122"/>
                <a:cs typeface="Times New Roman" panose="02020603050405020304"/>
              </a:rPr>
              <a:t>重点关注</a:t>
            </a:r>
            <a:r>
              <a:rPr lang="zh-CN" altLang="zh-CN" sz="2600" kern="100">
                <a:latin typeface="Times New Roman" panose="02020603050405020304"/>
                <a:ea typeface="微软雅黑" panose="020b0503020204020204" pitchFamily="34" charset="-122"/>
                <a:cs typeface="Times New Roman" panose="02020603050405020304"/>
              </a:rPr>
              <a:t>】</a:t>
            </a:r>
            <a:r>
              <a:rPr lang="en-US" altLang="zh-CN" sz="2600" kern="100">
                <a:latin typeface="Times New Roman" panose="02020603050405020304"/>
                <a:ea typeface="微软雅黑" panose="020b0503020204020204" pitchFamily="34" charset="-122"/>
                <a:cs typeface="Courier New" panose="02070309020205020404"/>
              </a:rPr>
              <a:t>(1)</a:t>
            </a:r>
            <a:r>
              <a:rPr lang="zh-CN" altLang="zh-CN" sz="2600" kern="100">
                <a:latin typeface="Times New Roman" panose="02020603050405020304"/>
                <a:ea typeface="微软雅黑" panose="020b0503020204020204" pitchFamily="34" charset="-122"/>
                <a:cs typeface="Times New Roman" panose="02020603050405020304"/>
              </a:rPr>
              <a:t>表数量多少的词语</a:t>
            </a:r>
            <a:r>
              <a:rPr lang="en-US" altLang="zh-CN" sz="2600" kern="100">
                <a:latin typeface="Times New Roman" panose="02020603050405020304"/>
                <a:ea typeface="微软雅黑" panose="020b0503020204020204" pitchFamily="34" charset="-122"/>
                <a:cs typeface="Courier New" panose="02070309020205020404"/>
              </a:rPr>
              <a:t>(</a:t>
            </a:r>
            <a:r>
              <a:rPr lang="zh-CN" altLang="zh-CN" sz="2600" kern="100">
                <a:latin typeface="Times New Roman" panose="02020603050405020304"/>
                <a:ea typeface="微软雅黑" panose="020b0503020204020204" pitchFamily="34" charset="-122"/>
                <a:cs typeface="Times New Roman" panose="02020603050405020304"/>
              </a:rPr>
              <a:t>少数，几个，大多数等</a:t>
            </a:r>
            <a:r>
              <a:rPr lang="en-US" altLang="zh-CN" sz="2600" kern="100">
                <a:latin typeface="Times New Roman" panose="02020603050405020304"/>
                <a:ea typeface="微软雅黑" panose="020b0503020204020204" pitchFamily="34" charset="-122"/>
                <a:cs typeface="Courier New" panose="02070309020205020404"/>
              </a:rPr>
              <a:t>)</a:t>
            </a:r>
            <a:r>
              <a:rPr lang="zh-CN" altLang="zh-CN" sz="2600" kern="100">
                <a:latin typeface="Times New Roman" panose="02020603050405020304"/>
                <a:ea typeface="微软雅黑" panose="020b0503020204020204" pitchFamily="34" charset="-122"/>
                <a:cs typeface="Times New Roman" panose="02020603050405020304"/>
              </a:rPr>
              <a:t>；</a:t>
            </a:r>
            <a:r>
              <a:rPr lang="en-US" altLang="zh-CN" sz="2600" kern="100">
                <a:latin typeface="Times New Roman" panose="02020603050405020304"/>
                <a:ea typeface="微软雅黑" panose="020b0503020204020204" pitchFamily="34" charset="-122"/>
                <a:cs typeface="Courier New" panose="02070309020205020404"/>
              </a:rPr>
              <a:t>(2)</a:t>
            </a:r>
            <a:r>
              <a:rPr lang="zh-CN" altLang="zh-CN" sz="2600" kern="100">
                <a:latin typeface="Times New Roman" panose="02020603050405020304"/>
                <a:ea typeface="微软雅黑" panose="020b0503020204020204" pitchFamily="34" charset="-122"/>
                <a:cs typeface="Times New Roman" panose="02020603050405020304"/>
              </a:rPr>
              <a:t>表范围大小的词语</a:t>
            </a:r>
            <a:r>
              <a:rPr lang="en-US" altLang="zh-CN" sz="2600" kern="100">
                <a:latin typeface="Times New Roman" panose="02020603050405020304"/>
                <a:ea typeface="微软雅黑" panose="020b0503020204020204" pitchFamily="34" charset="-122"/>
                <a:cs typeface="Courier New" panose="02070309020205020404"/>
              </a:rPr>
              <a:t>(</a:t>
            </a:r>
            <a:r>
              <a:rPr lang="zh-CN" altLang="zh-CN" sz="2600" kern="100">
                <a:latin typeface="Times New Roman" panose="02020603050405020304"/>
                <a:ea typeface="微软雅黑" panose="020b0503020204020204" pitchFamily="34" charset="-122"/>
                <a:cs typeface="Times New Roman" panose="02020603050405020304"/>
              </a:rPr>
              <a:t>凡，全，都，所有，部分等</a:t>
            </a:r>
            <a:r>
              <a:rPr lang="en-US" altLang="zh-CN" sz="2600" kern="100">
                <a:latin typeface="Times New Roman" panose="02020603050405020304"/>
                <a:ea typeface="微软雅黑" panose="020b0503020204020204" pitchFamily="34" charset="-122"/>
                <a:cs typeface="Courier New" panose="02070309020205020404"/>
              </a:rPr>
              <a:t>)</a:t>
            </a:r>
            <a:r>
              <a:rPr lang="zh-CN" altLang="zh-CN" sz="2600" kern="100">
                <a:latin typeface="Times New Roman" panose="02020603050405020304"/>
                <a:ea typeface="微软雅黑" panose="020b0503020204020204" pitchFamily="34" charset="-122"/>
                <a:cs typeface="Times New Roman" panose="02020603050405020304"/>
              </a:rPr>
              <a:t>；</a:t>
            </a:r>
            <a:r>
              <a:rPr lang="en-US" altLang="zh-CN" sz="2600" kern="100">
                <a:latin typeface="Times New Roman" panose="02020603050405020304"/>
                <a:ea typeface="微软雅黑" panose="020b0503020204020204" pitchFamily="34" charset="-122"/>
                <a:cs typeface="Courier New" panose="02070309020205020404"/>
              </a:rPr>
              <a:t>(3)</a:t>
            </a:r>
            <a:r>
              <a:rPr lang="zh-CN" altLang="zh-CN" sz="2600" kern="100">
                <a:latin typeface="Times New Roman" panose="02020603050405020304"/>
                <a:ea typeface="微软雅黑" panose="020b0503020204020204" pitchFamily="34" charset="-122"/>
                <a:cs typeface="Times New Roman" panose="02020603050405020304"/>
              </a:rPr>
              <a:t>表程度轻重的词语</a:t>
            </a:r>
            <a:r>
              <a:rPr lang="en-US" altLang="zh-CN" sz="2600" kern="100">
                <a:latin typeface="Times New Roman" panose="02020603050405020304"/>
                <a:ea typeface="微软雅黑" panose="020b0503020204020204" pitchFamily="34" charset="-122"/>
                <a:cs typeface="Courier New" panose="02070309020205020404"/>
              </a:rPr>
              <a:t>(</a:t>
            </a:r>
            <a:r>
              <a:rPr lang="zh-CN" altLang="zh-CN" sz="2600" kern="100">
                <a:latin typeface="Times New Roman" panose="02020603050405020304"/>
                <a:ea typeface="微软雅黑" panose="020b0503020204020204" pitchFamily="34" charset="-122"/>
                <a:cs typeface="Times New Roman" panose="02020603050405020304"/>
              </a:rPr>
              <a:t>特别，十分，稍微等</a:t>
            </a:r>
            <a:r>
              <a:rPr lang="en-US" altLang="zh-CN" sz="2600" kern="100">
                <a:latin typeface="Times New Roman" panose="02020603050405020304"/>
                <a:ea typeface="微软雅黑" panose="020b0503020204020204" pitchFamily="34" charset="-122"/>
                <a:cs typeface="Courier New" panose="02070309020205020404"/>
              </a:rPr>
              <a:t>)</a:t>
            </a:r>
            <a:r>
              <a:rPr lang="zh-CN" altLang="zh-CN" sz="2600" kern="100">
                <a:latin typeface="Times New Roman" panose="02020603050405020304"/>
                <a:ea typeface="微软雅黑" panose="020b0503020204020204" pitchFamily="34" charset="-122"/>
                <a:cs typeface="Times New Roman" panose="02020603050405020304"/>
              </a:rPr>
              <a:t>；</a:t>
            </a:r>
            <a:r>
              <a:rPr lang="en-US" altLang="zh-CN" sz="2600" kern="100">
                <a:latin typeface="Times New Roman" panose="02020603050405020304"/>
                <a:ea typeface="微软雅黑" panose="020b0503020204020204" pitchFamily="34" charset="-122"/>
                <a:cs typeface="Courier New" panose="02070309020205020404"/>
              </a:rPr>
              <a:t>(4)</a:t>
            </a:r>
            <a:r>
              <a:rPr lang="zh-CN" altLang="zh-CN" sz="2600" kern="100">
                <a:latin typeface="Times New Roman" panose="02020603050405020304"/>
                <a:ea typeface="微软雅黑" panose="020b0503020204020204" pitchFamily="34" charset="-122"/>
                <a:cs typeface="Times New Roman" panose="02020603050405020304"/>
              </a:rPr>
              <a:t>表频率高低的词语</a:t>
            </a:r>
            <a:r>
              <a:rPr lang="en-US" altLang="zh-CN" sz="2600" kern="100">
                <a:latin typeface="Times New Roman" panose="02020603050405020304"/>
                <a:ea typeface="微软雅黑" panose="020b0503020204020204" pitchFamily="34" charset="-122"/>
                <a:cs typeface="Courier New" panose="02070309020205020404"/>
              </a:rPr>
              <a:t>(</a:t>
            </a:r>
            <a:r>
              <a:rPr lang="zh-CN" altLang="zh-CN" sz="2600" kern="100">
                <a:latin typeface="Times New Roman" panose="02020603050405020304"/>
                <a:ea typeface="微软雅黑" panose="020b0503020204020204" pitchFamily="34" charset="-122"/>
                <a:cs typeface="Times New Roman" panose="02020603050405020304"/>
              </a:rPr>
              <a:t>通常，总是，有时，偶尔等</a:t>
            </a:r>
            <a:r>
              <a:rPr lang="en-US" altLang="zh-CN" sz="2600" kern="100">
                <a:latin typeface="Times New Roman" panose="02020603050405020304"/>
                <a:ea typeface="微软雅黑" panose="020b0503020204020204" pitchFamily="34" charset="-122"/>
                <a:cs typeface="Courier New" panose="02070309020205020404"/>
              </a:rPr>
              <a:t>)</a:t>
            </a:r>
            <a:r>
              <a:rPr lang="zh-CN" altLang="zh-CN" sz="2600" kern="100">
                <a:latin typeface="Times New Roman" panose="02020603050405020304"/>
                <a:ea typeface="微软雅黑" panose="020b0503020204020204" pitchFamily="34" charset="-122"/>
                <a:cs typeface="Times New Roman" panose="02020603050405020304"/>
              </a:rPr>
              <a:t>。</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24145" y="508627"/>
            <a:ext cx="11516625" cy="691515"/>
          </a:xfrm>
          <a:prstGeom prst="rect">
            <a:avLst/>
          </a:prstGeom>
          <a:noFill/>
        </p:spPr>
        <p:txBody>
          <a:bodyPr wrap="square" rtlCol="0">
            <a:spAutoFit/>
          </a:bodyPr>
          <a:lstStyle/>
          <a:p>
            <a:pPr algn="just">
              <a:lnSpc>
                <a:spcPct val="150000"/>
              </a:lnSpc>
              <a:spcAft>
                <a:spcPct val="0"/>
              </a:spcAft>
            </a:pPr>
            <a:r>
              <a:rPr lang="zh-CN" altLang="zh-CN" sz="2600" b="1" kern="100">
                <a:solidFill>
                  <a:srgbClr val="0000FF"/>
                </a:solidFill>
                <a:latin typeface="Times New Roman" panose="02020603050405020304"/>
                <a:ea typeface="黑体" panose="02010609060101010101" charset="-122"/>
                <a:cs typeface="Times New Roman" panose="02020603050405020304"/>
              </a:rPr>
              <a:t>边练边悟</a:t>
            </a:r>
            <a:r>
              <a:rPr lang="en-US" altLang="zh-CN" sz="2600" b="1" kern="100">
                <a:solidFill>
                  <a:srgbClr val="0000FF"/>
                </a:solidFill>
                <a:latin typeface="Arial"/>
                <a:ea typeface="微软雅黑" panose="020b0503020204020204" pitchFamily="34" charset="-122"/>
                <a:cs typeface="Courier New" panose="02070309020205020404"/>
              </a:rPr>
              <a:t>3</a:t>
            </a:r>
            <a:r>
              <a:rPr lang="zh-CN" altLang="zh-CN" sz="2600" kern="100">
                <a:latin typeface="Times New Roman" panose="02020603050405020304"/>
                <a:ea typeface="微软雅黑" panose="020b0503020204020204" pitchFamily="34" charset="-122"/>
                <a:cs typeface="Times New Roman" panose="02020603050405020304"/>
              </a:rPr>
              <a:t>　请指出并分析选项的命题陷阱。</a:t>
            </a:r>
            <a:endParaRPr lang="zh-CN" altLang="zh-CN" sz="1050" kern="100">
              <a:effectLst/>
              <a:latin typeface="宋体" panose="02010600030101010101" pitchFamily="2" charset="-122"/>
              <a:cs typeface="Courier New" panose="02070309020205020404"/>
            </a:endParaRPr>
          </a:p>
        </p:txBody>
      </p:sp>
      <p:sp>
        <p:nvSpPr>
          <p:cNvPr id="3" name="文本框 2" title=""/>
          <p:cNvSpPr txBox="1"/>
          <p:nvPr/>
        </p:nvSpPr>
        <p:spPr>
          <a:xfrm>
            <a:off x="537673" y="1125593"/>
            <a:ext cx="11402599" cy="4292600"/>
          </a:xfrm>
          <a:prstGeom prst="rect">
            <a:avLst/>
          </a:prstGeom>
          <a:noFill/>
        </p:spPr>
        <p:txBody>
          <a:bodyPr wrap="square" rtlCol="0">
            <a:spAutoFit/>
          </a:bodyPr>
          <a:lstStyle/>
          <a:p>
            <a:pPr algn="just">
              <a:lnSpc>
                <a:spcPct val="15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审选项</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en-US" altLang="zh-CN" sz="2600" b="1" kern="100">
                <a:latin typeface="Times New Roman" panose="02020603050405020304"/>
                <a:ea typeface="楷体_GB2312"/>
                <a:cs typeface="Courier New" panose="02070309020205020404"/>
              </a:rPr>
              <a:t>(2017·</a:t>
            </a:r>
            <a:r>
              <a:rPr lang="zh-CN" altLang="zh-CN" sz="2600" b="1" kern="100">
                <a:latin typeface="Times New Roman" panose="02020603050405020304"/>
                <a:ea typeface="楷体_GB2312"/>
                <a:cs typeface="Times New Roman" panose="02020603050405020304"/>
              </a:rPr>
              <a:t>全国</a:t>
            </a:r>
            <a:r>
              <a:rPr lang="en-US" altLang="zh-CN" sz="2600" b="1" kern="100">
                <a:latin typeface="宋体" panose="02010600030101010101" pitchFamily="2" charset="-122"/>
                <a:ea typeface="楷体_GB2312"/>
                <a:cs typeface="Times New Roman" panose="02020603050405020304"/>
              </a:rPr>
              <a:t>Ⅱ</a:t>
            </a:r>
            <a:r>
              <a:rPr lang="zh-CN" altLang="zh-CN" sz="2600" b="1" kern="100">
                <a:latin typeface="Times New Roman" panose="02020603050405020304"/>
                <a:ea typeface="楷体_GB2312"/>
                <a:cs typeface="Times New Roman" panose="02020603050405020304"/>
              </a:rPr>
              <a:t>卷，</a:t>
            </a:r>
            <a:r>
              <a:rPr lang="en-US" altLang="zh-CN" sz="2600" b="1" kern="100">
                <a:latin typeface="Times New Roman" panose="02020603050405020304"/>
                <a:ea typeface="楷体_GB2312"/>
                <a:cs typeface="Courier New" panose="02070309020205020404"/>
              </a:rPr>
              <a:t>T1</a:t>
            </a:r>
            <a:r>
              <a:rPr lang="zh-CN" altLang="zh-CN" sz="2600" b="1" kern="100">
                <a:latin typeface="Times New Roman" panose="02020603050405020304"/>
                <a:ea typeface="楷体_GB2312"/>
                <a:cs typeface="Times New Roman" panose="02020603050405020304"/>
              </a:rPr>
              <a:t>－</a:t>
            </a:r>
            <a:r>
              <a:rPr lang="en-US" altLang="zh-CN" sz="2600" b="1" kern="100">
                <a:latin typeface="Times New Roman" panose="02020603050405020304"/>
                <a:ea typeface="楷体_GB2312"/>
                <a:cs typeface="Courier New" panose="02070309020205020404"/>
              </a:rPr>
              <a:t>C)</a:t>
            </a:r>
            <a:r>
              <a:rPr lang="zh-CN" altLang="zh-CN" sz="2600" kern="100">
                <a:latin typeface="Times New Roman" panose="02020603050405020304"/>
                <a:ea typeface="微软雅黑" panose="020b0503020204020204" pitchFamily="34" charset="-122"/>
                <a:cs typeface="Times New Roman" panose="02020603050405020304"/>
              </a:rPr>
              <a:t>明代社会往往被认为是保守的，但青花瓷的风格表明当时社会比较开放和进步。</a:t>
            </a:r>
            <a:endParaRPr lang="zh-CN" altLang="zh-CN" sz="1050" kern="100">
              <a:latin typeface="宋体" panose="02010600030101010101" pitchFamily="2" charset="-122"/>
              <a:cs typeface="Courier New" panose="02070309020205020404"/>
            </a:endParaRPr>
          </a:p>
          <a:p>
            <a:pPr algn="just">
              <a:lnSpc>
                <a:spcPct val="15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找原文</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zh-CN" altLang="zh-CN" sz="2600" kern="100">
                <a:latin typeface="楷体" panose="02010609060101010101" charset="-122"/>
                <a:ea typeface="楷体" panose="02010609060101010101" charset="-122"/>
                <a:cs typeface="Times New Roman" panose="02020603050405020304"/>
              </a:rPr>
              <a:t>如果说以往人们所了解的明初是一个复兴传统的时代，其文化特征是回归传统，明初往往被认为是保守的，那么青花瓷的例子，则可以使人们对于明初文化的兼容性有一个新的认识。</a:t>
            </a:r>
            <a:endParaRPr lang="zh-CN" altLang="zh-CN" sz="1050" kern="100">
              <a:latin typeface="楷体" panose="02010609060101010101" charset="-122"/>
              <a:ea typeface="楷体" panose="02010609060101010101" charset="-122"/>
              <a:cs typeface="Courier New" panose="02070309020205020404"/>
            </a:endParaRPr>
          </a:p>
          <a:p>
            <a:pPr algn="just">
              <a:lnSpc>
                <a:spcPct val="150000"/>
              </a:lnSpc>
              <a:spcAft>
                <a:spcPct val="0"/>
              </a:spcAft>
            </a:pPr>
            <a:r>
              <a:rPr lang="en-US" altLang="zh-CN" sz="2600" b="1" u="sng" kern="100">
                <a:solidFill>
                  <a:srgbClr val="C00000"/>
                </a:solidFill>
                <a:latin typeface="Times New Roman" panose="02020603050405020304"/>
                <a:ea typeface="黑体" panose="02010609060101010101" charset="-122"/>
                <a:cs typeface="Courier New" panose="02070309020205020404"/>
              </a:rPr>
              <a:t>[</a:t>
            </a:r>
            <a:r>
              <a:rPr lang="zh-CN" altLang="zh-CN" sz="2600" b="1" u="sng" kern="100">
                <a:solidFill>
                  <a:srgbClr val="C00000"/>
                </a:solidFill>
                <a:latin typeface="Times New Roman" panose="02020603050405020304"/>
                <a:ea typeface="黑体" panose="02010609060101010101" charset="-122"/>
                <a:cs typeface="Times New Roman" panose="02020603050405020304"/>
              </a:rPr>
              <a:t>比对分析</a:t>
            </a:r>
            <a:r>
              <a:rPr lang="en-US" altLang="zh-CN" sz="2600" b="1" u="sng" kern="100" smtClean="0">
                <a:solidFill>
                  <a:srgbClr val="C00000"/>
                </a:solidFill>
                <a:latin typeface="Times New Roman" panose="02020603050405020304"/>
                <a:ea typeface="黑体" panose="02010609060101010101" charset="-122"/>
                <a:cs typeface="Courier New" panose="02070309020205020404"/>
              </a:rPr>
              <a:t>]</a:t>
            </a:r>
            <a:r>
              <a:rPr lang="en-US" altLang="zh-CN" sz="2600" b="1" kern="100" smtClean="0">
                <a:latin typeface="Times New Roman" panose="02020603050405020304"/>
                <a:ea typeface="黑体" panose="02010609060101010101" charset="-122"/>
                <a:cs typeface="Courier New" panose="02070309020205020404"/>
              </a:rPr>
              <a:t>__</a:t>
            </a:r>
            <a:r>
              <a:rPr lang="en-US" altLang="zh-CN" sz="2600" b="1" kern="100" smtClean="0">
                <a:latin typeface="Times New Roman" panose="02020603050405020304"/>
                <a:ea typeface="微软雅黑" panose="020b0503020204020204" pitchFamily="34" charset="-122"/>
                <a:cs typeface="Courier New" panose="02070309020205020404"/>
                <a:sym typeface="Times New Roman" panose="02020603050405020304"/>
              </a:rPr>
              <a:t>________________________________________________</a:t>
            </a:r>
            <a:r>
              <a:rPr lang="en-US" altLang="zh-CN" sz="2600" b="1" kern="100">
                <a:latin typeface="Times New Roman" panose="02020603050405020304"/>
                <a:ea typeface="微软雅黑" panose="020b0503020204020204" pitchFamily="34" charset="-122"/>
                <a:cs typeface="Courier New" panose="02070309020205020404"/>
                <a:sym typeface="Times New Roman" panose="02020603050405020304"/>
              </a:rPr>
              <a:t>_____</a:t>
            </a:r>
            <a:r>
              <a:rPr lang="en-US" altLang="zh-CN" sz="2600" b="1" kern="100" smtClean="0">
                <a:latin typeface="Times New Roman" panose="02020603050405020304"/>
                <a:ea typeface="微软雅黑" panose="020b0503020204020204" pitchFamily="34" charset="-122"/>
                <a:cs typeface="Courier New" panose="02070309020205020404"/>
                <a:sym typeface="Times New Roman" panose="02020603050405020304"/>
              </a:rPr>
              <a:t>__</a:t>
            </a:r>
            <a:endParaRPr lang="en-US" altLang="zh-CN" sz="2600" b="1" kern="100" smtClean="0">
              <a:latin typeface="Times New Roman" panose="02020603050405020304"/>
              <a:ea typeface="微软雅黑" panose="020b0503020204020204" pitchFamily="34" charset="-122"/>
              <a:cs typeface="Courier New" panose="02070309020205020404"/>
              <a:sym typeface="Times New Roman" panose="02020603050405020304"/>
            </a:endParaRPr>
          </a:p>
          <a:p>
            <a:pPr algn="just">
              <a:lnSpc>
                <a:spcPct val="150000"/>
              </a:lnSpc>
              <a:spcAft>
                <a:spcPct val="0"/>
              </a:spcAft>
            </a:pPr>
            <a:r>
              <a:rPr lang="en-US" altLang="zh-CN" sz="2600" b="1" kern="100" smtClean="0">
                <a:latin typeface="Times New Roman" panose="02020603050405020304"/>
                <a:ea typeface="微软雅黑" panose="020b0503020204020204" pitchFamily="34" charset="-122"/>
                <a:cs typeface="Courier New" panose="02070309020205020404"/>
                <a:sym typeface="Times New Roman" panose="02020603050405020304"/>
              </a:rPr>
              <a:t>____________________________________</a:t>
            </a:r>
            <a:endParaRPr lang="zh-CN" altLang="zh-CN" sz="2600" kern="100">
              <a:effectLst/>
              <a:latin typeface="Times New Roman" panose="02020603050405020304"/>
              <a:ea typeface="微软雅黑" panose="020b0503020204020204" pitchFamily="34" charset="-122"/>
              <a:cs typeface="Courier New" panose="02070309020205020404"/>
              <a:sym typeface="Times New Roman" panose="02020603050405020304"/>
            </a:endParaRPr>
          </a:p>
        </p:txBody>
      </p:sp>
      <p:sp>
        <p:nvSpPr>
          <p:cNvPr id="2" name="矩形 1" title=""/>
          <p:cNvSpPr/>
          <p:nvPr/>
        </p:nvSpPr>
        <p:spPr>
          <a:xfrm>
            <a:off x="588720" y="4045649"/>
            <a:ext cx="11016504" cy="1292662"/>
          </a:xfrm>
          <a:prstGeom prst="rect">
            <a:avLst/>
          </a:prstGeom>
        </p:spPr>
        <p:txBody>
          <a:bodyPr>
            <a:spAutoFit/>
          </a:bodyPr>
          <a:lstStyle/>
          <a:p>
            <a:pPr>
              <a:lnSpc>
                <a:spcPct val="150000"/>
              </a:lnSpc>
            </a:pPr>
            <a:r>
              <a:rPr lang="en-US" altLang="zh-CN" sz="2600" kern="100" smtClean="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		“</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明代社会往往被认为是保守的</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错，原文说的是</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明初往往被认为是保守的</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，扩大了范围。</a:t>
            </a:r>
            <a:endParaRPr lang="zh-CN" altLang="en-US" sz="2600">
              <a:solidFill>
                <a:srgbClr val="C00000"/>
              </a:solidFill>
              <a:latin typeface="Times New Roman" panose="02020603050405020304"/>
              <a:ea typeface="微软雅黑" panose="020b0503020204020204" pitchFamily="34" charset="-122"/>
              <a:sym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785" y="966462"/>
            <a:ext cx="11516625" cy="1891665"/>
          </a:xfrm>
          <a:prstGeom prst="rect">
            <a:avLst/>
          </a:prstGeom>
          <a:noFill/>
        </p:spPr>
        <p:txBody>
          <a:bodyPr wrap="square" rtlCol="0">
            <a:spAutoFit/>
          </a:bodyPr>
          <a:lstStyle/>
          <a:p>
            <a:pPr algn="just">
              <a:lnSpc>
                <a:spcPct val="150000"/>
              </a:lnSpc>
              <a:spcAft>
                <a:spcPct val="0"/>
              </a:spcAft>
            </a:pPr>
            <a:r>
              <a:rPr lang="zh-CN" altLang="zh-CN" sz="2600" b="1" kern="100">
                <a:latin typeface="Times New Roman" panose="02020603050405020304"/>
                <a:ea typeface="黑体" panose="02010609060101010101" charset="-122"/>
                <a:cs typeface="Times New Roman" panose="02020603050405020304"/>
              </a:rPr>
              <a:t>【特别提醒】</a:t>
            </a:r>
            <a:r>
              <a:rPr lang="zh-CN" altLang="zh-CN" sz="2600" kern="100" smtClean="0">
                <a:latin typeface="Times New Roman" panose="02020603050405020304"/>
                <a:ea typeface="微软雅黑" panose="020b0503020204020204" pitchFamily="34" charset="-122"/>
                <a:cs typeface="Times New Roman" panose="02020603050405020304"/>
              </a:rPr>
              <a:t>如果</a:t>
            </a:r>
            <a:r>
              <a:rPr lang="zh-CN" altLang="zh-CN" sz="2600" kern="100">
                <a:latin typeface="Times New Roman" panose="02020603050405020304"/>
                <a:ea typeface="微软雅黑" panose="020b0503020204020204" pitchFamily="34" charset="-122"/>
                <a:cs typeface="Times New Roman" panose="02020603050405020304"/>
              </a:rPr>
              <a:t>原文大概念换成选项中小概念，选项是正确的。如果原文是小概念，选项中换成大概念，是以偏概全。也就是说，原文中的概念在选项中可以缩小化，但不可以被扩大化。</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a:xfrm>
            <a:off x="611575" y="2289245"/>
            <a:ext cx="10969200" cy="705600"/>
          </a:xfrm>
        </p:spPr>
        <p:txBody>
          <a:bodyPr/>
          <a:lstStyle/>
          <a:p>
            <a:pPr algn="ctr"/>
            <a:r>
              <a:rPr lang="zh-CN" altLang="en-US">
                <a:solidFill>
                  <a:srgbClr val="0000FF"/>
                </a:solidFill>
              </a:rPr>
              <a:t>二、考点解读：判断</a:t>
            </a:r>
            <a:endParaRPr lang="zh-CN" altLang="en-US">
              <a:solidFill>
                <a:srgbClr val="0000FF"/>
              </a:solidFill>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a:xfrm>
            <a:off x="611575" y="2289245"/>
            <a:ext cx="10969200" cy="705600"/>
          </a:xfrm>
        </p:spPr>
        <p:txBody>
          <a:bodyPr/>
          <a:lstStyle/>
          <a:p>
            <a:pPr algn="ctr"/>
            <a:r>
              <a:rPr lang="zh-CN" altLang="en-US">
                <a:solidFill>
                  <a:srgbClr val="0000FF"/>
                </a:solidFill>
              </a:rPr>
              <a:t>一、考点解读：概念</a:t>
            </a:r>
            <a:endParaRPr lang="zh-CN" altLang="en-US">
              <a:solidFill>
                <a:srgbClr val="0000FF"/>
              </a:solidFill>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785" y="1094732"/>
            <a:ext cx="11516625" cy="3950335"/>
          </a:xfrm>
          <a:prstGeom prst="rect">
            <a:avLst/>
          </a:prstGeom>
          <a:noFill/>
        </p:spPr>
        <p:txBody>
          <a:bodyPr wrap="square" rtlCol="0">
            <a:spAutoFit/>
          </a:bodyPr>
          <a:lstStyle/>
          <a:p>
            <a:pPr algn="l">
              <a:lnSpc>
                <a:spcPct val="173000"/>
              </a:lnSpc>
              <a:spcBef>
                <a:spcPts val="1300"/>
              </a:spcBef>
              <a:spcAft>
                <a:spcPts val="1300"/>
              </a:spcAft>
            </a:pPr>
            <a:r>
              <a:rPr lang="en-US" altLang="zh-CN" sz="2600" b="1" kern="100">
                <a:latin typeface="Times New Roman" panose="02020603050405020304"/>
                <a:ea typeface="黑体" panose="02010609060101010101" charset="-122"/>
                <a:cs typeface="Times New Roman" panose="02020603050405020304"/>
              </a:rPr>
              <a:t>        </a:t>
            </a:r>
            <a:r>
              <a:rPr lang="zh-CN" altLang="en-US" sz="2600" b="1" kern="100">
                <a:latin typeface="微软雅黑" panose="020b0503020204020204" pitchFamily="34" charset="-122"/>
                <a:ea typeface="微软雅黑" panose="020b0503020204020204" pitchFamily="34" charset="-122"/>
                <a:cs typeface="微软雅黑" panose="020b0503020204020204" pitchFamily="34" charset="-122"/>
              </a:rPr>
              <a:t>（一）</a:t>
            </a:r>
            <a:r>
              <a:rPr lang="zh-CN" altLang="zh-CN" sz="2600" b="1" kern="100">
                <a:latin typeface="微软雅黑" panose="020b0503020204020204" pitchFamily="34" charset="-122"/>
                <a:ea typeface="微软雅黑" panose="020b0503020204020204" pitchFamily="34" charset="-122"/>
                <a:cs typeface="微软雅黑" panose="020b0503020204020204" pitchFamily="34" charset="-122"/>
              </a:rPr>
              <a:t>判断</a:t>
            </a:r>
            <a:r>
              <a:rPr lang="en-US" altLang="zh-CN" sz="2600" b="1" kern="10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b="1" kern="100">
                <a:latin typeface="微软雅黑" panose="020b0503020204020204" pitchFamily="34" charset="-122"/>
                <a:ea typeface="微软雅黑" panose="020b0503020204020204" pitchFamily="34" charset="-122"/>
                <a:cs typeface="微软雅黑" panose="020b0503020204020204" pitchFamily="34" charset="-122"/>
              </a:rPr>
              <a:t>命题</a:t>
            </a:r>
            <a:r>
              <a:rPr lang="en-US" altLang="zh-CN" sz="2600" b="1" kern="1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b="1" kern="100">
                <a:latin typeface="微软雅黑" panose="020b0503020204020204" pitchFamily="34" charset="-122"/>
                <a:ea typeface="微软雅黑" panose="020b0503020204020204" pitchFamily="34" charset="-122"/>
                <a:cs typeface="微软雅黑" panose="020b0503020204020204" pitchFamily="34" charset="-122"/>
              </a:rPr>
              <a:t>定义：</a:t>
            </a:r>
            <a:endParaRPr lang="zh-CN" altLang="zh-CN" sz="1600" b="1" kern="100">
              <a:latin typeface="微软雅黑" panose="020b0503020204020204" pitchFamily="34" charset="-122"/>
              <a:ea typeface="微软雅黑" panose="020b0503020204020204" pitchFamily="34" charset="-122"/>
              <a:cs typeface="微软雅黑" panose="020b0503020204020204" pitchFamily="34" charset="-122"/>
            </a:endParaRPr>
          </a:p>
          <a:p>
            <a:pPr indent="660400" algn="just">
              <a:lnSpc>
                <a:spcPct val="150000"/>
              </a:lnSpc>
              <a:spcAft>
                <a:spcPct val="0"/>
              </a:spcAft>
            </a:pPr>
            <a:r>
              <a:rPr lang="zh-CN" altLang="zh-CN" sz="2600" kern="100">
                <a:latin typeface="楷体" panose="02010609060101010101" charset="-122"/>
                <a:ea typeface="楷体" panose="02010609060101010101" charset="-122"/>
                <a:cs typeface="Times New Roman" panose="02020603050405020304"/>
              </a:rPr>
              <a:t>判断是对客观事物情况有所断定的一种思维形式，就是用肯定或否定的形式反映周围现实的一种思维形式。判断有一个真假的问题。只有通过科学的进一步发展，才能断定这些判断的真假。句子表达的内容与客观事实不符、与事理情理相悖或过于绝对，因有违真实性原则而不能使人信服等，就犯了判断不符合实际的语病。</a:t>
            </a:r>
            <a:endParaRPr lang="zh-CN" altLang="zh-CN" sz="1050" kern="100">
              <a:effectLst/>
              <a:latin typeface="楷体" panose="02010609060101010101" charset="-122"/>
              <a:ea typeface="楷体" panose="02010609060101010101" charset="-122"/>
              <a:cs typeface="Courier New" panose="02070309020205020404"/>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94163" y="497832"/>
            <a:ext cx="11402599" cy="5169535"/>
          </a:xfrm>
          <a:prstGeom prst="rect">
            <a:avLst/>
          </a:prstGeom>
          <a:noFill/>
        </p:spPr>
        <p:txBody>
          <a:bodyPr wrap="square" rtlCol="0">
            <a:spAutoFit/>
          </a:bodyPr>
          <a:lstStyle/>
          <a:p>
            <a:pPr indent="660400" algn="just">
              <a:lnSpc>
                <a:spcPct val="150000"/>
              </a:lnSpc>
              <a:spcAft>
                <a:spcPct val="0"/>
              </a:spcAft>
            </a:pPr>
            <a:r>
              <a:rPr lang="zh-CN" altLang="zh-CN" sz="2600" kern="100">
                <a:latin typeface="黑体" panose="02010609060101010101" charset="-122"/>
                <a:ea typeface="黑体" panose="02010609060101010101" charset="-122"/>
                <a:cs typeface="Times New Roman" panose="02020603050405020304"/>
              </a:rPr>
              <a:t>◆</a:t>
            </a:r>
            <a:r>
              <a:rPr lang="zh-CN" altLang="zh-CN" sz="2600" b="1" kern="100">
                <a:latin typeface="Times New Roman" panose="02020603050405020304"/>
                <a:ea typeface="微软雅黑" panose="020b0503020204020204" pitchFamily="34" charset="-122"/>
                <a:cs typeface="Times New Roman" panose="02020603050405020304"/>
                <a:sym typeface="+mn-ea"/>
              </a:rPr>
              <a:t>判断与语句</a:t>
            </a:r>
            <a:endParaRPr lang="zh-CN" altLang="zh-CN" sz="2600" kern="100">
              <a:latin typeface="黑体" panose="02010609060101010101" charset="-122"/>
              <a:ea typeface="黑体" panose="02010609060101010101" charset="-122"/>
              <a:cs typeface="Times New Roman" panose="02020603050405020304"/>
            </a:endParaRPr>
          </a:p>
          <a:p>
            <a:pPr indent="660400" algn="just">
              <a:lnSpc>
                <a:spcPct val="140000"/>
              </a:lnSpc>
              <a:spcAft>
                <a:spcPct val="0"/>
              </a:spcAft>
            </a:pPr>
            <a:r>
              <a:rPr lang="zh-CN" altLang="zh-CN" sz="2600" kern="100">
                <a:latin typeface="楷体" panose="02010609060101010101" charset="-122"/>
                <a:ea typeface="楷体" panose="02010609060101010101" charset="-122"/>
                <a:cs typeface="楷体" panose="02010609060101010101" charset="-122"/>
              </a:rPr>
              <a:t>判断与语句，两者关系比较密切：语句是判断的物质外壳和表达形式，判断是语句的思想内容；任何判断都必须用语句来表达，但并非所有的语句都表示判断；同一判断可以用不同的语句来表达，不同判断也可以用同一语句表达。除了要判定句子是否有歧义的问题，还应注意句意前后不一致的问题，主要有三种情况：一是句子如果使用</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能否</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是否</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好坏</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有没有</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等两面词，却没有与之呼应的词语，就犯了</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一面对两面</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的逻辑错误；二是使用两组并列短语的句子，其后相对应的部分有错位；三是因偷换主语而使前后句意不照应。</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260950" y="847717"/>
            <a:ext cx="11516625" cy="3489960"/>
          </a:xfrm>
          <a:prstGeom prst="rect">
            <a:avLst/>
          </a:prstGeom>
          <a:noFill/>
        </p:spPr>
        <p:txBody>
          <a:bodyPr wrap="square" rtlCol="0">
            <a:spAutoFit/>
          </a:bodyPr>
          <a:lstStyle/>
          <a:p>
            <a:pPr indent="660400" algn="just">
              <a:lnSpc>
                <a:spcPct val="150000"/>
              </a:lnSpc>
              <a:spcAft>
                <a:spcPct val="0"/>
              </a:spcAft>
            </a:pPr>
            <a:r>
              <a:rPr lang="zh-CN" altLang="zh-CN" sz="2600" b="1" kern="100">
                <a:latin typeface="微软雅黑" panose="020b0503020204020204" pitchFamily="34" charset="-122"/>
                <a:ea typeface="微软雅黑" panose="020b0503020204020204" pitchFamily="34" charset="-122"/>
                <a:cs typeface="楷体" panose="02010609060101010101" charset="-122"/>
                <a:sym typeface="+mn-ea"/>
              </a:rPr>
              <a:t>（二）判断分类：</a:t>
            </a:r>
            <a:endParaRPr lang="zh-CN" altLang="zh-CN" sz="2600" b="1" kern="100">
              <a:latin typeface="微软雅黑" panose="020b0503020204020204" pitchFamily="34" charset="-122"/>
              <a:ea typeface="微软雅黑" panose="020b0503020204020204" pitchFamily="34" charset="-122"/>
              <a:cs typeface="楷体" panose="02010609060101010101" charset="-122"/>
              <a:sym typeface="+mn-ea"/>
            </a:endParaRPr>
          </a:p>
          <a:p>
            <a:pPr indent="660400" algn="just">
              <a:lnSpc>
                <a:spcPct val="140000"/>
              </a:lnSpc>
              <a:spcAft>
                <a:spcPct val="0"/>
              </a:spcAft>
            </a:pPr>
            <a:r>
              <a:rPr lang="zh-CN" altLang="zh-CN" sz="2600" kern="100">
                <a:latin typeface="楷体" panose="02010609060101010101" charset="-122"/>
                <a:ea typeface="楷体" panose="02010609060101010101" charset="-122"/>
                <a:cs typeface="楷体" panose="02010609060101010101" charset="-122"/>
                <a:sym typeface="+mn-ea"/>
              </a:rPr>
              <a:t>判断首先可分为“非模态判断”与“模态判断”两大类。非模态判断又可分为“简单判断”与“复合判断”。简单判断又可再分为“性质判断”与“关系判断”；复合判断又可再分为“假言判断”、“选言判断”、“联言判断”与“负判断”四种。模态判断又可分为“必然判断”与“可能判断”，模态判断也可以有许多复杂的形式。，这里仅就其中的性质判断作简单介绍</a:t>
            </a:r>
            <a:r>
              <a:rPr lang="zh-CN" altLang="zh-CN" sz="2600" kern="100">
                <a:latin typeface="Times New Roman" panose="02020603050405020304"/>
                <a:ea typeface="微软雅黑" panose="020b0503020204020204" pitchFamily="34" charset="-122"/>
                <a:cs typeface="Times New Roman" panose="02020603050405020304"/>
                <a:sym typeface="+mn-ea"/>
              </a:rPr>
              <a:t>。</a:t>
            </a:r>
            <a:endParaRPr lang="zh-CN" altLang="zh-CN" sz="1050" kern="100">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286985" y="506087"/>
            <a:ext cx="11516625" cy="4569460"/>
          </a:xfrm>
          <a:prstGeom prst="rect">
            <a:avLst/>
          </a:prstGeom>
          <a:noFill/>
        </p:spPr>
        <p:txBody>
          <a:bodyPr wrap="square" rtlCol="0">
            <a:spAutoFit/>
          </a:bodyPr>
          <a:lstStyle/>
          <a:p>
            <a:pPr indent="660400" algn="just">
              <a:lnSpc>
                <a:spcPct val="140000"/>
              </a:lnSpc>
              <a:spcAft>
                <a:spcPct val="0"/>
              </a:spcAft>
            </a:pPr>
            <a:r>
              <a:rPr lang="zh-CN" altLang="zh-CN" sz="2600" kern="100">
                <a:solidFill>
                  <a:srgbClr val="FF0000"/>
                </a:solidFill>
                <a:latin typeface="楷体" panose="02010609060101010101" charset="-122"/>
                <a:ea typeface="楷体" panose="02010609060101010101" charset="-122"/>
                <a:cs typeface="楷体" panose="02010609060101010101" charset="-122"/>
              </a:rPr>
              <a:t>性质判断</a:t>
            </a:r>
            <a:r>
              <a:rPr lang="zh-CN" altLang="zh-CN" sz="2600" kern="100">
                <a:latin typeface="楷体" panose="02010609060101010101" charset="-122"/>
                <a:ea typeface="楷体" panose="02010609060101010101" charset="-122"/>
                <a:cs typeface="楷体" panose="02010609060101010101" charset="-122"/>
              </a:rPr>
              <a:t>，传统逻辑把它称为直言判断，即断定思维对象具有或不具有某种性质的判断。如：</a:t>
            </a:r>
            <a:endParaRPr lang="zh-CN" altLang="zh-CN" sz="2600" kern="100">
              <a:latin typeface="楷体" panose="02010609060101010101" charset="-122"/>
              <a:ea typeface="楷体" panose="02010609060101010101" charset="-122"/>
              <a:cs typeface="楷体" panose="02010609060101010101" charset="-122"/>
            </a:endParaRPr>
          </a:p>
          <a:p>
            <a:pPr indent="660400" algn="just">
              <a:lnSpc>
                <a:spcPct val="140000"/>
              </a:lnSpc>
              <a:spcAft>
                <a:spcPct val="0"/>
              </a:spcAft>
            </a:pPr>
            <a:r>
              <a:rPr lang="zh-CN" altLang="zh-CN" sz="2600" b="1" kern="100">
                <a:latin typeface="楷体" panose="02010609060101010101" charset="-122"/>
                <a:ea typeface="楷体" panose="02010609060101010101" charset="-122"/>
                <a:cs typeface="楷体" panose="02010609060101010101" charset="-122"/>
              </a:rPr>
              <a:t>所有政法院校的学生都是学过逻辑学的。</a:t>
            </a:r>
            <a:r>
              <a:rPr lang="en-US" altLang="zh-CN" sz="2600" b="1" kern="100">
                <a:latin typeface="楷体" panose="02010609060101010101" charset="-122"/>
                <a:ea typeface="楷体" panose="02010609060101010101" charset="-122"/>
                <a:cs typeface="楷体" panose="02010609060101010101" charset="-122"/>
              </a:rPr>
              <a:t>/</a:t>
            </a:r>
            <a:r>
              <a:rPr lang="zh-CN" altLang="zh-CN" sz="2600" b="1" kern="100">
                <a:latin typeface="楷体" panose="02010609060101010101" charset="-122"/>
                <a:ea typeface="楷体" panose="02010609060101010101" charset="-122"/>
                <a:cs typeface="楷体" panose="02010609060101010101" charset="-122"/>
              </a:rPr>
              <a:t>有的秘书不是本地人。</a:t>
            </a:r>
            <a:endParaRPr lang="zh-CN" altLang="zh-CN" sz="1050" kern="100">
              <a:latin typeface="楷体" panose="02010609060101010101" charset="-122"/>
              <a:ea typeface="楷体" panose="02010609060101010101" charset="-122"/>
              <a:cs typeface="楷体" panose="02010609060101010101" charset="-122"/>
            </a:endParaRPr>
          </a:p>
          <a:p>
            <a:pPr indent="660400" algn="just">
              <a:lnSpc>
                <a:spcPct val="140000"/>
              </a:lnSpc>
              <a:spcAft>
                <a:spcPct val="0"/>
              </a:spcAft>
            </a:pPr>
            <a:r>
              <a:rPr lang="zh-CN" altLang="zh-CN" sz="2600" kern="100">
                <a:latin typeface="楷体" panose="02010609060101010101" charset="-122"/>
                <a:ea typeface="楷体" panose="02010609060101010101" charset="-122"/>
                <a:cs typeface="楷体" panose="02010609060101010101" charset="-122"/>
              </a:rPr>
              <a:t>性质判断分为四种基本类型：</a:t>
            </a:r>
            <a:endParaRPr lang="zh-CN" altLang="zh-CN" sz="1050" kern="100">
              <a:latin typeface="楷体" panose="02010609060101010101" charset="-122"/>
              <a:ea typeface="楷体" panose="02010609060101010101" charset="-122"/>
              <a:cs typeface="楷体" panose="02010609060101010101" charset="-122"/>
            </a:endParaRPr>
          </a:p>
          <a:p>
            <a:pPr indent="660400" algn="just">
              <a:lnSpc>
                <a:spcPct val="140000"/>
              </a:lnSpc>
              <a:spcAft>
                <a:spcPct val="0"/>
              </a:spcAft>
            </a:pPr>
            <a:r>
              <a:rPr lang="en-US" altLang="zh-CN" sz="2600" kern="100">
                <a:latin typeface="楷体" panose="02010609060101010101" charset="-122"/>
                <a:ea typeface="楷体" panose="02010609060101010101" charset="-122"/>
                <a:cs typeface="楷体" panose="02010609060101010101" charset="-122"/>
              </a:rPr>
              <a:t>1.</a:t>
            </a:r>
            <a:r>
              <a:rPr lang="zh-CN" altLang="zh-CN" sz="2600" kern="100">
                <a:latin typeface="楷体" panose="02010609060101010101" charset="-122"/>
                <a:ea typeface="楷体" panose="02010609060101010101" charset="-122"/>
                <a:cs typeface="楷体" panose="02010609060101010101" charset="-122"/>
              </a:rPr>
              <a:t>全称肯定判断。如：</a:t>
            </a:r>
            <a:r>
              <a:rPr lang="zh-CN" altLang="zh-CN" sz="2600" b="1" kern="100">
                <a:latin typeface="楷体" panose="02010609060101010101" charset="-122"/>
                <a:ea typeface="楷体" panose="02010609060101010101" charset="-122"/>
                <a:cs typeface="楷体" panose="02010609060101010101" charset="-122"/>
              </a:rPr>
              <a:t>所有的天体都在运动。</a:t>
            </a:r>
            <a:endParaRPr lang="zh-CN" altLang="zh-CN" sz="1050" kern="100">
              <a:latin typeface="楷体" panose="02010609060101010101" charset="-122"/>
              <a:ea typeface="楷体" panose="02010609060101010101" charset="-122"/>
              <a:cs typeface="楷体" panose="02010609060101010101" charset="-122"/>
            </a:endParaRPr>
          </a:p>
          <a:p>
            <a:pPr indent="660400" algn="just">
              <a:lnSpc>
                <a:spcPct val="140000"/>
              </a:lnSpc>
              <a:spcAft>
                <a:spcPct val="0"/>
              </a:spcAft>
            </a:pPr>
            <a:r>
              <a:rPr lang="en-US" altLang="zh-CN" sz="2600" kern="100">
                <a:latin typeface="楷体" panose="02010609060101010101" charset="-122"/>
                <a:ea typeface="楷体" panose="02010609060101010101" charset="-122"/>
                <a:cs typeface="楷体" panose="02010609060101010101" charset="-122"/>
              </a:rPr>
              <a:t>2.</a:t>
            </a:r>
            <a:r>
              <a:rPr lang="zh-CN" altLang="zh-CN" sz="2600" kern="100">
                <a:latin typeface="楷体" panose="02010609060101010101" charset="-122"/>
                <a:ea typeface="楷体" panose="02010609060101010101" charset="-122"/>
                <a:cs typeface="楷体" panose="02010609060101010101" charset="-122"/>
              </a:rPr>
              <a:t>全称否定判断。如：</a:t>
            </a:r>
            <a:r>
              <a:rPr lang="zh-CN" altLang="zh-CN" sz="2600" b="1" kern="100">
                <a:latin typeface="楷体" panose="02010609060101010101" charset="-122"/>
                <a:ea typeface="楷体" panose="02010609060101010101" charset="-122"/>
                <a:cs typeface="楷体" panose="02010609060101010101" charset="-122"/>
              </a:rPr>
              <a:t>所有的鲸都不是鱼。</a:t>
            </a:r>
            <a:endParaRPr lang="zh-CN" altLang="zh-CN" sz="1050" kern="100">
              <a:latin typeface="楷体" panose="02010609060101010101" charset="-122"/>
              <a:ea typeface="楷体" panose="02010609060101010101" charset="-122"/>
              <a:cs typeface="楷体" panose="02010609060101010101" charset="-122"/>
            </a:endParaRPr>
          </a:p>
          <a:p>
            <a:pPr indent="660400" algn="just">
              <a:lnSpc>
                <a:spcPct val="140000"/>
              </a:lnSpc>
              <a:spcAft>
                <a:spcPct val="0"/>
              </a:spcAft>
            </a:pPr>
            <a:r>
              <a:rPr lang="en-US" altLang="zh-CN" sz="2600" kern="100">
                <a:latin typeface="楷体" panose="02010609060101010101" charset="-122"/>
                <a:ea typeface="楷体" panose="02010609060101010101" charset="-122"/>
                <a:cs typeface="楷体" panose="02010609060101010101" charset="-122"/>
              </a:rPr>
              <a:t>3.</a:t>
            </a:r>
            <a:r>
              <a:rPr lang="zh-CN" altLang="zh-CN" sz="2600" kern="100">
                <a:latin typeface="楷体" panose="02010609060101010101" charset="-122"/>
                <a:ea typeface="楷体" panose="02010609060101010101" charset="-122"/>
                <a:cs typeface="楷体" panose="02010609060101010101" charset="-122"/>
              </a:rPr>
              <a:t>特称肯定判断。如：</a:t>
            </a:r>
            <a:r>
              <a:rPr lang="zh-CN" altLang="zh-CN" sz="2600" b="1" kern="100">
                <a:latin typeface="楷体" panose="02010609060101010101" charset="-122"/>
                <a:ea typeface="楷体" panose="02010609060101010101" charset="-122"/>
                <a:cs typeface="楷体" panose="02010609060101010101" charset="-122"/>
              </a:rPr>
              <a:t>有的动物有尾巴。</a:t>
            </a:r>
            <a:endParaRPr lang="zh-CN" altLang="zh-CN" sz="1050" kern="100">
              <a:latin typeface="楷体" panose="02010609060101010101" charset="-122"/>
              <a:ea typeface="楷体" panose="02010609060101010101" charset="-122"/>
              <a:cs typeface="楷体" panose="02010609060101010101" charset="-122"/>
            </a:endParaRPr>
          </a:p>
          <a:p>
            <a:pPr indent="660400" algn="just">
              <a:lnSpc>
                <a:spcPct val="140000"/>
              </a:lnSpc>
              <a:spcAft>
                <a:spcPct val="0"/>
              </a:spcAft>
            </a:pPr>
            <a:r>
              <a:rPr lang="en-US" altLang="zh-CN" sz="2600" kern="100">
                <a:latin typeface="楷体" panose="02010609060101010101" charset="-122"/>
                <a:ea typeface="楷体" panose="02010609060101010101" charset="-122"/>
                <a:cs typeface="楷体" panose="02010609060101010101" charset="-122"/>
              </a:rPr>
              <a:t>4.</a:t>
            </a:r>
            <a:r>
              <a:rPr lang="zh-CN" altLang="zh-CN" sz="2600" kern="100">
                <a:latin typeface="楷体" panose="02010609060101010101" charset="-122"/>
                <a:ea typeface="楷体" panose="02010609060101010101" charset="-122"/>
                <a:cs typeface="楷体" panose="02010609060101010101" charset="-122"/>
              </a:rPr>
              <a:t>特称否定判断。如：</a:t>
            </a:r>
            <a:r>
              <a:rPr lang="zh-CN" altLang="zh-CN" sz="2600" b="1" kern="100">
                <a:latin typeface="楷体" panose="02010609060101010101" charset="-122"/>
                <a:ea typeface="楷体" panose="02010609060101010101" charset="-122"/>
                <a:cs typeface="楷体" panose="02010609060101010101" charset="-122"/>
              </a:rPr>
              <a:t>有的动物没有尾巴</a:t>
            </a:r>
            <a:r>
              <a:rPr lang="zh-CN" altLang="zh-CN" sz="2600" b="1" kern="100" smtClean="0">
                <a:latin typeface="楷体" panose="02010609060101010101" charset="-122"/>
                <a:ea typeface="楷体" panose="02010609060101010101" charset="-122"/>
                <a:cs typeface="楷体" panose="02010609060101010101" charset="-122"/>
              </a:rPr>
              <a:t>。</a:t>
            </a:r>
            <a:endParaRPr lang="zh-CN" altLang="zh-CN" sz="1050" kern="100">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785" y="617212"/>
            <a:ext cx="11516625" cy="5492750"/>
          </a:xfrm>
          <a:prstGeom prst="rect">
            <a:avLst/>
          </a:prstGeom>
          <a:noFill/>
        </p:spPr>
        <p:txBody>
          <a:bodyPr wrap="square" rtlCol="0">
            <a:spAutoFit/>
          </a:bodyPr>
          <a:lstStyle/>
          <a:p>
            <a:pPr indent="660400" algn="just">
              <a:lnSpc>
                <a:spcPct val="150000"/>
              </a:lnSpc>
              <a:spcAft>
                <a:spcPct val="0"/>
              </a:spcAft>
            </a:pPr>
            <a:r>
              <a:rPr lang="zh-CN" altLang="zh-CN" sz="2600" b="1" kern="100">
                <a:latin typeface="Times New Roman" panose="02020603050405020304"/>
                <a:ea typeface="微软雅黑" panose="020b0503020204020204" pitchFamily="34" charset="-122"/>
                <a:cs typeface="Times New Roman" panose="02020603050405020304"/>
              </a:rPr>
              <a:t>知道了判断的种类，使用判断的时候就要注意分清判断的类型。如：</a:t>
            </a:r>
            <a:endParaRPr lang="zh-CN" altLang="zh-CN" sz="1050" kern="100">
              <a:latin typeface="宋体" panose="02010600030101010101" pitchFamily="2" charset="-122"/>
              <a:cs typeface="Courier New" panose="02070309020205020404"/>
            </a:endParaRPr>
          </a:p>
          <a:p>
            <a:pPr indent="662940" algn="just">
              <a:lnSpc>
                <a:spcPct val="150000"/>
              </a:lnSpc>
              <a:spcAft>
                <a:spcPct val="0"/>
              </a:spcAft>
            </a:pPr>
            <a:r>
              <a:rPr lang="en-US" altLang="zh-CN" sz="2600" b="1" kern="100">
                <a:latin typeface="楷体" panose="02010609060101010101" charset="-122"/>
                <a:ea typeface="楷体" panose="02010609060101010101" charset="-122"/>
                <a:cs typeface="Times New Roman" panose="02020603050405020304"/>
              </a:rPr>
              <a:t>①</a:t>
            </a:r>
            <a:r>
              <a:rPr lang="zh-CN" altLang="zh-CN" sz="2600" b="1" kern="100">
                <a:latin typeface="楷体" panose="02010609060101010101" charset="-122"/>
                <a:ea typeface="楷体" panose="02010609060101010101" charset="-122"/>
                <a:cs typeface="Times New Roman" panose="02020603050405020304"/>
              </a:rPr>
              <a:t>我无时无刻在怀念我的父亲。</a:t>
            </a:r>
            <a:endParaRPr lang="zh-CN" altLang="zh-CN" sz="1050" kern="100">
              <a:latin typeface="楷体" panose="02010609060101010101" charset="-122"/>
              <a:ea typeface="楷体" panose="02010609060101010101" charset="-122"/>
              <a:cs typeface="Courier New" panose="02070309020205020404"/>
            </a:endParaRPr>
          </a:p>
          <a:p>
            <a:pPr indent="662940" algn="just">
              <a:lnSpc>
                <a:spcPct val="150000"/>
              </a:lnSpc>
              <a:spcAft>
                <a:spcPct val="0"/>
              </a:spcAft>
            </a:pPr>
            <a:r>
              <a:rPr lang="en-US" altLang="zh-CN" sz="2600" b="1" kern="100">
                <a:latin typeface="楷体" panose="02010609060101010101" charset="-122"/>
                <a:ea typeface="楷体" panose="02010609060101010101" charset="-122"/>
                <a:cs typeface="Times New Roman" panose="02020603050405020304"/>
              </a:rPr>
              <a:t>②</a:t>
            </a:r>
            <a:r>
              <a:rPr lang="zh-CN" altLang="zh-CN" sz="2600" b="1" kern="100">
                <a:latin typeface="楷体" panose="02010609060101010101" charset="-122"/>
                <a:ea typeface="楷体" panose="02010609060101010101" charset="-122"/>
                <a:cs typeface="Times New Roman" panose="02020603050405020304"/>
              </a:rPr>
              <a:t>凡是有杰出成就的人，都是在艰苦环境中磨炼成才的。</a:t>
            </a:r>
            <a:endParaRPr lang="zh-CN" altLang="zh-CN" sz="1050" kern="100">
              <a:latin typeface="楷体" panose="02010609060101010101" charset="-122"/>
              <a:ea typeface="楷体" panose="02010609060101010101" charset="-122"/>
              <a:cs typeface="Courier New" panose="02070309020205020404"/>
            </a:endParaRPr>
          </a:p>
          <a:p>
            <a:pPr indent="660400" algn="just">
              <a:lnSpc>
                <a:spcPct val="150000"/>
              </a:lnSpc>
              <a:spcAft>
                <a:spcPct val="0"/>
              </a:spcAft>
            </a:pPr>
            <a:r>
              <a:rPr lang="en-US" altLang="zh-CN" sz="2600" kern="100">
                <a:latin typeface="宋体" panose="02010600030101010101" pitchFamily="2" charset="-122"/>
                <a:ea typeface="宋体" panose="02010600030101010101" pitchFamily="2" charset="-122"/>
                <a:cs typeface="宋体" panose="02010600030101010101" pitchFamily="2" charset="-122"/>
              </a:rPr>
              <a:t>①“</a:t>
            </a:r>
            <a:r>
              <a:rPr lang="zh-CN" altLang="zh-CN" sz="2600" kern="100">
                <a:latin typeface="宋体" panose="02010600030101010101" pitchFamily="2" charset="-122"/>
                <a:ea typeface="宋体" panose="02010600030101010101" pitchFamily="2" charset="-122"/>
                <a:cs typeface="宋体" panose="02010600030101010101" pitchFamily="2" charset="-122"/>
              </a:rPr>
              <a:t>无时无刻</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意为</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没有任何时刻</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我无时无刻在怀念我的父亲</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意为</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我没有任何时刻在怀念我的父亲</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，表示了一个否定判断。实际上，这里应用一个肯定</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双重否定</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判断，即</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我无时无刻不在怀念我的父亲”或“我任何时刻都在怀念我的父亲”。</a:t>
            </a:r>
            <a:endParaRPr lang="zh-CN" altLang="zh-CN" sz="1050" kern="100">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spcAft>
                <a:spcPct val="0"/>
              </a:spcAft>
            </a:pPr>
            <a:r>
              <a:rPr lang="zh-CN" altLang="zh-CN" sz="2600" kern="100">
                <a:latin typeface="宋体" panose="02010600030101010101" pitchFamily="2" charset="-122"/>
                <a:ea typeface="宋体" panose="02010600030101010101" pitchFamily="2" charset="-122"/>
                <a:cs typeface="宋体" panose="02010600030101010101" pitchFamily="2" charset="-122"/>
              </a:rPr>
              <a:t>②错在一个全称肯定判断，言过其实了，应将“凡是”改为“不少”或“大多”，或者将“都”改为“大多”。</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66055" y="702302"/>
            <a:ext cx="11516625" cy="691515"/>
          </a:xfrm>
          <a:prstGeom prst="rect">
            <a:avLst/>
          </a:prstGeom>
          <a:noFill/>
        </p:spPr>
        <p:txBody>
          <a:bodyPr wrap="square" rtlCol="0">
            <a:spAutoFit/>
          </a:bodyPr>
          <a:lstStyle/>
          <a:p>
            <a:pPr algn="just">
              <a:lnSpc>
                <a:spcPct val="150000"/>
              </a:lnSpc>
              <a:spcAft>
                <a:spcPct val="0"/>
              </a:spcAft>
            </a:pPr>
            <a:r>
              <a:rPr lang="zh-CN" altLang="zh-CN" sz="2600" b="1" kern="100">
                <a:solidFill>
                  <a:srgbClr val="0000FF"/>
                </a:solidFill>
                <a:latin typeface="Times New Roman" panose="02020603050405020304"/>
                <a:ea typeface="黑体" panose="02010609060101010101" charset="-122"/>
                <a:cs typeface="Times New Roman" panose="02020603050405020304"/>
              </a:rPr>
              <a:t>边练边悟</a:t>
            </a:r>
            <a:r>
              <a:rPr lang="en-US" altLang="zh-CN" sz="2600" b="1" kern="100">
                <a:solidFill>
                  <a:srgbClr val="0000FF"/>
                </a:solidFill>
                <a:latin typeface="Times New Roman" panose="02020603050405020304"/>
                <a:ea typeface="黑体" panose="02010609060101010101" charset="-122"/>
                <a:cs typeface="Times New Roman" panose="02020603050405020304"/>
              </a:rPr>
              <a:t>1</a:t>
            </a:r>
            <a:r>
              <a:rPr lang="zh-CN" altLang="en-US" sz="2600" b="1" kern="100">
                <a:solidFill>
                  <a:srgbClr val="0000FF"/>
                </a:solidFill>
                <a:latin typeface="Times New Roman" panose="02020603050405020304"/>
                <a:ea typeface="黑体" panose="02010609060101010101"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请指出并分析选项的命题陷阱。</a:t>
            </a:r>
            <a:endParaRPr lang="zh-CN" altLang="zh-CN" sz="1050" kern="100">
              <a:effectLst/>
              <a:latin typeface="宋体" panose="02010600030101010101" pitchFamily="2" charset="-122"/>
              <a:cs typeface="Courier New" panose="02070309020205020404"/>
            </a:endParaRPr>
          </a:p>
        </p:txBody>
      </p:sp>
      <p:sp>
        <p:nvSpPr>
          <p:cNvPr id="3" name="文本框 2" title=""/>
          <p:cNvSpPr txBox="1"/>
          <p:nvPr/>
        </p:nvSpPr>
        <p:spPr>
          <a:xfrm>
            <a:off x="466055" y="1535400"/>
            <a:ext cx="11516625" cy="4292600"/>
          </a:xfrm>
          <a:prstGeom prst="rect">
            <a:avLst/>
          </a:prstGeom>
          <a:noFill/>
        </p:spPr>
        <p:txBody>
          <a:bodyPr wrap="square" rtlCol="0">
            <a:spAutoFit/>
          </a:bodyPr>
          <a:lstStyle/>
          <a:p>
            <a:pPr algn="just">
              <a:lnSpc>
                <a:spcPct val="15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审选项</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en-US" altLang="zh-CN" sz="2600" b="1" kern="100">
                <a:latin typeface="Times New Roman" panose="02020603050405020304"/>
                <a:ea typeface="楷体_GB2312"/>
                <a:cs typeface="Courier New" panose="02070309020205020404"/>
              </a:rPr>
              <a:t>(2019·</a:t>
            </a:r>
            <a:r>
              <a:rPr lang="zh-CN" altLang="zh-CN" sz="2600" b="1" kern="100">
                <a:latin typeface="Times New Roman" panose="02020603050405020304"/>
                <a:ea typeface="楷体_GB2312"/>
                <a:cs typeface="Times New Roman" panose="02020603050405020304"/>
              </a:rPr>
              <a:t>全国</a:t>
            </a:r>
            <a:r>
              <a:rPr lang="en-US" altLang="zh-CN" sz="2600" b="1" kern="100">
                <a:latin typeface="宋体" panose="02010600030101010101" pitchFamily="2" charset="-122"/>
                <a:ea typeface="楷体_GB2312"/>
                <a:cs typeface="Times New Roman" panose="02020603050405020304"/>
              </a:rPr>
              <a:t>Ⅰ</a:t>
            </a:r>
            <a:r>
              <a:rPr lang="zh-CN" altLang="zh-CN" sz="2600" b="1" kern="100">
                <a:latin typeface="Times New Roman" panose="02020603050405020304"/>
                <a:ea typeface="楷体_GB2312"/>
                <a:cs typeface="Times New Roman" panose="02020603050405020304"/>
              </a:rPr>
              <a:t>卷，</a:t>
            </a:r>
            <a:r>
              <a:rPr lang="en-US" altLang="zh-CN" sz="2600" b="1" kern="100">
                <a:latin typeface="Times New Roman" panose="02020603050405020304"/>
                <a:ea typeface="楷体_GB2312"/>
                <a:cs typeface="Courier New" panose="02070309020205020404"/>
              </a:rPr>
              <a:t>T1—D)</a:t>
            </a:r>
            <a:r>
              <a:rPr lang="zh-CN" altLang="zh-CN" sz="2600" kern="100">
                <a:latin typeface="Times New Roman" panose="02020603050405020304"/>
                <a:ea typeface="微软雅黑" panose="020b0503020204020204" pitchFamily="34" charset="-122"/>
                <a:cs typeface="Times New Roman" panose="02020603050405020304"/>
              </a:rPr>
              <a:t>真正扎根时代、富有责任感的艺术家，无须考虑人民群众的娱乐和消费需求。</a:t>
            </a:r>
            <a:endParaRPr lang="zh-CN" altLang="zh-CN" sz="1050" kern="100">
              <a:latin typeface="宋体" panose="02010600030101010101" pitchFamily="2" charset="-122"/>
              <a:cs typeface="Courier New" panose="02070309020205020404"/>
            </a:endParaRPr>
          </a:p>
          <a:p>
            <a:pPr algn="just">
              <a:lnSpc>
                <a:spcPct val="15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找原文</a:t>
            </a:r>
            <a:r>
              <a:rPr lang="en-US" altLang="zh-CN" sz="2600" b="1" kern="100">
                <a:latin typeface="Times New Roman" panose="02020603050405020304"/>
                <a:ea typeface="黑体" panose="02010609060101010101" charset="-122"/>
                <a:cs typeface="Courier New" panose="02070309020205020404"/>
              </a:rPr>
              <a:t>]</a:t>
            </a:r>
            <a:r>
              <a:rPr lang="zh-CN" altLang="zh-CN" sz="2600" kern="100">
                <a:latin typeface="Times New Roman" panose="02020603050405020304"/>
                <a:ea typeface="微软雅黑" panose="020b0503020204020204" pitchFamily="34" charset="-122"/>
                <a:cs typeface="Times New Roman" panose="02020603050405020304"/>
              </a:rPr>
              <a:t>　</a:t>
            </a:r>
            <a:r>
              <a:rPr lang="zh-CN" altLang="zh-CN" sz="2600" kern="100">
                <a:latin typeface="楷体" panose="02010609060101010101" charset="-122"/>
                <a:ea typeface="楷体" panose="02010609060101010101" charset="-122"/>
                <a:cs typeface="Times New Roman" panose="02020603050405020304"/>
              </a:rPr>
              <a:t>诚然，娱乐和消费也是人民群众精神文化需要的一部分，但是，有责任感的艺术家会深深感到，我们就生活在那些为美好生活、为民族复兴而奋斗的人们中间，理应对我们的共同奋斗负有共同责任。</a:t>
            </a:r>
            <a:endParaRPr lang="zh-CN" altLang="zh-CN" sz="1050" kern="100">
              <a:latin typeface="宋体" panose="02010600030101010101" pitchFamily="2" charset="-122"/>
              <a:cs typeface="Courier New" panose="02070309020205020404"/>
            </a:endParaRPr>
          </a:p>
          <a:p>
            <a:pPr algn="just">
              <a:lnSpc>
                <a:spcPct val="150000"/>
              </a:lnSpc>
              <a:spcAft>
                <a:spcPct val="0"/>
              </a:spcAft>
            </a:pPr>
            <a:r>
              <a:rPr lang="en-US" altLang="zh-CN" sz="2600" b="1" u="sng" kern="100">
                <a:solidFill>
                  <a:srgbClr val="C00000"/>
                </a:solidFill>
                <a:latin typeface="Times New Roman" panose="02020603050405020304"/>
                <a:ea typeface="黑体" panose="02010609060101010101" charset="-122"/>
                <a:cs typeface="Courier New" panose="02070309020205020404"/>
              </a:rPr>
              <a:t>[</a:t>
            </a:r>
            <a:r>
              <a:rPr lang="zh-CN" altLang="zh-CN" sz="2600" b="1" u="sng" kern="100">
                <a:solidFill>
                  <a:srgbClr val="C00000"/>
                </a:solidFill>
                <a:latin typeface="Times New Roman" panose="02020603050405020304"/>
                <a:ea typeface="黑体" panose="02010609060101010101" charset="-122"/>
                <a:cs typeface="Times New Roman" panose="02020603050405020304"/>
              </a:rPr>
              <a:t>比对分析</a:t>
            </a:r>
            <a:r>
              <a:rPr lang="en-US" altLang="zh-CN" sz="2600" b="1" u="sng" kern="100" smtClean="0">
                <a:solidFill>
                  <a:srgbClr val="C00000"/>
                </a:solidFill>
                <a:latin typeface="Times New Roman" panose="02020603050405020304"/>
                <a:ea typeface="黑体" panose="02010609060101010101" charset="-122"/>
                <a:cs typeface="Courier New" panose="02070309020205020404"/>
              </a:rPr>
              <a:t>]</a:t>
            </a:r>
            <a:r>
              <a:rPr lang="en-US" altLang="zh-CN" sz="2600" kern="100" smtClean="0">
                <a:latin typeface="Times New Roman" panose="02020603050405020304"/>
                <a:ea typeface="微软雅黑" panose="020b0503020204020204" pitchFamily="34" charset="-122"/>
                <a:cs typeface="Courier New" panose="02070309020205020404"/>
              </a:rPr>
              <a:t>__</a:t>
            </a:r>
            <a:r>
              <a:rPr lang="en-US" altLang="zh-CN" sz="2600" kern="100" smtClean="0">
                <a:latin typeface="Times New Roman" panose="02020603050405020304"/>
                <a:ea typeface="微软雅黑" panose="020b0503020204020204" pitchFamily="34" charset="-122"/>
                <a:cs typeface="Courier New" panose="02070309020205020404"/>
                <a:sym typeface="Times New Roman" panose="02020603050405020304"/>
              </a:rPr>
              <a:t>___________________________________________________</a:t>
            </a:r>
            <a:r>
              <a:rPr lang="en-US" altLang="zh-CN" sz="2600" kern="100">
                <a:latin typeface="Times New Roman" panose="02020603050405020304"/>
                <a:ea typeface="微软雅黑" panose="020b0503020204020204" pitchFamily="34" charset="-122"/>
                <a:cs typeface="Courier New" panose="02070309020205020404"/>
                <a:sym typeface="Times New Roman" panose="02020603050405020304"/>
              </a:rPr>
              <a:t>___</a:t>
            </a:r>
            <a:r>
              <a:rPr lang="en-US" altLang="zh-CN" sz="2600" kern="100" smtClean="0">
                <a:latin typeface="Times New Roman" panose="02020603050405020304"/>
                <a:ea typeface="微软雅黑" panose="020b0503020204020204" pitchFamily="34" charset="-122"/>
                <a:cs typeface="Courier New" panose="02070309020205020404"/>
                <a:sym typeface="Times New Roman" panose="02020603050405020304"/>
              </a:rPr>
              <a:t>___</a:t>
            </a:r>
            <a:endParaRPr lang="en-US" altLang="zh-CN" sz="2600" kern="100" smtClean="0">
              <a:latin typeface="Times New Roman" panose="02020603050405020304"/>
              <a:ea typeface="微软雅黑" panose="020b0503020204020204" pitchFamily="34" charset="-122"/>
              <a:cs typeface="Courier New" panose="02070309020205020404"/>
              <a:sym typeface="Times New Roman" panose="02020603050405020304"/>
            </a:endParaRPr>
          </a:p>
          <a:p>
            <a:pPr algn="just">
              <a:lnSpc>
                <a:spcPct val="150000"/>
              </a:lnSpc>
              <a:spcAft>
                <a:spcPct val="0"/>
              </a:spcAft>
            </a:pPr>
            <a:r>
              <a:rPr lang="en-US" altLang="zh-CN" sz="2600" kern="100" smtClean="0">
                <a:latin typeface="Times New Roman" panose="02020603050405020304"/>
                <a:ea typeface="微软雅黑" panose="020b0503020204020204" pitchFamily="34" charset="-122"/>
                <a:cs typeface="Courier New" panose="02070309020205020404"/>
                <a:sym typeface="Times New Roman" panose="02020603050405020304"/>
              </a:rPr>
              <a:t>____________________________________________________________________</a:t>
            </a:r>
            <a:endParaRPr lang="zh-CN" altLang="zh-CN" sz="2600" kern="100">
              <a:effectLst/>
              <a:latin typeface="Times New Roman" panose="02020603050405020304"/>
              <a:ea typeface="微软雅黑" panose="020b0503020204020204" pitchFamily="34" charset="-122"/>
              <a:cs typeface="Courier New" panose="02070309020205020404"/>
              <a:sym typeface="Times New Roman" panose="02020603050405020304"/>
            </a:endParaRPr>
          </a:p>
        </p:txBody>
      </p:sp>
      <p:sp>
        <p:nvSpPr>
          <p:cNvPr id="2" name="矩形 1" title=""/>
          <p:cNvSpPr/>
          <p:nvPr/>
        </p:nvSpPr>
        <p:spPr>
          <a:xfrm>
            <a:off x="605283" y="4483483"/>
            <a:ext cx="11237936" cy="1292662"/>
          </a:xfrm>
          <a:prstGeom prst="rect">
            <a:avLst/>
          </a:prstGeom>
        </p:spPr>
        <p:txBody>
          <a:bodyPr>
            <a:spAutoFit/>
          </a:bodyPr>
          <a:lstStyle/>
          <a:p>
            <a:pPr>
              <a:lnSpc>
                <a:spcPct val="150000"/>
              </a:lnSpc>
            </a:pPr>
            <a:r>
              <a:rPr lang="en-US" altLang="zh-CN" sz="2600" kern="100" smtClean="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		</a:t>
            </a:r>
            <a:r>
              <a:rPr lang="zh-CN" altLang="zh-CN" sz="2600" kern="100" smtClean="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选项</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混淆是非。原文说</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诚然，娱乐和消费也是人民群众精神文化需要的一部分</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，选项中</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无须考虑</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将肯定了的事物加以否定，混淆是非。</a:t>
            </a:r>
            <a:endParaRPr lang="zh-CN" altLang="en-US" sz="2600">
              <a:solidFill>
                <a:srgbClr val="C00000"/>
              </a:solidFill>
              <a:latin typeface="Times New Roman" panose="02020603050405020304"/>
              <a:ea typeface="微软雅黑" panose="020b0503020204020204" pitchFamily="34" charset="-122"/>
              <a:sym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52720" y="517517"/>
            <a:ext cx="11516625" cy="610870"/>
          </a:xfrm>
          <a:prstGeom prst="rect">
            <a:avLst/>
          </a:prstGeom>
          <a:noFill/>
        </p:spPr>
        <p:txBody>
          <a:bodyPr wrap="square" rtlCol="0">
            <a:spAutoFit/>
          </a:bodyPr>
          <a:lstStyle/>
          <a:p>
            <a:pPr algn="just">
              <a:lnSpc>
                <a:spcPct val="130000"/>
              </a:lnSpc>
              <a:spcAft>
                <a:spcPct val="0"/>
              </a:spcAft>
            </a:pPr>
            <a:r>
              <a:rPr lang="zh-CN" altLang="zh-CN" sz="2600" b="1" kern="100">
                <a:solidFill>
                  <a:srgbClr val="0000FF"/>
                </a:solidFill>
                <a:latin typeface="Times New Roman" panose="02020603050405020304"/>
                <a:ea typeface="黑体" panose="02010609060101010101" charset="-122"/>
                <a:cs typeface="Times New Roman" panose="02020603050405020304"/>
                <a:sym typeface="+mn-ea"/>
              </a:rPr>
              <a:t>边练边悟</a:t>
            </a:r>
            <a:r>
              <a:rPr lang="en-US" altLang="zh-CN" sz="2600" b="1" kern="100">
                <a:solidFill>
                  <a:srgbClr val="0000FF"/>
                </a:solidFill>
                <a:latin typeface="Times New Roman" panose="02020603050405020304"/>
                <a:ea typeface="黑体" panose="02010609060101010101" charset="-122"/>
                <a:cs typeface="Times New Roman" panose="02020603050405020304"/>
                <a:sym typeface="+mn-ea"/>
              </a:rPr>
              <a:t>2</a:t>
            </a:r>
            <a:r>
              <a:rPr lang="zh-CN" altLang="en-US" sz="2600" b="1" kern="100">
                <a:solidFill>
                  <a:srgbClr val="0000FF"/>
                </a:solidFill>
                <a:latin typeface="Times New Roman" panose="02020603050405020304"/>
                <a:ea typeface="黑体" panose="02010609060101010101" charset="-122"/>
                <a:cs typeface="Times New Roman" panose="02020603050405020304"/>
                <a:sym typeface="+mn-ea"/>
              </a:rPr>
              <a:t>：</a:t>
            </a:r>
            <a:r>
              <a:rPr lang="zh-CN" altLang="zh-CN" sz="2600" kern="100">
                <a:latin typeface="Times New Roman" panose="02020603050405020304"/>
                <a:ea typeface="微软雅黑" panose="020b0503020204020204" pitchFamily="34" charset="-122"/>
                <a:cs typeface="Times New Roman" panose="02020603050405020304"/>
              </a:rPr>
              <a:t>请指出并分析选项的命题陷阱。</a:t>
            </a:r>
            <a:endParaRPr lang="zh-CN" altLang="zh-CN" sz="1050" kern="100">
              <a:effectLst/>
              <a:latin typeface="宋体" panose="02010600030101010101" pitchFamily="2" charset="-122"/>
              <a:cs typeface="Courier New" panose="02070309020205020404"/>
            </a:endParaRPr>
          </a:p>
        </p:txBody>
      </p:sp>
      <p:sp>
        <p:nvSpPr>
          <p:cNvPr id="3" name="文本框 2" title=""/>
          <p:cNvSpPr txBox="1"/>
          <p:nvPr/>
        </p:nvSpPr>
        <p:spPr>
          <a:xfrm>
            <a:off x="493360" y="1074793"/>
            <a:ext cx="11516625" cy="5291455"/>
          </a:xfrm>
          <a:prstGeom prst="rect">
            <a:avLst/>
          </a:prstGeom>
          <a:noFill/>
        </p:spPr>
        <p:txBody>
          <a:bodyPr wrap="square" rtlCol="0">
            <a:spAutoFit/>
          </a:bodyPr>
          <a:lstStyle/>
          <a:p>
            <a:pPr algn="just">
              <a:lnSpc>
                <a:spcPct val="13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审选项</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en-US" altLang="zh-CN" sz="2600" b="1" kern="100">
                <a:latin typeface="Times New Roman" panose="02020603050405020304"/>
                <a:ea typeface="楷体_GB2312"/>
                <a:cs typeface="Courier New" panose="02070309020205020404"/>
              </a:rPr>
              <a:t>(2021·</a:t>
            </a:r>
            <a:r>
              <a:rPr lang="zh-CN" altLang="zh-CN" sz="2600" b="1" kern="100">
                <a:latin typeface="Times New Roman" panose="02020603050405020304"/>
                <a:ea typeface="楷体_GB2312"/>
                <a:cs typeface="Times New Roman" panose="02020603050405020304"/>
              </a:rPr>
              <a:t>江西抚州模拟</a:t>
            </a:r>
            <a:r>
              <a:rPr lang="en-US" altLang="zh-CN" sz="2600" b="1" kern="100">
                <a:latin typeface="Times New Roman" panose="02020603050405020304"/>
                <a:ea typeface="楷体_GB2312"/>
                <a:cs typeface="Courier New" panose="02070309020205020404"/>
              </a:rPr>
              <a:t>)</a:t>
            </a:r>
            <a:r>
              <a:rPr lang="zh-CN" altLang="zh-CN" sz="2600" kern="100">
                <a:latin typeface="Times New Roman" panose="02020603050405020304"/>
                <a:ea typeface="微软雅黑" panose="020b0503020204020204" pitchFamily="34" charset="-122"/>
                <a:cs typeface="Times New Roman" panose="02020603050405020304"/>
              </a:rPr>
              <a:t>孔子和孟子都认为，</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养生</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和</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送死</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都是</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人之大端</a:t>
            </a:r>
            <a:r>
              <a:rPr lang="zh-CN"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，并把它们看作是王道治世的两大根基。</a:t>
            </a:r>
            <a:endParaRPr lang="zh-CN" altLang="zh-CN" sz="1050" kern="100">
              <a:latin typeface="宋体" panose="02010600030101010101" pitchFamily="2" charset="-122"/>
              <a:cs typeface="Courier New" panose="02070309020205020404"/>
            </a:endParaRPr>
          </a:p>
          <a:p>
            <a:pPr algn="just">
              <a:lnSpc>
                <a:spcPct val="13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找原文</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zh-CN" altLang="zh-CN" sz="2600" kern="100">
                <a:latin typeface="楷体" panose="02010609060101010101" charset="-122"/>
                <a:ea typeface="楷体" panose="02010609060101010101" charset="-122"/>
                <a:cs typeface="楷体" panose="02010609060101010101" charset="-122"/>
              </a:rPr>
              <a:t>在诸子百家中，儒家最重礼教，各种礼制均有详细记载。其中，尤以丧礼的记述为多。在孔子看来，</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人之大端</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有三：养生、送死和事鬼神。孟子亦曰：</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是使民养生丧死无憾，王道之始也。</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《孟子</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梁惠王上》</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把</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养生</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与</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丧死</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看作是王道治世的两大根基。</a:t>
            </a:r>
            <a:endParaRPr lang="zh-CN" altLang="zh-CN" sz="1050" kern="100">
              <a:latin typeface="宋体" panose="02010600030101010101" pitchFamily="2" charset="-122"/>
              <a:cs typeface="Courier New" panose="02070309020205020404"/>
            </a:endParaRPr>
          </a:p>
          <a:p>
            <a:pPr>
              <a:lnSpc>
                <a:spcPct val="130000"/>
              </a:lnSpc>
            </a:pPr>
            <a:r>
              <a:rPr lang="en-US" altLang="zh-CN" sz="2600" b="1" u="sng" kern="100">
                <a:solidFill>
                  <a:srgbClr val="C00000"/>
                </a:solidFill>
                <a:latin typeface="Times New Roman" panose="02020603050405020304"/>
                <a:ea typeface="黑体" panose="02010609060101010101" charset="-122"/>
                <a:cs typeface="Courier New" panose="02070309020205020404"/>
              </a:rPr>
              <a:t>[</a:t>
            </a:r>
            <a:r>
              <a:rPr lang="zh-CN" altLang="zh-CN" sz="2600" b="1" u="sng" kern="100">
                <a:solidFill>
                  <a:srgbClr val="C00000"/>
                </a:solidFill>
                <a:latin typeface="Times New Roman" panose="02020603050405020304"/>
                <a:ea typeface="黑体" panose="02010609060101010101" charset="-122"/>
                <a:cs typeface="Times New Roman" panose="02020603050405020304"/>
              </a:rPr>
              <a:t>比对分析</a:t>
            </a:r>
            <a:r>
              <a:rPr lang="en-US" altLang="zh-CN" sz="2600" b="1" u="sng" kern="100" smtClean="0">
                <a:solidFill>
                  <a:srgbClr val="C00000"/>
                </a:solidFill>
                <a:latin typeface="Times New Roman" panose="02020603050405020304"/>
                <a:ea typeface="黑体" panose="02010609060101010101" charset="-122"/>
                <a:cs typeface="Courier New" panose="02070309020205020404"/>
              </a:rPr>
              <a:t>]</a:t>
            </a:r>
            <a:r>
              <a:rPr lang="en-US" altLang="zh-CN" sz="2600" kern="100" smtClean="0">
                <a:latin typeface="Times New Roman" panose="02020603050405020304"/>
                <a:ea typeface="微软雅黑" panose="020b0503020204020204" pitchFamily="34" charset="-122"/>
                <a:cs typeface="Courier New" panose="02070309020205020404"/>
              </a:rPr>
              <a:t>__</a:t>
            </a:r>
            <a:r>
              <a:rPr lang="en-US" altLang="zh-CN" sz="2600" kern="100" smtClean="0">
                <a:latin typeface="Times New Roman" panose="02020603050405020304"/>
                <a:ea typeface="微软雅黑" panose="020b0503020204020204" pitchFamily="34" charset="-122"/>
                <a:cs typeface="Courier New" panose="02070309020205020404"/>
                <a:sym typeface="Times New Roman" panose="02020603050405020304"/>
              </a:rPr>
              <a:t>_____</a:t>
            </a:r>
            <a:r>
              <a:rPr lang="en-US" altLang="zh-CN" sz="2600" kern="100">
                <a:latin typeface="Times New Roman" panose="02020603050405020304"/>
                <a:ea typeface="微软雅黑" panose="020b0503020204020204" pitchFamily="34" charset="-122"/>
                <a:cs typeface="Courier New" panose="02070309020205020404"/>
                <a:sym typeface="Times New Roman" panose="02020603050405020304"/>
              </a:rPr>
              <a:t>_</a:t>
            </a:r>
            <a:r>
              <a:rPr lang="en-US" altLang="zh-CN" sz="2600" kern="100" smtClean="0">
                <a:latin typeface="Times New Roman" panose="02020603050405020304"/>
                <a:ea typeface="微软雅黑" panose="020b0503020204020204" pitchFamily="34" charset="-122"/>
                <a:cs typeface="Courier New" panose="02070309020205020404"/>
                <a:sym typeface="Times New Roman" panose="02020603050405020304"/>
              </a:rPr>
              <a:t>__________________________________________________</a:t>
            </a:r>
            <a:endParaRPr lang="en-US" altLang="zh-CN" sz="2600" kern="100" smtClean="0">
              <a:latin typeface="Times New Roman" panose="02020603050405020304"/>
              <a:ea typeface="微软雅黑" panose="020b0503020204020204" pitchFamily="34" charset="-122"/>
              <a:cs typeface="Courier New" panose="02070309020205020404"/>
              <a:sym typeface="Times New Roman" panose="02020603050405020304"/>
            </a:endParaRPr>
          </a:p>
          <a:p>
            <a:pPr>
              <a:lnSpc>
                <a:spcPct val="130000"/>
              </a:lnSpc>
            </a:pPr>
            <a:r>
              <a:rPr lang="en-US" altLang="zh-CN" sz="2600" kern="100" smtClean="0">
                <a:latin typeface="Times New Roman" panose="02020603050405020304"/>
                <a:ea typeface="微软雅黑" panose="020b0503020204020204" pitchFamily="34" charset="-122"/>
                <a:cs typeface="Courier New" panose="02070309020205020404"/>
                <a:sym typeface="Times New Roman" panose="02020603050405020304"/>
              </a:rPr>
              <a:t>___________________________________________________________________________________________________________________________________________________________</a:t>
            </a:r>
            <a:r>
              <a:rPr lang="en-US" altLang="zh-CN" sz="2600" kern="100">
                <a:latin typeface="Times New Roman" panose="02020603050405020304"/>
                <a:ea typeface="微软雅黑" panose="020b0503020204020204" pitchFamily="34" charset="-122"/>
                <a:cs typeface="Courier New" panose="02070309020205020404"/>
                <a:sym typeface="Times New Roman" panose="02020603050405020304"/>
              </a:rPr>
              <a:t>_</a:t>
            </a:r>
            <a:r>
              <a:rPr lang="en-US" altLang="zh-CN" sz="2600" kern="100" smtClean="0">
                <a:latin typeface="Times New Roman" panose="02020603050405020304"/>
                <a:ea typeface="微软雅黑" panose="020b0503020204020204" pitchFamily="34" charset="-122"/>
                <a:cs typeface="Courier New" panose="02070309020205020404"/>
                <a:sym typeface="Times New Roman" panose="02020603050405020304"/>
              </a:rPr>
              <a:t>________________________________________________</a:t>
            </a:r>
            <a:endParaRPr lang="zh-CN" altLang="zh-CN" sz="2600" kern="100">
              <a:effectLst/>
              <a:latin typeface="Times New Roman" panose="02020603050405020304"/>
              <a:ea typeface="微软雅黑" panose="020b0503020204020204" pitchFamily="34" charset="-122"/>
              <a:cs typeface="Courier New" panose="02070309020205020404"/>
              <a:sym typeface="Times New Roman" panose="02020603050405020304"/>
            </a:endParaRPr>
          </a:p>
        </p:txBody>
      </p:sp>
      <p:sp>
        <p:nvSpPr>
          <p:cNvPr id="2" name="矩形 1" title=""/>
          <p:cNvSpPr/>
          <p:nvPr/>
        </p:nvSpPr>
        <p:spPr>
          <a:xfrm>
            <a:off x="615056" y="4136392"/>
            <a:ext cx="11190913" cy="2172903"/>
          </a:xfrm>
          <a:prstGeom prst="rect">
            <a:avLst/>
          </a:prstGeom>
        </p:spPr>
        <p:txBody>
          <a:bodyPr>
            <a:spAutoFit/>
          </a:bodyPr>
          <a:lstStyle/>
          <a:p>
            <a:pPr>
              <a:lnSpc>
                <a:spcPct val="130000"/>
              </a:lnSpc>
            </a:pPr>
            <a:r>
              <a:rPr lang="en-US" altLang="zh-CN" sz="2600" kern="100" smtClean="0">
                <a:solidFill>
                  <a:srgbClr val="0000FF"/>
                </a:solidFill>
                <a:latin typeface="Times New Roman" panose="02020603050405020304"/>
                <a:ea typeface="微软雅黑" panose="020b0503020204020204" pitchFamily="34" charset="-122"/>
                <a:cs typeface="Times New Roman" panose="02020603050405020304"/>
                <a:sym typeface="Times New Roman" panose="02020603050405020304"/>
              </a:rPr>
              <a:t>		</a:t>
            </a:r>
            <a:r>
              <a:rPr lang="zh-CN" altLang="zh-CN" sz="2600" kern="100" smtClean="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概念</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混淆，选项把孔子观点和孟子观点混为一谈了，原文说的是</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在孔子看来，</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人之大端</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有三：养生、送死和事鬼神。孟子亦……把‘养生’与‘丧死’看作是王道治世的两大根基”。可见，是孔子认为“养生”和“送死”都是“人之大端”，孟子把它们看作是王道治世的两大根基。</a:t>
            </a:r>
            <a:endParaRPr lang="zh-CN" altLang="zh-CN" sz="2600" kern="100">
              <a:solidFill>
                <a:srgbClr val="C00000"/>
              </a:solidFill>
              <a:latin typeface="Times New Roman" panose="02020603050405020304"/>
              <a:ea typeface="微软雅黑" panose="020b0503020204020204" pitchFamily="34" charset="-122"/>
              <a:cs typeface="Courier New" panose="02070309020205020404"/>
              <a:sym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a:xfrm>
            <a:off x="611575" y="2289245"/>
            <a:ext cx="10969200" cy="705600"/>
          </a:xfrm>
        </p:spPr>
        <p:txBody>
          <a:bodyPr/>
          <a:lstStyle/>
          <a:p>
            <a:pPr algn="ctr"/>
            <a:r>
              <a:rPr lang="zh-CN" altLang="en-US">
                <a:solidFill>
                  <a:srgbClr val="0000FF"/>
                </a:solidFill>
              </a:rPr>
              <a:t>三、考点解读：推理</a:t>
            </a:r>
            <a:endParaRPr lang="zh-CN" altLang="en-US">
              <a:solidFill>
                <a:srgbClr val="0000FF"/>
              </a:solidFill>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785" y="817872"/>
            <a:ext cx="11516625" cy="4892675"/>
          </a:xfrm>
          <a:prstGeom prst="rect">
            <a:avLst/>
          </a:prstGeom>
          <a:noFill/>
        </p:spPr>
        <p:txBody>
          <a:bodyPr wrap="square" rtlCol="0">
            <a:spAutoFit/>
          </a:bodyPr>
          <a:lstStyle/>
          <a:p>
            <a:pPr indent="662940">
              <a:lnSpc>
                <a:spcPct val="150000"/>
              </a:lnSpc>
            </a:pPr>
            <a:r>
              <a:rPr lang="zh-CN" altLang="zh-CN" sz="2600" b="1" kern="100">
                <a:latin typeface="Times New Roman" panose="02020603050405020304"/>
                <a:ea typeface="黑体" panose="02010609060101010101" charset="-122"/>
                <a:cs typeface="Times New Roman" panose="02020603050405020304"/>
              </a:rPr>
              <a:t>（一）推理定义、类型</a:t>
            </a:r>
            <a:endParaRPr lang="zh-CN" altLang="zh-CN" sz="1050" b="1" kern="100">
              <a:latin typeface="宋体" panose="02010600030101010101" pitchFamily="2" charset="-122"/>
              <a:cs typeface="Courier New" panose="02070309020205020404"/>
            </a:endParaRPr>
          </a:p>
          <a:p>
            <a:pPr indent="660400" algn="just">
              <a:lnSpc>
                <a:spcPct val="150000"/>
              </a:lnSpc>
              <a:spcAft>
                <a:spcPct val="0"/>
              </a:spcAft>
            </a:pPr>
            <a:r>
              <a:rPr lang="zh-CN" altLang="zh-CN" sz="2600" kern="100">
                <a:latin typeface="楷体" panose="02010609060101010101" charset="-122"/>
                <a:ea typeface="楷体" panose="02010609060101010101" charset="-122"/>
                <a:cs typeface="楷体" panose="02010609060101010101" charset="-122"/>
              </a:rPr>
              <a:t>推理，是由一个或几个已知的判断</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前提</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推出新判断</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结论</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的过程。按推理前提数量划分，有直接推理、间接推理；按推理过程的思维方向划分，主要有演绎推理、归纳推理、类比推理等。这里简单介绍演绎推理、归纳推理、类比推理和因果推理四种形式。</a:t>
            </a:r>
            <a:endParaRPr lang="zh-CN" altLang="zh-CN" sz="1050" kern="100">
              <a:latin typeface="楷体" panose="02010609060101010101" charset="-122"/>
              <a:ea typeface="楷体" panose="02010609060101010101" charset="-122"/>
              <a:cs typeface="楷体" panose="02010609060101010101" charset="-122"/>
            </a:endParaRPr>
          </a:p>
          <a:p>
            <a:pPr indent="660400" algn="just">
              <a:lnSpc>
                <a:spcPct val="150000"/>
              </a:lnSpc>
              <a:spcAft>
                <a:spcPct val="0"/>
              </a:spcAft>
            </a:pPr>
            <a:r>
              <a:rPr lang="en-US"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演绎推理。</a:t>
            </a:r>
            <a:r>
              <a:rPr lang="zh-CN" altLang="zh-CN" sz="2600" kern="100">
                <a:latin typeface="楷体" panose="02010609060101010101" charset="-122"/>
                <a:ea typeface="楷体" panose="02010609060101010101" charset="-122"/>
                <a:cs typeface="楷体" panose="02010609060101010101" charset="-122"/>
              </a:rPr>
              <a:t>就是以一般性事理或普遍性结论为前提，通过推导即</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演绎</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，得出具体陈述或个别结论的过程。这是由一般到个别的认识方法。</a:t>
            </a:r>
            <a:r>
              <a:rPr lang="zh-CN" altLang="zh-CN" sz="2600" kern="100">
                <a:latin typeface="宋体" panose="02010600030101010101" pitchFamily="2" charset="-122"/>
                <a:ea typeface="宋体" panose="02010600030101010101" pitchFamily="2" charset="-122"/>
                <a:cs typeface="楷体" panose="02010609060101010101" charset="-122"/>
              </a:rPr>
              <a:t>演绎推理的核心可以归纳为三段：大前提、小前提、结论。</a:t>
            </a:r>
            <a:endParaRPr lang="zh-CN" altLang="zh-CN" sz="1050" kern="100">
              <a:effectLst/>
              <a:latin typeface="宋体" panose="02010600030101010101" pitchFamily="2" charset="-122"/>
              <a:ea typeface="宋体" panose="02010600030101010101" pitchFamily="2" charset="-122"/>
              <a:cs typeface="楷体" panose="02010609060101010101" charset="-122"/>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785" y="524502"/>
            <a:ext cx="11516625" cy="5846445"/>
          </a:xfrm>
          <a:prstGeom prst="rect">
            <a:avLst/>
          </a:prstGeom>
          <a:noFill/>
        </p:spPr>
        <p:txBody>
          <a:bodyPr wrap="square" rtlCol="0">
            <a:spAutoFit/>
          </a:bodyPr>
          <a:lstStyle/>
          <a:p>
            <a:pPr indent="660400" algn="just">
              <a:lnSpc>
                <a:spcPct val="120000"/>
              </a:lnSpc>
              <a:spcAft>
                <a:spcPct val="0"/>
              </a:spcAft>
            </a:pPr>
            <a:r>
              <a:rPr lang="zh-CN" altLang="zh-CN" sz="2600" kern="100">
                <a:latin typeface="Times New Roman" panose="02020603050405020304"/>
                <a:ea typeface="微软雅黑" panose="020b0503020204020204" pitchFamily="34" charset="-122"/>
                <a:cs typeface="Times New Roman" panose="02020603050405020304"/>
              </a:rPr>
              <a:t>例如，毛泽东《为人民服务》的这一段，</a:t>
            </a:r>
            <a:r>
              <a:rPr lang="zh-CN" altLang="zh-CN" sz="2600" kern="100">
                <a:latin typeface="宋体" panose="02010600030101010101" pitchFamily="2" charset="-122"/>
                <a:ea typeface="Times New Roman" panose="02020603050405020304"/>
                <a:cs typeface="Courier New" panose="02070309020205020404"/>
              </a:rPr>
              <a:t> </a:t>
            </a:r>
            <a:r>
              <a:rPr lang="zh-CN" altLang="zh-CN" sz="2600" kern="100">
                <a:latin typeface="Times New Roman" panose="02020603050405020304"/>
                <a:ea typeface="微软雅黑" panose="020b0503020204020204" pitchFamily="34" charset="-122"/>
                <a:cs typeface="Times New Roman" panose="02020603050405020304"/>
              </a:rPr>
              <a:t>就是典型的演绎推理。</a:t>
            </a:r>
            <a:endParaRPr lang="zh-CN" altLang="zh-CN" sz="1050" kern="100">
              <a:latin typeface="宋体" panose="02010600030101010101" pitchFamily="2" charset="-122"/>
              <a:cs typeface="Courier New" panose="02070309020205020404"/>
            </a:endParaRPr>
          </a:p>
          <a:p>
            <a:pPr indent="662940" algn="just">
              <a:lnSpc>
                <a:spcPct val="120000"/>
              </a:lnSpc>
              <a:spcAft>
                <a:spcPct val="0"/>
              </a:spcAft>
            </a:pPr>
            <a:r>
              <a:rPr lang="zh-CN" altLang="zh-CN" sz="2600" b="1" kern="100">
                <a:latin typeface="楷体" panose="02010609060101010101" charset="-122"/>
                <a:ea typeface="楷体" panose="02010609060101010101" charset="-122"/>
                <a:cs typeface="楷体" panose="02010609060101010101" charset="-122"/>
              </a:rPr>
              <a:t>人总是要死的，但死的意义有不同。中国古时候有个文学家叫作司马迁的说过：</a:t>
            </a:r>
            <a:r>
              <a:rPr lang="en-US" altLang="zh-CN" sz="2600" kern="100">
                <a:latin typeface="楷体" panose="02010609060101010101" charset="-122"/>
                <a:ea typeface="楷体" panose="02010609060101010101" charset="-122"/>
                <a:cs typeface="楷体" panose="02010609060101010101" charset="-122"/>
              </a:rPr>
              <a:t>“</a:t>
            </a:r>
            <a:r>
              <a:rPr lang="zh-CN" altLang="zh-CN" sz="2600" b="1" kern="100">
                <a:latin typeface="楷体" panose="02010609060101010101" charset="-122"/>
                <a:ea typeface="楷体" panose="02010609060101010101" charset="-122"/>
                <a:cs typeface="楷体" panose="02010609060101010101" charset="-122"/>
              </a:rPr>
              <a:t>人固有一死，或重于泰山，或轻于鸿毛。</a:t>
            </a:r>
            <a:r>
              <a:rPr lang="en-US" altLang="zh-CN" sz="2600" kern="100">
                <a:latin typeface="楷体" panose="02010609060101010101" charset="-122"/>
                <a:ea typeface="楷体" panose="02010609060101010101" charset="-122"/>
                <a:cs typeface="楷体" panose="02010609060101010101" charset="-122"/>
              </a:rPr>
              <a:t>”</a:t>
            </a:r>
            <a:r>
              <a:rPr lang="zh-CN" altLang="zh-CN" sz="2600" b="1" kern="100">
                <a:latin typeface="楷体" panose="02010609060101010101" charset="-122"/>
                <a:ea typeface="楷体" panose="02010609060101010101" charset="-122"/>
                <a:cs typeface="楷体" panose="02010609060101010101" charset="-122"/>
              </a:rPr>
              <a:t>为人民利益而死的，就比泰山还重；替法西斯卖力，替剥削人民和压迫人民的人去死，就比鸿毛还轻。张思德同志是为人民利益而死的，他的死是比泰山还要重的。</a:t>
            </a:r>
            <a:endParaRPr lang="zh-CN" altLang="zh-CN" sz="1050" kern="100">
              <a:latin typeface="楷体" panose="02010609060101010101" charset="-122"/>
              <a:ea typeface="楷体" panose="02010609060101010101" charset="-122"/>
              <a:cs typeface="楷体" panose="02010609060101010101" charset="-122"/>
            </a:endParaRPr>
          </a:p>
          <a:p>
            <a:pPr indent="660400" algn="just">
              <a:lnSpc>
                <a:spcPct val="120000"/>
              </a:lnSpc>
              <a:spcAft>
                <a:spcPct val="0"/>
              </a:spcAft>
            </a:pPr>
            <a:r>
              <a:rPr lang="zh-CN" altLang="zh-CN" sz="2600" kern="100">
                <a:latin typeface="Times New Roman" panose="02020603050405020304"/>
                <a:ea typeface="微软雅黑" panose="020b0503020204020204" pitchFamily="34" charset="-122"/>
                <a:cs typeface="Times New Roman" panose="02020603050405020304"/>
              </a:rPr>
              <a:t>这个推理过程归纳为三段：</a:t>
            </a:r>
            <a:endParaRPr lang="zh-CN" altLang="zh-CN" sz="1050" kern="100">
              <a:latin typeface="宋体" panose="02010600030101010101" pitchFamily="2" charset="-122"/>
              <a:cs typeface="Courier New" panose="02070309020205020404"/>
            </a:endParaRPr>
          </a:p>
          <a:p>
            <a:pPr indent="660400" algn="just">
              <a:lnSpc>
                <a:spcPct val="120000"/>
              </a:lnSpc>
              <a:spcAft>
                <a:spcPct val="0"/>
              </a:spcAft>
            </a:pPr>
            <a:r>
              <a:rPr lang="zh-CN" altLang="zh-CN" sz="2600" kern="100">
                <a:latin typeface="楷体" panose="02010609060101010101" charset="-122"/>
                <a:ea typeface="楷体" panose="02010609060101010101" charset="-122"/>
                <a:cs typeface="宋体" panose="02010600030101010101" pitchFamily="2" charset="-122"/>
              </a:rPr>
              <a:t>为人民利益而死的，就比泰山还重。</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大前提，这是普遍性结论</a:t>
            </a:r>
            <a:r>
              <a:rPr lang="en-US" altLang="zh-CN" sz="2600" kern="100">
                <a:latin typeface="宋体" panose="02010600030101010101" pitchFamily="2" charset="-122"/>
                <a:ea typeface="宋体" panose="02010600030101010101" pitchFamily="2" charset="-122"/>
                <a:cs typeface="宋体" panose="02010600030101010101" pitchFamily="2" charset="-122"/>
              </a:rPr>
              <a:t>)</a:t>
            </a:r>
            <a:endParaRPr lang="zh-CN" altLang="zh-CN" sz="1050" kern="100">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spcAft>
                <a:spcPct val="0"/>
              </a:spcAft>
            </a:pPr>
            <a:r>
              <a:rPr lang="zh-CN" altLang="zh-CN" sz="2600" kern="100">
                <a:latin typeface="楷体" panose="02010609060101010101" charset="-122"/>
                <a:ea typeface="楷体" panose="02010609060101010101" charset="-122"/>
                <a:cs typeface="宋体" panose="02010600030101010101" pitchFamily="2" charset="-122"/>
              </a:rPr>
              <a:t>张思德同志是为人民利益而死的。</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小前提，这是客观事实</a:t>
            </a:r>
            <a:r>
              <a:rPr lang="en-US" altLang="zh-CN" sz="2600" kern="100">
                <a:latin typeface="宋体" panose="02010600030101010101" pitchFamily="2" charset="-122"/>
                <a:ea typeface="宋体" panose="02010600030101010101" pitchFamily="2" charset="-122"/>
                <a:cs typeface="宋体" panose="02010600030101010101" pitchFamily="2" charset="-122"/>
              </a:rPr>
              <a:t>)</a:t>
            </a:r>
            <a:endParaRPr lang="zh-CN" altLang="zh-CN" sz="1050" kern="100">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spcAft>
                <a:spcPct val="0"/>
              </a:spcAft>
            </a:pPr>
            <a:r>
              <a:rPr lang="zh-CN" altLang="zh-CN" sz="2600" kern="100">
                <a:latin typeface="楷体" panose="02010609060101010101" charset="-122"/>
                <a:ea typeface="楷体" panose="02010609060101010101" charset="-122"/>
                <a:cs typeface="宋体" panose="02010600030101010101" pitchFamily="2" charset="-122"/>
              </a:rPr>
              <a:t>他的死是比泰山还要重的。</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由已知推导出个别结论</a:t>
            </a:r>
            <a:r>
              <a:rPr lang="en-US" altLang="zh-CN" sz="2600" kern="100">
                <a:latin typeface="宋体" panose="02010600030101010101" pitchFamily="2" charset="-122"/>
                <a:ea typeface="宋体" panose="02010600030101010101" pitchFamily="2" charset="-122"/>
                <a:cs typeface="宋体" panose="02010600030101010101" pitchFamily="2" charset="-122"/>
              </a:rPr>
              <a:t>)</a:t>
            </a:r>
            <a:endParaRPr lang="zh-CN" altLang="zh-CN" sz="1050" kern="100">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spcAft>
                <a:spcPct val="0"/>
              </a:spcAft>
            </a:pPr>
            <a:r>
              <a:rPr lang="zh-CN" altLang="zh-CN" sz="2600" kern="100">
                <a:latin typeface="Times New Roman" panose="02020603050405020304"/>
                <a:ea typeface="微软雅黑" panose="020b0503020204020204" pitchFamily="34" charset="-122"/>
                <a:cs typeface="Times New Roman" panose="02020603050405020304"/>
              </a:rPr>
              <a:t>上例是演绎推理中最常见的</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三段论</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式推理，是由两个前提和一个结论组成的。</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三段论</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的变式，有的省略大前提，有的省略小前提。如果不能正确运用</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三段论</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，就会犯常说的</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不合逻辑</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的语病。</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文本框 2" title=""/>
          <p:cNvSpPr txBox="1"/>
          <p:nvPr/>
        </p:nvSpPr>
        <p:spPr>
          <a:xfrm>
            <a:off x="280221" y="969957"/>
            <a:ext cx="11631791" cy="4569460"/>
          </a:xfrm>
          <a:prstGeom prst="rect">
            <a:avLst/>
          </a:prstGeom>
          <a:noFill/>
        </p:spPr>
        <p:txBody>
          <a:bodyPr wrap="square" rtlCol="0">
            <a:spAutoFit/>
          </a:bodyPr>
          <a:lstStyle/>
          <a:p>
            <a:pPr indent="660400">
              <a:lnSpc>
                <a:spcPct val="140000"/>
              </a:lnSpc>
            </a:pPr>
            <a:r>
              <a:rPr lang="zh-CN" altLang="zh-CN" sz="2600" kern="100">
                <a:latin typeface="楷体" panose="02010609060101010101" charset="-122"/>
                <a:ea typeface="楷体" panose="02010609060101010101" charset="-122"/>
                <a:cs typeface="Times New Roman" panose="02020603050405020304"/>
              </a:rPr>
              <a:t>新教材选择性必修上第四单元学习了《逻辑的力量》，初步掌握了逻辑的基本知识。近年来，高考语文全国卷越来越重视对考生逻辑思维能力的考查。比如，论述类文本阅读题中对重要概念的理解和分析（如：</a:t>
            </a:r>
            <a:r>
              <a:rPr lang="en-US" altLang="zh-CN" sz="2600" kern="100">
                <a:latin typeface="楷体" panose="02010609060101010101" charset="-122"/>
                <a:ea typeface="楷体" panose="02010609060101010101" charset="-122"/>
                <a:cs typeface="Times New Roman" panose="02020603050405020304"/>
              </a:rPr>
              <a:t>2023</a:t>
            </a:r>
            <a:r>
              <a:rPr lang="zh-CN" altLang="en-US" sz="2600" kern="100">
                <a:latin typeface="楷体" panose="02010609060101010101" charset="-122"/>
                <a:ea typeface="楷体" panose="02010609060101010101" charset="-122"/>
                <a:cs typeface="Times New Roman" panose="02020603050405020304"/>
              </a:rPr>
              <a:t>年新高考</a:t>
            </a:r>
            <a:r>
              <a:rPr lang="en-US" altLang="zh-CN" sz="2600" kern="100">
                <a:latin typeface="楷体" panose="02010609060101010101" charset="-122"/>
                <a:ea typeface="楷体" panose="02010609060101010101" charset="-122"/>
                <a:cs typeface="Times New Roman" panose="02020603050405020304"/>
              </a:rPr>
              <a:t>1</a:t>
            </a:r>
            <a:r>
              <a:rPr lang="zh-CN" altLang="en-US" sz="2600" kern="100">
                <a:latin typeface="楷体" panose="02010609060101010101" charset="-122"/>
                <a:ea typeface="楷体" panose="02010609060101010101" charset="-122"/>
                <a:cs typeface="Times New Roman" panose="02020603050405020304"/>
              </a:rPr>
              <a:t>卷第</a:t>
            </a:r>
            <a:r>
              <a:rPr lang="en-US" altLang="zh-CN" sz="2600" kern="100">
                <a:latin typeface="楷体" panose="02010609060101010101" charset="-122"/>
                <a:ea typeface="楷体" panose="02010609060101010101" charset="-122"/>
                <a:cs typeface="Times New Roman" panose="02020603050405020304"/>
              </a:rPr>
              <a:t>4</a:t>
            </a:r>
            <a:r>
              <a:rPr lang="zh-CN" altLang="en-US" sz="2600" kern="100">
                <a:latin typeface="楷体" panose="02010609060101010101" charset="-122"/>
                <a:ea typeface="楷体" panose="02010609060101010101" charset="-122"/>
                <a:cs typeface="Times New Roman" panose="02020603050405020304"/>
              </a:rPr>
              <a:t>题：请简要说明文本中的西方媒体在报道时使用了哪些“竞争性真相”？解答此题，就要对</a:t>
            </a:r>
            <a:r>
              <a:rPr lang="en-US" altLang="zh-CN" sz="2600" kern="100">
                <a:latin typeface="楷体" panose="02010609060101010101" charset="-122"/>
                <a:ea typeface="楷体" panose="02010609060101010101" charset="-122"/>
                <a:cs typeface="Times New Roman" panose="02020603050405020304"/>
              </a:rPr>
              <a:t>“</a:t>
            </a:r>
            <a:r>
              <a:rPr lang="zh-CN" altLang="en-US" sz="2600" kern="100">
                <a:latin typeface="楷体" panose="02010609060101010101" charset="-122"/>
                <a:ea typeface="楷体" panose="02010609060101010101" charset="-122"/>
                <a:cs typeface="Times New Roman" panose="02020603050405020304"/>
              </a:rPr>
              <a:t>竞争性真相</a:t>
            </a:r>
            <a:r>
              <a:rPr lang="en-US" altLang="zh-CN" sz="2600" kern="100">
                <a:latin typeface="楷体" panose="02010609060101010101" charset="-122"/>
                <a:ea typeface="楷体" panose="02010609060101010101" charset="-122"/>
                <a:cs typeface="Times New Roman" panose="02020603050405020304"/>
              </a:rPr>
              <a:t>”</a:t>
            </a:r>
            <a:r>
              <a:rPr lang="zh-CN" altLang="en-US" sz="2600" kern="100">
                <a:latin typeface="楷体" panose="02010609060101010101" charset="-122"/>
                <a:ea typeface="楷体" panose="02010609060101010101" charset="-122"/>
                <a:cs typeface="Times New Roman" panose="02020603050405020304"/>
              </a:rPr>
              <a:t>这个概念进行理解）</a:t>
            </a:r>
            <a:r>
              <a:rPr lang="zh-CN" altLang="zh-CN" sz="2600" kern="100">
                <a:latin typeface="楷体" panose="02010609060101010101" charset="-122"/>
                <a:ea typeface="楷体" panose="02010609060101010101" charset="-122"/>
                <a:cs typeface="Times New Roman" panose="02020603050405020304"/>
              </a:rPr>
              <a:t>、对论证特点的分析、根据原文内容进行合理推断等试题，作文题，语言表达题都需要思考关键词之间的逻辑关系。可以预见，未来高考还会继续加强对考生逻辑思维能力的考查，并且题型会越来越丰富。</a:t>
            </a:r>
            <a:endParaRPr lang="zh-CN" altLang="zh-CN" sz="1050" kern="100">
              <a:effectLst/>
              <a:latin typeface="楷体" panose="02010609060101010101" charset="-122"/>
              <a:ea typeface="楷体" panose="02010609060101010101" charset="-122"/>
              <a:cs typeface="Courier New" panose="02070309020205020404"/>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785" y="676902"/>
            <a:ext cx="11516625" cy="4292600"/>
          </a:xfrm>
          <a:prstGeom prst="rect">
            <a:avLst/>
          </a:prstGeom>
          <a:noFill/>
        </p:spPr>
        <p:txBody>
          <a:bodyPr wrap="square" rtlCol="0">
            <a:spAutoFit/>
          </a:bodyPr>
          <a:lstStyle/>
          <a:p>
            <a:pPr indent="660400" algn="just">
              <a:lnSpc>
                <a:spcPct val="150000"/>
              </a:lnSpc>
              <a:spcAft>
                <a:spcPct val="0"/>
              </a:spcAft>
            </a:pPr>
            <a:r>
              <a:rPr lang="en-US"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2600" b="1" kern="1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归纳推理。</a:t>
            </a:r>
            <a:r>
              <a:rPr lang="zh-CN" altLang="zh-CN" sz="2600" kern="100">
                <a:latin typeface="楷体" panose="02010609060101010101" charset="-122"/>
                <a:ea typeface="楷体" panose="02010609060101010101" charset="-122"/>
                <a:cs typeface="楷体" panose="02010609060101010101" charset="-122"/>
              </a:rPr>
              <a:t>就是从个别性知识推出一般性结论的推理，是从个别事实中概括出一般的原理。关键词是“概括”。归纳和演绎是方向相反的两种逻辑过程，但两者又是互相依赖互相促进的。归纳是演绎的基础，演绎又是另一个归纳的前提。</a:t>
            </a:r>
            <a:r>
              <a:rPr lang="zh-CN" altLang="zh-CN" sz="2600" kern="100">
                <a:latin typeface="Times New Roman" panose="02020603050405020304"/>
                <a:ea typeface="微软雅黑" panose="020b0503020204020204" pitchFamily="34" charset="-122"/>
                <a:cs typeface="Times New Roman" panose="02020603050405020304"/>
              </a:rPr>
              <a:t>如：</a:t>
            </a:r>
            <a:endParaRPr lang="zh-CN" altLang="zh-CN" sz="2600" kern="100">
              <a:latin typeface="Times New Roman" panose="02020603050405020304"/>
              <a:ea typeface="微软雅黑" panose="020b0503020204020204" pitchFamily="34" charset="-122"/>
              <a:cs typeface="Times New Roman" panose="02020603050405020304"/>
            </a:endParaRPr>
          </a:p>
          <a:p>
            <a:pPr indent="660400" algn="just">
              <a:lnSpc>
                <a:spcPct val="150000"/>
              </a:lnSpc>
              <a:spcAft>
                <a:spcPct val="0"/>
              </a:spcAft>
            </a:pPr>
            <a:r>
              <a:rPr lang="zh-CN" altLang="zh-CN" sz="2600" b="1" kern="100">
                <a:latin typeface="楷体" panose="02010609060101010101" charset="-122"/>
                <a:ea typeface="楷体" panose="02010609060101010101" charset="-122"/>
                <a:cs typeface="Times New Roman" panose="02020603050405020304"/>
              </a:rPr>
              <a:t>在奴隶社会里文学艺术有阶级性；在封建社会里文学艺术有阶级性；在资本主义社会里文学艺术有阶级性；在社会主义社会里文学艺术有阶级性：所以，在阶级社会里，文学艺术是有阶级性的。</a:t>
            </a:r>
            <a:endParaRPr lang="zh-CN" altLang="zh-CN" sz="1050" kern="100">
              <a:effectLst/>
              <a:latin typeface="楷体" panose="02010609060101010101" charset="-122"/>
              <a:ea typeface="楷体" panose="02010609060101010101" charset="-122"/>
              <a:cs typeface="Courier New" panose="02070309020205020404"/>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785" y="524502"/>
            <a:ext cx="11516625" cy="5846445"/>
          </a:xfrm>
          <a:prstGeom prst="rect">
            <a:avLst/>
          </a:prstGeom>
          <a:noFill/>
        </p:spPr>
        <p:txBody>
          <a:bodyPr wrap="square" rtlCol="0">
            <a:spAutoFit/>
          </a:bodyPr>
          <a:lstStyle/>
          <a:p>
            <a:pPr indent="660400" algn="just">
              <a:lnSpc>
                <a:spcPct val="120000"/>
              </a:lnSpc>
              <a:spcAft>
                <a:spcPct val="0"/>
              </a:spcAft>
            </a:pPr>
            <a:r>
              <a:rPr lang="en-US" altLang="zh-CN" sz="2600" b="1" kern="100">
                <a:solidFill>
                  <a:srgbClr val="0000FF"/>
                </a:solidFill>
                <a:latin typeface="Times New Roman" panose="02020603050405020304"/>
                <a:ea typeface="微软雅黑" panose="020b0503020204020204" pitchFamily="34" charset="-122"/>
                <a:cs typeface="Courier New" panose="02070309020205020404"/>
              </a:rPr>
              <a:t>3.</a:t>
            </a:r>
            <a:r>
              <a:rPr lang="zh-CN" altLang="zh-CN" sz="2600" b="1" kern="100">
                <a:solidFill>
                  <a:srgbClr val="0000FF"/>
                </a:solidFill>
                <a:latin typeface="Times New Roman" panose="02020603050405020304"/>
                <a:ea typeface="微软雅黑" panose="020b0503020204020204" pitchFamily="34" charset="-122"/>
                <a:cs typeface="Times New Roman" panose="02020603050405020304"/>
              </a:rPr>
              <a:t>类比推理。</a:t>
            </a:r>
            <a:r>
              <a:rPr lang="zh-CN" altLang="zh-CN" sz="2600" b="1" kern="100">
                <a:solidFill>
                  <a:schemeClr val="tx1"/>
                </a:solidFill>
                <a:latin typeface="楷体" panose="02010609060101010101" charset="-122"/>
                <a:ea typeface="楷体" panose="02010609060101010101" charset="-122"/>
                <a:cs typeface="楷体" panose="02010609060101010101" charset="-122"/>
              </a:rPr>
              <a:t>类比推理</a:t>
            </a:r>
            <a:r>
              <a:rPr lang="zh-CN" altLang="zh-CN" sz="2600" kern="100">
                <a:solidFill>
                  <a:schemeClr val="tx1"/>
                </a:solidFill>
                <a:latin typeface="楷体" panose="02010609060101010101" charset="-122"/>
                <a:ea typeface="楷体" panose="02010609060101010101" charset="-122"/>
                <a:cs typeface="楷体" panose="02010609060101010101" charset="-122"/>
              </a:rPr>
              <a:t>亦称</a:t>
            </a:r>
            <a:r>
              <a:rPr lang="en-US" altLang="zh-CN" sz="2600" kern="100">
                <a:solidFill>
                  <a:schemeClr val="tx1"/>
                </a:solidFill>
                <a:latin typeface="楷体" panose="02010609060101010101" charset="-122"/>
                <a:ea typeface="楷体" panose="02010609060101010101" charset="-122"/>
                <a:cs typeface="楷体" panose="02010609060101010101" charset="-122"/>
              </a:rPr>
              <a:t>“</a:t>
            </a:r>
            <a:r>
              <a:rPr lang="zh-CN" altLang="zh-CN" sz="2600" kern="100">
                <a:solidFill>
                  <a:schemeClr val="tx1"/>
                </a:solidFill>
                <a:latin typeface="楷体" panose="02010609060101010101" charset="-122"/>
                <a:ea typeface="楷体" panose="02010609060101010101" charset="-122"/>
                <a:cs typeface="楷体" panose="02010609060101010101" charset="-122"/>
              </a:rPr>
              <a:t>类推</a:t>
            </a:r>
            <a:r>
              <a:rPr lang="en-US" altLang="zh-CN" sz="2600" kern="100">
                <a:solidFill>
                  <a:schemeClr val="tx1"/>
                </a:solidFill>
                <a:latin typeface="楷体" panose="02010609060101010101" charset="-122"/>
                <a:ea typeface="楷体" panose="02010609060101010101" charset="-122"/>
                <a:cs typeface="楷体" panose="02010609060101010101" charset="-122"/>
              </a:rPr>
              <a:t>” “</a:t>
            </a:r>
            <a:r>
              <a:rPr lang="zh-CN" altLang="zh-CN" sz="2600" kern="100">
                <a:solidFill>
                  <a:schemeClr val="tx1"/>
                </a:solidFill>
                <a:latin typeface="楷体" panose="02010609060101010101" charset="-122"/>
                <a:ea typeface="楷体" panose="02010609060101010101" charset="-122"/>
                <a:cs typeface="楷体" panose="02010609060101010101" charset="-122"/>
              </a:rPr>
              <a:t>类比</a:t>
            </a:r>
            <a:r>
              <a:rPr lang="en-US" altLang="zh-CN" sz="2600" kern="100">
                <a:solidFill>
                  <a:schemeClr val="tx1"/>
                </a:solidFill>
                <a:latin typeface="楷体" panose="02010609060101010101" charset="-122"/>
                <a:ea typeface="楷体" panose="02010609060101010101" charset="-122"/>
                <a:cs typeface="楷体" panose="02010609060101010101" charset="-122"/>
              </a:rPr>
              <a:t>”</a:t>
            </a:r>
            <a:r>
              <a:rPr lang="zh-CN" altLang="zh-CN" sz="2600" kern="100">
                <a:solidFill>
                  <a:schemeClr val="tx1"/>
                </a:solidFill>
                <a:latin typeface="楷体" panose="02010609060101010101" charset="-122"/>
                <a:ea typeface="楷体" panose="02010609060101010101" charset="-122"/>
                <a:cs typeface="楷体" panose="02010609060101010101" charset="-122"/>
              </a:rPr>
              <a:t>。它是根据两个或两类事物在某些属性上相同或相似，通过比较而推断出它们在其他属性</a:t>
            </a:r>
            <a:r>
              <a:rPr lang="en-US" altLang="zh-CN" sz="2600" kern="100">
                <a:solidFill>
                  <a:schemeClr val="tx1"/>
                </a:solidFill>
                <a:latin typeface="楷体" panose="02010609060101010101" charset="-122"/>
                <a:ea typeface="楷体" panose="02010609060101010101" charset="-122"/>
                <a:cs typeface="楷体" panose="02010609060101010101" charset="-122"/>
              </a:rPr>
              <a:t>(</a:t>
            </a:r>
            <a:r>
              <a:rPr lang="zh-CN" altLang="zh-CN" sz="2600" kern="100">
                <a:solidFill>
                  <a:schemeClr val="tx1"/>
                </a:solidFill>
                <a:latin typeface="楷体" panose="02010609060101010101" charset="-122"/>
                <a:ea typeface="楷体" panose="02010609060101010101" charset="-122"/>
                <a:cs typeface="楷体" panose="02010609060101010101" charset="-122"/>
              </a:rPr>
              <a:t>这一属性已为类比的一个对象所具有，另一个类比的对象那里尚未发现</a:t>
            </a:r>
            <a:r>
              <a:rPr lang="en-US" altLang="zh-CN" sz="2600" kern="100">
                <a:solidFill>
                  <a:schemeClr val="tx1"/>
                </a:solidFill>
                <a:latin typeface="楷体" panose="02010609060101010101" charset="-122"/>
                <a:ea typeface="楷体" panose="02010609060101010101" charset="-122"/>
                <a:cs typeface="楷体" panose="02010609060101010101" charset="-122"/>
              </a:rPr>
              <a:t>)</a:t>
            </a:r>
            <a:r>
              <a:rPr lang="zh-CN" altLang="zh-CN" sz="2600" kern="100">
                <a:solidFill>
                  <a:schemeClr val="tx1"/>
                </a:solidFill>
                <a:latin typeface="楷体" panose="02010609060101010101" charset="-122"/>
                <a:ea typeface="楷体" panose="02010609060101010101" charset="-122"/>
                <a:cs typeface="楷体" panose="02010609060101010101" charset="-122"/>
              </a:rPr>
              <a:t>上也相同的推理过程。</a:t>
            </a:r>
            <a:r>
              <a:rPr lang="zh-CN" altLang="zh-CN" sz="2600" kern="100">
                <a:latin typeface="Times New Roman" panose="02020603050405020304"/>
                <a:ea typeface="微软雅黑" panose="020b0503020204020204" pitchFamily="34" charset="-122"/>
                <a:cs typeface="Times New Roman" panose="02020603050405020304"/>
              </a:rPr>
              <a:t>它的逻辑模式可以表述为：</a:t>
            </a:r>
            <a:endParaRPr lang="zh-CN" altLang="zh-CN" sz="1050" kern="100">
              <a:latin typeface="宋体" panose="02010600030101010101" pitchFamily="2" charset="-122"/>
              <a:cs typeface="Courier New" panose="02070309020205020404"/>
            </a:endParaRPr>
          </a:p>
          <a:p>
            <a:pPr indent="660400" algn="just">
              <a:lnSpc>
                <a:spcPct val="120000"/>
              </a:lnSpc>
              <a:spcAft>
                <a:spcPct val="0"/>
              </a:spcAft>
            </a:pPr>
            <a:r>
              <a:rPr lang="en-US" altLang="zh-CN" sz="2600" kern="100">
                <a:latin typeface="宋体" panose="02010600030101010101" pitchFamily="2" charset="-122"/>
                <a:ea typeface="宋体" panose="02010600030101010101" pitchFamily="2" charset="-122"/>
                <a:cs typeface="宋体" panose="02010600030101010101" pitchFamily="2" charset="-122"/>
              </a:rPr>
              <a:t>①A</a:t>
            </a:r>
            <a:r>
              <a:rPr lang="zh-CN" altLang="zh-CN" sz="2600" kern="100">
                <a:latin typeface="宋体" panose="02010600030101010101" pitchFamily="2" charset="-122"/>
                <a:ea typeface="宋体" panose="02010600030101010101" pitchFamily="2" charset="-122"/>
                <a:cs typeface="宋体" panose="02010600030101010101" pitchFamily="2" charset="-122"/>
              </a:rPr>
              <a:t>事物具有甲乙丙等属性，</a:t>
            </a:r>
            <a:r>
              <a:rPr lang="en-US" altLang="zh-CN" sz="2600" kern="100">
                <a:latin typeface="宋体" panose="02010600030101010101" pitchFamily="2" charset="-122"/>
                <a:ea typeface="宋体" panose="02010600030101010101" pitchFamily="2" charset="-122"/>
                <a:cs typeface="宋体" panose="02010600030101010101" pitchFamily="2" charset="-122"/>
              </a:rPr>
              <a:t>B</a:t>
            </a:r>
            <a:r>
              <a:rPr lang="zh-CN" altLang="zh-CN" sz="2600" kern="100">
                <a:latin typeface="宋体" panose="02010600030101010101" pitchFamily="2" charset="-122"/>
                <a:ea typeface="宋体" panose="02010600030101010101" pitchFamily="2" charset="-122"/>
                <a:cs typeface="宋体" panose="02010600030101010101" pitchFamily="2" charset="-122"/>
              </a:rPr>
              <a:t>事物具有甲乙等属性，</a:t>
            </a:r>
            <a:r>
              <a:rPr lang="en-US" altLang="zh-CN" sz="2600" kern="100">
                <a:latin typeface="宋体" panose="02010600030101010101" pitchFamily="2" charset="-122"/>
                <a:ea typeface="宋体" panose="02010600030101010101" pitchFamily="2" charset="-122"/>
                <a:cs typeface="宋体" panose="02010600030101010101" pitchFamily="2" charset="-122"/>
              </a:rPr>
              <a:t>A</a:t>
            </a:r>
            <a:r>
              <a:rPr lang="zh-CN" altLang="zh-CN" sz="2600" kern="100">
                <a:latin typeface="宋体" panose="02010600030101010101" pitchFamily="2" charset="-122"/>
                <a:ea typeface="宋体" panose="02010600030101010101" pitchFamily="2" charset="-122"/>
                <a:cs typeface="宋体" panose="02010600030101010101" pitchFamily="2" charset="-122"/>
              </a:rPr>
              <a:t>与</a:t>
            </a:r>
            <a:r>
              <a:rPr lang="en-US" altLang="zh-CN" sz="2600" kern="100">
                <a:latin typeface="宋体" panose="02010600030101010101" pitchFamily="2" charset="-122"/>
                <a:ea typeface="宋体" panose="02010600030101010101" pitchFamily="2" charset="-122"/>
                <a:cs typeface="宋体" panose="02010600030101010101" pitchFamily="2" charset="-122"/>
              </a:rPr>
              <a:t>B</a:t>
            </a:r>
            <a:r>
              <a:rPr lang="zh-CN" altLang="zh-CN" sz="2600" kern="100">
                <a:latin typeface="宋体" panose="02010600030101010101" pitchFamily="2" charset="-122"/>
                <a:ea typeface="宋体" panose="02010600030101010101" pitchFamily="2" charset="-122"/>
                <a:cs typeface="宋体" panose="02010600030101010101" pitchFamily="2" charset="-122"/>
              </a:rPr>
              <a:t>是一类事物，所以</a:t>
            </a:r>
            <a:r>
              <a:rPr lang="en-US" altLang="zh-CN" sz="2600" kern="100">
                <a:latin typeface="宋体" panose="02010600030101010101" pitchFamily="2" charset="-122"/>
                <a:ea typeface="宋体" panose="02010600030101010101" pitchFamily="2" charset="-122"/>
                <a:cs typeface="宋体" panose="02010600030101010101" pitchFamily="2" charset="-122"/>
              </a:rPr>
              <a:t>B</a:t>
            </a:r>
            <a:r>
              <a:rPr lang="zh-CN" altLang="zh-CN" sz="2600" kern="100">
                <a:latin typeface="宋体" panose="02010600030101010101" pitchFamily="2" charset="-122"/>
                <a:ea typeface="宋体" panose="02010600030101010101" pitchFamily="2" charset="-122"/>
                <a:cs typeface="宋体" panose="02010600030101010101" pitchFamily="2" charset="-122"/>
              </a:rPr>
              <a:t>也有丙属性。</a:t>
            </a:r>
            <a:endParaRPr lang="zh-CN" altLang="zh-CN" sz="1050" kern="100">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spcAft>
                <a:spcPct val="0"/>
              </a:spcAft>
            </a:pPr>
            <a:r>
              <a:rPr lang="en-US" altLang="zh-CN" sz="2600" kern="100">
                <a:latin typeface="宋体" panose="02010600030101010101" pitchFamily="2" charset="-122"/>
                <a:ea typeface="宋体" panose="02010600030101010101" pitchFamily="2" charset="-122"/>
                <a:cs typeface="宋体" panose="02010600030101010101" pitchFamily="2" charset="-122"/>
              </a:rPr>
              <a:t>②</a:t>
            </a:r>
            <a:r>
              <a:rPr lang="zh-CN" altLang="zh-CN" sz="2600" kern="100">
                <a:latin typeface="宋体" panose="02010600030101010101" pitchFamily="2" charset="-122"/>
                <a:ea typeface="宋体" panose="02010600030101010101" pitchFamily="2" charset="-122"/>
                <a:cs typeface="宋体" panose="02010600030101010101" pitchFamily="2" charset="-122"/>
              </a:rPr>
              <a:t>类比不同于比较。类比是为了推理出具有共同的属性结论，比较是为了区分二者的异同点。</a:t>
            </a:r>
            <a:endParaRPr lang="zh-CN" altLang="zh-CN" sz="1050" kern="100">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spcAft>
                <a:spcPct val="0"/>
              </a:spcAft>
            </a:pPr>
            <a:r>
              <a:rPr lang="en-US" altLang="zh-CN" sz="2600" kern="100">
                <a:latin typeface="宋体" panose="02010600030101010101" pitchFamily="2" charset="-122"/>
                <a:ea typeface="宋体" panose="02010600030101010101" pitchFamily="2" charset="-122"/>
                <a:cs typeface="宋体" panose="02010600030101010101" pitchFamily="2" charset="-122"/>
              </a:rPr>
              <a:t>③</a:t>
            </a:r>
            <a:r>
              <a:rPr lang="zh-CN" altLang="zh-CN" sz="2600" kern="100">
                <a:latin typeface="宋体" panose="02010600030101010101" pitchFamily="2" charset="-122"/>
                <a:ea typeface="宋体" panose="02010600030101010101" pitchFamily="2" charset="-122"/>
                <a:cs typeface="宋体" panose="02010600030101010101" pitchFamily="2" charset="-122"/>
              </a:rPr>
              <a:t>类比不同于比喻。类比的事物是同类的。比喻则是不同事物；类比是逻辑推理，比喻是修辞手法；类比是以推理结论为目的，比喻是为了形象描述。</a:t>
            </a:r>
            <a:endParaRPr lang="zh-CN" altLang="zh-CN" sz="1050" kern="100">
              <a:latin typeface="宋体" panose="02010600030101010101" pitchFamily="2" charset="-122"/>
              <a:cs typeface="Courier New" panose="02070309020205020404"/>
            </a:endParaRPr>
          </a:p>
          <a:p>
            <a:pPr indent="660400" algn="just">
              <a:lnSpc>
                <a:spcPct val="120000"/>
              </a:lnSpc>
              <a:spcAft>
                <a:spcPct val="0"/>
              </a:spcAft>
            </a:pPr>
            <a:r>
              <a:rPr lang="zh-CN" altLang="zh-CN" sz="2600" kern="100">
                <a:latin typeface="Times New Roman" panose="02020603050405020304"/>
                <a:ea typeface="微软雅黑" panose="020b0503020204020204" pitchFamily="34" charset="-122"/>
                <a:cs typeface="Times New Roman" panose="02020603050405020304"/>
              </a:rPr>
              <a:t>类比推理，不要陷入</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以喻代证</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kern="100">
                <a:latin typeface="Times New Roman" panose="02020603050405020304"/>
                <a:ea typeface="微软雅黑" panose="020b0503020204020204" pitchFamily="34" charset="-122"/>
                <a:cs typeface="Times New Roman" panose="02020603050405020304"/>
              </a:rPr>
              <a:t>的逻辑错误中。《邹忌讽齐王纳谏》一文中，邹忌向齐王进谏，运用的便是类比推理。</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aphicFrame>
        <p:nvGraphicFramePr>
          <p:cNvPr id="2" name="表格 1" title=""/>
          <p:cNvGraphicFramePr>
            <a:graphicFrameLocks noGrp="1"/>
          </p:cNvGraphicFramePr>
          <p:nvPr/>
        </p:nvGraphicFramePr>
        <p:xfrm>
          <a:off x="609600" y="1114101"/>
          <a:ext cx="10972800" cy="3566160"/>
        </p:xfrm>
        <a:graphic>
          <a:graphicData uri="http://schemas.openxmlformats.org/drawingml/2006/table">
            <a:tbl>
              <a:tblPr/>
              <a:tblGrid>
                <a:gridCol w="1402324"/>
                <a:gridCol w="5005791"/>
                <a:gridCol w="4564685"/>
              </a:tblGrid>
              <a:tr h="0">
                <a:tc>
                  <a:txBody>
                    <a:bodyPr vert="horz" wrap="square"/>
                    <a:lstStyle/>
                    <a:p>
                      <a:pPr algn="ctr">
                        <a:lnSpc>
                          <a:spcPct val="150000"/>
                        </a:lnSpc>
                        <a:spcAft>
                          <a:spcPct val="0"/>
                        </a:spcAft>
                      </a:pPr>
                      <a:r>
                        <a:rPr lang="zh-CN" sz="2600" b="1" kern="100">
                          <a:effectLst/>
                          <a:latin typeface="Times New Roman" panose="02020603050405020304"/>
                          <a:ea typeface="黑体" panose="02010609060101010101" charset="-122"/>
                          <a:cs typeface="Times New Roman" panose="02020603050405020304"/>
                        </a:rPr>
                        <a:t>相同点</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600" b="1" kern="100">
                          <a:effectLst/>
                          <a:latin typeface="Times New Roman" panose="02020603050405020304"/>
                          <a:ea typeface="黑体" panose="02010609060101010101" charset="-122"/>
                          <a:cs typeface="Times New Roman" panose="02020603050405020304"/>
                        </a:rPr>
                        <a:t>邹忌</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600" b="1" kern="100">
                          <a:effectLst/>
                          <a:latin typeface="Times New Roman" panose="02020603050405020304"/>
                          <a:ea typeface="黑体" panose="02010609060101010101" charset="-122"/>
                          <a:cs typeface="Times New Roman" panose="02020603050405020304"/>
                        </a:rPr>
                        <a:t>齐王</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ctr">
                        <a:lnSpc>
                          <a:spcPct val="150000"/>
                        </a:lnSpc>
                        <a:spcAft>
                          <a:spcPct val="0"/>
                        </a:spcAft>
                      </a:pPr>
                      <a:r>
                        <a:rPr lang="en-US" sz="2600" kern="100">
                          <a:effectLst/>
                          <a:latin typeface="Times New Roman" panose="02020603050405020304"/>
                          <a:ea typeface="微软雅黑" panose="020b0503020204020204" pitchFamily="34" charset="-122"/>
                          <a:cs typeface="Courier New" panose="02070309020205020404"/>
                        </a:rPr>
                        <a:t>1</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zh-CN" sz="2600" kern="100">
                          <a:effectLst/>
                          <a:latin typeface="楷体" panose="02010609060101010101" charset="-122"/>
                          <a:ea typeface="楷体" panose="02010609060101010101" charset="-122"/>
                          <a:cs typeface="Times New Roman" panose="02020603050405020304"/>
                        </a:rPr>
                        <a:t>吾妻之美我者，私我也；妾之美我者，畏我也；客之美我者，欲有求于我也</a:t>
                      </a:r>
                      <a:endParaRPr lang="zh-CN" sz="2600" kern="100">
                        <a:effectLst/>
                        <a:latin typeface="楷体" panose="02010609060101010101" charset="-122"/>
                        <a:ea typeface="楷体" panose="02010609060101010101"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zh-CN" sz="2600" kern="100">
                          <a:effectLst/>
                          <a:latin typeface="楷体" panose="02010609060101010101" charset="-122"/>
                          <a:ea typeface="楷体" panose="02010609060101010101" charset="-122"/>
                          <a:cs typeface="Times New Roman" panose="02020603050405020304"/>
                        </a:rPr>
                        <a:t>宫妇左右莫不私王，朝廷之臣莫不畏王，四境之内莫不有求于王</a:t>
                      </a:r>
                      <a:endParaRPr lang="zh-CN" sz="2600" kern="100">
                        <a:effectLst/>
                        <a:latin typeface="楷体" panose="02010609060101010101" charset="-122"/>
                        <a:ea typeface="楷体" panose="02010609060101010101"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ctr">
                        <a:lnSpc>
                          <a:spcPct val="150000"/>
                        </a:lnSpc>
                        <a:spcAft>
                          <a:spcPct val="0"/>
                        </a:spcAft>
                      </a:pPr>
                      <a:r>
                        <a:rPr lang="en-US" sz="2600" kern="100">
                          <a:effectLst/>
                          <a:latin typeface="Times New Roman" panose="02020603050405020304"/>
                          <a:ea typeface="微软雅黑" panose="020b0503020204020204" pitchFamily="34" charset="-122"/>
                          <a:cs typeface="Courier New" panose="02070309020205020404"/>
                        </a:rPr>
                        <a:t>2</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zh-CN" sz="2600" kern="100">
                          <a:effectLst/>
                          <a:latin typeface="楷体" panose="02010609060101010101" charset="-122"/>
                          <a:ea typeface="楷体" panose="02010609060101010101" charset="-122"/>
                          <a:cs typeface="楷体" panose="02010609060101010101" charset="-122"/>
                        </a:rPr>
                        <a:t>徐公来，孰视之，自以为不如</a:t>
                      </a:r>
                      <a:r>
                        <a:rPr lang="en-US" sz="2600" kern="100">
                          <a:effectLst/>
                          <a:latin typeface="楷体" panose="02010609060101010101" charset="-122"/>
                          <a:ea typeface="楷体" panose="02010609060101010101" charset="-122"/>
                          <a:cs typeface="楷体" panose="02010609060101010101" charset="-122"/>
                        </a:rPr>
                        <a:t>—</a:t>
                      </a:r>
                      <a:r>
                        <a:rPr lang="zh-CN" sz="2600" kern="100">
                          <a:effectLst/>
                          <a:latin typeface="楷体" panose="02010609060101010101" charset="-122"/>
                          <a:ea typeface="楷体" panose="02010609060101010101" charset="-122"/>
                          <a:cs typeface="楷体" panose="02010609060101010101" charset="-122"/>
                        </a:rPr>
                        <a:t>—吾之蔽甚矣</a:t>
                      </a:r>
                      <a:endParaRPr lang="zh-CN" sz="1050" kern="100">
                        <a:effectLst/>
                        <a:latin typeface="楷体" panose="02010609060101010101" charset="-122"/>
                        <a:ea typeface="楷体" panose="02010609060101010101" charset="-122"/>
                        <a:cs typeface="楷体" panose="02010609060101010101"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zh-CN" sz="2600" kern="100">
                          <a:effectLst/>
                          <a:latin typeface="楷体" panose="02010609060101010101" charset="-122"/>
                          <a:ea typeface="楷体" panose="02010609060101010101" charset="-122"/>
                          <a:cs typeface="楷体" panose="02010609060101010101" charset="-122"/>
                        </a:rPr>
                        <a:t>由此观之，王之蔽甚矣</a:t>
                      </a:r>
                      <a:endParaRPr lang="zh-CN" sz="26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en-US" sz="2600" kern="100">
                          <a:effectLst/>
                          <a:latin typeface="宋体" panose="02010600030101010101" pitchFamily="2" charset="-122"/>
                          <a:ea typeface="宋体" panose="02010600030101010101" pitchFamily="2" charset="-122"/>
                          <a:cs typeface="宋体" panose="02010600030101010101" pitchFamily="2" charset="-122"/>
                        </a:rPr>
                        <a:t>(</a:t>
                      </a:r>
                      <a:r>
                        <a:rPr lang="zh-CN" sz="2600" kern="100">
                          <a:effectLst/>
                          <a:latin typeface="宋体" panose="02010600030101010101" pitchFamily="2" charset="-122"/>
                          <a:ea typeface="宋体" panose="02010600030101010101" pitchFamily="2" charset="-122"/>
                          <a:cs typeface="宋体" panose="02010600030101010101" pitchFamily="2" charset="-122"/>
                        </a:rPr>
                        <a:t>结论，共同点</a:t>
                      </a:r>
                      <a:r>
                        <a:rPr lang="en-US" sz="2600" kern="100">
                          <a:effectLst/>
                          <a:latin typeface="宋体" panose="02010600030101010101" pitchFamily="2" charset="-122"/>
                          <a:ea typeface="宋体" panose="02010600030101010101" pitchFamily="2" charset="-122"/>
                          <a:cs typeface="宋体" panose="02010600030101010101" pitchFamily="2" charset="-122"/>
                        </a:rPr>
                        <a:t>)</a:t>
                      </a: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785" y="617212"/>
            <a:ext cx="11516625" cy="5492750"/>
          </a:xfrm>
          <a:prstGeom prst="rect">
            <a:avLst/>
          </a:prstGeom>
          <a:noFill/>
        </p:spPr>
        <p:txBody>
          <a:bodyPr wrap="square" rtlCol="0">
            <a:spAutoFit/>
          </a:bodyPr>
          <a:lstStyle/>
          <a:p>
            <a:pPr indent="660400" algn="just">
              <a:lnSpc>
                <a:spcPct val="150000"/>
              </a:lnSpc>
              <a:spcAft>
                <a:spcPct val="0"/>
              </a:spcAft>
            </a:pPr>
            <a:r>
              <a:rPr lang="en-US" altLang="zh-CN" sz="2600" b="1" kern="100">
                <a:solidFill>
                  <a:srgbClr val="0000FF"/>
                </a:solidFill>
                <a:latin typeface="Times New Roman" panose="02020603050405020304"/>
                <a:ea typeface="微软雅黑" panose="020b0503020204020204" pitchFamily="34" charset="-122"/>
                <a:cs typeface="Courier New" panose="02070309020205020404"/>
              </a:rPr>
              <a:t>4.</a:t>
            </a:r>
            <a:r>
              <a:rPr lang="zh-CN" altLang="zh-CN" sz="2600" b="1" kern="100">
                <a:solidFill>
                  <a:srgbClr val="0000FF"/>
                </a:solidFill>
                <a:latin typeface="Times New Roman" panose="02020603050405020304"/>
                <a:ea typeface="微软雅黑" panose="020b0503020204020204" pitchFamily="34" charset="-122"/>
                <a:cs typeface="Times New Roman" panose="02020603050405020304"/>
              </a:rPr>
              <a:t>因果推理。</a:t>
            </a:r>
            <a:r>
              <a:rPr lang="zh-CN" altLang="zh-CN" sz="2600" kern="100">
                <a:latin typeface="楷体" panose="02010609060101010101" charset="-122"/>
                <a:ea typeface="楷体" panose="02010609060101010101" charset="-122"/>
                <a:cs typeface="Times New Roman" panose="02020603050405020304"/>
              </a:rPr>
              <a:t>根据客观事物之间具有普遍的和必然的因果联系的规律性，通过揭示原因来推论结果，或者根据结果来推论原因，这种思维方式就是因果推理。</a:t>
            </a:r>
            <a:endParaRPr lang="zh-CN" altLang="zh-CN" sz="1050" kern="100">
              <a:latin typeface="楷体" panose="02010609060101010101" charset="-122"/>
              <a:ea typeface="楷体" panose="02010609060101010101" charset="-122"/>
              <a:cs typeface="Courier New" panose="02070309020205020404"/>
            </a:endParaRPr>
          </a:p>
          <a:p>
            <a:pPr indent="660400" algn="just">
              <a:lnSpc>
                <a:spcPct val="150000"/>
              </a:lnSpc>
              <a:spcAft>
                <a:spcPct val="0"/>
              </a:spcAft>
            </a:pPr>
            <a:r>
              <a:rPr lang="en-US" altLang="zh-CN" sz="2600" b="1" kern="100">
                <a:latin typeface="Times New Roman" panose="02020603050405020304"/>
                <a:ea typeface="微软雅黑" panose="020b0503020204020204" pitchFamily="34" charset="-122"/>
                <a:cs typeface="Courier New" panose="02070309020205020404"/>
              </a:rPr>
              <a:t>(1)</a:t>
            </a:r>
            <a:r>
              <a:rPr lang="zh-CN" altLang="zh-CN" sz="2600" b="1" kern="100">
                <a:latin typeface="Times New Roman" panose="02020603050405020304"/>
                <a:ea typeface="微软雅黑" panose="020b0503020204020204" pitchFamily="34" charset="-122"/>
                <a:cs typeface="Times New Roman" panose="02020603050405020304"/>
              </a:rPr>
              <a:t>因果推理常用关联词</a:t>
            </a:r>
            <a:endParaRPr lang="zh-CN" altLang="zh-CN" sz="1050" kern="100">
              <a:latin typeface="宋体" panose="02010600030101010101" pitchFamily="2" charset="-122"/>
              <a:cs typeface="Courier New" panose="02070309020205020404"/>
            </a:endParaRPr>
          </a:p>
          <a:p>
            <a:pPr indent="660400" algn="just">
              <a:lnSpc>
                <a:spcPct val="150000"/>
              </a:lnSpc>
              <a:spcAft>
                <a:spcPct val="0"/>
              </a:spcAft>
            </a:pPr>
            <a:r>
              <a:rPr lang="zh-CN" altLang="zh-CN" sz="2600" kern="100">
                <a:latin typeface="Times New Roman" panose="02020603050405020304"/>
                <a:ea typeface="微软雅黑" panose="020b0503020204020204" pitchFamily="34" charset="-122"/>
                <a:cs typeface="Times New Roman" panose="02020603050405020304"/>
              </a:rPr>
              <a:t>注：</a:t>
            </a:r>
            <a:r>
              <a:rPr lang="zh-CN" altLang="zh-CN" sz="2600" kern="100">
                <a:latin typeface="楷体" panose="02010609060101010101" charset="-122"/>
                <a:ea typeface="楷体" panose="02010609060101010101" charset="-122"/>
                <a:cs typeface="楷体" panose="02010609060101010101" charset="-122"/>
              </a:rPr>
              <a:t>因此＝因为这样，一般不能与</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因为</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搭配。常用关联词：</a:t>
            </a:r>
            <a:endParaRPr lang="zh-CN" altLang="zh-CN" sz="1050" kern="100">
              <a:latin typeface="楷体" panose="02010609060101010101" charset="-122"/>
              <a:ea typeface="楷体" panose="02010609060101010101" charset="-122"/>
              <a:cs typeface="楷体" panose="02010609060101010101" charset="-122"/>
            </a:endParaRPr>
          </a:p>
          <a:p>
            <a:pPr indent="660400" algn="just">
              <a:lnSpc>
                <a:spcPct val="150000"/>
              </a:lnSpc>
              <a:spcAft>
                <a:spcPct val="0"/>
              </a:spcAft>
            </a:pPr>
            <a:r>
              <a:rPr lang="en-US" altLang="zh-CN" sz="2600" kern="100">
                <a:latin typeface="楷体" panose="02010609060101010101" charset="-122"/>
                <a:ea typeface="楷体" panose="02010609060101010101" charset="-122"/>
                <a:cs typeface="楷体" panose="02010609060101010101" charset="-122"/>
              </a:rPr>
              <a:t>①</a:t>
            </a:r>
            <a:r>
              <a:rPr lang="zh-CN" altLang="zh-CN" sz="2600" kern="100">
                <a:latin typeface="楷体" panose="02010609060101010101" charset="-122"/>
                <a:ea typeface="楷体" panose="02010609060101010101" charset="-122"/>
                <a:cs typeface="楷体" panose="02010609060101010101" charset="-122"/>
              </a:rPr>
              <a:t>因为</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所以</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a:t>
            </a:r>
            <a:r>
              <a:rPr lang="en-US" altLang="zh-CN" sz="2600" kern="100">
                <a:latin typeface="楷体" panose="02010609060101010101" charset="-122"/>
                <a:ea typeface="楷体" panose="02010609060101010101" charset="-122"/>
                <a:cs typeface="楷体" panose="02010609060101010101" charset="-122"/>
              </a:rPr>
              <a:t>②</a:t>
            </a:r>
            <a:r>
              <a:rPr lang="zh-CN" altLang="zh-CN" sz="2600" kern="100">
                <a:latin typeface="楷体" panose="02010609060101010101" charset="-122"/>
                <a:ea typeface="楷体" panose="02010609060101010101" charset="-122"/>
                <a:cs typeface="楷体" panose="02010609060101010101" charset="-122"/>
              </a:rPr>
              <a:t>之所以</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是因为</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a:t>
            </a:r>
            <a:r>
              <a:rPr lang="en-US" altLang="zh-CN" sz="2600" kern="100">
                <a:latin typeface="楷体" panose="02010609060101010101" charset="-122"/>
                <a:ea typeface="楷体" panose="02010609060101010101" charset="-122"/>
                <a:cs typeface="楷体" panose="02010609060101010101" charset="-122"/>
              </a:rPr>
              <a:t>③</a:t>
            </a:r>
            <a:r>
              <a:rPr lang="zh-CN" altLang="zh-CN" sz="2600" kern="100">
                <a:latin typeface="楷体" panose="02010609060101010101" charset="-122"/>
                <a:ea typeface="楷体" panose="02010609060101010101" charset="-122"/>
                <a:cs typeface="楷体" panose="02010609060101010101" charset="-122"/>
              </a:rPr>
              <a:t>由于</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因而</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a:t>
            </a:r>
            <a:r>
              <a:rPr lang="en-US" altLang="zh-CN" sz="2600" kern="100">
                <a:latin typeface="楷体" panose="02010609060101010101" charset="-122"/>
                <a:ea typeface="楷体" panose="02010609060101010101" charset="-122"/>
                <a:cs typeface="楷体" panose="02010609060101010101" charset="-122"/>
              </a:rPr>
              <a:t>④</a:t>
            </a:r>
            <a:r>
              <a:rPr lang="zh-CN" altLang="zh-CN" sz="2600" kern="100">
                <a:latin typeface="楷体" panose="02010609060101010101" charset="-122"/>
                <a:ea typeface="楷体" panose="02010609060101010101" charset="-122"/>
                <a:cs typeface="楷体" panose="02010609060101010101" charset="-122"/>
              </a:rPr>
              <a:t>正因为</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才</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a:t>
            </a:r>
            <a:r>
              <a:rPr lang="en-US" altLang="zh-CN" sz="2600" kern="100">
                <a:latin typeface="楷体" panose="02010609060101010101" charset="-122"/>
                <a:ea typeface="楷体" panose="02010609060101010101" charset="-122"/>
                <a:cs typeface="楷体" panose="02010609060101010101" charset="-122"/>
              </a:rPr>
              <a:t>⑤</a:t>
            </a:r>
            <a:r>
              <a:rPr lang="zh-CN" altLang="zh-CN" sz="2600" kern="100">
                <a:latin typeface="楷体" panose="02010609060101010101" charset="-122"/>
                <a:ea typeface="楷体" panose="02010609060101010101" charset="-122"/>
                <a:cs typeface="楷体" panose="02010609060101010101" charset="-122"/>
              </a:rPr>
              <a:t>既然</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那么</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也</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就</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便</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则</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a:t>
            </a:r>
            <a:r>
              <a:rPr lang="en-US" altLang="zh-CN" sz="2600" kern="100">
                <a:latin typeface="楷体" panose="02010609060101010101" charset="-122"/>
                <a:ea typeface="楷体" panose="02010609060101010101" charset="-122"/>
                <a:cs typeface="楷体" panose="02010609060101010101" charset="-122"/>
              </a:rPr>
              <a:t>⑥</a:t>
            </a:r>
            <a:r>
              <a:rPr lang="zh-CN" altLang="zh-CN" sz="2600" kern="100">
                <a:latin typeface="楷体" panose="02010609060101010101" charset="-122"/>
                <a:ea typeface="楷体" panose="02010609060101010101" charset="-122"/>
                <a:cs typeface="楷体" panose="02010609060101010101" charset="-122"/>
              </a:rPr>
              <a:t>以致</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导致</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使得</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造成</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致使</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a:t>
            </a:r>
            <a:r>
              <a:rPr lang="en-US" altLang="zh-CN" sz="2600" kern="100">
                <a:latin typeface="楷体" panose="02010609060101010101" charset="-122"/>
                <a:ea typeface="楷体" panose="02010609060101010101" charset="-122"/>
                <a:cs typeface="楷体" panose="02010609060101010101" charset="-122"/>
              </a:rPr>
              <a:t>⑦</a:t>
            </a:r>
            <a:r>
              <a:rPr lang="zh-CN" altLang="zh-CN" sz="2600" kern="100">
                <a:latin typeface="楷体" panose="02010609060101010101" charset="-122"/>
                <a:ea typeface="楷体" panose="02010609060101010101" charset="-122"/>
                <a:cs typeface="楷体" panose="02010609060101010101" charset="-122"/>
              </a:rPr>
              <a:t>因此</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因而</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故此</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由此</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从而</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于是</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正因如此</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a:t>
            </a:r>
            <a:r>
              <a:rPr lang="en-US" altLang="zh-CN" sz="2600" kern="100">
                <a:latin typeface="楷体" panose="02010609060101010101" charset="-122"/>
                <a:ea typeface="楷体" panose="02010609060101010101" charset="-122"/>
                <a:cs typeface="楷体" panose="02010609060101010101" charset="-122"/>
              </a:rPr>
              <a:t>⑧</a:t>
            </a:r>
            <a:r>
              <a:rPr lang="zh-CN" altLang="zh-CN" sz="2600" kern="100">
                <a:latin typeface="楷体" panose="02010609060101010101" charset="-122"/>
                <a:ea typeface="楷体" panose="02010609060101010101" charset="-122"/>
                <a:cs typeface="楷体" panose="02010609060101010101" charset="-122"/>
              </a:rPr>
              <a:t>可见</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看来</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由此可见</a:t>
            </a:r>
            <a:r>
              <a:rPr lang="en-US" altLang="zh-CN" sz="2600" kern="100">
                <a:latin typeface="楷体" panose="02010609060101010101" charset="-122"/>
                <a:ea typeface="楷体" panose="02010609060101010101" charset="-122"/>
                <a:cs typeface="楷体" panose="02010609060101010101" charset="-122"/>
              </a:rPr>
              <a:t>) ……</a:t>
            </a:r>
            <a:r>
              <a:rPr lang="zh-CN" altLang="zh-CN" sz="2600" kern="100">
                <a:latin typeface="楷体" panose="02010609060101010101" charset="-122"/>
                <a:ea typeface="楷体" panose="02010609060101010101" charset="-122"/>
                <a:cs typeface="楷体" panose="02010609060101010101" charset="-122"/>
              </a:rPr>
              <a:t>；</a:t>
            </a:r>
            <a:r>
              <a:rPr lang="en-US" altLang="zh-CN" sz="2600" kern="100">
                <a:latin typeface="楷体" panose="02010609060101010101" charset="-122"/>
                <a:ea typeface="楷体" panose="02010609060101010101" charset="-122"/>
                <a:cs typeface="楷体" panose="02010609060101010101" charset="-122"/>
              </a:rPr>
              <a:t>⑨</a:t>
            </a:r>
            <a:r>
              <a:rPr lang="zh-CN" altLang="zh-CN" sz="2600" kern="100">
                <a:latin typeface="楷体" panose="02010609060101010101" charset="-122"/>
                <a:ea typeface="楷体" panose="02010609060101010101" charset="-122"/>
                <a:cs typeface="楷体" panose="02010609060101010101" charset="-122"/>
              </a:rPr>
              <a:t>总之</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总而言之</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综上所述</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也就是说</a:t>
            </a:r>
            <a:r>
              <a:rPr lang="en-US" altLang="zh-CN" sz="2600" kern="100">
                <a:latin typeface="楷体" panose="02010609060101010101" charset="-122"/>
                <a:ea typeface="楷体" panose="02010609060101010101" charset="-122"/>
                <a:cs typeface="楷体" panose="02010609060101010101" charset="-122"/>
              </a:rPr>
              <a:t>)……</a:t>
            </a:r>
            <a:endParaRPr lang="zh-CN" altLang="zh-CN" sz="105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785" y="548632"/>
            <a:ext cx="11516625" cy="5492750"/>
          </a:xfrm>
          <a:prstGeom prst="rect">
            <a:avLst/>
          </a:prstGeom>
          <a:noFill/>
        </p:spPr>
        <p:txBody>
          <a:bodyPr wrap="square" rtlCol="0">
            <a:spAutoFit/>
          </a:bodyPr>
          <a:lstStyle/>
          <a:p>
            <a:pPr indent="660400" algn="just">
              <a:lnSpc>
                <a:spcPct val="150000"/>
              </a:lnSpc>
              <a:spcAft>
                <a:spcPct val="0"/>
              </a:spcAft>
            </a:pPr>
            <a:r>
              <a:rPr lang="en-US" altLang="zh-CN" sz="2600" b="1" kern="100">
                <a:latin typeface="Times New Roman" panose="02020603050405020304"/>
                <a:ea typeface="微软雅黑" panose="020b0503020204020204" pitchFamily="34" charset="-122"/>
                <a:cs typeface="Courier New" panose="02070309020205020404"/>
              </a:rPr>
              <a:t>(2)</a:t>
            </a:r>
            <a:r>
              <a:rPr lang="zh-CN" altLang="zh-CN" sz="2600" b="1" kern="100">
                <a:latin typeface="Times New Roman" panose="02020603050405020304"/>
                <a:ea typeface="微软雅黑" panose="020b0503020204020204" pitchFamily="34" charset="-122"/>
                <a:cs typeface="Times New Roman" panose="02020603050405020304"/>
              </a:rPr>
              <a:t>因果关系的类型</a:t>
            </a:r>
            <a:endParaRPr lang="zh-CN" altLang="zh-CN" sz="1050" kern="100">
              <a:latin typeface="宋体" panose="02010600030101010101" pitchFamily="2" charset="-122"/>
              <a:cs typeface="Courier New" panose="02070309020205020404"/>
            </a:endParaRPr>
          </a:p>
          <a:p>
            <a:pPr indent="660400" algn="just">
              <a:lnSpc>
                <a:spcPct val="150000"/>
              </a:lnSpc>
              <a:spcAft>
                <a:spcPct val="0"/>
              </a:spcAft>
            </a:pPr>
            <a:r>
              <a:rPr lang="en-US" altLang="zh-CN" sz="2600" b="1" kern="100">
                <a:latin typeface="宋体" panose="02010600030101010101" pitchFamily="2" charset="-122"/>
                <a:ea typeface="微软雅黑" panose="020b0503020204020204" pitchFamily="34" charset="-122"/>
                <a:cs typeface="Times New Roman" panose="02020603050405020304"/>
              </a:rPr>
              <a:t>①</a:t>
            </a:r>
            <a:r>
              <a:rPr lang="zh-CN" altLang="zh-CN" sz="2600" b="1" kern="100">
                <a:latin typeface="Times New Roman" panose="02020603050405020304"/>
                <a:ea typeface="微软雅黑" panose="020b0503020204020204" pitchFamily="34" charset="-122"/>
                <a:cs typeface="Times New Roman" panose="02020603050405020304"/>
              </a:rPr>
              <a:t>一因一果</a:t>
            </a:r>
            <a:r>
              <a:rPr lang="zh-CN" altLang="zh-CN" sz="2600" kern="100">
                <a:latin typeface="Times New Roman" panose="02020603050405020304"/>
                <a:ea typeface="微软雅黑" panose="020b0503020204020204" pitchFamily="34" charset="-122"/>
                <a:cs typeface="Times New Roman" panose="02020603050405020304"/>
              </a:rPr>
              <a:t>。例如：</a:t>
            </a:r>
            <a:r>
              <a:rPr lang="zh-CN" altLang="zh-CN" sz="2600" b="1" kern="100">
                <a:latin typeface="Times New Roman" panose="02020603050405020304"/>
                <a:ea typeface="楷体_GB2312"/>
                <a:cs typeface="Times New Roman" panose="02020603050405020304"/>
              </a:rPr>
              <a:t>当地球运行于太阳和月亮之间，并且三者在同一条直线上时，就会产生月食。</a:t>
            </a:r>
            <a:endParaRPr lang="zh-CN" altLang="zh-CN" sz="1050" kern="100">
              <a:latin typeface="宋体" panose="02010600030101010101" pitchFamily="2" charset="-122"/>
              <a:cs typeface="Courier New" panose="02070309020205020404"/>
            </a:endParaRPr>
          </a:p>
          <a:p>
            <a:pPr indent="660400" algn="just">
              <a:lnSpc>
                <a:spcPct val="150000"/>
              </a:lnSpc>
              <a:spcAft>
                <a:spcPct val="0"/>
              </a:spcAft>
            </a:pPr>
            <a:r>
              <a:rPr lang="en-US" altLang="zh-CN" sz="2600" b="1" kern="100">
                <a:latin typeface="宋体" panose="02010600030101010101" pitchFamily="2" charset="-122"/>
                <a:ea typeface="微软雅黑" panose="020b0503020204020204" pitchFamily="34" charset="-122"/>
                <a:cs typeface="Times New Roman" panose="02020603050405020304"/>
              </a:rPr>
              <a:t>②</a:t>
            </a:r>
            <a:r>
              <a:rPr lang="zh-CN" altLang="zh-CN" sz="2600" b="1" kern="100">
                <a:latin typeface="Times New Roman" panose="02020603050405020304"/>
                <a:ea typeface="微软雅黑" panose="020b0503020204020204" pitchFamily="34" charset="-122"/>
                <a:cs typeface="Times New Roman" panose="02020603050405020304"/>
              </a:rPr>
              <a:t>一因多果。</a:t>
            </a:r>
            <a:r>
              <a:rPr lang="zh-CN" altLang="zh-CN" sz="2600" kern="100">
                <a:latin typeface="Times New Roman" panose="02020603050405020304"/>
                <a:ea typeface="微软雅黑" panose="020b0503020204020204" pitchFamily="34" charset="-122"/>
                <a:cs typeface="Times New Roman" panose="02020603050405020304"/>
              </a:rPr>
              <a:t>例如：</a:t>
            </a:r>
            <a:r>
              <a:rPr lang="zh-CN" altLang="zh-CN" sz="2600" b="1" kern="100">
                <a:latin typeface="Times New Roman" panose="02020603050405020304"/>
                <a:ea typeface="楷体_GB2312"/>
                <a:cs typeface="Times New Roman" panose="02020603050405020304"/>
              </a:rPr>
              <a:t>生态平衡遭到破坏，造成气候异常、水土流失、动植物受损等后果。</a:t>
            </a:r>
            <a:endParaRPr lang="zh-CN" altLang="zh-CN" sz="1050" kern="100">
              <a:latin typeface="宋体" panose="02010600030101010101" pitchFamily="2" charset="-122"/>
              <a:cs typeface="Courier New" panose="02070309020205020404"/>
            </a:endParaRPr>
          </a:p>
          <a:p>
            <a:pPr indent="660400" algn="just">
              <a:lnSpc>
                <a:spcPct val="150000"/>
              </a:lnSpc>
              <a:spcAft>
                <a:spcPct val="0"/>
              </a:spcAft>
            </a:pPr>
            <a:r>
              <a:rPr lang="en-US" altLang="zh-CN" sz="2600" b="1" kern="100">
                <a:latin typeface="宋体" panose="02010600030101010101" pitchFamily="2" charset="-122"/>
                <a:ea typeface="微软雅黑" panose="020b0503020204020204" pitchFamily="34" charset="-122"/>
                <a:cs typeface="Times New Roman" panose="02020603050405020304"/>
              </a:rPr>
              <a:t>③</a:t>
            </a:r>
            <a:r>
              <a:rPr lang="zh-CN" altLang="zh-CN" sz="2600" b="1" kern="100">
                <a:latin typeface="Times New Roman" panose="02020603050405020304"/>
                <a:ea typeface="微软雅黑" panose="020b0503020204020204" pitchFamily="34" charset="-122"/>
                <a:cs typeface="Times New Roman" panose="02020603050405020304"/>
              </a:rPr>
              <a:t>同因异果。</a:t>
            </a:r>
            <a:r>
              <a:rPr lang="zh-CN" altLang="zh-CN" sz="2600" kern="100">
                <a:latin typeface="Times New Roman" panose="02020603050405020304"/>
                <a:ea typeface="微软雅黑" panose="020b0503020204020204" pitchFamily="34" charset="-122"/>
                <a:cs typeface="Times New Roman" panose="02020603050405020304"/>
              </a:rPr>
              <a:t>例如：</a:t>
            </a:r>
            <a:r>
              <a:rPr lang="zh-CN" altLang="zh-CN" sz="2600" b="1" kern="100">
                <a:latin typeface="Times New Roman" panose="02020603050405020304"/>
                <a:ea typeface="楷体_GB2312"/>
                <a:cs typeface="Times New Roman" panose="02020603050405020304"/>
              </a:rPr>
              <a:t>下雪了，农民说</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b="1" kern="100">
                <a:latin typeface="Times New Roman" panose="02020603050405020304"/>
                <a:ea typeface="楷体_GB2312"/>
                <a:cs typeface="Times New Roman" panose="02020603050405020304"/>
              </a:rPr>
              <a:t>瑞雪兆丰年</a:t>
            </a:r>
            <a:r>
              <a:rPr lang="en-US"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b="1" kern="100">
                <a:latin typeface="Times New Roman" panose="02020603050405020304"/>
                <a:ea typeface="楷体_GB2312"/>
                <a:cs typeface="Times New Roman" panose="02020603050405020304"/>
              </a:rPr>
              <a:t>，小孩说</a:t>
            </a:r>
            <a:r>
              <a:rPr lang="zh-CN"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b="1" kern="100">
                <a:latin typeface="Times New Roman" panose="02020603050405020304"/>
                <a:ea typeface="楷体_GB2312"/>
                <a:cs typeface="Times New Roman" panose="02020603050405020304"/>
              </a:rPr>
              <a:t>可以打雪仗了</a:t>
            </a:r>
            <a:r>
              <a:rPr lang="zh-CN"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b="1" kern="100">
                <a:latin typeface="Times New Roman" panose="02020603050405020304"/>
                <a:ea typeface="楷体_GB2312"/>
                <a:cs typeface="Times New Roman" panose="02020603050405020304"/>
              </a:rPr>
              <a:t>，快递员说</a:t>
            </a:r>
            <a:r>
              <a:rPr lang="zh-CN"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b="1" kern="100">
                <a:latin typeface="Times New Roman" panose="02020603050405020304"/>
                <a:ea typeface="楷体_GB2312"/>
                <a:cs typeface="Times New Roman" panose="02020603050405020304"/>
              </a:rPr>
              <a:t>道路变泥泞了</a:t>
            </a:r>
            <a:r>
              <a:rPr lang="zh-CN" altLang="zh-CN" sz="2600" kern="100">
                <a:latin typeface="宋体" panose="02010600030101010101" pitchFamily="2" charset="-122"/>
                <a:ea typeface="微软雅黑" panose="020b0503020204020204" pitchFamily="34" charset="-122"/>
                <a:cs typeface="Times New Roman" panose="02020603050405020304"/>
              </a:rPr>
              <a:t>”</a:t>
            </a:r>
            <a:r>
              <a:rPr lang="zh-CN" altLang="zh-CN" sz="2600" b="1" kern="100">
                <a:latin typeface="Times New Roman" panose="02020603050405020304"/>
                <a:ea typeface="楷体_GB2312"/>
                <a:cs typeface="Times New Roman" panose="02020603050405020304"/>
              </a:rPr>
              <a:t>。</a:t>
            </a:r>
            <a:endParaRPr lang="zh-CN" altLang="zh-CN" sz="1050" kern="100">
              <a:latin typeface="宋体" panose="02010600030101010101" pitchFamily="2" charset="-122"/>
              <a:cs typeface="Courier New" panose="02070309020205020404"/>
            </a:endParaRPr>
          </a:p>
          <a:p>
            <a:pPr indent="660400" algn="just">
              <a:lnSpc>
                <a:spcPct val="150000"/>
              </a:lnSpc>
              <a:spcAft>
                <a:spcPct val="0"/>
              </a:spcAft>
            </a:pPr>
            <a:r>
              <a:rPr lang="en-US" altLang="zh-CN" sz="2600" b="1" kern="100">
                <a:latin typeface="宋体" panose="02010600030101010101" pitchFamily="2" charset="-122"/>
                <a:ea typeface="微软雅黑" panose="020b0503020204020204" pitchFamily="34" charset="-122"/>
                <a:cs typeface="Times New Roman" panose="02020603050405020304"/>
              </a:rPr>
              <a:t>④</a:t>
            </a:r>
            <a:r>
              <a:rPr lang="zh-CN" altLang="zh-CN" sz="2600" b="1" kern="100">
                <a:latin typeface="Times New Roman" panose="02020603050405020304"/>
                <a:ea typeface="微软雅黑" panose="020b0503020204020204" pitchFamily="34" charset="-122"/>
                <a:cs typeface="Times New Roman" panose="02020603050405020304"/>
              </a:rPr>
              <a:t>异因同果。</a:t>
            </a:r>
            <a:r>
              <a:rPr lang="zh-CN" altLang="zh-CN" sz="2600" kern="100">
                <a:latin typeface="Times New Roman" panose="02020603050405020304"/>
                <a:ea typeface="微软雅黑" panose="020b0503020204020204" pitchFamily="34" charset="-122"/>
                <a:cs typeface="Times New Roman" panose="02020603050405020304"/>
              </a:rPr>
              <a:t>例如：</a:t>
            </a:r>
            <a:r>
              <a:rPr lang="zh-CN" altLang="zh-CN" sz="2600" b="1" kern="100">
                <a:latin typeface="Times New Roman" panose="02020603050405020304"/>
                <a:ea typeface="楷体_GB2312"/>
                <a:cs typeface="Times New Roman" panose="02020603050405020304"/>
              </a:rPr>
              <a:t>原子核的裂变会产生大量的热能，原子核的聚变同样会产生大量的热能</a:t>
            </a:r>
            <a:r>
              <a:rPr lang="zh-CN" altLang="zh-CN" sz="2600" b="1" kern="100" smtClean="0">
                <a:latin typeface="Times New Roman" panose="02020603050405020304"/>
                <a:ea typeface="楷体_GB231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785" y="633722"/>
            <a:ext cx="11516625" cy="4892675"/>
          </a:xfrm>
          <a:prstGeom prst="rect">
            <a:avLst/>
          </a:prstGeom>
          <a:noFill/>
        </p:spPr>
        <p:txBody>
          <a:bodyPr wrap="square" rtlCol="0">
            <a:spAutoFit/>
          </a:bodyPr>
          <a:lstStyle/>
          <a:p>
            <a:pPr lvl="0" indent="660400" algn="just">
              <a:lnSpc>
                <a:spcPct val="150000"/>
              </a:lnSpc>
            </a:pPr>
            <a:r>
              <a:rPr lang="en-US" altLang="zh-CN" sz="2600" b="1" kern="100">
                <a:solidFill>
                  <a:prstClr val="black"/>
                </a:solidFill>
                <a:latin typeface="宋体" panose="02010600030101010101" pitchFamily="2" charset="-122"/>
                <a:ea typeface="微软雅黑" panose="020b0503020204020204" pitchFamily="34" charset="-122"/>
                <a:cs typeface="Times New Roman" panose="02020603050405020304"/>
              </a:rPr>
              <a:t>⑤</a:t>
            </a:r>
            <a:r>
              <a:rPr lang="zh-CN" altLang="zh-CN" sz="2600" b="1" kern="100">
                <a:solidFill>
                  <a:prstClr val="black"/>
                </a:solidFill>
                <a:latin typeface="Times New Roman" panose="02020603050405020304"/>
                <a:ea typeface="微软雅黑" panose="020b0503020204020204" pitchFamily="34" charset="-122"/>
                <a:cs typeface="Times New Roman" panose="02020603050405020304"/>
              </a:rPr>
              <a:t>互为因果。</a:t>
            </a:r>
            <a:r>
              <a:rPr lang="zh-CN" altLang="zh-CN" sz="2600" kern="100">
                <a:solidFill>
                  <a:prstClr val="black"/>
                </a:solidFill>
                <a:latin typeface="Times New Roman" panose="02020603050405020304"/>
                <a:ea typeface="微软雅黑" panose="020b0503020204020204" pitchFamily="34" charset="-122"/>
                <a:cs typeface="Times New Roman" panose="02020603050405020304"/>
              </a:rPr>
              <a:t>例如：</a:t>
            </a:r>
            <a:r>
              <a:rPr lang="en-US" altLang="zh-CN" sz="2600" b="1" kern="100">
                <a:solidFill>
                  <a:prstClr val="black"/>
                </a:solidFill>
                <a:latin typeface="Times New Roman" panose="02020603050405020304"/>
                <a:ea typeface="楷体_GB2312"/>
                <a:cs typeface="Courier New" panose="02070309020205020404"/>
              </a:rPr>
              <a:t>a.</a:t>
            </a:r>
            <a:r>
              <a:rPr lang="zh-CN" altLang="zh-CN" sz="2600" b="1" kern="100">
                <a:solidFill>
                  <a:prstClr val="black"/>
                </a:solidFill>
                <a:latin typeface="Times New Roman" panose="02020603050405020304"/>
                <a:ea typeface="楷体_GB2312"/>
                <a:cs typeface="Times New Roman" panose="02020603050405020304"/>
              </a:rPr>
              <a:t>轻易就感染病毒的人，人体免疫力也会大幅下降。</a:t>
            </a:r>
            <a:r>
              <a:rPr lang="en-US" altLang="zh-CN" sz="2600" b="1" kern="100">
                <a:solidFill>
                  <a:prstClr val="black"/>
                </a:solidFill>
                <a:latin typeface="Times New Roman" panose="02020603050405020304"/>
                <a:ea typeface="楷体_GB2312"/>
                <a:cs typeface="Courier New" panose="02070309020205020404"/>
              </a:rPr>
              <a:t>b.</a:t>
            </a:r>
            <a:r>
              <a:rPr lang="zh-CN" altLang="zh-CN" sz="2600" b="1" kern="100">
                <a:solidFill>
                  <a:prstClr val="black"/>
                </a:solidFill>
                <a:latin typeface="Times New Roman" panose="02020603050405020304"/>
                <a:ea typeface="楷体_GB2312"/>
                <a:cs typeface="Times New Roman" panose="02020603050405020304"/>
              </a:rPr>
              <a:t>人体免疫力大幅下降的人，会容易感染病毒。</a:t>
            </a:r>
            <a:endParaRPr lang="zh-CN" altLang="zh-CN" sz="1050" kern="100">
              <a:solidFill>
                <a:prstClr val="black"/>
              </a:solidFill>
              <a:latin typeface="宋体" panose="02010600030101010101" pitchFamily="2" charset="-122"/>
              <a:cs typeface="Courier New" panose="02070309020205020404"/>
            </a:endParaRPr>
          </a:p>
          <a:p>
            <a:pPr lvl="0" indent="660400" algn="just">
              <a:lnSpc>
                <a:spcPct val="150000"/>
              </a:lnSpc>
            </a:pPr>
            <a:r>
              <a:rPr lang="en-US" altLang="zh-CN" sz="2600" b="1" kern="100">
                <a:solidFill>
                  <a:prstClr val="black"/>
                </a:solidFill>
                <a:latin typeface="宋体" panose="02010600030101010101" pitchFamily="2" charset="-122"/>
                <a:ea typeface="微软雅黑" panose="020b0503020204020204" pitchFamily="34" charset="-122"/>
                <a:cs typeface="Times New Roman" panose="02020603050405020304"/>
              </a:rPr>
              <a:t>⑥</a:t>
            </a:r>
            <a:r>
              <a:rPr lang="zh-CN" altLang="zh-CN" sz="2600" b="1" kern="100">
                <a:solidFill>
                  <a:prstClr val="black"/>
                </a:solidFill>
                <a:latin typeface="Times New Roman" panose="02020603050405020304"/>
                <a:ea typeface="微软雅黑" panose="020b0503020204020204" pitchFamily="34" charset="-122"/>
                <a:cs typeface="Times New Roman" panose="02020603050405020304"/>
              </a:rPr>
              <a:t>多因一果。</a:t>
            </a:r>
            <a:r>
              <a:rPr lang="zh-CN" altLang="zh-CN" sz="2600" kern="100">
                <a:solidFill>
                  <a:prstClr val="black"/>
                </a:solidFill>
                <a:latin typeface="Times New Roman" panose="02020603050405020304"/>
                <a:ea typeface="微软雅黑" panose="020b0503020204020204" pitchFamily="34" charset="-122"/>
                <a:cs typeface="Times New Roman" panose="02020603050405020304"/>
              </a:rPr>
              <a:t>例如：</a:t>
            </a:r>
            <a:r>
              <a:rPr lang="zh-CN" altLang="zh-CN" sz="2600" b="1" kern="100">
                <a:solidFill>
                  <a:prstClr val="black"/>
                </a:solidFill>
                <a:latin typeface="Times New Roman" panose="02020603050405020304"/>
                <a:ea typeface="楷体_GB2312"/>
                <a:cs typeface="Times New Roman" panose="02020603050405020304"/>
              </a:rPr>
              <a:t>风调雨顺，农业政策正确，农民生产积极性高，引进新的农业科学技术，使今年农业获得了大丰收。</a:t>
            </a:r>
            <a:endParaRPr lang="zh-CN" altLang="zh-CN" sz="1050" kern="100">
              <a:solidFill>
                <a:prstClr val="black"/>
              </a:solidFill>
              <a:latin typeface="宋体" panose="02010600030101010101" pitchFamily="2" charset="-122"/>
              <a:cs typeface="Courier New" panose="02070309020205020404"/>
            </a:endParaRPr>
          </a:p>
          <a:p>
            <a:pPr lvl="0" indent="660400" algn="just">
              <a:lnSpc>
                <a:spcPct val="150000"/>
              </a:lnSpc>
            </a:pPr>
            <a:r>
              <a:rPr lang="en-US" altLang="zh-CN" sz="2600" b="1" kern="100">
                <a:solidFill>
                  <a:prstClr val="black"/>
                </a:solidFill>
                <a:latin typeface="宋体" panose="02010600030101010101" pitchFamily="2" charset="-122"/>
                <a:ea typeface="微软雅黑" panose="020b0503020204020204" pitchFamily="34" charset="-122"/>
                <a:cs typeface="Times New Roman" panose="02020603050405020304"/>
              </a:rPr>
              <a:t>⑦</a:t>
            </a:r>
            <a:r>
              <a:rPr lang="zh-CN" altLang="zh-CN" sz="2600" b="1" kern="100">
                <a:solidFill>
                  <a:prstClr val="black"/>
                </a:solidFill>
                <a:latin typeface="Times New Roman" panose="02020603050405020304"/>
                <a:ea typeface="微软雅黑" panose="020b0503020204020204" pitchFamily="34" charset="-122"/>
                <a:cs typeface="Times New Roman" panose="02020603050405020304"/>
              </a:rPr>
              <a:t>多因多果。</a:t>
            </a:r>
            <a:r>
              <a:rPr lang="zh-CN" altLang="zh-CN" sz="2600" kern="100">
                <a:solidFill>
                  <a:prstClr val="black"/>
                </a:solidFill>
                <a:latin typeface="Times New Roman" panose="02020603050405020304"/>
                <a:ea typeface="微软雅黑" panose="020b0503020204020204" pitchFamily="34" charset="-122"/>
                <a:cs typeface="Times New Roman" panose="02020603050405020304"/>
              </a:rPr>
              <a:t>例如：</a:t>
            </a:r>
            <a:r>
              <a:rPr lang="zh-CN" altLang="zh-CN" sz="2600" b="1" kern="100">
                <a:solidFill>
                  <a:prstClr val="black"/>
                </a:solidFill>
                <a:latin typeface="Times New Roman" panose="02020603050405020304"/>
                <a:ea typeface="楷体_GB2312"/>
                <a:cs typeface="Times New Roman" panose="02020603050405020304"/>
              </a:rPr>
              <a:t>这个工厂经过整顿领导班子、改革体制、加强管理，进行政治思想教育和科学技术指导，发生了一系列的变化：领导班子团结了，职工生产积极性高了，职工业务水平提高了，工厂效益变好了，职工福利待遇也改善了。</a:t>
            </a:r>
            <a:endParaRPr lang="zh-CN" altLang="zh-CN" sz="1050" kern="100">
              <a:solidFill>
                <a:prstClr val="black"/>
              </a:solidFill>
              <a:latin typeface="宋体" panose="02010600030101010101" pitchFamily="2" charset="-122"/>
              <a:cs typeface="Courier New" panose="02070309020205020404"/>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785" y="561332"/>
            <a:ext cx="11516625" cy="5688965"/>
          </a:xfrm>
          <a:prstGeom prst="rect">
            <a:avLst/>
          </a:prstGeom>
          <a:noFill/>
        </p:spPr>
        <p:txBody>
          <a:bodyPr wrap="square" rtlCol="0">
            <a:spAutoFit/>
          </a:bodyPr>
          <a:lstStyle/>
          <a:p>
            <a:pPr indent="660400" algn="just">
              <a:lnSpc>
                <a:spcPct val="140000"/>
              </a:lnSpc>
              <a:spcAft>
                <a:spcPct val="0"/>
              </a:spcAft>
            </a:pPr>
            <a:r>
              <a:rPr lang="en-US" altLang="zh-CN" sz="2600" b="1" kern="100">
                <a:latin typeface="Times New Roman" panose="02020603050405020304"/>
                <a:ea typeface="微软雅黑" panose="020b0503020204020204" pitchFamily="34" charset="-122"/>
                <a:cs typeface="Courier New" panose="02070309020205020404"/>
              </a:rPr>
              <a:t>(3)</a:t>
            </a:r>
            <a:r>
              <a:rPr lang="zh-CN" altLang="zh-CN" sz="2600" b="1" kern="100">
                <a:latin typeface="Times New Roman" panose="02020603050405020304"/>
                <a:ea typeface="微软雅黑" panose="020b0503020204020204" pitchFamily="34" charset="-122"/>
                <a:cs typeface="Times New Roman" panose="02020603050405020304"/>
              </a:rPr>
              <a:t>因果推理的方法</a:t>
            </a:r>
            <a:endParaRPr lang="zh-CN" altLang="zh-CN" sz="1050" kern="100">
              <a:latin typeface="宋体" panose="02010600030101010101" pitchFamily="2" charset="-122"/>
              <a:cs typeface="Courier New" panose="02070309020205020404"/>
            </a:endParaRPr>
          </a:p>
          <a:p>
            <a:pPr indent="660400" algn="just">
              <a:lnSpc>
                <a:spcPct val="140000"/>
              </a:lnSpc>
              <a:spcAft>
                <a:spcPct val="0"/>
              </a:spcAft>
            </a:pPr>
            <a:r>
              <a:rPr lang="zh-CN" altLang="zh-CN" sz="2600" kern="100">
                <a:latin typeface="楷体" panose="02010609060101010101" charset="-122"/>
                <a:ea typeface="楷体" panose="02010609060101010101" charset="-122"/>
                <a:cs typeface="Times New Roman" panose="02020603050405020304"/>
              </a:rPr>
              <a:t>因果推理是人们日常的一种思维方式，为命题者所好，经常出现在病句题、衔接题、论述类文本的选择题和论述文因果分析论证中。</a:t>
            </a:r>
            <a:endParaRPr lang="zh-CN" altLang="zh-CN" sz="1050" kern="100">
              <a:latin typeface="楷体" panose="02010609060101010101" charset="-122"/>
              <a:ea typeface="楷体" panose="02010609060101010101" charset="-122"/>
              <a:cs typeface="Courier New" panose="02070309020205020404"/>
            </a:endParaRPr>
          </a:p>
          <a:p>
            <a:pPr indent="660400" algn="just">
              <a:lnSpc>
                <a:spcPct val="140000"/>
              </a:lnSpc>
              <a:spcAft>
                <a:spcPct val="0"/>
              </a:spcAft>
            </a:pPr>
            <a:r>
              <a:rPr lang="en-US" altLang="zh-CN" sz="2600" b="1" kern="100">
                <a:latin typeface="宋体" panose="02010600030101010101" pitchFamily="2" charset="-122"/>
                <a:ea typeface="微软雅黑" panose="020b0503020204020204" pitchFamily="34" charset="-122"/>
                <a:cs typeface="Times New Roman" panose="02020603050405020304"/>
              </a:rPr>
              <a:t>①</a:t>
            </a:r>
            <a:r>
              <a:rPr lang="zh-CN" altLang="zh-CN" sz="2600" b="1" kern="100">
                <a:latin typeface="Times New Roman" panose="02020603050405020304"/>
                <a:ea typeface="微软雅黑" panose="020b0503020204020204" pitchFamily="34" charset="-122"/>
                <a:cs typeface="Times New Roman" panose="02020603050405020304"/>
              </a:rPr>
              <a:t>由因推果。</a:t>
            </a:r>
            <a:r>
              <a:rPr lang="zh-CN" altLang="zh-CN" sz="2600" kern="100">
                <a:latin typeface="宋体" panose="02010600030101010101" pitchFamily="2" charset="-122"/>
                <a:ea typeface="宋体" panose="02010600030101010101" pitchFamily="2" charset="-122"/>
                <a:cs typeface="宋体" panose="02010600030101010101" pitchFamily="2" charset="-122"/>
              </a:rPr>
              <a:t>一般强调结果。典型句式：因为</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所以</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a:t>
            </a:r>
            <a:endParaRPr lang="zh-CN" altLang="zh-CN" sz="1050" kern="100">
              <a:latin typeface="宋体" panose="02010600030101010101" pitchFamily="2" charset="-122"/>
              <a:ea typeface="宋体" panose="02010600030101010101" pitchFamily="2" charset="-122"/>
              <a:cs typeface="宋体" panose="02010600030101010101" pitchFamily="2" charset="-122"/>
            </a:endParaRPr>
          </a:p>
          <a:p>
            <a:pPr indent="660400" algn="just">
              <a:lnSpc>
                <a:spcPct val="140000"/>
              </a:lnSpc>
              <a:spcAft>
                <a:spcPct val="0"/>
              </a:spcAft>
            </a:pPr>
            <a:r>
              <a:rPr lang="en-US" altLang="zh-CN" sz="2600" b="1" kern="100">
                <a:latin typeface="宋体" panose="02010600030101010101" pitchFamily="2" charset="-122"/>
                <a:ea typeface="微软雅黑" panose="020b0503020204020204" pitchFamily="34" charset="-122"/>
                <a:cs typeface="Times New Roman" panose="02020603050405020304"/>
              </a:rPr>
              <a:t>②</a:t>
            </a:r>
            <a:r>
              <a:rPr lang="zh-CN" altLang="zh-CN" sz="2600" b="1" kern="100">
                <a:latin typeface="Times New Roman" panose="02020603050405020304"/>
                <a:ea typeface="微软雅黑" panose="020b0503020204020204" pitchFamily="34" charset="-122"/>
                <a:cs typeface="Times New Roman" panose="02020603050405020304"/>
              </a:rPr>
              <a:t>由果溯因。</a:t>
            </a:r>
            <a:r>
              <a:rPr lang="en-US" altLang="zh-CN" sz="2600" kern="100">
                <a:latin typeface="宋体" panose="02010600030101010101" pitchFamily="2" charset="-122"/>
                <a:ea typeface="宋体" panose="02010600030101010101" pitchFamily="2" charset="-122"/>
                <a:cs typeface="宋体" panose="02010600030101010101" pitchFamily="2" charset="-122"/>
              </a:rPr>
              <a:t>a.</a:t>
            </a:r>
            <a:r>
              <a:rPr lang="zh-CN" altLang="zh-CN" sz="2600" kern="100">
                <a:latin typeface="宋体" panose="02010600030101010101" pitchFamily="2" charset="-122"/>
                <a:ea typeface="宋体" panose="02010600030101010101" pitchFamily="2" charset="-122"/>
                <a:cs typeface="宋体" panose="02010600030101010101" pitchFamily="2" charset="-122"/>
              </a:rPr>
              <a:t>一般强调原因。典型句式：之所以</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是因为</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。原因包括内部的、外部的、主要的、次要的、直接的、间接的、根本的、一般的、必然的、偶然的等，探究各方面原因，可帮助人们找到问题的症结，并找到有效的解决办法。</a:t>
            </a:r>
            <a:endParaRPr lang="zh-CN" altLang="zh-CN" sz="1050" kern="100">
              <a:latin typeface="宋体" panose="02010600030101010101" pitchFamily="2" charset="-122"/>
              <a:ea typeface="宋体" panose="02010600030101010101" pitchFamily="2" charset="-122"/>
              <a:cs typeface="宋体" panose="02010600030101010101" pitchFamily="2" charset="-122"/>
            </a:endParaRPr>
          </a:p>
          <a:p>
            <a:pPr indent="660400" algn="just">
              <a:lnSpc>
                <a:spcPct val="140000"/>
              </a:lnSpc>
              <a:spcAft>
                <a:spcPct val="0"/>
              </a:spcAft>
            </a:pPr>
            <a:r>
              <a:rPr lang="en-US" altLang="zh-CN" sz="2600" kern="100">
                <a:latin typeface="宋体" panose="02010600030101010101" pitchFamily="2" charset="-122"/>
                <a:ea typeface="宋体" panose="02010600030101010101" pitchFamily="2" charset="-122"/>
                <a:cs typeface="宋体" panose="02010600030101010101" pitchFamily="2" charset="-122"/>
              </a:rPr>
              <a:t>b.</a:t>
            </a:r>
            <a:r>
              <a:rPr lang="zh-CN" altLang="zh-CN" sz="2600" kern="100">
                <a:latin typeface="宋体" panose="02010600030101010101" pitchFamily="2" charset="-122"/>
                <a:ea typeface="宋体" panose="02010600030101010101" pitchFamily="2" charset="-122"/>
                <a:cs typeface="宋体" panose="02010600030101010101" pitchFamily="2" charset="-122"/>
              </a:rPr>
              <a:t>在论述文中，为使论述走向深刻，经常使用由果溯因这种论证方法。典型句式：为什么</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是因为</a:t>
            </a:r>
            <a:r>
              <a:rPr lang="en-US" altLang="zh-CN" sz="2600" kern="100">
                <a:latin typeface="宋体" panose="02010600030101010101" pitchFamily="2" charset="-122"/>
                <a:ea typeface="宋体" panose="02010600030101010101" pitchFamily="2" charset="-122"/>
                <a:cs typeface="宋体" panose="02010600030101010101" pitchFamily="2" charset="-122"/>
              </a:rPr>
              <a:t>……</a:t>
            </a:r>
            <a:r>
              <a:rPr lang="zh-CN" altLang="zh-CN" sz="2600" kern="100">
                <a:latin typeface="宋体" panose="02010600030101010101" pitchFamily="2" charset="-122"/>
                <a:ea typeface="宋体" panose="02010600030101010101" pitchFamily="2" charset="-122"/>
                <a:cs typeface="宋体" panose="02010600030101010101" pitchFamily="2" charset="-122"/>
              </a:rPr>
              <a:t>。</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785" y="478147"/>
            <a:ext cx="11516625" cy="5688965"/>
          </a:xfrm>
          <a:prstGeom prst="rect">
            <a:avLst/>
          </a:prstGeom>
          <a:noFill/>
        </p:spPr>
        <p:txBody>
          <a:bodyPr wrap="square" rtlCol="0">
            <a:spAutoFit/>
          </a:bodyPr>
          <a:lstStyle/>
          <a:p>
            <a:pPr indent="662940" algn="just">
              <a:lnSpc>
                <a:spcPct val="140000"/>
              </a:lnSpc>
              <a:spcAft>
                <a:spcPct val="0"/>
              </a:spcAft>
            </a:pPr>
            <a:r>
              <a:rPr lang="zh-CN" altLang="zh-CN" sz="2600" b="1" kern="100">
                <a:latin typeface="微软雅黑" panose="020b0503020204020204" pitchFamily="34" charset="-122"/>
                <a:ea typeface="微软雅黑" panose="020b0503020204020204" pitchFamily="34" charset="-122"/>
                <a:cs typeface="Times New Roman" panose="02020603050405020304"/>
              </a:rPr>
              <a:t>（二）逻辑规则</a:t>
            </a:r>
            <a:endParaRPr lang="zh-CN" altLang="zh-CN" sz="1050" kern="100">
              <a:latin typeface="宋体" panose="02010600030101010101" pitchFamily="2" charset="-122"/>
              <a:cs typeface="Courier New" panose="02070309020205020404"/>
            </a:endParaRPr>
          </a:p>
          <a:p>
            <a:pPr indent="660400" algn="just">
              <a:lnSpc>
                <a:spcPct val="140000"/>
              </a:lnSpc>
              <a:spcAft>
                <a:spcPct val="0"/>
              </a:spcAft>
            </a:pPr>
            <a:r>
              <a:rPr lang="en-US" altLang="zh-CN" sz="2600" b="1" kern="100">
                <a:latin typeface="Times New Roman" panose="02020603050405020304"/>
                <a:ea typeface="微软雅黑" panose="020b0503020204020204" pitchFamily="34" charset="-122"/>
                <a:cs typeface="Courier New" panose="02070309020205020404"/>
              </a:rPr>
              <a:t>1.</a:t>
            </a:r>
            <a:r>
              <a:rPr lang="zh-CN" altLang="zh-CN" sz="2600" b="1" kern="100">
                <a:latin typeface="Times New Roman" panose="02020603050405020304"/>
                <a:ea typeface="微软雅黑" panose="020b0503020204020204" pitchFamily="34" charset="-122"/>
                <a:cs typeface="Times New Roman" panose="02020603050405020304"/>
              </a:rPr>
              <a:t>同一律，</a:t>
            </a:r>
            <a:r>
              <a:rPr lang="zh-CN" altLang="zh-CN" sz="2600" kern="100">
                <a:latin typeface="楷体" panose="02010609060101010101" charset="-122"/>
                <a:ea typeface="楷体" panose="02010609060101010101" charset="-122"/>
                <a:cs typeface="楷体" panose="02010609060101010101" charset="-122"/>
              </a:rPr>
              <a:t>就是在同一思维过程中，必须在同一意义上使用概念和判断，不能在不同意义上使用概念和判断。所议论的命题即论题也应保持同一，不能</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中途易辙</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或</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偷梁换柱</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a:t>
            </a:r>
            <a:endParaRPr lang="zh-CN" altLang="zh-CN" sz="1050" kern="100">
              <a:latin typeface="宋体" panose="02010600030101010101" pitchFamily="2" charset="-122"/>
              <a:cs typeface="Courier New" panose="02070309020205020404"/>
            </a:endParaRPr>
          </a:p>
          <a:p>
            <a:pPr indent="660400" algn="just">
              <a:lnSpc>
                <a:spcPct val="140000"/>
              </a:lnSpc>
              <a:spcAft>
                <a:spcPct val="0"/>
              </a:spcAft>
            </a:pPr>
            <a:r>
              <a:rPr lang="en-US" altLang="zh-CN" sz="2600" b="1" kern="100">
                <a:latin typeface="Times New Roman" panose="02020603050405020304"/>
                <a:ea typeface="微软雅黑" panose="020b0503020204020204" pitchFamily="34" charset="-122"/>
                <a:cs typeface="Courier New" panose="02070309020205020404"/>
              </a:rPr>
              <a:t>2.</a:t>
            </a:r>
            <a:r>
              <a:rPr lang="zh-CN" altLang="zh-CN" sz="2600" b="1" kern="100">
                <a:latin typeface="Times New Roman" panose="02020603050405020304"/>
                <a:ea typeface="微软雅黑" panose="020b0503020204020204" pitchFamily="34" charset="-122"/>
                <a:cs typeface="Times New Roman" panose="02020603050405020304"/>
              </a:rPr>
              <a:t>矛盾律，</a:t>
            </a:r>
            <a:r>
              <a:rPr lang="zh-CN" altLang="zh-CN" sz="2600" kern="100">
                <a:latin typeface="楷体" panose="02010609060101010101" charset="-122"/>
                <a:ea typeface="楷体" panose="02010609060101010101" charset="-122"/>
                <a:cs typeface="Times New Roman" panose="02020603050405020304"/>
              </a:rPr>
              <a:t>是关于人们思想认识不可自相矛盾的规律。在逻辑思维上，矛盾律要求人们在同一思维过程中，对同一对象不能同时作出两个矛盾的判断，即不能既肯定它，又否定它。</a:t>
            </a:r>
            <a:endParaRPr lang="zh-CN" altLang="zh-CN" sz="1050" kern="100">
              <a:latin typeface="楷体" panose="02010609060101010101" charset="-122"/>
              <a:ea typeface="楷体" panose="02010609060101010101" charset="-122"/>
              <a:cs typeface="Courier New" panose="02070309020205020404"/>
            </a:endParaRPr>
          </a:p>
          <a:p>
            <a:pPr indent="660400" algn="just">
              <a:lnSpc>
                <a:spcPct val="140000"/>
              </a:lnSpc>
              <a:spcAft>
                <a:spcPct val="0"/>
              </a:spcAft>
            </a:pPr>
            <a:r>
              <a:rPr lang="en-US" altLang="zh-CN" sz="2600" b="1" kern="100">
                <a:latin typeface="Times New Roman" panose="02020603050405020304"/>
                <a:ea typeface="微软雅黑" panose="020b0503020204020204" pitchFamily="34" charset="-122"/>
                <a:cs typeface="Courier New" panose="02070309020205020404"/>
              </a:rPr>
              <a:t>3.</a:t>
            </a:r>
            <a:r>
              <a:rPr lang="zh-CN" altLang="zh-CN" sz="2600" b="1" kern="100">
                <a:latin typeface="Times New Roman" panose="02020603050405020304"/>
                <a:ea typeface="微软雅黑" panose="020b0503020204020204" pitchFamily="34" charset="-122"/>
                <a:cs typeface="Times New Roman" panose="02020603050405020304"/>
              </a:rPr>
              <a:t>排中律，</a:t>
            </a:r>
            <a:r>
              <a:rPr lang="zh-CN" altLang="zh-CN" sz="2600" kern="100">
                <a:latin typeface="楷体" panose="02010609060101010101" charset="-122"/>
                <a:ea typeface="楷体" panose="02010609060101010101" charset="-122"/>
                <a:cs typeface="Times New Roman" panose="02020603050405020304"/>
              </a:rPr>
              <a:t>指任一事物在同一时间里只能具有某属性或不具有某属性，而没有其他可能。排中律对于互相矛盾的两种思想必须做出非此即彼的选择，而不允许都加以否定或者都加以肯定。</a:t>
            </a:r>
            <a:endParaRPr lang="zh-CN" altLang="zh-CN" sz="1050" kern="100">
              <a:effectLst/>
              <a:latin typeface="楷体" panose="02010609060101010101" charset="-122"/>
              <a:ea typeface="楷体" panose="02010609060101010101" charset="-122"/>
              <a:cs typeface="Courier New" panose="02070309020205020404"/>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40325" y="548632"/>
            <a:ext cx="11516625" cy="691515"/>
          </a:xfrm>
          <a:prstGeom prst="rect">
            <a:avLst/>
          </a:prstGeom>
          <a:noFill/>
        </p:spPr>
        <p:txBody>
          <a:bodyPr wrap="square" rtlCol="0">
            <a:spAutoFit/>
          </a:bodyPr>
          <a:lstStyle/>
          <a:p>
            <a:pPr indent="662940" algn="just">
              <a:lnSpc>
                <a:spcPct val="150000"/>
              </a:lnSpc>
              <a:spcAft>
                <a:spcPct val="0"/>
              </a:spcAft>
            </a:pPr>
            <a:r>
              <a:rPr lang="zh-CN" altLang="zh-CN" sz="2600" b="1" kern="100">
                <a:latin typeface="Times New Roman" panose="02020603050405020304"/>
                <a:ea typeface="黑体" panose="02010609060101010101" charset="-122"/>
                <a:cs typeface="Times New Roman" panose="02020603050405020304"/>
              </a:rPr>
              <a:t>（三）掌握常考的推理逻辑关系和推理关注点</a:t>
            </a:r>
            <a:endParaRPr lang="zh-CN" altLang="zh-CN" sz="1050" kern="100">
              <a:effectLst/>
              <a:latin typeface="宋体" panose="02010600030101010101" pitchFamily="2" charset="-122"/>
              <a:cs typeface="Courier New" panose="02070309020205020404"/>
            </a:endParaRPr>
          </a:p>
        </p:txBody>
      </p:sp>
      <p:graphicFrame>
        <p:nvGraphicFramePr>
          <p:cNvPr id="2" name="表格 1" title=""/>
          <p:cNvGraphicFramePr>
            <a:graphicFrameLocks noGrp="1"/>
          </p:cNvGraphicFramePr>
          <p:nvPr/>
        </p:nvGraphicFramePr>
        <p:xfrm>
          <a:off x="515286" y="1306824"/>
          <a:ext cx="11341449" cy="4823196"/>
        </p:xfrm>
        <a:graphic>
          <a:graphicData uri="http://schemas.openxmlformats.org/drawingml/2006/table">
            <a:tbl>
              <a:tblPr/>
              <a:tblGrid>
                <a:gridCol w="1080139"/>
                <a:gridCol w="8101035"/>
                <a:gridCol w="2160275"/>
              </a:tblGrid>
              <a:tr h="754327">
                <a:tc>
                  <a:txBody>
                    <a:bodyPr vert="horz" wrap="square"/>
                    <a:lstStyle/>
                    <a:p>
                      <a:pPr algn="ctr">
                        <a:lnSpc>
                          <a:spcPct val="150000"/>
                        </a:lnSpc>
                        <a:spcAft>
                          <a:spcPct val="0"/>
                        </a:spcAft>
                      </a:pPr>
                      <a:r>
                        <a:rPr lang="zh-CN" sz="2300" b="1" kern="100">
                          <a:effectLst/>
                          <a:latin typeface="Times New Roman" panose="02020603050405020304"/>
                          <a:ea typeface="黑体" panose="02010609060101010101" charset="-122"/>
                          <a:cs typeface="Times New Roman" panose="02020603050405020304"/>
                        </a:rPr>
                        <a:t>逻辑</a:t>
                      </a:r>
                      <a:endParaRPr lang="zh-CN" sz="2300" kern="100">
                        <a:effectLst/>
                        <a:latin typeface="宋体" panose="02010600030101010101" pitchFamily="2" charset="-122"/>
                        <a:cs typeface="Courier New" panose="02070309020205020404"/>
                      </a:endParaRPr>
                    </a:p>
                    <a:p>
                      <a:pPr algn="ctr">
                        <a:lnSpc>
                          <a:spcPct val="150000"/>
                        </a:lnSpc>
                        <a:spcAft>
                          <a:spcPct val="0"/>
                        </a:spcAft>
                      </a:pPr>
                      <a:r>
                        <a:rPr lang="zh-CN" sz="2300" b="1" kern="100">
                          <a:effectLst/>
                          <a:latin typeface="Times New Roman" panose="02020603050405020304"/>
                          <a:ea typeface="黑体" panose="02010609060101010101" charset="-122"/>
                          <a:cs typeface="Times New Roman" panose="02020603050405020304"/>
                        </a:rPr>
                        <a:t>关系</a:t>
                      </a:r>
                      <a:endParaRPr lang="zh-CN" sz="2300" kern="100">
                        <a:effectLst/>
                        <a:latin typeface="宋体" panose="02010600030101010101" pitchFamily="2" charset="-122"/>
                        <a:cs typeface="Courier New" panose="02070309020205020404"/>
                      </a:endParaRPr>
                    </a:p>
                  </a:txBody>
                  <a:tcPr marL="43519" marR="435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300" b="1" kern="100">
                          <a:effectLst/>
                          <a:latin typeface="Times New Roman" panose="02020603050405020304"/>
                          <a:ea typeface="黑体" panose="02010609060101010101" charset="-122"/>
                          <a:cs typeface="Times New Roman" panose="02020603050405020304"/>
                        </a:rPr>
                        <a:t>推理特征</a:t>
                      </a:r>
                      <a:endParaRPr lang="zh-CN" sz="2300" kern="100">
                        <a:effectLst/>
                        <a:latin typeface="宋体" panose="02010600030101010101" pitchFamily="2" charset="-122"/>
                        <a:cs typeface="Courier New" panose="02070309020205020404"/>
                      </a:endParaRPr>
                    </a:p>
                  </a:txBody>
                  <a:tcPr marL="43519" marR="435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300" b="1" kern="100">
                          <a:effectLst/>
                          <a:latin typeface="Times New Roman" panose="02020603050405020304"/>
                          <a:ea typeface="黑体" panose="02010609060101010101" charset="-122"/>
                          <a:cs typeface="Times New Roman" panose="02020603050405020304"/>
                        </a:rPr>
                        <a:t>关注点</a:t>
                      </a:r>
                      <a:endParaRPr lang="zh-CN" sz="2300" kern="100">
                        <a:effectLst/>
                        <a:latin typeface="宋体" panose="02010600030101010101" pitchFamily="2" charset="-122"/>
                        <a:cs typeface="Courier New" panose="02070309020205020404"/>
                      </a:endParaRPr>
                    </a:p>
                  </a:txBody>
                  <a:tcPr marL="43519" marR="435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71636">
                <a:tc>
                  <a:txBody>
                    <a:bodyPr vert="horz" wrap="square"/>
                    <a:lstStyle/>
                    <a:p>
                      <a:pPr algn="ctr">
                        <a:lnSpc>
                          <a:spcPct val="150000"/>
                        </a:lnSpc>
                        <a:spcAft>
                          <a:spcPct val="0"/>
                        </a:spcAft>
                      </a:pPr>
                      <a:r>
                        <a:rPr lang="zh-CN" sz="2300" kern="100">
                          <a:solidFill>
                            <a:srgbClr val="0000FF"/>
                          </a:solidFill>
                          <a:effectLst/>
                          <a:latin typeface="楷体" panose="02010609060101010101" charset="-122"/>
                          <a:ea typeface="楷体" panose="02010609060101010101" charset="-122"/>
                          <a:cs typeface="Times New Roman" panose="02020603050405020304"/>
                        </a:rPr>
                        <a:t>假设</a:t>
                      </a:r>
                      <a:endParaRPr lang="zh-CN" sz="2300" kern="100">
                        <a:solidFill>
                          <a:srgbClr val="0000FF"/>
                        </a:solidFill>
                        <a:effectLst/>
                        <a:latin typeface="楷体" panose="02010609060101010101" charset="-122"/>
                        <a:ea typeface="楷体" panose="02010609060101010101" charset="-122"/>
                        <a:cs typeface="Courier New" panose="02070309020205020404"/>
                      </a:endParaRPr>
                    </a:p>
                    <a:p>
                      <a:pPr algn="ctr">
                        <a:lnSpc>
                          <a:spcPct val="150000"/>
                        </a:lnSpc>
                        <a:spcAft>
                          <a:spcPct val="0"/>
                        </a:spcAft>
                      </a:pPr>
                      <a:r>
                        <a:rPr lang="zh-CN" sz="2300" kern="100">
                          <a:solidFill>
                            <a:srgbClr val="0000FF"/>
                          </a:solidFill>
                          <a:effectLst/>
                          <a:latin typeface="楷体" panose="02010609060101010101" charset="-122"/>
                          <a:ea typeface="楷体" panose="02010609060101010101" charset="-122"/>
                          <a:cs typeface="Times New Roman" panose="02020603050405020304"/>
                        </a:rPr>
                        <a:t>关系</a:t>
                      </a:r>
                      <a:endParaRPr lang="zh-CN" sz="2300" kern="100">
                        <a:solidFill>
                          <a:srgbClr val="0000FF"/>
                        </a:solidFill>
                        <a:effectLst/>
                        <a:latin typeface="楷体" panose="02010609060101010101" charset="-122"/>
                        <a:ea typeface="楷体" panose="02010609060101010101" charset="-122"/>
                        <a:cs typeface="Times New Roman" panose="02020603050405020304"/>
                      </a:endParaRPr>
                    </a:p>
                  </a:txBody>
                  <a:tcPr marL="43519" marR="435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zh-CN" sz="2300" kern="100">
                          <a:effectLst/>
                          <a:latin typeface="楷体" panose="02010609060101010101" charset="-122"/>
                          <a:ea typeface="楷体" panose="02010609060101010101" charset="-122"/>
                          <a:cs typeface="楷体" panose="02010609060101010101" charset="-122"/>
                        </a:rPr>
                        <a:t>根据非现实情境，抽象出其实质成分并得出逻辑结论的思维过程。偏句提出一种假设，正句说出结论。</a:t>
                      </a:r>
                      <a:endParaRPr lang="zh-CN" sz="23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en-US" sz="2300" kern="100">
                          <a:solidFill>
                            <a:srgbClr val="00B050"/>
                          </a:solidFill>
                          <a:effectLst/>
                          <a:latin typeface="楷体" panose="02010609060101010101" charset="-122"/>
                          <a:ea typeface="楷体" panose="02010609060101010101" charset="-122"/>
                          <a:cs typeface="楷体" panose="02010609060101010101" charset="-122"/>
                        </a:rPr>
                        <a:t>1.</a:t>
                      </a:r>
                      <a:r>
                        <a:rPr lang="zh-CN" sz="2300" kern="100">
                          <a:solidFill>
                            <a:srgbClr val="00B050"/>
                          </a:solidFill>
                          <a:effectLst/>
                          <a:latin typeface="楷体" panose="02010609060101010101" charset="-122"/>
                          <a:ea typeface="楷体" panose="02010609060101010101" charset="-122"/>
                          <a:cs typeface="楷体" panose="02010609060101010101" charset="-122"/>
                        </a:rPr>
                        <a:t>偏句假设条件实现，结果就能成立：</a:t>
                      </a:r>
                      <a:r>
                        <a:rPr lang="zh-CN" sz="2300" kern="100">
                          <a:effectLst/>
                          <a:latin typeface="楷体" panose="02010609060101010101" charset="-122"/>
                          <a:ea typeface="楷体" panose="02010609060101010101" charset="-122"/>
                          <a:cs typeface="楷体" panose="02010609060101010101" charset="-122"/>
                        </a:rPr>
                        <a:t>如果</a:t>
                      </a:r>
                      <a:r>
                        <a:rPr lang="en-US" sz="2300" kern="100">
                          <a:effectLst/>
                          <a:latin typeface="楷体" panose="02010609060101010101" charset="-122"/>
                          <a:ea typeface="楷体" panose="02010609060101010101" charset="-122"/>
                          <a:cs typeface="楷体" panose="02010609060101010101" charset="-122"/>
                        </a:rPr>
                        <a:t>A</a:t>
                      </a:r>
                      <a:r>
                        <a:rPr lang="zh-CN" sz="2300" kern="100">
                          <a:effectLst/>
                          <a:latin typeface="楷体" panose="02010609060101010101" charset="-122"/>
                          <a:ea typeface="楷体" panose="02010609060101010101" charset="-122"/>
                          <a:cs typeface="楷体" panose="02010609060101010101" charset="-122"/>
                        </a:rPr>
                        <a:t>，就</a:t>
                      </a:r>
                      <a:r>
                        <a:rPr lang="en-US" sz="2300" kern="100">
                          <a:effectLst/>
                          <a:latin typeface="楷体" panose="02010609060101010101" charset="-122"/>
                          <a:ea typeface="楷体" panose="02010609060101010101" charset="-122"/>
                          <a:cs typeface="楷体" panose="02010609060101010101" charset="-122"/>
                        </a:rPr>
                        <a:t>B</a:t>
                      </a:r>
                      <a:r>
                        <a:rPr lang="zh-CN" sz="2300" kern="100">
                          <a:effectLst/>
                          <a:latin typeface="楷体" panose="02010609060101010101" charset="-122"/>
                          <a:ea typeface="楷体" panose="02010609060101010101" charset="-122"/>
                          <a:cs typeface="楷体" panose="02010609060101010101" charset="-122"/>
                        </a:rPr>
                        <a:t>。</a:t>
                      </a:r>
                      <a:endParaRPr lang="zh-CN" sz="23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en-US" sz="2300" kern="100">
                          <a:solidFill>
                            <a:srgbClr val="00B050"/>
                          </a:solidFill>
                          <a:effectLst/>
                          <a:latin typeface="楷体" panose="02010609060101010101" charset="-122"/>
                          <a:ea typeface="楷体" panose="02010609060101010101" charset="-122"/>
                          <a:cs typeface="楷体" panose="02010609060101010101" charset="-122"/>
                        </a:rPr>
                        <a:t>2.</a:t>
                      </a:r>
                      <a:r>
                        <a:rPr lang="zh-CN" sz="2300" kern="100">
                          <a:solidFill>
                            <a:srgbClr val="00B050"/>
                          </a:solidFill>
                          <a:effectLst/>
                          <a:latin typeface="楷体" panose="02010609060101010101" charset="-122"/>
                          <a:ea typeface="楷体" panose="02010609060101010101" charset="-122"/>
                          <a:cs typeface="楷体" panose="02010609060101010101" charset="-122"/>
                        </a:rPr>
                        <a:t>偏句与正句语意相悖，假设与结果不一致。</a:t>
                      </a:r>
                      <a:r>
                        <a:rPr lang="zh-CN" sz="2300" kern="100">
                          <a:effectLst/>
                          <a:latin typeface="楷体" panose="02010609060101010101" charset="-122"/>
                          <a:ea typeface="楷体" panose="02010609060101010101" charset="-122"/>
                          <a:cs typeface="楷体" panose="02010609060101010101" charset="-122"/>
                        </a:rPr>
                        <a:t>偏句先退一步说，把假设当作实现而改变结论，这种句子更强调正句。即使</a:t>
                      </a:r>
                      <a:r>
                        <a:rPr lang="en-US" sz="2300" kern="100">
                          <a:effectLst/>
                          <a:latin typeface="楷体" panose="02010609060101010101" charset="-122"/>
                          <a:ea typeface="楷体" panose="02010609060101010101" charset="-122"/>
                          <a:cs typeface="楷体" panose="02010609060101010101" charset="-122"/>
                        </a:rPr>
                        <a:t>A</a:t>
                      </a:r>
                      <a:r>
                        <a:rPr lang="zh-CN" sz="2300" kern="100">
                          <a:effectLst/>
                          <a:latin typeface="楷体" panose="02010609060101010101" charset="-122"/>
                          <a:ea typeface="楷体" panose="02010609060101010101" charset="-122"/>
                          <a:cs typeface="楷体" panose="02010609060101010101" charset="-122"/>
                        </a:rPr>
                        <a:t>，也</a:t>
                      </a:r>
                      <a:r>
                        <a:rPr lang="en-US" sz="2300" kern="100">
                          <a:effectLst/>
                          <a:latin typeface="楷体" panose="02010609060101010101" charset="-122"/>
                          <a:ea typeface="楷体" panose="02010609060101010101" charset="-122"/>
                          <a:cs typeface="楷体" panose="02010609060101010101" charset="-122"/>
                        </a:rPr>
                        <a:t>B</a:t>
                      </a:r>
                      <a:r>
                        <a:rPr lang="zh-CN" sz="2300" kern="100">
                          <a:effectLst/>
                          <a:latin typeface="楷体" panose="02010609060101010101" charset="-122"/>
                          <a:ea typeface="楷体" panose="02010609060101010101" charset="-122"/>
                          <a:cs typeface="楷体" panose="02010609060101010101" charset="-122"/>
                        </a:rPr>
                        <a:t>。</a:t>
                      </a:r>
                      <a:endParaRPr lang="zh-CN" sz="23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zh-CN" sz="2300" kern="100">
                          <a:effectLst/>
                          <a:latin typeface="楷体" panose="02010609060101010101" charset="-122"/>
                          <a:ea typeface="楷体" panose="02010609060101010101" charset="-122"/>
                          <a:cs typeface="楷体" panose="02010609060101010101" charset="-122"/>
                        </a:rPr>
                        <a:t>常用</a:t>
                      </a:r>
                      <a:r>
                        <a:rPr lang="en-US" sz="2300" kern="100">
                          <a:effectLst/>
                          <a:latin typeface="楷体" panose="02010609060101010101" charset="-122"/>
                          <a:ea typeface="楷体" panose="02010609060101010101" charset="-122"/>
                          <a:cs typeface="楷体" panose="02010609060101010101" charset="-122"/>
                        </a:rPr>
                        <a:t>“</a:t>
                      </a:r>
                      <a:r>
                        <a:rPr lang="zh-CN" sz="2300" kern="100">
                          <a:effectLst/>
                          <a:latin typeface="楷体" panose="02010609060101010101" charset="-122"/>
                          <a:ea typeface="楷体" panose="02010609060101010101" charset="-122"/>
                          <a:cs typeface="楷体" panose="02010609060101010101" charset="-122"/>
                        </a:rPr>
                        <a:t>如果</a:t>
                      </a:r>
                      <a:r>
                        <a:rPr lang="en-US" sz="2300" kern="100">
                          <a:effectLst/>
                          <a:latin typeface="楷体" panose="02010609060101010101" charset="-122"/>
                          <a:ea typeface="楷体" panose="02010609060101010101" charset="-122"/>
                          <a:cs typeface="楷体" panose="02010609060101010101" charset="-122"/>
                        </a:rPr>
                        <a:t>……</a:t>
                      </a:r>
                      <a:r>
                        <a:rPr lang="zh-CN" sz="2300" kern="100">
                          <a:effectLst/>
                          <a:latin typeface="楷体" panose="02010609060101010101" charset="-122"/>
                          <a:ea typeface="楷体" panose="02010609060101010101" charset="-122"/>
                          <a:cs typeface="楷体" panose="02010609060101010101" charset="-122"/>
                        </a:rPr>
                        <a:t>就</a:t>
                      </a:r>
                      <a:r>
                        <a:rPr lang="en-US" sz="2300" kern="100">
                          <a:effectLst/>
                          <a:latin typeface="楷体" panose="02010609060101010101" charset="-122"/>
                          <a:ea typeface="楷体" panose="02010609060101010101" charset="-122"/>
                          <a:cs typeface="楷体" panose="02010609060101010101" charset="-122"/>
                        </a:rPr>
                        <a:t>……”</a:t>
                      </a:r>
                      <a:r>
                        <a:rPr lang="zh-CN" sz="2300" kern="100">
                          <a:effectLst/>
                          <a:latin typeface="楷体" panose="02010609060101010101" charset="-122"/>
                          <a:ea typeface="楷体" panose="02010609060101010101" charset="-122"/>
                          <a:cs typeface="楷体" panose="02010609060101010101" charset="-122"/>
                        </a:rPr>
                        <a:t>，</a:t>
                      </a:r>
                      <a:r>
                        <a:rPr lang="en-US" sz="2300" kern="100">
                          <a:effectLst/>
                          <a:latin typeface="楷体" panose="02010609060101010101" charset="-122"/>
                          <a:ea typeface="楷体" panose="02010609060101010101" charset="-122"/>
                          <a:cs typeface="楷体" panose="02010609060101010101" charset="-122"/>
                        </a:rPr>
                        <a:t>“</a:t>
                      </a:r>
                      <a:r>
                        <a:rPr lang="zh-CN" sz="2300" kern="100">
                          <a:effectLst/>
                          <a:latin typeface="楷体" panose="02010609060101010101" charset="-122"/>
                          <a:ea typeface="楷体" panose="02010609060101010101" charset="-122"/>
                          <a:cs typeface="楷体" panose="02010609060101010101" charset="-122"/>
                        </a:rPr>
                        <a:t>即使</a:t>
                      </a:r>
                      <a:r>
                        <a:rPr lang="en-US" sz="2300" kern="100">
                          <a:effectLst/>
                          <a:latin typeface="楷体" panose="02010609060101010101" charset="-122"/>
                          <a:ea typeface="楷体" panose="02010609060101010101" charset="-122"/>
                          <a:cs typeface="楷体" panose="02010609060101010101" charset="-122"/>
                        </a:rPr>
                        <a:t>……</a:t>
                      </a:r>
                      <a:r>
                        <a:rPr lang="zh-CN" sz="2300" kern="100">
                          <a:effectLst/>
                          <a:latin typeface="楷体" panose="02010609060101010101" charset="-122"/>
                          <a:ea typeface="楷体" panose="02010609060101010101" charset="-122"/>
                          <a:cs typeface="楷体" panose="02010609060101010101" charset="-122"/>
                        </a:rPr>
                        <a:t>也</a:t>
                      </a:r>
                      <a:r>
                        <a:rPr lang="en-US" sz="2300" kern="100">
                          <a:effectLst/>
                          <a:latin typeface="楷体" panose="02010609060101010101" charset="-122"/>
                          <a:ea typeface="楷体" panose="02010609060101010101" charset="-122"/>
                          <a:cs typeface="楷体" panose="02010609060101010101" charset="-122"/>
                        </a:rPr>
                        <a:t>……”</a:t>
                      </a:r>
                      <a:r>
                        <a:rPr lang="zh-CN" sz="2300" kern="100">
                          <a:effectLst/>
                          <a:latin typeface="楷体" panose="02010609060101010101" charset="-122"/>
                          <a:ea typeface="楷体" panose="02010609060101010101" charset="-122"/>
                          <a:cs typeface="楷体" panose="02010609060101010101" charset="-122"/>
                        </a:rPr>
                        <a:t>表假设关系。</a:t>
                      </a:r>
                      <a:endParaRPr lang="zh-CN" sz="2300" kern="100">
                        <a:effectLst/>
                        <a:latin typeface="楷体" panose="02010609060101010101" charset="-122"/>
                        <a:ea typeface="楷体" panose="02010609060101010101" charset="-122"/>
                        <a:cs typeface="楷体" panose="02010609060101010101" charset="-122"/>
                      </a:endParaRPr>
                    </a:p>
                  </a:txBody>
                  <a:tcPr marL="43519" marR="435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zh-CN" sz="2300" kern="100">
                          <a:effectLst/>
                          <a:latin typeface="楷体" panose="02010609060101010101" charset="-122"/>
                          <a:ea typeface="楷体" panose="02010609060101010101" charset="-122"/>
                          <a:cs typeface="Times New Roman" panose="02020603050405020304"/>
                        </a:rPr>
                        <a:t>假设的前提是否正确，假设的结论是否必然。</a:t>
                      </a:r>
                      <a:endParaRPr lang="zh-CN" sz="2300" kern="100">
                        <a:effectLst/>
                        <a:latin typeface="楷体" panose="02010609060101010101" charset="-122"/>
                        <a:ea typeface="楷体" panose="02010609060101010101" charset="-122"/>
                        <a:cs typeface="Times New Roman" panose="02020603050405020304"/>
                      </a:endParaRPr>
                    </a:p>
                  </a:txBody>
                  <a:tcPr marL="43519" marR="435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aphicFrame>
        <p:nvGraphicFramePr>
          <p:cNvPr id="2" name="表格 1" title=""/>
          <p:cNvGraphicFramePr>
            <a:graphicFrameLocks noGrp="1"/>
          </p:cNvGraphicFramePr>
          <p:nvPr/>
        </p:nvGraphicFramePr>
        <p:xfrm>
          <a:off x="515287" y="662933"/>
          <a:ext cx="11161426" cy="5532120"/>
        </p:xfrm>
        <a:graphic>
          <a:graphicData uri="http://schemas.openxmlformats.org/drawingml/2006/table">
            <a:tbl>
              <a:tblPr/>
              <a:tblGrid>
                <a:gridCol w="914871"/>
                <a:gridCol w="8233839"/>
                <a:gridCol w="2012716"/>
              </a:tblGrid>
              <a:tr h="3922501">
                <a:tc>
                  <a:txBody>
                    <a:bodyPr vert="horz" wrap="square"/>
                    <a:lstStyle/>
                    <a:p>
                      <a:pPr algn="ctr">
                        <a:lnSpc>
                          <a:spcPct val="150000"/>
                        </a:lnSpc>
                        <a:spcAft>
                          <a:spcPct val="0"/>
                        </a:spcAft>
                      </a:pPr>
                      <a:r>
                        <a:rPr lang="zh-CN" sz="2200" kern="100">
                          <a:solidFill>
                            <a:srgbClr val="0000FF"/>
                          </a:solidFill>
                          <a:effectLst/>
                          <a:latin typeface="楷体" panose="02010609060101010101" charset="-122"/>
                          <a:ea typeface="楷体" panose="02010609060101010101" charset="-122"/>
                          <a:cs typeface="Times New Roman" panose="02020603050405020304"/>
                        </a:rPr>
                        <a:t>因果</a:t>
                      </a:r>
                      <a:endParaRPr lang="zh-CN" sz="2200" kern="100">
                        <a:solidFill>
                          <a:srgbClr val="0000FF"/>
                        </a:solidFill>
                        <a:effectLst/>
                        <a:latin typeface="楷体" panose="02010609060101010101" charset="-122"/>
                        <a:ea typeface="楷体" panose="02010609060101010101" charset="-122"/>
                        <a:cs typeface="Courier New" panose="02070309020205020404"/>
                      </a:endParaRPr>
                    </a:p>
                    <a:p>
                      <a:pPr algn="ctr">
                        <a:lnSpc>
                          <a:spcPct val="150000"/>
                        </a:lnSpc>
                        <a:spcAft>
                          <a:spcPct val="0"/>
                        </a:spcAft>
                      </a:pPr>
                      <a:r>
                        <a:rPr lang="zh-CN" sz="2200" kern="100">
                          <a:solidFill>
                            <a:srgbClr val="0000FF"/>
                          </a:solidFill>
                          <a:effectLst/>
                          <a:latin typeface="楷体" panose="02010609060101010101" charset="-122"/>
                          <a:ea typeface="楷体" panose="02010609060101010101" charset="-122"/>
                          <a:cs typeface="Times New Roman" panose="02020603050405020304"/>
                        </a:rPr>
                        <a:t>关系</a:t>
                      </a:r>
                      <a:endParaRPr lang="zh-CN" sz="2200" kern="100">
                        <a:solidFill>
                          <a:srgbClr val="0000FF"/>
                        </a:solidFill>
                        <a:effectLst/>
                        <a:latin typeface="楷体" panose="02010609060101010101" charset="-122"/>
                        <a:ea typeface="楷体" panose="02010609060101010101" charset="-122"/>
                        <a:cs typeface="Times New Roman" panose="02020603050405020304"/>
                      </a:endParaRPr>
                    </a:p>
                  </a:txBody>
                  <a:tcPr marL="34815" marR="348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zh-CN" sz="2200" kern="100">
                          <a:effectLst/>
                          <a:latin typeface="楷体" panose="02010609060101010101" charset="-122"/>
                          <a:ea typeface="楷体" panose="02010609060101010101" charset="-122"/>
                          <a:cs typeface="楷体" panose="02010609060101010101" charset="-122"/>
                        </a:rPr>
                        <a:t>因果推论要求原因先于结果，原因与结果同时变化或者相关，对于结果不存在其他可能的解释，强调原因的唯一性。常用</a:t>
                      </a:r>
                      <a:r>
                        <a:rPr lang="en-US" sz="2200" kern="100">
                          <a:effectLst/>
                          <a:latin typeface="楷体" panose="02010609060101010101" charset="-122"/>
                          <a:ea typeface="楷体" panose="02010609060101010101" charset="-122"/>
                          <a:cs typeface="楷体" panose="02010609060101010101" charset="-122"/>
                        </a:rPr>
                        <a:t>“</a:t>
                      </a:r>
                      <a:r>
                        <a:rPr lang="zh-CN" sz="2200" kern="100">
                          <a:effectLst/>
                          <a:latin typeface="楷体" panose="02010609060101010101" charset="-122"/>
                          <a:ea typeface="楷体" panose="02010609060101010101" charset="-122"/>
                          <a:cs typeface="楷体" panose="02010609060101010101" charset="-122"/>
                        </a:rPr>
                        <a:t>由于</a:t>
                      </a:r>
                      <a:r>
                        <a:rPr lang="en-US" sz="2200" kern="100">
                          <a:effectLst/>
                          <a:latin typeface="楷体" panose="02010609060101010101" charset="-122"/>
                          <a:ea typeface="楷体" panose="02010609060101010101" charset="-122"/>
                          <a:cs typeface="楷体" panose="02010609060101010101" charset="-122"/>
                        </a:rPr>
                        <a:t>”“</a:t>
                      </a:r>
                      <a:r>
                        <a:rPr lang="zh-CN" sz="2200" kern="100">
                          <a:effectLst/>
                          <a:latin typeface="楷体" panose="02010609060101010101" charset="-122"/>
                          <a:ea typeface="楷体" panose="02010609060101010101" charset="-122"/>
                          <a:cs typeface="楷体" panose="02010609060101010101" charset="-122"/>
                        </a:rPr>
                        <a:t>因此</a:t>
                      </a:r>
                      <a:r>
                        <a:rPr lang="en-US" sz="2200" kern="100">
                          <a:effectLst/>
                          <a:latin typeface="楷体" panose="02010609060101010101" charset="-122"/>
                          <a:ea typeface="楷体" panose="02010609060101010101" charset="-122"/>
                          <a:cs typeface="楷体" panose="02010609060101010101" charset="-122"/>
                        </a:rPr>
                        <a:t>”“</a:t>
                      </a:r>
                      <a:r>
                        <a:rPr lang="zh-CN" sz="2200" kern="100">
                          <a:effectLst/>
                          <a:latin typeface="楷体" panose="02010609060101010101" charset="-122"/>
                          <a:ea typeface="楷体" panose="02010609060101010101" charset="-122"/>
                          <a:cs typeface="楷体" panose="02010609060101010101" charset="-122"/>
                        </a:rPr>
                        <a:t>可见</a:t>
                      </a:r>
                      <a:r>
                        <a:rPr lang="en-US" sz="2200" kern="100">
                          <a:effectLst/>
                          <a:latin typeface="楷体" panose="02010609060101010101" charset="-122"/>
                          <a:ea typeface="楷体" panose="02010609060101010101" charset="-122"/>
                          <a:cs typeface="楷体" panose="02010609060101010101" charset="-122"/>
                        </a:rPr>
                        <a:t>”“</a:t>
                      </a:r>
                      <a:r>
                        <a:rPr lang="zh-CN" sz="2200" kern="100">
                          <a:effectLst/>
                          <a:latin typeface="楷体" panose="02010609060101010101" charset="-122"/>
                          <a:ea typeface="楷体" panose="02010609060101010101" charset="-122"/>
                          <a:cs typeface="楷体" panose="02010609060101010101" charset="-122"/>
                        </a:rPr>
                        <a:t>之所以</a:t>
                      </a:r>
                      <a:r>
                        <a:rPr lang="en-US" sz="2200" kern="100">
                          <a:effectLst/>
                          <a:latin typeface="楷体" panose="02010609060101010101" charset="-122"/>
                          <a:ea typeface="楷体" panose="02010609060101010101" charset="-122"/>
                          <a:cs typeface="楷体" panose="02010609060101010101" charset="-122"/>
                        </a:rPr>
                        <a:t>……</a:t>
                      </a:r>
                      <a:r>
                        <a:rPr lang="zh-CN" sz="2200" kern="100">
                          <a:effectLst/>
                          <a:latin typeface="楷体" panose="02010609060101010101" charset="-122"/>
                          <a:ea typeface="楷体" panose="02010609060101010101" charset="-122"/>
                          <a:cs typeface="楷体" panose="02010609060101010101" charset="-122"/>
                        </a:rPr>
                        <a:t>是因为</a:t>
                      </a:r>
                      <a:r>
                        <a:rPr lang="en-US" sz="2200" kern="100">
                          <a:effectLst/>
                          <a:latin typeface="楷体" panose="02010609060101010101" charset="-122"/>
                          <a:ea typeface="楷体" panose="02010609060101010101" charset="-122"/>
                          <a:cs typeface="楷体" panose="02010609060101010101" charset="-122"/>
                        </a:rPr>
                        <a:t>……”</a:t>
                      </a:r>
                      <a:r>
                        <a:rPr lang="zh-CN" sz="2200" kern="100">
                          <a:effectLst/>
                          <a:latin typeface="楷体" panose="02010609060101010101" charset="-122"/>
                          <a:ea typeface="楷体" panose="02010609060101010101" charset="-122"/>
                          <a:cs typeface="楷体" panose="02010609060101010101" charset="-122"/>
                        </a:rPr>
                        <a:t>表因果关系。</a:t>
                      </a:r>
                      <a:endParaRPr lang="zh-CN" sz="22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zh-CN" sz="2200" kern="100">
                          <a:effectLst/>
                          <a:latin typeface="楷体" panose="02010609060101010101" charset="-122"/>
                          <a:ea typeface="楷体" panose="02010609060101010101" charset="-122"/>
                          <a:cs typeface="楷体" panose="02010609060101010101" charset="-122"/>
                        </a:rPr>
                        <a:t>错误的因果推理：</a:t>
                      </a:r>
                      <a:endParaRPr lang="zh-CN" sz="22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en-US" sz="2200" kern="100">
                          <a:solidFill>
                            <a:srgbClr val="00B050"/>
                          </a:solidFill>
                          <a:effectLst/>
                          <a:latin typeface="楷体" panose="02010609060101010101" charset="-122"/>
                          <a:ea typeface="楷体" panose="02010609060101010101" charset="-122"/>
                          <a:cs typeface="楷体" panose="02010609060101010101" charset="-122"/>
                        </a:rPr>
                        <a:t>1.</a:t>
                      </a:r>
                      <a:r>
                        <a:rPr lang="zh-CN" sz="2200" kern="100">
                          <a:solidFill>
                            <a:srgbClr val="00B050"/>
                          </a:solidFill>
                          <a:effectLst/>
                          <a:latin typeface="楷体" panose="02010609060101010101" charset="-122"/>
                          <a:ea typeface="楷体" panose="02010609060101010101" charset="-122"/>
                          <a:cs typeface="楷体" panose="02010609060101010101" charset="-122"/>
                        </a:rPr>
                        <a:t>因果倒置，</a:t>
                      </a:r>
                      <a:r>
                        <a:rPr lang="zh-CN" sz="2200" kern="100">
                          <a:effectLst/>
                          <a:latin typeface="楷体" panose="02010609060101010101" charset="-122"/>
                          <a:ea typeface="楷体" panose="02010609060101010101" charset="-122"/>
                          <a:cs typeface="楷体" panose="02010609060101010101" charset="-122"/>
                        </a:rPr>
                        <a:t>即把原因和结论颠倒的一种错误推理形式。往往因为结果看起来像是原因或者更像其他的因素，使得我们的思维发生了倒置的想法。这是主观的意向，而非事实如此。</a:t>
                      </a:r>
                      <a:endParaRPr lang="zh-CN" sz="22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en-US" sz="2200" kern="100">
                          <a:solidFill>
                            <a:srgbClr val="00B050"/>
                          </a:solidFill>
                          <a:effectLst/>
                          <a:latin typeface="楷体" panose="02010609060101010101" charset="-122"/>
                          <a:ea typeface="楷体" panose="02010609060101010101" charset="-122"/>
                          <a:cs typeface="楷体" panose="02010609060101010101" charset="-122"/>
                        </a:rPr>
                        <a:t>2.</a:t>
                      </a:r>
                      <a:r>
                        <a:rPr lang="zh-CN" sz="2200" kern="100">
                          <a:solidFill>
                            <a:srgbClr val="00B050"/>
                          </a:solidFill>
                          <a:effectLst/>
                          <a:latin typeface="楷体" panose="02010609060101010101" charset="-122"/>
                          <a:ea typeface="楷体" panose="02010609060101010101" charset="-122"/>
                          <a:cs typeface="楷体" panose="02010609060101010101" charset="-122"/>
                        </a:rPr>
                        <a:t>强加因果，</a:t>
                      </a:r>
                      <a:r>
                        <a:rPr lang="zh-CN" sz="2200" kern="100">
                          <a:effectLst/>
                          <a:latin typeface="楷体" panose="02010609060101010101" charset="-122"/>
                          <a:ea typeface="楷体" panose="02010609060101010101" charset="-122"/>
                          <a:cs typeface="楷体" panose="02010609060101010101" charset="-122"/>
                        </a:rPr>
                        <a:t>即把不是必然的因果关系说成必然的因果关系的一种错误推理形式。</a:t>
                      </a:r>
                      <a:endParaRPr lang="zh-CN" sz="2200" kern="100">
                        <a:effectLst/>
                        <a:latin typeface="楷体" panose="02010609060101010101" charset="-122"/>
                        <a:ea typeface="楷体" panose="02010609060101010101" charset="-122"/>
                        <a:cs typeface="楷体" panose="02010609060101010101" charset="-122"/>
                      </a:endParaRPr>
                    </a:p>
                  </a:txBody>
                  <a:tcPr marL="34815" marR="348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en-US" sz="2200" kern="100">
                          <a:effectLst/>
                          <a:latin typeface="楷体" panose="02010609060101010101" charset="-122"/>
                          <a:ea typeface="楷体" panose="02010609060101010101" charset="-122"/>
                          <a:cs typeface="楷体" panose="02010609060101010101" charset="-122"/>
                        </a:rPr>
                        <a:t>1.</a:t>
                      </a:r>
                      <a:r>
                        <a:rPr lang="zh-CN" sz="2200" kern="100">
                          <a:effectLst/>
                          <a:latin typeface="楷体" panose="02010609060101010101" charset="-122"/>
                          <a:ea typeface="楷体" panose="02010609060101010101" charset="-122"/>
                          <a:cs typeface="楷体" panose="02010609060101010101" charset="-122"/>
                        </a:rPr>
                        <a:t>看有无因果颠倒的现象。</a:t>
                      </a:r>
                      <a:endParaRPr lang="zh-CN" sz="22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en-US" sz="2200" kern="100">
                          <a:effectLst/>
                          <a:latin typeface="楷体" panose="02010609060101010101" charset="-122"/>
                          <a:ea typeface="楷体" panose="02010609060101010101" charset="-122"/>
                          <a:cs typeface="楷体" panose="02010609060101010101" charset="-122"/>
                        </a:rPr>
                        <a:t>2.</a:t>
                      </a:r>
                      <a:r>
                        <a:rPr lang="zh-CN" sz="2200" kern="100">
                          <a:effectLst/>
                          <a:latin typeface="楷体" panose="02010609060101010101" charset="-122"/>
                          <a:ea typeface="楷体" panose="02010609060101010101" charset="-122"/>
                          <a:cs typeface="楷体" panose="02010609060101010101" charset="-122"/>
                        </a:rPr>
                        <a:t>看是否有一果多因的问题。</a:t>
                      </a:r>
                      <a:endParaRPr lang="zh-CN" sz="22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en-US" sz="2200" kern="100">
                          <a:effectLst/>
                          <a:latin typeface="楷体" panose="02010609060101010101" charset="-122"/>
                          <a:ea typeface="楷体" panose="02010609060101010101" charset="-122"/>
                          <a:cs typeface="楷体" panose="02010609060101010101" charset="-122"/>
                        </a:rPr>
                        <a:t>3.</a:t>
                      </a:r>
                      <a:r>
                        <a:rPr lang="zh-CN" sz="2200" kern="100">
                          <a:effectLst/>
                          <a:latin typeface="楷体" panose="02010609060101010101" charset="-122"/>
                          <a:ea typeface="楷体" panose="02010609060101010101" charset="-122"/>
                          <a:cs typeface="楷体" panose="02010609060101010101" charset="-122"/>
                        </a:rPr>
                        <a:t>看是否存在强加因果的问题。</a:t>
                      </a:r>
                      <a:endParaRPr lang="zh-CN" sz="2200" kern="100">
                        <a:effectLst/>
                        <a:latin typeface="楷体" panose="02010609060101010101" charset="-122"/>
                        <a:ea typeface="楷体" panose="02010609060101010101" charset="-122"/>
                        <a:cs typeface="楷体" panose="02010609060101010101" charset="-122"/>
                      </a:endParaRPr>
                    </a:p>
                  </a:txBody>
                  <a:tcPr marL="34815" marR="348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3462">
                <a:tc>
                  <a:txBody>
                    <a:bodyPr vert="horz" wrap="square"/>
                    <a:lstStyle/>
                    <a:p>
                      <a:pPr algn="ctr">
                        <a:lnSpc>
                          <a:spcPct val="150000"/>
                        </a:lnSpc>
                        <a:spcAft>
                          <a:spcPct val="0"/>
                        </a:spcAft>
                      </a:pPr>
                      <a:r>
                        <a:rPr lang="zh-CN" sz="2200" kern="100">
                          <a:solidFill>
                            <a:srgbClr val="0000FF"/>
                          </a:solidFill>
                          <a:effectLst/>
                          <a:latin typeface="楷体" panose="02010609060101010101" charset="-122"/>
                          <a:ea typeface="楷体" panose="02010609060101010101" charset="-122"/>
                          <a:cs typeface="Times New Roman" panose="02020603050405020304"/>
                        </a:rPr>
                        <a:t>目的</a:t>
                      </a:r>
                      <a:endParaRPr lang="zh-CN" sz="2200" kern="100">
                        <a:solidFill>
                          <a:srgbClr val="0000FF"/>
                        </a:solidFill>
                        <a:effectLst/>
                        <a:latin typeface="楷体" panose="02010609060101010101" charset="-122"/>
                        <a:ea typeface="楷体" panose="02010609060101010101" charset="-122"/>
                        <a:cs typeface="Courier New" panose="02070309020205020404"/>
                      </a:endParaRPr>
                    </a:p>
                    <a:p>
                      <a:pPr algn="ctr">
                        <a:lnSpc>
                          <a:spcPct val="150000"/>
                        </a:lnSpc>
                        <a:spcAft>
                          <a:spcPct val="0"/>
                        </a:spcAft>
                      </a:pPr>
                      <a:r>
                        <a:rPr lang="zh-CN" sz="2200" kern="100">
                          <a:solidFill>
                            <a:srgbClr val="0000FF"/>
                          </a:solidFill>
                          <a:effectLst/>
                          <a:latin typeface="楷体" panose="02010609060101010101" charset="-122"/>
                          <a:ea typeface="楷体" panose="02010609060101010101" charset="-122"/>
                          <a:cs typeface="Times New Roman" panose="02020603050405020304"/>
                        </a:rPr>
                        <a:t>关系</a:t>
                      </a:r>
                      <a:endParaRPr lang="zh-CN" sz="2200" kern="100">
                        <a:solidFill>
                          <a:srgbClr val="0000FF"/>
                        </a:solidFill>
                        <a:effectLst/>
                        <a:latin typeface="楷体" panose="02010609060101010101" charset="-122"/>
                        <a:ea typeface="楷体" panose="02010609060101010101" charset="-122"/>
                        <a:cs typeface="Times New Roman" panose="02020603050405020304"/>
                      </a:endParaRPr>
                    </a:p>
                  </a:txBody>
                  <a:tcPr marL="34815" marR="348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zh-CN" sz="2200" kern="100">
                          <a:effectLst/>
                          <a:latin typeface="楷体" panose="02010609060101010101" charset="-122"/>
                          <a:ea typeface="楷体" panose="02010609060101010101" charset="-122"/>
                          <a:cs typeface="楷体" panose="02010609060101010101" charset="-122"/>
                        </a:rPr>
                        <a:t>前者和后者是表示目的和行动的关系。常用</a:t>
                      </a:r>
                      <a:r>
                        <a:rPr lang="en-US" sz="2200" kern="100">
                          <a:effectLst/>
                          <a:latin typeface="楷体" panose="02010609060101010101" charset="-122"/>
                          <a:ea typeface="楷体" panose="02010609060101010101" charset="-122"/>
                          <a:cs typeface="楷体" panose="02010609060101010101" charset="-122"/>
                        </a:rPr>
                        <a:t>“</a:t>
                      </a:r>
                      <a:r>
                        <a:rPr lang="zh-CN" sz="2200" kern="100">
                          <a:effectLst/>
                          <a:latin typeface="楷体" panose="02010609060101010101" charset="-122"/>
                          <a:ea typeface="楷体" panose="02010609060101010101" charset="-122"/>
                          <a:cs typeface="楷体" panose="02010609060101010101" charset="-122"/>
                        </a:rPr>
                        <a:t>为此</a:t>
                      </a:r>
                      <a:r>
                        <a:rPr lang="en-US" sz="2200" kern="100">
                          <a:effectLst/>
                          <a:latin typeface="楷体" panose="02010609060101010101" charset="-122"/>
                          <a:ea typeface="楷体" panose="02010609060101010101" charset="-122"/>
                          <a:cs typeface="楷体" panose="02010609060101010101" charset="-122"/>
                        </a:rPr>
                        <a:t>”“</a:t>
                      </a:r>
                      <a:r>
                        <a:rPr lang="zh-CN" sz="2200" kern="100">
                          <a:effectLst/>
                          <a:latin typeface="楷体" panose="02010609060101010101" charset="-122"/>
                          <a:ea typeface="楷体" panose="02010609060101010101" charset="-122"/>
                          <a:cs typeface="楷体" panose="02010609060101010101" charset="-122"/>
                        </a:rPr>
                        <a:t>为了</a:t>
                      </a:r>
                      <a:r>
                        <a:rPr lang="en-US" sz="2200" kern="100">
                          <a:effectLst/>
                          <a:latin typeface="楷体" panose="02010609060101010101" charset="-122"/>
                          <a:ea typeface="楷体" panose="02010609060101010101" charset="-122"/>
                          <a:cs typeface="楷体" panose="02010609060101010101" charset="-122"/>
                        </a:rPr>
                        <a:t>”“</a:t>
                      </a:r>
                      <a:r>
                        <a:rPr lang="zh-CN" sz="2200" kern="100">
                          <a:effectLst/>
                          <a:latin typeface="楷体" panose="02010609060101010101" charset="-122"/>
                          <a:ea typeface="楷体" panose="02010609060101010101" charset="-122"/>
                          <a:cs typeface="楷体" panose="02010609060101010101" charset="-122"/>
                        </a:rPr>
                        <a:t>以</a:t>
                      </a:r>
                      <a:r>
                        <a:rPr lang="en-US" sz="2200" kern="100">
                          <a:effectLst/>
                          <a:latin typeface="楷体" panose="02010609060101010101" charset="-122"/>
                          <a:ea typeface="楷体" panose="02010609060101010101" charset="-122"/>
                          <a:cs typeface="楷体" panose="02010609060101010101" charset="-122"/>
                        </a:rPr>
                        <a:t>”“</a:t>
                      </a:r>
                      <a:r>
                        <a:rPr lang="zh-CN" sz="2200" kern="100">
                          <a:effectLst/>
                          <a:latin typeface="楷体" panose="02010609060101010101" charset="-122"/>
                          <a:ea typeface="楷体" panose="02010609060101010101" charset="-122"/>
                          <a:cs typeface="楷体" panose="02010609060101010101" charset="-122"/>
                        </a:rPr>
                        <a:t>以致</a:t>
                      </a:r>
                      <a:r>
                        <a:rPr lang="en-US" sz="2200" kern="100">
                          <a:effectLst/>
                          <a:latin typeface="楷体" panose="02010609060101010101" charset="-122"/>
                          <a:ea typeface="楷体" panose="02010609060101010101" charset="-122"/>
                          <a:cs typeface="楷体" panose="02010609060101010101" charset="-122"/>
                        </a:rPr>
                        <a:t>”</a:t>
                      </a:r>
                      <a:r>
                        <a:rPr lang="zh-CN" sz="2200" kern="100">
                          <a:effectLst/>
                          <a:latin typeface="楷体" panose="02010609060101010101" charset="-122"/>
                          <a:ea typeface="楷体" panose="02010609060101010101" charset="-122"/>
                          <a:cs typeface="楷体" panose="02010609060101010101" charset="-122"/>
                        </a:rPr>
                        <a:t>。</a:t>
                      </a:r>
                      <a:endParaRPr lang="zh-CN" sz="2200" kern="100">
                        <a:effectLst/>
                        <a:latin typeface="楷体" panose="02010609060101010101" charset="-122"/>
                        <a:ea typeface="楷体" panose="02010609060101010101" charset="-122"/>
                        <a:cs typeface="楷体" panose="02010609060101010101" charset="-122"/>
                      </a:endParaRPr>
                    </a:p>
                  </a:txBody>
                  <a:tcPr marL="34815" marR="348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zh-CN" sz="2200" kern="100">
                          <a:effectLst/>
                          <a:latin typeface="楷体" panose="02010609060101010101" charset="-122"/>
                          <a:ea typeface="楷体" panose="02010609060101010101" charset="-122"/>
                          <a:cs typeface="Times New Roman" panose="02020603050405020304"/>
                        </a:rPr>
                        <a:t>是否无中生有</a:t>
                      </a:r>
                      <a:endParaRPr lang="zh-CN" sz="2200" kern="100">
                        <a:effectLst/>
                        <a:latin typeface="楷体" panose="02010609060101010101" charset="-122"/>
                        <a:ea typeface="楷体" panose="02010609060101010101" charset="-122"/>
                        <a:cs typeface="Times New Roman" panose="02020603050405020304"/>
                      </a:endParaRPr>
                    </a:p>
                  </a:txBody>
                  <a:tcPr marL="34815" marR="348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3" name="Picture 3"/>
          <p:cNvPicPr>
            <a:picLocks noChangeAspect="1"/>
          </p:cNvPicPr>
          <p:nvPr/>
        </p:nvPicPr>
        <p:blipFill>
          <a:blip r:embed="rId2"/>
          <a:stretch>
            <a:fillRect/>
          </a:stretch>
        </p:blipFill>
        <p:spPr>
          <a:xfrm flipH="1">
            <a:off x="11607800" y="11760200"/>
            <a:ext cx="0" cy="0"/>
          </a:xfrm>
          <a:prstGeom prst="rect">
            <a:avLst/>
          </a:prstGeom>
          <a:ln>
            <a:noFill/>
          </a:ln>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文本框 2" title=""/>
          <p:cNvSpPr txBox="1"/>
          <p:nvPr/>
        </p:nvSpPr>
        <p:spPr>
          <a:xfrm>
            <a:off x="412715" y="747045"/>
            <a:ext cx="11516625" cy="4892675"/>
          </a:xfrm>
          <a:prstGeom prst="rect">
            <a:avLst/>
          </a:prstGeom>
          <a:noFill/>
        </p:spPr>
        <p:txBody>
          <a:bodyPr wrap="square" rtlCol="0">
            <a:spAutoFit/>
          </a:bodyPr>
          <a:lstStyle/>
          <a:p>
            <a:pPr indent="662940" algn="just">
              <a:lnSpc>
                <a:spcPct val="150000"/>
              </a:lnSpc>
              <a:spcAft>
                <a:spcPct val="0"/>
              </a:spcAft>
            </a:pPr>
            <a:r>
              <a:rPr lang="zh-CN" altLang="zh-CN" sz="2600" b="1" kern="100">
                <a:latin typeface="微软雅黑" panose="020b0503020204020204" pitchFamily="34" charset="-122"/>
                <a:ea typeface="微软雅黑" panose="020b0503020204020204" pitchFamily="34" charset="-122"/>
                <a:cs typeface="Times New Roman" panose="02020603050405020304"/>
              </a:rPr>
              <a:t>（一）概念定义</a:t>
            </a:r>
            <a:endParaRPr lang="zh-CN" altLang="zh-CN" sz="1050" b="1" kern="100">
              <a:latin typeface="微软雅黑" panose="020b0503020204020204" pitchFamily="34" charset="-122"/>
              <a:ea typeface="微软雅黑" panose="020b0503020204020204" pitchFamily="34" charset="-122"/>
              <a:cs typeface="Courier New" panose="02070309020205020404"/>
            </a:endParaRPr>
          </a:p>
          <a:p>
            <a:pPr indent="660400" algn="just">
              <a:lnSpc>
                <a:spcPct val="150000"/>
              </a:lnSpc>
              <a:spcAft>
                <a:spcPct val="0"/>
              </a:spcAft>
            </a:pPr>
            <a:r>
              <a:rPr lang="zh-CN" altLang="zh-CN" sz="2600" kern="100">
                <a:solidFill>
                  <a:schemeClr val="tx1"/>
                </a:solidFill>
                <a:latin typeface="楷体" panose="02010609060101010101" charset="-122"/>
                <a:ea typeface="楷体" panose="02010609060101010101" charset="-122"/>
                <a:cs typeface="楷体" panose="02010609060101010101" charset="-122"/>
              </a:rPr>
              <a:t>概念是反映对象的本质属性的思维形式。</a:t>
            </a:r>
            <a:r>
              <a:rPr lang="zh-CN" altLang="zh-CN" sz="2600" kern="100">
                <a:solidFill>
                  <a:schemeClr val="tx1"/>
                </a:solidFill>
                <a:latin typeface="楷体" panose="02010609060101010101" charset="-122"/>
                <a:ea typeface="楷体" panose="02010609060101010101" charset="-122"/>
                <a:cs typeface="楷体" panose="02010609060101010101" charset="-122"/>
                <a:sym typeface="+mn-ea"/>
              </a:rPr>
              <a:t>概念是客观事物的本质属性在人们头脑中的概括反映。概念是理性思维的基本形式之一，具有抽象性和普遍性。</a:t>
            </a:r>
            <a:endParaRPr lang="zh-CN" altLang="zh-CN" sz="2600" kern="100">
              <a:solidFill>
                <a:schemeClr val="tx1"/>
              </a:solidFill>
              <a:latin typeface="楷体" panose="02010609060101010101" charset="-122"/>
              <a:ea typeface="楷体" panose="02010609060101010101" charset="-122"/>
              <a:cs typeface="楷体" panose="02010609060101010101" charset="-122"/>
            </a:endParaRPr>
          </a:p>
          <a:p>
            <a:pPr indent="660400" algn="just">
              <a:lnSpc>
                <a:spcPct val="150000"/>
              </a:lnSpc>
              <a:spcAft>
                <a:spcPct val="0"/>
              </a:spcAft>
            </a:pPr>
            <a:r>
              <a:rPr lang="zh-CN" altLang="zh-CN" sz="2600" kern="100">
                <a:solidFill>
                  <a:schemeClr val="tx1"/>
                </a:solidFill>
                <a:latin typeface="楷体" panose="02010609060101010101" charset="-122"/>
                <a:ea typeface="楷体" panose="02010609060101010101" charset="-122"/>
                <a:cs typeface="楷体" panose="02010609060101010101" charset="-122"/>
              </a:rPr>
              <a:t>人类在认识过程中，把所感觉到的事物的共同特点，从感性认识上升到理性认识，抽出本质属性而成</a:t>
            </a:r>
            <a:r>
              <a:rPr lang="zh-CN" altLang="zh-CN" sz="2600" kern="100">
                <a:solidFill>
                  <a:schemeClr val="tx1"/>
                </a:solidFill>
                <a:latin typeface="楷体" panose="02010609060101010101" charset="-122"/>
                <a:ea typeface="楷体" panose="02010609060101010101" charset="-122"/>
                <a:cs typeface="楷体" panose="02010609060101010101" charset="-122"/>
                <a:sym typeface="+mn-ea"/>
              </a:rPr>
              <a:t>，加以概括，就成为概念。比如：从白雪、白马、白纸等事物里抽出它们的共同特点，就得出</a:t>
            </a:r>
            <a:r>
              <a:rPr lang="en-US" altLang="zh-CN" sz="2600" kern="100">
                <a:solidFill>
                  <a:schemeClr val="tx1"/>
                </a:solidFill>
                <a:latin typeface="楷体" panose="02010609060101010101" charset="-122"/>
                <a:ea typeface="楷体" panose="02010609060101010101" charset="-122"/>
                <a:cs typeface="楷体" panose="02010609060101010101" charset="-122"/>
                <a:sym typeface="+mn-ea"/>
              </a:rPr>
              <a:t>“</a:t>
            </a:r>
            <a:r>
              <a:rPr lang="zh-CN" altLang="zh-CN" sz="2600" kern="100">
                <a:solidFill>
                  <a:schemeClr val="tx1"/>
                </a:solidFill>
                <a:latin typeface="楷体" panose="02010609060101010101" charset="-122"/>
                <a:ea typeface="楷体" panose="02010609060101010101" charset="-122"/>
                <a:cs typeface="楷体" panose="02010609060101010101" charset="-122"/>
                <a:sym typeface="+mn-ea"/>
              </a:rPr>
              <a:t>白</a:t>
            </a:r>
            <a:r>
              <a:rPr lang="en-US" altLang="zh-CN" sz="2600" kern="100">
                <a:solidFill>
                  <a:schemeClr val="tx1"/>
                </a:solidFill>
                <a:latin typeface="楷体" panose="02010609060101010101" charset="-122"/>
                <a:ea typeface="楷体" panose="02010609060101010101" charset="-122"/>
                <a:cs typeface="楷体" panose="02010609060101010101" charset="-122"/>
                <a:sym typeface="+mn-ea"/>
              </a:rPr>
              <a:t>”</a:t>
            </a:r>
            <a:r>
              <a:rPr lang="zh-CN" altLang="zh-CN" sz="2600" kern="100">
                <a:solidFill>
                  <a:schemeClr val="tx1"/>
                </a:solidFill>
                <a:latin typeface="楷体" panose="02010609060101010101" charset="-122"/>
                <a:ea typeface="楷体" panose="02010609060101010101" charset="-122"/>
                <a:cs typeface="楷体" panose="02010609060101010101" charset="-122"/>
                <a:sym typeface="+mn-ea"/>
              </a:rPr>
              <a:t>的概念</a:t>
            </a:r>
            <a:r>
              <a:rPr lang="zh-CN" altLang="zh-CN" sz="2600" kern="100" smtClean="0">
                <a:solidFill>
                  <a:schemeClr val="tx1"/>
                </a:solidFill>
                <a:latin typeface="楷体" panose="02010609060101010101" charset="-122"/>
                <a:ea typeface="楷体" panose="02010609060101010101" charset="-122"/>
                <a:cs typeface="楷体" panose="02010609060101010101" charset="-122"/>
                <a:sym typeface="+mn-ea"/>
              </a:rPr>
              <a:t>。</a:t>
            </a:r>
            <a:endParaRPr lang="zh-CN" altLang="zh-CN" sz="2600" kern="100">
              <a:solidFill>
                <a:schemeClr val="tx1"/>
              </a:solidFill>
              <a:latin typeface="楷体" panose="02010609060101010101" charset="-122"/>
              <a:ea typeface="楷体" panose="02010609060101010101" charset="-122"/>
              <a:cs typeface="楷体" panose="02010609060101010101" charset="-122"/>
            </a:endParaRPr>
          </a:p>
          <a:p>
            <a:pPr indent="660400" algn="just">
              <a:lnSpc>
                <a:spcPct val="150000"/>
              </a:lnSpc>
              <a:spcAft>
                <a:spcPct val="0"/>
              </a:spcAft>
            </a:pPr>
            <a:r>
              <a:rPr lang="zh-CN" altLang="zh-CN" sz="2600" kern="100">
                <a:solidFill>
                  <a:schemeClr val="tx1"/>
                </a:solidFill>
                <a:latin typeface="楷体" panose="02010609060101010101" charset="-122"/>
                <a:ea typeface="楷体" panose="02010609060101010101" charset="-122"/>
                <a:cs typeface="楷体" panose="02010609060101010101" charset="-122"/>
              </a:rPr>
              <a:t>表达概念的语言形式是词或词组。概念随着社会历史和人类认识的发展而变化。</a:t>
            </a:r>
            <a:endParaRPr lang="zh-CN" altLang="zh-CN" sz="2600" kern="10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aphicFrame>
        <p:nvGraphicFramePr>
          <p:cNvPr id="2" name="表格 1" title=""/>
          <p:cNvGraphicFramePr>
            <a:graphicFrameLocks noGrp="1"/>
          </p:cNvGraphicFramePr>
          <p:nvPr/>
        </p:nvGraphicFramePr>
        <p:xfrm>
          <a:off x="555610" y="756278"/>
          <a:ext cx="11161427" cy="5280660"/>
        </p:xfrm>
        <a:graphic>
          <a:graphicData uri="http://schemas.openxmlformats.org/drawingml/2006/table">
            <a:tbl>
              <a:tblPr/>
              <a:tblGrid>
                <a:gridCol w="720092"/>
                <a:gridCol w="8171214"/>
                <a:gridCol w="2270121"/>
              </a:tblGrid>
              <a:tr h="4525963">
                <a:tc>
                  <a:txBody>
                    <a:bodyPr vert="horz" wrap="square"/>
                    <a:lstStyle/>
                    <a:p>
                      <a:pPr algn="ctr">
                        <a:lnSpc>
                          <a:spcPct val="150000"/>
                        </a:lnSpc>
                        <a:spcAft>
                          <a:spcPct val="0"/>
                        </a:spcAft>
                      </a:pPr>
                      <a:r>
                        <a:rPr lang="zh-CN" sz="2100" kern="100">
                          <a:solidFill>
                            <a:srgbClr val="0000FF"/>
                          </a:solidFill>
                          <a:effectLst/>
                          <a:latin typeface="楷体" panose="02010609060101010101" charset="-122"/>
                          <a:ea typeface="楷体" panose="02010609060101010101" charset="-122"/>
                          <a:cs typeface="Times New Roman" panose="02020603050405020304"/>
                        </a:rPr>
                        <a:t>条件</a:t>
                      </a:r>
                      <a:endParaRPr lang="zh-CN" sz="2100" kern="100">
                        <a:solidFill>
                          <a:srgbClr val="0000FF"/>
                        </a:solidFill>
                        <a:effectLst/>
                        <a:latin typeface="楷体" panose="02010609060101010101" charset="-122"/>
                        <a:ea typeface="楷体" panose="02010609060101010101" charset="-122"/>
                        <a:cs typeface="Courier New" panose="02070309020205020404"/>
                      </a:endParaRPr>
                    </a:p>
                    <a:p>
                      <a:pPr algn="ctr">
                        <a:lnSpc>
                          <a:spcPct val="150000"/>
                        </a:lnSpc>
                        <a:spcAft>
                          <a:spcPct val="0"/>
                        </a:spcAft>
                      </a:pPr>
                      <a:r>
                        <a:rPr lang="zh-CN" sz="2100" kern="100">
                          <a:solidFill>
                            <a:srgbClr val="0000FF"/>
                          </a:solidFill>
                          <a:effectLst/>
                          <a:latin typeface="楷体" panose="02010609060101010101" charset="-122"/>
                          <a:ea typeface="楷体" panose="02010609060101010101" charset="-122"/>
                          <a:cs typeface="Times New Roman" panose="02020603050405020304"/>
                        </a:rPr>
                        <a:t>关系</a:t>
                      </a:r>
                      <a:endParaRPr lang="zh-CN" sz="2100" kern="100">
                        <a:solidFill>
                          <a:srgbClr val="0000FF"/>
                        </a:solidFill>
                        <a:effectLst/>
                        <a:latin typeface="楷体" panose="02010609060101010101" charset="-122"/>
                        <a:ea typeface="楷体" panose="02010609060101010101" charset="-122"/>
                        <a:cs typeface="Times New Roman" panose="02020603050405020304"/>
                      </a:endParaRPr>
                    </a:p>
                  </a:txBody>
                  <a:tcPr marL="32639" marR="32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en-US" sz="2100" b="1" kern="100">
                          <a:solidFill>
                            <a:srgbClr val="00B050"/>
                          </a:solidFill>
                          <a:effectLst/>
                          <a:latin typeface="楷体" panose="02010609060101010101" charset="-122"/>
                          <a:ea typeface="楷体" panose="02010609060101010101" charset="-122"/>
                          <a:cs typeface="楷体" panose="02010609060101010101" charset="-122"/>
                        </a:rPr>
                        <a:t>1.</a:t>
                      </a:r>
                      <a:r>
                        <a:rPr lang="zh-CN" sz="2100" b="1" kern="100">
                          <a:solidFill>
                            <a:srgbClr val="00B050"/>
                          </a:solidFill>
                          <a:effectLst/>
                          <a:latin typeface="楷体" panose="02010609060101010101" charset="-122"/>
                          <a:ea typeface="楷体" panose="02010609060101010101" charset="-122"/>
                          <a:cs typeface="楷体" panose="02010609060101010101" charset="-122"/>
                        </a:rPr>
                        <a:t>充分条件关系：</a:t>
                      </a:r>
                      <a:r>
                        <a:rPr lang="zh-CN" sz="2100" kern="100">
                          <a:effectLst/>
                          <a:latin typeface="楷体" panose="02010609060101010101" charset="-122"/>
                          <a:ea typeface="楷体" panose="02010609060101010101" charset="-122"/>
                          <a:cs typeface="楷体" panose="02010609060101010101" charset="-122"/>
                        </a:rPr>
                        <a:t>只要</a:t>
                      </a:r>
                      <a:r>
                        <a:rPr lang="en-US" sz="2100" kern="100">
                          <a:effectLst/>
                          <a:latin typeface="楷体" panose="02010609060101010101" charset="-122"/>
                          <a:ea typeface="楷体" panose="02010609060101010101" charset="-122"/>
                          <a:cs typeface="楷体" panose="02010609060101010101" charset="-122"/>
                        </a:rPr>
                        <a:t>A</a:t>
                      </a:r>
                      <a:r>
                        <a:rPr lang="zh-CN" sz="2100" kern="100">
                          <a:effectLst/>
                          <a:latin typeface="楷体" panose="02010609060101010101" charset="-122"/>
                          <a:ea typeface="楷体" panose="02010609060101010101" charset="-122"/>
                          <a:cs typeface="楷体" panose="02010609060101010101" charset="-122"/>
                        </a:rPr>
                        <a:t>，就</a:t>
                      </a:r>
                      <a:r>
                        <a:rPr lang="en-US" sz="2100" kern="100">
                          <a:effectLst/>
                          <a:latin typeface="楷体" panose="02010609060101010101" charset="-122"/>
                          <a:ea typeface="楷体" panose="02010609060101010101" charset="-122"/>
                          <a:cs typeface="楷体" panose="02010609060101010101" charset="-122"/>
                        </a:rPr>
                        <a:t>B</a:t>
                      </a:r>
                      <a:r>
                        <a:rPr lang="zh-CN" sz="2100" kern="100">
                          <a:effectLst/>
                          <a:latin typeface="楷体" panose="02010609060101010101" charset="-122"/>
                          <a:ea typeface="楷体" panose="02010609060101010101" charset="-122"/>
                          <a:cs typeface="楷体" panose="02010609060101010101" charset="-122"/>
                        </a:rPr>
                        <a:t>。如果</a:t>
                      </a:r>
                      <a:r>
                        <a:rPr lang="en-US" sz="2100" kern="100">
                          <a:effectLst/>
                          <a:latin typeface="楷体" panose="02010609060101010101" charset="-122"/>
                          <a:ea typeface="楷体" panose="02010609060101010101" charset="-122"/>
                          <a:cs typeface="楷体" panose="02010609060101010101" charset="-122"/>
                        </a:rPr>
                        <a:t>A</a:t>
                      </a:r>
                      <a:r>
                        <a:rPr lang="zh-CN" sz="2100" kern="100">
                          <a:effectLst/>
                          <a:latin typeface="楷体" panose="02010609060101010101" charset="-122"/>
                          <a:ea typeface="楷体" panose="02010609060101010101" charset="-122"/>
                          <a:cs typeface="楷体" panose="02010609060101010101" charset="-122"/>
                        </a:rPr>
                        <a:t>能推出</a:t>
                      </a:r>
                      <a:r>
                        <a:rPr lang="en-US" sz="2100" kern="100">
                          <a:effectLst/>
                          <a:latin typeface="楷体" panose="02010609060101010101" charset="-122"/>
                          <a:ea typeface="楷体" panose="02010609060101010101" charset="-122"/>
                          <a:cs typeface="楷体" panose="02010609060101010101" charset="-122"/>
                        </a:rPr>
                        <a:t>B</a:t>
                      </a:r>
                      <a:r>
                        <a:rPr lang="zh-CN" sz="2100" kern="100">
                          <a:effectLst/>
                          <a:latin typeface="楷体" panose="02010609060101010101" charset="-122"/>
                          <a:ea typeface="楷体" panose="02010609060101010101" charset="-122"/>
                          <a:cs typeface="楷体" panose="02010609060101010101" charset="-122"/>
                        </a:rPr>
                        <a:t>，那么</a:t>
                      </a:r>
                      <a:r>
                        <a:rPr lang="en-US" sz="2100" kern="100">
                          <a:effectLst/>
                          <a:latin typeface="楷体" panose="02010609060101010101" charset="-122"/>
                          <a:ea typeface="楷体" panose="02010609060101010101" charset="-122"/>
                          <a:cs typeface="楷体" panose="02010609060101010101" charset="-122"/>
                        </a:rPr>
                        <a:t>A</a:t>
                      </a:r>
                      <a:r>
                        <a:rPr lang="zh-CN" sz="2100" kern="100">
                          <a:effectLst/>
                          <a:latin typeface="楷体" panose="02010609060101010101" charset="-122"/>
                          <a:ea typeface="楷体" panose="02010609060101010101" charset="-122"/>
                          <a:cs typeface="楷体" panose="02010609060101010101" charset="-122"/>
                        </a:rPr>
                        <a:t>就是</a:t>
                      </a:r>
                      <a:r>
                        <a:rPr lang="en-US" sz="2100" kern="100">
                          <a:effectLst/>
                          <a:latin typeface="楷体" panose="02010609060101010101" charset="-122"/>
                          <a:ea typeface="楷体" panose="02010609060101010101" charset="-122"/>
                          <a:cs typeface="楷体" panose="02010609060101010101" charset="-122"/>
                        </a:rPr>
                        <a:t>B</a:t>
                      </a:r>
                      <a:r>
                        <a:rPr lang="zh-CN" sz="2100" kern="100">
                          <a:effectLst/>
                          <a:latin typeface="楷体" panose="02010609060101010101" charset="-122"/>
                          <a:ea typeface="楷体" panose="02010609060101010101" charset="-122"/>
                          <a:cs typeface="楷体" panose="02010609060101010101" charset="-122"/>
                        </a:rPr>
                        <a:t>的充分条件。</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有</a:t>
                      </a:r>
                      <a:r>
                        <a:rPr lang="en-US" sz="2100" kern="100">
                          <a:effectLst/>
                          <a:latin typeface="楷体" panose="02010609060101010101" charset="-122"/>
                          <a:ea typeface="楷体" panose="02010609060101010101" charset="-122"/>
                          <a:cs typeface="楷体" panose="02010609060101010101" charset="-122"/>
                        </a:rPr>
                        <a:t>A</a:t>
                      </a:r>
                      <a:r>
                        <a:rPr lang="zh-CN" sz="2100" kern="100">
                          <a:effectLst/>
                          <a:latin typeface="楷体" panose="02010609060101010101" charset="-122"/>
                          <a:ea typeface="楷体" panose="02010609060101010101" charset="-122"/>
                          <a:cs typeface="楷体" panose="02010609060101010101" charset="-122"/>
                        </a:rPr>
                        <a:t>就有</a:t>
                      </a:r>
                      <a:r>
                        <a:rPr lang="en-US" sz="2100" kern="100">
                          <a:effectLst/>
                          <a:latin typeface="楷体" panose="02010609060101010101" charset="-122"/>
                          <a:ea typeface="楷体" panose="02010609060101010101" charset="-122"/>
                          <a:cs typeface="楷体" panose="02010609060101010101" charset="-122"/>
                        </a:rPr>
                        <a:t>B</a:t>
                      </a:r>
                      <a:r>
                        <a:rPr lang="zh-CN" sz="2100" kern="100">
                          <a:effectLst/>
                          <a:latin typeface="楷体" panose="02010609060101010101" charset="-122"/>
                          <a:ea typeface="楷体" panose="02010609060101010101" charset="-122"/>
                          <a:cs typeface="楷体" panose="02010609060101010101" charset="-122"/>
                        </a:rPr>
                        <a:t>，有</a:t>
                      </a:r>
                      <a:r>
                        <a:rPr lang="en-US" sz="2100" kern="100">
                          <a:effectLst/>
                          <a:latin typeface="楷体" panose="02010609060101010101" charset="-122"/>
                          <a:ea typeface="楷体" panose="02010609060101010101" charset="-122"/>
                          <a:cs typeface="楷体" panose="02010609060101010101" charset="-122"/>
                        </a:rPr>
                        <a:t>B</a:t>
                      </a:r>
                      <a:r>
                        <a:rPr lang="zh-CN" sz="2100" kern="100">
                          <a:effectLst/>
                          <a:latin typeface="楷体" panose="02010609060101010101" charset="-122"/>
                          <a:ea typeface="楷体" panose="02010609060101010101" charset="-122"/>
                          <a:cs typeface="楷体" panose="02010609060101010101" charset="-122"/>
                        </a:rPr>
                        <a:t>则不一定有</a:t>
                      </a:r>
                      <a:r>
                        <a:rPr lang="en-US" sz="2100" kern="100">
                          <a:effectLst/>
                          <a:latin typeface="楷体" panose="02010609060101010101" charset="-122"/>
                          <a:ea typeface="楷体" panose="02010609060101010101" charset="-122"/>
                          <a:cs typeface="楷体" panose="02010609060101010101" charset="-122"/>
                        </a:rPr>
                        <a:t>A)</a:t>
                      </a:r>
                      <a:endParaRPr lang="zh-CN" sz="21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zh-CN" sz="2100" kern="100">
                          <a:effectLst/>
                          <a:latin typeface="楷体" panose="02010609060101010101" charset="-122"/>
                          <a:ea typeface="楷体" panose="02010609060101010101" charset="-122"/>
                          <a:cs typeface="楷体" panose="02010609060101010101" charset="-122"/>
                        </a:rPr>
                        <a:t>常用</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如果</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，那么</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若</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，则</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和</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只要</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就</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来表示充分条件。</a:t>
                      </a:r>
                      <a:endParaRPr lang="zh-CN" sz="21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en-US" sz="2100" b="1" kern="100">
                          <a:solidFill>
                            <a:srgbClr val="00B050"/>
                          </a:solidFill>
                          <a:effectLst/>
                          <a:latin typeface="楷体" panose="02010609060101010101" charset="-122"/>
                          <a:ea typeface="楷体" panose="02010609060101010101" charset="-122"/>
                          <a:cs typeface="楷体" panose="02010609060101010101" charset="-122"/>
                        </a:rPr>
                        <a:t>2.</a:t>
                      </a:r>
                      <a:r>
                        <a:rPr lang="zh-CN" sz="2100" b="1" kern="100">
                          <a:solidFill>
                            <a:srgbClr val="00B050"/>
                          </a:solidFill>
                          <a:effectLst/>
                          <a:latin typeface="楷体" panose="02010609060101010101" charset="-122"/>
                          <a:ea typeface="楷体" panose="02010609060101010101" charset="-122"/>
                          <a:cs typeface="楷体" panose="02010609060101010101" charset="-122"/>
                        </a:rPr>
                        <a:t>必要条件关系：</a:t>
                      </a:r>
                      <a:r>
                        <a:rPr lang="zh-CN" sz="2100" kern="100">
                          <a:effectLst/>
                          <a:latin typeface="楷体" panose="02010609060101010101" charset="-122"/>
                          <a:ea typeface="楷体" panose="02010609060101010101" charset="-122"/>
                          <a:cs typeface="楷体" panose="02010609060101010101" charset="-122"/>
                        </a:rPr>
                        <a:t>只有</a:t>
                      </a:r>
                      <a:r>
                        <a:rPr lang="en-US" sz="2100" kern="100">
                          <a:effectLst/>
                          <a:latin typeface="楷体" panose="02010609060101010101" charset="-122"/>
                          <a:ea typeface="楷体" panose="02010609060101010101" charset="-122"/>
                          <a:cs typeface="楷体" panose="02010609060101010101" charset="-122"/>
                        </a:rPr>
                        <a:t>A</a:t>
                      </a:r>
                      <a:r>
                        <a:rPr lang="zh-CN" sz="2100" kern="100">
                          <a:effectLst/>
                          <a:latin typeface="楷体" panose="02010609060101010101" charset="-122"/>
                          <a:ea typeface="楷体" panose="02010609060101010101" charset="-122"/>
                          <a:cs typeface="楷体" panose="02010609060101010101" charset="-122"/>
                        </a:rPr>
                        <a:t>，才能</a:t>
                      </a:r>
                      <a:r>
                        <a:rPr lang="en-US" sz="2100" kern="100">
                          <a:effectLst/>
                          <a:latin typeface="楷体" panose="02010609060101010101" charset="-122"/>
                          <a:ea typeface="楷体" panose="02010609060101010101" charset="-122"/>
                          <a:cs typeface="楷体" panose="02010609060101010101" charset="-122"/>
                        </a:rPr>
                        <a:t>B</a:t>
                      </a:r>
                      <a:r>
                        <a:rPr lang="zh-CN" sz="2100" kern="100">
                          <a:effectLst/>
                          <a:latin typeface="楷体" panose="02010609060101010101" charset="-122"/>
                          <a:ea typeface="楷体" panose="02010609060101010101" charset="-122"/>
                          <a:cs typeface="楷体" panose="02010609060101010101" charset="-122"/>
                        </a:rPr>
                        <a:t>。条件如果有</a:t>
                      </a:r>
                      <a:r>
                        <a:rPr lang="en-US" sz="2100" kern="100">
                          <a:effectLst/>
                          <a:latin typeface="楷体" panose="02010609060101010101" charset="-122"/>
                          <a:ea typeface="楷体" panose="02010609060101010101" charset="-122"/>
                          <a:cs typeface="楷体" panose="02010609060101010101" charset="-122"/>
                        </a:rPr>
                        <a:t>A</a:t>
                      </a:r>
                      <a:r>
                        <a:rPr lang="zh-CN" sz="2100" kern="100">
                          <a:effectLst/>
                          <a:latin typeface="楷体" panose="02010609060101010101" charset="-122"/>
                          <a:ea typeface="楷体" panose="02010609060101010101" charset="-122"/>
                          <a:cs typeface="楷体" panose="02010609060101010101" charset="-122"/>
                        </a:rPr>
                        <a:t>而未必有</a:t>
                      </a:r>
                      <a:r>
                        <a:rPr lang="en-US" sz="2100" kern="100">
                          <a:effectLst/>
                          <a:latin typeface="楷体" panose="02010609060101010101" charset="-122"/>
                          <a:ea typeface="楷体" panose="02010609060101010101" charset="-122"/>
                          <a:cs typeface="楷体" panose="02010609060101010101" charset="-122"/>
                        </a:rPr>
                        <a:t>B</a:t>
                      </a:r>
                      <a:r>
                        <a:rPr lang="zh-CN" sz="2100" kern="100">
                          <a:effectLst/>
                          <a:latin typeface="楷体" panose="02010609060101010101" charset="-122"/>
                          <a:ea typeface="楷体" panose="02010609060101010101" charset="-122"/>
                          <a:cs typeface="楷体" panose="02010609060101010101" charset="-122"/>
                        </a:rPr>
                        <a:t>；如果没有</a:t>
                      </a:r>
                      <a:r>
                        <a:rPr lang="en-US" sz="2100" kern="100">
                          <a:effectLst/>
                          <a:latin typeface="楷体" panose="02010609060101010101" charset="-122"/>
                          <a:ea typeface="楷体" panose="02010609060101010101" charset="-122"/>
                          <a:cs typeface="楷体" panose="02010609060101010101" charset="-122"/>
                        </a:rPr>
                        <a:t>A</a:t>
                      </a:r>
                      <a:r>
                        <a:rPr lang="zh-CN" sz="2100" kern="100">
                          <a:effectLst/>
                          <a:latin typeface="楷体" panose="02010609060101010101" charset="-122"/>
                          <a:ea typeface="楷体" panose="02010609060101010101" charset="-122"/>
                          <a:cs typeface="楷体" panose="02010609060101010101" charset="-122"/>
                        </a:rPr>
                        <a:t>，则必然没有</a:t>
                      </a:r>
                      <a:r>
                        <a:rPr lang="en-US" sz="2100" kern="100">
                          <a:effectLst/>
                          <a:latin typeface="楷体" panose="02010609060101010101" charset="-122"/>
                          <a:ea typeface="楷体" panose="02010609060101010101" charset="-122"/>
                          <a:cs typeface="楷体" panose="02010609060101010101" charset="-122"/>
                        </a:rPr>
                        <a:t>B</a:t>
                      </a:r>
                      <a:r>
                        <a:rPr lang="zh-CN" sz="2100" kern="100">
                          <a:effectLst/>
                          <a:latin typeface="楷体" panose="02010609060101010101" charset="-122"/>
                          <a:ea typeface="楷体" panose="02010609060101010101" charset="-122"/>
                          <a:cs typeface="楷体" panose="02010609060101010101" charset="-122"/>
                        </a:rPr>
                        <a:t>，则</a:t>
                      </a:r>
                      <a:r>
                        <a:rPr lang="en-US" sz="2100" kern="100">
                          <a:effectLst/>
                          <a:latin typeface="楷体" panose="02010609060101010101" charset="-122"/>
                          <a:ea typeface="楷体" panose="02010609060101010101" charset="-122"/>
                          <a:cs typeface="楷体" panose="02010609060101010101" charset="-122"/>
                        </a:rPr>
                        <a:t>A</a:t>
                      </a:r>
                      <a:r>
                        <a:rPr lang="zh-CN" sz="2100" kern="100">
                          <a:effectLst/>
                          <a:latin typeface="楷体" panose="02010609060101010101" charset="-122"/>
                          <a:ea typeface="楷体" panose="02010609060101010101" charset="-122"/>
                          <a:cs typeface="楷体" panose="02010609060101010101" charset="-122"/>
                        </a:rPr>
                        <a:t>就是</a:t>
                      </a:r>
                      <a:r>
                        <a:rPr lang="en-US" sz="2100" kern="100">
                          <a:effectLst/>
                          <a:latin typeface="楷体" panose="02010609060101010101" charset="-122"/>
                          <a:ea typeface="楷体" panose="02010609060101010101" charset="-122"/>
                          <a:cs typeface="楷体" panose="02010609060101010101" charset="-122"/>
                        </a:rPr>
                        <a:t>B</a:t>
                      </a:r>
                      <a:r>
                        <a:rPr lang="zh-CN" sz="2100" kern="100">
                          <a:effectLst/>
                          <a:latin typeface="楷体" panose="02010609060101010101" charset="-122"/>
                          <a:ea typeface="楷体" panose="02010609060101010101" charset="-122"/>
                          <a:cs typeface="楷体" panose="02010609060101010101" charset="-122"/>
                        </a:rPr>
                        <a:t>的必要条件。</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有</a:t>
                      </a:r>
                      <a:r>
                        <a:rPr lang="en-US" sz="2100" kern="100">
                          <a:effectLst/>
                          <a:latin typeface="楷体" panose="02010609060101010101" charset="-122"/>
                          <a:ea typeface="楷体" panose="02010609060101010101" charset="-122"/>
                          <a:cs typeface="楷体" panose="02010609060101010101" charset="-122"/>
                        </a:rPr>
                        <a:t>A</a:t>
                      </a:r>
                      <a:r>
                        <a:rPr lang="zh-CN" sz="2100" kern="100">
                          <a:effectLst/>
                          <a:latin typeface="楷体" panose="02010609060101010101" charset="-122"/>
                          <a:ea typeface="楷体" panose="02010609060101010101" charset="-122"/>
                          <a:cs typeface="楷体" panose="02010609060101010101" charset="-122"/>
                        </a:rPr>
                        <a:t>未必有</a:t>
                      </a:r>
                      <a:r>
                        <a:rPr lang="en-US" sz="2100" kern="100">
                          <a:effectLst/>
                          <a:latin typeface="楷体" panose="02010609060101010101" charset="-122"/>
                          <a:ea typeface="楷体" panose="02010609060101010101" charset="-122"/>
                          <a:cs typeface="楷体" panose="02010609060101010101" charset="-122"/>
                        </a:rPr>
                        <a:t>B</a:t>
                      </a:r>
                      <a:r>
                        <a:rPr lang="zh-CN" sz="2100" kern="100">
                          <a:effectLst/>
                          <a:latin typeface="楷体" panose="02010609060101010101" charset="-122"/>
                          <a:ea typeface="楷体" panose="02010609060101010101" charset="-122"/>
                          <a:cs typeface="楷体" panose="02010609060101010101" charset="-122"/>
                        </a:rPr>
                        <a:t>，有</a:t>
                      </a:r>
                      <a:r>
                        <a:rPr lang="en-US" sz="2100" kern="100">
                          <a:effectLst/>
                          <a:latin typeface="楷体" panose="02010609060101010101" charset="-122"/>
                          <a:ea typeface="楷体" panose="02010609060101010101" charset="-122"/>
                          <a:cs typeface="楷体" panose="02010609060101010101" charset="-122"/>
                        </a:rPr>
                        <a:t>B</a:t>
                      </a:r>
                      <a:r>
                        <a:rPr lang="zh-CN" sz="2100" kern="100">
                          <a:effectLst/>
                          <a:latin typeface="楷体" panose="02010609060101010101" charset="-122"/>
                          <a:ea typeface="楷体" panose="02010609060101010101" charset="-122"/>
                          <a:cs typeface="楷体" panose="02010609060101010101" charset="-122"/>
                        </a:rPr>
                        <a:t>一定有</a:t>
                      </a:r>
                      <a:r>
                        <a:rPr lang="en-US" sz="2100" kern="100">
                          <a:effectLst/>
                          <a:latin typeface="楷体" panose="02010609060101010101" charset="-122"/>
                          <a:ea typeface="楷体" panose="02010609060101010101" charset="-122"/>
                          <a:cs typeface="楷体" panose="02010609060101010101" charset="-122"/>
                        </a:rPr>
                        <a:t>A)</a:t>
                      </a:r>
                      <a:endParaRPr lang="zh-CN" sz="21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zh-CN" sz="2100" kern="100">
                          <a:effectLst/>
                          <a:latin typeface="楷体" panose="02010609060101010101" charset="-122"/>
                          <a:ea typeface="楷体" panose="02010609060101010101" charset="-122"/>
                          <a:cs typeface="楷体" panose="02010609060101010101" charset="-122"/>
                        </a:rPr>
                        <a:t>常用</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只有</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，才</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或</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不</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，不</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来表示必要条件。</a:t>
                      </a:r>
                      <a:endParaRPr lang="zh-CN" sz="21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en-US" sz="2100" b="1" kern="100">
                          <a:solidFill>
                            <a:srgbClr val="00B050"/>
                          </a:solidFill>
                          <a:effectLst/>
                          <a:latin typeface="楷体" panose="02010609060101010101" charset="-122"/>
                          <a:ea typeface="楷体" panose="02010609060101010101" charset="-122"/>
                          <a:cs typeface="楷体" panose="02010609060101010101" charset="-122"/>
                        </a:rPr>
                        <a:t>3.</a:t>
                      </a:r>
                      <a:r>
                        <a:rPr lang="zh-CN" sz="2100" b="1" kern="100">
                          <a:solidFill>
                            <a:srgbClr val="00B050"/>
                          </a:solidFill>
                          <a:effectLst/>
                          <a:latin typeface="楷体" panose="02010609060101010101" charset="-122"/>
                          <a:ea typeface="楷体" panose="02010609060101010101" charset="-122"/>
                          <a:cs typeface="楷体" panose="02010609060101010101" charset="-122"/>
                        </a:rPr>
                        <a:t>无条件关系</a:t>
                      </a:r>
                      <a:r>
                        <a:rPr lang="zh-CN" sz="2100" kern="100">
                          <a:effectLst/>
                          <a:latin typeface="楷体" panose="02010609060101010101" charset="-122"/>
                          <a:ea typeface="楷体" panose="02010609060101010101" charset="-122"/>
                          <a:cs typeface="楷体" panose="02010609060101010101" charset="-122"/>
                        </a:rPr>
                        <a:t>：除非</a:t>
                      </a:r>
                      <a:r>
                        <a:rPr lang="en-US" sz="2100" kern="100">
                          <a:effectLst/>
                          <a:latin typeface="楷体" panose="02010609060101010101" charset="-122"/>
                          <a:ea typeface="楷体" panose="02010609060101010101" charset="-122"/>
                          <a:cs typeface="楷体" panose="02010609060101010101" charset="-122"/>
                        </a:rPr>
                        <a:t>A</a:t>
                      </a:r>
                      <a:r>
                        <a:rPr lang="zh-CN" sz="2100" kern="100">
                          <a:effectLst/>
                          <a:latin typeface="楷体" panose="02010609060101010101" charset="-122"/>
                          <a:ea typeface="楷体" panose="02010609060101010101" charset="-122"/>
                          <a:cs typeface="楷体" panose="02010609060101010101" charset="-122"/>
                        </a:rPr>
                        <a:t>，才</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不</a:t>
                      </a:r>
                      <a:r>
                        <a:rPr lang="en-US" sz="2100" kern="100">
                          <a:effectLst/>
                          <a:latin typeface="楷体" panose="02010609060101010101" charset="-122"/>
                          <a:ea typeface="楷体" panose="02010609060101010101" charset="-122"/>
                          <a:cs typeface="楷体" panose="02010609060101010101" charset="-122"/>
                        </a:rPr>
                        <a:t>)B</a:t>
                      </a:r>
                      <a:r>
                        <a:rPr lang="zh-CN" sz="2100" kern="100">
                          <a:effectLst/>
                          <a:latin typeface="楷体" panose="02010609060101010101" charset="-122"/>
                          <a:ea typeface="楷体" panose="02010609060101010101" charset="-122"/>
                          <a:cs typeface="楷体" panose="02010609060101010101" charset="-122"/>
                        </a:rPr>
                        <a:t>；无论</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不论、不管、任、任凭</a:t>
                      </a:r>
                      <a:r>
                        <a:rPr lang="en-US" sz="2100" kern="100">
                          <a:effectLst/>
                          <a:latin typeface="楷体" panose="02010609060101010101" charset="-122"/>
                          <a:ea typeface="楷体" panose="02010609060101010101" charset="-122"/>
                          <a:cs typeface="楷体" panose="02010609060101010101" charset="-122"/>
                        </a:rPr>
                        <a:t>)A</a:t>
                      </a:r>
                      <a:r>
                        <a:rPr lang="zh-CN" sz="2100" kern="100">
                          <a:effectLst/>
                          <a:latin typeface="楷体" panose="02010609060101010101" charset="-122"/>
                          <a:ea typeface="楷体" panose="02010609060101010101" charset="-122"/>
                          <a:cs typeface="楷体" panose="02010609060101010101" charset="-122"/>
                        </a:rPr>
                        <a:t>，都</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总、总是、也</a:t>
                      </a:r>
                      <a:r>
                        <a:rPr lang="en-US" sz="2100" kern="100">
                          <a:effectLst/>
                          <a:latin typeface="楷体" panose="02010609060101010101" charset="-122"/>
                          <a:ea typeface="楷体" panose="02010609060101010101" charset="-122"/>
                          <a:cs typeface="楷体" panose="02010609060101010101" charset="-122"/>
                        </a:rPr>
                        <a:t>)B</a:t>
                      </a:r>
                      <a:r>
                        <a:rPr lang="zh-CN" sz="2100" kern="100">
                          <a:effectLst/>
                          <a:latin typeface="楷体" panose="02010609060101010101" charset="-122"/>
                          <a:ea typeface="楷体" panose="02010609060101010101" charset="-122"/>
                          <a:cs typeface="楷体" panose="02010609060101010101" charset="-122"/>
                        </a:rPr>
                        <a:t>，偏句表示排除一切条件，正句说明在任何条件下都会产生的结果。</a:t>
                      </a:r>
                      <a:endParaRPr lang="zh-CN" sz="2100" kern="100">
                        <a:effectLst/>
                        <a:latin typeface="楷体" panose="02010609060101010101" charset="-122"/>
                        <a:ea typeface="楷体" panose="02010609060101010101" charset="-122"/>
                        <a:cs typeface="楷体" panose="02010609060101010101" charset="-122"/>
                      </a:endParaRPr>
                    </a:p>
                  </a:txBody>
                  <a:tcPr marL="32639" marR="32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en-US" sz="2100" kern="100">
                          <a:effectLst/>
                          <a:latin typeface="楷体" panose="02010609060101010101" charset="-122"/>
                          <a:ea typeface="楷体" panose="02010609060101010101" charset="-122"/>
                          <a:cs typeface="楷体" panose="02010609060101010101" charset="-122"/>
                        </a:rPr>
                        <a:t>1.</a:t>
                      </a:r>
                      <a:r>
                        <a:rPr lang="zh-CN" sz="2100" kern="100">
                          <a:effectLst/>
                          <a:latin typeface="楷体" panose="02010609060101010101" charset="-122"/>
                          <a:ea typeface="楷体" panose="02010609060101010101" charset="-122"/>
                          <a:cs typeface="楷体" panose="02010609060101010101" charset="-122"/>
                        </a:rPr>
                        <a:t>是否错置条件，把充分说成必要，把必要说成充分。</a:t>
                      </a:r>
                      <a:endParaRPr lang="zh-CN" sz="21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en-US" sz="2100" kern="100">
                          <a:effectLst/>
                          <a:latin typeface="楷体" panose="02010609060101010101" charset="-122"/>
                          <a:ea typeface="楷体" panose="02010609060101010101" charset="-122"/>
                          <a:cs typeface="楷体" panose="02010609060101010101" charset="-122"/>
                        </a:rPr>
                        <a:t>2.</a:t>
                      </a:r>
                      <a:r>
                        <a:rPr lang="zh-CN" sz="2100" kern="100">
                          <a:effectLst/>
                          <a:latin typeface="楷体" panose="02010609060101010101" charset="-122"/>
                          <a:ea typeface="楷体" panose="02010609060101010101" charset="-122"/>
                          <a:cs typeface="楷体" panose="02010609060101010101" charset="-122"/>
                        </a:rPr>
                        <a:t>条件和结果是不是一对一关系。</a:t>
                      </a:r>
                      <a:endParaRPr lang="zh-CN" sz="21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en-US" sz="2100" kern="100">
                          <a:effectLst/>
                          <a:latin typeface="楷体" panose="02010609060101010101" charset="-122"/>
                          <a:ea typeface="楷体" panose="02010609060101010101" charset="-122"/>
                          <a:cs typeface="楷体" panose="02010609060101010101" charset="-122"/>
                        </a:rPr>
                        <a:t>3.</a:t>
                      </a:r>
                      <a:r>
                        <a:rPr lang="zh-CN" sz="2100" kern="100">
                          <a:effectLst/>
                          <a:latin typeface="楷体" panose="02010609060101010101" charset="-122"/>
                          <a:ea typeface="楷体" panose="02010609060101010101" charset="-122"/>
                          <a:cs typeface="楷体" panose="02010609060101010101" charset="-122"/>
                        </a:rPr>
                        <a:t>条件结果是否颠倒的情形，有无以偏概全或张冠李戴的现象。</a:t>
                      </a:r>
                      <a:endParaRPr lang="zh-CN" sz="2100" kern="100">
                        <a:effectLst/>
                        <a:latin typeface="楷体" panose="02010609060101010101" charset="-122"/>
                        <a:ea typeface="楷体" panose="02010609060101010101" charset="-122"/>
                        <a:cs typeface="楷体" panose="02010609060101010101" charset="-122"/>
                      </a:endParaRPr>
                    </a:p>
                  </a:txBody>
                  <a:tcPr marL="32639" marR="32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aphicFrame>
        <p:nvGraphicFramePr>
          <p:cNvPr id="2" name="表格 1" title=""/>
          <p:cNvGraphicFramePr>
            <a:graphicFrameLocks noGrp="1"/>
          </p:cNvGraphicFramePr>
          <p:nvPr/>
        </p:nvGraphicFramePr>
        <p:xfrm>
          <a:off x="631809" y="832478"/>
          <a:ext cx="10981403" cy="5280660"/>
        </p:xfrm>
        <a:graphic>
          <a:graphicData uri="http://schemas.openxmlformats.org/drawingml/2006/table">
            <a:tbl>
              <a:tblPr/>
              <a:tblGrid>
                <a:gridCol w="915117"/>
                <a:gridCol w="6993690"/>
                <a:gridCol w="3072596"/>
              </a:tblGrid>
              <a:tr h="4525963">
                <a:tc>
                  <a:txBody>
                    <a:bodyPr vert="horz" wrap="square"/>
                    <a:lstStyle/>
                    <a:p>
                      <a:pPr algn="ctr">
                        <a:lnSpc>
                          <a:spcPct val="150000"/>
                        </a:lnSpc>
                        <a:spcAft>
                          <a:spcPct val="0"/>
                        </a:spcAft>
                      </a:pPr>
                      <a:r>
                        <a:rPr lang="zh-CN" sz="2100" kern="100">
                          <a:solidFill>
                            <a:srgbClr val="0000FF"/>
                          </a:solidFill>
                          <a:effectLst/>
                          <a:latin typeface="楷体" panose="02010609060101010101" charset="-122"/>
                          <a:ea typeface="楷体" panose="02010609060101010101" charset="-122"/>
                          <a:cs typeface="Times New Roman" panose="02020603050405020304"/>
                        </a:rPr>
                        <a:t>选择</a:t>
                      </a:r>
                      <a:endParaRPr lang="zh-CN" sz="2100" kern="100">
                        <a:solidFill>
                          <a:srgbClr val="0000FF"/>
                        </a:solidFill>
                        <a:effectLst/>
                        <a:latin typeface="楷体" panose="02010609060101010101" charset="-122"/>
                        <a:ea typeface="楷体" panose="02010609060101010101" charset="-122"/>
                        <a:cs typeface="Courier New" panose="02070309020205020404"/>
                      </a:endParaRPr>
                    </a:p>
                    <a:p>
                      <a:pPr algn="ctr">
                        <a:lnSpc>
                          <a:spcPct val="150000"/>
                        </a:lnSpc>
                        <a:spcAft>
                          <a:spcPct val="0"/>
                        </a:spcAft>
                      </a:pPr>
                      <a:r>
                        <a:rPr lang="zh-CN" sz="2100" kern="100">
                          <a:solidFill>
                            <a:srgbClr val="0000FF"/>
                          </a:solidFill>
                          <a:effectLst/>
                          <a:latin typeface="楷体" panose="02010609060101010101" charset="-122"/>
                          <a:ea typeface="楷体" panose="02010609060101010101" charset="-122"/>
                          <a:cs typeface="Times New Roman" panose="02020603050405020304"/>
                        </a:rPr>
                        <a:t>关系</a:t>
                      </a:r>
                      <a:endParaRPr lang="zh-CN" sz="2100" kern="100">
                        <a:solidFill>
                          <a:srgbClr val="0000FF"/>
                        </a:solidFill>
                        <a:effectLst/>
                        <a:latin typeface="楷体" panose="02010609060101010101" charset="-122"/>
                        <a:ea typeface="楷体" panose="02010609060101010101" charset="-122"/>
                        <a:cs typeface="Times New Roman" panose="020206030504050203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en-US" sz="2100" kern="100">
                          <a:solidFill>
                            <a:srgbClr val="00B050"/>
                          </a:solidFill>
                          <a:effectLst/>
                          <a:latin typeface="楷体" panose="02010609060101010101" charset="-122"/>
                          <a:ea typeface="楷体" panose="02010609060101010101" charset="-122"/>
                          <a:cs typeface="楷体" panose="02010609060101010101" charset="-122"/>
                        </a:rPr>
                        <a:t>1.</a:t>
                      </a:r>
                      <a:r>
                        <a:rPr lang="zh-CN" sz="2100" kern="100">
                          <a:solidFill>
                            <a:srgbClr val="00B050"/>
                          </a:solidFill>
                          <a:effectLst/>
                          <a:latin typeface="楷体" panose="02010609060101010101" charset="-122"/>
                          <a:ea typeface="楷体" panose="02010609060101010101" charset="-122"/>
                          <a:cs typeface="楷体" panose="02010609060101010101" charset="-122"/>
                        </a:rPr>
                        <a:t>或此或彼</a:t>
                      </a:r>
                      <a:r>
                        <a:rPr lang="en-US" sz="2100" kern="100">
                          <a:solidFill>
                            <a:srgbClr val="00B050"/>
                          </a:solidFill>
                          <a:effectLst/>
                          <a:latin typeface="楷体" panose="02010609060101010101" charset="-122"/>
                          <a:ea typeface="楷体" panose="02010609060101010101" charset="-122"/>
                          <a:cs typeface="楷体" panose="02010609060101010101" charset="-122"/>
                        </a:rPr>
                        <a:t>(</a:t>
                      </a:r>
                      <a:r>
                        <a:rPr lang="zh-CN" sz="2100" kern="100">
                          <a:solidFill>
                            <a:srgbClr val="00B050"/>
                          </a:solidFill>
                          <a:effectLst/>
                          <a:latin typeface="楷体" panose="02010609060101010101" charset="-122"/>
                          <a:ea typeface="楷体" panose="02010609060101010101" charset="-122"/>
                          <a:cs typeface="楷体" panose="02010609060101010101" charset="-122"/>
                        </a:rPr>
                        <a:t>先舍后取</a:t>
                      </a:r>
                      <a:r>
                        <a:rPr lang="en-US" sz="2100" kern="100">
                          <a:solidFill>
                            <a:srgbClr val="00B050"/>
                          </a:solidFill>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：与其</a:t>
                      </a:r>
                      <a:r>
                        <a:rPr lang="en-US" sz="2100" kern="100">
                          <a:effectLst/>
                          <a:latin typeface="楷体" panose="02010609060101010101" charset="-122"/>
                          <a:ea typeface="楷体" panose="02010609060101010101" charset="-122"/>
                          <a:cs typeface="楷体" panose="02010609060101010101" charset="-122"/>
                        </a:rPr>
                        <a:t>A</a:t>
                      </a:r>
                      <a:r>
                        <a:rPr lang="zh-CN" sz="2100" kern="100">
                          <a:effectLst/>
                          <a:latin typeface="楷体" panose="02010609060101010101" charset="-122"/>
                          <a:ea typeface="楷体" panose="02010609060101010101" charset="-122"/>
                          <a:cs typeface="楷体" panose="02010609060101010101" charset="-122"/>
                        </a:rPr>
                        <a:t>，不如</a:t>
                      </a:r>
                      <a:r>
                        <a:rPr lang="en-US" sz="2100" kern="100">
                          <a:effectLst/>
                          <a:latin typeface="楷体" panose="02010609060101010101" charset="-122"/>
                          <a:ea typeface="楷体" panose="02010609060101010101" charset="-122"/>
                          <a:cs typeface="楷体" panose="02010609060101010101" charset="-122"/>
                        </a:rPr>
                        <a:t>B</a:t>
                      </a:r>
                      <a:r>
                        <a:rPr lang="zh-CN" sz="2100" kern="100">
                          <a:effectLst/>
                          <a:latin typeface="楷体" panose="02010609060101010101" charset="-122"/>
                          <a:ea typeface="楷体" panose="02010609060101010101" charset="-122"/>
                          <a:cs typeface="楷体" panose="02010609060101010101" charset="-122"/>
                        </a:rPr>
                        <a:t>；或者</a:t>
                      </a:r>
                      <a:r>
                        <a:rPr lang="en-US" sz="2100" kern="100">
                          <a:effectLst/>
                          <a:latin typeface="楷体" panose="02010609060101010101" charset="-122"/>
                          <a:ea typeface="楷体" panose="02010609060101010101" charset="-122"/>
                          <a:cs typeface="楷体" panose="02010609060101010101" charset="-122"/>
                        </a:rPr>
                        <a:t>A</a:t>
                      </a:r>
                      <a:r>
                        <a:rPr lang="zh-CN" sz="2100" kern="100">
                          <a:effectLst/>
                          <a:latin typeface="楷体" panose="02010609060101010101" charset="-122"/>
                          <a:ea typeface="楷体" panose="02010609060101010101" charset="-122"/>
                          <a:cs typeface="楷体" panose="02010609060101010101" charset="-122"/>
                        </a:rPr>
                        <a:t>，或者</a:t>
                      </a:r>
                      <a:r>
                        <a:rPr lang="en-US" sz="2100" kern="100">
                          <a:effectLst/>
                          <a:latin typeface="楷体" panose="02010609060101010101" charset="-122"/>
                          <a:ea typeface="楷体" panose="02010609060101010101" charset="-122"/>
                          <a:cs typeface="楷体" panose="02010609060101010101" charset="-122"/>
                        </a:rPr>
                        <a:t>B</a:t>
                      </a:r>
                      <a:r>
                        <a:rPr lang="zh-CN" sz="2100" kern="100">
                          <a:effectLst/>
                          <a:latin typeface="楷体" panose="02010609060101010101" charset="-122"/>
                          <a:ea typeface="楷体" panose="02010609060101010101" charset="-122"/>
                          <a:cs typeface="楷体" panose="02010609060101010101" charset="-122"/>
                        </a:rPr>
                        <a:t>；是</a:t>
                      </a:r>
                      <a:r>
                        <a:rPr lang="en-US" sz="2100" kern="100">
                          <a:effectLst/>
                          <a:latin typeface="楷体" panose="02010609060101010101" charset="-122"/>
                          <a:ea typeface="楷体" panose="02010609060101010101" charset="-122"/>
                          <a:cs typeface="楷体" panose="02010609060101010101" charset="-122"/>
                        </a:rPr>
                        <a:t>A</a:t>
                      </a:r>
                      <a:r>
                        <a:rPr lang="zh-CN" sz="2100" kern="100">
                          <a:effectLst/>
                          <a:latin typeface="楷体" panose="02010609060101010101" charset="-122"/>
                          <a:ea typeface="楷体" panose="02010609060101010101" charset="-122"/>
                          <a:cs typeface="楷体" panose="02010609060101010101" charset="-122"/>
                        </a:rPr>
                        <a:t>还是</a:t>
                      </a:r>
                      <a:r>
                        <a:rPr lang="en-US" sz="2100" kern="100">
                          <a:effectLst/>
                          <a:latin typeface="楷体" panose="02010609060101010101" charset="-122"/>
                          <a:ea typeface="楷体" panose="02010609060101010101" charset="-122"/>
                          <a:cs typeface="楷体" panose="02010609060101010101" charset="-122"/>
                        </a:rPr>
                        <a:t>B</a:t>
                      </a:r>
                      <a:r>
                        <a:rPr lang="zh-CN" sz="2100" kern="100">
                          <a:effectLst/>
                          <a:latin typeface="楷体" panose="02010609060101010101" charset="-122"/>
                          <a:ea typeface="楷体" panose="02010609060101010101" charset="-122"/>
                          <a:cs typeface="楷体" panose="02010609060101010101" charset="-122"/>
                        </a:rPr>
                        <a:t>。</a:t>
                      </a:r>
                      <a:endParaRPr lang="zh-CN" sz="21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zh-CN" sz="2100" kern="100">
                          <a:effectLst/>
                          <a:latin typeface="楷体" panose="02010609060101010101" charset="-122"/>
                          <a:ea typeface="楷体" panose="02010609060101010101" charset="-122"/>
                          <a:cs typeface="楷体" panose="02010609060101010101" charset="-122"/>
                        </a:rPr>
                        <a:t>常用的关联词语是：单用：</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还不如、倒不如</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。合用：</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与其</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不如</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宁肯、还不如、倒不如</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a:t>
                      </a:r>
                      <a:endParaRPr lang="zh-CN" sz="21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en-US" sz="2100" kern="100">
                          <a:solidFill>
                            <a:srgbClr val="00B050"/>
                          </a:solidFill>
                          <a:effectLst/>
                          <a:latin typeface="楷体" panose="02010609060101010101" charset="-122"/>
                          <a:ea typeface="楷体" panose="02010609060101010101" charset="-122"/>
                          <a:cs typeface="楷体" panose="02010609060101010101" charset="-122"/>
                        </a:rPr>
                        <a:t>2.</a:t>
                      </a:r>
                      <a:r>
                        <a:rPr lang="zh-CN" sz="2100" kern="100">
                          <a:solidFill>
                            <a:srgbClr val="00B050"/>
                          </a:solidFill>
                          <a:effectLst/>
                          <a:latin typeface="楷体" panose="02010609060101010101" charset="-122"/>
                          <a:ea typeface="楷体" panose="02010609060101010101" charset="-122"/>
                          <a:cs typeface="楷体" panose="02010609060101010101" charset="-122"/>
                        </a:rPr>
                        <a:t>非此即彼</a:t>
                      </a:r>
                      <a:r>
                        <a:rPr lang="en-US" sz="2100" kern="100">
                          <a:solidFill>
                            <a:srgbClr val="00B050"/>
                          </a:solidFill>
                          <a:effectLst/>
                          <a:latin typeface="楷体" panose="02010609060101010101" charset="-122"/>
                          <a:ea typeface="楷体" panose="02010609060101010101" charset="-122"/>
                          <a:cs typeface="楷体" panose="02010609060101010101" charset="-122"/>
                        </a:rPr>
                        <a:t>(</a:t>
                      </a:r>
                      <a:r>
                        <a:rPr lang="zh-CN" sz="2100" kern="100">
                          <a:solidFill>
                            <a:srgbClr val="00B050"/>
                          </a:solidFill>
                          <a:effectLst/>
                          <a:latin typeface="楷体" panose="02010609060101010101" charset="-122"/>
                          <a:ea typeface="楷体" panose="02010609060101010101" charset="-122"/>
                          <a:cs typeface="楷体" panose="02010609060101010101" charset="-122"/>
                        </a:rPr>
                        <a:t>未定选择</a:t>
                      </a:r>
                      <a:r>
                        <a:rPr lang="en-US" sz="2100" kern="100">
                          <a:solidFill>
                            <a:srgbClr val="00B050"/>
                          </a:solidFill>
                          <a:effectLst/>
                          <a:latin typeface="楷体" panose="02010609060101010101" charset="-122"/>
                          <a:ea typeface="楷体" panose="02010609060101010101" charset="-122"/>
                          <a:cs typeface="楷体" panose="02010609060101010101" charset="-122"/>
                        </a:rPr>
                        <a:t>)</a:t>
                      </a:r>
                      <a:r>
                        <a:rPr lang="zh-CN" sz="2100" kern="100">
                          <a:solidFill>
                            <a:srgbClr val="00B050"/>
                          </a:solidFill>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不是</a:t>
                      </a:r>
                      <a:r>
                        <a:rPr lang="en-US" sz="2100" kern="100">
                          <a:effectLst/>
                          <a:latin typeface="楷体" panose="02010609060101010101" charset="-122"/>
                          <a:ea typeface="楷体" panose="02010609060101010101" charset="-122"/>
                          <a:cs typeface="楷体" panose="02010609060101010101" charset="-122"/>
                        </a:rPr>
                        <a:t>A</a:t>
                      </a:r>
                      <a:r>
                        <a:rPr lang="zh-CN" sz="2100" kern="100">
                          <a:effectLst/>
                          <a:latin typeface="楷体" panose="02010609060101010101" charset="-122"/>
                          <a:ea typeface="楷体" panose="02010609060101010101" charset="-122"/>
                          <a:cs typeface="楷体" panose="02010609060101010101" charset="-122"/>
                        </a:rPr>
                        <a:t>，就是</a:t>
                      </a:r>
                      <a:r>
                        <a:rPr lang="en-US" sz="2100" kern="100">
                          <a:effectLst/>
                          <a:latin typeface="楷体" panose="02010609060101010101" charset="-122"/>
                          <a:ea typeface="楷体" panose="02010609060101010101" charset="-122"/>
                          <a:cs typeface="楷体" panose="02010609060101010101" charset="-122"/>
                        </a:rPr>
                        <a:t>B</a:t>
                      </a:r>
                      <a:r>
                        <a:rPr lang="zh-CN" sz="2100" kern="100">
                          <a:effectLst/>
                          <a:latin typeface="楷体" panose="02010609060101010101" charset="-122"/>
                          <a:ea typeface="楷体" panose="02010609060101010101" charset="-122"/>
                          <a:cs typeface="楷体" panose="02010609060101010101" charset="-122"/>
                        </a:rPr>
                        <a:t>；要么</a:t>
                      </a:r>
                      <a:r>
                        <a:rPr lang="en-US" sz="2100" kern="100">
                          <a:effectLst/>
                          <a:latin typeface="楷体" panose="02010609060101010101" charset="-122"/>
                          <a:ea typeface="楷体" panose="02010609060101010101" charset="-122"/>
                          <a:cs typeface="楷体" panose="02010609060101010101" charset="-122"/>
                        </a:rPr>
                        <a:t>A</a:t>
                      </a:r>
                      <a:r>
                        <a:rPr lang="zh-CN" sz="2100" kern="100">
                          <a:effectLst/>
                          <a:latin typeface="楷体" panose="02010609060101010101" charset="-122"/>
                          <a:ea typeface="楷体" panose="02010609060101010101" charset="-122"/>
                          <a:cs typeface="楷体" panose="02010609060101010101" charset="-122"/>
                        </a:rPr>
                        <a:t>要么</a:t>
                      </a:r>
                      <a:r>
                        <a:rPr lang="en-US" sz="2100" kern="100">
                          <a:effectLst/>
                          <a:latin typeface="楷体" panose="02010609060101010101" charset="-122"/>
                          <a:ea typeface="楷体" panose="02010609060101010101" charset="-122"/>
                          <a:cs typeface="楷体" panose="02010609060101010101" charset="-122"/>
                        </a:rPr>
                        <a:t>B</a:t>
                      </a:r>
                      <a:r>
                        <a:rPr lang="zh-CN" sz="2100" kern="100">
                          <a:effectLst/>
                          <a:latin typeface="楷体" panose="02010609060101010101" charset="-122"/>
                          <a:ea typeface="楷体" panose="02010609060101010101" charset="-122"/>
                          <a:cs typeface="楷体" panose="02010609060101010101" charset="-122"/>
                        </a:rPr>
                        <a:t>。</a:t>
                      </a:r>
                      <a:endParaRPr lang="zh-CN" sz="21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zh-CN" sz="2100" kern="100">
                          <a:effectLst/>
                          <a:latin typeface="楷体" panose="02010609060101010101" charset="-122"/>
                          <a:ea typeface="楷体" panose="02010609060101010101" charset="-122"/>
                          <a:cs typeface="楷体" panose="02010609060101010101" charset="-122"/>
                        </a:rPr>
                        <a:t>常用的关联词语是：单用：</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或者、或是、或、还是</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。合用：</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或者</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或、或是</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或者</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或、或是</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、是</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还是、要么</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要么</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a:t>
                      </a:r>
                      <a:endParaRPr lang="zh-CN" sz="21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en-US" sz="2100" kern="100">
                          <a:solidFill>
                            <a:srgbClr val="00B050"/>
                          </a:solidFill>
                          <a:effectLst/>
                          <a:latin typeface="楷体" panose="02010609060101010101" charset="-122"/>
                          <a:ea typeface="楷体" panose="02010609060101010101" charset="-122"/>
                          <a:cs typeface="楷体" panose="02010609060101010101" charset="-122"/>
                        </a:rPr>
                        <a:t>3.</a:t>
                      </a:r>
                      <a:r>
                        <a:rPr lang="zh-CN" sz="2100" kern="100">
                          <a:solidFill>
                            <a:srgbClr val="00B050"/>
                          </a:solidFill>
                          <a:effectLst/>
                          <a:latin typeface="楷体" panose="02010609060101010101" charset="-122"/>
                          <a:ea typeface="楷体" panose="02010609060101010101" charset="-122"/>
                          <a:cs typeface="楷体" panose="02010609060101010101" charset="-122"/>
                        </a:rPr>
                        <a:t>取此舍彼</a:t>
                      </a:r>
                      <a:r>
                        <a:rPr lang="en-US" sz="2100" kern="100">
                          <a:solidFill>
                            <a:srgbClr val="00B050"/>
                          </a:solidFill>
                          <a:effectLst/>
                          <a:latin typeface="楷体" panose="02010609060101010101" charset="-122"/>
                          <a:ea typeface="楷体" panose="02010609060101010101" charset="-122"/>
                          <a:cs typeface="楷体" panose="02010609060101010101" charset="-122"/>
                        </a:rPr>
                        <a:t>(</a:t>
                      </a:r>
                      <a:r>
                        <a:rPr lang="zh-CN" sz="2100" kern="100">
                          <a:solidFill>
                            <a:srgbClr val="00B050"/>
                          </a:solidFill>
                          <a:effectLst/>
                          <a:latin typeface="楷体" panose="02010609060101010101" charset="-122"/>
                          <a:ea typeface="楷体" panose="02010609060101010101" charset="-122"/>
                          <a:cs typeface="楷体" panose="02010609060101010101" charset="-122"/>
                        </a:rPr>
                        <a:t>先取后舍</a:t>
                      </a:r>
                      <a:r>
                        <a:rPr lang="en-US" sz="2100" kern="100">
                          <a:solidFill>
                            <a:srgbClr val="00B050"/>
                          </a:solidFill>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：宁可</a:t>
                      </a:r>
                      <a:r>
                        <a:rPr lang="en-US" sz="2100" kern="100">
                          <a:effectLst/>
                          <a:latin typeface="楷体" panose="02010609060101010101" charset="-122"/>
                          <a:ea typeface="楷体" panose="02010609060101010101" charset="-122"/>
                          <a:cs typeface="楷体" panose="02010609060101010101" charset="-122"/>
                        </a:rPr>
                        <a:t>A</a:t>
                      </a:r>
                      <a:r>
                        <a:rPr lang="zh-CN" sz="2100" kern="100">
                          <a:effectLst/>
                          <a:latin typeface="楷体" panose="02010609060101010101" charset="-122"/>
                          <a:ea typeface="楷体" panose="02010609060101010101" charset="-122"/>
                          <a:cs typeface="楷体" panose="02010609060101010101" charset="-122"/>
                        </a:rPr>
                        <a:t>，也不</a:t>
                      </a:r>
                      <a:r>
                        <a:rPr lang="en-US" sz="2100" kern="100">
                          <a:effectLst/>
                          <a:latin typeface="楷体" panose="02010609060101010101" charset="-122"/>
                          <a:ea typeface="楷体" panose="02010609060101010101" charset="-122"/>
                          <a:cs typeface="楷体" panose="02010609060101010101" charset="-122"/>
                        </a:rPr>
                        <a:t>B</a:t>
                      </a:r>
                      <a:r>
                        <a:rPr lang="zh-CN" sz="2100" kern="100">
                          <a:effectLst/>
                          <a:latin typeface="楷体" panose="02010609060101010101" charset="-122"/>
                          <a:ea typeface="楷体" panose="02010609060101010101" charset="-122"/>
                          <a:cs typeface="楷体" panose="02010609060101010101" charset="-122"/>
                        </a:rPr>
                        <a:t>。</a:t>
                      </a:r>
                      <a:endParaRPr lang="zh-CN" sz="21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zh-CN" sz="2100" kern="100">
                          <a:effectLst/>
                          <a:latin typeface="楷体" panose="02010609060101010101" charset="-122"/>
                          <a:ea typeface="楷体" panose="02010609060101010101" charset="-122"/>
                          <a:cs typeface="楷体" panose="02010609060101010101" charset="-122"/>
                        </a:rPr>
                        <a:t>常用的合用关联词语是：</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宁可</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宁肯、宁愿</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也不</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不、决不</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a:t>
                      </a:r>
                      <a:endParaRPr lang="zh-CN" sz="2100" kern="100">
                        <a:effectLst/>
                        <a:latin typeface="楷体" panose="02010609060101010101" charset="-122"/>
                        <a:ea typeface="楷体" panose="02010609060101010101" charset="-122"/>
                        <a:cs typeface="楷体" panose="02010609060101010101" charset="-122"/>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en-US" sz="2100" kern="100">
                          <a:effectLst/>
                          <a:latin typeface="楷体" panose="02010609060101010101" charset="-122"/>
                          <a:ea typeface="楷体" panose="02010609060101010101" charset="-122"/>
                          <a:cs typeface="楷体" panose="02010609060101010101" charset="-122"/>
                        </a:rPr>
                        <a:t>1.</a:t>
                      </a:r>
                      <a:r>
                        <a:rPr lang="zh-CN" sz="2100" kern="100">
                          <a:effectLst/>
                          <a:latin typeface="楷体" panose="02010609060101010101" charset="-122"/>
                          <a:ea typeface="楷体" panose="02010609060101010101" charset="-122"/>
                          <a:cs typeface="楷体" panose="02010609060101010101" charset="-122"/>
                        </a:rPr>
                        <a:t>或此或彼，一般语气上较灵活，有商量的口气，称为</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商选</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a:t>
                      </a:r>
                      <a:endParaRPr lang="zh-CN" sz="21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en-US" sz="2100" kern="100">
                          <a:effectLst/>
                          <a:latin typeface="楷体" panose="02010609060101010101" charset="-122"/>
                          <a:ea typeface="楷体" panose="02010609060101010101" charset="-122"/>
                          <a:cs typeface="楷体" panose="02010609060101010101" charset="-122"/>
                        </a:rPr>
                        <a:t>2.</a:t>
                      </a:r>
                      <a:r>
                        <a:rPr lang="zh-CN" sz="2100" kern="100">
                          <a:effectLst/>
                          <a:latin typeface="楷体" panose="02010609060101010101" charset="-122"/>
                          <a:ea typeface="楷体" panose="02010609060101010101" charset="-122"/>
                          <a:cs typeface="楷体" panose="02010609060101010101" charset="-122"/>
                        </a:rPr>
                        <a:t>非此即彼，语气上更为肯定，较坚决，表示二者必取其一，不容许有第三种选择，称</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限选</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a:t>
                      </a:r>
                      <a:endParaRPr lang="zh-CN" sz="2100" kern="100">
                        <a:effectLst/>
                        <a:latin typeface="楷体" panose="02010609060101010101" charset="-122"/>
                        <a:ea typeface="楷体" panose="02010609060101010101" charset="-122"/>
                        <a:cs typeface="楷体" panose="02010609060101010101" charset="-122"/>
                      </a:endParaRPr>
                    </a:p>
                    <a:p>
                      <a:pPr algn="l">
                        <a:lnSpc>
                          <a:spcPct val="150000"/>
                        </a:lnSpc>
                        <a:spcAft>
                          <a:spcPct val="0"/>
                        </a:spcAft>
                      </a:pPr>
                      <a:r>
                        <a:rPr lang="en-US" sz="2100" kern="100">
                          <a:effectLst/>
                          <a:latin typeface="楷体" panose="02010609060101010101" charset="-122"/>
                          <a:ea typeface="楷体" panose="02010609060101010101" charset="-122"/>
                          <a:cs typeface="楷体" panose="02010609060101010101" charset="-122"/>
                        </a:rPr>
                        <a:t>3.</a:t>
                      </a:r>
                      <a:r>
                        <a:rPr lang="zh-CN" sz="2100" kern="100">
                          <a:effectLst/>
                          <a:latin typeface="楷体" panose="02010609060101010101" charset="-122"/>
                          <a:ea typeface="楷体" panose="02010609060101010101" charset="-122"/>
                          <a:cs typeface="楷体" panose="02010609060101010101" charset="-122"/>
                        </a:rPr>
                        <a:t>取此舍彼，表示在列出的事件中经过权衡，已有所取舍，不必再有商量，称为</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决选</a:t>
                      </a:r>
                      <a:r>
                        <a:rPr lang="en-US" sz="2100" kern="100">
                          <a:effectLst/>
                          <a:latin typeface="楷体" panose="02010609060101010101" charset="-122"/>
                          <a:ea typeface="楷体" panose="02010609060101010101" charset="-122"/>
                          <a:cs typeface="楷体" panose="02010609060101010101" charset="-122"/>
                        </a:rPr>
                        <a:t>”</a:t>
                      </a:r>
                      <a:r>
                        <a:rPr lang="zh-CN" sz="2100" kern="100">
                          <a:effectLst/>
                          <a:latin typeface="楷体" panose="02010609060101010101" charset="-122"/>
                          <a:ea typeface="楷体" panose="02010609060101010101" charset="-122"/>
                          <a:cs typeface="楷体" panose="02010609060101010101" charset="-122"/>
                        </a:rPr>
                        <a:t>。</a:t>
                      </a:r>
                      <a:endParaRPr lang="zh-CN" sz="2100" kern="100">
                        <a:effectLst/>
                        <a:latin typeface="楷体" panose="02010609060101010101" charset="-122"/>
                        <a:ea typeface="楷体" panose="02010609060101010101" charset="-122"/>
                        <a:cs typeface="楷体" panose="02010609060101010101" charset="-122"/>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785" y="600067"/>
            <a:ext cx="11516625" cy="5492750"/>
          </a:xfrm>
          <a:prstGeom prst="rect">
            <a:avLst/>
          </a:prstGeom>
          <a:noFill/>
        </p:spPr>
        <p:txBody>
          <a:bodyPr wrap="square" rtlCol="0">
            <a:spAutoFit/>
          </a:bodyPr>
          <a:lstStyle/>
          <a:p>
            <a:pPr indent="660400" algn="just">
              <a:lnSpc>
                <a:spcPct val="150000"/>
              </a:lnSpc>
              <a:spcAft>
                <a:spcPct val="0"/>
              </a:spcAft>
            </a:pPr>
            <a:r>
              <a:rPr lang="zh-CN" altLang="zh-CN" sz="2600" kern="100">
                <a:latin typeface="Times New Roman" panose="02020603050405020304"/>
                <a:ea typeface="微软雅黑" panose="020b0503020204020204" pitchFamily="34" charset="-122"/>
                <a:cs typeface="Times New Roman" panose="02020603050405020304"/>
              </a:rPr>
              <a:t>总之，用复句表达时，不要用虚假的前提进行推理，也不能滥用关联词，强加因果，更不能把各种逻辑关系搞混。</a:t>
            </a:r>
            <a:endParaRPr lang="zh-CN" altLang="zh-CN" sz="1050" kern="100">
              <a:latin typeface="宋体" panose="02010600030101010101" pitchFamily="2" charset="-122"/>
              <a:cs typeface="Courier New" panose="02070309020205020404"/>
            </a:endParaRPr>
          </a:p>
          <a:p>
            <a:pPr indent="660400" algn="just">
              <a:lnSpc>
                <a:spcPct val="150000"/>
              </a:lnSpc>
              <a:spcAft>
                <a:spcPct val="0"/>
              </a:spcAft>
            </a:pPr>
            <a:r>
              <a:rPr lang="en-US" altLang="zh-CN" sz="2600" kern="100">
                <a:latin typeface="Times New Roman" panose="02020603050405020304"/>
                <a:ea typeface="微软雅黑" panose="020b0503020204020204" pitchFamily="34" charset="-122"/>
                <a:cs typeface="Courier New" panose="02070309020205020404"/>
              </a:rPr>
              <a:t>1.</a:t>
            </a:r>
            <a:r>
              <a:rPr lang="zh-CN" altLang="zh-CN" sz="2600" kern="100">
                <a:latin typeface="Times New Roman" panose="02020603050405020304"/>
                <a:ea typeface="微软雅黑" panose="020b0503020204020204" pitchFamily="34" charset="-122"/>
                <a:cs typeface="Times New Roman" panose="02020603050405020304"/>
              </a:rPr>
              <a:t>寻找敏感点</a:t>
            </a:r>
            <a:endParaRPr lang="zh-CN" altLang="zh-CN" sz="1050" kern="100">
              <a:latin typeface="宋体" panose="02010600030101010101" pitchFamily="2" charset="-122"/>
              <a:cs typeface="Courier New" panose="02070309020205020404"/>
            </a:endParaRPr>
          </a:p>
          <a:p>
            <a:pPr indent="660400" algn="just">
              <a:lnSpc>
                <a:spcPct val="150000"/>
              </a:lnSpc>
              <a:spcAft>
                <a:spcPct val="0"/>
              </a:spcAft>
            </a:pPr>
            <a:r>
              <a:rPr lang="zh-CN" altLang="zh-CN" sz="2600" kern="100">
                <a:latin typeface="楷体" panose="02010609060101010101" charset="-122"/>
                <a:ea typeface="楷体" panose="02010609060101010101" charset="-122"/>
                <a:cs typeface="Times New Roman" panose="02020603050405020304"/>
              </a:rPr>
              <a:t>敏感点一：阐释重要概念的判断句时，要注意概念与后面的阐释是否对应。</a:t>
            </a:r>
            <a:endParaRPr lang="zh-CN" altLang="zh-CN" sz="1050" kern="100">
              <a:latin typeface="楷体" panose="02010609060101010101" charset="-122"/>
              <a:ea typeface="楷体" panose="02010609060101010101" charset="-122"/>
              <a:cs typeface="Courier New" panose="02070309020205020404"/>
            </a:endParaRPr>
          </a:p>
          <a:p>
            <a:pPr indent="660400" algn="just">
              <a:lnSpc>
                <a:spcPct val="150000"/>
              </a:lnSpc>
              <a:spcAft>
                <a:spcPct val="0"/>
              </a:spcAft>
            </a:pPr>
            <a:r>
              <a:rPr lang="zh-CN" altLang="zh-CN" sz="2600" kern="100">
                <a:latin typeface="楷体" panose="02010609060101010101" charset="-122"/>
                <a:ea typeface="楷体" panose="02010609060101010101" charset="-122"/>
                <a:cs typeface="Times New Roman" panose="02020603050405020304"/>
              </a:rPr>
              <a:t>敏感点二：关系复句中，要注意逻辑关系是否成立。</a:t>
            </a:r>
            <a:endParaRPr lang="zh-CN" altLang="zh-CN" sz="1050" kern="100">
              <a:latin typeface="楷体" panose="02010609060101010101" charset="-122"/>
              <a:ea typeface="楷体" panose="02010609060101010101" charset="-122"/>
              <a:cs typeface="Courier New" panose="02070309020205020404"/>
            </a:endParaRPr>
          </a:p>
          <a:p>
            <a:pPr indent="660400" algn="just">
              <a:lnSpc>
                <a:spcPct val="150000"/>
              </a:lnSpc>
              <a:spcAft>
                <a:spcPct val="0"/>
              </a:spcAft>
            </a:pPr>
            <a:r>
              <a:rPr lang="zh-CN" altLang="zh-CN" sz="2600" kern="100">
                <a:latin typeface="楷体" panose="02010609060101010101" charset="-122"/>
                <a:ea typeface="楷体" panose="02010609060101010101" charset="-122"/>
                <a:cs typeface="Times New Roman" panose="02020603050405020304"/>
              </a:rPr>
              <a:t>敏感点三：主语为并列关系时，要注意主语与后面的阐释是否一一对应。</a:t>
            </a:r>
            <a:endParaRPr lang="zh-CN" altLang="zh-CN" sz="1050" kern="100">
              <a:latin typeface="楷体" panose="02010609060101010101" charset="-122"/>
              <a:ea typeface="楷体" panose="02010609060101010101" charset="-122"/>
              <a:cs typeface="Courier New" panose="02070309020205020404"/>
            </a:endParaRPr>
          </a:p>
          <a:p>
            <a:pPr indent="660400" algn="just">
              <a:lnSpc>
                <a:spcPct val="150000"/>
              </a:lnSpc>
              <a:spcAft>
                <a:spcPct val="0"/>
              </a:spcAft>
            </a:pPr>
            <a:r>
              <a:rPr lang="en-US" altLang="zh-CN" sz="2600" kern="100">
                <a:latin typeface="Times New Roman" panose="02020603050405020304"/>
                <a:ea typeface="微软雅黑" panose="020b0503020204020204" pitchFamily="34" charset="-122"/>
                <a:cs typeface="Courier New" panose="02070309020205020404"/>
              </a:rPr>
              <a:t>2.</a:t>
            </a:r>
            <a:r>
              <a:rPr lang="zh-CN" altLang="zh-CN" sz="2600" kern="100">
                <a:latin typeface="Times New Roman" panose="02020603050405020304"/>
                <a:ea typeface="微软雅黑" panose="020b0503020204020204" pitchFamily="34" charset="-122"/>
                <a:cs typeface="Times New Roman" panose="02020603050405020304"/>
              </a:rPr>
              <a:t>答题提醒</a:t>
            </a:r>
            <a:endParaRPr lang="zh-CN" altLang="zh-CN" sz="1050" kern="100">
              <a:latin typeface="宋体" panose="02010600030101010101" pitchFamily="2" charset="-122"/>
              <a:cs typeface="Courier New" panose="02070309020205020404"/>
            </a:endParaRPr>
          </a:p>
          <a:p>
            <a:pPr indent="660400" algn="just">
              <a:lnSpc>
                <a:spcPct val="150000"/>
              </a:lnSpc>
              <a:spcAft>
                <a:spcPct val="0"/>
              </a:spcAft>
            </a:pPr>
            <a:r>
              <a:rPr lang="en-US" altLang="zh-CN" sz="2600" kern="100">
                <a:latin typeface="楷体" panose="02010609060101010101" charset="-122"/>
                <a:ea typeface="楷体" panose="02010609060101010101" charset="-122"/>
                <a:cs typeface="楷体" panose="02010609060101010101" charset="-122"/>
              </a:rPr>
              <a:t>(1)</a:t>
            </a:r>
            <a:r>
              <a:rPr lang="zh-CN" altLang="zh-CN" sz="2600" kern="100">
                <a:latin typeface="楷体" panose="02010609060101010101" charset="-122"/>
                <a:ea typeface="楷体" panose="02010609060101010101" charset="-122"/>
                <a:cs typeface="楷体" panose="02010609060101010101" charset="-122"/>
              </a:rPr>
              <a:t>目的关系的复句一定注意目的是否恰当。</a:t>
            </a:r>
            <a:endParaRPr lang="zh-CN" altLang="zh-CN" sz="1050" kern="100">
              <a:latin typeface="楷体" panose="02010609060101010101" charset="-122"/>
              <a:ea typeface="楷体" panose="02010609060101010101" charset="-122"/>
              <a:cs typeface="楷体" panose="02010609060101010101" charset="-122"/>
            </a:endParaRPr>
          </a:p>
          <a:p>
            <a:pPr indent="660400" algn="just">
              <a:lnSpc>
                <a:spcPct val="150000"/>
              </a:lnSpc>
              <a:spcAft>
                <a:spcPct val="0"/>
              </a:spcAft>
            </a:pPr>
            <a:r>
              <a:rPr lang="en-US" altLang="zh-CN" sz="2600" kern="100">
                <a:latin typeface="楷体" panose="02010609060101010101" charset="-122"/>
                <a:ea typeface="楷体" panose="02010609060101010101" charset="-122"/>
                <a:cs typeface="楷体" panose="02010609060101010101" charset="-122"/>
              </a:rPr>
              <a:t>(2)</a:t>
            </a:r>
            <a:r>
              <a:rPr lang="zh-CN" altLang="zh-CN" sz="2600" kern="100">
                <a:latin typeface="楷体" panose="02010609060101010101" charset="-122"/>
                <a:ea typeface="楷体" panose="02010609060101010101" charset="-122"/>
                <a:cs typeface="楷体" panose="02010609060101010101" charset="-122"/>
              </a:rPr>
              <a:t>判断句，</a:t>
            </a:r>
            <a:r>
              <a:rPr lang="en-US" altLang="zh-CN" sz="2600" kern="100">
                <a:latin typeface="楷体" panose="02010609060101010101" charset="-122"/>
                <a:ea typeface="楷体" panose="02010609060101010101" charset="-122"/>
                <a:cs typeface="楷体" panose="02010609060101010101" charset="-122"/>
              </a:rPr>
              <a:t>A</a:t>
            </a:r>
            <a:r>
              <a:rPr lang="zh-CN" altLang="zh-CN" sz="2600" kern="100">
                <a:latin typeface="楷体" panose="02010609060101010101" charset="-122"/>
                <a:ea typeface="楷体" panose="02010609060101010101" charset="-122"/>
                <a:cs typeface="楷体" panose="02010609060101010101" charset="-122"/>
              </a:rPr>
              <a:t>是</a:t>
            </a:r>
            <a:r>
              <a:rPr lang="en-US" altLang="zh-CN" sz="2600" kern="100">
                <a:latin typeface="楷体" panose="02010609060101010101" charset="-122"/>
                <a:ea typeface="楷体" panose="02010609060101010101" charset="-122"/>
                <a:cs typeface="楷体" panose="02010609060101010101" charset="-122"/>
              </a:rPr>
              <a:t>B</a:t>
            </a:r>
            <a:r>
              <a:rPr lang="zh-CN" altLang="zh-CN" sz="2600" kern="100">
                <a:latin typeface="楷体" panose="02010609060101010101" charset="-122"/>
                <a:ea typeface="楷体" panose="02010609060101010101" charset="-122"/>
                <a:cs typeface="楷体" panose="02010609060101010101" charset="-122"/>
              </a:rPr>
              <a:t>，要注意</a:t>
            </a:r>
            <a:r>
              <a:rPr lang="en-US" altLang="zh-CN" sz="2600" kern="100">
                <a:latin typeface="楷体" panose="02010609060101010101" charset="-122"/>
                <a:ea typeface="楷体" panose="02010609060101010101" charset="-122"/>
                <a:cs typeface="楷体" panose="02010609060101010101" charset="-122"/>
              </a:rPr>
              <a:t>A</a:t>
            </a:r>
            <a:r>
              <a:rPr lang="zh-CN" altLang="zh-CN" sz="2600" kern="100">
                <a:latin typeface="楷体" panose="02010609060101010101" charset="-122"/>
                <a:ea typeface="楷体" panose="02010609060101010101" charset="-122"/>
                <a:cs typeface="楷体" panose="02010609060101010101" charset="-122"/>
              </a:rPr>
              <a:t>或</a:t>
            </a:r>
            <a:r>
              <a:rPr lang="en-US" altLang="zh-CN" sz="2600" kern="100">
                <a:latin typeface="楷体" panose="02010609060101010101" charset="-122"/>
                <a:ea typeface="楷体" panose="02010609060101010101" charset="-122"/>
                <a:cs typeface="楷体" panose="02010609060101010101" charset="-122"/>
              </a:rPr>
              <a:t>B</a:t>
            </a:r>
            <a:r>
              <a:rPr lang="zh-CN" altLang="zh-CN" sz="2600" kern="100">
                <a:latin typeface="楷体" panose="02010609060101010101" charset="-122"/>
                <a:ea typeface="楷体" panose="02010609060101010101" charset="-122"/>
                <a:cs typeface="楷体" panose="02010609060101010101" charset="-122"/>
              </a:rPr>
              <a:t>项概念范围是否偷换</a:t>
            </a:r>
            <a:r>
              <a:rPr lang="zh-CN" altLang="zh-CN" sz="2600" kern="100" smtClean="0">
                <a:latin typeface="楷体" panose="02010609060101010101" charset="-122"/>
                <a:ea typeface="楷体" panose="02010609060101010101" charset="-122"/>
                <a:cs typeface="楷体" panose="02010609060101010101" charset="-122"/>
              </a:rPr>
              <a:t>。</a:t>
            </a:r>
            <a:endParaRPr lang="zh-CN" altLang="zh-CN" sz="1050" kern="100">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785" y="774057"/>
            <a:ext cx="11516625" cy="4292600"/>
          </a:xfrm>
          <a:prstGeom prst="rect">
            <a:avLst/>
          </a:prstGeom>
          <a:noFill/>
        </p:spPr>
        <p:txBody>
          <a:bodyPr wrap="square" rtlCol="0">
            <a:spAutoFit/>
          </a:bodyPr>
          <a:lstStyle/>
          <a:p>
            <a:pPr lvl="0" indent="660400" algn="just">
              <a:lnSpc>
                <a:spcPct val="150000"/>
              </a:lnSpc>
            </a:pPr>
            <a:r>
              <a:rPr lang="en-US" altLang="zh-CN" sz="2600" kern="100">
                <a:solidFill>
                  <a:prstClr val="black"/>
                </a:solidFill>
                <a:latin typeface="楷体" panose="02010609060101010101" charset="-122"/>
                <a:ea typeface="楷体" panose="02010609060101010101" charset="-122"/>
                <a:cs typeface="楷体" panose="02010609060101010101" charset="-122"/>
              </a:rPr>
              <a:t>(3)</a:t>
            </a:r>
            <a:r>
              <a:rPr lang="zh-CN" altLang="zh-CN" sz="2600" kern="100">
                <a:solidFill>
                  <a:prstClr val="black"/>
                </a:solidFill>
                <a:latin typeface="楷体" panose="02010609060101010101" charset="-122"/>
                <a:ea typeface="楷体" panose="02010609060101010101" charset="-122"/>
                <a:cs typeface="楷体" panose="02010609060101010101" charset="-122"/>
              </a:rPr>
              <a:t>判断句＋判断句，</a:t>
            </a:r>
            <a:r>
              <a:rPr lang="en-US" altLang="zh-CN" sz="2600" kern="100">
                <a:solidFill>
                  <a:prstClr val="black"/>
                </a:solidFill>
                <a:latin typeface="楷体" panose="02010609060101010101" charset="-122"/>
                <a:ea typeface="楷体" panose="02010609060101010101" charset="-122"/>
                <a:cs typeface="楷体" panose="02010609060101010101" charset="-122"/>
              </a:rPr>
              <a:t>A</a:t>
            </a:r>
            <a:r>
              <a:rPr lang="zh-CN" altLang="zh-CN" sz="2600" kern="100">
                <a:solidFill>
                  <a:prstClr val="black"/>
                </a:solidFill>
                <a:latin typeface="楷体" panose="02010609060101010101" charset="-122"/>
                <a:ea typeface="楷体" panose="02010609060101010101" charset="-122"/>
                <a:cs typeface="楷体" panose="02010609060101010101" charset="-122"/>
              </a:rPr>
              <a:t>推动了</a:t>
            </a:r>
            <a:r>
              <a:rPr lang="en-US" altLang="zh-CN" sz="2600" kern="100">
                <a:solidFill>
                  <a:prstClr val="black"/>
                </a:solidFill>
                <a:latin typeface="楷体" panose="02010609060101010101" charset="-122"/>
                <a:ea typeface="楷体" panose="02010609060101010101" charset="-122"/>
                <a:cs typeface="楷体" panose="02010609060101010101" charset="-122"/>
              </a:rPr>
              <a:t>B</a:t>
            </a:r>
            <a:r>
              <a:rPr lang="zh-CN" altLang="zh-CN" sz="2600" kern="100">
                <a:solidFill>
                  <a:prstClr val="black"/>
                </a:solidFill>
                <a:latin typeface="楷体" panose="02010609060101010101" charset="-122"/>
                <a:ea typeface="楷体" panose="02010609060101010101" charset="-122"/>
                <a:cs typeface="楷体" panose="02010609060101010101" charset="-122"/>
              </a:rPr>
              <a:t>，从而推动</a:t>
            </a:r>
            <a:r>
              <a:rPr lang="en-US" altLang="zh-CN" sz="2600" kern="100">
                <a:solidFill>
                  <a:prstClr val="black"/>
                </a:solidFill>
                <a:latin typeface="楷体" panose="02010609060101010101" charset="-122"/>
                <a:ea typeface="楷体" panose="02010609060101010101" charset="-122"/>
                <a:cs typeface="楷体" panose="02010609060101010101" charset="-122"/>
              </a:rPr>
              <a:t>D</a:t>
            </a:r>
            <a:r>
              <a:rPr lang="zh-CN" altLang="zh-CN" sz="2600" kern="100">
                <a:solidFill>
                  <a:prstClr val="black"/>
                </a:solidFill>
                <a:latin typeface="楷体" panose="02010609060101010101" charset="-122"/>
                <a:ea typeface="楷体" panose="02010609060101010101" charset="-122"/>
                <a:cs typeface="楷体" panose="02010609060101010101" charset="-122"/>
              </a:rPr>
              <a:t>，要注意第二个判断句主语是否偷换。</a:t>
            </a:r>
            <a:endParaRPr lang="zh-CN" altLang="zh-CN" sz="1050" kern="100">
              <a:solidFill>
                <a:prstClr val="black"/>
              </a:solidFill>
              <a:latin typeface="楷体" panose="02010609060101010101" charset="-122"/>
              <a:ea typeface="楷体" panose="02010609060101010101" charset="-122"/>
              <a:cs typeface="楷体" panose="02010609060101010101" charset="-122"/>
            </a:endParaRPr>
          </a:p>
          <a:p>
            <a:pPr lvl="0" indent="660400" algn="just">
              <a:lnSpc>
                <a:spcPct val="150000"/>
              </a:lnSpc>
            </a:pPr>
            <a:r>
              <a:rPr lang="en-US" altLang="zh-CN" sz="2600" kern="100">
                <a:solidFill>
                  <a:prstClr val="black"/>
                </a:solidFill>
                <a:latin typeface="楷体" panose="02010609060101010101" charset="-122"/>
                <a:ea typeface="楷体" panose="02010609060101010101" charset="-122"/>
                <a:cs typeface="楷体" panose="02010609060101010101" charset="-122"/>
              </a:rPr>
              <a:t>(4)</a:t>
            </a:r>
            <a:r>
              <a:rPr lang="zh-CN" altLang="zh-CN" sz="2600" kern="100">
                <a:solidFill>
                  <a:prstClr val="black"/>
                </a:solidFill>
                <a:latin typeface="楷体" panose="02010609060101010101" charset="-122"/>
                <a:ea typeface="楷体" panose="02010609060101010101" charset="-122"/>
                <a:cs typeface="楷体" panose="02010609060101010101" charset="-122"/>
              </a:rPr>
              <a:t>否定判断，要注意肯定与否定关系倒置。</a:t>
            </a:r>
            <a:endParaRPr lang="zh-CN" altLang="zh-CN" sz="1050" kern="100">
              <a:solidFill>
                <a:prstClr val="black"/>
              </a:solidFill>
              <a:latin typeface="楷体" panose="02010609060101010101" charset="-122"/>
              <a:ea typeface="楷体" panose="02010609060101010101" charset="-122"/>
              <a:cs typeface="楷体" panose="02010609060101010101" charset="-122"/>
            </a:endParaRPr>
          </a:p>
          <a:p>
            <a:pPr lvl="0" indent="660400" algn="just">
              <a:lnSpc>
                <a:spcPct val="150000"/>
              </a:lnSpc>
            </a:pPr>
            <a:r>
              <a:rPr lang="en-US" altLang="zh-CN" sz="2600" kern="100">
                <a:solidFill>
                  <a:prstClr val="black"/>
                </a:solidFill>
                <a:latin typeface="楷体" panose="02010609060101010101" charset="-122"/>
                <a:ea typeface="楷体" panose="02010609060101010101" charset="-122"/>
                <a:cs typeface="楷体" panose="02010609060101010101" charset="-122"/>
              </a:rPr>
              <a:t>(5)</a:t>
            </a:r>
            <a:r>
              <a:rPr lang="zh-CN" altLang="zh-CN" sz="2600" kern="100">
                <a:solidFill>
                  <a:prstClr val="black"/>
                </a:solidFill>
                <a:latin typeface="楷体" panose="02010609060101010101" charset="-122"/>
                <a:ea typeface="楷体" panose="02010609060101010101" charset="-122"/>
                <a:cs typeface="楷体" panose="02010609060101010101" charset="-122"/>
              </a:rPr>
              <a:t>因果关系，要注意强化因果、因果倒置。</a:t>
            </a:r>
            <a:endParaRPr lang="zh-CN" altLang="zh-CN" sz="1050" kern="100">
              <a:solidFill>
                <a:prstClr val="black"/>
              </a:solidFill>
              <a:latin typeface="楷体" panose="02010609060101010101" charset="-122"/>
              <a:ea typeface="楷体" panose="02010609060101010101" charset="-122"/>
              <a:cs typeface="楷体" panose="02010609060101010101" charset="-122"/>
            </a:endParaRPr>
          </a:p>
          <a:p>
            <a:pPr lvl="0" indent="660400" algn="just">
              <a:lnSpc>
                <a:spcPct val="150000"/>
              </a:lnSpc>
            </a:pPr>
            <a:r>
              <a:rPr lang="en-US" altLang="zh-CN" sz="2600" kern="100">
                <a:solidFill>
                  <a:prstClr val="black"/>
                </a:solidFill>
                <a:latin typeface="楷体" panose="02010609060101010101" charset="-122"/>
                <a:ea typeface="楷体" panose="02010609060101010101" charset="-122"/>
                <a:cs typeface="楷体" panose="02010609060101010101" charset="-122"/>
              </a:rPr>
              <a:t>(6)</a:t>
            </a:r>
            <a:r>
              <a:rPr lang="zh-CN" altLang="zh-CN" sz="2600" kern="100">
                <a:solidFill>
                  <a:prstClr val="black"/>
                </a:solidFill>
                <a:latin typeface="楷体" panose="02010609060101010101" charset="-122"/>
                <a:ea typeface="楷体" panose="02010609060101010101" charset="-122"/>
                <a:cs typeface="楷体" panose="02010609060101010101" charset="-122"/>
              </a:rPr>
              <a:t>条件、决定被决定关系，注意是否颠倒：</a:t>
            </a:r>
            <a:r>
              <a:rPr lang="en-US" altLang="zh-CN" sz="2600" kern="100">
                <a:solidFill>
                  <a:prstClr val="black"/>
                </a:solidFill>
                <a:latin typeface="楷体" panose="02010609060101010101" charset="-122"/>
                <a:ea typeface="楷体" panose="02010609060101010101" charset="-122"/>
                <a:cs typeface="楷体" panose="02010609060101010101" charset="-122"/>
              </a:rPr>
              <a:t>A</a:t>
            </a:r>
            <a:r>
              <a:rPr lang="zh-CN" altLang="zh-CN" sz="2600" kern="100">
                <a:solidFill>
                  <a:prstClr val="black"/>
                </a:solidFill>
                <a:latin typeface="楷体" panose="02010609060101010101" charset="-122"/>
                <a:ea typeface="楷体" panose="02010609060101010101" charset="-122"/>
                <a:cs typeface="楷体" panose="02010609060101010101" charset="-122"/>
              </a:rPr>
              <a:t>决定</a:t>
            </a:r>
            <a:r>
              <a:rPr lang="en-US" altLang="zh-CN" sz="2600" kern="100">
                <a:solidFill>
                  <a:prstClr val="black"/>
                </a:solidFill>
                <a:latin typeface="楷体" panose="02010609060101010101" charset="-122"/>
                <a:ea typeface="楷体" panose="02010609060101010101" charset="-122"/>
                <a:cs typeface="楷体" panose="02010609060101010101" charset="-122"/>
              </a:rPr>
              <a:t>B</a:t>
            </a:r>
            <a:r>
              <a:rPr lang="zh-CN" altLang="zh-CN" sz="2600" kern="100">
                <a:solidFill>
                  <a:prstClr val="black"/>
                </a:solidFill>
                <a:latin typeface="楷体" panose="02010609060101010101" charset="-122"/>
                <a:ea typeface="楷体" panose="02010609060101010101" charset="-122"/>
                <a:cs typeface="楷体" panose="02010609060101010101" charset="-122"/>
              </a:rPr>
              <a:t>，还是</a:t>
            </a:r>
            <a:r>
              <a:rPr lang="en-US" altLang="zh-CN" sz="2600" kern="100">
                <a:solidFill>
                  <a:prstClr val="black"/>
                </a:solidFill>
                <a:latin typeface="楷体" panose="02010609060101010101" charset="-122"/>
                <a:ea typeface="楷体" panose="02010609060101010101" charset="-122"/>
                <a:cs typeface="楷体" panose="02010609060101010101" charset="-122"/>
              </a:rPr>
              <a:t>B</a:t>
            </a:r>
            <a:r>
              <a:rPr lang="zh-CN" altLang="zh-CN" sz="2600" kern="100">
                <a:solidFill>
                  <a:prstClr val="black"/>
                </a:solidFill>
                <a:latin typeface="楷体" panose="02010609060101010101" charset="-122"/>
                <a:ea typeface="楷体" panose="02010609060101010101" charset="-122"/>
                <a:cs typeface="楷体" panose="02010609060101010101" charset="-122"/>
              </a:rPr>
              <a:t>决定</a:t>
            </a:r>
            <a:r>
              <a:rPr lang="en-US" altLang="zh-CN" sz="2600" kern="100">
                <a:solidFill>
                  <a:prstClr val="black"/>
                </a:solidFill>
                <a:latin typeface="楷体" panose="02010609060101010101" charset="-122"/>
                <a:ea typeface="楷体" panose="02010609060101010101" charset="-122"/>
                <a:cs typeface="楷体" panose="02010609060101010101" charset="-122"/>
              </a:rPr>
              <a:t>A</a:t>
            </a:r>
            <a:r>
              <a:rPr lang="zh-CN" altLang="zh-CN" sz="2600" kern="100">
                <a:solidFill>
                  <a:prstClr val="black"/>
                </a:solidFill>
                <a:latin typeface="楷体" panose="02010609060101010101" charset="-122"/>
                <a:ea typeface="楷体" panose="02010609060101010101" charset="-122"/>
                <a:cs typeface="楷体" panose="02010609060101010101" charset="-122"/>
              </a:rPr>
              <a:t>。条件是否短缺：</a:t>
            </a:r>
            <a:r>
              <a:rPr lang="en-US" altLang="zh-CN" sz="2600" kern="100">
                <a:solidFill>
                  <a:prstClr val="black"/>
                </a:solidFill>
                <a:latin typeface="楷体" panose="02010609060101010101" charset="-122"/>
                <a:ea typeface="楷体" panose="02010609060101010101" charset="-122"/>
                <a:cs typeface="楷体" panose="02010609060101010101" charset="-122"/>
              </a:rPr>
              <a:t>A</a:t>
            </a:r>
            <a:r>
              <a:rPr lang="zh-CN" altLang="zh-CN" sz="2600" kern="100">
                <a:solidFill>
                  <a:prstClr val="black"/>
                </a:solidFill>
                <a:latin typeface="楷体" panose="02010609060101010101" charset="-122"/>
                <a:ea typeface="楷体" panose="02010609060101010101" charset="-122"/>
                <a:cs typeface="楷体" panose="02010609060101010101" charset="-122"/>
              </a:rPr>
              <a:t>、</a:t>
            </a:r>
            <a:r>
              <a:rPr lang="en-US" altLang="zh-CN" sz="2600" kern="100">
                <a:solidFill>
                  <a:prstClr val="black"/>
                </a:solidFill>
                <a:latin typeface="楷体" panose="02010609060101010101" charset="-122"/>
                <a:ea typeface="楷体" panose="02010609060101010101" charset="-122"/>
                <a:cs typeface="楷体" panose="02010609060101010101" charset="-122"/>
              </a:rPr>
              <a:t>B</a:t>
            </a:r>
            <a:r>
              <a:rPr lang="zh-CN" altLang="zh-CN" sz="2600" kern="100">
                <a:solidFill>
                  <a:prstClr val="black"/>
                </a:solidFill>
                <a:latin typeface="楷体" panose="02010609060101010101" charset="-122"/>
                <a:ea typeface="楷体" panose="02010609060101010101" charset="-122"/>
                <a:cs typeface="楷体" panose="02010609060101010101" charset="-122"/>
              </a:rPr>
              <a:t>导致了</a:t>
            </a:r>
            <a:r>
              <a:rPr lang="en-US" altLang="zh-CN" sz="2600" kern="100">
                <a:solidFill>
                  <a:prstClr val="black"/>
                </a:solidFill>
                <a:latin typeface="楷体" panose="02010609060101010101" charset="-122"/>
                <a:ea typeface="楷体" panose="02010609060101010101" charset="-122"/>
                <a:cs typeface="楷体" panose="02010609060101010101" charset="-122"/>
              </a:rPr>
              <a:t>C</a:t>
            </a:r>
            <a:r>
              <a:rPr lang="zh-CN" altLang="zh-CN" sz="2600" kern="100">
                <a:solidFill>
                  <a:prstClr val="black"/>
                </a:solidFill>
                <a:latin typeface="楷体" panose="02010609060101010101" charset="-122"/>
                <a:ea typeface="楷体" panose="02010609060101010101" charset="-122"/>
                <a:cs typeface="楷体" panose="02010609060101010101" charset="-122"/>
              </a:rPr>
              <a:t>。充分与必要条件是否混淆：只要</a:t>
            </a:r>
            <a:r>
              <a:rPr lang="en-US" altLang="zh-CN" sz="2600" kern="100">
                <a:solidFill>
                  <a:prstClr val="black"/>
                </a:solidFill>
                <a:latin typeface="楷体" panose="02010609060101010101" charset="-122"/>
                <a:ea typeface="楷体" panose="02010609060101010101" charset="-122"/>
                <a:cs typeface="楷体" panose="02010609060101010101" charset="-122"/>
              </a:rPr>
              <a:t>A</a:t>
            </a:r>
            <a:r>
              <a:rPr lang="zh-CN" altLang="zh-CN" sz="2600" kern="100">
                <a:solidFill>
                  <a:prstClr val="black"/>
                </a:solidFill>
                <a:latin typeface="楷体" panose="02010609060101010101" charset="-122"/>
                <a:ea typeface="楷体" panose="02010609060101010101" charset="-122"/>
                <a:cs typeface="楷体" panose="02010609060101010101" charset="-122"/>
              </a:rPr>
              <a:t>，就</a:t>
            </a:r>
            <a:r>
              <a:rPr lang="en-US" altLang="zh-CN" sz="2600" kern="100">
                <a:solidFill>
                  <a:prstClr val="black"/>
                </a:solidFill>
                <a:latin typeface="楷体" panose="02010609060101010101" charset="-122"/>
                <a:ea typeface="楷体" panose="02010609060101010101" charset="-122"/>
                <a:cs typeface="楷体" panose="02010609060101010101" charset="-122"/>
              </a:rPr>
              <a:t>B</a:t>
            </a:r>
            <a:r>
              <a:rPr lang="zh-CN" altLang="zh-CN" sz="2600" kern="100">
                <a:solidFill>
                  <a:prstClr val="black"/>
                </a:solidFill>
                <a:latin typeface="楷体" panose="02010609060101010101" charset="-122"/>
                <a:ea typeface="楷体" panose="02010609060101010101" charset="-122"/>
                <a:cs typeface="楷体" panose="02010609060101010101" charset="-122"/>
              </a:rPr>
              <a:t>或只有</a:t>
            </a:r>
            <a:r>
              <a:rPr lang="en-US" altLang="zh-CN" sz="2600" kern="100">
                <a:solidFill>
                  <a:prstClr val="black"/>
                </a:solidFill>
                <a:latin typeface="楷体" panose="02010609060101010101" charset="-122"/>
                <a:ea typeface="楷体" panose="02010609060101010101" charset="-122"/>
                <a:cs typeface="楷体" panose="02010609060101010101" charset="-122"/>
              </a:rPr>
              <a:t>A</a:t>
            </a:r>
            <a:r>
              <a:rPr lang="zh-CN" altLang="zh-CN" sz="2600" kern="100">
                <a:solidFill>
                  <a:prstClr val="black"/>
                </a:solidFill>
                <a:latin typeface="楷体" panose="02010609060101010101" charset="-122"/>
                <a:ea typeface="楷体" panose="02010609060101010101" charset="-122"/>
                <a:cs typeface="楷体" panose="02010609060101010101" charset="-122"/>
              </a:rPr>
              <a:t>，才</a:t>
            </a:r>
            <a:r>
              <a:rPr lang="en-US" altLang="zh-CN" sz="2600" kern="100">
                <a:solidFill>
                  <a:prstClr val="black"/>
                </a:solidFill>
                <a:latin typeface="楷体" panose="02010609060101010101" charset="-122"/>
                <a:ea typeface="楷体" panose="02010609060101010101" charset="-122"/>
                <a:cs typeface="楷体" panose="02010609060101010101" charset="-122"/>
              </a:rPr>
              <a:t>B</a:t>
            </a:r>
            <a:r>
              <a:rPr lang="zh-CN" altLang="zh-CN" sz="2600" kern="100">
                <a:solidFill>
                  <a:prstClr val="black"/>
                </a:solidFill>
                <a:latin typeface="楷体" panose="02010609060101010101" charset="-122"/>
                <a:ea typeface="楷体" panose="02010609060101010101" charset="-122"/>
                <a:cs typeface="楷体" panose="02010609060101010101" charset="-122"/>
              </a:rPr>
              <a:t>。</a:t>
            </a:r>
            <a:endParaRPr lang="zh-CN" altLang="zh-CN" sz="1050" kern="100">
              <a:solidFill>
                <a:prstClr val="black"/>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66055" y="881372"/>
            <a:ext cx="11516625" cy="570865"/>
          </a:xfrm>
          <a:prstGeom prst="rect">
            <a:avLst/>
          </a:prstGeom>
          <a:noFill/>
        </p:spPr>
        <p:txBody>
          <a:bodyPr wrap="square" rtlCol="0">
            <a:spAutoFit/>
          </a:bodyPr>
          <a:lstStyle/>
          <a:p>
            <a:pPr algn="just">
              <a:lnSpc>
                <a:spcPct val="120000"/>
              </a:lnSpc>
              <a:spcAft>
                <a:spcPct val="0"/>
              </a:spcAft>
            </a:pPr>
            <a:r>
              <a:rPr lang="zh-CN" altLang="zh-CN" sz="2600" b="1" kern="100">
                <a:solidFill>
                  <a:srgbClr val="0000FF"/>
                </a:solidFill>
                <a:latin typeface="Times New Roman" panose="02020603050405020304"/>
                <a:ea typeface="黑体" panose="02010609060101010101" charset="-122"/>
                <a:cs typeface="Times New Roman" panose="02020603050405020304"/>
              </a:rPr>
              <a:t>边练边悟</a:t>
            </a:r>
            <a:r>
              <a:rPr lang="en-US" altLang="zh-CN" sz="2600" b="1" kern="100">
                <a:solidFill>
                  <a:srgbClr val="0000FF"/>
                </a:solidFill>
                <a:latin typeface="Times New Roman" panose="02020603050405020304"/>
                <a:ea typeface="微软雅黑" panose="020b0503020204020204" pitchFamily="34" charset="-122"/>
                <a:cs typeface="Courier New" panose="02070309020205020404"/>
              </a:rPr>
              <a:t>1</a:t>
            </a:r>
            <a:r>
              <a:rPr lang="zh-CN" altLang="en-US" sz="2600" b="1" kern="100">
                <a:solidFill>
                  <a:srgbClr val="0000FF"/>
                </a:solidFill>
                <a:latin typeface="Times New Roman" panose="02020603050405020304"/>
                <a:ea typeface="微软雅黑" panose="020b0503020204020204" pitchFamily="34" charset="-122"/>
                <a:cs typeface="Courier New" panose="02070309020205020404"/>
              </a:rPr>
              <a:t>：</a:t>
            </a:r>
            <a:r>
              <a:rPr lang="zh-CN" altLang="zh-CN" sz="2600" kern="100">
                <a:latin typeface="Times New Roman" panose="02020603050405020304"/>
                <a:ea typeface="微软雅黑" panose="020b0503020204020204" pitchFamily="34" charset="-122"/>
                <a:cs typeface="Times New Roman" panose="02020603050405020304"/>
              </a:rPr>
              <a:t>请指出并分析选项的命题陷阱。</a:t>
            </a:r>
            <a:endParaRPr lang="zh-CN" altLang="zh-CN" sz="1050" kern="100">
              <a:effectLst/>
              <a:latin typeface="宋体" panose="02010600030101010101" pitchFamily="2" charset="-122"/>
              <a:cs typeface="Courier New" panose="02070309020205020404"/>
            </a:endParaRPr>
          </a:p>
        </p:txBody>
      </p:sp>
      <p:sp>
        <p:nvSpPr>
          <p:cNvPr id="3" name="文本框 2" title=""/>
          <p:cNvSpPr txBox="1"/>
          <p:nvPr/>
        </p:nvSpPr>
        <p:spPr>
          <a:xfrm>
            <a:off x="466055" y="1562070"/>
            <a:ext cx="11516625" cy="4887595"/>
          </a:xfrm>
          <a:prstGeom prst="rect">
            <a:avLst/>
          </a:prstGeom>
          <a:noFill/>
        </p:spPr>
        <p:txBody>
          <a:bodyPr wrap="square" rtlCol="0">
            <a:spAutoFit/>
          </a:bodyPr>
          <a:lstStyle/>
          <a:p>
            <a:pPr algn="just">
              <a:lnSpc>
                <a:spcPct val="12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审选项</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en-US" altLang="zh-CN" sz="2600" b="1" kern="100">
                <a:latin typeface="Times New Roman" panose="02020603050405020304"/>
                <a:ea typeface="楷体_GB2312"/>
                <a:cs typeface="Courier New" panose="02070309020205020404"/>
              </a:rPr>
              <a:t>(2019·</a:t>
            </a:r>
            <a:r>
              <a:rPr lang="zh-CN" altLang="zh-CN" sz="2600" b="1" kern="100">
                <a:latin typeface="Times New Roman" panose="02020603050405020304"/>
                <a:ea typeface="楷体_GB2312"/>
                <a:cs typeface="Times New Roman" panose="02020603050405020304"/>
              </a:rPr>
              <a:t>全国</a:t>
            </a:r>
            <a:r>
              <a:rPr lang="en-US" altLang="zh-CN" sz="2600" b="1" kern="100">
                <a:latin typeface="宋体" panose="02010600030101010101" pitchFamily="2" charset="-122"/>
                <a:ea typeface="楷体_GB2312"/>
                <a:cs typeface="Times New Roman" panose="02020603050405020304"/>
              </a:rPr>
              <a:t>Ⅰ</a:t>
            </a:r>
            <a:r>
              <a:rPr lang="zh-CN" altLang="zh-CN" sz="2600" b="1" kern="100">
                <a:latin typeface="Times New Roman" panose="02020603050405020304"/>
                <a:ea typeface="楷体_GB2312"/>
                <a:cs typeface="Times New Roman" panose="02020603050405020304"/>
              </a:rPr>
              <a:t>卷，</a:t>
            </a:r>
            <a:r>
              <a:rPr lang="en-US" altLang="zh-CN" sz="2600" b="1" kern="100">
                <a:latin typeface="Times New Roman" panose="02020603050405020304"/>
                <a:ea typeface="楷体_GB2312"/>
                <a:cs typeface="Courier New" panose="02070309020205020404"/>
              </a:rPr>
              <a:t>T1</a:t>
            </a:r>
            <a:r>
              <a:rPr lang="zh-CN" altLang="zh-CN" sz="2600" b="1" kern="100">
                <a:latin typeface="Times New Roman" panose="02020603050405020304"/>
                <a:ea typeface="楷体_GB2312"/>
                <a:cs typeface="Times New Roman" panose="02020603050405020304"/>
              </a:rPr>
              <a:t>－</a:t>
            </a:r>
            <a:r>
              <a:rPr lang="en-US" altLang="zh-CN" sz="2600" b="1" kern="100">
                <a:latin typeface="Times New Roman" panose="02020603050405020304"/>
                <a:ea typeface="楷体_GB2312"/>
                <a:cs typeface="Courier New" panose="02070309020205020404"/>
              </a:rPr>
              <a:t>C)</a:t>
            </a:r>
            <a:r>
              <a:rPr lang="zh-CN" altLang="zh-CN" sz="2600" kern="100">
                <a:latin typeface="Times New Roman" panose="02020603050405020304"/>
                <a:ea typeface="微软雅黑" panose="020b0503020204020204" pitchFamily="34" charset="-122"/>
                <a:cs typeface="Times New Roman" panose="02020603050405020304"/>
              </a:rPr>
              <a:t>人民是认识现实、理解时代的依据，因为普通劳动者才是文艺最理想的读者。</a:t>
            </a:r>
            <a:endParaRPr lang="zh-CN" altLang="zh-CN" sz="1050" kern="100">
              <a:latin typeface="宋体" panose="02010600030101010101" pitchFamily="2" charset="-122"/>
              <a:cs typeface="Courier New" panose="02070309020205020404"/>
            </a:endParaRPr>
          </a:p>
          <a:p>
            <a:pPr algn="just">
              <a:lnSpc>
                <a:spcPct val="12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找原文</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zh-CN" altLang="zh-CN" sz="2600" kern="100">
                <a:latin typeface="楷体" panose="02010609060101010101" charset="-122"/>
                <a:ea typeface="楷体" panose="02010609060101010101" charset="-122"/>
                <a:cs typeface="Times New Roman" panose="02020603050405020304"/>
              </a:rPr>
              <a:t>这些作家是属于某个情感共同体的，这个共同体时刻提醒着他，他的生命和创作与这世界上更广大的人群休戚相关。一个普普通通的劳动者，或许并不是我们的读者，但这并不妨碍我们将他以及他所代表的广大人民作为我们认识现实、理解时代的依据。</a:t>
            </a:r>
            <a:endParaRPr lang="zh-CN" altLang="zh-CN" sz="1050" kern="100">
              <a:latin typeface="楷体" panose="02010609060101010101" charset="-122"/>
              <a:ea typeface="楷体" panose="02010609060101010101" charset="-122"/>
              <a:cs typeface="Courier New" panose="02070309020205020404"/>
            </a:endParaRPr>
          </a:p>
          <a:p>
            <a:pPr algn="just">
              <a:lnSpc>
                <a:spcPct val="120000"/>
              </a:lnSpc>
              <a:spcAft>
                <a:spcPct val="0"/>
              </a:spcAft>
            </a:pPr>
            <a:r>
              <a:rPr lang="en-US" altLang="zh-CN" sz="2600" b="1" u="sng" kern="100">
                <a:solidFill>
                  <a:srgbClr val="C00000"/>
                </a:solidFill>
                <a:latin typeface="Times New Roman" panose="02020603050405020304"/>
                <a:ea typeface="黑体" panose="02010609060101010101" charset="-122"/>
                <a:cs typeface="Courier New" panose="02070309020205020404"/>
              </a:rPr>
              <a:t>[</a:t>
            </a:r>
            <a:r>
              <a:rPr lang="zh-CN" altLang="zh-CN" sz="2600" b="1" u="sng" kern="100">
                <a:solidFill>
                  <a:srgbClr val="C00000"/>
                </a:solidFill>
                <a:latin typeface="Times New Roman" panose="02020603050405020304"/>
                <a:ea typeface="黑体" panose="02010609060101010101" charset="-122"/>
                <a:cs typeface="Times New Roman" panose="02020603050405020304"/>
              </a:rPr>
              <a:t>比对分析</a:t>
            </a:r>
            <a:r>
              <a:rPr lang="en-US" altLang="zh-CN" sz="2600" b="1" u="sng" kern="100" smtClean="0">
                <a:solidFill>
                  <a:srgbClr val="C00000"/>
                </a:solidFill>
                <a:latin typeface="Times New Roman" panose="02020603050405020304"/>
                <a:ea typeface="黑体" panose="02010609060101010101" charset="-122"/>
                <a:cs typeface="Courier New" panose="02070309020205020404"/>
              </a:rPr>
              <a:t>]</a:t>
            </a:r>
            <a:r>
              <a:rPr lang="en-US" altLang="zh-CN" sz="2600" kern="100" smtClean="0">
                <a:latin typeface="Times New Roman" panose="02020603050405020304"/>
                <a:ea typeface="微软雅黑" panose="020b0503020204020204" pitchFamily="34" charset="-122"/>
                <a:cs typeface="Courier New" panose="02070309020205020404"/>
              </a:rPr>
              <a:t>__</a:t>
            </a:r>
            <a:r>
              <a:rPr lang="en-US" altLang="zh-CN" sz="2600" kern="100" smtClean="0">
                <a:latin typeface="Times New Roman" panose="02020603050405020304"/>
                <a:ea typeface="微软雅黑" panose="020b0503020204020204" pitchFamily="34" charset="-122"/>
                <a:cs typeface="Courier New" panose="02070309020205020404"/>
                <a:sym typeface="Times New Roman" panose="02020603050405020304"/>
              </a:rPr>
              <a:t>________</a:t>
            </a:r>
            <a:r>
              <a:rPr lang="en-US" altLang="zh-CN" sz="2600" kern="100">
                <a:latin typeface="Times New Roman" panose="02020603050405020304"/>
                <a:ea typeface="微软雅黑" panose="020b0503020204020204" pitchFamily="34" charset="-122"/>
                <a:cs typeface="Courier New" panose="02070309020205020404"/>
                <a:sym typeface="Times New Roman" panose="02020603050405020304"/>
              </a:rPr>
              <a:t>_</a:t>
            </a:r>
            <a:r>
              <a:rPr lang="en-US" altLang="zh-CN" sz="2600" kern="100" smtClean="0">
                <a:latin typeface="Times New Roman" panose="02020603050405020304"/>
                <a:ea typeface="微软雅黑" panose="020b0503020204020204" pitchFamily="34" charset="-122"/>
                <a:cs typeface="Courier New" panose="02070309020205020404"/>
                <a:sym typeface="Times New Roman" panose="02020603050405020304"/>
              </a:rPr>
              <a:t>_______________________________________________</a:t>
            </a:r>
            <a:endParaRPr lang="en-US" altLang="zh-CN" sz="2600" kern="100" smtClean="0">
              <a:latin typeface="Times New Roman" panose="02020603050405020304"/>
              <a:ea typeface="微软雅黑" panose="020b0503020204020204" pitchFamily="34" charset="-122"/>
              <a:cs typeface="Courier New" panose="02070309020205020404"/>
              <a:sym typeface="Times New Roman" panose="02020603050405020304"/>
            </a:endParaRPr>
          </a:p>
          <a:p>
            <a:pPr algn="just">
              <a:lnSpc>
                <a:spcPct val="120000"/>
              </a:lnSpc>
              <a:spcAft>
                <a:spcPct val="0"/>
              </a:spcAft>
            </a:pPr>
            <a:r>
              <a:rPr lang="en-US" altLang="zh-CN" sz="2600" kern="100" smtClean="0">
                <a:latin typeface="Times New Roman" panose="02020603050405020304"/>
                <a:ea typeface="微软雅黑" panose="020b0503020204020204" pitchFamily="34" charset="-122"/>
                <a:cs typeface="Courier New" panose="02070309020205020404"/>
                <a:sym typeface="Times New Roman" panose="02020603050405020304"/>
              </a:rPr>
              <a:t>_____________________________________________________________________________________________________________________________________________________________________</a:t>
            </a:r>
            <a:endParaRPr lang="zh-CN" altLang="zh-CN" sz="2600" kern="100">
              <a:effectLst/>
              <a:latin typeface="Times New Roman" panose="02020603050405020304"/>
              <a:ea typeface="微软雅黑" panose="020b0503020204020204" pitchFamily="34" charset="-122"/>
              <a:cs typeface="Courier New" panose="02070309020205020404"/>
              <a:sym typeface="Times New Roman" panose="02020603050405020304"/>
            </a:endParaRPr>
          </a:p>
        </p:txBody>
      </p:sp>
      <p:sp>
        <p:nvSpPr>
          <p:cNvPr id="2" name="矩形 1" title=""/>
          <p:cNvSpPr/>
          <p:nvPr/>
        </p:nvSpPr>
        <p:spPr>
          <a:xfrm>
            <a:off x="572743" y="4329115"/>
            <a:ext cx="11302822" cy="2012859"/>
          </a:xfrm>
          <a:prstGeom prst="rect">
            <a:avLst/>
          </a:prstGeom>
        </p:spPr>
        <p:txBody>
          <a:bodyPr>
            <a:spAutoFit/>
          </a:bodyPr>
          <a:lstStyle/>
          <a:p>
            <a:pPr>
              <a:lnSpc>
                <a:spcPct val="120000"/>
              </a:lnSpc>
            </a:pPr>
            <a:r>
              <a:rPr lang="en-US" altLang="zh-CN" sz="2600" kern="100" smtClean="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		</a:t>
            </a:r>
            <a:r>
              <a:rPr lang="zh-CN" altLang="zh-CN" sz="2600" kern="100" smtClean="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根据</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原文相关内容，</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人民是认识现实、理解时代的依据</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与</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普通劳动者才是文艺最理想的读者</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之间没有因果关系，这属于强加因果；</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普通劳动者才是文艺最理想的读者</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错误，原文为</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一个普普通通的劳动者，或许并不是我们的读者</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endParaRPr lang="zh-CN" altLang="en-US" sz="2600">
              <a:solidFill>
                <a:srgbClr val="C00000"/>
              </a:solidFill>
              <a:latin typeface="Times New Roman" panose="02020603050405020304"/>
              <a:ea typeface="微软雅黑" panose="020b0503020204020204" pitchFamily="34" charset="-122"/>
              <a:sym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14290" y="415282"/>
            <a:ext cx="11516625" cy="691515"/>
          </a:xfrm>
          <a:prstGeom prst="rect">
            <a:avLst/>
          </a:prstGeom>
          <a:noFill/>
        </p:spPr>
        <p:txBody>
          <a:bodyPr wrap="square" rtlCol="0">
            <a:spAutoFit/>
          </a:bodyPr>
          <a:lstStyle/>
          <a:p>
            <a:pPr algn="just">
              <a:lnSpc>
                <a:spcPct val="150000"/>
              </a:lnSpc>
              <a:spcAft>
                <a:spcPct val="0"/>
              </a:spcAft>
            </a:pPr>
            <a:r>
              <a:rPr lang="zh-CN" altLang="zh-CN" sz="2600" b="1" kern="100">
                <a:solidFill>
                  <a:srgbClr val="0000FF"/>
                </a:solidFill>
                <a:latin typeface="Times New Roman" panose="02020603050405020304"/>
                <a:ea typeface="黑体" panose="02010609060101010101" charset="-122"/>
                <a:cs typeface="Times New Roman" panose="02020603050405020304"/>
                <a:sym typeface="+mn-ea"/>
              </a:rPr>
              <a:t>边练边悟</a:t>
            </a:r>
            <a:r>
              <a:rPr lang="en-US" altLang="zh-CN" sz="2600" b="1" kern="100">
                <a:solidFill>
                  <a:srgbClr val="0000FF"/>
                </a:solidFill>
                <a:latin typeface="Times New Roman" panose="02020603050405020304"/>
                <a:ea typeface="微软雅黑" panose="020b0503020204020204" pitchFamily="34" charset="-122"/>
                <a:cs typeface="Courier New" panose="02070309020205020404"/>
                <a:sym typeface="+mn-ea"/>
              </a:rPr>
              <a:t>2</a:t>
            </a:r>
            <a:r>
              <a:rPr lang="zh-CN" altLang="en-US" sz="2600" b="1" kern="100">
                <a:solidFill>
                  <a:srgbClr val="0000FF"/>
                </a:solidFill>
                <a:latin typeface="Times New Roman" panose="02020603050405020304"/>
                <a:ea typeface="微软雅黑" panose="020b0503020204020204" pitchFamily="34" charset="-122"/>
                <a:cs typeface="Courier New" panose="02070309020205020404"/>
                <a:sym typeface="+mn-ea"/>
              </a:rPr>
              <a:t>：</a:t>
            </a:r>
            <a:r>
              <a:rPr lang="zh-CN" altLang="zh-CN" sz="2600" kern="100">
                <a:latin typeface="Times New Roman" panose="02020603050405020304"/>
                <a:ea typeface="微软雅黑" panose="020b0503020204020204" pitchFamily="34" charset="-122"/>
                <a:cs typeface="Times New Roman" panose="02020603050405020304"/>
              </a:rPr>
              <a:t>请指出并分析选项的命题陷阱。</a:t>
            </a:r>
            <a:endParaRPr lang="zh-CN" altLang="zh-CN" sz="1050" kern="100">
              <a:effectLst/>
              <a:latin typeface="宋体" panose="02010600030101010101" pitchFamily="2" charset="-122"/>
              <a:cs typeface="Courier New" panose="02070309020205020404"/>
            </a:endParaRPr>
          </a:p>
        </p:txBody>
      </p:sp>
      <p:sp>
        <p:nvSpPr>
          <p:cNvPr id="3" name="文本框 2" title=""/>
          <p:cNvSpPr txBox="1"/>
          <p:nvPr/>
        </p:nvSpPr>
        <p:spPr>
          <a:xfrm>
            <a:off x="314118" y="973193"/>
            <a:ext cx="11748109" cy="5492750"/>
          </a:xfrm>
          <a:prstGeom prst="rect">
            <a:avLst/>
          </a:prstGeom>
          <a:noFill/>
        </p:spPr>
        <p:txBody>
          <a:bodyPr wrap="square" rtlCol="0">
            <a:spAutoFit/>
          </a:bodyPr>
          <a:lstStyle/>
          <a:p>
            <a:pPr algn="just">
              <a:lnSpc>
                <a:spcPct val="15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审选项</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zh-CN" altLang="zh-CN" sz="2600" kern="100">
                <a:latin typeface="Times New Roman" panose="02020603050405020304"/>
                <a:ea typeface="微软雅黑" panose="020b0503020204020204" pitchFamily="34" charset="-122"/>
                <a:cs typeface="Times New Roman" panose="02020603050405020304"/>
              </a:rPr>
              <a:t>如果没有司马迁建构的以黄帝为中华民族共同祖先的起源话语体系，就没有历代王朝为前朝修史的传统。</a:t>
            </a:r>
            <a:endParaRPr lang="zh-CN" altLang="zh-CN" sz="1050" kern="100">
              <a:latin typeface="宋体" panose="02010600030101010101" pitchFamily="2" charset="-122"/>
              <a:cs typeface="Courier New" panose="02070309020205020404"/>
            </a:endParaRPr>
          </a:p>
          <a:p>
            <a:pPr algn="just">
              <a:lnSpc>
                <a:spcPct val="150000"/>
              </a:lnSpc>
              <a:spcAft>
                <a:spcPct val="0"/>
              </a:spcAft>
            </a:pP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找原文</a:t>
            </a:r>
            <a:r>
              <a:rPr lang="en-US" altLang="zh-CN" sz="2600" b="1" kern="100">
                <a:latin typeface="Times New Roman" panose="02020603050405020304"/>
                <a:ea typeface="黑体" panose="02010609060101010101" charset="-122"/>
                <a:cs typeface="Courier New" panose="02070309020205020404"/>
              </a:rPr>
              <a:t>]</a:t>
            </a:r>
            <a:r>
              <a:rPr lang="zh-CN" altLang="zh-CN" sz="2600" b="1" kern="100">
                <a:latin typeface="Times New Roman" panose="02020603050405020304"/>
                <a:ea typeface="黑体" panose="02010609060101010101" charset="-122"/>
                <a:cs typeface="Times New Roman" panose="02020603050405020304"/>
              </a:rPr>
              <a:t>　</a:t>
            </a:r>
            <a:r>
              <a:rPr lang="zh-CN" altLang="zh-CN" sz="2600" kern="100">
                <a:latin typeface="楷体" panose="02010609060101010101" charset="-122"/>
                <a:ea typeface="楷体" panose="02010609060101010101" charset="-122"/>
                <a:cs typeface="Times New Roman" panose="02020603050405020304"/>
              </a:rPr>
              <a:t>进入文明时代之后，史学更是在促成民族认同、价值认同、文化认同等方面发挥着积极的社会作用。司马迁在《史记》中建构了以黄帝为中华民族共同祖先的起源话语体系，这一话语体系影响深远，其后拓跋鲜卑建立北魏，述其远祖即溯至黄帝之子昌意。蒙元和满清，虽为少数民族所建王朝，但都自觉继承了为前朝修史的文化传统，其动因之一就是为了确立本王朝在这一时间体系中的位置。中华民族历经数千年风雨而能长盛不衰，发展成为当今世界规模最为庞大的民族共同体，离不开传统史学在推动群体认同方面所发挥的重大作用。</a:t>
            </a:r>
            <a:endParaRPr lang="zh-CN" altLang="zh-CN" sz="1050" kern="100">
              <a:effectLst/>
              <a:latin typeface="楷体" panose="02010609060101010101" charset="-122"/>
              <a:ea typeface="楷体" panose="02010609060101010101" charset="-122"/>
              <a:cs typeface="Courier New" panose="02070309020205020404"/>
            </a:endParaRP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53660" y="810887"/>
            <a:ext cx="11516625" cy="3021276"/>
          </a:xfrm>
          <a:prstGeom prst="rect">
            <a:avLst/>
          </a:prstGeom>
          <a:noFill/>
        </p:spPr>
        <p:txBody>
          <a:bodyPr wrap="square" rtlCol="0">
            <a:spAutoFit/>
          </a:bodyPr>
          <a:lstStyle/>
          <a:p>
            <a:pPr algn="just">
              <a:lnSpc>
                <a:spcPct val="150000"/>
              </a:lnSpc>
              <a:spcAft>
                <a:spcPct val="0"/>
              </a:spcAft>
            </a:pPr>
            <a:r>
              <a:rPr lang="en-US" altLang="zh-CN" sz="2600" b="1" u="sng" kern="100">
                <a:solidFill>
                  <a:srgbClr val="C00000"/>
                </a:solidFill>
                <a:latin typeface="Times New Roman" panose="02020603050405020304"/>
                <a:ea typeface="黑体" panose="02010609060101010101" charset="-122"/>
                <a:cs typeface="Courier New" panose="02070309020205020404"/>
              </a:rPr>
              <a:t>[</a:t>
            </a:r>
            <a:r>
              <a:rPr lang="zh-CN" altLang="zh-CN" sz="2600" b="1" u="sng" kern="100">
                <a:solidFill>
                  <a:srgbClr val="C00000"/>
                </a:solidFill>
                <a:latin typeface="Times New Roman" panose="02020603050405020304"/>
                <a:ea typeface="黑体" panose="02010609060101010101" charset="-122"/>
                <a:cs typeface="Times New Roman" panose="02020603050405020304"/>
              </a:rPr>
              <a:t>比对分析</a:t>
            </a:r>
            <a:r>
              <a:rPr lang="en-US" altLang="zh-CN" sz="2600" b="1" u="sng" kern="100" smtClean="0">
                <a:solidFill>
                  <a:srgbClr val="C00000"/>
                </a:solidFill>
                <a:latin typeface="Times New Roman" panose="02020603050405020304"/>
                <a:ea typeface="黑体" panose="02010609060101010101" charset="-122"/>
                <a:cs typeface="Courier New" panose="02070309020205020404"/>
              </a:rPr>
              <a:t>]</a:t>
            </a:r>
            <a:r>
              <a:rPr lang="en-US" altLang="zh-CN" sz="2600" b="1" kern="100" smtClean="0">
                <a:latin typeface="Times New Roman" panose="02020603050405020304"/>
                <a:ea typeface="黑体" panose="02010609060101010101" charset="-122"/>
                <a:cs typeface="Courier New" panose="02070309020205020404"/>
              </a:rPr>
              <a:t>__</a:t>
            </a:r>
            <a:r>
              <a:rPr lang="en-US" altLang="zh-CN" sz="2600" b="1" kern="100" smtClean="0">
                <a:latin typeface="Times New Roman" panose="02020603050405020304"/>
                <a:ea typeface="微软雅黑" panose="020b0503020204020204" pitchFamily="34" charset="-122"/>
                <a:cs typeface="Courier New" panose="02070309020205020404"/>
                <a:sym typeface="Times New Roman" panose="02020603050405020304"/>
              </a:rPr>
              <a:t>_____</a:t>
            </a:r>
            <a:r>
              <a:rPr lang="en-US" altLang="zh-CN" sz="2600" b="1" kern="100">
                <a:latin typeface="Times New Roman" panose="02020603050405020304"/>
                <a:ea typeface="微软雅黑" panose="020b0503020204020204" pitchFamily="34" charset="-122"/>
                <a:cs typeface="Courier New" panose="02070309020205020404"/>
                <a:sym typeface="Times New Roman" panose="02020603050405020304"/>
              </a:rPr>
              <a:t>_</a:t>
            </a:r>
            <a:r>
              <a:rPr lang="en-US" altLang="zh-CN" sz="2600" b="1" kern="100" smtClean="0">
                <a:latin typeface="Times New Roman" panose="02020603050405020304"/>
                <a:ea typeface="微软雅黑" panose="020b0503020204020204" pitchFamily="34" charset="-122"/>
                <a:cs typeface="Courier New" panose="02070309020205020404"/>
                <a:sym typeface="Times New Roman" panose="02020603050405020304"/>
              </a:rPr>
              <a:t>__________________________________________________</a:t>
            </a:r>
            <a:endParaRPr lang="en-US" altLang="zh-CN" sz="2600" b="1" kern="100" smtClean="0">
              <a:latin typeface="Times New Roman" panose="02020603050405020304"/>
              <a:ea typeface="微软雅黑" panose="020b0503020204020204" pitchFamily="34" charset="-122"/>
              <a:cs typeface="Courier New" panose="02070309020205020404"/>
              <a:sym typeface="Times New Roman" panose="02020603050405020304"/>
            </a:endParaRPr>
          </a:p>
          <a:p>
            <a:pPr algn="just">
              <a:lnSpc>
                <a:spcPct val="150000"/>
              </a:lnSpc>
              <a:spcAft>
                <a:spcPct val="0"/>
              </a:spcAft>
            </a:pPr>
            <a:r>
              <a:rPr lang="en-US" altLang="zh-CN" sz="2600" b="1" kern="100" smtClean="0">
                <a:latin typeface="Times New Roman" panose="02020603050405020304"/>
                <a:ea typeface="微软雅黑" panose="020b0503020204020204" pitchFamily="34" charset="-122"/>
                <a:cs typeface="Courier New" panose="02070309020205020404"/>
                <a:sym typeface="Times New Roman" panose="02020603050405020304"/>
              </a:rPr>
              <a:t>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600" kern="100">
              <a:effectLst/>
              <a:latin typeface="Times New Roman" panose="02020603050405020304"/>
              <a:ea typeface="微软雅黑" panose="020b0503020204020204" pitchFamily="34" charset="-122"/>
              <a:cs typeface="Courier New" panose="02070309020205020404"/>
              <a:sym typeface="Times New Roman" panose="02020603050405020304"/>
            </a:endParaRPr>
          </a:p>
        </p:txBody>
      </p:sp>
      <p:sp>
        <p:nvSpPr>
          <p:cNvPr id="2" name="矩形 1" title=""/>
          <p:cNvSpPr/>
          <p:nvPr/>
        </p:nvSpPr>
        <p:spPr>
          <a:xfrm>
            <a:off x="460155" y="739450"/>
            <a:ext cx="11302822" cy="3093154"/>
          </a:xfrm>
          <a:prstGeom prst="rect">
            <a:avLst/>
          </a:prstGeom>
        </p:spPr>
        <p:txBody>
          <a:bodyPr>
            <a:spAutoFit/>
          </a:bodyPr>
          <a:lstStyle/>
          <a:p>
            <a:pPr>
              <a:lnSpc>
                <a:spcPct val="150000"/>
              </a:lnSpc>
            </a:pPr>
            <a:r>
              <a:rPr lang="en-US" altLang="zh-CN" sz="2600" kern="100" smtClean="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		“</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如果没有司马迁建构的以黄帝为中华民族共同祖先的起源话语体系，就没有历代王朝为前朝修史的传统</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中</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如果</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就</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表述过于绝对，于文无据。结合文本内容</a:t>
            </a:r>
            <a:r>
              <a:rPr lang="en-US"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a:t>
            </a:r>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司马迁在《史记》中建构了以黄帝为中华民族共同祖先的起源话语体系，这一话语体系影响深远，其后拓跋鲜卑建立北魏，述其远祖即溯至黄帝之子昌意”分析可知，难以推出结论。</a:t>
            </a:r>
            <a:endParaRPr lang="zh-CN" altLang="en-US" sz="2600">
              <a:solidFill>
                <a:srgbClr val="C00000"/>
              </a:solidFill>
              <a:latin typeface="Times New Roman" panose="02020603050405020304"/>
              <a:ea typeface="微软雅黑" panose="020b0503020204020204" pitchFamily="34" charset="-122"/>
              <a:sym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507330" y="293362"/>
            <a:ext cx="11516625" cy="1198880"/>
          </a:xfrm>
          <a:prstGeom prst="rect">
            <a:avLst/>
          </a:prstGeom>
          <a:noFill/>
        </p:spPr>
        <p:txBody>
          <a:bodyPr wrap="square" rtlCol="0">
            <a:spAutoFit/>
          </a:bodyPr>
          <a:lstStyle/>
          <a:p>
            <a:pPr algn="just">
              <a:lnSpc>
                <a:spcPct val="150000"/>
              </a:lnSpc>
              <a:spcAft>
                <a:spcPct val="0"/>
              </a:spcAft>
            </a:pPr>
            <a:r>
              <a:rPr lang="zh-CN" altLang="zh-CN" sz="2400" b="1" kern="100">
                <a:solidFill>
                  <a:srgbClr val="0000FF"/>
                </a:solidFill>
                <a:latin typeface="Times New Roman" panose="02020603050405020304"/>
                <a:ea typeface="黑体" panose="02010609060101010101" charset="-122"/>
                <a:cs typeface="Times New Roman" panose="02020603050405020304"/>
                <a:sym typeface="+mn-ea"/>
              </a:rPr>
              <a:t>边练边悟</a:t>
            </a:r>
            <a:r>
              <a:rPr lang="en-US" altLang="zh-CN" sz="2400" b="1" kern="100">
                <a:solidFill>
                  <a:srgbClr val="0000FF"/>
                </a:solidFill>
                <a:latin typeface="Times New Roman" panose="02020603050405020304"/>
                <a:ea typeface="微软雅黑" panose="020b0503020204020204" pitchFamily="34" charset="-122"/>
                <a:cs typeface="Courier New" panose="02070309020205020404"/>
                <a:sym typeface="+mn-ea"/>
              </a:rPr>
              <a:t>3</a:t>
            </a:r>
            <a:r>
              <a:rPr lang="zh-CN" altLang="en-US" sz="2400" b="1" kern="100">
                <a:solidFill>
                  <a:srgbClr val="0000FF"/>
                </a:solidFill>
                <a:latin typeface="Times New Roman" panose="02020603050405020304"/>
                <a:ea typeface="微软雅黑" panose="020b0503020204020204" pitchFamily="34" charset="-122"/>
                <a:cs typeface="Courier New" panose="02070309020205020404"/>
                <a:sym typeface="+mn-ea"/>
              </a:rPr>
              <a:t>：</a:t>
            </a:r>
            <a:endParaRPr lang="zh-CN" altLang="en-US" sz="2400" b="1" kern="100">
              <a:solidFill>
                <a:srgbClr val="0000FF"/>
              </a:solidFill>
              <a:latin typeface="Times New Roman" panose="02020603050405020304"/>
              <a:ea typeface="微软雅黑" panose="020b0503020204020204" pitchFamily="34" charset="-122"/>
              <a:cs typeface="Courier New" panose="02070309020205020404"/>
              <a:sym typeface="+mn-ea"/>
            </a:endParaRPr>
          </a:p>
          <a:p>
            <a:pPr algn="just">
              <a:lnSpc>
                <a:spcPct val="150000"/>
              </a:lnSpc>
              <a:spcAft>
                <a:spcPct val="0"/>
              </a:spcAft>
            </a:pPr>
            <a:r>
              <a:rPr lang="zh-CN" altLang="zh-CN" sz="2400" kern="100">
                <a:latin typeface="Times New Roman" panose="02020603050405020304"/>
                <a:ea typeface="微软雅黑" panose="020b0503020204020204" pitchFamily="34" charset="-122"/>
                <a:cs typeface="Times New Roman" panose="02020603050405020304"/>
              </a:rPr>
              <a:t>判断下列论说文段的推理方法，属于演绎、归纳、类比、因果中的哪一种。</a:t>
            </a:r>
            <a:endParaRPr lang="zh-CN" altLang="zh-CN" sz="2400" kern="100">
              <a:effectLst/>
              <a:latin typeface="Times New Roman" panose="02020603050405020304"/>
              <a:ea typeface="微软雅黑" panose="020b0503020204020204" pitchFamily="34" charset="-122"/>
              <a:cs typeface="Times New Roman" panose="02020603050405020304"/>
            </a:endParaRPr>
          </a:p>
        </p:txBody>
      </p:sp>
      <p:sp>
        <p:nvSpPr>
          <p:cNvPr id="3" name="文本框 2" title=""/>
          <p:cNvSpPr txBox="1"/>
          <p:nvPr/>
        </p:nvSpPr>
        <p:spPr>
          <a:xfrm>
            <a:off x="507330" y="1415153"/>
            <a:ext cx="11516625" cy="5077460"/>
          </a:xfrm>
          <a:prstGeom prst="rect">
            <a:avLst/>
          </a:prstGeom>
          <a:noFill/>
        </p:spPr>
        <p:txBody>
          <a:bodyPr wrap="square" rtlCol="0">
            <a:spAutoFit/>
          </a:bodyPr>
          <a:lstStyle/>
          <a:p>
            <a:pPr algn="just">
              <a:lnSpc>
                <a:spcPct val="150000"/>
              </a:lnSpc>
              <a:spcAft>
                <a:spcPct val="0"/>
              </a:spcAft>
            </a:pPr>
            <a:r>
              <a:rPr lang="en-US" altLang="zh-CN" sz="2400" kern="100">
                <a:latin typeface="楷体" panose="02010609060101010101" charset="-122"/>
                <a:ea typeface="楷体" panose="02010609060101010101" charset="-122"/>
                <a:cs typeface="楷体" panose="02010609060101010101" charset="-122"/>
              </a:rPr>
              <a:t>(1)</a:t>
            </a:r>
            <a:r>
              <a:rPr lang="zh-CN" altLang="zh-CN" sz="2400" kern="100">
                <a:latin typeface="楷体" panose="02010609060101010101" charset="-122"/>
                <a:ea typeface="楷体" panose="02010609060101010101" charset="-122"/>
                <a:cs typeface="楷体" panose="02010609060101010101" charset="-122"/>
              </a:rPr>
              <a:t>他人的帮助能让生命开出更灿烂的花。武大靖的成功离不开教练李琰的悉心栽培。武大靖初入国家队时，只是一名陪练。除了教练李琰，几乎无人看好他。正是在李琰教练的帮助和鼓励下，武大靖坚持刻苦训练，成绩不断提高，最终在平昌冬奥会上夺得金牌并打破世界纪录。管仲因鲍叔牙的无私帮助成为春秋名相，刘备因诸葛亮的倾心相助得以蜀中建国。刘邦因张良大力帮助开创汉家百年基业。由是观之，在漫漫的人生路上，仅有自身努力是不够的，还需要有他人的帮助。因为他人的帮助，我们获得了事业发展的机会；因为他人的帮助，我们获得了事业发展的策略。他人的帮助使我们的梦想之花获得了雨露。</a:t>
            </a:r>
            <a:endParaRPr lang="zh-CN" altLang="zh-CN" sz="1000" kern="100">
              <a:latin typeface="楷体" panose="02010609060101010101" charset="-122"/>
              <a:ea typeface="楷体" panose="02010609060101010101" charset="-122"/>
              <a:cs typeface="楷体" panose="02010609060101010101" charset="-122"/>
            </a:endParaRPr>
          </a:p>
          <a:p>
            <a:pPr algn="just">
              <a:lnSpc>
                <a:spcPct val="150000"/>
              </a:lnSpc>
              <a:spcAft>
                <a:spcPct val="0"/>
              </a:spcAft>
            </a:pPr>
            <a:r>
              <a:rPr lang="zh-CN" altLang="zh-CN" sz="2400" kern="100">
                <a:latin typeface="楷体" panose="02010609060101010101" charset="-122"/>
                <a:ea typeface="楷体" panose="02010609060101010101" charset="-122"/>
                <a:cs typeface="楷体" panose="02010609060101010101" charset="-122"/>
              </a:rPr>
              <a:t>    </a:t>
            </a:r>
            <a:r>
              <a:rPr lang="zh-CN" altLang="zh-CN" sz="2400" kern="100">
                <a:latin typeface="微软雅黑" panose="020b0503020204020204" pitchFamily="34" charset="-122"/>
                <a:ea typeface="微软雅黑" panose="020b0503020204020204" pitchFamily="34" charset="-122"/>
                <a:cs typeface="微软雅黑" panose="020b0503020204020204" pitchFamily="34" charset="-122"/>
              </a:rPr>
              <a:t>属于</a:t>
            </a:r>
            <a:r>
              <a:rPr lang="en-US" altLang="zh-CN" sz="2400" kern="10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kern="100" smtClean="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______</a:t>
            </a:r>
            <a:r>
              <a:rPr lang="en-US" altLang="zh-CN" sz="2400" kern="10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400" kern="100">
                <a:latin typeface="微软雅黑" panose="020b0503020204020204" pitchFamily="34" charset="-122"/>
                <a:ea typeface="微软雅黑" panose="020b0503020204020204" pitchFamily="34" charset="-122"/>
                <a:cs typeface="微软雅黑" panose="020b0503020204020204" pitchFamily="34" charset="-122"/>
              </a:rPr>
              <a:t>推理</a:t>
            </a:r>
            <a:endParaRPr lang="zh-CN" altLang="zh-CN" sz="2400" kern="100">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1" title=""/>
          <p:cNvSpPr/>
          <p:nvPr/>
        </p:nvSpPr>
        <p:spPr>
          <a:xfrm>
            <a:off x="1943744" y="5873122"/>
            <a:ext cx="851515" cy="492443"/>
          </a:xfrm>
          <a:prstGeom prst="rect">
            <a:avLst/>
          </a:prstGeom>
        </p:spPr>
        <p:txBody>
          <a:bodyPr wrap="none">
            <a:spAutoFit/>
          </a:bodyPr>
          <a:lstStyle/>
          <a:p>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归纳</a:t>
            </a:r>
            <a:endParaRPr lang="zh-CN" altLang="en-US" sz="2600">
              <a:solidFill>
                <a:srgbClr val="C00000"/>
              </a:solidFill>
              <a:latin typeface="Times New Roman" panose="02020603050405020304"/>
              <a:ea typeface="微软雅黑" panose="020b0503020204020204" pitchFamily="34" charset="-122"/>
              <a:sym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785" y="574032"/>
            <a:ext cx="11516625" cy="4292600"/>
          </a:xfrm>
          <a:prstGeom prst="rect">
            <a:avLst/>
          </a:prstGeom>
          <a:noFill/>
        </p:spPr>
        <p:txBody>
          <a:bodyPr wrap="square" rtlCol="0">
            <a:spAutoFit/>
          </a:bodyPr>
          <a:lstStyle/>
          <a:p>
            <a:pPr algn="just">
              <a:lnSpc>
                <a:spcPct val="150000"/>
              </a:lnSpc>
              <a:spcAft>
                <a:spcPct val="0"/>
              </a:spcAft>
            </a:pPr>
            <a:r>
              <a:rPr lang="en-US" altLang="zh-CN" sz="2600" kern="100">
                <a:latin typeface="楷体" panose="02010609060101010101" charset="-122"/>
                <a:ea typeface="楷体" panose="02010609060101010101" charset="-122"/>
                <a:cs typeface="楷体" panose="02010609060101010101" charset="-122"/>
              </a:rPr>
              <a:t>(2)</a:t>
            </a:r>
            <a:r>
              <a:rPr lang="zh-CN" altLang="zh-CN" sz="2600" kern="100">
                <a:latin typeface="楷体" panose="02010609060101010101" charset="-122"/>
                <a:ea typeface="楷体" panose="02010609060101010101" charset="-122"/>
                <a:cs typeface="楷体" panose="02010609060101010101" charset="-122"/>
              </a:rPr>
              <a:t>当前，拐卖妇女的犯罪活动依然十分猖獗，</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打拐</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工作依然形势严峻。拐卖妇女的犯罪活动为何屡禁不止？一个重要的原因是不少地方只打击人贩子，不打击</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买主</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，认为</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买主</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只违法不犯罪。果真如此吗？否！无数事实证明，在拐卖妇女这一犯罪活动中，“买主”同人贩子一样，都侵犯了妇女的人身权利，绝大多数“买主”都犯了非法拘禁罪、故意伤害罪、重婚罪、妨害他人婚姻家庭罪，等等。对这些“买主”，不追究他们的刑事责任行吗？</a:t>
            </a:r>
            <a:endParaRPr lang="zh-CN" altLang="zh-CN" sz="1050" kern="100">
              <a:latin typeface="楷体" panose="02010609060101010101" charset="-122"/>
              <a:ea typeface="楷体" panose="02010609060101010101" charset="-122"/>
              <a:cs typeface="楷体" panose="02010609060101010101" charset="-122"/>
            </a:endParaRPr>
          </a:p>
          <a:p>
            <a:pPr algn="just">
              <a:lnSpc>
                <a:spcPct val="150000"/>
              </a:lnSpc>
              <a:spcAft>
                <a:spcPct val="0"/>
              </a:spcAft>
            </a:pPr>
            <a:r>
              <a:rPr lang="zh-CN" altLang="zh-CN" sz="2600" kern="100">
                <a:latin typeface="Times New Roman" panose="02020603050405020304"/>
                <a:ea typeface="微软雅黑" panose="020b0503020204020204" pitchFamily="34" charset="-122"/>
                <a:cs typeface="Times New Roman" panose="02020603050405020304"/>
              </a:rPr>
              <a:t>        属于</a:t>
            </a:r>
            <a:r>
              <a:rPr lang="en-US" altLang="zh-CN" sz="2600" kern="100" smtClean="0">
                <a:latin typeface="Times New Roman" panose="02020603050405020304"/>
                <a:ea typeface="微软雅黑" panose="020b0503020204020204" pitchFamily="34" charset="-122"/>
                <a:cs typeface="Courier New" panose="02070309020205020404"/>
              </a:rPr>
              <a:t>(</a:t>
            </a:r>
            <a:r>
              <a:rPr lang="en-US" altLang="zh-CN" sz="2600" kern="100" smtClean="0">
                <a:latin typeface="Times New Roman" panose="02020603050405020304"/>
                <a:ea typeface="微软雅黑" panose="020b0503020204020204" pitchFamily="34" charset="-122"/>
                <a:cs typeface="Courier New" panose="02070309020205020404"/>
                <a:sym typeface="Times New Roman" panose="02020603050405020304"/>
              </a:rPr>
              <a:t>______</a:t>
            </a:r>
            <a:r>
              <a:rPr lang="en-US" altLang="zh-CN" sz="2600" kern="100" smtClean="0">
                <a:latin typeface="Times New Roman" panose="02020603050405020304"/>
                <a:ea typeface="微软雅黑" panose="020b0503020204020204" pitchFamily="34" charset="-122"/>
                <a:cs typeface="Courier New" panose="02070309020205020404"/>
              </a:rPr>
              <a:t>)</a:t>
            </a:r>
            <a:r>
              <a:rPr lang="zh-CN" altLang="zh-CN" sz="2600" kern="100">
                <a:latin typeface="Times New Roman" panose="02020603050405020304"/>
                <a:ea typeface="微软雅黑" panose="020b0503020204020204" pitchFamily="34" charset="-122"/>
                <a:cs typeface="Times New Roman" panose="02020603050405020304"/>
              </a:rPr>
              <a:t>推理</a:t>
            </a:r>
            <a:endParaRPr lang="zh-CN" altLang="zh-CN" sz="1050" kern="100">
              <a:effectLst/>
              <a:latin typeface="宋体" panose="02010600030101010101" pitchFamily="2" charset="-122"/>
              <a:cs typeface="Courier New" panose="02070309020205020404"/>
            </a:endParaRPr>
          </a:p>
        </p:txBody>
      </p:sp>
      <p:sp>
        <p:nvSpPr>
          <p:cNvPr id="2" name="矩形 1" title=""/>
          <p:cNvSpPr/>
          <p:nvPr/>
        </p:nvSpPr>
        <p:spPr>
          <a:xfrm>
            <a:off x="1919614" y="4257360"/>
            <a:ext cx="851515" cy="492443"/>
          </a:xfrm>
          <a:prstGeom prst="rect">
            <a:avLst/>
          </a:prstGeom>
        </p:spPr>
        <p:txBody>
          <a:bodyPr wrap="none">
            <a:spAutoFit/>
          </a:bodyPr>
          <a:lstStyle/>
          <a:p>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演绎</a:t>
            </a:r>
            <a:endParaRPr lang="zh-CN" altLang="en-US" sz="2600">
              <a:solidFill>
                <a:srgbClr val="C00000"/>
              </a:solidFill>
              <a:latin typeface="Times New Roman" panose="02020603050405020304"/>
              <a:ea typeface="微软雅黑" panose="020b0503020204020204" pitchFamily="34" charset="-122"/>
              <a:sym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785" y="624832"/>
            <a:ext cx="11516625" cy="4292600"/>
          </a:xfrm>
          <a:prstGeom prst="rect">
            <a:avLst/>
          </a:prstGeom>
          <a:noFill/>
        </p:spPr>
        <p:txBody>
          <a:bodyPr wrap="square" rtlCol="0">
            <a:spAutoFit/>
          </a:bodyPr>
          <a:lstStyle/>
          <a:p>
            <a:pPr algn="just">
              <a:lnSpc>
                <a:spcPct val="150000"/>
              </a:lnSpc>
              <a:spcAft>
                <a:spcPct val="0"/>
              </a:spcAft>
            </a:pPr>
            <a:r>
              <a:rPr lang="en-US" altLang="zh-CN" sz="2600" kern="100">
                <a:latin typeface="楷体" panose="02010609060101010101" charset="-122"/>
                <a:ea typeface="楷体" panose="02010609060101010101" charset="-122"/>
                <a:cs typeface="楷体" panose="02010609060101010101" charset="-122"/>
              </a:rPr>
              <a:t>(3)“</a:t>
            </a:r>
            <a:r>
              <a:rPr lang="zh-CN" altLang="zh-CN" sz="2600" kern="100">
                <a:latin typeface="楷体" panose="02010609060101010101" charset="-122"/>
                <a:ea typeface="楷体" panose="02010609060101010101" charset="-122"/>
                <a:cs typeface="楷体" panose="02010609060101010101" charset="-122"/>
              </a:rPr>
              <a:t>武汉加油</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真的很</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土鳖</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吗？其实不是。</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武汉加油</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是口语，或者说叫俗语。</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风月同天</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相反，是雅言，或者说叫雅语。它们两个，地位是平等的。我们今天的社会，人生而平等，语言也生而平等。雅言和俗语，两个都是工具，都是武器。就好像一把是紫薇软剑，一把是丈八蛇矛，都是兵器。用剑的一定比用蛇矛的厉害吗？反正罗贯中肯定认为不是。又好像花衣服和素衣服，不能说有高下之分。今天该穿什么？看习惯，看场合。</a:t>
            </a:r>
            <a:endParaRPr lang="zh-CN" altLang="zh-CN" sz="1050" kern="100">
              <a:latin typeface="楷体" panose="02010609060101010101" charset="-122"/>
              <a:ea typeface="楷体" panose="02010609060101010101" charset="-122"/>
              <a:cs typeface="楷体" panose="02010609060101010101" charset="-122"/>
            </a:endParaRPr>
          </a:p>
          <a:p>
            <a:pPr algn="just">
              <a:lnSpc>
                <a:spcPct val="150000"/>
              </a:lnSpc>
              <a:spcAft>
                <a:spcPct val="0"/>
              </a:spcAft>
            </a:pPr>
            <a:r>
              <a:rPr lang="zh-CN" altLang="zh-CN" sz="2600" kern="100">
                <a:latin typeface="Times New Roman" panose="02020603050405020304"/>
                <a:ea typeface="微软雅黑" panose="020b0503020204020204" pitchFamily="34" charset="-122"/>
                <a:cs typeface="Times New Roman" panose="02020603050405020304"/>
              </a:rPr>
              <a:t>        属于</a:t>
            </a:r>
            <a:r>
              <a:rPr lang="en-US" altLang="zh-CN" sz="2600" kern="100" smtClean="0">
                <a:latin typeface="Times New Roman" panose="02020603050405020304"/>
                <a:ea typeface="微软雅黑" panose="020b0503020204020204" pitchFamily="34" charset="-122"/>
                <a:cs typeface="Courier New" panose="02070309020205020404"/>
              </a:rPr>
              <a:t>(</a:t>
            </a:r>
            <a:r>
              <a:rPr lang="en-US" altLang="zh-CN" sz="2600" kern="100" smtClean="0">
                <a:latin typeface="Times New Roman" panose="02020603050405020304"/>
                <a:ea typeface="微软雅黑" panose="020b0503020204020204" pitchFamily="34" charset="-122"/>
                <a:cs typeface="Courier New" panose="02070309020205020404"/>
                <a:sym typeface="Times New Roman" panose="02020603050405020304"/>
              </a:rPr>
              <a:t>______</a:t>
            </a:r>
            <a:r>
              <a:rPr lang="en-US" altLang="zh-CN" sz="2600" kern="100" smtClean="0">
                <a:latin typeface="Times New Roman" panose="02020603050405020304"/>
                <a:ea typeface="微软雅黑" panose="020b0503020204020204" pitchFamily="34" charset="-122"/>
                <a:cs typeface="Courier New" panose="02070309020205020404"/>
              </a:rPr>
              <a:t>)</a:t>
            </a:r>
            <a:r>
              <a:rPr lang="zh-CN" altLang="zh-CN" sz="2600" kern="100">
                <a:latin typeface="Times New Roman" panose="02020603050405020304"/>
                <a:ea typeface="微软雅黑" panose="020b0503020204020204" pitchFamily="34" charset="-122"/>
                <a:cs typeface="Times New Roman" panose="02020603050405020304"/>
              </a:rPr>
              <a:t>推理</a:t>
            </a:r>
            <a:endParaRPr lang="zh-CN" altLang="zh-CN" sz="1050" kern="100">
              <a:effectLst/>
              <a:latin typeface="宋体" panose="02010600030101010101" pitchFamily="2" charset="-122"/>
              <a:cs typeface="Courier New" panose="02070309020205020404"/>
            </a:endParaRPr>
          </a:p>
        </p:txBody>
      </p:sp>
      <p:sp>
        <p:nvSpPr>
          <p:cNvPr id="2" name="矩形 1" title=""/>
          <p:cNvSpPr/>
          <p:nvPr/>
        </p:nvSpPr>
        <p:spPr>
          <a:xfrm>
            <a:off x="1950094" y="4300540"/>
            <a:ext cx="851515" cy="492443"/>
          </a:xfrm>
          <a:prstGeom prst="rect">
            <a:avLst/>
          </a:prstGeom>
        </p:spPr>
        <p:txBody>
          <a:bodyPr wrap="none">
            <a:spAutoFit/>
          </a:bodyPr>
          <a:lstStyle/>
          <a:p>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类比</a:t>
            </a:r>
            <a:endParaRPr lang="zh-CN" altLang="en-US" sz="2600">
              <a:solidFill>
                <a:srgbClr val="C00000"/>
              </a:solidFill>
              <a:latin typeface="Times New Roman" panose="02020603050405020304"/>
              <a:ea typeface="微软雅黑" panose="020b0503020204020204" pitchFamily="34" charset="-122"/>
              <a:sym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785" y="682329"/>
            <a:ext cx="11516625" cy="5492750"/>
          </a:xfrm>
          <a:prstGeom prst="rect">
            <a:avLst/>
          </a:prstGeom>
          <a:noFill/>
        </p:spPr>
        <p:txBody>
          <a:bodyPr wrap="square" rtlCol="0">
            <a:spAutoFit/>
          </a:bodyPr>
          <a:lstStyle/>
          <a:p>
            <a:pPr lvl="0" indent="660400" algn="just">
              <a:lnSpc>
                <a:spcPct val="150000"/>
              </a:lnSpc>
            </a:pPr>
            <a:r>
              <a:rPr lang="zh-CN" altLang="zh-CN" sz="2600" b="1" kern="100">
                <a:solidFill>
                  <a:prstClr val="black"/>
                </a:solidFill>
                <a:latin typeface="黑体" panose="02010609060101010101" charset="-122"/>
                <a:ea typeface="黑体" panose="02010609060101010101" charset="-122"/>
                <a:cs typeface="微软雅黑" panose="020b0503020204020204" pitchFamily="34" charset="-122"/>
                <a:sym typeface="+mn-ea"/>
              </a:rPr>
              <a:t>◆</a:t>
            </a:r>
            <a:r>
              <a:rPr lang="zh-CN" altLang="zh-CN" sz="2600" b="1" kern="10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“定义”和“概念”</a:t>
            </a:r>
            <a:endParaRPr lang="zh-CN" altLang="zh-CN" sz="2600" kern="100">
              <a:solidFill>
                <a:prstClr val="black"/>
              </a:solidFill>
              <a:latin typeface="楷体" panose="02010609060101010101" charset="-122"/>
              <a:ea typeface="楷体" panose="02010609060101010101" charset="-122"/>
              <a:cs typeface="楷体" panose="02010609060101010101" charset="-122"/>
            </a:endParaRPr>
          </a:p>
          <a:p>
            <a:pPr lvl="0" indent="660400" algn="just">
              <a:lnSpc>
                <a:spcPct val="150000"/>
              </a:lnSpc>
            </a:pPr>
            <a:r>
              <a:rPr lang="zh-CN" altLang="zh-CN" sz="2600" kern="100">
                <a:solidFill>
                  <a:prstClr val="black"/>
                </a:solidFill>
                <a:latin typeface="楷体" panose="02010609060101010101" charset="-122"/>
                <a:ea typeface="楷体" panose="02010609060101010101" charset="-122"/>
                <a:cs typeface="楷体" panose="02010609060101010101" charset="-122"/>
              </a:rPr>
              <a:t>“定义”与“概念”密切相关，但有别于“概念”。“定义”是对一种事物的本质特征或一个概念的内涵和外延的确切而简要的说明。“下定义”必须抓住被定义事物的基本属性和本质特征，多采用判断单句的形式。其格式多为“×××</a:t>
            </a:r>
            <a:r>
              <a:rPr lang="en-US" altLang="zh-CN" sz="2600" kern="100">
                <a:solidFill>
                  <a:prstClr val="black"/>
                </a:solidFill>
                <a:latin typeface="楷体" panose="02010609060101010101" charset="-122"/>
                <a:ea typeface="楷体" panose="02010609060101010101" charset="-122"/>
                <a:cs typeface="楷体" panose="02010609060101010101" charset="-122"/>
              </a:rPr>
              <a:t>(</a:t>
            </a:r>
            <a:r>
              <a:rPr lang="zh-CN" altLang="zh-CN" sz="2600" kern="100">
                <a:solidFill>
                  <a:prstClr val="black"/>
                </a:solidFill>
                <a:latin typeface="楷体" panose="02010609060101010101" charset="-122"/>
                <a:ea typeface="楷体" panose="02010609060101010101" charset="-122"/>
                <a:cs typeface="楷体" panose="02010609060101010101" charset="-122"/>
              </a:rPr>
              <a:t>种概念</a:t>
            </a:r>
            <a:r>
              <a:rPr lang="en-US" altLang="zh-CN" sz="2600" kern="100">
                <a:solidFill>
                  <a:prstClr val="black"/>
                </a:solidFill>
                <a:latin typeface="楷体" panose="02010609060101010101" charset="-122"/>
                <a:ea typeface="楷体" panose="02010609060101010101" charset="-122"/>
                <a:cs typeface="楷体" panose="02010609060101010101" charset="-122"/>
              </a:rPr>
              <a:t>)</a:t>
            </a:r>
            <a:r>
              <a:rPr lang="zh-CN" altLang="zh-CN" sz="2600" kern="100">
                <a:solidFill>
                  <a:prstClr val="black"/>
                </a:solidFill>
                <a:latin typeface="楷体" panose="02010609060101010101" charset="-122"/>
                <a:ea typeface="楷体" panose="02010609060101010101" charset="-122"/>
                <a:cs typeface="楷体" panose="02010609060101010101" charset="-122"/>
              </a:rPr>
              <a:t>是×××</a:t>
            </a:r>
            <a:r>
              <a:rPr lang="en-US" altLang="zh-CN" sz="2600" kern="100">
                <a:solidFill>
                  <a:prstClr val="black"/>
                </a:solidFill>
                <a:latin typeface="楷体" panose="02010609060101010101" charset="-122"/>
                <a:ea typeface="楷体" panose="02010609060101010101" charset="-122"/>
                <a:cs typeface="楷体" panose="02010609060101010101" charset="-122"/>
              </a:rPr>
              <a:t>(</a:t>
            </a:r>
            <a:r>
              <a:rPr lang="zh-CN" altLang="zh-CN" sz="2600" kern="100">
                <a:solidFill>
                  <a:prstClr val="black"/>
                </a:solidFill>
                <a:latin typeface="楷体" panose="02010609060101010101" charset="-122"/>
                <a:ea typeface="楷体" panose="02010609060101010101" charset="-122"/>
                <a:cs typeface="楷体" panose="02010609060101010101" charset="-122"/>
              </a:rPr>
              <a:t>本质特征</a:t>
            </a:r>
            <a:r>
              <a:rPr lang="en-US" altLang="zh-CN" sz="2600" kern="100">
                <a:solidFill>
                  <a:prstClr val="black"/>
                </a:solidFill>
                <a:latin typeface="楷体" panose="02010609060101010101" charset="-122"/>
                <a:ea typeface="楷体" panose="02010609060101010101" charset="-122"/>
                <a:cs typeface="楷体" panose="02010609060101010101" charset="-122"/>
              </a:rPr>
              <a:t>)</a:t>
            </a:r>
            <a:r>
              <a:rPr lang="zh-CN" altLang="zh-CN" sz="2600" kern="100">
                <a:solidFill>
                  <a:prstClr val="black"/>
                </a:solidFill>
                <a:latin typeface="楷体" panose="02010609060101010101" charset="-122"/>
                <a:ea typeface="楷体" panose="02010609060101010101" charset="-122"/>
                <a:cs typeface="楷体" panose="02010609060101010101" charset="-122"/>
              </a:rPr>
              <a:t>的×××</a:t>
            </a:r>
            <a:r>
              <a:rPr lang="en-US" altLang="zh-CN" sz="2600" kern="100">
                <a:solidFill>
                  <a:prstClr val="black"/>
                </a:solidFill>
                <a:latin typeface="楷体" panose="02010609060101010101" charset="-122"/>
                <a:ea typeface="楷体" panose="02010609060101010101" charset="-122"/>
                <a:cs typeface="楷体" panose="02010609060101010101" charset="-122"/>
              </a:rPr>
              <a:t>(</a:t>
            </a:r>
            <a:r>
              <a:rPr lang="zh-CN" altLang="zh-CN" sz="2600" kern="100">
                <a:solidFill>
                  <a:prstClr val="black"/>
                </a:solidFill>
                <a:latin typeface="楷体" panose="02010609060101010101" charset="-122"/>
                <a:ea typeface="楷体" panose="02010609060101010101" charset="-122"/>
                <a:cs typeface="楷体" panose="02010609060101010101" charset="-122"/>
              </a:rPr>
              <a:t>属概念</a:t>
            </a:r>
            <a:r>
              <a:rPr lang="en-US" altLang="zh-CN" sz="2600" kern="100">
                <a:solidFill>
                  <a:prstClr val="black"/>
                </a:solidFill>
                <a:latin typeface="楷体" panose="02010609060101010101" charset="-122"/>
                <a:ea typeface="楷体" panose="02010609060101010101" charset="-122"/>
                <a:cs typeface="楷体" panose="02010609060101010101" charset="-122"/>
              </a:rPr>
              <a:t>)</a:t>
            </a:r>
            <a:r>
              <a:rPr lang="zh-CN" altLang="zh-CN" sz="2600" kern="100">
                <a:solidFill>
                  <a:prstClr val="black"/>
                </a:solidFill>
                <a:latin typeface="楷体" panose="02010609060101010101" charset="-122"/>
                <a:ea typeface="楷体" panose="02010609060101010101" charset="-122"/>
                <a:cs typeface="楷体" panose="02010609060101010101" charset="-122"/>
              </a:rPr>
              <a:t>”。比如：</a:t>
            </a:r>
            <a:endParaRPr lang="zh-CN" altLang="zh-CN" sz="2600" kern="100">
              <a:solidFill>
                <a:prstClr val="black"/>
              </a:solidFill>
              <a:latin typeface="楷体" panose="02010609060101010101" charset="-122"/>
              <a:ea typeface="楷体" panose="02010609060101010101" charset="-122"/>
              <a:cs typeface="楷体" panose="02010609060101010101" charset="-122"/>
            </a:endParaRPr>
          </a:p>
          <a:p>
            <a:pPr lvl="0" indent="660400" algn="just">
              <a:lnSpc>
                <a:spcPct val="150000"/>
              </a:lnSpc>
            </a:pPr>
            <a:r>
              <a:rPr lang="zh-CN" altLang="zh-CN" sz="2600" kern="100">
                <a:solidFill>
                  <a:prstClr val="black"/>
                </a:solidFill>
                <a:latin typeface="楷体" panose="02010609060101010101" charset="-122"/>
                <a:ea typeface="楷体" panose="02010609060101010101" charset="-122"/>
                <a:cs typeface="楷体" panose="02010609060101010101" charset="-122"/>
              </a:rPr>
              <a:t>（</a:t>
            </a:r>
            <a:r>
              <a:rPr lang="en-US" altLang="zh-CN" sz="2600" kern="100">
                <a:solidFill>
                  <a:prstClr val="black"/>
                </a:solidFill>
                <a:latin typeface="楷体" panose="02010609060101010101" charset="-122"/>
                <a:ea typeface="楷体" panose="02010609060101010101" charset="-122"/>
                <a:cs typeface="楷体" panose="02010609060101010101" charset="-122"/>
              </a:rPr>
              <a:t>1</a:t>
            </a:r>
            <a:r>
              <a:rPr lang="zh-CN" altLang="zh-CN" sz="2600" kern="100">
                <a:solidFill>
                  <a:prstClr val="black"/>
                </a:solidFill>
                <a:latin typeface="楷体" panose="02010609060101010101" charset="-122"/>
                <a:ea typeface="楷体" panose="02010609060101010101" charset="-122"/>
                <a:cs typeface="楷体" panose="02010609060101010101" charset="-122"/>
              </a:rPr>
              <a:t>）人（种概念）</a:t>
            </a:r>
            <a:r>
              <a:rPr lang="zh-CN" altLang="zh-CN" sz="2600" kern="100">
                <a:solidFill>
                  <a:prstClr val="black"/>
                </a:solidFill>
                <a:latin typeface="楷体" panose="02010609060101010101" charset="-122"/>
                <a:ea typeface="楷体" panose="02010609060101010101" charset="-122"/>
                <a:cs typeface="楷体" panose="02010609060101010101" charset="-122"/>
                <a:sym typeface="+mn-ea"/>
              </a:rPr>
              <a:t>是</a:t>
            </a:r>
            <a:r>
              <a:rPr lang="en-US" altLang="zh-CN" sz="2600" kern="100">
                <a:solidFill>
                  <a:prstClr val="black"/>
                </a:solidFill>
                <a:latin typeface="楷体" panose="02010609060101010101" charset="-122"/>
                <a:ea typeface="楷体" panose="02010609060101010101" charset="-122"/>
                <a:cs typeface="楷体" panose="02010609060101010101" charset="-122"/>
                <a:sym typeface="+mn-ea"/>
              </a:rPr>
              <a:t>(</a:t>
            </a:r>
            <a:r>
              <a:rPr lang="zh-CN" altLang="zh-CN" sz="2600" kern="100">
                <a:solidFill>
                  <a:prstClr val="black"/>
                </a:solidFill>
                <a:latin typeface="楷体" panose="02010609060101010101" charset="-122"/>
                <a:ea typeface="楷体" panose="02010609060101010101" charset="-122"/>
                <a:cs typeface="楷体" panose="02010609060101010101" charset="-122"/>
                <a:sym typeface="+mn-ea"/>
              </a:rPr>
              <a:t>判断词</a:t>
            </a:r>
            <a:r>
              <a:rPr lang="en-US" altLang="zh-CN" sz="2600" kern="100">
                <a:solidFill>
                  <a:prstClr val="black"/>
                </a:solidFill>
                <a:latin typeface="楷体" panose="02010609060101010101" charset="-122"/>
                <a:ea typeface="楷体" panose="02010609060101010101" charset="-122"/>
                <a:cs typeface="楷体" panose="02010609060101010101" charset="-122"/>
                <a:sym typeface="+mn-ea"/>
              </a:rPr>
              <a:t>)</a:t>
            </a:r>
            <a:r>
              <a:rPr lang="zh-CN" altLang="zh-CN" sz="2600" kern="100">
                <a:solidFill>
                  <a:prstClr val="black"/>
                </a:solidFill>
                <a:latin typeface="楷体" panose="02010609060101010101" charset="-122"/>
                <a:ea typeface="楷体" panose="02010609060101010101" charset="-122"/>
                <a:cs typeface="楷体" panose="02010609060101010101" charset="-122"/>
              </a:rPr>
              <a:t>能制造工具并使用工具进行劳动</a:t>
            </a:r>
            <a:r>
              <a:rPr lang="en-US" altLang="zh-CN" sz="2600" kern="100">
                <a:solidFill>
                  <a:prstClr val="black"/>
                </a:solidFill>
                <a:latin typeface="楷体" panose="02010609060101010101" charset="-122"/>
                <a:ea typeface="楷体" panose="02010609060101010101" charset="-122"/>
                <a:cs typeface="楷体" panose="02010609060101010101" charset="-122"/>
                <a:sym typeface="+mn-ea"/>
              </a:rPr>
              <a:t>(</a:t>
            </a:r>
            <a:r>
              <a:rPr lang="zh-CN" altLang="zh-CN" sz="2600" kern="100">
                <a:solidFill>
                  <a:prstClr val="black"/>
                </a:solidFill>
                <a:latin typeface="楷体" panose="02010609060101010101" charset="-122"/>
                <a:ea typeface="楷体" panose="02010609060101010101" charset="-122"/>
                <a:cs typeface="楷体" panose="02010609060101010101" charset="-122"/>
                <a:sym typeface="+mn-ea"/>
              </a:rPr>
              <a:t>本质特征</a:t>
            </a:r>
            <a:r>
              <a:rPr lang="en-US" altLang="zh-CN" sz="2600" kern="100">
                <a:solidFill>
                  <a:prstClr val="black"/>
                </a:solidFill>
                <a:latin typeface="楷体" panose="02010609060101010101" charset="-122"/>
                <a:ea typeface="楷体" panose="02010609060101010101" charset="-122"/>
                <a:cs typeface="楷体" panose="02010609060101010101" charset="-122"/>
                <a:sym typeface="+mn-ea"/>
              </a:rPr>
              <a:t>)</a:t>
            </a:r>
            <a:r>
              <a:rPr lang="zh-CN" altLang="zh-CN" sz="2600" kern="100">
                <a:solidFill>
                  <a:prstClr val="black"/>
                </a:solidFill>
                <a:latin typeface="楷体" panose="02010609060101010101" charset="-122"/>
                <a:ea typeface="楷体" panose="02010609060101010101" charset="-122"/>
                <a:cs typeface="楷体" panose="02010609060101010101" charset="-122"/>
              </a:rPr>
              <a:t>的高等动物</a:t>
            </a:r>
            <a:r>
              <a:rPr lang="en-US" altLang="zh-CN" sz="2600" kern="100">
                <a:solidFill>
                  <a:prstClr val="black"/>
                </a:solidFill>
                <a:latin typeface="楷体" panose="02010609060101010101" charset="-122"/>
                <a:ea typeface="楷体" panose="02010609060101010101" charset="-122"/>
                <a:cs typeface="楷体" panose="02010609060101010101" charset="-122"/>
                <a:sym typeface="+mn-ea"/>
              </a:rPr>
              <a:t>(</a:t>
            </a:r>
            <a:r>
              <a:rPr lang="zh-CN" altLang="zh-CN" sz="2600" kern="100">
                <a:solidFill>
                  <a:prstClr val="black"/>
                </a:solidFill>
                <a:latin typeface="楷体" panose="02010609060101010101" charset="-122"/>
                <a:ea typeface="楷体" panose="02010609060101010101" charset="-122"/>
                <a:cs typeface="楷体" panose="02010609060101010101" charset="-122"/>
                <a:sym typeface="+mn-ea"/>
              </a:rPr>
              <a:t>属概念</a:t>
            </a:r>
            <a:r>
              <a:rPr lang="en-US" altLang="zh-CN" sz="2600" kern="100">
                <a:solidFill>
                  <a:prstClr val="black"/>
                </a:solidFill>
                <a:latin typeface="楷体" panose="02010609060101010101" charset="-122"/>
                <a:ea typeface="楷体" panose="02010609060101010101" charset="-122"/>
                <a:cs typeface="楷体" panose="02010609060101010101" charset="-122"/>
                <a:sym typeface="+mn-ea"/>
              </a:rPr>
              <a:t>)</a:t>
            </a:r>
            <a:r>
              <a:rPr lang="zh-CN" altLang="zh-CN" sz="2600" kern="100">
                <a:solidFill>
                  <a:prstClr val="black"/>
                </a:solidFill>
                <a:latin typeface="楷体" panose="02010609060101010101" charset="-122"/>
                <a:ea typeface="楷体" panose="02010609060101010101" charset="-122"/>
                <a:cs typeface="楷体" panose="02010609060101010101" charset="-122"/>
                <a:sym typeface="+mn-ea"/>
              </a:rPr>
              <a:t>。</a:t>
            </a:r>
            <a:endParaRPr lang="zh-CN" altLang="zh-CN" sz="2600" kern="100">
              <a:solidFill>
                <a:prstClr val="black"/>
              </a:solidFill>
              <a:latin typeface="楷体" panose="02010609060101010101" charset="-122"/>
              <a:ea typeface="楷体" panose="02010609060101010101" charset="-122"/>
              <a:cs typeface="楷体" panose="02010609060101010101" charset="-122"/>
            </a:endParaRPr>
          </a:p>
          <a:p>
            <a:pPr lvl="0" indent="660400" algn="just">
              <a:lnSpc>
                <a:spcPct val="150000"/>
              </a:lnSpc>
            </a:pPr>
            <a:r>
              <a:rPr lang="zh-CN" altLang="en-US" sz="2600" kern="100">
                <a:solidFill>
                  <a:prstClr val="black"/>
                </a:solidFill>
                <a:latin typeface="楷体" panose="02010609060101010101" charset="-122"/>
                <a:ea typeface="楷体" panose="02010609060101010101" charset="-122"/>
                <a:cs typeface="楷体" panose="02010609060101010101" charset="-122"/>
              </a:rPr>
              <a:t>（</a:t>
            </a:r>
            <a:r>
              <a:rPr lang="en-US" altLang="zh-CN" sz="2600" kern="100">
                <a:solidFill>
                  <a:prstClr val="black"/>
                </a:solidFill>
                <a:latin typeface="楷体" panose="02010609060101010101" charset="-122"/>
                <a:ea typeface="楷体" panose="02010609060101010101" charset="-122"/>
                <a:cs typeface="楷体" panose="02010609060101010101" charset="-122"/>
              </a:rPr>
              <a:t>2</a:t>
            </a:r>
            <a:r>
              <a:rPr lang="zh-CN" altLang="en-US" sz="2600" kern="100">
                <a:solidFill>
                  <a:prstClr val="black"/>
                </a:solidFill>
                <a:latin typeface="楷体" panose="02010609060101010101" charset="-122"/>
                <a:ea typeface="楷体" panose="02010609060101010101" charset="-122"/>
                <a:cs typeface="楷体" panose="02010609060101010101" charset="-122"/>
              </a:rPr>
              <a:t>）</a:t>
            </a:r>
            <a:r>
              <a:rPr lang="zh-CN" altLang="zh-CN" sz="2600" kern="100">
                <a:solidFill>
                  <a:prstClr val="black"/>
                </a:solidFill>
                <a:latin typeface="楷体" panose="02010609060101010101" charset="-122"/>
                <a:ea typeface="楷体" panose="02010609060101010101" charset="-122"/>
                <a:cs typeface="楷体" panose="02010609060101010101" charset="-122"/>
              </a:rPr>
              <a:t>无理数</a:t>
            </a:r>
            <a:r>
              <a:rPr lang="en-US" altLang="zh-CN" sz="2600" kern="100">
                <a:solidFill>
                  <a:prstClr val="black"/>
                </a:solidFill>
                <a:latin typeface="楷体" panose="02010609060101010101" charset="-122"/>
                <a:ea typeface="楷体" panose="02010609060101010101" charset="-122"/>
                <a:cs typeface="楷体" panose="02010609060101010101" charset="-122"/>
              </a:rPr>
              <a:t>(</a:t>
            </a:r>
            <a:r>
              <a:rPr lang="zh-CN" altLang="zh-CN" sz="2600" kern="100">
                <a:solidFill>
                  <a:prstClr val="black"/>
                </a:solidFill>
                <a:latin typeface="楷体" panose="02010609060101010101" charset="-122"/>
                <a:ea typeface="楷体" panose="02010609060101010101" charset="-122"/>
                <a:cs typeface="楷体" panose="02010609060101010101" charset="-122"/>
              </a:rPr>
              <a:t>种概念</a:t>
            </a:r>
            <a:r>
              <a:rPr lang="en-US" altLang="zh-CN" sz="2600" kern="100">
                <a:solidFill>
                  <a:prstClr val="black"/>
                </a:solidFill>
                <a:latin typeface="楷体" panose="02010609060101010101" charset="-122"/>
                <a:ea typeface="楷体" panose="02010609060101010101" charset="-122"/>
                <a:cs typeface="楷体" panose="02010609060101010101" charset="-122"/>
              </a:rPr>
              <a:t>)</a:t>
            </a:r>
            <a:r>
              <a:rPr lang="zh-CN" altLang="zh-CN" sz="2600" kern="100">
                <a:solidFill>
                  <a:prstClr val="black"/>
                </a:solidFill>
                <a:latin typeface="楷体" panose="02010609060101010101" charset="-122"/>
                <a:ea typeface="楷体" panose="02010609060101010101" charset="-122"/>
                <a:cs typeface="楷体" panose="02010609060101010101" charset="-122"/>
              </a:rPr>
              <a:t>是</a:t>
            </a:r>
            <a:r>
              <a:rPr lang="en-US" altLang="zh-CN" sz="2600" kern="100">
                <a:solidFill>
                  <a:prstClr val="black"/>
                </a:solidFill>
                <a:latin typeface="楷体" panose="02010609060101010101" charset="-122"/>
                <a:ea typeface="楷体" panose="02010609060101010101" charset="-122"/>
                <a:cs typeface="楷体" panose="02010609060101010101" charset="-122"/>
              </a:rPr>
              <a:t>(</a:t>
            </a:r>
            <a:r>
              <a:rPr lang="zh-CN" altLang="zh-CN" sz="2600" kern="100">
                <a:solidFill>
                  <a:prstClr val="black"/>
                </a:solidFill>
                <a:latin typeface="楷体" panose="02010609060101010101" charset="-122"/>
                <a:ea typeface="楷体" panose="02010609060101010101" charset="-122"/>
                <a:cs typeface="楷体" panose="02010609060101010101" charset="-122"/>
              </a:rPr>
              <a:t>判断词</a:t>
            </a:r>
            <a:r>
              <a:rPr lang="en-US" altLang="zh-CN" sz="2600" kern="100">
                <a:solidFill>
                  <a:prstClr val="black"/>
                </a:solidFill>
                <a:latin typeface="楷体" panose="02010609060101010101" charset="-122"/>
                <a:ea typeface="楷体" panose="02010609060101010101" charset="-122"/>
                <a:cs typeface="楷体" panose="02010609060101010101" charset="-122"/>
              </a:rPr>
              <a:t>)</a:t>
            </a:r>
            <a:r>
              <a:rPr lang="zh-CN" altLang="zh-CN" sz="2600" kern="100">
                <a:solidFill>
                  <a:prstClr val="black"/>
                </a:solidFill>
                <a:latin typeface="楷体" panose="02010609060101010101" charset="-122"/>
                <a:ea typeface="楷体" panose="02010609060101010101" charset="-122"/>
                <a:cs typeface="楷体" panose="02010609060101010101" charset="-122"/>
              </a:rPr>
              <a:t>无限而不循环</a:t>
            </a:r>
            <a:r>
              <a:rPr lang="en-US" altLang="zh-CN" sz="2600" kern="100">
                <a:solidFill>
                  <a:prstClr val="black"/>
                </a:solidFill>
                <a:latin typeface="楷体" panose="02010609060101010101" charset="-122"/>
                <a:ea typeface="楷体" panose="02010609060101010101" charset="-122"/>
                <a:cs typeface="楷体" panose="02010609060101010101" charset="-122"/>
              </a:rPr>
              <a:t>(</a:t>
            </a:r>
            <a:r>
              <a:rPr lang="zh-CN" altLang="zh-CN" sz="2600" kern="100">
                <a:solidFill>
                  <a:prstClr val="black"/>
                </a:solidFill>
                <a:latin typeface="楷体" panose="02010609060101010101" charset="-122"/>
                <a:ea typeface="楷体" panose="02010609060101010101" charset="-122"/>
                <a:cs typeface="楷体" panose="02010609060101010101" charset="-122"/>
              </a:rPr>
              <a:t>本质特征</a:t>
            </a:r>
            <a:r>
              <a:rPr lang="en-US" altLang="zh-CN" sz="2600" kern="100">
                <a:solidFill>
                  <a:prstClr val="black"/>
                </a:solidFill>
                <a:latin typeface="楷体" panose="02010609060101010101" charset="-122"/>
                <a:ea typeface="楷体" panose="02010609060101010101" charset="-122"/>
                <a:cs typeface="楷体" panose="02010609060101010101" charset="-122"/>
              </a:rPr>
              <a:t>)</a:t>
            </a:r>
            <a:r>
              <a:rPr lang="zh-CN" altLang="zh-CN" sz="2600" kern="100">
                <a:solidFill>
                  <a:prstClr val="black"/>
                </a:solidFill>
                <a:latin typeface="楷体" panose="02010609060101010101" charset="-122"/>
                <a:ea typeface="楷体" panose="02010609060101010101" charset="-122"/>
                <a:cs typeface="楷体" panose="02010609060101010101" charset="-122"/>
              </a:rPr>
              <a:t>的小数</a:t>
            </a:r>
            <a:r>
              <a:rPr lang="en-US" altLang="zh-CN" sz="2600" kern="100">
                <a:solidFill>
                  <a:prstClr val="black"/>
                </a:solidFill>
                <a:latin typeface="楷体" panose="02010609060101010101" charset="-122"/>
                <a:ea typeface="楷体" panose="02010609060101010101" charset="-122"/>
                <a:cs typeface="楷体" panose="02010609060101010101" charset="-122"/>
              </a:rPr>
              <a:t>(</a:t>
            </a:r>
            <a:r>
              <a:rPr lang="zh-CN" altLang="zh-CN" sz="2600" kern="100">
                <a:solidFill>
                  <a:prstClr val="black"/>
                </a:solidFill>
                <a:latin typeface="楷体" panose="02010609060101010101" charset="-122"/>
                <a:ea typeface="楷体" panose="02010609060101010101" charset="-122"/>
                <a:cs typeface="楷体" panose="02010609060101010101" charset="-122"/>
              </a:rPr>
              <a:t>属概念</a:t>
            </a:r>
            <a:r>
              <a:rPr lang="en-US" altLang="zh-CN" sz="2600" kern="100">
                <a:solidFill>
                  <a:prstClr val="black"/>
                </a:solidFill>
                <a:latin typeface="楷体" panose="02010609060101010101" charset="-122"/>
                <a:ea typeface="楷体" panose="02010609060101010101" charset="-122"/>
                <a:cs typeface="楷体" panose="02010609060101010101" charset="-122"/>
              </a:rPr>
              <a:t>)</a:t>
            </a:r>
            <a:r>
              <a:rPr lang="zh-CN" altLang="zh-CN" sz="2600" kern="100">
                <a:solidFill>
                  <a:prstClr val="black"/>
                </a:solidFill>
                <a:latin typeface="楷体" panose="02010609060101010101" charset="-122"/>
                <a:ea typeface="楷体" panose="02010609060101010101" charset="-122"/>
                <a:cs typeface="楷体" panose="02010609060101010101" charset="-122"/>
              </a:rPr>
              <a:t>。</a:t>
            </a:r>
            <a:endParaRPr lang="zh-CN" altLang="zh-CN" sz="1050" kern="100">
              <a:solidFill>
                <a:prstClr val="black"/>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7785" y="549267"/>
            <a:ext cx="11516625" cy="5811520"/>
          </a:xfrm>
          <a:prstGeom prst="rect">
            <a:avLst/>
          </a:prstGeom>
          <a:noFill/>
        </p:spPr>
        <p:txBody>
          <a:bodyPr wrap="square" rtlCol="0">
            <a:spAutoFit/>
          </a:bodyPr>
          <a:lstStyle/>
          <a:p>
            <a:pPr algn="just">
              <a:lnSpc>
                <a:spcPct val="130000"/>
              </a:lnSpc>
              <a:spcAft>
                <a:spcPct val="0"/>
              </a:spcAft>
            </a:pPr>
            <a:r>
              <a:rPr lang="en-US" altLang="zh-CN" sz="2600" kern="100">
                <a:latin typeface="楷体" panose="02010609060101010101" charset="-122"/>
                <a:ea typeface="楷体" panose="02010609060101010101" charset="-122"/>
                <a:cs typeface="楷体" panose="02010609060101010101" charset="-122"/>
              </a:rPr>
              <a:t>(4)</a:t>
            </a:r>
            <a:r>
              <a:rPr lang="zh-CN" altLang="zh-CN" sz="2600" kern="100">
                <a:latin typeface="楷体" panose="02010609060101010101" charset="-122"/>
                <a:ea typeface="楷体" panose="02010609060101010101" charset="-122"/>
                <a:cs typeface="楷体" panose="02010609060101010101" charset="-122"/>
              </a:rPr>
              <a:t>瞬间铸就永恒。三岁女孩宋欣宜在汶川地震中与死神抗争了逾</a:t>
            </a:r>
            <a:r>
              <a:rPr lang="en-US" altLang="zh-CN" sz="2600" kern="100">
                <a:latin typeface="楷体" panose="02010609060101010101" charset="-122"/>
                <a:ea typeface="楷体" panose="02010609060101010101" charset="-122"/>
                <a:cs typeface="楷体" panose="02010609060101010101" charset="-122"/>
              </a:rPr>
              <a:t>40</a:t>
            </a:r>
            <a:r>
              <a:rPr lang="zh-CN" altLang="zh-CN" sz="2600" kern="100">
                <a:latin typeface="楷体" panose="02010609060101010101" charset="-122"/>
                <a:ea typeface="楷体" panose="02010609060101010101" charset="-122"/>
                <a:cs typeface="楷体" panose="02010609060101010101" charset="-122"/>
              </a:rPr>
              <a:t>个小时后从废墟中被解救出来，人们惊奇于她生命力的顽强。随着挖掘的深入，女孩奇迹生还的谜底被揭开：已经故去的年轻父母脸对脸、胳膊搭着胳膊，用自己的身体搭成一个拱形，在地震发生的一瞬间双双挡住倒塌下来的沉重墙体，用血肉之躯为自己的孩子构筑了一道</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生命的围墙”。为什么这个感人的情节在当时只是一瞬，而它却永远留在我们记忆深处？是因为这短暂的一瞬震撼着我们每个人的心灵，亲情在这一瞬间体现得如此动人心魄！求生是人的本能，而在这生死一瞬间，伟大的亲情却超越了本能。正是亲情的伟大力量使得原本转瞬即逝的刹那保存到永远。世界上所有的父亲和母亲都是爱的天使，他们用无数爱的瞬间铸就了一个个不朽的永恒。</a:t>
            </a:r>
            <a:endParaRPr lang="zh-CN" altLang="zh-CN" sz="1050" kern="100">
              <a:latin typeface="楷体" panose="02010609060101010101" charset="-122"/>
              <a:ea typeface="楷体" panose="02010609060101010101" charset="-122"/>
              <a:cs typeface="楷体" panose="02010609060101010101" charset="-122"/>
            </a:endParaRPr>
          </a:p>
          <a:p>
            <a:pPr algn="just">
              <a:lnSpc>
                <a:spcPct val="130000"/>
              </a:lnSpc>
              <a:spcAft>
                <a:spcPct val="0"/>
              </a:spcAft>
            </a:pPr>
            <a:r>
              <a:rPr lang="zh-CN" altLang="zh-CN" sz="2600" kern="100">
                <a:latin typeface="Times New Roman" panose="02020603050405020304"/>
                <a:ea typeface="微软雅黑" panose="020b0503020204020204" pitchFamily="34" charset="-122"/>
                <a:cs typeface="Times New Roman" panose="02020603050405020304"/>
              </a:rPr>
              <a:t>       属于</a:t>
            </a:r>
            <a:r>
              <a:rPr lang="en-US" altLang="zh-CN" sz="2600" kern="100" smtClean="0">
                <a:latin typeface="Times New Roman" panose="02020603050405020304"/>
                <a:ea typeface="微软雅黑" panose="020b0503020204020204" pitchFamily="34" charset="-122"/>
                <a:cs typeface="Courier New" panose="02070309020205020404"/>
              </a:rPr>
              <a:t>(</a:t>
            </a:r>
            <a:r>
              <a:rPr lang="en-US" altLang="zh-CN" sz="2600" kern="100" smtClean="0">
                <a:latin typeface="Times New Roman" panose="02020603050405020304"/>
                <a:ea typeface="微软雅黑" panose="020b0503020204020204" pitchFamily="34" charset="-122"/>
                <a:cs typeface="Courier New" panose="02070309020205020404"/>
                <a:sym typeface="Times New Roman" panose="02020603050405020304"/>
              </a:rPr>
              <a:t>______</a:t>
            </a:r>
            <a:r>
              <a:rPr lang="en-US" altLang="zh-CN" sz="2600" kern="100" smtClean="0">
                <a:latin typeface="Times New Roman" panose="02020603050405020304"/>
                <a:ea typeface="微软雅黑" panose="020b0503020204020204" pitchFamily="34" charset="-122"/>
                <a:cs typeface="Courier New" panose="02070309020205020404"/>
              </a:rPr>
              <a:t>)</a:t>
            </a:r>
            <a:r>
              <a:rPr lang="zh-CN" altLang="zh-CN" sz="2600" kern="100">
                <a:latin typeface="Times New Roman" panose="02020603050405020304"/>
                <a:ea typeface="微软雅黑" panose="020b0503020204020204" pitchFamily="34" charset="-122"/>
                <a:cs typeface="Times New Roman" panose="02020603050405020304"/>
              </a:rPr>
              <a:t>推理</a:t>
            </a:r>
            <a:endParaRPr lang="zh-CN" altLang="zh-CN" sz="1050" kern="100">
              <a:effectLst/>
              <a:latin typeface="宋体" panose="02010600030101010101" pitchFamily="2" charset="-122"/>
              <a:cs typeface="Courier New" panose="02070309020205020404"/>
            </a:endParaRPr>
          </a:p>
        </p:txBody>
      </p:sp>
      <p:sp>
        <p:nvSpPr>
          <p:cNvPr id="2" name="矩形 1" title=""/>
          <p:cNvSpPr/>
          <p:nvPr/>
        </p:nvSpPr>
        <p:spPr>
          <a:xfrm>
            <a:off x="1906914" y="5728977"/>
            <a:ext cx="851515" cy="492443"/>
          </a:xfrm>
          <a:prstGeom prst="rect">
            <a:avLst/>
          </a:prstGeom>
        </p:spPr>
        <p:txBody>
          <a:bodyPr wrap="none">
            <a:spAutoFit/>
          </a:bodyPr>
          <a:lstStyle/>
          <a:p>
            <a:r>
              <a:rPr lang="zh-CN" altLang="zh-CN" sz="2600" kern="100">
                <a:solidFill>
                  <a:srgbClr val="C00000"/>
                </a:solidFill>
                <a:latin typeface="Times New Roman" panose="02020603050405020304"/>
                <a:ea typeface="微软雅黑" panose="020b0503020204020204" pitchFamily="34" charset="-122"/>
                <a:cs typeface="Times New Roman" panose="02020603050405020304"/>
                <a:sym typeface="Times New Roman" panose="02020603050405020304"/>
              </a:rPr>
              <a:t>因果</a:t>
            </a:r>
            <a:endParaRPr lang="zh-CN" altLang="en-US" sz="2600">
              <a:solidFill>
                <a:srgbClr val="C00000"/>
              </a:solidFill>
              <a:latin typeface="Times New Roman" panose="02020603050405020304"/>
              <a:ea typeface="微软雅黑" panose="020b0503020204020204" pitchFamily="34" charset="-122"/>
              <a:sym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标题 2" title=""/>
          <p:cNvSpPr>
            <a:spLocks noGrp="1"/>
          </p:cNvSpPr>
          <p:nvPr>
            <p:ph type="title"/>
          </p:nvPr>
        </p:nvSpPr>
        <p:spPr>
          <a:xfrm>
            <a:off x="611575" y="3076010"/>
            <a:ext cx="10969200" cy="705600"/>
          </a:xfrm>
        </p:spPr>
        <p:txBody>
          <a:bodyPr>
            <a:noAutofit/>
          </a:bodyPr>
          <a:lstStyle/>
          <a:p>
            <a:pPr algn="ctr"/>
            <a:r>
              <a:rPr lang="en-US" altLang="zh-CN" sz="4800">
                <a:solidFill>
                  <a:srgbClr val="0000FF"/>
                </a:solidFill>
              </a:rPr>
              <a:t>Thanks!</a:t>
            </a:r>
            <a:endParaRPr lang="en-US" altLang="zh-CN" sz="4800">
              <a:solidFill>
                <a:srgbClr val="0000FF"/>
              </a:solidFill>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334610" y="889627"/>
            <a:ext cx="11516625" cy="4892675"/>
          </a:xfrm>
          <a:prstGeom prst="rect">
            <a:avLst/>
          </a:prstGeom>
          <a:noFill/>
        </p:spPr>
        <p:txBody>
          <a:bodyPr wrap="square" rtlCol="0">
            <a:spAutoFit/>
          </a:bodyPr>
          <a:lstStyle/>
          <a:p>
            <a:pPr indent="662940" algn="just">
              <a:lnSpc>
                <a:spcPct val="150000"/>
              </a:lnSpc>
              <a:spcAft>
                <a:spcPct val="0"/>
              </a:spcAft>
            </a:pPr>
            <a:r>
              <a:rPr lang="zh-CN" altLang="zh-CN" sz="2600" b="1" kern="100">
                <a:latin typeface="微软雅黑" panose="020b0503020204020204" pitchFamily="34" charset="-122"/>
                <a:ea typeface="微软雅黑" panose="020b0503020204020204" pitchFamily="34" charset="-122"/>
                <a:cs typeface="Times New Roman" panose="02020603050405020304"/>
              </a:rPr>
              <a:t>（二）基本特征</a:t>
            </a:r>
            <a:endParaRPr lang="zh-CN" altLang="zh-CN" sz="1050" b="1" kern="100">
              <a:latin typeface="微软雅黑" panose="020b0503020204020204" pitchFamily="34" charset="-122"/>
              <a:ea typeface="微软雅黑" panose="020b0503020204020204" pitchFamily="34" charset="-122"/>
              <a:cs typeface="Courier New" panose="02070309020205020404"/>
            </a:endParaRPr>
          </a:p>
          <a:p>
            <a:pPr indent="660400" algn="just">
              <a:lnSpc>
                <a:spcPct val="150000"/>
              </a:lnSpc>
              <a:spcAft>
                <a:spcPct val="0"/>
              </a:spcAft>
            </a:pPr>
            <a:r>
              <a:rPr lang="zh-CN" altLang="zh-CN" sz="2600" kern="100">
                <a:latin typeface="Times New Roman" panose="02020603050405020304"/>
                <a:ea typeface="微软雅黑" panose="020b0503020204020204" pitchFamily="34" charset="-122"/>
                <a:cs typeface="Times New Roman" panose="02020603050405020304"/>
              </a:rPr>
              <a:t>概念具有两个基本特征，即概念的内涵和外延。</a:t>
            </a:r>
            <a:endParaRPr lang="zh-CN" altLang="zh-CN" sz="1050" kern="100">
              <a:latin typeface="宋体" panose="02010600030101010101" pitchFamily="2" charset="-122"/>
              <a:cs typeface="Courier New" panose="02070309020205020404"/>
            </a:endParaRPr>
          </a:p>
          <a:p>
            <a:pPr indent="660400" algn="just">
              <a:lnSpc>
                <a:spcPct val="150000"/>
              </a:lnSpc>
              <a:spcAft>
                <a:spcPct val="0"/>
              </a:spcAft>
            </a:pPr>
            <a:r>
              <a:rPr lang="en-US" altLang="zh-CN" sz="2600" kern="100">
                <a:latin typeface="楷体" panose="02010609060101010101" charset="-122"/>
                <a:ea typeface="楷体" panose="02010609060101010101" charset="-122"/>
                <a:cs typeface="楷体" panose="02010609060101010101" charset="-122"/>
              </a:rPr>
              <a:t>1.</a:t>
            </a:r>
            <a:r>
              <a:rPr lang="zh-CN" altLang="zh-CN" sz="2600" kern="100">
                <a:latin typeface="楷体" panose="02010609060101010101" charset="-122"/>
                <a:ea typeface="楷体" panose="02010609060101010101" charset="-122"/>
                <a:cs typeface="楷体" panose="02010609060101010101" charset="-122"/>
              </a:rPr>
              <a:t>概念的内涵就是指这个概念的含义。内涵是概念所反映对象的特有属性，主要是本质属性。例如：“商品是用来交换的劳动产品。”其中，“用来交换的劳动产品”就是概念“商品”的内涵。</a:t>
            </a:r>
            <a:endParaRPr lang="zh-CN" altLang="zh-CN" sz="1050" kern="100">
              <a:latin typeface="楷体" panose="02010609060101010101" charset="-122"/>
              <a:ea typeface="楷体" panose="02010609060101010101" charset="-122"/>
              <a:cs typeface="楷体" panose="02010609060101010101" charset="-122"/>
            </a:endParaRPr>
          </a:p>
          <a:p>
            <a:pPr indent="660400" algn="just">
              <a:lnSpc>
                <a:spcPct val="150000"/>
              </a:lnSpc>
              <a:spcAft>
                <a:spcPct val="0"/>
              </a:spcAft>
            </a:pPr>
            <a:r>
              <a:rPr lang="en-US" altLang="zh-CN" sz="2600" kern="100">
                <a:latin typeface="楷体" panose="02010609060101010101" charset="-122"/>
                <a:ea typeface="楷体" panose="02010609060101010101" charset="-122"/>
                <a:cs typeface="楷体" panose="02010609060101010101" charset="-122"/>
              </a:rPr>
              <a:t>2.</a:t>
            </a:r>
            <a:r>
              <a:rPr lang="zh-CN" altLang="zh-CN" sz="2600" kern="100">
                <a:latin typeface="楷体" panose="02010609060101010101" charset="-122"/>
                <a:ea typeface="楷体" panose="02010609060101010101" charset="-122"/>
                <a:cs typeface="楷体" panose="02010609060101010101" charset="-122"/>
              </a:rPr>
              <a:t>概念的外延就是指这个概念所反映的事物或对象的范围，即具有概念所反映的属性的事物或对象。例如：</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森林包括防护林、用材林、经济林、薪炭林、特殊用途林。</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这就是从外延角度说明</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森林</a:t>
            </a:r>
            <a:r>
              <a:rPr lang="en-US" altLang="zh-CN" sz="2600" kern="100">
                <a:latin typeface="楷体" panose="02010609060101010101" charset="-122"/>
                <a:ea typeface="楷体" panose="02010609060101010101" charset="-122"/>
                <a:cs typeface="楷体" panose="02010609060101010101" charset="-122"/>
              </a:rPr>
              <a:t>”</a:t>
            </a:r>
            <a:r>
              <a:rPr lang="zh-CN" altLang="zh-CN" sz="2600" kern="100">
                <a:latin typeface="楷体" panose="02010609060101010101" charset="-122"/>
                <a:ea typeface="楷体" panose="02010609060101010101" charset="-122"/>
                <a:cs typeface="楷体" panose="02010609060101010101" charset="-122"/>
              </a:rPr>
              <a:t>的概念。</a:t>
            </a:r>
            <a:endParaRPr lang="zh-CN" altLang="zh-CN" sz="105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2" title=""/>
          <p:cNvSpPr txBox="1"/>
          <p:nvPr/>
        </p:nvSpPr>
        <p:spPr>
          <a:xfrm>
            <a:off x="483200" y="532122"/>
            <a:ext cx="11516625" cy="1891665"/>
          </a:xfrm>
          <a:prstGeom prst="rect">
            <a:avLst/>
          </a:prstGeom>
          <a:noFill/>
        </p:spPr>
        <p:txBody>
          <a:bodyPr wrap="square" rtlCol="0">
            <a:spAutoFit/>
          </a:bodyPr>
          <a:lstStyle/>
          <a:p>
            <a:pPr indent="662940" algn="just">
              <a:lnSpc>
                <a:spcPct val="150000"/>
              </a:lnSpc>
              <a:spcAft>
                <a:spcPct val="0"/>
              </a:spcAft>
            </a:pPr>
            <a:r>
              <a:rPr lang="zh-CN" altLang="zh-CN" sz="2600" b="1" kern="100">
                <a:latin typeface="微软雅黑" panose="020b0503020204020204" pitchFamily="34" charset="-122"/>
                <a:ea typeface="微软雅黑" panose="020b0503020204020204" pitchFamily="34" charset="-122"/>
                <a:cs typeface="Times New Roman" panose="02020603050405020304"/>
              </a:rPr>
              <a:t>（三）概念间的关系</a:t>
            </a:r>
            <a:endParaRPr lang="zh-CN" altLang="zh-CN" sz="1050" kern="100">
              <a:latin typeface="宋体" panose="02010600030101010101" pitchFamily="2" charset="-122"/>
              <a:cs typeface="Courier New" panose="02070309020205020404"/>
            </a:endParaRPr>
          </a:p>
          <a:p>
            <a:pPr indent="660400" algn="just">
              <a:lnSpc>
                <a:spcPct val="150000"/>
              </a:lnSpc>
              <a:spcAft>
                <a:spcPct val="0"/>
              </a:spcAft>
            </a:pPr>
            <a:r>
              <a:rPr lang="zh-CN" altLang="zh-CN" sz="2600" kern="100">
                <a:latin typeface="Times New Roman" panose="02020603050405020304"/>
                <a:ea typeface="微软雅黑" panose="020b0503020204020204" pitchFamily="34" charset="-122"/>
                <a:cs typeface="Times New Roman" panose="02020603050405020304"/>
              </a:rPr>
              <a:t>概念与概念之间的关系，主要有全同关系、并列关系、包含关系、交叉关系、矛盾关系、反对关系。</a:t>
            </a:r>
            <a:endParaRPr lang="zh-CN" altLang="zh-CN" sz="1050" kern="100">
              <a:effectLst/>
              <a:latin typeface="宋体" panose="02010600030101010101" pitchFamily="2" charset="-122"/>
              <a:cs typeface="Courier New" panose="02070309020205020404"/>
            </a:endParaRPr>
          </a:p>
        </p:txBody>
      </p:sp>
      <p:graphicFrame>
        <p:nvGraphicFramePr>
          <p:cNvPr id="2" name="表格 1" title=""/>
          <p:cNvGraphicFramePr>
            <a:graphicFrameLocks noGrp="1"/>
          </p:cNvGraphicFramePr>
          <p:nvPr/>
        </p:nvGraphicFramePr>
        <p:xfrm>
          <a:off x="609600" y="2657316"/>
          <a:ext cx="10972800" cy="3572041"/>
        </p:xfrm>
        <a:graphic>
          <a:graphicData uri="http://schemas.openxmlformats.org/drawingml/2006/table">
            <a:tbl>
              <a:tblPr/>
              <a:tblGrid>
                <a:gridCol w="1222370"/>
                <a:gridCol w="7582205"/>
                <a:gridCol w="2168225"/>
              </a:tblGrid>
              <a:tr h="1188720">
                <a:tc>
                  <a:txBody>
                    <a:bodyPr vert="horz" wrap="square"/>
                    <a:lstStyle/>
                    <a:p>
                      <a:pPr algn="ctr">
                        <a:lnSpc>
                          <a:spcPct val="150000"/>
                        </a:lnSpc>
                        <a:spcAft>
                          <a:spcPct val="0"/>
                        </a:spcAft>
                      </a:pPr>
                      <a:r>
                        <a:rPr lang="zh-CN" sz="2600" b="1" kern="100">
                          <a:effectLst/>
                          <a:latin typeface="Times New Roman" panose="02020603050405020304"/>
                          <a:ea typeface="黑体" panose="02010609060101010101" charset="-122"/>
                          <a:cs typeface="Times New Roman" panose="02020603050405020304"/>
                        </a:rPr>
                        <a:t>概念</a:t>
                      </a:r>
                      <a:endParaRPr lang="zh-CN" sz="1050" kern="100">
                        <a:effectLst/>
                        <a:latin typeface="宋体" panose="02010600030101010101" pitchFamily="2" charset="-122"/>
                        <a:cs typeface="Courier New" panose="02070309020205020404"/>
                      </a:endParaRPr>
                    </a:p>
                    <a:p>
                      <a:pPr algn="ctr">
                        <a:lnSpc>
                          <a:spcPct val="150000"/>
                        </a:lnSpc>
                        <a:spcAft>
                          <a:spcPct val="0"/>
                        </a:spcAft>
                      </a:pPr>
                      <a:r>
                        <a:rPr lang="zh-CN" sz="2600" b="1" kern="100">
                          <a:effectLst/>
                          <a:latin typeface="Times New Roman" panose="02020603050405020304"/>
                          <a:ea typeface="黑体" panose="02010609060101010101" charset="-122"/>
                          <a:cs typeface="Times New Roman" panose="02020603050405020304"/>
                        </a:rPr>
                        <a:t>关系</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600" b="1" kern="100">
                          <a:effectLst/>
                          <a:latin typeface="Times New Roman" panose="02020603050405020304"/>
                          <a:ea typeface="黑体" panose="02010609060101010101" charset="-122"/>
                          <a:cs typeface="Times New Roman" panose="02020603050405020304"/>
                        </a:rPr>
                        <a:t>关系特点</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600" b="1" kern="100">
                          <a:effectLst/>
                          <a:latin typeface="Times New Roman" panose="02020603050405020304"/>
                          <a:ea typeface="黑体" panose="02010609060101010101" charset="-122"/>
                          <a:cs typeface="Times New Roman" panose="02020603050405020304"/>
                        </a:rPr>
                        <a:t>简明图示</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3321">
                <a:tc>
                  <a:txBody>
                    <a:bodyPr vert="horz" wrap="square"/>
                    <a:lstStyle/>
                    <a:p>
                      <a:pPr algn="ctr">
                        <a:lnSpc>
                          <a:spcPct val="150000"/>
                        </a:lnSpc>
                        <a:spcAft>
                          <a:spcPct val="0"/>
                        </a:spcAft>
                      </a:pPr>
                      <a:r>
                        <a:rPr lang="zh-CN" sz="2600" kern="100">
                          <a:solidFill>
                            <a:srgbClr val="0000FF"/>
                          </a:solidFill>
                          <a:effectLst/>
                          <a:latin typeface="楷体" panose="02010609060101010101" charset="-122"/>
                          <a:ea typeface="楷体" panose="02010609060101010101" charset="-122"/>
                          <a:cs typeface="Times New Roman" panose="02020603050405020304"/>
                        </a:rPr>
                        <a:t>全同</a:t>
                      </a:r>
                      <a:endParaRPr lang="zh-CN" sz="1050" kern="100">
                        <a:solidFill>
                          <a:srgbClr val="0000FF"/>
                        </a:solidFill>
                        <a:effectLst/>
                        <a:latin typeface="楷体" panose="02010609060101010101" charset="-122"/>
                        <a:ea typeface="楷体" panose="02010609060101010101" charset="-122"/>
                        <a:cs typeface="Courier New" panose="02070309020205020404"/>
                      </a:endParaRPr>
                    </a:p>
                    <a:p>
                      <a:pPr algn="ctr">
                        <a:lnSpc>
                          <a:spcPct val="150000"/>
                        </a:lnSpc>
                        <a:spcAft>
                          <a:spcPct val="0"/>
                        </a:spcAft>
                      </a:pPr>
                      <a:r>
                        <a:rPr lang="zh-CN" sz="2600" kern="100">
                          <a:solidFill>
                            <a:srgbClr val="0000FF"/>
                          </a:solidFill>
                          <a:effectLst/>
                          <a:latin typeface="楷体" panose="02010609060101010101" charset="-122"/>
                          <a:ea typeface="楷体" panose="02010609060101010101" charset="-122"/>
                          <a:cs typeface="Times New Roman" panose="02020603050405020304"/>
                        </a:rPr>
                        <a:t>关系</a:t>
                      </a:r>
                      <a:endParaRPr lang="zh-CN" sz="2600" kern="100">
                        <a:solidFill>
                          <a:srgbClr val="0000FF"/>
                        </a:solidFill>
                        <a:effectLst/>
                        <a:latin typeface="楷体" panose="02010609060101010101" charset="-122"/>
                        <a:ea typeface="楷体" panose="02010609060101010101"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en-US" altLang="zh-CN" sz="2600" kern="100">
                          <a:effectLst/>
                          <a:latin typeface="楷体" panose="02010609060101010101" charset="-122"/>
                          <a:ea typeface="楷体" panose="02010609060101010101" charset="-122"/>
                          <a:cs typeface="楷体" panose="02010609060101010101" charset="-122"/>
                        </a:rPr>
                        <a:t>    </a:t>
                      </a:r>
                      <a:r>
                        <a:rPr lang="zh-CN" sz="2600" kern="100">
                          <a:effectLst/>
                          <a:latin typeface="楷体" panose="02010609060101010101" charset="-122"/>
                          <a:ea typeface="楷体" panose="02010609060101010101" charset="-122"/>
                          <a:cs typeface="楷体" panose="02010609060101010101" charset="-122"/>
                        </a:rPr>
                        <a:t>全同关系，两个概念的外延完全重合，反映的是同一事物，但内涵却不完全相同。比如</a:t>
                      </a:r>
                      <a:r>
                        <a:rPr lang="en-US" sz="2600" kern="100">
                          <a:effectLst/>
                          <a:latin typeface="楷体" panose="02010609060101010101" charset="-122"/>
                          <a:ea typeface="楷体" panose="02010609060101010101" charset="-122"/>
                          <a:cs typeface="楷体" panose="02010609060101010101" charset="-122"/>
                        </a:rPr>
                        <a:t>“</a:t>
                      </a:r>
                      <a:r>
                        <a:rPr lang="zh-CN" sz="2600" kern="100">
                          <a:effectLst/>
                          <a:latin typeface="楷体" panose="02010609060101010101" charset="-122"/>
                          <a:ea typeface="楷体" panose="02010609060101010101" charset="-122"/>
                          <a:cs typeface="楷体" panose="02010609060101010101" charset="-122"/>
                        </a:rPr>
                        <a:t>中国的首都</a:t>
                      </a:r>
                      <a:r>
                        <a:rPr lang="en-US" sz="2600" kern="100">
                          <a:effectLst/>
                          <a:latin typeface="楷体" panose="02010609060101010101" charset="-122"/>
                          <a:ea typeface="楷体" panose="02010609060101010101" charset="-122"/>
                          <a:cs typeface="楷体" panose="02010609060101010101" charset="-122"/>
                        </a:rPr>
                        <a:t>”</a:t>
                      </a:r>
                      <a:r>
                        <a:rPr lang="zh-CN" sz="2600" kern="100">
                          <a:effectLst/>
                          <a:latin typeface="楷体" panose="02010609060101010101" charset="-122"/>
                          <a:ea typeface="楷体" panose="02010609060101010101" charset="-122"/>
                          <a:cs typeface="楷体" panose="02010609060101010101" charset="-122"/>
                        </a:rPr>
                        <a:t>和</a:t>
                      </a:r>
                      <a:r>
                        <a:rPr lang="en-US" sz="2600" kern="100">
                          <a:effectLst/>
                          <a:latin typeface="楷体" panose="02010609060101010101" charset="-122"/>
                          <a:ea typeface="楷体" panose="02010609060101010101" charset="-122"/>
                          <a:cs typeface="楷体" panose="02010609060101010101" charset="-122"/>
                        </a:rPr>
                        <a:t>“</a:t>
                      </a:r>
                      <a:r>
                        <a:rPr lang="zh-CN" sz="2600" kern="100">
                          <a:effectLst/>
                          <a:latin typeface="楷体" panose="02010609060101010101" charset="-122"/>
                          <a:ea typeface="楷体" panose="02010609060101010101" charset="-122"/>
                          <a:cs typeface="楷体" panose="02010609060101010101" charset="-122"/>
                        </a:rPr>
                        <a:t>北京</a:t>
                      </a:r>
                      <a:r>
                        <a:rPr lang="en-US" sz="2600" kern="100">
                          <a:effectLst/>
                          <a:latin typeface="楷体" panose="02010609060101010101" charset="-122"/>
                          <a:ea typeface="楷体" panose="02010609060101010101" charset="-122"/>
                          <a:cs typeface="楷体" panose="02010609060101010101" charset="-122"/>
                        </a:rPr>
                        <a:t>”</a:t>
                      </a:r>
                      <a:r>
                        <a:rPr lang="zh-CN" sz="2600" kern="100">
                          <a:effectLst/>
                          <a:latin typeface="楷体" panose="02010609060101010101" charset="-122"/>
                          <a:ea typeface="楷体" panose="02010609060101010101" charset="-122"/>
                          <a:cs typeface="楷体" panose="02010609060101010101" charset="-122"/>
                        </a:rPr>
                        <a:t>这两个概念就是全同关系</a:t>
                      </a:r>
                      <a:endParaRPr lang="zh-CN" sz="1050" kern="100">
                        <a:effectLst/>
                        <a:latin typeface="楷体" panose="02010609060101010101" charset="-122"/>
                        <a:ea typeface="楷体" panose="02010609060101010101" charset="-122"/>
                        <a:cs typeface="楷体" panose="02010609060101010101"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endParaRPr lang="en-US" sz="2600" kern="100">
                        <a:effectLst/>
                        <a:latin typeface="Times New Roman" panose="02020603050405020304"/>
                        <a:ea typeface="微软雅黑" panose="020b0503020204020204" pitchFamily="34"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145" name="Picture 1" title=""/>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9645660" y="4052620"/>
            <a:ext cx="1611265" cy="1545499"/>
          </a:xfrm>
          <a:prstGeom prst="rect">
            <a:avLst/>
          </a:prstGeom>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aphicFrame>
        <p:nvGraphicFramePr>
          <p:cNvPr id="2" name="表格 1" title=""/>
          <p:cNvGraphicFramePr>
            <a:graphicFrameLocks noGrp="1"/>
          </p:cNvGraphicFramePr>
          <p:nvPr/>
        </p:nvGraphicFramePr>
        <p:xfrm>
          <a:off x="515286" y="754690"/>
          <a:ext cx="11161428" cy="5194988"/>
        </p:xfrm>
        <a:graphic>
          <a:graphicData uri="http://schemas.openxmlformats.org/drawingml/2006/table">
            <a:tbl>
              <a:tblPr/>
              <a:tblGrid>
                <a:gridCol w="1243384"/>
                <a:gridCol w="7712546"/>
                <a:gridCol w="2205498"/>
              </a:tblGrid>
              <a:tr h="1682750">
                <a:tc>
                  <a:txBody>
                    <a:bodyPr vert="horz" wrap="square"/>
                    <a:lstStyle/>
                    <a:p>
                      <a:pPr algn="ctr">
                        <a:lnSpc>
                          <a:spcPct val="150000"/>
                        </a:lnSpc>
                        <a:spcAft>
                          <a:spcPct val="0"/>
                        </a:spcAft>
                      </a:pPr>
                      <a:r>
                        <a:rPr lang="zh-CN" sz="2400" kern="100">
                          <a:solidFill>
                            <a:srgbClr val="0000FF"/>
                          </a:solidFill>
                          <a:effectLst/>
                          <a:latin typeface="楷体" panose="02010609060101010101" charset="-122"/>
                          <a:ea typeface="楷体" panose="02010609060101010101" charset="-122"/>
                          <a:cs typeface="Times New Roman" panose="02020603050405020304"/>
                        </a:rPr>
                        <a:t>并列</a:t>
                      </a:r>
                      <a:endParaRPr lang="zh-CN" sz="2400" kern="100">
                        <a:solidFill>
                          <a:srgbClr val="0000FF"/>
                        </a:solidFill>
                        <a:effectLst/>
                        <a:latin typeface="楷体" panose="02010609060101010101" charset="-122"/>
                        <a:ea typeface="楷体" panose="02010609060101010101" charset="-122"/>
                        <a:cs typeface="Courier New" panose="02070309020205020404"/>
                      </a:endParaRPr>
                    </a:p>
                    <a:p>
                      <a:pPr algn="ctr">
                        <a:lnSpc>
                          <a:spcPct val="150000"/>
                        </a:lnSpc>
                        <a:spcAft>
                          <a:spcPct val="0"/>
                        </a:spcAft>
                      </a:pPr>
                      <a:r>
                        <a:rPr lang="zh-CN" sz="2400" kern="100">
                          <a:solidFill>
                            <a:srgbClr val="0000FF"/>
                          </a:solidFill>
                          <a:effectLst/>
                          <a:latin typeface="楷体" panose="02010609060101010101" charset="-122"/>
                          <a:ea typeface="楷体" panose="02010609060101010101" charset="-122"/>
                          <a:cs typeface="Times New Roman" panose="02020603050405020304"/>
                        </a:rPr>
                        <a:t>关系</a:t>
                      </a:r>
                      <a:endParaRPr lang="zh-CN" sz="2400" kern="100">
                        <a:solidFill>
                          <a:srgbClr val="0000FF"/>
                        </a:solidFill>
                        <a:effectLst/>
                        <a:latin typeface="楷体" panose="02010609060101010101" charset="-122"/>
                        <a:ea typeface="楷体" panose="02010609060101010101" charset="-122"/>
                        <a:cs typeface="Times New Roman" panose="02020603050405020304"/>
                      </a:endParaRPr>
                    </a:p>
                  </a:txBody>
                  <a:tcPr marL="52223" marR="522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en-US" altLang="zh-CN" sz="2400" kern="100">
                          <a:effectLst/>
                          <a:latin typeface="楷体" panose="02010609060101010101" charset="-122"/>
                          <a:ea typeface="楷体" panose="02010609060101010101" charset="-122"/>
                          <a:cs typeface="楷体" panose="02010609060101010101" charset="-122"/>
                        </a:rPr>
                        <a:t>    </a:t>
                      </a:r>
                      <a:r>
                        <a:rPr lang="zh-CN" sz="2400" kern="100">
                          <a:effectLst/>
                          <a:latin typeface="楷体" panose="02010609060101010101" charset="-122"/>
                          <a:ea typeface="楷体" panose="02010609060101010101" charset="-122"/>
                          <a:cs typeface="楷体" panose="02010609060101010101" charset="-122"/>
                        </a:rPr>
                        <a:t>并列关系，两个概念的外延完全不重合，具有共同的属概念。</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矛盾关系</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反对关系</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的概念也属于特殊的并列关系。如</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诗歌</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和</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小说</a:t>
                      </a:r>
                      <a:r>
                        <a:rPr lang="en-US" sz="2400" kern="100">
                          <a:effectLst/>
                          <a:latin typeface="楷体" panose="02010609060101010101" charset="-122"/>
                          <a:ea typeface="楷体" panose="02010609060101010101" charset="-122"/>
                          <a:cs typeface="楷体" panose="02010609060101010101" charset="-122"/>
                        </a:rPr>
                        <a:t>”</a:t>
                      </a:r>
                      <a:endParaRPr lang="zh-CN" sz="2400" kern="100">
                        <a:effectLst/>
                        <a:latin typeface="楷体" panose="02010609060101010101" charset="-122"/>
                        <a:ea typeface="楷体" panose="02010609060101010101" charset="-122"/>
                        <a:cs typeface="楷体" panose="02010609060101010101" charset="-122"/>
                      </a:endParaRPr>
                    </a:p>
                  </a:txBody>
                  <a:tcPr marL="52223" marR="522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endParaRPr lang="en-US" sz="2400" kern="100">
                        <a:effectLst/>
                        <a:latin typeface="Times New Roman" panose="02020603050405020304"/>
                        <a:ea typeface="微软雅黑" panose="020b0503020204020204" pitchFamily="34" charset="-122"/>
                        <a:cs typeface="Courier New" panose="02070309020205020404"/>
                      </a:endParaRPr>
                    </a:p>
                  </a:txBody>
                  <a:tcPr marL="52223" marR="522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4611">
                <a:tc>
                  <a:txBody>
                    <a:bodyPr vert="horz" wrap="square"/>
                    <a:lstStyle/>
                    <a:p>
                      <a:pPr algn="ctr">
                        <a:lnSpc>
                          <a:spcPct val="150000"/>
                        </a:lnSpc>
                        <a:spcAft>
                          <a:spcPct val="0"/>
                        </a:spcAft>
                      </a:pPr>
                      <a:r>
                        <a:rPr lang="zh-CN" sz="2400" kern="100">
                          <a:solidFill>
                            <a:srgbClr val="0000FF"/>
                          </a:solidFill>
                          <a:effectLst/>
                          <a:latin typeface="楷体" panose="02010609060101010101" charset="-122"/>
                          <a:ea typeface="楷体" panose="02010609060101010101" charset="-122"/>
                          <a:cs typeface="Times New Roman" panose="02020603050405020304"/>
                        </a:rPr>
                        <a:t>包含</a:t>
                      </a:r>
                      <a:endParaRPr lang="zh-CN" sz="2400" kern="100">
                        <a:solidFill>
                          <a:srgbClr val="0000FF"/>
                        </a:solidFill>
                        <a:effectLst/>
                        <a:latin typeface="楷体" panose="02010609060101010101" charset="-122"/>
                        <a:ea typeface="楷体" panose="02010609060101010101" charset="-122"/>
                        <a:cs typeface="Courier New" panose="02070309020205020404"/>
                      </a:endParaRPr>
                    </a:p>
                    <a:p>
                      <a:pPr algn="ctr">
                        <a:lnSpc>
                          <a:spcPct val="150000"/>
                        </a:lnSpc>
                        <a:spcAft>
                          <a:spcPct val="0"/>
                        </a:spcAft>
                      </a:pPr>
                      <a:r>
                        <a:rPr lang="zh-CN" sz="2400" kern="100">
                          <a:solidFill>
                            <a:srgbClr val="0000FF"/>
                          </a:solidFill>
                          <a:effectLst/>
                          <a:latin typeface="楷体" panose="02010609060101010101" charset="-122"/>
                          <a:ea typeface="楷体" panose="02010609060101010101" charset="-122"/>
                          <a:cs typeface="Times New Roman" panose="02020603050405020304"/>
                        </a:rPr>
                        <a:t>关系</a:t>
                      </a:r>
                      <a:endParaRPr lang="zh-CN" sz="2400" kern="100">
                        <a:solidFill>
                          <a:srgbClr val="0000FF"/>
                        </a:solidFill>
                        <a:effectLst/>
                        <a:latin typeface="楷体" panose="02010609060101010101" charset="-122"/>
                        <a:ea typeface="楷体" panose="02010609060101010101" charset="-122"/>
                        <a:cs typeface="Times New Roman" panose="02020603050405020304"/>
                      </a:endParaRPr>
                    </a:p>
                  </a:txBody>
                  <a:tcPr marL="52223" marR="522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en-US" altLang="zh-CN" sz="2400" kern="100">
                          <a:effectLst/>
                          <a:latin typeface="楷体" panose="02010609060101010101" charset="-122"/>
                          <a:ea typeface="楷体" panose="02010609060101010101" charset="-122"/>
                          <a:cs typeface="楷体" panose="02010609060101010101" charset="-122"/>
                        </a:rPr>
                        <a:t>    </a:t>
                      </a:r>
                      <a:r>
                        <a:rPr lang="zh-CN" sz="2400" kern="100">
                          <a:effectLst/>
                          <a:latin typeface="楷体" panose="02010609060101010101" charset="-122"/>
                          <a:ea typeface="楷体" panose="02010609060101010101" charset="-122"/>
                          <a:cs typeface="楷体" panose="02010609060101010101" charset="-122"/>
                        </a:rPr>
                        <a:t>包含关系，又称为属种关系或种属关系。</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属种</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指一个概念的外延包含着另一个概念的外延，如</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法律</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与</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刑法</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种属</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指一个概念的外延包含在另一个概念的外延之中，如</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大学生</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与</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学生</a:t>
                      </a:r>
                      <a:r>
                        <a:rPr lang="en-US" sz="2400" kern="100">
                          <a:effectLst/>
                          <a:latin typeface="楷体" panose="02010609060101010101" charset="-122"/>
                          <a:ea typeface="楷体" panose="02010609060101010101" charset="-122"/>
                          <a:cs typeface="楷体" panose="02010609060101010101" charset="-122"/>
                        </a:rPr>
                        <a:t>”</a:t>
                      </a:r>
                      <a:endParaRPr lang="zh-CN" sz="2400" kern="100">
                        <a:effectLst/>
                        <a:latin typeface="楷体" panose="02010609060101010101" charset="-122"/>
                        <a:ea typeface="楷体" panose="02010609060101010101" charset="-122"/>
                        <a:cs typeface="楷体" panose="02010609060101010101" charset="-122"/>
                      </a:endParaRPr>
                    </a:p>
                  </a:txBody>
                  <a:tcPr marL="52223" marR="522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endParaRPr lang="en-US" sz="2400" kern="100">
                        <a:effectLst/>
                        <a:latin typeface="Times New Roman" panose="02020603050405020304"/>
                        <a:ea typeface="微软雅黑" panose="020b0503020204020204" pitchFamily="34" charset="-122"/>
                        <a:cs typeface="Courier New" panose="02070309020205020404"/>
                      </a:endParaRPr>
                    </a:p>
                  </a:txBody>
                  <a:tcPr marL="52223" marR="522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97627">
                <a:tc>
                  <a:txBody>
                    <a:bodyPr vert="horz" wrap="square"/>
                    <a:lstStyle/>
                    <a:p>
                      <a:pPr algn="ctr">
                        <a:lnSpc>
                          <a:spcPct val="150000"/>
                        </a:lnSpc>
                        <a:spcAft>
                          <a:spcPct val="0"/>
                        </a:spcAft>
                      </a:pPr>
                      <a:r>
                        <a:rPr lang="zh-CN" sz="2400" kern="100">
                          <a:solidFill>
                            <a:srgbClr val="0000FF"/>
                          </a:solidFill>
                          <a:effectLst/>
                          <a:latin typeface="楷体" panose="02010609060101010101" charset="-122"/>
                          <a:ea typeface="楷体" panose="02010609060101010101" charset="-122"/>
                          <a:cs typeface="Times New Roman" panose="02020603050405020304"/>
                        </a:rPr>
                        <a:t>交叉</a:t>
                      </a:r>
                      <a:endParaRPr lang="zh-CN" sz="2400" kern="100">
                        <a:solidFill>
                          <a:srgbClr val="0000FF"/>
                        </a:solidFill>
                        <a:effectLst/>
                        <a:latin typeface="楷体" panose="02010609060101010101" charset="-122"/>
                        <a:ea typeface="楷体" panose="02010609060101010101" charset="-122"/>
                        <a:cs typeface="Courier New" panose="02070309020205020404"/>
                      </a:endParaRPr>
                    </a:p>
                    <a:p>
                      <a:pPr algn="ctr">
                        <a:lnSpc>
                          <a:spcPct val="150000"/>
                        </a:lnSpc>
                        <a:spcAft>
                          <a:spcPct val="0"/>
                        </a:spcAft>
                      </a:pPr>
                      <a:r>
                        <a:rPr lang="zh-CN" sz="2400" kern="100">
                          <a:solidFill>
                            <a:srgbClr val="0000FF"/>
                          </a:solidFill>
                          <a:effectLst/>
                          <a:latin typeface="楷体" panose="02010609060101010101" charset="-122"/>
                          <a:ea typeface="楷体" panose="02010609060101010101" charset="-122"/>
                          <a:cs typeface="Times New Roman" panose="02020603050405020304"/>
                        </a:rPr>
                        <a:t>关系</a:t>
                      </a:r>
                      <a:endParaRPr lang="zh-CN" sz="2400" kern="100">
                        <a:solidFill>
                          <a:srgbClr val="0000FF"/>
                        </a:solidFill>
                        <a:effectLst/>
                        <a:latin typeface="楷体" panose="02010609060101010101" charset="-122"/>
                        <a:ea typeface="楷体" panose="02010609060101010101" charset="-122"/>
                        <a:cs typeface="Times New Roman" panose="02020603050405020304"/>
                      </a:endParaRPr>
                    </a:p>
                  </a:txBody>
                  <a:tcPr marL="52223" marR="522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en-US" altLang="zh-CN" sz="2400" kern="100">
                          <a:effectLst/>
                          <a:latin typeface="楷体" panose="02010609060101010101" charset="-122"/>
                          <a:ea typeface="楷体" panose="02010609060101010101" charset="-122"/>
                          <a:cs typeface="楷体" panose="02010609060101010101" charset="-122"/>
                        </a:rPr>
                        <a:t>    </a:t>
                      </a:r>
                      <a:r>
                        <a:rPr lang="zh-CN" sz="2400" kern="100">
                          <a:effectLst/>
                          <a:latin typeface="楷体" panose="02010609060101010101" charset="-122"/>
                          <a:ea typeface="楷体" panose="02010609060101010101" charset="-122"/>
                          <a:cs typeface="楷体" panose="02010609060101010101" charset="-122"/>
                        </a:rPr>
                        <a:t>交叉关系指两个概念的外延部分重合。如</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学生</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和</a:t>
                      </a:r>
                      <a:r>
                        <a:rPr lang="en-US" sz="2400" kern="100">
                          <a:effectLst/>
                          <a:latin typeface="楷体" panose="02010609060101010101" charset="-122"/>
                          <a:ea typeface="楷体" panose="02010609060101010101" charset="-122"/>
                          <a:cs typeface="楷体" panose="02010609060101010101" charset="-122"/>
                        </a:rPr>
                        <a:t>“</a:t>
                      </a:r>
                      <a:r>
                        <a:rPr lang="zh-CN" sz="2400" kern="100">
                          <a:effectLst/>
                          <a:latin typeface="楷体" panose="02010609060101010101" charset="-122"/>
                          <a:ea typeface="楷体" panose="02010609060101010101" charset="-122"/>
                          <a:cs typeface="楷体" panose="02010609060101010101" charset="-122"/>
                        </a:rPr>
                        <a:t>共青团员</a:t>
                      </a:r>
                      <a:r>
                        <a:rPr lang="en-US" sz="2400" kern="100">
                          <a:effectLst/>
                          <a:latin typeface="楷体" panose="02010609060101010101" charset="-122"/>
                          <a:ea typeface="楷体" panose="02010609060101010101" charset="-122"/>
                          <a:cs typeface="楷体" panose="02010609060101010101" charset="-122"/>
                        </a:rPr>
                        <a:t>”</a:t>
                      </a:r>
                      <a:endParaRPr lang="zh-CN" sz="2400" kern="100">
                        <a:effectLst/>
                        <a:latin typeface="楷体" panose="02010609060101010101" charset="-122"/>
                        <a:ea typeface="楷体" panose="02010609060101010101" charset="-122"/>
                        <a:cs typeface="楷体" panose="02010609060101010101" charset="-122"/>
                      </a:endParaRPr>
                    </a:p>
                  </a:txBody>
                  <a:tcPr marL="52223" marR="522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endParaRPr lang="en-US" sz="2400" kern="100">
                        <a:effectLst/>
                        <a:latin typeface="Times New Roman" panose="02020603050405020304"/>
                        <a:ea typeface="微软雅黑" panose="020b0503020204020204" pitchFamily="34" charset="-122"/>
                        <a:cs typeface="Courier New" panose="02070309020205020404"/>
                      </a:endParaRPr>
                    </a:p>
                  </a:txBody>
                  <a:tcPr marL="52223" marR="522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7171" name="Picture 3" title=""/>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9610097" y="1055886"/>
            <a:ext cx="1976431" cy="1055596"/>
          </a:xfrm>
          <a:prstGeom prst="rect">
            <a:avLst/>
          </a:prstGeom>
          <a:extLst>
            <a:ext uri="{909E8E84-426E-40DD-AFC4-6F175D3DCCD1}">
              <a14:hiddenFill xmlns:a14="http://schemas.microsoft.com/office/drawing/2010/main">
                <a:solidFill>
                  <a:srgbClr val="FFFFFF"/>
                </a:solidFill>
              </a14:hiddenFill>
            </a:ext>
          </a:extLst>
        </p:spPr>
      </p:pic>
      <p:pic>
        <p:nvPicPr>
          <p:cNvPr id="7170" name="Picture 2" title=""/>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9909391" y="3068954"/>
            <a:ext cx="1315315" cy="1285426"/>
          </a:xfrm>
          <a:prstGeom prst="rect">
            <a:avLst/>
          </a:prstGeom>
          <a:extLst>
            <a:ext uri="{909E8E84-426E-40DD-AFC4-6F175D3DCCD1}">
              <a14:hiddenFill xmlns:a14="http://schemas.microsoft.com/office/drawing/2010/main">
                <a:solidFill>
                  <a:srgbClr val="FFFFFF"/>
                </a:solidFill>
              </a14:hiddenFill>
            </a:ext>
          </a:extLst>
        </p:spPr>
      </p:pic>
      <p:pic>
        <p:nvPicPr>
          <p:cNvPr id="7169" name="Picture 1" title=""/>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0029765" y="4975107"/>
            <a:ext cx="1225062" cy="835271"/>
          </a:xfrm>
          <a:prstGeom prst="rect">
            <a:avLst/>
          </a:prstGeom>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aphicFrame>
        <p:nvGraphicFramePr>
          <p:cNvPr id="2" name="表格 1" title=""/>
          <p:cNvGraphicFramePr>
            <a:graphicFrameLocks noGrp="1"/>
          </p:cNvGraphicFramePr>
          <p:nvPr/>
        </p:nvGraphicFramePr>
        <p:xfrm>
          <a:off x="558800" y="870578"/>
          <a:ext cx="10972800" cy="5115885"/>
        </p:xfrm>
        <a:graphic>
          <a:graphicData uri="http://schemas.openxmlformats.org/drawingml/2006/table">
            <a:tbl>
              <a:tblPr/>
              <a:tblGrid>
                <a:gridCol w="1222370"/>
                <a:gridCol w="7400621"/>
                <a:gridCol w="2349809"/>
              </a:tblGrid>
              <a:tr h="2738445">
                <a:tc>
                  <a:txBody>
                    <a:bodyPr vert="horz" wrap="square"/>
                    <a:lstStyle/>
                    <a:p>
                      <a:pPr algn="ctr">
                        <a:lnSpc>
                          <a:spcPct val="150000"/>
                        </a:lnSpc>
                        <a:spcAft>
                          <a:spcPct val="0"/>
                        </a:spcAft>
                      </a:pPr>
                      <a:r>
                        <a:rPr lang="zh-CN" sz="2600" kern="100">
                          <a:solidFill>
                            <a:srgbClr val="0000FF"/>
                          </a:solidFill>
                          <a:effectLst/>
                          <a:latin typeface="楷体" panose="02010609060101010101" charset="-122"/>
                          <a:ea typeface="楷体" panose="02010609060101010101" charset="-122"/>
                          <a:cs typeface="Times New Roman" panose="02020603050405020304"/>
                        </a:rPr>
                        <a:t>矛盾</a:t>
                      </a:r>
                      <a:endParaRPr lang="zh-CN" sz="1050" kern="100">
                        <a:solidFill>
                          <a:srgbClr val="0000FF"/>
                        </a:solidFill>
                        <a:effectLst/>
                        <a:latin typeface="楷体" panose="02010609060101010101" charset="-122"/>
                        <a:ea typeface="楷体" panose="02010609060101010101" charset="-122"/>
                        <a:cs typeface="Courier New" panose="02070309020205020404"/>
                      </a:endParaRPr>
                    </a:p>
                    <a:p>
                      <a:pPr algn="ctr">
                        <a:lnSpc>
                          <a:spcPct val="150000"/>
                        </a:lnSpc>
                        <a:spcAft>
                          <a:spcPct val="0"/>
                        </a:spcAft>
                      </a:pPr>
                      <a:r>
                        <a:rPr lang="zh-CN" sz="2600" kern="100">
                          <a:solidFill>
                            <a:srgbClr val="0000FF"/>
                          </a:solidFill>
                          <a:effectLst/>
                          <a:latin typeface="楷体" panose="02010609060101010101" charset="-122"/>
                          <a:ea typeface="楷体" panose="02010609060101010101" charset="-122"/>
                          <a:cs typeface="Times New Roman" panose="02020603050405020304"/>
                        </a:rPr>
                        <a:t>关系</a:t>
                      </a:r>
                      <a:endParaRPr lang="zh-CN" sz="2600" kern="100">
                        <a:solidFill>
                          <a:srgbClr val="0000FF"/>
                        </a:solidFill>
                        <a:effectLst/>
                        <a:latin typeface="楷体" panose="02010609060101010101" charset="-122"/>
                        <a:ea typeface="楷体" panose="02010609060101010101"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en-US" altLang="zh-CN" sz="2600" kern="100">
                          <a:effectLst/>
                          <a:latin typeface="楷体" panose="02010609060101010101" charset="-122"/>
                          <a:ea typeface="楷体" panose="02010609060101010101" charset="-122"/>
                          <a:cs typeface="楷体" panose="02010609060101010101" charset="-122"/>
                        </a:rPr>
                        <a:t>    </a:t>
                      </a:r>
                      <a:r>
                        <a:rPr lang="zh-CN" sz="2600" kern="100">
                          <a:effectLst/>
                          <a:latin typeface="楷体" panose="02010609060101010101" charset="-122"/>
                          <a:ea typeface="楷体" panose="02010609060101010101" charset="-122"/>
                          <a:cs typeface="楷体" panose="02010609060101010101" charset="-122"/>
                        </a:rPr>
                        <a:t>矛盾关系指两个概念有一个共同的属概念，两个概念的外延是排斥的，它们的外延加起来等于属概念的外延。如</a:t>
                      </a:r>
                      <a:r>
                        <a:rPr lang="en-US" sz="2600" kern="100">
                          <a:effectLst/>
                          <a:latin typeface="楷体" panose="02010609060101010101" charset="-122"/>
                          <a:ea typeface="楷体" panose="02010609060101010101" charset="-122"/>
                          <a:cs typeface="楷体" panose="02010609060101010101" charset="-122"/>
                        </a:rPr>
                        <a:t>“</a:t>
                      </a:r>
                      <a:r>
                        <a:rPr lang="zh-CN" sz="2600" kern="100">
                          <a:effectLst/>
                          <a:latin typeface="楷体" panose="02010609060101010101" charset="-122"/>
                          <a:ea typeface="楷体" panose="02010609060101010101" charset="-122"/>
                          <a:cs typeface="楷体" panose="02010609060101010101" charset="-122"/>
                        </a:rPr>
                        <a:t>社会主义国家</a:t>
                      </a:r>
                      <a:r>
                        <a:rPr lang="en-US" sz="2600" kern="100">
                          <a:effectLst/>
                          <a:latin typeface="楷体" panose="02010609060101010101" charset="-122"/>
                          <a:ea typeface="楷体" panose="02010609060101010101" charset="-122"/>
                          <a:cs typeface="楷体" panose="02010609060101010101" charset="-122"/>
                        </a:rPr>
                        <a:t>”</a:t>
                      </a:r>
                      <a:r>
                        <a:rPr lang="zh-CN" sz="2600" kern="100">
                          <a:effectLst/>
                          <a:latin typeface="楷体" panose="02010609060101010101" charset="-122"/>
                          <a:ea typeface="楷体" panose="02010609060101010101" charset="-122"/>
                          <a:cs typeface="楷体" panose="02010609060101010101" charset="-122"/>
                        </a:rPr>
                        <a:t>与</a:t>
                      </a:r>
                      <a:r>
                        <a:rPr lang="en-US" sz="2600" kern="100">
                          <a:effectLst/>
                          <a:latin typeface="楷体" panose="02010609060101010101" charset="-122"/>
                          <a:ea typeface="楷体" panose="02010609060101010101" charset="-122"/>
                          <a:cs typeface="楷体" panose="02010609060101010101" charset="-122"/>
                        </a:rPr>
                        <a:t>“</a:t>
                      </a:r>
                      <a:r>
                        <a:rPr lang="zh-CN" sz="2600" kern="100">
                          <a:effectLst/>
                          <a:latin typeface="楷体" panose="02010609060101010101" charset="-122"/>
                          <a:ea typeface="楷体" panose="02010609060101010101" charset="-122"/>
                          <a:cs typeface="楷体" panose="02010609060101010101" charset="-122"/>
                        </a:rPr>
                        <a:t>非社会主义国家</a:t>
                      </a:r>
                      <a:r>
                        <a:rPr lang="en-US" sz="2600" kern="100">
                          <a:effectLst/>
                          <a:latin typeface="楷体" panose="02010609060101010101" charset="-122"/>
                          <a:ea typeface="楷体" panose="02010609060101010101" charset="-122"/>
                          <a:cs typeface="楷体" panose="02010609060101010101" charset="-122"/>
                        </a:rPr>
                        <a:t>”</a:t>
                      </a:r>
                      <a:endParaRPr lang="zh-CN" sz="1050" kern="100">
                        <a:effectLst/>
                        <a:latin typeface="楷体" panose="02010609060101010101" charset="-122"/>
                        <a:ea typeface="楷体" panose="02010609060101010101" charset="-122"/>
                        <a:cs typeface="楷体" panose="02010609060101010101"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endParaRPr lang="en-US" sz="2600" kern="100">
                        <a:effectLst/>
                        <a:latin typeface="Times New Roman" panose="02020603050405020304"/>
                        <a:ea typeface="微软雅黑" panose="020b0503020204020204" pitchFamily="34"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76">
                <a:tc>
                  <a:txBody>
                    <a:bodyPr vert="horz" wrap="square"/>
                    <a:lstStyle/>
                    <a:p>
                      <a:pPr algn="ctr">
                        <a:lnSpc>
                          <a:spcPct val="150000"/>
                        </a:lnSpc>
                        <a:spcAft>
                          <a:spcPct val="0"/>
                        </a:spcAft>
                      </a:pPr>
                      <a:r>
                        <a:rPr lang="zh-CN" sz="2600" kern="100">
                          <a:solidFill>
                            <a:srgbClr val="0000FF"/>
                          </a:solidFill>
                          <a:effectLst/>
                          <a:latin typeface="楷体" panose="02010609060101010101" charset="-122"/>
                          <a:ea typeface="楷体" panose="02010609060101010101" charset="-122"/>
                          <a:cs typeface="Times New Roman" panose="02020603050405020304"/>
                        </a:rPr>
                        <a:t>反对</a:t>
                      </a:r>
                      <a:endParaRPr lang="zh-CN" sz="1050" kern="100">
                        <a:solidFill>
                          <a:srgbClr val="0000FF"/>
                        </a:solidFill>
                        <a:effectLst/>
                        <a:latin typeface="楷体" panose="02010609060101010101" charset="-122"/>
                        <a:ea typeface="楷体" panose="02010609060101010101" charset="-122"/>
                        <a:cs typeface="Courier New" panose="02070309020205020404"/>
                      </a:endParaRPr>
                    </a:p>
                    <a:p>
                      <a:pPr algn="ctr">
                        <a:lnSpc>
                          <a:spcPct val="150000"/>
                        </a:lnSpc>
                        <a:spcAft>
                          <a:spcPct val="0"/>
                        </a:spcAft>
                      </a:pPr>
                      <a:r>
                        <a:rPr lang="zh-CN" sz="2600" kern="100">
                          <a:solidFill>
                            <a:srgbClr val="0000FF"/>
                          </a:solidFill>
                          <a:effectLst/>
                          <a:latin typeface="楷体" panose="02010609060101010101" charset="-122"/>
                          <a:ea typeface="楷体" panose="02010609060101010101" charset="-122"/>
                          <a:cs typeface="Times New Roman" panose="02020603050405020304"/>
                        </a:rPr>
                        <a:t>关系</a:t>
                      </a:r>
                      <a:endParaRPr lang="zh-CN" sz="2600" kern="100">
                        <a:solidFill>
                          <a:srgbClr val="0000FF"/>
                        </a:solidFill>
                        <a:effectLst/>
                        <a:latin typeface="楷体" panose="02010609060101010101" charset="-122"/>
                        <a:ea typeface="楷体" panose="02010609060101010101"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en-US" altLang="zh-CN" sz="2600" kern="100">
                          <a:effectLst/>
                          <a:latin typeface="楷体" panose="02010609060101010101" charset="-122"/>
                          <a:ea typeface="楷体" panose="02010609060101010101" charset="-122"/>
                          <a:cs typeface="楷体" panose="02010609060101010101" charset="-122"/>
                        </a:rPr>
                        <a:t>    </a:t>
                      </a:r>
                      <a:r>
                        <a:rPr lang="zh-CN" sz="2600" kern="100">
                          <a:effectLst/>
                          <a:latin typeface="楷体" panose="02010609060101010101" charset="-122"/>
                          <a:ea typeface="楷体" panose="02010609060101010101" charset="-122"/>
                          <a:cs typeface="楷体" panose="02010609060101010101" charset="-122"/>
                        </a:rPr>
                        <a:t>反对关系指两个概念有一个共同的属概念，两个概念的外延是排斥的，它们的外延加起来小于属概念的外延。如</a:t>
                      </a:r>
                      <a:r>
                        <a:rPr lang="en-US" sz="2600" kern="100">
                          <a:effectLst/>
                          <a:latin typeface="楷体" panose="02010609060101010101" charset="-122"/>
                          <a:ea typeface="楷体" panose="02010609060101010101" charset="-122"/>
                          <a:cs typeface="楷体" panose="02010609060101010101" charset="-122"/>
                        </a:rPr>
                        <a:t>“</a:t>
                      </a:r>
                      <a:r>
                        <a:rPr lang="zh-CN" sz="2600" kern="100">
                          <a:effectLst/>
                          <a:latin typeface="楷体" panose="02010609060101010101" charset="-122"/>
                          <a:ea typeface="楷体" panose="02010609060101010101" charset="-122"/>
                          <a:cs typeface="楷体" panose="02010609060101010101" charset="-122"/>
                        </a:rPr>
                        <a:t>社会主义国家</a:t>
                      </a:r>
                      <a:r>
                        <a:rPr lang="en-US" sz="2600" kern="100">
                          <a:effectLst/>
                          <a:latin typeface="楷体" panose="02010609060101010101" charset="-122"/>
                          <a:ea typeface="楷体" panose="02010609060101010101" charset="-122"/>
                          <a:cs typeface="楷体" panose="02010609060101010101" charset="-122"/>
                        </a:rPr>
                        <a:t>”</a:t>
                      </a:r>
                      <a:r>
                        <a:rPr lang="zh-CN" sz="2600" kern="100">
                          <a:effectLst/>
                          <a:latin typeface="楷体" panose="02010609060101010101" charset="-122"/>
                          <a:ea typeface="楷体" panose="02010609060101010101" charset="-122"/>
                          <a:cs typeface="楷体" panose="02010609060101010101" charset="-122"/>
                        </a:rPr>
                        <a:t>与</a:t>
                      </a:r>
                      <a:r>
                        <a:rPr lang="en-US" sz="2600" kern="100">
                          <a:effectLst/>
                          <a:latin typeface="楷体" panose="02010609060101010101" charset="-122"/>
                          <a:ea typeface="楷体" panose="02010609060101010101" charset="-122"/>
                          <a:cs typeface="楷体" panose="02010609060101010101" charset="-122"/>
                        </a:rPr>
                        <a:t>“</a:t>
                      </a:r>
                      <a:r>
                        <a:rPr lang="zh-CN" sz="2600" kern="100">
                          <a:effectLst/>
                          <a:latin typeface="楷体" panose="02010609060101010101" charset="-122"/>
                          <a:ea typeface="楷体" panose="02010609060101010101" charset="-122"/>
                          <a:cs typeface="楷体" panose="02010609060101010101" charset="-122"/>
                        </a:rPr>
                        <a:t>资本主义国家</a:t>
                      </a:r>
                      <a:r>
                        <a:rPr lang="en-US" sz="2600" kern="100">
                          <a:effectLst/>
                          <a:latin typeface="楷体" panose="02010609060101010101" charset="-122"/>
                          <a:ea typeface="楷体" panose="02010609060101010101" charset="-122"/>
                          <a:cs typeface="楷体" panose="02010609060101010101" charset="-122"/>
                        </a:rPr>
                        <a:t>”</a:t>
                      </a:r>
                      <a:endParaRPr lang="zh-CN" sz="1050" kern="100">
                        <a:effectLst/>
                        <a:latin typeface="楷体" panose="02010609060101010101" charset="-122"/>
                        <a:ea typeface="楷体" panose="02010609060101010101" charset="-122"/>
                        <a:cs typeface="楷体" panose="02010609060101010101"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endParaRPr lang="en-US" sz="2600" kern="100">
                        <a:effectLst/>
                        <a:latin typeface="Times New Roman" panose="02020603050405020304"/>
                        <a:ea typeface="微软雅黑" panose="020b0503020204020204" pitchFamily="34"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8194" name="Picture 2" title=""/>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9671060" y="1594518"/>
            <a:ext cx="1345213" cy="1345213"/>
          </a:xfrm>
          <a:prstGeom prst="rect">
            <a:avLst/>
          </a:prstGeom>
          <a:extLst>
            <a:ext uri="{909E8E84-426E-40DD-AFC4-6F175D3DCCD1}">
              <a14:hiddenFill xmlns:a14="http://schemas.microsoft.com/office/drawing/2010/main">
                <a:solidFill>
                  <a:srgbClr val="FFFFFF"/>
                </a:solidFill>
              </a14:hiddenFill>
            </a:ext>
          </a:extLst>
        </p:spPr>
      </p:pic>
      <p:pic>
        <p:nvPicPr>
          <p:cNvPr id="8193" name="Picture 1" title=""/>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9689947" y="4246083"/>
            <a:ext cx="1375106" cy="1375106"/>
          </a:xfrm>
          <a:prstGeom prst="rect">
            <a:avLst/>
          </a:prstGeom>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AS_OS" val="Unix 3.10 unknown"/>
  <p:tag name="AS_RELEASE_DATE" val="2023.03.31"/>
  <p:tag name="AS_TITLE" val="Aspose.Slides for Java"/>
  <p:tag name="AS_VERSION" val="23.3"/>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1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165</Paragraphs>
  <Slides>51</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51</vt:i4>
      </vt:variant>
    </vt:vector>
  </HeadingPairs>
  <TitlesOfParts>
    <vt:vector baseType="lpstr" size="63">
      <vt:lpstr>Arial</vt:lpstr>
      <vt:lpstr>微软雅黑</vt:lpstr>
      <vt:lpstr>Wingdings</vt:lpstr>
      <vt:lpstr>Calibri</vt:lpstr>
      <vt:lpstr>楷体</vt:lpstr>
      <vt:lpstr>Times New Roman</vt:lpstr>
      <vt:lpstr>Courier New</vt:lpstr>
      <vt:lpstr>黑体</vt:lpstr>
      <vt:lpstr>宋体</vt:lpstr>
      <vt:lpstr>仿宋_GB2312</vt:lpstr>
      <vt:lpstr>楷体_GB2312</vt:lpstr>
      <vt:lpstr>1_Office 主题​​</vt:lpstr>
      <vt:lpstr>PowerPoint Presentation</vt:lpstr>
      <vt:lpstr>一、考点解读：概念</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二、考点解读：判断</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三、考点解读：推理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Thanks!</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2023-07-20T17:28:43.176</cp:lastPrinted>
  <dcterms:created xsi:type="dcterms:W3CDTF">2023-07-20T17:28:43Z</dcterms:created>
  <dcterms:modified xsi:type="dcterms:W3CDTF">2023-07-20T09:28:43Z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