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29" r:id="rId4"/>
    <p:sldId id="348" r:id="rId5"/>
    <p:sldId id="383" r:id="rId6"/>
    <p:sldId id="384" r:id="rId7"/>
    <p:sldId id="385" r:id="rId8"/>
    <p:sldId id="388" r:id="rId9"/>
    <p:sldId id="389" r:id="rId10"/>
    <p:sldId id="393" r:id="rId11"/>
    <p:sldId id="394" r:id="rId12"/>
    <p:sldId id="396" r:id="rId13"/>
    <p:sldId id="397" r:id="rId14"/>
    <p:sldId id="398" r:id="rId15"/>
    <p:sldId id="400" r:id="rId16"/>
    <p:sldId id="401" r:id="rId17"/>
    <p:sldId id="402" r:id="rId18"/>
    <p:sldId id="403" r:id="rId19"/>
  </p:sldIdLst>
  <p:sldSz cx="12192000" cy="6858000"/>
  <p:notesSz cx="7103745" cy="10234295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tags" Target="tags/tag122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D2A48B96-639E-45A3-A0BA-2464DFDB1FAA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A6837353-30EB-4A48-80EB-173D804AEFBD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defPPr/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defPPr/>
            <a:lvl1pPr algn="l">
              <a:defRPr sz="5335" b="1" cap="all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defPPr/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defPPr/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defPPr/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  <a:lvl1pPr>
              <a:defRPr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defPPr/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defPPr/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defPPr/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defPPr/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defPPr/>
            <a:lvl1pPr algn="l">
              <a:defRPr sz="2665" b="1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defPPr/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defPPr/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defPPr/>
            <a:lvl1pPr algn="l">
              <a:defRPr sz="2665" b="1"/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defPPr/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defPPr/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30820CF-B880-4189-942D-D702A7CBA730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0C913308-F349-4B6D-A68A-DD1791B4A57B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tags" Target="../tags/tag93.xml" /><Relationship Id="rId13" Type="http://schemas.openxmlformats.org/officeDocument/2006/relationships/tags" Target="../tags/tag94.xml" /><Relationship Id="rId14" Type="http://schemas.openxmlformats.org/officeDocument/2006/relationships/tags" Target="../tags/tag95.xml" /><Relationship Id="rId15" Type="http://schemas.openxmlformats.org/officeDocument/2006/relationships/tags" Target="../tags/tag96.xml" /><Relationship Id="rId16" Type="http://schemas.openxmlformats.org/officeDocument/2006/relationships/tags" Target="../tags/tag97.xml" /><Relationship Id="rId17" Type="http://schemas.openxmlformats.org/officeDocument/2006/relationships/tags" Target="../tags/tag98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tags" Target="../tags/tag109.xml" /><Relationship Id="rId13" Type="http://schemas.openxmlformats.org/officeDocument/2006/relationships/tags" Target="../tags/tag110.xml" /><Relationship Id="rId14" Type="http://schemas.openxmlformats.org/officeDocument/2006/relationships/tags" Target="../tags/tag111.xml" /><Relationship Id="rId15" Type="http://schemas.openxmlformats.org/officeDocument/2006/relationships/tags" Target="../tags/tag112.xml" /><Relationship Id="rId16" Type="http://schemas.openxmlformats.org/officeDocument/2006/relationships/tags" Target="../tags/tag113.xml" /><Relationship Id="rId17" Type="http://schemas.openxmlformats.org/officeDocument/2006/relationships/tags" Target="../tags/tag114.xml" /><Relationship Id="rId18" Type="http://schemas.openxmlformats.org/officeDocument/2006/relationships/tags" Target="../tags/tag115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image" Target="../media/image6.png" /><Relationship Id="rId7" Type="http://schemas.openxmlformats.org/officeDocument/2006/relationships/tags" Target="../tags/tag120.xml" /><Relationship Id="rId8" Type="http://schemas.openxmlformats.org/officeDocument/2006/relationships/image" Target="../media/image7.png" /><Relationship Id="rId9" Type="http://schemas.openxmlformats.org/officeDocument/2006/relationships/tags" Target="../tags/tag1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4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tags" Target="../tags/tag10.xml" /><Relationship Id="rId8" Type="http://schemas.openxmlformats.org/officeDocument/2006/relationships/tags" Target="../tags/tag11.xml" /><Relationship Id="rId9" Type="http://schemas.openxmlformats.org/officeDocument/2006/relationships/tags" Target="../tags/tag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856735" y="2660822"/>
            <a:ext cx="111787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4400" b="1" smtClean="0">
                <a:solidFill>
                  <a:srgbClr val="0000CC"/>
                </a:solidFill>
                <a:latin typeface="+mn-ea"/>
              </a:rPr>
              <a:t> 2.3</a:t>
            </a:r>
            <a:r>
              <a:rPr lang="zh-CN" altLang="zh-CN" sz="4400" b="1">
                <a:solidFill>
                  <a:srgbClr val="0000CC"/>
                </a:solidFill>
                <a:latin typeface="+mn-ea"/>
              </a:rPr>
              <a:t>峨日朵雪峰之侧 昌耀 教学</a:t>
            </a:r>
            <a:r>
              <a:rPr lang="zh-CN" altLang="zh-CN" sz="4400" b="1" smtClean="0">
                <a:solidFill>
                  <a:srgbClr val="0000CC"/>
                </a:solidFill>
                <a:latin typeface="+mn-ea"/>
              </a:rPr>
              <a:t>设计</a:t>
            </a:r>
            <a:endParaRPr lang="zh-CN" altLang="zh-CN" sz="4400">
              <a:solidFill>
                <a:srgbClr val="0000CC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sx="101000" sy="101000" algn="ctr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添加副标题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“我的指关节铆钉一样揳入巨石的罅隙血滴，从撕裂的千层掌鞋底渗出。”这句诗有怎样的寓意？请简要分析。</a:t>
            </a:r>
            <a:endParaRPr lang="en-US" altLang="zh-CN" sz="20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1" indent="0" algn="l">
              <a:lnSpc>
                <a:spcPct val="1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探究：寓意：日落和滑坡都不是悠闲者赞叹或观赏的对象，而是此时登山勇士的生命体验。分析：诗句由“我”眼中的壮观景象转入自身状态的描述：手指插入岩缝，血滴渗出鞋底，也就是说，日落和6滑坡都不是悠闲者赞叹或观赏的对象，而是此时此地贴身绝壁的登山勇士的生命体验。</a:t>
            </a:r>
            <a:endParaRPr lang="zh-CN" altLang="en-US" sz="20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>
            <a:defPPr/>
          </a:lstStyle>
          <a:p>
            <a:pPr algn="ctr"/>
            <a:r>
              <a:rPr lang="zh-CN" altLang="en-US" sz="36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charset="-122"/>
              </a:rPr>
              <a:t>单击此处添加大标题内容</a:t>
            </a:r>
            <a:endParaRPr lang="zh-CN" altLang="en-US" sz="3600" b="1" spc="300">
              <a:solidFill>
                <a:srgbClr val="4F81B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1193754" y="1216795"/>
            <a:ext cx="9956800" cy="503097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4"/>
          <p:cNvSpPr/>
          <p:nvPr>
            <p:custDataLst>
              <p:tags r:id="rId4"/>
            </p:custDataLst>
          </p:nvPr>
        </p:nvSpPr>
        <p:spPr>
          <a:xfrm>
            <a:off x="8559818" y="6146847"/>
            <a:ext cx="2590821" cy="101601"/>
          </a:xfrm>
          <a:prstGeom prst="rect">
            <a:avLst/>
          </a:prstGeom>
          <a:solidFill>
            <a:srgbClr val="1D6D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1194069" y="1216478"/>
            <a:ext cx="2590821" cy="101601"/>
          </a:xfrm>
          <a:prstGeom prst="rect">
            <a:avLst/>
          </a:prstGeom>
          <a:solidFill>
            <a:srgbClr val="1D6D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04756" y="152401"/>
            <a:ext cx="11582489" cy="6096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30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结合你的阅读体验，联系诗歌内容，探究下面的诗句的寓意。</a:t>
            </a:r>
            <a:endParaRPr lang="en-US" altLang="zh-CN" sz="2800" b="1" spc="300">
              <a:solidFill>
                <a:srgbClr val="4F81B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1498554" y="1521595"/>
            <a:ext cx="9347264" cy="44220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在锈蚀的岩壁；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但有一只小得可怜的蜘蛛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与我一同默享着这大自然赐予的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r>
              <a:rPr lang="en-US" altLang="zh-CN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快慰。</a:t>
            </a:r>
            <a:endParaRPr lang="en-US" altLang="zh-CN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●"/>
            </a:pPr>
            <a:r>
              <a:rPr lang="en-US" altLang="zh-CN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：诗人突然给出一个“特写镜头”，一只小小的蜘蛛在岩壁上与“我”同在！这确实是出人意料之外的神来之笔。在这样的高度上，只有一只不起眼的蜘蛛与“我”为伴；在这样的高度上，即便一只小得可怜的蜘蛛，也享受着大自然赐予的快乐与荣耀。与前一诗节的宏阔与“嚣鸣”相对照，这里，“可怜与“默享”两个词甚具分量。它们使前一诗节的辉煌壮丽不流于虚矫浮饰，使之凝定在一个谦卑而坚毅的高度之上。对生命的热爱、对生命力的赞颂，全由这只小小的蜘蛛得到表露。很多时候，不起眼的细小意象比司空见惯的“波澜壮阔”更有力量。</a:t>
            </a:r>
            <a:endParaRPr lang="en-US" altLang="zh-CN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" name="任意多边形: 形状 65"/>
          <p:cNvSpPr/>
          <p:nvPr>
            <p:custDataLst>
              <p:tags r:id="rId2"/>
            </p:custDataLst>
          </p:nvPr>
        </p:nvSpPr>
        <p:spPr>
          <a:xfrm>
            <a:off x="1" y="1"/>
            <a:ext cx="1103575" cy="2417361"/>
          </a:xfrm>
          <a:custGeom>
            <a:gdLst>
              <a:gd name="connsiteX0" fmla="*/ 1015705 w 1103575"/>
              <a:gd name="connsiteY0" fmla="*/ 0 h 2417361"/>
              <a:gd name="connsiteX1" fmla="*/ 1103575 w 1103575"/>
              <a:gd name="connsiteY1" fmla="*/ 0 h 2417361"/>
              <a:gd name="connsiteX2" fmla="*/ 0 w 1103575"/>
              <a:gd name="connsiteY2" fmla="*/ 2417361 h 2417361"/>
              <a:gd name="connsiteX3" fmla="*/ 0 w 1103575"/>
              <a:gd name="connsiteY3" fmla="*/ 2224883 h 24173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575" h="2417361">
                <a:moveTo>
                  <a:pt x="1015705" y="0"/>
                </a:moveTo>
                <a:lnTo>
                  <a:pt x="1103575" y="0"/>
                </a:lnTo>
                <a:lnTo>
                  <a:pt x="0" y="2417361"/>
                </a:lnTo>
                <a:lnTo>
                  <a:pt x="0" y="22248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平行四边形 60"/>
          <p:cNvSpPr/>
          <p:nvPr>
            <p:custDataLst>
              <p:tags r:id="rId3"/>
            </p:custDataLst>
          </p:nvPr>
        </p:nvSpPr>
        <p:spPr>
          <a:xfrm>
            <a:off x="6578600" y="0"/>
            <a:ext cx="3218689" cy="6858000"/>
          </a:xfrm>
          <a:prstGeom prst="parallelogram">
            <a:avLst>
              <a:gd name="adj" fmla="val 93597"/>
            </a:avLst>
          </a:prstGeom>
          <a:pattFill prst="zigZag">
            <a:fgClr>
              <a:schemeClr val="accent3">
                <a:lumMod val="20000"/>
                <a:lumOff val="8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平行四边形 39"/>
          <p:cNvSpPr/>
          <p:nvPr>
            <p:custDataLst>
              <p:tags r:id="rId4"/>
            </p:custDataLst>
          </p:nvPr>
        </p:nvSpPr>
        <p:spPr>
          <a:xfrm>
            <a:off x="7183372" y="0"/>
            <a:ext cx="4495800" cy="6858000"/>
          </a:xfrm>
          <a:prstGeom prst="parallelogram">
            <a:avLst>
              <a:gd name="adj" fmla="val 65395"/>
            </a:avLst>
          </a:prstGeom>
          <a:pattFill prst="zigZ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69882" y="6387797"/>
            <a:ext cx="10852237" cy="165403"/>
          </a:xfrm>
          <a:prstGeom prst="rect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513080" y="478155"/>
            <a:ext cx="11166475" cy="590994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05998" y="855156"/>
            <a:ext cx="8580638" cy="515594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/>
          </a:lstStyle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观照诗人境况,联系时代背景,结合诗句,谈谈你对《峨日朵雪峰之侧》一诗内容主旨的理解。</a:t>
            </a:r>
            <a:endParaRPr lang="en-US" altLang="zh-CN" sz="2200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1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zh-CN" sz="22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探究：①诗人王昌耀1950年参军,曾参加战斗,负伤致残,1955年赴青海参加大西北开发,1957年被定为“右派”。②受“大跃进”思想影响,60年代初我们国家存在一种狂热、迷乱、肤浅、喧嚣的精神风貌,那种对理想追求的热情和热爱往往遭到拒绝。诗人在这种社会大环境中,凭着一份清醒和理智,开始打量和思考时代与现实。</a:t>
            </a:r>
            <a:endParaRPr lang="zh-CN" altLang="zh-CN" sz="2200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" name="任意多边形: 形状 65"/>
          <p:cNvSpPr/>
          <p:nvPr>
            <p:custDataLst>
              <p:tags r:id="rId2"/>
            </p:custDataLst>
          </p:nvPr>
        </p:nvSpPr>
        <p:spPr>
          <a:xfrm>
            <a:off x="1" y="1"/>
            <a:ext cx="1103575" cy="2417361"/>
          </a:xfrm>
          <a:custGeom>
            <a:gdLst>
              <a:gd name="connsiteX0" fmla="*/ 1015705 w 1103575"/>
              <a:gd name="connsiteY0" fmla="*/ 0 h 2417361"/>
              <a:gd name="connsiteX1" fmla="*/ 1103575 w 1103575"/>
              <a:gd name="connsiteY1" fmla="*/ 0 h 2417361"/>
              <a:gd name="connsiteX2" fmla="*/ 0 w 1103575"/>
              <a:gd name="connsiteY2" fmla="*/ 2417361 h 2417361"/>
              <a:gd name="connsiteX3" fmla="*/ 0 w 1103575"/>
              <a:gd name="connsiteY3" fmla="*/ 2224883 h 24173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575" h="2417361">
                <a:moveTo>
                  <a:pt x="1015705" y="0"/>
                </a:moveTo>
                <a:lnTo>
                  <a:pt x="1103575" y="0"/>
                </a:lnTo>
                <a:lnTo>
                  <a:pt x="0" y="2417361"/>
                </a:lnTo>
                <a:lnTo>
                  <a:pt x="0" y="22248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平行四边形 60"/>
          <p:cNvSpPr/>
          <p:nvPr>
            <p:custDataLst>
              <p:tags r:id="rId3"/>
            </p:custDataLst>
          </p:nvPr>
        </p:nvSpPr>
        <p:spPr>
          <a:xfrm>
            <a:off x="6578600" y="0"/>
            <a:ext cx="3218689" cy="6858000"/>
          </a:xfrm>
          <a:prstGeom prst="parallelogram">
            <a:avLst>
              <a:gd name="adj" fmla="val 93597"/>
            </a:avLst>
          </a:prstGeom>
          <a:pattFill prst="zigZag">
            <a:fgClr>
              <a:schemeClr val="accent3">
                <a:lumMod val="20000"/>
                <a:lumOff val="8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平行四边形 39"/>
          <p:cNvSpPr/>
          <p:nvPr>
            <p:custDataLst>
              <p:tags r:id="rId4"/>
            </p:custDataLst>
          </p:nvPr>
        </p:nvSpPr>
        <p:spPr>
          <a:xfrm>
            <a:off x="7183372" y="0"/>
            <a:ext cx="4495800" cy="6858000"/>
          </a:xfrm>
          <a:prstGeom prst="parallelogram">
            <a:avLst>
              <a:gd name="adj" fmla="val 65395"/>
            </a:avLst>
          </a:prstGeom>
          <a:pattFill prst="zigZ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669882" y="6387797"/>
            <a:ext cx="10852237" cy="165403"/>
          </a:xfrm>
          <a:prstGeom prst="rect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513080" y="478155"/>
            <a:ext cx="11166475" cy="590994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05998" y="855156"/>
            <a:ext cx="8580638" cy="515594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/>
          </a:lstStyle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17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朝向峨日朵之雪彷徨许久的太阳/正决然跃入一片引力无穷的/山海。”“太阳”跃入山海,时代从泛滥的狂热、廉价的乐观中摆脱出来,只能有“滑坡”的下场。虽然仍旧“一派嚣鸣”和一片“喊杀声”,但这是“自上而下”,是“滑坡”,是“远去”,是时代归于冷寂和沉闷以及随之而来的清醒和理智之前的“绝响”。</a:t>
            </a:r>
            <a:endParaRPr lang="zh-CN" altLang="en-US" sz="1700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17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“我的指关节铆钉一样揳入巨石的罅隙。/血滴,从撕裂的千层掌鞋底渗出。”诗人昌耀并没有与时代一同“滑坡”,而是在峨日朵雪峰之侧站稳了自己的高度。</a:t>
            </a:r>
            <a:endParaRPr lang="zh-CN" altLang="en-US" sz="1700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zh-CN" altLang="en-US" sz="17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但有一只小得可怜的蜘蛛/与我一同默享着这大自然赐予的/快慰。”彰显诗人精神空间的不是“雄鹰或雪豹”而是“一只小得可怜的蜘蛛”,尽管“蜘蛛”如同诗人一样渺小,却是精神高度的坚守者,这正是诗人坚定理想追求、绝不随波逐流的呐喊。</a:t>
            </a:r>
            <a:endParaRPr lang="zh-CN" altLang="en-US" sz="1700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320" y="762000"/>
            <a:ext cx="2525395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chemeClr val="bg1">
              <a:lumMod val="95000"/>
              <a:alpha val="4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880" y="0"/>
            <a:ext cx="2242820" cy="2781935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cxnSp>
        <p:nvCxnSpPr>
          <p:cNvPr id="624" name="直接连接符 623"/>
          <p:cNvCxnSpPr/>
          <p:nvPr>
            <p:custDataLst>
              <p:tags r:id="rId4"/>
            </p:custDataLst>
          </p:nvPr>
        </p:nvCxnSpPr>
        <p:spPr>
          <a:xfrm flipH="1">
            <a:off x="311785" y="2720340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3" name="直接连接符 632"/>
          <p:cNvCxnSpPr/>
          <p:nvPr>
            <p:custDataLst>
              <p:tags r:id="rId5"/>
            </p:custDataLst>
          </p:nvPr>
        </p:nvCxnSpPr>
        <p:spPr>
          <a:xfrm flipH="1" flipV="1">
            <a:off x="311785" y="527812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4" name="直接连接符 633"/>
          <p:cNvCxnSpPr/>
          <p:nvPr>
            <p:custDataLst>
              <p:tags r:id="rId6"/>
            </p:custDataLst>
          </p:nvPr>
        </p:nvCxnSpPr>
        <p:spPr>
          <a:xfrm rot="16200000" flipH="1" flipV="1">
            <a:off x="311785" y="527812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1" name="直接连接符 630"/>
          <p:cNvCxnSpPr/>
          <p:nvPr>
            <p:custDataLst>
              <p:tags r:id="rId7"/>
            </p:custDataLst>
          </p:nvPr>
        </p:nvCxnSpPr>
        <p:spPr>
          <a:xfrm flipH="1" flipV="1">
            <a:off x="311785" y="507111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2" name="直接连接符 631"/>
          <p:cNvCxnSpPr/>
          <p:nvPr>
            <p:custDataLst>
              <p:tags r:id="rId8"/>
            </p:custDataLst>
          </p:nvPr>
        </p:nvCxnSpPr>
        <p:spPr>
          <a:xfrm rot="16200000" flipH="1" flipV="1">
            <a:off x="311785" y="507111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9" name="直接连接符 628"/>
          <p:cNvCxnSpPr/>
          <p:nvPr>
            <p:custDataLst>
              <p:tags r:id="rId9"/>
            </p:custDataLst>
          </p:nvPr>
        </p:nvCxnSpPr>
        <p:spPr>
          <a:xfrm flipH="1" flipV="1">
            <a:off x="311785" y="486029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直接连接符 629"/>
          <p:cNvCxnSpPr/>
          <p:nvPr>
            <p:custDataLst>
              <p:tags r:id="rId10"/>
            </p:custDataLst>
          </p:nvPr>
        </p:nvCxnSpPr>
        <p:spPr>
          <a:xfrm rot="16200000" flipH="1" flipV="1">
            <a:off x="311785" y="4860290"/>
            <a:ext cx="0" cy="571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矩形: 圆角 1128"/>
          <p:cNvSpPr/>
          <p:nvPr>
            <p:custDataLst>
              <p:tags r:id="rId11"/>
            </p:custDataLst>
          </p:nvPr>
        </p:nvSpPr>
        <p:spPr>
          <a:xfrm>
            <a:off x="639024" y="1591609"/>
            <a:ext cx="10922355" cy="4872249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76200" dir="5400000" algn="t" rotWithShape="0">
              <a:schemeClr val="tx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515" name="同心圆 262"/>
          <p:cNvSpPr/>
          <p:nvPr>
            <p:custDataLst>
              <p:tags r:id="rId12"/>
            </p:custDataLst>
          </p:nvPr>
        </p:nvSpPr>
        <p:spPr>
          <a:xfrm>
            <a:off x="11109640" y="6016909"/>
            <a:ext cx="300711" cy="300711"/>
          </a:xfrm>
          <a:prstGeom prst="donut">
            <a:avLst/>
          </a:prstGeom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15" name="同心圆 262"/>
          <p:cNvSpPr/>
          <p:nvPr>
            <p:custDataLst>
              <p:tags r:id="rId13"/>
            </p:custDataLst>
          </p:nvPr>
        </p:nvSpPr>
        <p:spPr>
          <a:xfrm>
            <a:off x="799780" y="1752884"/>
            <a:ext cx="300711" cy="300711"/>
          </a:xfrm>
          <a:prstGeom prst="donut">
            <a:avLst/>
          </a:prstGeom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538163" y="493231"/>
            <a:ext cx="10744286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单击添加大标题</a:t>
            </a:r>
            <a:endParaRPr kumimoji="0" lang="zh-CN" altLang="en-US" sz="3200" b="1" i="0" u="none" strike="noStrike" kern="1200" cap="none" spc="300" normalizeH="0" baseline="0" noProof="0">
              <a:ln>
                <a:noFill/>
              </a:ln>
              <a:solidFill>
                <a:srgbClr val="4F81BD"/>
              </a:solidFill>
              <a:effectLst/>
              <a:uLnTx/>
              <a:uFillTx/>
              <a:latin typeface="Arial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13" name="斜纹 512"/>
          <p:cNvSpPr/>
          <p:nvPr>
            <p:custDataLst>
              <p:tags r:id="rId15"/>
            </p:custDataLst>
          </p:nvPr>
        </p:nvSpPr>
        <p:spPr>
          <a:xfrm rot="8100000">
            <a:off x="-244064" y="543543"/>
            <a:ext cx="488126" cy="488126"/>
          </a:xfrm>
          <a:prstGeom prst="diagStrip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1203960" y="2228850"/>
            <a:ext cx="9784080" cy="3237865"/>
          </a:xfrm>
          <a:prstGeom prst="rect">
            <a:avLst/>
          </a:prstGeom>
          <a:noFill/>
        </p:spPr>
        <p:txBody>
          <a:bodyPr wrap="square" lIns="101600" tIns="0" rIns="7620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R="0" lvl="0" indent="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None/>
            </a:pPr>
            <a:r>
              <a:rPr kumimoji="0" lang="en-US" altLang="zh-CN" sz="2400" b="0" i="0" kern="1200" cap="none" spc="2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  阅读读这首诗歌，结合作者的创作背景，谈谈你对作者观点态度的见解。</a:t>
            </a:r>
            <a:endParaRPr kumimoji="0" lang="en-US" altLang="zh-CN" sz="2400" b="0" i="0" kern="1200" cap="none" spc="20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marR="0" lvl="1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Tx/>
              <a:buNone/>
            </a:pPr>
            <a:r>
              <a:rPr kumimoji="0" lang="zh-CN" altLang="zh-CN" sz="1600" b="0" i="0" kern="1200" cap="none" spc="200" normalizeH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探究：昌耀是一个孤独的诗人，他自始自终有着一种震动人心的忧郁和伤感，而隐藏在这背后的是诗人对生命本真与尊严的追寻和捍卫。在这首诗中，诗人似乎是一个冷静的旁观者，又似乎是一个积极的生命体验者，他在这首诗中开始他的征服之旅，继而完成旅途。继而完成了自我超越。</a:t>
            </a:r>
            <a:endParaRPr kumimoji="0" lang="zh-CN" altLang="zh-CN" sz="1600" b="0" i="0" kern="1200" cap="none" spc="200" normalizeH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320" y="762000"/>
            <a:ext cx="2525395" cy="1212850"/>
          </a:xfrm>
          <a:custGeom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chemeClr val="bg1">
              <a:lumMod val="95000"/>
              <a:alpha val="4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880" y="0"/>
            <a:ext cx="2242820" cy="2781935"/>
          </a:xfrm>
          <a:custGeom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chemeClr val="bg1">
              <a:lumMod val="9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23" name="组合 622"/>
          <p:cNvGrpSpPr/>
          <p:nvPr>
            <p:custDataLst>
              <p:tags r:id="rId4"/>
            </p:custDataLst>
          </p:nvPr>
        </p:nvGrpSpPr>
        <p:grpSpPr>
          <a:xfrm>
            <a:off x="283438" y="2720560"/>
            <a:ext cx="56916" cy="2614346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5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5" name="组合 624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626" name="组合 625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6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组合 626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8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8" name="组合 62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0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12"/>
            </p:custDataLst>
          </p:nvPr>
        </p:nvSpPr>
        <p:spPr>
          <a:xfrm>
            <a:off x="639024" y="1591609"/>
            <a:ext cx="10922355" cy="4872249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5" name="同心圆 262"/>
          <p:cNvSpPr/>
          <p:nvPr>
            <p:custDataLst>
              <p:tags r:id="rId13"/>
            </p:custDataLst>
          </p:nvPr>
        </p:nvSpPr>
        <p:spPr>
          <a:xfrm>
            <a:off x="11109640" y="6016909"/>
            <a:ext cx="300711" cy="300711"/>
          </a:xfrm>
          <a:prstGeom prst="donut">
            <a:avLst/>
          </a:prstGeom>
          <a:solidFill>
            <a:schemeClr val="accent1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262"/>
          <p:cNvSpPr/>
          <p:nvPr>
            <p:custDataLst>
              <p:tags r:id="rId14"/>
            </p:custDataLst>
          </p:nvPr>
        </p:nvSpPr>
        <p:spPr>
          <a:xfrm>
            <a:off x="799780" y="1752884"/>
            <a:ext cx="300711" cy="300711"/>
          </a:xfrm>
          <a:prstGeom prst="donut">
            <a:avLst/>
          </a:prstGeom>
          <a:solidFill>
            <a:schemeClr val="accent1"/>
          </a:solidFill>
          <a:ln w="254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538480" y="394142"/>
            <a:ext cx="10744200" cy="798376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3600" b="1" spc="300">
                <a:solidFill>
                  <a:srgbClr val="4F81BD"/>
                </a:solidFill>
                <a:latin typeface="Arial" panose="020b0604020202020204" pitchFamily="34" charset="0"/>
              </a:rPr>
              <a:t>单击此处添加大标题内容</a:t>
            </a:r>
            <a:endParaRPr lang="zh-CN" altLang="en-US" sz="3600" b="1" spc="300">
              <a:solidFill>
                <a:srgbClr val="4F81BD"/>
              </a:solidFill>
              <a:latin typeface="Arial" pitchFamily="34" charset="0"/>
            </a:endParaRPr>
          </a:p>
        </p:txBody>
      </p:sp>
      <p:sp>
        <p:nvSpPr>
          <p:cNvPr id="513" name="斜纹 512"/>
          <p:cNvSpPr/>
          <p:nvPr>
            <p:custDataLst>
              <p:tags r:id="rId16"/>
            </p:custDataLst>
          </p:nvPr>
        </p:nvSpPr>
        <p:spPr>
          <a:xfrm rot="8100000">
            <a:off x="-244064" y="543543"/>
            <a:ext cx="488126" cy="488126"/>
          </a:xfrm>
          <a:prstGeom prst="diagStrip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1607993" y="2342708"/>
            <a:ext cx="8976013" cy="316715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defRPr sz="1600" spc="150">
                <a:uFillTx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000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一首诗的诞生往往就是诗人一歌新生命的诞生。诗是完整的生命形式,生命，是昌耀诗歌的总主题，呈示生命，是昌耀全部诗歌的根本目的和内在逻辑。昌耀将深刻体验到的生命理念、立场、情感，倾注、融贯到精心选择的生命意象中，雕铸了一幅幅真实而顽强的生命图画。</a:t>
            </a:r>
            <a:endParaRPr lang="zh-CN" altLang="en-US" sz="2000" spc="30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285750" lvl="1" indent="0" algn="l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SzTx/>
              <a:buNone/>
            </a:pPr>
            <a:r>
              <a:rPr lang="zh-CN" altLang="en-US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昌耀这首创作于早期的诗作，定格了昌耀所有诗歌的情绪基调和精神高度，是他生命与精神质量的承载，更是他对生命本质强有力的确认。</a:t>
            </a:r>
            <a:endParaRPr lang="zh-CN" altLang="en-US" spc="30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>
            <p:custDataLst>
              <p:tags r:id="rId2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: 形状 20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303400" y="2743193"/>
            <a:ext cx="2977595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五、板书设计</a:t>
            </a:r>
            <a:endParaRPr lang="zh-CN" altLang="en-US" sz="3600" b="1" spc="300">
              <a:solidFill>
                <a:srgbClr val="4F81B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469" r="469"/>
          <a:stretch>
            <a:fillRect/>
          </a:stretch>
        </p:blipFill>
        <p:spPr>
          <a:xfrm>
            <a:off x="4838743" y="1371584"/>
            <a:ext cx="6134145" cy="411483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New picture" hidden="1"/>
          <p:cNvPicPr/>
          <p:nvPr/>
        </p:nvPicPr>
        <p:blipFill>
          <a:blip r:embed="rId8"/>
          <a:stretch>
            <a:fillRect/>
          </a:stretch>
        </p:blipFill>
        <p:spPr>
          <a:xfrm>
            <a:off x="12344400" y="10477500"/>
            <a:ext cx="355600" cy="4826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38190" y="193675"/>
            <a:ext cx="6353810" cy="42354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98345"/>
            <a:ext cx="6465570" cy="4859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14356" y="761976"/>
            <a:ext cx="10363289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>
            <a:defPPr/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题目解说</a:t>
            </a:r>
            <a:endParaRPr lang="zh-CN" altLang="en-US" sz="4000" b="1" spc="300">
              <a:solidFill>
                <a:srgbClr val="4F81B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94" r="94"/>
          <a:stretch>
            <a:fillRect/>
          </a:stretch>
        </p:blipFill>
        <p:spPr>
          <a:xfrm>
            <a:off x="1250017" y="1981170"/>
            <a:ext cx="6299250" cy="41148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480">
                <a:moveTo>
                  <a:pt x="0" y="0"/>
                </a:moveTo>
                <a:lnTo>
                  <a:pt x="7920" y="0"/>
                </a:lnTo>
                <a:lnTo>
                  <a:pt x="79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7854073" y="1981186"/>
            <a:ext cx="3087910" cy="41148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峨日朵雪峰在青海海北藏族自治州内，是祁连山脉的一座无名山，靠近祁连县峨堡镇，山顶终年积雪。从方位上可以模糊地说，青海的绝大部分地方都在峨日朵雪峰的西南方向。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诗歌写的是诗人在峨日朵雪峰之侧的所见所思。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装饰 1"/>
          <p:cNvSpPr/>
          <p:nvPr>
            <p:custDataLst>
              <p:tags r:id="rId2"/>
            </p:custDataLst>
          </p:nvPr>
        </p:nvSpPr>
        <p:spPr>
          <a:xfrm>
            <a:off x="1219210" y="914407"/>
            <a:ext cx="9906079" cy="50292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itchFamily="34" charset="0"/>
            </a:endParaRPr>
          </a:p>
        </p:txBody>
      </p:sp>
      <p:cxnSp>
        <p:nvCxnSpPr>
          <p:cNvPr id="6" name="装饰 2"/>
          <p:cNvCxnSpPr/>
          <p:nvPr>
            <p:custDataLst>
              <p:tags r:id="rId3"/>
            </p:custDataLst>
          </p:nvPr>
        </p:nvCxnSpPr>
        <p:spPr>
          <a:xfrm flipH="1">
            <a:off x="6494960" y="2076450"/>
            <a:ext cx="0" cy="2705100"/>
          </a:xfrm>
          <a:prstGeom prst="line">
            <a:avLst/>
          </a:prstGeom>
          <a:ln w="1270">
            <a:solidFill>
              <a:srgbClr val="A3A3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装饰 5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752549" y="2109485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itchFamily="34" charset="0"/>
            </a:endParaRPr>
          </a:p>
        </p:txBody>
      </p:sp>
      <p:sp>
        <p:nvSpPr>
          <p:cNvPr id="13" name="装饰 6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2158952" y="2109485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600147" y="2905782"/>
            <a:ext cx="4267238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376092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4000" b="1" spc="300">
              <a:solidFill>
                <a:srgbClr val="37609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itle 6"/>
          <p:cNvSpPr txBox="1"/>
          <p:nvPr>
            <p:custDataLst>
              <p:tags r:id="rId7"/>
            </p:custDataLst>
          </p:nvPr>
        </p:nvSpPr>
        <p:spPr>
          <a:xfrm>
            <a:off x="6787829" y="1701153"/>
            <a:ext cx="3804024" cy="34556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本诗初稿写于1962 年，在异常艰苦的岁月里，诗人仍能执笔抒怀。写诗，已成为诗人冷寂孤独的荒原生活中唯一的慰藉。这首创作于早期、并不太著名的诗作，奠定了昌耀所有诗歌的情绪基调和精神向度，是他生命精神质量的承载，更是他对生命本质强力的确认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装饰 3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5006949" y="3971322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装饰 4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5413352" y="3971322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6"/>
          <p:cNvSpPr/>
          <p:nvPr>
            <p:custDataLst>
              <p:tags r:id="rId2"/>
            </p:custDataLst>
          </p:nvPr>
        </p:nvSpPr>
        <p:spPr>
          <a:xfrm>
            <a:off x="0" y="1304066"/>
            <a:ext cx="12192000" cy="4249867"/>
          </a:xfrm>
          <a:custGeom>
            <a:gdLst>
              <a:gd name="connsiteX0" fmla="*/ 0 w 12192000"/>
              <a:gd name="connsiteY0" fmla="*/ 0 h 4300477"/>
              <a:gd name="connsiteX1" fmla="*/ 12192000 w 12192000"/>
              <a:gd name="connsiteY1" fmla="*/ 0 h 4300477"/>
              <a:gd name="connsiteX2" fmla="*/ 12192000 w 12192000"/>
              <a:gd name="connsiteY2" fmla="*/ 4057631 h 4300477"/>
              <a:gd name="connsiteX3" fmla="*/ 2998549 w 12192000"/>
              <a:gd name="connsiteY3" fmla="*/ 4057631 h 4300477"/>
              <a:gd name="connsiteX4" fmla="*/ 2752403 w 12192000"/>
              <a:gd name="connsiteY4" fmla="*/ 4300477 h 4300477"/>
              <a:gd name="connsiteX5" fmla="*/ 2469723 w 12192000"/>
              <a:gd name="connsiteY5" fmla="*/ 4057631 h 4300477"/>
              <a:gd name="connsiteX6" fmla="*/ 0 w 12192000"/>
              <a:gd name="connsiteY6" fmla="*/ 4057631 h 43004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0477">
                <a:moveTo>
                  <a:pt x="0" y="0"/>
                </a:moveTo>
                <a:lnTo>
                  <a:pt x="12192000" y="0"/>
                </a:lnTo>
                <a:lnTo>
                  <a:pt x="12192000" y="4057631"/>
                </a:lnTo>
                <a:lnTo>
                  <a:pt x="2998549" y="4057631"/>
                </a:lnTo>
                <a:lnTo>
                  <a:pt x="2752403" y="4300477"/>
                </a:lnTo>
                <a:lnTo>
                  <a:pt x="2469723" y="4057631"/>
                </a:lnTo>
                <a:lnTo>
                  <a:pt x="0" y="405763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55368" y="562525"/>
            <a:ext cx="10440101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/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charset="-122"/>
              </a:rPr>
              <a:t>朦胧诗</a:t>
            </a:r>
            <a:endParaRPr lang="zh-CN" altLang="en-US" sz="3200" b="1" spc="300">
              <a:solidFill>
                <a:srgbClr val="4F81BD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55368" y="5553933"/>
            <a:ext cx="10852237" cy="709918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知识卡片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grpSp>
        <p:nvGrpSpPr>
          <p:cNvPr id="8" name="组合 7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11095469" y="615533"/>
            <a:ext cx="701070" cy="611756"/>
            <a:chOff x="3213087" y="1347855"/>
            <a:chExt cx="723914" cy="631689"/>
          </a:xfrm>
          <a:solidFill>
            <a:schemeClr val="bg1">
              <a:lumMod val="95000"/>
            </a:schemeClr>
          </a:solidFill>
        </p:grpSpPr>
        <p:sp>
          <p:nvSpPr>
            <p:cNvPr id="9" name="任意多边形: 形状 8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prstClr val="black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anose="020b0503020204020204" charset="-122"/>
                <a:sym typeface="Arial" pitchFamily="34" charset="0"/>
              </a:endParaRPr>
            </a:p>
          </p:txBody>
        </p:sp>
        <p:sp>
          <p:nvSpPr>
            <p:cNvPr id="10" name="任意多边形: 形状 9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625706" y="1347856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prstClr val="black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69881" y="1477372"/>
            <a:ext cx="10852236" cy="3689497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所谓朦胧诗，以内在精神世界为主要表现对象，采用整体形象象征、逐步意向感发的艺术策略和方式来掩饰情思，从而使诗歌文本处在表现自己和隐藏自己之间，呈现为诗境模糊朦胧、主题多义莫名这样一些特征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285750" lvl="1" indent="0" algn="l">
              <a:lnSpc>
                <a:spcPct val="110000"/>
              </a:lnSpc>
              <a:spcBef>
                <a:spcPct val="0"/>
              </a:spcBef>
              <a:spcAft>
                <a:spcPts val="2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None/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它以“叛逆”的精神，打破了当时现实主义创作原则一统诗坛的局面，为诗歌注入了新的生命力，同时也给新时期文学带来了一次意义深远的变革。他们在诗作中以现实意识思考人的本质，肯定人的自我价值和尊严，注重创作主体内心情感的抒发，在艺术上大量运用隐喻、暗示、通感等手法，丰富了诗的内涵，增强了诗歌的想象空间。“朦胧诗”并没有形成统一的组织形式，也未曾发表宣言，然而却以各自独立又呈现出共性的艺术主张和创作实绩，构成一个“崛起的诗群”。曾在当时文坛引起争论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D:\meihua_service_cache\jpg/94b31824534aca29c172f41416830542.jpg94b31824534aca29c172f4141683054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14583" r="14583"/>
          <a:stretch>
            <a:fillRect/>
          </a:stretch>
        </p:blipFill>
        <p:spPr>
          <a:xfrm>
            <a:off x="3565456" y="-11458"/>
            <a:ext cx="8636063" cy="6858051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600" h="10800">
                <a:moveTo>
                  <a:pt x="0" y="0"/>
                </a:moveTo>
                <a:lnTo>
                  <a:pt x="13600" y="0"/>
                </a:lnTo>
                <a:lnTo>
                  <a:pt x="136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-12065" y="0"/>
            <a:ext cx="7620061" cy="6858000"/>
          </a:xfrm>
          <a:prstGeom prst="rect">
            <a:avLst/>
          </a:prstGeom>
          <a:gradFill>
            <a:gsLst>
              <a:gs pos="70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762006" y="508004"/>
            <a:ext cx="762006" cy="152401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762006" y="2438420"/>
            <a:ext cx="4419638" cy="15240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课堂活动:同学们自主朗诵诗歌,理解诗歌,各小组讨论诗歌的内容、形象、主题、表达艺术，探究作者的观点态度与诗歌的寓意。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9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诗歌首句说：“这是我此刻仅能征服的高度了。”怎样理解“此刻”和“仅”两个词的含义？</a:t>
            </a:r>
            <a:endParaRPr lang="zh-CN" altLang="en-US" sz="1900" b="1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355600" lvl="1" indent="0" algn="l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anose="05000000000000000000" pitchFamily="2" charset="2"/>
              <a:buNone/>
              <a:tabLst>
                <a:tab pos="355600"/>
              </a:tabLst>
            </a:pPr>
            <a:r>
              <a:rPr lang="zh-CN" altLang="en-US" sz="19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探究：此刻”和“仅”两个词暗示了多重意思：这高度并非“一览众山小”的“绝顶”，却是“我”尽了自己的全部努力所达到的；这并不意味着将来（或“下一刻”）“我”不能达到新的高度，也不意味着此刻的高度微不足道，这毕竟已是一次历尽艰辛的征服。</a:t>
            </a:r>
            <a:endParaRPr lang="zh-CN" altLang="en-US" sz="19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355600" lvl="0" indent="-355600" algn="l" defTabSz="9144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9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“这是我此刻仅能征服的高度了。”请分析鉴赏这句诗的内容与表达技巧。</a:t>
            </a:r>
            <a:endParaRPr lang="zh-CN" altLang="en-US" sz="1900" b="1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lvl="0" indent="0" algn="l" defTabSz="9144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None/>
            </a:pPr>
            <a:r>
              <a:rPr lang="zh-CN" altLang="en-US" sz="19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    探究：这是个判断句，暗示了“我”身后已经陆续征服了从前的那些高度，暗示了“我”的目标与“我”的努力之间的差距，暗示了某种“先喘口气”的决定。</a:t>
            </a:r>
            <a:endParaRPr lang="zh-CN" altLang="en-US" sz="19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>
            <a:defPPr/>
          </a:lstStyle>
          <a:p>
            <a:pPr mar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None/>
            </a:pPr>
            <a:r>
              <a:rPr lang="zh-CN" altLang="en-US" sz="31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charset="-122"/>
              </a:rPr>
              <a:t>合作探究</a:t>
            </a:r>
            <a:endParaRPr lang="zh-CN" altLang="en-US" sz="3100" b="1" spc="300">
              <a:solidFill>
                <a:srgbClr val="4F81BD"/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76200" sx="101000" sy="101000" algn="ctr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添加副标题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u"/>
            </a:pPr>
            <a:r>
              <a:rPr lang="en-US" altLang="zh-CN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诗人为什么惊异于“太阳正决然跃入一片引力无穷的山海”？</a:t>
            </a:r>
            <a:endParaRPr lang="en-US" altLang="zh-CN" sz="20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285750" lvl="1" indent="0" algn="l" fontAlgn="auto">
              <a:lnSpc>
                <a:spcPct val="190000"/>
              </a:lnSpc>
              <a:spcBef>
                <a:spcPct val="0"/>
              </a:spcBef>
              <a:spcAft>
                <a:spcPts val="40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0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探究：诗人认为，眼前的景物仿佛是一切艰辛的一种报偿，“我”吃惊地看到一派壮丽的雪峰落日景象，一个宛转重叠绵密奇崛的长句，写那太阳彷徨久之终于突然向一片山海跃入。还未见过有人把落日的张力和动势如此精炼地组织在一个句子之中。长句极易写得或累赘或松散或拖沓，而这里意象的密度却显示了诗人锤炼的功力。</a:t>
            </a:r>
            <a:endParaRPr lang="zh-CN" altLang="en-US" sz="20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>
            <a:defPPr/>
          </a:lstStyle>
          <a:p>
            <a:pPr algn="ctr"/>
            <a:r>
              <a:rPr lang="zh-CN" altLang="en-US" sz="3600" b="1" spc="300">
                <a:solidFill>
                  <a:srgbClr val="4F81BD"/>
                </a:solidFill>
                <a:latin typeface="Arial" panose="020b0604020202020204" pitchFamily="34" charset="0"/>
                <a:ea typeface="微软雅黑" panose="020b0503020204020204" charset="-122"/>
              </a:rPr>
              <a:t>单击此处添加大标题内容</a:t>
            </a:r>
            <a:endParaRPr lang="zh-CN" altLang="en-US" sz="3600" b="1" spc="300">
              <a:solidFill>
                <a:srgbClr val="4F81BD"/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" name="任意多边形: 形状 65"/>
          <p:cNvSpPr/>
          <p:nvPr>
            <p:custDataLst>
              <p:tags r:id="rId2"/>
            </p:custDataLst>
          </p:nvPr>
        </p:nvSpPr>
        <p:spPr>
          <a:xfrm>
            <a:off x="1" y="1"/>
            <a:ext cx="1103575" cy="2417361"/>
          </a:xfrm>
          <a:custGeom>
            <a:gdLst>
              <a:gd name="connsiteX0" fmla="*/ 1015705 w 1103575"/>
              <a:gd name="connsiteY0" fmla="*/ 0 h 2417361"/>
              <a:gd name="connsiteX1" fmla="*/ 1103575 w 1103575"/>
              <a:gd name="connsiteY1" fmla="*/ 0 h 2417361"/>
              <a:gd name="connsiteX2" fmla="*/ 0 w 1103575"/>
              <a:gd name="connsiteY2" fmla="*/ 2417361 h 2417361"/>
              <a:gd name="connsiteX3" fmla="*/ 0 w 1103575"/>
              <a:gd name="connsiteY3" fmla="*/ 2224883 h 241736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575" h="2417361">
                <a:moveTo>
                  <a:pt x="1015705" y="0"/>
                </a:moveTo>
                <a:lnTo>
                  <a:pt x="1103575" y="0"/>
                </a:lnTo>
                <a:lnTo>
                  <a:pt x="0" y="2417361"/>
                </a:lnTo>
                <a:lnTo>
                  <a:pt x="0" y="222488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itchFamily="34" charset="0"/>
              <a:ea typeface="微软雅黑" panose="020b0503020204020204" charset="-122"/>
              <a:sym typeface="Arial" pitchFamily="34" charset="0"/>
            </a:endParaRPr>
          </a:p>
        </p:txBody>
      </p:sp>
      <p:sp>
        <p:nvSpPr>
          <p:cNvPr id="61" name="平行四边形 60"/>
          <p:cNvSpPr/>
          <p:nvPr>
            <p:custDataLst>
              <p:tags r:id="rId3"/>
            </p:custDataLst>
          </p:nvPr>
        </p:nvSpPr>
        <p:spPr>
          <a:xfrm>
            <a:off x="6578600" y="0"/>
            <a:ext cx="3218689" cy="6858000"/>
          </a:xfrm>
          <a:prstGeom prst="parallelogram">
            <a:avLst>
              <a:gd name="adj" fmla="val 93597"/>
            </a:avLst>
          </a:prstGeom>
          <a:pattFill prst="zigZag">
            <a:fgClr>
              <a:schemeClr val="accent3">
                <a:lumMod val="20000"/>
                <a:lumOff val="8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平行四边形 39"/>
          <p:cNvSpPr/>
          <p:nvPr>
            <p:custDataLst>
              <p:tags r:id="rId4"/>
            </p:custDataLst>
          </p:nvPr>
        </p:nvSpPr>
        <p:spPr>
          <a:xfrm>
            <a:off x="7183372" y="0"/>
            <a:ext cx="4495800" cy="6858000"/>
          </a:xfrm>
          <a:prstGeom prst="parallelogram">
            <a:avLst>
              <a:gd name="adj" fmla="val 65395"/>
            </a:avLst>
          </a:prstGeom>
          <a:pattFill prst="zigZ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669882" y="6387797"/>
            <a:ext cx="10852237" cy="165403"/>
          </a:xfrm>
          <a:prstGeom prst="rect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513080" y="478155"/>
            <a:ext cx="11166475" cy="5909945"/>
          </a:xfrm>
          <a:prstGeom prst="rect">
            <a:avLst/>
          </a:prstGeom>
          <a:solidFill>
            <a:srgbClr val="F2F2F2"/>
          </a:solidFill>
          <a:ln w="50800">
            <a:solidFill>
              <a:schemeClr val="accent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805998" y="855156"/>
            <a:ext cx="8580638" cy="5155942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/>
          </a:lstStyle>
          <a:p>
            <a:pPr marL="285750" lvl="0" indent="-28575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n"/>
            </a:pPr>
            <a:r>
              <a:rPr lang="en-US" altLang="zh-CN" sz="22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诗人在作品中是怎样呈现视觉形象与听觉形象的？</a:t>
            </a:r>
            <a:endParaRPr lang="en-US" altLang="zh-CN" sz="2200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  <a:p>
            <a:pPr marL="285750" lvl="1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None/>
            </a:pPr>
            <a:r>
              <a:rPr lang="zh-CN" altLang="en-US" sz="220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探究：在辉煌的视觉形象之上，诗人又叠加上一个宏大的听觉形象，滑坡的石砾引动深渊的嚣鸣，如军旅的杀声渐远而去。这一音响的叠加使落日更显壮观。滑坡的动势与落日的动势都是下坠的，与攀登者的动势正好相反。于是视听合一的效果就不单产生审美意义上的“崇高”，而且在读者的生理上引发一种紧张。那一片“引力无穷的山海”事实上也在竭力使我下坠。千军万马般的厮杀声响在“我”身旁向深渊“自上而下”地远去时，“我”在这个高度上的坚持就决非易事。</a:t>
            </a:r>
            <a:endParaRPr lang="zh-CN" altLang="en-US" sz="2200" spc="15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KSO_WM_ASSEMBLE_CHIP_INDEX" val="93d2f245bd6e430fb200deaa3cb5377a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c0"/>
  <p:tag name="KSO_WM_TEMPLATE_ASSEMBLE_XID" val="5eecbaf6a758c1ec0b708ac0"/>
  <p:tag name="KSO_WM_TEMPLATE_CATEGORY" val="diagram"/>
  <p:tag name="KSO_WM_TEMPLATE_INDEX" val="20207004"/>
  <p:tag name="KSO_WM_UNIT_BLOCK" val="0"/>
  <p:tag name="KSO_WM_UNIT_COMPATIBLE" val="0"/>
  <p:tag name="KSO_WM_UNIT_DEC_AREA_ID" val="489ebb47b96e45a784ddd27bda379595"/>
  <p:tag name="KSO_WM_UNIT_DEFAULT_FONT" val="24;44;4"/>
  <p:tag name="KSO_WM_UNIT_DIAGRAM_ISNUMVISUAL" val="0"/>
  <p:tag name="KSO_WM_UNIT_DIAGRAM_ISREFERUNIT" val="0"/>
  <p:tag name="KSO_WM_UNIT_HIGHLIGHT" val="0"/>
  <p:tag name="KSO_WM_UNIT_ID" val="diagram2020700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0.xml><?xml version="1.0" encoding="utf-8"?>
<p:tagLst xmlns:p="http://schemas.openxmlformats.org/presentationml/2006/main">
  <p:tag name="KSO_WM_ASSEMBLE_CHIP_INDEX" val="a8e3bae3997046aaaffd6958b92c713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MPATIBLE" val="0"/>
  <p:tag name="KSO_WM_UNIT_DEC_AREA_ID" val="ce3bf6fdea3c47199c66e8d6b77a8a3e"/>
  <p:tag name="KSO_WM_UNIT_DEFAULT_FONT" val="14;20;2"/>
  <p:tag name="KSO_WM_UNIT_DIAGRAM_ISNUMVISUAL" val="0"/>
  <p:tag name="KSO_WM_UNIT_DIAGRAM_ISREFERUNIT" val="0"/>
  <p:tag name="KSO_WM_UNIT_HIGHLIGHT" val="0"/>
  <p:tag name="KSO_WM_UNIT_ID" val="diagram2020933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UBTYPE" val="a"/>
  <p:tag name="KSO_WM_UNIT_SUPPORT_UNIT_TYPE" val="[&quot;d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8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57_1*i*10"/>
  <p:tag name="KSO_WM_UNIT_INDEX" val="10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8"/>
  <p:tag name="KSO_WM_UNIT_INDEX" val="8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57_1*y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11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8"/>
  <p:tag name="KSO_WM_UNIT_COMPATIBLE" val="0"/>
  <p:tag name="KSO_WM_UNIT_DEC_AREA_ID" val="ee9446bd72854db8a7f062ab85c4d01f"/>
  <p:tag name="KSO_WM_UNIT_DECOLORIZATION" val="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5e61eceac424343b693c7b3ea03fef0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5"/>
  <p:tag name="KSO_WM_UNIT_INDEX" val="5"/>
  <p:tag name="KSO_WM_UNIT_LAYERLEVEL" val="1"/>
  <p:tag name="KSO_WM_UNIT_SM_LIMIT_TYPE" val="0"/>
  <p:tag name="KSO_WM_UNIT_TYPE" val="i"/>
  <p:tag name="KSO_WM_UNIT_VALUE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57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57_1*i*12"/>
  <p:tag name="KSO_WM_UNIT_INDEX" val="12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PART_ID_V2" val="b-3-1"/>
  <p:tag name="KSO_WM_UNIT_TYPE" val="a"/>
  <p:tag name="KSO_WM_UNIT_VALUE" val="29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198657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HIGHLIGHT" val="0"/>
  <p:tag name="KSO_WM_UNIT_ID" val="diagram20198657_1*f*1"/>
  <p:tag name="KSO_WM_UNIT_INDEX" val="1"/>
  <p:tag name="KSO_WM_UNIT_LAYERLEVEL" val="1"/>
  <p:tag name="KSO_WM_UNIT_NOCLEAR" val="0"/>
  <p:tag name="KSO_WM_UNIT_PRESET_TEXT" val="您的正文已经经简明扼要，字字珠玑，但信息却千丝万缕、错综复杂，需要用更多的文字来表述；但请您尽可能提炼思想的精髓，否则容易造成观者的阅读压力，适得其反。&#13;您的正文已经经简明扼要，字字珠玑，但信息却千丝万缕、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b-3-1"/>
  <p:tag name="KSO_WM_UNIT_TYPE" val="f"/>
  <p:tag name="KSO_WM_UNIT_VALUE" val="51"/>
</p:tagLst>
</file>

<file path=ppt/tags/tag115.xml><?xml version="1.0" encoding="utf-8"?>
<p:tagLst xmlns:p="http://schemas.openxmlformats.org/presentationml/2006/main">
  <p:tag name="KSO_WM_BEAUTIFY_FLAG" val="#wm#"/>
  <p:tag name="KSO_WM_SLIDE_ID" val="diagram20198657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SIZE" val="979*50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57"/>
  <p:tag name="KSO_WM_TEMPLATE_MASTER_TYPE" val="0"/>
  <p:tag name="KSO_WM_TEMPLATE_SUBCATEGORY" val="8"/>
</p:tagLst>
</file>

<file path=ppt/tags/tag116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8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17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18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19.xml><?xml version="1.0" encoding="utf-8"?>
<p:tagLst xmlns:p="http://schemas.openxmlformats.org/presentationml/2006/main">
  <p:tag name="KSO_WM_ASSEMBLE_CHIP_INDEX" val="9d4057af2cd848edaae27d1ce6c46c9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_AREA_ID" val="c7bade10f4a1414fabf01c3ec605ae26"/>
  <p:tag name="KSO_WM_UNIT_DEFAULT_FONT" val="24;44;4"/>
  <p:tag name="KSO_WM_UNIT_DIAGRAM_ISNUMVISUAL" val="0"/>
  <p:tag name="KSO_WM_UNIT_DIAGRAM_ISREFERUNIT" val="0"/>
  <p:tag name="KSO_WM_UNIT_HIGHLIGHT" val="0"/>
  <p:tag name="KSO_WM_UNIT_ID" val="diagram20207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2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9"/>
  <p:tag name="KSO_WM_UNIT_COMPATIBLE" val="0"/>
  <p:tag name="KSO_WM_UNIT_DEC_AREA_ID" val="827db2d9b75a4873b8a4792d57fb1561"/>
  <p:tag name="KSO_WM_UNIT_DECOLORIZATION" val="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5e61eceac424343b693c7b3ea03fef0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6"/>
  <p:tag name="KSO_WM_UNIT_INDEX" val="6"/>
  <p:tag name="KSO_WM_UNIT_LAYERLEVEL" val="1"/>
  <p:tag name="KSO_WM_UNIT_SM_LIMIT_TYPE" val="0"/>
  <p:tag name="KSO_WM_UNIT_TYPE" val="i"/>
  <p:tag name="KSO_WM_UNIT_VALUE" val="1"/>
</p:tagLst>
</file>

<file path=ppt/tags/tag120.xml><?xml version="1.0" encoding="utf-8"?>
<p:tagLst xmlns:p="http://schemas.openxmlformats.org/presentationml/2006/main">
  <p:tag name="KSO_WM_ASSEMBLE_CHIP_INDEX" val="be1a4f87203a4b6ead1841d636838abd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COMPATIBLE" val="0"/>
  <p:tag name="KSO_WM_UNIT_DEC_AREA_ID" val="25f1f68119b54d32bb7362ccd953d449"/>
  <p:tag name="KSO_WM_UNIT_DIAGRAM_ISNUMVISUAL" val="0"/>
  <p:tag name="KSO_WM_UNIT_DIAGRAM_ISREFERUNIT" val="0"/>
  <p:tag name="KSO_WM_UNIT_HIGHLIGHT" val="0"/>
  <p:tag name="KSO_WM_UNIT_ID" val="diagram20207608_1*d*1"/>
  <p:tag name="KSO_WM_UNIT_INDEX" val="1"/>
  <p:tag name="KSO_WM_UNIT_LAYERLEVEL" val="1"/>
  <p:tag name="KSO_WM_UNIT_PLACING_PICTURE" val="be1a4f87203a4b6ead1841d636838abd"/>
  <p:tag name="KSO_WM_UNIT_SUPPORT_UNIT_TYPE" val="[&quot;l&quot;,&quot;m&quot;,&quot;n&quot;,&quot;o&quot;,&quot;p&quot;,&quot;q&quot;,&quot;r&quot;,&quot;δ&quot;,&quot;η&quot;,&quot;β&quot;,&quot;α&quot;,&quot;θ&quot;]"/>
  <p:tag name="KSO_WM_UNIT_TYPE" val="d"/>
  <p:tag name="KSO_WM_UNIT_VALUE" val="1142*1565"/>
</p:tagLst>
</file>

<file path=ppt/tags/tag121.xml><?xml version="1.0" encoding="utf-8"?>
<p:tagLst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21&quot;,&quot;maxSize&quot;:{&quot;size1&quot;:43.799999999999997},&quot;minSize&quot;:{&quot;size1&quot;:38.799999999999997},&quot;normalSize&quot;:{&quot;size1&quot;:39.73749999999999},&quot;subLayout&quot;:[{&quot;id&quot;:&quot;2020-06-17T10:55:21&quot;,&quot;margin&quot;:{&quot;bottom&quot;:3.809999942779541,&quot;left&quot;:2.1170001029968262,&quot;right&quot;:0.42300000786781311,&quot;top&quot;:3.809999942779541},&quot;type&quot;:0},{&quot;id&quot;:&quot;2020-06-17T10:55:21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icTxt"/>
  <p:tag name="KSO_WM_SLIDE_SUPPORT_FEATURE_TYPE" val="7"/>
  <p:tag name="KSO_WM_SLIDE_TYPE" val="text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COLOR_TYPE" val="1"/>
  <p:tag name="KSO_WM_TEMPLATE_INDEX" val="20207608"/>
  <p:tag name="KSO_WM_TEMPLATE_MASTER_TYPE" val="0"/>
  <p:tag name="KSO_WM_TEMPLATE_SUBCATEGORY" val="21"/>
</p:tagLst>
</file>

<file path=ppt/tags/tag12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毕业活动策划"/>
  <p:tag name="KSO_WM_DOC_GUID" val="{42bd8650-b790-4050-be52-eb8cba04ccd4}"/>
</p:tagLst>
</file>

<file path=ppt/tags/tag13.xml><?xml version="1.0" encoding="utf-8"?>
<p:tagLst xmlns:p="http://schemas.openxmlformats.org/presentationml/2006/main">
  <p:tag name="KSO_WM_BEAUTIFY_FLAG" val="#wm#"/>
  <p:tag name="KSO_WM_CHIP_FILLPROP" val="[[{&quot;fill_id&quot;:&quot;4df981a4516a4b4cba0fdbbf715feb1c&quot;,&quot;fill_align&quot;:&quot;cm&quot;,&quot;text_align&quot;:&quot;cm&quot;,&quot;text_direction&quot;:&quot;horizontal&quot;,&quot;chip_types&quot;:[&quot;header&quot;]},{&quot;fill_id&quot;:&quot;57372a9ed1b6474e8df08a7445de7597&quot;,&quot;fill_align&quot;:&quot;lm&quot;,&quot;text_align&quot;:&quot;lm&quot;,&quot;text_direction&quot;:&quot;horizontal&quot;,&quot;chip_types&quot;:[&quot;pictext&quot;,&quot;text&quot;,&quot;picture&quot;,&quot;chart&quot;,&quot;video&quot;]}]]"/>
  <p:tag name="KSO_WM_CHIP_GROUPID" val="5eedbec2fa6683b8872baabf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bec2fa6683b8872baac0"/>
  <p:tag name="KSO_WM_SLIDE_BACKGROUND" val="[&quot;general&quot;]"/>
  <p:tag name="KSO_WM_SLIDE_BACKGROUND_TYPE" val="general"/>
  <p:tag name="KSO_WM_SLIDE_BK_DARK_LIGHT" val="2"/>
  <p:tag name="KSO_WM_SLIDE_ID" val="diagram2020933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7-20T10:33:17&quot;,&quot;maxSize&quot;:{&quot;size1&quot;:48.174454667170842},&quot;minSize&quot;:{&quot;size1&quot;:48.174454667170842},&quot;normalSize&quot;:{&quot;size1&quot;:48.174454667170842},&quot;subLayout&quot;:[{&quot;id&quot;:&quot;2020-07-20T10:33:17&quot;,&quot;margin&quot;:{&quot;bottom&quot;:6.7729997634887695,&quot;left&quot;:4.6570000648498535,&quot;right&quot;:0.026000002399086952,&quot;top&quot;:6.7729997634887695},&quot;type&quot;:0},{&quot;id&quot;:&quot;2020-07-20T10:33:18&quot;,&quot;margin&quot;:{&quot;bottom&quot;:4.6570000648498535,&quot;left&quot;:2.5399999618530273,&quot;right&quot;:4.2329998016357422,&quot;top&quot;:4.6570000648498535},&quot;type&quot;:0}],&quot;type&quot;:0}"/>
  <p:tag name="KSO_WM_SLIDE_POSITION" val="96*72"/>
  <p:tag name="KSO_WM_SLIDE_RATIO" val="1.777778"/>
  <p:tag name="KSO_WM_SLIDE_SIZE" val="780*396"/>
  <p:tag name="KSO_WM_SLIDE_SUBTYPE" val="pureTxt"/>
  <p:tag name="KSO_WM_SLIDE_SUPPORT_FEATURE_TYPE" val="0"/>
  <p:tag name="KSO_WM_SLIDE_TYPE" val="text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COLOR_TYPE" val="1"/>
  <p:tag name="KSO_WM_TEMPLATE_INDEX" val="20209330"/>
  <p:tag name="KSO_WM_TEMPLATE_MASTER_TYPE" val="0"/>
  <p:tag name="KSO_WM_TEMPLATE_SUBCATEGORY" val="2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4958_1*i*1"/>
  <p:tag name="KSO_WM_UNIT_INDEX" val="1"/>
  <p:tag name="KSO_WM_UNIT_LAYERLEVEL" val="1"/>
  <p:tag name="KSO_WM_UNIT_PLACING_PICTURE_MD4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HIGHLIGHT" val="0"/>
  <p:tag name="KSO_WM_UNIT_ID" val="diagram202049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单击此处可添加大标题内容"/>
  <p:tag name="KSO_WM_UNIT_TEXT_PART_ID_V2" val="a-3-1"/>
  <p:tag name="KSO_WM_UNIT_TYPE" val="a"/>
  <p:tag name="KSO_WM_UNIT_VALUE" val="17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HIGHLIGHT" val="0"/>
  <p:tag name="KSO_WM_UNIT_ID" val="diagram20204958_1*f*2"/>
  <p:tag name="KSO_WM_UNIT_INDEX" val="2"/>
  <p:tag name="KSO_WM_UNIT_LAYERLEVEL" val="1"/>
  <p:tag name="KSO_WM_UNIT_NOCLEAR" val="0"/>
  <p:tag name="KSO_WM_UNIT_PLACING_PICTURE_MD4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104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HIGHLIGHT" val="0"/>
  <p:tag name="KSO_WM_UNIT_ID" val="diagram20204958_1*i*2"/>
  <p:tag name="KSO_WM_UNIT_INDEX" val="2"/>
  <p:tag name="KSO_WM_UNIT_LAYERLEVEL" val="1"/>
  <p:tag name="KSO_WM_UNIT_PLACING_PICTURE_MD4" val="0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4958_1*i*3"/>
  <p:tag name="KSO_WM_UNIT_INDEX" val="3"/>
  <p:tag name="KSO_WM_UNIT_LAYERLEVEL" val="1"/>
  <p:tag name="KSO_WM_UNIT_PLACING_PICTURE_MD4" val="0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4958_1*i*4"/>
  <p:tag name="KSO_WM_UNIT_INDEX" val="4"/>
  <p:tag name="KSO_WM_UNIT_LAYERLEVEL" val="1"/>
  <p:tag name="KSO_WM_UNIT_PLACING_PICTURE_MD4" val="0"/>
  <p:tag name="KSO_WM_UNIT_TYPE" val="i"/>
</p:tagLst>
</file>

<file path=ppt/tags/tag2.xml><?xml version="1.0" encoding="utf-8"?>
<p:tagLst xmlns:p="http://schemas.openxmlformats.org/presentationml/2006/main">
  <p:tag name="KSO_WM_ASSEMBLE_CHIP_INDEX" val="63611e7420cc4edca0269d5ef54f959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cbaf6a758c1ec0b708ac0"/>
  <p:tag name="KSO_WM_TEMPLATE_ASSEMBLE_XID" val="5eecbaf6a758c1ec0b708ac0"/>
  <p:tag name="KSO_WM_TEMPLATE_CATEGORY" val="diagram"/>
  <p:tag name="KSO_WM_TEMPLATE_INDEX" val="20207004"/>
  <p:tag name="KSO_WM_UNIT_COMPATIBLE" val="0"/>
  <p:tag name="KSO_WM_UNIT_DEC_AREA_ID" val="3d805457aabd4b32a5f8356a99cc5735"/>
  <p:tag name="KSO_WM_UNIT_DIAGRAM_ISNUMVISUAL" val="0"/>
  <p:tag name="KSO_WM_UNIT_DIAGRAM_ISREFERUNIT" val="0"/>
  <p:tag name="KSO_WM_UNIT_HIGHLIGHT" val="0"/>
  <p:tag name="KSO_WM_UNIT_ID" val="diagram20207004_1*d*1"/>
  <p:tag name="KSO_WM_UNIT_INDEX" val="1"/>
  <p:tag name="KSO_WM_UNIT_LAYERLEVEL" val="1"/>
  <p:tag name="KSO_WM_UNIT_PLACING_PICTURE" val="63611e7420cc4edca0269d5ef54f9595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142*1396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4958"/>
  <p:tag name="KSO_WM_UNIT_COMPATIBLE" val="0"/>
  <p:tag name="KSO_WM_UNIT_DIAGRAM_ISNUMVISUAL" val="0"/>
  <p:tag name="KSO_WM_UNIT_DIAGRAM_ISREFERUNIT" val="0"/>
  <p:tag name="KSO_WM_UNIT_HIGHLIGHT" val="0"/>
  <p:tag name="KSO_WM_UNIT_ID" val="diagram20204958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260"/>
</p:tagLst>
</file>

<file path=ppt/tags/tag21.xml><?xml version="1.0" encoding="utf-8"?>
<p:tagLst xmlns:p="http://schemas.openxmlformats.org/presentationml/2006/main">
  <p:tag name="KSO_WM_BEAUTIFY_FLAG" val="#wm#"/>
  <p:tag name="KSO_WM_SLIDE_ID" val="diagram20204958_1"/>
  <p:tag name="KSO_WM_SLIDE_INDEX" val="1"/>
  <p:tag name="KSO_WM_SLIDE_ITEM_CNT" val="0"/>
  <p:tag name="KSO_WM_SLIDE_LAYOUT" val="a_f"/>
  <p:tag name="KSO_WM_SLIDE_LAYOUT_CNT" val="1_2"/>
  <p:tag name="KSO_WM_SLIDE_POSITION" val="0*44"/>
  <p:tag name="KSO_WM_SLIDE_SIZE" val="960*44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958"/>
  <p:tag name="KSO_WM_TEMPLATE_MASTER_TYPE" val="0"/>
  <p:tag name="KSO_WM_TEMPLATE_SUBCATEGORY" val="0"/>
</p:tagLst>
</file>

<file path=ppt/tags/tag22.xml><?xml version="1.0" encoding="utf-8"?>
<p:tagLst xmlns:p="http://schemas.openxmlformats.org/presentationml/2006/main">
  <p:tag name="KSO_WM_ASSEMBLE_CHIP_INDEX" val="33b09929b31f4a57905e07431279c97a"/>
  <p:tag name="KSO_WM_BEAUTIFY_FLAG" val="#wm#"/>
  <p:tag name="KSO_WM_CHIP_GROUPID" val="5ea2b5e0660c33b3b8e6882b"/>
  <p:tag name="KSO_WM_CHIP_XID" val="5ea2b5e0660c33b3b8e6882c"/>
  <p:tag name="KSO_WM_TAG_VERSION" val="1.0"/>
  <p:tag name="KSO_WM_TEMPLATE_ASSEMBLE_GROUPID" val="5f2bb832b1be7de24f9215a8"/>
  <p:tag name="KSO_WM_TEMPLATE_ASSEMBLE_XID" val="5f2bb832b1be7de24f9215a8"/>
  <p:tag name="KSO_WM_TEMPLATE_CATEGORY" val="diagram"/>
  <p:tag name="KSO_WM_TEMPLATE_INDEX" val="20206196"/>
  <p:tag name="KSO_WM_UNIT_COMPATIBLE" val="1"/>
  <p:tag name="KSO_WM_UNIT_DEC_AREA_ID" val="0042cab25b574bbeaa2ee009b9e7a8dd"/>
  <p:tag name="KSO_WM_UNIT_DIAGRAM_ISNUMVISUAL" val="0"/>
  <p:tag name="KSO_WM_UNIT_DIAGRAM_ISREFERUNIT" val="0"/>
  <p:tag name="KSO_WM_UNIT_HIGHLIGHT" val="0"/>
  <p:tag name="KSO_WM_UNIT_ID" val="diagram20206196_1*d*1"/>
  <p:tag name="KSO_WM_UNIT_INDEX" val="1"/>
  <p:tag name="KSO_WM_UNIT_LAYERLEVEL" val="1"/>
  <p:tag name="KSO_WM_UNIT_MASK_COLOR_TYPE" val="white"/>
  <p:tag name="KSO_WM_UNIT_PLACING_PICTURE" val="33b09929b31f4a57905e07431279c97a"/>
  <p:tag name="KSO_WM_UNIT_TYPE" val="d"/>
  <p:tag name="KSO_WM_UNIT_VALUE" val="1904*2397"/>
</p:tagLst>
</file>

<file path=ppt/tags/tag23.xml><?xml version="1.0" encoding="utf-8"?>
<p:tagLst xmlns:p="http://schemas.openxmlformats.org/presentationml/2006/main">
  <p:tag name="KSO_WM_BEAUTIFY_FLAG" val="#wm#"/>
  <p:tag name="KSO_WM_CHIP_GROUPID" val="5e9d76f7dc741d3f2d9ea57a"/>
  <p:tag name="KSO_WM_CHIP_XID" val="5e9983aa6b953a2f5c83cff1"/>
  <p:tag name="KSO_WM_TAG_VERSION" val="1.0"/>
  <p:tag name="KSO_WM_TEMPLATE_ASSEMBLE_GROUPID" val="5f2bb832b1be7de24f9215a8"/>
  <p:tag name="KSO_WM_TEMPLATE_ASSEMBLE_XID" val="5f2bb832b1be7de24f9215a8"/>
  <p:tag name="KSO_WM_TEMPLATE_CATEGORY" val="diagram"/>
  <p:tag name="KSO_WM_TEMPLATE_INDEX" val="20206196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.7"/>
  <p:tag name="KSO_WM_UNIT_FILL_FORE_SCHEMECOLOR_INDEX_1_TRANS" val="0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1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6196_1*i*1"/>
  <p:tag name="KSO_WM_UNIT_INDEX" val="1"/>
  <p:tag name="KSO_WM_UNIT_LAYERLEVEL" val="1"/>
  <p:tag name="KSO_WM_UNIT_MASK_COLOR_TYPE" val="white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25"/>
</p:tagLst>
</file>

<file path=ppt/tags/tag24.xml><?xml version="1.0" encoding="utf-8"?>
<p:tagLst xmlns:p="http://schemas.openxmlformats.org/presentationml/2006/main">
  <p:tag name="KSO_WM_BEAUTIFY_FLAG" val="#wm#"/>
  <p:tag name="KSO_WM_CHIP_GROUPID" val="5e9d76f7dc741d3f2d9ea57a"/>
  <p:tag name="KSO_WM_CHIP_XID" val="5e9983aa6b953a2f5c83cff1"/>
  <p:tag name="KSO_WM_TAG_VERSION" val="1.0"/>
  <p:tag name="KSO_WM_TEMPLATE_ASSEMBLE_GROUPID" val="5f2bb832b1be7de24f9215a8"/>
  <p:tag name="KSO_WM_TEMPLATE_ASSEMBLE_XID" val="5f2bb832b1be7de24f9215a8"/>
  <p:tag name="KSO_WM_TEMPLATE_CATEGORY" val="diagram"/>
  <p:tag name="KSO_WM_TEMPLATE_INDEX" val="20206196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96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25.xml><?xml version="1.0" encoding="utf-8"?>
<p:tagLst xmlns:p="http://schemas.openxmlformats.org/presentationml/2006/main">
  <p:tag name="KSO_WM_ASSEMBLE_CHIP_INDEX" val="a34a147c588c474da345be34d487c56c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bb832b1be7de24f9215a8"/>
  <p:tag name="KSO_WM_TEMPLATE_ASSEMBLE_XID" val="5f2bb832b1be7de24f9215a8"/>
  <p:tag name="KSO_WM_TEMPLATE_CATEGORY" val="diagram"/>
  <p:tag name="KSO_WM_TEMPLATE_INDEX" val="20206196"/>
  <p:tag name="KSO_WM_UNIT_BLOCK" val="0"/>
  <p:tag name="KSO_WM_UNIT_COMPATIBLE" val="0"/>
  <p:tag name="KSO_WM_UNIT_DEC_AREA_ID" val="0a0b630fd11548fcb46d71be56948b43"/>
  <p:tag name="KSO_WM_UNIT_DEFAULT_FONT" val="14;20;2"/>
  <p:tag name="KSO_WM_UNIT_DIAGRAM_ISNUMVISUAL" val="0"/>
  <p:tag name="KSO_WM_UNIT_DIAGRAM_ISREFERUNIT" val="0"/>
  <p:tag name="KSO_WM_UNIT_HIGHLIGHT" val="0"/>
  <p:tag name="KSO_WM_UNIT_ID" val="diagram2020619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6"/>
</p:tagLst>
</file>

<file path=ppt/tags/tag26.xml><?xml version="1.0" encoding="utf-8"?>
<p:tagLst xmlns:p="http://schemas.openxmlformats.org/presentationml/2006/main">
  <p:tag name="KSO_WM_BEAUTIFY_FLAG" val="#wm#"/>
  <p:tag name="KSO_WM_CHIP_FILLPROP" val="[[{&quot;fill_id&quot;:&quot;1442f1ca52884017ae7cb76167f313bf&quot;,&quot;fill_align&quot;:&quot;cm&quot;,&quot;text_align&quot;:&quot;cm&quot;,&quot;text_direction&quot;:&quot;horizontal&quot;,&quot;chip_types&quot;:[&quot;picture&quot;]},{&quot;fill_id&quot;:&quot;fa4f39658b114f6896f7c35e693dea0d&quot;,&quot;fill_align&quot;:&quot;lm&quot;,&quot;text_align&quot;:&quot;lm&quot;,&quot;text_direction&quot;:&quot;horizontal&quot;,&quot;chip_types&quot;:[&quot;text&quot;,&quot;header&quot;]}]]"/>
  <p:tag name="KSO_WM_CHIP_GROUPID" val="5e9d76f7dc741d3f2d9ea57a"/>
  <p:tag name="KSO_WM_CHIP_INFOS" val="{&quot;layout_type&quot;:&quot;full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983aa6b953a2f5c83cff1"/>
  <p:tag name="KSO_WM_SLIDE_BACKGROUND" val="[&quot;general&quot;]"/>
  <p:tag name="KSO_WM_SLIDE_BACKGROUND_TYPE" val="general"/>
  <p:tag name="KSO_WM_SLIDE_BK_DARK_LIGHT" val="2"/>
  <p:tag name="KSO_WM_SLIDE_ID" val="diagram20206196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06T15:58:44&quot;,&quot;maxSize&quot;:{&quot;size1&quot;:98.799999999999997},&quot;minSize&quot;:{&quot;size1&quot;:98.799999999999997},&quot;normalSize&quot;:{&quot;size1&quot;:98.799999999999997},&quot;subLayout&quot;:[{&quot;id&quot;:&quot;2020-08-06T15:58:44&quot;,&quot;margin&quot;:{&quot;bottom&quot;:4.2329998016357422,&quot;left&quot;:2.1170001029968262,&quot;right&quot;:19.049999237060547,&quot;top&quot;:4.2329998016357422},&quot;type&quot;:0},{&quot;id&quot;:&quot;2020-08-06T15:58:44&quot;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2bb832b1be7de24f9215a8"/>
  <p:tag name="KSO_WM_TEMPLATE_ASSEMBLE_XID" val="5f2bb832b1be7de24f9215a8"/>
  <p:tag name="KSO_WM_TEMPLATE_CATEGORY" val="diagram"/>
  <p:tag name="KSO_WM_TEMPLATE_COLOR_TYPE" val="1"/>
  <p:tag name="KSO_WM_TEMPLATE_INDEX" val="20206196"/>
  <p:tag name="KSO_WM_TEMPLATE_MASTER_TYPE" val="0"/>
  <p:tag name="KSO_WM_TEMPLATE_SUBCATEGORY" val="21"/>
  <p:tag name="KSO_WM_TEMPLATE_THUMBS_INDEX" val="1、4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p="http://schemas.openxmlformats.org/presentationml/2006/main">
  <p:tag name="KSO_WM_ASSEMBLE_CHIP_INDEX" val="3abca9788b384d66b9a3b018bdc10eb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c0"/>
  <p:tag name="KSO_WM_TEMPLATE_ASSEMBLE_XID" val="5eecbaf6a758c1ec0b708ac0"/>
  <p:tag name="KSO_WM_TEMPLATE_CATEGORY" val="diagram"/>
  <p:tag name="KSO_WM_TEMPLATE_INDEX" val="20207004"/>
  <p:tag name="KSO_WM_UNIT_BLOCK" val="0"/>
  <p:tag name="KSO_WM_UNIT_COMPATIBLE" val="0"/>
  <p:tag name="KSO_WM_UNIT_DEC_AREA_ID" val="4351ef42756b4d228e4d13abb8c39261"/>
  <p:tag name="KSO_WM_UNIT_DEFAULT_FONT" val="14;20;2"/>
  <p:tag name="KSO_WM_UNIT_DIAGRAM_ISNUMVISUAL" val="0"/>
  <p:tag name="KSO_WM_UNIT_DIAGRAM_ISREFERUNIT" val="0"/>
  <p:tag name="KSO_WM_UNIT_HIGHLIGHT" val="0"/>
  <p:tag name="KSO_WM_UNIT_ID" val="diagram202070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5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3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3;我们为您  标注了最  适合的位  置您输入  的文字到  这里时就  是最佳视&#13;为了能让  您有更直  观的字数  感受并进  一步方便    &#13;单击此处添加小标题：&#13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PART_ID_V2" val="a-3-2"/>
  <p:tag name="KSO_WM_UNIT_TYPE" val="a"/>
  <p:tag name="KSO_WM_UNIT_VALUE" val="17"/>
</p:tagLst>
</file>

<file path=ppt/tags/tag36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text&quot;]},{&quot;fill_id&quot;:&quot;164c300f690d423ab1b6e3b65edb0bf9&quot;,&quot;fill_align&quot;:&quot;lm&quot;,&quot;text_align&quot;:&quot;lm&quot;,&quot;text_direction&quot;:&quot;horizontal&quot;,&quot;chip_types&quot;:[&quot;pictext&quot;,&quot;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text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diagram&quot;,&quot;pic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diagram&quot;]},{&quot;fill_id&quot;:&quot;164c300f690d423ab1b6e3b65edb0bf9&quot;,&quot;fill_align&quot;:&quot;lm&quot;,&quot;text_align&quot;:&quot;lm&quot;,&quot;text_direction&quot;:&quot;horizontal&quot;,&quot;chip_types&quot;:[&quot;pictext&quot;,&quot;picture&quot;,&quot;chart&quot;,&quot;table&quot;,&quot;video&quot;]}]]"/>
  <p:tag name="KSO_WM_CHIP_GROUPID" val="5e7f29ed24b822ad86e0202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9ed24b822ad86e0202d"/>
  <p:tag name="KSO_WM_SLIDE_BACKGROUND" val="[&quot;general&quot;]"/>
  <p:tag name="KSO_WM_SLIDE_BACKGROUND_TYPE" val="general"/>
  <p:tag name="KSO_WM_SLIDE_BK_DARK_LIGHT" val="2"/>
  <p:tag name="KSO_WM_SLIDE_ID" val="diagram20207004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1:17:51&quot;,&quot;maxSize&quot;:{&quot;size1&quot;:22.199562830371022},&quot;minSize&quot;:{&quot;size1&quot;:22.199562830371022},&quot;normalSize&quot;:{&quot;size1&quot;:22.199562830371022},&quot;subLayout&quot;:[{&quot;id&quot;:&quot;2020-06-19T21:17:51&quot;,&quot;margin&quot;:{&quot;bottom&quot;:-5.0132735538165355e-16,&quot;left&quot;:2.5399999618530273,&quot;right&quot;:2.5399999618530273,&quot;top&quot;:2.1170001029968262},&quot;type&quot;:0},{&quot;direction&quot;:1,&quot;id&quot;:&quot;2020-06-19T21:17:51&quot;,&quot;maxSize&quot;:{&quot;size1&quot;:64.052762608891612},&quot;minSize&quot;:{&quot;size1&quot;:51.552762608891619},&quot;normalSize&quot;:{&quot;size1&quot;:61.919429275558286},&quot;subLayout&quot;:[{&quot;id&quot;:&quot;2020-06-19T21:17:51&quot;,&quot;margin&quot;:{&quot;bottom&quot;:2.1170001029968262,&quot;left&quot;:2.5399999618530273,&quot;right&quot;:0,&quot;top&quot;:1.2699999809265137},&quot;type&quot;:0},{&quot;id&quot;:&quot;2020-06-19T21:17:51&quot;,&quot;margin&quot;:{&quot;bottom&quot;:2.1170001029968262,&quot;left&quot;:0.84700000286102295,&quot;right&quot;:2.5399999618530273,&quot;top&quot;:1.2699999809265137},&quot;type&quot;:0}],&quot;type&quot;:0}],&quot;type&quot;:0}"/>
  <p:tag name="KSO_WM_SLIDE_POSITION" val="71*60"/>
  <p:tag name="KSO_WM_SLIDE_RATIO" val="1.777778"/>
  <p:tag name="KSO_WM_SLIDE_SIZE" val="816*420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c0"/>
  <p:tag name="KSO_WM_TEMPLATE_ASSEMBLE_XID" val="5eecbaf6a758c1ec0b708ac0"/>
  <p:tag name="KSO_WM_TEMPLATE_CATEGORY" val="diagram"/>
  <p:tag name="KSO_WM_TEMPLATE_COLOR_TYPE" val="1"/>
  <p:tag name="KSO_WM_TEMPLATE_INDEX" val="20207004"/>
  <p:tag name="KSO_WM_TEMPLATE_MASTER_TYPE" val="0"/>
  <p:tag name="KSO_WM_TEMPLATE_SUBCATEGORY" val="2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YPE" val="a"/>
  <p:tag name="KSO_WM_UNIT_VALUE" val="24"/>
</p:tagLst>
</file>

<file path=ppt/tags/tag45.xml><?xml version="1.0" encoding="utf-8"?>
<p:tagLst xmlns:p="http://schemas.openxmlformats.org/presentationml/2006/main">
  <p:tag name="KSO_WM_BEAUTIFY_FLAG" val="#wm#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.6"/>
  <p:tag name="KSO_WM_UNIT_FILL_FORE_SCHEMECOLOR_INDEX" val="7"/>
  <p:tag name="KSO_WM_UNIT_FILL_FORE_SCHEMECOLOR_INDEX_BRIGHTNESS" val="0.8"/>
  <p:tag name="KSO_WM_UNIT_FILL_TYPE" val="2"/>
  <p:tag name="KSO_WM_UNIT_HIGHLIGHT" val="0"/>
  <p:tag name="KSO_WM_UNIT_ID" val="diagram2020374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4"/>
  <p:tag name="KSO_WM_UNIT_FILL_TYPE" val="2"/>
  <p:tag name="KSO_WM_UNIT_HIGHLIGHT" val="0"/>
  <p:tag name="KSO_WM_UNIT_ID" val="diagram20203749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5"/>
  <p:tag name="KSO_WM_UNIT_COMPATIBLE" val="0"/>
  <p:tag name="KSO_WM_UNIT_DEC_AREA_ID" val="2fa145bd3ce240cdac5a3fce36474b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09330_1*i*1"/>
  <p:tag name="KSO_WM_UNIT_INDEX" val="1"/>
  <p:tag name="KSO_WM_UNIT_LAYERLEVEL" val="1"/>
  <p:tag name="KSO_WM_UNIT_SM_LIMIT_TYPE" val="1"/>
  <p:tag name="KSO_WM_UNIT_TYPE" val="i"/>
  <p:tag name="KSO_WM_UNIT_VALUE" val="816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4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49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TYPE" val="f"/>
  <p:tag name="KSO_WM_UNIT_VALUE" val="32"/>
</p:tagLst>
</file>

<file path=ppt/tags/tag52.xml><?xml version="1.0" encoding="utf-8"?>
<p:tagLst xmlns:p="http://schemas.openxmlformats.org/presentationml/2006/main">
  <p:tag name="KSO_WM_BEAUTIFY_FLAG" val="#wm#"/>
  <p:tag name="KSO_WM_CHIP_FILLPROP" val="[[{&quot;fill_id&quot;:&quot;e67e989b68da4f0993f21a8c58b40ec1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reativecrop&quot;]}]]"/>
  <p:tag name="KSO_WM_CHIP_GROUPID" val="5ef0a3f7978989e612c8e89b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ID" val="diagram20203749_1"/>
  <p:tag name="KSO_WM_SLIDE_INDEX" val="1"/>
  <p:tag name="KSO_WM_SLIDE_ITEM_CNT" val="0"/>
  <p:tag name="KSO_WM_SLIDE_LAYOUT" val="f"/>
  <p:tag name="KSO_WM_SLIDE_LAYOUT_CNT" val="1"/>
  <p:tag name="KSO_WM_SLIDE_POSITION" val="0*0"/>
  <p:tag name="KSO_WM_SLIDE_RATIO" val="1.777778"/>
  <p:tag name="KSO_WM_SLIDE_SIZE" val="919*540"/>
  <p:tag name="KSO_WM_SLIDE_SUBTYPE" val="pureTxt"/>
  <p:tag name="KSO_WM_SLIDE_SUPPORT_FEATURE_TYPE" val="0"/>
  <p:tag name="KSO_WM_SLIDE_TYPE" val="text"/>
  <p:tag name="KSO_WM_TAG_VERSION" val="1.0"/>
  <p:tag name="KSO_WM_TEMPLATE_ASSEMBLE_GROUPID" val="5ef55419ea5a3ac527a189c6"/>
  <p:tag name="KSO_WM_TEMPLATE_ASSEMBLE_XID" val="5ef55419ea5a3ac527a189c6"/>
  <p:tag name="KSO_WM_TEMPLATE_CATEGORY" val="diagram"/>
  <p:tag name="KSO_WM_TEMPLATE_COLOR_TYPE" val="1"/>
  <p:tag name="KSO_WM_TEMPLATE_INDEX" val="20203749"/>
  <p:tag name="KSO_WM_TEMPLATE_MASTER_TYPE" val="0"/>
  <p:tag name="KSO_WM_TEMPLATE_SUBCATEGORY" val="0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&#13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6"/>
  <p:tag name="KSO_WM_UNIT_COMPATIBLE" val="0"/>
  <p:tag name="KSO_WM_UNIT_DEC_AREA_ID" val="3b993ebc253e4e48a05f4dd191d3dfa1"/>
  <p:tag name="KSO_WM_UNIT_DECOLORIZATION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30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YPE" val="a"/>
  <p:tag name="KSO_WM_UNIT_VALUE" val="24"/>
</p:tagLst>
</file>

<file path=ppt/tags/tag61.xml><?xml version="1.0" encoding="utf-8"?>
<p:tagLst xmlns:p="http://schemas.openxmlformats.org/presentationml/2006/main">
  <p:tag name="KSO_WM_BEAUTIFY_FLAG" val="#wm#"/>
  <p:tag name="KSO_WM_CHIP_FILLPROP" val="[[{&quot;fill_id&quot;:&quot;e67e989b68da4f0993f21a8c58b40ec1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reativecrop&quot;]}]]"/>
  <p:tag name="KSO_WM_CHIP_GROUPID" val="5ef0a3f7978989e612c8e89b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RATIO" val="1.777778"/>
  <p:tag name="KSO_WM_SLIDE_SIZE" val="959*522"/>
  <p:tag name="KSO_WM_SLIDE_SUBTYPE" val="pureTxt"/>
  <p:tag name="KSO_WM_SLIDE_SUPPORT_FEATURE_TYPE" val="0"/>
  <p:tag name="KSO_WM_SLIDE_TYPE" val="text"/>
  <p:tag name="KSO_WM_TAG_VERSION" val="1.0"/>
  <p:tag name="KSO_WM_TEMPLATE_ASSEMBLE_GROUPID" val="5ef55419ea5a3ac527a189c6"/>
  <p:tag name="KSO_WM_TEMPLATE_ASSEMBLE_XID" val="5ef55419ea5a3ac527a189c6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36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3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LOCK" val="0"/>
  <p:tag name="KSO_WM_UNIT_COMPATIBLE" val="0"/>
  <p:tag name="KSO_WM_UNIT_DEC_AREA_ID" val="2a50541882484bf68ce5e505e1824ac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577b6c5da20440e8009b489b6bfcd96&quot;,&quot;X&quot;:{&quot;Pos&quot;:1},&quot;Y&quot;:{&quot;Pos&quot;:1}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36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08"/>
</p:tagLst>
</file>

<file path=ppt/tags/tag64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LOCK" val="0"/>
  <p:tag name="KSO_WM_UNIT_COMPATIBLE" val="0"/>
  <p:tag name="KSO_WM_UNIT_DEC_AREA_ID" val="1a154815b67249b79a2cabb7a6b36f5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a50541882484bf68ce5e505e1824acc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3"/>
  <p:tag name="KSO_WM_UNIT_INDEX" val="3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5.xml><?xml version="1.0" encoding="utf-8"?>
<p:tagLst xmlns:p="http://schemas.openxmlformats.org/presentationml/2006/main">
  <p:tag name="KSO_WM_BEAUTIFY_FLAG" val="#wm#"/>
  <p:tag name="KSO_WM_CHIP_GROUPID" val="5e6ef8ed605d5daf04fe5f5f"/>
  <p:tag name="KSO_WM_CHIP_XID" val="5e6ef8ed605d5daf04fe5f60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LOCK" val="0"/>
  <p:tag name="KSO_WM_UNIT_COMPATIBLE" val="0"/>
  <p:tag name="KSO_WM_UNIT_DEC_AREA_ID" val="c5e09a8954c34f299c83c19193bf0ab9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2a50541882484bf68ce5e505e1824acc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7363_1*i*4"/>
  <p:tag name="KSO_WM_UNIT_INDEX" val="4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"/>
</p:tagLst>
</file>

<file path=ppt/tags/tag66.xml><?xml version="1.0" encoding="utf-8"?>
<p:tagLst xmlns:p="http://schemas.openxmlformats.org/presentationml/2006/main">
  <p:tag name="KSO_WM_ASSEMBLE_CHIP_INDEX" val="f958464c2a73482da6606cf9913768f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LOCK" val="0"/>
  <p:tag name="KSO_WM_UNIT_COMPATIBLE" val="0"/>
  <p:tag name="KSO_WM_UNIT_DEC_AREA_ID" val="2e3f81fe296b46d389438710eca6dd56"/>
  <p:tag name="KSO_WM_UNIT_DEFAULT_FONT" val="24;44;4"/>
  <p:tag name="KSO_WM_UNIT_DIAGRAM_ISNUMVISUAL" val="0"/>
  <p:tag name="KSO_WM_UNIT_DIAGRAM_ISREFERUNIT" val="0"/>
  <p:tag name="KSO_WM_UNIT_HIGHLIGHT" val="0"/>
  <p:tag name="KSO_WM_UNIT_ID" val="diagram2020736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67.xml><?xml version="1.0" encoding="utf-8"?>
<p:tagLst xmlns:p="http://schemas.openxmlformats.org/presentationml/2006/main">
  <p:tag name="KSO_WM_ASSEMBLE_CHIP_INDEX" val="e973a9cc3492415e9e90765d400ff20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INDEX" val="20207363"/>
  <p:tag name="KSO_WM_UNIT_BLOCK" val="0"/>
  <p:tag name="KSO_WM_UNIT_COMPATIBLE" val="0"/>
  <p:tag name="KSO_WM_UNIT_DEC_AREA_ID" val="a577b6c5da20440e8009b489b6bfcd96"/>
  <p:tag name="KSO_WM_UNIT_DEFAULT_FONT" val="14;20;2"/>
  <p:tag name="KSO_WM_UNIT_DIAGRAM_ISNUMVISUAL" val="0"/>
  <p:tag name="KSO_WM_UNIT_DIAGRAM_ISREFERUNIT" val="0"/>
  <p:tag name="KSO_WM_UNIT_HIGHLIGHT" val="0"/>
  <p:tag name="KSO_WM_UNIT_ID" val="diagram2020736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50"/>
</p:tagLst>
</file>

<file path=ppt/tags/tag68.xml><?xml version="1.0" encoding="utf-8"?>
<p:tagLst xmlns:p="http://schemas.openxmlformats.org/presentationml/2006/main"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CHIP_INFOS" val="{&quot;layout_type&quot;:&quot;navigation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8ed605d5daf04fe5f60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07363_1"/>
  <p:tag name="KSO_WM_SLIDE_INDEX" val="1"/>
  <p:tag name="KSO_WM_SLIDE_ITEM_CNT" val="0"/>
  <p:tag name="KSO_WM_SLIDE_LAYOUT" val="a_f"/>
  <p:tag name="KSO_WM_SLIDE_LAYOUT_CNT" val="1_1"/>
  <p:tag name="KSO_WM_SLIDE_LAYOUT_INFO" val="{&quot;id&quot;:&quot;2020-06-19T21:18:45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6-19T21:18:45&quot;,&quot;margin&quot;:{&quot;bottom&quot;:0.42300000786781311,&quot;left&quot;:0.84700000286102295,&quot;right&quot;:0.84700000286102295,&quot;top&quot;:0.42300000786781311},&quot;type&quot;:0},{&quot;id&quot;:&quot;2020-06-19T21:18:45&quot;,&quot;margin&quot;:{&quot;bottom&quot;:2.5399999618530273,&quot;left&quot;:2.5399999618530273,&quot;right&quot;:2.5399999618530273,&quot;top&quot;:1.6929999589920044},&quot;type&quot;:0}],&quot;type&quot;:0}"/>
  <p:tag name="KSO_WM_SLIDE_POSITION" val="24*12"/>
  <p:tag name="KSO_WM_SLIDE_RATIO" val="1.777778"/>
  <p:tag name="KSO_WM_SLIDE_SIZE" val="912*456"/>
  <p:tag name="KSO_WM_SLIDE_SUBTYPE" val="pureTxt"/>
  <p:tag name="KSO_WM_SLIDE_SUPPORT_FEATURE_TYPE" val="0"/>
  <p:tag name="KSO_WM_SLIDE_TYPE" val="text"/>
  <p:tag name="KSO_WM_TAG_VERSION" val="1.0"/>
  <p:tag name="KSO_WM_TEMPLATE_ASSEMBLE_GROUPID" val="5eecbaf6a758c1ec0b708b31"/>
  <p:tag name="KSO_WM_TEMPLATE_ASSEMBLE_XID" val="5eecbaf6a758c1ec0b708b31"/>
  <p:tag name="KSO_WM_TEMPLATE_CATEGORY" val="diagram"/>
  <p:tag name="KSO_WM_TEMPLATE_COLOR_TYPE" val="1"/>
  <p:tag name="KSO_WM_TEMPLATE_INDEX" val="20207363"/>
  <p:tag name="KSO_WM_TEMPLATE_MASTER_TYPE" val="0"/>
  <p:tag name="KSO_WM_TEMPLATE_SUBCATEGORY" val="2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11"/>
  <p:tag name="KSO_WM_UNIT_COMPATIBLE" val="0"/>
  <p:tag name="KSO_WM_UNIT_DEC_AREA_ID" val="ffbee0d258a74c0892b96c41660ebc69"/>
  <p:tag name="KSO_WM_UNIT_DECOLORIZATION" val="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5e61eceac424343b693c7b3ea03fef0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3"/>
  <p:tag name="KSO_WM_UNIT_INDEX" val="3"/>
  <p:tag name="KSO_WM_UNIT_LAYERLEVEL" val="1"/>
  <p:tag name="KSO_WM_UNIT_SM_LIMIT_TYPE" val="0"/>
  <p:tag name="KSO_WM_UNIT_TYPE" val="i"/>
  <p:tag name="KSO_WM_UNIT_VALUE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.6"/>
  <p:tag name="KSO_WM_UNIT_FILL_FORE_SCHEMECOLOR_INDEX" val="7"/>
  <p:tag name="KSO_WM_UNIT_FILL_FORE_SCHEMECOLOR_INDEX_BRIGHTNESS" val="0.8"/>
  <p:tag name="KSO_WM_UNIT_FILL_TYPE" val="2"/>
  <p:tag name="KSO_WM_UNIT_HIGHLIGHT" val="0"/>
  <p:tag name="KSO_WM_UNIT_ID" val="diagram2020374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4"/>
  <p:tag name="KSO_WM_UNIT_FILL_TYPE" val="2"/>
  <p:tag name="KSO_WM_UNIT_HIGHLIGHT" val="0"/>
  <p:tag name="KSO_WM_UNIT_ID" val="diagram20203749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4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49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TYPE" val="f"/>
  <p:tag name="KSO_WM_UNIT_VALUE" val="32"/>
</p:tagLst>
</file>

<file path=ppt/tags/tag75.xml><?xml version="1.0" encoding="utf-8"?>
<p:tagLst xmlns:p="http://schemas.openxmlformats.org/presentationml/2006/main">
  <p:tag name="KSO_WM_BEAUTIFY_FLAG" val="#wm#"/>
  <p:tag name="KSO_WM_SLIDE_ID" val="diagram20203749_1"/>
  <p:tag name="KSO_WM_SLIDE_INDEX" val="1"/>
  <p:tag name="KSO_WM_SLIDE_ITEM_CNT" val="0"/>
  <p:tag name="KSO_WM_SLIDE_LAYOUT" val="f"/>
  <p:tag name="KSO_WM_SLIDE_LAYOUT_CNT" val="1"/>
  <p:tag name="KSO_WM_SLIDE_POSITION" val="0*0"/>
  <p:tag name="KSO_WM_SLIDE_SIZE" val="91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9"/>
  <p:tag name="KSO_WM_TEMPLATE_MASTER_TYPE" val="0"/>
  <p:tag name="KSO_WM_TEMPLATE_SUBCATEGORY" val="0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.6"/>
  <p:tag name="KSO_WM_UNIT_FILL_FORE_SCHEMECOLOR_INDEX" val="7"/>
  <p:tag name="KSO_WM_UNIT_FILL_FORE_SCHEMECOLOR_INDEX_BRIGHTNESS" val="0.8"/>
  <p:tag name="KSO_WM_UNIT_FILL_TYPE" val="2"/>
  <p:tag name="KSO_WM_UNIT_HIGHLIGHT" val="0"/>
  <p:tag name="KSO_WM_UNIT_ID" val="diagram20203749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4"/>
  <p:tag name="KSO_WM_UNIT_FILL_TYPE" val="2"/>
  <p:tag name="KSO_WM_UNIT_HIGHLIGHT" val="0"/>
  <p:tag name="KSO_WM_UNIT_ID" val="diagram20203749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3749_1*i*5"/>
  <p:tag name="KSO_WM_UNIT_INDEX" val="5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12"/>
  <p:tag name="KSO_WM_UNIT_COMPATIBLE" val="0"/>
  <p:tag name="KSO_WM_UNIT_DEC_AREA_ID" val="66a1bbe3c70746e8804e0afc6caad315"/>
  <p:tag name="KSO_WM_UNIT_DECOLORIZATION" val="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5e61eceac424343b693c7b3ea03fef0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4"/>
  <p:tag name="KSO_WM_UNIT_INDEX" val="4"/>
  <p:tag name="KSO_WM_UNIT_LAYERLEVEL" val="1"/>
  <p:tag name="KSO_WM_UNIT_SM_LIMIT_TYPE" val="0"/>
  <p:tag name="KSO_WM_UNIT_TYPE" val="i"/>
  <p:tag name="KSO_WM_UNIT_VALUE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4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749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49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TYPE" val="f"/>
  <p:tag name="KSO_WM_UNIT_VALUE" val="32"/>
</p:tagLst>
</file>

<file path=ppt/tags/tag82.xml><?xml version="1.0" encoding="utf-8"?>
<p:tagLst xmlns:p="http://schemas.openxmlformats.org/presentationml/2006/main">
  <p:tag name="KSO_WM_BEAUTIFY_FLAG" val="#wm#"/>
  <p:tag name="KSO_WM_SLIDE_ID" val="diagram20203749_1"/>
  <p:tag name="KSO_WM_SLIDE_INDEX" val="1"/>
  <p:tag name="KSO_WM_SLIDE_ITEM_CNT" val="0"/>
  <p:tag name="KSO_WM_SLIDE_LAYOUT" val="f"/>
  <p:tag name="KSO_WM_SLIDE_LAYOUT_CNT" val="1"/>
  <p:tag name="KSO_WM_SLIDE_POSITION" val="0*0"/>
  <p:tag name="KSO_WM_SLIDE_SIZE" val="91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9"/>
  <p:tag name="KSO_WM_TEMPLATE_MASTER_TYPE" val="0"/>
  <p:tag name="KSO_WM_TEMPLATE_SUBCATEGORY" val="0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58_1*i*4"/>
  <p:tag name="KSO_WM_UNIT_INDEX" val="4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58_1*i*5"/>
  <p:tag name="KSO_WM_UNIT_INDEX" val="5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12"/>
  <p:tag name="KSO_WM_UNIT_INDEX" val="12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9.xml><?xml version="1.0" encoding="utf-8"?>
<p:tagLst xmlns:p="http://schemas.openxmlformats.org/presentationml/2006/main">
  <p:tag name="KSO_WM_ASSEMBLE_CHIP_INDEX" val="c75059dea44f42fd8ac9f00f420f895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MPATIBLE" val="0"/>
  <p:tag name="KSO_WM_UNIT_DEC_AREA_ID" val="a5e61eceac424343b693c7b3ea03fef0"/>
  <p:tag name="KSO_WM_UNIT_DEFAULT_FONT" val="24;44;4"/>
  <p:tag name="KSO_WM_UNIT_DIAGRAM_ISNUMVISUAL" val="0"/>
  <p:tag name="KSO_WM_UNIT_DIAGRAM_ISREFERUNIT" val="0"/>
  <p:tag name="KSO_WM_UNIT_HIGHLIGHT" val="0"/>
  <p:tag name="KSO_WM_UNIT_ID" val="diagram202093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58_1*i*13"/>
  <p:tag name="KSO_WM_UNIT_INDEX" val="13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HADOW_SCHEMECOLOR_INDEX" val="13"/>
  <p:tag name="KSO_WM_UNIT_SHADOW_SCHEMECOLOR_INDEX_BRIGHTNESS" val="0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5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58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0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PART_ID_V2" val="b-3-1"/>
  <p:tag name="KSO_WM_UNIT_TYPE" val="a"/>
  <p:tag name="KSO_WM_UNIT_VALUE" val="29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8658_1*i*8"/>
  <p:tag name="KSO_WM_UNIT_INDEX" val="8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8"/>
  <p:tag name="KSO_WM_UNIT_COMPATIBLE" val="0"/>
  <p:tag name="KSO_WM_UNIT_DIAGRAM_ISNUMVISUAL" val="0"/>
  <p:tag name="KSO_WM_UNIT_DIAGRAM_ISREFERUNIT" val="0"/>
  <p:tag name="KSO_WM_UNIT_HIGHLIGHT" val="0"/>
  <p:tag name="KSO_WM_UNIT_ID" val="diagram20198658_1*f*1"/>
  <p:tag name="KSO_WM_UNIT_INDEX" val="1"/>
  <p:tag name="KSO_WM_UNIT_LAYERLEVEL" val="1"/>
  <p:tag name="KSO_WM_UNIT_NOCLEAR" val="0"/>
  <p:tag name="KSO_WM_UNIT_PRESET_TEXT" val="户外拓展训练通常利用崇山峻岭、翰海大川等自然环境，通过精心设计的活动达到&quot;磨练意志、陶冶情操、完善人格、熔炼团队&quot;的拓展培训目的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217"/>
</p:tagLst>
</file>

<file path=ppt/tags/tag98.xml><?xml version="1.0" encoding="utf-8"?>
<p:tagLst xmlns:p="http://schemas.openxmlformats.org/presentationml/2006/main">
  <p:tag name="KSO_WM_BEAUTIFY_FLAG" val="#wm#"/>
  <p:tag name="KSO_WM_SLIDE_ID" val="diagram20198658_1"/>
  <p:tag name="KSO_WM_SLIDE_INDEX" val="1"/>
  <p:tag name="KSO_WM_SLIDE_ITEM_CNT" val="0"/>
  <p:tag name="KSO_WM_SLIDE_LAYOUT" val="a_f"/>
  <p:tag name="KSO_WM_SLIDE_LAYOUT_CNT" val="1_1"/>
  <p:tag name="KSO_WM_SLIDE_POSITION" val="-19*0"/>
  <p:tag name="KSO_WM_SLIDE_SIZE" val="979*50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8658"/>
  <p:tag name="KSO_WM_TEMPLATE_MASTER_TYPE" val="0"/>
  <p:tag name="KSO_WM_TEMPLATE_SUBCATEGORY" val="8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5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57_1*i*9"/>
  <p:tag name="KSO_WM_UNIT_INDEX" val="9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44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4">
      <vt:lpstr>Arial</vt:lpstr>
      <vt:lpstr>Calibri</vt:lpstr>
      <vt:lpstr>Calibri Light</vt:lpstr>
      <vt:lpstr>微软雅黑</vt:lpstr>
      <vt:lpstr>Segoe UI</vt:lpstr>
      <vt:lpstr>Wingdings</vt:lpstr>
      <vt:lpstr>WPS-Bullets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毕业活动策划</dc:title>
  <dc:creator>Administrator</dc:creator>
  <cp:lastModifiedBy>琴</cp:lastModifiedBy>
  <cp:revision>52</cp:revision>
  <dcterms:created xsi:type="dcterms:W3CDTF">2019-01-12T04:39:00Z</dcterms:created>
  <dcterms:modified xsi:type="dcterms:W3CDTF">2020-08-19T00:41:40Z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