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9" r:id="rId3"/>
    <p:sldId id="296" r:id="rId4"/>
    <p:sldId id="297" r:id="rId5"/>
    <p:sldId id="299" r:id="rId6"/>
    <p:sldId id="302" r:id="rId7"/>
    <p:sldId id="305" r:id="rId8"/>
    <p:sldId id="308" r:id="rId9"/>
    <p:sldId id="306" r:id="rId10"/>
    <p:sldId id="298" r:id="rId11"/>
    <p:sldId id="268" r:id="rId12"/>
    <p:sldId id="267" r:id="rId13"/>
    <p:sldId id="287" r:id="rId14"/>
    <p:sldId id="288" r:id="rId15"/>
    <p:sldId id="261" r:id="rId16"/>
    <p:sldId id="260" r:id="rId17"/>
    <p:sldId id="259" r:id="rId18"/>
    <p:sldId id="258" r:id="rId19"/>
    <p:sldId id="257" r:id="rId20"/>
    <p:sldId id="281" r:id="rId21"/>
    <p:sldId id="279" r:id="rId22"/>
    <p:sldId id="264" r:id="rId23"/>
    <p:sldId id="286" r:id="rId24"/>
    <p:sldId id="285" r:id="rId25"/>
    <p:sldId id="284" r:id="rId26"/>
    <p:sldId id="283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F012-3B37-4003-BB1F-3AB9FE8B35BE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67D07-0E4B-4148-A329-0D29305F5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F012-3B37-4003-BB1F-3AB9FE8B35BE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67D07-0E4B-4148-A329-0D29305F5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F012-3B37-4003-BB1F-3AB9FE8B35BE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67D07-0E4B-4148-A329-0D29305F5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F012-3B37-4003-BB1F-3AB9FE8B35BE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67D07-0E4B-4148-A329-0D29305F5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F012-3B37-4003-BB1F-3AB9FE8B35BE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67D07-0E4B-4148-A329-0D29305F5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F012-3B37-4003-BB1F-3AB9FE8B35BE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67D07-0E4B-4148-A329-0D29305F5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F012-3B37-4003-BB1F-3AB9FE8B35BE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67D07-0E4B-4148-A329-0D29305F5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F012-3B37-4003-BB1F-3AB9FE8B35BE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67D07-0E4B-4148-A329-0D29305F5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F012-3B37-4003-BB1F-3AB9FE8B35BE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67D07-0E4B-4148-A329-0D29305F5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F012-3B37-4003-BB1F-3AB9FE8B35BE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67D07-0E4B-4148-A329-0D29305F5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F012-3B37-4003-BB1F-3AB9FE8B35BE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67D07-0E4B-4148-A329-0D29305F5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8F012-3B37-4003-BB1F-3AB9FE8B35BE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67D07-0E4B-4148-A329-0D29305F5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 descr="200901171743298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WordArt 7"/>
          <p:cNvSpPr>
            <a:spLocks noChangeArrowheads="1" noChangeShapeType="1" noTextEdit="1"/>
          </p:cNvSpPr>
          <p:nvPr/>
        </p:nvSpPr>
        <p:spPr bwMode="auto">
          <a:xfrm>
            <a:off x="2362200" y="990600"/>
            <a:ext cx="4252913" cy="186531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6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中国石拱桥</a:t>
            </a:r>
          </a:p>
        </p:txBody>
      </p:sp>
      <p:sp>
        <p:nvSpPr>
          <p:cNvPr id="12292" name="WordArt 8"/>
          <p:cNvSpPr>
            <a:spLocks noChangeArrowheads="1" noChangeShapeType="1" noTextEdit="1"/>
          </p:cNvSpPr>
          <p:nvPr/>
        </p:nvSpPr>
        <p:spPr bwMode="auto">
          <a:xfrm>
            <a:off x="3414713" y="3049588"/>
            <a:ext cx="231457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茅以升</a:t>
            </a:r>
          </a:p>
        </p:txBody>
      </p:sp>
      <p:sp>
        <p:nvSpPr>
          <p:cNvPr id="12293" name="WordArt 9"/>
          <p:cNvSpPr>
            <a:spLocks noChangeArrowheads="1" noChangeShapeType="1" noTextEdit="1"/>
          </p:cNvSpPr>
          <p:nvPr/>
        </p:nvSpPr>
        <p:spPr bwMode="auto">
          <a:xfrm>
            <a:off x="1295400" y="4572000"/>
            <a:ext cx="627697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曹务初中</a:t>
            </a:r>
            <a:r>
              <a:rPr lang="zh-CN" altLang="en-US" sz="54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    邹慧</a:t>
            </a:r>
            <a:endParaRPr lang="zh-CN" altLang="en-US" sz="54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5643578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第二课时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zh-CN" altLang="en-US" sz="4000" b="1" dirty="0"/>
              <a:t>学生活动一：积累说明方法</a:t>
            </a:r>
          </a:p>
          <a:p>
            <a:pPr algn="l">
              <a:lnSpc>
                <a:spcPct val="80000"/>
              </a:lnSpc>
            </a:pPr>
            <a:endParaRPr lang="zh-CN" altLang="en-US" sz="2800" dirty="0"/>
          </a:p>
          <a:p>
            <a:pPr algn="l">
              <a:lnSpc>
                <a:spcPct val="80000"/>
              </a:lnSpc>
            </a:pPr>
            <a:r>
              <a:rPr lang="zh-CN" altLang="en-US" sz="2800" dirty="0"/>
              <a:t>1、学生小组内回忆讨论所学过的说明方法，（2分钟后看哪组回忆的得又多又准）</a:t>
            </a:r>
          </a:p>
          <a:p>
            <a:pPr algn="l">
              <a:lnSpc>
                <a:spcPct val="80000"/>
              </a:lnSpc>
            </a:pPr>
            <a:endParaRPr lang="zh-CN" altLang="en-US" sz="2800" dirty="0"/>
          </a:p>
          <a:p>
            <a:pPr algn="l">
              <a:lnSpc>
                <a:spcPct val="80000"/>
              </a:lnSpc>
            </a:pPr>
            <a:r>
              <a:rPr lang="zh-CN" altLang="en-US" sz="2800" dirty="0"/>
              <a:t>2、学生读课文，先找出文中所运用说明方法的句子，再辨别是哪种说明方法，最后小组合作，归纳最常用的说明方法以及其作用。（5分钟后看谁找得又多又准）</a:t>
            </a:r>
          </a:p>
          <a:p>
            <a:pPr algn="l">
              <a:lnSpc>
                <a:spcPct val="80000"/>
              </a:lnSpc>
            </a:pPr>
            <a:endParaRPr lang="zh-CN" altLang="en-US" sz="2800" dirty="0"/>
          </a:p>
          <a:p>
            <a:pPr algn="l">
              <a:lnSpc>
                <a:spcPct val="80000"/>
              </a:lnSpc>
            </a:pPr>
            <a:r>
              <a:rPr lang="zh-CN" altLang="en-US" sz="2800" dirty="0"/>
              <a:t>3、训练检测，完成导学案“设问导读（一）的2小题”，做完后组内互评。</a:t>
            </a:r>
          </a:p>
          <a:p>
            <a:pPr algn="l">
              <a:lnSpc>
                <a:spcPct val="80000"/>
              </a:lnSpc>
            </a:pPr>
            <a:endParaRPr lang="zh-CN" altLang="en-US" sz="2800" dirty="0"/>
          </a:p>
          <a:p>
            <a:pPr algn="l">
              <a:lnSpc>
                <a:spcPct val="80000"/>
              </a:lnSpc>
            </a:pPr>
            <a:r>
              <a:rPr lang="zh-CN" altLang="en-US" sz="2800" dirty="0"/>
              <a:t/>
            </a:r>
            <a:br>
              <a:rPr lang="zh-CN" altLang="en-US" sz="2800" dirty="0"/>
            </a:b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85720" y="1500174"/>
            <a:ext cx="8229600" cy="132873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zh-CN" altLang="en-US" sz="5400" b="1" dirty="0" smtClean="0"/>
              <a:t>一、精读课文，局部探究</a:t>
            </a:r>
            <a:r>
              <a:rPr lang="zh-CN" altLang="en-US" sz="5400" b="1" dirty="0" smtClean="0">
                <a:sym typeface="Wingdings" pitchFamily="2" charset="2"/>
              </a:rPr>
              <a:t>（</a:t>
            </a:r>
            <a:r>
              <a:rPr lang="en-US" altLang="zh-CN" sz="5400" b="1" dirty="0" smtClean="0">
                <a:sym typeface="Wingdings" pitchFamily="2" charset="2"/>
              </a:rPr>
              <a:t>8</a:t>
            </a:r>
            <a:r>
              <a:rPr lang="zh-CN" altLang="en-US" sz="5400" b="1" dirty="0" smtClean="0">
                <a:sym typeface="Wingdings" pitchFamily="2" charset="2"/>
              </a:rPr>
              <a:t>分钟）</a:t>
            </a:r>
            <a:endParaRPr lang="en-US" altLang="zh-CN" sz="5400" b="1" dirty="0" smtClean="0"/>
          </a:p>
          <a:p>
            <a:pPr>
              <a:buNone/>
            </a:pPr>
            <a:r>
              <a:rPr lang="zh-CN" altLang="en-US" sz="5200" b="1" dirty="0" smtClean="0">
                <a:solidFill>
                  <a:srgbClr val="FF0000"/>
                </a:solidFill>
              </a:rPr>
              <a:t>请同学们精读课文</a:t>
            </a:r>
            <a:r>
              <a:rPr lang="en-US" altLang="zh-CN" sz="5200" b="1" dirty="0" smtClean="0">
                <a:solidFill>
                  <a:srgbClr val="FF0000"/>
                </a:solidFill>
              </a:rPr>
              <a:t>4—8</a:t>
            </a:r>
            <a:r>
              <a:rPr lang="zh-CN" altLang="en-US" sz="5200" b="1" dirty="0" smtClean="0">
                <a:solidFill>
                  <a:srgbClr val="FF0000"/>
                </a:solidFill>
              </a:rPr>
              <a:t>段，完成下列表格：</a:t>
            </a:r>
            <a:endParaRPr lang="zh-CN" altLang="en-US" sz="5200" b="1" dirty="0">
              <a:solidFill>
                <a:srgbClr val="FF0000"/>
              </a:solidFill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375761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/>
              <a:t>自学质疑：</a:t>
            </a:r>
            <a:endParaRPr lang="zh-CN" altLang="en-US" sz="6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0" y="307181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/>
              <a:t>1</a:t>
            </a:r>
            <a:r>
              <a:rPr lang="zh-CN" altLang="en-US" sz="4400" b="1" dirty="0" smtClean="0"/>
              <a:t>、赵州桥和卢沟桥有哪些异同点？具体表现在哪里？</a:t>
            </a:r>
            <a:endParaRPr lang="zh-CN" altLang="en-US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4857760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（先自主完成表格，然后小组讨论交流，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5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分钟后期待同学们的精彩展示。 ）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2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0" y="2500306"/>
            <a:ext cx="9144000" cy="4000528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）石拱桥在世界桥梁史上出现得</a:t>
            </a:r>
            <a:r>
              <a:rPr lang="zh-CN" altLang="en-US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比较</a:t>
            </a:r>
            <a:r>
              <a:rPr lang="zh-CN" altLang="en-US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早。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水经注</a:t>
            </a:r>
            <a:r>
              <a:rPr lang="en-US" altLang="zh-CN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里提到的</a:t>
            </a:r>
            <a:r>
              <a:rPr lang="zh-CN" altLang="en-US" dirty="0" smtClean="0">
                <a:solidFill>
                  <a:srgbClr val="000000"/>
                </a:solidFill>
                <a:ea typeface="楷体_GB2312" pitchFamily="49" charset="-122"/>
              </a:rPr>
              <a:t>“</a:t>
            </a:r>
            <a:r>
              <a:rPr lang="zh-CN" altLang="en-US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旅人桥</a:t>
            </a:r>
            <a:r>
              <a:rPr lang="zh-CN" altLang="en-US" dirty="0" smtClean="0">
                <a:solidFill>
                  <a:srgbClr val="000000"/>
                </a:solidFill>
                <a:ea typeface="楷体_GB2312" pitchFamily="49" charset="-122"/>
              </a:rPr>
              <a:t>”</a:t>
            </a:r>
            <a:r>
              <a:rPr lang="zh-CN" altLang="en-US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大约   </a:t>
            </a:r>
            <a:r>
              <a:rPr lang="zh-CN" altLang="en-US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建成于公元</a:t>
            </a:r>
            <a:r>
              <a:rPr lang="en-US" altLang="zh-CN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282</a:t>
            </a:r>
            <a:r>
              <a:rPr lang="zh-CN" altLang="en-US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年，</a:t>
            </a:r>
            <a:r>
              <a:rPr lang="zh-CN" altLang="en-US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可能是有记载的</a:t>
            </a:r>
            <a:r>
              <a:rPr lang="zh-CN" altLang="en-US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最早的石拱桥了。  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）我国的石拱桥</a:t>
            </a:r>
            <a:r>
              <a:rPr lang="zh-CN" altLang="en-US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几乎</a:t>
            </a:r>
            <a:r>
              <a:rPr lang="zh-CN" altLang="en-US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到处都有。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）全桥只有一个大拱，长达</a:t>
            </a:r>
            <a:r>
              <a:rPr lang="en-US" altLang="zh-CN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37.4</a:t>
            </a:r>
            <a:r>
              <a:rPr lang="zh-CN" altLang="en-US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米，</a:t>
            </a:r>
            <a:r>
              <a:rPr lang="zh-CN" altLang="en-US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在当时可算</a:t>
            </a:r>
            <a:r>
              <a:rPr lang="zh-CN" altLang="en-US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是世界上最长的石拱。</a:t>
            </a:r>
          </a:p>
          <a:p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0" y="274638"/>
            <a:ext cx="9358346" cy="1143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合作探究：</a:t>
            </a:r>
            <a:r>
              <a:rPr lang="zh-CN" altLang="en-US" sz="3600" dirty="0" smtClean="0"/>
              <a:t>揣摩品味说明文语言的准确性</a:t>
            </a:r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1643050"/>
            <a:ext cx="8786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1357298"/>
            <a:ext cx="87154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自学指导：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</a:rPr>
              <a:t>把下边句子中加点的词语去掉，表达的意思有什么变化？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（先思考后讨论</a:t>
            </a:r>
            <a:endParaRPr lang="zh-CN" altLang="en-US" sz="32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76250"/>
            <a:ext cx="8566150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2051050" y="1341438"/>
            <a:ext cx="4895850" cy="1871662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华文新魏"/>
                <a:ea typeface="华文新魏"/>
              </a:rPr>
              <a:t>中国石拱桥</a:t>
            </a:r>
          </a:p>
        </p:txBody>
      </p:sp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3563938" y="2203450"/>
            <a:ext cx="1944687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华文新魏"/>
                <a:ea typeface="华文新魏"/>
              </a:rPr>
              <a:t>作者　茅以升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71604" y="5214950"/>
            <a:ext cx="6715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</a:rPr>
              <a:t>曹务初中                               邹慧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、能读会写文中的生字词，知道说明文的文体常识。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、朗读课文，明确本文的说明对象，把握说明对象的特征。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、理清本文的说明顺序。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86172" cy="1143000"/>
          </a:xfrm>
        </p:spPr>
        <p:txBody>
          <a:bodyPr/>
          <a:lstStyle/>
          <a:p>
            <a:r>
              <a:rPr lang="zh-CN" altLang="en-US" sz="6000" b="1" dirty="0" smtClean="0"/>
              <a:t>学习目标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0" y="2214555"/>
            <a:ext cx="9144000" cy="4643446"/>
          </a:xfrm>
        </p:spPr>
        <p:txBody>
          <a:bodyPr/>
          <a:lstStyle/>
          <a:p>
            <a:r>
              <a:rPr kumimoji="1" lang="zh-CN" altLang="en-US" b="1" dirty="0" smtClean="0">
                <a:solidFill>
                  <a:srgbClr val="FF0000"/>
                </a:solidFill>
                <a:latin typeface="Times New Roman" pitchFamily="18" charset="0"/>
              </a:rPr>
              <a:t>弧</a:t>
            </a:r>
            <a:r>
              <a:rPr kumimoji="1" lang="zh-CN" altLang="en-US" b="1" dirty="0" smtClean="0">
                <a:solidFill>
                  <a:srgbClr val="000000"/>
                </a:solidFill>
                <a:latin typeface="Times New Roman" pitchFamily="18" charset="0"/>
              </a:rPr>
              <a:t>形：            </a:t>
            </a:r>
            <a:r>
              <a:rPr kumimoji="1" lang="zh-CN" altLang="en-US" b="1" dirty="0" smtClean="0">
                <a:solidFill>
                  <a:srgbClr val="FF0000"/>
                </a:solidFill>
                <a:latin typeface="Times New Roman" pitchFamily="18" charset="0"/>
              </a:rPr>
              <a:t>拱</a:t>
            </a:r>
            <a:r>
              <a:rPr kumimoji="1" lang="zh-CN" altLang="en-US" b="1" dirty="0" smtClean="0">
                <a:solidFill>
                  <a:srgbClr val="000000"/>
                </a:solidFill>
                <a:latin typeface="Times New Roman" pitchFamily="18" charset="0"/>
              </a:rPr>
              <a:t>桥：              </a:t>
            </a:r>
            <a:r>
              <a:rPr kumimoji="1" lang="zh-CN" altLang="en-US" b="1" dirty="0" smtClean="0">
                <a:solidFill>
                  <a:srgbClr val="FF0000"/>
                </a:solidFill>
                <a:latin typeface="Times New Roman" pitchFamily="18" charset="0"/>
              </a:rPr>
              <a:t>陡</a:t>
            </a:r>
            <a:r>
              <a:rPr kumimoji="1" lang="zh-CN" altLang="en-US" b="1" dirty="0" smtClean="0">
                <a:solidFill>
                  <a:srgbClr val="000000"/>
                </a:solidFill>
                <a:latin typeface="Times New Roman" pitchFamily="18" charset="0"/>
              </a:rPr>
              <a:t>坡：</a:t>
            </a:r>
          </a:p>
          <a:p>
            <a:endParaRPr kumimoji="1" lang="zh-CN" altLang="en-US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kumimoji="1" lang="zh-CN" altLang="en-US" b="1" dirty="0" smtClean="0">
                <a:solidFill>
                  <a:srgbClr val="FF0000"/>
                </a:solidFill>
                <a:latin typeface="Times New Roman" pitchFamily="18" charset="0"/>
              </a:rPr>
              <a:t>匀称</a:t>
            </a:r>
            <a:r>
              <a:rPr kumimoji="1" lang="zh-CN" altLang="en-US" b="1" dirty="0" smtClean="0">
                <a:solidFill>
                  <a:srgbClr val="000000"/>
                </a:solidFill>
                <a:latin typeface="Times New Roman" pitchFamily="18" charset="0"/>
              </a:rPr>
              <a:t>：                            桥</a:t>
            </a:r>
            <a:r>
              <a:rPr kumimoji="1" lang="zh-CN" altLang="en-US" b="1" dirty="0" smtClean="0">
                <a:solidFill>
                  <a:srgbClr val="FF0000"/>
                </a:solidFill>
                <a:latin typeface="Times New Roman" pitchFamily="18" charset="0"/>
              </a:rPr>
              <a:t>墩</a:t>
            </a:r>
            <a:r>
              <a:rPr kumimoji="1" lang="zh-CN" altLang="en-US" b="1" dirty="0" smtClean="0">
                <a:solidFill>
                  <a:srgbClr val="000000"/>
                </a:solidFill>
                <a:latin typeface="Times New Roman" pitchFamily="18" charset="0"/>
              </a:rPr>
              <a:t>：</a:t>
            </a:r>
          </a:p>
          <a:p>
            <a:endParaRPr kumimoji="1" lang="zh-CN" altLang="en-US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kumimoji="1" lang="zh-CN" altLang="en-US" b="1" dirty="0" smtClean="0">
                <a:solidFill>
                  <a:srgbClr val="000000"/>
                </a:solidFill>
                <a:latin typeface="Times New Roman" pitchFamily="18" charset="0"/>
              </a:rPr>
              <a:t>推</a:t>
            </a:r>
            <a:r>
              <a:rPr kumimoji="1" lang="zh-CN" altLang="en-US" b="1" dirty="0" smtClean="0">
                <a:solidFill>
                  <a:srgbClr val="FF0000"/>
                </a:solidFill>
                <a:latin typeface="Times New Roman" pitchFamily="18" charset="0"/>
              </a:rPr>
              <a:t>崇</a:t>
            </a:r>
            <a:r>
              <a:rPr kumimoji="1" lang="zh-CN" altLang="en-US" b="1" dirty="0" smtClean="0">
                <a:solidFill>
                  <a:srgbClr val="000000"/>
                </a:solidFill>
                <a:latin typeface="Times New Roman" pitchFamily="18" charset="0"/>
              </a:rPr>
              <a:t>：            河</a:t>
            </a:r>
            <a:r>
              <a:rPr kumimoji="1" lang="zh-CN" altLang="en-US" b="1" dirty="0" smtClean="0">
                <a:solidFill>
                  <a:srgbClr val="FF0000"/>
                </a:solidFill>
                <a:latin typeface="Times New Roman" pitchFamily="18" charset="0"/>
              </a:rPr>
              <a:t>堤</a:t>
            </a:r>
            <a:r>
              <a:rPr kumimoji="1" lang="zh-CN" altLang="en-US" b="1" dirty="0" smtClean="0">
                <a:solidFill>
                  <a:srgbClr val="000000"/>
                </a:solidFill>
                <a:latin typeface="Times New Roman" pitchFamily="18" charset="0"/>
              </a:rPr>
              <a:t>：              </a:t>
            </a:r>
          </a:p>
          <a:p>
            <a:endParaRPr kumimoji="1" lang="zh-CN" altLang="en-US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kumimoji="1" lang="zh-CN" altLang="en-US" b="1" dirty="0" smtClean="0">
                <a:solidFill>
                  <a:srgbClr val="000000"/>
                </a:solidFill>
                <a:latin typeface="Times New Roman" pitchFamily="18" charset="0"/>
              </a:rPr>
              <a:t>惟妙惟</a:t>
            </a:r>
            <a:r>
              <a:rPr kumimoji="1" lang="zh-CN" altLang="en-US" b="1" dirty="0" smtClean="0">
                <a:solidFill>
                  <a:srgbClr val="FF0000"/>
                </a:solidFill>
                <a:latin typeface="Times New Roman" pitchFamily="18" charset="0"/>
              </a:rPr>
              <a:t>肖</a:t>
            </a:r>
            <a:r>
              <a:rPr kumimoji="1" lang="zh-CN" altLang="en-US" b="1" dirty="0" smtClean="0">
                <a:solidFill>
                  <a:srgbClr val="000000"/>
                </a:solidFill>
                <a:latin typeface="Times New Roman" pitchFamily="18" charset="0"/>
              </a:rPr>
              <a:t>：             巧妙绝</a:t>
            </a:r>
            <a:r>
              <a:rPr kumimoji="1" lang="zh-CN" altLang="en-US" b="1" dirty="0" smtClean="0">
                <a:solidFill>
                  <a:srgbClr val="FF0000"/>
                </a:solidFill>
                <a:latin typeface="Times New Roman" pitchFamily="18" charset="0"/>
              </a:rPr>
              <a:t>伦</a:t>
            </a:r>
          </a:p>
          <a:p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/>
              <a:t>课前检测</a:t>
            </a:r>
            <a:endParaRPr lang="zh-CN" altLang="en-US" sz="6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1285860"/>
            <a:ext cx="8001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、给下列红色的字注音</a:t>
            </a:r>
            <a:r>
              <a:rPr lang="zh-CN" altLang="en-US" sz="4000" b="1" dirty="0" smtClean="0">
                <a:sym typeface="Wingdings" pitchFamily="2" charset="2"/>
              </a:rPr>
              <a:t>（</a:t>
            </a:r>
            <a:r>
              <a:rPr lang="en-US" altLang="zh-CN" sz="4000" b="1" dirty="0" smtClean="0">
                <a:solidFill>
                  <a:srgbClr val="FF0000"/>
                </a:solidFill>
                <a:sym typeface="Wingdings" pitchFamily="2" charset="2"/>
              </a:rPr>
              <a:t>2</a:t>
            </a:r>
            <a:r>
              <a:rPr lang="zh-CN" altLang="en-US" sz="4000" b="1" dirty="0" smtClean="0">
                <a:solidFill>
                  <a:srgbClr val="FF0000"/>
                </a:solidFill>
                <a:sym typeface="Wingdings" pitchFamily="2" charset="2"/>
              </a:rPr>
              <a:t>分钟</a:t>
            </a:r>
            <a:r>
              <a:rPr lang="zh-CN" altLang="en-US" sz="4000" b="1" dirty="0" smtClean="0">
                <a:sym typeface="Wingdings" pitchFamily="2" charset="2"/>
              </a:rPr>
              <a:t>）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6043626" cy="1143000"/>
          </a:xfrm>
        </p:spPr>
        <p:txBody>
          <a:bodyPr>
            <a:noAutofit/>
          </a:bodyPr>
          <a:lstStyle/>
          <a:p>
            <a:r>
              <a:rPr lang="en-US" altLang="zh-CN" sz="54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、文体知识回顾：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571612"/>
            <a:ext cx="892971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、说明文是客观地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说明事物、阐明事理</a:t>
            </a:r>
            <a:r>
              <a:rPr lang="zh-CN" altLang="en-US" sz="4000" b="1" dirty="0" smtClean="0"/>
              <a:t>的一种文体，它以（          ）为主要表达方式，按照说明对象可分为（             ）说明文和事理说明文。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、说明顺序：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说明文的顺序有（            ）顺序、（               ）顺序、（               ）顺序。</a:t>
            </a:r>
            <a:endParaRPr lang="en-US" altLang="zh-CN" sz="4000" b="1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/>
              <a:t>自学质疑</a:t>
            </a:r>
            <a:endParaRPr lang="zh-CN" altLang="en-US" sz="6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1000108"/>
            <a:ext cx="8358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一、初读课文，整体感知：</a:t>
            </a:r>
            <a:endParaRPr lang="zh-CN" altLang="en-US" sz="4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14282" y="1643050"/>
            <a:ext cx="8286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请同学们快速朗读课文，标出段落序号，并思考下列问题：</a:t>
            </a:r>
            <a:r>
              <a:rPr lang="zh-CN" altLang="en-US" sz="3200" b="1" dirty="0" smtClean="0">
                <a:solidFill>
                  <a:srgbClr val="FF0000"/>
                </a:solidFill>
                <a:sym typeface="Wingdings" pitchFamily="2" charset="2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sym typeface="Wingdings" pitchFamily="2" charset="2"/>
              </a:rPr>
              <a:t>8</a:t>
            </a:r>
            <a:r>
              <a:rPr lang="zh-CN" altLang="en-US" sz="3200" b="1" dirty="0" smtClean="0">
                <a:solidFill>
                  <a:srgbClr val="FF0000"/>
                </a:solidFill>
                <a:sym typeface="Wingdings" pitchFamily="2" charset="2"/>
              </a:rPr>
              <a:t>分钟后期待同学们的精彩展示）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357562"/>
            <a:ext cx="8286808" cy="2548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990" b="1" dirty="0" smtClean="0"/>
              <a:t>1</a:t>
            </a:r>
            <a:r>
              <a:rPr lang="zh-CN" altLang="en-US" sz="3990" b="1" dirty="0" smtClean="0"/>
              <a:t>、本文的说明对象是什么？</a:t>
            </a:r>
            <a:endParaRPr lang="en-US" altLang="zh-CN" sz="3990" b="1" dirty="0" smtClean="0"/>
          </a:p>
          <a:p>
            <a:r>
              <a:rPr lang="en-US" altLang="zh-CN" sz="3990" b="1" dirty="0" smtClean="0"/>
              <a:t>2</a:t>
            </a:r>
            <a:r>
              <a:rPr lang="zh-CN" altLang="en-US" sz="3990" b="1" dirty="0" smtClean="0"/>
              <a:t>、中国石拱桥的特点是什么？</a:t>
            </a:r>
            <a:endParaRPr lang="en-US" altLang="zh-CN" sz="3990" b="1" dirty="0" smtClean="0"/>
          </a:p>
          <a:p>
            <a:r>
              <a:rPr lang="en-US" altLang="zh-CN" sz="3990" b="1" dirty="0" smtClean="0"/>
              <a:t>3</a:t>
            </a:r>
            <a:r>
              <a:rPr lang="zh-CN" altLang="en-US" sz="3990" b="1" dirty="0" smtClean="0"/>
              <a:t>、为了说明中国石拱桥的特点，作者举了哪些例子？</a:t>
            </a:r>
            <a:endParaRPr lang="zh-CN" altLang="en-US" sz="399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4900" b="1" dirty="0" smtClean="0"/>
              <a:t>二、精读课文，深入理解</a:t>
            </a:r>
            <a:r>
              <a:rPr lang="en-US" altLang="zh-CN" sz="3200" b="1" dirty="0" smtClean="0"/>
              <a:t/>
            </a:r>
            <a:br>
              <a:rPr lang="en-US" altLang="zh-CN" sz="3200" b="1" dirty="0" smtClean="0"/>
            </a:br>
            <a:endParaRPr lang="zh-CN" altLang="en-US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14282" y="3643314"/>
            <a:ext cx="89297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/>
              <a:t>1.</a:t>
            </a:r>
            <a:r>
              <a:rPr lang="zh-CN" altLang="en-US" sz="5400" b="1" dirty="0" smtClean="0"/>
              <a:t>赵州桥和卢沟桥的特点是什么？</a:t>
            </a:r>
            <a:endParaRPr lang="en-US" altLang="zh-CN" sz="5400" b="1" dirty="0" smtClean="0"/>
          </a:p>
          <a:p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643042" y="54292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小组合作讨论：找出赵州桥、卢沟桥体现中国石拱桥的特点的语句，完成下面的表格。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472" y="1142984"/>
            <a:ext cx="85725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请同学们精读课文第四段和第五段，并思考问题：</a:t>
            </a:r>
            <a:r>
              <a:rPr lang="zh-CN" altLang="en-US" sz="4000" b="1" dirty="0" smtClean="0">
                <a:solidFill>
                  <a:srgbClr val="FF0000"/>
                </a:solidFill>
                <a:sym typeface="Wingdings" pitchFamily="2" charset="2"/>
              </a:rPr>
              <a:t>（</a:t>
            </a:r>
            <a:r>
              <a:rPr lang="en-US" altLang="zh-CN" sz="4000" b="1" dirty="0" smtClean="0">
                <a:solidFill>
                  <a:srgbClr val="FF0000"/>
                </a:solidFill>
                <a:sym typeface="Wingdings" pitchFamily="2" charset="2"/>
              </a:rPr>
              <a:t>8</a:t>
            </a:r>
            <a:r>
              <a:rPr lang="zh-CN" altLang="en-US" sz="4000" b="1" dirty="0" smtClean="0">
                <a:solidFill>
                  <a:srgbClr val="FF0000"/>
                </a:solidFill>
                <a:sym typeface="Wingdings" pitchFamily="2" charset="2"/>
              </a:rPr>
              <a:t>分钟后期待同学们的踊跃发言）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4800" b="1" dirty="0" smtClean="0">
                <a:latin typeface="宋体" pitchFamily="2" charset="-122"/>
                <a:sym typeface="Monotype Sorts" pitchFamily="2" charset="2"/>
              </a:rPr>
              <a:t>1、</a:t>
            </a:r>
            <a:r>
              <a:rPr lang="zh-CN" altLang="en-US" sz="4800" b="1" dirty="0" smtClean="0">
                <a:solidFill>
                  <a:srgbClr val="FF3399"/>
                </a:solidFill>
                <a:latin typeface="宋体" pitchFamily="2" charset="-122"/>
                <a:sym typeface="Monotype Sorts" pitchFamily="2" charset="2"/>
              </a:rPr>
              <a:t>能辨别、会运用</a:t>
            </a:r>
            <a:r>
              <a:rPr lang="zh-CN" altLang="en-US" sz="4800" b="1" dirty="0" smtClean="0">
                <a:latin typeface="宋体" pitchFamily="2" charset="-122"/>
                <a:sym typeface="Monotype Sorts" pitchFamily="2" charset="2"/>
              </a:rPr>
              <a:t>打比方、列数字、作比较、举例子等说明方法；</a:t>
            </a:r>
          </a:p>
          <a:p>
            <a:pPr>
              <a:buNone/>
            </a:pPr>
            <a:r>
              <a:rPr lang="en-US" altLang="zh-CN" sz="4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、学习、品味说明文语言的特点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86634" cy="1143000"/>
          </a:xfrm>
        </p:spPr>
        <p:txBody>
          <a:bodyPr>
            <a:noAutofit/>
          </a:bodyPr>
          <a:lstStyle/>
          <a:p>
            <a:r>
              <a:rPr lang="zh-CN" altLang="en-US" sz="6000" b="1" dirty="0" smtClean="0"/>
              <a:t>学习目标：</a:t>
            </a:r>
            <a:endParaRPr lang="zh-CN" altLang="en-US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36" name="Group 96"/>
          <p:cNvGraphicFramePr>
            <a:graphicFrameLocks noGrp="1"/>
          </p:cNvGraphicFramePr>
          <p:nvPr/>
        </p:nvGraphicFramePr>
        <p:xfrm>
          <a:off x="457200" y="304800"/>
          <a:ext cx="8382000" cy="6324601"/>
        </p:xfrm>
        <a:graphic>
          <a:graphicData uri="http://schemas.openxmlformats.org/drawingml/2006/table">
            <a:tbl>
              <a:tblPr/>
              <a:tblGrid>
                <a:gridCol w="1196975"/>
                <a:gridCol w="2554288"/>
                <a:gridCol w="2282825"/>
                <a:gridCol w="2347912"/>
              </a:tblGrid>
              <a:tr h="560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代表桥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历史悠久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形式优美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结构坚固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24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赵州桥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0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卢沟桥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34" name="Text Box 94"/>
          <p:cNvSpPr txBox="1">
            <a:spLocks noChangeArrowheads="1"/>
          </p:cNvSpPr>
          <p:nvPr/>
        </p:nvSpPr>
        <p:spPr bwMode="auto">
          <a:xfrm>
            <a:off x="1752600" y="838200"/>
            <a:ext cx="236220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</a:rPr>
              <a:t>赵州桥是造成后一直使用到现在的最古的石桥。</a:t>
            </a:r>
            <a:endParaRPr lang="zh-CN" altLang="en-US" sz="2000"/>
          </a:p>
          <a:p>
            <a:r>
              <a:rPr lang="zh-CN" altLang="en-US" sz="2000">
                <a:solidFill>
                  <a:srgbClr val="000000"/>
                </a:solidFill>
              </a:rPr>
              <a:t>这座桥修建于公元</a:t>
            </a:r>
            <a:r>
              <a:rPr lang="en-US" altLang="zh-CN" sz="2000">
                <a:solidFill>
                  <a:srgbClr val="000000"/>
                </a:solidFill>
              </a:rPr>
              <a:t>605</a:t>
            </a:r>
            <a:r>
              <a:rPr lang="zh-CN" altLang="en-US" sz="2000">
                <a:solidFill>
                  <a:srgbClr val="000000"/>
                </a:solidFill>
              </a:rPr>
              <a:t>年左右，到现在已经一千三百多年了。</a:t>
            </a:r>
            <a:endParaRPr lang="zh-CN" altLang="en-US" sz="2000"/>
          </a:p>
          <a:p>
            <a:endParaRPr lang="en-US" altLang="zh-CN"/>
          </a:p>
        </p:txBody>
      </p:sp>
      <p:sp>
        <p:nvSpPr>
          <p:cNvPr id="10335" name="Text Box 95"/>
          <p:cNvSpPr txBox="1">
            <a:spLocks noChangeArrowheads="1"/>
          </p:cNvSpPr>
          <p:nvPr/>
        </p:nvSpPr>
        <p:spPr bwMode="auto">
          <a:xfrm>
            <a:off x="4648200" y="1219200"/>
            <a:ext cx="14033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</a:rPr>
              <a:t>形状像弓</a:t>
            </a:r>
            <a:endParaRPr lang="zh-CN" altLang="en-US" sz="2400"/>
          </a:p>
          <a:p>
            <a:r>
              <a:rPr lang="zh-CN" altLang="en-US" sz="2400">
                <a:solidFill>
                  <a:srgbClr val="000000"/>
                </a:solidFill>
              </a:rPr>
              <a:t>拱上加拱</a:t>
            </a:r>
            <a:endParaRPr lang="zh-CN" altLang="en-US" sz="2400"/>
          </a:p>
          <a:p>
            <a:r>
              <a:rPr lang="zh-CN" altLang="en-US" sz="2400">
                <a:solidFill>
                  <a:srgbClr val="000000"/>
                </a:solidFill>
              </a:rPr>
              <a:t>结构匀称</a:t>
            </a:r>
            <a:endParaRPr lang="zh-CN" altLang="en-US" sz="2400"/>
          </a:p>
          <a:p>
            <a:r>
              <a:rPr lang="zh-CN" altLang="en-US" sz="2400">
                <a:solidFill>
                  <a:srgbClr val="000000"/>
                </a:solidFill>
              </a:rPr>
              <a:t>古朴美观</a:t>
            </a:r>
          </a:p>
        </p:txBody>
      </p:sp>
      <p:sp>
        <p:nvSpPr>
          <p:cNvPr id="10337" name="Text Box 97"/>
          <p:cNvSpPr txBox="1">
            <a:spLocks noChangeArrowheads="1"/>
          </p:cNvSpPr>
          <p:nvPr/>
        </p:nvSpPr>
        <p:spPr bwMode="auto">
          <a:xfrm>
            <a:off x="6477000" y="838200"/>
            <a:ext cx="26670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</a:rPr>
              <a:t>保持原来的雄姿。</a:t>
            </a:r>
            <a:endParaRPr lang="zh-CN" altLang="en-US" sz="2000"/>
          </a:p>
          <a:p>
            <a:r>
              <a:rPr lang="zh-CN" altLang="en-US" sz="2000">
                <a:solidFill>
                  <a:srgbClr val="000000"/>
                </a:solidFill>
              </a:rPr>
              <a:t>增加桥洞的过水量，减轻洪水对桥身的冲击。每道拱圈都能独立支撑上面的重量，一道坏了，其他各道不致受到影响。</a:t>
            </a:r>
          </a:p>
        </p:txBody>
      </p:sp>
      <p:sp>
        <p:nvSpPr>
          <p:cNvPr id="10338" name="Text Box 98"/>
          <p:cNvSpPr txBox="1">
            <a:spLocks noChangeArrowheads="1"/>
          </p:cNvSpPr>
          <p:nvPr/>
        </p:nvSpPr>
        <p:spPr bwMode="auto">
          <a:xfrm>
            <a:off x="1752600" y="3581400"/>
            <a:ext cx="2286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</a:rPr>
              <a:t>修建于</a:t>
            </a:r>
            <a:r>
              <a:rPr lang="en-US" altLang="zh-CN" sz="2400">
                <a:solidFill>
                  <a:srgbClr val="000000"/>
                </a:solidFill>
              </a:rPr>
              <a:t>1189</a:t>
            </a:r>
            <a:r>
              <a:rPr lang="zh-CN" altLang="en-US" sz="2400">
                <a:solidFill>
                  <a:srgbClr val="000000"/>
                </a:solidFill>
              </a:rPr>
              <a:t>年到</a:t>
            </a:r>
            <a:r>
              <a:rPr lang="en-US" altLang="zh-CN" sz="2400">
                <a:solidFill>
                  <a:srgbClr val="000000"/>
                </a:solidFill>
              </a:rPr>
              <a:t>1192</a:t>
            </a:r>
            <a:r>
              <a:rPr lang="zh-CN" altLang="en-US" sz="2400">
                <a:solidFill>
                  <a:srgbClr val="000000"/>
                </a:solidFill>
              </a:rPr>
              <a:t>年间。</a:t>
            </a:r>
            <a:endParaRPr lang="zh-CN" altLang="en-US" sz="2400"/>
          </a:p>
          <a:p>
            <a:r>
              <a:rPr lang="en-US" altLang="zh-CN" sz="2400">
                <a:solidFill>
                  <a:srgbClr val="000000"/>
                </a:solidFill>
              </a:rPr>
              <a:t>13</a:t>
            </a:r>
            <a:r>
              <a:rPr lang="zh-CN" altLang="en-US" sz="2400">
                <a:solidFill>
                  <a:srgbClr val="000000"/>
                </a:solidFill>
              </a:rPr>
              <a:t>世纪就闻名于世界。</a:t>
            </a:r>
          </a:p>
        </p:txBody>
      </p:sp>
      <p:sp>
        <p:nvSpPr>
          <p:cNvPr id="10339" name="Text Box 99"/>
          <p:cNvSpPr txBox="1">
            <a:spLocks noChangeArrowheads="1"/>
          </p:cNvSpPr>
          <p:nvPr/>
        </p:nvSpPr>
        <p:spPr bwMode="auto">
          <a:xfrm>
            <a:off x="4343400" y="3352800"/>
            <a:ext cx="1920875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由</a:t>
            </a:r>
            <a:r>
              <a:rPr lang="en-US" altLang="zh-CN">
                <a:solidFill>
                  <a:srgbClr val="000000"/>
                </a:solidFill>
              </a:rPr>
              <a:t>11</a:t>
            </a:r>
            <a:r>
              <a:rPr lang="zh-CN" altLang="en-US">
                <a:solidFill>
                  <a:srgbClr val="000000"/>
                </a:solidFill>
              </a:rPr>
              <a:t>个半圆形的石拱相联而成。桥面用石板铺砌，两旁有石栏石柱，每个柱头上都雕刻着不同姿态的狮子。</a:t>
            </a:r>
            <a:endParaRPr lang="zh-CN" altLang="en-US"/>
          </a:p>
          <a:p>
            <a:r>
              <a:rPr lang="zh-CN" altLang="en-US">
                <a:solidFill>
                  <a:srgbClr val="000000"/>
                </a:solidFill>
              </a:rPr>
              <a:t>“卢沟晓月”很早就成为北京的胜景之一。</a:t>
            </a:r>
            <a:endParaRPr lang="zh-CN" altLang="en-US"/>
          </a:p>
          <a:p>
            <a:endParaRPr lang="en-US" altLang="zh-CN"/>
          </a:p>
        </p:txBody>
      </p:sp>
      <p:sp>
        <p:nvSpPr>
          <p:cNvPr id="10340" name="Text Box 100"/>
          <p:cNvSpPr txBox="1">
            <a:spLocks noChangeArrowheads="1"/>
          </p:cNvSpPr>
          <p:nvPr/>
        </p:nvSpPr>
        <p:spPr bwMode="auto">
          <a:xfrm>
            <a:off x="6765925" y="3679825"/>
            <a:ext cx="192087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</a:rPr>
              <a:t>发水时两岸河堤常被摧毁，这座桥却极少出事足见它的坚固。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34" grpId="0"/>
      <p:bldP spid="10335" grpId="0"/>
      <p:bldP spid="10337" grpId="0"/>
      <p:bldP spid="10338" grpId="0"/>
      <p:bldP spid="10339" grpId="0"/>
      <p:bldP spid="103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/>
              <a:t>三、合作探究，理清顺序</a:t>
            </a:r>
            <a:endParaRPr lang="zh-CN" alt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071546"/>
            <a:ext cx="9144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n-ea"/>
              </a:rPr>
              <a:t>    根据说明文对象的特点，说明文顺序可分为：  </a:t>
            </a:r>
            <a:endParaRPr lang="en-US" altLang="zh-CN" sz="3200" b="1" dirty="0" smtClean="0">
              <a:latin typeface="+mn-ea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时间顺序</a:t>
            </a:r>
            <a:r>
              <a:rPr lang="zh-CN" altLang="en-US" sz="3200" dirty="0" smtClean="0">
                <a:latin typeface="楷体_GB2312" pitchFamily="1" charset="-122"/>
              </a:rPr>
              <a:t>（时间先后、朝代先后），</a:t>
            </a:r>
            <a:endParaRPr lang="en-US" altLang="zh-CN" sz="3200" dirty="0" smtClean="0">
              <a:latin typeface="楷体_GB2312" pitchFamily="1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空间顺序</a:t>
            </a:r>
            <a:r>
              <a:rPr lang="zh-CN" altLang="en-US" sz="3200" dirty="0" smtClean="0">
                <a:latin typeface="楷体_GB2312" pitchFamily="1" charset="-122"/>
              </a:rPr>
              <a:t>（从上到下、从里到外、从南到北等）</a:t>
            </a:r>
            <a:endParaRPr lang="en-US" altLang="zh-CN" sz="3200" dirty="0" smtClean="0">
              <a:latin typeface="楷体_GB2312" pitchFamily="1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逻辑顺序</a:t>
            </a:r>
            <a:r>
              <a:rPr lang="en-US" altLang="zh-CN" sz="3200" b="1" dirty="0" smtClean="0">
                <a:latin typeface="+mn-ea"/>
              </a:rPr>
              <a:t>:</a:t>
            </a:r>
            <a:r>
              <a:rPr lang="zh-CN" altLang="en-US" sz="3200" dirty="0" smtClean="0">
                <a:latin typeface="楷体_GB2312" pitchFamily="1" charset="-122"/>
              </a:rPr>
              <a:t>（从因到果、从整体到局部、从一般到特殊、从主到次等）三种。</a:t>
            </a:r>
            <a:endParaRPr lang="zh-CN" altLang="en-US" sz="3200" dirty="0" smtClean="0"/>
          </a:p>
          <a:p>
            <a:endParaRPr lang="zh-CN" altLang="en-US" sz="3200" dirty="0" smtClean="0">
              <a:latin typeface="楷体_GB2312" pitchFamily="1" charset="-122"/>
            </a:endParaRPr>
          </a:p>
          <a:p>
            <a:r>
              <a:rPr lang="en-US" altLang="zh-CN" sz="3200" b="1" dirty="0" smtClean="0">
                <a:latin typeface="+mn-ea"/>
              </a:rPr>
              <a:t>   </a:t>
            </a:r>
            <a:endParaRPr lang="en-US" altLang="zh-CN" sz="3200" b="1" dirty="0"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929066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、从整体上看，本文的说明顺序是什么？从局部看，本文还用到了那些说明顺序？说说的的依据。（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请同学们展开小组讨论，然后踊跃发言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5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分钟</a:t>
            </a:r>
            <a:r>
              <a:rPr lang="zh-CN" altLang="en-US" sz="4000" b="1" dirty="0" smtClean="0"/>
              <a:t>）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/>
              <a:t> 仔细阅读课文</a:t>
            </a:r>
            <a:r>
              <a:rPr lang="en-US" altLang="zh-CN" dirty="0" smtClean="0"/>
              <a:t>4—5,6—8</a:t>
            </a:r>
            <a:r>
              <a:rPr lang="zh-CN" altLang="en-US" dirty="0" smtClean="0"/>
              <a:t>节，在书上标注要点。</a:t>
            </a:r>
          </a:p>
          <a:p>
            <a:pPr>
              <a:buNone/>
            </a:pPr>
            <a:r>
              <a:rPr lang="zh-CN" altLang="en-US" dirty="0" smtClean="0"/>
              <a:t>名称 位置 修建年月 特征</a:t>
            </a:r>
          </a:p>
          <a:p>
            <a:pPr>
              <a:buNone/>
            </a:pPr>
            <a:r>
              <a:rPr lang="zh-CN" altLang="en-US" dirty="0" smtClean="0"/>
              <a:t>赵州桥</a:t>
            </a:r>
          </a:p>
          <a:p>
            <a:pPr>
              <a:buNone/>
            </a:pPr>
            <a:r>
              <a:rPr lang="zh-CN" altLang="en-US" dirty="0" smtClean="0"/>
              <a:t>卢沟桥</a:t>
            </a:r>
          </a:p>
          <a:p>
            <a:pPr>
              <a:buNone/>
            </a:pPr>
            <a:r>
              <a:rPr lang="zh-CN" altLang="en-US" dirty="0" smtClean="0"/>
              <a:t>根据标注的要点，编一段导游词。</a:t>
            </a:r>
          </a:p>
          <a:p>
            <a:pPr>
              <a:buNone/>
            </a:pPr>
            <a:r>
              <a:rPr lang="zh-CN" altLang="en-US" dirty="0" smtClean="0"/>
              <a:t>（学生以四人小组为单位，认真阅读分析文本，合作探究。</a:t>
            </a:r>
            <a:r>
              <a:rPr lang="en-US" altLang="zh-CN" dirty="0" smtClean="0"/>
              <a:t>10</a:t>
            </a:r>
            <a:r>
              <a:rPr lang="zh-CN" altLang="en-US" dirty="0" smtClean="0"/>
              <a:t>分钟后，学生代表发言）</a:t>
            </a:r>
          </a:p>
          <a:p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/>
              <a:t>拓展延伸：</a:t>
            </a:r>
            <a:endParaRPr lang="zh-CN" altLang="en-US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以“家乡的小桥”为题，写一篇</a:t>
            </a:r>
            <a:r>
              <a:rPr lang="en-US" altLang="zh-CN" dirty="0" smtClean="0"/>
              <a:t>200</a:t>
            </a:r>
            <a:r>
              <a:rPr lang="zh-CN" altLang="en-US" dirty="0" smtClean="0"/>
              <a:t>字左右的说明文。</a:t>
            </a:r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布置作业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0" y="1643050"/>
            <a:ext cx="91440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48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、本文的说明对象是（         ），它的特征是（            ），（              ），（              ）。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、为了更有条理地将说明对象介绍清楚，会用到一定的说明顺序。本文的说明顺序是（            ）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/>
              <a:t>知识回顾</a:t>
            </a:r>
            <a:endParaRPr lang="zh-CN" altLang="en-US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4292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400" b="1" dirty="0" smtClean="0">
                <a:solidFill>
                  <a:srgbClr val="FF0000"/>
                </a:solidFill>
              </a:rPr>
              <a:t>跳读课文，明确说明方法：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4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、</a:t>
            </a:r>
            <a:r>
              <a:rPr lang="zh-CN" altLang="en-US" sz="4400" b="1" dirty="0" smtClean="0"/>
              <a:t>学生小组内回忆所学过的说明方法，（2分钟后看哪组回忆的得最多）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/>
              <a:t>自学质疑</a:t>
            </a:r>
            <a:endParaRPr lang="zh-CN" altLang="en-US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0" y="0"/>
            <a:ext cx="9144000" cy="2286016"/>
          </a:xfrm>
        </p:spPr>
        <p:txBody>
          <a:bodyPr>
            <a:noAutofit/>
          </a:bodyPr>
          <a:lstStyle/>
          <a:p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、读课文</a:t>
            </a:r>
            <a:r>
              <a:rPr lang="en-US" altLang="zh-CN" sz="4000" b="1" dirty="0" smtClean="0"/>
              <a:t>4---8</a:t>
            </a:r>
            <a:r>
              <a:rPr lang="zh-CN" altLang="en-US" sz="4000" b="1" dirty="0" smtClean="0"/>
              <a:t>段，找出文中介绍赵州桥和卢沟桥时所运用说明方法的句子，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（5分钟后看谁找得又多又准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)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graphicFrame>
        <p:nvGraphicFramePr>
          <p:cNvPr id="12" name="Group 57"/>
          <p:cNvGraphicFramePr>
            <a:graphicFrameLocks/>
          </p:cNvGraphicFramePr>
          <p:nvPr/>
        </p:nvGraphicFramePr>
        <p:xfrm>
          <a:off x="0" y="2428868"/>
          <a:ext cx="9072594" cy="4429133"/>
        </p:xfrm>
        <a:graphic>
          <a:graphicData uri="http://schemas.openxmlformats.org/drawingml/2006/table">
            <a:tbl>
              <a:tblPr/>
              <a:tblGrid>
                <a:gridCol w="1934656"/>
                <a:gridCol w="7137938"/>
              </a:tblGrid>
              <a:tr h="6699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说明方法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54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列数字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9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引用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打比方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64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分类别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9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作比较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99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摹状貌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1900238"/>
          </a:xfrm>
        </p:spPr>
        <p:txBody>
          <a:bodyPr/>
          <a:lstStyle/>
          <a:p>
            <a:pPr>
              <a:buNone/>
            </a:pPr>
            <a:r>
              <a:rPr lang="zh-CN" altLang="en-US" sz="5400" b="1" dirty="0" smtClean="0">
                <a:solidFill>
                  <a:srgbClr val="FF0000"/>
                </a:solidFill>
              </a:rPr>
              <a:t>研读句子，品味语言：</a:t>
            </a:r>
            <a:r>
              <a:rPr lang="zh-CN" altLang="en-US" sz="4800" b="1" dirty="0" smtClean="0"/>
              <a:t>（5分钟后看哪个组表现得最棒）</a:t>
            </a:r>
            <a:endParaRPr lang="en-US" sz="4800" b="1" dirty="0" smtClean="0"/>
          </a:p>
          <a:p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/>
              <a:t>合作探究</a:t>
            </a:r>
            <a:endParaRPr lang="zh-CN" altLang="en-US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）石拱桥在世界桥梁史上出现得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比较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早。</a:t>
            </a:r>
          </a:p>
          <a:p>
            <a:pPr>
              <a:buNone/>
            </a:pPr>
            <a:r>
              <a:rPr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水经注</a:t>
            </a:r>
            <a:r>
              <a:rPr lang="en-US" altLang="zh-CN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里提到的</a:t>
            </a:r>
            <a:r>
              <a:rPr lang="zh-CN" altLang="en-US" sz="4000" b="1" dirty="0" smtClean="0">
                <a:solidFill>
                  <a:srgbClr val="000000"/>
                </a:solidFill>
                <a:ea typeface="楷体_GB2312" pitchFamily="49" charset="-122"/>
              </a:rPr>
              <a:t>“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旅人桥</a:t>
            </a:r>
            <a:r>
              <a:rPr lang="zh-CN" altLang="en-US" sz="4000" b="1" dirty="0" smtClean="0">
                <a:solidFill>
                  <a:srgbClr val="000000"/>
                </a:solidFill>
                <a:ea typeface="楷体_GB2312" pitchFamily="49" charset="-122"/>
              </a:rPr>
              <a:t>”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大约   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建成于公元</a:t>
            </a:r>
            <a:r>
              <a:rPr lang="en-US" altLang="zh-CN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282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年，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可能是有记载的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最早的石拱桥了。  </a:t>
            </a:r>
          </a:p>
          <a:p>
            <a:pPr>
              <a:buNone/>
            </a:pPr>
            <a:r>
              <a:rPr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）我国的石拱桥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几乎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到处都有。</a:t>
            </a:r>
          </a:p>
          <a:p>
            <a:pPr>
              <a:buNone/>
            </a:pPr>
            <a:r>
              <a:rPr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）全桥只有一个大拱，长达</a:t>
            </a:r>
            <a:r>
              <a:rPr lang="en-US" altLang="zh-CN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37.4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米，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在当时可算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是世界上最长的石拱。</a:t>
            </a:r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842337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总结说明文语言的特点</a:t>
            </a:r>
            <a:endParaRPr lang="zh-CN" altLang="en-US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这节课你有哪些收获呢？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/>
              <a:t>课堂小结</a:t>
            </a:r>
            <a:endParaRPr lang="zh-CN" altLang="en-US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2/97/42/67k58PIC8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</p:spPr>
        <p:txBody>
          <a:bodyPr/>
          <a:lstStyle/>
          <a:p>
            <a:pPr>
              <a:buNone/>
            </a:pPr>
            <a:r>
              <a:rPr lang="zh-CN" altLang="en-US" sz="4400" b="1" dirty="0" smtClean="0"/>
              <a:t>请学生就自己喜欢的内容，如一个小动物，一件衣服、一件生活用品、一个景点、一件学习用品等，写一段</a:t>
            </a:r>
            <a:r>
              <a:rPr lang="en-US" altLang="zh-CN" sz="4400" b="1" dirty="0" smtClean="0"/>
              <a:t>50---100</a:t>
            </a:r>
            <a:r>
              <a:rPr lang="zh-CN" altLang="en-US" sz="4400" b="1" dirty="0" smtClean="0"/>
              <a:t>字的说明文。</a:t>
            </a:r>
            <a:endParaRPr lang="en-US" altLang="zh-CN" sz="4400" b="1" dirty="0" smtClean="0"/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</a:rPr>
              <a:t>、内容提示：一只小狗、一件羽绒服、一个笔袋、一支铅笔、一个台灯等。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、使用一些说明方法，注意说明文语言的准确性、周密性、生动性。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/>
              <a:t>拓展延伸</a:t>
            </a:r>
            <a:endParaRPr lang="zh-CN" altLang="en-US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1248</Words>
  <Application>Microsoft Office PowerPoint</Application>
  <PresentationFormat>全屏显示(4:3)</PresentationFormat>
  <Paragraphs>126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幻灯片 1</vt:lpstr>
      <vt:lpstr>学习目标：</vt:lpstr>
      <vt:lpstr>知识回顾</vt:lpstr>
      <vt:lpstr>自学质疑</vt:lpstr>
      <vt:lpstr>幻灯片 5</vt:lpstr>
      <vt:lpstr>合作探究</vt:lpstr>
      <vt:lpstr>幻灯片 7</vt:lpstr>
      <vt:lpstr>课堂小结</vt:lpstr>
      <vt:lpstr>拓展延伸</vt:lpstr>
      <vt:lpstr>幻灯片 10</vt:lpstr>
      <vt:lpstr>自学质疑：</vt:lpstr>
      <vt:lpstr>合作探究：揣摩品味说明文语言的准确性</vt:lpstr>
      <vt:lpstr>幻灯片 13</vt:lpstr>
      <vt:lpstr>幻灯片 14</vt:lpstr>
      <vt:lpstr>学习目标：</vt:lpstr>
      <vt:lpstr>课前检测</vt:lpstr>
      <vt:lpstr>2、文体知识回顾：</vt:lpstr>
      <vt:lpstr>自学质疑</vt:lpstr>
      <vt:lpstr>二、精读课文，深入理解 </vt:lpstr>
      <vt:lpstr>幻灯片 20</vt:lpstr>
      <vt:lpstr>三、合作探究，理清顺序</vt:lpstr>
      <vt:lpstr>拓展延伸：</vt:lpstr>
      <vt:lpstr>布置作业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67</cp:revision>
  <dcterms:created xsi:type="dcterms:W3CDTF">2016-10-18T07:04:51Z</dcterms:created>
  <dcterms:modified xsi:type="dcterms:W3CDTF">2016-10-27T00:34:05Z</dcterms:modified>
</cp:coreProperties>
</file>