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3"/>
    <p:sldId id="258" r:id="rId4"/>
    <p:sldId id="414" r:id="rId5"/>
    <p:sldId id="265" r:id="rId6"/>
    <p:sldId id="264" r:id="rId7"/>
    <p:sldId id="267" r:id="rId8"/>
    <p:sldId id="268" r:id="rId9"/>
    <p:sldId id="899" r:id="rId10"/>
    <p:sldId id="270" r:id="rId11"/>
    <p:sldId id="787" r:id="rId12"/>
    <p:sldId id="714" r:id="rId13"/>
    <p:sldId id="276" r:id="rId14"/>
    <p:sldId id="278" r:id="rId15"/>
    <p:sldId id="279" r:id="rId16"/>
    <p:sldId id="280" r:id="rId17"/>
    <p:sldId id="284" r:id="rId18"/>
    <p:sldId id="285" r:id="rId19"/>
    <p:sldId id="975" r:id="rId20"/>
    <p:sldId id="834" r:id="rId21"/>
    <p:sldId id="839" r:id="rId22"/>
    <p:sldId id="835" r:id="rId23"/>
    <p:sldId id="286" r:id="rId24"/>
    <p:sldId id="287" r:id="rId25"/>
    <p:sldId id="840" r:id="rId26"/>
    <p:sldId id="289" r:id="rId27"/>
    <p:sldId id="794" r:id="rId28"/>
    <p:sldId id="871" r:id="rId30"/>
    <p:sldId id="836" r:id="rId31"/>
    <p:sldId id="290" r:id="rId32"/>
    <p:sldId id="291" r:id="rId33"/>
    <p:sldId id="842" r:id="rId34"/>
    <p:sldId id="843" r:id="rId35"/>
    <p:sldId id="294" r:id="rId36"/>
    <p:sldId id="303" r:id="rId37"/>
    <p:sldId id="304" r:id="rId38"/>
    <p:sldId id="306" r:id="rId39"/>
    <p:sldId id="384" r:id="rId40"/>
    <p:sldId id="385" r:id="rId41"/>
    <p:sldId id="950" r:id="rId42"/>
    <p:sldId id="951" r:id="rId43"/>
    <p:sldId id="953" r:id="rId44"/>
    <p:sldId id="955" r:id="rId45"/>
    <p:sldId id="961" r:id="rId46"/>
    <p:sldId id="392" r:id="rId47"/>
    <p:sldId id="393" r:id="rId48"/>
    <p:sldId id="394" r:id="rId49"/>
    <p:sldId id="395" r:id="rId50"/>
    <p:sldId id="789" r:id="rId51"/>
    <p:sldId id="872" r:id="rId52"/>
    <p:sldId id="874" r:id="rId53"/>
    <p:sldId id="967" r:id="rId54"/>
    <p:sldId id="972" r:id="rId55"/>
    <p:sldId id="968" r:id="rId56"/>
    <p:sldId id="790" r:id="rId57"/>
    <p:sldId id="974" r:id="rId58"/>
    <p:sldId id="876" r:id="rId59"/>
    <p:sldId id="875"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 clrIdx="0"/>
  <p:cmAuthor id="2" name="999宝藏网" initials="9"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89" d="100"/>
          <a:sy n="89" d="100"/>
        </p:scale>
        <p:origin x="-570" y="-96"/>
      </p:cViewPr>
      <p:guideLst>
        <p:guide orient="horz" pos="19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4" Type="http://schemas.openxmlformats.org/officeDocument/2006/relationships/commentAuthors" Target="commentAuthors.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0" y="0"/>
            <a:ext cx="4078605" cy="1307465"/>
          </a:xfrm>
          <a:prstGeom prst="rect">
            <a:avLst/>
          </a:prstGeom>
          <a:noFill/>
          <a:ln w="9525">
            <a:noFill/>
            <a:miter lim="800000"/>
            <a:headEnd/>
            <a:tailEnd/>
          </a:ln>
        </p:spPr>
      </p:pic>
      <p:sp>
        <p:nvSpPr>
          <p:cNvPr id="5" name="标题 4"/>
          <p:cNvSpPr/>
          <p:nvPr>
            <p:ph type="ctrTitle"/>
          </p:nvPr>
        </p:nvSpPr>
        <p:spPr>
          <a:xfrm>
            <a:off x="4599940" y="104140"/>
            <a:ext cx="7296150" cy="920750"/>
          </a:xfrm>
        </p:spPr>
        <p:txBody>
          <a:bodyPr>
            <a:normAutofit/>
          </a:bodyPr>
          <a:p>
            <a:r>
              <a:rPr lang="zh-CN" altLang="en-US" sz="4000">
                <a:solidFill>
                  <a:srgbClr val="FF0000"/>
                </a:solidFill>
                <a:latin typeface="华文中宋" panose="02010600040101010101" charset="-122"/>
                <a:ea typeface="华文中宋" panose="02010600040101010101" charset="-122"/>
                <a:cs typeface="华文中宋" panose="02010600040101010101" charset="-122"/>
              </a:rPr>
              <a:t>共克时艰   与你同在</a:t>
            </a:r>
            <a:endParaRPr lang="zh-CN" altLang="en-US" sz="4000">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6" name="副标题 5"/>
          <p:cNvSpPr/>
          <p:nvPr>
            <p:ph type="subTitle" idx="1"/>
          </p:nvPr>
        </p:nvSpPr>
        <p:spPr>
          <a:xfrm>
            <a:off x="1354455" y="1471930"/>
            <a:ext cx="9144000" cy="2318385"/>
          </a:xfrm>
        </p:spPr>
        <p:txBody>
          <a:bodyPr>
            <a:noAutofit/>
          </a:bodyPr>
          <a:p>
            <a:pPr fontAlgn="auto">
              <a:lnSpc>
                <a:spcPct val="150000"/>
              </a:lnSpc>
            </a:pPr>
            <a:r>
              <a:rPr lang="zh-CN" altLang="en-US" sz="3600">
                <a:latin typeface="华文中宋" panose="02010600040101010101" charset="-122"/>
                <a:ea typeface="华文中宋" panose="02010600040101010101" charset="-122"/>
                <a:cs typeface="华文中宋" panose="02010600040101010101" charset="-122"/>
              </a:rPr>
              <a:t>河南省实验中学线上授课语文课程</a:t>
            </a:r>
            <a:endParaRPr lang="zh-CN" altLang="en-US" sz="3600">
              <a:latin typeface="华文中宋" panose="02010600040101010101" charset="-122"/>
              <a:ea typeface="华文中宋" panose="02010600040101010101" charset="-122"/>
              <a:cs typeface="华文中宋" panose="02010600040101010101" charset="-122"/>
            </a:endParaRPr>
          </a:p>
          <a:p>
            <a:pPr fontAlgn="auto">
              <a:lnSpc>
                <a:spcPct val="150000"/>
              </a:lnSpc>
            </a:pPr>
            <a:r>
              <a:rPr lang="zh-CN" altLang="en-US" sz="3600">
                <a:latin typeface="华文中宋" panose="02010600040101010101" charset="-122"/>
                <a:ea typeface="华文中宋" panose="02010600040101010101" charset="-122"/>
                <a:cs typeface="华文中宋" panose="02010600040101010101" charset="-122"/>
              </a:rPr>
              <a:t>小说阅读专题二轮复习指导</a:t>
            </a:r>
            <a:endParaRPr lang="zh-CN" altLang="en-US" sz="3600">
              <a:latin typeface="华文中宋" panose="02010600040101010101" charset="-122"/>
              <a:ea typeface="华文中宋" panose="02010600040101010101" charset="-122"/>
              <a:cs typeface="华文中宋" panose="02010600040101010101" charset="-122"/>
            </a:endParaRPr>
          </a:p>
          <a:p>
            <a:pPr fontAlgn="auto">
              <a:lnSpc>
                <a:spcPct val="150000"/>
              </a:lnSpc>
            </a:pPr>
            <a:r>
              <a:rPr lang="zh-CN" altLang="en-US" sz="3600">
                <a:latin typeface="华文中宋" panose="02010600040101010101" charset="-122"/>
                <a:ea typeface="华文中宋" panose="02010600040101010101" charset="-122"/>
                <a:cs typeface="华文中宋" panose="02010600040101010101" charset="-122"/>
              </a:rPr>
              <a:t>授课人：王成</a:t>
            </a:r>
            <a:endParaRPr lang="zh-CN" altLang="en-US" sz="3600">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15925" y="485775"/>
            <a:ext cx="11389360" cy="5691505"/>
          </a:xfrm>
        </p:spPr>
        <p:txBody>
          <a:bodyPr>
            <a:normAutofit/>
          </a:bodyPr>
          <a:p>
            <a:r>
              <a:rPr lang="zh-CN" altLang="en-US"/>
              <a:t>5．小说以“渴”为中心</a:t>
            </a:r>
            <a:r>
              <a:rPr lang="zh-CN" altLang="en-US">
                <a:solidFill>
                  <a:srgbClr val="FF0000"/>
                </a:solidFill>
              </a:rPr>
              <a:t>谋篇布局</a:t>
            </a:r>
            <a:r>
              <a:rPr lang="zh-CN" altLang="en-US"/>
              <a:t>，这有什么好处？请简要说明。</a:t>
            </a:r>
            <a:endParaRPr lang="zh-CN" altLang="en-US"/>
          </a:p>
          <a:p>
            <a:r>
              <a:rPr lang="zh-CN" altLang="en-US"/>
              <a:t>6．小说以一个没有谜底的“美好的谜”</a:t>
            </a:r>
            <a:r>
              <a:rPr lang="zh-CN" altLang="en-US">
                <a:solidFill>
                  <a:srgbClr val="FF0000"/>
                </a:solidFill>
              </a:rPr>
              <a:t>结尾</a:t>
            </a:r>
            <a:r>
              <a:rPr lang="zh-CN" altLang="en-US"/>
              <a:t>，这样处理有怎样的艺术效果？请结合作品进行分析。</a:t>
            </a:r>
            <a:endParaRPr lang="zh-CN" altLang="en-US"/>
          </a:p>
          <a:p>
            <a:r>
              <a:rPr lang="zh-CN" altLang="en-US"/>
              <a:t>5. 小说中说赵一曼“身上弥浸着拔俗的</a:t>
            </a:r>
            <a:r>
              <a:rPr lang="zh-CN" altLang="en-US">
                <a:solidFill>
                  <a:schemeClr val="tx1"/>
                </a:solidFill>
                <a:effectLst>
                  <a:outerShdw blurRad="38100" dist="19050" dir="2700000" algn="tl" rotWithShape="0">
                    <a:schemeClr val="dk1">
                      <a:alpha val="40000"/>
                    </a:schemeClr>
                  </a:outerShdw>
                </a:effectLst>
              </a:rPr>
              <a:t>文人气质和职业军人</a:t>
            </a:r>
            <a:r>
              <a:rPr lang="zh-CN" altLang="en-US"/>
              <a:t>的冷峻”，请结合作品简要分析。</a:t>
            </a:r>
            <a:endParaRPr lang="zh-CN" altLang="en-US"/>
          </a:p>
          <a:p>
            <a:r>
              <a:rPr lang="zh-CN" altLang="en-US"/>
              <a:t>6. 小说中历史与现实交织穿插，这种</a:t>
            </a:r>
            <a:r>
              <a:rPr lang="zh-CN" altLang="en-US">
                <a:solidFill>
                  <a:srgbClr val="FF0000"/>
                </a:solidFill>
              </a:rPr>
              <a:t>叙述方式</a:t>
            </a:r>
            <a:r>
              <a:rPr lang="zh-CN" altLang="en-US"/>
              <a:t>有哪些好处？请结合作品简要分析。</a:t>
            </a:r>
            <a:endParaRPr lang="zh-CN" altLang="en-US"/>
          </a:p>
          <a:p>
            <a:r>
              <a:rPr lang="zh-CN" altLang="en-US"/>
              <a:t>8. 鲁迅说：“我们从古以来，就有埋头苦干的人，有拼命硬干的人，有为民请命的人，有舍身求法的人，……这就是中国的脊梁。”请谈谈本文是如何</a:t>
            </a:r>
            <a:r>
              <a:rPr lang="zh-CN" altLang="en-US">
                <a:solidFill>
                  <a:schemeClr val="tx1"/>
                </a:solidFill>
                <a:effectLst>
                  <a:outerShdw blurRad="38100" dist="19050" dir="2700000" algn="tl" rotWithShape="0">
                    <a:schemeClr val="dk1">
                      <a:alpha val="40000"/>
                    </a:schemeClr>
                  </a:outerShdw>
                </a:effectLst>
              </a:rPr>
              <a:t>具体塑造</a:t>
            </a:r>
            <a:r>
              <a:rPr lang="zh-CN" altLang="en-US"/>
              <a:t>这样的“中国的脊梁”的。</a:t>
            </a:r>
            <a:endParaRPr lang="zh-CN" altLang="en-US"/>
          </a:p>
          <a:p>
            <a:r>
              <a:rPr lang="zh-CN" altLang="en-US"/>
              <a:t>9. 《理水》是鲁迅小说集《故事新编》中的一篇，请从“故事”与“新编”的角度简析本文的基本</a:t>
            </a:r>
            <a:r>
              <a:rPr lang="zh-CN" altLang="en-US">
                <a:solidFill>
                  <a:srgbClr val="FF0000"/>
                </a:solidFill>
              </a:rPr>
              <a:t>特征</a:t>
            </a:r>
            <a:r>
              <a:rPr lang="zh-CN" altLang="en-US"/>
              <a:t>。</a:t>
            </a:r>
            <a:endParaRPr lang="zh-CN" altLang="en-US"/>
          </a:p>
        </p:txBody>
      </p:sp>
      <p:sp>
        <p:nvSpPr>
          <p:cNvPr id="7" name="文本框 6"/>
          <p:cNvSpPr txBox="1"/>
          <p:nvPr/>
        </p:nvSpPr>
        <p:spPr>
          <a:xfrm>
            <a:off x="635" y="0"/>
            <a:ext cx="1797685" cy="521970"/>
          </a:xfrm>
          <a:prstGeom prst="rect">
            <a:avLst/>
          </a:prstGeom>
          <a:noFill/>
        </p:spPr>
        <p:txBody>
          <a:bodyPr wrap="square" rtlCol="0">
            <a:spAutoFit/>
          </a:bodyPr>
          <a:p>
            <a:pPr algn="l"/>
            <a:r>
              <a:rPr lang="zh-CN" altLang="en-US" sz="2800">
                <a:ln w="22225">
                  <a:solidFill>
                    <a:schemeClr val="accent2"/>
                  </a:solidFill>
                  <a:prstDash val="solid"/>
                </a:ln>
                <a:solidFill>
                  <a:schemeClr val="accent2">
                    <a:lumMod val="40000"/>
                    <a:lumOff val="60000"/>
                  </a:schemeClr>
                </a:solidFill>
                <a:effectLst/>
                <a:sym typeface="+mn-ea"/>
              </a:rPr>
              <a:t>回顾 真题</a:t>
            </a:r>
            <a:endParaRPr lang="zh-CN" altLang="en-US" sz="2800">
              <a:ln w="22225">
                <a:solidFill>
                  <a:schemeClr val="accent2"/>
                </a:solidFill>
                <a:prstDash val="solid"/>
              </a:ln>
              <a:solidFill>
                <a:schemeClr val="accent2">
                  <a:lumMod val="40000"/>
                  <a:lumOff val="60000"/>
                </a:schemeClr>
              </a:solidFill>
              <a:effectLst/>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317625" y="1334770"/>
            <a:ext cx="10515600" cy="2487295"/>
          </a:xfrm>
        </p:spPr>
        <p:txBody>
          <a:bodyPr>
            <a:normAutofit/>
          </a:bodyPr>
          <a:p>
            <a:r>
              <a:rPr lang="zh-CN" altLang="zh-CN" sz="6000">
                <a:sym typeface="+mn-ea"/>
              </a:rPr>
              <a:t>定位重点，重新</a:t>
            </a:r>
            <a:r>
              <a:rPr lang="zh-CN" altLang="en-US" sz="6000">
                <a:sym typeface="+mn-ea"/>
              </a:rPr>
              <a:t>梳理</a:t>
            </a:r>
            <a:br>
              <a:rPr lang="zh-CN" altLang="en-US">
                <a:solidFill>
                  <a:srgbClr val="FF0000"/>
                </a:solidFill>
              </a:rPr>
            </a:br>
            <a:br>
              <a:rPr lang="zh-CN" altLang="en-US">
                <a:solidFill>
                  <a:srgbClr val="FF0000"/>
                </a:solidFill>
              </a:rPr>
            </a:br>
            <a:endParaRPr lang="zh-CN" altLang="en-US"/>
          </a:p>
        </p:txBody>
      </p:sp>
      <p:sp>
        <p:nvSpPr>
          <p:cNvPr id="4" name="内容占位符 3"/>
          <p:cNvSpPr>
            <a:spLocks noGrp="1"/>
          </p:cNvSpPr>
          <p:nvPr>
            <p:ph idx="1"/>
          </p:nvPr>
        </p:nvSpPr>
        <p:spPr>
          <a:xfrm>
            <a:off x="838200" y="1449070"/>
            <a:ext cx="10515600" cy="4728210"/>
          </a:xfrm>
        </p:spPr>
        <p:txBody>
          <a:bodyPr>
            <a:normAutofit/>
          </a:bodyPr>
          <a:p>
            <a:pPr marL="0" indent="0">
              <a:buNone/>
            </a:pPr>
            <a:endParaRPr lang="zh-CN" altLang="zh-CN">
              <a:sym typeface="+mn-ea"/>
            </a:endParaRPr>
          </a:p>
          <a:p>
            <a:pPr marL="0" indent="0">
              <a:buNone/>
            </a:pPr>
            <a:endParaRPr lang="zh-CN" altLang="zh-CN" sz="4000">
              <a:solidFill>
                <a:srgbClr val="FF0000"/>
              </a:solidFill>
              <a:sym typeface="+mn-ea"/>
            </a:endParaRPr>
          </a:p>
          <a:p>
            <a:pPr marL="0" indent="0">
              <a:buNone/>
            </a:pPr>
            <a:endParaRPr lang="zh-CN" altLang="zh-CN" sz="4000">
              <a:solidFill>
                <a:srgbClr val="FF0000"/>
              </a:solidFill>
              <a:sym typeface="+mn-ea"/>
            </a:endParaRPr>
          </a:p>
          <a:p>
            <a:pPr marL="0" indent="0">
              <a:buNone/>
            </a:pPr>
            <a:r>
              <a:rPr lang="en-US" altLang="zh-CN">
                <a:sym typeface="+mn-ea"/>
              </a:rPr>
              <a:t>1</a:t>
            </a:r>
            <a:r>
              <a:rPr lang="zh-CN" altLang="en-US">
                <a:sym typeface="+mn-ea"/>
              </a:rPr>
              <a:t>、</a:t>
            </a:r>
            <a:r>
              <a:rPr lang="zh-CN" altLang="zh-CN" sz="4000">
                <a:solidFill>
                  <a:srgbClr val="FF0000"/>
                </a:solidFill>
                <a:sym typeface="+mn-ea"/>
              </a:rPr>
              <a:t>情节的概括、手法（叙事手法）、作用</a:t>
            </a:r>
            <a:endParaRPr lang="zh-CN" altLang="zh-CN" sz="4000">
              <a:solidFill>
                <a:srgbClr val="FF0000"/>
              </a:solidFill>
            </a:endParaRPr>
          </a:p>
          <a:p>
            <a:pPr marL="0" indent="0">
              <a:buNone/>
            </a:pPr>
            <a:endParaRPr lang="zh-CN" altLang="zh-CN"/>
          </a:p>
          <a:p>
            <a:pPr marL="0" indent="0">
              <a:buNone/>
            </a:pPr>
            <a:r>
              <a:rPr lang="en-US" altLang="zh-CN">
                <a:sym typeface="+mn-ea"/>
              </a:rPr>
              <a:t>           </a:t>
            </a:r>
            <a:r>
              <a:rPr lang="en-US" altLang="zh-CN" sz="3600">
                <a:sym typeface="+mn-ea"/>
              </a:rPr>
              <a:t> 2</a:t>
            </a:r>
            <a:r>
              <a:rPr lang="zh-CN" altLang="en-US" sz="3600">
                <a:sym typeface="+mn-ea"/>
              </a:rPr>
              <a:t>、</a:t>
            </a:r>
            <a:r>
              <a:rPr lang="zh-CN" altLang="en-US" sz="3600">
                <a:solidFill>
                  <a:srgbClr val="FF0000"/>
                </a:solidFill>
                <a:sym typeface="+mn-ea"/>
              </a:rPr>
              <a:t>小说的标题（作用）、结尾（类型）</a:t>
            </a:r>
            <a:endParaRPr lang="zh-CN" altLang="en-US" sz="3600"/>
          </a:p>
          <a:p>
            <a:pPr marL="0" indent="0">
              <a:buNone/>
            </a:pPr>
            <a:r>
              <a:rPr lang="en-US" altLang="zh-CN" sz="3600">
                <a:sym typeface="+mn-ea"/>
              </a:rPr>
              <a:t>              </a:t>
            </a:r>
            <a:endParaRPr lang="en-US" altLang="zh-CN" sz="3600">
              <a:solidFill>
                <a:srgbClr val="FF0000"/>
              </a:solidFill>
              <a:sym typeface="+mn-ea"/>
            </a:endParaRPr>
          </a:p>
        </p:txBody>
      </p:sp>
      <p:sp>
        <p:nvSpPr>
          <p:cNvPr id="5" name="文本框 4"/>
          <p:cNvSpPr txBox="1"/>
          <p:nvPr/>
        </p:nvSpPr>
        <p:spPr>
          <a:xfrm>
            <a:off x="0" y="0"/>
            <a:ext cx="1797685" cy="521970"/>
          </a:xfrm>
          <a:prstGeom prst="rect">
            <a:avLst/>
          </a:prstGeom>
          <a:noFill/>
        </p:spPr>
        <p:txBody>
          <a:bodyPr wrap="square" rtlCol="0">
            <a:spAutoFit/>
          </a:bodyPr>
          <a:p>
            <a:pPr algn="l"/>
            <a:r>
              <a:rPr lang="zh-CN" altLang="en-US" sz="2800">
                <a:ln w="22225">
                  <a:solidFill>
                    <a:schemeClr val="accent2"/>
                  </a:solidFill>
                  <a:prstDash val="solid"/>
                </a:ln>
                <a:solidFill>
                  <a:schemeClr val="accent2">
                    <a:lumMod val="40000"/>
                    <a:lumOff val="60000"/>
                  </a:schemeClr>
                </a:solidFill>
                <a:effectLst/>
                <a:sym typeface="+mn-ea"/>
              </a:rPr>
              <a:t>定位重点</a:t>
            </a:r>
            <a:endParaRPr lang="zh-CN" altLang="en-US" sz="2800">
              <a:ln w="22225">
                <a:solidFill>
                  <a:schemeClr val="accent2"/>
                </a:solidFill>
                <a:prstDash val="solid"/>
              </a:ln>
              <a:solidFill>
                <a:schemeClr val="accent2">
                  <a:lumMod val="40000"/>
                  <a:lumOff val="60000"/>
                </a:schemeClr>
              </a:solidFill>
              <a:effectLst/>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a:spLocks noChangeArrowheads="1"/>
          </p:cNvSpPr>
          <p:nvPr/>
        </p:nvSpPr>
        <p:spPr bwMode="auto">
          <a:xfrm>
            <a:off x="3302634" y="1910080"/>
            <a:ext cx="11321143" cy="3415030"/>
          </a:xfrm>
          <a:prstGeom prst="rect">
            <a:avLst/>
          </a:prstGeom>
          <a:noFill/>
          <a:ln>
            <a:noFill/>
          </a:ln>
        </p:spPr>
        <p:txBody>
          <a:bodyPr wrap="square">
            <a:spAutoFit/>
          </a:bodyPr>
          <a:lstStyle/>
          <a:p>
            <a:pPr marL="306070" marR="0" lvl="0" indent="-306070" algn="just" defTabSz="914400" rtl="0" eaLnBrk="1" fontAlgn="base" latinLnBrk="0" hangingPunct="1">
              <a:lnSpc>
                <a:spcPct val="150000"/>
              </a:lnSpc>
              <a:spcBef>
                <a:spcPct val="0"/>
              </a:spcBef>
              <a:spcAft>
                <a:spcPts val="0"/>
              </a:spcAft>
              <a:buClrTx/>
              <a:buSzTx/>
              <a:buFontTx/>
              <a:buNone/>
              <a:defRPr/>
            </a:pPr>
            <a:r>
              <a:rPr kumimoji="0" lang="zh-CN" altLang="zh-CN" sz="4800" b="1" i="0" u="none" strike="noStrike" kern="100" cap="none" spc="0" normalizeH="0" baseline="0" noProof="0" dirty="0">
                <a:ln>
                  <a:noFill/>
                </a:ln>
                <a:solidFill>
                  <a:srgbClr val="FF0000"/>
                </a:solidFill>
                <a:effectLst/>
                <a:uLnTx/>
                <a:uFillTx/>
                <a:latin typeface="Times New Roman" panose="02020603050405020304"/>
                <a:ea typeface="宋体" panose="02010600030101010101" pitchFamily="2" charset="-122"/>
                <a:cs typeface="Times New Roman" panose="02020603050405020304"/>
              </a:rPr>
              <a:t>概括情节、</a:t>
            </a:r>
            <a:endParaRPr kumimoji="0" lang="zh-CN" altLang="zh-CN" sz="4800" b="1" i="0" u="none" strike="noStrike" kern="100" cap="none" spc="0" normalizeH="0" baseline="0" noProof="0" dirty="0">
              <a:ln>
                <a:noFill/>
              </a:ln>
              <a:solidFill>
                <a:srgbClr val="FF0000"/>
              </a:solidFill>
              <a:effectLst/>
              <a:uLnTx/>
              <a:uFillTx/>
              <a:latin typeface="Times New Roman" panose="02020603050405020304"/>
              <a:ea typeface="宋体" panose="02010600030101010101" pitchFamily="2" charset="-122"/>
              <a:cs typeface="Times New Roman" panose="02020603050405020304"/>
            </a:endParaRPr>
          </a:p>
          <a:p>
            <a:pPr marL="306070" marR="0" lvl="0" indent="-306070" algn="just" defTabSz="914400" rtl="0" eaLnBrk="1" fontAlgn="base" latinLnBrk="0" hangingPunct="1">
              <a:lnSpc>
                <a:spcPct val="150000"/>
              </a:lnSpc>
              <a:spcBef>
                <a:spcPct val="0"/>
              </a:spcBef>
              <a:spcAft>
                <a:spcPts val="0"/>
              </a:spcAft>
              <a:buClrTx/>
              <a:buSzTx/>
              <a:buFontTx/>
              <a:buNone/>
              <a:defRPr/>
            </a:pPr>
            <a:r>
              <a:rPr kumimoji="0" lang="zh-CN" altLang="en-US" sz="4800" b="1" i="0" u="none" strike="noStrike" kern="100" cap="none" spc="0" normalizeH="0" baseline="0" noProof="0" dirty="0">
                <a:ln>
                  <a:noFill/>
                </a:ln>
                <a:solidFill>
                  <a:srgbClr val="FF0000"/>
                </a:solidFill>
                <a:effectLst/>
                <a:uLnTx/>
                <a:uFillTx/>
                <a:latin typeface="Times New Roman" panose="02020603050405020304"/>
                <a:ea typeface="宋体" panose="02010600030101010101" pitchFamily="2" charset="-122"/>
                <a:cs typeface="Times New Roman" panose="02020603050405020304"/>
              </a:rPr>
              <a:t>情节手法、</a:t>
            </a:r>
            <a:endParaRPr kumimoji="0" lang="zh-CN" altLang="en-US" sz="4800" b="1" i="0" u="none" strike="noStrike" kern="100" cap="none" spc="0" normalizeH="0" baseline="0" noProof="0" dirty="0">
              <a:ln>
                <a:noFill/>
              </a:ln>
              <a:solidFill>
                <a:srgbClr val="FF0000"/>
              </a:solidFill>
              <a:effectLst/>
              <a:uLnTx/>
              <a:uFillTx/>
              <a:latin typeface="Times New Roman" panose="02020603050405020304"/>
              <a:ea typeface="宋体" panose="02010600030101010101" pitchFamily="2" charset="-122"/>
              <a:cs typeface="Times New Roman" panose="02020603050405020304"/>
            </a:endParaRPr>
          </a:p>
          <a:p>
            <a:pPr marL="306070" marR="0" lvl="0" indent="-306070" algn="just" defTabSz="914400" rtl="0" eaLnBrk="1" fontAlgn="base" latinLnBrk="0" hangingPunct="1">
              <a:lnSpc>
                <a:spcPct val="150000"/>
              </a:lnSpc>
              <a:spcBef>
                <a:spcPct val="0"/>
              </a:spcBef>
              <a:spcAft>
                <a:spcPts val="0"/>
              </a:spcAft>
              <a:buClrTx/>
              <a:buSzTx/>
              <a:buFontTx/>
              <a:buNone/>
              <a:defRPr/>
            </a:pPr>
            <a:r>
              <a:rPr kumimoji="0" lang="zh-CN" altLang="zh-CN" sz="4800" b="1" i="0" u="none" strike="noStrike" kern="100" cap="none" spc="0" normalizeH="0" baseline="0" noProof="0" dirty="0">
                <a:ln>
                  <a:noFill/>
                </a:ln>
                <a:solidFill>
                  <a:srgbClr val="FF0000"/>
                </a:solidFill>
                <a:effectLst/>
                <a:uLnTx/>
                <a:uFillTx/>
                <a:latin typeface="Times New Roman" panose="02020603050405020304"/>
                <a:ea typeface="宋体" panose="02010600030101010101" pitchFamily="2" charset="-122"/>
                <a:cs typeface="Times New Roman" panose="02020603050405020304"/>
              </a:rPr>
              <a:t>情节作用</a:t>
            </a:r>
            <a:endParaRPr kumimoji="0" lang="zh-CN" altLang="zh-CN" sz="4800" b="1" i="0" u="none" strike="noStrike" kern="100" cap="none" spc="0" normalizeH="0" baseline="0" noProof="0" dirty="0">
              <a:ln>
                <a:noFill/>
              </a:ln>
              <a:solidFill>
                <a:srgbClr val="FF0000"/>
              </a:solidFill>
              <a:effectLst/>
              <a:uLnTx/>
              <a:uFillTx/>
              <a:latin typeface="Times New Roman" panose="02020603050405020304"/>
              <a:ea typeface="宋体" panose="02010600030101010101" pitchFamily="2" charset="-122"/>
              <a:cs typeface="Times New Roman" panose="02020603050405020304"/>
            </a:endParaRPr>
          </a:p>
        </p:txBody>
      </p:sp>
      <p:sp>
        <p:nvSpPr>
          <p:cNvPr id="4" name="矩形 3"/>
          <p:cNvSpPr/>
          <p:nvPr/>
        </p:nvSpPr>
        <p:spPr>
          <a:xfrm>
            <a:off x="3571558" y="115888"/>
            <a:ext cx="4585335" cy="922020"/>
          </a:xfrm>
          <a:prstGeom prst="rect">
            <a:avLst/>
          </a:prstGeom>
        </p:spPr>
        <p:txBody>
          <a:bodyPr wrap="none">
            <a:spAutoFit/>
          </a:bodyPr>
          <a:lstStyle/>
          <a:p>
            <a:pPr marL="0" marR="0" lvl="0" indent="0" algn="ctr" defTabSz="914400" rtl="0" eaLnBrk="1" fontAlgn="base" latinLnBrk="0" hangingPunct="1">
              <a:lnSpc>
                <a:spcPct val="150000"/>
              </a:lnSpc>
              <a:spcBef>
                <a:spcPts val="1300"/>
              </a:spcBef>
              <a:spcAft>
                <a:spcPts val="1300"/>
              </a:spcAft>
              <a:buClrTx/>
              <a:buSzTx/>
              <a:buFontTx/>
              <a:buNone/>
              <a:defRPr/>
            </a:pPr>
            <a:r>
              <a:rPr kumimoji="0" lang="zh-CN" altLang="zh-CN" sz="3600" b="1" i="0" u="none" strike="noStrike" kern="100" cap="none" spc="0" normalizeH="0" baseline="0" noProof="0" dirty="0">
                <a:ln>
                  <a:noFill/>
                </a:ln>
                <a:solidFill>
                  <a:schemeClr val="tx1"/>
                </a:solidFill>
                <a:effectLst/>
                <a:uLnTx/>
                <a:uFillTx/>
                <a:latin typeface="Cambria" panose="02040503050406030204"/>
                <a:ea typeface="黑体" panose="02010609060101010101" pitchFamily="49" charset="-122"/>
                <a:cs typeface="+mn-cs"/>
              </a:rPr>
              <a:t>　小说情节　</a:t>
            </a:r>
            <a:r>
              <a:rPr kumimoji="0" lang="en-US" altLang="zh-CN" sz="3600" b="1" i="0" u="none" strike="noStrike" kern="100" cap="none" spc="0" normalizeH="0" baseline="0" noProof="0" dirty="0">
                <a:ln>
                  <a:noFill/>
                </a:ln>
                <a:solidFill>
                  <a:schemeClr val="tx1"/>
                </a:solidFill>
                <a:effectLst/>
                <a:uLnTx/>
                <a:uFillTx/>
                <a:latin typeface="Cambria" panose="02040503050406030204"/>
                <a:ea typeface="黑体" panose="02010609060101010101" pitchFamily="49" charset="-122"/>
                <a:cs typeface="+mn-cs"/>
              </a:rPr>
              <a:t>3</a:t>
            </a:r>
            <a:r>
              <a:rPr kumimoji="0" lang="zh-CN" altLang="zh-CN" sz="3600" b="1" i="0" u="none" strike="noStrike" kern="100" cap="none" spc="0" normalizeH="0" baseline="0" noProof="0" dirty="0">
                <a:ln>
                  <a:noFill/>
                </a:ln>
                <a:solidFill>
                  <a:schemeClr val="tx1"/>
                </a:solidFill>
                <a:effectLst/>
                <a:uLnTx/>
                <a:uFillTx/>
                <a:latin typeface="Cambria" panose="02040503050406030204"/>
                <a:ea typeface="黑体" panose="02010609060101010101" pitchFamily="49" charset="-122"/>
                <a:cs typeface="+mn-cs"/>
              </a:rPr>
              <a:t>大考点</a:t>
            </a:r>
            <a:endParaRPr kumimoji="0" lang="zh-CN" altLang="zh-CN" sz="3600" b="1" i="0" u="none" strike="noStrike" kern="100" cap="none" spc="0" normalizeH="0" baseline="0" noProof="0" dirty="0">
              <a:ln>
                <a:noFill/>
              </a:ln>
              <a:solidFill>
                <a:schemeClr val="tx1"/>
              </a:solidFill>
              <a:effectLst/>
              <a:uLnTx/>
              <a:uFillTx/>
              <a:latin typeface="Cambria" panose="02040503050406030204"/>
              <a:ea typeface="黑体" panose="02010609060101010101" pitchFamily="49" charset="-122"/>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0" y="1000125"/>
            <a:ext cx="12192635" cy="4892675"/>
          </a:xfrm>
          <a:prstGeom prst="rect">
            <a:avLst/>
          </a:prstGeom>
          <a:noFill/>
          <a:ln w="9525">
            <a:noFill/>
          </a:ln>
        </p:spPr>
        <p:txBody>
          <a:bodyPr wrap="square" anchor="t">
            <a:spAutoFit/>
          </a:bodyPr>
          <a:lstStyle/>
          <a:p>
            <a:r>
              <a:rPr lang="en-US" altLang="zh-CN" sz="2400" b="1" dirty="0">
                <a:solidFill>
                  <a:srgbClr val="0000FF"/>
                </a:solidFill>
                <a:latin typeface="宋体" panose="02010600030101010101" pitchFamily="2" charset="-122"/>
                <a:ea typeface="宋体" panose="02010600030101010101" pitchFamily="2" charset="-122"/>
              </a:rPr>
              <a:t>①</a:t>
            </a:r>
            <a:r>
              <a:rPr lang="zh-CN" altLang="en-US" sz="2400" b="1" dirty="0">
                <a:solidFill>
                  <a:srgbClr val="0000FF"/>
                </a:solidFill>
                <a:latin typeface="黑体" panose="02010609060101010101" pitchFamily="49" charset="-122"/>
                <a:ea typeface="黑体" panose="02010609060101010101" pitchFamily="49" charset="-122"/>
              </a:rPr>
              <a:t>按时间顺序概括</a:t>
            </a:r>
            <a:r>
              <a:rPr lang="zh-CN" altLang="en-US" sz="2400" b="1" dirty="0" smtClean="0">
                <a:solidFill>
                  <a:srgbClr val="0000FF"/>
                </a:solidFill>
                <a:latin typeface="黑体" panose="02010609060101010101" pitchFamily="49" charset="-122"/>
                <a:ea typeface="黑体" panose="02010609060101010101" pitchFamily="49" charset="-122"/>
              </a:rPr>
              <a:t>：</a:t>
            </a:r>
            <a:r>
              <a:rPr lang="zh-CN" altLang="en-US" sz="2400" b="1" dirty="0" smtClean="0">
                <a:solidFill>
                  <a:srgbClr val="FF0000"/>
                </a:solidFill>
                <a:latin typeface="黑体" panose="02010609060101010101" pitchFamily="49" charset="-122"/>
                <a:ea typeface="黑体" panose="02010609060101010101" pitchFamily="49" charset="-122"/>
              </a:rPr>
              <a:t>序幕、</a:t>
            </a:r>
            <a:r>
              <a:rPr lang="zh-CN" altLang="en-US" sz="2400" b="1" dirty="0" smtClean="0">
                <a:solidFill>
                  <a:srgbClr val="FF0000"/>
                </a:solidFill>
                <a:latin typeface="宋体" panose="02010600030101010101" pitchFamily="2" charset="-122"/>
                <a:ea typeface="宋体" panose="02010600030101010101" pitchFamily="2" charset="-122"/>
              </a:rPr>
              <a:t>开</a:t>
            </a:r>
            <a:r>
              <a:rPr lang="zh-CN" altLang="en-US" sz="2400" b="1" dirty="0">
                <a:solidFill>
                  <a:srgbClr val="FF0000"/>
                </a:solidFill>
                <a:latin typeface="宋体" panose="02010600030101010101" pitchFamily="2" charset="-122"/>
                <a:ea typeface="宋体" panose="02010600030101010101" pitchFamily="2" charset="-122"/>
              </a:rPr>
              <a:t>端、发展、高潮、结局。</a:t>
            </a:r>
            <a:endParaRPr lang="zh-CN" altLang="en-US" sz="2400" b="1" dirty="0">
              <a:solidFill>
                <a:srgbClr val="FF0000"/>
              </a:solidFill>
              <a:latin typeface="宋体" panose="02010600030101010101" pitchFamily="2" charset="-122"/>
              <a:ea typeface="宋体" panose="02010600030101010101" pitchFamily="2" charset="-122"/>
            </a:endParaRPr>
          </a:p>
          <a:p>
            <a:endParaRPr lang="zh-CN" altLang="zh-CN" sz="2400" b="1" dirty="0">
              <a:latin typeface="Times New Roman" panose="02020603050405020304" pitchFamily="18" charset="0"/>
              <a:ea typeface="宋体" panose="02010600030101010101" pitchFamily="2" charset="-122"/>
              <a:sym typeface="+mn-ea"/>
            </a:endParaRPr>
          </a:p>
          <a:p>
            <a:r>
              <a:rPr lang="en-US" altLang="zh-CN" sz="2400" b="1" dirty="0">
                <a:latin typeface="Times New Roman" panose="02020603050405020304" pitchFamily="18" charset="0"/>
                <a:ea typeface="宋体" panose="02010600030101010101" pitchFamily="2" charset="-122"/>
                <a:sym typeface="+mn-ea"/>
              </a:rPr>
              <a:t>    </a:t>
            </a:r>
            <a:endParaRPr lang="zh-CN" altLang="en-US" sz="2400" b="1" dirty="0">
              <a:latin typeface="宋体" panose="02010600030101010101" pitchFamily="2" charset="-122"/>
              <a:ea typeface="宋体" panose="02010600030101010101" pitchFamily="2" charset="-122"/>
            </a:endParaRPr>
          </a:p>
          <a:p>
            <a:endParaRPr lang="zh-CN" altLang="en-US" sz="2400" b="1" dirty="0">
              <a:latin typeface="宋体" panose="02010600030101010101" pitchFamily="2" charset="-122"/>
              <a:ea typeface="宋体" panose="02010600030101010101" pitchFamily="2" charset="-122"/>
            </a:endParaRPr>
          </a:p>
          <a:p>
            <a:r>
              <a:rPr lang="en-US" altLang="zh-CN" sz="2400" b="1" dirty="0">
                <a:solidFill>
                  <a:srgbClr val="0000FF"/>
                </a:solidFill>
                <a:latin typeface="宋体" panose="02010600030101010101" pitchFamily="2" charset="-122"/>
                <a:ea typeface="宋体" panose="02010600030101010101" pitchFamily="2" charset="-122"/>
              </a:rPr>
              <a:t>②</a:t>
            </a:r>
            <a:r>
              <a:rPr lang="zh-CN" altLang="en-US" sz="2400" b="1" dirty="0">
                <a:solidFill>
                  <a:srgbClr val="0000FF"/>
                </a:solidFill>
                <a:latin typeface="黑体" panose="02010609060101010101" pitchFamily="49" charset="-122"/>
                <a:ea typeface="黑体" panose="02010609060101010101" pitchFamily="49" charset="-122"/>
              </a:rPr>
              <a:t>按空间顺序概括：</a:t>
            </a:r>
            <a:r>
              <a:rPr lang="zh-CN" altLang="en-US" sz="2400" b="1" dirty="0">
                <a:solidFill>
                  <a:srgbClr val="FF0000"/>
                </a:solidFill>
                <a:latin typeface="宋体" panose="02010600030101010101" pitchFamily="2" charset="-122"/>
                <a:ea typeface="宋体" panose="02010600030101010101" pitchFamily="2" charset="-122"/>
              </a:rPr>
              <a:t>一个场面</a:t>
            </a: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solidFill>
                  <a:srgbClr val="FF0000"/>
                </a:solidFill>
                <a:latin typeface="楷体_GB2312" pitchFamily="49" charset="-122"/>
                <a:ea typeface="楷体_GB2312" pitchFamily="49" charset="-122"/>
              </a:rPr>
              <a:t>地点</a:t>
            </a:r>
            <a:r>
              <a:rPr lang="en-US" altLang="zh-CN" sz="2400" b="1" dirty="0">
                <a:solidFill>
                  <a:srgbClr val="FF0000"/>
                </a:solidFill>
                <a:latin typeface="Times New Roman" panose="02020603050405020304" pitchFamily="18" charset="0"/>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就是一个情节，场面变化情节就会变化。</a:t>
            </a:r>
            <a:endParaRPr lang="en-US" altLang="zh-CN" sz="2400" b="1" dirty="0">
              <a:latin typeface="宋体" panose="02010600030101010101" pitchFamily="2" charset="-122"/>
              <a:ea typeface="宋体" panose="02010600030101010101" pitchFamily="2" charset="-122"/>
            </a:endParaRPr>
          </a:p>
          <a:p>
            <a:r>
              <a:rPr lang="en-US" altLang="zh-CN" sz="2400" b="1" dirty="0">
                <a:latin typeface="宋体" panose="02010600030101010101" pitchFamily="2" charset="-122"/>
                <a:ea typeface="宋体" panose="02010600030101010101" pitchFamily="2" charset="-122"/>
                <a:sym typeface="+mn-ea"/>
              </a:rPr>
              <a:t>     </a:t>
            </a:r>
            <a:r>
              <a:rPr lang="zh-CN" altLang="en-US" sz="2400" b="1" dirty="0">
                <a:latin typeface="Times New Roman" panose="02020603050405020304" pitchFamily="18" charset="0"/>
                <a:ea typeface="宋体" panose="02010600030101010101" pitchFamily="2" charset="-122"/>
                <a:sym typeface="+mn-ea"/>
              </a:rPr>
              <a:t>如</a:t>
            </a:r>
            <a:r>
              <a:rPr lang="zh-CN" altLang="zh-CN" sz="2400" b="1" dirty="0">
                <a:latin typeface="Times New Roman" panose="02020603050405020304" pitchFamily="18" charset="0"/>
                <a:ea typeface="宋体" panose="02010600030101010101" pitchFamily="2" charset="-122"/>
                <a:sym typeface="+mn-ea"/>
              </a:rPr>
              <a:t>《</a:t>
            </a:r>
            <a:r>
              <a:rPr lang="zh-CN" altLang="en-US" sz="2400" b="1" dirty="0">
                <a:latin typeface="Times New Roman" panose="02020603050405020304" pitchFamily="18" charset="0"/>
                <a:ea typeface="宋体" panose="02010600030101010101" pitchFamily="2" charset="-122"/>
                <a:sym typeface="+mn-ea"/>
              </a:rPr>
              <a:t>林教头风雪山神庙</a:t>
            </a:r>
            <a:r>
              <a:rPr lang="zh-CN" altLang="zh-CN" sz="2400" b="1" dirty="0">
                <a:latin typeface="Times New Roman" panose="02020603050405020304" pitchFamily="18" charset="0"/>
                <a:ea typeface="宋体" panose="02010600030101010101" pitchFamily="2" charset="-122"/>
                <a:sym typeface="+mn-ea"/>
              </a:rPr>
              <a:t>》</a:t>
            </a:r>
            <a:r>
              <a:rPr lang="zh-CN" altLang="en-US" sz="2400" b="1" dirty="0">
                <a:latin typeface="Times New Roman" panose="02020603050405020304" pitchFamily="18" charset="0"/>
                <a:ea typeface="宋体" panose="02010600030101010101" pitchFamily="2" charset="-122"/>
                <a:sym typeface="+mn-ea"/>
              </a:rPr>
              <a:t>：酒店遇故交</a:t>
            </a:r>
            <a:r>
              <a:rPr lang="zh-CN" altLang="en-US" sz="2400" b="1" dirty="0">
                <a:latin typeface="宋体" panose="02010600030101010101" pitchFamily="2" charset="-122"/>
                <a:ea typeface="宋体" panose="02010600030101010101" pitchFamily="2" charset="-122"/>
                <a:sym typeface="+mn-ea"/>
              </a:rPr>
              <a:t>→</a:t>
            </a:r>
            <a:r>
              <a:rPr lang="zh-CN" altLang="en-US" sz="2400" b="1" dirty="0">
                <a:latin typeface="Times New Roman" panose="02020603050405020304" pitchFamily="18" charset="0"/>
                <a:ea typeface="宋体" panose="02010600030101010101" pitchFamily="2" charset="-122"/>
                <a:sym typeface="+mn-ea"/>
              </a:rPr>
              <a:t>市场买刀寻仇人</a:t>
            </a:r>
            <a:r>
              <a:rPr lang="zh-CN" altLang="en-US" sz="2400" b="1" dirty="0">
                <a:latin typeface="宋体" panose="02010600030101010101" pitchFamily="2" charset="-122"/>
                <a:ea typeface="宋体" panose="02010600030101010101" pitchFamily="2" charset="-122"/>
                <a:sym typeface="+mn-ea"/>
              </a:rPr>
              <a:t>→</a:t>
            </a:r>
            <a:r>
              <a:rPr lang="zh-CN" altLang="en-US" sz="2400" b="1" dirty="0">
                <a:latin typeface="Times New Roman" panose="02020603050405020304" pitchFamily="18" charset="0"/>
                <a:ea typeface="宋体" panose="02010600030101010101" pitchFamily="2" charset="-122"/>
                <a:sym typeface="+mn-ea"/>
              </a:rPr>
              <a:t>看管草料场</a:t>
            </a:r>
            <a:r>
              <a:rPr lang="zh-CN" altLang="en-US" sz="2400" b="1" dirty="0">
                <a:latin typeface="宋体" panose="02010600030101010101" pitchFamily="2" charset="-122"/>
                <a:ea typeface="宋体" panose="02010600030101010101" pitchFamily="2" charset="-122"/>
                <a:sym typeface="+mn-ea"/>
              </a:rPr>
              <a:t>→</a:t>
            </a:r>
            <a:r>
              <a:rPr lang="zh-CN" altLang="en-US" sz="2400" b="1" dirty="0">
                <a:latin typeface="Times New Roman" panose="02020603050405020304" pitchFamily="18" charset="0"/>
                <a:ea typeface="宋体" panose="02010600030101010101" pitchFamily="2" charset="-122"/>
                <a:sym typeface="+mn-ea"/>
              </a:rPr>
              <a:t>山神庙复仇。</a:t>
            </a:r>
            <a:endParaRPr lang="zh-CN" altLang="en-US" sz="2400" dirty="0">
              <a:latin typeface="宋体" panose="02010600030101010101" pitchFamily="2" charset="-122"/>
              <a:ea typeface="宋体" panose="02010600030101010101" pitchFamily="2" charset="-122"/>
            </a:endParaRPr>
          </a:p>
          <a:p>
            <a:endParaRPr lang="zh-CN" altLang="en-US" sz="2400" b="1" dirty="0">
              <a:latin typeface="Times New Roman" panose="02020603050405020304" pitchFamily="18" charset="0"/>
              <a:ea typeface="宋体" panose="02010600030101010101" pitchFamily="2" charset="-122"/>
            </a:endParaRPr>
          </a:p>
          <a:p>
            <a:r>
              <a:rPr lang="en-US" altLang="zh-CN" sz="2400" b="1" dirty="0">
                <a:solidFill>
                  <a:srgbClr val="0000FF"/>
                </a:solidFill>
                <a:latin typeface="Times New Roman" panose="02020603050405020304" pitchFamily="18" charset="0"/>
                <a:ea typeface="宋体" panose="02010600030101010101" pitchFamily="2" charset="-122"/>
              </a:rPr>
              <a:t>③</a:t>
            </a:r>
            <a:r>
              <a:rPr lang="zh-CN" altLang="en-US" sz="2400" b="1" dirty="0">
                <a:solidFill>
                  <a:srgbClr val="0000FF"/>
                </a:solidFill>
                <a:latin typeface="黑体" panose="02010609060101010101" pitchFamily="49" charset="-122"/>
                <a:ea typeface="黑体" panose="02010609060101010101" pitchFamily="49" charset="-122"/>
              </a:rPr>
              <a:t>寻找线索后概括：</a:t>
            </a:r>
            <a:r>
              <a:rPr lang="zh-CN" altLang="en-US" sz="2400" b="1" dirty="0">
                <a:latin typeface="宋体" panose="02010600030101010101" pitchFamily="2" charset="-122"/>
                <a:ea typeface="宋体" panose="02010600030101010101" pitchFamily="2" charset="-122"/>
              </a:rPr>
              <a:t>可以寻找</a:t>
            </a:r>
            <a:r>
              <a:rPr lang="zh-CN" altLang="en-US" sz="2400" b="1" u="sng" dirty="0">
                <a:latin typeface="宋体" panose="02010600030101010101" pitchFamily="2" charset="-122"/>
                <a:ea typeface="宋体" panose="02010600030101010101" pitchFamily="2" charset="-122"/>
              </a:rPr>
              <a:t>事物线、情感线、对比线</a:t>
            </a:r>
            <a:r>
              <a:rPr lang="zh-CN" altLang="en-US" sz="2400" b="1" dirty="0">
                <a:latin typeface="宋体" panose="02010600030101010101" pitchFamily="2" charset="-122"/>
                <a:ea typeface="宋体" panose="02010600030101010101" pitchFamily="2" charset="-122"/>
              </a:rPr>
              <a:t>等。</a:t>
            </a:r>
            <a:endParaRPr lang="zh-CN" altLang="en-US" sz="2400" b="1" dirty="0">
              <a:latin typeface="宋体" panose="02010600030101010101" pitchFamily="2" charset="-122"/>
              <a:ea typeface="宋体" panose="02010600030101010101" pitchFamily="2" charset="-122"/>
            </a:endParaRPr>
          </a:p>
          <a:p>
            <a:r>
              <a:rPr lang="en-US" altLang="zh-CN" sz="2400" b="1" dirty="0">
                <a:latin typeface="Times New Roman" panose="02020603050405020304" pitchFamily="18" charset="0"/>
                <a:ea typeface="宋体" panose="02010600030101010101" pitchFamily="2" charset="-122"/>
                <a:sym typeface="+mn-ea"/>
              </a:rPr>
              <a:t>       </a:t>
            </a:r>
            <a:r>
              <a:rPr lang="zh-CN" altLang="zh-CN" sz="2400" b="1" dirty="0">
                <a:latin typeface="Times New Roman" panose="02020603050405020304" pitchFamily="18" charset="0"/>
                <a:ea typeface="宋体" panose="02010600030101010101" pitchFamily="2" charset="-122"/>
                <a:sym typeface="+mn-ea"/>
              </a:rPr>
              <a:t>小说《项链》中的线索是项链，女主人公“</a:t>
            </a:r>
            <a:r>
              <a:rPr lang="zh-CN" altLang="zh-CN" sz="2400" b="1" dirty="0">
                <a:solidFill>
                  <a:srgbClr val="0000FF"/>
                </a:solidFill>
                <a:latin typeface="Times New Roman" panose="02020603050405020304" pitchFamily="18" charset="0"/>
                <a:ea typeface="宋体" panose="02010600030101010101" pitchFamily="2" charset="-122"/>
                <a:sym typeface="+mn-ea"/>
              </a:rPr>
              <a:t>借项链→失项链→赔项链→还债务→发现项链是赝品”</a:t>
            </a:r>
            <a:r>
              <a:rPr lang="zh-CN" altLang="zh-CN" sz="2400" b="1" dirty="0">
                <a:latin typeface="Times New Roman" panose="02020603050405020304" pitchFamily="18" charset="0"/>
                <a:ea typeface="宋体" panose="02010600030101010101" pitchFamily="2" charset="-122"/>
                <a:sym typeface="+mn-ea"/>
              </a:rPr>
              <a:t>，都与“项链”有关。</a:t>
            </a:r>
            <a:endParaRPr lang="zh-CN" altLang="zh-CN" sz="2400" b="1" dirty="0">
              <a:latin typeface="Times New Roman" panose="02020603050405020304" pitchFamily="18" charset="0"/>
              <a:ea typeface="宋体" panose="02010600030101010101" pitchFamily="2" charset="-122"/>
              <a:sym typeface="+mn-ea"/>
            </a:endParaRPr>
          </a:p>
          <a:p>
            <a:endParaRPr lang="zh-CN" altLang="zh-CN" sz="2400" b="1" dirty="0">
              <a:latin typeface="Times New Roman" panose="02020603050405020304" pitchFamily="18" charset="0"/>
              <a:ea typeface="宋体" panose="02010600030101010101" pitchFamily="2" charset="-122"/>
              <a:sym typeface="+mn-ea"/>
            </a:endParaRPr>
          </a:p>
          <a:p>
            <a:endParaRPr lang="zh-CN" altLang="en-US" sz="2400" b="1" dirty="0">
              <a:latin typeface="宋体" panose="02010600030101010101" pitchFamily="2" charset="-122"/>
              <a:ea typeface="宋体" panose="02010600030101010101" pitchFamily="2" charset="-122"/>
            </a:endParaRPr>
          </a:p>
        </p:txBody>
      </p:sp>
      <p:sp>
        <p:nvSpPr>
          <p:cNvPr id="9" name="矩形 8"/>
          <p:cNvSpPr/>
          <p:nvPr/>
        </p:nvSpPr>
        <p:spPr>
          <a:xfrm>
            <a:off x="1514475" y="0"/>
            <a:ext cx="4581525" cy="654923"/>
          </a:xfrm>
          <a:prstGeom prst="rect">
            <a:avLst/>
          </a:prstGeom>
        </p:spPr>
        <p:txBody>
          <a:bodyPr wrap="square">
            <a:spAutoFit/>
          </a:bodyPr>
          <a:lstStyle/>
          <a:p>
            <a:pPr marL="0" marR="0" lvl="0" indent="0" algn="l" defTabSz="914400" rtl="0" eaLnBrk="1" fontAlgn="base" latinLnBrk="0" hangingPunct="1">
              <a:lnSpc>
                <a:spcPct val="150000"/>
              </a:lnSpc>
              <a:spcBef>
                <a:spcPts val="1300"/>
              </a:spcBef>
              <a:spcAft>
                <a:spcPts val="1300"/>
              </a:spcAft>
              <a:buClrTx/>
              <a:buSzTx/>
              <a:buFontTx/>
              <a:buNone/>
              <a:defRPr/>
            </a:pPr>
            <a:r>
              <a:rPr kumimoji="0" lang="zh-CN" altLang="en-US" sz="2800" b="1" i="0" u="none" strike="noStrike" kern="100" cap="none" spc="0" normalizeH="0" baseline="0" noProof="0" dirty="0">
                <a:ln>
                  <a:noFill/>
                </a:ln>
                <a:solidFill>
                  <a:srgbClr val="0000FF"/>
                </a:solidFill>
                <a:effectLst/>
                <a:uLnTx/>
                <a:uFillTx/>
                <a:latin typeface="Cambria" panose="02040503050406030204"/>
                <a:ea typeface="黑体" panose="02010609060101010101" pitchFamily="49" charset="-122"/>
                <a:cs typeface="+mn-cs"/>
              </a:rPr>
              <a:t>一、情节梳理、概括类</a:t>
            </a:r>
            <a:endParaRPr kumimoji="0" lang="zh-CN" altLang="zh-CN" sz="2800" b="1" i="0" u="none" strike="noStrike" kern="100" cap="none" spc="0" normalizeH="0" baseline="0" noProof="0" dirty="0">
              <a:ln>
                <a:noFill/>
              </a:ln>
              <a:solidFill>
                <a:srgbClr val="0000FF"/>
              </a:solidFill>
              <a:effectLst/>
              <a:uLnTx/>
              <a:uFillTx/>
              <a:latin typeface="Cambria" panose="02040503050406030204"/>
              <a:ea typeface="黑体" panose="02010609060101010101" pitchFamily="49" charset="-122"/>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plus(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矩形 3"/>
          <p:cNvSpPr/>
          <p:nvPr/>
        </p:nvSpPr>
        <p:spPr>
          <a:xfrm>
            <a:off x="3607878" y="177918"/>
            <a:ext cx="4572000" cy="737235"/>
          </a:xfrm>
          <a:prstGeom prst="rect">
            <a:avLst/>
          </a:prstGeom>
          <a:noFill/>
          <a:ln w="9525">
            <a:noFill/>
          </a:ln>
        </p:spPr>
        <p:txBody>
          <a:bodyPr anchor="t">
            <a:spAutoFit/>
          </a:bodyPr>
          <a:lstStyle/>
          <a:p>
            <a:pPr algn="ctr">
              <a:lnSpc>
                <a:spcPct val="150000"/>
              </a:lnSpc>
            </a:pPr>
            <a:r>
              <a:rPr lang="en-US" altLang="zh-CN" sz="2800" b="1" dirty="0">
                <a:solidFill>
                  <a:srgbClr val="FF0000"/>
                </a:solidFill>
                <a:latin typeface="Times New Roman" panose="02020603050405020304" pitchFamily="18" charset="0"/>
                <a:ea typeface="华文新魏" panose="02010800040101010101" pitchFamily="2" charset="-122"/>
              </a:rPr>
              <a:t>1.</a:t>
            </a:r>
            <a:r>
              <a:rPr lang="zh-CN" altLang="zh-CN" sz="2800" b="1" dirty="0">
                <a:solidFill>
                  <a:srgbClr val="FF0000"/>
                </a:solidFill>
                <a:latin typeface="Times New Roman" panose="02020603050405020304" pitchFamily="18" charset="0"/>
                <a:ea typeface="华文新魏" panose="02010800040101010101" pitchFamily="2" charset="-122"/>
              </a:rPr>
              <a:t>分析把握小说线索　</a:t>
            </a:r>
            <a:r>
              <a:rPr lang="en-US" altLang="zh-CN" sz="2800" b="1" dirty="0">
                <a:solidFill>
                  <a:srgbClr val="FF0000"/>
                </a:solidFill>
                <a:latin typeface="Times New Roman" panose="02020603050405020304" pitchFamily="18" charset="0"/>
                <a:ea typeface="华文新魏" panose="02010800040101010101" pitchFamily="2" charset="-122"/>
              </a:rPr>
              <a:t>4</a:t>
            </a:r>
            <a:r>
              <a:rPr lang="zh-CN" altLang="zh-CN" sz="2800" b="1" dirty="0">
                <a:solidFill>
                  <a:srgbClr val="FF0000"/>
                </a:solidFill>
                <a:latin typeface="Times New Roman" panose="02020603050405020304" pitchFamily="18" charset="0"/>
                <a:ea typeface="华文新魏" panose="02010800040101010101" pitchFamily="2" charset="-122"/>
              </a:rPr>
              <a:t>要领</a:t>
            </a:r>
            <a:endParaRPr lang="zh-CN" altLang="zh-CN" sz="1000" dirty="0">
              <a:solidFill>
                <a:srgbClr val="FF0000"/>
              </a:solidFill>
              <a:latin typeface="宋体" panose="02010600030101010101" pitchFamily="2" charset="-122"/>
              <a:ea typeface="Courier New" panose="02070309020205020404" pitchFamily="49" charset="0"/>
            </a:endParaRPr>
          </a:p>
        </p:txBody>
      </p:sp>
      <p:graphicFrame>
        <p:nvGraphicFramePr>
          <p:cNvPr id="95253" name="表格 95252"/>
          <p:cNvGraphicFramePr/>
          <p:nvPr>
            <p:custDataLst>
              <p:tags r:id="rId1"/>
            </p:custDataLst>
          </p:nvPr>
        </p:nvGraphicFramePr>
        <p:xfrm>
          <a:off x="178553" y="846625"/>
          <a:ext cx="11844670" cy="5257403"/>
        </p:xfrm>
        <a:graphic>
          <a:graphicData uri="http://schemas.openxmlformats.org/drawingml/2006/table">
            <a:tbl>
              <a:tblPr/>
              <a:tblGrid>
                <a:gridCol w="1129356"/>
                <a:gridCol w="10715314"/>
              </a:tblGrid>
              <a:tr h="129032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ea typeface="楷体_GB2312" pitchFamily="49" charset="-122"/>
                        </a:rPr>
                        <a:t>内涵</a:t>
                      </a:r>
                      <a:endParaRPr lang="zh-CN" altLang="en-US" sz="2400" dirty="0">
                        <a:latin typeface="宋体" panose="02010600030101010101" pitchFamily="2" charset="-122"/>
                        <a:ea typeface="宋体" panose="02010600030101010101" pitchFamily="2" charset="-122"/>
                      </a:endParaRPr>
                    </a:p>
                  </a:txBody>
                  <a:tcPr marL="62861" marR="62861"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ea typeface="楷体_GB2312" pitchFamily="49" charset="-122"/>
                        </a:rPr>
                        <a:t>贯穿整个作品情节发展的脉络。（</a:t>
                      </a:r>
                      <a:r>
                        <a:rPr lang="zh-CN" altLang="en-US" sz="2400" b="1" dirty="0">
                          <a:latin typeface="+mn-ea"/>
                          <a:ea typeface="+mn-ea"/>
                        </a:rPr>
                        <a:t>关注</a:t>
                      </a:r>
                      <a:r>
                        <a:rPr lang="zh-CN" altLang="zh-CN" sz="2400" b="1" dirty="0">
                          <a:solidFill>
                            <a:srgbClr val="FF0000"/>
                          </a:solidFill>
                          <a:latin typeface="+mn-ea"/>
                          <a:ea typeface="+mn-ea"/>
                        </a:rPr>
                        <a:t>小说标题、</a:t>
                      </a:r>
                      <a:r>
                        <a:rPr lang="zh-CN" altLang="zh-CN" sz="2400" b="1" dirty="0">
                          <a:solidFill>
                            <a:schemeClr val="tx1"/>
                          </a:solidFill>
                          <a:latin typeface="+mn-ea"/>
                          <a:ea typeface="+mn-ea"/>
                        </a:rPr>
                        <a:t>小说中的</a:t>
                      </a:r>
                      <a:r>
                        <a:rPr lang="zh-CN" altLang="zh-CN" sz="2400" b="1" dirty="0">
                          <a:latin typeface="+mn-ea"/>
                          <a:ea typeface="+mn-ea"/>
                        </a:rPr>
                        <a:t>体现“人物出场、时空变化、事件演变”的</a:t>
                      </a:r>
                      <a:r>
                        <a:rPr lang="zh-CN" altLang="zh-CN" sz="2400" b="1" dirty="0">
                          <a:solidFill>
                            <a:srgbClr val="FF0000"/>
                          </a:solidFill>
                          <a:latin typeface="+mn-ea"/>
                          <a:ea typeface="+mn-ea"/>
                        </a:rPr>
                        <a:t>关键词语</a:t>
                      </a:r>
                      <a:r>
                        <a:rPr lang="zh-CN" altLang="zh-CN" sz="2400" b="1" dirty="0">
                          <a:latin typeface="+mn-ea"/>
                          <a:ea typeface="+mn-ea"/>
                        </a:rPr>
                        <a:t>等</a:t>
                      </a:r>
                      <a:r>
                        <a:rPr lang="en-US" altLang="zh-CN" sz="2400" b="1" dirty="0">
                          <a:latin typeface="Times New Roman" panose="02020603050405020304" pitchFamily="18" charset="0"/>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a:txBody>
                  <a:tcPr marL="62861" marR="62861"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89672">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ea typeface="楷体_GB2312" pitchFamily="49" charset="-122"/>
                        </a:rPr>
                        <a:t>内容</a:t>
                      </a:r>
                      <a:endParaRPr lang="zh-CN" altLang="en-US" sz="2400" dirty="0">
                        <a:latin typeface="宋体" panose="02010600030101010101" pitchFamily="2" charset="-122"/>
                        <a:ea typeface="宋体" panose="02010600030101010101" pitchFamily="2" charset="-122"/>
                      </a:endParaRPr>
                    </a:p>
                  </a:txBody>
                  <a:tcPr marL="62861" marR="62861"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indent="0" algn="just">
                        <a:lnSpc>
                          <a:spcPts val="3800"/>
                        </a:lnSpc>
                        <a:buNone/>
                      </a:pPr>
                      <a:r>
                        <a:rPr lang="zh-CN" altLang="en-US" sz="2400" b="1" dirty="0">
                          <a:solidFill>
                            <a:srgbClr val="FF0000"/>
                          </a:solidFill>
                          <a:latin typeface="Times New Roman" panose="02020603050405020304" pitchFamily="18" charset="0"/>
                          <a:ea typeface="楷体_GB2312" pitchFamily="49" charset="-122"/>
                        </a:rPr>
                        <a:t>某人、某物、某种情感、某事、时间、空间、某一句话。</a:t>
                      </a:r>
                      <a:endParaRPr lang="zh-CN" altLang="en-US" sz="2400" b="1" dirty="0">
                        <a:solidFill>
                          <a:srgbClr val="FF0000"/>
                        </a:solidFill>
                        <a:latin typeface="Times New Roman" panose="02020603050405020304" pitchFamily="18" charset="0"/>
                        <a:ea typeface="楷体_GB2312" pitchFamily="49" charset="-122"/>
                      </a:endParaRPr>
                    </a:p>
                  </a:txBody>
                  <a:tcPr marL="62861" marR="62861"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86992">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ea typeface="楷体_GB2312" pitchFamily="49" charset="-122"/>
                        </a:rPr>
                        <a:t>种类</a:t>
                      </a:r>
                      <a:endParaRPr lang="zh-CN" altLang="en-US" sz="2400" dirty="0">
                        <a:latin typeface="宋体" panose="02010600030101010101" pitchFamily="2" charset="-122"/>
                        <a:ea typeface="宋体" panose="02010600030101010101" pitchFamily="2" charset="-122"/>
                      </a:endParaRPr>
                    </a:p>
                  </a:txBody>
                  <a:tcPr marL="62861" marR="62861"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楷体_GB2312" pitchFamily="49" charset="-122"/>
                        </a:rPr>
                        <a:t>分单线和双线。双线一般分明线、暗线两种</a:t>
                      </a:r>
                      <a:r>
                        <a:rPr lang="zh-CN" altLang="en-US" sz="2400" b="1" dirty="0">
                          <a:latin typeface="宋体" panose="02010600030101010101" pitchFamily="2" charset="-122"/>
                          <a:ea typeface="楷体_GB2312" pitchFamily="49" charset="-122"/>
                        </a:rPr>
                        <a:t>，明线、暗线一般都有情节交叉点。</a:t>
                      </a:r>
                      <a:endParaRPr lang="zh-CN" altLang="en-US" sz="2400" dirty="0">
                        <a:latin typeface="宋体" panose="02010600030101010101" pitchFamily="2" charset="-122"/>
                        <a:ea typeface="宋体" panose="02010600030101010101" pitchFamily="2" charset="-122"/>
                      </a:endParaRPr>
                    </a:p>
                  </a:txBody>
                  <a:tcPr marL="62861" marR="62861"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90419">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ea typeface="楷体_GB2312" pitchFamily="49" charset="-122"/>
                        </a:rPr>
                        <a:t>作用</a:t>
                      </a:r>
                      <a:endParaRPr lang="zh-CN" altLang="en-US" sz="2400" dirty="0">
                        <a:latin typeface="宋体" panose="02010600030101010101" pitchFamily="2" charset="-122"/>
                        <a:ea typeface="宋体" panose="02010600030101010101" pitchFamily="2" charset="-122"/>
                      </a:endParaRPr>
                    </a:p>
                  </a:txBody>
                  <a:tcPr marL="62861" marR="62861"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en-US" altLang="zh-CN" sz="2400" b="1" dirty="0">
                          <a:latin typeface="宋体" panose="02010600030101010101" pitchFamily="2" charset="-122"/>
                          <a:ea typeface="楷体_GB2312" pitchFamily="49" charset="-122"/>
                        </a:rPr>
                        <a:t>①</a:t>
                      </a:r>
                      <a:r>
                        <a:rPr lang="zh-CN" altLang="en-US" sz="2400" b="1" dirty="0">
                          <a:latin typeface="Times New Roman" panose="02020603050405020304" pitchFamily="18" charset="0"/>
                          <a:ea typeface="楷体_GB2312" pitchFamily="49" charset="-122"/>
                        </a:rPr>
                        <a:t>组织</a:t>
                      </a:r>
                      <a:r>
                        <a:rPr lang="zh-CN" altLang="en-US" sz="2400" b="1" dirty="0">
                          <a:solidFill>
                            <a:srgbClr val="FF0000"/>
                          </a:solidFill>
                          <a:latin typeface="Times New Roman" panose="02020603050405020304" pitchFamily="18" charset="0"/>
                          <a:ea typeface="楷体_GB2312" pitchFamily="49" charset="-122"/>
                        </a:rPr>
                        <a:t>情节</a:t>
                      </a:r>
                      <a:r>
                        <a:rPr lang="zh-CN" altLang="en-US" sz="2400" b="1" dirty="0">
                          <a:latin typeface="Times New Roman" panose="02020603050405020304" pitchFamily="18" charset="0"/>
                          <a:ea typeface="楷体_GB2312" pitchFamily="49" charset="-122"/>
                        </a:rPr>
                        <a:t>方面；</a:t>
                      </a:r>
                      <a:r>
                        <a:rPr lang="en-US" altLang="zh-CN" sz="2400" b="1" dirty="0">
                          <a:latin typeface="宋体" panose="02010600030101010101" pitchFamily="2" charset="-122"/>
                          <a:ea typeface="楷体_GB2312" pitchFamily="49" charset="-122"/>
                        </a:rPr>
                        <a:t>②</a:t>
                      </a:r>
                      <a:r>
                        <a:rPr lang="zh-CN" altLang="en-US" sz="2400" b="1" dirty="0">
                          <a:latin typeface="Times New Roman" panose="02020603050405020304" pitchFamily="18" charset="0"/>
                          <a:ea typeface="楷体_GB2312" pitchFamily="49" charset="-122"/>
                        </a:rPr>
                        <a:t>塑造</a:t>
                      </a:r>
                      <a:r>
                        <a:rPr lang="zh-CN" altLang="en-US" sz="2400" b="1" dirty="0">
                          <a:solidFill>
                            <a:srgbClr val="FF0000"/>
                          </a:solidFill>
                          <a:latin typeface="Times New Roman" panose="02020603050405020304" pitchFamily="18" charset="0"/>
                          <a:ea typeface="楷体_GB2312" pitchFamily="49" charset="-122"/>
                        </a:rPr>
                        <a:t>人物</a:t>
                      </a:r>
                      <a:r>
                        <a:rPr lang="zh-CN" altLang="en-US" sz="2400" b="1" dirty="0">
                          <a:latin typeface="Times New Roman" panose="02020603050405020304" pitchFamily="18" charset="0"/>
                          <a:ea typeface="楷体_GB2312" pitchFamily="49" charset="-122"/>
                        </a:rPr>
                        <a:t>形象方面；</a:t>
                      </a:r>
                      <a:r>
                        <a:rPr lang="en-US" altLang="zh-CN" sz="2400" b="1" dirty="0">
                          <a:latin typeface="宋体" panose="02010600030101010101" pitchFamily="2" charset="-122"/>
                          <a:ea typeface="楷体_GB2312" pitchFamily="49" charset="-122"/>
                        </a:rPr>
                        <a:t>③</a:t>
                      </a:r>
                      <a:r>
                        <a:rPr lang="zh-CN" altLang="en-US" sz="2400" b="1" dirty="0">
                          <a:latin typeface="Times New Roman" panose="02020603050405020304" pitchFamily="18" charset="0"/>
                          <a:ea typeface="楷体_GB2312" pitchFamily="49" charset="-122"/>
                        </a:rPr>
                        <a:t>突出</a:t>
                      </a:r>
                      <a:r>
                        <a:rPr lang="zh-CN" altLang="en-US" sz="2400" b="1" dirty="0">
                          <a:solidFill>
                            <a:srgbClr val="FF0000"/>
                          </a:solidFill>
                          <a:latin typeface="Times New Roman" panose="02020603050405020304" pitchFamily="18" charset="0"/>
                          <a:ea typeface="楷体_GB2312" pitchFamily="49" charset="-122"/>
                        </a:rPr>
                        <a:t>主题</a:t>
                      </a:r>
                      <a:r>
                        <a:rPr lang="zh-CN" altLang="en-US" sz="2400" b="1" dirty="0">
                          <a:latin typeface="Times New Roman" panose="02020603050405020304" pitchFamily="18" charset="0"/>
                          <a:ea typeface="楷体_GB2312" pitchFamily="49" charset="-122"/>
                        </a:rPr>
                        <a:t>方面。</a:t>
                      </a:r>
                      <a:endParaRPr lang="zh-CN" altLang="en-US" sz="2400" dirty="0">
                        <a:latin typeface="宋体" panose="02010600030101010101" pitchFamily="2" charset="-122"/>
                        <a:ea typeface="宋体" panose="02010600030101010101" pitchFamily="2" charset="-122"/>
                      </a:endParaRPr>
                    </a:p>
                  </a:txBody>
                  <a:tcPr marL="62861" marR="62861"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矩形 2"/>
          <p:cNvSpPr/>
          <p:nvPr/>
        </p:nvSpPr>
        <p:spPr>
          <a:xfrm>
            <a:off x="178288" y="-5011"/>
            <a:ext cx="1713230" cy="645160"/>
          </a:xfrm>
          <a:prstGeom prst="rect">
            <a:avLst/>
          </a:prstGeom>
        </p:spPr>
        <p:txBody>
          <a:bodyPr wrap="none">
            <a:spAutoFit/>
          </a:bodyPr>
          <a:lstStyle/>
          <a:p>
            <a:pPr algn="just">
              <a:lnSpc>
                <a:spcPct val="150000"/>
              </a:lnSpc>
            </a:pPr>
            <a:r>
              <a:rPr lang="zh-CN" altLang="en-US" sz="2400" b="1" dirty="0">
                <a:solidFill>
                  <a:srgbClr val="FF0000"/>
                </a:solidFill>
                <a:latin typeface="Times New Roman" panose="02020603050405020304" pitchFamily="18" charset="0"/>
                <a:ea typeface="黑体" panose="02010609060101010101" pitchFamily="49" charset="-122"/>
              </a:rPr>
              <a:t>特别提示：</a:t>
            </a:r>
            <a:endParaRPr lang="zh-CN" altLang="en-US" sz="2400" b="1" dirty="0">
              <a:solidFill>
                <a:srgbClr val="FF0000"/>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058" name="表格 87057"/>
          <p:cNvGraphicFramePr/>
          <p:nvPr>
            <p:custDataLst>
              <p:tags r:id="rId1"/>
            </p:custDataLst>
          </p:nvPr>
        </p:nvGraphicFramePr>
        <p:xfrm>
          <a:off x="95693" y="434229"/>
          <a:ext cx="12096307" cy="5573556"/>
        </p:xfrm>
        <a:graphic>
          <a:graphicData uri="http://schemas.openxmlformats.org/drawingml/2006/table">
            <a:tbl>
              <a:tblPr/>
              <a:tblGrid>
                <a:gridCol w="3641090"/>
                <a:gridCol w="8455217"/>
              </a:tblGrid>
              <a:tr h="1455112">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en-US" altLang="zh-CN" sz="2400" b="1" dirty="0">
                          <a:solidFill>
                            <a:srgbClr val="0000FF"/>
                          </a:solidFill>
                          <a:latin typeface="Times New Roman" panose="02020603050405020304" pitchFamily="18" charset="0"/>
                        </a:rPr>
                        <a:t>(1)</a:t>
                      </a:r>
                      <a:r>
                        <a:rPr lang="zh-CN" altLang="en-US" sz="2400" b="1" dirty="0">
                          <a:solidFill>
                            <a:srgbClr val="0000FF"/>
                          </a:solidFill>
                          <a:latin typeface="Times New Roman" panose="02020603050405020304" pitchFamily="18" charset="0"/>
                        </a:rPr>
                        <a:t>事物线索</a:t>
                      </a:r>
                      <a:endParaRPr lang="zh-CN" altLang="en-US" sz="2400" dirty="0">
                        <a:solidFill>
                          <a:srgbClr val="0000FF"/>
                        </a:solidFill>
                        <a:latin typeface="宋体" panose="02010600030101010101" pitchFamily="2" charset="-122"/>
                        <a:ea typeface="宋体" panose="02010600030101010101" pitchFamily="2" charset="-122"/>
                      </a:endParaRPr>
                    </a:p>
                  </a:txBody>
                  <a:tcPr marL="40407" marR="4040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zh-CN" sz="2000" b="1" dirty="0">
                          <a:latin typeface="Times New Roman" panose="02020603050405020304" pitchFamily="18" charset="0"/>
                          <a:ea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项链</a:t>
                      </a:r>
                      <a:r>
                        <a:rPr lang="zh-CN" altLang="zh-CN" sz="2000" b="1" dirty="0">
                          <a:latin typeface="Times New Roman" panose="02020603050405020304" pitchFamily="18" charset="0"/>
                          <a:ea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中的线索就是项链，女主人公</a:t>
                      </a:r>
                      <a:r>
                        <a:rPr lang="en-US" altLang="zh-CN" sz="2000" b="1" dirty="0">
                          <a:latin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借项链</a:t>
                      </a:r>
                      <a:r>
                        <a:rPr lang="en-US" altLang="zh-CN" sz="2000" b="1" dirty="0">
                          <a:latin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失项链</a:t>
                      </a:r>
                      <a:r>
                        <a:rPr lang="en-US" altLang="zh-CN" sz="2000" b="1" dirty="0">
                          <a:latin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赔项链</a:t>
                      </a:r>
                      <a:r>
                        <a:rPr lang="en-US" altLang="zh-CN" sz="2000" b="1" dirty="0">
                          <a:latin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还债</a:t>
                      </a:r>
                      <a:r>
                        <a:rPr lang="en-US" altLang="zh-CN" sz="2000" b="1" dirty="0">
                          <a:latin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发现项链是赝品</a:t>
                      </a:r>
                      <a:r>
                        <a:rPr lang="en-US" altLang="zh-CN" sz="2000" b="1" dirty="0">
                          <a:latin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，都与此有关。</a:t>
                      </a:r>
                      <a:endParaRPr lang="en-US" altLang="zh-CN" sz="2000" b="1" dirty="0">
                        <a:latin typeface="Times New Roman" panose="02020603050405020304" pitchFamily="18" charset="0"/>
                        <a:ea typeface="宋体" panose="02010600030101010101" pitchFamily="2" charset="-122"/>
                      </a:endParaRPr>
                    </a:p>
                    <a:p>
                      <a:pPr marL="0" lvl="0" indent="0">
                        <a:lnSpc>
                          <a:spcPct val="150000"/>
                        </a:lnSpc>
                        <a:spcBef>
                          <a:spcPct val="0"/>
                        </a:spcBef>
                        <a:buClrTx/>
                        <a:buSzTx/>
                        <a:buFontTx/>
                        <a:buNone/>
                      </a:pPr>
                      <a:endParaRPr lang="zh-CN" altLang="en-US" sz="2000" dirty="0">
                        <a:latin typeface="宋体" panose="02010600030101010101" pitchFamily="2" charset="-122"/>
                        <a:ea typeface="宋体" panose="02010600030101010101" pitchFamily="2" charset="-122"/>
                      </a:endParaRPr>
                    </a:p>
                  </a:txBody>
                  <a:tcPr marL="40407" marR="4040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341283">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en-US" altLang="zh-CN" sz="2400" b="1" dirty="0">
                          <a:latin typeface="Times New Roman" panose="02020603050405020304" pitchFamily="18" charset="0"/>
                        </a:rPr>
                        <a:t>(</a:t>
                      </a:r>
                      <a:r>
                        <a:rPr lang="en-US" altLang="zh-CN" sz="2400" b="1" dirty="0">
                          <a:solidFill>
                            <a:srgbClr val="0000FF"/>
                          </a:solidFill>
                          <a:latin typeface="Times New Roman" panose="02020603050405020304" pitchFamily="18" charset="0"/>
                        </a:rPr>
                        <a:t>2)</a:t>
                      </a:r>
                      <a:r>
                        <a:rPr lang="zh-CN" altLang="en-US" sz="2400" b="1" dirty="0">
                          <a:solidFill>
                            <a:srgbClr val="0000FF"/>
                          </a:solidFill>
                          <a:latin typeface="Times New Roman" panose="02020603050405020304" pitchFamily="18" charset="0"/>
                        </a:rPr>
                        <a:t>对比冲突线索</a:t>
                      </a:r>
                      <a:endParaRPr lang="zh-CN" altLang="en-US" sz="2400" dirty="0">
                        <a:solidFill>
                          <a:srgbClr val="0000FF"/>
                        </a:solidFill>
                        <a:latin typeface="宋体" panose="02010600030101010101" pitchFamily="2" charset="-122"/>
                        <a:ea typeface="宋体" panose="02010600030101010101" pitchFamily="2" charset="-122"/>
                      </a:endParaRPr>
                    </a:p>
                  </a:txBody>
                  <a:tcPr marL="40407" marR="4040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kumimoji="0" lang="zh-CN" altLang="zh-CN" sz="2000" b="1" i="0" u="none" strike="noStrike" kern="100" cap="none" spc="0" normalizeH="0" baseline="0" noProof="0" dirty="0" smtClean="0">
                          <a:ln>
                            <a:noFill/>
                          </a:ln>
                          <a:solidFill>
                            <a:schemeClr val="tx1"/>
                          </a:solidFill>
                          <a:effectLst/>
                          <a:uLnTx/>
                          <a:uFillTx/>
                          <a:latin typeface="Times New Roman" panose="02020603050405020304"/>
                          <a:ea typeface="宋体" panose="02010600030101010101" pitchFamily="2" charset="-122"/>
                          <a:cs typeface="Times New Roman" panose="02020603050405020304"/>
                        </a:rPr>
                        <a:t>如鲁迅的《药》，</a:t>
                      </a:r>
                      <a:r>
                        <a:rPr kumimoji="0" lang="zh-CN" altLang="zh-CN" sz="2000" b="1" i="0" u="none" strike="noStrike" kern="100" cap="none" spc="0" normalizeH="0" baseline="0" noProof="0" dirty="0" smtClean="0">
                          <a:ln>
                            <a:noFill/>
                          </a:ln>
                          <a:solidFill>
                            <a:srgbClr val="FF0000"/>
                          </a:solidFill>
                          <a:effectLst/>
                          <a:uLnTx/>
                          <a:uFillTx/>
                          <a:latin typeface="Times New Roman" panose="02020603050405020304"/>
                          <a:ea typeface="宋体" panose="02010600030101010101" pitchFamily="2" charset="-122"/>
                          <a:cs typeface="Times New Roman" panose="02020603050405020304"/>
                        </a:rPr>
                        <a:t>明线</a:t>
                      </a:r>
                      <a:r>
                        <a:rPr kumimoji="0" lang="zh-CN" altLang="zh-CN" sz="2000" b="1" i="0" u="none" strike="noStrike" kern="100" cap="none" spc="0" normalizeH="0" baseline="0" noProof="0" dirty="0" smtClean="0">
                          <a:ln>
                            <a:noFill/>
                          </a:ln>
                          <a:solidFill>
                            <a:schemeClr val="tx1"/>
                          </a:solidFill>
                          <a:effectLst/>
                          <a:uLnTx/>
                          <a:uFillTx/>
                          <a:latin typeface="Times New Roman" panose="02020603050405020304"/>
                          <a:ea typeface="宋体" panose="02010600030101010101" pitchFamily="2" charset="-122"/>
                          <a:cs typeface="Times New Roman" panose="02020603050405020304"/>
                        </a:rPr>
                        <a:t>写的是辛亥革命时期普通民众华老栓买人血馒头给儿子治痨病的悲剧，而</a:t>
                      </a:r>
                      <a:r>
                        <a:rPr kumimoji="0" lang="zh-CN" altLang="zh-CN" sz="2000" b="1" i="0" u="none" strike="noStrike" kern="100" cap="none" spc="0" normalizeH="0" baseline="0" noProof="0" dirty="0" smtClean="0">
                          <a:ln>
                            <a:noFill/>
                          </a:ln>
                          <a:solidFill>
                            <a:srgbClr val="FF0000"/>
                          </a:solidFill>
                          <a:effectLst/>
                          <a:uLnTx/>
                          <a:uFillTx/>
                          <a:latin typeface="Times New Roman" panose="02020603050405020304"/>
                          <a:ea typeface="宋体" panose="02010600030101010101" pitchFamily="2" charset="-122"/>
                          <a:cs typeface="Times New Roman" panose="02020603050405020304"/>
                        </a:rPr>
                        <a:t>暗线</a:t>
                      </a:r>
                      <a:r>
                        <a:rPr kumimoji="0" lang="zh-CN" altLang="zh-CN" sz="2000" b="1" i="0" u="none" strike="noStrike" kern="100" cap="none" spc="0" normalizeH="0" baseline="0" noProof="0" dirty="0" smtClean="0">
                          <a:ln>
                            <a:noFill/>
                          </a:ln>
                          <a:solidFill>
                            <a:schemeClr val="tx1"/>
                          </a:solidFill>
                          <a:effectLst/>
                          <a:uLnTx/>
                          <a:uFillTx/>
                          <a:latin typeface="Times New Roman" panose="02020603050405020304"/>
                          <a:ea typeface="宋体" panose="02010600030101010101" pitchFamily="2" charset="-122"/>
                          <a:cs typeface="Times New Roman" panose="02020603050405020304"/>
                        </a:rPr>
                        <a:t>则写了革命者夏瑜的血被吃的故事，这样，明线暗线交织，就深刻反映了辛亥革命失败的原因，这种构思可谓独具匠心。</a:t>
                      </a:r>
                      <a:endParaRPr kumimoji="0" lang="zh-CN" altLang="zh-CN" sz="1000" b="0"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Courier New" panose="02070309020205020404"/>
                      </a:endParaRPr>
                    </a:p>
                  </a:txBody>
                  <a:tcPr marL="40407" marR="4040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7161">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en-US" altLang="zh-CN" sz="2400" b="1" dirty="0">
                          <a:latin typeface="Times New Roman" panose="02020603050405020304" pitchFamily="18" charset="0"/>
                        </a:rPr>
                        <a:t>(</a:t>
                      </a:r>
                      <a:r>
                        <a:rPr lang="en-US" altLang="zh-CN" sz="2400" b="1" dirty="0">
                          <a:solidFill>
                            <a:srgbClr val="0000FF"/>
                          </a:solidFill>
                          <a:latin typeface="Times New Roman" panose="02020603050405020304" pitchFamily="18" charset="0"/>
                        </a:rPr>
                        <a:t>3)</a:t>
                      </a:r>
                      <a:r>
                        <a:rPr lang="zh-CN" altLang="en-US" sz="2400" b="1" dirty="0">
                          <a:solidFill>
                            <a:srgbClr val="0000FF"/>
                          </a:solidFill>
                          <a:latin typeface="Times New Roman" panose="02020603050405020304" pitchFamily="18" charset="0"/>
                        </a:rPr>
                        <a:t>人物心理、情感变化线索</a:t>
                      </a:r>
                      <a:r>
                        <a:rPr lang="zh-CN" altLang="en-US" sz="2800" b="1" dirty="0">
                          <a:solidFill>
                            <a:srgbClr val="0000FF"/>
                          </a:solidFill>
                          <a:latin typeface="Times New Roman" panose="02020603050405020304" pitchFamily="18" charset="0"/>
                        </a:rPr>
                        <a:t>等</a:t>
                      </a:r>
                      <a:r>
                        <a:rPr lang="zh-CN" altLang="en-US" sz="2800" b="1" dirty="0">
                          <a:solidFill>
                            <a:srgbClr val="0000FF"/>
                          </a:solidFill>
                          <a:latin typeface="Times New Roman" panose="02020603050405020304" pitchFamily="18" charset="0"/>
                          <a:sym typeface="+mn-ea"/>
                        </a:rPr>
                        <a:t>等</a:t>
                      </a:r>
                      <a:endParaRPr lang="zh-CN" altLang="en-US" sz="2800" b="1" dirty="0">
                        <a:solidFill>
                          <a:srgbClr val="0000FF"/>
                        </a:solidFill>
                        <a:latin typeface="Times New Roman" panose="02020603050405020304" pitchFamily="18" charset="0"/>
                        <a:ea typeface="宋体" panose="02010600030101010101" pitchFamily="2" charset="-122"/>
                        <a:sym typeface="+mn-ea"/>
                      </a:endParaRPr>
                    </a:p>
                  </a:txBody>
                  <a:tcPr marL="40407" marR="4040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一篇成功的小说，有时是几个线索的交融</a:t>
                      </a:r>
                      <a:r>
                        <a:rPr lang="zh-CN" altLang="en-US" sz="2400" b="1" dirty="0" smtClean="0">
                          <a:latin typeface="Times New Roman" panose="02020603050405020304" pitchFamily="18" charset="0"/>
                          <a:ea typeface="宋体" panose="02010600030101010101" pitchFamily="2" charset="-122"/>
                        </a:rPr>
                        <a:t>。比如</a:t>
                      </a:r>
                      <a:r>
                        <a:rPr lang="en-US" altLang="zh-CN" sz="2400" b="1" dirty="0" smtClean="0">
                          <a:latin typeface="Times New Roman" panose="02020603050405020304" pitchFamily="18" charset="0"/>
                          <a:ea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红楼梦</a:t>
                      </a:r>
                      <a:r>
                        <a:rPr lang="en-US" altLang="zh-CN" sz="2400" b="1" dirty="0" smtClean="0">
                          <a:latin typeface="Times New Roman" panose="02020603050405020304" pitchFamily="18" charset="0"/>
                          <a:ea typeface="宋体" panose="02010600030101010101" pitchFamily="2" charset="-122"/>
                        </a:rPr>
                        <a:t>》</a:t>
                      </a:r>
                      <a:endParaRPr lang="en-US" altLang="zh-CN" sz="2000" b="1" dirty="0">
                        <a:latin typeface="Times New Roman" panose="02020603050405020304" pitchFamily="18" charset="0"/>
                        <a:ea typeface="宋体" panose="02010600030101010101" pitchFamily="2" charset="-122"/>
                      </a:endParaRPr>
                    </a:p>
                    <a:p>
                      <a:pPr marL="0" lvl="0" indent="0">
                        <a:lnSpc>
                          <a:spcPct val="150000"/>
                        </a:lnSpc>
                        <a:spcBef>
                          <a:spcPct val="0"/>
                        </a:spcBef>
                        <a:buClrTx/>
                        <a:buSzTx/>
                        <a:buFontTx/>
                        <a:buNone/>
                      </a:pPr>
                      <a:endParaRPr lang="zh-CN" altLang="en-US" sz="2000" dirty="0">
                        <a:latin typeface="宋体" panose="02010600030101010101" pitchFamily="2" charset="-122"/>
                        <a:ea typeface="宋体" panose="02010600030101010101" pitchFamily="2" charset="-122"/>
                      </a:endParaRPr>
                    </a:p>
                  </a:txBody>
                  <a:tcPr marL="40407" marR="4040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4591" name="矩形 1"/>
          <p:cNvSpPr/>
          <p:nvPr/>
        </p:nvSpPr>
        <p:spPr>
          <a:xfrm>
            <a:off x="-128843" y="-183952"/>
            <a:ext cx="4024630" cy="737235"/>
          </a:xfrm>
          <a:prstGeom prst="rect">
            <a:avLst/>
          </a:prstGeom>
          <a:noFill/>
          <a:ln w="9525">
            <a:noFill/>
          </a:ln>
        </p:spPr>
        <p:txBody>
          <a:bodyPr wrap="none" anchor="t">
            <a:spAutoFit/>
          </a:bodyPr>
          <a:lstStyle/>
          <a:p>
            <a:pPr algn="just">
              <a:lnSpc>
                <a:spcPct val="150000"/>
              </a:lnSpc>
            </a:pPr>
            <a:r>
              <a:rPr lang="en-US" altLang="zh-CN" sz="2800" b="1" dirty="0">
                <a:solidFill>
                  <a:srgbClr val="FF0000"/>
                </a:solidFill>
                <a:latin typeface="Times New Roman" panose="02020603050405020304" pitchFamily="18" charset="0"/>
                <a:ea typeface="黑体" panose="02010609060101010101" pitchFamily="49" charset="-122"/>
              </a:rPr>
              <a:t>2.</a:t>
            </a:r>
            <a:r>
              <a:rPr lang="zh-CN" altLang="zh-CN" sz="2800" b="1" dirty="0">
                <a:solidFill>
                  <a:srgbClr val="FF0000"/>
                </a:solidFill>
                <a:latin typeface="Times New Roman" panose="02020603050405020304" pitchFamily="18" charset="0"/>
                <a:ea typeface="黑体" panose="02010609060101010101" pitchFamily="49" charset="-122"/>
              </a:rPr>
              <a:t>小说线索类型</a:t>
            </a:r>
            <a:r>
              <a:rPr lang="zh-CN" altLang="en-US" sz="2800" b="1" dirty="0">
                <a:solidFill>
                  <a:srgbClr val="FF0000"/>
                </a:solidFill>
                <a:latin typeface="Times New Roman" panose="02020603050405020304" pitchFamily="18" charset="0"/>
                <a:ea typeface="黑体" panose="02010609060101010101" pitchFamily="49" charset="-122"/>
              </a:rPr>
              <a:t>例子解读</a:t>
            </a:r>
            <a:r>
              <a:rPr lang="en-US" altLang="zh-CN" sz="2800" b="1" dirty="0">
                <a:latin typeface="Times New Roman" panose="02020603050405020304" pitchFamily="18" charset="0"/>
                <a:ea typeface="宋体" panose="02010600030101010101" pitchFamily="2" charset="-122"/>
              </a:rPr>
              <a:t> </a:t>
            </a:r>
            <a:endParaRPr lang="en-US" altLang="zh-CN" sz="2800" b="1" dirty="0">
              <a:latin typeface="Times New Roman" panose="02020603050405020304" pitchFamily="18" charset="0"/>
              <a:ea typeface="Times New Roman" panose="02020603050405020304" pitchFamily="18" charset="0"/>
            </a:endParaRPr>
          </a:p>
        </p:txBody>
      </p:sp>
      <p:sp>
        <p:nvSpPr>
          <p:cNvPr id="8" name="矩形 7"/>
          <p:cNvSpPr/>
          <p:nvPr/>
        </p:nvSpPr>
        <p:spPr>
          <a:xfrm>
            <a:off x="3275917" y="6202989"/>
            <a:ext cx="7398179" cy="523220"/>
          </a:xfrm>
          <a:prstGeom prst="rect">
            <a:avLst/>
          </a:prstGeom>
        </p:spPr>
        <p:txBody>
          <a:bodyPr wrap="none">
            <a:spAutoFit/>
          </a:bodyPr>
          <a:lstStyle/>
          <a:p>
            <a:r>
              <a:rPr lang="en-US" altLang="zh-CN" sz="2800" b="1" dirty="0" smtClean="0">
                <a:solidFill>
                  <a:srgbClr val="1D41D5"/>
                </a:solidFill>
              </a:rPr>
              <a:t>《</a:t>
            </a:r>
            <a:r>
              <a:rPr lang="zh-CN" altLang="en-US" sz="2800" b="1" dirty="0" smtClean="0">
                <a:solidFill>
                  <a:srgbClr val="1D41D5"/>
                </a:solidFill>
              </a:rPr>
              <a:t>林黛玉进贾府</a:t>
            </a:r>
            <a:r>
              <a:rPr lang="en-US" altLang="zh-CN" sz="2800" b="1" dirty="0" smtClean="0">
                <a:solidFill>
                  <a:srgbClr val="1D41D5"/>
                </a:solidFill>
              </a:rPr>
              <a:t>》</a:t>
            </a:r>
            <a:r>
              <a:rPr lang="zh-CN" altLang="en-US" sz="2800" b="1" dirty="0" smtClean="0">
                <a:solidFill>
                  <a:srgbClr val="1D41D5"/>
                </a:solidFill>
              </a:rPr>
              <a:t>、</a:t>
            </a:r>
            <a:r>
              <a:rPr lang="en-US" altLang="zh-CN" sz="2800" b="1" dirty="0" smtClean="0">
                <a:solidFill>
                  <a:srgbClr val="1D41D5"/>
                </a:solidFill>
              </a:rPr>
              <a:t>《</a:t>
            </a:r>
            <a:r>
              <a:rPr lang="zh-CN" altLang="en-US" sz="2800" b="1" dirty="0" smtClean="0">
                <a:solidFill>
                  <a:srgbClr val="1D41D5"/>
                </a:solidFill>
              </a:rPr>
              <a:t>祝福</a:t>
            </a:r>
            <a:r>
              <a:rPr lang="en-US" altLang="zh-CN" sz="2800" b="1" dirty="0" smtClean="0">
                <a:solidFill>
                  <a:srgbClr val="1D41D5"/>
                </a:solidFill>
              </a:rPr>
              <a:t>》</a:t>
            </a:r>
            <a:r>
              <a:rPr lang="zh-CN" altLang="en-US" sz="2800" b="1" dirty="0" smtClean="0">
                <a:solidFill>
                  <a:srgbClr val="1D41D5"/>
                </a:solidFill>
              </a:rPr>
              <a:t>的线索是什么？</a:t>
            </a:r>
            <a:endParaRPr lang="zh-CN" altLang="en-US" sz="2800" b="1" dirty="0">
              <a:solidFill>
                <a:srgbClr val="1D41D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矩形 1"/>
          <p:cNvSpPr/>
          <p:nvPr/>
        </p:nvSpPr>
        <p:spPr>
          <a:xfrm>
            <a:off x="0" y="2054225"/>
            <a:ext cx="12192000" cy="4061460"/>
          </a:xfrm>
          <a:prstGeom prst="rect">
            <a:avLst/>
          </a:prstGeom>
          <a:noFill/>
          <a:ln w="9525">
            <a:noFill/>
          </a:ln>
        </p:spPr>
        <p:txBody>
          <a:bodyPr wrap="square" anchor="t">
            <a:spAutoFit/>
          </a:bodyPr>
          <a:lstStyle/>
          <a:p>
            <a:pPr indent="611505" algn="just">
              <a:lnSpc>
                <a:spcPct val="150000"/>
              </a:lnSpc>
            </a:pPr>
            <a:r>
              <a:rPr lang="zh-CN" altLang="zh-CN" sz="2800" b="1" dirty="0">
                <a:latin typeface="Times New Roman" panose="02020603050405020304" pitchFamily="18" charset="0"/>
                <a:ea typeface="宋体" panose="02010600030101010101" pitchFamily="2" charset="-122"/>
              </a:rPr>
              <a:t>情节手法是指能使小说情节连贯、脉络清晰、结构紧凑而运用的</a:t>
            </a:r>
            <a:r>
              <a:rPr lang="zh-CN" altLang="zh-CN" sz="2800" b="1" u="sng" dirty="0">
                <a:latin typeface="Times New Roman" panose="02020603050405020304" pitchFamily="18" charset="0"/>
                <a:ea typeface="宋体" panose="02010600030101010101" pitchFamily="2" charset="-122"/>
              </a:rPr>
              <a:t>各种艺术技巧</a:t>
            </a:r>
            <a:r>
              <a:rPr lang="zh-CN" altLang="zh-CN" sz="2800" b="1" dirty="0">
                <a:latin typeface="Times New Roman" panose="02020603050405020304" pitchFamily="18" charset="0"/>
                <a:ea typeface="宋体" panose="02010600030101010101" pitchFamily="2" charset="-122"/>
              </a:rPr>
              <a:t>，具体包含情节叙述手法和情节结构手法。</a:t>
            </a:r>
            <a:r>
              <a:rPr lang="en-US" altLang="zh-CN" sz="2800" b="1" dirty="0">
                <a:latin typeface="Times New Roman" panose="02020603050405020304" pitchFamily="18" charset="0"/>
                <a:ea typeface="宋体" panose="02010600030101010101" pitchFamily="2" charset="-122"/>
              </a:rPr>
              <a:t>               </a:t>
            </a:r>
            <a:endParaRPr lang="en-US" altLang="zh-CN" sz="2800" b="1" dirty="0">
              <a:latin typeface="Times New Roman" panose="02020603050405020304" pitchFamily="18" charset="0"/>
              <a:ea typeface="宋体" panose="02010600030101010101" pitchFamily="2" charset="-122"/>
            </a:endParaRPr>
          </a:p>
          <a:p>
            <a:pPr indent="611505" algn="just">
              <a:lnSpc>
                <a:spcPct val="150000"/>
              </a:lnSpc>
            </a:pPr>
            <a:r>
              <a:rPr lang="zh-CN" altLang="zh-CN" sz="2800" b="1" dirty="0">
                <a:solidFill>
                  <a:srgbClr val="FF0000"/>
                </a:solidFill>
                <a:latin typeface="Times New Roman" panose="02020603050405020304" pitchFamily="18" charset="0"/>
                <a:ea typeface="宋体" panose="02010600030101010101" pitchFamily="2" charset="-122"/>
              </a:rPr>
              <a:t>情节叙述手法</a:t>
            </a:r>
            <a:r>
              <a:rPr lang="zh-CN" altLang="zh-CN" sz="2800" b="1" dirty="0">
                <a:latin typeface="Times New Roman" panose="02020603050405020304" pitchFamily="18" charset="0"/>
                <a:ea typeface="宋体" panose="02010600030101010101" pitchFamily="2" charset="-122"/>
              </a:rPr>
              <a:t>指作者是如何叙述故事的技巧，包含</a:t>
            </a:r>
            <a:r>
              <a:rPr lang="zh-CN" altLang="zh-CN" sz="2800" b="1" dirty="0">
                <a:solidFill>
                  <a:srgbClr val="0000FF"/>
                </a:solidFill>
                <a:latin typeface="Times New Roman" panose="02020603050405020304" pitchFamily="18" charset="0"/>
                <a:ea typeface="宋体" panose="02010600030101010101" pitchFamily="2" charset="-122"/>
                <a:sym typeface="+mn-ea"/>
              </a:rPr>
              <a:t>叙述人称和</a:t>
            </a:r>
            <a:r>
              <a:rPr lang="zh-CN" altLang="zh-CN" sz="2800" b="1" dirty="0">
                <a:solidFill>
                  <a:srgbClr val="0000FF"/>
                </a:solidFill>
                <a:latin typeface="Times New Roman" panose="02020603050405020304" pitchFamily="18" charset="0"/>
                <a:ea typeface="宋体" panose="02010600030101010101" pitchFamily="2" charset="-122"/>
              </a:rPr>
              <a:t>叙述视角；叙述方</a:t>
            </a:r>
            <a:r>
              <a:rPr lang="zh-CN" altLang="zh-CN" sz="2800" b="1" dirty="0" smtClean="0">
                <a:solidFill>
                  <a:srgbClr val="0000FF"/>
                </a:solidFill>
                <a:latin typeface="Times New Roman" panose="02020603050405020304" pitchFamily="18" charset="0"/>
                <a:ea typeface="宋体" panose="02010600030101010101" pitchFamily="2" charset="-122"/>
              </a:rPr>
              <a:t>式（顺序 ）</a:t>
            </a:r>
            <a:r>
              <a:rPr lang="zh-CN" altLang="en-US" sz="2800" b="1" dirty="0" smtClean="0">
                <a:solidFill>
                  <a:srgbClr val="0000FF"/>
                </a:solidFill>
                <a:latin typeface="Times New Roman" panose="02020603050405020304" pitchFamily="18" charset="0"/>
                <a:ea typeface="宋体" panose="02010600030101010101" pitchFamily="2" charset="-122"/>
              </a:rPr>
              <a:t>；其它叙事技巧</a:t>
            </a:r>
            <a:r>
              <a:rPr lang="zh-CN" altLang="zh-CN" sz="2800" b="1" dirty="0" smtClean="0">
                <a:solidFill>
                  <a:srgbClr val="0000FF"/>
                </a:solidFill>
                <a:latin typeface="Times New Roman" panose="02020603050405020304" pitchFamily="18" charset="0"/>
                <a:ea typeface="宋体" panose="02010600030101010101" pitchFamily="2" charset="-122"/>
              </a:rPr>
              <a:t>。</a:t>
            </a:r>
            <a:endParaRPr lang="en-US" altLang="zh-CN" sz="2800" b="1" dirty="0">
              <a:solidFill>
                <a:srgbClr val="0000FF"/>
              </a:solidFill>
              <a:latin typeface="Times New Roman" panose="02020603050405020304" pitchFamily="18" charset="0"/>
              <a:ea typeface="宋体" panose="02010600030101010101" pitchFamily="2" charset="-122"/>
            </a:endParaRPr>
          </a:p>
          <a:p>
            <a:pPr indent="611505" algn="just">
              <a:lnSpc>
                <a:spcPct val="150000"/>
              </a:lnSpc>
            </a:pPr>
            <a:r>
              <a:rPr lang="zh-CN" altLang="zh-CN" sz="2800" b="1" dirty="0">
                <a:solidFill>
                  <a:srgbClr val="FF0000"/>
                </a:solidFill>
                <a:latin typeface="Times New Roman" panose="02020603050405020304" pitchFamily="18" charset="0"/>
                <a:ea typeface="宋体" panose="02010600030101010101" pitchFamily="2" charset="-122"/>
              </a:rPr>
              <a:t>情节结构手法</a:t>
            </a:r>
            <a:r>
              <a:rPr lang="zh-CN" altLang="zh-CN" sz="2800" b="1" dirty="0">
                <a:latin typeface="Times New Roman" panose="02020603050405020304" pitchFamily="18" charset="0"/>
                <a:ea typeface="宋体" panose="02010600030101010101" pitchFamily="2" charset="-122"/>
              </a:rPr>
              <a:t>指作者在安排</a:t>
            </a:r>
            <a:r>
              <a:rPr lang="zh-CN" altLang="zh-CN" sz="2800" b="1" dirty="0">
                <a:solidFill>
                  <a:srgbClr val="0000FF"/>
                </a:solidFill>
                <a:latin typeface="Times New Roman" panose="02020603050405020304" pitchFamily="18" charset="0"/>
                <a:ea typeface="宋体" panose="02010600030101010101" pitchFamily="2" charset="-122"/>
              </a:rPr>
              <a:t>结构</a:t>
            </a:r>
            <a:r>
              <a:rPr lang="zh-CN" altLang="zh-CN" sz="2800" b="1" dirty="0">
                <a:latin typeface="Times New Roman" panose="02020603050405020304" pitchFamily="18" charset="0"/>
                <a:ea typeface="宋体" panose="02010600030101010101" pitchFamily="2" charset="-122"/>
              </a:rPr>
              <a:t>（开端、发展、高潮、结局）过程中运用</a:t>
            </a:r>
            <a:r>
              <a:rPr lang="zh-CN" altLang="zh-CN" sz="2800" b="1" dirty="0">
                <a:solidFill>
                  <a:srgbClr val="0000FF"/>
                </a:solidFill>
                <a:latin typeface="Times New Roman" panose="02020603050405020304" pitchFamily="18" charset="0"/>
                <a:ea typeface="宋体" panose="02010600030101010101" pitchFamily="2" charset="-122"/>
              </a:rPr>
              <a:t>线索</a:t>
            </a:r>
            <a:r>
              <a:rPr lang="zh-CN" altLang="zh-CN" sz="2800" b="1" dirty="0">
                <a:latin typeface="Times New Roman" panose="02020603050405020304" pitchFamily="18" charset="0"/>
                <a:ea typeface="宋体" panose="02010600030101010101" pitchFamily="2" charset="-122"/>
              </a:rPr>
              <a:t>串联、悬念设置、伏笔照应等</a:t>
            </a:r>
            <a:r>
              <a:rPr lang="zh-CN" altLang="zh-CN" sz="2800" b="1" dirty="0">
                <a:solidFill>
                  <a:srgbClr val="0000FF"/>
                </a:solidFill>
                <a:latin typeface="Times New Roman" panose="02020603050405020304" pitchFamily="18" charset="0"/>
                <a:ea typeface="宋体" panose="02010600030101010101" pitchFamily="2" charset="-122"/>
              </a:rPr>
              <a:t>技巧</a:t>
            </a:r>
            <a:r>
              <a:rPr lang="zh-CN" altLang="zh-CN" sz="3200" b="1" dirty="0">
                <a:latin typeface="Times New Roman" panose="02020603050405020304" pitchFamily="18" charset="0"/>
                <a:ea typeface="宋体" panose="02010600030101010101" pitchFamily="2" charset="-122"/>
              </a:rPr>
              <a:t>。</a:t>
            </a:r>
            <a:endParaRPr lang="zh-CN" altLang="zh-CN" sz="3200" b="1" dirty="0">
              <a:latin typeface="Times New Roman" panose="02020603050405020304" pitchFamily="18" charset="0"/>
              <a:ea typeface="宋体" panose="02010600030101010101" pitchFamily="2" charset="-122"/>
            </a:endParaRPr>
          </a:p>
        </p:txBody>
      </p:sp>
      <p:sp>
        <p:nvSpPr>
          <p:cNvPr id="44034" name="矩形 3"/>
          <p:cNvSpPr/>
          <p:nvPr/>
        </p:nvSpPr>
        <p:spPr>
          <a:xfrm>
            <a:off x="4713924" y="588963"/>
            <a:ext cx="2478405" cy="922020"/>
          </a:xfrm>
          <a:prstGeom prst="rect">
            <a:avLst/>
          </a:prstGeom>
          <a:noFill/>
          <a:ln w="9525">
            <a:noFill/>
          </a:ln>
        </p:spPr>
        <p:txBody>
          <a:bodyPr wrap="none" anchor="t">
            <a:spAutoFit/>
          </a:bodyPr>
          <a:lstStyle/>
          <a:p>
            <a:pPr algn="ctr">
              <a:lnSpc>
                <a:spcPct val="150000"/>
              </a:lnSpc>
              <a:spcBef>
                <a:spcPts val="1300"/>
              </a:spcBef>
              <a:spcAft>
                <a:spcPts val="1300"/>
              </a:spcAft>
            </a:pPr>
            <a:r>
              <a:rPr lang="zh-CN" altLang="zh-CN" sz="3600" b="1" dirty="0">
                <a:solidFill>
                  <a:srgbClr val="FF0000"/>
                </a:solidFill>
                <a:latin typeface="Calibri" panose="020F0502020204030204" charset="0"/>
                <a:ea typeface="黑体" panose="02010609060101010101" pitchFamily="49" charset="-122"/>
              </a:rPr>
              <a:t>　情节手法</a:t>
            </a:r>
            <a:endParaRPr lang="zh-CN" altLang="zh-CN" sz="3600" b="1" dirty="0">
              <a:solidFill>
                <a:srgbClr val="FF0000"/>
              </a:solidFill>
              <a:latin typeface="Calibri" panose="020F0502020204030204" charset="0"/>
              <a:ea typeface="黑体" panose="02010609060101010101" pitchFamily="49" charset="-122"/>
            </a:endParaRPr>
          </a:p>
        </p:txBody>
      </p:sp>
      <p:sp>
        <p:nvSpPr>
          <p:cNvPr id="2" name="五角星 1"/>
          <p:cNvSpPr/>
          <p:nvPr/>
        </p:nvSpPr>
        <p:spPr>
          <a:xfrm>
            <a:off x="-38735" y="3465830"/>
            <a:ext cx="745490" cy="619125"/>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6525" name="表格 106524"/>
          <p:cNvGraphicFramePr/>
          <p:nvPr>
            <p:custDataLst>
              <p:tags r:id="rId1"/>
            </p:custDataLst>
          </p:nvPr>
        </p:nvGraphicFramePr>
        <p:xfrm>
          <a:off x="0" y="1083310"/>
          <a:ext cx="12192000" cy="2804160"/>
        </p:xfrm>
        <a:graphic>
          <a:graphicData uri="http://schemas.openxmlformats.org/drawingml/2006/table">
            <a:tbl>
              <a:tblPr/>
              <a:tblGrid>
                <a:gridCol w="1786255"/>
                <a:gridCol w="10405745"/>
              </a:tblGrid>
              <a:tr h="39624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defTabSz="914400">
                        <a:spcBef>
                          <a:spcPct val="0"/>
                        </a:spcBef>
                        <a:buClrTx/>
                        <a:buSzTx/>
                        <a:buFontTx/>
                        <a:buNone/>
                        <a:tabLst>
                          <a:tab pos="2400300" algn="l"/>
                        </a:tabLst>
                      </a:pPr>
                      <a:r>
                        <a:rPr lang="zh-CN" altLang="en-US" sz="2000" b="1" dirty="0">
                          <a:latin typeface="Times New Roman" panose="02020603050405020304" pitchFamily="18" charset="0"/>
                          <a:ea typeface="宋体" panose="02010600030101010101" pitchFamily="2" charset="-122"/>
                        </a:rPr>
                        <a:t>类别</a:t>
                      </a:r>
                      <a:endParaRPr lang="zh-CN" altLang="en-US" sz="2000" dirty="0">
                        <a:latin typeface="Arial" panose="020B0604020202020204" pitchFamily="34" charset="0"/>
                        <a:ea typeface="宋体" panose="02010600030101010101" pitchFamily="2" charset="-122"/>
                      </a:endParaRP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defTabSz="914400">
                        <a:spcBef>
                          <a:spcPct val="0"/>
                        </a:spcBef>
                        <a:buClrTx/>
                        <a:buSzTx/>
                        <a:buFontTx/>
                        <a:buNone/>
                        <a:tabLst>
                          <a:tab pos="2400300" algn="l"/>
                        </a:tabLst>
                      </a:pPr>
                      <a:r>
                        <a:rPr lang="zh-CN" altLang="en-US" sz="2000" b="1" dirty="0">
                          <a:latin typeface="Times New Roman" panose="02020603050405020304" pitchFamily="18" charset="0"/>
                          <a:ea typeface="宋体" panose="02010600030101010101" pitchFamily="2" charset="-122"/>
                        </a:rPr>
                        <a:t>特　点</a:t>
                      </a:r>
                      <a:endParaRPr lang="zh-CN" altLang="en-US" sz="2000" dirty="0">
                        <a:latin typeface="Arial" panose="020B0604020202020204" pitchFamily="34" charset="0"/>
                        <a:ea typeface="宋体" panose="02010600030101010101" pitchFamily="2" charset="-122"/>
                      </a:endParaRP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r h="70104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defTabSz="914400">
                        <a:spcBef>
                          <a:spcPct val="0"/>
                        </a:spcBef>
                        <a:buClrTx/>
                        <a:buSzTx/>
                        <a:buFontTx/>
                        <a:buNone/>
                        <a:tabLst>
                          <a:tab pos="2400300" algn="l"/>
                        </a:tabLst>
                      </a:pPr>
                      <a:r>
                        <a:rPr lang="zh-CN" altLang="en-US" sz="2000" b="1" dirty="0">
                          <a:solidFill>
                            <a:srgbClr val="0000FF"/>
                          </a:solidFill>
                          <a:latin typeface="Times New Roman" panose="02020603050405020304" pitchFamily="18" charset="0"/>
                          <a:ea typeface="宋体" panose="02010600030101010101" pitchFamily="2" charset="-122"/>
                        </a:rPr>
                        <a:t>第一人称</a:t>
                      </a:r>
                      <a:endParaRPr lang="en-US" altLang="zh-CN" sz="2000">
                        <a:solidFill>
                          <a:srgbClr val="0000FF"/>
                        </a:solidFill>
                        <a:latin typeface="Arial" panose="020B0604020202020204" pitchFamily="34" charset="0"/>
                        <a:ea typeface="宋体" panose="02010600030101010101" pitchFamily="2" charset="-122"/>
                      </a:endParaRP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defTabSz="914400">
                        <a:spcBef>
                          <a:spcPct val="0"/>
                        </a:spcBef>
                        <a:buClrTx/>
                        <a:buSzTx/>
                        <a:buFontTx/>
                        <a:buNone/>
                        <a:tabLst>
                          <a:tab pos="2400300" algn="l"/>
                        </a:tabLst>
                      </a:pPr>
                      <a:r>
                        <a:rPr lang="zh-CN" altLang="en-US" sz="2000" b="1" dirty="0">
                          <a:latin typeface="Times New Roman" panose="02020603050405020304" pitchFamily="18" charset="0"/>
                          <a:ea typeface="宋体" panose="02010600030101010101" pitchFamily="2" charset="-122"/>
                        </a:rPr>
                        <a:t>第一人称只能局限于叙述人的所见所闻，与</a:t>
                      </a:r>
                      <a:r>
                        <a:rPr lang="zh-CN" altLang="en-US" sz="2000" b="1" dirty="0">
                          <a:latin typeface="宋体" panose="02010600030101010101" pitchFamily="2" charset="-122"/>
                          <a:ea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有限视角</a:t>
                      </a:r>
                      <a:r>
                        <a:rPr lang="zh-CN" altLang="en-US" sz="2000" b="1" dirty="0">
                          <a:latin typeface="宋体" panose="02010600030101010101" pitchFamily="2" charset="-122"/>
                          <a:ea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一样会受到一定的叙述限制，但它能使小说显得</a:t>
                      </a:r>
                      <a:r>
                        <a:rPr lang="zh-CN" altLang="en-US" sz="2000" b="1" dirty="0">
                          <a:solidFill>
                            <a:srgbClr val="0000FF"/>
                          </a:solidFill>
                          <a:latin typeface="Times New Roman" panose="02020603050405020304" pitchFamily="18" charset="0"/>
                          <a:ea typeface="宋体" panose="02010600030101010101" pitchFamily="2" charset="-122"/>
                        </a:rPr>
                        <a:t>真实亲切</a:t>
                      </a:r>
                      <a:r>
                        <a:rPr lang="zh-CN" altLang="en-US" sz="2000" b="1" dirty="0">
                          <a:latin typeface="Times New Roman" panose="02020603050405020304" pitchFamily="18" charset="0"/>
                          <a:ea typeface="宋体" panose="02010600030101010101" pitchFamily="2" charset="-122"/>
                        </a:rPr>
                        <a:t>，</a:t>
                      </a:r>
                      <a:r>
                        <a:rPr lang="zh-CN" altLang="en-US" sz="2000" b="1" dirty="0">
                          <a:solidFill>
                            <a:srgbClr val="0000FF"/>
                          </a:solidFill>
                          <a:latin typeface="Times New Roman" panose="02020603050405020304" pitchFamily="18" charset="0"/>
                          <a:ea typeface="宋体" panose="02010600030101010101" pitchFamily="2" charset="-122"/>
                        </a:rPr>
                        <a:t>拉近与读者的距离，同时便于抒发感情。</a:t>
                      </a:r>
                      <a:endParaRPr lang="zh-CN" altLang="en-US" sz="2000" dirty="0">
                        <a:solidFill>
                          <a:srgbClr val="0000FF"/>
                        </a:solidFill>
                        <a:latin typeface="Arial" panose="020B0604020202020204" pitchFamily="34" charset="0"/>
                        <a:ea typeface="宋体" panose="02010600030101010101" pitchFamily="2" charset="-122"/>
                      </a:endParaRP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r h="70104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defTabSz="914400">
                        <a:spcBef>
                          <a:spcPct val="0"/>
                        </a:spcBef>
                        <a:buClrTx/>
                        <a:buSzTx/>
                        <a:buFontTx/>
                        <a:buNone/>
                        <a:tabLst>
                          <a:tab pos="2400300" algn="l"/>
                        </a:tabLst>
                      </a:pPr>
                      <a:r>
                        <a:rPr lang="zh-CN" altLang="en-US" sz="2000" b="1" dirty="0">
                          <a:solidFill>
                            <a:srgbClr val="0000FF"/>
                          </a:solidFill>
                          <a:latin typeface="Times New Roman" panose="02020603050405020304" pitchFamily="18" charset="0"/>
                          <a:ea typeface="宋体" panose="02010600030101010101" pitchFamily="2" charset="-122"/>
                        </a:rPr>
                        <a:t>第二人称</a:t>
                      </a:r>
                      <a:endParaRPr lang="zh-CN" altLang="en-US" sz="2000" dirty="0">
                        <a:solidFill>
                          <a:srgbClr val="0000FF"/>
                        </a:solidFill>
                        <a:latin typeface="Arial" panose="020B0604020202020204" pitchFamily="34" charset="0"/>
                        <a:ea typeface="宋体" panose="02010600030101010101" pitchFamily="2" charset="-122"/>
                      </a:endParaRP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defTabSz="914400">
                        <a:spcBef>
                          <a:spcPct val="0"/>
                        </a:spcBef>
                        <a:buClrTx/>
                        <a:buSzTx/>
                        <a:buFontTx/>
                        <a:buNone/>
                        <a:tabLst>
                          <a:tab pos="2400300" algn="l"/>
                        </a:tabLst>
                      </a:pPr>
                      <a:r>
                        <a:rPr lang="zh-CN" altLang="en-US" sz="2000" b="1" dirty="0">
                          <a:latin typeface="Times New Roman" panose="02020603050405020304" pitchFamily="18" charset="0"/>
                          <a:ea typeface="宋体" panose="02010600030101010101" pitchFamily="2" charset="-122"/>
                        </a:rPr>
                        <a:t>严格来说，第二人称算不上一种叙述视角。第二人称</a:t>
                      </a:r>
                      <a:r>
                        <a:rPr lang="zh-CN" altLang="en-US" sz="2000" b="1" dirty="0">
                          <a:solidFill>
                            <a:srgbClr val="0000FF"/>
                          </a:solidFill>
                          <a:latin typeface="Times New Roman" panose="02020603050405020304" pitchFamily="18" charset="0"/>
                          <a:ea typeface="宋体" panose="02010600030101010101" pitchFamily="2" charset="-122"/>
                        </a:rPr>
                        <a:t>拉近了叙述者与人物之间的距离，</a:t>
                      </a:r>
                      <a:r>
                        <a:rPr lang="zh-CN" altLang="en-US" sz="2000" b="1" dirty="0">
                          <a:solidFill>
                            <a:srgbClr val="1D41D5"/>
                          </a:solidFill>
                          <a:latin typeface="Times New Roman" panose="02020603050405020304" pitchFamily="18" charset="0"/>
                          <a:ea typeface="宋体" panose="02010600030101010101" pitchFamily="2" charset="-122"/>
                        </a:rPr>
                        <a:t>增强文章的抒情性和亲切感，便于感情交流</a:t>
                      </a:r>
                      <a:r>
                        <a:rPr lang="zh-CN" altLang="en-US" sz="2000" b="1" dirty="0">
                          <a:solidFill>
                            <a:srgbClr val="1D41D5"/>
                          </a:solidFill>
                          <a:latin typeface="Times New Roman" panose="02020603050405020304" pitchFamily="18" charset="0"/>
                          <a:ea typeface="宋体" panose="02010600030101010101" pitchFamily="2" charset="-122"/>
                        </a:rPr>
                        <a:t>。</a:t>
                      </a:r>
                      <a:endParaRPr lang="zh-CN" altLang="en-US" sz="2000" dirty="0">
                        <a:solidFill>
                          <a:srgbClr val="1D41D5"/>
                        </a:solidFill>
                        <a:latin typeface="Arial" panose="020B0604020202020204" pitchFamily="34" charset="0"/>
                        <a:ea typeface="宋体" panose="02010600030101010101" pitchFamily="2" charset="-122"/>
                      </a:endParaRP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r h="100584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defTabSz="914400">
                        <a:spcBef>
                          <a:spcPct val="0"/>
                        </a:spcBef>
                        <a:buClrTx/>
                        <a:buSzTx/>
                        <a:buFontTx/>
                        <a:buNone/>
                        <a:tabLst>
                          <a:tab pos="2400300" algn="l"/>
                        </a:tabLst>
                      </a:pPr>
                      <a:r>
                        <a:rPr lang="zh-CN" altLang="en-US" sz="2000" b="1" dirty="0">
                          <a:solidFill>
                            <a:srgbClr val="0000FF"/>
                          </a:solidFill>
                          <a:latin typeface="Times New Roman" panose="02020603050405020304" pitchFamily="18" charset="0"/>
                          <a:ea typeface="宋体" panose="02010600030101010101" pitchFamily="2" charset="-122"/>
                        </a:rPr>
                        <a:t>第三人称</a:t>
                      </a:r>
                      <a:endParaRPr lang="en-US" altLang="zh-CN" sz="2000">
                        <a:solidFill>
                          <a:srgbClr val="0000FF"/>
                        </a:solidFill>
                        <a:latin typeface="Arial" panose="020B0604020202020204" pitchFamily="34" charset="0"/>
                        <a:ea typeface="宋体" panose="02010600030101010101" pitchFamily="2" charset="-122"/>
                      </a:endParaRP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defTabSz="914400">
                        <a:spcBef>
                          <a:spcPct val="0"/>
                        </a:spcBef>
                        <a:buClrTx/>
                        <a:buSzTx/>
                        <a:buFontTx/>
                        <a:buNone/>
                        <a:tabLst>
                          <a:tab pos="2400300" algn="l"/>
                        </a:tabLst>
                      </a:pPr>
                      <a:r>
                        <a:rPr lang="zh-CN" altLang="en-US" sz="2000" b="1" dirty="0">
                          <a:latin typeface="Times New Roman" panose="02020603050405020304" pitchFamily="18" charset="0"/>
                          <a:ea typeface="宋体" panose="02010600030101010101" pitchFamily="2" charset="-122"/>
                        </a:rPr>
                        <a:t>第三人称不受叙述者的见闻和感觉的约束，</a:t>
                      </a:r>
                      <a:r>
                        <a:rPr lang="zh-CN" altLang="en-US" sz="2400" b="1" i="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rPr>
                        <a:t>相对自由</a:t>
                      </a:r>
                      <a:r>
                        <a:rPr lang="zh-CN" altLang="en-US" sz="2000" b="1" dirty="0">
                          <a:latin typeface="Times New Roman" panose="02020603050405020304" pitchFamily="18" charset="0"/>
                          <a:ea typeface="宋体" panose="02010600030101010101" pitchFamily="2" charset="-122"/>
                        </a:rPr>
                        <a:t>。</a:t>
                      </a:r>
                      <a:r>
                        <a:rPr lang="zh-CN" altLang="en-US" sz="2000" b="1" dirty="0">
                          <a:solidFill>
                            <a:srgbClr val="0000FF"/>
                          </a:solidFill>
                          <a:latin typeface="Times New Roman" panose="02020603050405020304" pitchFamily="18" charset="0"/>
                          <a:ea typeface="宋体" panose="02010600030101010101" pitchFamily="2" charset="-122"/>
                        </a:rPr>
                        <a:t>它可以深入人物内心，将人物的心理活动告诉读者；</a:t>
                      </a:r>
                      <a:r>
                        <a:rPr lang="zh-CN" altLang="en-US" sz="2000" b="1" dirty="0">
                          <a:latin typeface="Times New Roman" panose="02020603050405020304" pitchFamily="18" charset="0"/>
                          <a:ea typeface="宋体" panose="02010600030101010101" pitchFamily="2" charset="-122"/>
                        </a:rPr>
                        <a:t>还可以展示不同人物在不同地点同时发生的事情。</a:t>
                      </a:r>
                      <a:endParaRPr lang="zh-CN" altLang="en-US" sz="2000" dirty="0">
                        <a:latin typeface="Arial" panose="020B0604020202020204" pitchFamily="34" charset="0"/>
                        <a:ea typeface="宋体" panose="02010600030101010101" pitchFamily="2" charset="-122"/>
                      </a:endParaRP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bl>
          </a:graphicData>
        </a:graphic>
      </p:graphicFrame>
      <p:graphicFrame>
        <p:nvGraphicFramePr>
          <p:cNvPr id="106515" name="表格 106514"/>
          <p:cNvGraphicFramePr/>
          <p:nvPr/>
        </p:nvGraphicFramePr>
        <p:xfrm>
          <a:off x="0" y="4101465"/>
          <a:ext cx="12192000" cy="1803400"/>
        </p:xfrm>
        <a:graphic>
          <a:graphicData uri="http://schemas.openxmlformats.org/drawingml/2006/table">
            <a:tbl>
              <a:tblPr/>
              <a:tblGrid>
                <a:gridCol w="1776095"/>
                <a:gridCol w="10415905"/>
              </a:tblGrid>
              <a:tr h="180340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3200" b="1" dirty="0">
                          <a:solidFill>
                            <a:srgbClr val="0000FF"/>
                          </a:solidFill>
                          <a:latin typeface="Times New Roman" panose="02020603050405020304" pitchFamily="18" charset="0"/>
                        </a:rPr>
                        <a:t>人称交叉</a:t>
                      </a:r>
                      <a:endParaRPr lang="zh-CN" altLang="en-US" sz="3200" b="1" dirty="0">
                        <a:solidFill>
                          <a:srgbClr val="0000FF"/>
                        </a:solidFill>
                        <a:latin typeface="Times New Roman" panose="02020603050405020304" pitchFamily="18" charset="0"/>
                        <a:ea typeface="宋体" panose="02010600030101010101" pitchFamily="2" charset="-122"/>
                      </a:endParaRPr>
                    </a:p>
                  </a:txBody>
                  <a:tcPr marL="29776" marR="29776"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000" b="1" dirty="0">
                          <a:latin typeface="Times New Roman" panose="02020603050405020304" pitchFamily="18" charset="0"/>
                          <a:ea typeface="宋体" panose="02010600030101010101" pitchFamily="2" charset="-122"/>
                        </a:rPr>
                        <a:t>使用第一人称的，往往穿插第三人称的转述，以</a:t>
                      </a:r>
                      <a:r>
                        <a:rPr lang="zh-CN" altLang="en-US" sz="2000" b="1" dirty="0">
                          <a:solidFill>
                            <a:srgbClr val="0000FF"/>
                          </a:solidFill>
                          <a:latin typeface="Times New Roman" panose="02020603050405020304" pitchFamily="18" charset="0"/>
                          <a:ea typeface="宋体" panose="02010600030101010101" pitchFamily="2" charset="-122"/>
                        </a:rPr>
                        <a:t>进一步扩大表现的时空领域；</a:t>
                      </a:r>
                      <a:r>
                        <a:rPr lang="zh-CN" altLang="en-US" sz="2000" b="1" dirty="0">
                          <a:latin typeface="Times New Roman" panose="02020603050405020304" pitchFamily="18" charset="0"/>
                          <a:ea typeface="宋体" panose="02010600030101010101" pitchFamily="2" charset="-122"/>
                        </a:rPr>
                        <a:t>使用第三人称的，则常常夹杂人物的独白、对话等，从而</a:t>
                      </a:r>
                      <a:r>
                        <a:rPr lang="zh-CN" altLang="en-US" sz="2000" b="1" dirty="0">
                          <a:solidFill>
                            <a:srgbClr val="0000FF"/>
                          </a:solidFill>
                          <a:latin typeface="Times New Roman" panose="02020603050405020304" pitchFamily="18" charset="0"/>
                          <a:ea typeface="宋体" panose="02010600030101010101" pitchFamily="2" charset="-122"/>
                        </a:rPr>
                        <a:t>增强文章的真实感和亲切感。</a:t>
                      </a:r>
                      <a:r>
                        <a:rPr lang="zh-CN" altLang="en-US" sz="2000" b="1" dirty="0">
                          <a:latin typeface="Times New Roman" panose="02020603050405020304" pitchFamily="18" charset="0"/>
                          <a:ea typeface="宋体" panose="02010600030101010101" pitchFamily="2" charset="-122"/>
                        </a:rPr>
                        <a:t>人称交叉叙述的方法，可以扬长补短，</a:t>
                      </a:r>
                      <a:r>
                        <a:rPr lang="zh-CN" altLang="en-US" sz="2000" b="1" dirty="0">
                          <a:solidFill>
                            <a:srgbClr val="0000FF"/>
                          </a:solidFill>
                          <a:latin typeface="Times New Roman" panose="02020603050405020304" pitchFamily="18" charset="0"/>
                          <a:ea typeface="宋体" panose="02010600030101010101" pitchFamily="2" charset="-122"/>
                        </a:rPr>
                        <a:t>使叙述的对象得到全方位、立体化的表现。</a:t>
                      </a:r>
                      <a:endParaRPr lang="zh-CN" altLang="en-US" sz="2000" dirty="0">
                        <a:solidFill>
                          <a:srgbClr val="0000FF"/>
                        </a:solidFill>
                        <a:latin typeface="宋体" panose="02010600030101010101" pitchFamily="2" charset="-122"/>
                        <a:ea typeface="宋体" panose="02010600030101010101" pitchFamily="2" charset="-122"/>
                      </a:endParaRPr>
                    </a:p>
                  </a:txBody>
                  <a:tcPr marL="29776" marR="29776"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6106" name="矩形 5"/>
          <p:cNvSpPr/>
          <p:nvPr/>
        </p:nvSpPr>
        <p:spPr>
          <a:xfrm>
            <a:off x="0" y="0"/>
            <a:ext cx="3793026" cy="1083374"/>
          </a:xfrm>
          <a:prstGeom prst="rect">
            <a:avLst/>
          </a:prstGeom>
          <a:noFill/>
          <a:ln w="9525">
            <a:noFill/>
          </a:ln>
        </p:spPr>
        <p:txBody>
          <a:bodyPr wrap="none" anchor="t">
            <a:spAutoFit/>
          </a:bodyPr>
          <a:lstStyle/>
          <a:p>
            <a:pPr>
              <a:lnSpc>
                <a:spcPct val="115000"/>
              </a:lnSpc>
            </a:pPr>
            <a:r>
              <a:rPr lang="zh-CN" altLang="en-US" sz="2800" b="1" dirty="0" smtClean="0">
                <a:solidFill>
                  <a:srgbClr val="FF0000"/>
                </a:solidFill>
                <a:latin typeface="黑体" panose="02010609060101010101" pitchFamily="49" charset="-122"/>
                <a:ea typeface="黑体" panose="02010609060101010101" pitchFamily="49" charset="-122"/>
              </a:rPr>
              <a:t>一、</a:t>
            </a:r>
            <a:r>
              <a:rPr lang="zh-CN" altLang="en-US" sz="2800" b="1" dirty="0">
                <a:solidFill>
                  <a:srgbClr val="FF0000"/>
                </a:solidFill>
                <a:latin typeface="黑体" panose="02010609060101010101" pitchFamily="49" charset="-122"/>
                <a:ea typeface="黑体" panose="02010609060101010101" pitchFamily="49" charset="-122"/>
              </a:rPr>
              <a:t>情节叙述手法</a:t>
            </a:r>
            <a:endParaRPr lang="en-US" altLang="zh-CN" sz="2800" b="1" dirty="0">
              <a:solidFill>
                <a:srgbClr val="FF0000"/>
              </a:solidFill>
              <a:latin typeface="黑体" panose="02010609060101010101" pitchFamily="49" charset="-122"/>
              <a:ea typeface="黑体" panose="02010609060101010101" pitchFamily="49" charset="-122"/>
            </a:endParaRPr>
          </a:p>
          <a:p>
            <a:pPr>
              <a:lnSpc>
                <a:spcPct val="115000"/>
              </a:lnSpc>
            </a:pPr>
            <a:r>
              <a:rPr lang="en-US" altLang="zh-CN" sz="2800" b="1" dirty="0">
                <a:solidFill>
                  <a:srgbClr val="FF0000"/>
                </a:solidFill>
                <a:latin typeface="黑体" panose="02010609060101010101" pitchFamily="49" charset="-122"/>
                <a:ea typeface="黑体" panose="02010609060101010101" pitchFamily="49" charset="-122"/>
              </a:rPr>
              <a:t>1.</a:t>
            </a:r>
            <a:r>
              <a:rPr lang="zh-CN" altLang="en-US" sz="2800" b="1" dirty="0">
                <a:solidFill>
                  <a:srgbClr val="FF0000"/>
                </a:solidFill>
                <a:latin typeface="黑体" panose="02010609060101010101" pitchFamily="49" charset="-122"/>
                <a:ea typeface="黑体" panose="02010609060101010101" pitchFamily="49" charset="-122"/>
              </a:rPr>
              <a:t>叙述人称和叙述视</a:t>
            </a:r>
            <a:r>
              <a:rPr lang="zh-CN" altLang="en-US" sz="2800" b="1" dirty="0" smtClean="0">
                <a:solidFill>
                  <a:srgbClr val="FF0000"/>
                </a:solidFill>
                <a:latin typeface="黑体" panose="02010609060101010101" pitchFamily="49" charset="-122"/>
                <a:ea typeface="黑体" panose="02010609060101010101" pitchFamily="49" charset="-122"/>
              </a:rPr>
              <a:t>角</a:t>
            </a:r>
            <a:endParaRPr lang="en-US" altLang="zh-CN" sz="2400" b="1" dirty="0">
              <a:solidFill>
                <a:srgbClr val="FF0000"/>
              </a:solidFill>
              <a:latin typeface="Arial" panose="020B0604020202020204" pitchFamily="34" charset="0"/>
              <a:ea typeface="宋体" panose="02010600030101010101" pitchFamily="2" charset="-122"/>
            </a:endParaRPr>
          </a:p>
        </p:txBody>
      </p:sp>
      <p:sp>
        <p:nvSpPr>
          <p:cNvPr id="6" name="矩形 5"/>
          <p:cNvSpPr/>
          <p:nvPr/>
        </p:nvSpPr>
        <p:spPr>
          <a:xfrm>
            <a:off x="9978292" y="1815329"/>
            <a:ext cx="1723549" cy="461665"/>
          </a:xfrm>
          <a:prstGeom prst="rect">
            <a:avLst/>
          </a:prstGeom>
        </p:spPr>
        <p:txBody>
          <a:bodyPr wrap="none">
            <a:spAutoFit/>
          </a:bodyPr>
          <a:lstStyle/>
          <a:p>
            <a:r>
              <a:rPr lang="zh-CN" altLang="en-US" sz="2400" dirty="0" smtClean="0">
                <a:solidFill>
                  <a:srgbClr val="FF0000"/>
                </a:solidFill>
              </a:rPr>
              <a:t>如</a:t>
            </a:r>
            <a:r>
              <a:rPr lang="en-US" altLang="zh-CN" sz="2400" dirty="0" smtClean="0">
                <a:solidFill>
                  <a:srgbClr val="FF0000"/>
                </a:solidFill>
              </a:rPr>
              <a:t>《</a:t>
            </a:r>
            <a:r>
              <a:rPr lang="zh-CN" altLang="en-US" sz="2400" dirty="0" smtClean="0">
                <a:solidFill>
                  <a:srgbClr val="FF0000"/>
                </a:solidFill>
              </a:rPr>
              <a:t>祝福</a:t>
            </a:r>
            <a:r>
              <a:rPr lang="en-US" altLang="zh-CN" sz="2400" dirty="0" smtClean="0">
                <a:solidFill>
                  <a:srgbClr val="FF0000"/>
                </a:solidFill>
              </a:rPr>
              <a:t>》</a:t>
            </a:r>
            <a:endParaRPr lang="zh-CN" altLang="en-US" sz="2400" dirty="0">
              <a:solidFill>
                <a:srgbClr val="FF0000"/>
              </a:solidFill>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35355" y="1035685"/>
            <a:ext cx="10321290" cy="4523105"/>
          </a:xfrm>
          <a:prstGeom prst="rect">
            <a:avLst/>
          </a:prstGeom>
          <a:noFill/>
          <a:ln w="9525">
            <a:noFill/>
          </a:ln>
        </p:spPr>
        <p:txBody>
          <a:bodyPr wrap="square">
            <a:spAutoFit/>
          </a:bodyPr>
          <a:p>
            <a:pPr indent="0"/>
            <a:r>
              <a:rPr lang="en-US" altLang="zh-CN" sz="2400" b="1" dirty="0">
                <a:latin typeface="Times New Roman" panose="02020603050405020304" pitchFamily="18" charset="0"/>
                <a:ea typeface="宋体" panose="02010600030101010101" pitchFamily="2" charset="-122"/>
                <a:sym typeface="+mn-ea"/>
              </a:rPr>
              <a:t>        </a:t>
            </a:r>
            <a:r>
              <a:rPr lang="zh-CN" altLang="en-US" sz="2400" b="1" dirty="0">
                <a:latin typeface="Times New Roman" panose="02020603050405020304" pitchFamily="18" charset="0"/>
                <a:ea typeface="宋体" panose="02010600030101010101" pitchFamily="2" charset="-122"/>
                <a:sym typeface="+mn-ea"/>
              </a:rPr>
              <a:t>使用第一人称的，往往穿插第三人称的转述，以</a:t>
            </a:r>
            <a:r>
              <a:rPr lang="zh-CN" altLang="en-US" sz="2400" b="1" dirty="0">
                <a:solidFill>
                  <a:srgbClr val="0000FF"/>
                </a:solidFill>
                <a:latin typeface="Times New Roman" panose="02020603050405020304" pitchFamily="18" charset="0"/>
                <a:ea typeface="宋体" panose="02010600030101010101" pitchFamily="2" charset="-122"/>
                <a:sym typeface="+mn-ea"/>
              </a:rPr>
              <a:t>进一步扩大表现的时空领域；</a:t>
            </a:r>
            <a:endParaRPr lang="zh-CN" altLang="en-US" sz="2400" b="1" dirty="0">
              <a:solidFill>
                <a:srgbClr val="0000FF"/>
              </a:solidFill>
              <a:latin typeface="Times New Roman" panose="02020603050405020304" pitchFamily="18" charset="0"/>
              <a:ea typeface="宋体" panose="02010600030101010101" pitchFamily="2" charset="-122"/>
              <a:sym typeface="+mn-ea"/>
            </a:endParaRPr>
          </a:p>
          <a:p>
            <a:pPr indent="0"/>
            <a:r>
              <a:rPr lang="zh-CN" altLang="en-US" sz="2400" b="1" dirty="0">
                <a:solidFill>
                  <a:srgbClr val="0000FF"/>
                </a:solidFill>
                <a:latin typeface="Times New Roman" panose="02020603050405020304" pitchFamily="18" charset="0"/>
                <a:ea typeface="宋体" panose="02010600030101010101" pitchFamily="2" charset="-122"/>
                <a:sym typeface="+mn-ea"/>
              </a:rPr>
              <a:t>        </a:t>
            </a:r>
            <a:r>
              <a:rPr lang="zh-CN" altLang="en-US" sz="2400" b="1" dirty="0">
                <a:latin typeface="Times New Roman" panose="02020603050405020304" pitchFamily="18" charset="0"/>
                <a:ea typeface="宋体" panose="02010600030101010101" pitchFamily="2" charset="-122"/>
                <a:sym typeface="+mn-ea"/>
              </a:rPr>
              <a:t>使用第三人称的，则常常夹杂进人物的独白、对话等，从而</a:t>
            </a:r>
            <a:r>
              <a:rPr lang="zh-CN" altLang="en-US" sz="2400" b="1" dirty="0">
                <a:solidFill>
                  <a:srgbClr val="0000FF"/>
                </a:solidFill>
                <a:latin typeface="Times New Roman" panose="02020603050405020304" pitchFamily="18" charset="0"/>
                <a:ea typeface="宋体" panose="02010600030101010101" pitchFamily="2" charset="-122"/>
                <a:sym typeface="+mn-ea"/>
              </a:rPr>
              <a:t>增强文章的真实感和亲切感。</a:t>
            </a:r>
            <a:endParaRPr lang="zh-CN" altLang="en-US" sz="2400" b="1" dirty="0">
              <a:solidFill>
                <a:srgbClr val="0000FF"/>
              </a:solidFill>
              <a:latin typeface="Times New Roman" panose="02020603050405020304" pitchFamily="18" charset="0"/>
              <a:ea typeface="宋体" panose="02010600030101010101" pitchFamily="2" charset="-122"/>
              <a:sym typeface="+mn-ea"/>
            </a:endParaRPr>
          </a:p>
          <a:p>
            <a:pPr indent="0"/>
            <a:r>
              <a:rPr lang="zh-CN" altLang="en-US" sz="2400" b="1" dirty="0">
                <a:solidFill>
                  <a:srgbClr val="0000FF"/>
                </a:solidFill>
                <a:latin typeface="Times New Roman" panose="02020603050405020304" pitchFamily="18" charset="0"/>
                <a:ea typeface="宋体" panose="02010600030101010101" pitchFamily="2" charset="-122"/>
                <a:sym typeface="+mn-ea"/>
              </a:rPr>
              <a:t>         </a:t>
            </a:r>
            <a:r>
              <a:rPr lang="zh-CN" altLang="en-US" sz="2400" b="1" dirty="0">
                <a:latin typeface="Times New Roman" panose="02020603050405020304" pitchFamily="18" charset="0"/>
                <a:ea typeface="宋体" panose="02010600030101010101" pitchFamily="2" charset="-122"/>
                <a:sym typeface="+mn-ea"/>
              </a:rPr>
              <a:t>人称交叉叙述的方法，可以扬长补短，</a:t>
            </a:r>
            <a:r>
              <a:rPr lang="zh-CN" altLang="en-US" sz="2400" b="1" dirty="0">
                <a:solidFill>
                  <a:srgbClr val="0000FF"/>
                </a:solidFill>
                <a:latin typeface="Times New Roman" panose="02020603050405020304" pitchFamily="18" charset="0"/>
                <a:ea typeface="宋体" panose="02010600030101010101" pitchFamily="2" charset="-122"/>
                <a:sym typeface="+mn-ea"/>
              </a:rPr>
              <a:t>使叙述的对象得到全方位、立体化的表现。</a:t>
            </a:r>
            <a:endParaRPr lang="zh-CN" altLang="en-US" sz="2400" dirty="0">
              <a:solidFill>
                <a:srgbClr val="0000FF"/>
              </a:solidFill>
              <a:latin typeface="宋体" panose="02010600030101010101" pitchFamily="2" charset="-122"/>
              <a:ea typeface="宋体" panose="02010600030101010101" pitchFamily="2" charset="-122"/>
            </a:endParaRPr>
          </a:p>
          <a:p>
            <a:pPr indent="0"/>
            <a:endParaRPr lang="en-US" sz="2400" b="0">
              <a:solidFill>
                <a:srgbClr val="000000"/>
              </a:solidFill>
              <a:latin typeface="宋体" panose="02010600030101010101" pitchFamily="2" charset="-122"/>
              <a:ea typeface="宋体" panose="02010600030101010101" pitchFamily="2" charset="-122"/>
            </a:endParaRPr>
          </a:p>
          <a:p>
            <a:pPr indent="0"/>
            <a:r>
              <a:rPr lang="en-US" sz="2400" b="0">
                <a:solidFill>
                  <a:srgbClr val="000000"/>
                </a:solidFill>
                <a:latin typeface="宋体" panose="02010600030101010101" pitchFamily="2" charset="-122"/>
                <a:ea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endParaRPr>
          </a:p>
          <a:p>
            <a:pPr indent="0"/>
            <a:r>
              <a:rPr lang="en-US" sz="2400" b="0">
                <a:solidFill>
                  <a:srgbClr val="000000"/>
                </a:solidFill>
                <a:latin typeface="宋体" panose="02010600030101010101" pitchFamily="2" charset="-122"/>
                <a:ea typeface="宋体" panose="02010600030101010101" pitchFamily="2" charset="-122"/>
              </a:rPr>
              <a:t> </a:t>
            </a:r>
            <a:r>
              <a:rPr lang="zh-CN" sz="2400" b="0">
                <a:solidFill>
                  <a:srgbClr val="000000"/>
                </a:solidFill>
                <a:ea typeface="宋体" panose="02010600030101010101" pitchFamily="2" charset="-122"/>
              </a:rPr>
              <a:t>①既能表现当代人对赵一曼女士的尊敬之情，又能表现赵一曼精神的当下意义使主题内蕴更深刻；</a:t>
            </a:r>
            <a:endParaRPr lang="zh-CN" sz="2400" b="0">
              <a:solidFill>
                <a:srgbClr val="000000"/>
              </a:solidFill>
              <a:ea typeface="宋体" panose="02010600030101010101" pitchFamily="2" charset="-122"/>
            </a:endParaRPr>
          </a:p>
          <a:p>
            <a:pPr indent="0"/>
            <a:r>
              <a:rPr lang="zh-CN" sz="2400" b="0">
                <a:solidFill>
                  <a:srgbClr val="000000"/>
                </a:solidFill>
                <a:ea typeface="宋体" panose="02010600030101010101" pitchFamily="2" charset="-122"/>
              </a:rPr>
              <a:t>  ②</a:t>
            </a:r>
            <a:r>
              <a:rPr lang="zh-CN" altLang="en-US" sz="2400" b="1" dirty="0">
                <a:solidFill>
                  <a:srgbClr val="0000FF"/>
                </a:solidFill>
                <a:latin typeface="Times New Roman" panose="02020603050405020304" pitchFamily="18" charset="0"/>
                <a:ea typeface="宋体" panose="02010600030101010101" pitchFamily="2" charset="-122"/>
              </a:rPr>
              <a:t>可以拉开时间距离</a:t>
            </a:r>
            <a:r>
              <a:rPr lang="zh-CN" sz="2400" b="0">
                <a:solidFill>
                  <a:srgbClr val="000000"/>
                </a:solidFill>
                <a:ea typeface="宋体" panose="02010600030101010101" pitchFamily="2" charset="-122"/>
              </a:rPr>
              <a:t>，</a:t>
            </a:r>
            <a:r>
              <a:rPr lang="zh-CN" altLang="en-US" sz="2400" b="1" dirty="0">
                <a:solidFill>
                  <a:srgbClr val="0000FF"/>
                </a:solidFill>
                <a:latin typeface="Times New Roman" panose="02020603050405020304" pitchFamily="18" charset="0"/>
                <a:ea typeface="宋体" panose="02010600030101010101" pitchFamily="2" charset="-122"/>
              </a:rPr>
              <a:t>更加全面地认识英雄，使人物形象更加立体</a:t>
            </a:r>
            <a:r>
              <a:rPr lang="zh-CN" sz="2400" b="0">
                <a:solidFill>
                  <a:srgbClr val="000000"/>
                </a:solidFill>
                <a:ea typeface="宋体" panose="02010600030101010101" pitchFamily="2" charset="-122"/>
              </a:rPr>
              <a:t>；</a:t>
            </a:r>
            <a:endParaRPr lang="zh-CN" sz="2400" b="0">
              <a:solidFill>
                <a:srgbClr val="000000"/>
              </a:solidFill>
              <a:ea typeface="宋体" panose="02010600030101010101" pitchFamily="2" charset="-122"/>
            </a:endParaRPr>
          </a:p>
          <a:p>
            <a:pPr indent="0"/>
            <a:r>
              <a:rPr lang="zh-CN" sz="2400" b="0">
                <a:solidFill>
                  <a:srgbClr val="000000"/>
                </a:solidFill>
                <a:ea typeface="宋体" panose="02010600030101010101" pitchFamily="2" charset="-122"/>
              </a:rPr>
              <a:t>  ③灵活使用文献档案，与小说叙述相互印证，使</a:t>
            </a:r>
            <a:r>
              <a:rPr lang="zh-CN" sz="2400" b="0">
                <a:solidFill>
                  <a:srgbClr val="000000"/>
                </a:solidFill>
                <a:ea typeface="宋体" panose="02010600030101010101" pitchFamily="2" charset="-122"/>
              </a:rPr>
              <a:t>艺术描写更真实。</a:t>
            </a:r>
            <a:endParaRPr lang="zh-CN" altLang="en-US" sz="2400" b="0">
              <a:solidFill>
                <a:srgbClr val="000000"/>
              </a:solidFill>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Text Box473"/>
          <p:cNvSpPr txBox="1"/>
          <p:nvPr/>
        </p:nvSpPr>
        <p:spPr>
          <a:xfrm>
            <a:off x="0" y="0"/>
            <a:ext cx="12192635" cy="5963920"/>
          </a:xfrm>
          <a:prstGeom prst="rect">
            <a:avLst/>
          </a:prstGeom>
          <a:noFill/>
        </p:spPr>
        <p:txBody>
          <a:bodyPr wrap="square" lIns="0" tIns="0" rIns="0" rtlCol="0">
            <a:spAutoFit/>
          </a:bodyPr>
          <a:lstStyle/>
          <a:p>
            <a:pPr marL="283210" marR="1017905" indent="-283210" algn="l" rtl="0">
              <a:lnSpc>
                <a:spcPts val="4050"/>
              </a:lnSpc>
            </a:pPr>
            <a:r>
              <a:rPr lang="en-US" altLang="zh-CN" sz="3205" b="1" spc="0" dirty="0">
                <a:solidFill>
                  <a:srgbClr val="000000"/>
                </a:solidFill>
                <a:latin typeface="黑体" panose="02010609060101010101" pitchFamily="49" charset="-122"/>
                <a:ea typeface="黑体" panose="02010609060101010101" pitchFamily="49" charset="-122"/>
                <a:cs typeface="黑体" panose="02010609060101010101" pitchFamily="49" charset="-122"/>
              </a:rPr>
              <a:t>全</a:t>
            </a:r>
            <a:r>
              <a:rPr lang="en-US" altLang="zh-CN" sz="3205" b="1" spc="11" dirty="0">
                <a:solidFill>
                  <a:srgbClr val="000000"/>
                </a:solidFill>
                <a:latin typeface="黑体" panose="02010609060101010101" pitchFamily="49" charset="-122"/>
                <a:ea typeface="黑体" panose="02010609060101010101" pitchFamily="49" charset="-122"/>
                <a:cs typeface="黑体" panose="02010609060101010101" pitchFamily="49" charset="-122"/>
              </a:rPr>
              <a:t>知</a:t>
            </a:r>
            <a:r>
              <a:rPr lang="en-US" altLang="zh-CN" sz="3205" b="1" spc="0" dirty="0">
                <a:solidFill>
                  <a:srgbClr val="000000"/>
                </a:solidFill>
                <a:latin typeface="黑体" panose="02010609060101010101" pitchFamily="49" charset="-122"/>
                <a:ea typeface="黑体" panose="02010609060101010101" pitchFamily="49" charset="-122"/>
                <a:cs typeface="黑体" panose="02010609060101010101" pitchFamily="49" charset="-122"/>
              </a:rPr>
              <a:t>视角，</a:t>
            </a:r>
            <a:r>
              <a:rPr lang="en-US" altLang="zh-CN" sz="3205" b="1" spc="12" dirty="0">
                <a:solidFill>
                  <a:srgbClr val="000000"/>
                </a:solidFill>
                <a:latin typeface="黑体" panose="02010609060101010101" pitchFamily="49" charset="-122"/>
                <a:ea typeface="黑体" panose="02010609060101010101" pitchFamily="49" charset="-122"/>
                <a:cs typeface="黑体" panose="02010609060101010101" pitchFamily="49" charset="-122"/>
              </a:rPr>
              <a:t>叙</a:t>
            </a:r>
            <a:r>
              <a:rPr lang="en-US" altLang="zh-CN" sz="3205" b="1" spc="0" dirty="0">
                <a:solidFill>
                  <a:srgbClr val="000000"/>
                </a:solidFill>
                <a:latin typeface="黑体" panose="02010609060101010101" pitchFamily="49" charset="-122"/>
                <a:ea typeface="黑体" panose="02010609060101010101" pitchFamily="49" charset="-122"/>
                <a:cs typeface="黑体" panose="02010609060101010101" pitchFamily="49" charset="-122"/>
              </a:rPr>
              <a:t>述者</a:t>
            </a:r>
            <a:r>
              <a:rPr lang="en-US" altLang="zh-CN" sz="3205" b="1" spc="34" dirty="0">
                <a:solidFill>
                  <a:srgbClr val="000000"/>
                </a:solidFill>
                <a:latin typeface="黑体" panose="02010609060101010101" pitchFamily="49" charset="-122"/>
                <a:ea typeface="黑体" panose="02010609060101010101" pitchFamily="49" charset="-122"/>
                <a:cs typeface="黑体" panose="02010609060101010101" pitchFamily="49" charset="-122"/>
              </a:rPr>
              <a:t>&gt;</a:t>
            </a:r>
            <a:r>
              <a:rPr lang="en-US" altLang="zh-CN" sz="3205" b="1" spc="-24" dirty="0">
                <a:solidFill>
                  <a:srgbClr val="000000"/>
                </a:solidFill>
                <a:latin typeface="黑体" panose="02010609060101010101" pitchFamily="49" charset="-122"/>
                <a:ea typeface="黑体" panose="02010609060101010101" pitchFamily="49" charset="-122"/>
                <a:cs typeface="黑体" panose="02010609060101010101" pitchFamily="49" charset="-122"/>
              </a:rPr>
              <a:t>人</a:t>
            </a:r>
            <a:r>
              <a:rPr lang="en-US" altLang="zh-CN" sz="3205" b="1" spc="10" dirty="0">
                <a:solidFill>
                  <a:srgbClr val="000000"/>
                </a:solidFill>
                <a:latin typeface="黑体" panose="02010609060101010101" pitchFamily="49" charset="-122"/>
                <a:ea typeface="黑体" panose="02010609060101010101" pitchFamily="49" charset="-122"/>
                <a:cs typeface="黑体" panose="02010609060101010101" pitchFamily="49" charset="-122"/>
              </a:rPr>
              <a:t>物</a:t>
            </a:r>
            <a:r>
              <a:rPr lang="en-US" altLang="zh-CN" sz="3205" b="1" spc="0"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altLang="zh-CN" sz="3205" b="1" dirty="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3205" b="1"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283210" marR="1017905" indent="-283210" algn="l" rtl="0">
              <a:lnSpc>
                <a:spcPts val="4050"/>
              </a:lnSpc>
            </a:pPr>
            <a:r>
              <a:rPr lang="en-US" altLang="zh-CN" sz="3205" b="1" dirty="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en-US" altLang="zh-CN" sz="3205" spc="0" dirty="0">
                <a:solidFill>
                  <a:srgbClr val="000000"/>
                </a:solidFill>
                <a:latin typeface="Arial" panose="020B0604020202020204"/>
                <a:ea typeface="Arial" panose="020B0604020202020204"/>
                <a:cs typeface="Arial" panose="020B0604020202020204"/>
              </a:rPr>
              <a:t>•</a:t>
            </a:r>
            <a:r>
              <a:rPr lang="en-US" altLang="zh-CN" sz="3205" spc="10" dirty="0">
                <a:solidFill>
                  <a:srgbClr val="000000"/>
                </a:solidFill>
                <a:latin typeface="宋体" panose="02010600030101010101" pitchFamily="2" charset="-122"/>
                <a:ea typeface="宋体" panose="02010600030101010101" pitchFamily="2" charset="-122"/>
                <a:cs typeface="宋体" panose="02010600030101010101" pitchFamily="2" charset="-122"/>
              </a:rPr>
              <a:t>选</a:t>
            </a:r>
            <a:r>
              <a:rPr lang="en-US" altLang="zh-CN" sz="3205" spc="-9" dirty="0">
                <a:solidFill>
                  <a:srgbClr val="000000"/>
                </a:solidFill>
                <a:latin typeface="宋体" panose="02010600030101010101" pitchFamily="2" charset="-122"/>
                <a:ea typeface="宋体" panose="02010600030101010101" pitchFamily="2" charset="-122"/>
                <a:cs typeface="宋体" panose="02010600030101010101" pitchFamily="2" charset="-122"/>
              </a:rPr>
              <a:t>材</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不受</a:t>
            </a:r>
            <a:r>
              <a:rPr lang="en-US" altLang="zh-CN" sz="3205" spc="5" dirty="0">
                <a:solidFill>
                  <a:srgbClr val="000000"/>
                </a:solidFill>
                <a:latin typeface="宋体" panose="02010600030101010101" pitchFamily="2" charset="-122"/>
                <a:ea typeface="宋体" panose="02010600030101010101" pitchFamily="2" charset="-122"/>
                <a:cs typeface="宋体" panose="02010600030101010101" pitchFamily="2" charset="-122"/>
              </a:rPr>
              <a:t>时</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空限制</a:t>
            </a:r>
            <a:r>
              <a:rPr lang="en-US" altLang="zh-CN" sz="3205" spc="6"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3205" spc="0" dirty="0">
                <a:solidFill>
                  <a:srgbClr val="000000"/>
                </a:solidFill>
                <a:latin typeface="Arial" panose="020B0604020202020204"/>
                <a:ea typeface="Arial" panose="020B0604020202020204"/>
                <a:cs typeface="Arial" panose="020B0604020202020204"/>
              </a:rPr>
              <a:t>•</a:t>
            </a:r>
            <a:r>
              <a:rPr lang="en-US" altLang="zh-CN" sz="3205" spc="12" dirty="0">
                <a:solidFill>
                  <a:srgbClr val="000000"/>
                </a:solidFill>
                <a:latin typeface="宋体" panose="02010600030101010101" pitchFamily="2" charset="-122"/>
                <a:ea typeface="宋体" panose="02010600030101010101" pitchFamily="2" charset="-122"/>
                <a:cs typeface="宋体" panose="02010600030101010101" pitchFamily="2" charset="-122"/>
              </a:rPr>
              <a:t>依</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时</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间</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顺</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序，结</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构</a:t>
            </a:r>
            <a:r>
              <a:rPr lang="zh-CN" altLang="en-US"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简单</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呆板；</a:t>
            </a:r>
            <a:endPar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83210" marR="1017905" indent="-283210" algn="l" rtl="0">
              <a:lnSpc>
                <a:spcPts val="4050"/>
              </a:lnSpc>
            </a:pP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3205" spc="0" dirty="0">
                <a:solidFill>
                  <a:srgbClr val="000000"/>
                </a:solidFill>
                <a:latin typeface="Arial" panose="020B0604020202020204"/>
                <a:ea typeface="Arial" panose="020B0604020202020204"/>
                <a:cs typeface="Arial" panose="020B0604020202020204"/>
              </a:rPr>
              <a:t>•</a:t>
            </a:r>
            <a:r>
              <a:rPr lang="en-US" altLang="zh-CN" sz="3205" spc="10" dirty="0">
                <a:solidFill>
                  <a:srgbClr val="000000"/>
                </a:solidFill>
                <a:latin typeface="宋体" panose="02010600030101010101" pitchFamily="2" charset="-122"/>
                <a:ea typeface="宋体" panose="02010600030101010101" pitchFamily="2" charset="-122"/>
                <a:cs typeface="宋体" panose="02010600030101010101" pitchFamily="2" charset="-122"/>
              </a:rPr>
              <a:t>读</a:t>
            </a:r>
            <a:r>
              <a:rPr lang="en-US" altLang="zh-CN" sz="3205" spc="-9" dirty="0">
                <a:solidFill>
                  <a:srgbClr val="000000"/>
                </a:solidFill>
                <a:latin typeface="宋体" panose="02010600030101010101" pitchFamily="2" charset="-122"/>
                <a:ea typeface="宋体" panose="02010600030101010101" pitchFamily="2" charset="-122"/>
                <a:cs typeface="宋体" panose="02010600030101010101" pitchFamily="2" charset="-122"/>
              </a:rPr>
              <a:t>者</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接受，</a:t>
            </a:r>
            <a:r>
              <a:rPr lang="en-US" altLang="zh-CN" sz="3205" spc="7" dirty="0">
                <a:solidFill>
                  <a:srgbClr val="000000"/>
                </a:solidFill>
                <a:latin typeface="宋体" panose="02010600030101010101" pitchFamily="2" charset="-122"/>
                <a:ea typeface="宋体" panose="02010600030101010101" pitchFamily="2" charset="-122"/>
                <a:cs typeface="宋体" panose="02010600030101010101" pitchFamily="2" charset="-122"/>
              </a:rPr>
              <a:t>抑</a:t>
            </a:r>
            <a:r>
              <a:rPr lang="en-US" altLang="zh-CN" sz="3205" spc="-6" dirty="0">
                <a:solidFill>
                  <a:srgbClr val="000000"/>
                </a:solidFill>
                <a:latin typeface="宋体" panose="02010600030101010101" pitchFamily="2" charset="-122"/>
                <a:ea typeface="宋体" panose="02010600030101010101" pitchFamily="2" charset="-122"/>
                <a:cs typeface="宋体" panose="02010600030101010101" pitchFamily="2" charset="-122"/>
              </a:rPr>
              <a:t>制</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想象</a:t>
            </a:r>
            <a:r>
              <a:rPr lang="en-US" altLang="zh-CN" sz="3205" spc="5"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205" spc="-29" dirty="0">
                <a:solidFill>
                  <a:srgbClr val="000000"/>
                </a:solidFill>
                <a:latin typeface="宋体" panose="02010600030101010101" pitchFamily="2" charset="-122"/>
                <a:ea typeface="宋体" panose="02010600030101010101" pitchFamily="2" charset="-122"/>
                <a:cs typeface="宋体" panose="02010600030101010101" pitchFamily="2" charset="-122"/>
              </a:rPr>
              <a:t>真</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实可</a:t>
            </a:r>
            <a:r>
              <a:rPr lang="en-US" altLang="zh-CN" sz="3205" spc="-21" dirty="0">
                <a:solidFill>
                  <a:srgbClr val="000000"/>
                </a:solidFill>
                <a:latin typeface="宋体" panose="02010600030101010101" pitchFamily="2" charset="-122"/>
                <a:ea typeface="宋体" panose="02010600030101010101" pitchFamily="2" charset="-122"/>
                <a:cs typeface="宋体" panose="02010600030101010101" pitchFamily="2" charset="-122"/>
              </a:rPr>
              <a:t>信</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度削</a:t>
            </a:r>
            <a:r>
              <a:rPr lang="en-US" altLang="zh-CN" sz="3205" spc="-21" dirty="0">
                <a:solidFill>
                  <a:srgbClr val="000000"/>
                </a:solidFill>
                <a:latin typeface="宋体" panose="02010600030101010101" pitchFamily="2" charset="-122"/>
                <a:ea typeface="宋体" panose="02010600030101010101" pitchFamily="2" charset="-122"/>
                <a:cs typeface="宋体" panose="02010600030101010101" pitchFamily="2" charset="-122"/>
              </a:rPr>
              <a:t>弱</a:t>
            </a:r>
            <a:r>
              <a:rPr lang="en-US" altLang="zh-CN" sz="3205" spc="7"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3205" spc="7" dirty="0">
                <a:solidFill>
                  <a:srgbClr val="000000"/>
                </a:solidFill>
                <a:latin typeface="宋体" panose="02010600030101010101" pitchFamily="2" charset="-122"/>
                <a:ea typeface="宋体" panose="02010600030101010101" pitchFamily="2" charset="-122"/>
                <a:cs typeface="宋体" panose="02010600030101010101" pitchFamily="2" charset="-122"/>
              </a:rPr>
              <a:t>《阿</a:t>
            </a:r>
            <a:r>
              <a:rPr lang="en-US" altLang="zh-CN" sz="3205" spc="7" dirty="0">
                <a:solidFill>
                  <a:srgbClr val="000000"/>
                </a:solidFill>
                <a:latin typeface="宋体" panose="02010600030101010101" pitchFamily="2" charset="-122"/>
                <a:ea typeface="宋体" panose="02010600030101010101" pitchFamily="2" charset="-122"/>
                <a:cs typeface="宋体" panose="02010600030101010101" pitchFamily="2" charset="-122"/>
              </a:rPr>
              <a:t>Q</a:t>
            </a:r>
            <a:r>
              <a:rPr lang="zh-CN" altLang="en-US" sz="3205" spc="7" dirty="0">
                <a:solidFill>
                  <a:srgbClr val="000000"/>
                </a:solidFill>
                <a:latin typeface="宋体" panose="02010600030101010101" pitchFamily="2" charset="-122"/>
                <a:ea typeface="宋体" panose="02010600030101010101" pitchFamily="2" charset="-122"/>
                <a:cs typeface="宋体" panose="02010600030101010101" pitchFamily="2" charset="-122"/>
              </a:rPr>
              <a:t>正传》《红楼梦》</a:t>
            </a:r>
            <a:endParaRPr lang="zh-CN" altLang="en-US" sz="3205" spc="7"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83210" marR="1017905" indent="-283210" algn="l" rtl="0">
              <a:lnSpc>
                <a:spcPts val="4050"/>
              </a:lnSpc>
            </a:pPr>
            <a:r>
              <a:rPr lang="zh-CN" altLang="en-US" sz="2800" spc="7" dirty="0">
                <a:solidFill>
                  <a:srgbClr val="FF0000"/>
                </a:solidFill>
                <a:latin typeface="宋体" panose="02010600030101010101" pitchFamily="2" charset="-122"/>
                <a:ea typeface="宋体" panose="02010600030101010101" pitchFamily="2" charset="-122"/>
                <a:cs typeface="宋体" panose="02010600030101010101" pitchFamily="2" charset="-122"/>
              </a:rPr>
              <a:t>   叙述人全知全觉如上帝，知道所有人物一切隐秘。</a:t>
            </a:r>
            <a:endParaRPr lang="en-US"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297815" indent="-297815" algn="l" rtl="0">
              <a:lnSpc>
                <a:spcPts val="4190"/>
              </a:lnSpc>
            </a:pPr>
            <a:endParaRPr lang="zh-CN" altLang="en-US" sz="3205" b="1" spc="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297815" indent="-297815" algn="l" rtl="0">
              <a:lnSpc>
                <a:spcPts val="4190"/>
              </a:lnSpc>
            </a:pPr>
            <a:r>
              <a:rPr lang="zh-CN" altLang="en-US" sz="3205" b="1" spc="0" dirty="0">
                <a:solidFill>
                  <a:srgbClr val="000000"/>
                </a:solidFill>
                <a:latin typeface="黑体" panose="02010609060101010101" pitchFamily="49" charset="-122"/>
                <a:ea typeface="黑体" panose="02010609060101010101" pitchFamily="49" charset="-122"/>
                <a:cs typeface="黑体" panose="02010609060101010101" pitchFamily="49" charset="-122"/>
              </a:rPr>
              <a:t>有限视角</a:t>
            </a:r>
            <a:endParaRPr lang="zh-CN" altLang="en-US" sz="3205" b="1" spc="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297815" indent="-297815" algn="l" rtl="0">
              <a:lnSpc>
                <a:spcPts val="4190"/>
              </a:lnSpc>
            </a:pPr>
            <a:r>
              <a:rPr lang="zh-CN" altLang="en-US" sz="3205" spc="24" dirty="0">
                <a:solidFill>
                  <a:srgbClr val="000000"/>
                </a:solidFill>
                <a:latin typeface="黑体" panose="02010609060101010101" pitchFamily="49" charset="-122"/>
                <a:ea typeface="黑体" panose="02010609060101010101" pitchFamily="49" charset="-122"/>
                <a:cs typeface="黑体" panose="02010609060101010101" pitchFamily="49" charset="-122"/>
              </a:rPr>
              <a:t>内视角，</a:t>
            </a:r>
            <a:r>
              <a:rPr lang="en-US" altLang="zh-CN" sz="3205" spc="24" dirty="0">
                <a:solidFill>
                  <a:srgbClr val="000000"/>
                </a:solidFill>
                <a:latin typeface="黑体" panose="02010609060101010101" pitchFamily="49" charset="-122"/>
                <a:ea typeface="黑体" panose="02010609060101010101" pitchFamily="49" charset="-122"/>
                <a:cs typeface="黑体" panose="02010609060101010101" pitchFamily="49" charset="-122"/>
              </a:rPr>
              <a:t>叙</a:t>
            </a:r>
            <a:r>
              <a:rPr lang="en-US" altLang="zh-CN" sz="3205" spc="-46" dirty="0">
                <a:solidFill>
                  <a:srgbClr val="000000"/>
                </a:solidFill>
                <a:latin typeface="黑体" panose="02010609060101010101" pitchFamily="49" charset="-122"/>
                <a:ea typeface="黑体" panose="02010609060101010101" pitchFamily="49" charset="-122"/>
                <a:cs typeface="黑体" panose="02010609060101010101" pitchFamily="49" charset="-122"/>
              </a:rPr>
              <a:t>述</a:t>
            </a:r>
            <a:r>
              <a:rPr lang="en-US" altLang="zh-CN" sz="3205" spc="0" dirty="0">
                <a:solidFill>
                  <a:srgbClr val="000000"/>
                </a:solidFill>
                <a:latin typeface="黑体" panose="02010609060101010101" pitchFamily="49" charset="-122"/>
                <a:ea typeface="黑体" panose="02010609060101010101" pitchFamily="49" charset="-122"/>
                <a:cs typeface="黑体" panose="02010609060101010101" pitchFamily="49" charset="-122"/>
              </a:rPr>
              <a:t>者</a:t>
            </a:r>
            <a:r>
              <a:rPr lang="en-US" altLang="zh-CN" sz="3205" spc="-5" dirty="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en-US" altLang="zh-CN" sz="3205" spc="0" dirty="0">
                <a:solidFill>
                  <a:srgbClr val="000000"/>
                </a:solidFill>
                <a:latin typeface="黑体" panose="02010609060101010101" pitchFamily="49" charset="-122"/>
                <a:ea typeface="黑体" panose="02010609060101010101" pitchFamily="49" charset="-122"/>
                <a:cs typeface="黑体" panose="02010609060101010101" pitchFamily="49" charset="-122"/>
              </a:rPr>
              <a:t>人</a:t>
            </a:r>
            <a:r>
              <a:rPr lang="en-US" altLang="zh-CN" sz="3205" spc="8" dirty="0">
                <a:solidFill>
                  <a:srgbClr val="000000"/>
                </a:solidFill>
                <a:latin typeface="黑体" panose="02010609060101010101" pitchFamily="49" charset="-122"/>
                <a:ea typeface="黑体" panose="02010609060101010101" pitchFamily="49" charset="-122"/>
                <a:cs typeface="黑体" panose="02010609060101010101" pitchFamily="49" charset="-122"/>
              </a:rPr>
              <a:t>物</a:t>
            </a:r>
            <a:r>
              <a:rPr lang="zh-CN" altLang="en-US" sz="3205" spc="8" dirty="0">
                <a:solidFill>
                  <a:srgbClr val="000000"/>
                </a:solidFill>
                <a:latin typeface="黑体" panose="02010609060101010101" pitchFamily="49" charset="-122"/>
                <a:ea typeface="黑体" panose="02010609060101010101" pitchFamily="49" charset="-122"/>
                <a:cs typeface="黑体" panose="02010609060101010101" pitchFamily="49" charset="-122"/>
              </a:rPr>
              <a:t>；外视角，</a:t>
            </a:r>
            <a:r>
              <a:rPr lang="en-US" altLang="zh-CN" sz="3200" b="1" spc="11"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叙</a:t>
            </a:r>
            <a:r>
              <a:rPr lang="en-US" altLang="zh-CN" sz="3200" b="1"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述者</a:t>
            </a:r>
            <a:r>
              <a:rPr lang="en-US" altLang="zh-CN" sz="3200" b="1" spc="23"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&lt;</a:t>
            </a:r>
            <a:r>
              <a:rPr lang="en-US" altLang="zh-CN" sz="3200" b="1" spc="-16"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人</a:t>
            </a:r>
            <a:r>
              <a:rPr lang="en-US" altLang="zh-CN" sz="3200" b="1" spc="10"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物</a:t>
            </a:r>
            <a:r>
              <a:rPr lang="en-US" altLang="zh-CN" sz="3200" b="1" spc="-9"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a:t>
            </a:r>
            <a:endParaRPr lang="en-US" altLang="zh-CN" sz="3200" b="1" spc="-9"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pPr marL="297815" indent="-297815" algn="l" rtl="0">
              <a:lnSpc>
                <a:spcPts val="4190"/>
              </a:lnSpc>
            </a:pPr>
            <a:r>
              <a:rPr lang="en-US" altLang="zh-CN" sz="3205" spc="0" dirty="0">
                <a:solidFill>
                  <a:srgbClr val="000000"/>
                </a:solidFill>
                <a:latin typeface="Arial" panose="020B0604020202020204"/>
                <a:ea typeface="Arial" panose="020B0604020202020204"/>
                <a:cs typeface="Arial" panose="020B0604020202020204"/>
              </a:rPr>
              <a:t>•</a:t>
            </a:r>
            <a:r>
              <a:rPr lang="en-US" altLang="zh-CN" sz="3205" spc="12" dirty="0">
                <a:solidFill>
                  <a:srgbClr val="000000"/>
                </a:solidFill>
                <a:latin typeface="宋体" panose="02010600030101010101" pitchFamily="2" charset="-122"/>
                <a:ea typeface="宋体" panose="02010600030101010101" pitchFamily="2" charset="-122"/>
                <a:cs typeface="宋体" panose="02010600030101010101" pitchFamily="2" charset="-122"/>
              </a:rPr>
              <a:t>揭</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示</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主</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人</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公内心</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深</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处的</a:t>
            </a:r>
            <a:r>
              <a:rPr lang="en-US" altLang="zh-CN" sz="3205" spc="-22" dirty="0">
                <a:solidFill>
                  <a:srgbClr val="000000"/>
                </a:solidFill>
                <a:latin typeface="宋体" panose="02010600030101010101" pitchFamily="2" charset="-122"/>
                <a:ea typeface="宋体" panose="02010600030101010101" pitchFamily="2" charset="-122"/>
                <a:cs typeface="宋体" panose="02010600030101010101" pitchFamily="2" charset="-122"/>
              </a:rPr>
              <a:t>感</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受</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205" spc="-29" dirty="0">
                <a:solidFill>
                  <a:srgbClr val="000000"/>
                </a:solidFill>
                <a:latin typeface="宋体" panose="02010600030101010101" pitchFamily="2" charset="-122"/>
                <a:ea typeface="宋体" panose="02010600030101010101" pitchFamily="2" charset="-122"/>
                <a:cs typeface="宋体" panose="02010600030101010101" pitchFamily="2" charset="-122"/>
              </a:rPr>
              <a:t>宏</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大</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叙</a:t>
            </a:r>
            <a:r>
              <a:rPr lang="en-US" altLang="zh-CN" sz="3205" spc="-30" dirty="0">
                <a:solidFill>
                  <a:srgbClr val="000000"/>
                </a:solidFill>
                <a:latin typeface="宋体" panose="02010600030101010101" pitchFamily="2" charset="-122"/>
                <a:ea typeface="宋体" panose="02010600030101010101" pitchFamily="2" charset="-122"/>
                <a:cs typeface="宋体" panose="02010600030101010101" pitchFamily="2" charset="-122"/>
              </a:rPr>
              <a:t>事</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难</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205" spc="-30" dirty="0">
                <a:solidFill>
                  <a:srgbClr val="000000"/>
                </a:solidFill>
                <a:latin typeface="宋体" panose="02010600030101010101" pitchFamily="2" charset="-122"/>
                <a:ea typeface="宋体" panose="02010600030101010101" pitchFamily="2" charset="-122"/>
                <a:cs typeface="宋体" panose="02010600030101010101" pitchFamily="2" charset="-122"/>
              </a:rPr>
              <a:t>其</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他</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人</a:t>
            </a:r>
            <a:r>
              <a:rPr lang="en-US" altLang="zh-CN" sz="3205" spc="-29" dirty="0">
                <a:solidFill>
                  <a:srgbClr val="000000"/>
                </a:solidFill>
                <a:latin typeface="宋体" panose="02010600030101010101" pitchFamily="2" charset="-122"/>
                <a:ea typeface="宋体" panose="02010600030101010101" pitchFamily="2" charset="-122"/>
                <a:cs typeface="宋体" panose="02010600030101010101" pitchFamily="2" charset="-122"/>
              </a:rPr>
              <a:t>物</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褪</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色</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205" dirty="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3205"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97815" indent="-297815" algn="l" rtl="0">
              <a:lnSpc>
                <a:spcPts val="4190"/>
              </a:lnSpc>
            </a:pPr>
            <a:r>
              <a:rPr lang="en-US" altLang="zh-CN" sz="3205" spc="0" dirty="0">
                <a:solidFill>
                  <a:srgbClr val="000000"/>
                </a:solidFill>
                <a:latin typeface="Arial" panose="020B0604020202020204"/>
                <a:ea typeface="Arial" panose="020B0604020202020204"/>
                <a:cs typeface="Arial" panose="020B0604020202020204"/>
              </a:rPr>
              <a:t>•</a:t>
            </a:r>
            <a:r>
              <a:rPr lang="en-US" altLang="zh-CN" sz="3205" spc="14" dirty="0">
                <a:solidFill>
                  <a:srgbClr val="000000"/>
                </a:solidFill>
                <a:latin typeface="宋体" panose="02010600030101010101" pitchFamily="2" charset="-122"/>
                <a:ea typeface="宋体" panose="02010600030101010101" pitchFamily="2" charset="-122"/>
                <a:cs typeface="宋体" panose="02010600030101010101" pitchFamily="2" charset="-122"/>
              </a:rPr>
              <a:t>加</a:t>
            </a:r>
            <a:r>
              <a:rPr lang="en-US" altLang="zh-CN" sz="3205" spc="-7" dirty="0">
                <a:solidFill>
                  <a:srgbClr val="000000"/>
                </a:solidFill>
                <a:latin typeface="宋体" panose="02010600030101010101" pitchFamily="2" charset="-122"/>
                <a:ea typeface="宋体" panose="02010600030101010101" pitchFamily="2" charset="-122"/>
                <a:cs typeface="宋体" panose="02010600030101010101" pitchFamily="2" charset="-122"/>
              </a:rPr>
              <a:t>强</a:t>
            </a:r>
            <a:r>
              <a:rPr lang="en-US" altLang="zh-CN" sz="3205" spc="-32" dirty="0">
                <a:solidFill>
                  <a:srgbClr val="000000"/>
                </a:solidFill>
                <a:latin typeface="宋体" panose="02010600030101010101" pitchFamily="2" charset="-122"/>
                <a:ea typeface="宋体" panose="02010600030101010101" pitchFamily="2" charset="-122"/>
                <a:cs typeface="宋体" panose="02010600030101010101" pitchFamily="2" charset="-122"/>
              </a:rPr>
              <a:t>表</a:t>
            </a:r>
            <a:r>
              <a:rPr lang="en-US" altLang="zh-CN" sz="3205" spc="6" dirty="0">
                <a:solidFill>
                  <a:srgbClr val="000000"/>
                </a:solidFill>
                <a:latin typeface="宋体" panose="02010600030101010101" pitchFamily="2" charset="-122"/>
                <a:ea typeface="宋体" panose="02010600030101010101" pitchFamily="2" charset="-122"/>
                <a:cs typeface="宋体" panose="02010600030101010101" pitchFamily="2" charset="-122"/>
              </a:rPr>
              <a:t>现</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人</a:t>
            </a:r>
            <a:r>
              <a:rPr lang="en-US" altLang="zh-CN" sz="3205" spc="-32" dirty="0">
                <a:solidFill>
                  <a:srgbClr val="000000"/>
                </a:solidFill>
                <a:latin typeface="宋体" panose="02010600030101010101" pitchFamily="2" charset="-122"/>
                <a:ea typeface="宋体" panose="02010600030101010101" pitchFamily="2" charset="-122"/>
                <a:cs typeface="宋体" panose="02010600030101010101" pitchFamily="2" charset="-122"/>
              </a:rPr>
              <a:t>物</a:t>
            </a:r>
            <a:r>
              <a:rPr lang="en-US" altLang="zh-CN" sz="3205" spc="7"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主</a:t>
            </a:r>
            <a:r>
              <a:rPr lang="en-US" altLang="zh-CN" sz="3205" spc="-33" dirty="0">
                <a:solidFill>
                  <a:srgbClr val="000000"/>
                </a:solidFill>
                <a:latin typeface="宋体" panose="02010600030101010101" pitchFamily="2" charset="-122"/>
                <a:ea typeface="宋体" panose="02010600030101010101" pitchFamily="2" charset="-122"/>
                <a:cs typeface="宋体" panose="02010600030101010101" pitchFamily="2" charset="-122"/>
              </a:rPr>
              <a:t>题</a:t>
            </a:r>
            <a:r>
              <a:rPr lang="en-US" altLang="zh-CN" sz="3205" spc="7" dirty="0">
                <a:solidFill>
                  <a:srgbClr val="000000"/>
                </a:solidFill>
                <a:latin typeface="宋体" panose="02010600030101010101" pitchFamily="2" charset="-122"/>
                <a:ea typeface="宋体" panose="02010600030101010101" pitchFamily="2" charset="-122"/>
                <a:cs typeface="宋体" panose="02010600030101010101" pitchFamily="2" charset="-122"/>
              </a:rPr>
              <a:t>的</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力</a:t>
            </a:r>
            <a:r>
              <a:rPr lang="en-US" altLang="zh-CN" sz="3205" spc="-33" dirty="0">
                <a:solidFill>
                  <a:srgbClr val="000000"/>
                </a:solidFill>
                <a:latin typeface="宋体" panose="02010600030101010101" pitchFamily="2" charset="-122"/>
                <a:ea typeface="宋体" panose="02010600030101010101" pitchFamily="2" charset="-122"/>
                <a:cs typeface="宋体" panose="02010600030101010101" pitchFamily="2" charset="-122"/>
              </a:rPr>
              <a:t>度</a:t>
            </a:r>
            <a:r>
              <a:rPr lang="en-US" altLang="zh-CN" sz="3205" spc="6"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推</a:t>
            </a:r>
            <a:r>
              <a:rPr lang="en-US" altLang="zh-CN" sz="3205" spc="-31" dirty="0">
                <a:solidFill>
                  <a:srgbClr val="000000"/>
                </a:solidFill>
                <a:latin typeface="宋体" panose="02010600030101010101" pitchFamily="2" charset="-122"/>
                <a:ea typeface="宋体" panose="02010600030101010101" pitchFamily="2" charset="-122"/>
                <a:cs typeface="宋体" panose="02010600030101010101" pitchFamily="2" charset="-122"/>
              </a:rPr>
              <a:t>动</a:t>
            </a:r>
            <a:r>
              <a:rPr lang="en-US" altLang="zh-CN" sz="3205" spc="6" dirty="0">
                <a:solidFill>
                  <a:srgbClr val="000000"/>
                </a:solidFill>
                <a:latin typeface="宋体" panose="02010600030101010101" pitchFamily="2" charset="-122"/>
                <a:ea typeface="宋体" panose="02010600030101010101" pitchFamily="2" charset="-122"/>
                <a:cs typeface="宋体" panose="02010600030101010101" pitchFamily="2" charset="-122"/>
              </a:rPr>
              <a:t>情</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节</a:t>
            </a:r>
            <a:r>
              <a:rPr lang="en-US" altLang="zh-CN" sz="3205" spc="-32" dirty="0">
                <a:solidFill>
                  <a:srgbClr val="000000"/>
                </a:solidFill>
                <a:latin typeface="宋体" panose="02010600030101010101" pitchFamily="2" charset="-122"/>
                <a:ea typeface="宋体" panose="02010600030101010101" pitchFamily="2" charset="-122"/>
                <a:cs typeface="宋体" panose="02010600030101010101" pitchFamily="2" charset="-122"/>
              </a:rPr>
              <a:t>的</a:t>
            </a:r>
            <a:r>
              <a:rPr lang="en-US" altLang="zh-CN" sz="3205" spc="7" dirty="0">
                <a:solidFill>
                  <a:srgbClr val="000000"/>
                </a:solidFill>
                <a:latin typeface="宋体" panose="02010600030101010101" pitchFamily="2" charset="-122"/>
                <a:ea typeface="宋体" panose="02010600030101010101" pitchFamily="2" charset="-122"/>
                <a:cs typeface="宋体" panose="02010600030101010101" pitchFamily="2" charset="-122"/>
              </a:rPr>
              <a:t>发</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展</a:t>
            </a:r>
            <a:r>
              <a:rPr lang="en-US" altLang="zh-CN" sz="3205" spc="-33"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205" spc="6" dirty="0">
                <a:solidFill>
                  <a:srgbClr val="000000"/>
                </a:solidFill>
                <a:latin typeface="宋体" panose="02010600030101010101" pitchFamily="2" charset="-122"/>
                <a:ea typeface="宋体" panose="02010600030101010101" pitchFamily="2" charset="-122"/>
                <a:cs typeface="宋体" panose="02010600030101010101" pitchFamily="2" charset="-122"/>
              </a:rPr>
              <a:t>便</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于</a:t>
            </a:r>
            <a:r>
              <a:rPr lang="en-US" altLang="zh-CN" sz="3205" spc="-31" dirty="0">
                <a:solidFill>
                  <a:srgbClr val="000000"/>
                </a:solidFill>
                <a:latin typeface="宋体" panose="02010600030101010101" pitchFamily="2" charset="-122"/>
                <a:ea typeface="宋体" panose="02010600030101010101" pitchFamily="2" charset="-122"/>
                <a:cs typeface="宋体" panose="02010600030101010101" pitchFamily="2" charset="-122"/>
              </a:rPr>
              <a:t>抒</a:t>
            </a:r>
            <a:r>
              <a:rPr lang="en-US" altLang="zh-CN" sz="3205" spc="6" dirty="0">
                <a:solidFill>
                  <a:srgbClr val="000000"/>
                </a:solidFill>
                <a:latin typeface="宋体" panose="02010600030101010101" pitchFamily="2" charset="-122"/>
                <a:ea typeface="宋体" panose="02010600030101010101" pitchFamily="2" charset="-122"/>
                <a:cs typeface="宋体" panose="02010600030101010101" pitchFamily="2" charset="-122"/>
              </a:rPr>
              <a:t>情</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205" dirty="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3205"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97815" indent="-297815" algn="l" rtl="0">
              <a:lnSpc>
                <a:spcPts val="4190"/>
              </a:lnSpc>
            </a:pPr>
            <a:r>
              <a:rPr lang="en-US" altLang="zh-CN" sz="3205" spc="0" dirty="0">
                <a:solidFill>
                  <a:srgbClr val="000000"/>
                </a:solidFill>
                <a:latin typeface="Arial" panose="020B0604020202020204"/>
                <a:ea typeface="Arial" panose="020B0604020202020204"/>
                <a:cs typeface="Arial" panose="020B0604020202020204"/>
              </a:rPr>
              <a:t>•</a:t>
            </a:r>
            <a:r>
              <a:rPr lang="en-US" altLang="zh-CN" sz="3205" spc="12" dirty="0">
                <a:solidFill>
                  <a:srgbClr val="000000"/>
                </a:solidFill>
                <a:latin typeface="宋体" panose="02010600030101010101" pitchFamily="2" charset="-122"/>
                <a:ea typeface="宋体" panose="02010600030101010101" pitchFamily="2" charset="-122"/>
                <a:cs typeface="宋体" panose="02010600030101010101" pitchFamily="2" charset="-122"/>
              </a:rPr>
              <a:t>真</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实</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可</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信。                      </a:t>
            </a:r>
            <a:r>
              <a:rPr lang="zh-CN" altLang="en-US"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《祝福》《陈奂生上城》</a:t>
            </a:r>
            <a:r>
              <a:rPr lang="en-US" altLang="zh-CN" sz="3205" b="1" spc="-10" dirty="0">
                <a:solidFill>
                  <a:srgbClr val="000000"/>
                </a:solidFill>
                <a:latin typeface="黑体" panose="02010609060101010101" pitchFamily="49" charset="-122"/>
                <a:ea typeface="黑体" panose="02010609060101010101" pitchFamily="49" charset="-122"/>
                <a:cs typeface="黑体" panose="02010609060101010101" pitchFamily="49" charset="-122"/>
              </a:rPr>
              <a:t> </a:t>
            </a:r>
            <a:endParaRPr lang="en-US" altLang="zh-CN" sz="3205" b="1" spc="-1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L="297815" marR="201930" indent="-297815" algn="l" rtl="0">
              <a:lnSpc>
                <a:spcPts val="4810"/>
              </a:lnSpc>
            </a:pPr>
            <a:r>
              <a:rPr lang="en-US" altLang="zh-CN" sz="3205" spc="0" dirty="0">
                <a:solidFill>
                  <a:srgbClr val="000000"/>
                </a:solidFill>
                <a:latin typeface="Arial" panose="020B0604020202020204"/>
                <a:ea typeface="Arial" panose="020B0604020202020204"/>
                <a:cs typeface="Arial" panose="020B0604020202020204"/>
              </a:rPr>
              <a:t>•</a:t>
            </a:r>
            <a:r>
              <a:rPr lang="en-US" altLang="zh-CN" sz="3205" spc="12" dirty="0">
                <a:solidFill>
                  <a:srgbClr val="000000"/>
                </a:solidFill>
                <a:latin typeface="宋体" panose="02010600030101010101" pitchFamily="2" charset="-122"/>
                <a:ea typeface="宋体" panose="02010600030101010101" pitchFamily="2" charset="-122"/>
                <a:cs typeface="宋体" panose="02010600030101010101" pitchFamily="2" charset="-122"/>
              </a:rPr>
              <a:t>悬</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念</a:t>
            </a:r>
            <a:r>
              <a:rPr lang="zh-CN" altLang="en-US"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留</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下想象</a:t>
            </a:r>
            <a:r>
              <a:rPr lang="en-US" altLang="zh-CN" sz="3205" spc="8" dirty="0">
                <a:solidFill>
                  <a:srgbClr val="000000"/>
                </a:solidFill>
                <a:latin typeface="宋体" panose="02010600030101010101" pitchFamily="2" charset="-122"/>
                <a:ea typeface="宋体" panose="02010600030101010101" pitchFamily="2" charset="-122"/>
                <a:cs typeface="宋体" panose="02010600030101010101" pitchFamily="2" charset="-122"/>
              </a:rPr>
              <a:t>的</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空间；</a:t>
            </a:r>
            <a:r>
              <a:rPr lang="en-US" altLang="zh-CN" sz="3205" spc="0" dirty="0">
                <a:solidFill>
                  <a:srgbClr val="000000"/>
                </a:solidFill>
                <a:latin typeface="Arial" panose="020B0604020202020204"/>
                <a:ea typeface="Arial" panose="020B0604020202020204"/>
                <a:cs typeface="Arial" panose="020B0604020202020204"/>
              </a:rPr>
              <a:t>•</a:t>
            </a:r>
            <a:r>
              <a:rPr lang="zh-CN" altLang="en-US" sz="3205" dirty="0">
                <a:solidFill>
                  <a:srgbClr val="000000"/>
                </a:solidFill>
                <a:latin typeface="Arial" panose="020B0604020202020204"/>
                <a:ea typeface="Arial" panose="020B0604020202020204"/>
                <a:cs typeface="Arial" panose="020B0604020202020204"/>
              </a:rPr>
              <a:t>作者介入困难</a:t>
            </a:r>
            <a:r>
              <a:rPr lang="en-US" altLang="zh-CN"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3205" spc="0" dirty="0">
                <a:solidFill>
                  <a:srgbClr val="000000"/>
                </a:solidFill>
                <a:latin typeface="宋体" panose="02010600030101010101" pitchFamily="2" charset="-122"/>
                <a:ea typeface="宋体" panose="02010600030101010101" pitchFamily="2" charset="-122"/>
                <a:cs typeface="宋体" panose="02010600030101010101" pitchFamily="2" charset="-122"/>
              </a:rPr>
              <a:t>（海明威《杀手》）</a:t>
            </a:r>
            <a:endParaRPr lang="zh-CN" altLang="en-US" sz="3205" spc="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内容占位符 3"/>
          <p:cNvSpPr/>
          <p:nvPr>
            <p:ph idx="1"/>
          </p:nvPr>
        </p:nvSpPr>
        <p:spPr>
          <a:xfrm>
            <a:off x="1557020" y="1790700"/>
            <a:ext cx="10313035" cy="4638675"/>
          </a:xfrm>
        </p:spPr>
        <p:txBody>
          <a:bodyPr>
            <a:noAutofit/>
          </a:bodyPr>
          <a:p>
            <a:pPr marL="0" indent="0">
              <a:buNone/>
            </a:pPr>
            <a:r>
              <a:rPr lang="zh-CN" altLang="en-US" sz="3200">
                <a:sym typeface="+mn-ea"/>
              </a:rPr>
              <a:t>一、</a:t>
            </a:r>
            <a:r>
              <a:rPr lang="zh-CN" altLang="en-US" sz="3200" b="1">
                <a:sym typeface="+mn-ea"/>
              </a:rPr>
              <a:t>回顾真题</a:t>
            </a:r>
            <a:r>
              <a:rPr lang="zh-CN" altLang="en-US" sz="3200">
                <a:sym typeface="+mn-ea"/>
              </a:rPr>
              <a:t>，启发备考</a:t>
            </a:r>
            <a:endParaRPr lang="zh-CN" altLang="en-US" sz="3200">
              <a:sym typeface="+mn-ea"/>
            </a:endParaRPr>
          </a:p>
          <a:p>
            <a:pPr marL="0" indent="0">
              <a:buNone/>
            </a:pPr>
            <a:r>
              <a:rPr lang="zh-CN" altLang="en-US" sz="3200">
                <a:sym typeface="+mn-ea"/>
              </a:rPr>
              <a:t>               </a:t>
            </a:r>
            <a:r>
              <a:rPr lang="en-US" altLang="zh-CN" sz="3200">
                <a:sym typeface="+mn-ea"/>
              </a:rPr>
              <a:t>1</a:t>
            </a:r>
            <a:r>
              <a:rPr lang="zh-CN" altLang="en-US" sz="3200">
                <a:sym typeface="+mn-ea"/>
              </a:rPr>
              <a:t>、  归纳题型   熟练解题</a:t>
            </a:r>
            <a:endParaRPr lang="zh-CN" altLang="en-US" sz="3200">
              <a:sym typeface="+mn-ea"/>
            </a:endParaRPr>
          </a:p>
          <a:p>
            <a:pPr marL="0" indent="0">
              <a:buNone/>
            </a:pPr>
            <a:r>
              <a:rPr lang="zh-CN" altLang="en-US" sz="3200">
                <a:sym typeface="+mn-ea"/>
              </a:rPr>
              <a:t>               </a:t>
            </a:r>
            <a:r>
              <a:rPr lang="en-US" altLang="zh-CN" sz="3200">
                <a:sym typeface="+mn-ea"/>
              </a:rPr>
              <a:t>2</a:t>
            </a:r>
            <a:r>
              <a:rPr lang="zh-CN" altLang="en-US" sz="3200">
                <a:sym typeface="+mn-ea"/>
              </a:rPr>
              <a:t>、   熟悉选文  启发备考</a:t>
            </a:r>
            <a:endParaRPr lang="zh-CN" altLang="en-US" sz="3200">
              <a:sym typeface="+mn-ea"/>
            </a:endParaRPr>
          </a:p>
          <a:p>
            <a:pPr marL="0" indent="0">
              <a:buNone/>
            </a:pPr>
            <a:endParaRPr lang="zh-CN" altLang="en-US" sz="3200">
              <a:sym typeface="+mn-ea"/>
            </a:endParaRPr>
          </a:p>
          <a:p>
            <a:pPr marL="0" indent="0">
              <a:buNone/>
            </a:pPr>
            <a:r>
              <a:rPr lang="zh-CN" altLang="en-US" sz="3200">
                <a:sym typeface="+mn-ea"/>
              </a:rPr>
              <a:t>二、</a:t>
            </a:r>
            <a:r>
              <a:rPr lang="zh-CN" altLang="zh-CN" sz="3200">
                <a:sym typeface="+mn-ea"/>
              </a:rPr>
              <a:t>定位重点，重新</a:t>
            </a:r>
            <a:r>
              <a:rPr lang="zh-CN" altLang="en-US" sz="3200">
                <a:sym typeface="+mn-ea"/>
              </a:rPr>
              <a:t>梳理</a:t>
            </a:r>
            <a:endParaRPr lang="zh-CN" altLang="en-US">
              <a:solidFill>
                <a:srgbClr val="FF0000"/>
              </a:solidFill>
            </a:endParaRPr>
          </a:p>
          <a:p>
            <a:pPr marL="0" indent="0">
              <a:buNone/>
            </a:pPr>
            <a:r>
              <a:rPr lang="en-US" altLang="zh-CN" sz="2000"/>
              <a:t>        </a:t>
            </a:r>
            <a:r>
              <a:rPr lang="en-US" altLang="zh-CN"/>
              <a:t>1</a:t>
            </a:r>
            <a:r>
              <a:rPr lang="zh-CN" altLang="zh-CN"/>
              <a:t>、</a:t>
            </a:r>
            <a:r>
              <a:rPr lang="zh-CN" altLang="zh-CN">
                <a:solidFill>
                  <a:srgbClr val="FF0000"/>
                </a:solidFill>
              </a:rPr>
              <a:t>情节的概括、手法、作用</a:t>
            </a:r>
            <a:endParaRPr lang="zh-CN" altLang="zh-CN">
              <a:solidFill>
                <a:srgbClr val="FF0000"/>
              </a:solidFill>
            </a:endParaRPr>
          </a:p>
          <a:p>
            <a:pPr marL="0" indent="0">
              <a:buNone/>
            </a:pPr>
            <a:r>
              <a:rPr lang="en-US" altLang="zh-CN"/>
              <a:t>            2</a:t>
            </a:r>
            <a:r>
              <a:rPr lang="zh-CN" altLang="en-US"/>
              <a:t>、</a:t>
            </a:r>
            <a:r>
              <a:rPr lang="zh-CN" altLang="en-US">
                <a:solidFill>
                  <a:srgbClr val="FF0000"/>
                </a:solidFill>
                <a:sym typeface="+mn-ea"/>
              </a:rPr>
              <a:t>小说的标题、结尾</a:t>
            </a:r>
            <a:endParaRPr lang="zh-CN" altLang="en-US"/>
          </a:p>
          <a:p>
            <a:pPr marL="0" indent="0">
              <a:buNone/>
            </a:pPr>
            <a:r>
              <a:rPr lang="en-US" altLang="zh-CN"/>
              <a:t>                3</a:t>
            </a:r>
            <a:r>
              <a:rPr lang="zh-CN" altLang="en-US"/>
              <a:t>、</a:t>
            </a:r>
            <a:r>
              <a:rPr lang="en-US" altLang="zh-CN"/>
              <a:t>  </a:t>
            </a:r>
            <a:r>
              <a:rPr lang="zh-CN" altLang="en-US">
                <a:sym typeface="+mn-ea"/>
              </a:rPr>
              <a:t>人物形象概括、描写手法、作用</a:t>
            </a:r>
            <a:endParaRPr lang="zh-CN" altLang="en-US"/>
          </a:p>
          <a:p>
            <a:pPr marL="0" indent="0">
              <a:buNone/>
            </a:pPr>
            <a:r>
              <a:rPr lang="en-US" altLang="zh-CN"/>
              <a:t>         </a:t>
            </a:r>
            <a:endParaRPr lang="en-US" altLang="zh-CN"/>
          </a:p>
        </p:txBody>
      </p:sp>
      <p:sp>
        <p:nvSpPr>
          <p:cNvPr id="5" name="标题 4"/>
          <p:cNvSpPr/>
          <p:nvPr>
            <p:ph type="title"/>
          </p:nvPr>
        </p:nvSpPr>
        <p:spPr>
          <a:xfrm>
            <a:off x="823595" y="750570"/>
            <a:ext cx="9344025" cy="1325880"/>
          </a:xfrm>
        </p:spPr>
        <p:txBody>
          <a:bodyPr/>
          <a:p>
            <a:r>
              <a:rPr lang="zh-CN" altLang="zh-CN"/>
              <a:t>专题基本内容</a:t>
            </a:r>
            <a:endParaRPr lang="zh-CN" altLang="zh-CN"/>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第一人称为有限视角，第三人称为全知视角？</a:t>
            </a:r>
            <a:endParaRPr lang="zh-CN" altLang="en-US"/>
          </a:p>
        </p:txBody>
      </p:sp>
      <p:sp>
        <p:nvSpPr>
          <p:cNvPr id="3" name="内容占位符 2"/>
          <p:cNvSpPr>
            <a:spLocks noGrp="1"/>
          </p:cNvSpPr>
          <p:nvPr>
            <p:ph idx="1"/>
          </p:nvPr>
        </p:nvSpPr>
        <p:spPr/>
        <p:txBody>
          <a:bodyPr/>
          <a:p>
            <a:r>
              <a:rPr lang="zh-CN" altLang="en-US"/>
              <a:t>小说以一个没有谜底的“美好的谜”结尾，这样处理有怎样的艺术效果？请结合作品进行分析。（6分）</a:t>
            </a:r>
            <a:endParaRPr lang="zh-CN" altLang="en-US"/>
          </a:p>
          <a:p>
            <a:r>
              <a:rPr lang="zh-CN" altLang="en-US"/>
              <a:t>①小说人物</a:t>
            </a:r>
            <a:r>
              <a:rPr lang="zh-CN" altLang="en-US">
                <a:solidFill>
                  <a:srgbClr val="FF0000"/>
                </a:solidFill>
              </a:rPr>
              <a:t>“他”所知有限</a:t>
            </a:r>
            <a:r>
              <a:rPr lang="zh-CN" altLang="en-US"/>
              <a:t>，这样写很真实；</a:t>
            </a:r>
            <a:endParaRPr lang="zh-CN" altLang="en-US"/>
          </a:p>
          <a:p>
            <a:r>
              <a:rPr lang="zh-CN" altLang="en-US"/>
              <a:t>②故事戛然而止，强化了小说的神秘氛围；</a:t>
            </a:r>
            <a:endParaRPr lang="zh-CN" altLang="en-US"/>
          </a:p>
          <a:p>
            <a:r>
              <a:rPr lang="zh-CN" altLang="en-US"/>
              <a:t>③打破读者的心理预期，留下了更多想象回味的空间。</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视角与人称</a:t>
            </a:r>
            <a:endParaRPr lang="zh-CN" altLang="en-US"/>
          </a:p>
        </p:txBody>
      </p:sp>
      <p:sp>
        <p:nvSpPr>
          <p:cNvPr id="3" name="内容占位符 2"/>
          <p:cNvSpPr>
            <a:spLocks noGrp="1"/>
          </p:cNvSpPr>
          <p:nvPr>
            <p:ph idx="1"/>
          </p:nvPr>
        </p:nvSpPr>
        <p:spPr/>
        <p:txBody>
          <a:bodyPr>
            <a:normAutofit lnSpcReduction="10000"/>
          </a:bodyPr>
          <a:p>
            <a:r>
              <a:rPr lang="zh-CN" altLang="en-US"/>
              <a:t>阿Q没有家，住在未庄的土谷祠里；也没有固定的职业，只给人家做短工，割麦便割麦，舂米便舂米，撑船便撑船。</a:t>
            </a:r>
            <a:endParaRPr lang="zh-CN" altLang="en-US"/>
          </a:p>
          <a:p>
            <a:r>
              <a:rPr lang="zh-CN" altLang="en-US"/>
              <a:t>阿Q“先前阔”，见识高，而且“真能做”，本来几乎是一个“完人”了，但可惜他体质上还有一些缺点。</a:t>
            </a:r>
            <a:r>
              <a:rPr lang="en-US" altLang="zh-CN"/>
              <a:t>(</a:t>
            </a:r>
            <a:r>
              <a:rPr lang="en-US" altLang="zh-CN" spc="24"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叙</a:t>
            </a:r>
            <a:r>
              <a:rPr lang="en-US" altLang="zh-CN" spc="-46"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述</a:t>
            </a:r>
            <a:r>
              <a:rPr lang="en-US" altLang="zh-CN"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者&gt;人</a:t>
            </a:r>
            <a:r>
              <a:rPr lang="en-US" altLang="zh-CN" spc="8"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rPr>
              <a:t>物)</a:t>
            </a:r>
            <a:endParaRPr lang="en-US" altLang="zh-CN" spc="8" dirty="0">
              <a:solidFill>
                <a:srgbClr val="000000"/>
              </a:solidFill>
              <a:latin typeface="黑体" panose="02010609060101010101" pitchFamily="49" charset="-122"/>
              <a:ea typeface="黑体" panose="02010609060101010101" pitchFamily="49" charset="-122"/>
              <a:cs typeface="黑体" panose="02010609060101010101" pitchFamily="49" charset="-122"/>
              <a:sym typeface="+mn-ea"/>
            </a:endParaRPr>
          </a:p>
          <a:p>
            <a:endParaRPr lang="zh-CN" altLang="en-US"/>
          </a:p>
          <a:p>
            <a:r>
              <a:rPr lang="zh-CN" altLang="en-US"/>
              <a:t>赚了钱打算干什么？打算买一顶簇新的、呱呱叫的帽子。说真话，从三岁以后，四十五年来，没买过帽子。解放前是穷，买不起；解放后是正当青年，用不着；“文化大革命”以来，肚子吃不饱，顾不上穿戴，虽说年纪到把，也怕脑后风了。        《陈奂生上城》</a:t>
            </a:r>
            <a:endParaRPr lang="zh-CN" altLang="en-US"/>
          </a:p>
          <a:p>
            <a:r>
              <a:rPr lang="zh-CN" altLang="en-US"/>
              <a:t>                                                                                             </a:t>
            </a:r>
            <a:r>
              <a:rPr lang="en-US" altLang="zh-CN"/>
              <a:t>(</a:t>
            </a:r>
            <a:r>
              <a:rPr lang="zh-CN" altLang="zh-CN"/>
              <a:t>叙述者</a:t>
            </a:r>
            <a:r>
              <a:rPr lang="en-US" altLang="zh-CN"/>
              <a:t>=</a:t>
            </a:r>
            <a:r>
              <a:rPr lang="zh-CN" altLang="en-US"/>
              <a:t>人物）</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矩形 1"/>
          <p:cNvSpPr/>
          <p:nvPr/>
        </p:nvSpPr>
        <p:spPr>
          <a:xfrm>
            <a:off x="146304" y="0"/>
            <a:ext cx="8556625" cy="737235"/>
          </a:xfrm>
          <a:prstGeom prst="rect">
            <a:avLst/>
          </a:prstGeom>
          <a:noFill/>
          <a:ln w="9525">
            <a:noFill/>
          </a:ln>
        </p:spPr>
        <p:txBody>
          <a:bodyPr anchor="t">
            <a:spAutoFit/>
          </a:bodyPr>
          <a:lstStyle/>
          <a:p>
            <a:pPr algn="just">
              <a:lnSpc>
                <a:spcPct val="150000"/>
              </a:lnSpc>
            </a:pPr>
            <a:r>
              <a:rPr lang="en-US" altLang="zh-CN" sz="2800" b="1" dirty="0">
                <a:solidFill>
                  <a:srgbClr val="FF0000"/>
                </a:solidFill>
                <a:latin typeface="Times New Roman" panose="02020603050405020304" pitchFamily="18" charset="0"/>
                <a:ea typeface="黑体" panose="02010609060101010101" pitchFamily="49" charset="-122"/>
              </a:rPr>
              <a:t>2.</a:t>
            </a:r>
            <a:r>
              <a:rPr lang="zh-CN" altLang="zh-CN" sz="2800" b="1" dirty="0">
                <a:solidFill>
                  <a:srgbClr val="FF0000"/>
                </a:solidFill>
                <a:latin typeface="Times New Roman" panose="02020603050405020304" pitchFamily="18" charset="0"/>
                <a:ea typeface="黑体" panose="02010609060101010101" pitchFamily="49" charset="-122"/>
              </a:rPr>
              <a:t>叙述顺序及其效</a:t>
            </a:r>
            <a:r>
              <a:rPr lang="zh-CN" altLang="zh-CN" sz="2800" b="1" dirty="0" smtClean="0">
                <a:solidFill>
                  <a:srgbClr val="FF0000"/>
                </a:solidFill>
                <a:latin typeface="Times New Roman" panose="02020603050405020304" pitchFamily="18" charset="0"/>
                <a:ea typeface="黑体" panose="02010609060101010101" pitchFamily="49" charset="-122"/>
              </a:rPr>
              <a:t>果</a:t>
            </a:r>
            <a:endParaRPr lang="zh-CN" altLang="zh-CN" sz="1000" dirty="0">
              <a:solidFill>
                <a:srgbClr val="FF0000"/>
              </a:solidFill>
              <a:latin typeface="宋体" panose="02010600030101010101" pitchFamily="2" charset="-122"/>
              <a:ea typeface="Courier New" panose="02070309020205020404" pitchFamily="49" charset="0"/>
            </a:endParaRPr>
          </a:p>
        </p:txBody>
      </p:sp>
      <p:graphicFrame>
        <p:nvGraphicFramePr>
          <p:cNvPr id="107560" name="表格 107559"/>
          <p:cNvGraphicFramePr/>
          <p:nvPr>
            <p:custDataLst>
              <p:tags r:id="rId1"/>
            </p:custDataLst>
          </p:nvPr>
        </p:nvGraphicFramePr>
        <p:xfrm>
          <a:off x="71120" y="678815"/>
          <a:ext cx="12047855" cy="5243830"/>
        </p:xfrm>
        <a:graphic>
          <a:graphicData uri="http://schemas.openxmlformats.org/drawingml/2006/table">
            <a:tbl>
              <a:tblPr/>
              <a:tblGrid>
                <a:gridCol w="945515"/>
                <a:gridCol w="6123940"/>
                <a:gridCol w="4978400"/>
              </a:tblGrid>
              <a:tr h="54864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rPr>
                        <a:t>类别</a:t>
                      </a:r>
                      <a:endParaRPr lang="zh-CN" altLang="en-US" sz="2400" dirty="0">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rPr>
                        <a:t>释义</a:t>
                      </a:r>
                      <a:endParaRPr lang="zh-CN" altLang="en-US" sz="2400" dirty="0">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rPr>
                        <a:t>特点</a:t>
                      </a:r>
                      <a:endParaRPr lang="zh-CN" altLang="en-US" sz="2400" dirty="0">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05815">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顺叙</a:t>
                      </a:r>
                      <a:endParaRPr lang="zh-CN" altLang="en-US" sz="2400" b="1" dirty="0">
                        <a:solidFill>
                          <a:srgbClr val="FF0000"/>
                        </a:solidFill>
                        <a:latin typeface="Times New Roman" panose="02020603050405020304" pitchFamily="18" charset="0"/>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按照时间</a:t>
                      </a:r>
                      <a:r>
                        <a:rPr lang="en-US" altLang="zh-CN" sz="2400" b="1" dirty="0">
                          <a:latin typeface="Times New Roman" panose="02020603050405020304" pitchFamily="18" charset="0"/>
                          <a:ea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空间</a:t>
                      </a:r>
                      <a:r>
                        <a:rPr lang="en-US" altLang="zh-CN" sz="2400" b="1" dirty="0">
                          <a:latin typeface="Times New Roman" panose="02020603050405020304" pitchFamily="18" charset="0"/>
                          <a:ea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的先后顺序来写。</a:t>
                      </a:r>
                      <a:endParaRPr lang="zh-CN" altLang="en-US" sz="2400" b="1" dirty="0">
                        <a:latin typeface="Times New Roman" panose="02020603050405020304" pitchFamily="18" charset="0"/>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情节发展</a:t>
                      </a:r>
                      <a:r>
                        <a:rPr lang="zh-CN" altLang="en-US" sz="2400" b="1" dirty="0">
                          <a:solidFill>
                            <a:srgbClr val="0000FF"/>
                          </a:solidFill>
                          <a:latin typeface="Times New Roman" panose="02020603050405020304" pitchFamily="18" charset="0"/>
                          <a:ea typeface="宋体" panose="02010600030101010101" pitchFamily="2" charset="-122"/>
                        </a:rPr>
                        <a:t>脉络分明，层次清晰。</a:t>
                      </a:r>
                      <a:endParaRPr lang="zh-CN" altLang="en-US" sz="2400" b="1" dirty="0">
                        <a:solidFill>
                          <a:srgbClr val="0000FF"/>
                        </a:solidFill>
                        <a:latin typeface="Times New Roman" panose="02020603050405020304" pitchFamily="18" charset="0"/>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872615">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倒叙</a:t>
                      </a:r>
                      <a:endParaRPr lang="zh-CN" altLang="en-US" sz="2400" dirty="0">
                        <a:solidFill>
                          <a:srgbClr val="FF0000"/>
                        </a:solidFill>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不按时间先后顺序来写，而是把某些发生在后面的情节或结局先行提出，然后再按顺序叙述下去。</a:t>
                      </a:r>
                      <a:endParaRPr lang="zh-CN" altLang="en-US" sz="2400" dirty="0">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l">
                        <a:lnSpc>
                          <a:spcPct val="150000"/>
                        </a:lnSpc>
                        <a:spcBef>
                          <a:spcPct val="0"/>
                        </a:spcBef>
                        <a:buClrTx/>
                        <a:buSzTx/>
                        <a:buFontTx/>
                        <a:buNone/>
                      </a:pPr>
                      <a:r>
                        <a:rPr lang="zh-CN" altLang="en-US" sz="2000" b="1" dirty="0">
                          <a:solidFill>
                            <a:srgbClr val="0000FF"/>
                          </a:solidFill>
                          <a:latin typeface="Times New Roman" panose="02020603050405020304" pitchFamily="18" charset="0"/>
                          <a:ea typeface="宋体" panose="02010600030101010101" pitchFamily="2" charset="-122"/>
                        </a:rPr>
                        <a:t>制造悬念，引人入胜</a:t>
                      </a:r>
                      <a:r>
                        <a:rPr lang="zh-CN" altLang="en-US" sz="2000" b="1" dirty="0">
                          <a:latin typeface="Times New Roman" panose="02020603050405020304" pitchFamily="18" charset="0"/>
                          <a:ea typeface="宋体" panose="02010600030101010101" pitchFamily="2" charset="-122"/>
                        </a:rPr>
                        <a:t>。</a:t>
                      </a:r>
                      <a:r>
                        <a:rPr lang="zh-CN" altLang="en-US" sz="2000" dirty="0">
                          <a:latin typeface="黑体" panose="02010609060101010101" pitchFamily="49" charset="-122"/>
                          <a:ea typeface="黑体" panose="02010609060101010101" pitchFamily="49" charset="-122"/>
                          <a:sym typeface="+mn-ea"/>
                        </a:rPr>
                        <a:t>（把结局放到开头来写），</a:t>
                      </a:r>
                      <a:r>
                        <a:rPr lang="zh-CN" altLang="en-US" sz="1800" dirty="0">
                          <a:latin typeface="黑体" panose="02010609060101010101" pitchFamily="49" charset="-122"/>
                          <a:ea typeface="黑体" panose="02010609060101010101" pitchFamily="49" charset="-122"/>
                          <a:sym typeface="+mn-ea"/>
                        </a:rPr>
                        <a:t>如</a:t>
                      </a:r>
                      <a:r>
                        <a:rPr lang="en-US" altLang="zh-CN" sz="1800" dirty="0">
                          <a:latin typeface="黑体" panose="02010609060101010101" pitchFamily="49" charset="-122"/>
                          <a:ea typeface="黑体" panose="02010609060101010101" pitchFamily="49" charset="-122"/>
                          <a:sym typeface="+mn-ea"/>
                        </a:rPr>
                        <a:t>《</a:t>
                      </a:r>
                      <a:r>
                        <a:rPr lang="zh-CN" altLang="en-US" sz="1800" dirty="0">
                          <a:latin typeface="黑体" panose="02010609060101010101" pitchFamily="49" charset="-122"/>
                          <a:ea typeface="黑体" panose="02010609060101010101" pitchFamily="49" charset="-122"/>
                          <a:sym typeface="+mn-ea"/>
                        </a:rPr>
                        <a:t>祝福</a:t>
                      </a:r>
                      <a:r>
                        <a:rPr lang="en-US" altLang="zh-CN" sz="1800" dirty="0">
                          <a:latin typeface="黑体" panose="02010609060101010101" pitchFamily="49" charset="-122"/>
                          <a:ea typeface="黑体" panose="02010609060101010101" pitchFamily="49" charset="-122"/>
                          <a:sym typeface="+mn-ea"/>
                        </a:rPr>
                        <a:t>》</a:t>
                      </a:r>
                      <a:r>
                        <a:rPr lang="zh-CN" altLang="en-US" sz="1800" dirty="0">
                          <a:latin typeface="黑体" panose="02010609060101010101" pitchFamily="49" charset="-122"/>
                          <a:ea typeface="黑体" panose="02010609060101010101" pitchFamily="49" charset="-122"/>
                          <a:sym typeface="+mn-ea"/>
                        </a:rPr>
                        <a:t>，先写祥林嫂的死，然后再写祥林嫂是怎样一步步被封建礼教逼向死亡之地</a:t>
                      </a:r>
                      <a:r>
                        <a:rPr lang="zh-CN" altLang="en-US" sz="1800" dirty="0" smtClean="0">
                          <a:latin typeface="黑体" panose="02010609060101010101" pitchFamily="49" charset="-122"/>
                          <a:ea typeface="黑体" panose="02010609060101010101" pitchFamily="49" charset="-122"/>
                          <a:sym typeface="+mn-ea"/>
                        </a:rPr>
                        <a:t>的，起</a:t>
                      </a:r>
                      <a:r>
                        <a:rPr lang="zh-CN" altLang="en-US" sz="1800" dirty="0">
                          <a:latin typeface="黑体" panose="02010609060101010101" pitchFamily="49" charset="-122"/>
                          <a:ea typeface="黑体" panose="02010609060101010101" pitchFamily="49" charset="-122"/>
                          <a:sym typeface="+mn-ea"/>
                        </a:rPr>
                        <a:t>到制造悬念的作用。</a:t>
                      </a:r>
                      <a:endParaRPr lang="zh-CN" altLang="en-US" sz="1800" dirty="0">
                        <a:latin typeface="黑体" panose="02010609060101010101" pitchFamily="49" charset="-122"/>
                        <a:ea typeface="黑体" panose="02010609060101010101" pitchFamily="49" charset="-122"/>
                        <a:sym typeface="+mn-ea"/>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01676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插叙</a:t>
                      </a:r>
                      <a:endParaRPr lang="zh-CN" altLang="en-US" sz="2400" dirty="0">
                        <a:solidFill>
                          <a:srgbClr val="FF0000"/>
                        </a:solidFill>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000" b="1" dirty="0">
                          <a:latin typeface="Times New Roman" panose="02020603050405020304" pitchFamily="18" charset="0"/>
                          <a:ea typeface="宋体" panose="02010600030101010101" pitchFamily="2" charset="-122"/>
                        </a:rPr>
                        <a:t>就是在叙述主要事件的过程中，根据表达的需要，</a:t>
                      </a:r>
                      <a:r>
                        <a:rPr lang="zh-CN" altLang="en-US" sz="2000" b="1" dirty="0">
                          <a:solidFill>
                            <a:srgbClr val="0000FF"/>
                          </a:solidFill>
                          <a:latin typeface="Times New Roman" panose="02020603050405020304" pitchFamily="18" charset="0"/>
                          <a:ea typeface="宋体" panose="02010600030101010101" pitchFamily="2" charset="-122"/>
                        </a:rPr>
                        <a:t>暂时中断主线而插入的另外一些与中心事件有关的内容的叙述。</a:t>
                      </a:r>
                      <a:r>
                        <a:rPr lang="zh-CN" altLang="en-US" sz="2000" b="1" dirty="0">
                          <a:latin typeface="Times New Roman" panose="02020603050405020304" pitchFamily="18" charset="0"/>
                          <a:ea typeface="宋体" panose="02010600030101010101" pitchFamily="2" charset="-122"/>
                        </a:rPr>
                        <a:t>叙述完插入的事件后再接上原来的事件写。</a:t>
                      </a:r>
                      <a:endParaRPr lang="zh-CN" altLang="en-US" sz="2000" dirty="0">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000" b="1" dirty="0">
                          <a:latin typeface="Times New Roman" panose="02020603050405020304" pitchFamily="18" charset="0"/>
                          <a:ea typeface="宋体" panose="02010600030101010101" pitchFamily="2" charset="-122"/>
                        </a:rPr>
                        <a:t>对主要情节或中心事件做必要的铺垫、照应、补充、说明，</a:t>
                      </a:r>
                      <a:r>
                        <a:rPr lang="zh-CN" altLang="en-US" sz="2000" b="1" dirty="0">
                          <a:solidFill>
                            <a:srgbClr val="0000FF"/>
                          </a:solidFill>
                          <a:latin typeface="Times New Roman" panose="02020603050405020304" pitchFamily="18" charset="0"/>
                          <a:ea typeface="宋体" panose="02010600030101010101" pitchFamily="2" charset="-122"/>
                        </a:rPr>
                        <a:t>使情节更完整，结构更严密，内容更充实。</a:t>
                      </a:r>
                      <a:r>
                        <a:rPr lang="zh-CN" altLang="en-US" sz="2000" b="1" dirty="0">
                          <a:latin typeface="Times New Roman" panose="02020603050405020304" pitchFamily="18" charset="0"/>
                          <a:ea typeface="宋体" panose="02010600030101010101" pitchFamily="2" charset="-122"/>
                        </a:rPr>
                        <a:t>插叙的内容是基本事件之外的，去掉它，不影响故事的完整性。</a:t>
                      </a:r>
                      <a:endParaRPr lang="zh-CN" altLang="en-US" sz="2000" dirty="0">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8561" name="表格 108560"/>
          <p:cNvGraphicFramePr/>
          <p:nvPr>
            <p:custDataLst>
              <p:tags r:id="rId1"/>
            </p:custDataLst>
          </p:nvPr>
        </p:nvGraphicFramePr>
        <p:xfrm>
          <a:off x="0" y="260350"/>
          <a:ext cx="12192000" cy="5021580"/>
        </p:xfrm>
        <a:graphic>
          <a:graphicData uri="http://schemas.openxmlformats.org/drawingml/2006/table">
            <a:tbl>
              <a:tblPr/>
              <a:tblGrid>
                <a:gridCol w="1005841"/>
                <a:gridCol w="6244166"/>
                <a:gridCol w="4941993"/>
              </a:tblGrid>
              <a:tr h="282702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补叙</a:t>
                      </a:r>
                      <a:endParaRPr lang="zh-CN" altLang="en-US" sz="2400" dirty="0">
                        <a:solidFill>
                          <a:srgbClr val="FF0000"/>
                        </a:solidFill>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也叫追叙，在行文中用两三句话或一小段话对前边说的人或事作一些补充的交代，补充另一与之有关的事件，使事件的整个过程更加清晰完整。</a:t>
                      </a:r>
                      <a:endParaRPr lang="zh-CN" altLang="en-US" sz="2400" dirty="0">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是对上文的内容作补充交代，</a:t>
                      </a:r>
                      <a:r>
                        <a:rPr lang="zh-CN" altLang="en-US" sz="2400" b="1" dirty="0">
                          <a:solidFill>
                            <a:srgbClr val="0000FF"/>
                          </a:solidFill>
                          <a:latin typeface="Times New Roman" panose="02020603050405020304" pitchFamily="18" charset="0"/>
                          <a:ea typeface="宋体" panose="02010600030101010101" pitchFamily="2" charset="-122"/>
                        </a:rPr>
                        <a:t>有助于更好地表达</a:t>
                      </a:r>
                      <a:r>
                        <a:rPr lang="zh-CN" altLang="en-US" sz="2400" b="1" dirty="0">
                          <a:solidFill>
                            <a:srgbClr val="FF0000"/>
                          </a:solidFill>
                          <a:latin typeface="Times New Roman" panose="02020603050405020304" pitchFamily="18" charset="0"/>
                          <a:ea typeface="宋体" panose="02010600030101010101" pitchFamily="2" charset="-122"/>
                        </a:rPr>
                        <a:t>主题</a:t>
                      </a:r>
                      <a:r>
                        <a:rPr lang="zh-CN" altLang="en-US" sz="2400" b="1" dirty="0">
                          <a:solidFill>
                            <a:srgbClr val="0000FF"/>
                          </a:solidFill>
                          <a:latin typeface="Times New Roman" panose="02020603050405020304" pitchFamily="18" charset="0"/>
                          <a:ea typeface="宋体" panose="02010600030101010101" pitchFamily="2" charset="-122"/>
                        </a:rPr>
                        <a:t>，使文章</a:t>
                      </a:r>
                      <a:r>
                        <a:rPr lang="zh-CN" altLang="en-US" sz="2400" b="1" dirty="0">
                          <a:solidFill>
                            <a:srgbClr val="FF0000"/>
                          </a:solidFill>
                          <a:latin typeface="Times New Roman" panose="02020603050405020304" pitchFamily="18" charset="0"/>
                          <a:ea typeface="宋体" panose="02010600030101010101" pitchFamily="2" charset="-122"/>
                        </a:rPr>
                        <a:t>结构</a:t>
                      </a:r>
                      <a:r>
                        <a:rPr lang="zh-CN" altLang="en-US" sz="2400" b="1" dirty="0">
                          <a:solidFill>
                            <a:srgbClr val="0000FF"/>
                          </a:solidFill>
                          <a:latin typeface="Times New Roman" panose="02020603050405020304" pitchFamily="18" charset="0"/>
                          <a:ea typeface="宋体" panose="02010600030101010101" pitchFamily="2" charset="-122"/>
                        </a:rPr>
                        <a:t>完整，</a:t>
                      </a:r>
                      <a:r>
                        <a:rPr lang="zh-CN" altLang="en-US" sz="2400" b="1" dirty="0">
                          <a:solidFill>
                            <a:srgbClr val="FF0000"/>
                          </a:solidFill>
                          <a:latin typeface="Times New Roman" panose="02020603050405020304" pitchFamily="18" charset="0"/>
                          <a:ea typeface="宋体" panose="02010600030101010101" pitchFamily="2" charset="-122"/>
                        </a:rPr>
                        <a:t>行文</a:t>
                      </a:r>
                      <a:r>
                        <a:rPr lang="zh-CN" altLang="en-US" sz="2400" b="1" dirty="0">
                          <a:solidFill>
                            <a:srgbClr val="0000FF"/>
                          </a:solidFill>
                          <a:latin typeface="Times New Roman" panose="02020603050405020304" pitchFamily="18" charset="0"/>
                          <a:ea typeface="宋体" panose="02010600030101010101" pitchFamily="2" charset="-122"/>
                        </a:rPr>
                        <a:t>跌宕起伏，收到出人意料的效果。</a:t>
                      </a:r>
                      <a:r>
                        <a:rPr lang="zh-CN" altLang="en-US" sz="2400" b="1" dirty="0">
                          <a:latin typeface="Times New Roman" panose="02020603050405020304" pitchFamily="18" charset="0"/>
                          <a:ea typeface="宋体" panose="02010600030101010101" pitchFamily="2" charset="-122"/>
                        </a:rPr>
                        <a:t>若无补叙，就会影响故事的完整性。</a:t>
                      </a:r>
                      <a:endParaRPr lang="zh-CN" altLang="en-US" sz="2400" dirty="0">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329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平叙</a:t>
                      </a:r>
                      <a:endParaRPr lang="zh-CN" altLang="en-US" sz="2400" dirty="0">
                        <a:solidFill>
                          <a:srgbClr val="FF0000"/>
                        </a:solidFill>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就是平行叙述，即叙述同一时间内不同地点所发生的两件或两件以上的事。通常是先叙一件，再叙一件，常称为</a:t>
                      </a:r>
                      <a:r>
                        <a:rPr lang="en-US" altLang="zh-CN" sz="2400" b="1" dirty="0">
                          <a:latin typeface="宋体" panose="02010600030101010101" pitchFamily="2" charset="-122"/>
                        </a:rPr>
                        <a:t>“</a:t>
                      </a:r>
                      <a:r>
                        <a:rPr lang="zh-CN" altLang="en-US" sz="2400" b="1" dirty="0">
                          <a:solidFill>
                            <a:srgbClr val="FF0000"/>
                          </a:solidFill>
                          <a:latin typeface="Times New Roman" panose="02020603050405020304" pitchFamily="18" charset="0"/>
                          <a:ea typeface="宋体" panose="02010600030101010101" pitchFamily="2" charset="-122"/>
                        </a:rPr>
                        <a:t>花开两朵，各表一枝</a:t>
                      </a:r>
                      <a:r>
                        <a:rPr lang="en-US" altLang="zh-CN" sz="2400" b="1" dirty="0">
                          <a:latin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，因此又叫做分叙。</a:t>
                      </a:r>
                      <a:endParaRPr lang="zh-CN" altLang="en-US" sz="2400" dirty="0">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solidFill>
                            <a:srgbClr val="0000FF"/>
                          </a:solidFill>
                          <a:latin typeface="Times New Roman" panose="02020603050405020304" pitchFamily="18" charset="0"/>
                          <a:ea typeface="宋体" panose="02010600030101010101" pitchFamily="2" charset="-122"/>
                        </a:rPr>
                        <a:t>条理清楚，便于了解事情的来龙去脉。</a:t>
                      </a:r>
                      <a:endParaRPr lang="zh-CN" altLang="en-US" sz="2400" dirty="0">
                        <a:solidFill>
                          <a:srgbClr val="0000FF"/>
                        </a:solidFill>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Text Box517"/>
          <p:cNvSpPr txBox="1"/>
          <p:nvPr/>
        </p:nvSpPr>
        <p:spPr>
          <a:xfrm>
            <a:off x="914400" y="1645285"/>
            <a:ext cx="10438130" cy="2045970"/>
          </a:xfrm>
          <a:prstGeom prst="rect">
            <a:avLst/>
          </a:prstGeom>
          <a:noFill/>
        </p:spPr>
        <p:txBody>
          <a:bodyPr wrap="square" lIns="0" tIns="0" rIns="0" rtlCol="0">
            <a:spAutoFit/>
          </a:bodyPr>
          <a:lstStyle/>
          <a:p>
            <a:pPr marR="71120" indent="723900" algn="just" rtl="0">
              <a:lnSpc>
                <a:spcPts val="3900"/>
              </a:lnSpc>
            </a:pP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 就</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现</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代小说</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而</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言，虚</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构</a:t>
            </a:r>
            <a:r>
              <a:rPr lang="en-US" altLang="zh-CN" sz="3205" spc="-30" dirty="0">
                <a:solidFill>
                  <a:srgbClr val="404040"/>
                </a:solidFill>
                <a:latin typeface="微软雅黑" panose="020B0503020204020204" charset="-122"/>
                <a:ea typeface="微软雅黑" panose="020B0503020204020204" charset="-122"/>
                <a:cs typeface="微软雅黑" panose="020B0503020204020204" charset="-122"/>
              </a:rPr>
              <a:t>一</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个</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故</a:t>
            </a:r>
            <a:r>
              <a:rPr lang="en-US" altLang="zh-CN" sz="3205" spc="-29" dirty="0">
                <a:solidFill>
                  <a:srgbClr val="404040"/>
                </a:solidFill>
                <a:latin typeface="微软雅黑" panose="020B0503020204020204" charset="-122"/>
                <a:ea typeface="微软雅黑" panose="020B0503020204020204" charset="-122"/>
                <a:cs typeface="微软雅黑" panose="020B0503020204020204" charset="-122"/>
              </a:rPr>
              <a:t>事</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并</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非</a:t>
            </a:r>
            <a:r>
              <a:rPr lang="en-US" altLang="zh-CN" sz="3205" spc="-30" dirty="0">
                <a:solidFill>
                  <a:srgbClr val="404040"/>
                </a:solidFill>
                <a:latin typeface="微软雅黑" panose="020B0503020204020204" charset="-122"/>
                <a:ea typeface="微软雅黑" panose="020B0503020204020204" charset="-122"/>
                <a:cs typeface="微软雅黑" panose="020B0503020204020204" charset="-122"/>
              </a:rPr>
              <a:t>其</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首</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要</a:t>
            </a:r>
            <a:r>
              <a:rPr lang="en-US" altLang="zh-CN" sz="3205" spc="-30" dirty="0">
                <a:solidFill>
                  <a:srgbClr val="404040"/>
                </a:solidFill>
                <a:latin typeface="微软雅黑" panose="020B0503020204020204" charset="-122"/>
                <a:ea typeface="微软雅黑" panose="020B0503020204020204" charset="-122"/>
                <a:cs typeface="微软雅黑" panose="020B0503020204020204" charset="-122"/>
              </a:rPr>
              <a:t>功</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能</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a:t>
            </a:r>
            <a:r>
              <a:rPr lang="en-US" altLang="zh-CN" sz="3205" spc="-29" dirty="0">
                <a:solidFill>
                  <a:srgbClr val="404040"/>
                </a:solidFill>
                <a:latin typeface="微软雅黑" panose="020B0503020204020204" charset="-122"/>
                <a:ea typeface="微软雅黑" panose="020B0503020204020204" charset="-122"/>
                <a:cs typeface="微软雅黑" panose="020B0503020204020204" charset="-122"/>
              </a:rPr>
              <a:t>现</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代</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小</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说的</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繁</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荣对应</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的</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是故事</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不</a:t>
            </a:r>
            <a:r>
              <a:rPr lang="en-US" altLang="zh-CN" sz="3205" spc="-30" dirty="0">
                <a:solidFill>
                  <a:srgbClr val="404040"/>
                </a:solidFill>
                <a:latin typeface="微软雅黑" panose="020B0503020204020204" charset="-122"/>
                <a:ea typeface="微软雅黑" panose="020B0503020204020204" charset="-122"/>
                <a:cs typeface="微软雅黑" panose="020B0503020204020204" charset="-122"/>
              </a:rPr>
              <a:t>同</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程</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度</a:t>
            </a:r>
            <a:r>
              <a:rPr lang="en-US" altLang="zh-CN" sz="3205" spc="-29" dirty="0">
                <a:solidFill>
                  <a:srgbClr val="404040"/>
                </a:solidFill>
                <a:latin typeface="微软雅黑" panose="020B0503020204020204" charset="-122"/>
                <a:ea typeface="微软雅黑" panose="020B0503020204020204" charset="-122"/>
                <a:cs typeface="微软雅黑" panose="020B0503020204020204" charset="-122"/>
              </a:rPr>
              <a:t>的</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减</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损</a:t>
            </a:r>
            <a:r>
              <a:rPr lang="en-US" altLang="zh-CN" sz="3205" spc="-30" dirty="0">
                <a:solidFill>
                  <a:srgbClr val="404040"/>
                </a:solidFill>
                <a:latin typeface="微软雅黑" panose="020B0503020204020204" charset="-122"/>
                <a:ea typeface="微软雅黑" panose="020B0503020204020204" charset="-122"/>
                <a:cs typeface="微软雅黑" panose="020B0503020204020204" charset="-122"/>
              </a:rPr>
              <a:t>或</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逐</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渐</a:t>
            </a:r>
            <a:r>
              <a:rPr lang="en-US" altLang="zh-CN" sz="3205" spc="-30" dirty="0">
                <a:solidFill>
                  <a:srgbClr val="404040"/>
                </a:solidFill>
                <a:latin typeface="微软雅黑" panose="020B0503020204020204" charset="-122"/>
                <a:ea typeface="微软雅黑" panose="020B0503020204020204" charset="-122"/>
                <a:cs typeface="微软雅黑" panose="020B0503020204020204" charset="-122"/>
              </a:rPr>
              <a:t>消</a:t>
            </a:r>
            <a:r>
              <a:rPr lang="en-US" altLang="zh-CN" sz="3205" spc="0" dirty="0">
                <a:solidFill>
                  <a:srgbClr val="404040"/>
                </a:solidFill>
                <a:latin typeface="微软雅黑" panose="020B0503020204020204" charset="-122"/>
                <a:ea typeface="微软雅黑" panose="020B0503020204020204" charset="-122"/>
                <a:cs typeface="微软雅黑" panose="020B0503020204020204" charset="-122"/>
              </a:rPr>
              <a:t>失</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a:t>
            </a:r>
            <a:r>
              <a:rPr lang="en-US" altLang="zh-CN" sz="3205" spc="-29" dirty="0">
                <a:solidFill>
                  <a:srgbClr val="FF0000"/>
                </a:solidFill>
                <a:latin typeface="微软雅黑" panose="020B0503020204020204" charset="-122"/>
                <a:ea typeface="微软雅黑" panose="020B0503020204020204" charset="-122"/>
                <a:cs typeface="微软雅黑" panose="020B0503020204020204" charset="-122"/>
              </a:rPr>
              <a:t>现</a:t>
            </a:r>
            <a:r>
              <a:rPr lang="en-US" altLang="zh-CN" sz="3205" spc="0" dirty="0">
                <a:solidFill>
                  <a:srgbClr val="FF0000"/>
                </a:solidFill>
                <a:latin typeface="微软雅黑" panose="020B0503020204020204" charset="-122"/>
                <a:ea typeface="微软雅黑" panose="020B0503020204020204" charset="-122"/>
                <a:cs typeface="微软雅黑" panose="020B0503020204020204" charset="-122"/>
              </a:rPr>
              <a:t>代</a:t>
            </a:r>
            <a:r>
              <a:rPr lang="en-US" altLang="zh-CN" sz="3205" spc="8" dirty="0">
                <a:solidFill>
                  <a:srgbClr val="FF0000"/>
                </a:solidFill>
                <a:latin typeface="微软雅黑" panose="020B0503020204020204" charset="-122"/>
                <a:ea typeface="微软雅黑" panose="020B0503020204020204" charset="-122"/>
                <a:cs typeface="微软雅黑" panose="020B0503020204020204" charset="-122"/>
              </a:rPr>
              <a:t>小</a:t>
            </a:r>
            <a:r>
              <a:rPr lang="en-US" altLang="zh-CN" sz="3205" spc="-30" dirty="0">
                <a:solidFill>
                  <a:srgbClr val="FF0000"/>
                </a:solidFill>
                <a:latin typeface="微软雅黑" panose="020B0503020204020204" charset="-122"/>
                <a:ea typeface="微软雅黑" panose="020B0503020204020204" charset="-122"/>
                <a:cs typeface="微软雅黑" panose="020B0503020204020204" charset="-122"/>
              </a:rPr>
              <a:t>说</a:t>
            </a:r>
            <a:r>
              <a:rPr lang="en-US" altLang="zh-CN" sz="3205" spc="0" dirty="0">
                <a:solidFill>
                  <a:srgbClr val="FF0000"/>
                </a:solidFill>
                <a:latin typeface="微软雅黑" panose="020B0503020204020204" charset="-122"/>
                <a:ea typeface="微软雅黑" panose="020B0503020204020204" charset="-122"/>
                <a:cs typeface="微软雅黑" panose="020B0503020204020204" charset="-122"/>
              </a:rPr>
              <a:t>家</a:t>
            </a:r>
            <a:r>
              <a:rPr lang="en-US" altLang="zh-CN" sz="3205" spc="8" dirty="0">
                <a:solidFill>
                  <a:srgbClr val="FF0000"/>
                </a:solidFill>
                <a:latin typeface="微软雅黑" panose="020B0503020204020204" charset="-122"/>
                <a:ea typeface="微软雅黑" panose="020B0503020204020204" charset="-122"/>
                <a:cs typeface="微软雅黑" panose="020B0503020204020204" charset="-122"/>
              </a:rPr>
              <a:t>对</a:t>
            </a:r>
            <a:r>
              <a:rPr lang="en-US" altLang="zh-CN" sz="3205" spc="0" dirty="0">
                <a:solidFill>
                  <a:srgbClr val="FF0000"/>
                </a:solidFill>
                <a:latin typeface="微软雅黑" panose="020B0503020204020204" charset="-122"/>
                <a:ea typeface="微软雅黑" panose="020B0503020204020204" charset="-122"/>
                <a:cs typeface="微软雅黑" panose="020B0503020204020204" charset="-122"/>
              </a:rPr>
              <a:t>待故事</a:t>
            </a:r>
            <a:r>
              <a:rPr lang="en-US" altLang="zh-CN" sz="3205" spc="6" dirty="0">
                <a:solidFill>
                  <a:srgbClr val="FF0000"/>
                </a:solidFill>
                <a:latin typeface="微软雅黑" panose="020B0503020204020204" charset="-122"/>
                <a:ea typeface="微软雅黑" panose="020B0503020204020204" charset="-122"/>
                <a:cs typeface="微软雅黑" panose="020B0503020204020204" charset="-122"/>
              </a:rPr>
              <a:t>的</a:t>
            </a:r>
            <a:r>
              <a:rPr lang="en-US" altLang="zh-CN" sz="3205" spc="0" dirty="0">
                <a:solidFill>
                  <a:srgbClr val="FF0000"/>
                </a:solidFill>
                <a:latin typeface="微软雅黑" panose="020B0503020204020204" charset="-122"/>
                <a:ea typeface="微软雅黑" panose="020B0503020204020204" charset="-122"/>
                <a:cs typeface="微软雅黑" panose="020B0503020204020204" charset="-122"/>
              </a:rPr>
              <a:t>方式复杂多变</a:t>
            </a:r>
            <a:r>
              <a:rPr lang="en-US" altLang="zh-CN" sz="3205" spc="-20" dirty="0">
                <a:solidFill>
                  <a:srgbClr val="FF0000"/>
                </a:solidFill>
                <a:latin typeface="微软雅黑" panose="020B0503020204020204" charset="-122"/>
                <a:ea typeface="微软雅黑" panose="020B0503020204020204" charset="-122"/>
                <a:cs typeface="微软雅黑" panose="020B0503020204020204" charset="-122"/>
              </a:rPr>
              <a:t>，</a:t>
            </a:r>
            <a:r>
              <a:rPr lang="en-US" altLang="zh-CN" sz="3205" spc="0" dirty="0">
                <a:solidFill>
                  <a:srgbClr val="FF0000"/>
                </a:solidFill>
                <a:latin typeface="微软雅黑" panose="020B0503020204020204" charset="-122"/>
                <a:ea typeface="微软雅黑" panose="020B0503020204020204" charset="-122"/>
                <a:cs typeface="微软雅黑" panose="020B0503020204020204" charset="-122"/>
              </a:rPr>
              <a:t>以实</a:t>
            </a:r>
            <a:r>
              <a:rPr lang="en-US" altLang="zh-CN" sz="3205" spc="-21" dirty="0">
                <a:solidFill>
                  <a:srgbClr val="FF0000"/>
                </a:solidFill>
                <a:latin typeface="微软雅黑" panose="020B0503020204020204" charset="-122"/>
                <a:ea typeface="微软雅黑" panose="020B0503020204020204" charset="-122"/>
                <a:cs typeface="微软雅黑" panose="020B0503020204020204" charset="-122"/>
              </a:rPr>
              <a:t>现</a:t>
            </a:r>
            <a:r>
              <a:rPr lang="en-US" altLang="zh-CN" sz="3205" spc="0" dirty="0">
                <a:solidFill>
                  <a:srgbClr val="FF0000"/>
                </a:solidFill>
                <a:latin typeface="微软雅黑" panose="020B0503020204020204" charset="-122"/>
                <a:ea typeface="微软雅黑" panose="020B0503020204020204" charset="-122"/>
                <a:cs typeface="微软雅黑" panose="020B0503020204020204" charset="-122"/>
              </a:rPr>
              <a:t>他们</a:t>
            </a:r>
            <a:r>
              <a:rPr lang="en-US" altLang="zh-CN" sz="3205" spc="-21" dirty="0">
                <a:solidFill>
                  <a:srgbClr val="FF0000"/>
                </a:solidFill>
                <a:latin typeface="微软雅黑" panose="020B0503020204020204" charset="-122"/>
                <a:ea typeface="微软雅黑" panose="020B0503020204020204" charset="-122"/>
                <a:cs typeface="微软雅黑" panose="020B0503020204020204" charset="-122"/>
              </a:rPr>
              <a:t>特</a:t>
            </a:r>
            <a:r>
              <a:rPr lang="en-US" altLang="zh-CN" sz="3205" spc="0" dirty="0">
                <a:solidFill>
                  <a:srgbClr val="FF0000"/>
                </a:solidFill>
                <a:latin typeface="微软雅黑" panose="020B0503020204020204" charset="-122"/>
                <a:ea typeface="微软雅黑" panose="020B0503020204020204" charset="-122"/>
                <a:cs typeface="微软雅黑" panose="020B0503020204020204" charset="-122"/>
              </a:rPr>
              <a:t>殊的</a:t>
            </a:r>
            <a:r>
              <a:rPr lang="en-US" altLang="zh-CN" sz="3205" spc="-21" dirty="0">
                <a:solidFill>
                  <a:srgbClr val="FF0000"/>
                </a:solidFill>
                <a:latin typeface="微软雅黑" panose="020B0503020204020204" charset="-122"/>
                <a:ea typeface="微软雅黑" panose="020B0503020204020204" charset="-122"/>
                <a:cs typeface="微软雅黑" panose="020B0503020204020204" charset="-122"/>
              </a:rPr>
              <a:t>叙</a:t>
            </a:r>
            <a:r>
              <a:rPr lang="en-US" altLang="zh-CN" sz="3205" spc="0" dirty="0">
                <a:solidFill>
                  <a:srgbClr val="FF0000"/>
                </a:solidFill>
                <a:latin typeface="微软雅黑" panose="020B0503020204020204" charset="-122"/>
                <a:ea typeface="微软雅黑" panose="020B0503020204020204" charset="-122"/>
                <a:cs typeface="微软雅黑" panose="020B0503020204020204" charset="-122"/>
              </a:rPr>
              <a:t>事</a:t>
            </a:r>
            <a:r>
              <a:rPr lang="en-US" altLang="zh-CN" sz="3205" spc="8" dirty="0">
                <a:solidFill>
                  <a:srgbClr val="404040"/>
                </a:solidFill>
                <a:latin typeface="微软雅黑" panose="020B0503020204020204" charset="-122"/>
                <a:ea typeface="微软雅黑" panose="020B0503020204020204" charset="-122"/>
                <a:cs typeface="微软雅黑" panose="020B0503020204020204" charset="-122"/>
              </a:rPr>
              <a:t>                                      </a:t>
            </a:r>
            <a:r>
              <a:rPr lang="en-US" altLang="zh-CN" sz="3205" spc="0" dirty="0">
                <a:solidFill>
                  <a:srgbClr val="404040"/>
                </a:solidFill>
                <a:latin typeface="华文新魏"/>
                <a:ea typeface="华文新魏"/>
                <a:cs typeface="华文新魏"/>
              </a:rPr>
              <a:t>—</a:t>
            </a:r>
            <a:r>
              <a:rPr lang="en-US" altLang="zh-CN" sz="3205" spc="8" dirty="0">
                <a:solidFill>
                  <a:srgbClr val="404040"/>
                </a:solidFill>
                <a:latin typeface="华文新魏"/>
                <a:ea typeface="华文新魏"/>
                <a:cs typeface="华文新魏"/>
              </a:rPr>
              <a:t>—</a:t>
            </a:r>
            <a:r>
              <a:rPr lang="en-US" altLang="zh-CN" sz="3205" spc="0" dirty="0">
                <a:solidFill>
                  <a:srgbClr val="404040"/>
                </a:solidFill>
                <a:latin typeface="华文新魏"/>
                <a:ea typeface="华文新魏"/>
                <a:cs typeface="华文新魏"/>
              </a:rPr>
              <a:t>格非</a:t>
            </a:r>
            <a:r>
              <a:rPr lang="en-US" altLang="zh-CN" sz="3205" spc="6" dirty="0">
                <a:solidFill>
                  <a:srgbClr val="404040"/>
                </a:solidFill>
                <a:latin typeface="华文新魏"/>
                <a:ea typeface="华文新魏"/>
                <a:cs typeface="华文新魏"/>
              </a:rPr>
              <a:t>《</a:t>
            </a:r>
            <a:r>
              <a:rPr lang="en-US" altLang="zh-CN" sz="3205" spc="0" dirty="0">
                <a:solidFill>
                  <a:srgbClr val="404040"/>
                </a:solidFill>
                <a:latin typeface="华文新魏"/>
                <a:ea typeface="华文新魏"/>
                <a:cs typeface="华文新魏"/>
              </a:rPr>
              <a:t>塞壬</a:t>
            </a:r>
            <a:r>
              <a:rPr lang="en-US" altLang="zh-CN" sz="3205" spc="6" dirty="0">
                <a:solidFill>
                  <a:srgbClr val="404040"/>
                </a:solidFill>
                <a:latin typeface="华文新魏"/>
                <a:ea typeface="华文新魏"/>
                <a:cs typeface="华文新魏"/>
              </a:rPr>
              <a:t>的</a:t>
            </a:r>
            <a:r>
              <a:rPr lang="en-US" altLang="zh-CN" sz="3205" spc="0" dirty="0">
                <a:solidFill>
                  <a:srgbClr val="404040"/>
                </a:solidFill>
                <a:latin typeface="华文新魏"/>
                <a:ea typeface="华文新魏"/>
                <a:cs typeface="华文新魏"/>
              </a:rPr>
              <a:t>歌声</a:t>
            </a:r>
            <a:r>
              <a:rPr lang="en-US" altLang="zh-CN" sz="3205" spc="8" dirty="0">
                <a:solidFill>
                  <a:srgbClr val="404040"/>
                </a:solidFill>
                <a:latin typeface="华文新魏"/>
                <a:ea typeface="华文新魏"/>
                <a:cs typeface="华文新魏"/>
              </a:rPr>
              <a:t>》</a:t>
            </a:r>
            <a:endParaRPr lang="en-US" altLang="zh-CN" sz="3205" dirty="0">
              <a:latin typeface="华文新魏"/>
              <a:ea typeface="华文新魏"/>
              <a:cs typeface="华文新魏"/>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4256" y="960043"/>
            <a:ext cx="11277600" cy="4523105"/>
          </a:xfrm>
          <a:prstGeom prst="rect">
            <a:avLst/>
          </a:prstGeom>
        </p:spPr>
        <p:txBody>
          <a:bodyPr wrap="square">
            <a:spAutoFit/>
          </a:bodyPr>
          <a:lstStyle/>
          <a:p>
            <a:r>
              <a:rPr lang="en-US" altLang="zh-CN" sz="3600" b="1" dirty="0" smtClean="0">
                <a:solidFill>
                  <a:srgbClr val="FF0000"/>
                </a:solidFill>
                <a:ea typeface="宋体" panose="02010600030101010101" pitchFamily="2" charset="-122"/>
              </a:rPr>
              <a:t>3.</a:t>
            </a:r>
            <a:r>
              <a:rPr lang="zh-CN" altLang="zh-CN" sz="3600" b="1" dirty="0" smtClean="0">
                <a:solidFill>
                  <a:srgbClr val="FF0000"/>
                </a:solidFill>
                <a:ea typeface="宋体" panose="02010600030101010101" pitchFamily="2" charset="-122"/>
              </a:rPr>
              <a:t>其它叙述技巧：</a:t>
            </a:r>
            <a:endParaRPr lang="en-US" altLang="zh-CN" sz="3600" b="1" dirty="0" smtClean="0">
              <a:solidFill>
                <a:srgbClr val="FF0000"/>
              </a:solidFill>
              <a:ea typeface="宋体" panose="02010600030101010101" pitchFamily="2" charset="-122"/>
            </a:endParaRPr>
          </a:p>
          <a:p>
            <a:r>
              <a:rPr lang="zh-CN" altLang="zh-CN" sz="3600" b="1" dirty="0" smtClean="0">
                <a:solidFill>
                  <a:srgbClr val="1D41D5"/>
                </a:solidFill>
                <a:ea typeface="宋体" panose="02010600030101010101" pitchFamily="2" charset="-122"/>
              </a:rPr>
              <a:t>对话</a:t>
            </a:r>
            <a:r>
              <a:rPr lang="zh-CN" altLang="en-US" sz="3600" b="1" dirty="0" smtClean="0">
                <a:solidFill>
                  <a:srgbClr val="1D41D5"/>
                </a:solidFill>
                <a:ea typeface="宋体" panose="02010600030101010101" pitchFamily="2" charset="-122"/>
              </a:rPr>
              <a:t>      </a:t>
            </a:r>
            <a:r>
              <a:rPr lang="en-US" altLang="zh-CN" sz="3600" b="1" dirty="0" smtClean="0">
                <a:solidFill>
                  <a:srgbClr val="000000"/>
                </a:solidFill>
                <a:ea typeface="宋体" panose="02010600030101010101" pitchFamily="2" charset="-122"/>
              </a:rPr>
              <a:t>《</a:t>
            </a:r>
            <a:r>
              <a:rPr lang="zh-CN" altLang="en-US" sz="3600" b="1" dirty="0" smtClean="0">
                <a:solidFill>
                  <a:srgbClr val="000000"/>
                </a:solidFill>
                <a:ea typeface="宋体" panose="02010600030101010101" pitchFamily="2" charset="-122"/>
              </a:rPr>
              <a:t>古渡头</a:t>
            </a:r>
            <a:r>
              <a:rPr lang="en-US" altLang="zh-CN" sz="3600" b="1" dirty="0" smtClean="0">
                <a:solidFill>
                  <a:srgbClr val="000000"/>
                </a:solidFill>
                <a:ea typeface="宋体" panose="02010600030101010101" pitchFamily="2" charset="-122"/>
              </a:rPr>
              <a:t>》</a:t>
            </a:r>
            <a:endParaRPr lang="en-US" altLang="zh-CN" sz="3600" b="1" dirty="0" smtClean="0">
              <a:solidFill>
                <a:srgbClr val="000000"/>
              </a:solidFill>
              <a:ea typeface="宋体" panose="02010600030101010101" pitchFamily="2" charset="-122"/>
            </a:endParaRPr>
          </a:p>
          <a:p>
            <a:r>
              <a:rPr lang="zh-CN" altLang="zh-CN" sz="3600" b="1" dirty="0" smtClean="0">
                <a:solidFill>
                  <a:srgbClr val="1D41D5"/>
                </a:solidFill>
                <a:ea typeface="宋体" panose="02010600030101010101" pitchFamily="2" charset="-122"/>
              </a:rPr>
              <a:t>心理</a:t>
            </a:r>
            <a:r>
              <a:rPr lang="en-US" altLang="zh-CN" sz="3600" b="1" dirty="0" smtClean="0">
                <a:solidFill>
                  <a:srgbClr val="1D41D5"/>
                </a:solidFill>
                <a:ea typeface="宋体" panose="02010600030101010101" pitchFamily="2" charset="-122"/>
              </a:rPr>
              <a:t>      </a:t>
            </a:r>
            <a:endParaRPr lang="en-US" altLang="zh-CN" sz="3600" b="1" dirty="0" smtClean="0">
              <a:solidFill>
                <a:srgbClr val="1D41D5"/>
              </a:solidFill>
              <a:ea typeface="宋体" panose="02010600030101010101" pitchFamily="2" charset="-122"/>
            </a:endParaRPr>
          </a:p>
          <a:p>
            <a:r>
              <a:rPr lang="zh-CN" altLang="zh-CN" sz="3600" b="1" dirty="0" smtClean="0">
                <a:solidFill>
                  <a:srgbClr val="1D41D5"/>
                </a:solidFill>
                <a:ea typeface="宋体" panose="02010600030101010101" pitchFamily="2" charset="-122"/>
              </a:rPr>
              <a:t>回忆、叙述与写景结合</a:t>
            </a:r>
            <a:r>
              <a:rPr lang="en-US" altLang="zh-CN" sz="3600" b="1" dirty="0" smtClean="0">
                <a:solidFill>
                  <a:srgbClr val="1D41D5"/>
                </a:solidFill>
                <a:ea typeface="宋体" panose="02010600030101010101" pitchFamily="2" charset="-122"/>
              </a:rPr>
              <a:t>     </a:t>
            </a:r>
            <a:endParaRPr lang="en-US" altLang="zh-CN" sz="3600" b="1" dirty="0" smtClean="0">
              <a:solidFill>
                <a:srgbClr val="1D41D5"/>
              </a:solidFill>
              <a:ea typeface="宋体" panose="02010600030101010101" pitchFamily="2" charset="-122"/>
            </a:endParaRPr>
          </a:p>
          <a:p>
            <a:r>
              <a:rPr lang="zh-CN" altLang="zh-CN" sz="3600" b="1" dirty="0" smtClean="0">
                <a:solidFill>
                  <a:srgbClr val="1D41D5"/>
                </a:solidFill>
                <a:ea typeface="宋体" panose="02010600030101010101" pitchFamily="2" charset="-122"/>
              </a:rPr>
              <a:t>回忆与现实交织</a:t>
            </a:r>
            <a:r>
              <a:rPr lang="en-US" altLang="zh-CN" sz="3600" b="1" dirty="0" smtClean="0">
                <a:solidFill>
                  <a:srgbClr val="1D41D5"/>
                </a:solidFill>
                <a:ea typeface="宋体" panose="02010600030101010101" pitchFamily="2" charset="-122"/>
              </a:rPr>
              <a:t>      </a:t>
            </a:r>
            <a:endParaRPr lang="en-US" altLang="zh-CN" sz="3600" b="1" dirty="0" smtClean="0">
              <a:solidFill>
                <a:srgbClr val="1D41D5"/>
              </a:solidFill>
              <a:ea typeface="宋体" panose="02010600030101010101" pitchFamily="2" charset="-122"/>
            </a:endParaRPr>
          </a:p>
          <a:p>
            <a:r>
              <a:rPr lang="zh-CN" altLang="en-US" sz="3600" b="1" dirty="0" smtClean="0">
                <a:solidFill>
                  <a:srgbClr val="1D41D5"/>
                </a:solidFill>
                <a:ea typeface="宋体" panose="02010600030101010101" pitchFamily="2" charset="-122"/>
              </a:rPr>
              <a:t>历史与现实交织  </a:t>
            </a:r>
            <a:r>
              <a:rPr lang="en-US" altLang="zh-CN" sz="3600" b="1" dirty="0" smtClean="0">
                <a:ea typeface="宋体" panose="02010600030101010101" pitchFamily="2" charset="-122"/>
              </a:rPr>
              <a:t>《</a:t>
            </a:r>
            <a:r>
              <a:rPr lang="zh-CN" altLang="en-US" sz="3600" b="1" dirty="0" smtClean="0">
                <a:ea typeface="宋体" panose="02010600030101010101" pitchFamily="2" charset="-122"/>
              </a:rPr>
              <a:t>赵一曼女士</a:t>
            </a:r>
            <a:r>
              <a:rPr lang="en-US" altLang="zh-CN" sz="3600" b="1" dirty="0" smtClean="0">
                <a:ea typeface="宋体" panose="02010600030101010101" pitchFamily="2" charset="-122"/>
              </a:rPr>
              <a:t>》</a:t>
            </a:r>
            <a:endParaRPr lang="en-US" altLang="zh-CN" sz="3600" b="1" dirty="0" smtClean="0">
              <a:ea typeface="宋体" panose="02010600030101010101" pitchFamily="2" charset="-122"/>
            </a:endParaRPr>
          </a:p>
          <a:p>
            <a:r>
              <a:rPr lang="zh-CN" altLang="zh-CN" sz="3600" b="1" dirty="0" smtClean="0">
                <a:solidFill>
                  <a:srgbClr val="1D41D5"/>
                </a:solidFill>
                <a:ea typeface="宋体" panose="02010600030101010101" pitchFamily="2" charset="-122"/>
              </a:rPr>
              <a:t>以</a:t>
            </a:r>
            <a:r>
              <a:rPr lang="en-US" altLang="zh-CN" sz="3600" b="1" dirty="0" smtClean="0">
                <a:solidFill>
                  <a:srgbClr val="1D41D5"/>
                </a:solidFill>
                <a:ea typeface="宋体" panose="02010600030101010101" pitchFamily="2" charset="-122"/>
              </a:rPr>
              <a:t>……</a:t>
            </a:r>
            <a:r>
              <a:rPr lang="zh-CN" altLang="en-US" sz="3600" b="1" dirty="0" smtClean="0">
                <a:solidFill>
                  <a:srgbClr val="1D41D5"/>
                </a:solidFill>
                <a:ea typeface="宋体" panose="02010600030101010101" pitchFamily="2" charset="-122"/>
              </a:rPr>
              <a:t>话题引入</a:t>
            </a:r>
            <a:endParaRPr lang="zh-CN" altLang="zh-CN" sz="3600" b="1" dirty="0" smtClean="0">
              <a:solidFill>
                <a:srgbClr val="1D41D5"/>
              </a:solidFill>
              <a:ea typeface="宋体" panose="02010600030101010101" pitchFamily="2" charset="-122"/>
            </a:endParaRPr>
          </a:p>
          <a:p>
            <a:r>
              <a:rPr lang="en-US" altLang="zh-CN" sz="3600" dirty="0">
                <a:solidFill>
                  <a:srgbClr val="1D41D5"/>
                </a:solidFill>
              </a:rPr>
              <a:t>……</a:t>
            </a:r>
            <a:endParaRPr lang="en-US" altLang="zh-CN" sz="3600" dirty="0">
              <a:solidFill>
                <a:srgbClr val="1D41D5"/>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3270" y="274955"/>
            <a:ext cx="10519410" cy="5865495"/>
          </a:xfrm>
        </p:spPr>
        <p:txBody>
          <a:bodyPr>
            <a:normAutofit lnSpcReduction="20000"/>
          </a:bodyPr>
          <a:lstStyle/>
          <a:p>
            <a:pPr marL="0" indent="0">
              <a:buNone/>
            </a:pPr>
            <a:endParaRPr lang="en-US" altLang="zh-CN" sz="3600" b="1" dirty="0" smtClean="0">
              <a:solidFill>
                <a:srgbClr val="FF0000"/>
              </a:solidFill>
            </a:endParaRPr>
          </a:p>
          <a:p>
            <a:pPr fontAlgn="auto">
              <a:lnSpc>
                <a:spcPct val="100000"/>
              </a:lnSpc>
            </a:pPr>
            <a:r>
              <a:rPr lang="en-US" altLang="zh-CN" sz="3600" b="1" dirty="0" smtClean="0"/>
              <a:t>《</a:t>
            </a:r>
            <a:r>
              <a:rPr lang="zh-CN" altLang="en-US" sz="3600" b="1" dirty="0" smtClean="0"/>
              <a:t>古渡头</a:t>
            </a:r>
            <a:r>
              <a:rPr lang="en-US" altLang="zh-CN" sz="3600" b="1" dirty="0" smtClean="0"/>
              <a:t>》</a:t>
            </a:r>
            <a:r>
              <a:rPr lang="zh-CN" altLang="en-US" sz="3600" b="1" dirty="0" smtClean="0"/>
              <a:t>作品是怎样叙述渡夫的故事的？这样写有什么好处？请简要分析。（</a:t>
            </a:r>
            <a:r>
              <a:rPr lang="en-US" altLang="zh-CN" sz="3600" b="1" dirty="0" smtClean="0"/>
              <a:t>6</a:t>
            </a:r>
            <a:r>
              <a:rPr lang="zh-CN" altLang="en-US" sz="3600" b="1" dirty="0" smtClean="0"/>
              <a:t>分）</a:t>
            </a:r>
            <a:endParaRPr lang="zh-CN" altLang="en-US" sz="3600" b="1" dirty="0" smtClean="0"/>
          </a:p>
          <a:p>
            <a:pPr fontAlgn="auto">
              <a:lnSpc>
                <a:spcPct val="100000"/>
              </a:lnSpc>
            </a:pPr>
            <a:endParaRPr lang="en-US" altLang="zh-CN" sz="3600" b="1" dirty="0" smtClean="0"/>
          </a:p>
          <a:p>
            <a:pPr fontAlgn="auto">
              <a:lnSpc>
                <a:spcPct val="100000"/>
              </a:lnSpc>
            </a:pPr>
            <a:r>
              <a:rPr lang="en-US" altLang="zh-CN" sz="3600" b="1" dirty="0" smtClean="0"/>
              <a:t>①</a:t>
            </a:r>
            <a:r>
              <a:rPr lang="zh-CN" altLang="en-US" sz="3600" b="1" dirty="0" smtClean="0"/>
              <a:t>以“我”的</a:t>
            </a:r>
            <a:r>
              <a:rPr lang="zh-CN" altLang="en-US" sz="3600" b="1" dirty="0" smtClean="0">
                <a:solidFill>
                  <a:srgbClr val="FF0000"/>
                </a:solidFill>
                <a:effectLst>
                  <a:outerShdw blurRad="38100" dist="19050" dir="2700000" algn="tl" rotWithShape="0">
                    <a:schemeClr val="dk1">
                      <a:alpha val="40000"/>
                    </a:schemeClr>
                  </a:outerShdw>
                </a:effectLst>
              </a:rPr>
              <a:t>视角</a:t>
            </a:r>
            <a:r>
              <a:rPr lang="zh-CN" altLang="en-US" sz="3600" b="1" dirty="0" smtClean="0"/>
              <a:t>来叙事，使事件显得</a:t>
            </a:r>
            <a:r>
              <a:rPr lang="zh-CN" altLang="en-US" sz="3600" b="1" dirty="0" smtClean="0">
                <a:ln w="22225">
                  <a:solidFill>
                    <a:schemeClr val="accent2"/>
                  </a:solidFill>
                  <a:prstDash val="solid"/>
                </a:ln>
                <a:solidFill>
                  <a:schemeClr val="accent2">
                    <a:lumMod val="40000"/>
                    <a:lumOff val="60000"/>
                  </a:schemeClr>
                </a:solidFill>
                <a:effectLst/>
              </a:rPr>
              <a:t>真实可信</a:t>
            </a:r>
            <a:r>
              <a:rPr lang="zh-CN" altLang="en-US" sz="3600" b="1" dirty="0" smtClean="0"/>
              <a:t>；②</a:t>
            </a:r>
            <a:r>
              <a:rPr lang="zh-CN" altLang="en-US" sz="3600" b="1" dirty="0" smtClean="0">
                <a:solidFill>
                  <a:schemeClr val="tx1"/>
                </a:solidFill>
                <a:effectLst>
                  <a:outerShdw blurRad="38100" dist="19050" dir="2700000" algn="tl" rotWithShape="0">
                    <a:schemeClr val="dk1">
                      <a:alpha val="40000"/>
                    </a:schemeClr>
                  </a:outerShdw>
                </a:effectLst>
              </a:rPr>
              <a:t>以“钱”为</a:t>
            </a:r>
            <a:r>
              <a:rPr lang="zh-CN" altLang="en-US" sz="3600" b="1" dirty="0" smtClean="0">
                <a:solidFill>
                  <a:srgbClr val="FF0000"/>
                </a:solidFill>
                <a:effectLst>
                  <a:outerShdw blurRad="38100" dist="19050" dir="2700000" algn="tl" rotWithShape="0">
                    <a:schemeClr val="dk1">
                      <a:alpha val="40000"/>
                    </a:schemeClr>
                  </a:outerShdw>
                </a:effectLst>
              </a:rPr>
              <a:t>话题引入</a:t>
            </a:r>
            <a:r>
              <a:rPr lang="zh-CN" altLang="en-US" sz="3600" b="1" dirty="0" smtClean="0">
                <a:solidFill>
                  <a:schemeClr val="tx1"/>
                </a:solidFill>
                <a:effectLst>
                  <a:outerShdw blurRad="38100" dist="19050" dir="2700000" algn="tl" rotWithShape="0">
                    <a:schemeClr val="dk1">
                      <a:alpha val="40000"/>
                    </a:schemeClr>
                  </a:outerShdw>
                </a:effectLst>
              </a:rPr>
              <a:t>渡夫的故事</a:t>
            </a:r>
            <a:r>
              <a:rPr lang="zh-CN" altLang="en-US" sz="3600" b="1" dirty="0" smtClean="0"/>
              <a:t>，</a:t>
            </a:r>
            <a:r>
              <a:rPr lang="zh-CN" altLang="en-US" sz="3600" b="1" dirty="0" smtClean="0">
                <a:solidFill>
                  <a:schemeClr val="tx1"/>
                </a:solidFill>
                <a:effectLst>
                  <a:outerShdw blurRad="38100" dist="19050" dir="2700000" algn="tl" rotWithShape="0">
                    <a:schemeClr val="dk1">
                      <a:alpha val="40000"/>
                    </a:schemeClr>
                  </a:outerShdw>
                </a:effectLst>
              </a:rPr>
              <a:t>唤起</a:t>
            </a:r>
            <a:r>
              <a:rPr lang="zh-CN" altLang="en-US" sz="3600" b="1" dirty="0" smtClean="0">
                <a:ln w="22225">
                  <a:solidFill>
                    <a:schemeClr val="accent2"/>
                  </a:solidFill>
                  <a:prstDash val="solid"/>
                </a:ln>
                <a:solidFill>
                  <a:schemeClr val="accent2">
                    <a:lumMod val="40000"/>
                    <a:lumOff val="60000"/>
                  </a:schemeClr>
                </a:solidFill>
                <a:effectLst/>
              </a:rPr>
              <a:t>读者</a:t>
            </a:r>
            <a:r>
              <a:rPr lang="zh-CN" altLang="en-US" sz="3600" b="1" dirty="0" smtClean="0">
                <a:solidFill>
                  <a:schemeClr val="tx1"/>
                </a:solidFill>
                <a:effectLst>
                  <a:outerShdw blurRad="38100" dist="19050" dir="2700000" algn="tl" rotWithShape="0">
                    <a:schemeClr val="dk1">
                      <a:alpha val="40000"/>
                    </a:schemeClr>
                  </a:outerShdw>
                </a:effectLst>
              </a:rPr>
              <a:t>的阅读</a:t>
            </a:r>
            <a:r>
              <a:rPr lang="zh-CN" altLang="en-US" sz="3600" b="1" dirty="0" smtClean="0">
                <a:ln w="22225">
                  <a:solidFill>
                    <a:schemeClr val="accent2"/>
                  </a:solidFill>
                  <a:prstDash val="solid"/>
                </a:ln>
                <a:solidFill>
                  <a:schemeClr val="accent2">
                    <a:lumMod val="40000"/>
                    <a:lumOff val="60000"/>
                  </a:schemeClr>
                </a:solidFill>
                <a:effectLst/>
              </a:rPr>
              <a:t>兴趣</a:t>
            </a:r>
            <a:r>
              <a:rPr lang="zh-CN" altLang="en-US" sz="3600" b="1" dirty="0" smtClean="0">
                <a:solidFill>
                  <a:schemeClr val="tx1"/>
                </a:solidFill>
                <a:effectLst>
                  <a:outerShdw blurRad="38100" dist="19050" dir="2700000" algn="tl" rotWithShape="0">
                    <a:schemeClr val="dk1">
                      <a:alpha val="40000"/>
                    </a:schemeClr>
                  </a:outerShdw>
                </a:effectLst>
              </a:rPr>
              <a:t>；</a:t>
            </a:r>
            <a:endParaRPr lang="zh-CN" altLang="en-US" sz="3600" b="1" dirty="0" smtClean="0">
              <a:solidFill>
                <a:schemeClr val="tx1"/>
              </a:solidFill>
              <a:effectLst>
                <a:outerShdw blurRad="38100" dist="19050" dir="2700000" algn="tl" rotWithShape="0">
                  <a:schemeClr val="dk1">
                    <a:alpha val="40000"/>
                  </a:schemeClr>
                </a:outerShdw>
              </a:effectLst>
            </a:endParaRPr>
          </a:p>
          <a:p>
            <a:pPr fontAlgn="auto">
              <a:lnSpc>
                <a:spcPct val="100000"/>
              </a:lnSpc>
            </a:pPr>
            <a:r>
              <a:rPr lang="zh-CN" altLang="en-US" sz="3600" b="1" dirty="0" smtClean="0"/>
              <a:t>③</a:t>
            </a:r>
            <a:r>
              <a:rPr lang="zh-CN" altLang="en-US" sz="3600" b="1" dirty="0" smtClean="0">
                <a:solidFill>
                  <a:schemeClr val="tx1"/>
                </a:solidFill>
                <a:effectLst>
                  <a:outerShdw blurRad="38100" dist="19050" dir="2700000" algn="tl" rotWithShape="0">
                    <a:schemeClr val="dk1">
                      <a:alpha val="40000"/>
                    </a:schemeClr>
                  </a:outerShdw>
                </a:effectLst>
              </a:rPr>
              <a:t>多用</a:t>
            </a:r>
            <a:r>
              <a:rPr lang="zh-CN" altLang="en-US" sz="3600" b="1" dirty="0" smtClean="0">
                <a:solidFill>
                  <a:srgbClr val="FF0000"/>
                </a:solidFill>
                <a:effectLst>
                  <a:outerShdw blurRad="38100" dist="19050" dir="2700000" algn="tl" rotWithShape="0">
                    <a:schemeClr val="dk1">
                      <a:alpha val="40000"/>
                    </a:schemeClr>
                  </a:outerShdw>
                </a:effectLst>
              </a:rPr>
              <a:t>对话</a:t>
            </a:r>
            <a:r>
              <a:rPr lang="zh-CN" altLang="en-US" sz="3600" b="1" dirty="0" smtClean="0">
                <a:solidFill>
                  <a:schemeClr val="tx1"/>
                </a:solidFill>
                <a:effectLst>
                  <a:outerShdw blurRad="38100" dist="19050" dir="2700000" algn="tl" rotWithShape="0">
                    <a:schemeClr val="dk1">
                      <a:alpha val="40000"/>
                    </a:schemeClr>
                  </a:outerShdw>
                </a:effectLst>
              </a:rPr>
              <a:t>形式，以渡夫之口自述他的经历，</a:t>
            </a:r>
            <a:r>
              <a:rPr lang="zh-CN" altLang="en-US" sz="3600" b="1" dirty="0" smtClean="0">
                <a:ln w="22225">
                  <a:solidFill>
                    <a:schemeClr val="accent2"/>
                  </a:solidFill>
                  <a:prstDash val="solid"/>
                </a:ln>
                <a:solidFill>
                  <a:schemeClr val="accent2">
                    <a:lumMod val="40000"/>
                    <a:lumOff val="60000"/>
                  </a:schemeClr>
                </a:solidFill>
                <a:effectLst/>
              </a:rPr>
              <a:t>使叙事更加集中</a:t>
            </a:r>
            <a:r>
              <a:rPr lang="zh-CN" altLang="en-US" sz="3600" b="1" dirty="0" smtClean="0">
                <a:solidFill>
                  <a:schemeClr val="tx1"/>
                </a:solidFill>
                <a:effectLst>
                  <a:outerShdw blurRad="38100" dist="19050" dir="2700000" algn="tl" rotWithShape="0">
                    <a:schemeClr val="dk1">
                      <a:alpha val="40000"/>
                    </a:schemeClr>
                  </a:outerShdw>
                </a:effectLst>
              </a:rPr>
              <a:t>；</a:t>
            </a:r>
            <a:endParaRPr lang="zh-CN" altLang="en-US" sz="3600" b="1" dirty="0" smtClean="0">
              <a:solidFill>
                <a:schemeClr val="tx1"/>
              </a:solidFill>
              <a:effectLst>
                <a:outerShdw blurRad="38100" dist="19050" dir="2700000" algn="tl" rotWithShape="0">
                  <a:schemeClr val="dk1">
                    <a:alpha val="40000"/>
                  </a:schemeClr>
                </a:outerShdw>
              </a:effectLst>
            </a:endParaRPr>
          </a:p>
          <a:p>
            <a:pPr fontAlgn="auto">
              <a:lnSpc>
                <a:spcPct val="100000"/>
              </a:lnSpc>
            </a:pPr>
            <a:r>
              <a:rPr lang="zh-CN" altLang="en-US" sz="3600" b="1" dirty="0" smtClean="0">
                <a:solidFill>
                  <a:schemeClr val="tx1"/>
                </a:solidFill>
                <a:effectLst>
                  <a:outerShdw blurRad="38100" dist="19050" dir="2700000" algn="tl" rotWithShape="0">
                    <a:schemeClr val="dk1">
                      <a:alpha val="40000"/>
                    </a:schemeClr>
                  </a:outerShdw>
                </a:effectLst>
              </a:rPr>
              <a:t>④</a:t>
            </a:r>
            <a:r>
              <a:rPr lang="zh-CN" altLang="en-US" sz="3600" b="1" dirty="0" smtClean="0">
                <a:solidFill>
                  <a:srgbClr val="FF0000"/>
                </a:solidFill>
                <a:effectLst>
                  <a:outerShdw blurRad="38100" dist="19050" dir="2700000" algn="tl" rotWithShape="0">
                    <a:schemeClr val="dk1">
                      <a:alpha val="40000"/>
                    </a:schemeClr>
                  </a:outerShdw>
                </a:effectLst>
              </a:rPr>
              <a:t>情景描写与渡夫讲述相结合</a:t>
            </a:r>
            <a:r>
              <a:rPr lang="zh-CN" altLang="en-US" sz="3600" b="1" dirty="0" smtClean="0">
                <a:solidFill>
                  <a:schemeClr val="tx1"/>
                </a:solidFill>
                <a:effectLst>
                  <a:outerShdw blurRad="38100" dist="19050" dir="2700000" algn="tl" rotWithShape="0">
                    <a:schemeClr val="dk1">
                      <a:alpha val="40000"/>
                    </a:schemeClr>
                  </a:outerShdw>
                </a:effectLst>
              </a:rPr>
              <a:t>，赋予渡夫的故事哀而不伤的</a:t>
            </a:r>
            <a:r>
              <a:rPr lang="zh-CN" altLang="en-US" sz="3600" b="1" dirty="0" smtClean="0">
                <a:ln w="22225">
                  <a:solidFill>
                    <a:schemeClr val="accent2"/>
                  </a:solidFill>
                  <a:prstDash val="solid"/>
                </a:ln>
                <a:solidFill>
                  <a:schemeClr val="accent2">
                    <a:lumMod val="40000"/>
                    <a:lumOff val="60000"/>
                  </a:schemeClr>
                </a:solidFill>
                <a:effectLst/>
              </a:rPr>
              <a:t>诗意美</a:t>
            </a:r>
            <a:r>
              <a:rPr lang="zh-CN" altLang="en-US" sz="3600" b="1" dirty="0" smtClean="0">
                <a:solidFill>
                  <a:schemeClr val="tx1"/>
                </a:solidFill>
                <a:effectLst>
                  <a:outerShdw blurRad="38100" dist="19050" dir="2700000" algn="tl" rotWithShape="0">
                    <a:schemeClr val="dk1">
                      <a:alpha val="40000"/>
                    </a:schemeClr>
                  </a:outerShdw>
                </a:effectLst>
              </a:rPr>
              <a:t>。</a:t>
            </a:r>
            <a:endParaRPr lang="zh-CN" altLang="en-US" sz="3600" b="1" dirty="0" smtClean="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455295"/>
            <a:ext cx="10514965" cy="7222490"/>
          </a:xfrm>
        </p:spPr>
        <p:txBody>
          <a:bodyPr/>
          <a:lstStyle/>
          <a:p>
            <a:r>
              <a:rPr lang="en-US" altLang="zh-CN" b="1" dirty="0" smtClean="0"/>
              <a:t>《</a:t>
            </a:r>
            <a:r>
              <a:rPr lang="zh-CN" altLang="en-US" b="1" dirty="0" smtClean="0"/>
              <a:t>祝福</a:t>
            </a:r>
            <a:r>
              <a:rPr lang="en-US" altLang="zh-CN" b="1" dirty="0" smtClean="0"/>
              <a:t>》</a:t>
            </a:r>
            <a:r>
              <a:rPr lang="zh-CN" altLang="en-US" b="1" dirty="0" smtClean="0"/>
              <a:t>在叙述谋篇上有何特点？</a:t>
            </a:r>
            <a:endParaRPr lang="zh-CN" altLang="en-US" b="1" dirty="0" smtClean="0"/>
          </a:p>
          <a:p>
            <a:endParaRPr lang="en-US" altLang="zh-CN" b="1" dirty="0" smtClean="0"/>
          </a:p>
          <a:p>
            <a:r>
              <a:rPr lang="en-US" altLang="zh-CN" b="1" dirty="0" smtClean="0"/>
              <a:t>1</a:t>
            </a:r>
            <a:r>
              <a:rPr lang="zh-CN" altLang="en-US" b="1" dirty="0" smtClean="0"/>
              <a:t>、采取了倒叙的手法。祥林嫂</a:t>
            </a:r>
            <a:r>
              <a:rPr lang="zh-CN" altLang="en-US" b="1" dirty="0" smtClean="0"/>
              <a:t>悲惨的结局放在开头，巧妙地设置了悬念，使读者急于探求事情的原委，有一定的吸引力；</a:t>
            </a:r>
            <a:endParaRPr lang="zh-CN" altLang="en-US" b="1" dirty="0" smtClean="0"/>
          </a:p>
          <a:p>
            <a:r>
              <a:rPr lang="en-US" altLang="zh-CN" b="1" dirty="0" smtClean="0"/>
              <a:t>2</a:t>
            </a:r>
            <a:r>
              <a:rPr lang="zh-CN" altLang="en-US" b="1" dirty="0" smtClean="0"/>
              <a:t>、</a:t>
            </a:r>
            <a:r>
              <a:rPr lang="zh-CN" altLang="en-US" b="1" dirty="0" smtClean="0"/>
              <a:t>以第一人称“我”的所见所闻所感讲述故事，既增添了故事的真实性，同时这个线索人物使得情节紧凑；</a:t>
            </a:r>
            <a:endParaRPr lang="zh-CN" altLang="en-US" b="1" dirty="0" smtClean="0"/>
          </a:p>
          <a:p>
            <a:r>
              <a:rPr lang="en-US" altLang="zh-CN" b="1" dirty="0" smtClean="0"/>
              <a:t>3</a:t>
            </a:r>
            <a:r>
              <a:rPr lang="zh-CN" altLang="en-US" b="1" dirty="0" smtClean="0"/>
              <a:t>、</a:t>
            </a:r>
            <a:r>
              <a:rPr lang="zh-CN" altLang="en-US" b="1" u="sng" dirty="0" smtClean="0"/>
              <a:t>现实与回忆交织，</a:t>
            </a:r>
            <a:r>
              <a:rPr lang="zh-CN" altLang="en-US" b="1" dirty="0" smtClean="0"/>
              <a:t>把祥林嫂死前穷困潦倒的现实与“我”对她大半生的回忆融合在一起，丰富了故事内容，增强了人物悲剧色彩。</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 name="Text Box448"/>
          <p:cNvSpPr txBox="1"/>
          <p:nvPr/>
        </p:nvSpPr>
        <p:spPr>
          <a:xfrm>
            <a:off x="145415" y="764540"/>
            <a:ext cx="11855450" cy="3928745"/>
          </a:xfrm>
          <a:prstGeom prst="rect">
            <a:avLst/>
          </a:prstGeom>
          <a:noFill/>
        </p:spPr>
        <p:txBody>
          <a:bodyPr wrap="square" lIns="0" tIns="0" rIns="0" rtlCol="0">
            <a:spAutoFit/>
          </a:bodyPr>
          <a:lstStyle/>
          <a:p>
            <a:pPr algn="l" rtl="0">
              <a:lnSpc>
                <a:spcPts val="4320"/>
              </a:lnSpc>
              <a:spcBef>
                <a:spcPts val="2010"/>
              </a:spcBef>
            </a:pPr>
            <a:r>
              <a:rPr lang="en-US" altLang="zh-CN" sz="3600" b="1" spc="0" dirty="0">
                <a:solidFill>
                  <a:srgbClr val="0D0D0D"/>
                </a:solidFill>
                <a:latin typeface="黑体" panose="02010609060101010101" pitchFamily="49" charset="-122"/>
                <a:ea typeface="黑体" panose="02010609060101010101" pitchFamily="49" charset="-122"/>
                <a:cs typeface="黑体" panose="02010609060101010101" pitchFamily="49" charset="-122"/>
              </a:rPr>
              <a:t>【</a:t>
            </a:r>
            <a:r>
              <a:rPr lang="zh-CN" altLang="en-US" sz="3600" b="1" spc="0" dirty="0">
                <a:solidFill>
                  <a:srgbClr val="0D0D0D"/>
                </a:solidFill>
                <a:latin typeface="黑体" panose="02010609060101010101" pitchFamily="49" charset="-122"/>
                <a:ea typeface="黑体" panose="02010609060101010101" pitchFamily="49" charset="-122"/>
                <a:cs typeface="黑体" panose="02010609060101010101" pitchFamily="49" charset="-122"/>
              </a:rPr>
              <a:t>真</a:t>
            </a:r>
            <a:r>
              <a:rPr lang="en-US" altLang="zh-CN" sz="3600" b="1" spc="0" dirty="0">
                <a:solidFill>
                  <a:srgbClr val="0D0D0D"/>
                </a:solidFill>
                <a:latin typeface="黑体" panose="02010609060101010101" pitchFamily="49" charset="-122"/>
                <a:ea typeface="黑体" panose="02010609060101010101" pitchFamily="49" charset="-122"/>
                <a:cs typeface="黑体" panose="02010609060101010101" pitchFamily="49" charset="-122"/>
              </a:rPr>
              <a:t>题</a:t>
            </a:r>
            <a:r>
              <a:rPr lang="en-US" altLang="zh-CN" sz="3600" b="1" spc="15" dirty="0">
                <a:solidFill>
                  <a:srgbClr val="0070C0"/>
                </a:solidFill>
                <a:latin typeface="黑体" panose="02010609060101010101" pitchFamily="49" charset="-122"/>
                <a:ea typeface="黑体" panose="02010609060101010101" pitchFamily="49" charset="-122"/>
                <a:cs typeface="黑体" panose="02010609060101010101" pitchFamily="49" charset="-122"/>
              </a:rPr>
              <a:t>】</a:t>
            </a:r>
            <a:r>
              <a:rPr lang="en-US" altLang="zh-CN" sz="3600" b="1" spc="-7" dirty="0">
                <a:solidFill>
                  <a:srgbClr val="0070C0"/>
                </a:solidFill>
                <a:latin typeface="黑体" panose="02010609060101010101" pitchFamily="49" charset="-122"/>
                <a:ea typeface="黑体" panose="02010609060101010101" pitchFamily="49" charset="-122"/>
                <a:cs typeface="黑体" panose="02010609060101010101" pitchFamily="49" charset="-122"/>
              </a:rPr>
              <a:t>《</a:t>
            </a:r>
            <a:r>
              <a:rPr lang="en-US" altLang="zh-CN" sz="3600" b="1" spc="9" dirty="0">
                <a:solidFill>
                  <a:srgbClr val="0070C0"/>
                </a:solidFill>
                <a:latin typeface="黑体" panose="02010609060101010101" pitchFamily="49" charset="-122"/>
                <a:ea typeface="黑体" panose="02010609060101010101" pitchFamily="49" charset="-122"/>
                <a:cs typeface="黑体" panose="02010609060101010101" pitchFamily="49" charset="-122"/>
              </a:rPr>
              <a:t>赵</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一</a:t>
            </a:r>
            <a:r>
              <a:rPr lang="en-US" altLang="zh-CN" sz="3600" b="1" spc="8" dirty="0">
                <a:solidFill>
                  <a:srgbClr val="0070C0"/>
                </a:solidFill>
                <a:latin typeface="黑体" panose="02010609060101010101" pitchFamily="49" charset="-122"/>
                <a:ea typeface="黑体" panose="02010609060101010101" pitchFamily="49" charset="-122"/>
                <a:cs typeface="黑体" panose="02010609060101010101" pitchFamily="49" charset="-122"/>
              </a:rPr>
              <a:t>曼</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女</a:t>
            </a:r>
            <a:r>
              <a:rPr lang="en-US" altLang="zh-CN" sz="3600" b="1" spc="8" dirty="0">
                <a:solidFill>
                  <a:srgbClr val="0070C0"/>
                </a:solidFill>
                <a:latin typeface="黑体" panose="02010609060101010101" pitchFamily="49" charset="-122"/>
                <a:ea typeface="黑体" panose="02010609060101010101" pitchFamily="49" charset="-122"/>
                <a:cs typeface="黑体" panose="02010609060101010101" pitchFamily="49" charset="-122"/>
              </a:rPr>
              <a:t>士</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a:t>
            </a:r>
            <a:r>
              <a:rPr lang="en-US" altLang="zh-CN" sz="3600" b="1" spc="11" dirty="0">
                <a:solidFill>
                  <a:srgbClr val="0070C0"/>
                </a:solidFill>
                <a:latin typeface="黑体" panose="02010609060101010101" pitchFamily="49" charset="-122"/>
                <a:ea typeface="黑体" panose="02010609060101010101" pitchFamily="49" charset="-122"/>
                <a:cs typeface="黑体" panose="02010609060101010101" pitchFamily="49" charset="-122"/>
              </a:rPr>
              <a:t>：</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小</a:t>
            </a:r>
            <a:r>
              <a:rPr lang="en-US" altLang="zh-CN" sz="3600" b="1" spc="11" dirty="0">
                <a:solidFill>
                  <a:srgbClr val="0070C0"/>
                </a:solidFill>
                <a:latin typeface="黑体" panose="02010609060101010101" pitchFamily="49" charset="-122"/>
                <a:ea typeface="黑体" panose="02010609060101010101" pitchFamily="49" charset="-122"/>
                <a:cs typeface="黑体" panose="02010609060101010101" pitchFamily="49" charset="-122"/>
              </a:rPr>
              <a:t>说</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中</a:t>
            </a:r>
            <a:r>
              <a:rPr lang="en-US" altLang="zh-CN" sz="3600" b="1" spc="10" dirty="0">
                <a:solidFill>
                  <a:srgbClr val="0070C0"/>
                </a:solidFill>
                <a:latin typeface="黑体" panose="02010609060101010101" pitchFamily="49" charset="-122"/>
                <a:ea typeface="黑体" panose="02010609060101010101" pitchFamily="49" charset="-122"/>
                <a:cs typeface="黑体" panose="02010609060101010101" pitchFamily="49" charset="-122"/>
              </a:rPr>
              <a:t>历</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史</a:t>
            </a:r>
            <a:r>
              <a:rPr lang="en-US" altLang="zh-CN" sz="3600" b="1" spc="12" dirty="0">
                <a:solidFill>
                  <a:srgbClr val="0070C0"/>
                </a:solidFill>
                <a:latin typeface="黑体" panose="02010609060101010101" pitchFamily="49" charset="-122"/>
                <a:ea typeface="黑体" panose="02010609060101010101" pitchFamily="49" charset="-122"/>
                <a:cs typeface="黑体" panose="02010609060101010101" pitchFamily="49" charset="-122"/>
              </a:rPr>
              <a:t>与</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现</a:t>
            </a:r>
            <a:r>
              <a:rPr lang="en-US" altLang="zh-CN" sz="3600" b="1" spc="10" dirty="0">
                <a:solidFill>
                  <a:srgbClr val="0070C0"/>
                </a:solidFill>
                <a:latin typeface="黑体" panose="02010609060101010101" pitchFamily="49" charset="-122"/>
                <a:ea typeface="黑体" panose="02010609060101010101" pitchFamily="49" charset="-122"/>
                <a:cs typeface="黑体" panose="02010609060101010101" pitchFamily="49" charset="-122"/>
              </a:rPr>
              <a:t>实</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交</a:t>
            </a:r>
            <a:r>
              <a:rPr lang="en-US" altLang="zh-CN" sz="3600" b="1" spc="11" dirty="0">
                <a:solidFill>
                  <a:srgbClr val="0070C0"/>
                </a:solidFill>
                <a:latin typeface="黑体" panose="02010609060101010101" pitchFamily="49" charset="-122"/>
                <a:ea typeface="黑体" panose="02010609060101010101" pitchFamily="49" charset="-122"/>
                <a:cs typeface="黑体" panose="02010609060101010101" pitchFamily="49" charset="-122"/>
              </a:rPr>
              <a:t>织</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穿</a:t>
            </a:r>
            <a:r>
              <a:rPr lang="en-US" altLang="zh-CN" sz="3600" b="1" spc="7" dirty="0">
                <a:solidFill>
                  <a:srgbClr val="0070C0"/>
                </a:solidFill>
                <a:latin typeface="黑体" panose="02010609060101010101" pitchFamily="49" charset="-122"/>
                <a:ea typeface="黑体" panose="02010609060101010101" pitchFamily="49" charset="-122"/>
                <a:cs typeface="黑体" panose="02010609060101010101" pitchFamily="49" charset="-122"/>
              </a:rPr>
              <a:t>插</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a:t>
            </a:r>
            <a:r>
              <a:rPr lang="en-US" altLang="zh-CN" sz="3600" b="1" spc="10" dirty="0">
                <a:solidFill>
                  <a:srgbClr val="0070C0"/>
                </a:solidFill>
                <a:latin typeface="黑体" panose="02010609060101010101" pitchFamily="49" charset="-122"/>
                <a:ea typeface="黑体" panose="02010609060101010101" pitchFamily="49" charset="-122"/>
                <a:cs typeface="黑体" panose="02010609060101010101" pitchFamily="49" charset="-122"/>
              </a:rPr>
              <a:t>这</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种</a:t>
            </a:r>
            <a:r>
              <a:rPr lang="en-US" altLang="zh-CN" sz="3600" b="1" spc="7" dirty="0">
                <a:solidFill>
                  <a:srgbClr val="0070C0"/>
                </a:solidFill>
                <a:latin typeface="黑体" panose="02010609060101010101" pitchFamily="49" charset="-122"/>
                <a:ea typeface="黑体" panose="02010609060101010101" pitchFamily="49" charset="-122"/>
                <a:cs typeface="黑体" panose="02010609060101010101" pitchFamily="49" charset="-122"/>
              </a:rPr>
              <a:t>叙</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述</a:t>
            </a:r>
            <a:r>
              <a:rPr lang="en-US" altLang="zh-CN" sz="3600" b="1" spc="10" dirty="0">
                <a:solidFill>
                  <a:srgbClr val="0070C0"/>
                </a:solidFill>
                <a:latin typeface="黑体" panose="02010609060101010101" pitchFamily="49" charset="-122"/>
                <a:ea typeface="黑体" panose="02010609060101010101" pitchFamily="49" charset="-122"/>
                <a:cs typeface="黑体" panose="02010609060101010101" pitchFamily="49" charset="-122"/>
              </a:rPr>
              <a:t>方</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式</a:t>
            </a:r>
            <a:r>
              <a:rPr lang="en-US" altLang="zh-CN" sz="3600" b="1" spc="6" dirty="0">
                <a:solidFill>
                  <a:srgbClr val="0070C0"/>
                </a:solidFill>
                <a:latin typeface="黑体" panose="02010609060101010101" pitchFamily="49" charset="-122"/>
                <a:ea typeface="黑体" panose="02010609060101010101" pitchFamily="49" charset="-122"/>
                <a:cs typeface="黑体" panose="02010609060101010101" pitchFamily="49" charset="-122"/>
              </a:rPr>
              <a:t>有</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哪</a:t>
            </a:r>
            <a:r>
              <a:rPr lang="en-US" altLang="zh-CN" sz="3600" b="1" spc="11" dirty="0">
                <a:solidFill>
                  <a:srgbClr val="0070C0"/>
                </a:solidFill>
                <a:latin typeface="黑体" panose="02010609060101010101" pitchFamily="49" charset="-122"/>
                <a:ea typeface="黑体" panose="02010609060101010101" pitchFamily="49" charset="-122"/>
                <a:cs typeface="黑体" panose="02010609060101010101" pitchFamily="49" charset="-122"/>
              </a:rPr>
              <a:t>些</a:t>
            </a:r>
            <a:r>
              <a:rPr lang="en-US" altLang="zh-CN" sz="3600" b="1" spc="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rPr>
              <a:t>好</a:t>
            </a:r>
            <a:r>
              <a:rPr lang="en-US" altLang="zh-CN" sz="3600" b="1" spc="6"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rPr>
              <a:t>处</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a:t>
            </a:r>
            <a:r>
              <a:rPr lang="en-US" altLang="zh-CN" sz="3600" b="1" spc="11" dirty="0">
                <a:solidFill>
                  <a:srgbClr val="0070C0"/>
                </a:solidFill>
                <a:latin typeface="黑体" panose="02010609060101010101" pitchFamily="49" charset="-122"/>
                <a:ea typeface="黑体" panose="02010609060101010101" pitchFamily="49" charset="-122"/>
                <a:cs typeface="黑体" panose="02010609060101010101" pitchFamily="49" charset="-122"/>
              </a:rPr>
              <a:t>请</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结</a:t>
            </a:r>
            <a:r>
              <a:rPr lang="en-US" altLang="zh-CN" sz="3600" b="1" spc="6" dirty="0">
                <a:solidFill>
                  <a:srgbClr val="0070C0"/>
                </a:solidFill>
                <a:latin typeface="黑体" panose="02010609060101010101" pitchFamily="49" charset="-122"/>
                <a:ea typeface="黑体" panose="02010609060101010101" pitchFamily="49" charset="-122"/>
                <a:cs typeface="黑体" panose="02010609060101010101" pitchFamily="49" charset="-122"/>
              </a:rPr>
              <a:t>合</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作</a:t>
            </a:r>
            <a:r>
              <a:rPr lang="en-US" altLang="zh-CN" sz="3600" b="1" spc="10" dirty="0">
                <a:solidFill>
                  <a:srgbClr val="0070C0"/>
                </a:solidFill>
                <a:latin typeface="黑体" panose="02010609060101010101" pitchFamily="49" charset="-122"/>
                <a:ea typeface="黑体" panose="02010609060101010101" pitchFamily="49" charset="-122"/>
                <a:cs typeface="黑体" panose="02010609060101010101" pitchFamily="49" charset="-122"/>
              </a:rPr>
              <a:t>品</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简</a:t>
            </a:r>
            <a:r>
              <a:rPr lang="en-US" altLang="zh-CN" sz="3600" b="1" spc="7" dirty="0">
                <a:solidFill>
                  <a:srgbClr val="0070C0"/>
                </a:solidFill>
                <a:latin typeface="黑体" panose="02010609060101010101" pitchFamily="49" charset="-122"/>
                <a:ea typeface="黑体" panose="02010609060101010101" pitchFamily="49" charset="-122"/>
                <a:cs typeface="黑体" panose="02010609060101010101" pitchFamily="49" charset="-122"/>
              </a:rPr>
              <a:t>要</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分</a:t>
            </a:r>
            <a:r>
              <a:rPr lang="en-US" altLang="zh-CN" sz="3600" b="1" spc="10" dirty="0">
                <a:solidFill>
                  <a:srgbClr val="0070C0"/>
                </a:solidFill>
                <a:latin typeface="黑体" panose="02010609060101010101" pitchFamily="49" charset="-122"/>
                <a:ea typeface="黑体" panose="02010609060101010101" pitchFamily="49" charset="-122"/>
                <a:cs typeface="黑体" panose="02010609060101010101" pitchFamily="49" charset="-122"/>
              </a:rPr>
              <a:t>析</a:t>
            </a:r>
            <a:r>
              <a:rPr lang="en-US" altLang="zh-CN" sz="3600" b="1" spc="0" dirty="0">
                <a:solidFill>
                  <a:srgbClr val="0070C0"/>
                </a:solidFill>
                <a:latin typeface="黑体" panose="02010609060101010101" pitchFamily="49" charset="-122"/>
                <a:ea typeface="黑体" panose="02010609060101010101" pitchFamily="49" charset="-122"/>
                <a:cs typeface="黑体" panose="02010609060101010101" pitchFamily="49" charset="-122"/>
              </a:rPr>
              <a:t>。</a:t>
            </a:r>
            <a:endParaRPr lang="en-US" altLang="zh-CN" sz="3600" dirty="0">
              <a:latin typeface="黑体" panose="02010609060101010101" pitchFamily="49" charset="-122"/>
              <a:ea typeface="黑体" panose="02010609060101010101" pitchFamily="49" charset="-122"/>
              <a:cs typeface="黑体" panose="02010609060101010101" pitchFamily="49" charset="-122"/>
            </a:endParaRPr>
          </a:p>
          <a:p>
            <a:pPr marL="530860" marR="772795" algn="just">
              <a:lnSpc>
                <a:spcPts val="4130"/>
              </a:lnSpc>
              <a:spcBef>
                <a:spcPts val="565"/>
              </a:spcBef>
            </a:pP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 ①</a:t>
            </a:r>
            <a:r>
              <a:rPr lang="en-US" altLang="zh-CN" sz="3205" spc="-29" dirty="0">
                <a:solidFill>
                  <a:srgbClr val="000000"/>
                </a:solidFill>
                <a:latin typeface="楷体" panose="02010609060101010101" pitchFamily="49" charset="-122"/>
                <a:ea typeface="楷体" panose="02010609060101010101" pitchFamily="49" charset="-122"/>
                <a:cs typeface="楷体" panose="02010609060101010101" pitchFamily="49" charset="-122"/>
              </a:rPr>
              <a:t>既</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富</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有</a:t>
            </a:r>
            <a:r>
              <a:rPr lang="en-US" altLang="zh-CN" sz="3205" spc="-30" dirty="0">
                <a:solidFill>
                  <a:srgbClr val="000000"/>
                </a:solidFill>
                <a:latin typeface="楷体" panose="02010609060101010101" pitchFamily="49" charset="-122"/>
                <a:ea typeface="楷体" panose="02010609060101010101" pitchFamily="49" charset="-122"/>
                <a:cs typeface="楷体" panose="02010609060101010101" pitchFamily="49" charset="-122"/>
              </a:rPr>
              <a:t>悬</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念</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又</a:t>
            </a:r>
            <a:r>
              <a:rPr lang="en-US" altLang="zh-CN" sz="3205" spc="-30" dirty="0">
                <a:solidFill>
                  <a:srgbClr val="000000"/>
                </a:solidFill>
                <a:latin typeface="楷体" panose="02010609060101010101" pitchFamily="49" charset="-122"/>
                <a:ea typeface="楷体" panose="02010609060101010101" pitchFamily="49" charset="-122"/>
                <a:cs typeface="楷体" panose="02010609060101010101" pitchFamily="49" charset="-122"/>
              </a:rPr>
              <a:t>耐</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人</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寻</a:t>
            </a:r>
            <a:r>
              <a:rPr lang="en-US" altLang="zh-CN" sz="3205" spc="-29" dirty="0">
                <a:solidFill>
                  <a:srgbClr val="000000"/>
                </a:solidFill>
                <a:latin typeface="楷体" panose="02010609060101010101" pitchFamily="49" charset="-122"/>
                <a:ea typeface="楷体" panose="02010609060101010101" pitchFamily="49" charset="-122"/>
                <a:cs typeface="楷体" panose="02010609060101010101" pitchFamily="49" charset="-122"/>
              </a:rPr>
              <a:t>味</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留</a:t>
            </a:r>
            <a:r>
              <a:rPr lang="en-US" altLang="zh-CN" sz="3205" spc="-6" dirty="0">
                <a:solidFill>
                  <a:srgbClr val="000000"/>
                </a:solidFill>
                <a:latin typeface="楷体" panose="02010609060101010101" pitchFamily="49" charset="-122"/>
                <a:ea typeface="楷体" panose="02010609060101010101" pitchFamily="49" charset="-122"/>
                <a:cs typeface="楷体" panose="02010609060101010101" pitchFamily="49" charset="-122"/>
              </a:rPr>
              <a:t>下</a:t>
            </a:r>
            <a:r>
              <a:rPr lang="en-US" altLang="zh-CN" sz="3205" spc="0" dirty="0">
                <a:solidFill>
                  <a:srgbClr val="FF0000"/>
                </a:solidFill>
                <a:latin typeface="黑体" panose="02010609060101010101" pitchFamily="49" charset="-122"/>
                <a:ea typeface="黑体" panose="02010609060101010101" pitchFamily="49" charset="-122"/>
                <a:cs typeface="黑体" panose="02010609060101010101" pitchFamily="49" charset="-122"/>
              </a:rPr>
              <a:t>想</a:t>
            </a:r>
            <a:r>
              <a:rPr lang="en-US" altLang="zh-CN" sz="3205" spc="8" dirty="0">
                <a:solidFill>
                  <a:srgbClr val="FF0000"/>
                </a:solidFill>
                <a:latin typeface="黑体" panose="02010609060101010101" pitchFamily="49" charset="-122"/>
                <a:ea typeface="黑体" panose="02010609060101010101" pitchFamily="49" charset="-122"/>
                <a:cs typeface="黑体" panose="02010609060101010101" pitchFamily="49" charset="-122"/>
              </a:rPr>
              <a:t>象</a:t>
            </a:r>
            <a:r>
              <a:rPr lang="en-US" altLang="zh-CN" sz="3205" spc="-27" dirty="0">
                <a:solidFill>
                  <a:srgbClr val="000000"/>
                </a:solidFill>
                <a:latin typeface="楷体" panose="02010609060101010101" pitchFamily="49" charset="-122"/>
                <a:ea typeface="楷体" panose="02010609060101010101" pitchFamily="49" charset="-122"/>
                <a:cs typeface="楷体" panose="02010609060101010101" pitchFamily="49" charset="-122"/>
              </a:rPr>
              <a:t>的</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空</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间</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a:t>
            </a:r>
            <a:endPar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marL="530860" marR="772795" algn="just">
              <a:lnSpc>
                <a:spcPts val="4130"/>
              </a:lnSpc>
              <a:spcBef>
                <a:spcPts val="565"/>
              </a:spcBef>
            </a:pPr>
            <a:r>
              <a:rPr lang="en-US" altLang="zh-CN" sz="3205" dirty="0">
                <a:solidFill>
                  <a:srgbClr val="000000"/>
                </a:solidFill>
                <a:latin typeface="楷体" panose="02010609060101010101" pitchFamily="49" charset="-122"/>
                <a:ea typeface="楷体" panose="02010609060101010101" pitchFamily="49" charset="-122"/>
                <a:cs typeface="楷体" panose="02010609060101010101" pitchFamily="49" charset="-122"/>
              </a:rPr>
              <a:t> </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②</a:t>
            </a:r>
            <a:r>
              <a:rPr lang="zh-CN" altLang="en-US"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通过文献档案，与叙述相互印证，</a:t>
            </a:r>
            <a:r>
              <a:rPr lang="en-US" altLang="zh-CN" sz="3205" spc="19" dirty="0" err="1">
                <a:solidFill>
                  <a:srgbClr val="FF0000"/>
                </a:solidFill>
                <a:latin typeface="黑体" panose="02010609060101010101" pitchFamily="49" charset="-122"/>
                <a:ea typeface="黑体" panose="02010609060101010101" pitchFamily="49" charset="-122"/>
                <a:cs typeface="黑体" panose="02010609060101010101" pitchFamily="49" charset="-122"/>
              </a:rPr>
              <a:t>真</a:t>
            </a:r>
            <a:r>
              <a:rPr lang="en-US" altLang="zh-CN" sz="3205" spc="-39" dirty="0" err="1">
                <a:solidFill>
                  <a:srgbClr val="FF0000"/>
                </a:solidFill>
                <a:latin typeface="黑体" panose="02010609060101010101" pitchFamily="49" charset="-122"/>
                <a:ea typeface="黑体" panose="02010609060101010101" pitchFamily="49" charset="-122"/>
                <a:cs typeface="黑体" panose="02010609060101010101" pitchFamily="49" charset="-122"/>
              </a:rPr>
              <a:t>实</a:t>
            </a:r>
            <a:r>
              <a:rPr lang="en-US" altLang="zh-CN" sz="3205" spc="-39" dirty="0">
                <a:solidFill>
                  <a:srgbClr val="FF0000"/>
                </a:solidFill>
                <a:latin typeface="黑体" panose="02010609060101010101" pitchFamily="49" charset="-122"/>
                <a:ea typeface="黑体" panose="02010609060101010101" pitchFamily="49" charset="-122"/>
                <a:cs typeface="黑体" panose="02010609060101010101" pitchFamily="49" charset="-122"/>
              </a:rPr>
              <a:t> </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altLang="zh-CN" sz="3205" dirty="0">
                <a:solidFill>
                  <a:srgbClr val="000000"/>
                </a:solidFill>
                <a:latin typeface="楷体" panose="02010609060101010101" pitchFamily="49" charset="-122"/>
                <a:ea typeface="楷体" panose="02010609060101010101" pitchFamily="49" charset="-122"/>
                <a:cs typeface="楷体" panose="02010609060101010101" pitchFamily="49" charset="-122"/>
              </a:rPr>
              <a:t> </a:t>
            </a:r>
            <a:endParaRPr lang="en-US" altLang="zh-CN" sz="3205" dirty="0">
              <a:solidFill>
                <a:srgbClr val="000000"/>
              </a:solidFill>
              <a:latin typeface="楷体" panose="02010609060101010101" pitchFamily="49" charset="-122"/>
              <a:ea typeface="楷体" panose="02010609060101010101" pitchFamily="49" charset="-122"/>
              <a:cs typeface="楷体" panose="02010609060101010101" pitchFamily="49" charset="-122"/>
            </a:endParaRPr>
          </a:p>
          <a:p>
            <a:pPr marL="530860" marR="772795" algn="just">
              <a:lnSpc>
                <a:spcPts val="4130"/>
              </a:lnSpc>
              <a:spcBef>
                <a:spcPts val="565"/>
              </a:spcBef>
            </a:pPr>
            <a:r>
              <a:rPr lang="en-US" altLang="zh-CN" sz="3205" spc="6" dirty="0">
                <a:solidFill>
                  <a:srgbClr val="000000"/>
                </a:solidFill>
                <a:latin typeface="楷体" panose="02010609060101010101" pitchFamily="49" charset="-122"/>
                <a:ea typeface="楷体" panose="02010609060101010101" pitchFamily="49" charset="-122"/>
                <a:cs typeface="楷体" panose="02010609060101010101" pitchFamily="49" charset="-122"/>
              </a:rPr>
              <a:t> ③</a:t>
            </a:r>
            <a:r>
              <a:rPr lang="en-US" altLang="zh-CN" sz="3205" spc="-32" dirty="0">
                <a:solidFill>
                  <a:srgbClr val="000000"/>
                </a:solidFill>
                <a:latin typeface="楷体" panose="02010609060101010101" pitchFamily="49" charset="-122"/>
                <a:ea typeface="楷体" panose="02010609060101010101" pitchFamily="49" charset="-122"/>
                <a:cs typeface="楷体" panose="02010609060101010101" pitchFamily="49" charset="-122"/>
              </a:rPr>
              <a:t>拉</a:t>
            </a:r>
            <a:r>
              <a:rPr lang="en-US" altLang="zh-CN" sz="3205" spc="7" dirty="0">
                <a:solidFill>
                  <a:srgbClr val="000000"/>
                </a:solidFill>
                <a:latin typeface="楷体" panose="02010609060101010101" pitchFamily="49" charset="-122"/>
                <a:ea typeface="楷体" panose="02010609060101010101" pitchFamily="49" charset="-122"/>
                <a:cs typeface="楷体" panose="02010609060101010101" pitchFamily="49" charset="-122"/>
              </a:rPr>
              <a:t>开</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时</a:t>
            </a:r>
            <a:r>
              <a:rPr lang="en-US" altLang="zh-CN" sz="3205" spc="-33" dirty="0">
                <a:solidFill>
                  <a:srgbClr val="000000"/>
                </a:solidFill>
                <a:latin typeface="楷体" panose="02010609060101010101" pitchFamily="49" charset="-122"/>
                <a:ea typeface="楷体" panose="02010609060101010101" pitchFamily="49" charset="-122"/>
                <a:cs typeface="楷体" panose="02010609060101010101" pitchFamily="49" charset="-122"/>
              </a:rPr>
              <a:t>间</a:t>
            </a:r>
            <a:r>
              <a:rPr lang="en-US" altLang="zh-CN" sz="3205" spc="7" dirty="0">
                <a:solidFill>
                  <a:srgbClr val="000000"/>
                </a:solidFill>
                <a:latin typeface="楷体" panose="02010609060101010101" pitchFamily="49" charset="-122"/>
                <a:ea typeface="楷体" panose="02010609060101010101" pitchFamily="49" charset="-122"/>
                <a:cs typeface="楷体" panose="02010609060101010101" pitchFamily="49" charset="-122"/>
              </a:rPr>
              <a:t>距</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离</a:t>
            </a:r>
            <a:r>
              <a:rPr lang="en-US" altLang="zh-CN" sz="3205" spc="-33"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altLang="zh-CN" sz="3205" spc="6" dirty="0">
                <a:solidFill>
                  <a:srgbClr val="000000"/>
                </a:solidFill>
                <a:latin typeface="楷体" panose="02010609060101010101" pitchFamily="49" charset="-122"/>
                <a:ea typeface="楷体" panose="02010609060101010101" pitchFamily="49" charset="-122"/>
                <a:cs typeface="楷体" panose="02010609060101010101" pitchFamily="49" charset="-122"/>
              </a:rPr>
              <a:t>更</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加</a:t>
            </a:r>
            <a:r>
              <a:rPr lang="en-US" altLang="zh-CN" sz="3205" spc="-19" dirty="0">
                <a:solidFill>
                  <a:srgbClr val="FF0000"/>
                </a:solidFill>
                <a:latin typeface="黑体" panose="02010609060101010101" pitchFamily="49" charset="-122"/>
                <a:ea typeface="黑体" panose="02010609060101010101" pitchFamily="49" charset="-122"/>
                <a:cs typeface="黑体" panose="02010609060101010101" pitchFamily="49" charset="-122"/>
              </a:rPr>
              <a:t>全</a:t>
            </a:r>
            <a:r>
              <a:rPr lang="en-US" altLang="zh-CN" sz="3205" spc="0" dirty="0">
                <a:solidFill>
                  <a:srgbClr val="FF0000"/>
                </a:solidFill>
                <a:latin typeface="黑体" panose="02010609060101010101" pitchFamily="49" charset="-122"/>
                <a:ea typeface="黑体" panose="02010609060101010101" pitchFamily="49" charset="-122"/>
                <a:cs typeface="黑体" panose="02010609060101010101" pitchFamily="49" charset="-122"/>
              </a:rPr>
              <a:t>面</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地</a:t>
            </a:r>
            <a:r>
              <a:rPr lang="en-US" altLang="zh-CN" sz="3205" spc="-34" dirty="0">
                <a:solidFill>
                  <a:srgbClr val="000000"/>
                </a:solidFill>
                <a:latin typeface="楷体" panose="02010609060101010101" pitchFamily="49" charset="-122"/>
                <a:ea typeface="楷体" panose="02010609060101010101" pitchFamily="49" charset="-122"/>
                <a:cs typeface="楷体" panose="02010609060101010101" pitchFamily="49" charset="-122"/>
              </a:rPr>
              <a:t>认</a:t>
            </a:r>
            <a:r>
              <a:rPr lang="en-US" altLang="zh-CN" sz="3205" spc="7" dirty="0">
                <a:solidFill>
                  <a:srgbClr val="000000"/>
                </a:solidFill>
                <a:latin typeface="楷体" panose="02010609060101010101" pitchFamily="49" charset="-122"/>
                <a:ea typeface="楷体" panose="02010609060101010101" pitchFamily="49" charset="-122"/>
                <a:cs typeface="楷体" panose="02010609060101010101" pitchFamily="49" charset="-122"/>
              </a:rPr>
              <a:t>识</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英</a:t>
            </a:r>
            <a:r>
              <a:rPr lang="en-US" altLang="zh-CN" sz="3205" spc="-33" dirty="0">
                <a:solidFill>
                  <a:srgbClr val="000000"/>
                </a:solidFill>
                <a:latin typeface="楷体" panose="02010609060101010101" pitchFamily="49" charset="-122"/>
                <a:ea typeface="楷体" panose="02010609060101010101" pitchFamily="49" charset="-122"/>
                <a:cs typeface="楷体" panose="02010609060101010101" pitchFamily="49" charset="-122"/>
              </a:rPr>
              <a:t>雄</a:t>
            </a:r>
            <a:r>
              <a:rPr lang="en-US" altLang="zh-CN" sz="3205" spc="6"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altLang="zh-CN" sz="3205" spc="-6" dirty="0">
                <a:solidFill>
                  <a:srgbClr val="000000"/>
                </a:solidFill>
                <a:latin typeface="楷体" panose="02010609060101010101" pitchFamily="49" charset="-122"/>
                <a:ea typeface="楷体" panose="02010609060101010101" pitchFamily="49" charset="-122"/>
                <a:cs typeface="楷体" panose="02010609060101010101" pitchFamily="49" charset="-122"/>
              </a:rPr>
              <a:t>使</a:t>
            </a:r>
            <a:r>
              <a:rPr lang="en-US" altLang="zh-CN" sz="3205" spc="-23" dirty="0">
                <a:solidFill>
                  <a:srgbClr val="FF0000"/>
                </a:solidFill>
                <a:latin typeface="黑体" panose="02010609060101010101" pitchFamily="49" charset="-122"/>
                <a:ea typeface="黑体" panose="02010609060101010101" pitchFamily="49" charset="-122"/>
                <a:cs typeface="黑体" panose="02010609060101010101" pitchFamily="49" charset="-122"/>
              </a:rPr>
              <a:t>人</a:t>
            </a:r>
            <a:r>
              <a:rPr lang="en-US" altLang="zh-CN" sz="3205" spc="7" dirty="0">
                <a:solidFill>
                  <a:srgbClr val="FF0000"/>
                </a:solidFill>
                <a:latin typeface="黑体" panose="02010609060101010101" pitchFamily="49" charset="-122"/>
                <a:ea typeface="黑体" panose="02010609060101010101" pitchFamily="49" charset="-122"/>
                <a:cs typeface="黑体" panose="02010609060101010101" pitchFamily="49" charset="-122"/>
              </a:rPr>
              <a:t>物</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形</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象</a:t>
            </a:r>
            <a:r>
              <a:rPr lang="en-US" altLang="zh-CN" sz="3205" spc="-30" dirty="0">
                <a:solidFill>
                  <a:srgbClr val="000000"/>
                </a:solidFill>
                <a:latin typeface="楷体" panose="02010609060101010101" pitchFamily="49" charset="-122"/>
                <a:ea typeface="楷体" panose="02010609060101010101" pitchFamily="49" charset="-122"/>
                <a:cs typeface="楷体" panose="02010609060101010101" pitchFamily="49" charset="-122"/>
              </a:rPr>
              <a:t>更</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加</a:t>
            </a:r>
            <a:r>
              <a:rPr lang="en-US" altLang="zh-CN" sz="3205" spc="11" dirty="0">
                <a:solidFill>
                  <a:srgbClr val="FF0000"/>
                </a:solidFill>
                <a:latin typeface="黑体" panose="02010609060101010101" pitchFamily="49" charset="-122"/>
                <a:ea typeface="黑体" panose="02010609060101010101" pitchFamily="49" charset="-122"/>
                <a:cs typeface="黑体" panose="02010609060101010101" pitchFamily="49" charset="-122"/>
              </a:rPr>
              <a:t>立</a:t>
            </a:r>
            <a:r>
              <a:rPr lang="en-US" altLang="zh-CN" sz="3205" spc="-31" dirty="0">
                <a:solidFill>
                  <a:srgbClr val="FF0000"/>
                </a:solidFill>
                <a:latin typeface="黑体" panose="02010609060101010101" pitchFamily="49" charset="-122"/>
                <a:ea typeface="黑体" panose="02010609060101010101" pitchFamily="49" charset="-122"/>
                <a:cs typeface="黑体" panose="02010609060101010101" pitchFamily="49" charset="-122"/>
              </a:rPr>
              <a:t>体</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a:t>
            </a:r>
            <a:endParaRPr lang="en-US" altLang="zh-CN" sz="3205" dirty="0">
              <a:latin typeface="楷体" panose="02010609060101010101" pitchFamily="49" charset="-122"/>
              <a:ea typeface="楷体" panose="02010609060101010101" pitchFamily="49" charset="-122"/>
              <a:cs typeface="楷体" panose="02010609060101010101" pitchFamily="49" charset="-122"/>
            </a:endParaRPr>
          </a:p>
          <a:p>
            <a:pPr marL="530860" marR="774700" algn="l" rtl="0">
              <a:lnSpc>
                <a:spcPts val="3590"/>
              </a:lnSpc>
              <a:spcBef>
                <a:spcPts val="375"/>
              </a:spcBef>
            </a:pP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 ④</a:t>
            </a:r>
            <a:r>
              <a:rPr lang="en-US" altLang="zh-CN" sz="3205" spc="-29" dirty="0">
                <a:solidFill>
                  <a:srgbClr val="000000"/>
                </a:solidFill>
                <a:latin typeface="楷体" panose="02010609060101010101" pitchFamily="49" charset="-122"/>
                <a:ea typeface="楷体" panose="02010609060101010101" pitchFamily="49" charset="-122"/>
                <a:cs typeface="楷体" panose="02010609060101010101" pitchFamily="49" charset="-122"/>
              </a:rPr>
              <a:t>便</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于</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抒</a:t>
            </a:r>
            <a:r>
              <a:rPr lang="en-US" altLang="zh-CN" sz="3205" spc="-30" dirty="0">
                <a:solidFill>
                  <a:srgbClr val="000000"/>
                </a:solidFill>
                <a:latin typeface="楷体" panose="02010609060101010101" pitchFamily="49" charset="-122"/>
                <a:ea typeface="楷体" panose="02010609060101010101" pitchFamily="49" charset="-122"/>
                <a:cs typeface="楷体" panose="02010609060101010101" pitchFamily="49" charset="-122"/>
              </a:rPr>
              <a:t>发</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当</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代</a:t>
            </a:r>
            <a:r>
              <a:rPr lang="en-US" altLang="zh-CN" sz="3205" spc="-30" dirty="0">
                <a:solidFill>
                  <a:srgbClr val="000000"/>
                </a:solidFill>
                <a:latin typeface="楷体" panose="02010609060101010101" pitchFamily="49" charset="-122"/>
                <a:ea typeface="楷体" panose="02010609060101010101" pitchFamily="49" charset="-122"/>
                <a:cs typeface="楷体" panose="02010609060101010101" pitchFamily="49" charset="-122"/>
              </a:rPr>
              <a:t>人</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对</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赵</a:t>
            </a:r>
            <a:r>
              <a:rPr lang="en-US" altLang="zh-CN" sz="3205" spc="-29" dirty="0">
                <a:solidFill>
                  <a:srgbClr val="000000"/>
                </a:solidFill>
                <a:latin typeface="楷体" panose="02010609060101010101" pitchFamily="49" charset="-122"/>
                <a:ea typeface="楷体" panose="02010609060101010101" pitchFamily="49" charset="-122"/>
                <a:cs typeface="楷体" panose="02010609060101010101" pitchFamily="49" charset="-122"/>
              </a:rPr>
              <a:t>一</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曼</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女</a:t>
            </a:r>
            <a:r>
              <a:rPr lang="en-US" altLang="zh-CN" sz="3205" spc="-30" dirty="0">
                <a:solidFill>
                  <a:srgbClr val="000000"/>
                </a:solidFill>
                <a:latin typeface="楷体" panose="02010609060101010101" pitchFamily="49" charset="-122"/>
                <a:ea typeface="楷体" panose="02010609060101010101" pitchFamily="49" charset="-122"/>
                <a:cs typeface="楷体" panose="02010609060101010101" pitchFamily="49" charset="-122"/>
              </a:rPr>
              <a:t>士</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的</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尊</a:t>
            </a:r>
            <a:r>
              <a:rPr lang="en-US" altLang="zh-CN" sz="3205" spc="-29" dirty="0">
                <a:solidFill>
                  <a:srgbClr val="000000"/>
                </a:solidFill>
                <a:latin typeface="楷体" panose="02010609060101010101" pitchFamily="49" charset="-122"/>
                <a:ea typeface="楷体" panose="02010609060101010101" pitchFamily="49" charset="-122"/>
                <a:cs typeface="楷体" panose="02010609060101010101" pitchFamily="49" charset="-122"/>
              </a:rPr>
              <a:t>敬</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之</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情</a:t>
            </a:r>
            <a:r>
              <a:rPr lang="en-US" altLang="zh-CN" sz="3205" spc="-30"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表现</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赵</a:t>
            </a:r>
            <a:r>
              <a:rPr lang="en-US" altLang="zh-CN" sz="3205" spc="-30" dirty="0">
                <a:solidFill>
                  <a:srgbClr val="000000"/>
                </a:solidFill>
                <a:latin typeface="楷体" panose="02010609060101010101" pitchFamily="49" charset="-122"/>
                <a:ea typeface="楷体" panose="02010609060101010101" pitchFamily="49" charset="-122"/>
                <a:cs typeface="楷体" panose="02010609060101010101" pitchFamily="49" charset="-122"/>
              </a:rPr>
              <a:t>一</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曼</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精</a:t>
            </a:r>
            <a:r>
              <a:rPr lang="en-US" altLang="zh-CN" sz="3205" spc="-29" dirty="0">
                <a:solidFill>
                  <a:srgbClr val="000000"/>
                </a:solidFill>
                <a:latin typeface="楷体" panose="02010609060101010101" pitchFamily="49" charset="-122"/>
                <a:ea typeface="楷体" panose="02010609060101010101" pitchFamily="49" charset="-122"/>
                <a:cs typeface="楷体" panose="02010609060101010101" pitchFamily="49" charset="-122"/>
              </a:rPr>
              <a:t>神</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的</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当</a:t>
            </a:r>
            <a:r>
              <a:rPr lang="en-US" altLang="zh-CN" sz="3205" spc="-30" dirty="0">
                <a:solidFill>
                  <a:srgbClr val="000000"/>
                </a:solidFill>
                <a:latin typeface="楷体" panose="02010609060101010101" pitchFamily="49" charset="-122"/>
                <a:ea typeface="楷体" panose="02010609060101010101" pitchFamily="49" charset="-122"/>
                <a:cs typeface="楷体" panose="02010609060101010101" pitchFamily="49" charset="-122"/>
              </a:rPr>
              <a:t>下</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意</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义</a:t>
            </a:r>
            <a:r>
              <a:rPr lang="en-US" altLang="zh-CN" sz="3205" spc="-30" dirty="0">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使</a:t>
            </a:r>
            <a:r>
              <a:rPr lang="en-US" altLang="zh-CN" sz="3205" spc="17" dirty="0">
                <a:solidFill>
                  <a:srgbClr val="FF0000"/>
                </a:solidFill>
                <a:latin typeface="黑体" panose="02010609060101010101" pitchFamily="49" charset="-122"/>
                <a:ea typeface="黑体" panose="02010609060101010101" pitchFamily="49" charset="-122"/>
                <a:cs typeface="黑体" panose="02010609060101010101" pitchFamily="49" charset="-122"/>
              </a:rPr>
              <a:t>主</a:t>
            </a:r>
            <a:r>
              <a:rPr lang="en-US" altLang="zh-CN" sz="3205" spc="-35" dirty="0">
                <a:solidFill>
                  <a:srgbClr val="FF0000"/>
                </a:solidFill>
                <a:latin typeface="黑体" panose="02010609060101010101" pitchFamily="49" charset="-122"/>
                <a:ea typeface="黑体" panose="02010609060101010101" pitchFamily="49" charset="-122"/>
                <a:cs typeface="黑体" panose="02010609060101010101" pitchFamily="49" charset="-122"/>
              </a:rPr>
              <a:t>题</a:t>
            </a:r>
            <a:r>
              <a:rPr lang="en-US" altLang="zh-CN" sz="3205" spc="0" dirty="0">
                <a:solidFill>
                  <a:srgbClr val="000000"/>
                </a:solidFill>
                <a:latin typeface="楷体" panose="02010609060101010101" pitchFamily="49" charset="-122"/>
                <a:ea typeface="楷体" panose="02010609060101010101" pitchFamily="49" charset="-122"/>
                <a:cs typeface="楷体" panose="02010609060101010101" pitchFamily="49" charset="-122"/>
              </a:rPr>
              <a:t>内</a:t>
            </a:r>
            <a:r>
              <a:rPr lang="en-US" altLang="zh-CN" sz="3205" spc="8" dirty="0">
                <a:solidFill>
                  <a:srgbClr val="000000"/>
                </a:solidFill>
                <a:latin typeface="楷体" panose="02010609060101010101" pitchFamily="49" charset="-122"/>
                <a:ea typeface="楷体" panose="02010609060101010101" pitchFamily="49" charset="-122"/>
                <a:cs typeface="楷体" panose="02010609060101010101" pitchFamily="49" charset="-122"/>
              </a:rPr>
              <a:t>蕴</a:t>
            </a:r>
            <a:r>
              <a:rPr lang="en-US" altLang="zh-CN" sz="3205" spc="-28" dirty="0">
                <a:solidFill>
                  <a:srgbClr val="FF0000"/>
                </a:solidFill>
                <a:latin typeface="黑体" panose="02010609060101010101" pitchFamily="49" charset="-122"/>
                <a:ea typeface="黑体" panose="02010609060101010101" pitchFamily="49" charset="-122"/>
                <a:cs typeface="黑体" panose="02010609060101010101" pitchFamily="49" charset="-122"/>
              </a:rPr>
              <a:t>深</a:t>
            </a:r>
            <a:r>
              <a:rPr lang="en-US" altLang="zh-CN" sz="3205" spc="0" dirty="0">
                <a:solidFill>
                  <a:srgbClr val="FF0000"/>
                </a:solidFill>
                <a:latin typeface="黑体" panose="02010609060101010101" pitchFamily="49" charset="-122"/>
                <a:ea typeface="黑体" panose="02010609060101010101" pitchFamily="49" charset="-122"/>
                <a:cs typeface="黑体" panose="02010609060101010101" pitchFamily="49" charset="-122"/>
              </a:rPr>
              <a:t>刻</a:t>
            </a:r>
            <a:r>
              <a:rPr lang="en-US" altLang="zh-CN" sz="3205" spc="10" dirty="0">
                <a:solidFill>
                  <a:srgbClr val="000000"/>
                </a:solidFill>
                <a:latin typeface="楷体" panose="02010609060101010101" pitchFamily="49" charset="-122"/>
                <a:ea typeface="楷体" panose="02010609060101010101" pitchFamily="49" charset="-122"/>
                <a:cs typeface="楷体" panose="02010609060101010101" pitchFamily="49" charset="-122"/>
              </a:rPr>
              <a:t>；</a:t>
            </a:r>
            <a:endParaRPr lang="en-US" altLang="zh-CN" sz="3205" dirty="0">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3266440" y="5406390"/>
            <a:ext cx="4296410" cy="645160"/>
          </a:xfrm>
          <a:prstGeom prst="rect">
            <a:avLst/>
          </a:prstGeom>
          <a:noFill/>
        </p:spPr>
        <p:txBody>
          <a:bodyPr wrap="none" rtlCol="0">
            <a:spAutoFit/>
          </a:bodyPr>
          <a:p>
            <a:r>
              <a:rPr lang="zh-CN" altLang="en-US" sz="3600"/>
              <a:t>四维</a:t>
            </a:r>
            <a:r>
              <a:rPr lang="en-US" altLang="zh-CN" sz="3600"/>
              <a:t>+</a:t>
            </a:r>
            <a:r>
              <a:rPr lang="zh-CN" altLang="en-US" sz="3600"/>
              <a:t>读者</a:t>
            </a:r>
            <a:r>
              <a:rPr lang="en-US" altLang="zh-CN" sz="3600"/>
              <a:t>+</a:t>
            </a:r>
            <a:r>
              <a:rPr lang="zh-CN" altLang="en-US" sz="3600"/>
              <a:t>一般效果</a:t>
            </a:r>
            <a:endParaRPr lang="zh-CN" altLang="en-US" sz="36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矩形 1"/>
          <p:cNvSpPr/>
          <p:nvPr/>
        </p:nvSpPr>
        <p:spPr>
          <a:xfrm>
            <a:off x="0" y="0"/>
            <a:ext cx="8556625" cy="576248"/>
          </a:xfrm>
          <a:prstGeom prst="rect">
            <a:avLst/>
          </a:prstGeom>
          <a:noFill/>
          <a:ln w="9525">
            <a:noFill/>
          </a:ln>
        </p:spPr>
        <p:txBody>
          <a:bodyPr anchor="t">
            <a:spAutoFit/>
          </a:bodyPr>
          <a:lstStyle/>
          <a:p>
            <a:pPr algn="just">
              <a:lnSpc>
                <a:spcPct val="150000"/>
              </a:lnSpc>
            </a:pPr>
            <a:r>
              <a:rPr lang="zh-CN" altLang="en-US" sz="2400" b="1" dirty="0" smtClean="0">
                <a:solidFill>
                  <a:srgbClr val="FF0000"/>
                </a:solidFill>
                <a:latin typeface="Times New Roman" panose="02020603050405020304" pitchFamily="18" charset="0"/>
                <a:ea typeface="黑体" panose="02010609060101010101" pitchFamily="49" charset="-122"/>
              </a:rPr>
              <a:t>二</a:t>
            </a:r>
            <a:r>
              <a:rPr lang="zh-CN" altLang="zh-CN" sz="2400" b="1" dirty="0" smtClean="0">
                <a:solidFill>
                  <a:srgbClr val="FF0000"/>
                </a:solidFill>
                <a:latin typeface="Times New Roman" panose="02020603050405020304" pitchFamily="18" charset="0"/>
                <a:ea typeface="黑体" panose="02010609060101010101" pitchFamily="49" charset="-122"/>
              </a:rPr>
              <a:t>、小</a:t>
            </a:r>
            <a:r>
              <a:rPr lang="zh-CN" altLang="zh-CN" sz="2400" b="1" dirty="0">
                <a:solidFill>
                  <a:srgbClr val="FF0000"/>
                </a:solidFill>
                <a:latin typeface="Times New Roman" panose="02020603050405020304" pitchFamily="18" charset="0"/>
                <a:ea typeface="黑体" panose="02010609060101010101" pitchFamily="49" charset="-122"/>
              </a:rPr>
              <a:t>说情</a:t>
            </a:r>
            <a:r>
              <a:rPr lang="zh-CN" altLang="zh-CN" sz="2400" b="1" dirty="0" smtClean="0">
                <a:solidFill>
                  <a:srgbClr val="FF0000"/>
                </a:solidFill>
                <a:latin typeface="Times New Roman" panose="02020603050405020304" pitchFamily="18" charset="0"/>
                <a:ea typeface="黑体" panose="02010609060101010101" pitchFamily="49" charset="-122"/>
              </a:rPr>
              <a:t>节</a:t>
            </a:r>
            <a:r>
              <a:rPr lang="zh-CN" altLang="en-US" sz="2400" b="1" dirty="0" smtClean="0">
                <a:solidFill>
                  <a:srgbClr val="FF0000"/>
                </a:solidFill>
                <a:latin typeface="Times New Roman" panose="02020603050405020304" pitchFamily="18" charset="0"/>
                <a:ea typeface="黑体" panose="02010609060101010101" pitchFamily="49" charset="-122"/>
              </a:rPr>
              <a:t>结构手法（构思技巧）</a:t>
            </a:r>
            <a:endParaRPr lang="zh-CN" altLang="zh-CN" sz="2400" b="1" dirty="0">
              <a:solidFill>
                <a:srgbClr val="FF0000"/>
              </a:solidFill>
              <a:latin typeface="Times New Roman" panose="02020603050405020304" pitchFamily="18" charset="0"/>
              <a:ea typeface="黑体" panose="02010609060101010101" pitchFamily="49" charset="-122"/>
            </a:endParaRPr>
          </a:p>
        </p:txBody>
      </p:sp>
      <p:graphicFrame>
        <p:nvGraphicFramePr>
          <p:cNvPr id="111641" name="表格 111640"/>
          <p:cNvGraphicFramePr/>
          <p:nvPr>
            <p:custDataLst>
              <p:tags r:id="rId1"/>
            </p:custDataLst>
          </p:nvPr>
        </p:nvGraphicFramePr>
        <p:xfrm>
          <a:off x="0" y="584200"/>
          <a:ext cx="12191365" cy="5546090"/>
        </p:xfrm>
        <a:graphic>
          <a:graphicData uri="http://schemas.openxmlformats.org/drawingml/2006/table">
            <a:tbl>
              <a:tblPr/>
              <a:tblGrid>
                <a:gridCol w="2089785"/>
                <a:gridCol w="10101580"/>
              </a:tblGrid>
              <a:tr h="54864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rPr>
                        <a:t>构思技巧</a:t>
                      </a:r>
                      <a:endParaRPr lang="zh-CN" altLang="en-US" sz="2400" dirty="0">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rPr>
                        <a:t>作用、效果分析</a:t>
                      </a:r>
                      <a:endParaRPr lang="zh-CN" altLang="en-US" sz="2400" dirty="0">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5425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悬念</a:t>
                      </a:r>
                      <a:endParaRPr lang="zh-CN" altLang="en-US" sz="2400" dirty="0">
                        <a:solidFill>
                          <a:srgbClr val="FF0000"/>
                        </a:solidFill>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是指作者为了激活读者的</a:t>
                      </a:r>
                      <a:r>
                        <a:rPr lang="en-US" altLang="zh-CN" sz="2400" b="1" dirty="0">
                          <a:latin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紧张与期待的心情</a:t>
                      </a:r>
                      <a:r>
                        <a:rPr lang="en-US" altLang="zh-CN" sz="2400" b="1" dirty="0">
                          <a:latin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，在艺术处理上采取的一种积极手段。通俗地说，它是指在小说的叙述中先</a:t>
                      </a:r>
                      <a:r>
                        <a:rPr lang="zh-CN" altLang="en-US" sz="2400" b="1" dirty="0">
                          <a:solidFill>
                            <a:srgbClr val="0000FF"/>
                          </a:solidFill>
                          <a:latin typeface="Times New Roman" panose="02020603050405020304" pitchFamily="18" charset="0"/>
                          <a:ea typeface="宋体" panose="02010600030101010101" pitchFamily="2" charset="-122"/>
                        </a:rPr>
                        <a:t>设置一个谜面，藏起谜底</a:t>
                      </a:r>
                      <a:r>
                        <a:rPr lang="zh-CN" altLang="en-US" sz="2400" b="1" dirty="0">
                          <a:latin typeface="Times New Roman" panose="02020603050405020304" pitchFamily="18" charset="0"/>
                          <a:ea typeface="宋体" panose="02010600030101010101" pitchFamily="2" charset="-122"/>
                        </a:rPr>
                        <a:t>，在适当的时候再予以点破，</a:t>
                      </a:r>
                      <a:r>
                        <a:rPr lang="zh-CN" altLang="en-US" sz="2400" b="1" dirty="0">
                          <a:solidFill>
                            <a:srgbClr val="0000FF"/>
                          </a:solidFill>
                          <a:latin typeface="Times New Roman" panose="02020603050405020304" pitchFamily="18" charset="0"/>
                          <a:ea typeface="宋体" panose="02010600030101010101" pitchFamily="2" charset="-122"/>
                        </a:rPr>
                        <a:t>使读者的期待心理得到满足。悬念的主要作用是吸引读者、引人入胜。</a:t>
                      </a:r>
                      <a:endParaRPr lang="zh-CN" altLang="en-US" sz="2400" dirty="0">
                        <a:solidFill>
                          <a:srgbClr val="0000FF"/>
                        </a:solidFill>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592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抑扬</a:t>
                      </a:r>
                      <a:endParaRPr lang="zh-CN" altLang="en-US" sz="2400" dirty="0">
                        <a:solidFill>
                          <a:srgbClr val="FF0000"/>
                        </a:solidFill>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指对写作对象或欲扬先抑或欲抑先扬，然后陡然一转，出乎读者所料，从而</a:t>
                      </a:r>
                      <a:r>
                        <a:rPr lang="zh-CN" altLang="en-US" sz="2400" b="1" dirty="0">
                          <a:solidFill>
                            <a:srgbClr val="0000FF"/>
                          </a:solidFill>
                          <a:latin typeface="Times New Roman" panose="02020603050405020304" pitchFamily="18" charset="0"/>
                          <a:ea typeface="宋体" panose="02010600030101010101" pitchFamily="2" charset="-122"/>
                        </a:rPr>
                        <a:t>使文势曲折多变，使文章产生峰回路转、跌宕起伏的效果，增强作品的可读性</a:t>
                      </a:r>
                      <a:r>
                        <a:rPr lang="zh-CN" altLang="en-US" sz="2400" b="1" dirty="0" smtClean="0">
                          <a:solidFill>
                            <a:srgbClr val="0000FF"/>
                          </a:solidFill>
                          <a:latin typeface="Times New Roman" panose="02020603050405020304" pitchFamily="18" charset="0"/>
                          <a:ea typeface="宋体" panose="02010600030101010101" pitchFamily="2" charset="-122"/>
                        </a:rPr>
                        <a:t>。</a:t>
                      </a:r>
                      <a:endParaRPr lang="zh-CN" altLang="en-US" sz="2400" dirty="0">
                        <a:solidFill>
                          <a:srgbClr val="0000FF"/>
                        </a:solidFill>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9728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照应</a:t>
                      </a:r>
                      <a:endParaRPr lang="zh-CN" altLang="en-US" sz="2400" dirty="0">
                        <a:solidFill>
                          <a:srgbClr val="FF0000"/>
                        </a:solidFill>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是篇章间的伏笔照应，又叫呼应。照应能</a:t>
                      </a:r>
                      <a:r>
                        <a:rPr lang="zh-CN" altLang="en-US" sz="2400" b="1" dirty="0">
                          <a:solidFill>
                            <a:srgbClr val="0000FF"/>
                          </a:solidFill>
                          <a:latin typeface="Times New Roman" panose="02020603050405020304" pitchFamily="18" charset="0"/>
                          <a:ea typeface="宋体" panose="02010600030101010101" pitchFamily="2" charset="-122"/>
                        </a:rPr>
                        <a:t>使情节连贯、脉络清晰、结构紧凑。</a:t>
                      </a:r>
                      <a:endParaRPr lang="zh-CN" altLang="en-US" sz="2400" dirty="0">
                        <a:solidFill>
                          <a:srgbClr val="0000FF"/>
                        </a:solidFill>
                        <a:latin typeface="宋体" panose="02010600030101010101" pitchFamily="2" charset="-122"/>
                        <a:ea typeface="宋体" panose="02010600030101010101" pitchFamily="2" charset="-122"/>
                      </a:endParaRPr>
                    </a:p>
                  </a:txBody>
                  <a:tcPr marL="13157" marR="13157"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矩形 1"/>
          <p:cNvSpPr/>
          <p:nvPr/>
        </p:nvSpPr>
        <p:spPr>
          <a:xfrm>
            <a:off x="9773604" y="4465057"/>
            <a:ext cx="1713230" cy="460375"/>
          </a:xfrm>
          <a:prstGeom prst="rect">
            <a:avLst/>
          </a:prstGeom>
        </p:spPr>
        <p:txBody>
          <a:bodyPr wrap="none">
            <a:spAutoFit/>
          </a:bodyPr>
          <a:lstStyle/>
          <a:p>
            <a:r>
              <a:rPr lang="zh-CN" altLang="en-US" sz="2400" b="1" dirty="0">
                <a:solidFill>
                  <a:srgbClr val="FF0000"/>
                </a:solidFill>
                <a:latin typeface="Times New Roman" panose="02020603050405020304" pitchFamily="18" charset="0"/>
                <a:ea typeface="宋体" panose="02010600030101010101" pitchFamily="2" charset="-122"/>
              </a:rPr>
              <a:t>宝玉的出场</a:t>
            </a:r>
            <a:endParaRPr lang="zh-CN" altLang="en-US" sz="2400" b="1" dirty="0">
              <a:solidFill>
                <a:srgbClr val="FF0000"/>
              </a:solidFill>
              <a:latin typeface="Times New Roman" panose="02020603050405020304" pitchFamily="18" charset="0"/>
              <a:ea typeface="宋体" panose="02010600030101010101" pitchFamily="2" charset="-122"/>
            </a:endParaRPr>
          </a:p>
        </p:txBody>
      </p:sp>
      <p:sp>
        <p:nvSpPr>
          <p:cNvPr id="4" name="矩形 3"/>
          <p:cNvSpPr/>
          <p:nvPr/>
        </p:nvSpPr>
        <p:spPr>
          <a:xfrm>
            <a:off x="7089140" y="5552440"/>
            <a:ext cx="4892040" cy="460375"/>
          </a:xfrm>
          <a:prstGeom prst="rect">
            <a:avLst/>
          </a:prstGeom>
        </p:spPr>
        <p:txBody>
          <a:bodyPr wrap="square">
            <a:spAutoFit/>
          </a:bodyPr>
          <a:lstStyle/>
          <a:p>
            <a:pPr algn="l"/>
            <a:r>
              <a:rPr lang="zh-CN" altLang="en-US" sz="2400" b="1" dirty="0">
                <a:solidFill>
                  <a:srgbClr val="FF0000"/>
                </a:solidFill>
                <a:latin typeface="Times New Roman" panose="02020603050405020304" pitchFamily="18" charset="0"/>
                <a:ea typeface="宋体" panose="02010600030101010101" pitchFamily="2" charset="-122"/>
              </a:rPr>
              <a:t>《祝福》的开头、结尾</a:t>
            </a:r>
            <a:endParaRPr lang="en-US" altLang="zh-CN" sz="2400" b="1"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plus(i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plus(in)">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t>      </a:t>
            </a:r>
            <a:r>
              <a:rPr lang="zh-CN" altLang="zh-CN"/>
              <a:t>回顾</a:t>
            </a:r>
            <a:r>
              <a:rPr lang="en-US" altLang="zh-CN"/>
              <a:t>2018</a:t>
            </a:r>
            <a:r>
              <a:rPr lang="zh-CN" altLang="en-US"/>
              <a:t>、</a:t>
            </a:r>
            <a:r>
              <a:rPr lang="en-US" altLang="zh-CN"/>
              <a:t>2019</a:t>
            </a:r>
            <a:r>
              <a:rPr lang="zh-CN" altLang="en-US"/>
              <a:t>年高考小说真题</a:t>
            </a:r>
            <a:endParaRPr lang="zh-CN" altLang="en-US"/>
          </a:p>
        </p:txBody>
      </p:sp>
      <p:sp>
        <p:nvSpPr>
          <p:cNvPr id="3" name="内容占位符 2"/>
          <p:cNvSpPr>
            <a:spLocks noGrp="1"/>
          </p:cNvSpPr>
          <p:nvPr>
            <p:ph idx="1"/>
          </p:nvPr>
        </p:nvSpPr>
        <p:spPr/>
        <p:txBody>
          <a:bodyPr>
            <a:normAutofit fontScale="90000"/>
          </a:bodyPr>
          <a:p>
            <a:r>
              <a:rPr lang="zh-CN" altLang="en-US"/>
              <a:t>7．下列对本文相关</a:t>
            </a:r>
            <a:r>
              <a:rPr lang="zh-CN" altLang="en-US">
                <a:solidFill>
                  <a:srgbClr val="FF0000"/>
                </a:solidFill>
              </a:rPr>
              <a:t>内容和艺术特色的分析鉴赏</a:t>
            </a:r>
            <a:r>
              <a:rPr lang="zh-CN" altLang="en-US"/>
              <a:t>，不正确的一项是（3分）</a:t>
            </a:r>
            <a:endParaRPr lang="zh-CN" altLang="en-US"/>
          </a:p>
          <a:p>
            <a:r>
              <a:rPr lang="zh-CN" altLang="en-US"/>
              <a:t>A．第一段中，洪灾中的民间疾苦被筵宴上大啖酒肉的大员们转化为“水乡沿途的风景”等谈资，这不仅是</a:t>
            </a:r>
            <a:r>
              <a:rPr lang="zh-CN" altLang="en-US">
                <a:solidFill>
                  <a:srgbClr val="FF0000"/>
                </a:solidFill>
              </a:rPr>
              <a:t>讽刺</a:t>
            </a:r>
            <a:r>
              <a:rPr lang="zh-CN" altLang="en-US"/>
              <a:t>，更表达了忧愤。</a:t>
            </a:r>
            <a:endParaRPr lang="zh-CN" altLang="en-US"/>
          </a:p>
          <a:p>
            <a:r>
              <a:rPr lang="zh-CN" altLang="en-US"/>
              <a:t>B．鲁迅善以细节传神，文中写胖大官员脸上“流出着一层油汗”，与写祥林嫂“眼珠间或一轮”一样，都是以外在</a:t>
            </a:r>
            <a:r>
              <a:rPr lang="zh-CN" altLang="en-US">
                <a:solidFill>
                  <a:srgbClr val="FF0000"/>
                </a:solidFill>
              </a:rPr>
              <a:t>细节</a:t>
            </a:r>
            <a:r>
              <a:rPr lang="zh-CN" altLang="en-US"/>
              <a:t>刻画人物内在特征。</a:t>
            </a:r>
            <a:endParaRPr lang="zh-CN" altLang="en-US"/>
          </a:p>
          <a:p>
            <a:r>
              <a:rPr lang="zh-CN" altLang="en-US"/>
              <a:t>C．针对禹提出的“导”的治水方法，众大员软硬兼施，口口声声“老大人”，是以所谓“孝”给禹施压，实质上还是反对禹的变革。</a:t>
            </a:r>
            <a:endParaRPr lang="zh-CN" altLang="en-US"/>
          </a:p>
          <a:p>
            <a:r>
              <a:rPr lang="zh-CN" altLang="en-US"/>
              <a:t>D．文中有意使用“水利局”“时装表演”“摩登”等现代词语，以游戏笔墨颠覆了“大禹治水”的严肃性与真实性，从而传达出</a:t>
            </a:r>
            <a:r>
              <a:rPr lang="zh-CN" altLang="en-US">
                <a:solidFill>
                  <a:srgbClr val="FF0000"/>
                </a:solidFill>
              </a:rPr>
              <a:t>历史的虚无感。</a:t>
            </a:r>
            <a:endParaRPr lang="zh-CN" altLang="en-US">
              <a:solidFill>
                <a:srgbClr val="FF0000"/>
              </a:solidFill>
            </a:endParaRPr>
          </a:p>
        </p:txBody>
      </p:sp>
      <p:sp>
        <p:nvSpPr>
          <p:cNvPr id="6" name="文本框 5"/>
          <p:cNvSpPr txBox="1"/>
          <p:nvPr/>
        </p:nvSpPr>
        <p:spPr>
          <a:xfrm>
            <a:off x="0" y="-3175"/>
            <a:ext cx="1903730" cy="521970"/>
          </a:xfrm>
          <a:prstGeom prst="rect">
            <a:avLst/>
          </a:prstGeom>
          <a:noFill/>
        </p:spPr>
        <p:txBody>
          <a:bodyPr wrap="square" rtlCol="0">
            <a:spAutoFit/>
          </a:bodyPr>
          <a:p>
            <a:pPr algn="l"/>
            <a:r>
              <a:rPr lang="zh-CN" altLang="en-US" sz="2800">
                <a:ln w="22225">
                  <a:solidFill>
                    <a:schemeClr val="accent2"/>
                  </a:solidFill>
                  <a:prstDash val="solid"/>
                </a:ln>
                <a:solidFill>
                  <a:schemeClr val="accent2">
                    <a:lumMod val="40000"/>
                    <a:lumOff val="60000"/>
                  </a:schemeClr>
                </a:solidFill>
                <a:effectLst/>
                <a:sym typeface="+mn-ea"/>
              </a:rPr>
              <a:t>真题回顾</a:t>
            </a:r>
            <a:endParaRPr lang="zh-CN" altLang="en-US" sz="2800">
              <a:ln w="22225">
                <a:solidFill>
                  <a:schemeClr val="accent2"/>
                </a:solidFill>
                <a:prstDash val="solid"/>
              </a:ln>
              <a:solidFill>
                <a:schemeClr val="accent2">
                  <a:lumMod val="40000"/>
                  <a:lumOff val="60000"/>
                </a:schemeClr>
              </a:solidFill>
              <a:effectLst/>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0" y="0"/>
          <a:ext cx="12192000" cy="6052820"/>
        </p:xfrm>
        <a:graphic>
          <a:graphicData uri="http://schemas.openxmlformats.org/drawingml/2006/table">
            <a:tbl>
              <a:tblPr/>
              <a:tblGrid>
                <a:gridCol w="1304925"/>
                <a:gridCol w="10887075"/>
              </a:tblGrid>
              <a:tr h="1435735">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a:ln>
                            <a:noFill/>
                          </a:ln>
                          <a:solidFill>
                            <a:srgbClr val="FF0000"/>
                          </a:solidFill>
                          <a:effectLst/>
                          <a:latin typeface="Times New Roman" panose="02020603050405020304" pitchFamily="18" charset="0"/>
                          <a:ea typeface="黑体" panose="02010609060101010101" pitchFamily="49" charset="-122"/>
                        </a:rPr>
                        <a:t>伏笔</a:t>
                      </a:r>
                      <a:endParaRPr kumimoji="0" lang="zh-CN" sz="2000" b="0" i="0" u="none" strike="noStrike" cap="none" normalizeH="0" baseline="0" dirty="0">
                        <a:ln>
                          <a:noFill/>
                        </a:ln>
                        <a:solidFill>
                          <a:srgbClr val="FF0000"/>
                        </a:solidFill>
                        <a:effectLst/>
                        <a:latin typeface="宋体" panose="02010600030101010101" pitchFamily="2" charset="-122"/>
                        <a:ea typeface="宋体" panose="02010600030101010101" pitchFamily="2" charset="-122"/>
                        <a:cs typeface="Courier New" panose="02070309020205020404" pitchFamily="49" charset="0"/>
                      </a:endParaRPr>
                    </a:p>
                  </a:txBody>
                  <a:tcPr marL="13157" marR="1315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指作者对将要在作品中出现的人物或事件，预先作的提示或暗示。伏笔用得好，可</a:t>
                      </a:r>
                      <a:r>
                        <a:rPr kumimoji="0" lang="zh-CN" sz="2000" b="1" i="0" u="none" strike="noStrike" cap="none" normalizeH="0" baseline="0" dirty="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使全文前后呼应，结构更严谨，情节发展更合理，前因后果更分明。</a:t>
                      </a:r>
                      <a:endParaRPr kumimoji="0" lang="zh-CN" sz="2000" b="0" i="0" u="none" strike="noStrike" cap="none" normalizeH="0" baseline="0" dirty="0">
                        <a:ln>
                          <a:noFill/>
                        </a:ln>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13157" marR="1315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88060">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a:ln>
                            <a:noFill/>
                          </a:ln>
                          <a:solidFill>
                            <a:srgbClr val="FF0000"/>
                          </a:solidFill>
                          <a:effectLst/>
                          <a:latin typeface="Times New Roman" panose="02020603050405020304" pitchFamily="18" charset="0"/>
                          <a:ea typeface="黑体" panose="02010609060101010101" pitchFamily="49" charset="-122"/>
                        </a:rPr>
                        <a:t>对比</a:t>
                      </a:r>
                      <a:endParaRPr kumimoji="0" lang="zh-CN" sz="2000" b="0" i="0" u="none" strike="noStrike" cap="none" normalizeH="0" baseline="0" dirty="0">
                        <a:ln>
                          <a:noFill/>
                        </a:ln>
                        <a:solidFill>
                          <a:srgbClr val="FF0000"/>
                        </a:solidFill>
                        <a:effectLst/>
                        <a:latin typeface="宋体" panose="02010600030101010101" pitchFamily="2" charset="-122"/>
                        <a:ea typeface="宋体" panose="02010600030101010101" pitchFamily="2" charset="-122"/>
                        <a:cs typeface="Courier New" panose="02070309020205020404" pitchFamily="49" charset="0"/>
                      </a:endParaRPr>
                    </a:p>
                  </a:txBody>
                  <a:tcPr marL="13157" marR="1315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把两种对立的事物或者同一事物的两个不同方面，放在一起相互比较。对比的作用一般是</a:t>
                      </a:r>
                      <a:r>
                        <a:rPr kumimoji="0" lang="zh-CN" sz="2000" b="1" i="0" u="none" strike="noStrike" cap="none" normalizeH="0" baseline="0" dirty="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渲染气氛、表现人物或突出主题。</a:t>
                      </a:r>
                      <a:endParaRPr kumimoji="0" lang="zh-CN" sz="2000" b="0" i="0" u="none" strike="noStrike" cap="none" normalizeH="0" baseline="0" dirty="0">
                        <a:ln>
                          <a:noFill/>
                        </a:ln>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13157" marR="1315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88695">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a:ln>
                            <a:noFill/>
                          </a:ln>
                          <a:solidFill>
                            <a:srgbClr val="FF0000"/>
                          </a:solidFill>
                          <a:effectLst/>
                          <a:latin typeface="Times New Roman" panose="02020603050405020304" pitchFamily="18" charset="0"/>
                          <a:ea typeface="黑体" panose="02010609060101010101" pitchFamily="49" charset="-122"/>
                        </a:rPr>
                        <a:t>衬托</a:t>
                      </a:r>
                      <a:endParaRPr kumimoji="0" lang="zh-CN" sz="2000" b="0" i="0" u="none" strike="noStrike" cap="none" normalizeH="0" baseline="0" dirty="0">
                        <a:ln>
                          <a:noFill/>
                        </a:ln>
                        <a:solidFill>
                          <a:srgbClr val="FF0000"/>
                        </a:solidFill>
                        <a:effectLst/>
                        <a:latin typeface="宋体" panose="02010600030101010101" pitchFamily="2" charset="-122"/>
                        <a:ea typeface="宋体" panose="02010600030101010101" pitchFamily="2" charset="-122"/>
                        <a:cs typeface="Courier New" panose="02070309020205020404" pitchFamily="49" charset="0"/>
                      </a:endParaRPr>
                    </a:p>
                  </a:txBody>
                  <a:tcPr marL="13157" marR="1315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指描绘某一事物来表现另一事物的艺术手法，它分为正衬和反衬两种。衬托可以</a:t>
                      </a:r>
                      <a:r>
                        <a:rPr kumimoji="0" lang="zh-CN" sz="2000" b="1" i="0" u="none" strike="noStrike" cap="none" normalizeH="0" baseline="0" dirty="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使文章更生动，人物、事物形象更突出，主题更鲜明。</a:t>
                      </a:r>
                      <a:endParaRPr kumimoji="0" lang="zh-CN" sz="2000" b="0" i="0" u="none" strike="noStrike" cap="none" normalizeH="0" baseline="0" dirty="0">
                        <a:ln>
                          <a:noFill/>
                        </a:ln>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13157" marR="1315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83945">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a:ln>
                            <a:noFill/>
                          </a:ln>
                          <a:solidFill>
                            <a:srgbClr val="FF0000"/>
                          </a:solidFill>
                          <a:effectLst/>
                          <a:latin typeface="Times New Roman" panose="02020603050405020304" pitchFamily="18" charset="0"/>
                          <a:ea typeface="黑体" panose="02010609060101010101" pitchFamily="49" charset="-122"/>
                        </a:rPr>
                        <a:t>铺垫</a:t>
                      </a:r>
                      <a:endParaRPr kumimoji="0" lang="zh-CN" sz="2000" b="0" i="0" u="none" strike="noStrike" cap="none" normalizeH="0" baseline="0" dirty="0">
                        <a:ln>
                          <a:noFill/>
                        </a:ln>
                        <a:solidFill>
                          <a:srgbClr val="FF0000"/>
                        </a:solidFill>
                        <a:effectLst/>
                        <a:latin typeface="宋体" panose="02010600030101010101" pitchFamily="2" charset="-122"/>
                        <a:ea typeface="宋体" panose="02010600030101010101" pitchFamily="2" charset="-122"/>
                        <a:cs typeface="Courier New" panose="02070309020205020404" pitchFamily="49" charset="0"/>
                      </a:endParaRPr>
                    </a:p>
                  </a:txBody>
                  <a:tcPr marL="13157" marR="1315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也称铺叙衬垫，它是为了衬托主要人物或事物而铺叙另外的人物和事物以作衬垫。运用铺垫写法是为了</a:t>
                      </a:r>
                      <a:r>
                        <a:rPr kumimoji="0" lang="zh-CN" sz="2000" b="1" i="0" u="none" strike="noStrike" cap="none" normalizeH="0" baseline="0" dirty="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蓄积气势，突出文章主旨。</a:t>
                      </a:r>
                      <a:endParaRPr kumimoji="0" lang="zh-CN" sz="2000" b="0" i="0" u="none" strike="noStrike" cap="none" normalizeH="0" baseline="0" dirty="0">
                        <a:ln>
                          <a:noFill/>
                        </a:ln>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13157" marR="1315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56385">
                <a:tc>
                  <a:txBody>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000" b="1" i="0" u="none" strike="noStrike" cap="none" normalizeH="0" baseline="0" dirty="0">
                          <a:ln>
                            <a:noFill/>
                          </a:ln>
                          <a:solidFill>
                            <a:srgbClr val="FF0000"/>
                          </a:solidFill>
                          <a:effectLst/>
                          <a:latin typeface="Times New Roman" panose="02020603050405020304" pitchFamily="18" charset="0"/>
                          <a:ea typeface="黑体" panose="02010609060101010101" pitchFamily="49" charset="-122"/>
                        </a:rPr>
                        <a:t>突转</a:t>
                      </a:r>
                      <a:endParaRPr kumimoji="0" lang="zh-CN" sz="2000" b="0" i="0" u="none" strike="noStrike" cap="none" normalizeH="0" baseline="0" dirty="0">
                        <a:ln>
                          <a:noFill/>
                        </a:ln>
                        <a:solidFill>
                          <a:srgbClr val="FF0000"/>
                        </a:solidFill>
                        <a:effectLst/>
                        <a:latin typeface="宋体" panose="02010600030101010101" pitchFamily="2" charset="-122"/>
                        <a:ea typeface="宋体" panose="02010600030101010101" pitchFamily="2" charset="-122"/>
                        <a:cs typeface="Courier New" panose="02070309020205020404" pitchFamily="49" charset="0"/>
                      </a:endParaRPr>
                    </a:p>
                  </a:txBody>
                  <a:tcPr marL="13157" marR="1315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lvl="0" indent="0" algn="l">
                        <a:lnSpc>
                          <a:spcPct val="150000"/>
                        </a:lnSpc>
                        <a:spcBef>
                          <a:spcPct val="0"/>
                        </a:spcBef>
                        <a:buClrTx/>
                        <a:buSzTx/>
                        <a:buFontTx/>
                        <a:buNone/>
                      </a:pPr>
                      <a:r>
                        <a:rPr lang="zh-CN" altLang="en-US" sz="2000" b="1" dirty="0">
                          <a:solidFill>
                            <a:srgbClr val="FF0000"/>
                          </a:solidFill>
                          <a:latin typeface="Times New Roman" panose="02020603050405020304" pitchFamily="18" charset="0"/>
                          <a:sym typeface="+mn-ea"/>
                        </a:rPr>
                        <a:t>欧</a:t>
                      </a:r>
                      <a:r>
                        <a:rPr lang="en-US" altLang="zh-CN" sz="2000" b="1">
                          <a:solidFill>
                            <a:srgbClr val="FF0000"/>
                          </a:solidFill>
                          <a:latin typeface="Times New Roman" panose="02020603050405020304" pitchFamily="18" charset="0"/>
                          <a:sym typeface="+mn-ea"/>
                        </a:rPr>
                        <a:t>·</a:t>
                      </a:r>
                      <a:r>
                        <a:rPr lang="zh-CN" altLang="en-US" sz="2000" b="1" dirty="0">
                          <a:solidFill>
                            <a:srgbClr val="FF0000"/>
                          </a:solidFill>
                          <a:latin typeface="Times New Roman" panose="02020603050405020304" pitchFamily="18" charset="0"/>
                          <a:sym typeface="+mn-ea"/>
                        </a:rPr>
                        <a:t>亨利式</a:t>
                      </a:r>
                      <a:r>
                        <a:rPr kumimoji="0" 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在小说</a:t>
                      </a:r>
                      <a:r>
                        <a:rPr kumimoji="0" lang="zh-CN" sz="2000" b="1" i="0" u="none" strike="noStrike" cap="none" normalizeH="0" baseline="0" dirty="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结尾</a:t>
                      </a:r>
                      <a:r>
                        <a:rPr kumimoji="0" 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部分，作者常常采用突转的方法形成情节的某种</a:t>
                      </a:r>
                      <a:r>
                        <a:rPr kumimoji="0" lang="en-US" sz="20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巧合</a:t>
                      </a:r>
                      <a:r>
                        <a:rPr kumimoji="0" lang="en-US" sz="20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，某种意料之外的反转，或者是形成人物性格的</a:t>
                      </a:r>
                      <a:r>
                        <a:rPr kumimoji="0" lang="en-US" sz="20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急剧改变</a:t>
                      </a:r>
                      <a:r>
                        <a:rPr kumimoji="0" lang="en-US" sz="2000" b="1"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。这种突转常</a:t>
                      </a:r>
                      <a:r>
                        <a:rPr kumimoji="0" lang="zh-CN" sz="2000" b="1" i="0" u="none" strike="noStrike" cap="none" normalizeH="0" baseline="0" dirty="0">
                          <a:ln>
                            <a:noFill/>
                          </a:ln>
                          <a:solidFill>
                            <a:srgbClr val="0000FF"/>
                          </a:solidFill>
                          <a:effectLst/>
                          <a:latin typeface="Times New Roman" panose="02020603050405020304" pitchFamily="18" charset="0"/>
                          <a:ea typeface="宋体" panose="02010600030101010101" pitchFamily="2" charset="-122"/>
                          <a:cs typeface="Times New Roman" panose="02020603050405020304" pitchFamily="18" charset="0"/>
                        </a:rPr>
                        <a:t>收到意料之外、情理之中的效果，对表现小说主旨起到画龙点睛的作用。</a:t>
                      </a:r>
                      <a:endParaRPr kumimoji="0" lang="zh-CN" sz="2000" b="0" i="0" u="none" strike="noStrike" cap="none" normalizeH="0" baseline="0" dirty="0">
                        <a:ln>
                          <a:noFill/>
                        </a:ln>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txBody>
                  <a:tcPr marL="13157" marR="1315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 name="文本框 3"/>
          <p:cNvSpPr txBox="1"/>
          <p:nvPr/>
        </p:nvSpPr>
        <p:spPr>
          <a:xfrm>
            <a:off x="8610600" y="1936115"/>
            <a:ext cx="1102360" cy="368300"/>
          </a:xfrm>
          <a:prstGeom prst="rect">
            <a:avLst/>
          </a:prstGeom>
          <a:noFill/>
        </p:spPr>
        <p:txBody>
          <a:bodyPr wrap="none" rtlCol="0" anchor="t">
            <a:spAutoFit/>
          </a:bodyPr>
          <a:lstStyle/>
          <a:p>
            <a:r>
              <a:rPr lang="zh-CN" altLang="en-US" b="1" dirty="0">
                <a:solidFill>
                  <a:srgbClr val="FF0000"/>
                </a:solidFill>
                <a:latin typeface="Times New Roman" panose="02020603050405020304" pitchFamily="18" charset="0"/>
                <a:ea typeface="宋体" panose="02010600030101010101" pitchFamily="2" charset="-122"/>
                <a:sym typeface="+mn-ea"/>
              </a:rPr>
              <a:t>《祝福》</a:t>
            </a: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矩形 1"/>
          <p:cNvSpPr/>
          <p:nvPr/>
        </p:nvSpPr>
        <p:spPr>
          <a:xfrm>
            <a:off x="0" y="0"/>
            <a:ext cx="9144000" cy="576248"/>
          </a:xfrm>
          <a:prstGeom prst="rect">
            <a:avLst/>
          </a:prstGeom>
          <a:noFill/>
          <a:ln w="9525">
            <a:noFill/>
          </a:ln>
        </p:spPr>
        <p:txBody>
          <a:bodyPr anchor="t">
            <a:spAutoFit/>
          </a:bodyPr>
          <a:lstStyle/>
          <a:p>
            <a:pPr algn="just">
              <a:lnSpc>
                <a:spcPct val="150000"/>
              </a:lnSpc>
            </a:pPr>
            <a:r>
              <a:rPr lang="zh-CN" altLang="zh-CN" sz="2400" b="1" dirty="0" smtClean="0">
                <a:solidFill>
                  <a:srgbClr val="FF0000"/>
                </a:solidFill>
                <a:latin typeface="Times New Roman" panose="02020603050405020304" pitchFamily="18" charset="0"/>
                <a:ea typeface="宋体" panose="02010600030101010101" pitchFamily="2" charset="-122"/>
              </a:rPr>
              <a:t>小</a:t>
            </a:r>
            <a:r>
              <a:rPr lang="zh-CN" altLang="zh-CN" sz="2400" b="1" dirty="0">
                <a:solidFill>
                  <a:srgbClr val="FF0000"/>
                </a:solidFill>
                <a:latin typeface="Times New Roman" panose="02020603050405020304" pitchFamily="18" charset="0"/>
                <a:ea typeface="宋体" panose="02010600030101010101" pitchFamily="2" charset="-122"/>
              </a:rPr>
              <a:t>说常见的情节结构模式除了基本模式外，还有如下几种</a:t>
            </a:r>
            <a:r>
              <a:rPr lang="zh-CN" altLang="en-US" sz="2400" b="1" dirty="0">
                <a:solidFill>
                  <a:srgbClr val="FF0000"/>
                </a:solidFill>
                <a:latin typeface="Times New Roman" panose="02020603050405020304" pitchFamily="18" charset="0"/>
                <a:ea typeface="宋体" panose="02010600030101010101" pitchFamily="2" charset="-122"/>
              </a:rPr>
              <a:t>结构</a:t>
            </a:r>
            <a:r>
              <a:rPr lang="zh-CN" altLang="zh-CN" sz="2400" b="1" dirty="0">
                <a:solidFill>
                  <a:srgbClr val="FF0000"/>
                </a:solidFill>
                <a:latin typeface="Times New Roman" panose="02020603050405020304" pitchFamily="18" charset="0"/>
                <a:ea typeface="宋体" panose="02010600030101010101" pitchFamily="2" charset="-122"/>
              </a:rPr>
              <a:t>：</a:t>
            </a:r>
            <a:endParaRPr lang="zh-CN" altLang="zh-CN" sz="2400" b="1" dirty="0">
              <a:solidFill>
                <a:srgbClr val="FF0000"/>
              </a:solidFill>
              <a:latin typeface="Times New Roman" panose="02020603050405020304" pitchFamily="18" charset="0"/>
              <a:ea typeface="宋体" panose="02010600030101010101" pitchFamily="2" charset="-122"/>
            </a:endParaRPr>
          </a:p>
        </p:txBody>
      </p:sp>
      <p:graphicFrame>
        <p:nvGraphicFramePr>
          <p:cNvPr id="109586" name="表格 109585"/>
          <p:cNvGraphicFramePr/>
          <p:nvPr>
            <p:custDataLst>
              <p:tags r:id="rId1"/>
            </p:custDataLst>
          </p:nvPr>
        </p:nvGraphicFramePr>
        <p:xfrm>
          <a:off x="104775" y="1158875"/>
          <a:ext cx="11787505" cy="4937760"/>
        </p:xfrm>
        <a:graphic>
          <a:graphicData uri="http://schemas.openxmlformats.org/drawingml/2006/table">
            <a:tbl>
              <a:tblPr/>
              <a:tblGrid>
                <a:gridCol w="1698625"/>
                <a:gridCol w="10088880"/>
              </a:tblGrid>
              <a:tr h="547688">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rPr>
                        <a:t>类型</a:t>
                      </a:r>
                      <a:endParaRPr lang="zh-CN" altLang="en-US" sz="2400" dirty="0">
                        <a:latin typeface="宋体" panose="02010600030101010101" pitchFamily="2" charset="-122"/>
                        <a:ea typeface="宋体" panose="02010600030101010101" pitchFamily="2" charset="-122"/>
                      </a:endParaRPr>
                    </a:p>
                  </a:txBody>
                  <a:tcPr marL="16640" marR="1664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rPr>
                        <a:t>特点、作用</a:t>
                      </a:r>
                      <a:endParaRPr lang="zh-CN" altLang="en-US" sz="2400" dirty="0">
                        <a:latin typeface="宋体" panose="02010600030101010101" pitchFamily="2" charset="-122"/>
                        <a:ea typeface="宋体" panose="02010600030101010101" pitchFamily="2" charset="-122"/>
                      </a:endParaRPr>
                    </a:p>
                  </a:txBody>
                  <a:tcPr marL="16640" marR="1664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738437">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摇摆式</a:t>
                      </a:r>
                      <a:endParaRPr lang="zh-CN" altLang="en-US" sz="2400" dirty="0">
                        <a:solidFill>
                          <a:srgbClr val="FF0000"/>
                        </a:solidFill>
                        <a:latin typeface="宋体" panose="02010600030101010101" pitchFamily="2" charset="-122"/>
                        <a:ea typeface="宋体" panose="02010600030101010101" pitchFamily="2" charset="-122"/>
                      </a:endParaRPr>
                    </a:p>
                  </a:txBody>
                  <a:tcPr marL="16640" marR="1664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smtClean="0">
                          <a:latin typeface="Times New Roman" panose="02020603050405020304" pitchFamily="18" charset="0"/>
                          <a:ea typeface="宋体" panose="02010600030101010101" pitchFamily="2" charset="-122"/>
                        </a:rPr>
                        <a:t>即通常所说的</a:t>
                      </a:r>
                      <a:r>
                        <a:rPr lang="en-US" altLang="zh-CN" sz="2400" b="1" dirty="0" smtClean="0">
                          <a:latin typeface="宋体" panose="02010600030101010101" pitchFamily="2" charset="-122"/>
                        </a:rPr>
                        <a:t>“</a:t>
                      </a:r>
                      <a:r>
                        <a:rPr lang="zh-CN" altLang="en-US" sz="2400" b="1" dirty="0" smtClean="0">
                          <a:solidFill>
                            <a:srgbClr val="FF0000"/>
                          </a:solidFill>
                          <a:latin typeface="Times New Roman" panose="02020603050405020304" pitchFamily="18" charset="0"/>
                          <a:ea typeface="宋体" panose="02010600030101010101" pitchFamily="2" charset="-122"/>
                        </a:rPr>
                        <a:t>一波三折</a:t>
                      </a:r>
                      <a:r>
                        <a:rPr lang="en-US" altLang="zh-CN" sz="2400" b="1" dirty="0" smtClean="0">
                          <a:latin typeface="宋体" panose="02010600030101010101" pitchFamily="2" charset="-122"/>
                        </a:rPr>
                        <a:t>”</a:t>
                      </a:r>
                      <a:r>
                        <a:rPr lang="zh-CN" altLang="en-US" sz="2400" b="1" dirty="0" smtClean="0">
                          <a:latin typeface="Times New Roman" panose="02020603050405020304" pitchFamily="18" charset="0"/>
                          <a:ea typeface="宋体" panose="02010600030101010101" pitchFamily="2" charset="-122"/>
                        </a:rPr>
                        <a:t>。大多数小说情节运行并不呈现为一条直线，作家不会让人物选择捷径一口气跑到底，总会在某处放慢速度，甚至停下来做点什么，然后再回到轨道，这就出现了情节的摇摆。情节的摇摆往往</a:t>
                      </a:r>
                      <a:r>
                        <a:rPr lang="zh-CN" altLang="en-US" sz="2400" b="1" dirty="0" smtClean="0">
                          <a:solidFill>
                            <a:srgbClr val="0000FF"/>
                          </a:solidFill>
                          <a:latin typeface="Times New Roman" panose="02020603050405020304" pitchFamily="18" charset="0"/>
                          <a:ea typeface="宋体" panose="02010600030101010101" pitchFamily="2" charset="-122"/>
                        </a:rPr>
                        <a:t>赋予小说更为摄人心魄的魅力。</a:t>
                      </a:r>
                      <a:r>
                        <a:rPr lang="zh-CN" altLang="en-US" sz="2400" dirty="0" smtClean="0">
                          <a:solidFill>
                            <a:srgbClr val="0000FF"/>
                          </a:solidFill>
                          <a:latin typeface="黑体" panose="02010609060101010101" pitchFamily="49" charset="-122"/>
                          <a:ea typeface="黑体" panose="02010609060101010101" pitchFamily="49" charset="-122"/>
                          <a:sym typeface="+mn-ea"/>
                        </a:rPr>
                        <a:t>引人入胜，扣人心弦，增强故事的戏剧性、可读性。 </a:t>
                      </a:r>
                      <a:endParaRPr lang="zh-CN" altLang="en-US" sz="2400" dirty="0">
                        <a:solidFill>
                          <a:srgbClr val="0000FF"/>
                        </a:solidFill>
                        <a:latin typeface="黑体" panose="02010609060101010101" pitchFamily="49" charset="-122"/>
                        <a:ea typeface="黑体" panose="02010609060101010101" pitchFamily="49" charset="-122"/>
                        <a:sym typeface="+mn-ea"/>
                      </a:endParaRPr>
                    </a:p>
                  </a:txBody>
                  <a:tcPr marL="16640" marR="1664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3063">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欧</a:t>
                      </a:r>
                      <a:r>
                        <a:rPr lang="en-US" altLang="zh-CN" sz="2400" b="1">
                          <a:solidFill>
                            <a:srgbClr val="FF0000"/>
                          </a:solidFill>
                          <a:latin typeface="Times New Roman" panose="02020603050405020304" pitchFamily="18" charset="0"/>
                        </a:rPr>
                        <a:t>·</a:t>
                      </a:r>
                      <a:r>
                        <a:rPr lang="zh-CN" altLang="en-US" sz="2400" b="1" dirty="0">
                          <a:solidFill>
                            <a:srgbClr val="FF0000"/>
                          </a:solidFill>
                          <a:latin typeface="Times New Roman" panose="02020603050405020304" pitchFamily="18" charset="0"/>
                        </a:rPr>
                        <a:t>亨</a:t>
                      </a:r>
                      <a:endParaRPr lang="zh-CN" altLang="en-US" sz="2400" dirty="0">
                        <a:solidFill>
                          <a:srgbClr val="FF0000"/>
                        </a:solidFill>
                        <a:latin typeface="宋体" panose="02010600030101010101" pitchFamily="2" charset="-122"/>
                        <a:ea typeface="宋体" panose="02010600030101010101" pitchFamily="2" charset="-122"/>
                      </a:endParaRPr>
                    </a:p>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利式</a:t>
                      </a:r>
                      <a:endParaRPr lang="zh-CN" altLang="en-US" sz="2400" dirty="0">
                        <a:solidFill>
                          <a:srgbClr val="FF0000"/>
                        </a:solidFill>
                        <a:latin typeface="宋体" panose="02010600030101010101" pitchFamily="2" charset="-122"/>
                        <a:ea typeface="宋体" panose="02010600030101010101" pitchFamily="2" charset="-122"/>
                      </a:endParaRPr>
                    </a:p>
                  </a:txBody>
                  <a:tcPr marL="16640" marR="1664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即</a:t>
                      </a:r>
                      <a:r>
                        <a:rPr lang="en-US" altLang="zh-CN" sz="2400" b="1" dirty="0">
                          <a:latin typeface="Times New Roman" panose="02020603050405020304" pitchFamily="18" charset="0"/>
                          <a:ea typeface="宋体" panose="02010600030101010101" pitchFamily="2" charset="-122"/>
                        </a:rPr>
                        <a:t>“</a:t>
                      </a:r>
                      <a:r>
                        <a:rPr lang="zh-CN" altLang="en-US" sz="2400" b="1" dirty="0">
                          <a:solidFill>
                            <a:srgbClr val="0000FF"/>
                          </a:solidFill>
                          <a:latin typeface="Times New Roman" panose="02020603050405020304" pitchFamily="18" charset="0"/>
                          <a:ea typeface="宋体" panose="02010600030101010101" pitchFamily="2" charset="-122"/>
                        </a:rPr>
                        <a:t>突转式</a:t>
                      </a:r>
                      <a:r>
                        <a:rPr lang="en-US" altLang="zh-CN" sz="2400" b="1" dirty="0">
                          <a:latin typeface="Times New Roman" panose="02020603050405020304" pitchFamily="18" charset="0"/>
                          <a:ea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，在结尾出其不意地揭示真相，而这个真相通常都出乎人的意料，回扣前面的情节后发现</a:t>
                      </a:r>
                      <a:r>
                        <a:rPr lang="zh-CN" altLang="en-US" sz="2400" b="1" dirty="0">
                          <a:solidFill>
                            <a:srgbClr val="0000FF"/>
                          </a:solidFill>
                          <a:latin typeface="Times New Roman" panose="02020603050405020304" pitchFamily="18" charset="0"/>
                          <a:ea typeface="宋体" panose="02010600030101010101" pitchFamily="2" charset="-122"/>
                        </a:rPr>
                        <a:t>一切又都在情理之中，从而增加小说情节的生动性。</a:t>
                      </a:r>
                      <a:endParaRPr lang="zh-CN" altLang="en-US" sz="2400" b="1" dirty="0">
                        <a:solidFill>
                          <a:srgbClr val="0000FF"/>
                        </a:solidFill>
                        <a:latin typeface="Times New Roman" panose="02020603050405020304" pitchFamily="18" charset="0"/>
                        <a:ea typeface="宋体" panose="02010600030101010101" pitchFamily="2" charset="-122"/>
                      </a:endParaRPr>
                    </a:p>
                  </a:txBody>
                  <a:tcPr marL="16640" marR="1664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0610" name="表格 110609"/>
          <p:cNvGraphicFramePr/>
          <p:nvPr>
            <p:custDataLst>
              <p:tags r:id="rId1"/>
            </p:custDataLst>
          </p:nvPr>
        </p:nvGraphicFramePr>
        <p:xfrm>
          <a:off x="0" y="115888"/>
          <a:ext cx="12192000" cy="5646420"/>
        </p:xfrm>
        <a:graphic>
          <a:graphicData uri="http://schemas.openxmlformats.org/drawingml/2006/table">
            <a:tbl>
              <a:tblPr/>
              <a:tblGrid>
                <a:gridCol w="2436693"/>
                <a:gridCol w="9755307"/>
              </a:tblGrid>
              <a:tr h="1811655">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延迟式</a:t>
                      </a:r>
                      <a:endParaRPr lang="zh-CN" altLang="en-US" sz="2400" dirty="0">
                        <a:solidFill>
                          <a:srgbClr val="FF0000"/>
                        </a:solidFill>
                        <a:latin typeface="宋体" panose="02010600030101010101" pitchFamily="2" charset="-122"/>
                        <a:ea typeface="宋体" panose="02010600030101010101" pitchFamily="2" charset="-122"/>
                      </a:endParaRPr>
                    </a:p>
                  </a:txBody>
                  <a:tcPr marL="16640" marR="1664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作者竭力给故事、人物、心理的进展设置障碍，又不使读者觉得希望完全破灭，在这种捉迷藏式的游戏中，</a:t>
                      </a:r>
                      <a:r>
                        <a:rPr lang="zh-CN" altLang="en-US" sz="2400" b="1" dirty="0">
                          <a:solidFill>
                            <a:srgbClr val="0000FF"/>
                          </a:solidFill>
                          <a:latin typeface="Times New Roman" panose="02020603050405020304" pitchFamily="18" charset="0"/>
                          <a:ea typeface="宋体" panose="02010600030101010101" pitchFamily="2" charset="-122"/>
                        </a:rPr>
                        <a:t>一环扣一环，实现小说的结构张力。</a:t>
                      </a:r>
                      <a:r>
                        <a:rPr lang="zh-CN" altLang="en-US" sz="2400" b="1" dirty="0">
                          <a:latin typeface="Times New Roman" panose="02020603050405020304" pitchFamily="18" charset="0"/>
                          <a:ea typeface="宋体" panose="02010600030101010101" pitchFamily="2" charset="-122"/>
                        </a:rPr>
                        <a:t>如</a:t>
                      </a:r>
                      <a:r>
                        <a:rPr lang="zh-CN" altLang="zh-CN" sz="2400" b="1" dirty="0">
                          <a:latin typeface="Times New Roman" panose="02020603050405020304" pitchFamily="18" charset="0"/>
                          <a:ea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牲畜林</a:t>
                      </a:r>
                      <a:r>
                        <a:rPr lang="zh-CN" altLang="zh-CN" sz="2400" b="1" dirty="0">
                          <a:latin typeface="Times New Roman" panose="02020603050405020304" pitchFamily="18" charset="0"/>
                          <a:ea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a:txBody>
                  <a:tcPr marL="16640" marR="1664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91385">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横断</a:t>
                      </a:r>
                      <a:endParaRPr lang="zh-CN" altLang="en-US" sz="2400" dirty="0">
                        <a:solidFill>
                          <a:srgbClr val="FF0000"/>
                        </a:solidFill>
                        <a:latin typeface="宋体" panose="02010600030101010101" pitchFamily="2" charset="-122"/>
                        <a:ea typeface="宋体" panose="02010600030101010101" pitchFamily="2" charset="-122"/>
                      </a:endParaRPr>
                    </a:p>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面式</a:t>
                      </a:r>
                      <a:endParaRPr lang="zh-CN" altLang="en-US" sz="2400" dirty="0">
                        <a:solidFill>
                          <a:srgbClr val="FF0000"/>
                        </a:solidFill>
                        <a:latin typeface="宋体" panose="02010600030101010101" pitchFamily="2" charset="-122"/>
                        <a:ea typeface="宋体" panose="02010600030101010101" pitchFamily="2" charset="-122"/>
                      </a:endParaRPr>
                    </a:p>
                  </a:txBody>
                  <a:tcPr marL="16640" marR="1664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将时空浓缩到一个小小的点上，</a:t>
                      </a:r>
                      <a:r>
                        <a:rPr lang="zh-CN" altLang="en-US" sz="2400" b="1" dirty="0">
                          <a:solidFill>
                            <a:srgbClr val="0000FF"/>
                          </a:solidFill>
                          <a:latin typeface="Times New Roman" panose="02020603050405020304" pitchFamily="18" charset="0"/>
                          <a:ea typeface="宋体" panose="02010600030101010101" pitchFamily="2" charset="-122"/>
                        </a:rPr>
                        <a:t>在精巧的结构中展开漫长的时间和立体的无限空间。</a:t>
                      </a:r>
                      <a:r>
                        <a:rPr lang="zh-CN" altLang="en-US" sz="2400" b="1" dirty="0">
                          <a:latin typeface="Times New Roman" panose="02020603050405020304" pitchFamily="18" charset="0"/>
                          <a:ea typeface="宋体" panose="02010600030101010101" pitchFamily="2" charset="-122"/>
                        </a:rPr>
                        <a:t>如</a:t>
                      </a:r>
                      <a:r>
                        <a:rPr lang="zh-CN" altLang="zh-CN" sz="2400" b="1" dirty="0">
                          <a:latin typeface="Times New Roman" panose="02020603050405020304" pitchFamily="18" charset="0"/>
                          <a:ea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半张纸</a:t>
                      </a:r>
                      <a:r>
                        <a:rPr lang="zh-CN" altLang="zh-CN" sz="2400" b="1" dirty="0">
                          <a:latin typeface="Times New Roman" panose="02020603050405020304" pitchFamily="18" charset="0"/>
                          <a:ea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a:txBody>
                  <a:tcPr marL="16640" marR="1664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338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solidFill>
                            <a:srgbClr val="FF0000"/>
                          </a:solidFill>
                          <a:latin typeface="Times New Roman" panose="02020603050405020304" pitchFamily="18" charset="0"/>
                        </a:rPr>
                        <a:t>意识流</a:t>
                      </a:r>
                      <a:endParaRPr lang="zh-CN" altLang="en-US" sz="2400" dirty="0">
                        <a:solidFill>
                          <a:srgbClr val="FF0000"/>
                        </a:solidFill>
                        <a:latin typeface="宋体" panose="02010600030101010101" pitchFamily="2" charset="-122"/>
                        <a:ea typeface="宋体" panose="02010600030101010101" pitchFamily="2" charset="-122"/>
                      </a:endParaRPr>
                    </a:p>
                  </a:txBody>
                  <a:tcPr marL="16640" marR="1664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它打破了时间这一恒常的维度，</a:t>
                      </a:r>
                      <a:r>
                        <a:rPr lang="zh-CN" altLang="en-US" sz="2400" b="1" dirty="0">
                          <a:solidFill>
                            <a:srgbClr val="0000FF"/>
                          </a:solidFill>
                          <a:latin typeface="Times New Roman" panose="02020603050405020304" pitchFamily="18" charset="0"/>
                          <a:ea typeface="宋体" panose="02010600030101010101" pitchFamily="2" charset="-122"/>
                        </a:rPr>
                        <a:t>让人物的意识在超时间的空间里任意往来。</a:t>
                      </a:r>
                      <a:r>
                        <a:rPr lang="zh-CN" altLang="en-US" sz="2400" b="1" dirty="0">
                          <a:latin typeface="Times New Roman" panose="02020603050405020304" pitchFamily="18" charset="0"/>
                          <a:ea typeface="宋体" panose="02010600030101010101" pitchFamily="2" charset="-122"/>
                        </a:rPr>
                        <a:t>如</a:t>
                      </a:r>
                      <a:r>
                        <a:rPr lang="zh-CN" altLang="zh-CN" sz="2400" b="1" dirty="0">
                          <a:latin typeface="Times New Roman" panose="02020603050405020304" pitchFamily="18" charset="0"/>
                          <a:ea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墙上的斑点</a:t>
                      </a:r>
                      <a:r>
                        <a:rPr lang="zh-CN" altLang="zh-CN" sz="2400" b="1" dirty="0">
                          <a:latin typeface="Times New Roman" panose="02020603050405020304" pitchFamily="18" charset="0"/>
                          <a:ea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a:txBody>
                  <a:tcPr marL="16640" marR="1664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4084955" y="5867400"/>
            <a:ext cx="4958080" cy="768350"/>
          </a:xfrm>
          <a:prstGeom prst="rect">
            <a:avLst/>
          </a:prstGeom>
          <a:noFill/>
        </p:spPr>
        <p:txBody>
          <a:bodyPr wrap="square" rtlCol="0">
            <a:spAutoFit/>
          </a:bodyPr>
          <a:p>
            <a:r>
              <a:rPr lang="zh-CN" altLang="zh-CN" sz="4400"/>
              <a:t>课后阅读积累</a:t>
            </a:r>
            <a:endParaRPr lang="zh-CN" altLang="zh-CN" sz="440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4581525" cy="829945"/>
          </a:xfrm>
          <a:prstGeom prst="rect">
            <a:avLst/>
          </a:prstGeom>
        </p:spPr>
        <p:txBody>
          <a:bodyPr wrap="square">
            <a:spAutoFit/>
          </a:bodyPr>
          <a:lstStyle/>
          <a:p>
            <a:pPr marL="0" marR="0" lvl="0" indent="0" algn="l" defTabSz="914400" rtl="0" eaLnBrk="1" fontAlgn="base" latinLnBrk="0" hangingPunct="1">
              <a:lnSpc>
                <a:spcPct val="150000"/>
              </a:lnSpc>
              <a:spcBef>
                <a:spcPts val="1300"/>
              </a:spcBef>
              <a:spcAft>
                <a:spcPts val="1300"/>
              </a:spcAft>
              <a:buClrTx/>
              <a:buSzTx/>
              <a:buFontTx/>
              <a:buNone/>
              <a:defRPr/>
            </a:pPr>
            <a:r>
              <a:rPr kumimoji="0" lang="zh-CN" altLang="en-US" sz="3200" b="1" i="0" u="none" strike="noStrike" kern="100" cap="none" spc="0" normalizeH="0" baseline="0" noProof="0" dirty="0" smtClean="0">
                <a:ln>
                  <a:noFill/>
                </a:ln>
                <a:solidFill>
                  <a:srgbClr val="0000FF"/>
                </a:solidFill>
                <a:effectLst/>
                <a:uLnTx/>
                <a:uFillTx/>
                <a:latin typeface="Cambria" panose="02040503050406030204"/>
                <a:ea typeface="黑体" panose="02010609060101010101" pitchFamily="49" charset="-122"/>
                <a:cs typeface="+mn-cs"/>
              </a:rPr>
              <a:t>三、情</a:t>
            </a:r>
            <a:r>
              <a:rPr kumimoji="0" lang="zh-CN" altLang="en-US" sz="3200" b="1" i="0" u="none" strike="noStrike" kern="100" cap="none" spc="0" normalizeH="0" baseline="0" noProof="0" dirty="0">
                <a:ln>
                  <a:noFill/>
                </a:ln>
                <a:solidFill>
                  <a:srgbClr val="0000FF"/>
                </a:solidFill>
                <a:effectLst/>
                <a:uLnTx/>
                <a:uFillTx/>
                <a:latin typeface="Cambria" panose="02040503050406030204"/>
                <a:ea typeface="黑体" panose="02010609060101010101" pitchFamily="49" charset="-122"/>
                <a:cs typeface="+mn-cs"/>
              </a:rPr>
              <a:t>节手</a:t>
            </a:r>
            <a:r>
              <a:rPr kumimoji="0" lang="zh-CN" altLang="en-US" sz="3200" b="1" i="0" u="none" strike="noStrike" kern="100" cap="none" spc="0" normalizeH="0" baseline="0" noProof="0" dirty="0" smtClean="0">
                <a:ln>
                  <a:noFill/>
                </a:ln>
                <a:solidFill>
                  <a:srgbClr val="0000FF"/>
                </a:solidFill>
                <a:effectLst/>
                <a:uLnTx/>
                <a:uFillTx/>
                <a:latin typeface="Cambria" panose="02040503050406030204"/>
                <a:ea typeface="黑体" panose="02010609060101010101" pitchFamily="49" charset="-122"/>
                <a:cs typeface="+mn-cs"/>
              </a:rPr>
              <a:t>法总结</a:t>
            </a:r>
            <a:endParaRPr kumimoji="0" lang="zh-CN" altLang="en-US" sz="3200" b="1" i="0" u="none" strike="noStrike" kern="100" cap="none" spc="0" normalizeH="0" baseline="0" noProof="0" dirty="0" smtClean="0">
              <a:ln>
                <a:noFill/>
              </a:ln>
              <a:solidFill>
                <a:srgbClr val="0000FF"/>
              </a:solidFill>
              <a:effectLst/>
              <a:uLnTx/>
              <a:uFillTx/>
              <a:latin typeface="Cambria" panose="02040503050406030204"/>
              <a:ea typeface="黑体" panose="02010609060101010101" pitchFamily="49" charset="-122"/>
              <a:cs typeface="+mn-cs"/>
            </a:endParaRPr>
          </a:p>
        </p:txBody>
      </p:sp>
      <p:sp>
        <p:nvSpPr>
          <p:cNvPr id="100" name="文本框 99"/>
          <p:cNvSpPr txBox="1"/>
          <p:nvPr/>
        </p:nvSpPr>
        <p:spPr>
          <a:xfrm>
            <a:off x="196850" y="802640"/>
            <a:ext cx="11726545" cy="6308725"/>
          </a:xfrm>
          <a:prstGeom prst="rect">
            <a:avLst/>
          </a:prstGeom>
          <a:noFill/>
          <a:ln w="9525">
            <a:noFill/>
          </a:ln>
        </p:spPr>
        <p:txBody>
          <a:bodyPr wrap="square">
            <a:spAutoFit/>
          </a:bodyPr>
          <a:lstStyle/>
          <a:p>
            <a:pPr indent="0"/>
            <a:r>
              <a:rPr lang="en-US" sz="2800" b="1" dirty="0">
                <a:solidFill>
                  <a:srgbClr val="FF0000"/>
                </a:solidFill>
                <a:latin typeface="宋体" panose="02010600030101010101" pitchFamily="2" charset="-122"/>
              </a:rPr>
              <a:t>1</a:t>
            </a:r>
            <a:r>
              <a:rPr lang="en-US" sz="3600" b="1" dirty="0" smtClean="0">
                <a:solidFill>
                  <a:srgbClr val="FF0000"/>
                </a:solidFill>
                <a:latin typeface="宋体" panose="02010600030101010101" pitchFamily="2" charset="-122"/>
              </a:rPr>
              <a:t>.</a:t>
            </a:r>
            <a:r>
              <a:rPr lang="zh-CN" altLang="zh-CN" sz="3600" b="1" dirty="0" smtClean="0">
                <a:solidFill>
                  <a:srgbClr val="FF0000"/>
                </a:solidFill>
                <a:ea typeface="宋体" panose="02010600030101010101" pitchFamily="2" charset="-122"/>
              </a:rPr>
              <a:t>叙述人称及视角：</a:t>
            </a:r>
            <a:endParaRPr lang="zh-CN" altLang="zh-CN" sz="2800" b="1" dirty="0" smtClean="0">
              <a:solidFill>
                <a:srgbClr val="FF0000"/>
              </a:solidFill>
              <a:ea typeface="宋体" panose="02010600030101010101" pitchFamily="2" charset="-122"/>
            </a:endParaRPr>
          </a:p>
          <a:p>
            <a:pPr indent="0"/>
            <a:r>
              <a:rPr lang="zh-CN" altLang="zh-CN" sz="2800" b="1" dirty="0" smtClean="0">
                <a:solidFill>
                  <a:srgbClr val="000000"/>
                </a:solidFill>
                <a:latin typeface="+mn-ea"/>
              </a:rPr>
              <a:t>第一人称</a:t>
            </a:r>
            <a:r>
              <a:rPr lang="zh-CN" altLang="zh-CN" sz="2800" b="1" dirty="0" smtClean="0">
                <a:solidFill>
                  <a:srgbClr val="000000"/>
                </a:solidFill>
                <a:ea typeface="宋体" panose="02010600030101010101" pitchFamily="2" charset="-122"/>
              </a:rPr>
              <a:t>（</a:t>
            </a:r>
            <a:r>
              <a:rPr lang="zh-CN" altLang="zh-CN" sz="2800" b="1" dirty="0" smtClean="0">
                <a:solidFill>
                  <a:srgbClr val="000000"/>
                </a:solidFill>
                <a:cs typeface="Hiragino Sans GB W3" charset="0"/>
              </a:rPr>
              <a:t>给人真实感，令人信服，便于直抒胸臆</a:t>
            </a:r>
            <a:r>
              <a:rPr lang="zh-CN" altLang="zh-CN" sz="2800" b="1" dirty="0" smtClean="0">
                <a:solidFill>
                  <a:srgbClr val="000000"/>
                </a:solidFill>
                <a:latin typeface="Hiragino Sans GB W3" charset="0"/>
                <a:ea typeface="宋体" panose="02010600030101010101" pitchFamily="2" charset="-122"/>
              </a:rPr>
              <a:t>）</a:t>
            </a:r>
            <a:endParaRPr lang="zh-CN" altLang="zh-CN" sz="2800" b="1" dirty="0" smtClean="0">
              <a:solidFill>
                <a:srgbClr val="000000"/>
              </a:solidFill>
              <a:cs typeface="Hiragino Sans GB W3" charset="0"/>
            </a:endParaRPr>
          </a:p>
          <a:p>
            <a:pPr indent="0"/>
            <a:r>
              <a:rPr lang="zh-CN" altLang="zh-CN" sz="2800" b="1" dirty="0" smtClean="0">
                <a:solidFill>
                  <a:srgbClr val="000000"/>
                </a:solidFill>
                <a:cs typeface="Hiragino Sans GB W3" charset="0"/>
              </a:rPr>
              <a:t>第二人称</a:t>
            </a:r>
            <a:r>
              <a:rPr lang="zh-CN" altLang="zh-CN" sz="2800" b="1" dirty="0" smtClean="0">
                <a:solidFill>
                  <a:srgbClr val="000000"/>
                </a:solidFill>
                <a:latin typeface="Hiragino Sans GB W3" charset="0"/>
                <a:ea typeface="宋体" panose="02010600030101010101" pitchFamily="2" charset="-122"/>
              </a:rPr>
              <a:t>（</a:t>
            </a:r>
            <a:r>
              <a:rPr lang="zh-CN" altLang="zh-CN" sz="2800" b="1" dirty="0" smtClean="0">
                <a:solidFill>
                  <a:srgbClr val="000000"/>
                </a:solidFill>
                <a:cs typeface="Hiragino Sans GB W3" charset="0"/>
              </a:rPr>
              <a:t>便于交流感情，给人以亲切感，便于强烈呼告。</a:t>
            </a:r>
            <a:r>
              <a:rPr lang="zh-CN" altLang="zh-CN" sz="2800" b="1" dirty="0" smtClean="0">
                <a:solidFill>
                  <a:srgbClr val="000000"/>
                </a:solidFill>
                <a:latin typeface="Hiragino Sans GB W3" charset="0"/>
                <a:ea typeface="宋体" panose="02010600030101010101" pitchFamily="2" charset="-122"/>
              </a:rPr>
              <a:t>）</a:t>
            </a:r>
            <a:endParaRPr lang="zh-CN" altLang="zh-CN" sz="2800" b="1" dirty="0" smtClean="0">
              <a:solidFill>
                <a:srgbClr val="000000"/>
              </a:solidFill>
              <a:cs typeface="Hiragino Sans GB W3" charset="0"/>
            </a:endParaRPr>
          </a:p>
          <a:p>
            <a:pPr indent="0"/>
            <a:r>
              <a:rPr lang="zh-CN" altLang="zh-CN" sz="2800" b="1" dirty="0" smtClean="0">
                <a:solidFill>
                  <a:srgbClr val="000000"/>
                </a:solidFill>
                <a:cs typeface="Hiragino Sans GB W3" charset="0"/>
              </a:rPr>
              <a:t>第三人称：</a:t>
            </a:r>
            <a:r>
              <a:rPr lang="zh-CN" altLang="zh-CN" sz="2800" b="1" dirty="0" smtClean="0">
                <a:solidFill>
                  <a:srgbClr val="000000"/>
                </a:solidFill>
                <a:latin typeface="Hiragino Sans GB W3" charset="0"/>
                <a:ea typeface="宋体" panose="02010600030101010101" pitchFamily="2" charset="-122"/>
              </a:rPr>
              <a:t>（</a:t>
            </a:r>
            <a:r>
              <a:rPr lang="zh-CN" altLang="zh-CN" sz="2800" b="1" dirty="0" smtClean="0">
                <a:solidFill>
                  <a:srgbClr val="000000"/>
                </a:solidFill>
                <a:cs typeface="Hiragino Sans GB W3" charset="0"/>
              </a:rPr>
              <a:t>视野开阔，不受时空限制，灵活自由，便于客观描述。</a:t>
            </a:r>
            <a:r>
              <a:rPr lang="zh-CN" altLang="zh-CN" sz="2800" b="1" dirty="0" smtClean="0">
                <a:solidFill>
                  <a:srgbClr val="000000"/>
                </a:solidFill>
                <a:latin typeface="Hiragino Sans GB W3" charset="0"/>
                <a:ea typeface="宋体" panose="02010600030101010101" pitchFamily="2" charset="-122"/>
              </a:rPr>
              <a:t>）</a:t>
            </a:r>
            <a:endParaRPr lang="zh-CN" altLang="zh-CN" sz="2800" b="1" dirty="0" smtClean="0">
              <a:solidFill>
                <a:srgbClr val="000000"/>
              </a:solidFill>
              <a:latin typeface="Hiragino Sans GB W3" charset="0"/>
              <a:ea typeface="宋体" panose="02010600030101010101" pitchFamily="2" charset="-122"/>
            </a:endParaRPr>
          </a:p>
          <a:p>
            <a:pPr indent="0"/>
            <a:r>
              <a:rPr lang="zh-CN" altLang="zh-CN" sz="2800" b="1" dirty="0" smtClean="0">
                <a:solidFill>
                  <a:srgbClr val="000000"/>
                </a:solidFill>
                <a:latin typeface="Hiragino Sans GB W3" charset="0"/>
                <a:ea typeface="宋体" panose="02010600030101010101" pitchFamily="2" charset="-122"/>
              </a:rPr>
              <a:t>视角：全知视角、有限视角</a:t>
            </a:r>
            <a:endParaRPr lang="en-US" altLang="zh-CN" sz="2400" b="1" dirty="0" smtClean="0">
              <a:solidFill>
                <a:srgbClr val="FF0000"/>
              </a:solidFill>
              <a:latin typeface="宋体" panose="02010600030101010101" pitchFamily="2" charset="-122"/>
            </a:endParaRPr>
          </a:p>
          <a:p>
            <a:pPr indent="0"/>
            <a:r>
              <a:rPr lang="en-US" altLang="zh-CN" sz="2400" b="1" dirty="0" smtClean="0">
                <a:solidFill>
                  <a:srgbClr val="FF0000"/>
                </a:solidFill>
                <a:latin typeface="宋体" panose="02010600030101010101" pitchFamily="2" charset="-122"/>
              </a:rPr>
              <a:t>2.</a:t>
            </a:r>
            <a:r>
              <a:rPr lang="zh-CN" sz="2400" b="1" dirty="0" smtClean="0">
                <a:solidFill>
                  <a:srgbClr val="FF0000"/>
                </a:solidFill>
                <a:ea typeface="宋体" panose="02010600030101010101" pitchFamily="2" charset="-122"/>
              </a:rPr>
              <a:t>叙</a:t>
            </a:r>
            <a:r>
              <a:rPr lang="zh-CN" sz="2400" b="1" dirty="0">
                <a:solidFill>
                  <a:srgbClr val="FF0000"/>
                </a:solidFill>
                <a:ea typeface="宋体" panose="02010600030101010101" pitchFamily="2" charset="-122"/>
              </a:rPr>
              <a:t>述顺序：</a:t>
            </a:r>
            <a:r>
              <a:rPr lang="zh-CN" sz="2400" b="1" dirty="0">
                <a:solidFill>
                  <a:srgbClr val="000000"/>
                </a:solidFill>
                <a:ea typeface="宋体" panose="02010600030101010101" pitchFamily="2" charset="-122"/>
              </a:rPr>
              <a:t>顺</a:t>
            </a:r>
            <a:r>
              <a:rPr lang="zh-CN" sz="2400" b="1" dirty="0">
                <a:solidFill>
                  <a:srgbClr val="000000"/>
                </a:solidFill>
                <a:ea typeface="宋体" panose="02010600030101010101" pitchFamily="2" charset="-122"/>
                <a:sym typeface="+mn-ea"/>
              </a:rPr>
              <a:t>叙</a:t>
            </a:r>
            <a:r>
              <a:rPr lang="zh-CN" sz="2400" b="1" dirty="0">
                <a:solidFill>
                  <a:srgbClr val="000000"/>
                </a:solidFill>
                <a:ea typeface="宋体" panose="02010600030101010101" pitchFamily="2" charset="-122"/>
              </a:rPr>
              <a:t>，倒叙，插叙，补叙，平叙</a:t>
            </a:r>
            <a:endParaRPr lang="en-US" sz="2400" b="1" dirty="0" smtClean="0">
              <a:solidFill>
                <a:srgbClr val="FF0000"/>
              </a:solidFill>
              <a:latin typeface="宋体" panose="02010600030101010101" pitchFamily="2" charset="-122"/>
            </a:endParaRPr>
          </a:p>
          <a:p>
            <a:pPr indent="0"/>
            <a:r>
              <a:rPr lang="en-US" sz="2400" b="1" dirty="0" smtClean="0">
                <a:solidFill>
                  <a:srgbClr val="FF0000"/>
                </a:solidFill>
                <a:latin typeface="宋体" panose="02010600030101010101" pitchFamily="2" charset="-122"/>
              </a:rPr>
              <a:t>3.</a:t>
            </a:r>
            <a:r>
              <a:rPr lang="zh-CN" altLang="zh-CN" sz="3200" b="1" dirty="0" smtClean="0">
                <a:solidFill>
                  <a:srgbClr val="FF0000"/>
                </a:solidFill>
                <a:ea typeface="宋体" panose="02010600030101010101" pitchFamily="2" charset="-122"/>
              </a:rPr>
              <a:t>叙事技巧：</a:t>
            </a:r>
            <a:endParaRPr lang="zh-CN" altLang="zh-CN" sz="3200" b="1" dirty="0" smtClean="0">
              <a:solidFill>
                <a:srgbClr val="FF0000"/>
              </a:solidFill>
              <a:ea typeface="宋体" panose="02010600030101010101" pitchFamily="2" charset="-122"/>
            </a:endParaRPr>
          </a:p>
          <a:p>
            <a:pPr indent="0"/>
            <a:r>
              <a:rPr lang="zh-CN" altLang="zh-CN" sz="3200" b="1" dirty="0" smtClean="0">
                <a:solidFill>
                  <a:srgbClr val="000000"/>
                </a:solidFill>
                <a:ea typeface="宋体" panose="02010600030101010101" pitchFamily="2" charset="-122"/>
              </a:rPr>
              <a:t>对话、心理、回忆、叙述与写景结合、回忆与现实交织、历史与现实交织、时空集中等等。</a:t>
            </a:r>
            <a:endParaRPr lang="en-US" sz="3200" b="1" dirty="0">
              <a:solidFill>
                <a:srgbClr val="000000"/>
              </a:solidFill>
              <a:latin typeface="宋体" panose="02010600030101010101" pitchFamily="2" charset="-122"/>
            </a:endParaRPr>
          </a:p>
          <a:p>
            <a:pPr indent="0"/>
            <a:endParaRPr lang="en-US" sz="3200" b="1" dirty="0" smtClean="0">
              <a:solidFill>
                <a:srgbClr val="FF0000"/>
              </a:solidFill>
              <a:latin typeface="宋体" panose="02010600030101010101" pitchFamily="2" charset="-122"/>
            </a:endParaRPr>
          </a:p>
          <a:p>
            <a:pPr indent="0"/>
            <a:r>
              <a:rPr lang="en-US" sz="2400" b="1" dirty="0" smtClean="0">
                <a:solidFill>
                  <a:srgbClr val="FF0000"/>
                </a:solidFill>
                <a:latin typeface="宋体" panose="02010600030101010101" pitchFamily="2" charset="-122"/>
              </a:rPr>
              <a:t>4.</a:t>
            </a:r>
            <a:r>
              <a:rPr lang="zh-CN" altLang="zh-CN" sz="2400" b="1" dirty="0" smtClean="0">
                <a:solidFill>
                  <a:srgbClr val="FF0000"/>
                </a:solidFill>
                <a:ea typeface="宋体" panose="02010600030101010101" pitchFamily="2" charset="-122"/>
              </a:rPr>
              <a:t>情节安排（构思）技巧：</a:t>
            </a:r>
            <a:r>
              <a:rPr lang="zh-CN" altLang="zh-CN" sz="2400" b="1" dirty="0" smtClean="0">
                <a:solidFill>
                  <a:srgbClr val="000000"/>
                </a:solidFill>
                <a:ea typeface="宋体" panose="02010600030101010101" pitchFamily="2" charset="-122"/>
              </a:rPr>
              <a:t>线索、悬念、伏笔、照应、铺垫、抑扬、对比、衬托、突转。</a:t>
            </a:r>
            <a:endParaRPr lang="en-US" altLang="zh-CN" sz="2400" b="1" dirty="0" smtClean="0">
              <a:solidFill>
                <a:srgbClr val="000000"/>
              </a:solidFill>
              <a:ea typeface="宋体" panose="02010600030101010101" pitchFamily="2" charset="-122"/>
            </a:endParaRPr>
          </a:p>
          <a:p>
            <a:pPr indent="0"/>
            <a:endParaRPr lang="en-US" altLang="zh-CN" sz="2400" b="1" dirty="0" smtClean="0">
              <a:solidFill>
                <a:srgbClr val="000000"/>
              </a:solidFill>
              <a:latin typeface="宋体" panose="02010600030101010101" pitchFamily="2" charset="-122"/>
              <a:ea typeface="宋体" panose="02010600030101010101" pitchFamily="2" charset="-122"/>
            </a:endParaRPr>
          </a:p>
          <a:p>
            <a:pPr indent="0"/>
            <a:endParaRPr lang="zh-CN" altLang="en-US" sz="3200" dirty="0"/>
          </a:p>
        </p:txBody>
      </p:sp>
      <p:sp>
        <p:nvSpPr>
          <p:cNvPr id="2" name="五角星 1"/>
          <p:cNvSpPr/>
          <p:nvPr/>
        </p:nvSpPr>
        <p:spPr>
          <a:xfrm>
            <a:off x="4211320" y="737235"/>
            <a:ext cx="745490" cy="619125"/>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3" name="五角星 2"/>
          <p:cNvSpPr/>
          <p:nvPr/>
        </p:nvSpPr>
        <p:spPr>
          <a:xfrm>
            <a:off x="4211320" y="3293110"/>
            <a:ext cx="745490" cy="619125"/>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622925" y="2723515"/>
            <a:ext cx="4807585" cy="922740"/>
            <a:chOff x="6304987" y="2116749"/>
            <a:chExt cx="4689530" cy="883702"/>
          </a:xfrm>
        </p:grpSpPr>
        <p:grpSp>
          <p:nvGrpSpPr>
            <p:cNvPr id="4" name="组合 3"/>
            <p:cNvGrpSpPr/>
            <p:nvPr/>
          </p:nvGrpSpPr>
          <p:grpSpPr>
            <a:xfrm>
              <a:off x="6304987" y="2116749"/>
              <a:ext cx="1002624" cy="883702"/>
              <a:chOff x="2666437" y="3162299"/>
              <a:chExt cx="1002624" cy="883702"/>
            </a:xfrm>
          </p:grpSpPr>
          <p:pic>
            <p:nvPicPr>
              <p:cNvPr id="14" name="图片 13"/>
              <p:cNvPicPr>
                <a:picLocks noChangeAspect="1"/>
              </p:cNvPicPr>
              <p:nvPr/>
            </p:nvPicPr>
            <p:blipFill>
              <a:blip r:embed="rId1" cstate="print"/>
              <a:stretch>
                <a:fillRect/>
              </a:stretch>
            </p:blipFill>
            <p:spPr>
              <a:xfrm>
                <a:off x="2667000" y="3162299"/>
                <a:ext cx="774832" cy="793329"/>
              </a:xfrm>
              <a:prstGeom prst="rect">
                <a:avLst/>
              </a:prstGeom>
            </p:spPr>
          </p:pic>
          <p:sp>
            <p:nvSpPr>
              <p:cNvPr id="15" name="矩形 14"/>
              <p:cNvSpPr/>
              <p:nvPr/>
            </p:nvSpPr>
            <p:spPr>
              <a:xfrm>
                <a:off x="2666437" y="3162988"/>
                <a:ext cx="1002624" cy="883013"/>
              </a:xfrm>
              <a:prstGeom prst="rect">
                <a:avLst/>
              </a:prstGeom>
            </p:spPr>
            <p:txBody>
              <a:bodyPr wrap="square">
                <a:spAutoFit/>
              </a:bodyPr>
              <a:lstStyle/>
              <a:p>
                <a:r>
                  <a:rPr lang="zh-CN" altLang="en-US" sz="5400" b="1" dirty="0"/>
                  <a:t>情</a:t>
                </a:r>
                <a:endParaRPr lang="zh-CN" altLang="en-US" sz="5400" b="1" dirty="0"/>
              </a:p>
            </p:txBody>
          </p:sp>
        </p:grpSp>
        <p:grpSp>
          <p:nvGrpSpPr>
            <p:cNvPr id="5" name="组合 4"/>
            <p:cNvGrpSpPr/>
            <p:nvPr/>
          </p:nvGrpSpPr>
          <p:grpSpPr>
            <a:xfrm>
              <a:off x="7420525" y="2116749"/>
              <a:ext cx="1002624" cy="883702"/>
              <a:chOff x="2553250" y="3162299"/>
              <a:chExt cx="1002624" cy="883702"/>
            </a:xfrm>
          </p:grpSpPr>
          <p:pic>
            <p:nvPicPr>
              <p:cNvPr id="12" name="图片 11"/>
              <p:cNvPicPr>
                <a:picLocks noChangeAspect="1"/>
              </p:cNvPicPr>
              <p:nvPr/>
            </p:nvPicPr>
            <p:blipFill>
              <a:blip r:embed="rId1" cstate="print"/>
              <a:stretch>
                <a:fillRect/>
              </a:stretch>
            </p:blipFill>
            <p:spPr>
              <a:xfrm>
                <a:off x="2667000" y="3162299"/>
                <a:ext cx="774832" cy="793329"/>
              </a:xfrm>
              <a:prstGeom prst="rect">
                <a:avLst/>
              </a:prstGeom>
            </p:spPr>
          </p:pic>
          <p:sp>
            <p:nvSpPr>
              <p:cNvPr id="13" name="矩形 12"/>
              <p:cNvSpPr/>
              <p:nvPr/>
            </p:nvSpPr>
            <p:spPr>
              <a:xfrm>
                <a:off x="2553250" y="3162988"/>
                <a:ext cx="1002624" cy="883013"/>
              </a:xfrm>
              <a:prstGeom prst="rect">
                <a:avLst/>
              </a:prstGeom>
            </p:spPr>
            <p:txBody>
              <a:bodyPr wrap="square">
                <a:spAutoFit/>
              </a:bodyPr>
              <a:lstStyle/>
              <a:p>
                <a:r>
                  <a:rPr lang="zh-CN" altLang="en-US" sz="5400" b="1" dirty="0"/>
                  <a:t>节</a:t>
                </a:r>
                <a:endParaRPr lang="zh-CN" altLang="en-US" sz="5400" b="1" dirty="0"/>
              </a:p>
            </p:txBody>
          </p:sp>
        </p:grpSp>
        <p:grpSp>
          <p:nvGrpSpPr>
            <p:cNvPr id="6" name="组合 5"/>
            <p:cNvGrpSpPr/>
            <p:nvPr/>
          </p:nvGrpSpPr>
          <p:grpSpPr>
            <a:xfrm>
              <a:off x="8649250" y="2116749"/>
              <a:ext cx="888582" cy="883700"/>
              <a:chOff x="2553250" y="3162299"/>
              <a:chExt cx="888582" cy="883700"/>
            </a:xfrm>
          </p:grpSpPr>
          <p:pic>
            <p:nvPicPr>
              <p:cNvPr id="10" name="图片 9"/>
              <p:cNvPicPr>
                <a:picLocks noChangeAspect="1"/>
              </p:cNvPicPr>
              <p:nvPr/>
            </p:nvPicPr>
            <p:blipFill>
              <a:blip r:embed="rId1" cstate="print"/>
              <a:stretch>
                <a:fillRect/>
              </a:stretch>
            </p:blipFill>
            <p:spPr>
              <a:xfrm>
                <a:off x="2667000" y="3162299"/>
                <a:ext cx="774832" cy="793329"/>
              </a:xfrm>
              <a:prstGeom prst="rect">
                <a:avLst/>
              </a:prstGeom>
            </p:spPr>
          </p:pic>
          <p:sp>
            <p:nvSpPr>
              <p:cNvPr id="11" name="矩形 10"/>
              <p:cNvSpPr/>
              <p:nvPr/>
            </p:nvSpPr>
            <p:spPr>
              <a:xfrm>
                <a:off x="2553250" y="3162988"/>
                <a:ext cx="888582" cy="883011"/>
              </a:xfrm>
              <a:prstGeom prst="rect">
                <a:avLst/>
              </a:prstGeom>
            </p:spPr>
            <p:txBody>
              <a:bodyPr wrap="square">
                <a:spAutoFit/>
              </a:bodyPr>
              <a:lstStyle/>
              <a:p>
                <a:r>
                  <a:rPr lang="zh-CN" altLang="en-US" sz="5400" b="1" dirty="0"/>
                  <a:t>作</a:t>
                </a:r>
                <a:endParaRPr lang="zh-CN" altLang="en-US" sz="5400" b="1" dirty="0"/>
              </a:p>
            </p:txBody>
          </p:sp>
        </p:grpSp>
        <p:grpSp>
          <p:nvGrpSpPr>
            <p:cNvPr id="7" name="组合 6"/>
            <p:cNvGrpSpPr/>
            <p:nvPr/>
          </p:nvGrpSpPr>
          <p:grpSpPr>
            <a:xfrm>
              <a:off x="9991725" y="2116749"/>
              <a:ext cx="1002792" cy="883700"/>
              <a:chOff x="2667000" y="3162299"/>
              <a:chExt cx="1002792" cy="883700"/>
            </a:xfrm>
          </p:grpSpPr>
          <p:pic>
            <p:nvPicPr>
              <p:cNvPr id="8" name="图片 7"/>
              <p:cNvPicPr>
                <a:picLocks noChangeAspect="1"/>
              </p:cNvPicPr>
              <p:nvPr/>
            </p:nvPicPr>
            <p:blipFill>
              <a:blip r:embed="rId1" cstate="print"/>
              <a:stretch>
                <a:fillRect/>
              </a:stretch>
            </p:blipFill>
            <p:spPr>
              <a:xfrm>
                <a:off x="2667000" y="3162299"/>
                <a:ext cx="774832" cy="793329"/>
              </a:xfrm>
              <a:prstGeom prst="rect">
                <a:avLst/>
              </a:prstGeom>
            </p:spPr>
          </p:pic>
          <p:sp>
            <p:nvSpPr>
              <p:cNvPr id="9" name="矩形 8"/>
              <p:cNvSpPr/>
              <p:nvPr/>
            </p:nvSpPr>
            <p:spPr>
              <a:xfrm>
                <a:off x="2667168" y="3162988"/>
                <a:ext cx="1002624" cy="883011"/>
              </a:xfrm>
              <a:prstGeom prst="rect">
                <a:avLst/>
              </a:prstGeom>
            </p:spPr>
            <p:txBody>
              <a:bodyPr wrap="square">
                <a:spAutoFit/>
              </a:bodyPr>
              <a:lstStyle/>
              <a:p>
                <a:r>
                  <a:rPr lang="zh-CN" altLang="en-US" sz="5400" b="1" dirty="0"/>
                  <a:t>用</a:t>
                </a:r>
                <a:endParaRPr lang="zh-CN" altLang="en-US" sz="5400" b="1" dirty="0"/>
              </a:p>
            </p:txBody>
          </p:sp>
        </p:grpSp>
      </p:grpSp>
      <p:pic>
        <p:nvPicPr>
          <p:cNvPr id="16" name="图片 15"/>
          <p:cNvPicPr>
            <a:picLocks noChangeAspect="1"/>
          </p:cNvPicPr>
          <p:nvPr/>
        </p:nvPicPr>
        <p:blipFill rotWithShape="1">
          <a:blip r:embed="rId2" cstate="print"/>
          <a:srcRect/>
          <a:stretch>
            <a:fillRect/>
          </a:stretch>
        </p:blipFill>
        <p:spPr>
          <a:xfrm>
            <a:off x="1500666" y="2135081"/>
            <a:ext cx="2693963" cy="25878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矩形 1"/>
          <p:cNvSpPr/>
          <p:nvPr/>
        </p:nvSpPr>
        <p:spPr>
          <a:xfrm>
            <a:off x="1789113" y="546100"/>
            <a:ext cx="8556625" cy="829945"/>
          </a:xfrm>
          <a:prstGeom prst="rect">
            <a:avLst/>
          </a:prstGeom>
          <a:noFill/>
          <a:ln w="9525">
            <a:noFill/>
          </a:ln>
        </p:spPr>
        <p:txBody>
          <a:bodyPr anchor="t">
            <a:spAutoFit/>
          </a:bodyPr>
          <a:lstStyle/>
          <a:p>
            <a:pPr algn="ctr">
              <a:lnSpc>
                <a:spcPct val="150000"/>
              </a:lnSpc>
            </a:pPr>
            <a:r>
              <a:rPr lang="zh-CN" altLang="zh-CN" sz="3200" b="1" dirty="0">
                <a:solidFill>
                  <a:srgbClr val="FF0000"/>
                </a:solidFill>
                <a:latin typeface="Times New Roman" panose="02020603050405020304" pitchFamily="18" charset="0"/>
                <a:ea typeface="黑体" panose="02010609060101010101" pitchFamily="49" charset="-122"/>
              </a:rPr>
              <a:t>　情节作用　</a:t>
            </a:r>
            <a:endParaRPr lang="zh-CN" altLang="zh-CN" sz="3200" dirty="0">
              <a:solidFill>
                <a:srgbClr val="FF0000"/>
              </a:solidFill>
              <a:latin typeface="宋体" panose="02010600030101010101" pitchFamily="2" charset="-122"/>
              <a:ea typeface="Courier New" panose="02070309020205020404" pitchFamily="49" charset="0"/>
            </a:endParaRPr>
          </a:p>
        </p:txBody>
      </p:sp>
      <p:sp>
        <p:nvSpPr>
          <p:cNvPr id="7" name="矩形 1"/>
          <p:cNvSpPr>
            <a:spLocks noChangeArrowheads="1"/>
          </p:cNvSpPr>
          <p:nvPr/>
        </p:nvSpPr>
        <p:spPr bwMode="auto">
          <a:xfrm>
            <a:off x="365760" y="1844675"/>
            <a:ext cx="10038715" cy="3322955"/>
          </a:xfrm>
          <a:prstGeom prst="rect">
            <a:avLst/>
          </a:prstGeom>
          <a:noFill/>
          <a:ln>
            <a:noFill/>
          </a:ln>
        </p:spPr>
        <p:txBody>
          <a:bodyPr wrap="square">
            <a:spAutoFit/>
          </a:bodyPr>
          <a:lstStyle/>
          <a:p>
            <a:pPr marL="0" marR="0" lvl="0" indent="457200" algn="just" defTabSz="914400" rtl="0" eaLnBrk="1" fontAlgn="base" latinLnBrk="0" hangingPunct="1">
              <a:lnSpc>
                <a:spcPct val="150000"/>
              </a:lnSpc>
              <a:spcBef>
                <a:spcPct val="0"/>
              </a:spcBef>
              <a:spcAft>
                <a:spcPts val="0"/>
              </a:spcAft>
              <a:buClrTx/>
              <a:buSzTx/>
              <a:buFontTx/>
              <a:buNone/>
              <a:defRPr/>
            </a:pPr>
            <a:r>
              <a:rPr kumimoji="0" lang="zh-CN" alt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rPr>
              <a:t>小说的情节主要有两方面</a:t>
            </a:r>
            <a:r>
              <a:rPr kumimoji="0" lang="en-US" alt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rPr>
              <a:t>(</a:t>
            </a:r>
            <a:r>
              <a:rPr kumimoji="0" lang="zh-CN" alt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rPr>
              <a:t>也可以按四维角度来整理）的作用：</a:t>
            </a:r>
            <a:endParaRPr kumimoji="0" lang="en-US" alt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endParaRPr>
          </a:p>
          <a:p>
            <a:pPr marL="0" marR="0" lvl="0" indent="457200" algn="just" defTabSz="914400" rtl="0" eaLnBrk="1" fontAlgn="base" latinLnBrk="0" hangingPunct="1">
              <a:lnSpc>
                <a:spcPct val="150000"/>
              </a:lnSpc>
              <a:spcBef>
                <a:spcPct val="0"/>
              </a:spcBef>
              <a:spcAft>
                <a:spcPts val="0"/>
              </a:spcAft>
              <a:buClrTx/>
              <a:buSzTx/>
              <a:buFontTx/>
              <a:buNone/>
              <a:defRPr/>
            </a:pPr>
            <a:r>
              <a:rPr kumimoji="0" lang="zh-CN" alt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rPr>
              <a:t>一是</a:t>
            </a:r>
            <a:r>
              <a:rPr kumimoji="0" lang="zh-CN" altLang="zh-CN" sz="2800" b="1" i="0" u="none" strike="noStrike" kern="100" cap="none" spc="0" normalizeH="0" baseline="0" noProof="0" dirty="0">
                <a:ln>
                  <a:noFill/>
                </a:ln>
                <a:solidFill>
                  <a:srgbClr val="FF0000"/>
                </a:solidFill>
                <a:effectLst/>
                <a:uLnTx/>
                <a:uFillTx/>
                <a:latin typeface="Times New Roman" panose="02020603050405020304"/>
                <a:ea typeface="宋体" panose="02010600030101010101" pitchFamily="2" charset="-122"/>
                <a:cs typeface="Times New Roman" panose="02020603050405020304"/>
              </a:rPr>
              <a:t>内容</a:t>
            </a:r>
            <a:r>
              <a:rPr kumimoji="0" lang="zh-CN" alt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rPr>
              <a:t>上为塑造人物、表现主题服务，为情节发展服务；</a:t>
            </a:r>
            <a:r>
              <a:rPr kumimoji="0" lang="en-US" alt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rPr>
              <a:t>   </a:t>
            </a:r>
            <a:endParaRPr kumimoji="0" lang="en-US" alt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endParaRPr>
          </a:p>
          <a:p>
            <a:pPr marL="0" marR="0" lvl="0" indent="457200" algn="just" defTabSz="914400" rtl="0" eaLnBrk="1" fontAlgn="base" latinLnBrk="0" hangingPunct="1">
              <a:lnSpc>
                <a:spcPct val="150000"/>
              </a:lnSpc>
              <a:spcBef>
                <a:spcPct val="0"/>
              </a:spcBef>
              <a:spcAft>
                <a:spcPts val="0"/>
              </a:spcAft>
              <a:buClrTx/>
              <a:buSzTx/>
              <a:buFontTx/>
              <a:buNone/>
              <a:defRPr/>
            </a:pPr>
            <a:r>
              <a:rPr kumimoji="0" lang="zh-CN" alt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rPr>
              <a:t>二是</a:t>
            </a:r>
            <a:r>
              <a:rPr kumimoji="0" lang="zh-CN" altLang="zh-CN" sz="2800" b="1" i="0" u="none" strike="noStrike" kern="100" cap="none" spc="0" normalizeH="0" baseline="0" noProof="0" dirty="0">
                <a:ln>
                  <a:noFill/>
                </a:ln>
                <a:solidFill>
                  <a:srgbClr val="FF0000"/>
                </a:solidFill>
                <a:effectLst/>
                <a:uLnTx/>
                <a:uFillTx/>
                <a:latin typeface="Times New Roman" panose="02020603050405020304"/>
                <a:ea typeface="宋体" panose="02010600030101010101" pitchFamily="2" charset="-122"/>
                <a:cs typeface="Times New Roman" panose="02020603050405020304"/>
              </a:rPr>
              <a:t>结构</a:t>
            </a:r>
            <a:r>
              <a:rPr kumimoji="0" lang="zh-CN" alt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rPr>
              <a:t>上呼应标题、设置悬念、照应文段、埋下伏笔、为后面情节作铺垫、推动情节发展等。</a:t>
            </a:r>
            <a:endParaRPr kumimoji="0" lang="zh-CN" altLang="zh-CN" sz="2800" b="1" i="0" u="none" strike="noStrike" kern="100" cap="none" spc="0" normalizeH="0" baseline="0" noProof="0" dirty="0">
              <a:ln>
                <a:noFill/>
              </a:ln>
              <a:solidFill>
                <a:schemeClr val="tx1"/>
              </a:solidFill>
              <a:effectLst/>
              <a:uLnTx/>
              <a:uFillTx/>
              <a:latin typeface="Times New Roman" panose="02020603050405020304"/>
              <a:ea typeface="宋体" panose="02010600030101010101" pitchFamily="2" charset="-122"/>
              <a:cs typeface="Times New Roman" panose="02020603050405020304"/>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91740" y="178435"/>
            <a:ext cx="614553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2491740" y="313055"/>
            <a:ext cx="5396865" cy="645160"/>
          </a:xfrm>
          <a:prstGeom prst="rect">
            <a:avLst/>
          </a:prstGeom>
          <a:noFill/>
        </p:spPr>
        <p:txBody>
          <a:bodyPr wrap="none" rtlCol="0">
            <a:spAutoFit/>
          </a:bodyPr>
          <a:p>
            <a:r>
              <a:rPr lang="zh-CN" altLang="en-US" sz="3600" b="1"/>
              <a:t>熟练应用  四维</a:t>
            </a:r>
            <a:r>
              <a:rPr lang="en-US" altLang="zh-CN" sz="3600" b="1"/>
              <a:t>+</a:t>
            </a:r>
            <a:r>
              <a:rPr lang="zh-CN" altLang="zh-CN" sz="3600" b="1"/>
              <a:t>读者  模式</a:t>
            </a:r>
            <a:endParaRPr lang="zh-CN" altLang="zh-CN" sz="3600" b="1"/>
          </a:p>
        </p:txBody>
      </p:sp>
      <p:sp>
        <p:nvSpPr>
          <p:cNvPr id="5" name="文本框 4"/>
          <p:cNvSpPr txBox="1"/>
          <p:nvPr/>
        </p:nvSpPr>
        <p:spPr>
          <a:xfrm>
            <a:off x="457835" y="1948180"/>
            <a:ext cx="11276330" cy="2676525"/>
          </a:xfrm>
          <a:prstGeom prst="rect">
            <a:avLst/>
          </a:prstGeom>
          <a:noFill/>
        </p:spPr>
        <p:txBody>
          <a:bodyPr wrap="square" rtlCol="0">
            <a:spAutoFit/>
          </a:bodyPr>
          <a:p>
            <a:r>
              <a:rPr lang="zh-CN" altLang="en-US" sz="2800"/>
              <a:t>特别提示：</a:t>
            </a:r>
            <a:endParaRPr lang="zh-CN" altLang="en-US" sz="2800"/>
          </a:p>
          <a:p>
            <a:r>
              <a:rPr lang="zh-CN" altLang="en-US" sz="2800"/>
              <a:t>         小说作用类题目都可以从情节、环境、人物、主题四方面</a:t>
            </a:r>
            <a:endParaRPr lang="zh-CN" altLang="en-US" sz="2800"/>
          </a:p>
          <a:p>
            <a:r>
              <a:rPr lang="zh-CN" altLang="en-US" sz="2800"/>
              <a:t>考虑，另外可以加入读者的感受。这就是我们所说的四维分析</a:t>
            </a:r>
            <a:r>
              <a:rPr lang="en-US" altLang="zh-CN" sz="2800"/>
              <a:t>+</a:t>
            </a:r>
            <a:r>
              <a:rPr lang="zh-CN" altLang="en-US" sz="2800"/>
              <a:t>读者</a:t>
            </a:r>
            <a:endParaRPr lang="zh-CN" altLang="en-US" sz="2800"/>
          </a:p>
          <a:p>
            <a:r>
              <a:rPr lang="zh-CN" altLang="en-US" sz="2800"/>
              <a:t>感受模式。</a:t>
            </a:r>
            <a:endParaRPr lang="zh-CN" altLang="en-US" sz="2800"/>
          </a:p>
          <a:p>
            <a:r>
              <a:rPr lang="zh-CN" altLang="en-US" sz="2800"/>
              <a:t>         答题时，也可以将这四个或五个方面归拢到结构上的作用（情节）和内容上的作用（人物、环境、主题、读者感受）两个层面条理作答。</a:t>
            </a:r>
            <a:endParaRPr lang="zh-CN" altLang="en-US" sz="2800"/>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472430" y="0"/>
            <a:ext cx="40386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8197187" y="1242695"/>
            <a:ext cx="0" cy="31265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A_文本框 7"/>
          <p:cNvSpPr txBox="1"/>
          <p:nvPr>
            <p:custDataLst>
              <p:tags r:id="rId1"/>
            </p:custDataLst>
          </p:nvPr>
        </p:nvSpPr>
        <p:spPr>
          <a:xfrm>
            <a:off x="669290" y="2145030"/>
            <a:ext cx="8741410" cy="706755"/>
          </a:xfrm>
          <a:prstGeom prst="rect">
            <a:avLst/>
          </a:prstGeom>
          <a:solidFill>
            <a:schemeClr val="bg2"/>
          </a:solidFill>
        </p:spPr>
        <p:txBody>
          <a:bodyPr wrap="square" rtlCol="0" anchor="t">
            <a:spAutoFit/>
          </a:bodyPr>
          <a:lstStyle/>
          <a:p>
            <a:pPr algn="ctr"/>
            <a:r>
              <a:rPr lang="zh-CN" altLang="en-US" sz="4000" b="1" dirty="0">
                <a:latin typeface="文悦古典明朝体 (非商业使用) W5" charset="-122"/>
                <a:ea typeface="文悦古典明朝体 (非商业使用) W5" charset="-122"/>
                <a:sym typeface="+mn-ea"/>
              </a:rPr>
              <a:t>小说之标题、结尾</a:t>
            </a:r>
            <a:endParaRPr lang="zh-CN" altLang="en-US" sz="4000" b="1" dirty="0">
              <a:latin typeface="文悦古典明朝体 (非商业使用) W5" charset="-122"/>
              <a:ea typeface="文悦古典明朝体 (非商业使用) W5"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622925" y="2723515"/>
            <a:ext cx="4807585" cy="922739"/>
            <a:chOff x="6304987" y="2116749"/>
            <a:chExt cx="4689530" cy="883701"/>
          </a:xfrm>
        </p:grpSpPr>
        <p:grpSp>
          <p:nvGrpSpPr>
            <p:cNvPr id="4" name="组合 3"/>
            <p:cNvGrpSpPr/>
            <p:nvPr/>
          </p:nvGrpSpPr>
          <p:grpSpPr>
            <a:xfrm>
              <a:off x="6304987" y="2116749"/>
              <a:ext cx="1002624" cy="883701"/>
              <a:chOff x="2666437" y="3162299"/>
              <a:chExt cx="1002624" cy="883701"/>
            </a:xfrm>
          </p:grpSpPr>
          <p:pic>
            <p:nvPicPr>
              <p:cNvPr id="14" name="图片 13"/>
              <p:cNvPicPr>
                <a:picLocks noChangeAspect="1"/>
              </p:cNvPicPr>
              <p:nvPr/>
            </p:nvPicPr>
            <p:blipFill>
              <a:blip r:embed="rId1" cstate="print"/>
              <a:stretch>
                <a:fillRect/>
              </a:stretch>
            </p:blipFill>
            <p:spPr>
              <a:xfrm>
                <a:off x="2667000" y="3162299"/>
                <a:ext cx="774832" cy="793329"/>
              </a:xfrm>
              <a:prstGeom prst="rect">
                <a:avLst/>
              </a:prstGeom>
            </p:spPr>
          </p:pic>
          <p:sp>
            <p:nvSpPr>
              <p:cNvPr id="15" name="矩形 14"/>
              <p:cNvSpPr/>
              <p:nvPr/>
            </p:nvSpPr>
            <p:spPr>
              <a:xfrm>
                <a:off x="2666437" y="3162988"/>
                <a:ext cx="1002624" cy="883012"/>
              </a:xfrm>
              <a:prstGeom prst="rect">
                <a:avLst/>
              </a:prstGeom>
            </p:spPr>
            <p:txBody>
              <a:bodyPr wrap="square">
                <a:spAutoFit/>
              </a:bodyPr>
              <a:lstStyle/>
              <a:p>
                <a:r>
                  <a:rPr lang="zh-CN" altLang="en-US" sz="5400" b="1" dirty="0"/>
                  <a:t>标</a:t>
                </a:r>
                <a:endParaRPr lang="zh-CN" altLang="en-US" sz="5400" b="1" dirty="0"/>
              </a:p>
            </p:txBody>
          </p:sp>
        </p:grpSp>
        <p:grpSp>
          <p:nvGrpSpPr>
            <p:cNvPr id="5" name="组合 4"/>
            <p:cNvGrpSpPr/>
            <p:nvPr/>
          </p:nvGrpSpPr>
          <p:grpSpPr>
            <a:xfrm>
              <a:off x="7420525" y="2116749"/>
              <a:ext cx="1002624" cy="883701"/>
              <a:chOff x="2553250" y="3162299"/>
              <a:chExt cx="1002624" cy="883701"/>
            </a:xfrm>
          </p:grpSpPr>
          <p:pic>
            <p:nvPicPr>
              <p:cNvPr id="12" name="图片 11"/>
              <p:cNvPicPr>
                <a:picLocks noChangeAspect="1"/>
              </p:cNvPicPr>
              <p:nvPr/>
            </p:nvPicPr>
            <p:blipFill>
              <a:blip r:embed="rId1" cstate="print"/>
              <a:stretch>
                <a:fillRect/>
              </a:stretch>
            </p:blipFill>
            <p:spPr>
              <a:xfrm>
                <a:off x="2667000" y="3162299"/>
                <a:ext cx="774832" cy="793329"/>
              </a:xfrm>
              <a:prstGeom prst="rect">
                <a:avLst/>
              </a:prstGeom>
            </p:spPr>
          </p:pic>
          <p:sp>
            <p:nvSpPr>
              <p:cNvPr id="13" name="矩形 12"/>
              <p:cNvSpPr/>
              <p:nvPr/>
            </p:nvSpPr>
            <p:spPr>
              <a:xfrm>
                <a:off x="2553250" y="3162988"/>
                <a:ext cx="1002624" cy="883012"/>
              </a:xfrm>
              <a:prstGeom prst="rect">
                <a:avLst/>
              </a:prstGeom>
            </p:spPr>
            <p:txBody>
              <a:bodyPr wrap="square">
                <a:spAutoFit/>
              </a:bodyPr>
              <a:lstStyle/>
              <a:p>
                <a:r>
                  <a:rPr lang="zh-CN" altLang="en-US" sz="5400" b="1" dirty="0"/>
                  <a:t>题</a:t>
                </a:r>
                <a:endParaRPr lang="zh-CN" altLang="en-US" sz="5400" b="1" dirty="0"/>
              </a:p>
            </p:txBody>
          </p:sp>
        </p:grpSp>
        <p:grpSp>
          <p:nvGrpSpPr>
            <p:cNvPr id="6" name="组合 5"/>
            <p:cNvGrpSpPr/>
            <p:nvPr/>
          </p:nvGrpSpPr>
          <p:grpSpPr>
            <a:xfrm>
              <a:off x="8649250" y="2116749"/>
              <a:ext cx="888582" cy="883701"/>
              <a:chOff x="2553250" y="3162299"/>
              <a:chExt cx="888582" cy="883701"/>
            </a:xfrm>
          </p:grpSpPr>
          <p:pic>
            <p:nvPicPr>
              <p:cNvPr id="10" name="图片 9"/>
              <p:cNvPicPr>
                <a:picLocks noChangeAspect="1"/>
              </p:cNvPicPr>
              <p:nvPr/>
            </p:nvPicPr>
            <p:blipFill>
              <a:blip r:embed="rId1" cstate="print"/>
              <a:stretch>
                <a:fillRect/>
              </a:stretch>
            </p:blipFill>
            <p:spPr>
              <a:xfrm>
                <a:off x="2667000" y="3162299"/>
                <a:ext cx="774832" cy="793329"/>
              </a:xfrm>
              <a:prstGeom prst="rect">
                <a:avLst/>
              </a:prstGeom>
            </p:spPr>
          </p:pic>
          <p:sp>
            <p:nvSpPr>
              <p:cNvPr id="11" name="矩形 10"/>
              <p:cNvSpPr/>
              <p:nvPr/>
            </p:nvSpPr>
            <p:spPr>
              <a:xfrm>
                <a:off x="2553250" y="3162988"/>
                <a:ext cx="888582" cy="883012"/>
              </a:xfrm>
              <a:prstGeom prst="rect">
                <a:avLst/>
              </a:prstGeom>
            </p:spPr>
            <p:txBody>
              <a:bodyPr wrap="square">
                <a:spAutoFit/>
              </a:bodyPr>
              <a:lstStyle/>
              <a:p>
                <a:r>
                  <a:rPr lang="zh-CN" altLang="en-US" sz="5400" b="1" dirty="0"/>
                  <a:t>作</a:t>
                </a:r>
                <a:endParaRPr lang="zh-CN" altLang="en-US" sz="5400" b="1" dirty="0"/>
              </a:p>
            </p:txBody>
          </p:sp>
        </p:grpSp>
        <p:grpSp>
          <p:nvGrpSpPr>
            <p:cNvPr id="7" name="组合 6"/>
            <p:cNvGrpSpPr/>
            <p:nvPr/>
          </p:nvGrpSpPr>
          <p:grpSpPr>
            <a:xfrm>
              <a:off x="9991725" y="2116749"/>
              <a:ext cx="1002792" cy="883701"/>
              <a:chOff x="2667000" y="3162299"/>
              <a:chExt cx="1002792" cy="883701"/>
            </a:xfrm>
          </p:grpSpPr>
          <p:pic>
            <p:nvPicPr>
              <p:cNvPr id="8" name="图片 7"/>
              <p:cNvPicPr>
                <a:picLocks noChangeAspect="1"/>
              </p:cNvPicPr>
              <p:nvPr/>
            </p:nvPicPr>
            <p:blipFill>
              <a:blip r:embed="rId1" cstate="print"/>
              <a:stretch>
                <a:fillRect/>
              </a:stretch>
            </p:blipFill>
            <p:spPr>
              <a:xfrm>
                <a:off x="2667000" y="3162299"/>
                <a:ext cx="774832" cy="793329"/>
              </a:xfrm>
              <a:prstGeom prst="rect">
                <a:avLst/>
              </a:prstGeom>
            </p:spPr>
          </p:pic>
          <p:sp>
            <p:nvSpPr>
              <p:cNvPr id="9" name="矩形 8"/>
              <p:cNvSpPr/>
              <p:nvPr/>
            </p:nvSpPr>
            <p:spPr>
              <a:xfrm>
                <a:off x="2667168" y="3162988"/>
                <a:ext cx="1002624" cy="883012"/>
              </a:xfrm>
              <a:prstGeom prst="rect">
                <a:avLst/>
              </a:prstGeom>
            </p:spPr>
            <p:txBody>
              <a:bodyPr wrap="square">
                <a:spAutoFit/>
              </a:bodyPr>
              <a:lstStyle/>
              <a:p>
                <a:r>
                  <a:rPr lang="zh-CN" altLang="en-US" sz="5400" b="1" dirty="0"/>
                  <a:t>用</a:t>
                </a:r>
                <a:endParaRPr lang="zh-CN" altLang="en-US" sz="5400" b="1" dirty="0"/>
              </a:p>
            </p:txBody>
          </p:sp>
        </p:grpSp>
      </p:grpSp>
      <p:pic>
        <p:nvPicPr>
          <p:cNvPr id="16" name="图片 15"/>
          <p:cNvPicPr>
            <a:picLocks noChangeAspect="1"/>
          </p:cNvPicPr>
          <p:nvPr/>
        </p:nvPicPr>
        <p:blipFill rotWithShape="1">
          <a:blip r:embed="rId2" cstate="print"/>
          <a:srcRect/>
          <a:stretch>
            <a:fillRect/>
          </a:stretch>
        </p:blipFill>
        <p:spPr>
          <a:xfrm>
            <a:off x="1500666" y="2135081"/>
            <a:ext cx="2693963" cy="25878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2"/>
          <p:cNvSpPr>
            <a:spLocks noGrp="1"/>
          </p:cNvSpPr>
          <p:nvPr>
            <p:ph type="title"/>
          </p:nvPr>
        </p:nvSpPr>
        <p:spPr>
          <a:xfrm>
            <a:off x="2223135" y="364490"/>
            <a:ext cx="5530850" cy="563880"/>
          </a:xfrm>
        </p:spPr>
        <p:txBody>
          <a:bodyPr vert="horz" wrap="square" lIns="91440" tIns="45720" rIns="91440" bIns="45720" anchor="ctr">
            <a:noAutofit/>
          </a:bodyPr>
          <a:p>
            <a:pPr eaLnBrk="1" hangingPunct="1"/>
            <a:r>
              <a:rPr lang="zh-CN" altLang="en-US" sz="5400" b="1" dirty="0"/>
              <a:t>小说题目作用</a:t>
            </a:r>
            <a:endParaRPr lang="zh-CN" altLang="en-US" sz="5400" b="1" dirty="0"/>
          </a:p>
        </p:txBody>
      </p:sp>
      <p:sp>
        <p:nvSpPr>
          <p:cNvPr id="3075" name="Rectangle 3"/>
          <p:cNvSpPr>
            <a:spLocks noGrp="1"/>
          </p:cNvSpPr>
          <p:nvPr>
            <p:ph idx="1"/>
          </p:nvPr>
        </p:nvSpPr>
        <p:spPr>
          <a:xfrm>
            <a:off x="1524000" y="1056005"/>
            <a:ext cx="9144000" cy="5801995"/>
          </a:xfrm>
        </p:spPr>
        <p:txBody>
          <a:bodyPr vert="horz" wrap="square" lIns="91440" tIns="45720" rIns="91440" bIns="45720" anchor="t"/>
          <a:p>
            <a:pPr eaLnBrk="1" hangingPunct="1"/>
            <a:r>
              <a:rPr lang="en-US" altLang="zh-CN" sz="3600" b="1" dirty="0"/>
              <a:t>1</a:t>
            </a:r>
            <a:r>
              <a:rPr lang="zh-CN" altLang="en-US" sz="3600" b="1" dirty="0"/>
              <a:t>、交代主要</a:t>
            </a:r>
            <a:r>
              <a:rPr lang="zh-CN" altLang="en-US" sz="3600" b="1" dirty="0">
                <a:solidFill>
                  <a:srgbClr val="FF0000"/>
                </a:solidFill>
              </a:rPr>
              <a:t>人物</a:t>
            </a:r>
            <a:r>
              <a:rPr lang="zh-CN" altLang="en-US" sz="3600" b="1" dirty="0"/>
              <a:t>形象。</a:t>
            </a:r>
            <a:r>
              <a:rPr lang="en-US" altLang="zh-CN" sz="3600" b="1" dirty="0"/>
              <a:t>《</a:t>
            </a:r>
            <a:r>
              <a:rPr lang="zh-CN" altLang="en-US" sz="3600" b="1" dirty="0"/>
              <a:t>孔乙己</a:t>
            </a:r>
            <a:r>
              <a:rPr lang="en-US" altLang="zh-CN" sz="3600" b="1" dirty="0"/>
              <a:t>》</a:t>
            </a:r>
            <a:endParaRPr lang="en-US" altLang="zh-CN" sz="3600" b="1" dirty="0"/>
          </a:p>
          <a:p>
            <a:pPr eaLnBrk="1" hangingPunct="1"/>
            <a:r>
              <a:rPr lang="en-US" altLang="zh-CN" sz="3600" b="1" dirty="0"/>
              <a:t>2</a:t>
            </a:r>
            <a:r>
              <a:rPr lang="zh-CN" altLang="en-US" sz="3600" b="1" dirty="0"/>
              <a:t>、概括小说主要</a:t>
            </a:r>
            <a:r>
              <a:rPr lang="zh-CN" altLang="en-US" sz="3600" b="1" dirty="0">
                <a:solidFill>
                  <a:srgbClr val="FF0000"/>
                </a:solidFill>
              </a:rPr>
              <a:t>事件</a:t>
            </a:r>
            <a:r>
              <a:rPr lang="zh-CN" altLang="en-US" sz="3600" b="1" dirty="0"/>
              <a:t>。</a:t>
            </a:r>
            <a:r>
              <a:rPr lang="en-US" altLang="zh-CN" sz="3600" b="1" dirty="0">
                <a:solidFill>
                  <a:schemeClr val="accent2"/>
                </a:solidFill>
              </a:rPr>
              <a:t>《</a:t>
            </a:r>
            <a:r>
              <a:rPr lang="zh-CN" altLang="en-US" sz="3600" b="1" dirty="0">
                <a:solidFill>
                  <a:schemeClr val="accent2"/>
                </a:solidFill>
              </a:rPr>
              <a:t>武松打虎</a:t>
            </a:r>
            <a:r>
              <a:rPr lang="en-US" altLang="zh-CN" sz="3600" b="1" dirty="0">
                <a:solidFill>
                  <a:schemeClr val="accent2"/>
                </a:solidFill>
              </a:rPr>
              <a:t>》</a:t>
            </a:r>
            <a:endParaRPr lang="en-US" altLang="zh-CN" sz="3600" b="1" dirty="0">
              <a:solidFill>
                <a:schemeClr val="accent2"/>
              </a:solidFill>
            </a:endParaRPr>
          </a:p>
          <a:p>
            <a:pPr eaLnBrk="1" hangingPunct="1"/>
            <a:r>
              <a:rPr lang="en-US" altLang="zh-CN" sz="3600" b="1" dirty="0"/>
              <a:t>3</a:t>
            </a:r>
            <a:r>
              <a:rPr lang="zh-CN" altLang="en-US" sz="3600" b="1" dirty="0"/>
              <a:t>、点明</a:t>
            </a:r>
            <a:r>
              <a:rPr lang="zh-CN" altLang="en-US" sz="3600" b="1" dirty="0">
                <a:solidFill>
                  <a:srgbClr val="FF0000"/>
                </a:solidFill>
              </a:rPr>
              <a:t>时间地点</a:t>
            </a:r>
            <a:r>
              <a:rPr lang="zh-CN" altLang="en-US" sz="3600" b="1" dirty="0"/>
              <a:t>，创设故事</a:t>
            </a:r>
            <a:r>
              <a:rPr lang="zh-CN" altLang="en-US" sz="3600" b="1" dirty="0">
                <a:solidFill>
                  <a:srgbClr val="FF0000"/>
                </a:solidFill>
              </a:rPr>
              <a:t>背景</a:t>
            </a:r>
            <a:r>
              <a:rPr lang="zh-CN" altLang="en-US" sz="3600" b="1" dirty="0"/>
              <a:t>，渲染</a:t>
            </a:r>
            <a:r>
              <a:rPr lang="zh-CN" altLang="en-US" sz="3600" b="1" dirty="0">
                <a:solidFill>
                  <a:srgbClr val="FF0000"/>
                </a:solidFill>
              </a:rPr>
              <a:t>环境</a:t>
            </a:r>
            <a:r>
              <a:rPr lang="zh-CN" altLang="en-US" sz="3600" b="1" dirty="0"/>
              <a:t>氛围，奠定文章的感情基调。</a:t>
            </a:r>
            <a:endParaRPr lang="zh-CN" altLang="en-US" sz="3600" b="1" dirty="0"/>
          </a:p>
          <a:p>
            <a:pPr eaLnBrk="1" hangingPunct="1">
              <a:buNone/>
            </a:pPr>
            <a:r>
              <a:rPr lang="zh-CN" altLang="en-US" sz="3600" b="1" dirty="0">
                <a:solidFill>
                  <a:schemeClr val="accent2"/>
                </a:solidFill>
              </a:rPr>
              <a:t>       </a:t>
            </a:r>
            <a:r>
              <a:rPr lang="en-US" altLang="zh-CN" sz="3600" b="1" dirty="0">
                <a:solidFill>
                  <a:schemeClr val="accent2"/>
                </a:solidFill>
              </a:rPr>
              <a:t>《</a:t>
            </a:r>
            <a:r>
              <a:rPr lang="zh-CN" altLang="en-US" sz="3600" b="1" dirty="0">
                <a:solidFill>
                  <a:schemeClr val="accent2"/>
                </a:solidFill>
              </a:rPr>
              <a:t>一朵午荷</a:t>
            </a:r>
            <a:r>
              <a:rPr lang="en-US" altLang="zh-CN" sz="3600" b="1" dirty="0">
                <a:solidFill>
                  <a:schemeClr val="accent2"/>
                </a:solidFill>
              </a:rPr>
              <a:t>》</a:t>
            </a:r>
            <a:r>
              <a:rPr lang="en-US" altLang="zh-CN" sz="3600" b="1" dirty="0"/>
              <a:t> </a:t>
            </a:r>
            <a:endParaRPr lang="en-US" altLang="zh-CN" sz="3600" b="1" dirty="0">
              <a:solidFill>
                <a:schemeClr val="accent2"/>
              </a:solidFill>
            </a:endParaRPr>
          </a:p>
          <a:p>
            <a:pPr eaLnBrk="1" hangingPunct="1"/>
            <a:r>
              <a:rPr lang="en-US" altLang="zh-CN" sz="3600" b="1" dirty="0"/>
              <a:t>4</a:t>
            </a:r>
            <a:r>
              <a:rPr lang="zh-CN" altLang="en-US" sz="3600" b="1" dirty="0"/>
              <a:t>、贯穿全文，起</a:t>
            </a:r>
            <a:r>
              <a:rPr lang="zh-CN" altLang="en-US" sz="3600" b="1" dirty="0">
                <a:solidFill>
                  <a:srgbClr val="FF0000"/>
                </a:solidFill>
              </a:rPr>
              <a:t>线索</a:t>
            </a:r>
            <a:r>
              <a:rPr lang="zh-CN" altLang="en-US" sz="3600" b="1" dirty="0"/>
              <a:t>作用。    《项链》</a:t>
            </a:r>
            <a:endParaRPr lang="zh-CN" altLang="en-US" sz="3600" b="1" dirty="0"/>
          </a:p>
          <a:p>
            <a:pPr eaLnBrk="1" hangingPunct="1"/>
            <a:r>
              <a:rPr lang="en-US" altLang="zh-CN" sz="3600" b="1" dirty="0"/>
              <a:t>5</a:t>
            </a:r>
            <a:r>
              <a:rPr lang="zh-CN" altLang="en-US" sz="3600" b="1" dirty="0"/>
              <a:t>、具有</a:t>
            </a:r>
            <a:r>
              <a:rPr lang="zh-CN" altLang="en-US" sz="3600" b="1" dirty="0">
                <a:solidFill>
                  <a:srgbClr val="FF0000"/>
                </a:solidFill>
              </a:rPr>
              <a:t>象征意义</a:t>
            </a:r>
            <a:r>
              <a:rPr lang="zh-CN" altLang="en-US" sz="3600" b="1" dirty="0"/>
              <a:t>。     </a:t>
            </a:r>
            <a:r>
              <a:rPr lang="en-US" altLang="zh-CN" sz="3600" b="1" dirty="0"/>
              <a:t>《</a:t>
            </a:r>
            <a:r>
              <a:rPr lang="zh-CN" altLang="en-US" sz="3600" b="1" dirty="0"/>
              <a:t>锄</a:t>
            </a:r>
            <a:r>
              <a:rPr lang="en-US" altLang="zh-CN" sz="3600" b="1" dirty="0"/>
              <a:t>》</a:t>
            </a:r>
            <a:endParaRPr lang="en-US" altLang="zh-CN" sz="3600" b="1" dirty="0"/>
          </a:p>
          <a:p>
            <a:pPr eaLnBrk="1" hangingPunct="1"/>
            <a:r>
              <a:rPr lang="en-US" altLang="zh-CN" sz="3600" b="1" dirty="0"/>
              <a:t>6</a:t>
            </a:r>
            <a:r>
              <a:rPr lang="zh-CN" altLang="en-US" sz="3600" b="1" dirty="0"/>
              <a:t>、揭示小说</a:t>
            </a:r>
            <a:r>
              <a:rPr lang="zh-CN" altLang="en-US" sz="3600" b="1" dirty="0">
                <a:solidFill>
                  <a:srgbClr val="FF0000"/>
                </a:solidFill>
              </a:rPr>
              <a:t>主旨</a:t>
            </a:r>
            <a:r>
              <a:rPr lang="zh-CN" altLang="en-US" sz="3600" b="1" dirty="0"/>
              <a:t>，深化主题。《守财奴》</a:t>
            </a:r>
            <a:endParaRPr lang="zh-CN" altLang="en-US" sz="3600" b="1"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0350" y="522605"/>
            <a:ext cx="11671300" cy="5601970"/>
          </a:xfrm>
        </p:spPr>
        <p:txBody>
          <a:bodyPr>
            <a:noAutofit/>
          </a:bodyPr>
          <a:lstStyle/>
          <a:p>
            <a:r>
              <a:rPr lang="en-US" altLang="zh-CN" sz="2400" dirty="0">
                <a:solidFill>
                  <a:schemeClr val="tx1"/>
                </a:solidFill>
                <a:effectLst>
                  <a:outerShdw blurRad="38100" dist="19050" dir="2700000" algn="tl" rotWithShape="0">
                    <a:schemeClr val="dk1">
                      <a:alpha val="40000"/>
                    </a:schemeClr>
                  </a:outerShdw>
                </a:effectLst>
                <a:sym typeface="+mn-ea"/>
              </a:rPr>
              <a:t> </a:t>
            </a:r>
            <a:r>
              <a:rPr lang="zh-CN" altLang="zh-CN" sz="2400" dirty="0">
                <a:solidFill>
                  <a:schemeClr val="tx1"/>
                </a:solidFill>
                <a:effectLst>
                  <a:outerShdw blurRad="38100" dist="19050" dir="2700000" algn="tl" rotWithShape="0">
                    <a:schemeClr val="dk1">
                      <a:alpha val="40000"/>
                    </a:schemeClr>
                  </a:outerShdw>
                </a:effectLst>
                <a:sym typeface="+mn-ea"/>
              </a:rPr>
              <a:t>鲁迅说：</a:t>
            </a:r>
            <a:r>
              <a:rPr lang="en-US" altLang="zh-CN" sz="2400" dirty="0">
                <a:solidFill>
                  <a:schemeClr val="tx1"/>
                </a:solidFill>
                <a:effectLst>
                  <a:outerShdw blurRad="38100" dist="19050" dir="2700000" algn="tl" rotWithShape="0">
                    <a:schemeClr val="dk1">
                      <a:alpha val="40000"/>
                    </a:schemeClr>
                  </a:outerShdw>
                </a:effectLst>
                <a:sym typeface="+mn-ea"/>
              </a:rPr>
              <a:t>“</a:t>
            </a:r>
            <a:r>
              <a:rPr lang="zh-CN" altLang="zh-CN" sz="2400" dirty="0">
                <a:solidFill>
                  <a:schemeClr val="tx1"/>
                </a:solidFill>
                <a:effectLst>
                  <a:outerShdw blurRad="38100" dist="19050" dir="2700000" algn="tl" rotWithShape="0">
                    <a:schemeClr val="dk1">
                      <a:alpha val="40000"/>
                    </a:schemeClr>
                  </a:outerShdw>
                </a:effectLst>
                <a:sym typeface="+mn-ea"/>
              </a:rPr>
              <a:t>我们从古以来，就有埋头苦干的人，有拼命硬干的人，有为民请命的人，有舍身求法的人，</a:t>
            </a:r>
            <a:r>
              <a:rPr lang="en-US" altLang="zh-CN" sz="2400" dirty="0">
                <a:solidFill>
                  <a:schemeClr val="tx1"/>
                </a:solidFill>
                <a:effectLst>
                  <a:outerShdw blurRad="38100" dist="19050" dir="2700000" algn="tl" rotWithShape="0">
                    <a:schemeClr val="dk1">
                      <a:alpha val="40000"/>
                    </a:schemeClr>
                  </a:outerShdw>
                </a:effectLst>
                <a:sym typeface="+mn-ea"/>
              </a:rPr>
              <a:t>……</a:t>
            </a:r>
            <a:r>
              <a:rPr lang="zh-CN" altLang="zh-CN" sz="2400" dirty="0">
                <a:solidFill>
                  <a:schemeClr val="tx1"/>
                </a:solidFill>
                <a:effectLst>
                  <a:outerShdw blurRad="38100" dist="19050" dir="2700000" algn="tl" rotWithShape="0">
                    <a:schemeClr val="dk1">
                      <a:alpha val="40000"/>
                    </a:schemeClr>
                  </a:outerShdw>
                </a:effectLst>
                <a:sym typeface="+mn-ea"/>
              </a:rPr>
              <a:t>这就是中国的脊梁。</a:t>
            </a:r>
            <a:r>
              <a:rPr lang="en-US" altLang="zh-CN" sz="2400" dirty="0">
                <a:solidFill>
                  <a:schemeClr val="tx1"/>
                </a:solidFill>
                <a:effectLst>
                  <a:outerShdw blurRad="38100" dist="19050" dir="2700000" algn="tl" rotWithShape="0">
                    <a:schemeClr val="dk1">
                      <a:alpha val="40000"/>
                    </a:schemeClr>
                  </a:outerShdw>
                </a:effectLst>
                <a:sym typeface="+mn-ea"/>
              </a:rPr>
              <a:t>”</a:t>
            </a:r>
            <a:endParaRPr lang="en-US" altLang="zh-CN" sz="2400" dirty="0">
              <a:solidFill>
                <a:schemeClr val="tx1"/>
              </a:solidFill>
              <a:effectLst>
                <a:outerShdw blurRad="38100" dist="19050" dir="2700000" algn="tl" rotWithShape="0">
                  <a:schemeClr val="dk1">
                    <a:alpha val="40000"/>
                  </a:schemeClr>
                </a:outerShdw>
              </a:effectLst>
              <a:sym typeface="+mn-ea"/>
            </a:endParaRPr>
          </a:p>
          <a:p>
            <a:r>
              <a:rPr lang="zh-CN" altLang="en-US" sz="2400" dirty="0">
                <a:solidFill>
                  <a:srgbClr val="FF0000"/>
                </a:solidFill>
              </a:rPr>
              <a:t>我们需要理解中国的脊梁特征：埋头苦干不夸夸其谈、拼命硬干不逢迎趋利、一心为民以民为本、舍身不顾力排众议</a:t>
            </a:r>
            <a:r>
              <a:rPr lang="en-US" altLang="zh-CN" sz="2400" dirty="0">
                <a:solidFill>
                  <a:srgbClr val="FF0000"/>
                </a:solidFill>
              </a:rPr>
              <a:t>……</a:t>
            </a:r>
            <a:r>
              <a:rPr lang="zh-CN" altLang="en-US" sz="2400" dirty="0">
                <a:solidFill>
                  <a:srgbClr val="FF0000"/>
                </a:solidFill>
              </a:rPr>
              <a:t>。</a:t>
            </a:r>
            <a:endParaRPr lang="zh-CN" altLang="en-US" sz="2400" dirty="0">
              <a:solidFill>
                <a:srgbClr val="FF0000"/>
              </a:solidFill>
            </a:endParaRPr>
          </a:p>
          <a:p>
            <a:endParaRPr lang="zh-CN" altLang="zh-CN" sz="2400" dirty="0">
              <a:sym typeface="+mn-ea"/>
            </a:endParaRPr>
          </a:p>
          <a:p>
            <a:r>
              <a:rPr lang="zh-CN" altLang="zh-CN" sz="2400" dirty="0">
                <a:sym typeface="+mn-ea"/>
              </a:rPr>
              <a:t>请谈谈本文是如何</a:t>
            </a:r>
            <a:r>
              <a:rPr lang="zh-CN" altLang="zh-CN" sz="2400" dirty="0">
                <a:solidFill>
                  <a:srgbClr val="FF0000"/>
                </a:solidFill>
                <a:sym typeface="+mn-ea"/>
              </a:rPr>
              <a:t>具体塑造</a:t>
            </a:r>
            <a:r>
              <a:rPr lang="zh-CN" altLang="zh-CN" sz="2400" dirty="0">
                <a:sym typeface="+mn-ea"/>
              </a:rPr>
              <a:t>这样的</a:t>
            </a:r>
            <a:r>
              <a:rPr lang="en-US" altLang="zh-CN" sz="2400" dirty="0">
                <a:sym typeface="+mn-ea"/>
              </a:rPr>
              <a:t>“</a:t>
            </a:r>
            <a:r>
              <a:rPr lang="zh-CN" altLang="zh-CN" sz="2400" dirty="0">
                <a:sym typeface="+mn-ea"/>
              </a:rPr>
              <a:t>中国的脊梁</a:t>
            </a:r>
            <a:r>
              <a:rPr lang="en-US" altLang="zh-CN" sz="2400" dirty="0">
                <a:sym typeface="+mn-ea"/>
              </a:rPr>
              <a:t>”</a:t>
            </a:r>
            <a:r>
              <a:rPr lang="zh-CN" altLang="zh-CN" sz="2400" dirty="0">
                <a:sym typeface="+mn-ea"/>
              </a:rPr>
              <a:t>的。</a:t>
            </a:r>
            <a:endParaRPr lang="zh-CN" altLang="zh-CN" sz="2400" dirty="0"/>
          </a:p>
          <a:p>
            <a:r>
              <a:rPr lang="zh-CN" altLang="en-US" sz="2400" dirty="0">
                <a:solidFill>
                  <a:srgbClr val="FF0000"/>
                </a:solidFill>
              </a:rPr>
              <a:t>塑造人物形象方法</a:t>
            </a:r>
            <a:r>
              <a:rPr lang="en-US" altLang="zh-CN" sz="2400" dirty="0">
                <a:solidFill>
                  <a:srgbClr val="FF0000"/>
                </a:solidFill>
              </a:rPr>
              <a:t>+</a:t>
            </a:r>
            <a:r>
              <a:rPr lang="zh-CN" altLang="en-US" sz="2400" dirty="0">
                <a:solidFill>
                  <a:srgbClr val="FF0000"/>
                </a:solidFill>
              </a:rPr>
              <a:t>人物形象归纳，</a:t>
            </a:r>
            <a:r>
              <a:rPr lang="en-US" altLang="zh-CN" sz="2400" dirty="0">
                <a:solidFill>
                  <a:srgbClr val="FF0000"/>
                </a:solidFill>
              </a:rPr>
              <a:t>“</a:t>
            </a:r>
            <a:r>
              <a:rPr lang="zh-CN" altLang="en-US" sz="2400" dirty="0">
                <a:solidFill>
                  <a:srgbClr val="FF0000"/>
                </a:solidFill>
              </a:rPr>
              <a:t>具体</a:t>
            </a:r>
            <a:r>
              <a:rPr lang="en-US" altLang="zh-CN" sz="2400" dirty="0">
                <a:solidFill>
                  <a:srgbClr val="FF0000"/>
                </a:solidFill>
              </a:rPr>
              <a:t>”</a:t>
            </a:r>
            <a:r>
              <a:rPr lang="zh-CN" altLang="en-US" sz="2400" dirty="0">
                <a:solidFill>
                  <a:srgbClr val="FF0000"/>
                </a:solidFill>
              </a:rPr>
              <a:t>二字要求结合文本。</a:t>
            </a:r>
            <a:endParaRPr lang="zh-CN" altLang="en-US" sz="2400" dirty="0">
              <a:solidFill>
                <a:srgbClr val="FF0000"/>
              </a:solidFill>
            </a:endParaRPr>
          </a:p>
          <a:p>
            <a:endParaRPr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endParaRPr>
          </a:p>
          <a:p>
            <a:r>
              <a:rPr 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答案：</a:t>
            </a:r>
            <a:endParaRPr 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endParaRPr>
          </a:p>
          <a:p>
            <a:r>
              <a:rPr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（1）外貌描写。作者描写了“一群乞丐似的大汉，面目黧黑，衣服破旧”，写他破黑瘦的面目、粗手粗脚。</a:t>
            </a:r>
            <a:endParaRPr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endParaRPr>
          </a:p>
          <a:p>
            <a:r>
              <a:rPr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（2）语言描写。简短有力的语言，突出人物的朴素、沉着、坚定、务实和富于远见卓识。</a:t>
            </a:r>
            <a:endParaRPr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endParaRPr>
          </a:p>
          <a:p>
            <a:r>
              <a:rPr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（3）对比手法。通过大禹和大臣们的对比来刻画形象大禹脚踏实地、埋头苦干、拼命硬干的精神和勇于改革的胆识。   </a:t>
            </a:r>
            <a:endParaRPr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endParaRPr>
          </a:p>
          <a:p>
            <a:endParaRPr lang="zh-CN" altLang="en-US" sz="2400" dirty="0"/>
          </a:p>
          <a:p>
            <a:endParaRPr lang="en-US" altLang="zh-CN" sz="2000" dirty="0"/>
          </a:p>
        </p:txBody>
      </p:sp>
      <p:sp>
        <p:nvSpPr>
          <p:cNvPr id="7" name="文本框 6"/>
          <p:cNvSpPr txBox="1"/>
          <p:nvPr/>
        </p:nvSpPr>
        <p:spPr>
          <a:xfrm>
            <a:off x="0" y="-3175"/>
            <a:ext cx="1903730" cy="521970"/>
          </a:xfrm>
          <a:prstGeom prst="rect">
            <a:avLst/>
          </a:prstGeom>
          <a:noFill/>
        </p:spPr>
        <p:txBody>
          <a:bodyPr wrap="square" rtlCol="0">
            <a:spAutoFit/>
          </a:bodyPr>
          <a:p>
            <a:pPr algn="l"/>
            <a:r>
              <a:rPr lang="zh-CN" altLang="en-US" sz="2800">
                <a:ln w="22225">
                  <a:solidFill>
                    <a:schemeClr val="accent2"/>
                  </a:solidFill>
                  <a:prstDash val="solid"/>
                </a:ln>
                <a:solidFill>
                  <a:schemeClr val="accent2">
                    <a:lumMod val="40000"/>
                    <a:lumOff val="60000"/>
                  </a:schemeClr>
                </a:solidFill>
                <a:effectLst/>
                <a:sym typeface="+mn-ea"/>
              </a:rPr>
              <a:t>真题回顾</a:t>
            </a:r>
            <a:endParaRPr lang="zh-CN" altLang="en-US" sz="2800">
              <a:ln w="22225">
                <a:solidFill>
                  <a:schemeClr val="accent2"/>
                </a:solidFill>
                <a:prstDash val="solid"/>
              </a:ln>
              <a:solidFill>
                <a:schemeClr val="accent2">
                  <a:lumMod val="40000"/>
                  <a:lumOff val="60000"/>
                </a:schemeClr>
              </a:solidFill>
              <a:effectLst/>
              <a:sym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2"/>
          <p:cNvSpPr>
            <a:spLocks noGrp="1"/>
          </p:cNvSpPr>
          <p:nvPr>
            <p:ph idx="1"/>
          </p:nvPr>
        </p:nvSpPr>
        <p:spPr>
          <a:xfrm>
            <a:off x="1524000" y="333375"/>
            <a:ext cx="9144000" cy="6264275"/>
          </a:xfrm>
        </p:spPr>
        <p:txBody>
          <a:bodyPr vert="horz" wrap="square" lIns="91440" tIns="45720" rIns="91440" bIns="45720" anchor="t"/>
          <a:p>
            <a:pPr eaLnBrk="1" hangingPunct="1"/>
            <a:r>
              <a:rPr lang="en-US" altLang="zh-CN" sz="4000" b="1" dirty="0"/>
              <a:t>7</a:t>
            </a:r>
            <a:r>
              <a:rPr lang="zh-CN" altLang="en-US" sz="4000" b="1" dirty="0"/>
              <a:t>、表明作者的</a:t>
            </a:r>
            <a:r>
              <a:rPr lang="zh-CN" altLang="en-US" sz="4000" b="1" dirty="0">
                <a:solidFill>
                  <a:srgbClr val="FF0000"/>
                </a:solidFill>
              </a:rPr>
              <a:t>观点态度</a:t>
            </a:r>
            <a:r>
              <a:rPr lang="zh-CN" altLang="en-US" sz="4000" b="1" dirty="0"/>
              <a:t>，寄托作者情感。                      </a:t>
            </a:r>
            <a:r>
              <a:rPr lang="en-US" altLang="zh-CN" sz="4000" b="1" dirty="0">
                <a:solidFill>
                  <a:schemeClr val="accent2"/>
                </a:solidFill>
              </a:rPr>
              <a:t>《</a:t>
            </a:r>
            <a:r>
              <a:rPr lang="zh-CN" altLang="en-US" sz="4000" b="1" dirty="0">
                <a:solidFill>
                  <a:schemeClr val="accent2"/>
                </a:solidFill>
              </a:rPr>
              <a:t>铁齿铜牙纪晓岚</a:t>
            </a:r>
            <a:r>
              <a:rPr lang="en-US" altLang="zh-CN" sz="4000" b="1" dirty="0">
                <a:solidFill>
                  <a:schemeClr val="accent2"/>
                </a:solidFill>
              </a:rPr>
              <a:t>》</a:t>
            </a:r>
            <a:endParaRPr lang="en-US" altLang="zh-CN" sz="4000" b="1" dirty="0">
              <a:solidFill>
                <a:schemeClr val="accent2"/>
              </a:solidFill>
            </a:endParaRPr>
          </a:p>
          <a:p>
            <a:pPr eaLnBrk="1" hangingPunct="1"/>
            <a:r>
              <a:rPr lang="en-US" altLang="zh-CN" sz="4000" b="1" dirty="0"/>
              <a:t>8</a:t>
            </a:r>
            <a:r>
              <a:rPr lang="zh-CN" altLang="en-US" sz="4000" b="1" dirty="0"/>
              <a:t>、展开</a:t>
            </a:r>
            <a:r>
              <a:rPr lang="zh-CN" altLang="en-US" sz="4000" b="1" dirty="0">
                <a:solidFill>
                  <a:srgbClr val="FF0000"/>
                </a:solidFill>
              </a:rPr>
              <a:t>情节</a:t>
            </a:r>
            <a:r>
              <a:rPr lang="zh-CN" altLang="en-US" sz="4000" b="1" dirty="0"/>
              <a:t>，前后呼应。</a:t>
            </a:r>
            <a:r>
              <a:rPr lang="en-US" altLang="zh-CN" sz="4000" b="1" dirty="0">
                <a:solidFill>
                  <a:schemeClr val="accent2"/>
                </a:solidFill>
              </a:rPr>
              <a:t>《</a:t>
            </a:r>
            <a:r>
              <a:rPr lang="zh-CN" altLang="en-US" sz="4000" b="1" dirty="0">
                <a:solidFill>
                  <a:schemeClr val="accent2"/>
                </a:solidFill>
              </a:rPr>
              <a:t>祝福</a:t>
            </a:r>
            <a:r>
              <a:rPr lang="en-US" altLang="zh-CN" sz="4000" b="1" dirty="0">
                <a:solidFill>
                  <a:schemeClr val="accent2"/>
                </a:solidFill>
              </a:rPr>
              <a:t>》</a:t>
            </a:r>
            <a:endParaRPr lang="en-US" altLang="zh-CN" sz="4000" b="1" dirty="0">
              <a:solidFill>
                <a:schemeClr val="accent2"/>
              </a:solidFill>
            </a:endParaRPr>
          </a:p>
          <a:p>
            <a:pPr eaLnBrk="1" hangingPunct="1"/>
            <a:r>
              <a:rPr lang="en-US" altLang="zh-CN" sz="4000" b="1" dirty="0"/>
              <a:t>9</a:t>
            </a:r>
            <a:r>
              <a:rPr lang="zh-CN" altLang="en-US" sz="4000" b="1" dirty="0"/>
              <a:t>、对比讽刺，强化效果。</a:t>
            </a:r>
            <a:r>
              <a:rPr lang="en-US" altLang="zh-CN" sz="4000" b="1" dirty="0">
                <a:solidFill>
                  <a:schemeClr val="accent2"/>
                </a:solidFill>
              </a:rPr>
              <a:t>《</a:t>
            </a:r>
            <a:r>
              <a:rPr lang="zh-CN" altLang="en-US" sz="4000" b="1" dirty="0">
                <a:solidFill>
                  <a:schemeClr val="accent2"/>
                </a:solidFill>
              </a:rPr>
              <a:t>猫和老鼠</a:t>
            </a:r>
            <a:r>
              <a:rPr lang="en-US" altLang="zh-CN" sz="4000" b="1" dirty="0">
                <a:solidFill>
                  <a:schemeClr val="accent2"/>
                </a:solidFill>
              </a:rPr>
              <a:t>》</a:t>
            </a:r>
            <a:endParaRPr lang="en-US" altLang="zh-CN" sz="4000" b="1" dirty="0">
              <a:solidFill>
                <a:schemeClr val="accent2"/>
              </a:solidFill>
            </a:endParaRPr>
          </a:p>
          <a:p>
            <a:pPr eaLnBrk="1" hangingPunct="1"/>
            <a:r>
              <a:rPr lang="en-US" altLang="zh-CN" sz="4000" b="1" dirty="0"/>
              <a:t>10</a:t>
            </a:r>
            <a:r>
              <a:rPr lang="zh-CN" altLang="en-US" sz="4000" b="1" dirty="0"/>
              <a:t>、设置悬念，激发读者兴趣，吸引读者的眼球，使读者产生阅读的冲动。 </a:t>
            </a:r>
            <a:endParaRPr lang="zh-CN" altLang="en-US" sz="4000" b="1" dirty="0"/>
          </a:p>
          <a:p>
            <a:pPr eaLnBrk="1" hangingPunct="1"/>
            <a:r>
              <a:rPr lang="en-US" altLang="zh-CN" sz="4000" b="1" dirty="0">
                <a:solidFill>
                  <a:schemeClr val="accent2"/>
                </a:solidFill>
              </a:rPr>
              <a:t>《</a:t>
            </a:r>
            <a:r>
              <a:rPr lang="zh-CN" altLang="en-US" sz="4000" b="1" dirty="0">
                <a:solidFill>
                  <a:schemeClr val="accent2"/>
                </a:solidFill>
              </a:rPr>
              <a:t>钢铁是怎样炼成的</a:t>
            </a:r>
            <a:r>
              <a:rPr lang="en-US" altLang="zh-CN" sz="4000" b="1" dirty="0">
                <a:solidFill>
                  <a:schemeClr val="accent2"/>
                </a:solidFill>
              </a:rPr>
              <a:t>》</a:t>
            </a:r>
            <a:endParaRPr lang="en-US" altLang="zh-CN" sz="4000" b="1" dirty="0">
              <a:solidFill>
                <a:schemeClr val="accent2"/>
              </a:solidFill>
            </a:endParaRPr>
          </a:p>
          <a:p>
            <a:pPr eaLnBrk="1" hangingPunct="1"/>
            <a:endParaRPr lang="en-US" altLang="zh-CN" sz="4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2"/>
          <p:cNvSpPr txBox="1"/>
          <p:nvPr/>
        </p:nvSpPr>
        <p:spPr>
          <a:xfrm>
            <a:off x="1524000" y="260350"/>
            <a:ext cx="9144000" cy="7105650"/>
          </a:xfrm>
          <a:prstGeom prst="rect">
            <a:avLst/>
          </a:prstGeom>
          <a:noFill/>
          <a:ln w="9525">
            <a:noFill/>
          </a:ln>
        </p:spPr>
        <p:txBody>
          <a:bodyPr>
            <a:spAutoFit/>
          </a:bodyPr>
          <a:p>
            <a:pPr algn="ctr">
              <a:lnSpc>
                <a:spcPct val="120000"/>
              </a:lnSpc>
            </a:pPr>
            <a:r>
              <a:rPr lang="zh-CN" altLang="en-US" sz="4400" b="1" dirty="0">
                <a:solidFill>
                  <a:srgbClr val="000066"/>
                </a:solidFill>
                <a:latin typeface="华文隶书" panose="02010800040101010101" pitchFamily="2" charset="-122"/>
                <a:ea typeface="华文隶书" panose="02010800040101010101" pitchFamily="2" charset="-122"/>
              </a:rPr>
              <a:t>标题的一般作用</a:t>
            </a:r>
            <a:endParaRPr lang="zh-CN" altLang="en-US" sz="4400" b="1" dirty="0">
              <a:solidFill>
                <a:srgbClr val="000066"/>
              </a:solidFill>
              <a:latin typeface="华文隶书" panose="02010800040101010101" pitchFamily="2" charset="-122"/>
              <a:ea typeface="华文隶书" panose="02010800040101010101" pitchFamily="2" charset="-122"/>
            </a:endParaRPr>
          </a:p>
          <a:p>
            <a:pPr>
              <a:lnSpc>
                <a:spcPct val="120000"/>
              </a:lnSpc>
            </a:pPr>
            <a:r>
              <a:rPr lang="en-US" altLang="zh-CN" sz="2800" b="1" i="1" u="sng" dirty="0">
                <a:latin typeface="Arial" panose="020B0604020202020204" pitchFamily="34" charset="0"/>
              </a:rPr>
              <a:t>1</a:t>
            </a:r>
            <a:r>
              <a:rPr lang="zh-CN" altLang="en-US" sz="2800" b="1" i="1" u="sng" dirty="0">
                <a:latin typeface="Arial" panose="020B0604020202020204" pitchFamily="34" charset="0"/>
              </a:rPr>
              <a:t>主题</a:t>
            </a:r>
            <a:r>
              <a:rPr lang="en-US" altLang="zh-CN" sz="2800" b="1" i="1" u="sng" dirty="0">
                <a:latin typeface="Arial" panose="020B0604020202020204" pitchFamily="34" charset="0"/>
              </a:rPr>
              <a:t>2</a:t>
            </a:r>
            <a:r>
              <a:rPr lang="zh-CN" altLang="en-US" sz="2800" b="1" i="1" u="sng" dirty="0">
                <a:latin typeface="Arial" panose="020B0604020202020204" pitchFamily="34" charset="0"/>
              </a:rPr>
              <a:t>人物</a:t>
            </a:r>
            <a:r>
              <a:rPr lang="en-US" altLang="zh-CN" sz="2800" b="1" i="1" u="sng" dirty="0">
                <a:latin typeface="Arial" panose="020B0604020202020204" pitchFamily="34" charset="0"/>
              </a:rPr>
              <a:t>3</a:t>
            </a:r>
            <a:r>
              <a:rPr lang="zh-CN" altLang="en-US" sz="2800" b="1" i="1" u="sng" dirty="0">
                <a:latin typeface="Arial" panose="020B0604020202020204" pitchFamily="34" charset="0"/>
              </a:rPr>
              <a:t>情节</a:t>
            </a:r>
            <a:r>
              <a:rPr lang="en-US" altLang="zh-CN" sz="2800" b="1" i="1" u="sng" dirty="0">
                <a:latin typeface="Arial" panose="020B0604020202020204" pitchFamily="34" charset="0"/>
              </a:rPr>
              <a:t>4</a:t>
            </a:r>
            <a:r>
              <a:rPr lang="zh-CN" altLang="en-US" sz="2800" b="1" i="1" u="sng" dirty="0">
                <a:latin typeface="Arial" panose="020B0604020202020204" pitchFamily="34" charset="0"/>
              </a:rPr>
              <a:t>环境</a:t>
            </a:r>
            <a:r>
              <a:rPr lang="en-US" altLang="zh-CN" sz="2800" b="1" i="1" u="sng" dirty="0">
                <a:latin typeface="Arial" panose="020B0604020202020204" pitchFamily="34" charset="0"/>
              </a:rPr>
              <a:t>5</a:t>
            </a:r>
            <a:r>
              <a:rPr lang="zh-CN" altLang="en-US" sz="2800" b="1" i="1" u="sng" dirty="0">
                <a:latin typeface="Arial" panose="020B0604020202020204" pitchFamily="34" charset="0"/>
              </a:rPr>
              <a:t>线索</a:t>
            </a:r>
            <a:r>
              <a:rPr lang="en-US" altLang="zh-CN" sz="2800" b="1" i="1" u="sng" dirty="0">
                <a:latin typeface="Arial" panose="020B0604020202020204" pitchFamily="34" charset="0"/>
                <a:sym typeface="+mn-ea"/>
              </a:rPr>
              <a:t>6</a:t>
            </a:r>
            <a:r>
              <a:rPr lang="zh-CN" altLang="en-US" sz="2800" b="1" i="1" u="sng" dirty="0">
                <a:latin typeface="Arial" panose="020B0604020202020204" pitchFamily="34" charset="0"/>
              </a:rPr>
              <a:t>悬念</a:t>
            </a:r>
            <a:r>
              <a:rPr lang="en-US" altLang="zh-CN" sz="2800" b="1" i="1" u="sng" dirty="0">
                <a:latin typeface="Arial" panose="020B0604020202020204" pitchFamily="34" charset="0"/>
                <a:sym typeface="+mn-ea"/>
              </a:rPr>
              <a:t>7</a:t>
            </a:r>
            <a:r>
              <a:rPr lang="zh-CN" altLang="en-US" sz="2800" b="1" i="1" u="sng" dirty="0">
                <a:latin typeface="Arial" panose="020B0604020202020204" pitchFamily="34" charset="0"/>
              </a:rPr>
              <a:t>手法</a:t>
            </a:r>
            <a:endParaRPr lang="zh-CN" altLang="en-US" sz="2800" b="1" i="1" u="sng" dirty="0">
              <a:latin typeface="Arial" panose="020B0604020202020204" pitchFamily="34" charset="0"/>
            </a:endParaRPr>
          </a:p>
          <a:p>
            <a:pPr>
              <a:lnSpc>
                <a:spcPct val="120000"/>
              </a:lnSpc>
            </a:pPr>
            <a:r>
              <a:rPr lang="zh-CN" altLang="en-US" sz="2800" b="1" dirty="0">
                <a:solidFill>
                  <a:srgbClr val="000066"/>
                </a:solidFill>
                <a:latin typeface="宋体" panose="02010600030101010101" pitchFamily="2" charset="-122"/>
              </a:rPr>
              <a:t>①交代小说的主要</a:t>
            </a:r>
            <a:r>
              <a:rPr lang="zh-CN" altLang="en-US" sz="2800" b="1" u="sng" dirty="0">
                <a:solidFill>
                  <a:srgbClr val="E62808"/>
                </a:solidFill>
                <a:latin typeface="宋体" panose="02010600030101010101" pitchFamily="2" charset="-122"/>
              </a:rPr>
              <a:t>情节</a:t>
            </a:r>
            <a:r>
              <a:rPr lang="zh-CN" altLang="en-US" sz="2800" b="1" dirty="0">
                <a:solidFill>
                  <a:srgbClr val="000066"/>
                </a:solidFill>
                <a:latin typeface="宋体" panose="02010600030101010101" pitchFamily="2" charset="-122"/>
              </a:rPr>
              <a:t>；</a:t>
            </a:r>
            <a:endParaRPr lang="zh-CN" altLang="en-US" sz="2800" b="1" dirty="0">
              <a:solidFill>
                <a:srgbClr val="000066"/>
              </a:solidFill>
              <a:latin typeface="宋体" panose="02010600030101010101" pitchFamily="2" charset="-122"/>
            </a:endParaRPr>
          </a:p>
          <a:p>
            <a:pPr>
              <a:lnSpc>
                <a:spcPct val="120000"/>
              </a:lnSpc>
            </a:pPr>
            <a:r>
              <a:rPr lang="zh-CN" altLang="en-US" sz="2800" b="1" dirty="0">
                <a:solidFill>
                  <a:srgbClr val="000066"/>
                </a:solidFill>
                <a:latin typeface="宋体" panose="02010600030101010101" pitchFamily="2" charset="-122"/>
              </a:rPr>
              <a:t>②交代小说的主要</a:t>
            </a:r>
            <a:r>
              <a:rPr lang="zh-CN" altLang="en-US" sz="2800" b="1" u="sng" dirty="0">
                <a:solidFill>
                  <a:srgbClr val="E62808"/>
                </a:solidFill>
                <a:latin typeface="宋体" panose="02010600030101010101" pitchFamily="2" charset="-122"/>
              </a:rPr>
              <a:t>对象</a:t>
            </a:r>
            <a:r>
              <a:rPr lang="zh-CN" altLang="en-US" sz="2800" b="1" dirty="0">
                <a:solidFill>
                  <a:srgbClr val="E62808"/>
                </a:solidFill>
                <a:latin typeface="宋体" panose="02010600030101010101" pitchFamily="2" charset="-122"/>
              </a:rPr>
              <a:t>（</a:t>
            </a:r>
            <a:r>
              <a:rPr lang="zh-CN" altLang="en-US" sz="2800" b="1" u="sng" dirty="0">
                <a:solidFill>
                  <a:srgbClr val="E62808"/>
                </a:solidFill>
                <a:latin typeface="宋体" panose="02010600030101010101" pitchFamily="2" charset="-122"/>
              </a:rPr>
              <a:t>人物、事物</a:t>
            </a:r>
            <a:r>
              <a:rPr lang="zh-CN" altLang="en-US" sz="2800" b="1" dirty="0">
                <a:solidFill>
                  <a:srgbClr val="E62808"/>
                </a:solidFill>
                <a:latin typeface="宋体" panose="02010600030101010101" pitchFamily="2" charset="-122"/>
              </a:rPr>
              <a:t>）</a:t>
            </a:r>
            <a:r>
              <a:rPr lang="zh-CN" altLang="en-US" sz="2800" b="1" dirty="0">
                <a:solidFill>
                  <a:srgbClr val="000066"/>
                </a:solidFill>
                <a:latin typeface="宋体" panose="02010600030101010101" pitchFamily="2" charset="-122"/>
              </a:rPr>
              <a:t>；</a:t>
            </a:r>
            <a:endParaRPr lang="zh-CN" altLang="en-US" sz="2800" b="1" dirty="0">
              <a:solidFill>
                <a:srgbClr val="000066"/>
              </a:solidFill>
              <a:latin typeface="宋体" panose="02010600030101010101" pitchFamily="2" charset="-122"/>
            </a:endParaRPr>
          </a:p>
          <a:p>
            <a:pPr>
              <a:lnSpc>
                <a:spcPct val="120000"/>
              </a:lnSpc>
            </a:pPr>
            <a:r>
              <a:rPr lang="zh-CN" altLang="en-US" sz="2800" b="1" dirty="0">
                <a:solidFill>
                  <a:srgbClr val="000066"/>
                </a:solidFill>
                <a:latin typeface="宋体" panose="02010600030101010101" pitchFamily="2" charset="-122"/>
              </a:rPr>
              <a:t>③运用</a:t>
            </a:r>
            <a:r>
              <a:rPr lang="zh-CN" altLang="en-US" sz="2800" b="1" u="sng" dirty="0">
                <a:solidFill>
                  <a:srgbClr val="E62808"/>
                </a:solidFill>
                <a:latin typeface="宋体" panose="02010600030101010101" pitchFamily="2" charset="-122"/>
              </a:rPr>
              <a:t>修辞</a:t>
            </a:r>
            <a:r>
              <a:rPr lang="zh-CN" altLang="en-US" sz="2800" b="1" dirty="0">
                <a:solidFill>
                  <a:srgbClr val="000066"/>
                </a:solidFill>
                <a:latin typeface="宋体" panose="02010600030101010101" pitchFamily="2" charset="-122"/>
              </a:rPr>
              <a:t>，生动形象（</a:t>
            </a:r>
            <a:r>
              <a:rPr lang="zh-CN" altLang="en-US" sz="2800" b="1" u="sng" dirty="0">
                <a:solidFill>
                  <a:srgbClr val="E62808"/>
                </a:solidFill>
                <a:latin typeface="宋体" panose="02010600030101010101" pitchFamily="2" charset="-122"/>
              </a:rPr>
              <a:t>象征、比喻、双关等</a:t>
            </a:r>
            <a:r>
              <a:rPr lang="zh-CN" altLang="en-US" sz="2800" b="1" dirty="0">
                <a:solidFill>
                  <a:srgbClr val="000066"/>
                </a:solidFill>
                <a:latin typeface="宋体" panose="02010600030101010101" pitchFamily="2" charset="-122"/>
              </a:rPr>
              <a:t>）。</a:t>
            </a:r>
            <a:endParaRPr lang="zh-CN" altLang="en-US" sz="2800" b="1" dirty="0">
              <a:solidFill>
                <a:srgbClr val="000066"/>
              </a:solidFill>
              <a:latin typeface="宋体" panose="02010600030101010101" pitchFamily="2" charset="-122"/>
            </a:endParaRPr>
          </a:p>
          <a:p>
            <a:pPr>
              <a:lnSpc>
                <a:spcPct val="120000"/>
              </a:lnSpc>
            </a:pPr>
            <a:r>
              <a:rPr lang="zh-CN" altLang="en-US" sz="2800" b="1" dirty="0">
                <a:solidFill>
                  <a:srgbClr val="000066"/>
                </a:solidFill>
                <a:latin typeface="Arial" panose="020B0604020202020204" pitchFamily="34" charset="0"/>
              </a:rPr>
              <a:t>④交代人物活动的</a:t>
            </a:r>
            <a:r>
              <a:rPr lang="zh-CN" altLang="en-US" sz="2800" b="1" u="sng" dirty="0">
                <a:solidFill>
                  <a:srgbClr val="E62808"/>
                </a:solidFill>
                <a:latin typeface="Arial" panose="020B0604020202020204" pitchFamily="34" charset="0"/>
              </a:rPr>
              <a:t>环境</a:t>
            </a:r>
            <a:r>
              <a:rPr lang="zh-CN" altLang="en-US" sz="2800" b="1" dirty="0">
                <a:solidFill>
                  <a:srgbClr val="000066"/>
                </a:solidFill>
                <a:latin typeface="Arial" panose="020B0604020202020204" pitchFamily="34" charset="0"/>
              </a:rPr>
              <a:t>。</a:t>
            </a:r>
            <a:endParaRPr lang="zh-CN" altLang="en-US" sz="2800" b="1" dirty="0">
              <a:solidFill>
                <a:srgbClr val="000066"/>
              </a:solidFill>
              <a:latin typeface="Arial" panose="020B0604020202020204" pitchFamily="34" charset="0"/>
            </a:endParaRPr>
          </a:p>
          <a:p>
            <a:pPr>
              <a:lnSpc>
                <a:spcPct val="120000"/>
              </a:lnSpc>
            </a:pPr>
            <a:r>
              <a:rPr lang="zh-CN" altLang="en-US" sz="2800" b="1" dirty="0">
                <a:solidFill>
                  <a:srgbClr val="000066"/>
                </a:solidFill>
                <a:latin typeface="Arial" panose="020B0604020202020204" pitchFamily="34" charset="0"/>
              </a:rPr>
              <a:t>⑤</a:t>
            </a:r>
            <a:r>
              <a:rPr lang="zh-CN" altLang="en-US" sz="2800" b="1" dirty="0">
                <a:solidFill>
                  <a:srgbClr val="000066"/>
                </a:solidFill>
                <a:latin typeface="宋体" panose="02010600030101010101" pitchFamily="2" charset="-122"/>
              </a:rPr>
              <a:t>暗示小说</a:t>
            </a:r>
            <a:r>
              <a:rPr lang="zh-CN" altLang="en-US" sz="2800" b="1" u="sng" dirty="0">
                <a:solidFill>
                  <a:srgbClr val="E62808"/>
                </a:solidFill>
                <a:latin typeface="宋体" panose="02010600030101010101" pitchFamily="2" charset="-122"/>
              </a:rPr>
              <a:t>主题</a:t>
            </a:r>
            <a:r>
              <a:rPr lang="zh-CN" altLang="en-US" sz="2800" b="1" dirty="0">
                <a:solidFill>
                  <a:srgbClr val="E62808"/>
                </a:solidFill>
                <a:latin typeface="宋体" panose="02010600030101010101" pitchFamily="2" charset="-122"/>
              </a:rPr>
              <a:t>，</a:t>
            </a:r>
            <a:r>
              <a:rPr lang="zh-CN" altLang="en-US" sz="2800" b="1" dirty="0">
                <a:solidFill>
                  <a:srgbClr val="000066"/>
                </a:solidFill>
                <a:latin typeface="Arial" panose="020B0604020202020204" pitchFamily="34" charset="0"/>
              </a:rPr>
              <a:t>作为情感载体，抒发作者</a:t>
            </a:r>
            <a:r>
              <a:rPr lang="zh-CN" altLang="en-US" sz="2800" b="1" u="sng" dirty="0">
                <a:solidFill>
                  <a:srgbClr val="E62808"/>
                </a:solidFill>
                <a:latin typeface="Arial" panose="020B0604020202020204" pitchFamily="34" charset="0"/>
              </a:rPr>
              <a:t>感情</a:t>
            </a:r>
            <a:r>
              <a:rPr lang="zh-CN" altLang="en-US" sz="2800" b="1" dirty="0">
                <a:solidFill>
                  <a:srgbClr val="000066"/>
                </a:solidFill>
                <a:latin typeface="Arial" panose="020B0604020202020204" pitchFamily="34" charset="0"/>
              </a:rPr>
              <a:t>。 </a:t>
            </a:r>
            <a:r>
              <a:rPr lang="zh-CN" altLang="en-US" sz="2800" b="1" dirty="0">
                <a:solidFill>
                  <a:srgbClr val="000066"/>
                </a:solidFill>
                <a:latin typeface="宋体" panose="02010600030101010101" pitchFamily="2" charset="-122"/>
              </a:rPr>
              <a:t>。</a:t>
            </a:r>
            <a:endParaRPr lang="zh-CN" altLang="en-US" sz="2800" b="1" dirty="0">
              <a:solidFill>
                <a:srgbClr val="000066"/>
              </a:solidFill>
              <a:latin typeface="宋体" panose="02010600030101010101" pitchFamily="2" charset="-122"/>
            </a:endParaRPr>
          </a:p>
          <a:p>
            <a:pPr>
              <a:lnSpc>
                <a:spcPct val="120000"/>
              </a:lnSpc>
            </a:pPr>
            <a:r>
              <a:rPr lang="zh-CN" altLang="en-US" sz="2800" b="1" dirty="0">
                <a:solidFill>
                  <a:srgbClr val="000066"/>
                </a:solidFill>
                <a:latin typeface="宋体" panose="02010600030101010101" pitchFamily="2" charset="-122"/>
              </a:rPr>
              <a:t>（内容上）</a:t>
            </a:r>
            <a:endParaRPr lang="zh-CN" altLang="en-US" sz="2800" b="1" dirty="0">
              <a:solidFill>
                <a:srgbClr val="000066"/>
              </a:solidFill>
              <a:latin typeface="宋体" panose="02010600030101010101" pitchFamily="2" charset="-122"/>
            </a:endParaRPr>
          </a:p>
          <a:p>
            <a:pPr>
              <a:lnSpc>
                <a:spcPct val="120000"/>
              </a:lnSpc>
            </a:pPr>
            <a:r>
              <a:rPr lang="zh-CN" altLang="en-US" sz="2800" b="1" dirty="0">
                <a:solidFill>
                  <a:srgbClr val="000066"/>
                </a:solidFill>
                <a:latin typeface="Arial" panose="020B0604020202020204" pitchFamily="34" charset="0"/>
              </a:rPr>
              <a:t>①</a:t>
            </a:r>
            <a:r>
              <a:rPr lang="zh-CN" altLang="en-US" sz="2800" b="1" dirty="0">
                <a:solidFill>
                  <a:srgbClr val="000066"/>
                </a:solidFill>
                <a:latin typeface="宋体" panose="02010600030101010101" pitchFamily="2" charset="-122"/>
              </a:rPr>
              <a:t>作为</a:t>
            </a:r>
            <a:r>
              <a:rPr lang="zh-CN" altLang="en-US" sz="2800" b="1" u="sng" dirty="0">
                <a:solidFill>
                  <a:srgbClr val="E62808"/>
                </a:solidFill>
                <a:latin typeface="宋体" panose="02010600030101010101" pitchFamily="2" charset="-122"/>
              </a:rPr>
              <a:t>线索</a:t>
            </a:r>
            <a:r>
              <a:rPr lang="zh-CN" altLang="en-US" sz="2800" b="1" dirty="0">
                <a:solidFill>
                  <a:srgbClr val="000066"/>
                </a:solidFill>
                <a:latin typeface="宋体" panose="02010600030101010101" pitchFamily="2" charset="-122"/>
              </a:rPr>
              <a:t>，贯穿全文。</a:t>
            </a:r>
            <a:endParaRPr lang="zh-CN" altLang="en-US" sz="2800" b="1" dirty="0">
              <a:solidFill>
                <a:srgbClr val="000066"/>
              </a:solidFill>
              <a:latin typeface="宋体" panose="02010600030101010101" pitchFamily="2" charset="-122"/>
            </a:endParaRPr>
          </a:p>
          <a:p>
            <a:pPr>
              <a:lnSpc>
                <a:spcPct val="120000"/>
              </a:lnSpc>
            </a:pPr>
            <a:r>
              <a:rPr lang="zh-CN" altLang="en-US" sz="2800" b="1" dirty="0">
                <a:solidFill>
                  <a:srgbClr val="000066"/>
                </a:solidFill>
                <a:latin typeface="Arial" panose="020B0604020202020204" pitchFamily="34" charset="0"/>
              </a:rPr>
              <a:t>②设置</a:t>
            </a:r>
            <a:r>
              <a:rPr lang="zh-CN" altLang="en-US" sz="2800" b="1" u="sng" dirty="0">
                <a:solidFill>
                  <a:srgbClr val="E62808"/>
                </a:solidFill>
                <a:latin typeface="Arial" panose="020B0604020202020204" pitchFamily="34" charset="0"/>
              </a:rPr>
              <a:t>悬念</a:t>
            </a:r>
            <a:r>
              <a:rPr lang="zh-CN" altLang="en-US" sz="2800" b="1" dirty="0">
                <a:solidFill>
                  <a:srgbClr val="000066"/>
                </a:solidFill>
                <a:latin typeface="Arial" panose="020B0604020202020204" pitchFamily="34" charset="0"/>
              </a:rPr>
              <a:t>，激发读者阅读兴趣。</a:t>
            </a:r>
            <a:endParaRPr lang="zh-CN" altLang="en-US" sz="2800" b="1" dirty="0">
              <a:solidFill>
                <a:srgbClr val="000066"/>
              </a:solidFill>
              <a:latin typeface="Arial" panose="020B0604020202020204" pitchFamily="34" charset="0"/>
            </a:endParaRPr>
          </a:p>
          <a:p>
            <a:pPr>
              <a:lnSpc>
                <a:spcPct val="120000"/>
              </a:lnSpc>
            </a:pPr>
            <a:r>
              <a:rPr lang="zh-CN" altLang="en-US" sz="2800" b="1" dirty="0">
                <a:solidFill>
                  <a:srgbClr val="000066"/>
                </a:solidFill>
                <a:latin typeface="Arial" panose="020B0604020202020204" pitchFamily="34" charset="0"/>
              </a:rPr>
              <a:t>（结构上） </a:t>
            </a:r>
            <a:endParaRPr lang="zh-CN" altLang="en-US" sz="2800" b="1" dirty="0">
              <a:solidFill>
                <a:srgbClr val="000066"/>
              </a:solidFill>
              <a:latin typeface="宋体" panose="02010600030101010101" pitchFamily="2" charset="-122"/>
            </a:endParaRPr>
          </a:p>
          <a:p>
            <a:pPr>
              <a:lnSpc>
                <a:spcPct val="120000"/>
              </a:lnSpc>
            </a:pPr>
            <a:endParaRPr lang="zh-CN" altLang="en-US" sz="2800" b="1" dirty="0">
              <a:solidFill>
                <a:srgbClr val="000066"/>
              </a:solidFill>
              <a:latin typeface="宋体" panose="02010600030101010101" pitchFamily="2" charset="-122"/>
            </a:endParaRPr>
          </a:p>
          <a:p>
            <a:pPr>
              <a:lnSpc>
                <a:spcPct val="120000"/>
              </a:lnSpc>
            </a:pPr>
            <a:endParaRPr lang="en-US" altLang="zh-CN" sz="2800" b="1" dirty="0">
              <a:solidFill>
                <a:srgbClr val="000066"/>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xEl>
                                              <p:charRg st="0" end="8"/>
                                            </p:txEl>
                                          </p:spTgt>
                                        </p:tgtEl>
                                        <p:attrNameLst>
                                          <p:attrName>style.visibility</p:attrName>
                                        </p:attrNameLst>
                                      </p:cBhvr>
                                      <p:to>
                                        <p:strVal val="visible"/>
                                      </p:to>
                                    </p:set>
                                    <p:anim calcmode="lin" valueType="num">
                                      <p:cBhvr additive="base">
                                        <p:cTn id="7" dur="500" fill="hold"/>
                                        <p:tgtEl>
                                          <p:spTgt spid="6146">
                                            <p:txEl>
                                              <p:charRg st="0"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6">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6">
                                            <p:txEl>
                                              <p:charRg st="8" end="33"/>
                                            </p:txEl>
                                          </p:spTgt>
                                        </p:tgtEl>
                                        <p:attrNameLst>
                                          <p:attrName>style.visibility</p:attrName>
                                        </p:attrNameLst>
                                      </p:cBhvr>
                                      <p:to>
                                        <p:strVal val="visible"/>
                                      </p:to>
                                    </p:set>
                                    <p:anim calcmode="lin" valueType="num">
                                      <p:cBhvr additive="base">
                                        <p:cTn id="13" dur="500" fill="hold"/>
                                        <p:tgtEl>
                                          <p:spTgt spid="6146">
                                            <p:txEl>
                                              <p:charRg st="8" end="3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6">
                                            <p:txEl>
                                              <p:charRg st="8" end="3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46">
                                            <p:txEl>
                                              <p:charRg st="33" end="45"/>
                                            </p:txEl>
                                          </p:spTgt>
                                        </p:tgtEl>
                                        <p:attrNameLst>
                                          <p:attrName>style.visibility</p:attrName>
                                        </p:attrNameLst>
                                      </p:cBhvr>
                                      <p:to>
                                        <p:strVal val="visible"/>
                                      </p:to>
                                    </p:set>
                                    <p:anim calcmode="lin" valueType="num">
                                      <p:cBhvr additive="base">
                                        <p:cTn id="19" dur="500" fill="hold"/>
                                        <p:tgtEl>
                                          <p:spTgt spid="6146">
                                            <p:txEl>
                                              <p:charRg st="33" end="4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6">
                                            <p:txEl>
                                              <p:charRg st="33" end="4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146">
                                            <p:txEl>
                                              <p:charRg st="45" end="64"/>
                                            </p:txEl>
                                          </p:spTgt>
                                        </p:tgtEl>
                                        <p:attrNameLst>
                                          <p:attrName>style.visibility</p:attrName>
                                        </p:attrNameLst>
                                      </p:cBhvr>
                                      <p:to>
                                        <p:strVal val="visible"/>
                                      </p:to>
                                    </p:set>
                                    <p:anim calcmode="lin" valueType="num">
                                      <p:cBhvr additive="base">
                                        <p:cTn id="23" dur="500" fill="hold"/>
                                        <p:tgtEl>
                                          <p:spTgt spid="6146">
                                            <p:txEl>
                                              <p:charRg st="45" end="6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146">
                                            <p:txEl>
                                              <p:charRg st="45" end="6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146">
                                            <p:txEl>
                                              <p:charRg st="64" end="87"/>
                                            </p:txEl>
                                          </p:spTgt>
                                        </p:tgtEl>
                                        <p:attrNameLst>
                                          <p:attrName>style.visibility</p:attrName>
                                        </p:attrNameLst>
                                      </p:cBhvr>
                                      <p:to>
                                        <p:strVal val="visible"/>
                                      </p:to>
                                    </p:set>
                                    <p:anim calcmode="lin" valueType="num">
                                      <p:cBhvr additive="base">
                                        <p:cTn id="27" dur="500" fill="hold"/>
                                        <p:tgtEl>
                                          <p:spTgt spid="6146">
                                            <p:txEl>
                                              <p:charRg st="64" end="8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146">
                                            <p:txEl>
                                              <p:charRg st="64" end="8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6146">
                                            <p:txEl>
                                              <p:charRg st="87" end="99"/>
                                            </p:txEl>
                                          </p:spTgt>
                                        </p:tgtEl>
                                        <p:attrNameLst>
                                          <p:attrName>style.visibility</p:attrName>
                                        </p:attrNameLst>
                                      </p:cBhvr>
                                      <p:to>
                                        <p:strVal val="visible"/>
                                      </p:to>
                                    </p:set>
                                    <p:anim calcmode="lin" valueType="num">
                                      <p:cBhvr additive="base">
                                        <p:cTn id="31" dur="500" fill="hold"/>
                                        <p:tgtEl>
                                          <p:spTgt spid="6146">
                                            <p:txEl>
                                              <p:charRg st="87" end="9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46">
                                            <p:txEl>
                                              <p:charRg st="87" end="99"/>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146">
                                            <p:txEl>
                                              <p:charRg st="99" end="124"/>
                                            </p:txEl>
                                          </p:spTgt>
                                        </p:tgtEl>
                                        <p:attrNameLst>
                                          <p:attrName>style.visibility</p:attrName>
                                        </p:attrNameLst>
                                      </p:cBhvr>
                                      <p:to>
                                        <p:strVal val="visible"/>
                                      </p:to>
                                    </p:set>
                                    <p:anim calcmode="lin" valueType="num">
                                      <p:cBhvr additive="base">
                                        <p:cTn id="35" dur="500" fill="hold"/>
                                        <p:tgtEl>
                                          <p:spTgt spid="6146">
                                            <p:txEl>
                                              <p:charRg st="99" end="12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146">
                                            <p:txEl>
                                              <p:charRg st="99" end="12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6146">
                                            <p:txEl>
                                              <p:charRg st="124" end="130"/>
                                            </p:txEl>
                                          </p:spTgt>
                                        </p:tgtEl>
                                        <p:attrNameLst>
                                          <p:attrName>style.visibility</p:attrName>
                                        </p:attrNameLst>
                                      </p:cBhvr>
                                      <p:to>
                                        <p:strVal val="visible"/>
                                      </p:to>
                                    </p:set>
                                    <p:anim calcmode="lin" valueType="num">
                                      <p:cBhvr additive="base">
                                        <p:cTn id="41" dur="500" fill="hold"/>
                                        <p:tgtEl>
                                          <p:spTgt spid="6146">
                                            <p:txEl>
                                              <p:charRg st="124" end="13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146">
                                            <p:txEl>
                                              <p:charRg st="124" end="13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6146">
                                            <p:txEl>
                                              <p:charRg st="130" end="142"/>
                                            </p:txEl>
                                          </p:spTgt>
                                        </p:tgtEl>
                                        <p:attrNameLst>
                                          <p:attrName>style.visibility</p:attrName>
                                        </p:attrNameLst>
                                      </p:cBhvr>
                                      <p:to>
                                        <p:strVal val="visible"/>
                                      </p:to>
                                    </p:set>
                                    <p:anim calcmode="lin" valueType="num">
                                      <p:cBhvr additive="base">
                                        <p:cTn id="47" dur="500" fill="hold"/>
                                        <p:tgtEl>
                                          <p:spTgt spid="6146">
                                            <p:txEl>
                                              <p:charRg st="130" end="14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6146">
                                            <p:txEl>
                                              <p:charRg st="130" end="142"/>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6146">
                                            <p:txEl>
                                              <p:charRg st="142" end="158"/>
                                            </p:txEl>
                                          </p:spTgt>
                                        </p:tgtEl>
                                        <p:attrNameLst>
                                          <p:attrName>style.visibility</p:attrName>
                                        </p:attrNameLst>
                                      </p:cBhvr>
                                      <p:to>
                                        <p:strVal val="visible"/>
                                      </p:to>
                                    </p:set>
                                    <p:anim calcmode="lin" valueType="num">
                                      <p:cBhvr additive="base">
                                        <p:cTn id="51" dur="500" fill="hold"/>
                                        <p:tgtEl>
                                          <p:spTgt spid="6146">
                                            <p:txEl>
                                              <p:charRg st="142" end="158"/>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6146">
                                            <p:txEl>
                                              <p:charRg st="142" end="158"/>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6146">
                                            <p:txEl>
                                              <p:charRg st="158" end="165"/>
                                            </p:txEl>
                                          </p:spTgt>
                                        </p:tgtEl>
                                        <p:attrNameLst>
                                          <p:attrName>style.visibility</p:attrName>
                                        </p:attrNameLst>
                                      </p:cBhvr>
                                      <p:to>
                                        <p:strVal val="visible"/>
                                      </p:to>
                                    </p:set>
                                    <p:anim calcmode="lin" valueType="num">
                                      <p:cBhvr additive="base">
                                        <p:cTn id="57" dur="500" fill="hold"/>
                                        <p:tgtEl>
                                          <p:spTgt spid="6146">
                                            <p:txEl>
                                              <p:charRg st="158" end="165"/>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6146">
                                            <p:txEl>
                                              <p:charRg st="158" end="16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idx="1"/>
          </p:nvPr>
        </p:nvSpPr>
        <p:spPr>
          <a:xfrm>
            <a:off x="856615" y="508000"/>
            <a:ext cx="10128885" cy="5650230"/>
          </a:xfrm>
        </p:spPr>
        <p:txBody>
          <a:bodyPr vert="horz" wrap="square" lIns="91440" tIns="45720" rIns="91440" bIns="45720" anchor="t"/>
          <a:p>
            <a:pPr eaLnBrk="1" hangingPunct="1">
              <a:lnSpc>
                <a:spcPct val="90000"/>
              </a:lnSpc>
              <a:buNone/>
            </a:pPr>
            <a:r>
              <a:rPr lang="en-US" altLang="zh-CN" dirty="0"/>
              <a:t>  </a:t>
            </a:r>
            <a:r>
              <a:rPr lang="en-US" altLang="zh-CN" sz="3200" dirty="0"/>
              <a:t> </a:t>
            </a:r>
            <a:r>
              <a:rPr lang="en-US" altLang="zh-CN" sz="3200" b="1" i="1" u="sng" dirty="0"/>
              <a:t>1</a:t>
            </a:r>
            <a:r>
              <a:rPr lang="zh-CN" altLang="en-US" sz="3200" b="1" i="1" u="sng" dirty="0"/>
              <a:t>主题</a:t>
            </a:r>
            <a:r>
              <a:rPr lang="en-US" altLang="zh-CN" sz="3200" b="1" i="1" u="sng" dirty="0"/>
              <a:t>2</a:t>
            </a:r>
            <a:r>
              <a:rPr lang="zh-CN" altLang="en-US" sz="3200" b="1" i="1" u="sng" dirty="0"/>
              <a:t>人物</a:t>
            </a:r>
            <a:r>
              <a:rPr lang="en-US" altLang="zh-CN" sz="3200" b="1" i="1" u="sng" dirty="0"/>
              <a:t>3</a:t>
            </a:r>
            <a:r>
              <a:rPr lang="zh-CN" altLang="en-US" sz="3200" b="1" i="1" u="sng" dirty="0"/>
              <a:t>情节</a:t>
            </a:r>
            <a:r>
              <a:rPr lang="en-US" altLang="zh-CN" sz="3200" b="1" i="1" u="sng" dirty="0"/>
              <a:t>4</a:t>
            </a:r>
            <a:r>
              <a:rPr lang="zh-CN" altLang="en-US" sz="3200" b="1" i="1" u="sng" dirty="0"/>
              <a:t>环境</a:t>
            </a:r>
            <a:r>
              <a:rPr lang="en-US" altLang="zh-CN" sz="3200" b="1" i="1" u="sng" dirty="0"/>
              <a:t>5</a:t>
            </a:r>
            <a:r>
              <a:rPr lang="zh-CN" altLang="en-US" sz="3200" b="1" i="1" u="sng" dirty="0"/>
              <a:t>线索</a:t>
            </a:r>
            <a:r>
              <a:rPr lang="en-US" altLang="zh-CN" sz="3200" b="1" i="1" u="sng" dirty="0"/>
              <a:t>6</a:t>
            </a:r>
            <a:r>
              <a:rPr lang="zh-CN" altLang="en-US" sz="3200" b="1" i="1" u="sng" dirty="0"/>
              <a:t>悬念</a:t>
            </a:r>
            <a:r>
              <a:rPr lang="en-US" altLang="zh-CN" sz="3200" b="1" i="1" u="sng" dirty="0"/>
              <a:t>7</a:t>
            </a:r>
            <a:r>
              <a:rPr lang="zh-CN" altLang="en-US" sz="3200" b="1" i="1" u="sng" dirty="0"/>
              <a:t>手法</a:t>
            </a:r>
            <a:endParaRPr lang="zh-CN" altLang="en-US" sz="3200" b="1" i="1" u="sng" dirty="0"/>
          </a:p>
          <a:p>
            <a:pPr eaLnBrk="1" hangingPunct="1">
              <a:lnSpc>
                <a:spcPct val="90000"/>
              </a:lnSpc>
              <a:buNone/>
            </a:pPr>
            <a:r>
              <a:rPr lang="zh-CN" altLang="en-US" sz="3200" b="1" dirty="0">
                <a:solidFill>
                  <a:srgbClr val="000066"/>
                </a:solidFill>
              </a:rPr>
              <a:t>   以“祝福”为题有什么好处？</a:t>
            </a:r>
            <a:endParaRPr lang="zh-CN" altLang="en-US" sz="3200" b="1" dirty="0">
              <a:solidFill>
                <a:srgbClr val="000066"/>
              </a:solidFill>
            </a:endParaRPr>
          </a:p>
          <a:p>
            <a:pPr eaLnBrk="1" hangingPunct="1">
              <a:lnSpc>
                <a:spcPct val="90000"/>
              </a:lnSpc>
              <a:buNone/>
            </a:pPr>
            <a:r>
              <a:rPr lang="zh-CN" altLang="en-US" sz="3200" b="1" dirty="0">
                <a:solidFill>
                  <a:srgbClr val="000066"/>
                </a:solidFill>
              </a:rPr>
              <a:t>①交代了小说的相关</a:t>
            </a:r>
            <a:r>
              <a:rPr lang="zh-CN" altLang="en-US" sz="3200" b="1" u="sng" dirty="0">
                <a:solidFill>
                  <a:srgbClr val="E62808"/>
                </a:solidFill>
              </a:rPr>
              <a:t>情节</a:t>
            </a:r>
            <a:r>
              <a:rPr lang="zh-CN" altLang="en-US" sz="3200" b="1" dirty="0">
                <a:solidFill>
                  <a:srgbClr val="000066"/>
                </a:solidFill>
              </a:rPr>
              <a:t>（小说起于祝福，终于祝福，中间几次写到祝福）。 </a:t>
            </a:r>
            <a:endParaRPr lang="zh-CN" altLang="en-US" sz="3200" b="1" dirty="0">
              <a:solidFill>
                <a:srgbClr val="000066"/>
              </a:solidFill>
            </a:endParaRPr>
          </a:p>
          <a:p>
            <a:pPr eaLnBrk="1" hangingPunct="1">
              <a:lnSpc>
                <a:spcPct val="90000"/>
              </a:lnSpc>
              <a:buNone/>
            </a:pPr>
            <a:r>
              <a:rPr lang="zh-CN" altLang="en-US" sz="3200" b="1" dirty="0">
                <a:solidFill>
                  <a:srgbClr val="000066"/>
                </a:solidFill>
                <a:sym typeface="+mn-ea"/>
              </a:rPr>
              <a:t>②</a:t>
            </a:r>
            <a:r>
              <a:rPr lang="zh-CN" altLang="en-US" sz="3200" b="1" dirty="0">
                <a:solidFill>
                  <a:srgbClr val="000066"/>
                </a:solidFill>
              </a:rPr>
              <a:t>交代了人物活动的社会</a:t>
            </a:r>
            <a:r>
              <a:rPr lang="zh-CN" altLang="en-US" sz="3200" b="1" u="sng" dirty="0">
                <a:solidFill>
                  <a:srgbClr val="E62808"/>
                </a:solidFill>
              </a:rPr>
              <a:t>环境</a:t>
            </a:r>
            <a:r>
              <a:rPr lang="zh-CN" altLang="en-US" sz="3200" b="1" dirty="0">
                <a:solidFill>
                  <a:srgbClr val="000066"/>
                </a:solidFill>
              </a:rPr>
              <a:t>。</a:t>
            </a:r>
            <a:endParaRPr lang="zh-CN" altLang="en-US" sz="3200" b="1" dirty="0">
              <a:solidFill>
                <a:srgbClr val="000066"/>
              </a:solidFill>
            </a:endParaRPr>
          </a:p>
          <a:p>
            <a:pPr eaLnBrk="1" hangingPunct="1">
              <a:lnSpc>
                <a:spcPct val="90000"/>
              </a:lnSpc>
              <a:buNone/>
            </a:pPr>
            <a:r>
              <a:rPr lang="zh-CN" altLang="en-US" sz="3200" b="1" dirty="0">
                <a:solidFill>
                  <a:srgbClr val="000066"/>
                </a:solidFill>
                <a:sym typeface="+mn-ea"/>
              </a:rPr>
              <a:t>③</a:t>
            </a:r>
            <a:r>
              <a:rPr lang="zh-CN" altLang="en-US" sz="3200" b="1" dirty="0">
                <a:solidFill>
                  <a:srgbClr val="1F0F65"/>
                </a:solidFill>
              </a:rPr>
              <a:t>暗示</a:t>
            </a:r>
            <a:r>
              <a:rPr lang="zh-CN" altLang="en-US" sz="3200" b="1" dirty="0">
                <a:solidFill>
                  <a:srgbClr val="000066"/>
                </a:solidFill>
              </a:rPr>
              <a:t>了</a:t>
            </a:r>
            <a:r>
              <a:rPr lang="zh-CN" altLang="en-US" sz="3200" b="1" u="sng" dirty="0">
                <a:solidFill>
                  <a:srgbClr val="E62808"/>
                </a:solidFill>
              </a:rPr>
              <a:t>主题</a:t>
            </a:r>
            <a:r>
              <a:rPr lang="zh-CN" altLang="en-US" sz="3200" b="1" dirty="0">
                <a:solidFill>
                  <a:srgbClr val="000066"/>
                </a:solidFill>
              </a:rPr>
              <a:t>。封建礼教封建思想是杀害祥林嫂的凶手，而祝福是封建礼教封建思想的集中体现，以“祝福”为题，表现了小说反封建的主题。</a:t>
            </a:r>
            <a:endParaRPr lang="zh-CN" altLang="en-US" sz="3200" b="1" dirty="0">
              <a:solidFill>
                <a:srgbClr val="00006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4">
                                            <p:txEl>
                                              <p:charRg st="0" end="28"/>
                                            </p:txEl>
                                          </p:spTgt>
                                        </p:tgtEl>
                                        <p:attrNameLst>
                                          <p:attrName>style.visibility</p:attrName>
                                        </p:attrNameLst>
                                      </p:cBhvr>
                                      <p:to>
                                        <p:strVal val="visible"/>
                                      </p:to>
                                    </p:set>
                                    <p:anim calcmode="lin" valueType="num">
                                      <p:cBhvr additive="base">
                                        <p:cTn id="7" dur="500" fill="hold"/>
                                        <p:tgtEl>
                                          <p:spTgt spid="8194">
                                            <p:txEl>
                                              <p:charRg st="0" end="2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4">
                                            <p:txEl>
                                              <p:charRg st="0" end="2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4">
                                            <p:txEl>
                                              <p:charRg st="28" end="45"/>
                                            </p:txEl>
                                          </p:spTgt>
                                        </p:tgtEl>
                                        <p:attrNameLst>
                                          <p:attrName>style.visibility</p:attrName>
                                        </p:attrNameLst>
                                      </p:cBhvr>
                                      <p:to>
                                        <p:strVal val="visible"/>
                                      </p:to>
                                    </p:set>
                                    <p:anim calcmode="lin" valueType="num">
                                      <p:cBhvr additive="base">
                                        <p:cTn id="13" dur="500" fill="hold"/>
                                        <p:tgtEl>
                                          <p:spTgt spid="8194">
                                            <p:txEl>
                                              <p:charRg st="28" end="4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194">
                                            <p:txEl>
                                              <p:charRg st="28" end="4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194">
                                            <p:txEl>
                                              <p:charRg st="45" end="66"/>
                                            </p:txEl>
                                          </p:spTgt>
                                        </p:tgtEl>
                                        <p:attrNameLst>
                                          <p:attrName>style.visibility</p:attrName>
                                        </p:attrNameLst>
                                      </p:cBhvr>
                                      <p:to>
                                        <p:strVal val="visible"/>
                                      </p:to>
                                    </p:set>
                                    <p:anim calcmode="lin" valueType="num">
                                      <p:cBhvr additive="base">
                                        <p:cTn id="19" dur="500" fill="hold"/>
                                        <p:tgtEl>
                                          <p:spTgt spid="8194">
                                            <p:txEl>
                                              <p:charRg st="45" end="6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194">
                                            <p:txEl>
                                              <p:charRg st="45" end="6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194">
                                            <p:txEl>
                                              <p:charRg st="100" end="115"/>
                                            </p:txEl>
                                          </p:spTgt>
                                        </p:tgtEl>
                                        <p:attrNameLst>
                                          <p:attrName>style.visibility</p:attrName>
                                        </p:attrNameLst>
                                      </p:cBhvr>
                                      <p:to>
                                        <p:strVal val="visible"/>
                                      </p:to>
                                    </p:set>
                                    <p:anim calcmode="lin" valueType="num">
                                      <p:cBhvr additive="base">
                                        <p:cTn id="25" dur="500" fill="hold"/>
                                        <p:tgtEl>
                                          <p:spTgt spid="8194">
                                            <p:txEl>
                                              <p:charRg st="100" end="11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194">
                                            <p:txEl>
                                              <p:charRg st="100" end="11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194">
                                            <p:txEl>
                                              <p:charRg st="115" end="179"/>
                                            </p:txEl>
                                          </p:spTgt>
                                        </p:tgtEl>
                                        <p:attrNameLst>
                                          <p:attrName>style.visibility</p:attrName>
                                        </p:attrNameLst>
                                      </p:cBhvr>
                                      <p:to>
                                        <p:strVal val="visible"/>
                                      </p:to>
                                    </p:set>
                                    <p:anim calcmode="lin" valueType="num">
                                      <p:cBhvr additive="base">
                                        <p:cTn id="31" dur="500" fill="hold"/>
                                        <p:tgtEl>
                                          <p:spTgt spid="8194">
                                            <p:txEl>
                                              <p:charRg st="115" end="17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194">
                                            <p:txEl>
                                              <p:charRg st="115" end="17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384175" y="116840"/>
            <a:ext cx="11426190" cy="6696710"/>
          </a:xfrm>
        </p:spPr>
        <p:txBody>
          <a:bodyPr>
            <a:normAutofit fontScale="90000"/>
          </a:bodyPr>
          <a:lstStyle/>
          <a:p>
            <a:pPr algn="ctr">
              <a:lnSpc>
                <a:spcPct val="110000"/>
              </a:lnSpc>
            </a:pPr>
            <a:r>
              <a:rPr lang="en-US" altLang="zh-CN" sz="3600" dirty="0">
                <a:sym typeface="+mn-ea"/>
              </a:rPr>
              <a:t> </a:t>
            </a:r>
            <a:r>
              <a:rPr lang="en-US" altLang="zh-CN" sz="3600" b="1" i="1" u="sng" dirty="0">
                <a:sym typeface="+mn-ea"/>
              </a:rPr>
              <a:t>1</a:t>
            </a:r>
            <a:r>
              <a:rPr lang="zh-CN" altLang="en-US" sz="3600" b="1" i="1" u="sng" dirty="0">
                <a:sym typeface="+mn-ea"/>
              </a:rPr>
              <a:t>主题</a:t>
            </a:r>
            <a:r>
              <a:rPr lang="en-US" altLang="zh-CN" sz="3600" b="1" i="1" u="sng" dirty="0">
                <a:sym typeface="+mn-ea"/>
              </a:rPr>
              <a:t>2</a:t>
            </a:r>
            <a:r>
              <a:rPr lang="zh-CN" altLang="en-US" sz="3600" b="1" i="1" u="sng" dirty="0">
                <a:sym typeface="+mn-ea"/>
              </a:rPr>
              <a:t>人物</a:t>
            </a:r>
            <a:r>
              <a:rPr lang="en-US" altLang="zh-CN" sz="3600" b="1" i="1" u="sng" dirty="0">
                <a:sym typeface="+mn-ea"/>
              </a:rPr>
              <a:t>3</a:t>
            </a:r>
            <a:r>
              <a:rPr lang="zh-CN" altLang="en-US" sz="3600" b="1" i="1" u="sng" dirty="0">
                <a:sym typeface="+mn-ea"/>
              </a:rPr>
              <a:t>情节</a:t>
            </a:r>
            <a:r>
              <a:rPr lang="en-US" altLang="zh-CN" sz="3600" b="1" i="1" u="sng" dirty="0">
                <a:sym typeface="+mn-ea"/>
              </a:rPr>
              <a:t>4</a:t>
            </a:r>
            <a:r>
              <a:rPr lang="zh-CN" altLang="en-US" sz="3600" b="1" i="1" u="sng" dirty="0">
                <a:sym typeface="+mn-ea"/>
              </a:rPr>
              <a:t>环境</a:t>
            </a:r>
            <a:r>
              <a:rPr lang="en-US" altLang="zh-CN" sz="3600" b="1" i="1" u="sng" dirty="0">
                <a:sym typeface="+mn-ea"/>
              </a:rPr>
              <a:t>5</a:t>
            </a:r>
            <a:r>
              <a:rPr lang="zh-CN" altLang="en-US" sz="3600" b="1" i="1" u="sng" dirty="0">
                <a:sym typeface="+mn-ea"/>
              </a:rPr>
              <a:t>线索</a:t>
            </a:r>
            <a:r>
              <a:rPr lang="en-US" altLang="zh-CN" sz="3600" b="1" i="1" u="sng" dirty="0">
                <a:sym typeface="+mn-ea"/>
              </a:rPr>
              <a:t>6</a:t>
            </a:r>
            <a:r>
              <a:rPr lang="zh-CN" altLang="en-US" sz="3600" b="1" i="1" u="sng" dirty="0">
                <a:sym typeface="+mn-ea"/>
              </a:rPr>
              <a:t>悬念</a:t>
            </a:r>
            <a:r>
              <a:rPr lang="en-US" altLang="zh-CN" sz="3600" b="1" i="1" u="sng" dirty="0">
                <a:sym typeface="+mn-ea"/>
              </a:rPr>
              <a:t>7</a:t>
            </a:r>
            <a:r>
              <a:rPr lang="zh-CN" altLang="en-US" sz="3600" b="1" i="1" u="sng" dirty="0">
                <a:sym typeface="+mn-ea"/>
              </a:rPr>
              <a:t>手法</a:t>
            </a:r>
            <a:endParaRPr lang="zh-CN" altLang="en-US" sz="3600" b="1" i="1" u="sng" dirty="0">
              <a:sym typeface="+mn-ea"/>
            </a:endParaRPr>
          </a:p>
          <a:p>
            <a:pPr algn="ctr">
              <a:lnSpc>
                <a:spcPct val="110000"/>
              </a:lnSpc>
            </a:pPr>
            <a:r>
              <a:rPr lang="zh-CN" altLang="zh-CN" sz="3600" b="1" dirty="0">
                <a:solidFill>
                  <a:srgbClr val="000000"/>
                </a:solidFill>
                <a:cs typeface="宋体" panose="02010600030101010101" pitchFamily="2" charset="-122"/>
              </a:rPr>
              <a:t>半张纸（瑞典）</a:t>
            </a:r>
            <a:r>
              <a:rPr lang="zh-CN" altLang="zh-CN" sz="3600" b="1" dirty="0" smtClean="0">
                <a:solidFill>
                  <a:srgbClr val="000000"/>
                </a:solidFill>
                <a:cs typeface="宋体" panose="02010600030101010101" pitchFamily="2" charset="-122"/>
              </a:rPr>
              <a:t>斯特林保</a:t>
            </a:r>
            <a:endParaRPr lang="en-US" altLang="zh-CN" sz="3600" b="1" dirty="0">
              <a:solidFill>
                <a:srgbClr val="000000"/>
              </a:solidFill>
              <a:cs typeface="宋体" panose="02010600030101010101" pitchFamily="2" charset="-122"/>
            </a:endParaRPr>
          </a:p>
          <a:p>
            <a:pPr algn="l">
              <a:lnSpc>
                <a:spcPct val="110000"/>
              </a:lnSpc>
            </a:pPr>
            <a:r>
              <a:rPr lang="en-US" altLang="zh-CN" sz="3600" b="1" dirty="0">
                <a:solidFill>
                  <a:srgbClr val="000000"/>
                </a:solidFill>
                <a:cs typeface="宋体" panose="02010600030101010101" pitchFamily="2" charset="-122"/>
              </a:rPr>
              <a:t>1.</a:t>
            </a:r>
            <a:r>
              <a:rPr lang="zh-CN" altLang="zh-CN" sz="3600" b="1" dirty="0">
                <a:solidFill>
                  <a:srgbClr val="000000"/>
                </a:solidFill>
                <a:cs typeface="宋体" panose="02010600030101010101" pitchFamily="2" charset="-122"/>
              </a:rPr>
              <a:t>“小说标题‘半张纸’有什么作用？请作具体分析。</a:t>
            </a:r>
            <a:r>
              <a:rPr lang="zh-CN" altLang="zh-CN" sz="3600" b="1" dirty="0" smtClean="0">
                <a:solidFill>
                  <a:srgbClr val="000000"/>
                </a:solidFill>
                <a:cs typeface="宋体" panose="02010600030101010101" pitchFamily="2" charset="-122"/>
              </a:rPr>
              <a:t>”</a:t>
            </a:r>
            <a:endParaRPr lang="zh-CN" altLang="en-US" dirty="0">
              <a:solidFill>
                <a:srgbClr val="FF0000"/>
              </a:solidFill>
              <a:latin typeface="微软雅黑" panose="020B0503020204020204" charset="-122"/>
            </a:endParaRPr>
          </a:p>
          <a:p>
            <a:pPr>
              <a:buClr>
                <a:srgbClr val="918415"/>
              </a:buClr>
            </a:pPr>
            <a:r>
              <a:rPr lang="zh-CN" altLang="en-US" sz="3600" b="1" dirty="0">
                <a:solidFill>
                  <a:srgbClr val="FF0000"/>
                </a:solidFill>
                <a:latin typeface="黑体" panose="02010609060101010101" pitchFamily="49" charset="-122"/>
                <a:ea typeface="黑体" panose="02010609060101010101" pitchFamily="49" charset="-122"/>
                <a:cs typeface="黑体" panose="02010609060101010101" pitchFamily="49" charset="-122"/>
              </a:rPr>
              <a:t>①</a:t>
            </a:r>
            <a:r>
              <a:rPr lang="zh-CN" altLang="zh-CN" sz="36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是贯穿全文情节的</a:t>
            </a:r>
            <a:r>
              <a:rPr lang="zh-CN" altLang="en-US" sz="36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线索</a:t>
            </a:r>
            <a:r>
              <a:rPr lang="zh-CN" altLang="en-US" sz="3600" b="1" dirty="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zh-CN" sz="36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先</a:t>
            </a:r>
            <a:r>
              <a:rPr lang="zh-CN" altLang="zh-CN" sz="3600" b="1" dirty="0">
                <a:solidFill>
                  <a:srgbClr val="000000"/>
                </a:solidFill>
                <a:latin typeface="黑体" panose="02010609060101010101" pitchFamily="49" charset="-122"/>
                <a:ea typeface="黑体" panose="02010609060101010101" pitchFamily="49" charset="-122"/>
                <a:cs typeface="黑体" panose="02010609060101010101" pitchFamily="49" charset="-122"/>
              </a:rPr>
              <a:t>以半张纸引出主人公对往事的回忆</a:t>
            </a:r>
            <a:r>
              <a:rPr lang="en-US" altLang="zh-CN" sz="3600" b="1" dirty="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zh-CN" altLang="zh-CN" sz="3600" b="1" dirty="0">
                <a:solidFill>
                  <a:srgbClr val="000000"/>
                </a:solidFill>
                <a:latin typeface="黑体" panose="02010609060101010101" pitchFamily="49" charset="-122"/>
                <a:ea typeface="黑体" panose="02010609060101010101" pitchFamily="49" charset="-122"/>
                <a:cs typeface="黑体" panose="02010609060101010101" pitchFamily="49" charset="-122"/>
              </a:rPr>
              <a:t>接着又以半张纸连缀起回忆中一个个生活片段；</a:t>
            </a:r>
            <a:endParaRPr lang="zh-CN" altLang="zh-CN" sz="3600" b="1" dirty="0">
              <a:latin typeface="黑体" panose="02010609060101010101" pitchFamily="49" charset="-122"/>
              <a:ea typeface="黑体" panose="02010609060101010101" pitchFamily="49" charset="-122"/>
              <a:cs typeface="黑体" panose="02010609060101010101" pitchFamily="49" charset="-122"/>
            </a:endParaRPr>
          </a:p>
          <a:p>
            <a:pPr lvl="0">
              <a:buClr>
                <a:srgbClr val="918415"/>
              </a:buClr>
            </a:pPr>
            <a:r>
              <a:rPr lang="zh-CN" altLang="en-US" sz="36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②</a:t>
            </a:r>
            <a:r>
              <a:rPr lang="zh-CN" altLang="zh-CN" sz="36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是主人公情感的</a:t>
            </a:r>
            <a:r>
              <a:rPr lang="zh-CN" altLang="en-US" sz="3600" b="1" dirty="0">
                <a:solidFill>
                  <a:srgbClr val="FF0000"/>
                </a:solidFill>
                <a:latin typeface="黑体" panose="02010609060101010101" pitchFamily="49" charset="-122"/>
                <a:ea typeface="黑体" panose="02010609060101010101" pitchFamily="49" charset="-122"/>
                <a:cs typeface="黑体" panose="02010609060101010101" pitchFamily="49" charset="-122"/>
              </a:rPr>
              <a:t>象征，</a:t>
            </a:r>
            <a:r>
              <a:rPr lang="zh-CN" altLang="zh-CN" sz="3600" b="1" dirty="0">
                <a:solidFill>
                  <a:srgbClr val="000000"/>
                </a:solidFill>
                <a:latin typeface="黑体" panose="02010609060101010101" pitchFamily="49" charset="-122"/>
                <a:ea typeface="黑体" panose="02010609060101010101" pitchFamily="49" charset="-122"/>
                <a:cs typeface="黑体" panose="02010609060101010101" pitchFamily="49" charset="-122"/>
              </a:rPr>
              <a:t>是充满温情与暖意、悲伤与怀念的纪念物。</a:t>
            </a:r>
            <a:r>
              <a:rPr lang="zh-CN" altLang="zh-CN" sz="3600" b="1" dirty="0">
                <a:solidFill>
                  <a:srgbClr val="000000"/>
                </a:solidFill>
                <a:latin typeface="黑体" panose="02010609060101010101" pitchFamily="49" charset="-122"/>
                <a:ea typeface="黑体" panose="02010609060101010101" pitchFamily="49" charset="-122"/>
                <a:cs typeface="黑体" panose="02010609060101010101" pitchFamily="49" charset="-122"/>
              </a:rPr>
              <a:t>半张纸是主人公对爱妻思念之情的</a:t>
            </a:r>
            <a:r>
              <a:rPr lang="zh-CN" altLang="zh-CN" sz="36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载体</a:t>
            </a:r>
            <a:endParaRPr lang="en-US" altLang="zh-CN" sz="36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lvl="0">
              <a:buClr>
                <a:srgbClr val="918415"/>
              </a:buClr>
            </a:pPr>
            <a:r>
              <a:rPr lang="zh-CN" altLang="en-US" sz="36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③</a:t>
            </a:r>
            <a:r>
              <a:rPr lang="zh-CN" altLang="zh-CN" sz="36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深化</a:t>
            </a:r>
            <a:r>
              <a:rPr lang="zh-CN" altLang="en-US" sz="3600" b="1" dirty="0">
                <a:solidFill>
                  <a:srgbClr val="FF0000"/>
                </a:solidFill>
                <a:latin typeface="黑体" panose="02010609060101010101" pitchFamily="49" charset="-122"/>
                <a:ea typeface="黑体" panose="02010609060101010101" pitchFamily="49" charset="-122"/>
                <a:cs typeface="黑体" panose="02010609060101010101" pitchFamily="49" charset="-122"/>
              </a:rPr>
              <a:t>主题</a:t>
            </a:r>
            <a:r>
              <a:rPr lang="zh-CN" altLang="en-US" sz="36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a:t>
            </a:r>
            <a:r>
              <a:rPr lang="zh-CN" altLang="zh-CN" sz="3600" b="1" dirty="0">
                <a:solidFill>
                  <a:srgbClr val="000000"/>
                </a:solidFill>
                <a:latin typeface="黑体" panose="02010609060101010101" pitchFamily="49" charset="-122"/>
                <a:ea typeface="黑体" panose="02010609060101010101" pitchFamily="49" charset="-122"/>
                <a:cs typeface="黑体" panose="02010609060101010101" pitchFamily="49" charset="-122"/>
              </a:rPr>
              <a:t>半张纸与“两分钟”“两年”一起深化了小说主题。</a:t>
            </a:r>
            <a:endParaRPr lang="zh-CN" altLang="zh-CN" sz="3600" b="1"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lvl="0">
              <a:buClr>
                <a:srgbClr val="918415"/>
              </a:buClr>
            </a:pPr>
            <a:r>
              <a:rPr lang="zh-CN" altLang="zh-CN" sz="3600" b="1" dirty="0">
                <a:solidFill>
                  <a:srgbClr val="FF0000"/>
                </a:solidFill>
                <a:latin typeface="黑体" panose="02010609060101010101" pitchFamily="49" charset="-122"/>
                <a:ea typeface="黑体" panose="02010609060101010101" pitchFamily="49" charset="-122"/>
                <a:cs typeface="黑体" panose="02010609060101010101" pitchFamily="49" charset="-122"/>
              </a:rPr>
              <a:t>④</a:t>
            </a:r>
            <a:r>
              <a:rPr lang="zh-CN" altLang="en-US" sz="36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设置悬念</a:t>
            </a:r>
            <a:r>
              <a:rPr lang="zh-CN" altLang="en-US" sz="3600" b="1" dirty="0" smtClean="0">
                <a:latin typeface="黑体" panose="02010609060101010101" pitchFamily="49" charset="-122"/>
                <a:ea typeface="黑体" panose="02010609060101010101" pitchFamily="49" charset="-122"/>
                <a:cs typeface="黑体" panose="02010609060101010101" pitchFamily="49" charset="-122"/>
                <a:sym typeface="+mn-ea"/>
              </a:rPr>
              <a:t>，给人遐想，激发读者的阅读兴趣</a:t>
            </a:r>
            <a:r>
              <a:rPr lang="zh-CN" altLang="en-US" sz="3600" b="1" dirty="0" smtClean="0">
                <a:sym typeface="+mn-ea"/>
              </a:rPr>
              <a:t>。</a:t>
            </a:r>
            <a:endParaRPr lang="zh-CN" altLang="zh-CN" sz="5400" dirty="0">
              <a:cs typeface="Times New Roman" panose="02020603050405020304"/>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blinds(horizontal)">
                                      <p:cBhvr>
                                        <p:cTn id="10" dur="500"/>
                                        <p:tgtEl>
                                          <p:spTgt spid="3">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blinds(horizontal)">
                                      <p:cBhvr>
                                        <p:cTn id="13" dur="500"/>
                                        <p:tgtEl>
                                          <p:spTgt spid="3">
                                            <p:txEl>
                                              <p:pRg st="5" end="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blinds(horizontal)">
                                      <p:cBhvr>
                                        <p:cTn id="1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622925" y="2723515"/>
            <a:ext cx="4807585" cy="922739"/>
            <a:chOff x="6304987" y="2116749"/>
            <a:chExt cx="4689530" cy="883701"/>
          </a:xfrm>
        </p:grpSpPr>
        <p:grpSp>
          <p:nvGrpSpPr>
            <p:cNvPr id="4" name="组合 3"/>
            <p:cNvGrpSpPr/>
            <p:nvPr/>
          </p:nvGrpSpPr>
          <p:grpSpPr>
            <a:xfrm>
              <a:off x="6304987" y="2116749"/>
              <a:ext cx="1002624" cy="883701"/>
              <a:chOff x="2666437" y="3162299"/>
              <a:chExt cx="1002624" cy="883701"/>
            </a:xfrm>
          </p:grpSpPr>
          <p:pic>
            <p:nvPicPr>
              <p:cNvPr id="14" name="图片 13"/>
              <p:cNvPicPr>
                <a:picLocks noChangeAspect="1"/>
              </p:cNvPicPr>
              <p:nvPr/>
            </p:nvPicPr>
            <p:blipFill>
              <a:blip r:embed="rId1" cstate="print"/>
              <a:stretch>
                <a:fillRect/>
              </a:stretch>
            </p:blipFill>
            <p:spPr>
              <a:xfrm>
                <a:off x="2667000" y="3162299"/>
                <a:ext cx="774832" cy="793329"/>
              </a:xfrm>
              <a:prstGeom prst="rect">
                <a:avLst/>
              </a:prstGeom>
            </p:spPr>
          </p:pic>
          <p:sp>
            <p:nvSpPr>
              <p:cNvPr id="15" name="矩形 14"/>
              <p:cNvSpPr/>
              <p:nvPr/>
            </p:nvSpPr>
            <p:spPr>
              <a:xfrm>
                <a:off x="2666437" y="3162988"/>
                <a:ext cx="1002624" cy="883012"/>
              </a:xfrm>
              <a:prstGeom prst="rect">
                <a:avLst/>
              </a:prstGeom>
            </p:spPr>
            <p:txBody>
              <a:bodyPr wrap="square">
                <a:spAutoFit/>
              </a:bodyPr>
              <a:lstStyle/>
              <a:p>
                <a:r>
                  <a:rPr lang="zh-CN" altLang="en-US" sz="5400" b="1" dirty="0"/>
                  <a:t>标</a:t>
                </a:r>
                <a:endParaRPr lang="zh-CN" altLang="en-US" sz="5400" b="1" dirty="0"/>
              </a:p>
            </p:txBody>
          </p:sp>
        </p:grpSp>
        <p:grpSp>
          <p:nvGrpSpPr>
            <p:cNvPr id="5" name="组合 4"/>
            <p:cNvGrpSpPr/>
            <p:nvPr/>
          </p:nvGrpSpPr>
          <p:grpSpPr>
            <a:xfrm>
              <a:off x="7420525" y="2116749"/>
              <a:ext cx="1002624" cy="883701"/>
              <a:chOff x="2553250" y="3162299"/>
              <a:chExt cx="1002624" cy="883701"/>
            </a:xfrm>
          </p:grpSpPr>
          <p:pic>
            <p:nvPicPr>
              <p:cNvPr id="12" name="图片 11"/>
              <p:cNvPicPr>
                <a:picLocks noChangeAspect="1"/>
              </p:cNvPicPr>
              <p:nvPr/>
            </p:nvPicPr>
            <p:blipFill>
              <a:blip r:embed="rId1" cstate="print"/>
              <a:stretch>
                <a:fillRect/>
              </a:stretch>
            </p:blipFill>
            <p:spPr>
              <a:xfrm>
                <a:off x="2667000" y="3162299"/>
                <a:ext cx="774832" cy="793329"/>
              </a:xfrm>
              <a:prstGeom prst="rect">
                <a:avLst/>
              </a:prstGeom>
            </p:spPr>
          </p:pic>
          <p:sp>
            <p:nvSpPr>
              <p:cNvPr id="13" name="矩形 12"/>
              <p:cNvSpPr/>
              <p:nvPr/>
            </p:nvSpPr>
            <p:spPr>
              <a:xfrm>
                <a:off x="2553250" y="3162988"/>
                <a:ext cx="1002624" cy="883012"/>
              </a:xfrm>
              <a:prstGeom prst="rect">
                <a:avLst/>
              </a:prstGeom>
            </p:spPr>
            <p:txBody>
              <a:bodyPr wrap="square">
                <a:spAutoFit/>
              </a:bodyPr>
              <a:lstStyle/>
              <a:p>
                <a:r>
                  <a:rPr lang="zh-CN" altLang="en-US" sz="5400" b="1" dirty="0"/>
                  <a:t>题</a:t>
                </a:r>
                <a:endParaRPr lang="zh-CN" altLang="en-US" sz="5400" b="1" dirty="0"/>
              </a:p>
            </p:txBody>
          </p:sp>
        </p:grpSp>
        <p:grpSp>
          <p:nvGrpSpPr>
            <p:cNvPr id="6" name="组合 5"/>
            <p:cNvGrpSpPr/>
            <p:nvPr/>
          </p:nvGrpSpPr>
          <p:grpSpPr>
            <a:xfrm>
              <a:off x="8649250" y="2116749"/>
              <a:ext cx="888582" cy="883701"/>
              <a:chOff x="2553250" y="3162299"/>
              <a:chExt cx="888582" cy="883701"/>
            </a:xfrm>
          </p:grpSpPr>
          <p:pic>
            <p:nvPicPr>
              <p:cNvPr id="10" name="图片 9"/>
              <p:cNvPicPr>
                <a:picLocks noChangeAspect="1"/>
              </p:cNvPicPr>
              <p:nvPr/>
            </p:nvPicPr>
            <p:blipFill>
              <a:blip r:embed="rId1" cstate="print"/>
              <a:stretch>
                <a:fillRect/>
              </a:stretch>
            </p:blipFill>
            <p:spPr>
              <a:xfrm>
                <a:off x="2667000" y="3162299"/>
                <a:ext cx="774832" cy="793329"/>
              </a:xfrm>
              <a:prstGeom prst="rect">
                <a:avLst/>
              </a:prstGeom>
            </p:spPr>
          </p:pic>
          <p:sp>
            <p:nvSpPr>
              <p:cNvPr id="11" name="矩形 10"/>
              <p:cNvSpPr/>
              <p:nvPr/>
            </p:nvSpPr>
            <p:spPr>
              <a:xfrm>
                <a:off x="2553250" y="3162988"/>
                <a:ext cx="888582" cy="883012"/>
              </a:xfrm>
              <a:prstGeom prst="rect">
                <a:avLst/>
              </a:prstGeom>
            </p:spPr>
            <p:txBody>
              <a:bodyPr wrap="square">
                <a:spAutoFit/>
              </a:bodyPr>
              <a:lstStyle/>
              <a:p>
                <a:r>
                  <a:rPr lang="zh-CN" altLang="en-US" sz="5400" b="1" dirty="0"/>
                  <a:t>意</a:t>
                </a:r>
                <a:endParaRPr lang="zh-CN" altLang="en-US" sz="5400" b="1" dirty="0"/>
              </a:p>
            </p:txBody>
          </p:sp>
        </p:grpSp>
        <p:grpSp>
          <p:nvGrpSpPr>
            <p:cNvPr id="7" name="组合 6"/>
            <p:cNvGrpSpPr/>
            <p:nvPr/>
          </p:nvGrpSpPr>
          <p:grpSpPr>
            <a:xfrm>
              <a:off x="9991725" y="2116749"/>
              <a:ext cx="1002792" cy="883701"/>
              <a:chOff x="2667000" y="3162299"/>
              <a:chExt cx="1002792" cy="883701"/>
            </a:xfrm>
          </p:grpSpPr>
          <p:pic>
            <p:nvPicPr>
              <p:cNvPr id="8" name="图片 7"/>
              <p:cNvPicPr>
                <a:picLocks noChangeAspect="1"/>
              </p:cNvPicPr>
              <p:nvPr/>
            </p:nvPicPr>
            <p:blipFill>
              <a:blip r:embed="rId1" cstate="print"/>
              <a:stretch>
                <a:fillRect/>
              </a:stretch>
            </p:blipFill>
            <p:spPr>
              <a:xfrm>
                <a:off x="2667000" y="3162299"/>
                <a:ext cx="774832" cy="793329"/>
              </a:xfrm>
              <a:prstGeom prst="rect">
                <a:avLst/>
              </a:prstGeom>
            </p:spPr>
          </p:pic>
          <p:sp>
            <p:nvSpPr>
              <p:cNvPr id="9" name="矩形 8"/>
              <p:cNvSpPr/>
              <p:nvPr/>
            </p:nvSpPr>
            <p:spPr>
              <a:xfrm>
                <a:off x="2667168" y="3162988"/>
                <a:ext cx="1002624" cy="883012"/>
              </a:xfrm>
              <a:prstGeom prst="rect">
                <a:avLst/>
              </a:prstGeom>
            </p:spPr>
            <p:txBody>
              <a:bodyPr wrap="square">
                <a:spAutoFit/>
              </a:bodyPr>
              <a:lstStyle/>
              <a:p>
                <a:r>
                  <a:rPr lang="zh-CN" altLang="en-US" sz="5400" b="1" dirty="0"/>
                  <a:t>蕴</a:t>
                </a:r>
                <a:endParaRPr lang="zh-CN" altLang="en-US" sz="5400" b="1" dirty="0"/>
              </a:p>
            </p:txBody>
          </p:sp>
        </p:grpSp>
      </p:grpSp>
      <p:pic>
        <p:nvPicPr>
          <p:cNvPr id="16" name="图片 15"/>
          <p:cNvPicPr>
            <a:picLocks noChangeAspect="1"/>
          </p:cNvPicPr>
          <p:nvPr/>
        </p:nvPicPr>
        <p:blipFill rotWithShape="1">
          <a:blip r:embed="rId2" cstate="print"/>
          <a:srcRect/>
          <a:stretch>
            <a:fillRect/>
          </a:stretch>
        </p:blipFill>
        <p:spPr>
          <a:xfrm>
            <a:off x="1500666" y="2135081"/>
            <a:ext cx="2693963" cy="25878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4970" y="628650"/>
            <a:ext cx="11891645" cy="953135"/>
          </a:xfrm>
          <a:prstGeom prst="rect">
            <a:avLst/>
          </a:prstGeom>
          <a:noFill/>
          <a:ln w="9525">
            <a:noFill/>
          </a:ln>
        </p:spPr>
        <p:txBody>
          <a:bodyPr wrap="square">
            <a:spAutoFit/>
          </a:bodyPr>
          <a:lstStyle/>
          <a:p>
            <a:pPr indent="0" algn="ctr"/>
            <a:r>
              <a:rPr lang="zh-CN" sz="2800" b="1">
                <a:ea typeface="宋体" panose="02010600030101010101" pitchFamily="2" charset="-122"/>
              </a:rPr>
              <a:t>标题</a:t>
            </a:r>
            <a:endParaRPr lang="zh-CN" sz="2800" b="1">
              <a:ea typeface="宋体" panose="02010600030101010101" pitchFamily="2" charset="-122"/>
            </a:endParaRPr>
          </a:p>
          <a:p>
            <a:pPr indent="0" algn="ctr"/>
            <a:r>
              <a:rPr lang="zh-CN" sz="2800" b="1">
                <a:ea typeface="宋体" panose="02010600030101010101" pitchFamily="2" charset="-122"/>
              </a:rPr>
              <a:t>意蕴类</a:t>
            </a:r>
            <a:endParaRPr lang="zh-CN" altLang="en-US" sz="2800" b="1">
              <a:ea typeface="宋体" panose="02010600030101010101" pitchFamily="2" charset="-122"/>
            </a:endParaRPr>
          </a:p>
        </p:txBody>
      </p:sp>
      <p:sp>
        <p:nvSpPr>
          <p:cNvPr id="2" name="文本框 1"/>
          <p:cNvSpPr txBox="1"/>
          <p:nvPr/>
        </p:nvSpPr>
        <p:spPr>
          <a:xfrm>
            <a:off x="572135" y="2090420"/>
            <a:ext cx="11891645" cy="2676525"/>
          </a:xfrm>
          <a:prstGeom prst="rect">
            <a:avLst/>
          </a:prstGeom>
          <a:noFill/>
          <a:ln w="9525">
            <a:noFill/>
          </a:ln>
        </p:spPr>
        <p:txBody>
          <a:bodyPr wrap="square">
            <a:spAutoFit/>
          </a:bodyPr>
          <a:lstStyle/>
          <a:p>
            <a:pPr indent="0" algn="l"/>
            <a:r>
              <a:rPr lang="zh-CN" sz="2800" b="1">
                <a:solidFill>
                  <a:srgbClr val="FF0000"/>
                </a:solidFill>
                <a:ea typeface="黑体" panose="02010609060101010101" pitchFamily="49" charset="-122"/>
              </a:rPr>
              <a:t>第一步：</a:t>
            </a:r>
            <a:r>
              <a:rPr lang="zh-CN" sz="2800" b="1">
                <a:solidFill>
                  <a:srgbClr val="FF0000"/>
                </a:solidFill>
                <a:ea typeface="宋体" panose="02010600030101010101" pitchFamily="2" charset="-122"/>
              </a:rPr>
              <a:t>点出标题所用的表达技巧及效果</a:t>
            </a:r>
            <a:r>
              <a:rPr lang="en-US" sz="2800" b="1">
                <a:solidFill>
                  <a:srgbClr val="FF0000"/>
                </a:solidFill>
                <a:latin typeface="Times New Roman" panose="02020603050405020304" pitchFamily="18" charset="0"/>
              </a:rPr>
              <a:t>(</a:t>
            </a:r>
            <a:r>
              <a:rPr lang="zh-CN" sz="2800" b="1">
                <a:solidFill>
                  <a:srgbClr val="FF0000"/>
                </a:solidFill>
                <a:cs typeface="楷体_GB2312" charset="0"/>
              </a:rPr>
              <a:t>自身表达特点</a:t>
            </a:r>
            <a:r>
              <a:rPr lang="en-US" sz="2800" b="1">
                <a:solidFill>
                  <a:srgbClr val="FF0000"/>
                </a:solidFill>
                <a:latin typeface="Times New Roman" panose="02020603050405020304" pitchFamily="18" charset="0"/>
              </a:rPr>
              <a:t>)</a:t>
            </a:r>
            <a:endParaRPr lang="zh-CN" sz="2800" b="1">
              <a:ea typeface="宋体" panose="02010600030101010101" pitchFamily="2" charset="-122"/>
            </a:endParaRPr>
          </a:p>
          <a:p>
            <a:pPr indent="0" algn="l"/>
            <a:r>
              <a:rPr lang="zh-CN" sz="2800" b="1">
                <a:ea typeface="宋体" panose="02010600030101010101" pitchFamily="2" charset="-122"/>
              </a:rPr>
              <a:t>比如：双关、比喻、象征、反讽</a:t>
            </a:r>
            <a:r>
              <a:rPr lang="en-US" sz="2800" b="1">
                <a:latin typeface="Times New Roman" panose="02020603050405020304" pitchFamily="18" charset="0"/>
              </a:rPr>
              <a:t>(</a:t>
            </a:r>
            <a:r>
              <a:rPr lang="zh-CN" sz="2800" b="1">
                <a:cs typeface="楷体_GB2312" charset="0"/>
              </a:rPr>
              <a:t>反语</a:t>
            </a:r>
            <a:r>
              <a:rPr lang="en-US" sz="2800" b="1">
                <a:latin typeface="Times New Roman" panose="02020603050405020304" pitchFamily="18" charset="0"/>
              </a:rPr>
              <a:t>)</a:t>
            </a:r>
            <a:r>
              <a:rPr lang="zh-CN" sz="2800" b="1">
                <a:ea typeface="宋体" panose="02010600030101010101" pitchFamily="2" charset="-122"/>
              </a:rPr>
              <a:t>、引用等。</a:t>
            </a:r>
            <a:endParaRPr lang="zh-CN" sz="2800" b="1">
              <a:ea typeface="黑体" panose="02010609060101010101" pitchFamily="49" charset="-122"/>
            </a:endParaRPr>
          </a:p>
          <a:p>
            <a:pPr indent="0" algn="l"/>
            <a:r>
              <a:rPr lang="zh-CN" sz="2800" b="1">
                <a:solidFill>
                  <a:srgbClr val="FF0000"/>
                </a:solidFill>
                <a:ea typeface="黑体" panose="02010609060101010101" pitchFamily="49" charset="-122"/>
              </a:rPr>
              <a:t>第二步：</a:t>
            </a:r>
            <a:r>
              <a:rPr lang="zh-CN" sz="2800" b="1">
                <a:solidFill>
                  <a:srgbClr val="FF0000"/>
                </a:solidFill>
                <a:ea typeface="宋体" panose="02010600030101010101" pitchFamily="2" charset="-122"/>
              </a:rPr>
              <a:t>分析标题的表层义</a:t>
            </a:r>
            <a:endParaRPr lang="zh-CN" sz="2800" b="1">
              <a:ea typeface="宋体" panose="02010600030101010101" pitchFamily="2" charset="-122"/>
            </a:endParaRPr>
          </a:p>
          <a:p>
            <a:pPr indent="0" algn="l"/>
            <a:r>
              <a:rPr lang="zh-CN" sz="2800" b="1">
                <a:ea typeface="宋体" panose="02010600030101010101" pitchFamily="2" charset="-122"/>
              </a:rPr>
              <a:t>即把标题在文中所表示的最浅层的意思分析出来。</a:t>
            </a:r>
            <a:endParaRPr lang="zh-CN" sz="2800" b="1">
              <a:ea typeface="黑体" panose="02010609060101010101" pitchFamily="49" charset="-122"/>
            </a:endParaRPr>
          </a:p>
          <a:p>
            <a:pPr indent="0" algn="l"/>
            <a:r>
              <a:rPr lang="zh-CN" sz="2800" b="1">
                <a:solidFill>
                  <a:srgbClr val="FF0000"/>
                </a:solidFill>
                <a:ea typeface="黑体" panose="02010609060101010101" pitchFamily="49" charset="-122"/>
              </a:rPr>
              <a:t>第三步：</a:t>
            </a:r>
            <a:r>
              <a:rPr lang="zh-CN" sz="2800" b="1">
                <a:solidFill>
                  <a:srgbClr val="FF0000"/>
                </a:solidFill>
                <a:ea typeface="宋体" panose="02010600030101010101" pitchFamily="2" charset="-122"/>
              </a:rPr>
              <a:t>分析标题的深层义</a:t>
            </a:r>
            <a:endParaRPr lang="zh-CN" sz="2800" b="1">
              <a:ea typeface="宋体" panose="02010600030101010101" pitchFamily="2" charset="-122"/>
            </a:endParaRPr>
          </a:p>
          <a:p>
            <a:pPr indent="0" algn="l"/>
            <a:r>
              <a:rPr lang="zh-CN" sz="2800" b="1">
                <a:ea typeface="宋体" panose="02010600030101010101" pitchFamily="2" charset="-122"/>
              </a:rPr>
              <a:t>深层义的挖掘要联系标题对小说情节、人物、环境、主题等方面的作用。</a:t>
            </a:r>
            <a:endParaRPr lang="zh-CN" altLang="en-US" sz="2800" b="1">
              <a:ea typeface="宋体" panose="02010600030101010101" pitchFamily="2"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4294967295"/>
          </p:nvPr>
        </p:nvSpPr>
        <p:spPr>
          <a:xfrm>
            <a:off x="412115" y="169545"/>
            <a:ext cx="11445240" cy="934720"/>
          </a:xfrm>
          <a:solidFill>
            <a:schemeClr val="bg1"/>
          </a:solidFill>
          <a:ln w="28575">
            <a:solidFill>
              <a:srgbClr val="FF0000"/>
            </a:solidFill>
            <a:miter/>
          </a:ln>
        </p:spPr>
        <p:txBody>
          <a:bodyPr wrap="square" lIns="91440" tIns="45720" rIns="91440" bIns="45720" anchor="t"/>
          <a:lstStyle/>
          <a:p>
            <a:pPr marL="0" indent="0" eaLnBrk="1" hangingPunct="1">
              <a:lnSpc>
                <a:spcPct val="90000"/>
              </a:lnSpc>
              <a:buNone/>
            </a:pPr>
            <a:r>
              <a:rPr lang="en-US" altLang="zh-CN" sz="2800" b="1" dirty="0">
                <a:latin typeface="华文中宋" panose="02010600040101010101" charset="-122"/>
                <a:ea typeface="华文中宋" panose="02010600040101010101" charset="-122"/>
              </a:rPr>
              <a:t>1</a:t>
            </a:r>
            <a:r>
              <a:rPr lang="zh-CN" altLang="en-US" sz="2800" b="1" dirty="0">
                <a:latin typeface="华文中宋" panose="02010600040101010101" charset="-122"/>
                <a:ea typeface="华文中宋" panose="02010600040101010101" charset="-122"/>
              </a:rPr>
              <a:t>、在理解题目本意的基础上，首先要注意它在文中是否有</a:t>
            </a:r>
            <a:r>
              <a:rPr lang="zh-CN" altLang="en-US" sz="2800" b="1" dirty="0">
                <a:solidFill>
                  <a:srgbClr val="FF0000"/>
                </a:solidFill>
                <a:latin typeface="华文中宋" panose="02010600040101010101" charset="-122"/>
                <a:ea typeface="华文中宋" panose="02010600040101010101" charset="-122"/>
              </a:rPr>
              <a:t>比喻、象征意义</a:t>
            </a:r>
            <a:r>
              <a:rPr lang="zh-CN" altLang="en-US" sz="2800" b="1" dirty="0">
                <a:latin typeface="华文中宋" panose="02010600040101010101" charset="-122"/>
                <a:ea typeface="华文中宋" panose="02010600040101010101" charset="-122"/>
              </a:rPr>
              <a:t>。</a:t>
            </a:r>
            <a:endParaRPr lang="zh-CN" altLang="en-US" sz="2800" b="1" dirty="0">
              <a:latin typeface="华文中宋" panose="02010600040101010101" charset="-122"/>
              <a:ea typeface="华文中宋" panose="02010600040101010101" charset="-122"/>
            </a:endParaRPr>
          </a:p>
        </p:txBody>
      </p:sp>
      <p:sp>
        <p:nvSpPr>
          <p:cNvPr id="5" name="Rectangle 2"/>
          <p:cNvSpPr txBox="1">
            <a:spLocks noChangeArrowheads="1"/>
          </p:cNvSpPr>
          <p:nvPr/>
        </p:nvSpPr>
        <p:spPr>
          <a:xfrm>
            <a:off x="3794125" y="1273175"/>
            <a:ext cx="2303463" cy="571500"/>
          </a:xfrm>
          <a:prstGeom prst="rect">
            <a:avLst/>
          </a:prstGeom>
          <a:solidFill>
            <a:schemeClr val="bg1"/>
          </a:solidFill>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200" b="0" i="0" u="none" strike="noStrike" kern="0" cap="none" spc="0" normalizeH="0" baseline="0" noProof="0" dirty="0" smtClean="0">
                <a:ln>
                  <a:noFill/>
                </a:ln>
                <a:solidFill>
                  <a:srgbClr val="000000"/>
                </a:solidFill>
                <a:effectLst/>
                <a:uLnTx/>
                <a:uFillTx/>
                <a:latin typeface="华文中宋" panose="02010600040101010101" charset="-122"/>
                <a:ea typeface="华文中宋" panose="02010600040101010101" charset="-122"/>
                <a:cs typeface="+mj-cs"/>
              </a:rPr>
              <a:t>《</a:t>
            </a:r>
            <a:r>
              <a:rPr kumimoji="0" lang="zh-CN" altLang="en-US" sz="3200" b="1" i="0" u="none" strike="noStrike" kern="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j-cs"/>
              </a:rPr>
              <a:t>变色龙</a:t>
            </a:r>
            <a:r>
              <a:rPr kumimoji="0" lang="en-US" altLang="zh-CN" sz="3200" b="1" i="0" u="none" strike="noStrike" kern="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j-cs"/>
              </a:rPr>
              <a:t>》</a:t>
            </a:r>
            <a:endParaRPr kumimoji="0" lang="en-US" altLang="zh-CN" sz="3200" b="0" i="0" u="none" strike="noStrike" kern="0" cap="none" spc="0" normalizeH="0" baseline="0" noProof="0" dirty="0">
              <a:ln>
                <a:noFill/>
              </a:ln>
              <a:solidFill>
                <a:srgbClr val="000000"/>
              </a:solidFill>
              <a:effectLst/>
              <a:uLnTx/>
              <a:uFillTx/>
              <a:latin typeface="华文中宋" panose="02010600040101010101" charset="-122"/>
              <a:ea typeface="华文中宋" panose="02010600040101010101" charset="-122"/>
              <a:cs typeface="+mj-cs"/>
            </a:endParaRPr>
          </a:p>
        </p:txBody>
      </p:sp>
      <p:sp>
        <p:nvSpPr>
          <p:cNvPr id="6" name="Rectangle 3"/>
          <p:cNvSpPr txBox="1">
            <a:spLocks noChangeArrowheads="1"/>
          </p:cNvSpPr>
          <p:nvPr/>
        </p:nvSpPr>
        <p:spPr>
          <a:xfrm>
            <a:off x="2279650" y="1989138"/>
            <a:ext cx="2447925" cy="1223963"/>
          </a:xfrm>
          <a:prstGeom prst="rect">
            <a:avLst/>
          </a:prstGeom>
          <a:solidFill>
            <a:schemeClr val="bg1"/>
          </a:solidFill>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2800" b="1" i="0" u="none" strike="noStrike" kern="0" cap="none" spc="0" normalizeH="0" baseline="0" noProof="0" dirty="0" smtClean="0">
                <a:ln>
                  <a:noFill/>
                </a:ln>
                <a:solidFill>
                  <a:srgbClr val="000000"/>
                </a:solidFill>
                <a:effectLst/>
                <a:uLnTx/>
                <a:uFillTx/>
                <a:latin typeface="华文中宋" panose="02010600040101010101" charset="-122"/>
                <a:ea typeface="华文中宋" panose="02010600040101010101" charset="-122"/>
                <a:cs typeface="+mn-cs"/>
              </a:rPr>
              <a:t>表层含义：</a:t>
            </a:r>
            <a:endParaRPr kumimoji="0" lang="zh-CN" altLang="en-US" sz="2800" b="1" i="0" u="none" strike="noStrike" kern="0" cap="none" spc="0" normalizeH="0" baseline="0" noProof="0" dirty="0" smtClean="0">
              <a:ln>
                <a:noFill/>
              </a:ln>
              <a:solidFill>
                <a:srgbClr val="000000"/>
              </a:solidFill>
              <a:effectLst/>
              <a:uLnTx/>
              <a:uFillTx/>
              <a:latin typeface="华文中宋" panose="02010600040101010101" charset="-122"/>
              <a:ea typeface="华文中宋" panose="02010600040101010101" charset="-122"/>
              <a:cs typeface="+mn-cs"/>
            </a:endParaRPr>
          </a:p>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2800" b="1" i="0" u="none" strike="noStrike" kern="0" cap="none" spc="0" normalizeH="0" baseline="0" noProof="0" dirty="0" smtClean="0">
                <a:ln>
                  <a:noFill/>
                </a:ln>
                <a:solidFill>
                  <a:srgbClr val="000000"/>
                </a:solidFill>
                <a:effectLst/>
                <a:uLnTx/>
                <a:uFillTx/>
                <a:latin typeface="华文中宋" panose="02010600040101010101" charset="-122"/>
                <a:ea typeface="华文中宋" panose="02010600040101010101" charset="-122"/>
                <a:cs typeface="+mn-cs"/>
              </a:rPr>
              <a:t>深层含义 ：</a:t>
            </a:r>
            <a:endParaRPr kumimoji="0" lang="zh-CN" altLang="en-US" sz="2800" b="1" i="0" u="none" strike="noStrike" kern="0" cap="none" spc="0" normalizeH="0" baseline="0" noProof="0" dirty="0">
              <a:ln>
                <a:noFill/>
              </a:ln>
              <a:solidFill>
                <a:srgbClr val="000000"/>
              </a:solidFill>
              <a:effectLst/>
              <a:uLnTx/>
              <a:uFillTx/>
              <a:latin typeface="华文中宋" panose="02010600040101010101" charset="-122"/>
              <a:ea typeface="华文中宋" panose="02010600040101010101" charset="-122"/>
              <a:cs typeface="+mn-cs"/>
            </a:endParaRPr>
          </a:p>
        </p:txBody>
      </p:sp>
      <p:sp>
        <p:nvSpPr>
          <p:cNvPr id="7" name="Text Box 4"/>
          <p:cNvSpPr txBox="1"/>
          <p:nvPr/>
        </p:nvSpPr>
        <p:spPr>
          <a:xfrm>
            <a:off x="4565650" y="1844675"/>
            <a:ext cx="3529013" cy="583565"/>
          </a:xfrm>
          <a:prstGeom prst="rect">
            <a:avLst/>
          </a:prstGeom>
          <a:solidFill>
            <a:schemeClr val="bg1"/>
          </a:solidFill>
          <a:ln w="9525">
            <a:noFill/>
          </a:ln>
        </p:spPr>
        <p:txBody>
          <a:bodyPr anchor="t">
            <a:spAutoFit/>
          </a:bodyPr>
          <a:lstStyle/>
          <a:p>
            <a:r>
              <a:rPr lang="zh-CN" altLang="en-US" sz="3200" b="1" dirty="0">
                <a:solidFill>
                  <a:srgbClr val="000000"/>
                </a:solidFill>
                <a:latin typeface="华文中宋" panose="02010600040101010101" charset="-122"/>
                <a:ea typeface="华文中宋" panose="02010600040101010101" charset="-122"/>
              </a:rPr>
              <a:t>善于变色的蜥蜴</a:t>
            </a:r>
            <a:endParaRPr lang="zh-CN" altLang="en-US" sz="3200" b="1" dirty="0">
              <a:solidFill>
                <a:srgbClr val="000000"/>
              </a:solidFill>
              <a:latin typeface="华文中宋" panose="02010600040101010101" charset="-122"/>
              <a:ea typeface="华文中宋" panose="02010600040101010101" charset="-122"/>
            </a:endParaRPr>
          </a:p>
        </p:txBody>
      </p:sp>
      <p:sp>
        <p:nvSpPr>
          <p:cNvPr id="8" name="Text Box 5"/>
          <p:cNvSpPr txBox="1"/>
          <p:nvPr/>
        </p:nvSpPr>
        <p:spPr>
          <a:xfrm>
            <a:off x="4532313" y="2528888"/>
            <a:ext cx="3962400" cy="521970"/>
          </a:xfrm>
          <a:prstGeom prst="rect">
            <a:avLst/>
          </a:prstGeom>
          <a:solidFill>
            <a:schemeClr val="bg1"/>
          </a:solidFill>
          <a:ln w="9525">
            <a:noFill/>
          </a:ln>
        </p:spPr>
        <p:txBody>
          <a:bodyPr anchor="t">
            <a:spAutoFit/>
          </a:bodyPr>
          <a:lstStyle/>
          <a:p>
            <a:r>
              <a:rPr lang="zh-CN" altLang="en-US" sz="2800" b="1" dirty="0">
                <a:solidFill>
                  <a:srgbClr val="000000"/>
                </a:solidFill>
                <a:latin typeface="华文中宋" panose="02010600040101010101" charset="-122"/>
                <a:ea typeface="华文中宋" panose="02010600040101010101" charset="-122"/>
              </a:rPr>
              <a:t>见风使舵的沙皇警察</a:t>
            </a:r>
            <a:endParaRPr lang="zh-CN" altLang="en-US" sz="2800" b="1" dirty="0">
              <a:solidFill>
                <a:srgbClr val="000000"/>
              </a:solidFill>
              <a:latin typeface="华文中宋" panose="02010600040101010101" charset="-122"/>
              <a:ea typeface="华文中宋" panose="02010600040101010101" charset="-122"/>
            </a:endParaRPr>
          </a:p>
        </p:txBody>
      </p:sp>
      <p:sp>
        <p:nvSpPr>
          <p:cNvPr id="9" name="Text Box 6"/>
          <p:cNvSpPr txBox="1"/>
          <p:nvPr/>
        </p:nvSpPr>
        <p:spPr>
          <a:xfrm>
            <a:off x="251460" y="3053080"/>
            <a:ext cx="11605895" cy="2861310"/>
          </a:xfrm>
          <a:prstGeom prst="rect">
            <a:avLst/>
          </a:prstGeom>
          <a:solidFill>
            <a:schemeClr val="bg1"/>
          </a:solidFill>
          <a:ln w="9525">
            <a:noFill/>
          </a:ln>
        </p:spPr>
        <p:txBody>
          <a:bodyPr wrap="square" anchor="t">
            <a:spAutoFit/>
          </a:bodyPr>
          <a:lstStyle/>
          <a:p>
            <a:pPr>
              <a:lnSpc>
                <a:spcPct val="150000"/>
              </a:lnSpc>
            </a:pPr>
            <a:r>
              <a:rPr lang="zh-CN" altLang="en-US" sz="2400" b="1" dirty="0">
                <a:latin typeface="华文中宋" panose="02010600040101010101" charset="-122"/>
                <a:ea typeface="华文中宋" panose="02010600040101010101" charset="-122"/>
              </a:rPr>
              <a:t>解析：变色龙是蜥蜴类的一种，能随时改变皮肤的颜色，以适应环境的需要。</a:t>
            </a:r>
            <a:r>
              <a:rPr lang="zh-CN" altLang="en-US" sz="2400" b="1" dirty="0">
                <a:solidFill>
                  <a:srgbClr val="FF0000"/>
                </a:solidFill>
                <a:latin typeface="华文中宋" panose="02010600040101010101" charset="-122"/>
                <a:ea typeface="华文中宋" panose="02010600040101010101" charset="-122"/>
              </a:rPr>
              <a:t>联系课文内容</a:t>
            </a:r>
            <a:r>
              <a:rPr lang="zh-CN" altLang="en-US" sz="2400" b="1" dirty="0">
                <a:latin typeface="华文中宋" panose="02010600040101010101" charset="-122"/>
                <a:ea typeface="华文中宋" panose="02010600040101010101" charset="-122"/>
              </a:rPr>
              <a:t>，小说主人公奥楚蔑洛夫警官在处理狗咬人事件中围绕“小狗的主人是谁”态度发生五次变化，这种反复无常的态度和变色龙极为相似。</a:t>
            </a:r>
            <a:endParaRPr lang="zh-CN" altLang="en-US" sz="2400" b="1" dirty="0">
              <a:latin typeface="华文中宋" panose="02010600040101010101" charset="-122"/>
              <a:ea typeface="华文中宋" panose="02010600040101010101" charset="-122"/>
            </a:endParaRPr>
          </a:p>
          <a:p>
            <a:pPr>
              <a:lnSpc>
                <a:spcPct val="150000"/>
              </a:lnSpc>
            </a:pPr>
            <a:r>
              <a:rPr lang="zh-CN" altLang="en-US" sz="2400" b="1" dirty="0">
                <a:latin typeface="华文中宋" panose="02010600040101010101" charset="-122"/>
                <a:ea typeface="华文中宋" panose="02010600040101010101" charset="-122"/>
              </a:rPr>
              <a:t>     因此，文题的含义其实是指像奥楚蔑洛夫这样见风使舵、趋炎附势、媚上欺下的</a:t>
            </a:r>
            <a:r>
              <a:rPr lang="zh-CN" altLang="en-US" sz="2400" b="1" dirty="0">
                <a:solidFill>
                  <a:srgbClr val="000000"/>
                </a:solidFill>
                <a:latin typeface="华文中宋" panose="02010600040101010101" charset="-122"/>
                <a:ea typeface="华文中宋" panose="02010600040101010101" charset="-122"/>
              </a:rPr>
              <a:t>沙皇警察</a:t>
            </a:r>
            <a:r>
              <a:rPr lang="zh-CN" altLang="en-US" sz="2400" b="1" dirty="0">
                <a:latin typeface="华文中宋" panose="02010600040101010101" charset="-122"/>
                <a:ea typeface="华文中宋" panose="02010600040101010101" charset="-122"/>
              </a:rPr>
              <a:t>。</a:t>
            </a:r>
            <a:r>
              <a:rPr lang="en-US" altLang="zh-CN" sz="2400" b="1" dirty="0">
                <a:solidFill>
                  <a:srgbClr val="FF0000"/>
                </a:solidFill>
                <a:latin typeface="华文中宋" panose="02010600040101010101" charset="-122"/>
                <a:ea typeface="华文中宋" panose="02010600040101010101" charset="-122"/>
              </a:rPr>
              <a:t>(</a:t>
            </a:r>
            <a:r>
              <a:rPr lang="zh-CN" altLang="en-US" sz="2400" b="1" dirty="0">
                <a:solidFill>
                  <a:srgbClr val="FF0000"/>
                </a:solidFill>
                <a:latin typeface="华文中宋" panose="02010600040101010101" charset="-122"/>
                <a:ea typeface="华文中宋" panose="02010600040101010101" charset="-122"/>
              </a:rPr>
              <a:t>结合主旨</a:t>
            </a:r>
            <a:r>
              <a:rPr lang="en-US" altLang="zh-CN" sz="2400" b="1" dirty="0">
                <a:solidFill>
                  <a:srgbClr val="FF0000"/>
                </a:solidFill>
                <a:latin typeface="华文中宋" panose="02010600040101010101" charset="-122"/>
                <a:ea typeface="华文中宋" panose="02010600040101010101" charset="-122"/>
              </a:rPr>
              <a:t>)</a:t>
            </a:r>
            <a:r>
              <a:rPr lang="en-US" altLang="zh-CN" sz="2400" dirty="0">
                <a:solidFill>
                  <a:srgbClr val="FF0000"/>
                </a:solidFill>
                <a:latin typeface="华文中宋" panose="02010600040101010101" charset="-122"/>
                <a:ea typeface="华文中宋" panose="02010600040101010101" charset="-122"/>
              </a:rPr>
              <a:t> </a:t>
            </a:r>
            <a:endParaRPr lang="en-US" altLang="zh-CN" sz="2400" dirty="0">
              <a:solidFill>
                <a:srgbClr val="FF0000"/>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218">
                                            <p:bg/>
                                          </p:spTgt>
                                        </p:tgtEl>
                                        <p:attrNameLst>
                                          <p:attrName>style.visibility</p:attrName>
                                        </p:attrNameLst>
                                      </p:cBhvr>
                                      <p:to>
                                        <p:strVal val="visible"/>
                                      </p:to>
                                    </p:set>
                                    <p:anim calcmode="lin" valueType="num">
                                      <p:cBhvr additive="base">
                                        <p:cTn id="24" dur="500" fill="hold"/>
                                        <p:tgtEl>
                                          <p:spTgt spid="9218">
                                            <p:bg/>
                                          </p:spTgt>
                                        </p:tgtEl>
                                        <p:attrNameLst>
                                          <p:attrName>ppt_x</p:attrName>
                                        </p:attrNameLst>
                                      </p:cBhvr>
                                      <p:tavLst>
                                        <p:tav tm="0">
                                          <p:val>
                                            <p:strVal val="#ppt_x"/>
                                          </p:val>
                                        </p:tav>
                                        <p:tav tm="100000">
                                          <p:val>
                                            <p:strVal val="#ppt_x"/>
                                          </p:val>
                                        </p:tav>
                                      </p:tavLst>
                                    </p:anim>
                                    <p:anim calcmode="lin" valueType="num">
                                      <p:cBhvr additive="base">
                                        <p:cTn id="25" dur="500" fill="hold"/>
                                        <p:tgtEl>
                                          <p:spTgt spid="9218">
                                            <p:bg/>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218">
                                            <p:txEl>
                                              <p:pRg st="0" end="0"/>
                                            </p:txEl>
                                          </p:spTgt>
                                        </p:tgtEl>
                                        <p:attrNameLst>
                                          <p:attrName>style.visibility</p:attrName>
                                        </p:attrNameLst>
                                      </p:cBhvr>
                                      <p:to>
                                        <p:strVal val="visible"/>
                                      </p:to>
                                    </p:set>
                                    <p:anim calcmode="lin" valueType="num">
                                      <p:cBhvr additive="base">
                                        <p:cTn id="30" dur="500" fill="hold"/>
                                        <p:tgtEl>
                                          <p:spTgt spid="9218">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92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build="p"/>
      <p:bldP spid="7" grpId="0" bldLvl="0" animBg="1"/>
      <p:bldP spid="8" grpId="0" bldLvl="0" animBg="1"/>
      <p:bldP spid="9"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idx="4294967295"/>
          </p:nvPr>
        </p:nvSpPr>
        <p:spPr>
          <a:xfrm>
            <a:off x="275590" y="189230"/>
            <a:ext cx="11859260" cy="922020"/>
          </a:xfrm>
          <a:solidFill>
            <a:schemeClr val="bg1"/>
          </a:solidFill>
          <a:ln w="28575">
            <a:solidFill>
              <a:srgbClr val="FF0000"/>
            </a:solidFill>
            <a:miter/>
          </a:ln>
        </p:spPr>
        <p:txBody>
          <a:bodyPr wrap="square" lIns="91440" tIns="45720" rIns="91440" bIns="45720" anchor="ctr"/>
          <a:lstStyle/>
          <a:p>
            <a:pPr algn="l" eaLnBrk="1" hangingPunct="1"/>
            <a:r>
              <a:rPr lang="en-US" altLang="zh-CN" sz="2800" b="1" dirty="0">
                <a:latin typeface="华文中宋" panose="02010600040101010101" charset="-122"/>
                <a:ea typeface="华文中宋" panose="02010600040101010101" charset="-122"/>
              </a:rPr>
              <a:t>2</a:t>
            </a:r>
            <a:r>
              <a:rPr lang="zh-CN" altLang="en-US" sz="2800" b="1" dirty="0">
                <a:latin typeface="华文中宋" panose="02010600040101010101" charset="-122"/>
                <a:ea typeface="华文中宋" panose="02010600040101010101" charset="-122"/>
              </a:rPr>
              <a:t>、其次要注意它在表面含义之外是否有</a:t>
            </a:r>
            <a:r>
              <a:rPr lang="zh-CN" altLang="en-US" sz="2800" b="1" dirty="0">
                <a:solidFill>
                  <a:srgbClr val="FF0000"/>
                </a:solidFill>
                <a:latin typeface="华文中宋" panose="02010600040101010101" charset="-122"/>
                <a:ea typeface="华文中宋" panose="02010600040101010101" charset="-122"/>
              </a:rPr>
              <a:t>语意双关</a:t>
            </a:r>
            <a:r>
              <a:rPr lang="zh-CN" altLang="en-US" sz="2800" b="1" dirty="0">
                <a:latin typeface="华文中宋" panose="02010600040101010101" charset="-122"/>
                <a:ea typeface="华文中宋" panose="02010600040101010101" charset="-122"/>
              </a:rPr>
              <a:t>或</a:t>
            </a:r>
            <a:r>
              <a:rPr lang="zh-CN" altLang="en-US" sz="2800" b="1" dirty="0">
                <a:solidFill>
                  <a:srgbClr val="FF0000"/>
                </a:solidFill>
                <a:latin typeface="华文中宋" panose="02010600040101010101" charset="-122"/>
                <a:ea typeface="华文中宋" panose="02010600040101010101" charset="-122"/>
              </a:rPr>
              <a:t>文章主旨意义</a:t>
            </a:r>
            <a:r>
              <a:rPr lang="zh-CN" altLang="en-US" sz="2800" b="1" dirty="0">
                <a:latin typeface="华文中宋" panose="02010600040101010101" charset="-122"/>
                <a:ea typeface="华文中宋" panose="02010600040101010101" charset="-122"/>
              </a:rPr>
              <a:t>。</a:t>
            </a:r>
            <a:endParaRPr lang="zh-CN" altLang="en-US" sz="2800" b="1" dirty="0">
              <a:latin typeface="华文中宋" panose="02010600040101010101" charset="-122"/>
              <a:ea typeface="华文中宋" panose="02010600040101010101" charset="-122"/>
            </a:endParaRPr>
          </a:p>
        </p:txBody>
      </p:sp>
      <p:sp>
        <p:nvSpPr>
          <p:cNvPr id="4" name="Rectangle 2"/>
          <p:cNvSpPr txBox="1">
            <a:spLocks noChangeArrowheads="1"/>
          </p:cNvSpPr>
          <p:nvPr/>
        </p:nvSpPr>
        <p:spPr>
          <a:xfrm>
            <a:off x="1685925" y="2057400"/>
            <a:ext cx="2233613" cy="1096963"/>
          </a:xfrm>
          <a:prstGeom prst="rect">
            <a:avLst/>
          </a:prstGeom>
          <a:solidFill>
            <a:schemeClr val="bg1"/>
          </a:solidFill>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2800" b="1" i="0" u="none" strike="noStrike" kern="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rPr>
              <a:t>表层含义：</a:t>
            </a:r>
            <a:endParaRPr kumimoji="0" lang="zh-CN" altLang="en-US" sz="2800" b="1" i="0" u="none" strike="noStrike" kern="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endParaRPr>
          </a:p>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None/>
              <a:defRPr/>
            </a:pPr>
            <a:r>
              <a:rPr kumimoji="0" lang="zh-CN" altLang="en-US" sz="2800" b="1" i="0" u="none" strike="noStrike" kern="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rPr>
              <a:t>深层含义：</a:t>
            </a:r>
            <a:endParaRPr kumimoji="0" lang="zh-CN" altLang="en-US" sz="2800" b="1" i="0" u="none" strike="noStrike" kern="0" cap="none" spc="0" normalizeH="0" baseline="0" noProof="0" dirty="0">
              <a:ln>
                <a:noFill/>
              </a:ln>
              <a:solidFill>
                <a:schemeClr val="tx1"/>
              </a:solidFill>
              <a:effectLst/>
              <a:uLnTx/>
              <a:uFillTx/>
              <a:latin typeface="华文中宋" panose="02010600040101010101" charset="-122"/>
              <a:ea typeface="华文中宋" panose="02010600040101010101" charset="-122"/>
              <a:cs typeface="+mn-cs"/>
            </a:endParaRPr>
          </a:p>
        </p:txBody>
      </p:sp>
      <p:sp>
        <p:nvSpPr>
          <p:cNvPr id="9219" name="Rectangle 3"/>
          <p:cNvSpPr/>
          <p:nvPr/>
        </p:nvSpPr>
        <p:spPr>
          <a:xfrm>
            <a:off x="2676525" y="1320800"/>
            <a:ext cx="4859338" cy="712788"/>
          </a:xfrm>
          <a:prstGeom prst="rect">
            <a:avLst/>
          </a:prstGeom>
          <a:solidFill>
            <a:schemeClr val="bg1"/>
          </a:solidFill>
          <a:ln w="9525">
            <a:noFill/>
          </a:ln>
        </p:spPr>
        <p:txBody>
          <a:bodyPr anchor="b"/>
          <a:lstStyle/>
          <a:p>
            <a:r>
              <a:rPr lang="en-US" altLang="zh-CN" sz="4200" b="1" dirty="0">
                <a:solidFill>
                  <a:srgbClr val="000000"/>
                </a:solidFill>
                <a:latin typeface="Verdana" panose="020B0604030504040204" pitchFamily="34" charset="0"/>
                <a:ea typeface="宋体" panose="02010600030101010101" pitchFamily="2" charset="-122"/>
              </a:rPr>
              <a:t>    </a:t>
            </a:r>
            <a:r>
              <a:rPr lang="en-US" altLang="zh-CN" sz="2800" b="1" dirty="0">
                <a:solidFill>
                  <a:srgbClr val="000000"/>
                </a:solidFill>
                <a:latin typeface="华文中宋" panose="02010600040101010101" charset="-122"/>
                <a:ea typeface="华文中宋" panose="02010600040101010101" charset="-122"/>
              </a:rPr>
              <a:t>《</a:t>
            </a:r>
            <a:r>
              <a:rPr lang="zh-CN" altLang="en-US" sz="2800" b="1" dirty="0">
                <a:solidFill>
                  <a:srgbClr val="000000"/>
                </a:solidFill>
                <a:latin typeface="华文中宋" panose="02010600040101010101" charset="-122"/>
                <a:ea typeface="华文中宋" panose="02010600040101010101" charset="-122"/>
              </a:rPr>
              <a:t>爸爸的花儿落了</a:t>
            </a:r>
            <a:r>
              <a:rPr lang="en-US" altLang="zh-CN" sz="2800" b="1" dirty="0">
                <a:solidFill>
                  <a:srgbClr val="000000"/>
                </a:solidFill>
                <a:latin typeface="华文中宋" panose="02010600040101010101" charset="-122"/>
                <a:ea typeface="华文中宋" panose="02010600040101010101" charset="-122"/>
              </a:rPr>
              <a:t>》</a:t>
            </a:r>
            <a:endParaRPr lang="en-US" altLang="zh-CN" sz="2800" b="1" dirty="0">
              <a:solidFill>
                <a:srgbClr val="000000"/>
              </a:solidFill>
              <a:latin typeface="华文中宋" panose="02010600040101010101" charset="-122"/>
              <a:ea typeface="华文中宋" panose="02010600040101010101" charset="-122"/>
            </a:endParaRPr>
          </a:p>
        </p:txBody>
      </p:sp>
      <p:sp>
        <p:nvSpPr>
          <p:cNvPr id="6" name="Text Box 4"/>
          <p:cNvSpPr txBox="1"/>
          <p:nvPr/>
        </p:nvSpPr>
        <p:spPr>
          <a:xfrm>
            <a:off x="3852863" y="2097088"/>
            <a:ext cx="2519362" cy="937260"/>
          </a:xfrm>
          <a:prstGeom prst="rect">
            <a:avLst/>
          </a:prstGeom>
          <a:solidFill>
            <a:schemeClr val="bg1"/>
          </a:solidFill>
          <a:ln w="9525">
            <a:noFill/>
          </a:ln>
        </p:spPr>
        <p:txBody>
          <a:bodyPr anchor="t">
            <a:spAutoFit/>
          </a:bodyPr>
          <a:lstStyle/>
          <a:p>
            <a:pPr>
              <a:spcBef>
                <a:spcPct val="20000"/>
              </a:spcBef>
              <a:buClr>
                <a:schemeClr val="accent2"/>
              </a:buClr>
              <a:buFont typeface="Wingdings" panose="05000000000000000000" pitchFamily="2" charset="2"/>
            </a:pPr>
            <a:r>
              <a:rPr lang="zh-CN" altLang="en-US" sz="2800" b="1" dirty="0">
                <a:latin typeface="华文中宋" panose="02010600040101010101" charset="-122"/>
                <a:ea typeface="华文中宋" panose="02010600040101010101" charset="-122"/>
              </a:rPr>
              <a:t>夹竹桃凋谢</a:t>
            </a:r>
            <a:endParaRPr lang="zh-CN" altLang="en-US" sz="2800" b="1" dirty="0">
              <a:latin typeface="华文中宋" panose="02010600040101010101" charset="-122"/>
              <a:ea typeface="华文中宋" panose="02010600040101010101" charset="-122"/>
            </a:endParaRPr>
          </a:p>
          <a:p>
            <a:pPr>
              <a:spcBef>
                <a:spcPct val="50000"/>
              </a:spcBef>
            </a:pPr>
            <a:endParaRPr lang="en-US" altLang="zh-CN" dirty="0">
              <a:latin typeface="Verdana" panose="020B0604030504040204" pitchFamily="34" charset="0"/>
              <a:ea typeface="宋体" panose="02010600030101010101" pitchFamily="2" charset="-122"/>
            </a:endParaRPr>
          </a:p>
        </p:txBody>
      </p:sp>
      <p:sp>
        <p:nvSpPr>
          <p:cNvPr id="7" name="Text Box 5"/>
          <p:cNvSpPr txBox="1"/>
          <p:nvPr/>
        </p:nvSpPr>
        <p:spPr>
          <a:xfrm>
            <a:off x="3708400" y="2605088"/>
            <a:ext cx="5327650" cy="1260475"/>
          </a:xfrm>
          <a:prstGeom prst="rect">
            <a:avLst/>
          </a:prstGeom>
          <a:solidFill>
            <a:schemeClr val="bg1"/>
          </a:solidFill>
          <a:ln w="9525">
            <a:noFill/>
          </a:ln>
        </p:spPr>
        <p:txBody>
          <a:bodyPr anchor="t">
            <a:spAutoFit/>
          </a:bodyPr>
          <a:lstStyle/>
          <a:p>
            <a:pPr>
              <a:spcBef>
                <a:spcPct val="20000"/>
              </a:spcBef>
              <a:buClr>
                <a:schemeClr val="accent2"/>
              </a:buClr>
              <a:buFont typeface="Wingdings" panose="05000000000000000000" pitchFamily="2" charset="2"/>
            </a:pPr>
            <a:r>
              <a:rPr lang="zh-CN" altLang="en-US" sz="2800" b="1" dirty="0">
                <a:latin typeface="华文中宋" panose="02010600040101010101" charset="-122"/>
                <a:ea typeface="华文中宋" panose="02010600040101010101" charset="-122"/>
              </a:rPr>
              <a:t>父亲去世，也预示我长大了</a:t>
            </a:r>
            <a:endParaRPr lang="zh-CN" altLang="en-US" sz="2800" b="1" dirty="0">
              <a:latin typeface="华文中宋" panose="02010600040101010101" charset="-122"/>
              <a:ea typeface="华文中宋" panose="02010600040101010101" charset="-122"/>
            </a:endParaRPr>
          </a:p>
          <a:p>
            <a:pPr>
              <a:spcBef>
                <a:spcPct val="50000"/>
              </a:spcBef>
            </a:pPr>
            <a:endParaRPr lang="en-US" altLang="zh-CN" sz="3200" dirty="0">
              <a:latin typeface="Verdana" panose="020B0604030504040204" pitchFamily="34" charset="0"/>
              <a:ea typeface="宋体" panose="02010600030101010101" pitchFamily="2" charset="-122"/>
            </a:endParaRPr>
          </a:p>
        </p:txBody>
      </p:sp>
      <p:sp>
        <p:nvSpPr>
          <p:cNvPr id="8" name="Text Box 6"/>
          <p:cNvSpPr txBox="1"/>
          <p:nvPr/>
        </p:nvSpPr>
        <p:spPr>
          <a:xfrm>
            <a:off x="275590" y="3289300"/>
            <a:ext cx="11722100" cy="3014980"/>
          </a:xfrm>
          <a:prstGeom prst="rect">
            <a:avLst/>
          </a:prstGeom>
          <a:solidFill>
            <a:schemeClr val="bg1"/>
          </a:solidFill>
          <a:ln w="9525">
            <a:noFill/>
          </a:ln>
        </p:spPr>
        <p:txBody>
          <a:bodyPr wrap="square" anchor="t">
            <a:spAutoFit/>
          </a:bodyPr>
          <a:lstStyle/>
          <a:p>
            <a:pPr>
              <a:lnSpc>
                <a:spcPts val="3800"/>
              </a:lnSpc>
            </a:pPr>
            <a:r>
              <a:rPr lang="zh-CN" altLang="en-US" sz="2800" b="1" dirty="0">
                <a:latin typeface="华文中宋" panose="02010600040101010101" charset="-122"/>
                <a:ea typeface="华文中宋" panose="02010600040101010101" charset="-122"/>
              </a:rPr>
              <a:t>解析：文题</a:t>
            </a:r>
            <a:r>
              <a:rPr lang="zh-CN" altLang="en-US" sz="2800" b="1" dirty="0">
                <a:solidFill>
                  <a:srgbClr val="FF0000"/>
                </a:solidFill>
                <a:latin typeface="华文中宋" panose="02010600040101010101" charset="-122"/>
                <a:ea typeface="华文中宋" panose="02010600040101010101" charset="-122"/>
              </a:rPr>
              <a:t>一语双关 </a:t>
            </a:r>
            <a:r>
              <a:rPr lang="zh-CN" altLang="en-US" sz="2800" b="1" dirty="0">
                <a:latin typeface="华文中宋" panose="02010600040101010101" charset="-122"/>
                <a:ea typeface="华文中宋" panose="02010600040101010101" charset="-122"/>
              </a:rPr>
              <a:t>。“爸爸的花儿落了”</a:t>
            </a:r>
            <a:r>
              <a:rPr lang="zh-CN" altLang="en-US" sz="2800" b="1" dirty="0">
                <a:solidFill>
                  <a:srgbClr val="FF0000"/>
                </a:solidFill>
                <a:latin typeface="华文中宋" panose="02010600040101010101" charset="-122"/>
                <a:ea typeface="华文中宋" panose="02010600040101010101" charset="-122"/>
              </a:rPr>
              <a:t>一方面</a:t>
            </a:r>
            <a:r>
              <a:rPr lang="zh-CN" altLang="en-US" sz="2800" b="1" dirty="0">
                <a:latin typeface="华文中宋" panose="02010600040101010101" charset="-122"/>
                <a:ea typeface="华文中宋" panose="02010600040101010101" charset="-122"/>
              </a:rPr>
              <a:t>实指夹竹桃的败落，</a:t>
            </a:r>
            <a:r>
              <a:rPr lang="zh-CN" altLang="en-US" sz="2800" b="1" dirty="0">
                <a:solidFill>
                  <a:srgbClr val="FF0000"/>
                </a:solidFill>
                <a:latin typeface="华文中宋" panose="02010600040101010101" charset="-122"/>
                <a:ea typeface="华文中宋" panose="02010600040101010101" charset="-122"/>
              </a:rPr>
              <a:t>一方面</a:t>
            </a:r>
            <a:r>
              <a:rPr lang="zh-CN" altLang="en-US" sz="2800" b="1" dirty="0">
                <a:latin typeface="华文中宋" panose="02010600040101010101" charset="-122"/>
                <a:ea typeface="华文中宋" panose="02010600040101010101" charset="-122"/>
              </a:rPr>
              <a:t>象征天性爱花的爸爸的辞世。</a:t>
            </a:r>
            <a:endParaRPr lang="zh-CN" altLang="en-US" sz="2800" b="1" dirty="0">
              <a:latin typeface="华文中宋" panose="02010600040101010101" charset="-122"/>
              <a:ea typeface="华文中宋" panose="02010600040101010101" charset="-122"/>
            </a:endParaRPr>
          </a:p>
          <a:p>
            <a:pPr>
              <a:lnSpc>
                <a:spcPts val="3800"/>
              </a:lnSpc>
            </a:pPr>
            <a:r>
              <a:rPr lang="zh-CN" altLang="en-US" sz="2800" b="1" dirty="0">
                <a:latin typeface="华文中宋" panose="02010600040101010101" charset="-122"/>
                <a:ea typeface="华文中宋" panose="02010600040101010101" charset="-122"/>
              </a:rPr>
              <a:t>    结合文末</a:t>
            </a:r>
            <a:r>
              <a:rPr lang="zh-CN" altLang="en-US" sz="2800" b="1" dirty="0">
                <a:solidFill>
                  <a:srgbClr val="FF0000"/>
                </a:solidFill>
                <a:latin typeface="华文中宋" panose="02010600040101010101" charset="-122"/>
                <a:ea typeface="华文中宋" panose="02010600040101010101" charset="-122"/>
              </a:rPr>
              <a:t>主旨句</a:t>
            </a:r>
            <a:r>
              <a:rPr lang="zh-CN" altLang="en-US" sz="2800" b="1" dirty="0">
                <a:latin typeface="华文中宋" panose="02010600040101010101" charset="-122"/>
                <a:ea typeface="华文中宋" panose="02010600040101010101" charset="-122"/>
              </a:rPr>
              <a:t>揣摩标题深意，“走过院子，看那垂落的夹竹桃，我默念着：爸爸的花儿落了。 我已不再是小孩子。” 因此文题也暗含着另一层含义：我在爸爸去世之时，终于体会到自己已经长大了，不再是小孩子了。 </a:t>
            </a:r>
            <a:endParaRPr lang="zh-CN" altLang="en-US" sz="2800" b="1" dirty="0">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242"/>
                                        </p:tgtEl>
                                        <p:attrNameLst>
                                          <p:attrName>style.visibility</p:attrName>
                                        </p:attrNameLst>
                                      </p:cBhvr>
                                      <p:to>
                                        <p:strVal val="visible"/>
                                      </p:to>
                                    </p:set>
                                    <p:anim calcmode="lin" valueType="num">
                                      <p:cBhvr additive="base">
                                        <p:cTn id="22" dur="500" fill="hold"/>
                                        <p:tgtEl>
                                          <p:spTgt spid="10242"/>
                                        </p:tgtEl>
                                        <p:attrNameLst>
                                          <p:attrName>ppt_x</p:attrName>
                                        </p:attrNameLst>
                                      </p:cBhvr>
                                      <p:tavLst>
                                        <p:tav tm="0">
                                          <p:val>
                                            <p:strVal val="#ppt_x"/>
                                          </p:val>
                                        </p:tav>
                                        <p:tav tm="100000">
                                          <p:val>
                                            <p:strVal val="#ppt_x"/>
                                          </p:val>
                                        </p:tav>
                                      </p:tavLst>
                                    </p:anim>
                                    <p:anim calcmode="lin" valueType="num">
                                      <p:cBhvr additive="base">
                                        <p:cTn id="23"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ldLvl="0" animBg="1"/>
      <p:bldP spid="6" grpId="0" bldLvl="0" animBg="1"/>
      <p:bldP spid="7" grpId="0" bldLvl="0" animBg="1"/>
      <p:bldP spid="8"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5622925" y="2723515"/>
            <a:ext cx="4807585" cy="922739"/>
            <a:chOff x="6304987" y="2116749"/>
            <a:chExt cx="4689530" cy="883701"/>
          </a:xfrm>
        </p:grpSpPr>
        <p:grpSp>
          <p:nvGrpSpPr>
            <p:cNvPr id="3" name="组合 3"/>
            <p:cNvGrpSpPr/>
            <p:nvPr/>
          </p:nvGrpSpPr>
          <p:grpSpPr>
            <a:xfrm>
              <a:off x="6304987" y="2116749"/>
              <a:ext cx="1002624" cy="883701"/>
              <a:chOff x="2666437" y="3162299"/>
              <a:chExt cx="1002624" cy="883701"/>
            </a:xfrm>
          </p:grpSpPr>
          <p:pic>
            <p:nvPicPr>
              <p:cNvPr id="14" name="图片 13"/>
              <p:cNvPicPr>
                <a:picLocks noChangeAspect="1"/>
              </p:cNvPicPr>
              <p:nvPr/>
            </p:nvPicPr>
            <p:blipFill>
              <a:blip r:embed="rId1" cstate="print"/>
              <a:stretch>
                <a:fillRect/>
              </a:stretch>
            </p:blipFill>
            <p:spPr>
              <a:xfrm>
                <a:off x="2667000" y="3162299"/>
                <a:ext cx="774832" cy="793329"/>
              </a:xfrm>
              <a:prstGeom prst="rect">
                <a:avLst/>
              </a:prstGeom>
            </p:spPr>
          </p:pic>
          <p:sp>
            <p:nvSpPr>
              <p:cNvPr id="15" name="矩形 14"/>
              <p:cNvSpPr/>
              <p:nvPr/>
            </p:nvSpPr>
            <p:spPr>
              <a:xfrm>
                <a:off x="2666437" y="3162988"/>
                <a:ext cx="1002624" cy="883012"/>
              </a:xfrm>
              <a:prstGeom prst="rect">
                <a:avLst/>
              </a:prstGeom>
            </p:spPr>
            <p:txBody>
              <a:bodyPr wrap="square">
                <a:spAutoFit/>
              </a:bodyPr>
              <a:lstStyle/>
              <a:p>
                <a:r>
                  <a:rPr lang="zh-CN" altLang="en-US" sz="5400" b="1" dirty="0" smtClean="0"/>
                  <a:t>结</a:t>
                </a:r>
                <a:endParaRPr lang="zh-CN" altLang="en-US" sz="5400" b="1" dirty="0"/>
              </a:p>
            </p:txBody>
          </p:sp>
        </p:grpSp>
        <p:grpSp>
          <p:nvGrpSpPr>
            <p:cNvPr id="4" name="组合 4"/>
            <p:cNvGrpSpPr/>
            <p:nvPr/>
          </p:nvGrpSpPr>
          <p:grpSpPr>
            <a:xfrm>
              <a:off x="7420525" y="2116749"/>
              <a:ext cx="1002624" cy="883701"/>
              <a:chOff x="2553250" y="3162299"/>
              <a:chExt cx="1002624" cy="883701"/>
            </a:xfrm>
          </p:grpSpPr>
          <p:pic>
            <p:nvPicPr>
              <p:cNvPr id="12" name="图片 11"/>
              <p:cNvPicPr>
                <a:picLocks noChangeAspect="1"/>
              </p:cNvPicPr>
              <p:nvPr/>
            </p:nvPicPr>
            <p:blipFill>
              <a:blip r:embed="rId1" cstate="print"/>
              <a:stretch>
                <a:fillRect/>
              </a:stretch>
            </p:blipFill>
            <p:spPr>
              <a:xfrm>
                <a:off x="2667000" y="3162299"/>
                <a:ext cx="774832" cy="793329"/>
              </a:xfrm>
              <a:prstGeom prst="rect">
                <a:avLst/>
              </a:prstGeom>
            </p:spPr>
          </p:pic>
          <p:sp>
            <p:nvSpPr>
              <p:cNvPr id="13" name="矩形 12"/>
              <p:cNvSpPr/>
              <p:nvPr/>
            </p:nvSpPr>
            <p:spPr>
              <a:xfrm>
                <a:off x="2553250" y="3162988"/>
                <a:ext cx="1002624" cy="883012"/>
              </a:xfrm>
              <a:prstGeom prst="rect">
                <a:avLst/>
              </a:prstGeom>
            </p:spPr>
            <p:txBody>
              <a:bodyPr wrap="square">
                <a:spAutoFit/>
              </a:bodyPr>
              <a:lstStyle/>
              <a:p>
                <a:r>
                  <a:rPr lang="zh-CN" altLang="en-US" sz="5400" b="1" dirty="0" smtClean="0"/>
                  <a:t>尾</a:t>
                </a:r>
                <a:endParaRPr lang="zh-CN" altLang="en-US" sz="5400" b="1" dirty="0"/>
              </a:p>
            </p:txBody>
          </p:sp>
        </p:grpSp>
        <p:grpSp>
          <p:nvGrpSpPr>
            <p:cNvPr id="5" name="组合 5"/>
            <p:cNvGrpSpPr/>
            <p:nvPr/>
          </p:nvGrpSpPr>
          <p:grpSpPr>
            <a:xfrm>
              <a:off x="8649250" y="2116749"/>
              <a:ext cx="888582" cy="883701"/>
              <a:chOff x="2553250" y="3162299"/>
              <a:chExt cx="888582" cy="883701"/>
            </a:xfrm>
          </p:grpSpPr>
          <p:pic>
            <p:nvPicPr>
              <p:cNvPr id="10" name="图片 9"/>
              <p:cNvPicPr>
                <a:picLocks noChangeAspect="1"/>
              </p:cNvPicPr>
              <p:nvPr/>
            </p:nvPicPr>
            <p:blipFill>
              <a:blip r:embed="rId1" cstate="print"/>
              <a:stretch>
                <a:fillRect/>
              </a:stretch>
            </p:blipFill>
            <p:spPr>
              <a:xfrm>
                <a:off x="2667000" y="3162299"/>
                <a:ext cx="774832" cy="793329"/>
              </a:xfrm>
              <a:prstGeom prst="rect">
                <a:avLst/>
              </a:prstGeom>
            </p:spPr>
          </p:pic>
          <p:sp>
            <p:nvSpPr>
              <p:cNvPr id="11" name="矩形 10"/>
              <p:cNvSpPr/>
              <p:nvPr/>
            </p:nvSpPr>
            <p:spPr>
              <a:xfrm>
                <a:off x="2553250" y="3162988"/>
                <a:ext cx="888582" cy="883012"/>
              </a:xfrm>
              <a:prstGeom prst="rect">
                <a:avLst/>
              </a:prstGeom>
            </p:spPr>
            <p:txBody>
              <a:bodyPr wrap="square">
                <a:spAutoFit/>
              </a:bodyPr>
              <a:lstStyle/>
              <a:p>
                <a:r>
                  <a:rPr lang="zh-CN" altLang="en-US" sz="5400" b="1" dirty="0"/>
                  <a:t>探</a:t>
                </a:r>
                <a:endParaRPr lang="zh-CN" altLang="en-US" sz="5400" b="1" dirty="0"/>
              </a:p>
            </p:txBody>
          </p:sp>
        </p:grpSp>
        <p:grpSp>
          <p:nvGrpSpPr>
            <p:cNvPr id="6" name="组合 6"/>
            <p:cNvGrpSpPr/>
            <p:nvPr/>
          </p:nvGrpSpPr>
          <p:grpSpPr>
            <a:xfrm>
              <a:off x="9991725" y="2116749"/>
              <a:ext cx="1002792" cy="883701"/>
              <a:chOff x="2667000" y="3162299"/>
              <a:chExt cx="1002792" cy="883701"/>
            </a:xfrm>
          </p:grpSpPr>
          <p:pic>
            <p:nvPicPr>
              <p:cNvPr id="8" name="图片 7"/>
              <p:cNvPicPr>
                <a:picLocks noChangeAspect="1"/>
              </p:cNvPicPr>
              <p:nvPr/>
            </p:nvPicPr>
            <p:blipFill>
              <a:blip r:embed="rId1" cstate="print"/>
              <a:stretch>
                <a:fillRect/>
              </a:stretch>
            </p:blipFill>
            <p:spPr>
              <a:xfrm>
                <a:off x="2667000" y="3162299"/>
                <a:ext cx="774832" cy="793329"/>
              </a:xfrm>
              <a:prstGeom prst="rect">
                <a:avLst/>
              </a:prstGeom>
            </p:spPr>
          </p:pic>
          <p:sp>
            <p:nvSpPr>
              <p:cNvPr id="9" name="矩形 8"/>
              <p:cNvSpPr/>
              <p:nvPr/>
            </p:nvSpPr>
            <p:spPr>
              <a:xfrm>
                <a:off x="2667168" y="3162988"/>
                <a:ext cx="1002624" cy="883012"/>
              </a:xfrm>
              <a:prstGeom prst="rect">
                <a:avLst/>
              </a:prstGeom>
            </p:spPr>
            <p:txBody>
              <a:bodyPr wrap="square">
                <a:spAutoFit/>
              </a:bodyPr>
              <a:lstStyle/>
              <a:p>
                <a:r>
                  <a:rPr lang="zh-CN" altLang="en-US" sz="5400" b="1" dirty="0"/>
                  <a:t>究</a:t>
                </a:r>
                <a:endParaRPr lang="zh-CN" altLang="en-US" sz="5400" b="1" dirty="0"/>
              </a:p>
            </p:txBody>
          </p:sp>
        </p:grpSp>
      </p:grpSp>
      <p:pic>
        <p:nvPicPr>
          <p:cNvPr id="16" name="图片 15"/>
          <p:cNvPicPr>
            <a:picLocks noChangeAspect="1"/>
          </p:cNvPicPr>
          <p:nvPr/>
        </p:nvPicPr>
        <p:blipFill rotWithShape="1">
          <a:blip r:embed="rId2" cstate="print"/>
          <a:srcRect/>
          <a:stretch>
            <a:fillRect/>
          </a:stretch>
        </p:blipFill>
        <p:spPr>
          <a:xfrm>
            <a:off x="1500666" y="2135081"/>
            <a:ext cx="2693963" cy="25878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矩形 1"/>
          <p:cNvSpPr/>
          <p:nvPr/>
        </p:nvSpPr>
        <p:spPr>
          <a:xfrm>
            <a:off x="0" y="-219710"/>
            <a:ext cx="8556625" cy="645160"/>
          </a:xfrm>
          <a:prstGeom prst="rect">
            <a:avLst/>
          </a:prstGeom>
          <a:noFill/>
          <a:ln w="9525">
            <a:noFill/>
          </a:ln>
        </p:spPr>
        <p:txBody>
          <a:bodyPr anchor="t">
            <a:spAutoFit/>
          </a:bodyPr>
          <a:lstStyle/>
          <a:p>
            <a:pPr algn="just">
              <a:lnSpc>
                <a:spcPct val="150000"/>
              </a:lnSpc>
            </a:pPr>
            <a:r>
              <a:rPr lang="zh-CN" altLang="zh-CN" sz="2400" b="1" dirty="0">
                <a:solidFill>
                  <a:srgbClr val="FF0000"/>
                </a:solidFill>
                <a:latin typeface="Times New Roman" panose="02020603050405020304" pitchFamily="18" charset="0"/>
                <a:ea typeface="黑体" panose="02010609060101010101" pitchFamily="49" charset="-122"/>
              </a:rPr>
              <a:t>小说常用结尾方式及作用</a:t>
            </a:r>
            <a:endParaRPr lang="zh-CN" altLang="zh-CN" sz="2400" b="1" dirty="0">
              <a:solidFill>
                <a:srgbClr val="FF0000"/>
              </a:solidFill>
              <a:latin typeface="Times New Roman" panose="02020603050405020304" pitchFamily="18" charset="0"/>
              <a:ea typeface="黑体" panose="02010609060101010101" pitchFamily="49" charset="-122"/>
            </a:endParaRPr>
          </a:p>
        </p:txBody>
      </p:sp>
      <p:graphicFrame>
        <p:nvGraphicFramePr>
          <p:cNvPr id="124931" name="表格 124930"/>
          <p:cNvGraphicFramePr/>
          <p:nvPr>
            <p:custDataLst>
              <p:tags r:id="rId1"/>
            </p:custDataLst>
          </p:nvPr>
        </p:nvGraphicFramePr>
        <p:xfrm>
          <a:off x="0" y="425450"/>
          <a:ext cx="12192000" cy="5831840"/>
        </p:xfrm>
        <a:graphic>
          <a:graphicData uri="http://schemas.openxmlformats.org/drawingml/2006/table">
            <a:tbl>
              <a:tblPr/>
              <a:tblGrid>
                <a:gridCol w="1678940"/>
                <a:gridCol w="10513060"/>
              </a:tblGrid>
              <a:tr h="41148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1800" b="1" dirty="0">
                          <a:latin typeface="Times New Roman" panose="02020603050405020304" pitchFamily="18" charset="0"/>
                        </a:rPr>
                        <a:t>方式</a:t>
                      </a:r>
                      <a:endParaRPr lang="zh-CN" altLang="en-US" sz="1800" b="1" dirty="0">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1800" b="1" dirty="0">
                          <a:latin typeface="Times New Roman" panose="02020603050405020304" pitchFamily="18" charset="0"/>
                        </a:rPr>
                        <a:t>作用</a:t>
                      </a:r>
                      <a:endParaRPr lang="zh-CN" altLang="en-US" sz="1800" b="1" dirty="0">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2179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出人意料</a:t>
                      </a:r>
                      <a:endParaRPr lang="zh-CN" altLang="zh-CN" sz="2000" b="1" dirty="0">
                        <a:solidFill>
                          <a:srgbClr val="FF0000"/>
                        </a:solidFill>
                        <a:latin typeface="Times New Roman" panose="02020603050405020304" pitchFamily="18" charset="0"/>
                      </a:endParaRPr>
                    </a:p>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的结局</a:t>
                      </a:r>
                      <a:endParaRPr lang="zh-CN" altLang="en-US" sz="1800" b="1" dirty="0">
                        <a:solidFill>
                          <a:srgbClr val="FF0000"/>
                        </a:solidFill>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en-US" altLang="zh-CN" sz="2000" b="1">
                          <a:latin typeface="宋体" panose="02010600030101010101" pitchFamily="2" charset="-122"/>
                          <a:ea typeface="宋体" panose="02010600030101010101" pitchFamily="2" charset="-122"/>
                        </a:rPr>
                        <a:t>①</a:t>
                      </a:r>
                      <a:r>
                        <a:rPr lang="zh-CN" altLang="en-US" sz="2000" b="1" dirty="0">
                          <a:latin typeface="Times New Roman" panose="02020603050405020304" pitchFamily="18" charset="0"/>
                          <a:ea typeface="宋体" panose="02010600030101010101" pitchFamily="2" charset="-122"/>
                        </a:rPr>
                        <a:t>从</a:t>
                      </a:r>
                      <a:r>
                        <a:rPr lang="zh-CN" altLang="en-US" sz="2000" b="1" dirty="0">
                          <a:solidFill>
                            <a:srgbClr val="0000FF"/>
                          </a:solidFill>
                          <a:latin typeface="Times New Roman" panose="02020603050405020304" pitchFamily="18" charset="0"/>
                          <a:ea typeface="宋体" panose="02010600030101010101" pitchFamily="2" charset="-122"/>
                        </a:rPr>
                        <a:t>结构</a:t>
                      </a:r>
                      <a:r>
                        <a:rPr lang="zh-CN" altLang="en-US" sz="2000" b="1" dirty="0">
                          <a:latin typeface="Times New Roman" panose="02020603050405020304" pitchFamily="18" charset="0"/>
                          <a:ea typeface="宋体" panose="02010600030101010101" pitchFamily="2" charset="-122"/>
                        </a:rPr>
                        <a:t>安排上看，它使平淡的故事情节陡然生出波澜，猛烈撞击读者的心灵，产生震撼人心的力量；</a:t>
                      </a:r>
                      <a:r>
                        <a:rPr lang="zh-CN" altLang="en-US" sz="2000" b="1" dirty="0">
                          <a:latin typeface="宋体" panose="02010600030101010101" pitchFamily="2" charset="-122"/>
                          <a:ea typeface="宋体" panose="02010600030101010101" pitchFamily="2" charset="-122"/>
                        </a:rPr>
                        <a:t>②</a:t>
                      </a:r>
                      <a:r>
                        <a:rPr lang="zh-CN" altLang="en-US" sz="2000" b="1" dirty="0">
                          <a:latin typeface="Times New Roman" panose="02020603050405020304" pitchFamily="18" charset="0"/>
                          <a:ea typeface="宋体" panose="02010600030101010101" pitchFamily="2" charset="-122"/>
                        </a:rPr>
                        <a:t>从</a:t>
                      </a:r>
                      <a:r>
                        <a:rPr lang="zh-CN" altLang="en-US" sz="2000" b="1" dirty="0">
                          <a:solidFill>
                            <a:srgbClr val="0000FF"/>
                          </a:solidFill>
                          <a:latin typeface="Times New Roman" panose="02020603050405020304" pitchFamily="18" charset="0"/>
                          <a:ea typeface="宋体" panose="02010600030101010101" pitchFamily="2" charset="-122"/>
                        </a:rPr>
                        <a:t>叙述手法</a:t>
                      </a:r>
                      <a:r>
                        <a:rPr lang="zh-CN" altLang="en-US" sz="2000" b="1" dirty="0">
                          <a:latin typeface="Times New Roman" panose="02020603050405020304" pitchFamily="18" charset="0"/>
                          <a:ea typeface="宋体" panose="02010600030101010101" pitchFamily="2" charset="-122"/>
                        </a:rPr>
                        <a:t>上看，与前文的伏笔相照应，使人觉得又在情理之中；</a:t>
                      </a:r>
                      <a:r>
                        <a:rPr lang="zh-CN" altLang="en-US" sz="2000" b="1" dirty="0">
                          <a:latin typeface="宋体" panose="02010600030101010101" pitchFamily="2" charset="-122"/>
                          <a:ea typeface="宋体" panose="02010600030101010101" pitchFamily="2" charset="-122"/>
                        </a:rPr>
                        <a:t>③</a:t>
                      </a:r>
                      <a:r>
                        <a:rPr lang="zh-CN" altLang="en-US" sz="2000" b="1" dirty="0">
                          <a:latin typeface="Times New Roman" panose="02020603050405020304" pitchFamily="18" charset="0"/>
                          <a:ea typeface="宋体" panose="02010600030101010101" pitchFamily="2" charset="-122"/>
                        </a:rPr>
                        <a:t>突出</a:t>
                      </a:r>
                      <a:r>
                        <a:rPr lang="zh-CN" altLang="en-US" sz="2000" b="1" dirty="0">
                          <a:solidFill>
                            <a:srgbClr val="0000FF"/>
                          </a:solidFill>
                          <a:latin typeface="Times New Roman" panose="02020603050405020304" pitchFamily="18" charset="0"/>
                          <a:ea typeface="宋体" panose="02010600030101010101" pitchFamily="2" charset="-122"/>
                        </a:rPr>
                        <a:t>人物形象</a:t>
                      </a:r>
                      <a:r>
                        <a:rPr lang="zh-CN" altLang="en-US" sz="2000" b="1" dirty="0">
                          <a:latin typeface="Times New Roman" panose="02020603050405020304" pitchFamily="18" charset="0"/>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④</a:t>
                      </a:r>
                      <a:r>
                        <a:rPr lang="zh-CN" altLang="en-US" sz="2000" b="1" dirty="0">
                          <a:latin typeface="Times New Roman" panose="02020603050405020304" pitchFamily="18" charset="0"/>
                          <a:ea typeface="宋体" panose="02010600030101010101" pitchFamily="2" charset="-122"/>
                        </a:rPr>
                        <a:t>突出文章</a:t>
                      </a:r>
                      <a:r>
                        <a:rPr lang="zh-CN" altLang="en-US" sz="2000" b="1" dirty="0">
                          <a:solidFill>
                            <a:srgbClr val="0000FF"/>
                          </a:solidFill>
                          <a:latin typeface="Times New Roman" panose="02020603050405020304" pitchFamily="18" charset="0"/>
                          <a:ea typeface="宋体" panose="02010600030101010101" pitchFamily="2" charset="-122"/>
                        </a:rPr>
                        <a:t>主旨</a:t>
                      </a:r>
                      <a:r>
                        <a:rPr lang="zh-CN" altLang="en-US" sz="2000" b="1" dirty="0">
                          <a:latin typeface="Times New Roman" panose="02020603050405020304" pitchFamily="18" charset="0"/>
                          <a:ea typeface="宋体" panose="02010600030101010101" pitchFamily="2" charset="-122"/>
                        </a:rPr>
                        <a:t>。</a:t>
                      </a:r>
                      <a:endParaRPr lang="zh-CN" altLang="en-US" sz="2000" b="1" dirty="0">
                        <a:solidFill>
                          <a:srgbClr val="FF0000"/>
                        </a:solidFill>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1440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令人伤感</a:t>
                      </a:r>
                      <a:endParaRPr lang="zh-CN" altLang="zh-CN" sz="2000" b="1" dirty="0">
                        <a:solidFill>
                          <a:srgbClr val="FF0000"/>
                        </a:solidFill>
                        <a:latin typeface="Times New Roman" panose="02020603050405020304" pitchFamily="18" charset="0"/>
                      </a:endParaRPr>
                    </a:p>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的结局</a:t>
                      </a:r>
                      <a:endParaRPr lang="zh-CN" altLang="en-US" sz="1800" b="1" dirty="0">
                        <a:solidFill>
                          <a:srgbClr val="FF0000"/>
                        </a:solidFill>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en-US" altLang="zh-CN" sz="2000" b="1">
                          <a:latin typeface="宋体" panose="02010600030101010101" pitchFamily="2" charset="-122"/>
                          <a:ea typeface="宋体" panose="02010600030101010101" pitchFamily="2" charset="-122"/>
                        </a:rPr>
                        <a:t>①</a:t>
                      </a:r>
                      <a:r>
                        <a:rPr lang="zh-CN" altLang="en-US" sz="2000" b="1" dirty="0">
                          <a:latin typeface="Times New Roman" panose="02020603050405020304" pitchFamily="18" charset="0"/>
                          <a:ea typeface="宋体" panose="02010600030101010101" pitchFamily="2" charset="-122"/>
                        </a:rPr>
                        <a:t>从</a:t>
                      </a:r>
                      <a:r>
                        <a:rPr lang="zh-CN" altLang="en-US" sz="2000" b="1" dirty="0">
                          <a:solidFill>
                            <a:srgbClr val="0000FF"/>
                          </a:solidFill>
                          <a:latin typeface="Times New Roman" panose="02020603050405020304" pitchFamily="18" charset="0"/>
                          <a:ea typeface="宋体" panose="02010600030101010101" pitchFamily="2" charset="-122"/>
                        </a:rPr>
                        <a:t>主题</a:t>
                      </a:r>
                      <a:r>
                        <a:rPr lang="zh-CN" altLang="en-US" sz="2000" b="1" dirty="0">
                          <a:latin typeface="Times New Roman" panose="02020603050405020304" pitchFamily="18" charset="0"/>
                          <a:ea typeface="宋体" panose="02010600030101010101" pitchFamily="2" charset="-122"/>
                        </a:rPr>
                        <a:t>上看，能更好地深化主题；</a:t>
                      </a:r>
                      <a:r>
                        <a:rPr lang="en-US" altLang="zh-CN" sz="2000" b="1">
                          <a:latin typeface="宋体" panose="02010600030101010101" pitchFamily="2" charset="-122"/>
                        </a:rPr>
                        <a:t>②</a:t>
                      </a:r>
                      <a:r>
                        <a:rPr lang="zh-CN" altLang="en-US" sz="2000" b="1" dirty="0">
                          <a:latin typeface="Times New Roman" panose="02020603050405020304" pitchFamily="18" charset="0"/>
                          <a:ea typeface="宋体" panose="02010600030101010101" pitchFamily="2" charset="-122"/>
                        </a:rPr>
                        <a:t>从表现人</a:t>
                      </a:r>
                      <a:r>
                        <a:rPr lang="zh-CN" altLang="en-US" sz="2000" b="1" dirty="0">
                          <a:solidFill>
                            <a:srgbClr val="0000FF"/>
                          </a:solidFill>
                          <a:latin typeface="Times New Roman" panose="02020603050405020304" pitchFamily="18" charset="0"/>
                          <a:ea typeface="宋体" panose="02010600030101010101" pitchFamily="2" charset="-122"/>
                        </a:rPr>
                        <a:t>物</a:t>
                      </a:r>
                      <a:r>
                        <a:rPr lang="zh-CN" altLang="en-US" sz="2000" b="1" dirty="0">
                          <a:latin typeface="Times New Roman" panose="02020603050405020304" pitchFamily="18" charset="0"/>
                          <a:ea typeface="宋体" panose="02010600030101010101" pitchFamily="2" charset="-122"/>
                        </a:rPr>
                        <a:t>性格上看，能更好地塑造人物性格，引起</a:t>
                      </a:r>
                      <a:r>
                        <a:rPr lang="zh-CN" altLang="en-US" sz="2000" b="1" dirty="0">
                          <a:solidFill>
                            <a:srgbClr val="1D41D5"/>
                          </a:solidFill>
                          <a:latin typeface="Times New Roman" panose="02020603050405020304" pitchFamily="18" charset="0"/>
                          <a:ea typeface="宋体" panose="02010600030101010101" pitchFamily="2" charset="-122"/>
                        </a:rPr>
                        <a:t>人物对人物命运的同情</a:t>
                      </a:r>
                      <a:r>
                        <a:rPr lang="zh-CN" altLang="en-US" sz="2000" b="1" dirty="0">
                          <a:latin typeface="Times New Roman" panose="02020603050405020304" pitchFamily="18" charset="0"/>
                          <a:ea typeface="宋体" panose="02010600030101010101" pitchFamily="2" charset="-122"/>
                        </a:rPr>
                        <a:t>；</a:t>
                      </a:r>
                      <a:r>
                        <a:rPr lang="en-US" altLang="zh-CN" sz="2000" b="1">
                          <a:latin typeface="宋体" panose="02010600030101010101" pitchFamily="2" charset="-122"/>
                        </a:rPr>
                        <a:t>③</a:t>
                      </a:r>
                      <a:r>
                        <a:rPr lang="zh-CN" altLang="en-US" sz="2000" b="1" dirty="0">
                          <a:latin typeface="Times New Roman" panose="02020603050405020304" pitchFamily="18" charset="0"/>
                          <a:ea typeface="宋体" panose="02010600030101010101" pitchFamily="2" charset="-122"/>
                        </a:rPr>
                        <a:t>这种结局令人感动，令人回味，引人思考。</a:t>
                      </a:r>
                      <a:r>
                        <a:rPr lang="en-US" altLang="zh-CN" sz="2000" b="1" dirty="0">
                          <a:solidFill>
                            <a:srgbClr val="FF0000"/>
                          </a:solidFill>
                          <a:latin typeface="黑体" panose="02010609060101010101" pitchFamily="49" charset="-122"/>
                          <a:ea typeface="黑体" panose="02010609060101010101" pitchFamily="49" charset="-122"/>
                          <a:sym typeface="+mn-ea"/>
                        </a:rPr>
                        <a:t>《</a:t>
                      </a:r>
                      <a:r>
                        <a:rPr lang="zh-CN" altLang="en-US" sz="2000" b="1" dirty="0">
                          <a:solidFill>
                            <a:srgbClr val="FF0000"/>
                          </a:solidFill>
                          <a:latin typeface="黑体" panose="02010609060101010101" pitchFamily="49" charset="-122"/>
                          <a:ea typeface="黑体" panose="02010609060101010101" pitchFamily="49" charset="-122"/>
                          <a:sym typeface="+mn-ea"/>
                        </a:rPr>
                        <a:t>十娘怒沉百宝箱</a:t>
                      </a:r>
                      <a:r>
                        <a:rPr lang="en-US" altLang="zh-CN" sz="2000" b="1" dirty="0">
                          <a:solidFill>
                            <a:srgbClr val="FF0000"/>
                          </a:solidFill>
                          <a:latin typeface="黑体" panose="02010609060101010101" pitchFamily="49" charset="-122"/>
                          <a:ea typeface="黑体" panose="02010609060101010101" pitchFamily="49" charset="-122"/>
                          <a:sym typeface="+mn-ea"/>
                        </a:rPr>
                        <a:t>》</a:t>
                      </a:r>
                      <a:endParaRPr lang="en-US" altLang="zh-CN" sz="2000" b="1" dirty="0">
                        <a:solidFill>
                          <a:srgbClr val="FF0000"/>
                        </a:solidFill>
                        <a:latin typeface="黑体" panose="02010609060101010101" pitchFamily="49" charset="-122"/>
                        <a:ea typeface="黑体" panose="02010609060101010101" pitchFamily="49" charset="-122"/>
                        <a:sym typeface="+mn-ea"/>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973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令人喜悦</a:t>
                      </a:r>
                      <a:endParaRPr lang="zh-CN" altLang="zh-CN" sz="2000" b="1" dirty="0">
                        <a:solidFill>
                          <a:srgbClr val="FF0000"/>
                        </a:solidFill>
                        <a:latin typeface="Times New Roman" panose="02020603050405020304" pitchFamily="18" charset="0"/>
                      </a:endParaRPr>
                    </a:p>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的结局</a:t>
                      </a:r>
                      <a:endParaRPr lang="zh-CN" altLang="en-US" sz="1800" b="1" dirty="0">
                        <a:solidFill>
                          <a:srgbClr val="FF0000"/>
                        </a:solidFill>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en-US" altLang="zh-CN" sz="2000" b="1">
                          <a:latin typeface="宋体" panose="02010600030101010101" pitchFamily="2" charset="-122"/>
                          <a:ea typeface="宋体" panose="02010600030101010101" pitchFamily="2" charset="-122"/>
                        </a:rPr>
                        <a:t>①</a:t>
                      </a:r>
                      <a:r>
                        <a:rPr lang="zh-CN" altLang="en-US" sz="2000" b="1" dirty="0">
                          <a:latin typeface="Times New Roman" panose="02020603050405020304" pitchFamily="18" charset="0"/>
                          <a:ea typeface="宋体" panose="02010600030101010101" pitchFamily="2" charset="-122"/>
                        </a:rPr>
                        <a:t>从</a:t>
                      </a:r>
                      <a:r>
                        <a:rPr lang="zh-CN" altLang="en-US" sz="2000" b="1" dirty="0">
                          <a:solidFill>
                            <a:srgbClr val="0000FF"/>
                          </a:solidFill>
                          <a:latin typeface="Times New Roman" panose="02020603050405020304" pitchFamily="18" charset="0"/>
                          <a:ea typeface="宋体" panose="02010600030101010101" pitchFamily="2" charset="-122"/>
                        </a:rPr>
                        <a:t>表达效果</a:t>
                      </a:r>
                      <a:r>
                        <a:rPr lang="zh-CN" altLang="en-US" sz="2000" b="1" dirty="0">
                          <a:latin typeface="Times New Roman" panose="02020603050405020304" pitchFamily="18" charset="0"/>
                          <a:ea typeface="宋体" panose="02010600030101010101" pitchFamily="2" charset="-122"/>
                        </a:rPr>
                        <a:t>上看，小说的喜剧结局给读者留下了广阔的想象空间，耐人寻味；</a:t>
                      </a:r>
                      <a:r>
                        <a:rPr lang="en-US" altLang="zh-CN" sz="2000" b="1">
                          <a:latin typeface="宋体" panose="02010600030101010101" pitchFamily="2" charset="-122"/>
                        </a:rPr>
                        <a:t>②</a:t>
                      </a:r>
                      <a:r>
                        <a:rPr lang="zh-CN" altLang="en-US" sz="2000" b="1" dirty="0">
                          <a:latin typeface="Times New Roman" panose="02020603050405020304" pitchFamily="18" charset="0"/>
                          <a:ea typeface="宋体" panose="02010600030101010101" pitchFamily="2" charset="-122"/>
                        </a:rPr>
                        <a:t>从</a:t>
                      </a:r>
                      <a:r>
                        <a:rPr lang="zh-CN" altLang="en-US" sz="2000" b="1" dirty="0">
                          <a:solidFill>
                            <a:srgbClr val="0000FF"/>
                          </a:solidFill>
                          <a:latin typeface="Times New Roman" panose="02020603050405020304" pitchFamily="18" charset="0"/>
                          <a:ea typeface="宋体" panose="02010600030101010101" pitchFamily="2" charset="-122"/>
                        </a:rPr>
                        <a:t>阅读者</a:t>
                      </a:r>
                      <a:r>
                        <a:rPr lang="zh-CN" altLang="en-US" sz="2000" b="1" dirty="0">
                          <a:latin typeface="Times New Roman" panose="02020603050405020304" pitchFamily="18" charset="0"/>
                          <a:ea typeface="宋体" panose="02010600030101010101" pitchFamily="2" charset="-122"/>
                        </a:rPr>
                        <a:t>的情感体验上看，符合人们阅读的心理预期，容易引起读者的共鸣，给人以欣慰、愉悦之感；</a:t>
                      </a:r>
                      <a:r>
                        <a:rPr lang="zh-CN" altLang="en-US" sz="2000" b="1" dirty="0">
                          <a:latin typeface="宋体" panose="02010600030101010101" pitchFamily="2" charset="-122"/>
                          <a:ea typeface="宋体" panose="02010600030101010101" pitchFamily="2" charset="-122"/>
                        </a:rPr>
                        <a:t>③</a:t>
                      </a:r>
                      <a:r>
                        <a:rPr lang="zh-CN" altLang="en-US" sz="2000" b="1" dirty="0">
                          <a:latin typeface="Times New Roman" panose="02020603050405020304" pitchFamily="18" charset="0"/>
                          <a:ea typeface="宋体" panose="02010600030101010101" pitchFamily="2" charset="-122"/>
                        </a:rPr>
                        <a:t>从</a:t>
                      </a:r>
                      <a:r>
                        <a:rPr lang="zh-CN" altLang="en-US" sz="2000" b="1" dirty="0">
                          <a:solidFill>
                            <a:srgbClr val="0000FF"/>
                          </a:solidFill>
                          <a:latin typeface="Times New Roman" panose="02020603050405020304" pitchFamily="18" charset="0"/>
                          <a:ea typeface="宋体" panose="02010600030101010101" pitchFamily="2" charset="-122"/>
                        </a:rPr>
                        <a:t>主题</a:t>
                      </a:r>
                      <a:r>
                        <a:rPr lang="zh-CN" altLang="en-US" sz="2000" b="1" dirty="0">
                          <a:latin typeface="Times New Roman" panose="02020603050405020304" pitchFamily="18" charset="0"/>
                          <a:ea typeface="宋体" panose="02010600030101010101" pitchFamily="2" charset="-122"/>
                        </a:rPr>
                        <a:t>上看，这样的结局凸显出的美好人性，符合大众对审美的追求。</a:t>
                      </a:r>
                      <a:r>
                        <a:rPr lang="zh-CN" altLang="en-US" sz="2000" b="1" dirty="0">
                          <a:solidFill>
                            <a:srgbClr val="FF0000"/>
                          </a:solidFill>
                          <a:latin typeface="Times New Roman" panose="02020603050405020304" pitchFamily="18" charset="0"/>
                          <a:ea typeface="宋体" panose="02010600030101010101" pitchFamily="2" charset="-122"/>
                        </a:rPr>
                        <a:t>《西游记》</a:t>
                      </a:r>
                      <a:endParaRPr lang="zh-CN" altLang="en-US" sz="2000" b="1" dirty="0">
                        <a:solidFill>
                          <a:srgbClr val="FF0000"/>
                        </a:solidFill>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8646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留下空白</a:t>
                      </a:r>
                      <a:endParaRPr lang="zh-CN" altLang="zh-CN" sz="2000" b="1" dirty="0">
                        <a:solidFill>
                          <a:srgbClr val="FF0000"/>
                        </a:solidFill>
                        <a:latin typeface="Times New Roman" panose="02020603050405020304" pitchFamily="18" charset="0"/>
                      </a:endParaRPr>
                    </a:p>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的结局（高潮处结尾）</a:t>
                      </a:r>
                      <a:endParaRPr lang="zh-CN" altLang="en-US" sz="1800" b="1" dirty="0">
                        <a:solidFill>
                          <a:srgbClr val="FF0000"/>
                        </a:solidFill>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000" b="1" dirty="0">
                          <a:latin typeface="Times New Roman" panose="02020603050405020304" pitchFamily="18" charset="0"/>
                          <a:ea typeface="宋体" panose="02010600030101010101" pitchFamily="2" charset="-122"/>
                        </a:rPr>
                        <a:t>戛然而止，耐人寻味，留下了</a:t>
                      </a:r>
                      <a:r>
                        <a:rPr lang="en-US" altLang="zh-CN" sz="2000" b="1" dirty="0">
                          <a:latin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空白</a:t>
                      </a:r>
                      <a:r>
                        <a:rPr lang="en-US" altLang="zh-CN" sz="2000" b="1" dirty="0">
                          <a:latin typeface="宋体" panose="02010600030101010101" pitchFamily="2" charset="-122"/>
                        </a:rPr>
                        <a:t>”</a:t>
                      </a:r>
                      <a:r>
                        <a:rPr lang="zh-CN" altLang="en-US" sz="2000" b="1" dirty="0">
                          <a:latin typeface="Times New Roman" panose="02020603050405020304" pitchFamily="18" charset="0"/>
                          <a:ea typeface="宋体" panose="02010600030101010101" pitchFamily="2" charset="-122"/>
                        </a:rPr>
                        <a:t>让读者想象，进行艺术再创造。</a:t>
                      </a:r>
                      <a:endParaRPr lang="zh-CN" altLang="en-US" sz="2000" b="1" dirty="0">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5066665" y="6358890"/>
            <a:ext cx="1249680" cy="521970"/>
          </a:xfrm>
          <a:prstGeom prst="rect">
            <a:avLst/>
          </a:prstGeom>
          <a:noFill/>
        </p:spPr>
        <p:txBody>
          <a:bodyPr wrap="none" rtlCol="0">
            <a:spAutoFit/>
          </a:bodyPr>
          <a:p>
            <a:r>
              <a:rPr lang="zh-CN" altLang="en-US" sz="2800"/>
              <a:t>追叙式</a:t>
            </a:r>
            <a:endParaRPr lang="zh-CN" altLang="en-US" sz="2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sym typeface="+mn-ea"/>
              </a:rPr>
              <a:t>题型特点：语句理解</a:t>
            </a:r>
            <a:r>
              <a:rPr lang="en-US" altLang="zh-CN" dirty="0">
                <a:sym typeface="+mn-ea"/>
              </a:rPr>
              <a:t>+</a:t>
            </a:r>
            <a:r>
              <a:rPr lang="zh-CN" altLang="en-US" dirty="0">
                <a:sym typeface="+mn-ea"/>
              </a:rPr>
              <a:t>形象分析</a:t>
            </a:r>
            <a:br>
              <a:rPr lang="zh-CN" altLang="en-US" dirty="0"/>
            </a:br>
            <a:endParaRPr lang="zh-CN" altLang="en-US" dirty="0"/>
          </a:p>
        </p:txBody>
      </p:sp>
      <p:sp>
        <p:nvSpPr>
          <p:cNvPr id="3" name="内容占位符 2"/>
          <p:cNvSpPr>
            <a:spLocks noGrp="1"/>
          </p:cNvSpPr>
          <p:nvPr>
            <p:ph idx="1"/>
          </p:nvPr>
        </p:nvSpPr>
        <p:spPr/>
        <p:txBody>
          <a:bodyPr/>
          <a:lstStyle/>
          <a:p>
            <a:r>
              <a:rPr lang="zh-CN" altLang="en-US" dirty="0">
                <a:sym typeface="+mn-ea"/>
              </a:rPr>
              <a:t>5. 小说中说赵一曼“身上弥浸着拔俗的文人气质和职业军人的冷峻”，请结合作品简要分析。（</a:t>
            </a:r>
            <a:r>
              <a:rPr lang="en-US" altLang="zh-CN" dirty="0">
                <a:sym typeface="+mn-ea"/>
              </a:rPr>
              <a:t>2018</a:t>
            </a:r>
            <a:r>
              <a:rPr lang="zh-CN" altLang="en-US" dirty="0">
                <a:sym typeface="+mn-ea"/>
              </a:rPr>
              <a:t>年高考真题《赵一曼女士》）</a:t>
            </a:r>
            <a:endParaRPr lang="zh-CN" altLang="en-US" dirty="0"/>
          </a:p>
          <a:p>
            <a:endParaRPr lang="zh-CN" altLang="en-US" dirty="0">
              <a:sym typeface="+mn-ea"/>
            </a:endParaRPr>
          </a:p>
          <a:p>
            <a:r>
              <a:rPr lang="zh-CN" altLang="en-US" dirty="0">
                <a:sym typeface="+mn-ea"/>
              </a:rPr>
              <a:t>文人</a:t>
            </a:r>
            <a:r>
              <a:rPr lang="zh-CN" altLang="en-US" dirty="0">
                <a:ln w="22225">
                  <a:solidFill>
                    <a:schemeClr val="accent2"/>
                  </a:solidFill>
                  <a:prstDash val="solid"/>
                </a:ln>
                <a:solidFill>
                  <a:schemeClr val="accent2">
                    <a:lumMod val="40000"/>
                    <a:lumOff val="60000"/>
                  </a:schemeClr>
                </a:solidFill>
                <a:effectLst/>
                <a:sym typeface="+mn-ea"/>
              </a:rPr>
              <a:t>气质</a:t>
            </a:r>
            <a:r>
              <a:rPr lang="zh-CN" altLang="en-US" dirty="0">
                <a:sym typeface="+mn-ea"/>
              </a:rPr>
              <a:t>：高雅、浪漫、懂得大义</a:t>
            </a:r>
            <a:r>
              <a:rPr lang="en-US" altLang="zh-CN" dirty="0">
                <a:sym typeface="+mn-ea"/>
              </a:rPr>
              <a:t>……          </a:t>
            </a:r>
            <a:endParaRPr lang="en-US" altLang="zh-CN" dirty="0">
              <a:sym typeface="+mn-ea"/>
            </a:endParaRPr>
          </a:p>
          <a:p>
            <a:r>
              <a:rPr lang="en-US" altLang="zh-CN" dirty="0">
                <a:sym typeface="+mn-ea"/>
              </a:rPr>
              <a:t> </a:t>
            </a:r>
            <a:r>
              <a:rPr lang="zh-CN" altLang="en-US" dirty="0">
                <a:sym typeface="+mn-ea"/>
              </a:rPr>
              <a:t>军人</a:t>
            </a:r>
            <a:r>
              <a:rPr lang="zh-CN" altLang="en-US" dirty="0">
                <a:ln w="22225">
                  <a:solidFill>
                    <a:schemeClr val="accent2"/>
                  </a:solidFill>
                  <a:prstDash val="solid"/>
                </a:ln>
                <a:solidFill>
                  <a:schemeClr val="accent2">
                    <a:lumMod val="40000"/>
                    <a:lumOff val="60000"/>
                  </a:schemeClr>
                </a:solidFill>
                <a:effectLst/>
                <a:sym typeface="+mn-ea"/>
              </a:rPr>
              <a:t>冷峻</a:t>
            </a:r>
            <a:r>
              <a:rPr lang="zh-CN" altLang="en-US" dirty="0">
                <a:sym typeface="+mn-ea"/>
              </a:rPr>
              <a:t>：刚强坚定、从容生死、凛然理智</a:t>
            </a:r>
            <a:r>
              <a:rPr lang="en-US" altLang="zh-CN" dirty="0">
                <a:sym typeface="+mn-ea"/>
              </a:rPr>
              <a:t>……</a:t>
            </a:r>
            <a:endParaRPr lang="zh-CN" altLang="en-US" dirty="0"/>
          </a:p>
        </p:txBody>
      </p:sp>
      <p:sp>
        <p:nvSpPr>
          <p:cNvPr id="6" name="矩形 5"/>
          <p:cNvSpPr/>
          <p:nvPr/>
        </p:nvSpPr>
        <p:spPr>
          <a:xfrm>
            <a:off x="1055370" y="3500755"/>
            <a:ext cx="9796145" cy="460375"/>
          </a:xfrm>
          <a:prstGeom prst="rect">
            <a:avLst/>
          </a:prstGeom>
        </p:spPr>
        <p:txBody>
          <a:bodyPr wrap="square">
            <a:spAutoFit/>
          </a:bodyPr>
          <a:lstStyle/>
          <a:p>
            <a:r>
              <a:rPr altLang="zh-CN" sz="2400" kern="0" dirty="0">
                <a:solidFill>
                  <a:srgbClr val="FF0000"/>
                </a:solidFill>
                <a:cs typeface="宋体" panose="02010600030101010101" pitchFamily="2" charset="-122"/>
              </a:rPr>
              <a:t> </a:t>
            </a:r>
            <a:endParaRPr altLang="zh-CN" sz="2400" kern="0" dirty="0">
              <a:solidFill>
                <a:srgbClr val="FF0000"/>
              </a:solidFill>
              <a:cs typeface="宋体" panose="02010600030101010101" pitchFamily="2" charset="-122"/>
            </a:endParaRPr>
          </a:p>
        </p:txBody>
      </p:sp>
      <p:sp>
        <p:nvSpPr>
          <p:cNvPr id="5" name="文本框 4"/>
          <p:cNvSpPr txBox="1"/>
          <p:nvPr/>
        </p:nvSpPr>
        <p:spPr>
          <a:xfrm>
            <a:off x="635" y="0"/>
            <a:ext cx="1797685" cy="521970"/>
          </a:xfrm>
          <a:prstGeom prst="rect">
            <a:avLst/>
          </a:prstGeom>
          <a:noFill/>
        </p:spPr>
        <p:txBody>
          <a:bodyPr wrap="square" rtlCol="0">
            <a:spAutoFit/>
          </a:bodyPr>
          <a:p>
            <a:pPr algn="l"/>
            <a:r>
              <a:rPr lang="zh-CN" altLang="en-US" sz="2800">
                <a:ln w="22225">
                  <a:solidFill>
                    <a:schemeClr val="accent2"/>
                  </a:solidFill>
                  <a:prstDash val="solid"/>
                </a:ln>
                <a:solidFill>
                  <a:schemeClr val="accent2">
                    <a:lumMod val="40000"/>
                    <a:lumOff val="60000"/>
                  </a:schemeClr>
                </a:solidFill>
                <a:effectLst/>
                <a:sym typeface="+mn-ea"/>
              </a:rPr>
              <a:t>归纳题型</a:t>
            </a:r>
            <a:endParaRPr lang="zh-CN" altLang="en-US" sz="2800">
              <a:ln w="22225">
                <a:solidFill>
                  <a:schemeClr val="accent2"/>
                </a:solidFill>
                <a:prstDash val="solid"/>
              </a:ln>
              <a:solidFill>
                <a:schemeClr val="accent2">
                  <a:lumMod val="40000"/>
                  <a:lumOff val="60000"/>
                </a:schemeClr>
              </a:solidFill>
              <a:effectLst/>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内容占位符 87041"/>
          <p:cNvSpPr>
            <a:spLocks noGrp="1"/>
          </p:cNvSpPr>
          <p:nvPr>
            <p:ph idx="1"/>
          </p:nvPr>
        </p:nvSpPr>
        <p:spPr>
          <a:xfrm>
            <a:off x="231775" y="210185"/>
            <a:ext cx="11611610" cy="2118360"/>
          </a:xfrm>
        </p:spPr>
        <p:txBody>
          <a:bodyPr anchor="t"/>
          <a:lstStyle/>
          <a:p>
            <a:pPr>
              <a:spcBef>
                <a:spcPct val="0"/>
              </a:spcBef>
              <a:buFontTx/>
              <a:buNone/>
            </a:pPr>
            <a:r>
              <a:rPr lang="zh-CN" altLang="en-US" b="1" dirty="0">
                <a:solidFill>
                  <a:srgbClr val="0000FF"/>
                </a:solidFill>
                <a:latin typeface="宋体" panose="02010600030101010101" pitchFamily="2" charset="-122"/>
              </a:rPr>
              <a:t>请赏析下面这篇小说的写作技巧。</a:t>
            </a:r>
            <a:endParaRPr lang="zh-CN" altLang="en-US" b="1" dirty="0">
              <a:solidFill>
                <a:srgbClr val="0000FF"/>
              </a:solidFill>
              <a:latin typeface="宋体" panose="02010600030101010101" pitchFamily="2" charset="-122"/>
            </a:endParaRPr>
          </a:p>
          <a:p>
            <a:pPr>
              <a:spcBef>
                <a:spcPct val="0"/>
              </a:spcBef>
              <a:buFontTx/>
              <a:buNone/>
            </a:pPr>
            <a:r>
              <a:rPr lang="zh-CN" altLang="en-US" b="1" dirty="0">
                <a:latin typeface="宋体" panose="02010600030101010101" pitchFamily="2" charset="-122"/>
              </a:rPr>
              <a:t>     </a:t>
            </a:r>
            <a:endParaRPr lang="zh-CN" altLang="en-US" b="1" dirty="0">
              <a:latin typeface="宋体" panose="02010600030101010101" pitchFamily="2" charset="-122"/>
            </a:endParaRPr>
          </a:p>
          <a:p>
            <a:pPr>
              <a:spcBef>
                <a:spcPct val="0"/>
              </a:spcBef>
              <a:buFontTx/>
              <a:buNone/>
            </a:pPr>
            <a:r>
              <a:rPr lang="zh-CN" altLang="en-US" b="1" dirty="0">
                <a:latin typeface="宋体" panose="02010600030101010101" pitchFamily="2" charset="-122"/>
              </a:rPr>
              <a:t>地球上最后一个人独自坐在房间里，这时，忽然响起了敲门声</a:t>
            </a:r>
            <a:r>
              <a:rPr lang="en-US" altLang="zh-CN" b="1" dirty="0">
                <a:latin typeface="宋体" panose="02010600030101010101" pitchFamily="2" charset="-122"/>
              </a:rPr>
              <a:t>……</a:t>
            </a:r>
            <a:endParaRPr lang="en-US" altLang="zh-CN" b="1" dirty="0">
              <a:latin typeface="宋体" panose="02010600030101010101" pitchFamily="2" charset="-122"/>
            </a:endParaRPr>
          </a:p>
          <a:p>
            <a:pPr algn="r">
              <a:spcBef>
                <a:spcPct val="0"/>
              </a:spcBef>
              <a:buFontTx/>
              <a:buNone/>
            </a:pPr>
            <a:r>
              <a:rPr lang="en-US" altLang="zh-CN" b="1" dirty="0">
                <a:latin typeface="宋体" panose="02010600030101010101" pitchFamily="2" charset="-122"/>
              </a:rPr>
              <a:t>----</a:t>
            </a:r>
            <a:r>
              <a:rPr lang="zh-CN" altLang="en-US" b="1" dirty="0">
                <a:latin typeface="宋体" panose="02010600030101010101" pitchFamily="2" charset="-122"/>
              </a:rPr>
              <a:t>（美国）弗里蒂克</a:t>
            </a:r>
            <a:r>
              <a:rPr lang="en-US" altLang="zh-CN" b="1" dirty="0">
                <a:latin typeface="宋体" panose="02010600030101010101" pitchFamily="2" charset="-122"/>
              </a:rPr>
              <a:t>·</a:t>
            </a:r>
            <a:r>
              <a:rPr lang="zh-CN" altLang="en-US" b="1" dirty="0">
                <a:latin typeface="宋体" panose="02010600030101010101" pitchFamily="2" charset="-122"/>
              </a:rPr>
              <a:t>布</a:t>
            </a:r>
            <a:r>
              <a:rPr lang="zh-CN" altLang="en-US" b="1" dirty="0" smtClean="0">
                <a:latin typeface="宋体" panose="02010600030101010101" pitchFamily="2" charset="-122"/>
              </a:rPr>
              <a:t>朗</a:t>
            </a:r>
            <a:endParaRPr lang="zh-CN" altLang="en-US" b="1" dirty="0" smtClean="0">
              <a:latin typeface="宋体" panose="02010600030101010101" pitchFamily="2" charset="-122"/>
            </a:endParaRPr>
          </a:p>
        </p:txBody>
      </p:sp>
      <p:sp>
        <p:nvSpPr>
          <p:cNvPr id="66562" name="文本占位符 89089"/>
          <p:cNvSpPr>
            <a:spLocks noGrp="1"/>
          </p:cNvSpPr>
          <p:nvPr/>
        </p:nvSpPr>
        <p:spPr>
          <a:xfrm>
            <a:off x="737742" y="2932240"/>
            <a:ext cx="10698353" cy="2849562"/>
          </a:xfrm>
          <a:prstGeom prst="rect">
            <a:avLst/>
          </a:prstGeom>
          <a:noFill/>
          <a:ln w="9525">
            <a:noFill/>
          </a:ln>
        </p:spPr>
        <p:txBody>
          <a:bodyPr anchor="t"/>
          <a:lstStyle/>
          <a:p>
            <a:pPr marL="342900" indent="-342900">
              <a:spcBef>
                <a:spcPct val="20000"/>
              </a:spcBef>
            </a:pPr>
            <a:r>
              <a:rPr lang="zh-CN" altLang="en-US" sz="2400" b="1" dirty="0">
                <a:solidFill>
                  <a:srgbClr val="FF0000"/>
                </a:solidFill>
                <a:latin typeface="Arial" panose="020B0604020202020204" pitchFamily="34" charset="0"/>
                <a:ea typeface="宋体" panose="02010600030101010101" pitchFamily="2" charset="-122"/>
              </a:rPr>
              <a:t>          作者运用留白技巧，给读者以极大的想象空间。</a:t>
            </a:r>
            <a:r>
              <a:rPr lang="zh-CN" altLang="en-US" sz="2400" b="1" dirty="0">
                <a:latin typeface="Arial" panose="020B0604020202020204" pitchFamily="34" charset="0"/>
                <a:ea typeface="宋体" panose="02010600030101010101" pitchFamily="2" charset="-122"/>
              </a:rPr>
              <a:t>地球上为什么会只剩下他一个人呢</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地球上只剩下他一个人了</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他为什么还听到了敲门声</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这个来敲门的到底是什么呢</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是上帝</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外星人还是</a:t>
            </a:r>
            <a:r>
              <a:rPr lang="en-US" altLang="zh-CN" sz="2400" b="1" dirty="0">
                <a:latin typeface="Arial" panose="020B0604020202020204" pitchFamily="34" charset="0"/>
                <a:ea typeface="宋体" panose="02010600030101010101" pitchFamily="2" charset="-122"/>
              </a:rPr>
              <a:t>......</a:t>
            </a:r>
            <a:endParaRPr lang="en-US" altLang="zh-CN" sz="2400" b="1" dirty="0">
              <a:latin typeface="Arial" panose="020B0604020202020204" pitchFamily="34" charset="0"/>
              <a:ea typeface="宋体" panose="02010600030101010101" pitchFamily="2" charset="-122"/>
            </a:endParaRPr>
          </a:p>
          <a:p>
            <a:pPr marL="342900" indent="-342900">
              <a:spcBef>
                <a:spcPct val="20000"/>
              </a:spcBef>
            </a:pPr>
            <a:r>
              <a:rPr lang="en-US" altLang="zh-CN" sz="2400" b="1" dirty="0">
                <a:latin typeface="Arial" panose="020B0604020202020204" pitchFamily="34" charset="0"/>
                <a:ea typeface="宋体" panose="02010600030101010101" pitchFamily="2" charset="-122"/>
              </a:rPr>
              <a:t>           </a:t>
            </a:r>
            <a:endParaRPr lang="zh-CN" altLang="en-US" sz="24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blinds(horizontal)">
                                      <p:cBhvr>
                                        <p:cTn id="7" dur="500"/>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文本占位符 34818"/>
          <p:cNvSpPr>
            <a:spLocks noGrp="1" noRot="1"/>
          </p:cNvSpPr>
          <p:nvPr>
            <p:ph type="body" idx="1"/>
          </p:nvPr>
        </p:nvSpPr>
        <p:spPr/>
        <p:txBody>
          <a:bodyPr/>
          <a:p>
            <a:endParaRPr lang="en-US" altLang="zh-CN" sz="4400" b="1" dirty="0">
              <a:solidFill>
                <a:srgbClr val="000000"/>
              </a:solidFill>
            </a:endParaRPr>
          </a:p>
          <a:p>
            <a:r>
              <a:rPr lang="en-US" altLang="zh-CN" sz="4400" b="1" dirty="0">
                <a:solidFill>
                  <a:srgbClr val="000000"/>
                </a:solidFill>
              </a:rPr>
              <a:t>《</a:t>
            </a:r>
            <a:r>
              <a:rPr lang="zh-CN" altLang="en-US" sz="4400" b="1" dirty="0">
                <a:solidFill>
                  <a:srgbClr val="000000"/>
                </a:solidFill>
              </a:rPr>
              <a:t>天嚣</a:t>
            </a:r>
            <a:r>
              <a:rPr lang="en-US" altLang="zh-CN" sz="4400" b="1" dirty="0">
                <a:solidFill>
                  <a:srgbClr val="000000"/>
                </a:solidFill>
              </a:rPr>
              <a:t>》</a:t>
            </a:r>
            <a:r>
              <a:rPr lang="zh-CN" altLang="en-US" sz="4400" b="1" dirty="0">
                <a:solidFill>
                  <a:srgbClr val="000000"/>
                </a:solidFill>
              </a:rPr>
              <a:t>结尾</a:t>
            </a:r>
            <a:endParaRPr lang="zh-CN" altLang="en-US" sz="4400" b="1" dirty="0">
              <a:solidFill>
                <a:srgbClr val="000000"/>
              </a:solidFill>
            </a:endParaRPr>
          </a:p>
          <a:p>
            <a:endParaRPr lang="zh-CN" altLang="en-US" sz="4400" b="1">
              <a:solidFill>
                <a:srgbClr val="000000"/>
              </a:solidFill>
            </a:endParaRPr>
          </a:p>
          <a:p>
            <a:r>
              <a:rPr lang="en-US" altLang="zh-CN" sz="4000" b="1" dirty="0">
                <a:solidFill>
                  <a:srgbClr val="000000"/>
                </a:solidFill>
              </a:rPr>
              <a:t>1</a:t>
            </a:r>
            <a:r>
              <a:rPr lang="zh-CN" altLang="en-US" sz="4000" b="1" dirty="0">
                <a:solidFill>
                  <a:srgbClr val="000000"/>
                </a:solidFill>
              </a:rPr>
              <a:t>、属于哪种结尾类型</a:t>
            </a:r>
            <a:r>
              <a:rPr lang="en-US" altLang="zh-CN" sz="4000" b="1">
                <a:solidFill>
                  <a:srgbClr val="000000"/>
                </a:solidFill>
              </a:rPr>
              <a:t>?</a:t>
            </a:r>
            <a:endParaRPr lang="en-US" altLang="zh-CN" sz="4000" b="1">
              <a:solidFill>
                <a:srgbClr val="000000"/>
              </a:solidFill>
            </a:endParaRPr>
          </a:p>
          <a:p>
            <a:r>
              <a:rPr lang="en-US" altLang="zh-CN" sz="4000" b="1">
                <a:solidFill>
                  <a:srgbClr val="000000"/>
                </a:solidFill>
              </a:rPr>
              <a:t> </a:t>
            </a:r>
            <a:endParaRPr lang="en-US" altLang="zh-CN" sz="4000" b="1">
              <a:solidFill>
                <a:srgbClr val="000000"/>
              </a:solidFill>
            </a:endParaRPr>
          </a:p>
          <a:p>
            <a:r>
              <a:rPr lang="en-US" altLang="zh-CN" sz="4000" b="1" dirty="0">
                <a:solidFill>
                  <a:srgbClr val="000000"/>
                </a:solidFill>
              </a:rPr>
              <a:t>2</a:t>
            </a:r>
            <a:r>
              <a:rPr lang="zh-CN" altLang="en-US" sz="4000" b="1" dirty="0">
                <a:solidFill>
                  <a:srgbClr val="000000"/>
                </a:solidFill>
              </a:rPr>
              <a:t>、这种结尾有何特点？</a:t>
            </a:r>
            <a:endParaRPr lang="zh-CN" altLang="en-US" sz="4000" b="1">
              <a:solidFill>
                <a:srgbClr val="000000"/>
              </a:solidFill>
            </a:endParaRPr>
          </a:p>
        </p:txBody>
      </p:sp>
      <p:sp>
        <p:nvSpPr>
          <p:cNvPr id="4098" name="标题 4097"/>
          <p:cNvSpPr>
            <a:spLocks noGrp="1" noRot="1"/>
          </p:cNvSpPr>
          <p:nvPr/>
        </p:nvSpPr>
        <p:spPr>
          <a:xfrm>
            <a:off x="679450" y="312420"/>
            <a:ext cx="10515600" cy="16573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altLang="zh-CN" sz="3200" dirty="0"/>
              <a:t>       </a:t>
            </a:r>
            <a:r>
              <a:rPr lang="zh-CN" altLang="en-US" sz="3200" b="1" dirty="0">
                <a:solidFill>
                  <a:srgbClr val="A50021"/>
                </a:solidFill>
              </a:rPr>
              <a:t>小说以一个没有谜底的“没好的谜”结尾，这样处理有怎样的艺术效果？请结合作品进行分析。（</a:t>
            </a:r>
            <a:r>
              <a:rPr lang="en-US" altLang="zh-CN" sz="3200" b="1" dirty="0">
                <a:solidFill>
                  <a:srgbClr val="A50021"/>
                </a:solidFill>
              </a:rPr>
              <a:t>6</a:t>
            </a:r>
            <a:r>
              <a:rPr lang="zh-CN" altLang="en-US" sz="3200" b="1" dirty="0">
                <a:solidFill>
                  <a:srgbClr val="A50021"/>
                </a:solidFill>
              </a:rPr>
              <a:t>分）        （</a:t>
            </a:r>
            <a:r>
              <a:rPr lang="en-US" altLang="zh-CN" sz="3200" b="1" dirty="0">
                <a:solidFill>
                  <a:srgbClr val="A50021"/>
                </a:solidFill>
              </a:rPr>
              <a:t>2017</a:t>
            </a:r>
            <a:r>
              <a:rPr lang="zh-CN" altLang="en-US" sz="3200" b="1" dirty="0">
                <a:solidFill>
                  <a:srgbClr val="A50021"/>
                </a:solidFill>
              </a:rPr>
              <a:t>年全国一卷）</a:t>
            </a:r>
            <a:endParaRPr lang="zh-CN" altLang="en-US" sz="3200" b="1" dirty="0">
              <a:solidFill>
                <a:srgbClr val="A50021"/>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矩形 1"/>
          <p:cNvSpPr/>
          <p:nvPr/>
        </p:nvSpPr>
        <p:spPr>
          <a:xfrm>
            <a:off x="0" y="-219710"/>
            <a:ext cx="8556625" cy="645160"/>
          </a:xfrm>
          <a:prstGeom prst="rect">
            <a:avLst/>
          </a:prstGeom>
          <a:noFill/>
          <a:ln w="9525">
            <a:noFill/>
          </a:ln>
        </p:spPr>
        <p:txBody>
          <a:bodyPr anchor="t">
            <a:spAutoFit/>
          </a:bodyPr>
          <a:lstStyle/>
          <a:p>
            <a:pPr algn="just">
              <a:lnSpc>
                <a:spcPct val="150000"/>
              </a:lnSpc>
            </a:pPr>
            <a:r>
              <a:rPr lang="zh-CN" altLang="zh-CN" sz="2400" b="1" dirty="0">
                <a:solidFill>
                  <a:srgbClr val="FF0000"/>
                </a:solidFill>
                <a:latin typeface="Times New Roman" panose="02020603050405020304" pitchFamily="18" charset="0"/>
                <a:ea typeface="黑体" panose="02010609060101010101" pitchFamily="49" charset="-122"/>
              </a:rPr>
              <a:t>小说常用结尾方式及作用</a:t>
            </a:r>
            <a:endParaRPr lang="zh-CN" altLang="zh-CN" sz="2400" b="1" dirty="0">
              <a:solidFill>
                <a:srgbClr val="FF0000"/>
              </a:solidFill>
              <a:latin typeface="Times New Roman" panose="02020603050405020304" pitchFamily="18" charset="0"/>
              <a:ea typeface="黑体" panose="02010609060101010101" pitchFamily="49" charset="-122"/>
            </a:endParaRPr>
          </a:p>
        </p:txBody>
      </p:sp>
      <p:graphicFrame>
        <p:nvGraphicFramePr>
          <p:cNvPr id="124931" name="表格 124930"/>
          <p:cNvGraphicFramePr/>
          <p:nvPr>
            <p:custDataLst>
              <p:tags r:id="rId1"/>
            </p:custDataLst>
          </p:nvPr>
        </p:nvGraphicFramePr>
        <p:xfrm>
          <a:off x="0" y="425450"/>
          <a:ext cx="12192000" cy="5831840"/>
        </p:xfrm>
        <a:graphic>
          <a:graphicData uri="http://schemas.openxmlformats.org/drawingml/2006/table">
            <a:tbl>
              <a:tblPr/>
              <a:tblGrid>
                <a:gridCol w="1678940"/>
                <a:gridCol w="10513060"/>
              </a:tblGrid>
              <a:tr h="41148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1800" b="1" dirty="0">
                          <a:latin typeface="Times New Roman" panose="02020603050405020304" pitchFamily="18" charset="0"/>
                        </a:rPr>
                        <a:t>方式</a:t>
                      </a:r>
                      <a:endParaRPr lang="zh-CN" altLang="en-US" sz="1800" b="1" dirty="0">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1800" b="1" dirty="0">
                          <a:latin typeface="Times New Roman" panose="02020603050405020304" pitchFamily="18" charset="0"/>
                        </a:rPr>
                        <a:t>作用</a:t>
                      </a:r>
                      <a:endParaRPr lang="zh-CN" altLang="en-US" sz="1800" b="1" dirty="0">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2179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出人意料</a:t>
                      </a:r>
                      <a:endParaRPr lang="zh-CN" altLang="zh-CN" sz="2000" b="1" dirty="0">
                        <a:solidFill>
                          <a:srgbClr val="FF0000"/>
                        </a:solidFill>
                        <a:latin typeface="Times New Roman" panose="02020603050405020304" pitchFamily="18" charset="0"/>
                      </a:endParaRPr>
                    </a:p>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的结局</a:t>
                      </a:r>
                      <a:endParaRPr lang="zh-CN" altLang="en-US" sz="1800" b="1" dirty="0">
                        <a:solidFill>
                          <a:srgbClr val="FF0000"/>
                        </a:solidFill>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en-US" altLang="zh-CN" sz="2000" b="1">
                          <a:latin typeface="宋体" panose="02010600030101010101" pitchFamily="2" charset="-122"/>
                          <a:ea typeface="宋体" panose="02010600030101010101" pitchFamily="2" charset="-122"/>
                        </a:rPr>
                        <a:t>①</a:t>
                      </a:r>
                      <a:r>
                        <a:rPr lang="zh-CN" altLang="en-US" sz="2000" b="1" dirty="0">
                          <a:latin typeface="Times New Roman" panose="02020603050405020304" pitchFamily="18" charset="0"/>
                          <a:ea typeface="宋体" panose="02010600030101010101" pitchFamily="2" charset="-122"/>
                        </a:rPr>
                        <a:t>从</a:t>
                      </a:r>
                      <a:r>
                        <a:rPr lang="zh-CN" altLang="en-US" sz="2000" b="1" dirty="0">
                          <a:solidFill>
                            <a:srgbClr val="0000FF"/>
                          </a:solidFill>
                          <a:latin typeface="Times New Roman" panose="02020603050405020304" pitchFamily="18" charset="0"/>
                          <a:ea typeface="宋体" panose="02010600030101010101" pitchFamily="2" charset="-122"/>
                        </a:rPr>
                        <a:t>结构</a:t>
                      </a:r>
                      <a:r>
                        <a:rPr lang="zh-CN" altLang="en-US" sz="2000" b="1" dirty="0">
                          <a:latin typeface="Times New Roman" panose="02020603050405020304" pitchFamily="18" charset="0"/>
                          <a:ea typeface="宋体" panose="02010600030101010101" pitchFamily="2" charset="-122"/>
                        </a:rPr>
                        <a:t>安排上看，它使平淡的故事情节陡然生出波澜，猛烈撞击读者的心灵，产生震撼人心的力量；</a:t>
                      </a:r>
                      <a:r>
                        <a:rPr lang="zh-CN" altLang="en-US" sz="2000" b="1" dirty="0">
                          <a:latin typeface="宋体" panose="02010600030101010101" pitchFamily="2" charset="-122"/>
                          <a:ea typeface="宋体" panose="02010600030101010101" pitchFamily="2" charset="-122"/>
                        </a:rPr>
                        <a:t>②</a:t>
                      </a:r>
                      <a:r>
                        <a:rPr lang="zh-CN" altLang="en-US" sz="2000" b="1" dirty="0">
                          <a:latin typeface="Times New Roman" panose="02020603050405020304" pitchFamily="18" charset="0"/>
                          <a:ea typeface="宋体" panose="02010600030101010101" pitchFamily="2" charset="-122"/>
                        </a:rPr>
                        <a:t>从</a:t>
                      </a:r>
                      <a:r>
                        <a:rPr lang="zh-CN" altLang="en-US" sz="2000" b="1" dirty="0">
                          <a:solidFill>
                            <a:srgbClr val="0000FF"/>
                          </a:solidFill>
                          <a:latin typeface="Times New Roman" panose="02020603050405020304" pitchFamily="18" charset="0"/>
                          <a:ea typeface="宋体" panose="02010600030101010101" pitchFamily="2" charset="-122"/>
                        </a:rPr>
                        <a:t>叙述手法</a:t>
                      </a:r>
                      <a:r>
                        <a:rPr lang="zh-CN" altLang="en-US" sz="2000" b="1" dirty="0">
                          <a:latin typeface="Times New Roman" panose="02020603050405020304" pitchFamily="18" charset="0"/>
                          <a:ea typeface="宋体" panose="02010600030101010101" pitchFamily="2" charset="-122"/>
                        </a:rPr>
                        <a:t>上看，与前文的伏笔相照应，使人觉得又在情理之中；</a:t>
                      </a:r>
                      <a:r>
                        <a:rPr lang="zh-CN" altLang="en-US" sz="2000" b="1" dirty="0">
                          <a:latin typeface="宋体" panose="02010600030101010101" pitchFamily="2" charset="-122"/>
                          <a:ea typeface="宋体" panose="02010600030101010101" pitchFamily="2" charset="-122"/>
                        </a:rPr>
                        <a:t>③</a:t>
                      </a:r>
                      <a:r>
                        <a:rPr lang="zh-CN" altLang="en-US" sz="2000" b="1" dirty="0">
                          <a:latin typeface="Times New Roman" panose="02020603050405020304" pitchFamily="18" charset="0"/>
                          <a:ea typeface="宋体" panose="02010600030101010101" pitchFamily="2" charset="-122"/>
                        </a:rPr>
                        <a:t>突出</a:t>
                      </a:r>
                      <a:r>
                        <a:rPr lang="zh-CN" altLang="en-US" sz="2000" b="1" dirty="0">
                          <a:solidFill>
                            <a:srgbClr val="0000FF"/>
                          </a:solidFill>
                          <a:latin typeface="Times New Roman" panose="02020603050405020304" pitchFamily="18" charset="0"/>
                          <a:ea typeface="宋体" panose="02010600030101010101" pitchFamily="2" charset="-122"/>
                        </a:rPr>
                        <a:t>人物形象</a:t>
                      </a:r>
                      <a:r>
                        <a:rPr lang="zh-CN" altLang="en-US" sz="2000" b="1" dirty="0">
                          <a:latin typeface="Times New Roman" panose="02020603050405020304" pitchFamily="18" charset="0"/>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④</a:t>
                      </a:r>
                      <a:r>
                        <a:rPr lang="zh-CN" altLang="en-US" sz="2000" b="1" dirty="0">
                          <a:latin typeface="Times New Roman" panose="02020603050405020304" pitchFamily="18" charset="0"/>
                          <a:ea typeface="宋体" panose="02010600030101010101" pitchFamily="2" charset="-122"/>
                        </a:rPr>
                        <a:t>突出文章</a:t>
                      </a:r>
                      <a:r>
                        <a:rPr lang="zh-CN" altLang="en-US" sz="2000" b="1" dirty="0">
                          <a:solidFill>
                            <a:srgbClr val="0000FF"/>
                          </a:solidFill>
                          <a:latin typeface="Times New Roman" panose="02020603050405020304" pitchFamily="18" charset="0"/>
                          <a:ea typeface="宋体" panose="02010600030101010101" pitchFamily="2" charset="-122"/>
                        </a:rPr>
                        <a:t>主旨</a:t>
                      </a:r>
                      <a:r>
                        <a:rPr lang="zh-CN" altLang="en-US" sz="2000" b="1" dirty="0">
                          <a:latin typeface="Times New Roman" panose="02020603050405020304" pitchFamily="18" charset="0"/>
                          <a:ea typeface="宋体" panose="02010600030101010101" pitchFamily="2" charset="-122"/>
                        </a:rPr>
                        <a:t>。</a:t>
                      </a:r>
                      <a:endParaRPr lang="zh-CN" altLang="en-US" sz="2000" b="1" dirty="0">
                        <a:solidFill>
                          <a:srgbClr val="FF0000"/>
                        </a:solidFill>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91440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令人伤感</a:t>
                      </a:r>
                      <a:endParaRPr lang="zh-CN" altLang="zh-CN" sz="2000" b="1" dirty="0">
                        <a:solidFill>
                          <a:srgbClr val="FF0000"/>
                        </a:solidFill>
                        <a:latin typeface="Times New Roman" panose="02020603050405020304" pitchFamily="18" charset="0"/>
                      </a:endParaRPr>
                    </a:p>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的结局</a:t>
                      </a:r>
                      <a:endParaRPr lang="zh-CN" altLang="en-US" sz="1800" b="1" dirty="0">
                        <a:solidFill>
                          <a:srgbClr val="FF0000"/>
                        </a:solidFill>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en-US" altLang="zh-CN" sz="2000" b="1">
                          <a:latin typeface="宋体" panose="02010600030101010101" pitchFamily="2" charset="-122"/>
                          <a:ea typeface="宋体" panose="02010600030101010101" pitchFamily="2" charset="-122"/>
                        </a:rPr>
                        <a:t>①</a:t>
                      </a:r>
                      <a:r>
                        <a:rPr lang="zh-CN" altLang="en-US" sz="2000" b="1" dirty="0">
                          <a:latin typeface="Times New Roman" panose="02020603050405020304" pitchFamily="18" charset="0"/>
                          <a:ea typeface="宋体" panose="02010600030101010101" pitchFamily="2" charset="-122"/>
                        </a:rPr>
                        <a:t>从</a:t>
                      </a:r>
                      <a:r>
                        <a:rPr lang="zh-CN" altLang="en-US" sz="2000" b="1" dirty="0">
                          <a:solidFill>
                            <a:srgbClr val="0000FF"/>
                          </a:solidFill>
                          <a:latin typeface="Times New Roman" panose="02020603050405020304" pitchFamily="18" charset="0"/>
                          <a:ea typeface="宋体" panose="02010600030101010101" pitchFamily="2" charset="-122"/>
                        </a:rPr>
                        <a:t>主题</a:t>
                      </a:r>
                      <a:r>
                        <a:rPr lang="zh-CN" altLang="en-US" sz="2000" b="1" dirty="0">
                          <a:latin typeface="Times New Roman" panose="02020603050405020304" pitchFamily="18" charset="0"/>
                          <a:ea typeface="宋体" panose="02010600030101010101" pitchFamily="2" charset="-122"/>
                        </a:rPr>
                        <a:t>上看，能更好地深化主题；</a:t>
                      </a:r>
                      <a:r>
                        <a:rPr lang="en-US" altLang="zh-CN" sz="2000" b="1">
                          <a:latin typeface="宋体" panose="02010600030101010101" pitchFamily="2" charset="-122"/>
                        </a:rPr>
                        <a:t>②</a:t>
                      </a:r>
                      <a:r>
                        <a:rPr lang="zh-CN" altLang="en-US" sz="2000" b="1" dirty="0">
                          <a:latin typeface="Times New Roman" panose="02020603050405020304" pitchFamily="18" charset="0"/>
                          <a:ea typeface="宋体" panose="02010600030101010101" pitchFamily="2" charset="-122"/>
                        </a:rPr>
                        <a:t>从表现人</a:t>
                      </a:r>
                      <a:r>
                        <a:rPr lang="zh-CN" altLang="en-US" sz="2000" b="1" dirty="0">
                          <a:solidFill>
                            <a:srgbClr val="0000FF"/>
                          </a:solidFill>
                          <a:latin typeface="Times New Roman" panose="02020603050405020304" pitchFamily="18" charset="0"/>
                          <a:ea typeface="宋体" panose="02010600030101010101" pitchFamily="2" charset="-122"/>
                        </a:rPr>
                        <a:t>物</a:t>
                      </a:r>
                      <a:r>
                        <a:rPr lang="zh-CN" altLang="en-US" sz="2000" b="1" dirty="0">
                          <a:latin typeface="Times New Roman" panose="02020603050405020304" pitchFamily="18" charset="0"/>
                          <a:ea typeface="宋体" panose="02010600030101010101" pitchFamily="2" charset="-122"/>
                        </a:rPr>
                        <a:t>性格上看，能更好地塑造人物性格，引起</a:t>
                      </a:r>
                      <a:r>
                        <a:rPr lang="zh-CN" altLang="en-US" sz="2000" b="1" dirty="0">
                          <a:solidFill>
                            <a:srgbClr val="1D41D5"/>
                          </a:solidFill>
                          <a:latin typeface="Times New Roman" panose="02020603050405020304" pitchFamily="18" charset="0"/>
                          <a:ea typeface="宋体" panose="02010600030101010101" pitchFamily="2" charset="-122"/>
                        </a:rPr>
                        <a:t>人物对人物命运的同情</a:t>
                      </a:r>
                      <a:r>
                        <a:rPr lang="zh-CN" altLang="en-US" sz="2000" b="1" dirty="0">
                          <a:latin typeface="Times New Roman" panose="02020603050405020304" pitchFamily="18" charset="0"/>
                          <a:ea typeface="宋体" panose="02010600030101010101" pitchFamily="2" charset="-122"/>
                        </a:rPr>
                        <a:t>；</a:t>
                      </a:r>
                      <a:r>
                        <a:rPr lang="en-US" altLang="zh-CN" sz="2000" b="1">
                          <a:latin typeface="宋体" panose="02010600030101010101" pitchFamily="2" charset="-122"/>
                        </a:rPr>
                        <a:t>③</a:t>
                      </a:r>
                      <a:r>
                        <a:rPr lang="zh-CN" altLang="en-US" sz="2000" b="1" dirty="0">
                          <a:latin typeface="Times New Roman" panose="02020603050405020304" pitchFamily="18" charset="0"/>
                          <a:ea typeface="宋体" panose="02010600030101010101" pitchFamily="2" charset="-122"/>
                        </a:rPr>
                        <a:t>这种结局令人感动，令人回味，引人思考。</a:t>
                      </a:r>
                      <a:r>
                        <a:rPr lang="en-US" altLang="zh-CN" sz="2000" b="1" dirty="0">
                          <a:solidFill>
                            <a:srgbClr val="FF0000"/>
                          </a:solidFill>
                          <a:latin typeface="黑体" panose="02010609060101010101" pitchFamily="49" charset="-122"/>
                          <a:ea typeface="黑体" panose="02010609060101010101" pitchFamily="49" charset="-122"/>
                          <a:sym typeface="+mn-ea"/>
                        </a:rPr>
                        <a:t>《</a:t>
                      </a:r>
                      <a:r>
                        <a:rPr lang="zh-CN" altLang="en-US" sz="2000" b="1" dirty="0">
                          <a:solidFill>
                            <a:srgbClr val="FF0000"/>
                          </a:solidFill>
                          <a:latin typeface="黑体" panose="02010609060101010101" pitchFamily="49" charset="-122"/>
                          <a:ea typeface="黑体" panose="02010609060101010101" pitchFamily="49" charset="-122"/>
                          <a:sym typeface="+mn-ea"/>
                        </a:rPr>
                        <a:t>十娘怒沉百宝箱</a:t>
                      </a:r>
                      <a:r>
                        <a:rPr lang="en-US" altLang="zh-CN" sz="2000" b="1" dirty="0">
                          <a:solidFill>
                            <a:srgbClr val="FF0000"/>
                          </a:solidFill>
                          <a:latin typeface="黑体" panose="02010609060101010101" pitchFamily="49" charset="-122"/>
                          <a:ea typeface="黑体" panose="02010609060101010101" pitchFamily="49" charset="-122"/>
                          <a:sym typeface="+mn-ea"/>
                        </a:rPr>
                        <a:t>》</a:t>
                      </a:r>
                      <a:endParaRPr lang="en-US" altLang="zh-CN" sz="2000" b="1" dirty="0">
                        <a:solidFill>
                          <a:srgbClr val="FF0000"/>
                        </a:solidFill>
                        <a:latin typeface="黑体" panose="02010609060101010101" pitchFamily="49" charset="-122"/>
                        <a:ea typeface="黑体" panose="02010609060101010101" pitchFamily="49" charset="-122"/>
                        <a:sym typeface="+mn-ea"/>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4973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令人喜悦</a:t>
                      </a:r>
                      <a:endParaRPr lang="zh-CN" altLang="zh-CN" sz="2000" b="1" dirty="0">
                        <a:solidFill>
                          <a:srgbClr val="FF0000"/>
                        </a:solidFill>
                        <a:latin typeface="Times New Roman" panose="02020603050405020304" pitchFamily="18" charset="0"/>
                      </a:endParaRPr>
                    </a:p>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的结局</a:t>
                      </a:r>
                      <a:endParaRPr lang="zh-CN" altLang="en-US" sz="1800" b="1" dirty="0">
                        <a:solidFill>
                          <a:srgbClr val="FF0000"/>
                        </a:solidFill>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nSpc>
                          <a:spcPct val="150000"/>
                        </a:lnSpc>
                        <a:spcBef>
                          <a:spcPct val="0"/>
                        </a:spcBef>
                        <a:buClrTx/>
                        <a:buSzTx/>
                        <a:buFontTx/>
                        <a:buNone/>
                      </a:pPr>
                      <a:r>
                        <a:rPr lang="en-US" altLang="zh-CN" sz="2000" b="1">
                          <a:latin typeface="宋体" panose="02010600030101010101" pitchFamily="2" charset="-122"/>
                          <a:ea typeface="宋体" panose="02010600030101010101" pitchFamily="2" charset="-122"/>
                        </a:rPr>
                        <a:t>①</a:t>
                      </a:r>
                      <a:r>
                        <a:rPr lang="zh-CN" altLang="en-US" sz="2000" b="1" dirty="0">
                          <a:latin typeface="Times New Roman" panose="02020603050405020304" pitchFamily="18" charset="0"/>
                          <a:ea typeface="宋体" panose="02010600030101010101" pitchFamily="2" charset="-122"/>
                        </a:rPr>
                        <a:t>从</a:t>
                      </a:r>
                      <a:r>
                        <a:rPr lang="zh-CN" altLang="en-US" sz="2000" b="1" dirty="0">
                          <a:solidFill>
                            <a:srgbClr val="0000FF"/>
                          </a:solidFill>
                          <a:latin typeface="Times New Roman" panose="02020603050405020304" pitchFamily="18" charset="0"/>
                          <a:ea typeface="宋体" panose="02010600030101010101" pitchFamily="2" charset="-122"/>
                        </a:rPr>
                        <a:t>表达效果</a:t>
                      </a:r>
                      <a:r>
                        <a:rPr lang="zh-CN" altLang="en-US" sz="2000" b="1" dirty="0">
                          <a:latin typeface="Times New Roman" panose="02020603050405020304" pitchFamily="18" charset="0"/>
                          <a:ea typeface="宋体" panose="02010600030101010101" pitchFamily="2" charset="-122"/>
                        </a:rPr>
                        <a:t>上看，小说的喜剧结局给读者留下了广阔的想象空间，耐人寻味；</a:t>
                      </a:r>
                      <a:r>
                        <a:rPr lang="en-US" altLang="zh-CN" sz="2000" b="1">
                          <a:latin typeface="宋体" panose="02010600030101010101" pitchFamily="2" charset="-122"/>
                        </a:rPr>
                        <a:t>②</a:t>
                      </a:r>
                      <a:r>
                        <a:rPr lang="zh-CN" altLang="en-US" sz="2000" b="1" dirty="0">
                          <a:latin typeface="Times New Roman" panose="02020603050405020304" pitchFamily="18" charset="0"/>
                          <a:ea typeface="宋体" panose="02010600030101010101" pitchFamily="2" charset="-122"/>
                        </a:rPr>
                        <a:t>从</a:t>
                      </a:r>
                      <a:r>
                        <a:rPr lang="zh-CN" altLang="en-US" sz="2000" b="1" dirty="0">
                          <a:solidFill>
                            <a:srgbClr val="0000FF"/>
                          </a:solidFill>
                          <a:latin typeface="Times New Roman" panose="02020603050405020304" pitchFamily="18" charset="0"/>
                          <a:ea typeface="宋体" panose="02010600030101010101" pitchFamily="2" charset="-122"/>
                        </a:rPr>
                        <a:t>阅读者</a:t>
                      </a:r>
                      <a:r>
                        <a:rPr lang="zh-CN" altLang="en-US" sz="2000" b="1" dirty="0">
                          <a:latin typeface="Times New Roman" panose="02020603050405020304" pitchFamily="18" charset="0"/>
                          <a:ea typeface="宋体" panose="02010600030101010101" pitchFamily="2" charset="-122"/>
                        </a:rPr>
                        <a:t>的情感体验上看，符合人们阅读的心理预期，容易引起读者的共鸣，给人以欣慰、愉悦之感；</a:t>
                      </a:r>
                      <a:r>
                        <a:rPr lang="zh-CN" altLang="en-US" sz="2000" b="1" dirty="0">
                          <a:latin typeface="宋体" panose="02010600030101010101" pitchFamily="2" charset="-122"/>
                          <a:ea typeface="宋体" panose="02010600030101010101" pitchFamily="2" charset="-122"/>
                        </a:rPr>
                        <a:t>③</a:t>
                      </a:r>
                      <a:r>
                        <a:rPr lang="zh-CN" altLang="en-US" sz="2000" b="1" dirty="0">
                          <a:latin typeface="Times New Roman" panose="02020603050405020304" pitchFamily="18" charset="0"/>
                          <a:ea typeface="宋体" panose="02010600030101010101" pitchFamily="2" charset="-122"/>
                        </a:rPr>
                        <a:t>从</a:t>
                      </a:r>
                      <a:r>
                        <a:rPr lang="zh-CN" altLang="en-US" sz="2000" b="1" dirty="0">
                          <a:solidFill>
                            <a:srgbClr val="0000FF"/>
                          </a:solidFill>
                          <a:latin typeface="Times New Roman" panose="02020603050405020304" pitchFamily="18" charset="0"/>
                          <a:ea typeface="宋体" panose="02010600030101010101" pitchFamily="2" charset="-122"/>
                        </a:rPr>
                        <a:t>主题</a:t>
                      </a:r>
                      <a:r>
                        <a:rPr lang="zh-CN" altLang="en-US" sz="2000" b="1" dirty="0">
                          <a:latin typeface="Times New Roman" panose="02020603050405020304" pitchFamily="18" charset="0"/>
                          <a:ea typeface="宋体" panose="02010600030101010101" pitchFamily="2" charset="-122"/>
                        </a:rPr>
                        <a:t>上看，这样的结局凸显出的美好人性，符合大众对审美的追求。</a:t>
                      </a:r>
                      <a:r>
                        <a:rPr lang="zh-CN" altLang="en-US" sz="2000" b="1" dirty="0">
                          <a:solidFill>
                            <a:srgbClr val="FF0000"/>
                          </a:solidFill>
                          <a:latin typeface="Times New Roman" panose="02020603050405020304" pitchFamily="18" charset="0"/>
                          <a:ea typeface="宋体" panose="02010600030101010101" pitchFamily="2" charset="-122"/>
                        </a:rPr>
                        <a:t>《西游记》</a:t>
                      </a:r>
                      <a:endParaRPr lang="zh-CN" altLang="en-US" sz="2000" b="1" dirty="0">
                        <a:solidFill>
                          <a:srgbClr val="FF0000"/>
                        </a:solidFill>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86460">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留下空白</a:t>
                      </a:r>
                      <a:endParaRPr lang="zh-CN" altLang="zh-CN" sz="2000" b="1" dirty="0">
                        <a:solidFill>
                          <a:srgbClr val="FF0000"/>
                        </a:solidFill>
                        <a:latin typeface="Times New Roman" panose="02020603050405020304" pitchFamily="18" charset="0"/>
                      </a:endParaRPr>
                    </a:p>
                    <a:p>
                      <a:pPr marL="0" lvl="0" indent="0" algn="ctr">
                        <a:lnSpc>
                          <a:spcPct val="150000"/>
                        </a:lnSpc>
                        <a:spcBef>
                          <a:spcPct val="0"/>
                        </a:spcBef>
                        <a:buClrTx/>
                        <a:buSzTx/>
                        <a:buFontTx/>
                        <a:buNone/>
                      </a:pPr>
                      <a:r>
                        <a:rPr lang="zh-CN" altLang="en-US" sz="1800" b="1" dirty="0">
                          <a:solidFill>
                            <a:srgbClr val="FF0000"/>
                          </a:solidFill>
                          <a:latin typeface="Times New Roman" panose="02020603050405020304" pitchFamily="18" charset="0"/>
                        </a:rPr>
                        <a:t>的结局（高潮处结尾）</a:t>
                      </a:r>
                      <a:endParaRPr lang="zh-CN" altLang="en-US" sz="1800" b="1" dirty="0">
                        <a:solidFill>
                          <a:srgbClr val="FF0000"/>
                        </a:solidFill>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1" latinLnBrk="0" hangingPunct="1">
                        <a:spcBef>
                          <a:spcPct val="20000"/>
                        </a:spcBef>
                        <a:buClr>
                          <a:schemeClr val="tx2"/>
                        </a:buClr>
                        <a:buSzPct val="50000"/>
                        <a:buFont typeface="Wingdings 2" panose="05020102010507070707" pitchFamily="18" charset="2"/>
                        <a:buChar char="ß"/>
                        <a:defRPr kumimoji="0" sz="2800" kern="1200">
                          <a:solidFill>
                            <a:schemeClr val="tx1"/>
                          </a:solidFill>
                          <a:latin typeface="+mn-lt"/>
                          <a:ea typeface="+mn-ea"/>
                          <a:cs typeface="+mn-cs"/>
                        </a:defRPr>
                      </a:lvl1pPr>
                      <a:lvl2pPr marL="742950" lvl="1" indent="-285750" algn="l" rtl="0" eaLnBrk="1" latinLnBrk="0" hangingPunct="1">
                        <a:spcBef>
                          <a:spcPct val="20000"/>
                        </a:spcBef>
                        <a:buClr>
                          <a:schemeClr val="tx2"/>
                        </a:buClr>
                        <a:buSzPct val="50000"/>
                        <a:buFont typeface="Wingdings 2" panose="05020102010507070707"/>
                        <a:buChar char="Þ"/>
                        <a:defRPr kumimoji="0" sz="2400" kern="1200">
                          <a:solidFill>
                            <a:schemeClr val="tx1"/>
                          </a:solidFill>
                          <a:latin typeface="+mn-lt"/>
                          <a:ea typeface="+mn-ea"/>
                          <a:cs typeface="+mn-cs"/>
                        </a:defRPr>
                      </a:lvl2pPr>
                      <a:lvl3pPr marL="1143000" lvl="2"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3pPr>
                      <a:lvl4pPr marL="1600200" lvl="3"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4pPr>
                      <a:lvl5pPr marL="2057400" lvl="4" indent="-228600" algn="l" rtl="0" eaLnBrk="1" latinLnBrk="0" hangingPunct="1">
                        <a:spcBef>
                          <a:spcPct val="20000"/>
                        </a:spcBef>
                        <a:buClr>
                          <a:schemeClr val="tx2"/>
                        </a:buClr>
                        <a:buSzPct val="50000"/>
                        <a:buFont typeface="Wingdings 2" panose="05020102010507070707"/>
                        <a:buChar char=""/>
                        <a:defRPr kumimoji="0" sz="1800" kern="1200">
                          <a:solidFill>
                            <a:schemeClr val="tx1"/>
                          </a:solidFill>
                          <a:latin typeface="+mn-lt"/>
                          <a:ea typeface="+mn-ea"/>
                          <a:cs typeface="+mn-cs"/>
                        </a:defRPr>
                      </a:lvl5pPr>
                    </a:lstStyle>
                    <a:p>
                      <a:pPr marL="0" lvl="0" indent="0" algn="ctr">
                        <a:lnSpc>
                          <a:spcPct val="150000"/>
                        </a:lnSpc>
                        <a:spcBef>
                          <a:spcPct val="0"/>
                        </a:spcBef>
                        <a:buClrTx/>
                        <a:buSzTx/>
                        <a:buFontTx/>
                        <a:buNone/>
                      </a:pPr>
                      <a:r>
                        <a:rPr lang="zh-CN" altLang="en-US" sz="2400" b="1" dirty="0">
                          <a:latin typeface="Times New Roman" panose="02020603050405020304" pitchFamily="18" charset="0"/>
                          <a:ea typeface="宋体" panose="02010600030101010101" pitchFamily="2" charset="-122"/>
                        </a:rPr>
                        <a:t>戛然而止，耐人寻味，留下了</a:t>
                      </a:r>
                      <a:r>
                        <a:rPr lang="en-US" altLang="zh-CN" sz="2400" b="1" dirty="0">
                          <a:latin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空白</a:t>
                      </a:r>
                      <a:r>
                        <a:rPr lang="en-US" altLang="zh-CN" sz="2400" b="1" dirty="0">
                          <a:latin typeface="宋体" panose="02010600030101010101" pitchFamily="2" charset="-122"/>
                        </a:rPr>
                        <a:t>”</a:t>
                      </a:r>
                      <a:r>
                        <a:rPr lang="zh-CN" altLang="en-US" sz="2400" b="1" dirty="0">
                          <a:latin typeface="Times New Roman" panose="02020603050405020304" pitchFamily="18" charset="0"/>
                          <a:ea typeface="宋体" panose="02010600030101010101" pitchFamily="2" charset="-122"/>
                        </a:rPr>
                        <a:t>让读者想象，进行艺术再创造。</a:t>
                      </a:r>
                      <a:endParaRPr lang="zh-CN" altLang="en-US" sz="2400" b="1" dirty="0">
                        <a:latin typeface="Times New Roman" panose="02020603050405020304" pitchFamily="18" charset="0"/>
                        <a:ea typeface="宋体" panose="02010600030101010101" pitchFamily="2" charset="-122"/>
                      </a:endParaRPr>
                    </a:p>
                  </a:txBody>
                  <a:tcPr marL="22630" marR="2263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5066665" y="6358890"/>
            <a:ext cx="1249680" cy="521970"/>
          </a:xfrm>
          <a:prstGeom prst="rect">
            <a:avLst/>
          </a:prstGeom>
          <a:noFill/>
        </p:spPr>
        <p:txBody>
          <a:bodyPr wrap="none" rtlCol="0">
            <a:spAutoFit/>
          </a:bodyPr>
          <a:p>
            <a:r>
              <a:rPr lang="zh-CN" altLang="en-US" sz="2800"/>
              <a:t>追叙式</a:t>
            </a:r>
            <a:endParaRPr lang="zh-CN" altLang="en-US" sz="28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noRot="1"/>
          </p:cNvSpPr>
          <p:nvPr>
            <p:ph type="title" idx="4294967295"/>
          </p:nvPr>
        </p:nvSpPr>
        <p:spPr>
          <a:xfrm>
            <a:off x="1002030" y="311785"/>
            <a:ext cx="10346055" cy="1657350"/>
          </a:xfrm>
        </p:spPr>
        <p:txBody>
          <a:bodyPr anchor="ctr"/>
          <a:p>
            <a:pPr algn="l"/>
            <a:r>
              <a:rPr lang="en-US" altLang="zh-CN" sz="3200" dirty="0"/>
              <a:t>       </a:t>
            </a:r>
            <a:r>
              <a:rPr lang="zh-CN" altLang="en-US" sz="3200" b="1" dirty="0">
                <a:solidFill>
                  <a:srgbClr val="A50021"/>
                </a:solidFill>
              </a:rPr>
              <a:t>小说以一个没有谜底的“没好的谜”结尾，这样处理有怎样的艺术效果？请结合作品进行分析。（</a:t>
            </a:r>
            <a:r>
              <a:rPr lang="en-US" altLang="zh-CN" sz="3200" b="1" dirty="0">
                <a:solidFill>
                  <a:srgbClr val="A50021"/>
                </a:solidFill>
              </a:rPr>
              <a:t>6</a:t>
            </a:r>
            <a:r>
              <a:rPr lang="zh-CN" altLang="en-US" sz="3200" b="1" dirty="0">
                <a:solidFill>
                  <a:srgbClr val="A50021"/>
                </a:solidFill>
              </a:rPr>
              <a:t>分）</a:t>
            </a:r>
            <a:endParaRPr lang="zh-CN" altLang="en-US" sz="3200" b="1" dirty="0">
              <a:solidFill>
                <a:srgbClr val="A50021"/>
              </a:solidFill>
            </a:endParaRPr>
          </a:p>
        </p:txBody>
      </p:sp>
      <p:sp>
        <p:nvSpPr>
          <p:cNvPr id="4099" name="文本占位符 4098"/>
          <p:cNvSpPr>
            <a:spLocks noGrp="1" noRot="1"/>
          </p:cNvSpPr>
          <p:nvPr>
            <p:ph type="body" idx="4294967295"/>
          </p:nvPr>
        </p:nvSpPr>
        <p:spPr>
          <a:xfrm>
            <a:off x="1524000" y="2112010"/>
            <a:ext cx="9669780" cy="4014470"/>
          </a:xfrm>
        </p:spPr>
        <p:txBody>
          <a:bodyPr/>
          <a:p>
            <a:r>
              <a:rPr lang="zh-CN" altLang="en-US" sz="4000" b="1" dirty="0">
                <a:solidFill>
                  <a:srgbClr val="000000"/>
                </a:solidFill>
              </a:rPr>
              <a:t>参考答案</a:t>
            </a:r>
            <a:endParaRPr lang="zh-CN" altLang="en-US" sz="4000" b="1" dirty="0">
              <a:solidFill>
                <a:srgbClr val="000000"/>
              </a:solidFill>
            </a:endParaRPr>
          </a:p>
          <a:p>
            <a:r>
              <a:rPr lang="en-US" altLang="zh-CN" sz="4000" b="1" dirty="0">
                <a:solidFill>
                  <a:srgbClr val="000000"/>
                </a:solidFill>
              </a:rPr>
              <a:t>①</a:t>
            </a:r>
            <a:r>
              <a:rPr lang="zh-CN" altLang="en-US" sz="4000" b="1" dirty="0">
                <a:solidFill>
                  <a:srgbClr val="000000"/>
                </a:solidFill>
              </a:rPr>
              <a:t>小说人物“他”所知有限，这样写很真实。</a:t>
            </a:r>
            <a:br>
              <a:rPr lang="zh-CN" altLang="en-US" sz="4000" b="1" dirty="0">
                <a:solidFill>
                  <a:srgbClr val="000000"/>
                </a:solidFill>
              </a:rPr>
            </a:br>
            <a:r>
              <a:rPr lang="en-US" altLang="zh-CN" sz="4000" b="1" dirty="0">
                <a:solidFill>
                  <a:srgbClr val="000000"/>
                </a:solidFill>
              </a:rPr>
              <a:t>②</a:t>
            </a:r>
            <a:r>
              <a:rPr lang="zh-CN" altLang="en-US" sz="4000" b="1" dirty="0">
                <a:solidFill>
                  <a:srgbClr val="000000"/>
                </a:solidFill>
              </a:rPr>
              <a:t>故事戛然而止，强化了小说的神秘氛围。</a:t>
            </a:r>
            <a:br>
              <a:rPr lang="zh-CN" altLang="en-US" sz="4000" b="1" dirty="0">
                <a:solidFill>
                  <a:srgbClr val="000000"/>
                </a:solidFill>
              </a:rPr>
            </a:br>
            <a:r>
              <a:rPr lang="en-US" altLang="zh-CN" sz="4000" b="1" dirty="0">
                <a:solidFill>
                  <a:srgbClr val="000000"/>
                </a:solidFill>
              </a:rPr>
              <a:t>③</a:t>
            </a:r>
            <a:r>
              <a:rPr lang="zh-CN" altLang="en-US" sz="4000" b="1" dirty="0">
                <a:solidFill>
                  <a:srgbClr val="000000"/>
                </a:solidFill>
              </a:rPr>
              <a:t>打破读者的心理预期，留下了更多想象回味的空间。</a:t>
            </a:r>
            <a:endParaRPr lang="zh-CN" altLang="en-US" sz="4000" b="1" dirty="0">
              <a:solidFill>
                <a:srgbClr val="000000"/>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文本框 1"/>
          <p:cNvSpPr txBox="1"/>
          <p:nvPr/>
        </p:nvSpPr>
        <p:spPr>
          <a:xfrm>
            <a:off x="253365" y="251079"/>
            <a:ext cx="4227513" cy="520700"/>
          </a:xfrm>
          <a:prstGeom prst="rect">
            <a:avLst/>
          </a:prstGeom>
          <a:noFill/>
          <a:ln w="9525">
            <a:noFill/>
          </a:ln>
        </p:spPr>
        <p:txBody>
          <a:bodyPr>
            <a:spAutoFit/>
          </a:bodyPr>
          <a:lstStyle/>
          <a:p>
            <a:pPr eaLnBrk="1" hangingPunct="1"/>
            <a:r>
              <a:rPr lang="zh-CN" altLang="en-US" sz="2800" b="1" dirty="0">
                <a:solidFill>
                  <a:srgbClr val="1D41D5"/>
                </a:solidFill>
                <a:latin typeface="Arial" panose="020B0604020202020204" pitchFamily="34" charset="0"/>
              </a:rPr>
              <a:t>探究结尾的合理性</a:t>
            </a:r>
            <a:endParaRPr lang="zh-CN" altLang="en-US" sz="2800" b="1" dirty="0">
              <a:solidFill>
                <a:srgbClr val="1D41D5"/>
              </a:solidFill>
              <a:latin typeface="Arial" panose="020B0604020202020204" pitchFamily="34" charset="0"/>
            </a:endParaRPr>
          </a:p>
        </p:txBody>
      </p:sp>
      <p:sp>
        <p:nvSpPr>
          <p:cNvPr id="78851" name="文本框 2"/>
          <p:cNvSpPr txBox="1"/>
          <p:nvPr/>
        </p:nvSpPr>
        <p:spPr>
          <a:xfrm>
            <a:off x="2427605" y="923290"/>
            <a:ext cx="5452110" cy="521970"/>
          </a:xfrm>
          <a:prstGeom prst="rect">
            <a:avLst/>
          </a:prstGeom>
          <a:noFill/>
          <a:ln w="9525">
            <a:noFill/>
          </a:ln>
        </p:spPr>
        <p:txBody>
          <a:bodyPr wrap="square">
            <a:spAutoFit/>
          </a:body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考虑结尾类型，四维+读者法</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8852" name="文本框 3"/>
          <p:cNvSpPr txBox="1"/>
          <p:nvPr/>
        </p:nvSpPr>
        <p:spPr>
          <a:xfrm>
            <a:off x="253111" y="1809179"/>
            <a:ext cx="11518900" cy="4030980"/>
          </a:xfrm>
          <a:prstGeom prst="rect">
            <a:avLst/>
          </a:prstGeom>
          <a:noFill/>
          <a:ln w="9525">
            <a:noFill/>
          </a:ln>
        </p:spPr>
        <p:txBody>
          <a:bodyPr>
            <a:spAutoFit/>
          </a:bodyPr>
          <a:lstStyle/>
          <a:p>
            <a:pPr eaLnBrk="1" hangingPunct="1"/>
            <a:r>
              <a:rPr lang="zh-CN" altLang="zh-CN" sz="3200" b="1" dirty="0">
                <a:solidFill>
                  <a:srgbClr val="000000"/>
                </a:solidFill>
                <a:latin typeface="楷体" panose="02010609060101010101" pitchFamily="49" charset="-122"/>
                <a:ea typeface="楷体" panose="02010609060101010101" pitchFamily="49" charset="-122"/>
              </a:rPr>
              <a:t>①这个结尾水到渠成，是当时环境下发展的必然结局；</a:t>
            </a:r>
            <a:r>
              <a:rPr lang="zh-CN" altLang="zh-CN" sz="3200" b="1" dirty="0">
                <a:solidFill>
                  <a:srgbClr val="450C8D"/>
                </a:solidFill>
                <a:latin typeface="楷体" panose="02010609060101010101" pitchFamily="49" charset="-122"/>
                <a:ea typeface="楷体" panose="02010609060101010101" pitchFamily="49" charset="-122"/>
              </a:rPr>
              <a:t>（环境）</a:t>
            </a:r>
            <a:endParaRPr lang="zh-CN" altLang="zh-CN" sz="3200" b="1" dirty="0">
              <a:solidFill>
                <a:srgbClr val="000000"/>
              </a:solidFill>
              <a:latin typeface="楷体" panose="02010609060101010101" pitchFamily="49" charset="-122"/>
              <a:ea typeface="楷体" panose="02010609060101010101" pitchFamily="49" charset="-122"/>
            </a:endParaRPr>
          </a:p>
          <a:p>
            <a:pPr eaLnBrk="1" hangingPunct="1"/>
            <a:r>
              <a:rPr lang="zh-CN" altLang="zh-CN" sz="3200" b="1" dirty="0">
                <a:solidFill>
                  <a:srgbClr val="000000"/>
                </a:solidFill>
                <a:latin typeface="楷体" panose="02010609060101010101" pitchFamily="49" charset="-122"/>
                <a:ea typeface="楷体" panose="02010609060101010101" pitchFamily="49" charset="-122"/>
              </a:rPr>
              <a:t>②从情节上，交代出故事结局，使文章内容更丰富；</a:t>
            </a:r>
            <a:r>
              <a:rPr lang="zh-CN" altLang="zh-CN" sz="3200" b="1" dirty="0">
                <a:solidFill>
                  <a:srgbClr val="0945A5"/>
                </a:solidFill>
                <a:latin typeface="楷体" panose="02010609060101010101" pitchFamily="49" charset="-122"/>
                <a:ea typeface="楷体" panose="02010609060101010101" pitchFamily="49" charset="-122"/>
              </a:rPr>
              <a:t>（情节）</a:t>
            </a:r>
            <a:endParaRPr lang="zh-CN" altLang="zh-CN" sz="3200" b="1" dirty="0">
              <a:solidFill>
                <a:srgbClr val="000000"/>
              </a:solidFill>
              <a:latin typeface="楷体" panose="02010609060101010101" pitchFamily="49" charset="-122"/>
              <a:ea typeface="楷体" panose="02010609060101010101" pitchFamily="49" charset="-122"/>
            </a:endParaRPr>
          </a:p>
          <a:p>
            <a:pPr eaLnBrk="1" hangingPunct="1"/>
            <a:r>
              <a:rPr lang="zh-CN" altLang="zh-CN" sz="3200" b="1" dirty="0">
                <a:solidFill>
                  <a:srgbClr val="000000"/>
                </a:solidFill>
                <a:latin typeface="楷体" panose="02010609060101010101" pitchFamily="49" charset="-122"/>
                <a:ea typeface="楷体" panose="02010609060101010101" pitchFamily="49" charset="-122"/>
              </a:rPr>
              <a:t>③从人物塑造上，很好地展现了人物的×××形象，使人物形象更加丰满；</a:t>
            </a:r>
            <a:r>
              <a:rPr lang="zh-CN" altLang="zh-CN" sz="3200" b="1" dirty="0">
                <a:solidFill>
                  <a:srgbClr val="0945A5"/>
                </a:solidFill>
                <a:latin typeface="楷体" panose="02010609060101010101" pitchFamily="49" charset="-122"/>
                <a:ea typeface="楷体" panose="02010609060101010101" pitchFamily="49" charset="-122"/>
              </a:rPr>
              <a:t>（人物）</a:t>
            </a:r>
            <a:endParaRPr lang="zh-CN" altLang="zh-CN" sz="3200" b="1" dirty="0">
              <a:solidFill>
                <a:srgbClr val="000000"/>
              </a:solidFill>
              <a:latin typeface="楷体" panose="02010609060101010101" pitchFamily="49" charset="-122"/>
              <a:ea typeface="楷体" panose="02010609060101010101" pitchFamily="49" charset="-122"/>
            </a:endParaRPr>
          </a:p>
          <a:p>
            <a:pPr eaLnBrk="1" hangingPunct="1"/>
            <a:r>
              <a:rPr lang="zh-CN" altLang="zh-CN" sz="3200" b="1" dirty="0">
                <a:solidFill>
                  <a:srgbClr val="000000"/>
                </a:solidFill>
                <a:latin typeface="楷体" panose="02010609060101010101" pitchFamily="49" charset="-122"/>
                <a:ea typeface="楷体" panose="02010609060101010101" pitchFamily="49" charset="-122"/>
              </a:rPr>
              <a:t>④从主旨上，这个结尾升华了×××主题；</a:t>
            </a:r>
            <a:r>
              <a:rPr lang="zh-CN" altLang="zh-CN" sz="3200" b="1" dirty="0">
                <a:solidFill>
                  <a:srgbClr val="0945A5"/>
                </a:solidFill>
                <a:latin typeface="楷体" panose="02010609060101010101" pitchFamily="49" charset="-122"/>
                <a:ea typeface="楷体" panose="02010609060101010101" pitchFamily="49" charset="-122"/>
              </a:rPr>
              <a:t>（主旨）</a:t>
            </a:r>
            <a:endParaRPr lang="zh-CN" altLang="zh-CN" sz="3200" b="1" dirty="0">
              <a:solidFill>
                <a:srgbClr val="000000"/>
              </a:solidFill>
              <a:latin typeface="楷体" panose="02010609060101010101" pitchFamily="49" charset="-122"/>
              <a:ea typeface="楷体" panose="02010609060101010101" pitchFamily="49" charset="-122"/>
            </a:endParaRPr>
          </a:p>
          <a:p>
            <a:pPr eaLnBrk="1" hangingPunct="1"/>
            <a:r>
              <a:rPr lang="zh-CN" altLang="zh-CN" sz="3200" b="1" dirty="0">
                <a:solidFill>
                  <a:srgbClr val="000000"/>
                </a:solidFill>
                <a:latin typeface="楷体" panose="02010609060101010101" pitchFamily="49" charset="-122"/>
                <a:ea typeface="楷体" panose="02010609060101010101" pitchFamily="49" charset="-122"/>
              </a:rPr>
              <a:t>⑤从艺术手法上，结尾为文章增添神秘色彩/引人回味/出人意料等。</a:t>
            </a:r>
            <a:r>
              <a:rPr lang="zh-CN" altLang="zh-CN" sz="3200" b="1" dirty="0">
                <a:solidFill>
                  <a:srgbClr val="0945A5"/>
                </a:solidFill>
                <a:latin typeface="楷体" panose="02010609060101010101" pitchFamily="49" charset="-122"/>
                <a:ea typeface="楷体" panose="02010609060101010101" pitchFamily="49" charset="-122"/>
              </a:rPr>
              <a:t>（艺术手法）</a:t>
            </a:r>
            <a:endParaRPr lang="zh-CN" altLang="zh-CN" sz="3200" b="1" dirty="0">
              <a:solidFill>
                <a:srgbClr val="000000"/>
              </a:solidFill>
              <a:latin typeface="楷体" panose="02010609060101010101" pitchFamily="49" charset="-122"/>
              <a:ea typeface="楷体" panose="02010609060101010101" pitchFamily="49" charset="-122"/>
            </a:endParaRPr>
          </a:p>
          <a:p>
            <a:pPr eaLnBrk="1" hangingPunct="1"/>
            <a:endParaRPr lang="zh-CN" altLang="zh-CN" sz="3200" b="1" dirty="0">
              <a:solidFill>
                <a:srgbClr val="1D41D5"/>
              </a:solidFill>
              <a:latin typeface="楷体" panose="02010609060101010101" pitchFamily="49" charset="-122"/>
              <a:ea typeface="楷体" panose="02010609060101010101" pitchFamily="49"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317625" y="1334770"/>
            <a:ext cx="10515600" cy="2487295"/>
          </a:xfrm>
        </p:spPr>
        <p:txBody>
          <a:bodyPr>
            <a:normAutofit/>
          </a:bodyPr>
          <a:p>
            <a:r>
              <a:rPr lang="zh-CN" altLang="zh-CN" sz="6000">
                <a:sym typeface="+mn-ea"/>
              </a:rPr>
              <a:t>本课重点</a:t>
            </a:r>
            <a:br>
              <a:rPr lang="zh-CN" altLang="en-US">
                <a:solidFill>
                  <a:srgbClr val="FF0000"/>
                </a:solidFill>
              </a:rPr>
            </a:br>
            <a:endParaRPr lang="zh-CN" altLang="en-US"/>
          </a:p>
        </p:txBody>
      </p:sp>
      <p:sp>
        <p:nvSpPr>
          <p:cNvPr id="4" name="内容占位符 3"/>
          <p:cNvSpPr>
            <a:spLocks noGrp="1"/>
          </p:cNvSpPr>
          <p:nvPr>
            <p:ph idx="1"/>
          </p:nvPr>
        </p:nvSpPr>
        <p:spPr>
          <a:xfrm>
            <a:off x="743585" y="1334770"/>
            <a:ext cx="10515600" cy="4728210"/>
          </a:xfrm>
        </p:spPr>
        <p:txBody>
          <a:bodyPr>
            <a:normAutofit/>
          </a:bodyPr>
          <a:p>
            <a:pPr marL="0" indent="0">
              <a:buNone/>
            </a:pPr>
            <a:endParaRPr lang="zh-CN" altLang="zh-CN">
              <a:sym typeface="+mn-ea"/>
            </a:endParaRPr>
          </a:p>
          <a:p>
            <a:pPr marL="0" indent="0">
              <a:buNone/>
            </a:pPr>
            <a:endParaRPr lang="zh-CN" altLang="zh-CN" sz="4000">
              <a:solidFill>
                <a:srgbClr val="FF0000"/>
              </a:solidFill>
              <a:sym typeface="+mn-ea"/>
            </a:endParaRPr>
          </a:p>
          <a:p>
            <a:pPr marL="0" indent="0">
              <a:buNone/>
            </a:pPr>
            <a:endParaRPr lang="zh-CN" altLang="zh-CN" sz="4000">
              <a:solidFill>
                <a:srgbClr val="FF0000"/>
              </a:solidFill>
              <a:sym typeface="+mn-ea"/>
            </a:endParaRPr>
          </a:p>
          <a:p>
            <a:pPr marL="0" indent="0">
              <a:buNone/>
            </a:pPr>
            <a:r>
              <a:rPr lang="en-US" altLang="zh-CN">
                <a:sym typeface="+mn-ea"/>
              </a:rPr>
              <a:t>1</a:t>
            </a:r>
            <a:r>
              <a:rPr lang="zh-CN" altLang="en-US">
                <a:sym typeface="+mn-ea"/>
              </a:rPr>
              <a:t>、</a:t>
            </a:r>
            <a:r>
              <a:rPr lang="zh-CN" altLang="zh-CN" sz="4000">
                <a:solidFill>
                  <a:srgbClr val="FF0000"/>
                </a:solidFill>
                <a:sym typeface="+mn-ea"/>
              </a:rPr>
              <a:t>情节的概括、手法（叙事手法）、作用</a:t>
            </a:r>
            <a:endParaRPr lang="zh-CN" altLang="zh-CN" sz="4000">
              <a:solidFill>
                <a:srgbClr val="FF0000"/>
              </a:solidFill>
            </a:endParaRPr>
          </a:p>
          <a:p>
            <a:pPr marL="0" indent="0">
              <a:buNone/>
            </a:pPr>
            <a:endParaRPr lang="zh-CN" altLang="zh-CN"/>
          </a:p>
          <a:p>
            <a:pPr marL="0" indent="0">
              <a:buNone/>
            </a:pPr>
            <a:r>
              <a:rPr lang="en-US" altLang="zh-CN">
                <a:sym typeface="+mn-ea"/>
              </a:rPr>
              <a:t>           </a:t>
            </a:r>
            <a:r>
              <a:rPr lang="en-US" altLang="zh-CN" sz="3600">
                <a:sym typeface="+mn-ea"/>
              </a:rPr>
              <a:t> 2</a:t>
            </a:r>
            <a:r>
              <a:rPr lang="zh-CN" altLang="en-US" sz="3600">
                <a:sym typeface="+mn-ea"/>
              </a:rPr>
              <a:t>、</a:t>
            </a:r>
            <a:r>
              <a:rPr lang="zh-CN" altLang="en-US" sz="3600">
                <a:solidFill>
                  <a:srgbClr val="FF0000"/>
                </a:solidFill>
                <a:sym typeface="+mn-ea"/>
              </a:rPr>
              <a:t>小说的标题（作用）、结尾（类型）</a:t>
            </a:r>
            <a:endParaRPr lang="zh-CN" altLang="en-US" sz="3600"/>
          </a:p>
          <a:p>
            <a:pPr marL="0" indent="0">
              <a:buNone/>
            </a:pPr>
            <a:r>
              <a:rPr lang="en-US" altLang="zh-CN" sz="3600">
                <a:sym typeface="+mn-ea"/>
              </a:rPr>
              <a:t>              </a:t>
            </a:r>
            <a:endParaRPr lang="en-US" altLang="zh-CN" sz="3600">
              <a:solidFill>
                <a:srgbClr val="FF0000"/>
              </a:solidFill>
              <a:sym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305560" y="929005"/>
            <a:ext cx="2011680" cy="1198880"/>
          </a:xfrm>
          <a:prstGeom prst="rect">
            <a:avLst/>
          </a:prstGeom>
          <a:noFill/>
          <a:ln>
            <a:noFill/>
          </a:ln>
        </p:spPr>
        <p:txBody>
          <a:bodyPr wrap="none" rtlCol="0" anchor="t">
            <a:spAutoFit/>
          </a:bodyPr>
          <a:p>
            <a:pPr algn="ctr"/>
            <a:r>
              <a:rPr lang="zh-CN" altLang="en-US" sz="7200" b="1">
                <a:ln w="22225">
                  <a:solidFill>
                    <a:schemeClr val="accent2"/>
                  </a:solidFill>
                  <a:prstDash val="solid"/>
                </a:ln>
                <a:solidFill>
                  <a:schemeClr val="accent2">
                    <a:lumMod val="40000"/>
                    <a:lumOff val="60000"/>
                  </a:schemeClr>
                </a:solidFill>
                <a:effectLst/>
              </a:rPr>
              <a:t>作业</a:t>
            </a:r>
            <a:endParaRPr lang="zh-CN" altLang="en-US" sz="7200" b="1">
              <a:ln w="22225">
                <a:solidFill>
                  <a:schemeClr val="accent2"/>
                </a:solidFill>
                <a:prstDash val="solid"/>
              </a:ln>
              <a:solidFill>
                <a:schemeClr val="accent2">
                  <a:lumMod val="40000"/>
                  <a:lumOff val="60000"/>
                </a:schemeClr>
              </a:solidFill>
              <a:effectLst/>
            </a:endParaRPr>
          </a:p>
        </p:txBody>
      </p:sp>
      <p:sp>
        <p:nvSpPr>
          <p:cNvPr id="3" name="文本框 2"/>
          <p:cNvSpPr txBox="1"/>
          <p:nvPr/>
        </p:nvSpPr>
        <p:spPr>
          <a:xfrm>
            <a:off x="2089785" y="2706370"/>
            <a:ext cx="9965690" cy="1445260"/>
          </a:xfrm>
          <a:prstGeom prst="rect">
            <a:avLst/>
          </a:prstGeom>
          <a:noFill/>
        </p:spPr>
        <p:txBody>
          <a:bodyPr wrap="none" rtlCol="0">
            <a:spAutoFit/>
          </a:bodyPr>
          <a:p>
            <a:r>
              <a:rPr lang="en-US" altLang="zh-CN" sz="4400"/>
              <a:t>1</a:t>
            </a:r>
            <a:r>
              <a:rPr lang="zh-CN" altLang="en-US" sz="4400"/>
              <a:t>、阅读本课涉及小说，巩固课堂内容；</a:t>
            </a:r>
            <a:endParaRPr lang="zh-CN" altLang="en-US" sz="4400"/>
          </a:p>
          <a:p>
            <a:r>
              <a:rPr lang="en-US" altLang="zh-CN" sz="4400"/>
              <a:t>2</a:t>
            </a:r>
            <a:r>
              <a:rPr lang="zh-CN" altLang="en-US" sz="4400"/>
              <a:t>、完成三篇小说练习。</a:t>
            </a:r>
            <a:endParaRPr lang="zh-CN" altLang="en-US" sz="440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53440" y="2829560"/>
            <a:ext cx="12698095" cy="1938020"/>
          </a:xfrm>
          <a:prstGeom prst="rect">
            <a:avLst/>
          </a:prstGeom>
          <a:noFill/>
          <a:ln>
            <a:noFill/>
          </a:ln>
        </p:spPr>
        <p:txBody>
          <a:bodyPr wrap="square" rtlCol="0" anchor="t">
            <a:spAutoFit/>
          </a:bodyPr>
          <a:p>
            <a:pPr algn="ctr"/>
            <a:r>
              <a:rPr lang="zh-CN" altLang="en-US" sz="6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愿学有所得，得有所成！</a:t>
            </a:r>
            <a:endParaRPr lang="zh-CN" altLang="en-US" sz="6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a:p>
            <a:pPr algn="ctr"/>
            <a:endParaRPr lang="zh-CN" altLang="en-US" sz="6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164465"/>
            <a:ext cx="12192000" cy="6693535"/>
          </a:xfrm>
        </p:spPr>
        <p:txBody>
          <a:bodyPr>
            <a:noAutofit/>
          </a:bodyPr>
          <a:p>
            <a:pPr marL="0" indent="0">
              <a:buNone/>
            </a:pPr>
            <a:endParaRPr lang="zh-CN" altLang="en-US" sz="2000">
              <a:solidFill>
                <a:srgbClr val="FF0000"/>
              </a:solidFill>
            </a:endParaRPr>
          </a:p>
          <a:p>
            <a:r>
              <a:rPr lang="zh-CN" altLang="en-US" sz="3600" b="1">
                <a:solidFill>
                  <a:schemeClr val="tx1"/>
                </a:solidFill>
                <a:effectLst>
                  <a:outerShdw blurRad="38100" dist="19050" dir="2700000" algn="tl" rotWithShape="0">
                    <a:schemeClr val="dk1">
                      <a:alpha val="40000"/>
                    </a:schemeClr>
                  </a:outerShdw>
                </a:effectLst>
                <a:sym typeface="+mn-ea"/>
              </a:rPr>
              <a:t>题型特点：文本特色创新题型</a:t>
            </a:r>
            <a:endParaRPr lang="zh-CN" altLang="en-US" sz="3600" b="1">
              <a:solidFill>
                <a:schemeClr val="tx1"/>
              </a:solidFill>
              <a:effectLst>
                <a:outerShdw blurRad="38100" dist="19050" dir="2700000" algn="tl" rotWithShape="0">
                  <a:schemeClr val="dk1">
                    <a:alpha val="40000"/>
                  </a:schemeClr>
                </a:outerShdw>
              </a:effectLst>
            </a:endParaRPr>
          </a:p>
          <a:p>
            <a:endParaRPr altLang="zh-CN" sz="2400" dirty="0">
              <a:sym typeface="+mn-ea"/>
            </a:endParaRPr>
          </a:p>
          <a:p>
            <a:r>
              <a:rPr altLang="zh-CN" sz="2400" dirty="0">
                <a:sym typeface="+mn-ea"/>
              </a:rPr>
              <a:t>《理水》是鲁迅小说集《故事新编》中的一篇，请从“故事”与“新编</a:t>
            </a:r>
            <a:r>
              <a:rPr altLang="zh-CN" sz="2400" dirty="0">
                <a:sym typeface="+mn-ea"/>
              </a:rPr>
              <a:t>”的角度简析本文的基本特征。</a:t>
            </a:r>
            <a:endParaRPr altLang="zh-CN" sz="2400" dirty="0">
              <a:sym typeface="+mn-ea"/>
            </a:endParaRPr>
          </a:p>
          <a:p>
            <a:r>
              <a:rPr lang="zh-CN" altLang="en-US">
                <a:solidFill>
                  <a:srgbClr val="FF0000"/>
                </a:solidFill>
              </a:rPr>
              <a:t>准确理解</a:t>
            </a:r>
            <a:r>
              <a:rPr lang="en-US" altLang="zh-CN">
                <a:solidFill>
                  <a:srgbClr val="FF0000"/>
                </a:solidFill>
              </a:rPr>
              <a:t>“</a:t>
            </a:r>
            <a:r>
              <a:rPr lang="zh-CN" altLang="en-US">
                <a:solidFill>
                  <a:srgbClr val="FF0000"/>
                </a:solidFill>
              </a:rPr>
              <a:t>故</a:t>
            </a:r>
            <a:r>
              <a:rPr lang="en-US" altLang="zh-CN">
                <a:solidFill>
                  <a:srgbClr val="FF0000"/>
                </a:solidFill>
              </a:rPr>
              <a:t>”</a:t>
            </a:r>
            <a:r>
              <a:rPr lang="zh-CN" altLang="en-US">
                <a:solidFill>
                  <a:srgbClr val="FF0000"/>
                </a:solidFill>
              </a:rPr>
              <a:t>和</a:t>
            </a:r>
            <a:r>
              <a:rPr lang="en-US" altLang="zh-CN">
                <a:solidFill>
                  <a:srgbClr val="FF0000"/>
                </a:solidFill>
              </a:rPr>
              <a:t>“</a:t>
            </a:r>
            <a:r>
              <a:rPr lang="zh-CN" altLang="en-US">
                <a:solidFill>
                  <a:srgbClr val="FF0000"/>
                </a:solidFill>
              </a:rPr>
              <a:t>新</a:t>
            </a:r>
            <a:r>
              <a:rPr lang="en-US" altLang="zh-CN">
                <a:solidFill>
                  <a:srgbClr val="FF0000"/>
                </a:solidFill>
              </a:rPr>
              <a:t>”</a:t>
            </a:r>
            <a:r>
              <a:rPr lang="zh-CN" altLang="en-US">
                <a:solidFill>
                  <a:srgbClr val="FF0000"/>
                </a:solidFill>
              </a:rPr>
              <a:t>二字含义，分角度分析文本特色</a:t>
            </a:r>
            <a:r>
              <a:rPr lang="zh-CN" altLang="en-US">
                <a:solidFill>
                  <a:srgbClr val="FF0000"/>
                </a:solidFill>
                <a:sym typeface="+mn-ea"/>
              </a:rPr>
              <a:t>（题材特点，</a:t>
            </a:r>
            <a:r>
              <a:rPr lang="zh-CN" altLang="en-US" u="sng">
                <a:solidFill>
                  <a:srgbClr val="FF0000"/>
                </a:solidFill>
                <a:effectLst>
                  <a:outerShdw blurRad="38100" dist="38100" dir="2700000" algn="tl">
                    <a:srgbClr val="000000">
                      <a:alpha val="43137"/>
                    </a:srgbClr>
                  </a:outerShdw>
                </a:effectLst>
                <a:sym typeface="+mn-ea"/>
              </a:rPr>
              <a:t>情节手法</a:t>
            </a:r>
            <a:r>
              <a:rPr lang="zh-CN" altLang="en-US">
                <a:solidFill>
                  <a:srgbClr val="FF0000"/>
                </a:solidFill>
                <a:sym typeface="+mn-ea"/>
              </a:rPr>
              <a:t>、     语言特色、主旨深度等）</a:t>
            </a:r>
            <a:r>
              <a:rPr lang="zh-CN" altLang="en-US">
                <a:solidFill>
                  <a:srgbClr val="FF0000"/>
                </a:solidFill>
              </a:rPr>
              <a:t>。</a:t>
            </a:r>
            <a:endParaRPr lang="zh-CN" altLang="en-US">
              <a:solidFill>
                <a:srgbClr val="FF0000"/>
              </a:solidFill>
            </a:endParaRPr>
          </a:p>
          <a:p>
            <a:r>
              <a:rPr lang="en-US" altLang="zh-CN" sz="2000" kern="0" dirty="0">
                <a:solidFill>
                  <a:schemeClr val="tx1"/>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①“</a:t>
            </a:r>
            <a:r>
              <a:rPr lang="zh-CN"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大禹治水</a:t>
            </a:r>
            <a:r>
              <a:rPr lang="en-US"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a:t>
            </a:r>
            <a:r>
              <a:rPr lang="zh-CN"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的故事本身</a:t>
            </a:r>
            <a:r>
              <a:rPr lang="zh-CN" altLang="zh-CN" sz="2000" b="1"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于史有据</a:t>
            </a:r>
            <a:r>
              <a:rPr lang="zh-CN"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，作品考查典籍博彩文献，</a:t>
            </a:r>
            <a:r>
              <a:rPr lang="zh-CN" altLang="zh-CN" sz="2000" b="1"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富有历史韵味</a:t>
            </a:r>
            <a:r>
              <a:rPr lang="zh-CN"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a:t>
            </a:r>
            <a:endParaRPr lang="zh-CN"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endParaRPr>
          </a:p>
          <a:p>
            <a:r>
              <a:rPr lang="en-US"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②“</a:t>
            </a:r>
            <a:r>
              <a:rPr lang="zh-CN"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新编</a:t>
            </a:r>
            <a:r>
              <a:rPr lang="en-US"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a:t>
            </a:r>
            <a:r>
              <a:rPr lang="zh-CN"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表现为新的历史讲述方式，如</a:t>
            </a:r>
            <a:r>
              <a:rPr lang="zh-CN" altLang="zh-CN" sz="2000" u="sng" kern="0" dirty="0">
                <a:solidFill>
                  <a:srgbClr val="FF0000"/>
                </a:solidFill>
                <a:effectLst>
                  <a:outerShdw blurRad="38100" dist="19050" dir="2700000" algn="tl" rotWithShape="0">
                    <a:schemeClr val="dk1">
                      <a:alpha val="40000"/>
                    </a:schemeClr>
                  </a:outerShdw>
                </a:effectLst>
                <a:cs typeface="宋体" panose="02010600030101010101" pitchFamily="2" charset="-122"/>
                <a:sym typeface="+mn-ea"/>
              </a:rPr>
              <a:t>细节虚构</a:t>
            </a:r>
            <a:r>
              <a:rPr lang="zh-CN"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a:t>
            </a:r>
            <a:r>
              <a:rPr lang="zh-CN" altLang="zh-CN" sz="2000" u="sng" kern="0" dirty="0">
                <a:solidFill>
                  <a:srgbClr val="FF0000"/>
                </a:solidFill>
                <a:effectLst>
                  <a:outerShdw blurRad="38100" dist="19050" dir="2700000" algn="tl" rotWithShape="0">
                    <a:schemeClr val="dk1">
                      <a:alpha val="40000"/>
                    </a:schemeClr>
                  </a:outerShdw>
                </a:effectLst>
                <a:cs typeface="宋体" panose="02010600030101010101" pitchFamily="2" charset="-122"/>
                <a:sym typeface="+mn-ea"/>
              </a:rPr>
              <a:t>现代词语渗入</a:t>
            </a:r>
            <a:r>
              <a:rPr lang="zh-CN"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、杂文笔法使用，作品</a:t>
            </a:r>
            <a:r>
              <a:rPr lang="zh-CN" altLang="zh-CN" sz="2000" b="1"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充满想象力及创造性。</a:t>
            </a:r>
            <a:endParaRPr lang="zh-CN" altLang="zh-CN" sz="2000" b="1" kern="0" dirty="0">
              <a:solidFill>
                <a:schemeClr val="tx1"/>
              </a:solidFill>
              <a:effectLst>
                <a:outerShdw blurRad="38100" dist="19050" dir="2700000" algn="tl" rotWithShape="0">
                  <a:schemeClr val="dk1">
                    <a:alpha val="40000"/>
                  </a:schemeClr>
                </a:outerShdw>
              </a:effectLst>
              <a:cs typeface="宋体" panose="02010600030101010101" pitchFamily="2" charset="-122"/>
            </a:endParaRPr>
          </a:p>
          <a:p>
            <a:r>
              <a:rPr lang="en-US"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③</a:t>
            </a:r>
            <a:r>
              <a:rPr lang="zh-CN"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对故事进行新编，着眼于</a:t>
            </a:r>
            <a:r>
              <a:rPr lang="zh-CN" altLang="zh-CN" sz="2000" b="1"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对历史与现实均作出关照</a:t>
            </a:r>
            <a:r>
              <a:rPr lang="zh-CN"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，作品具有</a:t>
            </a:r>
            <a:r>
              <a:rPr lang="zh-CN" altLang="zh-CN" sz="2000" b="1"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深刻的思想性</a:t>
            </a:r>
            <a:r>
              <a:rPr lang="zh-CN" altLang="zh-CN" sz="2000" kern="0" dirty="0">
                <a:solidFill>
                  <a:schemeClr val="tx1"/>
                </a:solidFill>
                <a:effectLst>
                  <a:outerShdw blurRad="38100" dist="19050" dir="2700000" algn="tl" rotWithShape="0">
                    <a:schemeClr val="dk1">
                      <a:alpha val="40000"/>
                    </a:schemeClr>
                  </a:outerShdw>
                </a:effectLst>
                <a:cs typeface="宋体" panose="02010600030101010101" pitchFamily="2" charset="-122"/>
                <a:sym typeface="+mn-ea"/>
              </a:rPr>
              <a:t>。</a:t>
            </a:r>
            <a:endParaRPr lang="zh-CN" altLang="en-US">
              <a:solidFill>
                <a:srgbClr val="FF0000"/>
              </a:solidFill>
              <a:sym typeface="+mn-ea"/>
            </a:endParaRPr>
          </a:p>
          <a:p>
            <a:pPr algn="l">
              <a:buClrTx/>
              <a:buSzTx/>
            </a:pPr>
            <a:r>
              <a:rPr altLang="zh-CN" sz="2400" dirty="0"/>
              <a:t>6. 小说中历史与现实交织穿插，这种叙述方式有哪些好处？请结合作品简要分析。</a:t>
            </a:r>
            <a:r>
              <a:rPr lang="zh-CN" altLang="en-US" sz="2400" dirty="0">
                <a:sym typeface="+mn-ea"/>
              </a:rPr>
              <a:t>（</a:t>
            </a:r>
            <a:r>
              <a:rPr lang="en-US" altLang="zh-CN" sz="2400" dirty="0">
                <a:sym typeface="+mn-ea"/>
              </a:rPr>
              <a:t>2018</a:t>
            </a:r>
            <a:r>
              <a:rPr lang="zh-CN" altLang="en-US" sz="2400" dirty="0">
                <a:sym typeface="+mn-ea"/>
              </a:rPr>
              <a:t>年高考真题《赵一曼女士》）</a:t>
            </a:r>
            <a:endParaRPr lang="zh-CN" altLang="en-US" sz="2400" dirty="0"/>
          </a:p>
          <a:p>
            <a:pPr algn="l">
              <a:buClrTx/>
              <a:buSzTx/>
            </a:pPr>
            <a:r>
              <a:rPr lang="zh-CN" sz="2400" dirty="0">
                <a:solidFill>
                  <a:srgbClr val="FF0000"/>
                </a:solidFill>
              </a:rPr>
              <a:t>分别从</a:t>
            </a:r>
            <a:r>
              <a:rPr lang="en-US" altLang="zh-CN" sz="2400" dirty="0">
                <a:solidFill>
                  <a:srgbClr val="FF0000"/>
                </a:solidFill>
              </a:rPr>
              <a:t>“</a:t>
            </a:r>
            <a:r>
              <a:rPr lang="zh-CN" altLang="en-US" sz="2400" dirty="0">
                <a:solidFill>
                  <a:srgbClr val="FF0000"/>
                </a:solidFill>
              </a:rPr>
              <a:t>历史</a:t>
            </a:r>
            <a:r>
              <a:rPr lang="en-US" altLang="zh-CN" sz="2400" dirty="0">
                <a:solidFill>
                  <a:srgbClr val="FF0000"/>
                </a:solidFill>
              </a:rPr>
              <a:t>”“</a:t>
            </a:r>
            <a:r>
              <a:rPr lang="zh-CN" altLang="en-US" sz="2400" dirty="0">
                <a:solidFill>
                  <a:srgbClr val="FF0000"/>
                </a:solidFill>
              </a:rPr>
              <a:t>现实</a:t>
            </a:r>
            <a:r>
              <a:rPr lang="en-US" altLang="zh-CN" sz="2400" dirty="0">
                <a:solidFill>
                  <a:srgbClr val="FF0000"/>
                </a:solidFill>
              </a:rPr>
              <a:t>”“</a:t>
            </a:r>
            <a:r>
              <a:rPr lang="zh-CN" altLang="en-US" sz="2400" dirty="0">
                <a:solidFill>
                  <a:srgbClr val="FF0000"/>
                </a:solidFill>
              </a:rPr>
              <a:t>交织穿插</a:t>
            </a:r>
            <a:r>
              <a:rPr lang="en-US" altLang="zh-CN" sz="2400" dirty="0">
                <a:solidFill>
                  <a:srgbClr val="FF0000"/>
                </a:solidFill>
              </a:rPr>
              <a:t>”</a:t>
            </a:r>
            <a:r>
              <a:rPr lang="zh-CN" altLang="en-US" sz="2400" dirty="0">
                <a:solidFill>
                  <a:srgbClr val="FF0000"/>
                </a:solidFill>
              </a:rPr>
              <a:t>三个角度阐述</a:t>
            </a:r>
            <a:r>
              <a:rPr lang="zh-CN" altLang="en-US" sz="2400" u="sng" dirty="0">
                <a:solidFill>
                  <a:srgbClr val="FF0000"/>
                </a:solidFill>
              </a:rPr>
              <a:t>情节叙述方式</a:t>
            </a:r>
            <a:r>
              <a:rPr lang="zh-CN" altLang="en-US" sz="2400" dirty="0">
                <a:solidFill>
                  <a:srgbClr val="FF0000"/>
                </a:solidFill>
              </a:rPr>
              <a:t>的作用。</a:t>
            </a:r>
            <a:endParaRPr lang="zh-CN" altLang="en-US" sz="2400" dirty="0">
              <a:solidFill>
                <a:srgbClr val="FF0000"/>
              </a:solidFill>
            </a:endParaRPr>
          </a:p>
        </p:txBody>
      </p:sp>
      <p:sp>
        <p:nvSpPr>
          <p:cNvPr id="4" name="五角星 3"/>
          <p:cNvSpPr/>
          <p:nvPr/>
        </p:nvSpPr>
        <p:spPr>
          <a:xfrm>
            <a:off x="10924540" y="2894330"/>
            <a:ext cx="745490" cy="619125"/>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5" name="五角星 4">
            <a:hlinkClick r:id="rId1" tooltip="" action="ppaction://hlinksldjump"/>
          </p:cNvPr>
          <p:cNvSpPr/>
          <p:nvPr/>
        </p:nvSpPr>
        <p:spPr>
          <a:xfrm>
            <a:off x="6820535" y="5995670"/>
            <a:ext cx="745490" cy="619125"/>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7" name="文本框 6"/>
          <p:cNvSpPr txBox="1"/>
          <p:nvPr/>
        </p:nvSpPr>
        <p:spPr>
          <a:xfrm>
            <a:off x="635" y="0"/>
            <a:ext cx="1797685" cy="521970"/>
          </a:xfrm>
          <a:prstGeom prst="rect">
            <a:avLst/>
          </a:prstGeom>
          <a:noFill/>
        </p:spPr>
        <p:txBody>
          <a:bodyPr wrap="square" rtlCol="0">
            <a:spAutoFit/>
          </a:bodyPr>
          <a:p>
            <a:pPr algn="l"/>
            <a:r>
              <a:rPr lang="zh-CN" altLang="en-US" sz="2800">
                <a:ln w="22225">
                  <a:solidFill>
                    <a:schemeClr val="accent2"/>
                  </a:solidFill>
                  <a:prstDash val="solid"/>
                </a:ln>
                <a:solidFill>
                  <a:schemeClr val="accent2">
                    <a:lumMod val="40000"/>
                    <a:lumOff val="60000"/>
                  </a:schemeClr>
                </a:solidFill>
                <a:effectLst/>
                <a:sym typeface="+mn-ea"/>
              </a:rPr>
              <a:t>归纳题型</a:t>
            </a:r>
            <a:endParaRPr lang="zh-CN" altLang="en-US" sz="2800">
              <a:ln w="22225">
                <a:solidFill>
                  <a:schemeClr val="accent2"/>
                </a:solidFill>
                <a:prstDash val="solid"/>
              </a:ln>
              <a:solidFill>
                <a:schemeClr val="accent2">
                  <a:lumMod val="40000"/>
                  <a:lumOff val="60000"/>
                </a:schemeClr>
              </a:solidFill>
              <a:effectLst/>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Text Box284"/>
          <p:cNvSpPr txBox="1"/>
          <p:nvPr/>
        </p:nvSpPr>
        <p:spPr>
          <a:xfrm>
            <a:off x="464185" y="1289050"/>
            <a:ext cx="11287760" cy="4114800"/>
          </a:xfrm>
          <a:prstGeom prst="rect">
            <a:avLst/>
          </a:prstGeom>
          <a:noFill/>
        </p:spPr>
        <p:txBody>
          <a:bodyPr wrap="square" lIns="0" tIns="0" rIns="0" rtlCol="0">
            <a:spAutoFit/>
          </a:bodyPr>
          <a:lstStyle/>
          <a:p>
            <a:pPr marR="267970" algn="just" rtl="0">
              <a:lnSpc>
                <a:spcPts val="3860"/>
              </a:lnSpc>
            </a:pPr>
            <a:r>
              <a:rPr lang="en-US" altLang="zh-CN" sz="2795" spc="689" dirty="0">
                <a:solidFill>
                  <a:srgbClr val="000000"/>
                </a:solidFill>
                <a:latin typeface="Wingdings" panose="05000000000000000000"/>
                <a:ea typeface="Wingdings" panose="05000000000000000000"/>
                <a:cs typeface="Wingdings" panose="05000000000000000000"/>
              </a:rPr>
              <a:t>◼</a:t>
            </a:r>
            <a:r>
              <a:rPr lang="en-US" altLang="zh-CN" sz="2795" b="1" spc="-685" dirty="0">
                <a:solidFill>
                  <a:srgbClr val="000000"/>
                </a:solidFill>
                <a:latin typeface="黑体" panose="02010609060101010101" pitchFamily="49" charset="-122"/>
                <a:ea typeface="黑体" panose="02010609060101010101" pitchFamily="49" charset="-122"/>
                <a:cs typeface="黑体" panose="02010609060101010101" pitchFamily="49" charset="-122"/>
              </a:rPr>
              <a:t>题   </a:t>
            </a:r>
            <a:r>
              <a:rPr lang="en-US" altLang="zh-CN" sz="2795" b="1" spc="17" dirty="0">
                <a:solidFill>
                  <a:srgbClr val="000000"/>
                </a:solidFill>
                <a:latin typeface="黑体" panose="02010609060101010101" pitchFamily="49" charset="-122"/>
                <a:ea typeface="黑体" panose="02010609060101010101" pitchFamily="49" charset="-122"/>
                <a:cs typeface="黑体" panose="02010609060101010101" pitchFamily="49" charset="-122"/>
              </a:rPr>
              <a:t>型 </a:t>
            </a:r>
            <a:r>
              <a:rPr lang="en-US" altLang="zh-CN" sz="2795" b="1" spc="0" dirty="0">
                <a:solidFill>
                  <a:srgbClr val="000000"/>
                </a:solidFill>
                <a:latin typeface="黑体" panose="02010609060101010101" pitchFamily="49" charset="-122"/>
                <a:ea typeface="黑体" panose="02010609060101010101" pitchFamily="49" charset="-122"/>
                <a:cs typeface="黑体" panose="02010609060101010101" pitchFamily="49" charset="-122"/>
              </a:rPr>
              <a:t>：</a:t>
            </a:r>
            <a:endParaRPr lang="en-US" altLang="zh-CN" sz="2795" b="1" spc="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a:p>
            <a:pPr marR="267970" algn="just" rtl="0">
              <a:lnSpc>
                <a:spcPts val="3860"/>
              </a:lnSpc>
            </a:pPr>
            <a:r>
              <a:rPr lang="en-US" altLang="zh-CN" sz="2795" b="1" spc="0" dirty="0">
                <a:solidFill>
                  <a:srgbClr val="000000"/>
                </a:solidFill>
                <a:latin typeface="黑体" panose="02010609060101010101" pitchFamily="49" charset="-122"/>
                <a:ea typeface="黑体" panose="02010609060101010101" pitchFamily="49" charset="-122"/>
                <a:cs typeface="黑体" panose="02010609060101010101" pitchFamily="49" charset="-122"/>
              </a:rPr>
              <a:t>     </a:t>
            </a:r>
            <a:r>
              <a:rPr lang="en-US" altLang="zh-CN" sz="2795" spc="21" dirty="0">
                <a:solidFill>
                  <a:srgbClr val="000000"/>
                </a:solidFill>
                <a:latin typeface="等线"/>
                <a:ea typeface="等线"/>
                <a:cs typeface="等线"/>
              </a:rPr>
              <a:t>选</a:t>
            </a:r>
            <a:r>
              <a:rPr lang="en-US" altLang="zh-CN" sz="2795" spc="-25" dirty="0">
                <a:solidFill>
                  <a:srgbClr val="000000"/>
                </a:solidFill>
                <a:latin typeface="等线"/>
                <a:ea typeface="等线"/>
                <a:cs typeface="等线"/>
              </a:rPr>
              <a:t>择</a:t>
            </a:r>
            <a:r>
              <a:rPr lang="en-US" altLang="zh-CN" sz="2795" spc="0" dirty="0">
                <a:solidFill>
                  <a:srgbClr val="000000"/>
                </a:solidFill>
                <a:latin typeface="等线"/>
                <a:ea typeface="等线"/>
                <a:cs typeface="等线"/>
              </a:rPr>
              <a:t>题</a:t>
            </a:r>
            <a:r>
              <a:rPr lang="zh-CN" altLang="en-US" sz="2795" spc="0" dirty="0">
                <a:solidFill>
                  <a:srgbClr val="000000"/>
                </a:solidFill>
                <a:latin typeface="等线"/>
                <a:ea typeface="等线"/>
                <a:cs typeface="等线"/>
              </a:rPr>
              <a:t>：</a:t>
            </a:r>
            <a:r>
              <a:rPr lang="zh-CN" altLang="en-US" sz="2795" spc="0" dirty="0"/>
              <a:t>单</a:t>
            </a:r>
            <a:r>
              <a:rPr lang="zh-CN" altLang="en-US" sz="2795" dirty="0"/>
              <a:t>选</a:t>
            </a:r>
            <a:r>
              <a:rPr lang="zh-CN" altLang="en-US" sz="2795" spc="0" dirty="0"/>
              <a:t>题</a:t>
            </a:r>
            <a:r>
              <a:rPr lang="en-US" altLang="zh-CN" sz="2795" dirty="0">
                <a:solidFill>
                  <a:srgbClr val="000000"/>
                </a:solidFill>
                <a:latin typeface="等线"/>
                <a:ea typeface="等线"/>
                <a:cs typeface="等线"/>
                <a:sym typeface="+mn-ea"/>
              </a:rPr>
              <a:t>（</a:t>
            </a:r>
            <a:r>
              <a:rPr lang="en-US" altLang="zh-CN" sz="2795" spc="-6" dirty="0">
                <a:solidFill>
                  <a:srgbClr val="000000"/>
                </a:solidFill>
                <a:latin typeface="等线"/>
                <a:ea typeface="等线"/>
                <a:cs typeface="等线"/>
                <a:sym typeface="+mn-ea"/>
              </a:rPr>
              <a:t>3</a:t>
            </a:r>
            <a:r>
              <a:rPr lang="en-US" altLang="zh-CN" sz="2795" dirty="0">
                <a:solidFill>
                  <a:srgbClr val="000000"/>
                </a:solidFill>
                <a:latin typeface="等线"/>
                <a:ea typeface="等线"/>
                <a:cs typeface="等线"/>
                <a:sym typeface="+mn-ea"/>
              </a:rPr>
              <a:t>分</a:t>
            </a:r>
            <a:r>
              <a:rPr lang="en-US" altLang="zh-CN" sz="2795" spc="-6" dirty="0">
                <a:solidFill>
                  <a:srgbClr val="000000"/>
                </a:solidFill>
                <a:latin typeface="等线"/>
                <a:ea typeface="等线"/>
                <a:cs typeface="等线"/>
                <a:sym typeface="+mn-ea"/>
              </a:rPr>
              <a:t>）</a:t>
            </a:r>
            <a:endParaRPr lang="en-US" altLang="zh-CN" sz="2795" spc="-6" dirty="0">
              <a:solidFill>
                <a:srgbClr val="000000"/>
              </a:solidFill>
              <a:latin typeface="等线"/>
              <a:ea typeface="等线"/>
              <a:cs typeface="等线"/>
              <a:sym typeface="+mn-ea"/>
            </a:endParaRPr>
          </a:p>
          <a:p>
            <a:pPr marR="267970" algn="just" rtl="0">
              <a:lnSpc>
                <a:spcPts val="3860"/>
              </a:lnSpc>
            </a:pPr>
            <a:r>
              <a:rPr lang="en-US" altLang="zh-CN" sz="2795" spc="-6" dirty="0">
                <a:solidFill>
                  <a:srgbClr val="000000"/>
                </a:solidFill>
                <a:latin typeface="等线"/>
                <a:ea typeface="等线"/>
                <a:cs typeface="等线"/>
                <a:sym typeface="+mn-ea"/>
              </a:rPr>
              <a:t>             </a:t>
            </a:r>
            <a:r>
              <a:rPr lang="zh-CN" altLang="en-US" sz="2795" spc="-6" dirty="0">
                <a:solidFill>
                  <a:srgbClr val="000000"/>
                </a:solidFill>
                <a:latin typeface="等线"/>
                <a:ea typeface="等线"/>
                <a:cs typeface="等线"/>
                <a:sym typeface="+mn-ea"/>
              </a:rPr>
              <a:t>考查对</a:t>
            </a:r>
            <a:r>
              <a:rPr lang="zh-CN" altLang="en-US" sz="2795" spc="-6" dirty="0">
                <a:solidFill>
                  <a:srgbClr val="000000"/>
                </a:solidFill>
                <a:latin typeface="等线"/>
                <a:ea typeface="等线"/>
                <a:cs typeface="等线"/>
                <a:sym typeface="+mn-ea"/>
              </a:rPr>
              <a:t>内容和艺术特色的理解分析，可认定，可排除。</a:t>
            </a:r>
            <a:endParaRPr lang="en-US" altLang="zh-CN" sz="2795" dirty="0">
              <a:latin typeface="等线"/>
              <a:ea typeface="等线"/>
              <a:cs typeface="等线"/>
            </a:endParaRPr>
          </a:p>
          <a:p>
            <a:pPr algn="l" rtl="0">
              <a:lnSpc>
                <a:spcPts val="4030"/>
              </a:lnSpc>
            </a:pPr>
            <a:r>
              <a:rPr lang="en-US" altLang="zh-CN" sz="2795" spc="689" dirty="0">
                <a:solidFill>
                  <a:srgbClr val="000000"/>
                </a:solidFill>
                <a:latin typeface="Wingdings" panose="05000000000000000000"/>
                <a:ea typeface="Wingdings" panose="05000000000000000000"/>
                <a:cs typeface="Wingdings" panose="05000000000000000000"/>
              </a:rPr>
              <a:t>◼ </a:t>
            </a:r>
            <a:r>
              <a:rPr lang="en-US" altLang="zh-CN" sz="2795" spc="-682" dirty="0">
                <a:solidFill>
                  <a:srgbClr val="000000"/>
                </a:solidFill>
                <a:latin typeface="等线"/>
                <a:ea typeface="等线"/>
                <a:cs typeface="等线"/>
              </a:rPr>
              <a:t>简  </a:t>
            </a:r>
            <a:r>
              <a:rPr lang="en-US" altLang="zh-CN" sz="2795" spc="0" dirty="0" err="1">
                <a:solidFill>
                  <a:srgbClr val="000000"/>
                </a:solidFill>
                <a:latin typeface="等线"/>
                <a:ea typeface="等线"/>
                <a:cs typeface="等线"/>
              </a:rPr>
              <a:t>答</a:t>
            </a:r>
            <a:r>
              <a:rPr lang="en-US" altLang="zh-CN" sz="2795" spc="-8" dirty="0" err="1">
                <a:solidFill>
                  <a:srgbClr val="000000"/>
                </a:solidFill>
                <a:latin typeface="等线"/>
                <a:ea typeface="等线"/>
                <a:cs typeface="等线"/>
              </a:rPr>
              <a:t>题1  </a:t>
            </a:r>
            <a:r>
              <a:rPr lang="zh-CN" altLang="en-US" sz="2795" dirty="0"/>
              <a:t>词</a:t>
            </a:r>
            <a:r>
              <a:rPr lang="zh-CN" altLang="en-US" sz="2795" dirty="0"/>
              <a:t>句</a:t>
            </a:r>
            <a:r>
              <a:rPr lang="zh-CN" altLang="en-US" sz="2795" dirty="0">
                <a:sym typeface="+mn-ea"/>
              </a:rPr>
              <a:t>理解</a:t>
            </a:r>
            <a:r>
              <a:rPr lang="en-US" altLang="zh-CN" sz="2795" dirty="0">
                <a:sym typeface="+mn-ea"/>
              </a:rPr>
              <a:t>+</a:t>
            </a:r>
            <a:r>
              <a:rPr lang="zh-CN" altLang="en-US" sz="2795" dirty="0">
                <a:sym typeface="+mn-ea"/>
              </a:rPr>
              <a:t>形象分析</a:t>
            </a:r>
            <a:r>
              <a:rPr lang="en-US" altLang="zh-CN" sz="2800" spc="0" dirty="0">
                <a:solidFill>
                  <a:srgbClr val="000000"/>
                </a:solidFill>
                <a:latin typeface="等线"/>
                <a:ea typeface="等线"/>
                <a:cs typeface="等线"/>
              </a:rPr>
              <a:t>。</a:t>
            </a:r>
            <a:r>
              <a:rPr lang="en-US" altLang="zh-CN" sz="2800" dirty="0">
                <a:effectLst>
                  <a:outerShdw blurRad="38100" dist="19050" dir="2700000" algn="tl" rotWithShape="0">
                    <a:schemeClr val="dk1">
                      <a:alpha val="40000"/>
                    </a:schemeClr>
                  </a:outerShdw>
                </a:effectLst>
                <a:latin typeface="等线"/>
                <a:ea typeface="等线"/>
                <a:cs typeface="等线"/>
                <a:sym typeface="+mn-ea"/>
              </a:rPr>
              <a:t>（</a:t>
            </a:r>
            <a:r>
              <a:rPr lang="en-US" altLang="zh-CN" sz="2800" spc="-6" dirty="0">
                <a:effectLst>
                  <a:outerShdw blurRad="38100" dist="19050" dir="2700000" algn="tl" rotWithShape="0">
                    <a:schemeClr val="dk1">
                      <a:alpha val="40000"/>
                    </a:schemeClr>
                  </a:outerShdw>
                </a:effectLst>
                <a:latin typeface="等线"/>
                <a:ea typeface="等线"/>
                <a:cs typeface="等线"/>
                <a:sym typeface="+mn-ea"/>
              </a:rPr>
              <a:t>6</a:t>
            </a:r>
            <a:r>
              <a:rPr lang="en-US" altLang="zh-CN" sz="2800" dirty="0">
                <a:effectLst>
                  <a:outerShdw blurRad="38100" dist="19050" dir="2700000" algn="tl" rotWithShape="0">
                    <a:schemeClr val="dk1">
                      <a:alpha val="40000"/>
                    </a:schemeClr>
                  </a:outerShdw>
                </a:effectLst>
                <a:latin typeface="等线"/>
                <a:ea typeface="等线"/>
                <a:cs typeface="等线"/>
                <a:sym typeface="+mn-ea"/>
              </a:rPr>
              <a:t>分</a:t>
            </a:r>
            <a:r>
              <a:rPr lang="en-US" altLang="zh-CN" sz="2800" spc="-6" dirty="0">
                <a:effectLst>
                  <a:outerShdw blurRad="38100" dist="19050" dir="2700000" algn="tl" rotWithShape="0">
                    <a:schemeClr val="dk1">
                      <a:alpha val="40000"/>
                    </a:schemeClr>
                  </a:outerShdw>
                </a:effectLst>
                <a:latin typeface="等线"/>
                <a:ea typeface="等线"/>
                <a:cs typeface="等线"/>
                <a:sym typeface="+mn-ea"/>
              </a:rPr>
              <a:t>）</a:t>
            </a:r>
            <a:endParaRPr lang="en-US" altLang="zh-CN" sz="2800" spc="-6" dirty="0">
              <a:effectLst>
                <a:outerShdw blurRad="38100" dist="19050" dir="2700000" algn="tl" rotWithShape="0">
                  <a:schemeClr val="dk1">
                    <a:alpha val="40000"/>
                  </a:schemeClr>
                </a:outerShdw>
              </a:effectLst>
              <a:latin typeface="等线"/>
              <a:ea typeface="等线"/>
              <a:cs typeface="等线"/>
              <a:sym typeface="+mn-ea"/>
            </a:endParaRPr>
          </a:p>
          <a:p>
            <a:pPr algn="l" rtl="0">
              <a:lnSpc>
                <a:spcPts val="4030"/>
              </a:lnSpc>
            </a:pPr>
            <a:r>
              <a:rPr lang="en-US" altLang="zh-CN" sz="2800" spc="-6" dirty="0">
                <a:effectLst>
                  <a:outerShdw blurRad="38100" dist="19050" dir="2700000" algn="tl" rotWithShape="0">
                    <a:schemeClr val="dk1">
                      <a:alpha val="40000"/>
                    </a:schemeClr>
                  </a:outerShdw>
                </a:effectLst>
                <a:latin typeface="等线"/>
                <a:ea typeface="等线"/>
                <a:cs typeface="等线"/>
                <a:sym typeface="+mn-ea"/>
              </a:rPr>
              <a:t>               </a:t>
            </a:r>
            <a:r>
              <a:rPr lang="zh-CN" altLang="en-US" sz="2800" spc="-6" dirty="0">
                <a:effectLst>
                  <a:outerShdw blurRad="38100" dist="19050" dir="2700000" algn="tl" rotWithShape="0">
                    <a:schemeClr val="dk1">
                      <a:alpha val="40000"/>
                    </a:schemeClr>
                  </a:outerShdw>
                </a:effectLst>
                <a:latin typeface="等线"/>
                <a:ea typeface="等线"/>
                <a:cs typeface="等线"/>
                <a:sym typeface="+mn-ea"/>
              </a:rPr>
              <a:t>理解确定范围方向，分析明确具体内容。</a:t>
            </a:r>
            <a:endParaRPr lang="en-US" altLang="zh-CN" sz="2800" spc="0" dirty="0">
              <a:solidFill>
                <a:srgbClr val="000000"/>
              </a:solidFill>
              <a:latin typeface="等线"/>
              <a:ea typeface="等线"/>
              <a:cs typeface="等线"/>
            </a:endParaRPr>
          </a:p>
          <a:p>
            <a:pPr algn="l" rtl="0">
              <a:lnSpc>
                <a:spcPts val="4030"/>
              </a:lnSpc>
            </a:pPr>
            <a:r>
              <a:rPr lang="en-US" altLang="zh-CN" sz="2800" spc="0" dirty="0">
                <a:solidFill>
                  <a:srgbClr val="000000"/>
                </a:solidFill>
                <a:latin typeface="等线"/>
                <a:ea typeface="等线"/>
                <a:cs typeface="等线"/>
              </a:rPr>
              <a:t>     </a:t>
            </a:r>
            <a:r>
              <a:rPr lang="zh-CN" altLang="en-US" sz="2800" spc="0" dirty="0">
                <a:solidFill>
                  <a:srgbClr val="000000"/>
                </a:solidFill>
                <a:latin typeface="等线"/>
                <a:ea typeface="等线"/>
                <a:cs typeface="等线"/>
              </a:rPr>
              <a:t>简答题</a:t>
            </a:r>
            <a:r>
              <a:rPr lang="en-US" altLang="zh-CN" sz="2800" spc="0" dirty="0">
                <a:solidFill>
                  <a:srgbClr val="000000"/>
                </a:solidFill>
                <a:latin typeface="等线"/>
                <a:ea typeface="等线"/>
                <a:cs typeface="等线"/>
              </a:rPr>
              <a:t>2  </a:t>
            </a:r>
            <a:r>
              <a:rPr lang="zh-CN" altLang="en-US" sz="2795" dirty="0">
                <a:sym typeface="+mn-ea"/>
              </a:rPr>
              <a:t>文本特色创新题型</a:t>
            </a:r>
            <a:r>
              <a:rPr lang="en-US" altLang="zh-CN" sz="2800" spc="0" dirty="0">
                <a:solidFill>
                  <a:srgbClr val="000000"/>
                </a:solidFill>
                <a:latin typeface="等线"/>
                <a:ea typeface="等线"/>
                <a:cs typeface="等线"/>
              </a:rPr>
              <a:t>。</a:t>
            </a:r>
            <a:r>
              <a:rPr lang="en-US" altLang="zh-CN" sz="2800" dirty="0">
                <a:solidFill>
                  <a:srgbClr val="000000"/>
                </a:solidFill>
                <a:latin typeface="等线"/>
                <a:ea typeface="等线"/>
                <a:cs typeface="等线"/>
                <a:sym typeface="+mn-ea"/>
              </a:rPr>
              <a:t>（</a:t>
            </a:r>
            <a:r>
              <a:rPr lang="en-US" altLang="zh-CN" sz="2800" spc="-6" dirty="0">
                <a:solidFill>
                  <a:srgbClr val="000000"/>
                </a:solidFill>
                <a:latin typeface="等线"/>
                <a:ea typeface="等线"/>
                <a:cs typeface="等线"/>
                <a:sym typeface="+mn-ea"/>
              </a:rPr>
              <a:t>6</a:t>
            </a:r>
            <a:r>
              <a:rPr lang="en-US" altLang="zh-CN" sz="2800" dirty="0">
                <a:solidFill>
                  <a:srgbClr val="000000"/>
                </a:solidFill>
                <a:latin typeface="等线"/>
                <a:ea typeface="等线"/>
                <a:cs typeface="等线"/>
                <a:sym typeface="+mn-ea"/>
              </a:rPr>
              <a:t>分</a:t>
            </a:r>
            <a:r>
              <a:rPr lang="en-US" altLang="zh-CN" sz="2800" spc="-6" dirty="0">
                <a:solidFill>
                  <a:srgbClr val="000000"/>
                </a:solidFill>
                <a:latin typeface="等线"/>
                <a:ea typeface="等线"/>
                <a:cs typeface="等线"/>
                <a:sym typeface="+mn-ea"/>
              </a:rPr>
              <a:t>）</a:t>
            </a:r>
            <a:endParaRPr lang="en-US" altLang="zh-CN" sz="2800" spc="-6" dirty="0">
              <a:solidFill>
                <a:srgbClr val="000000"/>
              </a:solidFill>
              <a:latin typeface="等线"/>
              <a:ea typeface="等线"/>
              <a:cs typeface="等线"/>
              <a:sym typeface="+mn-ea"/>
            </a:endParaRPr>
          </a:p>
          <a:p>
            <a:pPr algn="l" rtl="0">
              <a:lnSpc>
                <a:spcPts val="4030"/>
              </a:lnSpc>
            </a:pPr>
            <a:r>
              <a:rPr lang="en-US" altLang="zh-CN" sz="2800" spc="-6" dirty="0">
                <a:solidFill>
                  <a:srgbClr val="000000"/>
                </a:solidFill>
                <a:latin typeface="等线"/>
                <a:ea typeface="等线"/>
                <a:cs typeface="等线"/>
                <a:sym typeface="+mn-ea"/>
              </a:rPr>
              <a:t>               </a:t>
            </a:r>
            <a:r>
              <a:rPr lang="zh-CN" altLang="en-US" sz="2800" spc="-6" dirty="0">
                <a:solidFill>
                  <a:srgbClr val="000000"/>
                </a:solidFill>
                <a:latin typeface="等线"/>
                <a:ea typeface="等线"/>
                <a:cs typeface="等线"/>
                <a:sym typeface="+mn-ea"/>
              </a:rPr>
              <a:t>熟悉小说叙事技巧，有</a:t>
            </a:r>
            <a:r>
              <a:rPr lang="zh-CN" altLang="en-US" sz="2800" spc="-6" dirty="0">
                <a:solidFill>
                  <a:srgbClr val="000000"/>
                </a:solidFill>
                <a:latin typeface="等线"/>
                <a:ea typeface="等线"/>
                <a:cs typeface="等线"/>
                <a:sym typeface="+mn-ea"/>
              </a:rPr>
              <a:t>充足的知识储备</a:t>
            </a:r>
            <a:endParaRPr lang="en-US" altLang="zh-CN" sz="2800" dirty="0">
              <a:latin typeface="等线"/>
              <a:ea typeface="等线"/>
              <a:cs typeface="等线"/>
            </a:endParaRPr>
          </a:p>
          <a:p>
            <a:pPr algn="l" rtl="0">
              <a:lnSpc>
                <a:spcPts val="4030"/>
              </a:lnSpc>
            </a:pPr>
            <a:endParaRPr lang="en-US" altLang="zh-CN" sz="2795" dirty="0">
              <a:latin typeface="等线"/>
              <a:ea typeface="等线"/>
              <a:cs typeface="等线"/>
            </a:endParaRPr>
          </a:p>
        </p:txBody>
      </p:sp>
      <p:sp>
        <p:nvSpPr>
          <p:cNvPr id="7" name="文本框 6"/>
          <p:cNvSpPr txBox="1"/>
          <p:nvPr/>
        </p:nvSpPr>
        <p:spPr>
          <a:xfrm>
            <a:off x="635" y="0"/>
            <a:ext cx="1797685" cy="521970"/>
          </a:xfrm>
          <a:prstGeom prst="rect">
            <a:avLst/>
          </a:prstGeom>
          <a:noFill/>
        </p:spPr>
        <p:txBody>
          <a:bodyPr wrap="square" rtlCol="0">
            <a:spAutoFit/>
          </a:bodyPr>
          <a:p>
            <a:pPr algn="l"/>
            <a:r>
              <a:rPr lang="zh-CN" altLang="en-US" sz="2800">
                <a:ln w="22225">
                  <a:solidFill>
                    <a:schemeClr val="accent2"/>
                  </a:solidFill>
                  <a:prstDash val="solid"/>
                </a:ln>
                <a:solidFill>
                  <a:schemeClr val="accent2">
                    <a:lumMod val="40000"/>
                    <a:lumOff val="60000"/>
                  </a:schemeClr>
                </a:solidFill>
                <a:effectLst/>
                <a:sym typeface="+mn-ea"/>
              </a:rPr>
              <a:t>归纳题型</a:t>
            </a:r>
            <a:endParaRPr lang="zh-CN" altLang="en-US" sz="2800">
              <a:ln w="22225">
                <a:solidFill>
                  <a:schemeClr val="accent2"/>
                </a:solidFill>
                <a:prstDash val="solid"/>
              </a:ln>
              <a:solidFill>
                <a:schemeClr val="accent2">
                  <a:lumMod val="40000"/>
                  <a:lumOff val="60000"/>
                </a:schemeClr>
              </a:solidFill>
              <a:effectLst/>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859790"/>
            <a:ext cx="10515600" cy="5317490"/>
          </a:xfrm>
        </p:spPr>
        <p:txBody>
          <a:bodyPr/>
          <a:p>
            <a:r>
              <a:rPr lang="zh-CN" altLang="en-US" sz="4000" b="1" dirty="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《赵一曼女士》《马兰花》《锄》《天嚣》</a:t>
            </a:r>
            <a:endParaRPr lang="zh-CN" altLang="en-US" sz="4000" b="1" dirty="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4000" spc="-5"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4000" spc="-5"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选文多是</a:t>
            </a:r>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反</a:t>
            </a:r>
            <a:r>
              <a:rPr lang="en-US" altLang="zh-CN" sz="4000" spc="-8"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映</a:t>
            </a:r>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改</a:t>
            </a:r>
            <a:r>
              <a:rPr lang="en-US" altLang="zh-CN" sz="4000" spc="-8"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革</a:t>
            </a:r>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开</a:t>
            </a:r>
            <a:r>
              <a:rPr lang="en-US" altLang="zh-CN" sz="4000" spc="-8"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放</a:t>
            </a:r>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4000" spc="-8"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时</a:t>
            </a:r>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代</a:t>
            </a:r>
            <a:r>
              <a:rPr lang="en-US" altLang="zh-CN" sz="4000" spc="-8"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变</a:t>
            </a:r>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迁</a:t>
            </a:r>
            <a:r>
              <a:rPr lang="en-US" altLang="zh-CN" sz="4000" spc="-8"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体</a:t>
            </a:r>
            <a:r>
              <a:rPr lang="en-US" altLang="zh-CN" sz="4000" spc="-8"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现</a:t>
            </a:r>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先</a:t>
            </a:r>
            <a:r>
              <a:rPr lang="en-US" altLang="zh-CN" sz="4000" spc="-8"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进</a:t>
            </a:r>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文化和正能</a:t>
            </a:r>
            <a:r>
              <a:rPr lang="en-US" altLang="zh-CN" sz="4000" spc="-7"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量</a:t>
            </a:r>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的作品</a:t>
            </a:r>
            <a:r>
              <a:rPr lang="zh-CN" altLang="en-US"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4000" spc="-5"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重视</a:t>
            </a:r>
            <a:r>
              <a:rPr lang="en-US" altLang="zh-CN" sz="4000" spc="-5"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革</a:t>
            </a:r>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命传统、红色经典、乡土</a:t>
            </a:r>
            <a:r>
              <a:rPr lang="en-US" altLang="zh-CN" sz="4000" spc="-5"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文</a:t>
            </a:r>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学</a:t>
            </a:r>
            <a:r>
              <a:rPr lang="zh-CN" altLang="en-US" sz="4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现当代</a:t>
            </a:r>
            <a:r>
              <a:rPr lang="zh-CN" altLang="en-US"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文学作品</a:t>
            </a:r>
            <a:r>
              <a:rPr lang="zh-CN" altLang="en-US"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r>
              <a:rPr lang="en-US" altLang="zh-CN"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1400—1600</a:t>
            </a:r>
            <a:r>
              <a:rPr lang="zh-CN" altLang="en-US" sz="40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字，短篇或删改节选。</a:t>
            </a:r>
            <a:endParaRPr lang="en-US" altLang="zh-CN" sz="4000" spc="-6" dirty="0">
              <a:solidFill>
                <a:srgbClr val="000000"/>
              </a:solidFill>
              <a:latin typeface="华文中宋"/>
              <a:ea typeface="华文中宋"/>
              <a:cs typeface="华文中宋"/>
            </a:endParaRPr>
          </a:p>
          <a:p>
            <a:endParaRPr lang="en-US" altLang="zh-CN" sz="4000" spc="-6" dirty="0">
              <a:solidFill>
                <a:srgbClr val="000000"/>
              </a:solidFill>
              <a:latin typeface="华文中宋"/>
              <a:ea typeface="华文中宋"/>
              <a:cs typeface="华文中宋"/>
            </a:endParaRPr>
          </a:p>
        </p:txBody>
      </p:sp>
      <p:sp>
        <p:nvSpPr>
          <p:cNvPr id="7" name="文本框 6"/>
          <p:cNvSpPr txBox="1"/>
          <p:nvPr/>
        </p:nvSpPr>
        <p:spPr>
          <a:xfrm>
            <a:off x="635" y="0"/>
            <a:ext cx="1797685" cy="521970"/>
          </a:xfrm>
          <a:prstGeom prst="rect">
            <a:avLst/>
          </a:prstGeom>
          <a:noFill/>
        </p:spPr>
        <p:txBody>
          <a:bodyPr wrap="square" rtlCol="0">
            <a:spAutoFit/>
          </a:bodyPr>
          <a:p>
            <a:pPr algn="l"/>
            <a:r>
              <a:rPr lang="zh-CN" altLang="en-US" sz="2800">
                <a:ln w="22225">
                  <a:solidFill>
                    <a:schemeClr val="accent2"/>
                  </a:solidFill>
                  <a:prstDash val="solid"/>
                </a:ln>
                <a:solidFill>
                  <a:schemeClr val="accent2">
                    <a:lumMod val="40000"/>
                    <a:lumOff val="60000"/>
                  </a:schemeClr>
                </a:solidFill>
                <a:effectLst/>
                <a:sym typeface="+mn-ea"/>
              </a:rPr>
              <a:t>熟悉选文</a:t>
            </a:r>
            <a:endParaRPr lang="zh-CN" altLang="en-US" sz="2800">
              <a:ln w="22225">
                <a:solidFill>
                  <a:schemeClr val="accent2"/>
                </a:solidFill>
                <a:prstDash val="solid"/>
              </a:ln>
              <a:solidFill>
                <a:schemeClr val="accent2">
                  <a:lumMod val="40000"/>
                  <a:lumOff val="60000"/>
                </a:schemeClr>
              </a:solidFill>
              <a:effectLst/>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Text Box340"/>
          <p:cNvSpPr txBox="1"/>
          <p:nvPr/>
        </p:nvSpPr>
        <p:spPr>
          <a:xfrm>
            <a:off x="335360" y="548680"/>
            <a:ext cx="11518762" cy="4970145"/>
          </a:xfrm>
          <a:prstGeom prst="rect">
            <a:avLst/>
          </a:prstGeom>
          <a:noFill/>
        </p:spPr>
        <p:txBody>
          <a:bodyPr wrap="square" lIns="0" tIns="0" rIns="0" rtlCol="0">
            <a:spAutoFit/>
          </a:bodyPr>
          <a:lstStyle/>
          <a:p>
            <a:pPr marL="3967480" algn="l" rtl="0">
              <a:lnSpc>
                <a:spcPts val="3600"/>
              </a:lnSpc>
            </a:pPr>
            <a:r>
              <a:rPr lang="en-US" altLang="zh-CN" sz="3600" spc="0" dirty="0">
                <a:solidFill>
                  <a:srgbClr val="000000"/>
                </a:solidFill>
                <a:latin typeface="黑体" panose="02010609060101010101" pitchFamily="49" charset="-122"/>
                <a:ea typeface="黑体" panose="02010609060101010101" pitchFamily="49" charset="-122"/>
                <a:cs typeface="黑体" panose="02010609060101010101" pitchFamily="49" charset="-122"/>
              </a:rPr>
              <a:t>二轮</a:t>
            </a:r>
            <a:r>
              <a:rPr lang="en-US" altLang="zh-CN" sz="3600" spc="7" dirty="0">
                <a:solidFill>
                  <a:srgbClr val="000000"/>
                </a:solidFill>
                <a:latin typeface="黑体" panose="02010609060101010101" pitchFamily="49" charset="-122"/>
                <a:ea typeface="黑体" panose="02010609060101010101" pitchFamily="49" charset="-122"/>
                <a:cs typeface="黑体" panose="02010609060101010101" pitchFamily="49" charset="-122"/>
              </a:rPr>
              <a:t>复</a:t>
            </a:r>
            <a:r>
              <a:rPr lang="en-US" altLang="zh-CN" sz="3600" spc="0" dirty="0">
                <a:solidFill>
                  <a:srgbClr val="000000"/>
                </a:solidFill>
                <a:latin typeface="黑体" panose="02010609060101010101" pitchFamily="49" charset="-122"/>
                <a:ea typeface="黑体" panose="02010609060101010101" pitchFamily="49" charset="-122"/>
                <a:cs typeface="黑体" panose="02010609060101010101" pitchFamily="49" charset="-122"/>
              </a:rPr>
              <a:t>习</a:t>
            </a:r>
            <a:endParaRPr lang="en-US" altLang="zh-CN" sz="3600" dirty="0">
              <a:latin typeface="黑体" panose="02010609060101010101" pitchFamily="49" charset="-122"/>
              <a:ea typeface="黑体" panose="02010609060101010101" pitchFamily="49" charset="-122"/>
              <a:cs typeface="黑体" panose="02010609060101010101" pitchFamily="49" charset="-122"/>
            </a:endParaRPr>
          </a:p>
          <a:p>
            <a:pPr marR="353695" algn="just" rtl="0">
              <a:lnSpc>
                <a:spcPts val="3460"/>
              </a:lnSpc>
              <a:spcBef>
                <a:spcPts val="4260"/>
              </a:spcBef>
            </a:pPr>
            <a:r>
              <a:rPr lang="en-US" altLang="zh-CN" sz="2800" spc="-6" dirty="0">
                <a:solidFill>
                  <a:srgbClr val="000000"/>
                </a:solidFill>
                <a:latin typeface="华文中宋"/>
                <a:ea typeface="华文中宋"/>
                <a:cs typeface="华文中宋"/>
              </a:rPr>
              <a:t>一</a:t>
            </a:r>
            <a:r>
              <a:rPr lang="zh-CN" altLang="en-US" sz="2800" spc="-6" dirty="0">
                <a:solidFill>
                  <a:srgbClr val="000000"/>
                </a:solidFill>
                <a:latin typeface="华文中宋"/>
                <a:ea typeface="华文中宋"/>
                <a:cs typeface="华文中宋"/>
              </a:rPr>
              <a:t>、加</a:t>
            </a:r>
            <a:r>
              <a:rPr lang="en-US" altLang="zh-CN" sz="2800" spc="0" dirty="0">
                <a:solidFill>
                  <a:srgbClr val="000000"/>
                </a:solidFill>
                <a:latin typeface="华文中宋"/>
                <a:ea typeface="华文中宋"/>
                <a:cs typeface="华文中宋"/>
              </a:rPr>
              <a:t>强</a:t>
            </a:r>
            <a:r>
              <a:rPr lang="en-US" altLang="zh-CN" sz="2800" spc="-6" dirty="0">
                <a:solidFill>
                  <a:srgbClr val="000000"/>
                </a:solidFill>
                <a:latin typeface="华文中宋"/>
                <a:ea typeface="华文中宋"/>
                <a:cs typeface="华文中宋"/>
              </a:rPr>
              <a:t>典</a:t>
            </a:r>
            <a:r>
              <a:rPr lang="en-US" altLang="zh-CN" sz="2800" spc="0" dirty="0">
                <a:solidFill>
                  <a:srgbClr val="000000"/>
                </a:solidFill>
                <a:latin typeface="华文中宋"/>
                <a:ea typeface="华文中宋"/>
                <a:cs typeface="华文中宋"/>
              </a:rPr>
              <a:t>范性</a:t>
            </a:r>
            <a:r>
              <a:rPr lang="zh-CN" altLang="en-US" sz="2800" spc="-5" dirty="0">
                <a:solidFill>
                  <a:srgbClr val="000000"/>
                </a:solidFill>
                <a:latin typeface="华文中宋"/>
                <a:ea typeface="华文中宋"/>
                <a:cs typeface="华文中宋"/>
              </a:rPr>
              <a:t>作品练习</a:t>
            </a:r>
            <a:r>
              <a:rPr lang="en-US" altLang="zh-CN" sz="2800" spc="-30" dirty="0">
                <a:solidFill>
                  <a:srgbClr val="000000"/>
                </a:solidFill>
                <a:latin typeface="华文中宋"/>
                <a:ea typeface="华文中宋"/>
                <a:cs typeface="华文中宋"/>
              </a:rPr>
              <a:t>。</a:t>
            </a:r>
            <a:r>
              <a:rPr lang="en-US" altLang="zh-CN" sz="2800" spc="0" dirty="0">
                <a:solidFill>
                  <a:srgbClr val="FF0000"/>
                </a:solidFill>
                <a:latin typeface="宋体" panose="02010600030101010101" pitchFamily="2" charset="-122"/>
                <a:ea typeface="宋体" panose="02010600030101010101" pitchFamily="2" charset="-122"/>
                <a:cs typeface="宋体" panose="02010600030101010101" pitchFamily="2" charset="-122"/>
              </a:rPr>
              <a:t>重视</a:t>
            </a:r>
            <a:r>
              <a:rPr lang="en-US" altLang="zh-CN" sz="2800" spc="-5" dirty="0">
                <a:solidFill>
                  <a:srgbClr val="FF0000"/>
                </a:solidFill>
                <a:latin typeface="宋体" panose="02010600030101010101" pitchFamily="2" charset="-122"/>
                <a:ea typeface="宋体" panose="02010600030101010101" pitchFamily="2" charset="-122"/>
                <a:cs typeface="宋体" panose="02010600030101010101" pitchFamily="2" charset="-122"/>
              </a:rPr>
              <a:t>革</a:t>
            </a:r>
            <a:r>
              <a:rPr lang="en-US" altLang="zh-CN" sz="2800" spc="0" dirty="0">
                <a:solidFill>
                  <a:srgbClr val="FF0000"/>
                </a:solidFill>
                <a:latin typeface="宋体" panose="02010600030101010101" pitchFamily="2" charset="-122"/>
                <a:ea typeface="宋体" panose="02010600030101010101" pitchFamily="2" charset="-122"/>
                <a:cs typeface="宋体" panose="02010600030101010101" pitchFamily="2" charset="-122"/>
              </a:rPr>
              <a:t>命传统、红色经典、乡土</a:t>
            </a:r>
            <a:r>
              <a:rPr lang="en-US" altLang="zh-CN" sz="2800" spc="-5" dirty="0">
                <a:solidFill>
                  <a:srgbClr val="FF0000"/>
                </a:solidFill>
                <a:latin typeface="宋体" panose="02010600030101010101" pitchFamily="2" charset="-122"/>
                <a:ea typeface="宋体" panose="02010600030101010101" pitchFamily="2" charset="-122"/>
                <a:cs typeface="宋体" panose="02010600030101010101" pitchFamily="2" charset="-122"/>
              </a:rPr>
              <a:t>文</a:t>
            </a:r>
            <a:r>
              <a:rPr lang="en-US" altLang="zh-CN" sz="2800" spc="0" dirty="0">
                <a:solidFill>
                  <a:srgbClr val="FF0000"/>
                </a:solidFill>
                <a:latin typeface="宋体" panose="02010600030101010101" pitchFamily="2" charset="-122"/>
                <a:ea typeface="宋体" panose="02010600030101010101" pitchFamily="2" charset="-122"/>
                <a:cs typeface="宋体" panose="02010600030101010101" pitchFamily="2" charset="-122"/>
              </a:rPr>
              <a:t>学、</a:t>
            </a:r>
            <a:r>
              <a:rPr lang="en-US" altLang="zh-CN" sz="2800"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反</a:t>
            </a:r>
            <a:r>
              <a:rPr lang="en-US" altLang="zh-CN" sz="2795" spc="-8" dirty="0">
                <a:solidFill>
                  <a:srgbClr val="FF0000"/>
                </a:solidFill>
                <a:latin typeface="宋体" panose="02010600030101010101" pitchFamily="2" charset="-122"/>
                <a:ea typeface="宋体" panose="02010600030101010101" pitchFamily="2" charset="-122"/>
                <a:cs typeface="宋体" panose="02010600030101010101" pitchFamily="2" charset="-122"/>
              </a:rPr>
              <a:t>映</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改</a:t>
            </a:r>
            <a:r>
              <a:rPr lang="en-US" altLang="zh-CN" sz="2795" spc="-8" dirty="0">
                <a:solidFill>
                  <a:srgbClr val="FF0000"/>
                </a:solidFill>
                <a:latin typeface="宋体" panose="02010600030101010101" pitchFamily="2" charset="-122"/>
                <a:ea typeface="宋体" panose="02010600030101010101" pitchFamily="2" charset="-122"/>
                <a:cs typeface="宋体" panose="02010600030101010101" pitchFamily="2" charset="-122"/>
              </a:rPr>
              <a:t>革</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开</a:t>
            </a:r>
            <a:r>
              <a:rPr lang="en-US" altLang="zh-CN" sz="2795" spc="-8" dirty="0">
                <a:solidFill>
                  <a:srgbClr val="FF0000"/>
                </a:solidFill>
                <a:latin typeface="宋体" panose="02010600030101010101" pitchFamily="2" charset="-122"/>
                <a:ea typeface="宋体" panose="02010600030101010101" pitchFamily="2" charset="-122"/>
                <a:cs typeface="宋体" panose="02010600030101010101" pitchFamily="2" charset="-122"/>
              </a:rPr>
              <a:t>放</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795" spc="-8" dirty="0">
                <a:solidFill>
                  <a:srgbClr val="FF0000"/>
                </a:solidFill>
                <a:latin typeface="宋体" panose="02010600030101010101" pitchFamily="2" charset="-122"/>
                <a:ea typeface="宋体" panose="02010600030101010101" pitchFamily="2" charset="-122"/>
                <a:cs typeface="宋体" panose="02010600030101010101" pitchFamily="2" charset="-122"/>
              </a:rPr>
              <a:t>时</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代</a:t>
            </a:r>
            <a:r>
              <a:rPr lang="en-US" altLang="zh-CN" sz="2795" spc="-8" dirty="0">
                <a:solidFill>
                  <a:srgbClr val="FF0000"/>
                </a:solidFill>
                <a:latin typeface="宋体" panose="02010600030101010101" pitchFamily="2" charset="-122"/>
                <a:ea typeface="宋体" panose="02010600030101010101" pitchFamily="2" charset="-122"/>
                <a:cs typeface="宋体" panose="02010600030101010101" pitchFamily="2" charset="-122"/>
              </a:rPr>
              <a:t>变</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迁</a:t>
            </a:r>
            <a:r>
              <a:rPr lang="en-US" altLang="zh-CN" sz="2795" spc="-8"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体</a:t>
            </a:r>
            <a:r>
              <a:rPr lang="en-US" altLang="zh-CN" sz="2795" spc="-8" dirty="0">
                <a:solidFill>
                  <a:srgbClr val="FF0000"/>
                </a:solidFill>
                <a:latin typeface="宋体" panose="02010600030101010101" pitchFamily="2" charset="-122"/>
                <a:ea typeface="宋体" panose="02010600030101010101" pitchFamily="2" charset="-122"/>
                <a:cs typeface="宋体" panose="02010600030101010101" pitchFamily="2" charset="-122"/>
              </a:rPr>
              <a:t>现</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先</a:t>
            </a:r>
            <a:r>
              <a:rPr lang="en-US" altLang="zh-CN" sz="2795" spc="-8" dirty="0">
                <a:solidFill>
                  <a:srgbClr val="FF0000"/>
                </a:solidFill>
                <a:latin typeface="宋体" panose="02010600030101010101" pitchFamily="2" charset="-122"/>
                <a:ea typeface="宋体" panose="02010600030101010101" pitchFamily="2" charset="-122"/>
                <a:cs typeface="宋体" panose="02010600030101010101" pitchFamily="2" charset="-122"/>
              </a:rPr>
              <a:t>进</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文化和正能</a:t>
            </a:r>
            <a:r>
              <a:rPr lang="en-US" altLang="zh-CN" sz="2795" spc="-7" dirty="0">
                <a:solidFill>
                  <a:srgbClr val="FF0000"/>
                </a:solidFill>
                <a:latin typeface="宋体" panose="02010600030101010101" pitchFamily="2" charset="-122"/>
                <a:ea typeface="宋体" panose="02010600030101010101" pitchFamily="2" charset="-122"/>
                <a:cs typeface="宋体" panose="02010600030101010101" pitchFamily="2" charset="-122"/>
              </a:rPr>
              <a:t>量</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的作品</a:t>
            </a:r>
            <a:r>
              <a:rPr lang="en-US" altLang="zh-CN" sz="2795" spc="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795"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《赵一曼女士》</a:t>
            </a:r>
            <a:r>
              <a:rPr lang="zh-CN" altLang="en-US" sz="2795"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《马兰花》《锄》《天嚣》</a:t>
            </a:r>
            <a:endParaRPr lang="en-US" altLang="zh-CN" sz="2800" spc="-6" dirty="0">
              <a:solidFill>
                <a:srgbClr val="000000"/>
              </a:solidFill>
              <a:latin typeface="华文中宋"/>
              <a:ea typeface="华文中宋"/>
              <a:cs typeface="华文中宋"/>
            </a:endParaRPr>
          </a:p>
          <a:p>
            <a:pPr algn="just" rtl="0">
              <a:lnSpc>
                <a:spcPts val="3360"/>
              </a:lnSpc>
            </a:pPr>
            <a:endParaRPr lang="en-US" altLang="zh-CN" sz="2800" spc="-6" dirty="0">
              <a:solidFill>
                <a:srgbClr val="000000"/>
              </a:solidFill>
              <a:latin typeface="华文中宋"/>
              <a:ea typeface="华文中宋"/>
              <a:cs typeface="华文中宋"/>
            </a:endParaRPr>
          </a:p>
          <a:p>
            <a:pPr algn="just" rtl="0">
              <a:lnSpc>
                <a:spcPts val="3360"/>
              </a:lnSpc>
            </a:pPr>
            <a:r>
              <a:rPr lang="en-US" altLang="zh-CN" sz="2800" spc="-6" dirty="0">
                <a:solidFill>
                  <a:srgbClr val="000000"/>
                </a:solidFill>
                <a:latin typeface="华文中宋"/>
                <a:ea typeface="华文中宋"/>
                <a:cs typeface="华文中宋"/>
              </a:rPr>
              <a:t>二</a:t>
            </a:r>
            <a:r>
              <a:rPr lang="zh-CN" altLang="en-US" sz="2800" spc="-6" dirty="0">
                <a:solidFill>
                  <a:srgbClr val="000000"/>
                </a:solidFill>
                <a:latin typeface="华文中宋"/>
                <a:ea typeface="华文中宋"/>
                <a:cs typeface="华文中宋"/>
              </a:rPr>
              <a:t>、补充现当代小说知识</a:t>
            </a:r>
            <a:r>
              <a:rPr lang="en-US" altLang="zh-CN" sz="2800" spc="-28" dirty="0">
                <a:solidFill>
                  <a:srgbClr val="000000"/>
                </a:solidFill>
                <a:latin typeface="华文中宋"/>
                <a:ea typeface="华文中宋"/>
                <a:cs typeface="华文中宋"/>
              </a:rPr>
              <a:t>。</a:t>
            </a:r>
            <a:r>
              <a:rPr lang="en-US" altLang="zh-CN" sz="2795" spc="0" dirty="0">
                <a:solidFill>
                  <a:srgbClr val="000000"/>
                </a:solidFill>
                <a:latin typeface="宋体" panose="02010600030101010101" pitchFamily="2" charset="-122"/>
                <a:ea typeface="宋体" panose="02010600030101010101" pitchFamily="2" charset="-122"/>
                <a:cs typeface="宋体" panose="02010600030101010101" pitchFamily="2" charset="-122"/>
              </a:rPr>
              <a:t>要</a:t>
            </a:r>
            <a:r>
              <a:rPr lang="zh-CN" altLang="en-US" sz="2795" spc="0" dirty="0">
                <a:solidFill>
                  <a:srgbClr val="000000"/>
                </a:solidFill>
                <a:latin typeface="宋体" panose="02010600030101010101" pitchFamily="2" charset="-122"/>
                <a:ea typeface="宋体" panose="02010600030101010101" pitchFamily="2" charset="-122"/>
                <a:cs typeface="宋体" panose="02010600030101010101" pitchFamily="2" charset="-122"/>
              </a:rPr>
              <a:t>巩固或</a:t>
            </a:r>
            <a:r>
              <a:rPr lang="en-US" altLang="zh-CN" sz="2795" spc="-8" dirty="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增</a:t>
            </a:r>
            <a:r>
              <a:rPr lang="en-US" altLang="zh-CN" sz="2795" spc="0" dirty="0">
                <a:l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补</a:t>
            </a:r>
            <a:r>
              <a:rPr lang="en-US" altLang="zh-CN" sz="2795" spc="-8" dirty="0">
                <a:solidFill>
                  <a:srgbClr val="FF0000"/>
                </a:solidFill>
                <a:latin typeface="宋体" panose="02010600030101010101" pitchFamily="2" charset="-122"/>
                <a:ea typeface="宋体" panose="02010600030101010101" pitchFamily="2" charset="-122"/>
                <a:cs typeface="宋体" panose="02010600030101010101" pitchFamily="2" charset="-122"/>
              </a:rPr>
              <a:t>现</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当代文</a:t>
            </a:r>
            <a:r>
              <a:rPr lang="en-US" altLang="zh-CN" sz="2795" spc="-8" dirty="0">
                <a:solidFill>
                  <a:srgbClr val="FF0000"/>
                </a:solidFill>
                <a:latin typeface="宋体" panose="02010600030101010101" pitchFamily="2" charset="-122"/>
                <a:ea typeface="宋体" panose="02010600030101010101" pitchFamily="2" charset="-122"/>
                <a:cs typeface="宋体" panose="02010600030101010101" pitchFamily="2" charset="-122"/>
              </a:rPr>
              <a:t>学</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作品</a:t>
            </a:r>
            <a:r>
              <a:rPr lang="zh-CN" altLang="en-US"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相关手法特征</a:t>
            </a:r>
            <a:r>
              <a:rPr lang="en-US" altLang="zh-CN" sz="2795" spc="-7" dirty="0">
                <a:solidFill>
                  <a:srgbClr val="FF0000"/>
                </a:solidFill>
                <a:latin typeface="宋体" panose="02010600030101010101" pitchFamily="2" charset="-122"/>
                <a:ea typeface="宋体" panose="02010600030101010101" pitchFamily="2" charset="-122"/>
                <a:cs typeface="宋体" panose="02010600030101010101" pitchFamily="2" charset="-122"/>
              </a:rPr>
              <a:t>知</a:t>
            </a:r>
            <a:r>
              <a:rPr lang="en-US" altLang="zh-CN" sz="2795" spc="0" dirty="0">
                <a:solidFill>
                  <a:srgbClr val="FF0000"/>
                </a:solidFill>
                <a:latin typeface="宋体" panose="02010600030101010101" pitchFamily="2" charset="-122"/>
                <a:ea typeface="宋体" panose="02010600030101010101" pitchFamily="2" charset="-122"/>
                <a:cs typeface="宋体" panose="02010600030101010101" pitchFamily="2" charset="-122"/>
              </a:rPr>
              <a:t>识</a:t>
            </a:r>
            <a:r>
              <a:rPr lang="en-US" altLang="zh-CN" sz="2795" spc="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795" spc="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just" rtl="0">
              <a:lnSpc>
                <a:spcPts val="3360"/>
              </a:lnSpc>
            </a:pPr>
            <a:r>
              <a:rPr lang="en-US" altLang="zh-CN" sz="2795" spc="0" dirty="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795" spc="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just" rtl="0">
              <a:lnSpc>
                <a:spcPts val="3360"/>
              </a:lnSpc>
            </a:pPr>
            <a:r>
              <a:rPr lang="en-US" altLang="zh-CN" sz="2795" spc="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3200" b="1" spc="0" dirty="0">
                <a:solidFill>
                  <a:srgbClr val="FF0000"/>
                </a:solidFill>
                <a:latin typeface="宋体" panose="02010600030101010101" pitchFamily="2" charset="-122"/>
                <a:ea typeface="宋体" panose="02010600030101010101" pitchFamily="2" charset="-122"/>
                <a:cs typeface="宋体" panose="02010600030101010101" pitchFamily="2" charset="-122"/>
                <a:hlinkClick r:id="rId1" tooltip="" action="ppaction://hlinksldjump"/>
              </a:rPr>
              <a:t>重点</a:t>
            </a:r>
            <a:r>
              <a:rPr lang="zh-CN" altLang="en-US" sz="3200" b="1" spc="0" dirty="0">
                <a:solidFill>
                  <a:srgbClr val="FF0000"/>
                </a:solidFill>
                <a:latin typeface="宋体" panose="02010600030101010101" pitchFamily="2" charset="-122"/>
                <a:ea typeface="宋体" panose="02010600030101010101" pitchFamily="2" charset="-122"/>
                <a:cs typeface="宋体" panose="02010600030101010101" pitchFamily="2" charset="-122"/>
                <a:hlinkClick r:id="rId1" tooltip="" action="ppaction://hlinksldjump"/>
              </a:rPr>
              <a:t>：情节</a:t>
            </a:r>
            <a:r>
              <a:rPr lang="en-US" altLang="zh-CN" sz="3200" b="1" spc="0" dirty="0">
                <a:solidFill>
                  <a:srgbClr val="FF0000"/>
                </a:solidFill>
                <a:latin typeface="宋体" panose="02010600030101010101" pitchFamily="2" charset="-122"/>
                <a:ea typeface="宋体" panose="02010600030101010101" pitchFamily="2" charset="-122"/>
                <a:cs typeface="宋体" panose="02010600030101010101" pitchFamily="2" charset="-122"/>
                <a:hlinkClick r:id="rId1" tooltip="" action="ppaction://hlinksldjump"/>
              </a:rPr>
              <a:t>叙事</a:t>
            </a:r>
            <a:r>
              <a:rPr lang="en-US" altLang="zh-CN" sz="3200" b="1" spc="-8" dirty="0">
                <a:solidFill>
                  <a:srgbClr val="FF0000"/>
                </a:solidFill>
                <a:latin typeface="宋体" panose="02010600030101010101" pitchFamily="2" charset="-122"/>
                <a:ea typeface="宋体" panose="02010600030101010101" pitchFamily="2" charset="-122"/>
                <a:cs typeface="宋体" panose="02010600030101010101" pitchFamily="2" charset="-122"/>
                <a:hlinkClick r:id="rId1" tooltip="" action="ppaction://hlinksldjump"/>
              </a:rPr>
              <a:t>层</a:t>
            </a:r>
            <a:r>
              <a:rPr lang="en-US" altLang="zh-CN" sz="3200" b="1" spc="0" dirty="0">
                <a:solidFill>
                  <a:srgbClr val="FF0000"/>
                </a:solidFill>
                <a:latin typeface="宋体" panose="02010600030101010101" pitchFamily="2" charset="-122"/>
                <a:ea typeface="宋体" panose="02010600030101010101" pitchFamily="2" charset="-122"/>
                <a:cs typeface="宋体" panose="02010600030101010101" pitchFamily="2" charset="-122"/>
                <a:hlinkClick r:id="rId1" tooltip="" action="ppaction://hlinksldjump"/>
              </a:rPr>
              <a:t>面的</a:t>
            </a:r>
            <a:r>
              <a:rPr lang="zh-CN" altLang="en-US" sz="3200" b="1" spc="0" dirty="0">
                <a:solidFill>
                  <a:srgbClr val="FF0000"/>
                </a:solidFill>
                <a:latin typeface="宋体" panose="02010600030101010101" pitchFamily="2" charset="-122"/>
                <a:ea typeface="宋体" panose="02010600030101010101" pitchFamily="2" charset="-122"/>
                <a:cs typeface="宋体" panose="02010600030101010101" pitchFamily="2" charset="-122"/>
                <a:hlinkClick r:id="rId1" tooltip="" action="ppaction://hlinksldjump"/>
              </a:rPr>
              <a:t>手法</a:t>
            </a:r>
            <a:r>
              <a:rPr lang="en-US" altLang="zh-CN" sz="3200" spc="-7" dirty="0">
                <a:solidFill>
                  <a:srgbClr val="000000"/>
                </a:solidFill>
                <a:latin typeface="宋体" panose="02010600030101010101" pitchFamily="2" charset="-122"/>
                <a:ea typeface="宋体" panose="02010600030101010101" pitchFamily="2" charset="-122"/>
                <a:cs typeface="宋体" panose="02010600030101010101" pitchFamily="2" charset="-122"/>
                <a:hlinkClick r:id="rId1" tooltip="" action="ppaction://hlinksldjump"/>
              </a:rPr>
              <a:t>。</a:t>
            </a:r>
            <a:endParaRPr lang="en-US" altLang="zh-CN" sz="3200" spc="-7"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just" rtl="0">
              <a:lnSpc>
                <a:spcPts val="3360"/>
              </a:lnSpc>
            </a:pPr>
            <a:endParaRPr lang="en-US" altLang="zh-CN" sz="2800" dirty="0">
              <a:latin typeface="宋体" panose="02010600030101010101" pitchFamily="2" charset="-122"/>
              <a:ea typeface="宋体" panose="02010600030101010101" pitchFamily="2" charset="-122"/>
              <a:cs typeface="宋体" panose="02010600030101010101" pitchFamily="2" charset="-122"/>
            </a:endParaRPr>
          </a:p>
        </p:txBody>
      </p:sp>
      <p:sp>
        <p:nvSpPr>
          <p:cNvPr id="283" name="Text Box283"/>
          <p:cNvSpPr txBox="1"/>
          <p:nvPr/>
        </p:nvSpPr>
        <p:spPr>
          <a:xfrm>
            <a:off x="2312772" y="40963"/>
            <a:ext cx="1867205" cy="507365"/>
          </a:xfrm>
          <a:prstGeom prst="rect">
            <a:avLst/>
          </a:prstGeom>
          <a:noFill/>
        </p:spPr>
        <p:txBody>
          <a:bodyPr wrap="square" lIns="0" tIns="0" rIns="0" rtlCol="0">
            <a:spAutoFit/>
            <a:scene3d>
              <a:camera prst="orthographicFront"/>
              <a:lightRig rig="threePt" dir="t"/>
            </a:scene3d>
          </a:bodyPr>
          <a:p>
            <a:pPr algn="l" rtl="0">
              <a:lnSpc>
                <a:spcPts val="3600"/>
              </a:lnSpc>
            </a:pPr>
            <a:r>
              <a:rPr lang="zh-CN" altLang="en-US" sz="3200" spc="0"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cs typeface="黑体" panose="02010609060101010101" pitchFamily="49" charset="-122"/>
              </a:rPr>
              <a:t>明确方向</a:t>
            </a:r>
            <a:endParaRPr lang="zh-CN" altLang="en-US" sz="3200" spc="0" dirty="0">
              <a:ln w="22225">
                <a:solidFill>
                  <a:schemeClr val="accent2"/>
                </a:solidFill>
                <a:prstDash val="solid"/>
              </a:ln>
              <a:solidFill>
                <a:schemeClr val="accent2">
                  <a:lumMod val="40000"/>
                  <a:lumOff val="60000"/>
                </a:schemeClr>
              </a:solidFill>
              <a:effectLst/>
              <a:latin typeface="黑体" panose="02010609060101010101" pitchFamily="49" charset="-122"/>
              <a:ea typeface="黑体" panose="02010609060101010101" pitchFamily="49" charset="-122"/>
              <a:cs typeface="黑体" panose="02010609060101010101" pitchFamily="49" charset="-122"/>
            </a:endParaRPr>
          </a:p>
        </p:txBody>
      </p:sp>
      <p:sp>
        <p:nvSpPr>
          <p:cNvPr id="7" name="文本框 6"/>
          <p:cNvSpPr txBox="1"/>
          <p:nvPr/>
        </p:nvSpPr>
        <p:spPr>
          <a:xfrm>
            <a:off x="635" y="0"/>
            <a:ext cx="1797685" cy="521970"/>
          </a:xfrm>
          <a:prstGeom prst="rect">
            <a:avLst/>
          </a:prstGeom>
          <a:noFill/>
        </p:spPr>
        <p:txBody>
          <a:bodyPr wrap="square" rtlCol="0">
            <a:spAutoFit/>
          </a:bodyPr>
          <a:p>
            <a:pPr algn="l"/>
            <a:r>
              <a:rPr lang="zh-CN" altLang="en-US" sz="2800">
                <a:ln w="22225">
                  <a:solidFill>
                    <a:schemeClr val="accent2"/>
                  </a:solidFill>
                  <a:prstDash val="solid"/>
                </a:ln>
                <a:solidFill>
                  <a:schemeClr val="accent2">
                    <a:lumMod val="40000"/>
                    <a:lumOff val="60000"/>
                  </a:schemeClr>
                </a:solidFill>
                <a:effectLst/>
                <a:sym typeface="+mn-ea"/>
              </a:rPr>
              <a:t>启发备考</a:t>
            </a:r>
            <a:endParaRPr lang="zh-CN" altLang="en-US" sz="2800">
              <a:ln w="22225">
                <a:solidFill>
                  <a:schemeClr val="accent2"/>
                </a:solidFill>
                <a:prstDash val="solid"/>
              </a:ln>
              <a:solidFill>
                <a:schemeClr val="accent2">
                  <a:lumMod val="40000"/>
                  <a:lumOff val="60000"/>
                </a:schemeClr>
              </a:solidFill>
              <a:effectLst/>
              <a:sym typeface="+mn-ea"/>
            </a:endParaRPr>
          </a:p>
        </p:txBody>
      </p:sp>
    </p:spTree>
  </p:cSld>
  <p:clrMapOvr>
    <a:masterClrMapping/>
  </p:clrMapOvr>
</p:sld>
</file>

<file path=ppt/tags/tag1.xml><?xml version="1.0" encoding="utf-8"?>
<p:tagLst xmlns:p="http://schemas.openxmlformats.org/presentationml/2006/main">
  <p:tag name="KSO_WM_UNIT_TABLE_BEAUTIFY" val="smartTable{d31f4bb6-e0b1-4fd8-8afe-aaf475d90350}"/>
</p:tagLst>
</file>

<file path=ppt/tags/tag10.xml><?xml version="1.0" encoding="utf-8"?>
<p:tagLst xmlns:p="http://schemas.openxmlformats.org/presentationml/2006/main">
  <p:tag name="PA" val="v4.1.6"/>
</p:tagLst>
</file>

<file path=ppt/tags/tag11.xml><?xml version="1.0" encoding="utf-8"?>
<p:tagLst xmlns:p="http://schemas.openxmlformats.org/presentationml/2006/main">
  <p:tag name="KSO_WM_SLIDE_MODEL_TYPE" val="cover"/>
</p:tagLst>
</file>

<file path=ppt/tags/tag12.xml><?xml version="1.0" encoding="utf-8"?>
<p:tagLst xmlns:p="http://schemas.openxmlformats.org/presentationml/2006/main">
  <p:tag name="KSO_WM_UNIT_TABLE_BEAUTIFY" val="smartTable{dca34949-3476-4c78-83e6-6bbc8d3bd509}"/>
</p:tagLst>
</file>

<file path=ppt/tags/tag13.xml><?xml version="1.0" encoding="utf-8"?>
<p:tagLst xmlns:p="http://schemas.openxmlformats.org/presentationml/2006/main">
  <p:tag name="KSO_WM_UNIT_TABLE_BEAUTIFY" val="smartTable{dca34949-3476-4c78-83e6-6bbc8d3bd509}"/>
</p:tagLst>
</file>

<file path=ppt/tags/tag2.xml><?xml version="1.0" encoding="utf-8"?>
<p:tagLst xmlns:p="http://schemas.openxmlformats.org/presentationml/2006/main">
  <p:tag name="KSO_WM_UNIT_TABLE_BEAUTIFY" val="smartTable{de053132-6ca3-4d4d-9029-27bbb29c83a8}"/>
</p:tagLst>
</file>

<file path=ppt/tags/tag3.xml><?xml version="1.0" encoding="utf-8"?>
<p:tagLst xmlns:p="http://schemas.openxmlformats.org/presentationml/2006/main">
  <p:tag name="KSO_WM_UNIT_TABLE_BEAUTIFY" val="smartTable{11d032bf-9d06-45f1-8a37-f868d2a091d5}"/>
</p:tagLst>
</file>

<file path=ppt/tags/tag4.xml><?xml version="1.0" encoding="utf-8"?>
<p:tagLst xmlns:p="http://schemas.openxmlformats.org/presentationml/2006/main">
  <p:tag name="KSO_WM_UNIT_TABLE_BEAUTIFY" val="smartTable{322ad7f4-1cf3-4631-aeea-861229197392}"/>
</p:tagLst>
</file>

<file path=ppt/tags/tag5.xml><?xml version="1.0" encoding="utf-8"?>
<p:tagLst xmlns:p="http://schemas.openxmlformats.org/presentationml/2006/main">
  <p:tag name="KSO_WM_UNIT_TABLE_BEAUTIFY" val="smartTable{721f579d-eafa-4f8e-9796-64ffb694e8fe}"/>
</p:tagLst>
</file>

<file path=ppt/tags/tag6.xml><?xml version="1.0" encoding="utf-8"?>
<p:tagLst xmlns:p="http://schemas.openxmlformats.org/presentationml/2006/main">
  <p:tag name="KSO_WM_UNIT_TABLE_BEAUTIFY" val="smartTable{47f2651a-0fa1-4461-a0e6-2abc9f657e93}"/>
</p:tagLst>
</file>

<file path=ppt/tags/tag7.xml><?xml version="1.0" encoding="utf-8"?>
<p:tagLst xmlns:p="http://schemas.openxmlformats.org/presentationml/2006/main">
  <p:tag name="KSO_WM_UNIT_TABLE_BEAUTIFY" val="smartTable{b6f386fc-f4b9-40c6-bbcf-48b3a7084a76}"/>
</p:tagLst>
</file>

<file path=ppt/tags/tag8.xml><?xml version="1.0" encoding="utf-8"?>
<p:tagLst xmlns:p="http://schemas.openxmlformats.org/presentationml/2006/main">
  <p:tag name="KSO_WM_UNIT_TABLE_BEAUTIFY" val="smartTable{0a4aa425-05c5-49e6-a7f6-3ded36a34526}"/>
</p:tagLst>
</file>

<file path=ppt/tags/tag9.xml><?xml version="1.0" encoding="utf-8"?>
<p:tagLst xmlns:p="http://schemas.openxmlformats.org/presentationml/2006/main">
  <p:tag name="KSO_WM_UNIT_TABLE_BEAUTIFY" val="smartTable{46456560-e001-4d55-93d2-02ffb27d9e5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9728</Words>
  <Application>WPS 演示</Application>
  <PresentationFormat>自定义</PresentationFormat>
  <Paragraphs>640</Paragraphs>
  <Slides>57</Slides>
  <Notes>0</Notes>
  <HiddenSlides>0</HiddenSlides>
  <MMClips>0</MMClips>
  <ScaleCrop>false</ScaleCrop>
  <HeadingPairs>
    <vt:vector size="6" baseType="variant">
      <vt:variant>
        <vt:lpstr>已用的字体</vt:lpstr>
      </vt:variant>
      <vt:variant>
        <vt:i4>34</vt:i4>
      </vt:variant>
      <vt:variant>
        <vt:lpstr>主题</vt:lpstr>
      </vt:variant>
      <vt:variant>
        <vt:i4>1</vt:i4>
      </vt:variant>
      <vt:variant>
        <vt:lpstr>幻灯片标题</vt:lpstr>
      </vt:variant>
      <vt:variant>
        <vt:i4>57</vt:i4>
      </vt:variant>
    </vt:vector>
  </HeadingPairs>
  <TitlesOfParts>
    <vt:vector size="92" baseType="lpstr">
      <vt:lpstr>Arial</vt:lpstr>
      <vt:lpstr>宋体</vt:lpstr>
      <vt:lpstr>Wingdings</vt:lpstr>
      <vt:lpstr>华文中宋</vt:lpstr>
      <vt:lpstr>Wingdings</vt:lpstr>
      <vt:lpstr>黑体</vt:lpstr>
      <vt:lpstr>等线</vt:lpstr>
      <vt:lpstr>华文中宋</vt:lpstr>
      <vt:lpstr>微软雅黑</vt:lpstr>
      <vt:lpstr>Arial Unicode MS</vt:lpstr>
      <vt:lpstr>Calibri</vt:lpstr>
      <vt:lpstr>Times New Roman</vt:lpstr>
      <vt:lpstr>Cambria</vt:lpstr>
      <vt:lpstr>Times New Roman</vt:lpstr>
      <vt:lpstr>楷体_GB2312</vt:lpstr>
      <vt:lpstr>新宋体</vt:lpstr>
      <vt:lpstr>华文新魏</vt:lpstr>
      <vt:lpstr>Courier New</vt:lpstr>
      <vt:lpstr>Wingdings 2</vt:lpstr>
      <vt:lpstr>Wingdings 2</vt:lpstr>
      <vt:lpstr>Courier New</vt:lpstr>
      <vt:lpstr>Arial</vt:lpstr>
      <vt:lpstr>华文新魏</vt:lpstr>
      <vt:lpstr>楷体</vt:lpstr>
      <vt:lpstr>Hiragino Sans GB W3</vt:lpstr>
      <vt:lpstr>Segoe Print</vt:lpstr>
      <vt:lpstr>文悦古典明朝体 (非商业使用) W5</vt:lpstr>
      <vt:lpstr>华文隶书</vt:lpstr>
      <vt:lpstr>楷体_GB2312</vt:lpstr>
      <vt:lpstr>Verdana</vt:lpstr>
      <vt:lpstr>Wingdings</vt:lpstr>
      <vt:lpstr>幼圆</vt:lpstr>
      <vt:lpstr>华文楷体</vt:lpstr>
      <vt:lpstr>仿宋</vt:lpstr>
      <vt:lpstr>Office 主题</vt:lpstr>
      <vt:lpstr>共克时艰   与你同在</vt:lpstr>
      <vt:lpstr>专题基本内容</vt:lpstr>
      <vt:lpstr>                               理水</vt:lpstr>
      <vt:lpstr>PowerPoint 演示文稿</vt:lpstr>
      <vt:lpstr>题型特点：语句理解+形象分析 </vt:lpstr>
      <vt:lpstr>PowerPoint 演示文稿</vt:lpstr>
      <vt:lpstr>PowerPoint 演示文稿</vt:lpstr>
      <vt:lpstr>PowerPoint 演示文稿</vt:lpstr>
      <vt:lpstr>PowerPoint 演示文稿</vt:lpstr>
      <vt:lpstr>PowerPoint 演示文稿</vt:lpstr>
      <vt:lpstr>定位重点，重新梳理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视角与人称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小说题目作用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2、其次要注意它在表面含义之外是否有语意双关或文章主旨意义。</vt:lpstr>
      <vt:lpstr>PowerPoint 演示文稿</vt:lpstr>
      <vt:lpstr>PowerPoint 演示文稿</vt:lpstr>
      <vt:lpstr>PowerPoint 演示文稿</vt:lpstr>
      <vt:lpstr>       小说以一个没有谜底的“没好的谜”结尾，这样处理有怎样的艺术效果？请结合作品进行分析。（6分）</vt:lpstr>
      <vt:lpstr>PowerPoint 演示文稿</vt:lpstr>
      <vt:lpstr>       小说以一个没有谜底的“没好的谜”结尾，这样处理有怎样的艺术效果？请结合作品进行分析。（6分）</vt:lpstr>
      <vt:lpstr>PowerPoint 演示文稿</vt:lpstr>
      <vt:lpstr>定位重点，重新梳理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既往不恋    未来可期 </dc:title>
  <dc:creator>Administrator</dc:creator>
  <cp:lastModifiedBy>万里横戈</cp:lastModifiedBy>
  <cp:revision>179</cp:revision>
  <dcterms:created xsi:type="dcterms:W3CDTF">2020-01-08T00:49:00Z</dcterms:created>
  <dcterms:modified xsi:type="dcterms:W3CDTF">2020-02-11T16:18:26Z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