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49"/>
  </p:notesMasterIdLst>
  <p:sldIdLst>
    <p:sldId id="262" r:id="rId5"/>
    <p:sldId id="263" r:id="rId6"/>
    <p:sldId id="368" r:id="rId7"/>
    <p:sldId id="369" r:id="rId8"/>
    <p:sldId id="370" r:id="rId9"/>
    <p:sldId id="390" r:id="rId10"/>
    <p:sldId id="398" r:id="rId11"/>
    <p:sldId id="373" r:id="rId12"/>
    <p:sldId id="374" r:id="rId13"/>
    <p:sldId id="375" r:id="rId14"/>
    <p:sldId id="466" r:id="rId15"/>
    <p:sldId id="376" r:id="rId16"/>
    <p:sldId id="434" r:id="rId17"/>
    <p:sldId id="379" r:id="rId18"/>
    <p:sldId id="380" r:id="rId19"/>
    <p:sldId id="381" r:id="rId20"/>
    <p:sldId id="382" r:id="rId21"/>
    <p:sldId id="384" r:id="rId22"/>
    <p:sldId id="383" r:id="rId23"/>
    <p:sldId id="392" r:id="rId24"/>
    <p:sldId id="397" r:id="rId25"/>
    <p:sldId id="385" r:id="rId26"/>
    <p:sldId id="386" r:id="rId27"/>
    <p:sldId id="387" r:id="rId28"/>
    <p:sldId id="389" r:id="rId29"/>
    <p:sldId id="433" r:id="rId30"/>
    <p:sldId id="432" r:id="rId31"/>
    <p:sldId id="394" r:id="rId32"/>
    <p:sldId id="395" r:id="rId33"/>
    <p:sldId id="330" r:id="rId34"/>
    <p:sldId id="331" r:id="rId35"/>
    <p:sldId id="399" r:id="rId36"/>
    <p:sldId id="391" r:id="rId37"/>
    <p:sldId id="323" r:id="rId38"/>
    <p:sldId id="328" r:id="rId39"/>
    <p:sldId id="325" r:id="rId40"/>
    <p:sldId id="326" r:id="rId41"/>
    <p:sldId id="327" r:id="rId42"/>
    <p:sldId id="286" r:id="rId43"/>
    <p:sldId id="283" r:id="rId44"/>
    <p:sldId id="308" r:id="rId45"/>
    <p:sldId id="309" r:id="rId46"/>
    <p:sldId id="310" r:id="rId47"/>
    <p:sldId id="312" r:id="rId4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8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1.xml"/><Relationship Id="rId49" Type="http://schemas.openxmlformats.org/officeDocument/2006/relationships/notesMaster" Target="notesMasters/notesMaster1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页眉占位符 327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dirty="0"/>
          </a:p>
        </p:txBody>
      </p:sp>
      <p:sp>
        <p:nvSpPr>
          <p:cNvPr id="32771" name="日期占位符 3277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32772" name="幻灯片图像占位符 32771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2773" name="文本占位符 3277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2774" name="页脚占位符 3277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dirty="0"/>
          </a:p>
        </p:txBody>
      </p:sp>
      <p:sp>
        <p:nvSpPr>
          <p:cNvPr id="32775" name="灯片编号占位符 3277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8306" name="任意多边形 98305"/>
          <p:cNvSpPr/>
          <p:nvPr/>
        </p:nvSpPr>
        <p:spPr>
          <a:xfrm>
            <a:off x="20638" y="12700"/>
            <a:ext cx="8896350" cy="6780213"/>
          </a:xfrm>
          <a:custGeom>
            <a:avLst/>
            <a:gdLst/>
            <a:ahLst/>
            <a:cxnLst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8307" name="标题 98306"/>
          <p:cNvSpPr>
            <a:spLocks noGrp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prstGeom prst="rect">
            <a:avLst/>
          </a:prstGeom>
          <a:noFill/>
          <a:ln w="9525">
            <a:noFill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>
            <a:lvl1pPr lvl="0">
              <a:defRPr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8308" name="副标题 98307"/>
          <p:cNvSpPr>
            <a:spLocks noGrp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98309" name="日期占位符 98308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buClrTx/>
            </a:pPr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98310" name="页脚占位符 9830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buClrTx/>
            </a:pPr>
            <a:endParaRPr lang="zh-CN" dirty="0">
              <a:latin typeface="Comic Sans MS" panose="030F0702030302020204" pitchFamily="66" charset="0"/>
            </a:endParaRPr>
          </a:p>
        </p:txBody>
      </p:sp>
      <p:sp>
        <p:nvSpPr>
          <p:cNvPr id="98311" name="灯片编号占位符 9831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buClrTx/>
            </a:pPr>
            <a:fld id="{9A0DB2DC-4C9A-4742-B13C-FB6460FD3503}" type="slidenum">
              <a:rPr lang="zh-CN" dirty="0">
                <a:latin typeface="Comic Sans MS" panose="030F0702030302020204" pitchFamily="66" charset="0"/>
              </a:rPr>
            </a:fld>
            <a:endParaRPr lang="zh-CN" dirty="0">
              <a:latin typeface="Comic Sans MS" panose="030F0702030302020204" pitchFamily="66" charset="0"/>
            </a:endParaRPr>
          </a:p>
        </p:txBody>
      </p:sp>
      <p:grpSp>
        <p:nvGrpSpPr>
          <p:cNvPr id="98312" name="组合 98311"/>
          <p:cNvGrpSpPr/>
          <p:nvPr/>
        </p:nvGrpSpPr>
        <p:grpSpPr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98313" name="任意多边形 98312"/>
            <p:cNvSpPr/>
            <p:nvPr userDrawn="1"/>
          </p:nvSpPr>
          <p:spPr>
            <a:xfrm>
              <a:off x="177" y="177"/>
              <a:ext cx="2250" cy="1017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314" name="任意多边形 98313"/>
            <p:cNvSpPr/>
            <p:nvPr userDrawn="1"/>
          </p:nvSpPr>
          <p:spPr>
            <a:xfrm>
              <a:off x="166" y="261"/>
              <a:ext cx="2244" cy="1007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315" name="任意多边形 98314"/>
            <p:cNvSpPr/>
            <p:nvPr userDrawn="1"/>
          </p:nvSpPr>
          <p:spPr>
            <a:xfrm>
              <a:off x="474" y="344"/>
              <a:ext cx="1488" cy="919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98316" name="组合 98315"/>
            <p:cNvGrpSpPr/>
            <p:nvPr userDrawn="1"/>
          </p:nvGrpSpPr>
          <p:grpSpPr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98317" name="任意多边形 98316"/>
              <p:cNvSpPr/>
              <p:nvPr userDrawn="1"/>
            </p:nvSpPr>
            <p:spPr>
              <a:xfrm>
                <a:off x="2005" y="934"/>
                <a:ext cx="212" cy="214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8318" name="任意多边形 98317"/>
              <p:cNvSpPr/>
              <p:nvPr userDrawn="1"/>
            </p:nvSpPr>
            <p:spPr>
              <a:xfrm>
                <a:off x="123" y="148"/>
                <a:ext cx="2386" cy="108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8319" name="任意多边形 98318"/>
              <p:cNvSpPr/>
              <p:nvPr userDrawn="1"/>
            </p:nvSpPr>
            <p:spPr>
              <a:xfrm>
                <a:off x="324" y="158"/>
                <a:ext cx="1686" cy="614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8320" name="任意多边形 98319"/>
              <p:cNvSpPr/>
              <p:nvPr userDrawn="1"/>
            </p:nvSpPr>
            <p:spPr>
              <a:xfrm>
                <a:off x="409" y="251"/>
                <a:ext cx="227" cy="410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8321" name="任意多边形 98320"/>
              <p:cNvSpPr/>
              <p:nvPr userDrawn="1"/>
            </p:nvSpPr>
            <p:spPr>
              <a:xfrm>
                <a:off x="846" y="536"/>
                <a:ext cx="691" cy="36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98322" name="组合 98321"/>
          <p:cNvGrpSpPr/>
          <p:nvPr/>
        </p:nvGrpSpPr>
        <p:grpSpPr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98323" name="任意多边形 98322"/>
            <p:cNvSpPr/>
            <p:nvPr userDrawn="1"/>
          </p:nvSpPr>
          <p:spPr>
            <a:xfrm rot="7320404">
              <a:off x="4909" y="2936"/>
              <a:ext cx="629" cy="293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324" name="任意多边形 98323"/>
            <p:cNvSpPr/>
            <p:nvPr userDrawn="1"/>
          </p:nvSpPr>
          <p:spPr>
            <a:xfrm rot="7320404">
              <a:off x="4893" y="2922"/>
              <a:ext cx="627" cy="29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325" name="任意多边形 98324"/>
            <p:cNvSpPr/>
            <p:nvPr userDrawn="1"/>
          </p:nvSpPr>
          <p:spPr>
            <a:xfrm rot="7320404">
              <a:off x="4999" y="2912"/>
              <a:ext cx="416" cy="265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98326" name="组合 98325"/>
            <p:cNvGrpSpPr/>
            <p:nvPr userDrawn="1"/>
          </p:nvGrpSpPr>
          <p:grpSpPr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98327" name="任意多边形 98326"/>
              <p:cNvSpPr/>
              <p:nvPr userDrawn="1"/>
            </p:nvSpPr>
            <p:spPr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8328" name="任意多边形 98327"/>
              <p:cNvSpPr/>
              <p:nvPr userDrawn="1"/>
            </p:nvSpPr>
            <p:spPr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8329" name="任意多边形 98328"/>
              <p:cNvSpPr/>
              <p:nvPr userDrawn="1"/>
            </p:nvSpPr>
            <p:spPr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8330" name="任意多边形 98329"/>
              <p:cNvSpPr/>
              <p:nvPr userDrawn="1"/>
            </p:nvSpPr>
            <p:spPr>
              <a:xfrm rot="7320404">
                <a:off x="5363" y="2873"/>
                <a:ext cx="63" cy="118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8331" name="任意多边形 98330"/>
              <p:cNvSpPr/>
              <p:nvPr userDrawn="1"/>
            </p:nvSpPr>
            <p:spPr>
              <a:xfrm rot="7320404">
                <a:off x="5136" y="2999"/>
                <a:ext cx="193" cy="10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98332" name="任意多边形 98331"/>
          <p:cNvSpPr/>
          <p:nvPr/>
        </p:nvSpPr>
        <p:spPr>
          <a:xfrm>
            <a:off x="901700" y="5054600"/>
            <a:ext cx="6807200" cy="728663"/>
          </a:xfrm>
          <a:custGeom>
            <a:avLst/>
            <a:gdLst/>
            <a:ahLst/>
            <a:cxnLst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8333" name="任意多边形 98332"/>
          <p:cNvSpPr/>
          <p:nvPr/>
        </p:nvSpPr>
        <p:spPr>
          <a:xfrm>
            <a:off x="4076700" y="1930400"/>
            <a:ext cx="889000" cy="381000"/>
          </a:xfrm>
          <a:custGeom>
            <a:avLst/>
            <a:gdLst/>
            <a:ahLst/>
            <a:cxnLst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830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  <p:bldP spid="98308" grpId="0" build="p"/>
    </p:bld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862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60611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7282" name="任意多边形 97281"/>
          <p:cNvSpPr/>
          <p:nvPr/>
        </p:nvSpPr>
        <p:spPr>
          <a:xfrm rot="-3172564">
            <a:off x="7777163" y="-14287"/>
            <a:ext cx="1162050" cy="2084387"/>
          </a:xfrm>
          <a:custGeom>
            <a:avLst/>
            <a:gdLst/>
            <a:ahLst/>
            <a:cxnLst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7283" name="标题 97282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7284" name="文本占位符 97283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7285" name="日期占位符 97284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Comic Sans MS" panose="030F0702030302020204" pitchFamily="66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97286" name="页脚占位符 97285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Comic Sans MS" panose="030F0702030302020204" pitchFamily="66" charset="0"/>
              </a:defRPr>
            </a:lvl1pPr>
          </a:lstStyle>
          <a:p>
            <a:pPr lvl="0">
              <a:buClrTx/>
            </a:pPr>
            <a:endParaRPr lang="zh-CN" dirty="0"/>
          </a:p>
        </p:txBody>
      </p:sp>
      <p:sp>
        <p:nvSpPr>
          <p:cNvPr id="97287" name="灯片编号占位符 97286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Comic Sans MS" panose="030F0702030302020204" pitchFamily="66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  <p:sp>
        <p:nvSpPr>
          <p:cNvPr id="97288" name="任意多边形 97287"/>
          <p:cNvSpPr/>
          <p:nvPr/>
        </p:nvSpPr>
        <p:spPr>
          <a:xfrm rot="-3172564">
            <a:off x="7864475" y="23813"/>
            <a:ext cx="1165225" cy="2097087"/>
          </a:xfrm>
          <a:custGeom>
            <a:avLst/>
            <a:gdLst/>
            <a:ahLst/>
            <a:cxnLst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7289" name="任意多边形 97288"/>
          <p:cNvSpPr/>
          <p:nvPr/>
        </p:nvSpPr>
        <p:spPr>
          <a:xfrm rot="-3172564">
            <a:off x="7831138" y="192088"/>
            <a:ext cx="1025525" cy="1571625"/>
          </a:xfrm>
          <a:custGeom>
            <a:avLst/>
            <a:gdLst/>
            <a:ahLst/>
            <a:cxnLst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97290" name="组合 97289"/>
          <p:cNvGrpSpPr/>
          <p:nvPr/>
        </p:nvGrpSpPr>
        <p:grpSpPr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97291" name="任意多边形 97290"/>
            <p:cNvSpPr/>
            <p:nvPr userDrawn="1"/>
          </p:nvSpPr>
          <p:spPr>
            <a:xfrm>
              <a:off x="24" y="3505"/>
              <a:ext cx="1089" cy="649"/>
            </a:xfrm>
            <a:custGeom>
              <a:avLst/>
              <a:gdLst/>
              <a:ahLst/>
              <a:cxnLst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7292" name="任意多边形 97291"/>
            <p:cNvSpPr/>
            <p:nvPr userDrawn="1"/>
          </p:nvSpPr>
          <p:spPr>
            <a:xfrm>
              <a:off x="1022" y="3582"/>
              <a:ext cx="71" cy="129"/>
            </a:xfrm>
            <a:custGeom>
              <a:avLst/>
              <a:gdLst/>
              <a:ahLst/>
              <a:cxnLst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7293" name="任意多边形 97292"/>
            <p:cNvSpPr/>
            <p:nvPr userDrawn="1"/>
          </p:nvSpPr>
          <p:spPr>
            <a:xfrm>
              <a:off x="20" y="3774"/>
              <a:ext cx="792" cy="41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7294" name="任意多边形 97293"/>
            <p:cNvSpPr/>
            <p:nvPr userDrawn="1"/>
          </p:nvSpPr>
          <p:spPr>
            <a:xfrm>
              <a:off x="129" y="3808"/>
              <a:ext cx="525" cy="374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7295" name="任意多边形 97294"/>
            <p:cNvSpPr/>
            <p:nvPr userDrawn="1"/>
          </p:nvSpPr>
          <p:spPr>
            <a:xfrm>
              <a:off x="485" y="3532"/>
              <a:ext cx="135" cy="121"/>
            </a:xfrm>
            <a:custGeom>
              <a:avLst/>
              <a:gdLst/>
              <a:ahLst/>
              <a:cxnLst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7296" name="任意多边形 97295"/>
            <p:cNvSpPr/>
            <p:nvPr userDrawn="1"/>
          </p:nvSpPr>
          <p:spPr>
            <a:xfrm>
              <a:off x="641" y="4163"/>
              <a:ext cx="76" cy="112"/>
            </a:xfrm>
            <a:custGeom>
              <a:avLst/>
              <a:gdLst/>
              <a:ahLst/>
              <a:cxnLst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7297" name="任意多边形 97296"/>
            <p:cNvSpPr/>
            <p:nvPr userDrawn="1"/>
          </p:nvSpPr>
          <p:spPr>
            <a:xfrm>
              <a:off x="504" y="3607"/>
              <a:ext cx="193" cy="383"/>
            </a:xfrm>
            <a:custGeom>
              <a:avLst/>
              <a:gdLst/>
              <a:ahLst/>
              <a:cxnLst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7298" name="任意多边形 97297"/>
            <p:cNvSpPr/>
            <p:nvPr userDrawn="1"/>
          </p:nvSpPr>
          <p:spPr>
            <a:xfrm>
              <a:off x="668" y="3590"/>
              <a:ext cx="364" cy="174"/>
            </a:xfrm>
            <a:custGeom>
              <a:avLst/>
              <a:gdLst/>
              <a:ahLst/>
              <a:cxnLst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7299" name="任意多边形 97298"/>
            <p:cNvSpPr/>
            <p:nvPr userDrawn="1"/>
          </p:nvSpPr>
          <p:spPr>
            <a:xfrm>
              <a:off x="347" y="3693"/>
              <a:ext cx="156" cy="67"/>
            </a:xfrm>
            <a:custGeom>
              <a:avLst/>
              <a:gdLst/>
              <a:ahLst/>
              <a:cxnLst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97300" name="组合 97299"/>
            <p:cNvGrpSpPr/>
            <p:nvPr userDrawn="1"/>
          </p:nvGrpSpPr>
          <p:grpSpPr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97301" name="组合 97300"/>
              <p:cNvGrpSpPr/>
              <p:nvPr userDrawn="1"/>
            </p:nvGrpSpPr>
            <p:grpSpPr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97302" name="任意多边形 97301"/>
                <p:cNvSpPr/>
                <p:nvPr userDrawn="1"/>
              </p:nvSpPr>
              <p:spPr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303" name="任意多边形 97302"/>
                <p:cNvSpPr/>
                <p:nvPr userDrawn="1"/>
              </p:nvSpPr>
              <p:spPr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304" name="任意多边形 97303"/>
                <p:cNvSpPr/>
                <p:nvPr userDrawn="1"/>
              </p:nvSpPr>
              <p:spPr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97305" name="任意多边形 97304"/>
              <p:cNvSpPr/>
              <p:nvPr userDrawn="1"/>
            </p:nvSpPr>
            <p:spPr>
              <a:xfrm>
                <a:off x="76" y="3732"/>
                <a:ext cx="595" cy="250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7306" name="任意多边形 97305"/>
              <p:cNvSpPr/>
              <p:nvPr userDrawn="1"/>
            </p:nvSpPr>
            <p:spPr>
              <a:xfrm>
                <a:off x="260" y="3886"/>
                <a:ext cx="244" cy="148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7307" name="任意多边形 97306"/>
              <p:cNvSpPr/>
              <p:nvPr userDrawn="1"/>
            </p:nvSpPr>
            <p:spPr>
              <a:xfrm>
                <a:off x="565" y="3680"/>
                <a:ext cx="107" cy="238"/>
              </a:xfrm>
              <a:custGeom>
                <a:avLst/>
                <a:gdLst/>
                <a:ahLst/>
                <a:cxnLst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97308" name="组合 97307"/>
              <p:cNvGrpSpPr/>
              <p:nvPr userDrawn="1"/>
            </p:nvGrpSpPr>
            <p:grpSpPr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97309" name="任意多边形 97308"/>
                <p:cNvSpPr/>
                <p:nvPr userDrawn="1"/>
              </p:nvSpPr>
              <p:spPr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310" name="任意多边形 97309"/>
                <p:cNvSpPr/>
                <p:nvPr userDrawn="1"/>
              </p:nvSpPr>
              <p:spPr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311" name="任意多边形 97310"/>
                <p:cNvSpPr/>
                <p:nvPr userDrawn="1"/>
              </p:nvSpPr>
              <p:spPr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312" name="任意多边形 97311"/>
                <p:cNvSpPr/>
                <p:nvPr userDrawn="1"/>
              </p:nvSpPr>
              <p:spPr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313" name="任意多边形 97312"/>
                <p:cNvSpPr/>
                <p:nvPr userDrawn="1"/>
              </p:nvSpPr>
              <p:spPr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314" name="任意多边形 97313"/>
                <p:cNvSpPr/>
                <p:nvPr userDrawn="1"/>
              </p:nvSpPr>
              <p:spPr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315" name="任意多边形 97314"/>
                <p:cNvSpPr/>
                <p:nvPr userDrawn="1"/>
              </p:nvSpPr>
              <p:spPr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316" name="任意多边形 97315"/>
                <p:cNvSpPr/>
                <p:nvPr userDrawn="1"/>
              </p:nvSpPr>
              <p:spPr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grpSp>
        <p:nvGrpSpPr>
          <p:cNvPr id="97317" name="组合 97316"/>
          <p:cNvGrpSpPr/>
          <p:nvPr/>
        </p:nvGrpSpPr>
        <p:grpSpPr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97318" name="任意多边形 97317"/>
            <p:cNvSpPr/>
            <p:nvPr userDrawn="1"/>
          </p:nvSpPr>
          <p:spPr>
            <a:xfrm flipH="1">
              <a:off x="5468" y="2620"/>
              <a:ext cx="205" cy="1427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7319" name="任意多边形 97318"/>
            <p:cNvSpPr/>
            <p:nvPr userDrawn="1"/>
          </p:nvSpPr>
          <p:spPr>
            <a:xfrm flipH="1">
              <a:off x="5506" y="1333"/>
              <a:ext cx="205" cy="1633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7320" name="组合 97319"/>
          <p:cNvGrpSpPr/>
          <p:nvPr/>
        </p:nvGrpSpPr>
        <p:grpSpPr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97321" name="组合 97320"/>
            <p:cNvGrpSpPr/>
            <p:nvPr userDrawn="1"/>
          </p:nvGrpSpPr>
          <p:grpSpPr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97322" name="任意多边形 97321"/>
              <p:cNvSpPr/>
              <p:nvPr userDrawn="1"/>
            </p:nvSpPr>
            <p:spPr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97323" name="组合 97322"/>
              <p:cNvGrpSpPr/>
              <p:nvPr userDrawn="1"/>
            </p:nvGrpSpPr>
            <p:grpSpPr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97324" name="任意多边形 97323"/>
                <p:cNvSpPr/>
                <p:nvPr userDrawn="1"/>
              </p:nvSpPr>
              <p:spPr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325" name="任意多边形 97324"/>
                <p:cNvSpPr/>
                <p:nvPr userDrawn="1"/>
              </p:nvSpPr>
              <p:spPr>
                <a:xfrm rot="-3172564">
                  <a:off x="5048" y="331"/>
                  <a:ext cx="269" cy="438"/>
                </a:xfrm>
                <a:custGeom>
                  <a:avLst/>
                  <a:gdLst/>
                  <a:ahLst/>
                  <a:cxnLst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326" name="任意多边形 97325"/>
                <p:cNvSpPr/>
                <p:nvPr userDrawn="1"/>
              </p:nvSpPr>
              <p:spPr>
                <a:xfrm rot="-3172564">
                  <a:off x="4858" y="181"/>
                  <a:ext cx="505" cy="898"/>
                </a:xfrm>
                <a:custGeom>
                  <a:avLst/>
                  <a:gdLst/>
                  <a:ahLst/>
                  <a:cxnLst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327" name="任意多边形 97326"/>
                <p:cNvSpPr/>
                <p:nvPr userDrawn="1"/>
              </p:nvSpPr>
              <p:spPr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328" name="任意多边形 97327"/>
                <p:cNvSpPr/>
                <p:nvPr userDrawn="1"/>
              </p:nvSpPr>
              <p:spPr>
                <a:xfrm rot="-3172564">
                  <a:off x="5297" y="896"/>
                  <a:ext cx="169" cy="122"/>
                </a:xfrm>
                <a:custGeom>
                  <a:avLst/>
                  <a:gdLst/>
                  <a:ahLst/>
                  <a:cxnLst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329" name="任意多边形 97328"/>
                <p:cNvSpPr/>
                <p:nvPr userDrawn="1"/>
              </p:nvSpPr>
              <p:spPr>
                <a:xfrm rot="-3172564">
                  <a:off x="5253" y="805"/>
                  <a:ext cx="181" cy="144"/>
                </a:xfrm>
                <a:custGeom>
                  <a:avLst/>
                  <a:gdLst/>
                  <a:ahLst/>
                  <a:cxnLst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330" name="任意多边形 97329"/>
                <p:cNvSpPr/>
                <p:nvPr userDrawn="1"/>
              </p:nvSpPr>
              <p:spPr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331" name="任意多边形 97330"/>
                <p:cNvSpPr/>
                <p:nvPr userDrawn="1"/>
              </p:nvSpPr>
              <p:spPr>
                <a:xfrm rot="-3172564">
                  <a:off x="4948" y="141"/>
                  <a:ext cx="179" cy="138"/>
                </a:xfrm>
                <a:custGeom>
                  <a:avLst/>
                  <a:gdLst/>
                  <a:ahLst/>
                  <a:cxnLst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97332" name="直接连接符 97331"/>
            <p:cNvSpPr/>
            <p:nvPr userDrawn="1"/>
          </p:nvSpPr>
          <p:spPr>
            <a:xfrm>
              <a:off x="4870" y="84"/>
              <a:ext cx="42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728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7284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7284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7284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7284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/>
      <p:bldP spid="97284" grpId="0" build="p"/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6914" name="标题 16691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66915" name="文本占位符 16691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66916" name="日期占位符 16691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66917" name="页脚占位符 16691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66918" name="灯片编号占位符 16691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4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6.GIF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7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0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内容占位符 10241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243" name="文本框 10242"/>
          <p:cNvSpPr txBox="1"/>
          <p:nvPr/>
        </p:nvSpPr>
        <p:spPr>
          <a:xfrm>
            <a:off x="6677660" y="339725"/>
            <a:ext cx="2214245" cy="57531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solidFill>
                  <a:schemeClr val="tx2"/>
                </a:solidFill>
                <a:latin typeface="Arial" panose="020B0604020202020204" pitchFamily="34" charset="0"/>
                <a:ea typeface="华文行楷" pitchFamily="2" charset="-122"/>
              </a:rPr>
              <a:t>记叙文写作指导</a:t>
            </a:r>
            <a:endParaRPr lang="zh-CN" altLang="en-US" sz="6000" b="1" dirty="0">
              <a:solidFill>
                <a:schemeClr val="tx2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       李仕云制作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66" name="文本占位符 164865"/>
          <p:cNvSpPr>
            <a:spLocks noGrp="1" noRot="1"/>
          </p:cNvSpPr>
          <p:nvPr>
            <p:ph type="body" idx="1"/>
          </p:nvPr>
        </p:nvSpPr>
        <p:spPr>
          <a:xfrm>
            <a:off x="228600" y="838200"/>
            <a:ext cx="3886200" cy="5867400"/>
          </a:xfrm>
        </p:spPr>
        <p:txBody>
          <a:bodyPr/>
          <a:p>
            <a:pPr>
              <a:buNone/>
            </a:pPr>
            <a:r>
              <a:rPr lang="zh-CN" altLang="en-US" sz="2800" b="1">
                <a:solidFill>
                  <a:srgbClr val="3333FF"/>
                </a:solidFill>
              </a:rPr>
              <a:t>原稿：</a:t>
            </a:r>
            <a:endParaRPr lang="zh-CN" altLang="en-US" sz="2800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rgbClr val="3333FF"/>
                </a:solidFill>
              </a:rPr>
              <a:t>进来一位青年教师，</a:t>
            </a:r>
            <a:endParaRPr lang="zh-CN" altLang="en-US" sz="2800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rgbClr val="3333FF"/>
                </a:solidFill>
              </a:rPr>
              <a:t>头上长着头发，戴着</a:t>
            </a:r>
            <a:endParaRPr lang="zh-CN" altLang="en-US" sz="2800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rgbClr val="3333FF"/>
                </a:solidFill>
              </a:rPr>
              <a:t>一幅眼镜，上身穿着</a:t>
            </a:r>
            <a:endParaRPr lang="zh-CN" altLang="en-US" sz="2800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rgbClr val="3333FF"/>
                </a:solidFill>
              </a:rPr>
              <a:t>一件衬衫，脖子上系</a:t>
            </a:r>
            <a:endParaRPr lang="zh-CN" altLang="en-US" sz="2800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rgbClr val="3333FF"/>
                </a:solidFill>
              </a:rPr>
              <a:t>着一条领带，下身穿</a:t>
            </a:r>
            <a:endParaRPr lang="zh-CN" altLang="en-US" sz="2800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rgbClr val="3333FF"/>
                </a:solidFill>
              </a:rPr>
              <a:t>着长裤，脚穿一双皮</a:t>
            </a:r>
            <a:endParaRPr lang="zh-CN" altLang="en-US" sz="2800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rgbClr val="3333FF"/>
                </a:solidFill>
              </a:rPr>
              <a:t>鞋，个子中等，圆</a:t>
            </a:r>
            <a:endParaRPr lang="zh-CN" altLang="en-US" sz="2800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rgbClr val="3333FF"/>
                </a:solidFill>
              </a:rPr>
              <a:t>脸，皮肤黑白一般，</a:t>
            </a:r>
            <a:endParaRPr lang="zh-CN" altLang="en-US" sz="2800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rgbClr val="3333FF"/>
                </a:solidFill>
              </a:rPr>
              <a:t>长得有点胖。他就是</a:t>
            </a:r>
            <a:endParaRPr lang="zh-CN" altLang="en-US" sz="2800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rgbClr val="3333FF"/>
                </a:solidFill>
              </a:rPr>
              <a:t>我们的班主任。</a:t>
            </a:r>
            <a:endParaRPr lang="zh-CN" altLang="en-US" sz="2800" b="1">
              <a:solidFill>
                <a:srgbClr val="3333FF"/>
              </a:solidFill>
            </a:endParaRPr>
          </a:p>
        </p:txBody>
      </p:sp>
      <p:sp>
        <p:nvSpPr>
          <p:cNvPr id="164870" name="矩形 164869"/>
          <p:cNvSpPr/>
          <p:nvPr/>
        </p:nvSpPr>
        <p:spPr>
          <a:xfrm>
            <a:off x="1219200" y="0"/>
            <a:ext cx="67341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用敏锐的眼观察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围绕中心写特征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14800" y="2047875"/>
            <a:ext cx="4827905" cy="34474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评析：这位同学看来确实经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过细致观察的，写了班主任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外貌的很多方面。但是，罗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列了这么多内容，象开了个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中药铺似的，面面俱到，不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能抓住人物的一二处最主要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的特征，这是初学外貌描写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的常见病</a:t>
            </a:r>
            <a:r>
              <a:rPr lang="zh-CN" altLang="en-US" sz="2800" b="1" dirty="0">
                <a:sym typeface="+mn-ea"/>
              </a:rPr>
              <a:t>。</a:t>
            </a:r>
            <a:endParaRPr lang="zh-CN" altLang="en-US" sz="2800" b="1" dirty="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89852"/>
            <a:ext cx="8229600" cy="1143000"/>
          </a:xfrm>
        </p:spPr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360" y="551180"/>
            <a:ext cx="8229600" cy="5894705"/>
          </a:xfrm>
        </p:spPr>
        <p:txBody>
          <a:bodyPr/>
          <a:p>
            <a:pPr marL="342900" lvl="0" indent="-342900">
              <a:spcBef>
                <a:spcPct val="20000"/>
              </a:spcBef>
            </a:pPr>
            <a:r>
              <a:rPr lang="zh-CN" altLang="en-US" b="1" dirty="0">
                <a:solidFill>
                  <a:srgbClr val="33CC33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修改后内容：</a:t>
            </a:r>
            <a:endParaRPr lang="zh-CN" altLang="en-US" b="1" dirty="0">
              <a:solidFill>
                <a:srgbClr val="33CC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>
              <a:spcBef>
                <a:spcPct val="20000"/>
              </a:spcBef>
              <a:buNone/>
            </a:pPr>
            <a:r>
              <a:rPr lang="zh-CN" altLang="en-US" b="1" dirty="0">
                <a:solidFill>
                  <a:srgbClr val="33CC33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33CC33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进来一位青年教师，戴着眼镜，镜片上闪烁着五六个圈儿；讲到得意之处，圆脸上会长出两个深深的酒窝。有时，好像换了一张脸，铁青的，冒出几个筋，在颤抖，那是有人违反了纪律。他就是我们的班主任。</a:t>
            </a:r>
            <a:endParaRPr lang="zh-CN" altLang="en-US" sz="3600" b="1" dirty="0">
              <a:solidFill>
                <a:srgbClr val="33CC33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+mn-ea"/>
              </a:rPr>
              <a:t>评析：把一个知识渊博，既平易近人又严格要求的班主任活脱脱地勾勒了出了。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marL="342900" lvl="0" indent="-342900">
              <a:spcBef>
                <a:spcPct val="20000"/>
              </a:spcBef>
            </a:pPr>
            <a:endParaRPr lang="zh-CN" altLang="en-US" b="1" dirty="0">
              <a:solidFill>
                <a:srgbClr val="33CC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7938" name="文本占位符 167937"/>
          <p:cNvSpPr>
            <a:spLocks noGrp="1"/>
          </p:cNvSpPr>
          <p:nvPr>
            <p:ph type="body" idx="1"/>
          </p:nvPr>
        </p:nvSpPr>
        <p:spPr>
          <a:xfrm>
            <a:off x="228600" y="454660"/>
            <a:ext cx="8446770" cy="4580255"/>
          </a:xfrm>
        </p:spPr>
        <p:txBody>
          <a:bodyPr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800" dirty="0"/>
              <a:t>  </a:t>
            </a:r>
            <a:endParaRPr lang="en-US" altLang="zh-CN" sz="2800" dirty="0"/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800" dirty="0"/>
              <a:t>    </a:t>
            </a:r>
            <a:r>
              <a:rPr lang="en-US" altLang="zh-CN" sz="5400" b="1" dirty="0"/>
              <a:t>A</a:t>
            </a:r>
            <a:r>
              <a:rPr lang="zh-CN" altLang="en-US" sz="5400" b="1" dirty="0"/>
              <a:t>、这次上去写会是什么结果呢？我坐在椅子上，想了又想，心里很紧张， 犹豫了很久，终于走上了讲台</a:t>
            </a:r>
            <a:r>
              <a:rPr lang="en-US" altLang="zh-CN" sz="5400" b="1"/>
              <a:t>……</a:t>
            </a:r>
            <a:endParaRPr lang="en-US" altLang="zh-CN" sz="5400" b="1"/>
          </a:p>
          <a:p>
            <a:endParaRPr lang="en-US" altLang="zh-CN" sz="5400" b="1" dirty="0"/>
          </a:p>
        </p:txBody>
      </p:sp>
      <p:sp>
        <p:nvSpPr>
          <p:cNvPr id="167939" name="矩形 167938"/>
          <p:cNvSpPr>
            <a:spLocks noTextEdit="1"/>
          </p:cNvSpPr>
          <p:nvPr/>
        </p:nvSpPr>
        <p:spPr>
          <a:xfrm>
            <a:off x="228600" y="0"/>
            <a:ext cx="3394075" cy="706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02"/>
              </a:avLst>
            </a:prstTxWarp>
            <a:normAutofit/>
          </a:bodyPr>
          <a:p>
            <a:pPr algn="ctr"/>
            <a:r>
              <a:rPr lang="zh-CN" altLang="en-US" sz="8000">
                <a:blipFill rotWithShape="0">
                  <a:blip r:embed="rId1">
                    <a:alphaModFix amt="99001"/>
                  </a:blip>
                  <a:stretch>
                    <a:fillRect/>
                  </a:stretch>
                </a:blipFill>
                <a:effectLst>
                  <a:outerShdw dist="35921" dir="2699999" algn="ctr" rotWithShape="0">
                    <a:srgbClr val="C0C0C0"/>
                  </a:outerShdw>
                </a:effectLst>
                <a:latin typeface="隶书" charset="0"/>
                <a:ea typeface="隶书" charset="0"/>
              </a:rPr>
              <a:t>感受细节</a:t>
            </a:r>
            <a:endParaRPr lang="zh-CN" altLang="en-US" sz="8000">
              <a:blipFill rotWithShape="0">
                <a:blip r:embed="rId1">
                  <a:alphaModFix amt="99001"/>
                </a:blip>
                <a:stretch>
                  <a:fillRect/>
                </a:stretch>
              </a:blipFill>
              <a:effectLst>
                <a:outerShdw dist="35921" dir="2699999" algn="ctr" rotWithShape="0">
                  <a:srgbClr val="C0C0C0"/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995" y="1059815"/>
            <a:ext cx="8837295" cy="5228590"/>
          </a:xfrm>
        </p:spPr>
        <p:txBody>
          <a:bodyPr/>
          <a:p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B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、这次上去写会是什么结果呢？我坐在椅子上，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双脚发抖，手也冰凉冰凉的，这使我感到很不舒服，不停地在椅子上挪动</a:t>
            </a: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又有两位同学上去改答案了，教室里出奇地安静。到底上不上去呢？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我心里像揣了只小兔，怦怦地跳着。我又把脚伸直了压了压，几次想冲上去，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可我能对班里权威人物的答案提出异议吗？我再一次在草稿纸上认真地计算了一遍，似乎真的找不出什么错误了。于是，心一横，“呼”地站起来，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跺跺脚，对着手哈了几口气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，离开了座位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……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1010" name="标题 171009"/>
          <p:cNvSpPr>
            <a:spLocks noGrp="1"/>
          </p:cNvSpPr>
          <p:nvPr>
            <p:ph type="title"/>
          </p:nvPr>
        </p:nvSpPr>
        <p:spPr>
          <a:xfrm>
            <a:off x="250825" y="0"/>
            <a:ext cx="4453255" cy="1143000"/>
          </a:xfrm>
        </p:spPr>
        <p:txBody>
          <a:bodyPr anchor="ctr"/>
          <a:p>
            <a:r>
              <a:rPr lang="en-US" altLang="zh-CN" sz="5400" b="1" dirty="0">
                <a:solidFill>
                  <a:srgbClr val="FF0000"/>
                </a:solidFill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</a:rPr>
              <a:t>名人谈细节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171011" name="文本占位符 171010"/>
          <p:cNvSpPr>
            <a:spLocks noGrp="1"/>
          </p:cNvSpPr>
          <p:nvPr>
            <p:ph type="body" idx="1"/>
          </p:nvPr>
        </p:nvSpPr>
        <p:spPr>
          <a:xfrm>
            <a:off x="457518" y="1142683"/>
            <a:ext cx="8229600" cy="2549525"/>
          </a:xfrm>
        </p:spPr>
        <p:txBody>
          <a:bodyPr/>
          <a:p>
            <a:pPr>
              <a:spcBef>
                <a:spcPct val="50000"/>
              </a:spcBef>
              <a:buNone/>
            </a:pPr>
            <a:r>
              <a:rPr lang="en-US" altLang="zh-CN" sz="4000" b="1" dirty="0"/>
              <a:t>   </a:t>
            </a:r>
            <a:r>
              <a:rPr lang="zh-CN" altLang="en-US" sz="4800" b="1" dirty="0">
                <a:solidFill>
                  <a:srgbClr val="FF0000"/>
                </a:solidFill>
              </a:rPr>
              <a:t>著名作家赵树理</a:t>
            </a:r>
            <a:r>
              <a:rPr lang="zh-CN" altLang="en-US" sz="4800" b="1" dirty="0"/>
              <a:t>说过：“细致的作用在于给人以真实感，越细致越容易使人觉得像真的，从而使人看了以后的印象更深刻。”</a:t>
            </a:r>
            <a:endParaRPr lang="zh-CN" altLang="en-US" sz="4800" b="1" dirty="0"/>
          </a:p>
          <a:p>
            <a:endParaRPr lang="zh-CN" altLang="en-US" sz="4800" b="1" dirty="0"/>
          </a:p>
        </p:txBody>
      </p:sp>
      <p:sp>
        <p:nvSpPr>
          <p:cNvPr id="171012" name="文本框 171011"/>
          <p:cNvSpPr txBox="1"/>
          <p:nvPr/>
        </p:nvSpPr>
        <p:spPr>
          <a:xfrm>
            <a:off x="684213" y="2492375"/>
            <a:ext cx="77755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1013" name="组合 171012"/>
          <p:cNvGrpSpPr/>
          <p:nvPr/>
        </p:nvGrpSpPr>
        <p:grpSpPr>
          <a:xfrm>
            <a:off x="1476375" y="4221163"/>
            <a:ext cx="6911975" cy="2197100"/>
            <a:chOff x="922" y="2341"/>
            <a:chExt cx="4174" cy="1384"/>
          </a:xfrm>
        </p:grpSpPr>
        <p:pic>
          <p:nvPicPr>
            <p:cNvPr id="171014" name="图片 17101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7999" contrast="-53999"/>
            </a:blip>
            <a:srcRect t="35805" b="3116"/>
            <a:stretch>
              <a:fillRect/>
            </a:stretch>
          </p:blipFill>
          <p:spPr>
            <a:xfrm>
              <a:off x="922" y="2909"/>
              <a:ext cx="3840" cy="8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1015" name="图片 1710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4" y="2341"/>
              <a:ext cx="1672" cy="125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2034" name="文本占位符 172033"/>
          <p:cNvSpPr>
            <a:spLocks noGrp="1"/>
          </p:cNvSpPr>
          <p:nvPr>
            <p:ph type="body" idx="1"/>
          </p:nvPr>
        </p:nvSpPr>
        <p:spPr/>
        <p:txBody>
          <a:bodyPr/>
          <a:p>
            <a:br>
              <a:rPr lang="en-US" altLang="zh-CN" b="1">
                <a:effectLst>
                  <a:outerShdw blurRad="38100" dist="38100" dir="2700000">
                    <a:srgbClr val="FFFFFF"/>
                  </a:outerShdw>
                </a:effectLst>
              </a:rPr>
            </a:br>
            <a:r>
              <a:rPr lang="zh-CN" altLang="en-US" sz="7200" b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如何进行细节描写</a:t>
            </a:r>
            <a:endParaRPr lang="zh-CN" altLang="en-US" sz="7200" b="1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72035" name="标题 172034"/>
          <p:cNvSpPr>
            <a:spLocks noGrp="1"/>
          </p:cNvSpPr>
          <p:nvPr>
            <p:ph type="title"/>
          </p:nvPr>
        </p:nvSpPr>
        <p:spPr>
          <a:solidFill>
            <a:srgbClr val="FFFF66"/>
          </a:solidFill>
        </p:spPr>
        <p:txBody>
          <a:bodyPr anchor="ctr"/>
          <a:p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</a:rPr>
              <a:t>教学目标：</a:t>
            </a:r>
            <a:endParaRPr lang="zh-CN" altLang="en-US" b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7203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4" grpId="0" build="p"/>
      <p:bldP spid="1720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058" name="文本占位符 173057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4000" b="1" dirty="0">
                <a:solidFill>
                  <a:srgbClr val="FF0000"/>
                </a:solidFill>
              </a:rPr>
              <a:t>一、选用典型细节，真实细致描绘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r>
              <a:rPr lang="zh-CN" altLang="en-US" b="1" dirty="0"/>
              <a:t>　</a:t>
            </a:r>
            <a:r>
              <a:rPr lang="zh-CN" altLang="en-US" dirty="0"/>
              <a:t>　</a:t>
            </a:r>
            <a:r>
              <a:rPr lang="zh-CN" altLang="en-US" sz="4400" dirty="0"/>
              <a:t>抓住人和物的典型特征，运用美术笔法，精工细笔，描画出人物的细部相貌和事件的细微进程。这是细节描写最常见常用的方法之一。</a:t>
            </a:r>
            <a:endParaRPr lang="zh-CN" altLang="en-US" sz="4400" dirty="0"/>
          </a:p>
        </p:txBody>
      </p:sp>
      <p:sp>
        <p:nvSpPr>
          <p:cNvPr id="173059" name="矩形 173058"/>
          <p:cNvSpPr>
            <a:spLocks noTextEdit="1"/>
          </p:cNvSpPr>
          <p:nvPr/>
        </p:nvSpPr>
        <p:spPr>
          <a:xfrm>
            <a:off x="611188" y="274638"/>
            <a:ext cx="6985000" cy="922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8000">
                <a:blipFill rotWithShape="0">
                  <a:blip r:embed="rId1"/>
                  <a:stretch>
                    <a:fillRect/>
                  </a:stretch>
                </a:blipFill>
                <a:effectLst>
                  <a:outerShdw dist="35921" dir="2699999" algn="ctr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方法探究</a:t>
            </a:r>
            <a:endParaRPr lang="zh-CN" altLang="en-US" sz="8000">
              <a:blipFill rotWithShape="0">
                <a:blip r:embed="rId1"/>
                <a:stretch>
                  <a:fillRect/>
                </a:stretch>
              </a:blipFill>
              <a:effectLst>
                <a:outerShdw dist="35921" dir="2699999" algn="ctr" rotWithShape="0">
                  <a:srgbClr val="C0C0C0"/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2" name="文本框 174081"/>
          <p:cNvSpPr txBox="1"/>
          <p:nvPr/>
        </p:nvSpPr>
        <p:spPr>
          <a:xfrm>
            <a:off x="395288" y="908050"/>
            <a:ext cx="3311525" cy="5946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孔乙己便涨红了脸，额上的青筋条条绽出，争辩道：“窃书不能算偷</a:t>
            </a:r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……”</a:t>
            </a:r>
            <a:r>
              <a:rPr lang="en-US" altLang="zh-CN" sz="4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083" name="图片 17408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7175" y="0"/>
            <a:ext cx="61579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84" name="文本框 174083"/>
          <p:cNvSpPr txBox="1"/>
          <p:nvPr/>
        </p:nvSpPr>
        <p:spPr>
          <a:xfrm>
            <a:off x="395288" y="2349500"/>
            <a:ext cx="3384550" cy="15684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额上的青筋条条绽出，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6130" name="文本占位符 176129"/>
          <p:cNvSpPr>
            <a:spLocks noGrp="1"/>
          </p:cNvSpPr>
          <p:nvPr>
            <p:ph type="body" idx="1"/>
          </p:nvPr>
        </p:nvSpPr>
        <p:spPr>
          <a:xfrm>
            <a:off x="395288" y="0"/>
            <a:ext cx="8229600" cy="2492375"/>
          </a:xfrm>
        </p:spPr>
        <p:txBody>
          <a:bodyPr/>
          <a:p>
            <a:endParaRPr b="1" dirty="0"/>
          </a:p>
        </p:txBody>
      </p:sp>
      <p:sp>
        <p:nvSpPr>
          <p:cNvPr id="176131" name="文本框 176130"/>
          <p:cNvSpPr txBox="1"/>
          <p:nvPr/>
        </p:nvSpPr>
        <p:spPr>
          <a:xfrm>
            <a:off x="250825" y="765175"/>
            <a:ext cx="8497888" cy="3751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4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尽管是冬天，罗庚依然在帐台上看他的数学书。鼻涕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流下时，他用左手在鼻子上一抹，往旁边一甩，没有甩掉，右手还在不停地写</a:t>
            </a:r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4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6132" name="文本框 176131"/>
          <p:cNvSpPr txBox="1"/>
          <p:nvPr/>
        </p:nvSpPr>
        <p:spPr>
          <a:xfrm>
            <a:off x="755650" y="4581525"/>
            <a:ext cx="5976938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痴迷数学，浑然不知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6133" name="文本框 176132"/>
          <p:cNvSpPr txBox="1"/>
          <p:nvPr/>
        </p:nvSpPr>
        <p:spPr>
          <a:xfrm>
            <a:off x="7596188" y="1484313"/>
            <a:ext cx="115252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流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6134" name="文本框 176133"/>
          <p:cNvSpPr txBox="1"/>
          <p:nvPr/>
        </p:nvSpPr>
        <p:spPr>
          <a:xfrm>
            <a:off x="250825" y="2997200"/>
            <a:ext cx="100806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抹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6135" name="文本框 176134"/>
          <p:cNvSpPr txBox="1"/>
          <p:nvPr/>
        </p:nvSpPr>
        <p:spPr>
          <a:xfrm>
            <a:off x="6372225" y="2997200"/>
            <a:ext cx="10795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甩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6136" name="文本框 176135"/>
          <p:cNvSpPr txBox="1"/>
          <p:nvPr/>
        </p:nvSpPr>
        <p:spPr>
          <a:xfrm>
            <a:off x="4500563" y="3644900"/>
            <a:ext cx="15843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6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6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6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3" grpId="0"/>
      <p:bldP spid="176134" grpId="0"/>
      <p:bldP spid="176135" grpId="0"/>
      <p:bldP spid="1761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5106" name="标题 175105"/>
          <p:cNvSpPr>
            <a:spLocks noGrp="1"/>
          </p:cNvSpPr>
          <p:nvPr>
            <p:ph type="title"/>
          </p:nvPr>
        </p:nvSpPr>
        <p:spPr>
          <a:xfrm flipV="1">
            <a:off x="609600" y="200025"/>
            <a:ext cx="8077200" cy="74613"/>
          </a:xfrm>
        </p:spPr>
        <p:txBody>
          <a:bodyPr anchor="ctr"/>
          <a:p>
            <a:br>
              <a:rPr lang="en-US" altLang="zh-CN" sz="4000" dirty="0"/>
            </a:br>
            <a:endParaRPr lang="en-US" altLang="zh-CN" sz="4000"/>
          </a:p>
        </p:txBody>
      </p:sp>
      <p:sp>
        <p:nvSpPr>
          <p:cNvPr id="175107" name="文本占位符 175106"/>
          <p:cNvSpPr>
            <a:spLocks noGrp="1"/>
          </p:cNvSpPr>
          <p:nvPr>
            <p:ph type="body" idx="1"/>
          </p:nvPr>
        </p:nvSpPr>
        <p:spPr>
          <a:xfrm>
            <a:off x="304800" y="200025"/>
            <a:ext cx="8382000" cy="5926455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400" b="1" dirty="0"/>
              <a:t>    </a:t>
            </a:r>
            <a:r>
              <a:rPr lang="en-US" altLang="zh-CN" sz="2800" b="1" dirty="0"/>
              <a:t>   </a:t>
            </a:r>
            <a:r>
              <a:rPr lang="zh-CN" altLang="en-US" sz="2800" b="1" dirty="0"/>
              <a:t>（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）我的母亲很平凡。她有一头黑亮的头发，却偏偏藏了几根银丝；她有一张细嫩还略显淡黄的面容，却添了几条鱼尾纹；她有一双明亮的眸子，却常常穿不了针线</a:t>
            </a:r>
            <a:r>
              <a:rPr lang="en-US" altLang="zh-CN" sz="3600" b="1" dirty="0"/>
              <a:t>……</a:t>
            </a:r>
            <a:r>
              <a:rPr lang="zh-CN" altLang="en-US" sz="3600" b="1" dirty="0"/>
              <a:t>于是，我发现母亲真的很平凡，平凡得和所有的母亲一样，那么易老。母亲很少打扮，很少逛街。但母亲爱美。一个鸡蛋清，加点蜂蜜，均匀搅和：母亲忙活着。我好奇地问她做什么好吃的。可她却脸色泛红，像个倔强的孩子，不回答。爸爸偷偷告诉我那是自制养颜液。</a:t>
            </a:r>
            <a:endParaRPr lang="zh-CN" altLang="en-US" sz="36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           好可爱的母亲，我忽然发现母亲好美，一种最真的美。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0"/>
            <a:ext cx="8839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450" name="Text Box 2"/>
          <p:cNvSpPr txBox="1">
            <a:spLocks noChangeArrowheads="1"/>
          </p:cNvSpPr>
          <p:nvPr/>
        </p:nvSpPr>
        <p:spPr bwMode="auto">
          <a:xfrm>
            <a:off x="1547813" y="2133600"/>
            <a:ext cx="4392613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45791" dir="2021404" algn="ctr" rotWithShape="0">
              <a:schemeClr val="accent1"/>
            </a:outerShdw>
          </a:effectLst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72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细节描写</a:t>
            </a:r>
            <a:endParaRPr lang="zh-CN" altLang="en-US" sz="72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268" name="Text Box 3"/>
          <p:cNvSpPr txBox="1"/>
          <p:nvPr/>
        </p:nvSpPr>
        <p:spPr>
          <a:xfrm>
            <a:off x="1042988" y="739775"/>
            <a:ext cx="52133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5400" dirty="0">
                <a:solidFill>
                  <a:schemeClr val="accent2"/>
                </a:solidFill>
                <a:latin typeface="Times New Roman" panose="02020603050405020304" pitchFamily="18" charset="0"/>
                <a:ea typeface="华文行楷" pitchFamily="2" charset="-122"/>
              </a:rPr>
              <a:t>作文系列训练</a:t>
            </a:r>
            <a:r>
              <a:rPr lang="en-US" altLang="zh-CN" sz="5400">
                <a:solidFill>
                  <a:schemeClr val="accent2"/>
                </a:solidFill>
                <a:latin typeface="Times New Roman" panose="02020603050405020304" pitchFamily="18" charset="0"/>
                <a:ea typeface="华文行楷" pitchFamily="2" charset="-122"/>
              </a:rPr>
              <a:t>----</a:t>
            </a:r>
            <a:endParaRPr lang="en-US" altLang="zh-CN" sz="5400">
              <a:solidFill>
                <a:schemeClr val="accent2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5346" name="标题 1853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5400" b="1" dirty="0">
                <a:solidFill>
                  <a:srgbClr val="FF0000"/>
                </a:solidFill>
              </a:rPr>
              <a:t>典型真实</a:t>
            </a:r>
            <a:br>
              <a:rPr lang="zh-CN" altLang="en-US" sz="5400" b="1" dirty="0">
                <a:solidFill>
                  <a:srgbClr val="FF0000"/>
                </a:solidFill>
              </a:rPr>
            </a:b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185347" name="文本占位符 185346"/>
          <p:cNvSpPr>
            <a:spLocks noGrp="1"/>
          </p:cNvSpPr>
          <p:nvPr>
            <p:ph type="body" idx="1"/>
          </p:nvPr>
        </p:nvSpPr>
        <p:spPr>
          <a:xfrm>
            <a:off x="457200" y="1138555"/>
            <a:ext cx="8229600" cy="4987925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4800" b="1" dirty="0">
                <a:effectLst>
                  <a:outerShdw blurRad="38100" dist="38100" dir="2700000">
                    <a:srgbClr val="FFFFFF"/>
                  </a:outerShdw>
                </a:effectLst>
                <a:ea typeface="华文中宋" pitchFamily="2" charset="-122"/>
              </a:rPr>
              <a:t>文章的细节是从生活中来的，是靠我们平时细致的观察得来的，而不是凭空编造出来的。从生活中选取的细节才是真实的。如果不注重细节的真实，文章往往会失实，变得苍白无力。</a:t>
            </a:r>
            <a:endParaRPr lang="zh-CN" altLang="en-US" sz="4800" b="1" dirty="0">
              <a:effectLst>
                <a:outerShdw blurRad="38100" dist="38100" dir="2700000">
                  <a:srgbClr val="FFFFFF"/>
                </a:outerShdw>
              </a:effectLst>
              <a:ea typeface="华文中宋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4800" b="1" dirty="0">
              <a:effectLst>
                <a:outerShdw blurRad="38100" dist="38100" dir="2700000">
                  <a:srgbClr val="FFFFFF"/>
                </a:outerShdw>
              </a:effectLst>
              <a:ea typeface="华文中宋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1490" name="标题 191489"/>
          <p:cNvSpPr>
            <a:spLocks noGrp="1"/>
          </p:cNvSpPr>
          <p:nvPr>
            <p:ph type="title"/>
          </p:nvPr>
        </p:nvSpPr>
        <p:spPr>
          <a:xfrm>
            <a:off x="546100" y="260033"/>
            <a:ext cx="8229600" cy="1143000"/>
          </a:xfrm>
          <a:solidFill>
            <a:srgbClr val="FFFF66"/>
          </a:solidFill>
        </p:spPr>
        <p:txBody>
          <a:bodyPr anchor="ctr"/>
          <a:p>
            <a:r>
              <a:rPr lang="zh-CN" altLang="en-US" sz="6000" b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华文中宋" pitchFamily="2" charset="-122"/>
              </a:rPr>
              <a:t>二、</a:t>
            </a:r>
            <a:r>
              <a:rPr lang="zh-CN" altLang="en-US" sz="6000" b="1">
                <a:solidFill>
                  <a:srgbClr val="FF0000"/>
                </a:solidFill>
              </a:rPr>
              <a:t>生动新颖</a:t>
            </a:r>
            <a:r>
              <a:rPr lang="zh-CN" altLang="en-US" sz="3600" b="1">
                <a:solidFill>
                  <a:srgbClr val="FF0000"/>
                </a:solidFill>
              </a:rPr>
              <a:t>（词语、修辞）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91491" name="文本占位符 191490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80000"/>
              </a:lnSpc>
            </a:pPr>
            <a:r>
              <a:rPr lang="en-US" altLang="x-none" sz="4400" b="1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中宋" pitchFamily="2" charset="-122"/>
              </a:rPr>
              <a:t>1</a:t>
            </a:r>
            <a:r>
              <a:rPr lang="zh-CN" altLang="en-US" sz="4400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中宋" pitchFamily="2" charset="-122"/>
              </a:rPr>
              <a:t>、用词以少胜多，乃至一字传神。</a:t>
            </a:r>
            <a:endParaRPr lang="zh-CN" altLang="en-US" sz="4400" b="1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ea typeface="华文中宋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x-none" sz="4400" b="1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中宋" pitchFamily="2" charset="-122"/>
              </a:rPr>
              <a:t>2</a:t>
            </a:r>
            <a:r>
              <a:rPr lang="zh-CN" altLang="en-US" sz="4400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中宋" pitchFamily="2" charset="-122"/>
              </a:rPr>
              <a:t>、运用比喻、拟人、反复等修辞格，可以增强语言的生动性。</a:t>
            </a:r>
            <a:endParaRPr lang="zh-CN" altLang="en-US" sz="4400" b="1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ea typeface="华文中宋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4400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中宋" pitchFamily="2" charset="-122"/>
              </a:rPr>
              <a:t>3</a:t>
            </a:r>
            <a:r>
              <a:rPr lang="zh-CN" altLang="en-US" sz="4400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中宋" pitchFamily="2" charset="-122"/>
              </a:rPr>
              <a:t>、运用细节描写，一定要对细节进行精心雕琢，使其生动形象地表现事物特征。</a:t>
            </a:r>
            <a:endParaRPr lang="zh-CN" altLang="en-US" sz="4400" b="1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7154" name="文本占位符 177153"/>
          <p:cNvSpPr>
            <a:spLocks noGrp="1"/>
          </p:cNvSpPr>
          <p:nvPr>
            <p:ph type="body" idx="1"/>
          </p:nvPr>
        </p:nvSpPr>
        <p:spPr>
          <a:xfrm>
            <a:off x="323850" y="0"/>
            <a:ext cx="8280400" cy="2565400"/>
          </a:xfrm>
        </p:spPr>
        <p:txBody>
          <a:bodyPr/>
          <a:p>
            <a:pPr>
              <a:lnSpc>
                <a:spcPct val="80000"/>
              </a:lnSpc>
              <a:spcBef>
                <a:spcPct val="0"/>
              </a:spcBef>
              <a:buClrTx/>
              <a:buNone/>
            </a:pPr>
            <a:endParaRPr lang="en-US" altLang="zh-CN" sz="1800" b="1" dirty="0">
              <a:solidFill>
                <a:srgbClr val="FF0000"/>
              </a:solidFill>
              <a:ea typeface="华文中宋" pitchFamily="2" charset="-122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ClrTx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华文中宋" pitchFamily="2" charset="-122"/>
              </a:rPr>
              <a:t>二、精心锤炼词语，巧妙运用修辞</a:t>
            </a:r>
            <a:endParaRPr lang="zh-CN" altLang="en-US" sz="3600" b="1" dirty="0">
              <a:solidFill>
                <a:srgbClr val="FF0000"/>
              </a:solidFill>
              <a:ea typeface="华文中宋" pitchFamily="2" charset="-122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zh-CN" altLang="en-US" sz="2800" b="1" dirty="0"/>
              <a:t>    为了给读者留下深刻的印象，在细节描写中也常常采用 浓墨重彩、绘形绘色的手法，以增强表达效果。作家采用较多的是夸张、比喻和反复等修辞手法。</a:t>
            </a:r>
            <a:endParaRPr lang="zh-CN" altLang="en-US" sz="2800" b="1"/>
          </a:p>
          <a:p>
            <a:pPr>
              <a:lnSpc>
                <a:spcPct val="80000"/>
              </a:lnSpc>
              <a:buChar char="•"/>
            </a:pPr>
            <a:endParaRPr lang="zh-CN" altLang="en-US" sz="2800" dirty="0"/>
          </a:p>
        </p:txBody>
      </p:sp>
      <p:sp>
        <p:nvSpPr>
          <p:cNvPr id="177155" name="文本框 177154"/>
          <p:cNvSpPr txBox="1"/>
          <p:nvPr/>
        </p:nvSpPr>
        <p:spPr>
          <a:xfrm>
            <a:off x="395288" y="2565400"/>
            <a:ext cx="6300787" cy="210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Ａ、成群结队的清国留学生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头顶上盘着大辫子，顶得学生制帽的顶上高高耸起，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形成一座富士山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。                                                                                                                                           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------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藤野先生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7156" name="文本框 177155"/>
          <p:cNvSpPr txBox="1"/>
          <p:nvPr/>
        </p:nvSpPr>
        <p:spPr>
          <a:xfrm>
            <a:off x="250825" y="4149725"/>
            <a:ext cx="6227763" cy="3013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Ｂ、（掌柜）忽然说：“孔乙己长久没有来了，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还欠十九个钱呢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！”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掌柜伸出头来，一面说：“孔乙己么？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你还欠十九个钱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！”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到了年关，掌柜取下粉板说：“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孔乙己还欠十九个钱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!”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到了第二年的端午，又说：“孔乙己还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欠十九个钱呢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！”　　　　　　　　                                                                                                                                                      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孔乙己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》 </a:t>
            </a:r>
            <a:b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7157" name="图片 177156" descr="27370156621893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8125" y="2492375"/>
            <a:ext cx="2555875" cy="436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>
                                            <p:txEl>
                                              <p:charRg st="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154">
                                            <p:txEl>
                                              <p:charRg st="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154">
                                            <p:txEl>
                                              <p:charRg st="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>
                                            <p:txEl>
                                              <p:charRg st="1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7154">
                                            <p:txEl>
                                              <p:charRg st="1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7154">
                                            <p:txEl>
                                              <p:charRg st="1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4" grpId="0" build="p"/>
      <p:bldP spid="177155" grpId="0"/>
      <p:bldP spid="1771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8178" name="标题 178177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05800" cy="106362"/>
          </a:xfrm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78179" name="文本占位符 178178"/>
          <p:cNvSpPr>
            <a:spLocks noGrp="1"/>
          </p:cNvSpPr>
          <p:nvPr>
            <p:ph type="body" idx="1"/>
          </p:nvPr>
        </p:nvSpPr>
        <p:spPr>
          <a:xfrm>
            <a:off x="381000" y="381000"/>
            <a:ext cx="8305800" cy="5745163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sz="4000" b="1" dirty="0">
                <a:solidFill>
                  <a:schemeClr val="tx2"/>
                </a:solidFill>
              </a:rPr>
              <a:t>C</a:t>
            </a:r>
            <a:r>
              <a:rPr lang="zh-CN" altLang="en-US" sz="4000" b="1" dirty="0">
                <a:solidFill>
                  <a:schemeClr val="tx2"/>
                </a:solidFill>
              </a:rPr>
              <a:t>、街上的柳树</a:t>
            </a:r>
            <a:r>
              <a:rPr lang="zh-CN" altLang="en-US" sz="4000" b="1" dirty="0">
                <a:solidFill>
                  <a:srgbClr val="FF0000"/>
                </a:solidFill>
              </a:rPr>
              <a:t>像病了似的</a:t>
            </a:r>
            <a:r>
              <a:rPr lang="zh-CN" altLang="en-US" sz="4000" b="1" dirty="0">
                <a:solidFill>
                  <a:schemeClr val="tx2"/>
                </a:solidFill>
              </a:rPr>
              <a:t>，叶子挂着层灰土在枝上打着卷；枝条一动也</a:t>
            </a:r>
            <a:r>
              <a:rPr lang="zh-CN" altLang="en-US" sz="4000" b="1" dirty="0">
                <a:solidFill>
                  <a:srgbClr val="FF0000"/>
                </a:solidFill>
              </a:rPr>
              <a:t>懒得动，无精打采地低垂着。</a:t>
            </a:r>
            <a:r>
              <a:rPr lang="zh-CN" altLang="en-US" sz="4000" b="1" dirty="0">
                <a:solidFill>
                  <a:schemeClr val="tx2"/>
                </a:solidFill>
              </a:rPr>
              <a:t>马路上一个水点也没有，</a:t>
            </a:r>
            <a:r>
              <a:rPr lang="zh-CN" altLang="en-US" sz="4000" b="1" dirty="0">
                <a:solidFill>
                  <a:srgbClr val="FF0000"/>
                </a:solidFill>
              </a:rPr>
              <a:t>干巴巴</a:t>
            </a:r>
            <a:r>
              <a:rPr lang="zh-CN" altLang="en-US" sz="4000" b="1" dirty="0">
                <a:solidFill>
                  <a:schemeClr val="tx2"/>
                </a:solidFill>
              </a:rPr>
              <a:t>地发着白光。便道上尘土飞起多高，跟天上的灰气联接起来，结成一片毒恶的灰沙阵，烫着行人的脸。</a:t>
            </a:r>
            <a:r>
              <a:rPr lang="zh-CN" altLang="en-US" sz="4000" b="1" dirty="0">
                <a:solidFill>
                  <a:srgbClr val="FF0000"/>
                </a:solidFill>
              </a:rPr>
              <a:t>处处干燥，处处烫手，处处憋闷，</a:t>
            </a:r>
            <a:r>
              <a:rPr lang="zh-CN" altLang="en-US" sz="4000" b="1" dirty="0">
                <a:solidFill>
                  <a:schemeClr val="tx2"/>
                </a:solidFill>
              </a:rPr>
              <a:t>整个老城</a:t>
            </a:r>
            <a:r>
              <a:rPr lang="zh-CN" altLang="en-US" sz="4000" b="1" dirty="0">
                <a:solidFill>
                  <a:srgbClr val="FF0000"/>
                </a:solidFill>
              </a:rPr>
              <a:t>像烧透了的砖窑，</a:t>
            </a:r>
            <a:r>
              <a:rPr lang="zh-CN" altLang="en-US" sz="4000" b="1" dirty="0">
                <a:solidFill>
                  <a:schemeClr val="tx2"/>
                </a:solidFill>
              </a:rPr>
              <a:t>使人喘不过气来。 </a:t>
            </a:r>
            <a:endParaRPr lang="zh-CN" altLang="en-US" sz="4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9202" name="文本占位符 179201" descr="233">
            <a:hlinkClick r:id="" action="ppaction://noaction"/>
          </p:cNvPr>
          <p:cNvPicPr>
            <a:picLocks noChangeAspect="1"/>
          </p:cNvPicPr>
          <p:nvPr>
            <p:ph type="body" idx="1"/>
          </p:nvPr>
        </p:nvPicPr>
        <p:blipFill>
          <a:blip r:embed="rId1">
            <a:lum contrast="42000"/>
          </a:blip>
          <a:stretch>
            <a:fillRect/>
          </a:stretch>
        </p:blipFill>
        <p:spPr>
          <a:xfrm>
            <a:off x="0" y="2349500"/>
            <a:ext cx="2114550" cy="2895600"/>
          </a:xfrm>
        </p:spPr>
      </p:pic>
      <p:sp>
        <p:nvSpPr>
          <p:cNvPr id="179203" name="文本框 179202"/>
          <p:cNvSpPr txBox="1"/>
          <p:nvPr/>
        </p:nvSpPr>
        <p:spPr>
          <a:xfrm>
            <a:off x="1763713" y="1700213"/>
            <a:ext cx="6408737" cy="3381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充分发挥自己的想象与联想能力，使细节描写更细腻、更生动、更传神。</a:t>
            </a:r>
            <a:endParaRPr lang="en-US" altLang="x-none" sz="5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9204" name="文本框 179203"/>
          <p:cNvSpPr txBox="1"/>
          <p:nvPr/>
        </p:nvSpPr>
        <p:spPr>
          <a:xfrm>
            <a:off x="395288" y="404813"/>
            <a:ext cx="8316912" cy="1006475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三、细微具体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联想、想象）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9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1250" name="标题 181249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anchor="ctr"/>
          <a:p>
            <a:pPr algn="l"/>
            <a:r>
              <a:rPr lang="zh-CN" altLang="en-US" sz="4800" b="1" i="1" dirty="0">
                <a:solidFill>
                  <a:srgbClr val="6600FF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（三）、扩展句子补充细节</a:t>
            </a:r>
            <a:br>
              <a:rPr lang="zh-CN" altLang="en-US" sz="4800" b="1" i="1" dirty="0">
                <a:solidFill>
                  <a:srgbClr val="6600FF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</a:br>
            <a:endParaRPr lang="zh-CN" altLang="en-US" sz="4800" b="1" i="1" dirty="0">
              <a:solidFill>
                <a:srgbClr val="6600FF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81251" name="文本占位符 181250"/>
          <p:cNvSpPr>
            <a:spLocks noGrp="1"/>
          </p:cNvSpPr>
          <p:nvPr>
            <p:ph type="body" idx="1"/>
          </p:nvPr>
        </p:nvSpPr>
        <p:spPr>
          <a:xfrm>
            <a:off x="-21590" y="1009650"/>
            <a:ext cx="8893175" cy="1657350"/>
          </a:xfrm>
        </p:spPr>
        <p:txBody>
          <a:bodyPr/>
          <a:p>
            <a:r>
              <a:rPr lang="en-US" altLang="zh-CN" sz="6000" b="1" dirty="0">
                <a:solidFill>
                  <a:schemeClr val="hlink"/>
                </a:solidFill>
              </a:rPr>
              <a:t>●</a:t>
            </a:r>
            <a:r>
              <a:rPr lang="zh-CN" altLang="en-US" sz="6000" b="1" dirty="0">
                <a:solidFill>
                  <a:srgbClr val="FF3300"/>
                </a:solidFill>
              </a:rPr>
              <a:t>她骂他混蛋。</a:t>
            </a:r>
            <a:endParaRPr lang="zh-CN" altLang="en-US" sz="6000" b="1" dirty="0">
              <a:solidFill>
                <a:srgbClr val="FF3300"/>
              </a:solidFill>
            </a:endParaRPr>
          </a:p>
          <a:p>
            <a:r>
              <a:rPr lang="zh-CN" altLang="en-US" b="1" dirty="0">
                <a:solidFill>
                  <a:srgbClr val="4D44FE"/>
                </a:solidFill>
              </a:rPr>
              <a:t>           </a:t>
            </a:r>
            <a:endParaRPr lang="zh-CN" altLang="en-US" b="1" dirty="0">
              <a:solidFill>
                <a:srgbClr val="4D44FE"/>
              </a:solidFill>
            </a:endParaRPr>
          </a:p>
          <a:p>
            <a:r>
              <a:rPr lang="zh-CN" altLang="en-US" sz="4800" b="1" dirty="0">
                <a:solidFill>
                  <a:srgbClr val="4D44FE"/>
                </a:solidFill>
              </a:rPr>
              <a:t>展开你的想象，恰当地添加动作、表情、神态、语言、心理等将这句话的内容充实起来。</a:t>
            </a:r>
            <a:endParaRPr lang="zh-CN" altLang="en-US" sz="4800" b="1" dirty="0">
              <a:solidFill>
                <a:srgbClr val="4D44FE"/>
              </a:solidFill>
            </a:endParaRPr>
          </a:p>
          <a:p>
            <a:endParaRPr lang="zh-CN" altLang="en-US" sz="4800" b="1" dirty="0">
              <a:solidFill>
                <a:srgbClr val="4D44FE"/>
              </a:solidFill>
            </a:endParaRPr>
          </a:p>
        </p:txBody>
      </p:sp>
      <p:sp>
        <p:nvSpPr>
          <p:cNvPr id="181255" name="文本框 181254"/>
          <p:cNvSpPr txBox="1"/>
          <p:nvPr/>
        </p:nvSpPr>
        <p:spPr>
          <a:xfrm>
            <a:off x="6629400" y="2667000"/>
            <a:ext cx="2743200" cy="937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885"/>
            <a:ext cx="8229600" cy="4887595"/>
          </a:xfrm>
        </p:spPr>
        <p:txBody>
          <a:bodyPr/>
          <a:p>
            <a:pPr marL="0" indent="0" algn="l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</a:t>
            </a:r>
            <a:r>
              <a:rPr lang="zh-CN" altLang="en-US" sz="3600" b="1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她骂他道：“你真是一个</a:t>
            </a:r>
            <a:r>
              <a:rPr lang="zh-CN" altLang="en-US" sz="3600" b="1" dirty="0">
                <a:solidFill>
                  <a:srgbClr val="66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混</a:t>
            </a:r>
            <a:r>
              <a:rPr lang="zh-CN" altLang="en-US" sz="3600" b="1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蛋！</a:t>
            </a:r>
            <a:r>
              <a:rPr lang="zh-CN" altLang="en-US" sz="2400" b="1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（添加语言）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0" indent="0" algn="l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B</a:t>
            </a:r>
            <a:r>
              <a:rPr lang="zh-CN" altLang="en-US" sz="3600" b="1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她用手指着他的鼻子骂道：“你真是一个混蛋！”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（添加动作）</a:t>
            </a:r>
            <a:endParaRPr lang="zh-CN" altLang="en-US" sz="4000" b="1" dirty="0">
              <a:solidFill>
                <a:srgbClr val="99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lvl="0">
              <a:lnSpc>
                <a:spcPct val="11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C</a:t>
            </a:r>
            <a:r>
              <a:rPr lang="zh-CN" altLang="en-US" sz="3600" b="1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她早已被气得浑身颤抖，脸色铁青，怒目指着他的鼻子骂道：“你真是一个混蛋！”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（添加神态）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lvl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 algn="l">
              <a:spcBef>
                <a:spcPct val="50000"/>
              </a:spcBef>
              <a:buNone/>
            </a:pPr>
            <a:endParaRPr lang="zh-CN" altLang="en-US" b="1" dirty="0">
              <a:solidFill>
                <a:srgbClr val="99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000" b="1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</a:t>
            </a:r>
            <a:r>
              <a:rPr lang="zh-CN" altLang="en-US" sz="4000" b="1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其实，她早已被气得浑身颤抖，脸色铁青，但她还是在不断地告诫自己：不要失态！不要骂人！最终她实在是忍不住了，于是怒睁杏目，用手指着他的鼻子骂道：“你真是一个混蛋！”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（添加  心理）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endParaRPr lang="zh-CN" altLang="en-US" sz="4000" b="1" dirty="0">
              <a:solidFill>
                <a:srgbClr val="99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7394" name="文本占位符 187393"/>
          <p:cNvSpPr>
            <a:spLocks noGrp="1"/>
          </p:cNvSpPr>
          <p:nvPr>
            <p:ph type="body" idx="1"/>
          </p:nvPr>
        </p:nvSpPr>
        <p:spPr>
          <a:xfrm>
            <a:off x="468313" y="1773238"/>
            <a:ext cx="8229600" cy="4525962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D41A06"/>
                </a:solidFill>
              </a:rPr>
              <a:t>细节描写的技巧</a:t>
            </a:r>
            <a:endParaRPr lang="zh-CN" altLang="en-US" sz="4000" b="1" dirty="0"/>
          </a:p>
          <a:p>
            <a:pPr>
              <a:lnSpc>
                <a:spcPct val="90000"/>
              </a:lnSpc>
            </a:pPr>
            <a:r>
              <a:rPr lang="zh-CN" altLang="en-US" sz="4800" b="1" dirty="0"/>
              <a:t>①典型真实   </a:t>
            </a:r>
            <a:r>
              <a:rPr lang="en-US" altLang="x-none" sz="3600" b="1"/>
              <a:t>(</a:t>
            </a:r>
            <a:r>
              <a:rPr lang="zh-CN" altLang="en-US" sz="3600" b="1" dirty="0"/>
              <a:t>细观察、善捕捉</a:t>
            </a:r>
            <a:r>
              <a:rPr lang="en-US" altLang="x-none" sz="3600" b="1"/>
              <a:t>)</a:t>
            </a:r>
            <a:endParaRPr lang="en-US" altLang="x-none" sz="3600" b="1">
              <a:solidFill>
                <a:srgbClr val="3333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4800" b="1" dirty="0"/>
              <a:t>② 生动新颖（</a:t>
            </a:r>
            <a:r>
              <a:rPr lang="zh-CN" altLang="en-US" sz="3600" b="1" dirty="0"/>
              <a:t>炼词语、妙修辞）</a:t>
            </a:r>
            <a:endParaRPr lang="zh-CN" altLang="en-US" sz="3600" b="1" dirty="0"/>
          </a:p>
          <a:p>
            <a:pPr>
              <a:lnSpc>
                <a:spcPct val="90000"/>
              </a:lnSpc>
            </a:pPr>
            <a:r>
              <a:rPr lang="zh-CN" altLang="en-US" sz="4800" b="1" dirty="0"/>
              <a:t>③ 细腻具体</a:t>
            </a:r>
            <a:r>
              <a:rPr lang="zh-CN" altLang="en-US" sz="3600" b="1" dirty="0"/>
              <a:t>（多联想、多想象）</a:t>
            </a:r>
            <a:endParaRPr lang="zh-CN" altLang="en-US" sz="3600" b="1" dirty="0"/>
          </a:p>
        </p:txBody>
      </p:sp>
      <p:sp>
        <p:nvSpPr>
          <p:cNvPr id="187395" name="矩形 187394"/>
          <p:cNvSpPr/>
          <p:nvPr/>
        </p:nvSpPr>
        <p:spPr>
          <a:xfrm>
            <a:off x="1692275" y="404813"/>
            <a:ext cx="3816350" cy="889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我来总结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739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>
                                            <p:txEl>
                                              <p:charRg st="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7394">
                                            <p:txEl>
                                              <p:charRg st="8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>
                                            <p:txEl>
                                              <p:charRg st="26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7394">
                                            <p:txEl>
                                              <p:charRg st="26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>
                                            <p:txEl>
                                              <p:charRg st="4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87394">
                                            <p:txEl>
                                              <p:charRg st="42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8418" name="文本占位符 18841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108075"/>
          </a:xfrm>
        </p:spPr>
        <p:txBody>
          <a:bodyPr/>
          <a:p>
            <a:pPr>
              <a:buNone/>
            </a:pPr>
            <a:r>
              <a:rPr lang="zh-CN" altLang="en-US" sz="6000" b="1">
                <a:solidFill>
                  <a:srgbClr val="D41A06"/>
                </a:solidFill>
              </a:rPr>
              <a:t>细节描写的技巧</a:t>
            </a:r>
            <a:endParaRPr lang="zh-CN" altLang="en-US" sz="6000" b="1">
              <a:solidFill>
                <a:srgbClr val="D41A06"/>
              </a:solidFill>
            </a:endParaRPr>
          </a:p>
        </p:txBody>
      </p:sp>
      <p:sp>
        <p:nvSpPr>
          <p:cNvPr id="188419" name="文本框 188418"/>
          <p:cNvSpPr txBox="1"/>
          <p:nvPr/>
        </p:nvSpPr>
        <p:spPr>
          <a:xfrm>
            <a:off x="0" y="333375"/>
            <a:ext cx="8675688" cy="76200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课堂总结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：这节课我学到了</a:t>
            </a:r>
            <a:r>
              <a:rPr lang="en-US" altLang="x-none" sz="4400">
                <a:latin typeface="Arial" panose="020B0604020202020204" pitchFamily="34" charset="0"/>
                <a:ea typeface="宋体" panose="02010600030101010101" pitchFamily="2" charset="-122"/>
              </a:rPr>
              <a:t>——           </a:t>
            </a:r>
            <a:endParaRPr lang="en-US" altLang="x-none" sz="4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8420" name="文本框 188419"/>
          <p:cNvSpPr txBox="1"/>
          <p:nvPr/>
        </p:nvSpPr>
        <p:spPr>
          <a:xfrm>
            <a:off x="323850" y="2924175"/>
            <a:ext cx="7812088" cy="3106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典型真实   </a:t>
            </a:r>
            <a:r>
              <a:rPr lang="en-US" altLang="x-none" sz="4400" b="1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观察、捕捉</a:t>
            </a:r>
            <a:r>
              <a:rPr lang="en-US" altLang="x-none" sz="4400" b="1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x-none" sz="4400" b="1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②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生动新颖（词语、修辞）</a:t>
            </a:r>
            <a:endParaRPr lang="zh-CN" altLang="en-US" sz="4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③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细微具体（联想、想象）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84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8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8" grpId="0" build="p"/>
      <p:bldP spid="188419" grpId="0" animBg="1"/>
      <p:bldP spid="1884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9506" name="图片 149505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69862"/>
            <a:ext cx="10348913" cy="731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9507" name="文本占位符 149506"/>
          <p:cNvSpPr>
            <a:spLocks noGrp="1" noRot="1"/>
          </p:cNvSpPr>
          <p:nvPr>
            <p:ph type="body" idx="1"/>
          </p:nvPr>
        </p:nvSpPr>
        <p:spPr>
          <a:xfrm>
            <a:off x="0" y="685800"/>
            <a:ext cx="7315200" cy="617220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dirty="0"/>
              <a:t>      </a:t>
            </a:r>
            <a:r>
              <a:rPr lang="zh-CN" altLang="en-US" sz="3600" b="1" dirty="0">
                <a:solidFill>
                  <a:srgbClr val="FF0000"/>
                </a:solidFill>
              </a:rPr>
              <a:t>上周二天降大雨，本人在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教学楼不慎滑跌昏倒，恰巧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一位热心的同学将我扶起送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至医务室，现欲向该同学当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面道谢，该同学浓眉短发，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中等身材，穿校服，背单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肩包，请各位同学帮忙寻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找，定以肯德基重酬。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联系电话：</a:t>
            </a:r>
            <a:r>
              <a:rPr lang="en-US" altLang="zh-CN" sz="3600" b="1">
                <a:solidFill>
                  <a:srgbClr val="FF0000"/>
                </a:solidFill>
              </a:rPr>
              <a:t>13666888688</a:t>
            </a:r>
            <a:endParaRPr lang="en-US" altLang="zh-CN" sz="3600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联系人：周小华     </a:t>
            </a:r>
            <a:r>
              <a:rPr lang="en-US" altLang="zh-CN" sz="3600" b="1">
                <a:solidFill>
                  <a:srgbClr val="FF0000"/>
                </a:solidFill>
              </a:rPr>
              <a:t>2014.4.8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49508" name="文本框 149507"/>
          <p:cNvSpPr txBox="1"/>
          <p:nvPr/>
        </p:nvSpPr>
        <p:spPr>
          <a:xfrm>
            <a:off x="827088" y="0"/>
            <a:ext cx="4267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华文行楷" pitchFamily="2" charset="-122"/>
              </a:rPr>
              <a:t>寻人启事</a:t>
            </a:r>
            <a:endParaRPr lang="zh-CN" altLang="en-US" sz="4000" dirty="0"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标题 106497"/>
          <p:cNvSpPr>
            <a:spLocks noGrp="1"/>
          </p:cNvSpPr>
          <p:nvPr>
            <p:ph type="title"/>
          </p:nvPr>
        </p:nvSpPr>
        <p:spPr>
          <a:xfrm>
            <a:off x="0" y="1196975"/>
            <a:ext cx="9144000" cy="1687513"/>
          </a:xfrm>
        </p:spPr>
        <p:txBody>
          <a:bodyPr anchor="ctr"/>
          <a:p>
            <a:br>
              <a:rPr lang="en-US" altLang="zh-CN" sz="4000" dirty="0">
                <a:solidFill>
                  <a:srgbClr val="CC0000"/>
                </a:solidFill>
              </a:rPr>
            </a:br>
            <a:endParaRPr lang="en-US" altLang="zh-CN" sz="3200">
              <a:solidFill>
                <a:schemeClr val="tx1"/>
              </a:solidFill>
            </a:endParaRPr>
          </a:p>
        </p:txBody>
      </p:sp>
      <p:sp>
        <p:nvSpPr>
          <p:cNvPr id="106499" name="文本占位符 106498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8382000" cy="4892675"/>
          </a:xfrm>
          <a:solidFill>
            <a:srgbClr val="FFCCFF"/>
          </a:solidFill>
        </p:spPr>
        <p:txBody>
          <a:bodyPr/>
          <a:p>
            <a:pPr algn="ctr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学以致用、施展</a:t>
            </a:r>
            <a:r>
              <a:rPr lang="zh-CN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魅力</a:t>
            </a:r>
            <a:endParaRPr lang="zh-CN" altLang="en-US"/>
          </a:p>
          <a:p>
            <a:r>
              <a:rPr lang="zh-CN" altLang="en-US" sz="3600" b="1" dirty="0"/>
              <a:t>扩展句子补充细节练习：</a:t>
            </a:r>
            <a:endParaRPr lang="zh-CN" altLang="en-US" sz="3600" b="1" dirty="0"/>
          </a:p>
          <a:p>
            <a:r>
              <a:rPr lang="zh-CN" altLang="en-US" dirty="0"/>
              <a:t>       </a:t>
            </a:r>
            <a:r>
              <a:rPr lang="zh-CN" altLang="en-US" sz="4000" b="1" dirty="0"/>
              <a:t> 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、昨天英语考试，我好几次想拿出书来看，由于老师看得紧，都没有成功，最后拿出来了，可是被老师发现了，我觉得很不好意思。</a:t>
            </a:r>
            <a:br>
              <a:rPr lang="zh-CN" altLang="en-US" sz="4000" b="1" dirty="0"/>
            </a:br>
            <a:endParaRPr lang="zh-CN" altLang="en-US" sz="4000" b="1" dirty="0"/>
          </a:p>
        </p:txBody>
      </p:sp>
      <p:sp>
        <p:nvSpPr>
          <p:cNvPr id="106500" name="椭圆 106499"/>
          <p:cNvSpPr/>
          <p:nvPr/>
        </p:nvSpPr>
        <p:spPr>
          <a:xfrm>
            <a:off x="838200" y="152400"/>
            <a:ext cx="2232025" cy="914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800" b="1" i="1" dirty="0">
                <a:solidFill>
                  <a:srgbClr val="66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itchFamily="49" charset="-122"/>
              </a:rPr>
              <a:t>妙笔生花</a:t>
            </a:r>
            <a:endParaRPr lang="zh-CN" altLang="en-US" sz="2800" b="1" i="1" dirty="0">
              <a:solidFill>
                <a:srgbClr val="6600FF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标题 107521"/>
          <p:cNvSpPr>
            <a:spLocks noGrp="1"/>
          </p:cNvSpPr>
          <p:nvPr>
            <p:ph type="title"/>
          </p:nvPr>
        </p:nvSpPr>
        <p:spPr>
          <a:xfrm>
            <a:off x="0" y="1196975"/>
            <a:ext cx="9144000" cy="1687513"/>
          </a:xfrm>
        </p:spPr>
        <p:txBody>
          <a:bodyPr anchor="ctr"/>
          <a:p>
            <a:br>
              <a:rPr lang="en-US" altLang="zh-CN" sz="4000" dirty="0">
                <a:solidFill>
                  <a:srgbClr val="CC0000"/>
                </a:solidFill>
              </a:rPr>
            </a:br>
            <a:endParaRPr lang="en-US" altLang="zh-CN" sz="4000">
              <a:solidFill>
                <a:schemeClr val="folHlink"/>
              </a:solidFill>
            </a:endParaRPr>
          </a:p>
        </p:txBody>
      </p:sp>
      <p:sp>
        <p:nvSpPr>
          <p:cNvPr id="107523" name="文本占位符 107522"/>
          <p:cNvSpPr>
            <a:spLocks noGrp="1"/>
          </p:cNvSpPr>
          <p:nvPr>
            <p:ph type="body" idx="1"/>
          </p:nvPr>
        </p:nvSpPr>
        <p:spPr>
          <a:xfrm>
            <a:off x="335915" y="803275"/>
            <a:ext cx="8472170" cy="5251450"/>
          </a:xfrm>
          <a:solidFill>
            <a:srgbClr val="FFCCFF"/>
          </a:solidFill>
        </p:spPr>
        <p:txBody>
          <a:bodyPr/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可怕的英语考试开始了，平时上英语课挺“潇洒”的我，一时毛了手脚，这时突然想起了救命稻草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英语课本。但此时，严肃的“老英”的两只眼正像激光似地在教室内扫射呢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我的心怦怦直跳。“唉，舍不得孩子，套不住狼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我一咬牙，慢慢地将英语课本从课桌里拖了出来。“你，干什么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?!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只听“老英”一声断喝，我羞得差点钻到老鼠洞里去。</a:t>
            </a:r>
            <a:r>
              <a:rPr lang="zh-CN" altLang="en-US" sz="3600" b="1" dirty="0">
                <a:ea typeface="幼圆" pitchFamily="49" charset="-122"/>
              </a:rPr>
              <a:t> </a:t>
            </a:r>
            <a:endParaRPr lang="zh-CN" altLang="en-US" sz="3600" b="1" dirty="0">
              <a:ea typeface="幼圆" pitchFamily="49" charset="-122"/>
            </a:endParaRPr>
          </a:p>
        </p:txBody>
      </p:sp>
      <p:sp>
        <p:nvSpPr>
          <p:cNvPr id="107524" name="椭圆 107523"/>
          <p:cNvSpPr/>
          <p:nvPr/>
        </p:nvSpPr>
        <p:spPr>
          <a:xfrm>
            <a:off x="533400" y="0"/>
            <a:ext cx="2743200" cy="914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800" b="1" i="1" dirty="0">
                <a:solidFill>
                  <a:srgbClr val="66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itchFamily="49" charset="-122"/>
              </a:rPr>
              <a:t>妙笔生花</a:t>
            </a:r>
            <a:endParaRPr lang="zh-CN" altLang="en-US" sz="2800" b="1" i="1" dirty="0">
              <a:solidFill>
                <a:srgbClr val="6600FF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6610" name="文本框 196609"/>
          <p:cNvSpPr txBox="1"/>
          <p:nvPr/>
        </p:nvSpPr>
        <p:spPr>
          <a:xfrm>
            <a:off x="190500" y="439103"/>
            <a:ext cx="87630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buClrTx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有些同学认为细节描写就是描写上的不厌其烦，越详细越好，这种看法是不准确的。要抓住最传神的点去描写，而其他地方可以一带而过，细节描写不等于啰嗦。</a:t>
            </a:r>
            <a:endParaRPr lang="zh-CN" altLang="en-US" sz="3200" b="1" dirty="0">
              <a:latin typeface="Arial Unicode MS" pitchFamily="34" charset="-122"/>
              <a:ea typeface="Arial Unicode MS" pitchFamily="34" charset="-122"/>
            </a:endParaRPr>
          </a:p>
          <a:p>
            <a:pPr lvl="0">
              <a:buClrTx/>
            </a:pP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6611" name="文本框 196610"/>
          <p:cNvSpPr txBox="1"/>
          <p:nvPr/>
        </p:nvSpPr>
        <p:spPr>
          <a:xfrm>
            <a:off x="190500" y="2553653"/>
            <a:ext cx="87630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>
              <a:buClrTx/>
            </a:pP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之，细节虽小，但不可小视其作用。好的细节描写能够使人物性格鲜明，活灵活现，增强内容的真实性、生动性和感染力。细节描写是场面中的一个个点，没有它也就构不成场面；它还是情节中的一粒粒珠子，失去它情节就不会连贯起来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0" grpId="0"/>
      <p:bldP spid="1966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3298" name="图片 183297" descr="29dead05533a555d728b65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3299" name="文本框 183298"/>
          <p:cNvSpPr txBox="1"/>
          <p:nvPr/>
        </p:nvSpPr>
        <p:spPr>
          <a:xfrm>
            <a:off x="468313" y="981075"/>
            <a:ext cx="6916420" cy="156845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b="1" i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拓展练习：细节描写训练</a:t>
            </a:r>
            <a:endParaRPr lang="zh-CN" altLang="en-US" sz="4800" b="1" i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4800" b="1" i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3300" name="文本框 183299"/>
          <p:cNvSpPr txBox="1"/>
          <p:nvPr/>
        </p:nvSpPr>
        <p:spPr>
          <a:xfrm>
            <a:off x="876300" y="1647190"/>
            <a:ext cx="7761605" cy="2584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en-US" altLang="zh-CN" sz="3600" b="1" dirty="0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sz="3600" b="1" dirty="0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sz="3600" b="1" dirty="0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5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饥饿的你看到别人啃鸡腿</a:t>
            </a:r>
            <a:endParaRPr lang="zh-CN" altLang="en-US" sz="5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>
                                            <p:txEl>
                                              <p:charRg st="3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3300">
                                            <p:txEl>
                                              <p:charRg st="3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299" grpId="0" bldLvl="0" animBg="1"/>
      <p:bldP spid="183300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标题 99329"/>
          <p:cNvSpPr>
            <a:spLocks noGrp="1"/>
          </p:cNvSpPr>
          <p:nvPr>
            <p:ph type="title"/>
          </p:nvPr>
        </p:nvSpPr>
        <p:spPr>
          <a:xfrm>
            <a:off x="0" y="1196975"/>
            <a:ext cx="9144000" cy="1687513"/>
          </a:xfrm>
        </p:spPr>
        <p:txBody>
          <a:bodyPr anchor="b"/>
          <a:p>
            <a:br>
              <a:rPr lang="en-US" altLang="zh-CN" sz="4000" dirty="0">
                <a:solidFill>
                  <a:srgbClr val="CC0000"/>
                </a:solidFill>
              </a:rPr>
            </a:br>
            <a:r>
              <a:rPr lang="zh-CN" altLang="en-US" dirty="0"/>
              <a:t>看下面一篇学生习作，</a:t>
            </a:r>
            <a:r>
              <a:rPr lang="zh-CN" altLang="en-US" b="1" dirty="0"/>
              <a:t>请加入细节描写，文字生动形象</a:t>
            </a:r>
            <a:br>
              <a:rPr lang="zh-CN" altLang="en-US" sz="4000" dirty="0"/>
            </a:br>
            <a:r>
              <a:rPr lang="zh-CN" altLang="en-US" sz="4000" dirty="0">
                <a:solidFill>
                  <a:schemeClr val="folHlink"/>
                </a:solidFill>
              </a:rPr>
              <a:t>（</a:t>
            </a:r>
            <a:r>
              <a:rPr lang="zh-CN" altLang="en-US" sz="4000" b="1" dirty="0">
                <a:solidFill>
                  <a:schemeClr val="folHlink"/>
                </a:solidFill>
              </a:rPr>
              <a:t>分组分别运用不同细节描写法修改</a:t>
            </a:r>
            <a:r>
              <a:rPr lang="zh-CN" altLang="en-US" sz="4000" dirty="0">
                <a:solidFill>
                  <a:schemeClr val="folHlink"/>
                </a:solidFill>
              </a:rPr>
              <a:t>）</a:t>
            </a:r>
            <a:endParaRPr lang="zh-CN" altLang="en-US" sz="4000">
              <a:solidFill>
                <a:schemeClr val="folHlink"/>
              </a:solidFill>
            </a:endParaRPr>
          </a:p>
        </p:txBody>
      </p:sp>
      <p:sp>
        <p:nvSpPr>
          <p:cNvPr id="99331" name="文本占位符 99330"/>
          <p:cNvSpPr>
            <a:spLocks noGrp="1"/>
          </p:cNvSpPr>
          <p:nvPr>
            <p:ph type="body" idx="1"/>
          </p:nvPr>
        </p:nvSpPr>
        <p:spPr>
          <a:xfrm>
            <a:off x="533400" y="2924175"/>
            <a:ext cx="8431530" cy="3673475"/>
          </a:xfrm>
          <a:solidFill>
            <a:srgbClr val="FFCCFF"/>
          </a:solidFill>
        </p:spPr>
        <p:txBody>
          <a:bodyPr/>
          <a:p>
            <a:pPr>
              <a:lnSpc>
                <a:spcPct val="90000"/>
              </a:lnSpc>
            </a:pPr>
            <a:r>
              <a:rPr lang="zh-CN" altLang="en-US" sz="4000" b="1" dirty="0">
                <a:ea typeface="幼圆" pitchFamily="49" charset="-122"/>
              </a:rPr>
              <a:t>语文课开始了，老师把批好的试卷发了下来。在拿到试卷之前，我</a:t>
            </a:r>
            <a:r>
              <a:rPr lang="zh-CN" altLang="en-US" sz="4000" b="1" dirty="0">
                <a:solidFill>
                  <a:schemeClr val="tx2"/>
                </a:solidFill>
                <a:ea typeface="幼圆" pitchFamily="49" charset="-122"/>
              </a:rPr>
              <a:t>紧张</a:t>
            </a:r>
            <a:r>
              <a:rPr lang="zh-CN" altLang="en-US" sz="4000" b="1" dirty="0">
                <a:ea typeface="幼圆" pitchFamily="49" charset="-122"/>
              </a:rPr>
              <a:t>得要命，就怕自己考砸了。</a:t>
            </a:r>
            <a:r>
              <a:rPr lang="zh-CN" altLang="en-US" sz="4000" b="1" dirty="0">
                <a:solidFill>
                  <a:srgbClr val="000000"/>
                </a:solidFill>
              </a:rPr>
              <a:t>试卷拿到手以后，我紧张得想看又不敢看。</a:t>
            </a:r>
            <a:br>
              <a:rPr lang="zh-CN" altLang="en-US" sz="4000" b="1" dirty="0">
                <a:solidFill>
                  <a:srgbClr val="000000"/>
                </a:solidFill>
              </a:rPr>
            </a:br>
            <a:r>
              <a:rPr lang="zh-CN" altLang="en-US" sz="4000" b="1" dirty="0"/>
              <a:t> </a:t>
            </a:r>
            <a:br>
              <a:rPr lang="zh-CN" altLang="en-US" sz="4000" b="1" dirty="0"/>
            </a:br>
            <a:br>
              <a:rPr lang="zh-CN" altLang="en-US" sz="2800" dirty="0"/>
            </a:br>
            <a:br>
              <a:rPr lang="zh-CN" altLang="en-US" sz="2800" dirty="0"/>
            </a:br>
            <a:endParaRPr lang="zh-CN" altLang="en-US" sz="2800" dirty="0"/>
          </a:p>
        </p:txBody>
      </p:sp>
      <p:sp>
        <p:nvSpPr>
          <p:cNvPr id="99332" name="椭圆 99331"/>
          <p:cNvSpPr/>
          <p:nvPr/>
        </p:nvSpPr>
        <p:spPr>
          <a:xfrm>
            <a:off x="533400" y="0"/>
            <a:ext cx="2232025" cy="914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800" b="1" i="1" dirty="0">
                <a:solidFill>
                  <a:srgbClr val="66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itchFamily="49" charset="-122"/>
              </a:rPr>
              <a:t>妙笔生花</a:t>
            </a:r>
            <a:endParaRPr lang="zh-CN" altLang="en-US" sz="2800" b="1" i="1" dirty="0">
              <a:solidFill>
                <a:srgbClr val="6600FF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文本框 104449"/>
          <p:cNvSpPr txBox="1"/>
          <p:nvPr/>
        </p:nvSpPr>
        <p:spPr>
          <a:xfrm>
            <a:off x="304800" y="228600"/>
            <a:ext cx="8610600" cy="2501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请加入细节描写，使下列文字生动形象。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语文课开始了，老师把批好的试卷发了下来。在拿到试卷之前，我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紧张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得要命，就怕自己考砸了。试卷拿到手以后，我紧张得想看又不敢看。</a:t>
            </a:r>
            <a:br>
              <a:rPr lang="zh-CN" altLang="en-US" sz="28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</a:rPr>
            </a:br>
            <a:endParaRPr lang="zh-CN" altLang="en-US" sz="2800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sp>
        <p:nvSpPr>
          <p:cNvPr id="104451" name="文本框 104450"/>
          <p:cNvSpPr txBox="1"/>
          <p:nvPr/>
        </p:nvSpPr>
        <p:spPr>
          <a:xfrm>
            <a:off x="539750" y="2349500"/>
            <a:ext cx="7848600" cy="3935413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我不停地在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心里念叨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“阿弥陀佛，上帝啊，保佑我吧！我再也不听录音机，不看电视，不打游戏机了。唉！都有怪我自己，老想着打游戏机，考试前一天还趁父母不在家偷看了一个小时的电视。老师啊，发发慈悲，手下留情，我以后上课一定好好听讲，千万别让我不及格啊！”</a:t>
            </a:r>
            <a:r>
              <a:rPr lang="zh-CN" altLang="en-US" sz="28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zh-CN" altLang="en-US" sz="2800" b="1" dirty="0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2800" b="1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内心独白</a:t>
            </a:r>
            <a:r>
              <a:rPr lang="zh-CN" altLang="en-US" sz="2800" b="1" dirty="0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）</a:t>
            </a:r>
            <a:br>
              <a:rPr lang="zh-CN" altLang="en-US" sz="28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</a:rPr>
            </a:br>
            <a:br>
              <a:rPr lang="zh-CN" altLang="en-US" sz="28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</a:rPr>
            </a:br>
            <a:endParaRPr lang="zh-CN" altLang="en-US" sz="2800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/>
      <p:bldP spid="10445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文本占位符 101377"/>
          <p:cNvSpPr>
            <a:spLocks noGrp="1"/>
          </p:cNvSpPr>
          <p:nvPr>
            <p:ph type="body" idx="1"/>
          </p:nvPr>
        </p:nvSpPr>
        <p:spPr>
          <a:xfrm>
            <a:off x="685800" y="260350"/>
            <a:ext cx="7696200" cy="5226050"/>
          </a:xfrm>
          <a:solidFill>
            <a:srgbClr val="FFCCFF"/>
          </a:solidFill>
        </p:spPr>
        <p:txBody>
          <a:bodyPr/>
          <a:p>
            <a:r>
              <a:rPr lang="zh-CN" altLang="en-US" sz="4000" b="1" dirty="0">
                <a:solidFill>
                  <a:srgbClr val="FF3300"/>
                </a:solidFill>
              </a:rPr>
              <a:t>天阴沉沉的</a:t>
            </a:r>
            <a:r>
              <a:rPr lang="zh-CN" altLang="en-US" sz="4000" b="1" dirty="0">
                <a:solidFill>
                  <a:schemeClr val="accent2"/>
                </a:solidFill>
              </a:rPr>
              <a:t>，</a:t>
            </a:r>
            <a:r>
              <a:rPr lang="zh-CN" altLang="en-US" sz="4000" b="1" dirty="0">
                <a:solidFill>
                  <a:srgbClr val="FF3300"/>
                </a:solidFill>
              </a:rPr>
              <a:t>不时刮来阵阵冷风。风刮到我身上</a:t>
            </a:r>
            <a:r>
              <a:rPr lang="zh-CN" altLang="en-US" sz="4000" b="1" dirty="0">
                <a:solidFill>
                  <a:schemeClr val="accent2"/>
                </a:solidFill>
              </a:rPr>
              <a:t>，我就不由自主地打颤。</a:t>
            </a:r>
            <a:r>
              <a:rPr lang="zh-CN" altLang="en-US" sz="4000" b="1" dirty="0">
                <a:solidFill>
                  <a:srgbClr val="FF3300"/>
                </a:solidFill>
              </a:rPr>
              <a:t>教室里静悄悄的</a:t>
            </a:r>
            <a:r>
              <a:rPr lang="zh-CN" altLang="en-US" sz="4000" b="1" dirty="0">
                <a:solidFill>
                  <a:schemeClr val="accent2"/>
                </a:solidFill>
              </a:rPr>
              <a:t>，</a:t>
            </a:r>
            <a:r>
              <a:rPr lang="zh-CN" altLang="en-US" sz="4000" b="1" dirty="0">
                <a:solidFill>
                  <a:srgbClr val="FF3300"/>
                </a:solidFill>
              </a:rPr>
              <a:t>只听见“沙沙”的发试卷的声音</a:t>
            </a:r>
            <a:r>
              <a:rPr lang="zh-CN" altLang="en-US" sz="4000" b="1" dirty="0">
                <a:solidFill>
                  <a:schemeClr val="accent2"/>
                </a:solidFill>
              </a:rPr>
              <a:t>，“哗啦！”我的心随之猛跳了一下，一个同学不小心把书碰到了地下。同桌的试卷已发下来了，</a:t>
            </a:r>
            <a:r>
              <a:rPr lang="en-US" altLang="zh-CN" sz="4000" b="1" dirty="0">
                <a:solidFill>
                  <a:schemeClr val="accent2"/>
                </a:solidFill>
              </a:rPr>
              <a:t>72</a:t>
            </a:r>
            <a:r>
              <a:rPr lang="zh-CN" altLang="en-US" sz="4000" b="1" dirty="0">
                <a:solidFill>
                  <a:schemeClr val="accent2"/>
                </a:solidFill>
              </a:rPr>
              <a:t>分，</a:t>
            </a:r>
            <a:r>
              <a:rPr lang="zh-CN" altLang="en-US" sz="4000" b="1" dirty="0">
                <a:solidFill>
                  <a:srgbClr val="FF3300"/>
                </a:solidFill>
              </a:rPr>
              <a:t>看着同桌哭丧的脸</a:t>
            </a:r>
            <a:r>
              <a:rPr lang="zh-CN" altLang="en-US" sz="4000" b="1" dirty="0">
                <a:solidFill>
                  <a:schemeClr val="accent2"/>
                </a:solidFill>
              </a:rPr>
              <a:t>，我不由得心里直打鼓。（</a:t>
            </a:r>
            <a:r>
              <a:rPr lang="zh-CN" altLang="en-US" sz="4000" b="1" dirty="0">
                <a:solidFill>
                  <a:srgbClr val="FF3300"/>
                </a:solidFill>
              </a:rPr>
              <a:t>环境烘托</a:t>
            </a:r>
            <a:r>
              <a:rPr lang="zh-CN" altLang="en-US" sz="4000" b="1" dirty="0">
                <a:solidFill>
                  <a:schemeClr val="accent2"/>
                </a:solidFill>
              </a:rPr>
              <a:t> ）</a:t>
            </a:r>
            <a:endParaRPr lang="zh-CN" altLang="en-US" sz="4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文本框 102401"/>
          <p:cNvSpPr txBox="1"/>
          <p:nvPr/>
        </p:nvSpPr>
        <p:spPr>
          <a:xfrm>
            <a:off x="0" y="765175"/>
            <a:ext cx="8915400" cy="630872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好象看见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满试卷鲜红的叉组成一张巨大的网向我卷来，使我不得动弹，不能呼吸。我又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仿佛看到了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老师满面的怒容，仿佛听到了父母悲伤的叹息声和旁人的嘲笑声。（</a:t>
            </a:r>
            <a:r>
              <a:rPr lang="zh-CN" altLang="en-US" sz="3200" b="1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幻觉想像描写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）</a:t>
            </a:r>
            <a:r>
              <a:rPr lang="zh-CN" altLang="en-US" sz="32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br>
              <a:rPr lang="zh-CN" altLang="en-US" sz="32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</a:rPr>
            </a:br>
            <a:r>
              <a:rPr lang="zh-CN" altLang="en-US" sz="28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   </a:t>
            </a:r>
            <a:br>
              <a:rPr lang="zh-CN" altLang="en-US" sz="2800" b="1" dirty="0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</a:br>
            <a:r>
              <a:rPr lang="zh-CN" altLang="en-US" sz="2800" b="1" dirty="0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试卷静静地反躺在桌上。我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用有点颤抖的手去掀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试卷，一个鲜红的“</a:t>
            </a:r>
            <a:r>
              <a:rPr lang="en-US" altLang="zh-CN" sz="3200" b="1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6</a:t>
            </a:r>
            <a:r>
              <a:rPr lang="en-US" altLang="zh-CN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字映入我的眼帘，我的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手一抖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，试卷又合上了。我一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咬牙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，把手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伸到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试卷底下，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用力一翻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，随着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“啪”的一声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，我看到了我的分数</a:t>
            </a:r>
            <a:r>
              <a:rPr lang="en-US" altLang="zh-CN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──</a:t>
            </a:r>
            <a:r>
              <a:rPr lang="en-US" altLang="zh-CN" sz="3200" b="1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68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，可怜的“</a:t>
            </a:r>
            <a:r>
              <a:rPr lang="en-US" altLang="zh-CN" sz="3200" b="1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68</a:t>
            </a:r>
            <a:r>
              <a:rPr lang="en-US" altLang="zh-CN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，我“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唉”的一声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便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瘫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在了桌上。（</a:t>
            </a:r>
            <a:r>
              <a:rPr lang="zh-CN" altLang="en-US" sz="3200" b="1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动作语言描写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）</a:t>
            </a:r>
            <a:r>
              <a:rPr lang="zh-CN" altLang="en-US" sz="3200" b="1" dirty="0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br>
              <a:rPr lang="zh-CN" altLang="en-US" sz="3200" b="1" dirty="0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</a:br>
            <a:br>
              <a:rPr lang="zh-CN" altLang="en-US" sz="2800" b="1" dirty="0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</a:br>
            <a:endParaRPr lang="zh-CN" altLang="en-US" sz="2800" b="1" dirty="0">
              <a:solidFill>
                <a:schemeClr val="accent2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标题 103425"/>
          <p:cNvSpPr>
            <a:spLocks noGrp="1"/>
          </p:cNvSpPr>
          <p:nvPr>
            <p:ph type="title"/>
          </p:nvPr>
        </p:nvSpPr>
        <p:spPr/>
        <p:txBody>
          <a:bodyPr anchor="b"/>
          <a:p>
            <a:endParaRPr dirty="0"/>
          </a:p>
        </p:txBody>
      </p:sp>
      <p:pic>
        <p:nvPicPr>
          <p:cNvPr id="103427" name="文本占位符 103426" descr="xiaoyudi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3428" name="矩形 103427"/>
          <p:cNvSpPr/>
          <p:nvPr/>
        </p:nvSpPr>
        <p:spPr>
          <a:xfrm>
            <a:off x="3348038" y="339725"/>
            <a:ext cx="2592387" cy="70167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lvl="0">
              <a:buClrTx/>
            </a:pP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细节描写</a:t>
            </a:r>
            <a:endParaRPr lang="zh-CN" altLang="en-US" sz="4000" b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3429" name="矩形 103428"/>
          <p:cNvSpPr/>
          <p:nvPr/>
        </p:nvSpPr>
        <p:spPr>
          <a:xfrm>
            <a:off x="685483" y="909320"/>
            <a:ext cx="8172450" cy="545592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 lvl="0">
              <a:buClrTx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en-US" altLang="zh-CN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endParaRPr lang="en-US" altLang="zh-CN" sz="28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en-US" altLang="zh-CN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生活中真正感人肺腑、令人刻骨铭心、让人产生心灵震撼的往往不是引起轰动的大事件、大场景，而是看似不起眼的一句话、一蹙眉、一举手、一投足。小说中的细节描写，就像电影中的特写。成功的细节描写，能够最真切、深刻地把人物精神世界最本质的部分捧给我们，给读者留下了无限的联想、回味空间。 </a:t>
            </a:r>
            <a:b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chemeClr val="folHlink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占位符 49153"/>
          <p:cNvSpPr>
            <a:spLocks noGrp="1"/>
          </p:cNvSpPr>
          <p:nvPr>
            <p:ph type="body" idx="1"/>
          </p:nvPr>
        </p:nvSpPr>
        <p:spPr>
          <a:xfrm>
            <a:off x="0" y="0"/>
            <a:ext cx="8229600" cy="6126163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4400" b="1" dirty="0"/>
              <a:t>例文</a:t>
            </a:r>
            <a:r>
              <a:rPr lang="en-US" altLang="zh-CN" sz="4400" b="1" dirty="0"/>
              <a:t>1</a:t>
            </a:r>
            <a:r>
              <a:rPr lang="zh-CN" altLang="en-US" sz="4400" b="1" dirty="0"/>
              <a:t>：</a:t>
            </a:r>
            <a:r>
              <a:rPr lang="zh-CN" altLang="en-US" sz="2800" b="1" dirty="0"/>
              <a:t>班上有个同学，上课只做四件事，睡觉、发呆、剪指甲、抠鼻屎，但绝对不听课。这是听他的同桌说的。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于是在一节化学课上，我便注意他：上课后的五分钟，他趴着，整个身子靠着桌子支撑，脚却不停地打着节拍。我想他这也许该</a:t>
            </a:r>
            <a:r>
              <a:rPr lang="zh-CN" altLang="en-US" sz="2800" b="1" dirty="0">
                <a:solidFill>
                  <a:srgbClr val="3333FF"/>
                </a:solidFill>
              </a:rPr>
              <a:t>叫作睡觉</a:t>
            </a:r>
            <a:r>
              <a:rPr lang="zh-CN" altLang="en-US" sz="2800" b="1" dirty="0"/>
              <a:t>吧；或在梦里演绎着某摇滚歌曲。</a:t>
            </a:r>
            <a:r>
              <a:rPr lang="zh-CN" altLang="en-US" sz="2800" b="1" dirty="0">
                <a:solidFill>
                  <a:schemeClr val="accent2"/>
                </a:solidFill>
              </a:rPr>
              <a:t>那歌或许是周杰伦的</a:t>
            </a:r>
            <a:r>
              <a:rPr lang="en-US" altLang="x-none" sz="2800" b="1">
                <a:solidFill>
                  <a:schemeClr val="accent2"/>
                </a:solidFill>
              </a:rPr>
              <a:t>《</a:t>
            </a:r>
            <a:r>
              <a:rPr lang="zh-CN" altLang="en-US" sz="2800" b="1" dirty="0">
                <a:solidFill>
                  <a:schemeClr val="accent2"/>
                </a:solidFill>
              </a:rPr>
              <a:t>斗牛</a:t>
            </a:r>
            <a:r>
              <a:rPr lang="en-US" altLang="x-none" sz="2800" b="1">
                <a:solidFill>
                  <a:schemeClr val="accent2"/>
                </a:solidFill>
              </a:rPr>
              <a:t>》</a:t>
            </a:r>
            <a:r>
              <a:rPr lang="zh-CN" altLang="en-US" sz="2800" b="1" dirty="0">
                <a:solidFill>
                  <a:schemeClr val="accent2"/>
                </a:solidFill>
              </a:rPr>
              <a:t>，或是李玟的</a:t>
            </a:r>
            <a:r>
              <a:rPr lang="en-US" altLang="x-none" sz="2800" b="1">
                <a:solidFill>
                  <a:schemeClr val="accent2"/>
                </a:solidFill>
              </a:rPr>
              <a:t>《</a:t>
            </a:r>
            <a:r>
              <a:rPr lang="zh-CN" altLang="en-US" sz="2800" b="1" dirty="0">
                <a:solidFill>
                  <a:schemeClr val="accent2"/>
                </a:solidFill>
              </a:rPr>
              <a:t>刀马旦</a:t>
            </a:r>
            <a:r>
              <a:rPr lang="en-US" altLang="x-none" sz="2800" b="1">
                <a:solidFill>
                  <a:schemeClr val="accent2"/>
                </a:solidFill>
              </a:rPr>
              <a:t>》</a:t>
            </a:r>
            <a:r>
              <a:rPr lang="zh-CN" altLang="en-US" sz="2800" b="1" dirty="0">
                <a:solidFill>
                  <a:schemeClr val="accent2"/>
                </a:solidFill>
              </a:rPr>
              <a:t>，而绝不会是满文军的</a:t>
            </a:r>
            <a:r>
              <a:rPr lang="en-US" altLang="x-none" sz="2800" b="1">
                <a:solidFill>
                  <a:schemeClr val="accent2"/>
                </a:solidFill>
              </a:rPr>
              <a:t>《</a:t>
            </a:r>
            <a:r>
              <a:rPr lang="zh-CN" altLang="en-US" sz="2800" b="1" dirty="0">
                <a:solidFill>
                  <a:schemeClr val="accent2"/>
                </a:solidFill>
              </a:rPr>
              <a:t>懂你</a:t>
            </a:r>
            <a:r>
              <a:rPr lang="en-US" altLang="x-none" sz="2800" b="1">
                <a:solidFill>
                  <a:schemeClr val="accent2"/>
                </a:solidFill>
              </a:rPr>
              <a:t>》</a:t>
            </a:r>
            <a:r>
              <a:rPr lang="zh-CN" altLang="en-US" sz="2800" b="1" dirty="0"/>
              <a:t>。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  五分钟后，他苏醒了，伸了一个懒腰，又趴在桌上。这次是醒着的，用手撑着一边脸，半边脸的肉顿时被挤顶成一块儿去了。我想他可能在</a:t>
            </a:r>
            <a:r>
              <a:rPr lang="zh-CN" altLang="en-US" sz="2800" b="1" dirty="0">
                <a:solidFill>
                  <a:srgbClr val="3333FF"/>
                </a:solidFill>
              </a:rPr>
              <a:t>发呆</a:t>
            </a:r>
            <a:r>
              <a:rPr lang="zh-CN" altLang="en-US" sz="2800" b="1" dirty="0"/>
              <a:t>吧，眼神诡秘而茫然，定在那里。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   这一定可去了</a:t>
            </a:r>
            <a:r>
              <a:rPr lang="en-US" altLang="x-none" sz="2800" b="1"/>
              <a:t>20</a:t>
            </a:r>
            <a:r>
              <a:rPr lang="zh-CN" altLang="en-US" sz="2800" b="1" dirty="0"/>
              <a:t>分钟，我转头听了好几次的氢氧化镁、碳酸根了。这下他才仿佛想通了什么事似的，撇过头，拍了一下后桌，那后桌顿时明白他，拿出指甲刀扔向他，“你僵尸啊，指甲长得那么快”。他便小心翼翼地修理他那双手。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530" name="标题 15052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800" b="1" dirty="0">
                <a:solidFill>
                  <a:srgbClr val="FF0000"/>
                </a:solidFill>
              </a:rPr>
              <a:t>什么是细节描写？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150531" name="文本占位符 150530"/>
          <p:cNvSpPr>
            <a:spLocks noGrp="1"/>
          </p:cNvSpPr>
          <p:nvPr>
            <p:ph type="body" idx="1"/>
          </p:nvPr>
        </p:nvSpPr>
        <p:spPr>
          <a:xfrm>
            <a:off x="546100" y="1417955"/>
            <a:ext cx="8229600" cy="4525963"/>
          </a:xfrm>
        </p:spPr>
        <p:txBody>
          <a:bodyPr/>
          <a:p>
            <a:pPr>
              <a:spcBef>
                <a:spcPct val="50000"/>
              </a:spcBef>
              <a:buClrTx/>
              <a:buNone/>
            </a:pPr>
            <a:r>
              <a:rPr lang="en-US" altLang="zh-CN" b="1" dirty="0">
                <a:solidFill>
                  <a:schemeClr val="accent2"/>
                </a:solidFill>
              </a:rPr>
              <a:t>          </a:t>
            </a:r>
            <a:r>
              <a:rPr lang="zh-CN" altLang="en-US" sz="3600" b="1" dirty="0">
                <a:solidFill>
                  <a:schemeClr val="accent2"/>
                </a:solidFill>
              </a:rPr>
              <a:t>细节描写是指抓住生活中某个细微而又具体的典型情节，加以生动细致的描绘，一般而言主要是通过对人物动作、语言、神态、心理、外貌以及自然景观、场面气氛、社会环境等方面进行具体而微的描写。 </a:t>
            </a:r>
            <a:r>
              <a:rPr lang="zh-CN" altLang="en-US" sz="3600" b="1" dirty="0">
                <a:solidFill>
                  <a:srgbClr val="FF0000"/>
                </a:solidFill>
              </a:rPr>
              <a:t>细节描写是记叙文的血肉。没有细节描写，就没有形象的鲜明性，事件的生动性。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占位符 46081"/>
          <p:cNvSpPr>
            <a:spLocks noGrp="1"/>
          </p:cNvSpPr>
          <p:nvPr>
            <p:ph type="body" idx="1"/>
          </p:nvPr>
        </p:nvSpPr>
        <p:spPr>
          <a:xfrm>
            <a:off x="0" y="0"/>
            <a:ext cx="8459788" cy="6858000"/>
          </a:xfrm>
        </p:spPr>
        <p:txBody>
          <a:bodyPr/>
          <a:p>
            <a:r>
              <a:rPr lang="zh-CN" altLang="en-US" sz="2800" b="1">
                <a:solidFill>
                  <a:srgbClr val="3333FF"/>
                </a:solidFill>
              </a:rPr>
              <a:t>指甲</a:t>
            </a:r>
            <a:r>
              <a:rPr lang="zh-CN" altLang="en-US" sz="2800" b="1"/>
              <a:t>天天修，注定长没那么快，很快剪得手指头只剩下肉了，如果不疼的话，他恨不得也剪下一块来，这样过去了七八分钟。</a:t>
            </a:r>
            <a:endParaRPr lang="zh-CN" altLang="en-US" sz="2800" b="1"/>
          </a:p>
          <a:p>
            <a:r>
              <a:rPr lang="zh-CN" altLang="en-US" sz="2800" b="1"/>
              <a:t>     还剩的七八分钟</a:t>
            </a:r>
            <a:r>
              <a:rPr lang="zh-CN" altLang="en-US" sz="2800" b="1">
                <a:solidFill>
                  <a:srgbClr val="3333FF"/>
                </a:solidFill>
              </a:rPr>
              <a:t>抠鼻屎</a:t>
            </a:r>
            <a:r>
              <a:rPr lang="zh-CN" altLang="en-US" sz="2800" b="1"/>
              <a:t>。小心翼翼地从鼻子里取些，再不厌其烦地抹到墙边去。</a:t>
            </a:r>
            <a:r>
              <a:rPr lang="zh-CN" altLang="en-US" sz="2800" b="1">
                <a:solidFill>
                  <a:srgbClr val="FF0000"/>
                </a:solidFill>
              </a:rPr>
              <a:t>真苦了那墙，旧伤未愈，又添新伤，反反复复，孜孜不倦，真感叹他鼻孔里的物产丰富，永无止境。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/>
              <a:t>     下课铃响了，他终于罢手，手拿到窗帘布里抹了抹，放进口袋，一摇一摆地离开教室。</a:t>
            </a:r>
            <a:endParaRPr lang="zh-CN" altLang="en-US" sz="2800" b="1"/>
          </a:p>
          <a:p>
            <a:r>
              <a:rPr lang="zh-CN" altLang="en-US" sz="2800" b="1"/>
              <a:t>      上课铃响后，他又回到位子，又做同样的的事，每节课内容一样，偶尔调换顺序而已。初中生活怎能这样，</a:t>
            </a:r>
            <a:r>
              <a:rPr lang="zh-CN" altLang="en-US" sz="2800" b="1">
                <a:solidFill>
                  <a:srgbClr val="FF0000"/>
                </a:solidFill>
              </a:rPr>
              <a:t>一眯、一愣、一剪、一掏中，</a:t>
            </a:r>
            <a:r>
              <a:rPr lang="zh-CN" altLang="en-US" sz="2800" b="1"/>
              <a:t>在麻木无知中消逝去？等眯完三年、愣到中考，才会知道掏来掏去，给他带来了什么！什么！！</a:t>
            </a:r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文本占位符 74753"/>
          <p:cNvSpPr>
            <a:spLocks noGrp="1"/>
          </p:cNvSpPr>
          <p:nvPr>
            <p:ph type="body" idx="1"/>
          </p:nvPr>
        </p:nvSpPr>
        <p:spPr>
          <a:xfrm>
            <a:off x="0" y="0"/>
            <a:ext cx="8229600" cy="6126163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4400" b="1" dirty="0"/>
              <a:t>    例文</a:t>
            </a:r>
            <a:r>
              <a:rPr lang="en-US" altLang="zh-CN" sz="4400" b="1" dirty="0"/>
              <a:t>2</a:t>
            </a:r>
            <a:r>
              <a:rPr lang="zh-CN" altLang="en-US" sz="4400" b="1" dirty="0"/>
              <a:t>：</a:t>
            </a:r>
            <a:r>
              <a:rPr lang="zh-CN" altLang="en-US" sz="2800" b="1" dirty="0"/>
              <a:t>今晚，因为周记没交，语文老师把我们一大帮人叫到了办公室。“周记都好几个星期没交了，这下完了，肯定是新帐旧帐一起算了。”走到办公室门口，我的心都凉到脚底了。没办法，我只好硬着头皮进去了。还好，里面还有人陪着。 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       “咋回事，我是最后一个，完了！”我低着头来到老师面前。“沉着镇定，不要紧张。老师不会打人的。”我心里想道。老师开口了：“张希望，考得不错嘛。”“还不错？都班级倒数了，老师是不是在损我呀？”我心里嘀咕着。“周记怎么没交，写完了沒有？这点任务两个星期都完成不了，这样下去，对以后升学是有影响的。”“惨啦！旧帐新帐一起算，有的苦头吃了。” 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endParaRPr lang="zh-CN" altLang="en-US" sz="2800" b="1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文本占位符 75777"/>
          <p:cNvSpPr>
            <a:spLocks noGrp="1"/>
          </p:cNvSpPr>
          <p:nvPr>
            <p:ph type="body" idx="1"/>
          </p:nvPr>
        </p:nvSpPr>
        <p:spPr>
          <a:xfrm>
            <a:off x="0" y="0"/>
            <a:ext cx="8229600" cy="6126163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4800" b="1" dirty="0"/>
              <a:t>    </a:t>
            </a:r>
            <a:r>
              <a:rPr lang="en-US" altLang="zh-CN" b="1" dirty="0"/>
              <a:t>“</a:t>
            </a:r>
            <a:r>
              <a:rPr lang="zh-CN" altLang="en-US" b="1" dirty="0"/>
              <a:t>我们暂且既往不咎，”老师又发话了，“我们只考虑眼前的，过去的就让它过去吧。” 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 dirty="0"/>
              <a:t>      “真酷，真帅，难怪语文老师这么胖，宰相肚里能撑船嘛！以前的都算了，这次也算了吧，反正也不在乎一次两次。” 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sz="3600" b="1" dirty="0"/>
              <a:t>    </a:t>
            </a:r>
            <a:r>
              <a:rPr lang="zh-CN" altLang="en-US" b="1" dirty="0"/>
              <a:t>“准备什么时候交，你说吧。”通牒还是下了。 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 dirty="0"/>
              <a:t>    “星期五。”我好不容易琢磨出个时间来。 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 dirty="0"/>
              <a:t>    “什么？星期五，也太晚了吧。” </a:t>
            </a:r>
            <a:endParaRPr lang="zh-CN" altLang="en-US" b="1" dirty="0"/>
          </a:p>
          <a:p>
            <a:pPr>
              <a:lnSpc>
                <a:spcPct val="90000"/>
              </a:lnSpc>
            </a:pPr>
            <a:endParaRPr lang="zh-CN" altLang="en-US" b="1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文本占位符 76801"/>
          <p:cNvSpPr>
            <a:spLocks noGrp="1"/>
          </p:cNvSpPr>
          <p:nvPr>
            <p:ph type="body" idx="1"/>
          </p:nvPr>
        </p:nvSpPr>
        <p:spPr>
          <a:xfrm>
            <a:off x="0" y="0"/>
            <a:ext cx="8459788" cy="6858000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sz="2800" b="1" dirty="0"/>
              <a:t>     “</a:t>
            </a:r>
            <a:r>
              <a:rPr lang="zh-CN" altLang="en-US" sz="2800" b="1" dirty="0"/>
              <a:t>有没有搞错呀？两天写一篇文章，不错啦。况且又沒有灵感，被作业压得连牢骚都发不出来了。”我心里虽怎么想，可嘴上还是说，“星期三交一篇，星期四交两篇，星期五交三篇，怎么样？” 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       “乖乖，跟我讲条件，那就星期三吧。” 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      “现在是民主社会，当然要讲条件啦！不过老师还是蛮狡猾的，竟然沒有上我的当。要是我星期五交，不就省写两篇了。哎，姜还是老的辣呀！” 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      看看老师的架势，好像沒有让我走的意思，我只好低头站在那里。 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    “张希望，你看你的名字起得多好，你要让我看到希望，看到曙光。”果然不出我之所料，又来这个话题了。怨就怨父母给我起这个名字。每当我犯错误时，老师都会这般形容。记得上次数学课，由于我错了两个题目，数学老师点了我的名字，我应声而起。 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文本占位符 78849"/>
          <p:cNvSpPr>
            <a:spLocks noGrp="1"/>
          </p:cNvSpPr>
          <p:nvPr>
            <p:ph type="body" idx="1"/>
          </p:nvPr>
        </p:nvSpPr>
        <p:spPr>
          <a:xfrm>
            <a:off x="0" y="0"/>
            <a:ext cx="8459788" cy="6858000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sz="2800" b="1" dirty="0"/>
              <a:t>     “</a:t>
            </a:r>
            <a:r>
              <a:rPr lang="zh-CN" altLang="en-US" sz="2800" b="1" dirty="0"/>
              <a:t>你就叫张希望呀，人长得挺帅的嘛。希望在哪里，是在云里，还是在雾里？”全班哄堂大笑，我真想找个洞钻进去，可教室里是水磨石地板，连根针都插不进去。我只好站着，脸上火辣辣的，任由老师嘲笑。 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      语文老师这次“旧事重提”，看来我是在劫难逃了。我呆呆地站在那儿。语文老师似乎看出了我的窘态，说道：“你回去吧，练笔一定要按时完成！”听到这话，我悬着的一颗心终于落下了，我一溜烟跑出了办公室。 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      “走自己的路，让别人去说吧！”我以前是这样“勉励”自己的。此时却不行了，师命难违啊！于是我只好重新拾起已经生锈的钢笔，挑灯夜战，奋笔疾书，终于完成此篇“小作”。不知师父是否满意？好在吾任务业已完成，足矣！</a:t>
            </a:r>
            <a:r>
              <a:rPr lang="zh-CN" altLang="en-US" sz="2800" dirty="0"/>
              <a:t> 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4" name="Text Box 2"/>
          <p:cNvSpPr txBox="1"/>
          <p:nvPr/>
        </p:nvSpPr>
        <p:spPr>
          <a:xfrm>
            <a:off x="304800" y="2362200"/>
            <a:ext cx="2133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细节描写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的分类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6499" name="AutoShape 3"/>
          <p:cNvSpPr/>
          <p:nvPr/>
        </p:nvSpPr>
        <p:spPr>
          <a:xfrm>
            <a:off x="2484438" y="1557338"/>
            <a:ext cx="431800" cy="3095625"/>
          </a:xfrm>
          <a:prstGeom prst="leftBrace">
            <a:avLst>
              <a:gd name="adj1" fmla="val 5974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0" hangingPunct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1556" name="Text Box 4"/>
          <p:cNvSpPr txBox="1"/>
          <p:nvPr/>
        </p:nvSpPr>
        <p:spPr>
          <a:xfrm>
            <a:off x="2286000" y="1143000"/>
            <a:ext cx="3886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人物细节描写：</a:t>
            </a:r>
            <a:endParaRPr lang="zh-CN" altLang="en-US" sz="3200" b="1" u="sng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1557" name="Text Box 5"/>
          <p:cNvSpPr txBox="1"/>
          <p:nvPr/>
        </p:nvSpPr>
        <p:spPr>
          <a:xfrm>
            <a:off x="2514600" y="2819400"/>
            <a:ext cx="31924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景物细节描写：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6502" name="Text Box 6"/>
          <p:cNvSpPr txBox="1"/>
          <p:nvPr/>
        </p:nvSpPr>
        <p:spPr>
          <a:xfrm>
            <a:off x="2286000" y="4343400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生活细节描写：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6503" name="Text Box 7"/>
          <p:cNvSpPr txBox="1"/>
          <p:nvPr/>
        </p:nvSpPr>
        <p:spPr>
          <a:xfrm>
            <a:off x="6172200" y="1066800"/>
            <a:ext cx="2185988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外貌、语言、动作、情态、心理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6504" name="Text Box 8"/>
          <p:cNvSpPr txBox="1"/>
          <p:nvPr/>
        </p:nvSpPr>
        <p:spPr>
          <a:xfrm>
            <a:off x="5632450" y="2590800"/>
            <a:ext cx="30543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自然环境、社会环境、动物、静物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6505" name="Text Box 9"/>
          <p:cNvSpPr txBox="1"/>
          <p:nvPr/>
        </p:nvSpPr>
        <p:spPr>
          <a:xfrm>
            <a:off x="5795963" y="4221163"/>
            <a:ext cx="2540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情节细节、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事件细节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6506" name="Text Box 10"/>
          <p:cNvSpPr txBox="1"/>
          <p:nvPr/>
        </p:nvSpPr>
        <p:spPr>
          <a:xfrm>
            <a:off x="1331913" y="5157788"/>
            <a:ext cx="7812087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（场面描写：是事件发生过程中人物活动的画面描写）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155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0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06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4" grpId="0"/>
      <p:bldP spid="106499" grpId="0" animBg="1"/>
      <p:bldP spid="151556" grpId="0" build="allAtOnce"/>
      <p:bldP spid="151557" grpId="0"/>
      <p:bldP spid="106502" grpId="0"/>
      <p:bldP spid="106503" grpId="0"/>
      <p:bldP spid="106504" grpId="0"/>
      <p:bldP spid="106505" grpId="0"/>
      <p:bldP spid="10650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2274" name="文本占位符 182273"/>
          <p:cNvSpPr>
            <a:spLocks noGrp="1"/>
          </p:cNvSpPr>
          <p:nvPr>
            <p:ph type="body" idx="1"/>
          </p:nvPr>
        </p:nvSpPr>
        <p:spPr>
          <a:xfrm>
            <a:off x="516890" y="567690"/>
            <a:ext cx="7941310" cy="4907280"/>
          </a:xfrm>
        </p:spPr>
        <p:txBody>
          <a:bodyPr/>
          <a:p>
            <a:r>
              <a:rPr lang="en-US" altLang="zh-CN" b="1" dirty="0"/>
              <a:t>      </a:t>
            </a:r>
            <a:r>
              <a:rPr lang="zh-CN" altLang="en-US" sz="4000" b="1" dirty="0"/>
              <a:t>在写人的文章里</a:t>
            </a:r>
            <a:r>
              <a:rPr lang="en-US" altLang="zh-CN" sz="4000" b="1" dirty="0"/>
              <a:t>, </a:t>
            </a:r>
            <a:r>
              <a:rPr lang="en-US" altLang="zh-CN" sz="4000" b="1" dirty="0">
                <a:solidFill>
                  <a:srgbClr val="FF0000"/>
                </a:solidFill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</a:rPr>
              <a:t>细节描写”一般是指对人物性格、神态、外貌、语言、动作、心理活动及环境、细微习惯等具体细致的描写。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r>
              <a:rPr lang="en-US" altLang="zh-CN" sz="4000" b="1" dirty="0"/>
              <a:t>     </a:t>
            </a:r>
            <a:r>
              <a:rPr lang="zh-CN" altLang="en-US" sz="4000" b="1" dirty="0"/>
              <a:t>细节描写是人物描写中的重要描写方法。</a:t>
            </a:r>
            <a:r>
              <a:rPr lang="en-US" altLang="zh-CN" sz="4000" b="1" dirty="0"/>
              <a:t> </a:t>
            </a:r>
            <a:endParaRPr lang="en-US" altLang="zh-CN" sz="4000" b="1" dirty="0"/>
          </a:p>
          <a:p>
            <a:r>
              <a:rPr lang="en-US" altLang="zh-CN" sz="4000" b="1" dirty="0"/>
              <a:t>     </a:t>
            </a:r>
            <a:r>
              <a:rPr lang="zh-CN" altLang="en-US" sz="4000" b="1" dirty="0"/>
              <a:t>对事物的描写 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一般是</a:t>
            </a:r>
            <a:r>
              <a:rPr lang="zh-CN" altLang="en-US" sz="4000" b="1" dirty="0">
                <a:solidFill>
                  <a:srgbClr val="FF0000"/>
                </a:solidFill>
              </a:rPr>
              <a:t>把事情发展最关键地方的细小情节写细致、写具体。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2514" name="标题 192513"/>
          <p:cNvSpPr>
            <a:spLocks noGrp="1"/>
          </p:cNvSpPr>
          <p:nvPr>
            <p:ph type="title"/>
          </p:nvPr>
        </p:nvSpPr>
        <p:spPr>
          <a:xfrm>
            <a:off x="457200" y="111443"/>
            <a:ext cx="8229600" cy="1143000"/>
          </a:xfrm>
        </p:spPr>
        <p:txBody>
          <a:bodyPr anchor="ctr"/>
          <a:p>
            <a:r>
              <a:rPr lang="zh-CN" altLang="en-US" sz="6000" b="1" dirty="0">
                <a:solidFill>
                  <a:srgbClr val="FF0000"/>
                </a:solidFill>
              </a:rPr>
              <a:t>我来说说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192515" name="文本占位符 192514"/>
          <p:cNvSpPr>
            <a:spLocks noGrp="1"/>
          </p:cNvSpPr>
          <p:nvPr>
            <p:ph type="body" idx="1"/>
          </p:nvPr>
        </p:nvSpPr>
        <p:spPr>
          <a:xfrm>
            <a:off x="457200" y="1165860"/>
            <a:ext cx="8229600" cy="4525963"/>
          </a:xfrm>
        </p:spPr>
        <p:txBody>
          <a:bodyPr/>
          <a:p>
            <a:pPr marL="0" indent="0">
              <a:lnSpc>
                <a:spcPct val="80000"/>
              </a:lnSpc>
              <a:buNone/>
            </a:pPr>
            <a:r>
              <a:rPr lang="zh-CN" altLang="en-US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）他慢慢地在大街上走着。</a:t>
            </a:r>
            <a:endParaRPr lang="zh-CN" altLang="en-US" b="1" dirty="0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）身穿黑衣服的他慢慢地在大街上走着。 </a:t>
            </a:r>
            <a:endParaRPr lang="zh-CN" altLang="en-US" b="1" dirty="0"/>
          </a:p>
          <a:p>
            <a:pPr marL="0" indent="0">
              <a:lnSpc>
                <a:spcPct val="80000"/>
              </a:lnSpc>
              <a:buNone/>
            </a:pPr>
            <a:r>
              <a:rPr lang="en-US" altLang="zh-CN" b="1" dirty="0"/>
              <a:t>(3</a:t>
            </a:r>
            <a:r>
              <a:rPr lang="zh-CN" altLang="en-US" b="1" dirty="0"/>
              <a:t>）身穿黑衣服、戴着墨镜的他慢慢地在大街上走着，不时地左右观看。</a:t>
            </a:r>
            <a:endParaRPr lang="zh-CN" altLang="en-US" b="1" dirty="0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 b="1" dirty="0"/>
              <a:t>（</a:t>
            </a:r>
            <a:r>
              <a:rPr lang="en-US" altLang="zh-CN" b="1" dirty="0"/>
              <a:t>4</a:t>
            </a:r>
            <a:r>
              <a:rPr lang="zh-CN" altLang="en-US" b="1" dirty="0"/>
              <a:t>）身穿黑衣服、戴着墨镜的他慢慢地在大街上走着，贼眉鼠眼地向四周张望，目光始终瞄着行人的口袋和背包。</a:t>
            </a:r>
            <a:endParaRPr lang="zh-CN" altLang="en-US" b="1" dirty="0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 b="1" dirty="0"/>
              <a:t>（</a:t>
            </a:r>
            <a:r>
              <a:rPr lang="en-US" altLang="zh-CN" b="1" dirty="0"/>
              <a:t>5</a:t>
            </a:r>
            <a:r>
              <a:rPr lang="zh-CN" altLang="en-US" b="1" dirty="0"/>
              <a:t>）身穿黑衣服、戴着墨镜的他慢慢地在大街上走着，贼眉鼠眼地向四周张望，目光始终瞄着行人的口袋和背包。突然一阵警笛声使他身子一颤，他怔了怔，立刻又恢复了常态。</a:t>
            </a:r>
            <a:endParaRPr lang="zh-CN" altLang="en-US" b="1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2818" name="标题 162817"/>
          <p:cNvSpPr>
            <a:spLocks noGrp="1"/>
          </p:cNvSpPr>
          <p:nvPr>
            <p:ph type="title"/>
          </p:nvPr>
        </p:nvSpPr>
        <p:spPr>
          <a:xfrm>
            <a:off x="0" y="1196975"/>
            <a:ext cx="9144000" cy="1687513"/>
          </a:xfrm>
        </p:spPr>
        <p:txBody>
          <a:bodyPr anchor="ctr"/>
          <a:p>
            <a:br>
              <a:rPr lang="en-US" altLang="zh-CN" sz="4000" dirty="0">
                <a:solidFill>
                  <a:srgbClr val="CC0000"/>
                </a:solidFill>
              </a:rPr>
            </a:br>
            <a:endParaRPr lang="en-US" altLang="zh-CN" sz="3200">
              <a:solidFill>
                <a:schemeClr val="tx1"/>
              </a:solidFill>
            </a:endParaRPr>
          </a:p>
        </p:txBody>
      </p:sp>
      <p:sp>
        <p:nvSpPr>
          <p:cNvPr id="162819" name="文本占位符 162818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8382000" cy="4892675"/>
          </a:xfrm>
          <a:solidFill>
            <a:srgbClr val="FFCCFF"/>
          </a:solidFill>
        </p:spPr>
        <p:txBody>
          <a:bodyPr/>
          <a:p>
            <a:r>
              <a:rPr lang="zh-CN" altLang="en-US" sz="4400" b="1" dirty="0"/>
              <a:t>细节描写的作用：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</a:t>
            </a:r>
            <a:r>
              <a:rPr lang="zh-CN" altLang="en-US" sz="4800" b="1" dirty="0">
                <a:solidFill>
                  <a:srgbClr val="FF0000"/>
                </a:solidFill>
              </a:rPr>
              <a:t> 使文章从枯燥走向生动；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        使情感从模糊走向真实；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        使主题从平淡走向深刻。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162820" name="椭圆 162819"/>
          <p:cNvSpPr/>
          <p:nvPr/>
        </p:nvSpPr>
        <p:spPr>
          <a:xfrm>
            <a:off x="-152400" y="0"/>
            <a:ext cx="2232025" cy="914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800" b="1" i="1" dirty="0">
                <a:solidFill>
                  <a:srgbClr val="66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itchFamily="49" charset="-122"/>
              </a:rPr>
              <a:t>妙笔生花</a:t>
            </a:r>
            <a:endParaRPr lang="zh-CN" altLang="en-US" sz="2800" b="1" i="1" dirty="0">
              <a:solidFill>
                <a:srgbClr val="6600FF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42" name="矩形 163841"/>
          <p:cNvSpPr/>
          <p:nvPr/>
        </p:nvSpPr>
        <p:spPr>
          <a:xfrm>
            <a:off x="179388" y="817563"/>
            <a:ext cx="4321175" cy="4975225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/>
            <a:r>
              <a:rPr lang="zh-CN" altLang="en-US" sz="3200" b="1" dirty="0">
                <a:solidFill>
                  <a:srgbClr val="F6431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片段一：</a:t>
            </a:r>
            <a:endParaRPr lang="zh-CN" altLang="en-US" sz="3200" b="1" dirty="0">
              <a:solidFill>
                <a:srgbClr val="F6431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吃过晚饭，刚上七年级的翠翠问妈妈说：“妈妈，问您个问题，您的心愿是什么？”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母亲回答说：“心愿很多，跟你说没用。”“您就说说看，这对我很重要。”翠翠接着说。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43" name="矩形 163842"/>
          <p:cNvSpPr/>
          <p:nvPr/>
        </p:nvSpPr>
        <p:spPr>
          <a:xfrm>
            <a:off x="4572000" y="795338"/>
            <a:ext cx="4321175" cy="4975225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/>
            <a:r>
              <a:rPr lang="zh-CN" altLang="en-US" sz="3200" b="1" dirty="0">
                <a:solidFill>
                  <a:srgbClr val="F6431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片段二：</a:t>
            </a:r>
            <a:endParaRPr lang="zh-CN" altLang="en-US" sz="3200" b="1" dirty="0">
              <a:solidFill>
                <a:srgbClr val="F6431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   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吃过晚饭，刚上七年级的翠翠</a:t>
            </a:r>
            <a:r>
              <a:rPr lang="zh-CN" altLang="en-US" sz="3200" b="1" dirty="0">
                <a:solidFill>
                  <a:srgbClr val="3D15D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大声囔道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：“妈妈，问您个问题，您的心愿是什么？”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母亲</a:t>
            </a:r>
            <a:r>
              <a:rPr lang="zh-CN" altLang="en-US" sz="3200" b="1" dirty="0">
                <a:solidFill>
                  <a:srgbClr val="3D15D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先是一愣，接着回答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：“心愿很多，跟你说没用。”“您就说说看，这对我很重要。”翠翠</a:t>
            </a:r>
            <a:r>
              <a:rPr lang="zh-CN" altLang="en-US" sz="3200" b="1" dirty="0">
                <a:solidFill>
                  <a:srgbClr val="3D15D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执拗地说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44" name="文本框 163843"/>
          <p:cNvSpPr txBox="1"/>
          <p:nvPr/>
        </p:nvSpPr>
        <p:spPr>
          <a:xfrm>
            <a:off x="838200" y="0"/>
            <a:ext cx="2478088" cy="6413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请你比一比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3845" name="矩形 163844"/>
          <p:cNvSpPr/>
          <p:nvPr/>
        </p:nvSpPr>
        <p:spPr>
          <a:xfrm>
            <a:off x="250825" y="6057900"/>
            <a:ext cx="8569325" cy="588963"/>
          </a:xfrm>
          <a:prstGeom prst="rect">
            <a:avLst/>
          </a:prstGeom>
          <a:solidFill>
            <a:schemeClr val="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/>
            <a:r>
              <a:rPr lang="zh-CN" altLang="en-US" sz="3200" b="1" i="1" dirty="0">
                <a:solidFill>
                  <a:srgbClr val="FFFF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增加了神态描写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，使文章显得更加生动逼真。 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5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rayons">
  <a:themeElements>
    <a:clrScheme name="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5B9"/>
      </a:accent5>
      <a:accent6>
        <a:srgbClr val="000000"/>
      </a:accent6>
      <a:hlink>
        <a:srgbClr val="00B200"/>
      </a:hlink>
      <a:folHlink>
        <a:srgbClr val="703DFF"/>
      </a:folHlink>
    </a:clrScheme>
    <a:fontScheme name="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5B9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B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272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808000"/>
        </a:lt2>
        <a:accent1>
          <a:srgbClr val="99CC00"/>
        </a:accent1>
        <a:accent2>
          <a:srgbClr val="003300"/>
        </a:accent2>
        <a:accent3>
          <a:srgbClr val="ADB9AA"/>
        </a:accent3>
        <a:accent4>
          <a:srgbClr val="DCDCDC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ECFF"/>
        </a:dk2>
        <a:lt2>
          <a:srgbClr val="808080"/>
        </a:lt2>
        <a:accent1>
          <a:srgbClr val="33CCCC"/>
        </a:accent1>
        <a:accent2>
          <a:srgbClr val="006699"/>
        </a:accent2>
        <a:accent3>
          <a:srgbClr val="AAADB9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00FF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6666FF"/>
        </a:lt2>
        <a:accent1>
          <a:srgbClr val="33CCFF"/>
        </a:accent1>
        <a:accent2>
          <a:srgbClr val="0000FF"/>
        </a:accent2>
        <a:accent3>
          <a:srgbClr val="AAAAB9"/>
        </a:accent3>
        <a:accent4>
          <a:srgbClr val="DCDCDC"/>
        </a:accent4>
        <a:accent5>
          <a:srgbClr val="ADE2FF"/>
        </a:accent5>
        <a:accent6>
          <a:srgbClr val="0000E5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80"/>
        </a:lt1>
        <a:dk2>
          <a:srgbClr val="FFFFFF"/>
        </a:dk2>
        <a:lt2>
          <a:srgbClr val="000000"/>
        </a:lt2>
        <a:accent1>
          <a:srgbClr val="CC66FF"/>
        </a:accent1>
        <a:accent2>
          <a:srgbClr val="990099"/>
        </a:accent2>
        <a:accent3>
          <a:srgbClr val="C1AAC1"/>
        </a:accent3>
        <a:accent4>
          <a:srgbClr val="DCDCDC"/>
        </a:accent4>
        <a:accent5>
          <a:srgbClr val="E2B9FF"/>
        </a:accent5>
        <a:accent6>
          <a:srgbClr val="890089"/>
        </a:accent6>
        <a:hlink>
          <a:srgbClr val="FF9900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FF3300"/>
        </a:lt2>
        <a:accent1>
          <a:srgbClr val="FF7C80"/>
        </a:accent1>
        <a:accent2>
          <a:srgbClr val="990000"/>
        </a:accent2>
        <a:accent3>
          <a:srgbClr val="C1AAAA"/>
        </a:accent3>
        <a:accent4>
          <a:srgbClr val="DCDCDC"/>
        </a:accent4>
        <a:accent5>
          <a:srgbClr val="FFBFC1"/>
        </a:accent5>
        <a:accent6>
          <a:srgbClr val="890000"/>
        </a:accent6>
        <a:hlink>
          <a:srgbClr val="FF66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6520</Words>
  <Application>WPS 演示</Application>
  <PresentationFormat>在屏幕上显示</PresentationFormat>
  <Paragraphs>292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44</vt:i4>
      </vt:variant>
    </vt:vector>
  </HeadingPairs>
  <TitlesOfParts>
    <vt:vector size="65" baseType="lpstr">
      <vt:lpstr>Arial</vt:lpstr>
      <vt:lpstr>宋体</vt:lpstr>
      <vt:lpstr>Wingdings</vt:lpstr>
      <vt:lpstr>Comic Sans MS</vt:lpstr>
      <vt:lpstr>华文行楷</vt:lpstr>
      <vt:lpstr>微软雅黑</vt:lpstr>
      <vt:lpstr>Times New Roman</vt:lpstr>
      <vt:lpstr>隶书</vt:lpstr>
      <vt:lpstr>Tahoma</vt:lpstr>
      <vt:lpstr>黑体</vt:lpstr>
      <vt:lpstr>楷体_GB2312</vt:lpstr>
      <vt:lpstr>新宋体</vt:lpstr>
      <vt:lpstr>Arial Unicode MS</vt:lpstr>
      <vt:lpstr>隶书</vt:lpstr>
      <vt:lpstr>华文新魏</vt:lpstr>
      <vt:lpstr>华文中宋</vt:lpstr>
      <vt:lpstr>幼圆</vt:lpstr>
      <vt:lpstr>Arial Unicode MS</vt:lpstr>
      <vt:lpstr>默认设计模板</vt:lpstr>
      <vt:lpstr>Crayons</vt:lpstr>
      <vt:lpstr>2_默认设计模板</vt:lpstr>
      <vt:lpstr>PowerPoint 演示文稿</vt:lpstr>
      <vt:lpstr>PowerPoint 演示文稿</vt:lpstr>
      <vt:lpstr>PowerPoint 演示文稿</vt:lpstr>
      <vt:lpstr>什么是细节描写？</vt:lpstr>
      <vt:lpstr>PowerPoint 演示文稿</vt:lpstr>
      <vt:lpstr>PowerPoint 演示文稿</vt:lpstr>
      <vt:lpstr>我来说说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名人谈细节</vt:lpstr>
      <vt:lpstr>教学目标：</vt:lpstr>
      <vt:lpstr>PowerPoint 演示文稿</vt:lpstr>
      <vt:lpstr>PowerPoint 演示文稿</vt:lpstr>
      <vt:lpstr>PowerPoint 演示文稿</vt:lpstr>
      <vt:lpstr> </vt:lpstr>
      <vt:lpstr>典型真实 </vt:lpstr>
      <vt:lpstr>二、生动新颖（词语、修辞）</vt:lpstr>
      <vt:lpstr>PowerPoint 演示文稿</vt:lpstr>
      <vt:lpstr> </vt:lpstr>
      <vt:lpstr>PowerPoint 演示文稿</vt:lpstr>
      <vt:lpstr>（三）、扩展句子补充细节 </vt:lpstr>
      <vt:lpstr>PowerPoint 演示文稿</vt:lpstr>
      <vt:lpstr>PowerPoint 演示文稿</vt:lpstr>
      <vt:lpstr>PowerPoint 演示文稿</vt:lpstr>
      <vt:lpstr>PowerPoint 演示文稿</vt:lpstr>
      <vt:lpstr> </vt:lpstr>
      <vt:lpstr> </vt:lpstr>
      <vt:lpstr>PowerPoint 演示文稿</vt:lpstr>
      <vt:lpstr>PowerPoint 演示文稿</vt:lpstr>
      <vt:lpstr> 看下面一篇学生习作，请加入细节描写，文字生动形象 （分组分别运用不同细节描写法修改）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李哥</cp:lastModifiedBy>
  <cp:revision>74</cp:revision>
  <dcterms:created xsi:type="dcterms:W3CDTF">2017-03-21T00:47:00Z</dcterms:created>
  <dcterms:modified xsi:type="dcterms:W3CDTF">2020-10-18T01:32:58Z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2052-11.3.0.9236</vt:lpwstr>
  </property>
</Properties>
</file>