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88" r:id="rId6"/>
    <p:sldId id="265"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267" r:id="rId27"/>
    <p:sldId id="268" r:id="rId28"/>
    <p:sldId id="269" r:id="rId29"/>
    <p:sldId id="270" r:id="rId30"/>
    <p:sldId id="274" r:id="rId31"/>
    <p:sldId id="275" r:id="rId32"/>
    <p:sldId id="277" r:id="rId33"/>
    <p:sldId id="261" r:id="rId34"/>
    <p:sldId id="279" r:id="rId35"/>
    <p:sldId id="280" r:id="rId36"/>
    <p:sldId id="281" r:id="rId37"/>
    <p:sldId id="282" r:id="rId38"/>
    <p:sldId id="284" r:id="rId39"/>
    <p:sldId id="286" r:id="rId40"/>
    <p:sldId id="287" r:id="rId41"/>
    <p:sldId id="285" r:id="rId42"/>
    <p:sldId id="278" r:id="rId43"/>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1" d="100"/>
          <a:sy n="91" d="100"/>
        </p:scale>
        <p:origin x="-972"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049" name="标题 3073"/>
          <p:cNvSpPr>
            <a:spLocks noGrp="1"/>
          </p:cNvSpPr>
          <p:nvPr>
            <p:ph type="title"/>
          </p:nvPr>
        </p:nvSpPr>
        <p:spPr>
          <a:xfrm>
            <a:off x="1992313" y="0"/>
            <a:ext cx="8229600" cy="1143000"/>
          </a:xfrm>
        </p:spPr>
        <p:txBody>
          <a:bodyPr anchor="ctr"/>
          <a:p>
            <a:r>
              <a:rPr lang="zh-CN" altLang="en-US" sz="4000" b="1" dirty="0">
                <a:solidFill>
                  <a:srgbClr val="FF0000"/>
                </a:solidFill>
              </a:rPr>
              <a:t>名著导读</a:t>
            </a:r>
            <a:r>
              <a:rPr lang="en-US" altLang="zh-CN" sz="4000" b="1" dirty="0">
                <a:solidFill>
                  <a:srgbClr val="FF0000"/>
                </a:solidFill>
              </a:rPr>
              <a:t>1</a:t>
            </a:r>
            <a:endParaRPr lang="en-US" altLang="zh-CN" sz="4000" b="1" dirty="0">
              <a:solidFill>
                <a:srgbClr val="FF0000"/>
              </a:solidFill>
            </a:endParaRPr>
          </a:p>
        </p:txBody>
      </p:sp>
      <p:sp>
        <p:nvSpPr>
          <p:cNvPr id="2050" name="文本占位符 3074"/>
          <p:cNvSpPr>
            <a:spLocks noGrp="1"/>
          </p:cNvSpPr>
          <p:nvPr>
            <p:ph idx="1"/>
          </p:nvPr>
        </p:nvSpPr>
        <p:spPr>
          <a:xfrm>
            <a:off x="1524000" y="981075"/>
            <a:ext cx="9144000" cy="5876925"/>
          </a:xfrm>
        </p:spPr>
        <p:txBody>
          <a:bodyPr anchor="t"/>
          <a:p>
            <a:pPr>
              <a:buNone/>
            </a:pPr>
            <a:r>
              <a:rPr lang="en-US" altLang="zh-CN" sz="4400" b="1" dirty="0">
                <a:solidFill>
                  <a:srgbClr val="FF0000"/>
                </a:solidFill>
              </a:rPr>
              <a:t>《</a:t>
            </a:r>
            <a:r>
              <a:rPr lang="zh-CN" altLang="en-US" sz="4400" b="1" dirty="0">
                <a:solidFill>
                  <a:srgbClr val="FF0000"/>
                </a:solidFill>
              </a:rPr>
              <a:t>朝花夕拾</a:t>
            </a:r>
            <a:r>
              <a:rPr lang="en-US" altLang="zh-CN" sz="4400" b="1" dirty="0">
                <a:solidFill>
                  <a:srgbClr val="FF0000"/>
                </a:solidFill>
              </a:rPr>
              <a:t>》</a:t>
            </a:r>
            <a:r>
              <a:rPr lang="zh-CN" altLang="en-US" sz="4400" b="1" dirty="0">
                <a:solidFill>
                  <a:srgbClr val="FF0000"/>
                </a:solidFill>
              </a:rPr>
              <a:t>：</a:t>
            </a:r>
            <a:r>
              <a:rPr lang="zh-CN" altLang="en-US" sz="4400" b="1" dirty="0"/>
              <a:t>消除与经典的隔膜</a:t>
            </a:r>
            <a:endParaRPr lang="zh-CN" altLang="en-US" sz="4400" b="1" dirty="0"/>
          </a:p>
          <a:p>
            <a:pPr>
              <a:buNone/>
            </a:pPr>
            <a:endParaRPr lang="zh-CN" altLang="en-US" sz="4400" b="1" dirty="0"/>
          </a:p>
        </p:txBody>
      </p:sp>
      <p:pic>
        <p:nvPicPr>
          <p:cNvPr id="2051" name="图片 3076" descr="t01e6a1c90bf6e980ae"/>
          <p:cNvPicPr>
            <a:picLocks noChangeAspect="1"/>
          </p:cNvPicPr>
          <p:nvPr/>
        </p:nvPicPr>
        <p:blipFill>
          <a:blip r:embed="rId1"/>
          <a:stretch>
            <a:fillRect/>
          </a:stretch>
        </p:blipFill>
        <p:spPr>
          <a:xfrm>
            <a:off x="1524000" y="1916113"/>
            <a:ext cx="9144000" cy="4941887"/>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1265" name="标题 52225"/>
          <p:cNvSpPr>
            <a:spLocks noGrp="1"/>
          </p:cNvSpPr>
          <p:nvPr>
            <p:ph type="title"/>
          </p:nvPr>
        </p:nvSpPr>
        <p:spPr/>
        <p:txBody>
          <a:bodyPr anchor="ctr"/>
          <a:p>
            <a:br>
              <a:rPr lang="en-US" altLang="zh-CN" sz="4000"/>
            </a:br>
            <a:endParaRPr lang="en-US" altLang="zh-CN" sz="4000"/>
          </a:p>
        </p:txBody>
      </p:sp>
      <p:sp>
        <p:nvSpPr>
          <p:cNvPr id="11266" name="文本占位符 52226"/>
          <p:cNvSpPr>
            <a:spLocks noGrp="1"/>
          </p:cNvSpPr>
          <p:nvPr>
            <p:ph idx="1"/>
          </p:nvPr>
        </p:nvSpPr>
        <p:spPr>
          <a:xfrm>
            <a:off x="43815" y="30480"/>
            <a:ext cx="12125325" cy="6858000"/>
          </a:xfrm>
        </p:spPr>
        <p:txBody>
          <a:bodyPr anchor="t"/>
          <a:p>
            <a:pPr>
              <a:lnSpc>
                <a:spcPct val="90000"/>
              </a:lnSpc>
              <a:buNone/>
            </a:pPr>
            <a:r>
              <a:rPr lang="en-US" altLang="zh-CN" sz="4400" b="1">
                <a:latin typeface="隶书" panose="02010509060101010101" charset="-122"/>
                <a:ea typeface="隶书" panose="02010509060101010101" charset="-122"/>
                <a:cs typeface="隶书" panose="02010509060101010101" charset="-122"/>
              </a:rPr>
              <a:t>6</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无常</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lnSpc>
                <a:spcPct val="90000"/>
              </a:lnSpc>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无常是个具有人情味的鬼，去勾魂的时候，看到母亲哭死去的儿子那么悲伤，决定放儿子“还阳半刻”，结果被顶头上司阎罗王打了四十大棒。</a:t>
            </a:r>
            <a:r>
              <a:rPr lang="zh-CN" altLang="en-US" sz="4400" b="1" dirty="0">
                <a:solidFill>
                  <a:srgbClr val="FF0000"/>
                </a:solidFill>
                <a:latin typeface="隶书" panose="02010509060101010101" charset="-122"/>
                <a:ea typeface="隶书" panose="02010509060101010101" charset="-122"/>
                <a:cs typeface="隶书" panose="02010509060101010101" charset="-122"/>
              </a:rPr>
              <a:t>文章在回忆无常的时候，时不时加进几句对现实所谓正人君子的讽刺，虚幻的无常给予当时鲁迅寂寞悲凉的心些许的安慰。</a:t>
            </a:r>
            <a:r>
              <a:rPr lang="zh-CN" altLang="en-US" sz="4400" b="1" dirty="0">
                <a:latin typeface="隶书" panose="02010509060101010101" charset="-122"/>
                <a:ea typeface="隶书" panose="02010509060101010101" charset="-122"/>
                <a:cs typeface="隶书" panose="02010509060101010101" charset="-122"/>
              </a:rPr>
              <a:t> 同时，文章深刻表达了旧时代中国人民绝望于黑暗的社会，愤慨于人世的不平，而“公正的裁决在阴间”，只能在冥冥中寻求寄托，寻求“公正的裁决”。</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2289" name="标题 53249"/>
          <p:cNvSpPr>
            <a:spLocks noGrp="1"/>
          </p:cNvSpPr>
          <p:nvPr>
            <p:ph type="title"/>
          </p:nvPr>
        </p:nvSpPr>
        <p:spPr/>
        <p:txBody>
          <a:bodyPr anchor="ctr"/>
          <a:p>
            <a:br>
              <a:rPr lang="en-US" altLang="zh-CN" sz="4000"/>
            </a:br>
            <a:endParaRPr lang="en-US" altLang="zh-CN" sz="4000"/>
          </a:p>
        </p:txBody>
      </p:sp>
      <p:sp>
        <p:nvSpPr>
          <p:cNvPr id="12290" name="文本占位符 53250"/>
          <p:cNvSpPr>
            <a:spLocks noGrp="1"/>
          </p:cNvSpPr>
          <p:nvPr>
            <p:ph idx="1"/>
          </p:nvPr>
        </p:nvSpPr>
        <p:spPr>
          <a:xfrm>
            <a:off x="298450" y="1148080"/>
            <a:ext cx="11604625" cy="5550535"/>
          </a:xfrm>
        </p:spPr>
        <p:txBody>
          <a:bodyPr anchor="t"/>
          <a:p>
            <a:pPr>
              <a:buNone/>
            </a:pPr>
            <a:r>
              <a:rPr lang="en-US" altLang="zh-CN" sz="4400" b="1">
                <a:latin typeface="隶书" panose="02010509060101010101" charset="-122"/>
                <a:ea typeface="隶书" panose="02010509060101010101" charset="-122"/>
                <a:cs typeface="隶书" panose="02010509060101010101" charset="-122"/>
              </a:rPr>
              <a:t>7</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从百草园到三味书屋</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描述了儿时在家中百草园得到的乐趣和在三味书屋读书严格但不乏乐趣的生活，揭示儿童广阔的生活趣味与束缚儿童天性的封建书塾教育的尖锐矛盾，</a:t>
            </a:r>
            <a:r>
              <a:rPr lang="zh-CN" altLang="en-US" sz="4400" b="1" dirty="0">
                <a:solidFill>
                  <a:srgbClr val="FF0000"/>
                </a:solidFill>
                <a:latin typeface="隶书" panose="02010509060101010101" charset="-122"/>
                <a:ea typeface="隶书" panose="02010509060101010101" charset="-122"/>
                <a:cs typeface="隶书" panose="02010509060101010101" charset="-122"/>
              </a:rPr>
              <a:t>表达了应让儿童健康活泼地成长的合理要求。</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3313" name="标题 54273"/>
          <p:cNvSpPr>
            <a:spLocks noGrp="1"/>
          </p:cNvSpPr>
          <p:nvPr>
            <p:ph type="title"/>
          </p:nvPr>
        </p:nvSpPr>
        <p:spPr/>
        <p:txBody>
          <a:bodyPr anchor="ctr"/>
          <a:p>
            <a:br>
              <a:rPr lang="en-US" altLang="zh-CN" sz="4000"/>
            </a:br>
            <a:endParaRPr lang="en-US" altLang="zh-CN" sz="4000"/>
          </a:p>
        </p:txBody>
      </p:sp>
      <p:sp>
        <p:nvSpPr>
          <p:cNvPr id="13314" name="文本占位符 54274"/>
          <p:cNvSpPr>
            <a:spLocks noGrp="1"/>
          </p:cNvSpPr>
          <p:nvPr>
            <p:ph idx="1"/>
          </p:nvPr>
        </p:nvSpPr>
        <p:spPr>
          <a:xfrm>
            <a:off x="329565" y="491490"/>
            <a:ext cx="11532235" cy="5602605"/>
          </a:xfrm>
        </p:spPr>
        <p:txBody>
          <a:bodyPr anchor="t"/>
          <a:p>
            <a:pPr>
              <a:buNone/>
            </a:pPr>
            <a:r>
              <a:rPr lang="en-US" altLang="zh-CN" sz="4400" b="1">
                <a:latin typeface="隶书" panose="02010509060101010101" charset="-122"/>
                <a:ea typeface="隶书" panose="02010509060101010101" charset="-122"/>
                <a:cs typeface="隶书" panose="02010509060101010101" charset="-122"/>
              </a:rPr>
              <a:t>8</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父亲的病</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父亲的病被江湖庸医耽误，离世了，一直是埋在鲁迅心中的痛苦。文章重点回忆儿时为父亲延医治病的情景，描述了几位“名医”的行医态度、作风、开方等种种表现，揭示了</a:t>
            </a:r>
            <a:r>
              <a:rPr lang="zh-CN" altLang="en-US" sz="4400" b="1" dirty="0">
                <a:solidFill>
                  <a:srgbClr val="FF0000"/>
                </a:solidFill>
                <a:latin typeface="隶书" panose="02010509060101010101" charset="-122"/>
                <a:ea typeface="隶书" panose="02010509060101010101" charset="-122"/>
                <a:cs typeface="隶书" panose="02010509060101010101" charset="-122"/>
              </a:rPr>
              <a:t>庸医巫医不分、故弄玄虚、勒索钱财、草菅</a:t>
            </a:r>
            <a:r>
              <a:rPr lang="en-US" altLang="zh-CN" sz="4400" b="1" err="1">
                <a:solidFill>
                  <a:srgbClr val="FF0000"/>
                </a:solidFill>
                <a:latin typeface="隶书" panose="02010509060101010101" charset="-122"/>
                <a:ea typeface="隶书" panose="02010509060101010101" charset="-122"/>
                <a:cs typeface="隶书" panose="02010509060101010101" charset="-122"/>
              </a:rPr>
              <a:t>jiān</a:t>
            </a:r>
            <a:r>
              <a:rPr lang="zh-CN" altLang="en-US" sz="4400" b="1" dirty="0">
                <a:solidFill>
                  <a:srgbClr val="FF0000"/>
                </a:solidFill>
                <a:latin typeface="隶书" panose="02010509060101010101" charset="-122"/>
                <a:ea typeface="隶书" panose="02010509060101010101" charset="-122"/>
                <a:cs typeface="隶书" panose="02010509060101010101" charset="-122"/>
              </a:rPr>
              <a:t>人命的实质</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4337" name="标题 55297"/>
          <p:cNvSpPr>
            <a:spLocks noGrp="1"/>
          </p:cNvSpPr>
          <p:nvPr>
            <p:ph type="title"/>
          </p:nvPr>
        </p:nvSpPr>
        <p:spPr/>
        <p:txBody>
          <a:bodyPr anchor="ctr"/>
          <a:p>
            <a:br>
              <a:rPr lang="en-US" altLang="zh-CN" sz="4000"/>
            </a:br>
            <a:endParaRPr lang="en-US" altLang="zh-CN" sz="4000"/>
          </a:p>
        </p:txBody>
      </p:sp>
      <p:sp>
        <p:nvSpPr>
          <p:cNvPr id="14338" name="文本占位符 55298"/>
          <p:cNvSpPr>
            <a:spLocks noGrp="1"/>
          </p:cNvSpPr>
          <p:nvPr>
            <p:ph idx="1"/>
          </p:nvPr>
        </p:nvSpPr>
        <p:spPr>
          <a:xfrm>
            <a:off x="73660" y="165100"/>
            <a:ext cx="12064365" cy="6858000"/>
          </a:xfrm>
        </p:spPr>
        <p:txBody>
          <a:bodyPr anchor="t"/>
          <a:p>
            <a:pPr>
              <a:lnSpc>
                <a:spcPct val="90000"/>
              </a:lnSpc>
              <a:buNone/>
            </a:pPr>
            <a:r>
              <a:rPr lang="en-US" altLang="zh-CN" sz="4400" b="1">
                <a:latin typeface="隶书" panose="02010509060101010101" charset="-122"/>
                <a:ea typeface="隶书" panose="02010509060101010101" charset="-122"/>
                <a:cs typeface="隶书" panose="02010509060101010101" charset="-122"/>
              </a:rPr>
              <a:t>9</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琐记</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lnSpc>
                <a:spcPct val="90000"/>
              </a:lnSpc>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琐记</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记叙作者家道衰落后，饱受世人的冷眼而终于走上了与封建主义决绝的道路。</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琐记</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记叙鲁迅为了寻找“另一类的人们”而到南京求学的经过。作品描述了当时的江南水师学堂</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后改名为雷电学校</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和矿路学堂的种种弊端和求知的艰难，批评了洋务派办学的“乌烟瘴气”。作者记述了最初接触进化论的兴奋心情和不顾老辈反对，如饥似渴地阅读</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天演论</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的情景，</a:t>
            </a:r>
            <a:r>
              <a:rPr lang="zh-CN" altLang="en-US" sz="4400" b="1" dirty="0">
                <a:solidFill>
                  <a:srgbClr val="FF0000"/>
                </a:solidFill>
                <a:latin typeface="隶书" panose="02010509060101010101" charset="-122"/>
                <a:ea typeface="隶书" panose="02010509060101010101" charset="-122"/>
                <a:cs typeface="隶书" panose="02010509060101010101" charset="-122"/>
              </a:rPr>
              <a:t>表现出探求真理的强烈欲望。</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5361" name="标题 56321"/>
          <p:cNvSpPr>
            <a:spLocks noGrp="1"/>
          </p:cNvSpPr>
          <p:nvPr>
            <p:ph type="title"/>
          </p:nvPr>
        </p:nvSpPr>
        <p:spPr/>
        <p:txBody>
          <a:bodyPr anchor="ctr"/>
          <a:p>
            <a:br>
              <a:rPr lang="en-US" altLang="zh-CN" sz="4000"/>
            </a:br>
            <a:endParaRPr lang="en-US" altLang="zh-CN" sz="4000"/>
          </a:p>
        </p:txBody>
      </p:sp>
      <p:sp>
        <p:nvSpPr>
          <p:cNvPr id="15362" name="文本占位符 56322"/>
          <p:cNvSpPr>
            <a:spLocks noGrp="1"/>
          </p:cNvSpPr>
          <p:nvPr>
            <p:ph idx="1"/>
          </p:nvPr>
        </p:nvSpPr>
        <p:spPr>
          <a:xfrm>
            <a:off x="457200" y="717550"/>
            <a:ext cx="11277600" cy="5551170"/>
          </a:xfrm>
        </p:spPr>
        <p:txBody>
          <a:bodyPr anchor="t"/>
          <a:p>
            <a:pPr>
              <a:buNone/>
            </a:pPr>
            <a:r>
              <a:rPr lang="en-US" altLang="zh-CN" sz="4400" b="1">
                <a:latin typeface="隶书" panose="02010509060101010101" charset="-122"/>
                <a:ea typeface="隶书" panose="02010509060101010101" charset="-122"/>
                <a:cs typeface="隶书" panose="02010509060101010101" charset="-122"/>
              </a:rPr>
              <a:t>10</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藤野先生</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记录作者在日本留学时期的学习生活，叙述在</a:t>
            </a:r>
            <a:r>
              <a:rPr lang="zh-CN" altLang="en-US" sz="4400" b="1" dirty="0">
                <a:solidFill>
                  <a:srgbClr val="FF0000"/>
                </a:solidFill>
                <a:latin typeface="隶书" panose="02010509060101010101" charset="-122"/>
                <a:ea typeface="隶书" panose="02010509060101010101" charset="-122"/>
                <a:cs typeface="隶书" panose="02010509060101010101" charset="-122"/>
              </a:rPr>
              <a:t>仙台</a:t>
            </a:r>
            <a:r>
              <a:rPr lang="zh-CN" altLang="en-US" sz="4400" b="1" dirty="0">
                <a:latin typeface="隶书" panose="02010509060101010101" charset="-122"/>
                <a:ea typeface="隶书" panose="02010509060101010101" charset="-122"/>
                <a:cs typeface="隶书" panose="02010509060101010101" charset="-122"/>
              </a:rPr>
              <a:t>学医专受日本学生歧视、侮辱和决定</a:t>
            </a:r>
            <a:r>
              <a:rPr lang="zh-CN" altLang="en-US" sz="4400" b="1" dirty="0">
                <a:solidFill>
                  <a:srgbClr val="FF0000"/>
                </a:solidFill>
                <a:latin typeface="隶书" panose="02010509060101010101" charset="-122"/>
                <a:ea typeface="隶书" panose="02010509060101010101" charset="-122"/>
                <a:cs typeface="隶书" panose="02010509060101010101" charset="-122"/>
              </a:rPr>
              <a:t>弃医从文</a:t>
            </a:r>
            <a:r>
              <a:rPr lang="zh-CN" altLang="en-US" sz="4400" b="1" dirty="0">
                <a:latin typeface="隶书" panose="02010509060101010101" charset="-122"/>
                <a:ea typeface="隶书" panose="02010509060101010101" charset="-122"/>
                <a:cs typeface="隶书" panose="02010509060101010101" charset="-122"/>
              </a:rPr>
              <a:t>的经过。</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zh-CN" altLang="en-US" sz="4400" b="1" dirty="0">
                <a:solidFill>
                  <a:schemeClr val="tx1"/>
                </a:solidFill>
                <a:latin typeface="隶书" panose="02010509060101010101" charset="-122"/>
                <a:ea typeface="隶书" panose="02010509060101010101" charset="-122"/>
                <a:cs typeface="隶书" panose="02010509060101010101" charset="-122"/>
              </a:rPr>
              <a:t>作者突出地记述了</a:t>
            </a:r>
            <a:r>
              <a:rPr lang="zh-CN" altLang="en-US" sz="4400" b="1" dirty="0">
                <a:solidFill>
                  <a:srgbClr val="FF0000"/>
                </a:solidFill>
                <a:latin typeface="隶书" panose="02010509060101010101" charset="-122"/>
                <a:ea typeface="隶书" panose="02010509060101010101" charset="-122"/>
                <a:cs typeface="隶书" panose="02010509060101010101" charset="-122"/>
              </a:rPr>
              <a:t>日本老师藤野先生的严谨、正直、热情、没有民族偏见的高尚品格和人格，表达了对藤野先生深切的怀念。</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6385" name="标题 57345"/>
          <p:cNvSpPr>
            <a:spLocks noGrp="1"/>
          </p:cNvSpPr>
          <p:nvPr>
            <p:ph type="title"/>
          </p:nvPr>
        </p:nvSpPr>
        <p:spPr/>
        <p:txBody>
          <a:bodyPr anchor="ctr"/>
          <a:p>
            <a:br>
              <a:rPr lang="en-US" altLang="zh-CN" sz="4000"/>
            </a:br>
            <a:endParaRPr lang="en-US" altLang="zh-CN" sz="4000"/>
          </a:p>
        </p:txBody>
      </p:sp>
      <p:sp>
        <p:nvSpPr>
          <p:cNvPr id="16386" name="文本占位符 57346"/>
          <p:cNvSpPr>
            <a:spLocks noGrp="1"/>
          </p:cNvSpPr>
          <p:nvPr>
            <p:ph idx="1"/>
          </p:nvPr>
        </p:nvSpPr>
        <p:spPr>
          <a:xfrm>
            <a:off x="165735" y="932815"/>
            <a:ext cx="11819255" cy="4571365"/>
          </a:xfrm>
        </p:spPr>
        <p:txBody>
          <a:bodyPr anchor="t"/>
          <a:p>
            <a:pPr>
              <a:buNone/>
            </a:pPr>
            <a:r>
              <a:rPr lang="en-US" altLang="zh-CN" sz="4400" b="1">
                <a:latin typeface="隶书" panose="02010509060101010101" charset="-122"/>
                <a:ea typeface="隶书" panose="02010509060101010101" charset="-122"/>
                <a:cs typeface="隶书" panose="02010509060101010101" charset="-122"/>
              </a:rPr>
              <a:t>11</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范爱农</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追叙作者在日留学时和回国后与范爱农接触的几个生活片段，描述了范爱农在革命前不满黑暗旧社会、追求革命，辛亥革命后又倍受打击迫害的遭遇。</a:t>
            </a:r>
            <a:r>
              <a:rPr lang="zh-CN" altLang="en-US" sz="4400" b="1" dirty="0">
                <a:solidFill>
                  <a:srgbClr val="FF0000"/>
                </a:solidFill>
                <a:latin typeface="隶书" panose="02010509060101010101" charset="-122"/>
                <a:ea typeface="隶书" panose="02010509060101010101" charset="-122"/>
                <a:cs typeface="隶书" panose="02010509060101010101" charset="-122"/>
              </a:rPr>
              <a:t>表现了作者对旧民主革命的失望和对这位正直倔强的爱国者的同情和悼念。</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7409" name="标题 58369"/>
          <p:cNvSpPr>
            <a:spLocks noGrp="1"/>
          </p:cNvSpPr>
          <p:nvPr>
            <p:ph type="title"/>
          </p:nvPr>
        </p:nvSpPr>
        <p:spPr/>
        <p:txBody>
          <a:bodyPr anchor="ctr"/>
          <a:p>
            <a:br>
              <a:rPr lang="en-US" altLang="zh-CN" sz="4000"/>
            </a:br>
            <a:endParaRPr lang="en-US" altLang="zh-CN" sz="4000"/>
          </a:p>
        </p:txBody>
      </p:sp>
      <p:sp>
        <p:nvSpPr>
          <p:cNvPr id="17410" name="文本占位符 58370"/>
          <p:cNvSpPr>
            <a:spLocks noGrp="1"/>
          </p:cNvSpPr>
          <p:nvPr>
            <p:ph idx="1"/>
          </p:nvPr>
        </p:nvSpPr>
        <p:spPr>
          <a:xfrm>
            <a:off x="672465" y="1937385"/>
            <a:ext cx="10909935" cy="4004310"/>
          </a:xfrm>
        </p:spPr>
        <p:txBody>
          <a:bodyPr anchor="t"/>
          <a:p>
            <a:pPr>
              <a:buNone/>
            </a:pPr>
            <a:r>
              <a:rPr lang="en-US" altLang="zh-CN" sz="4800" b="1">
                <a:latin typeface="隶书" panose="02010509060101010101" charset="-122"/>
                <a:ea typeface="隶书" panose="02010509060101010101" charset="-122"/>
                <a:cs typeface="隶书" panose="02010509060101010101" charset="-122"/>
              </a:rPr>
              <a:t>12</a:t>
            </a:r>
            <a:r>
              <a:rPr lang="zh-CN" altLang="en-US" sz="4800" b="1" dirty="0">
                <a:latin typeface="隶书" panose="02010509060101010101" charset="-122"/>
                <a:ea typeface="隶书" panose="02010509060101010101" charset="-122"/>
                <a:cs typeface="隶书" panose="02010509060101010101" charset="-122"/>
              </a:rPr>
              <a:t>、</a:t>
            </a:r>
            <a:r>
              <a:rPr lang="en-US" altLang="zh-CN" sz="4800" b="1">
                <a:latin typeface="隶书" panose="02010509060101010101" charset="-122"/>
                <a:ea typeface="隶书" panose="02010509060101010101" charset="-122"/>
                <a:cs typeface="隶书" panose="02010509060101010101" charset="-122"/>
              </a:rPr>
              <a:t>《</a:t>
            </a:r>
            <a:r>
              <a:rPr lang="zh-CN" altLang="en-US" sz="4800" b="1" dirty="0">
                <a:latin typeface="隶书" panose="02010509060101010101" charset="-122"/>
                <a:ea typeface="隶书" panose="02010509060101010101" charset="-122"/>
                <a:cs typeface="隶书" panose="02010509060101010101" charset="-122"/>
              </a:rPr>
              <a:t>后记</a:t>
            </a:r>
            <a:r>
              <a:rPr lang="en-US" altLang="zh-CN" sz="4800" b="1">
                <a:latin typeface="隶书" panose="02010509060101010101" charset="-122"/>
                <a:ea typeface="隶书" panose="02010509060101010101" charset="-122"/>
                <a:cs typeface="隶书" panose="02010509060101010101" charset="-122"/>
              </a:rPr>
              <a:t>》</a:t>
            </a:r>
            <a:endParaRPr lang="en-US" altLang="zh-CN" sz="4800" b="1">
              <a:latin typeface="隶书" panose="02010509060101010101" charset="-122"/>
              <a:ea typeface="隶书" panose="02010509060101010101" charset="-122"/>
              <a:cs typeface="隶书" panose="02010509060101010101" charset="-122"/>
            </a:endParaRPr>
          </a:p>
          <a:p>
            <a:pPr>
              <a:buNone/>
            </a:pPr>
            <a:r>
              <a:rPr lang="zh-CN" altLang="en-US" sz="4800" b="1" dirty="0">
                <a:latin typeface="隶书" panose="02010509060101010101" charset="-122"/>
                <a:ea typeface="隶书" panose="02010509060101010101" charset="-122"/>
                <a:cs typeface="隶书" panose="02010509060101010101" charset="-122"/>
              </a:rPr>
              <a:t>  这种感觉，恐怕是怀抱者不乏其人。</a:t>
            </a:r>
            <a:endParaRPr lang="zh-CN" altLang="en-US" sz="48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8433" name="标题 59393"/>
          <p:cNvSpPr>
            <a:spLocks noGrp="1"/>
          </p:cNvSpPr>
          <p:nvPr>
            <p:ph type="title"/>
          </p:nvPr>
        </p:nvSpPr>
        <p:spPr>
          <a:xfrm>
            <a:off x="974090" y="492125"/>
            <a:ext cx="10121900" cy="765175"/>
          </a:xfrm>
        </p:spPr>
        <p:txBody>
          <a:bodyPr anchor="ctr"/>
          <a:p>
            <a:r>
              <a:rPr lang="zh-CN" altLang="en-US" b="1" dirty="0">
                <a:solidFill>
                  <a:srgbClr val="FF0000"/>
                </a:solidFill>
                <a:latin typeface="隶书" panose="02010509060101010101" charset="-122"/>
                <a:ea typeface="隶书" panose="02010509060101010101" charset="-122"/>
              </a:rPr>
              <a:t>人物形象</a:t>
            </a:r>
            <a:endParaRPr lang="zh-CN" altLang="en-US" b="1" dirty="0">
              <a:solidFill>
                <a:srgbClr val="FF0000"/>
              </a:solidFill>
              <a:latin typeface="隶书" panose="02010509060101010101" charset="-122"/>
              <a:ea typeface="隶书" panose="02010509060101010101" charset="-122"/>
            </a:endParaRPr>
          </a:p>
        </p:txBody>
      </p:sp>
      <p:sp>
        <p:nvSpPr>
          <p:cNvPr id="18434" name="文本占位符 59394"/>
          <p:cNvSpPr>
            <a:spLocks noGrp="1"/>
          </p:cNvSpPr>
          <p:nvPr>
            <p:ph idx="1"/>
          </p:nvPr>
        </p:nvSpPr>
        <p:spPr>
          <a:xfrm>
            <a:off x="411480" y="1410970"/>
            <a:ext cx="11246485" cy="5184775"/>
          </a:xfrm>
        </p:spPr>
        <p:txBody>
          <a:bodyPr anchor="t"/>
          <a:p>
            <a:pPr>
              <a:buNone/>
            </a:pP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中出现的六个主要人物：</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dirty="0">
                <a:latin typeface="隶书" panose="02010509060101010101" charset="-122"/>
                <a:ea typeface="隶书" panose="02010509060101010101" charset="-122"/>
                <a:cs typeface="隶书" panose="02010509060101010101" charset="-122"/>
              </a:rPr>
              <a:t>1.</a:t>
            </a:r>
            <a:r>
              <a:rPr lang="zh-CN" altLang="en-US" sz="4400" b="1" dirty="0">
                <a:latin typeface="隶书" panose="02010509060101010101" charset="-122"/>
                <a:ea typeface="隶书" panose="02010509060101010101" charset="-122"/>
                <a:cs typeface="隶书" panose="02010509060101010101" charset="-122"/>
              </a:rPr>
              <a:t>作者的保姆（长妈妈）</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dirty="0">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恩师（藤野先生）</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dirty="0">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朋友（范爱农）</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dirty="0">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父亲和邻居（衍太太）</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dirty="0">
                <a:latin typeface="隶书" panose="02010509060101010101" charset="-122"/>
                <a:ea typeface="隶书" panose="02010509060101010101" charset="-122"/>
                <a:cs typeface="隶书" panose="02010509060101010101" charset="-122"/>
              </a:rPr>
              <a:t>5.</a:t>
            </a:r>
            <a:r>
              <a:rPr lang="zh-CN" altLang="en-US" sz="4400" b="1" dirty="0">
                <a:latin typeface="隶书" panose="02010509060101010101" charset="-122"/>
                <a:ea typeface="隶书" panose="02010509060101010101" charset="-122"/>
                <a:cs typeface="隶书" panose="02010509060101010101" charset="-122"/>
              </a:rPr>
              <a:t>作者儿时的私塾老师（寿镜吾）</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9457" name="标题 60417"/>
          <p:cNvSpPr>
            <a:spLocks noGrp="1"/>
          </p:cNvSpPr>
          <p:nvPr>
            <p:ph type="title"/>
          </p:nvPr>
        </p:nvSpPr>
        <p:spPr/>
        <p:txBody>
          <a:bodyPr anchor="ctr"/>
          <a:p>
            <a:br>
              <a:rPr lang="en-US" altLang="zh-CN" sz="4000"/>
            </a:br>
            <a:endParaRPr lang="en-US" altLang="zh-CN" sz="4000"/>
          </a:p>
        </p:txBody>
      </p:sp>
      <p:sp>
        <p:nvSpPr>
          <p:cNvPr id="19458" name="文本占位符 60418"/>
          <p:cNvSpPr>
            <a:spLocks noGrp="1"/>
          </p:cNvSpPr>
          <p:nvPr>
            <p:ph idx="1"/>
          </p:nvPr>
        </p:nvSpPr>
        <p:spPr>
          <a:xfrm>
            <a:off x="135255" y="942340"/>
            <a:ext cx="11879580" cy="4678680"/>
          </a:xfrm>
        </p:spPr>
        <p:txBody>
          <a:bodyPr anchor="t"/>
          <a:p>
            <a:pPr>
              <a:buNone/>
            </a:pPr>
            <a:r>
              <a:rPr lang="en-US" altLang="zh-CN" sz="4400" b="1">
                <a:latin typeface="隶书" panose="02010509060101010101" charset="-122"/>
                <a:ea typeface="隶书" panose="02010509060101010101" charset="-122"/>
                <a:cs typeface="隶书" panose="02010509060101010101" charset="-122"/>
              </a:rPr>
              <a:t> 1</a:t>
            </a:r>
            <a:r>
              <a:rPr lang="zh-CN" altLang="en-US" sz="4400" b="1">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长妈妈</a:t>
            </a:r>
            <a:r>
              <a:rPr lang="zh-CN" altLang="en-US"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有愚昧迷信的一面，但她身上保存着朴实善良的爱，令作者永生难忘。</a:t>
            </a:r>
            <a:r>
              <a:rPr lang="zh-CN" altLang="en-US" sz="4400" b="1" dirty="0">
                <a:latin typeface="隶书" panose="02010509060101010101" charset="-122"/>
                <a:ea typeface="隶书" panose="02010509060101010101" charset="-122"/>
                <a:cs typeface="隶书" panose="02010509060101010101" charset="-122"/>
              </a:rPr>
              <a:t>从长妈妈的身上，我们看到了鲁迅对底层劳动人民的感情：他既揭示他们身上愚昧麻木的一面，也歌颂他们身上美好善良的一面。</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质朴善良、愚昧麻木、勤劳、粗俗无知</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0481" name="标题 61441"/>
          <p:cNvSpPr>
            <a:spLocks noGrp="1"/>
          </p:cNvSpPr>
          <p:nvPr>
            <p:ph type="title"/>
          </p:nvPr>
        </p:nvSpPr>
        <p:spPr/>
        <p:txBody>
          <a:bodyPr anchor="ctr"/>
          <a:p>
            <a:br>
              <a:rPr lang="en-US" altLang="zh-CN" sz="4000"/>
            </a:br>
            <a:endParaRPr lang="en-US" altLang="zh-CN" sz="4000"/>
          </a:p>
        </p:txBody>
      </p:sp>
      <p:sp>
        <p:nvSpPr>
          <p:cNvPr id="20482" name="文本占位符 61442"/>
          <p:cNvSpPr>
            <a:spLocks noGrp="1"/>
          </p:cNvSpPr>
          <p:nvPr>
            <p:ph idx="1"/>
          </p:nvPr>
        </p:nvSpPr>
        <p:spPr>
          <a:xfrm>
            <a:off x="268605" y="779145"/>
            <a:ext cx="11654790" cy="495871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2</a:t>
            </a:r>
            <a:r>
              <a:rPr lang="zh-CN" altLang="en-US" sz="4400" b="1" dirty="0">
                <a:latin typeface="隶书" panose="02010509060101010101" charset="-122"/>
                <a:ea typeface="隶书" panose="02010509060101010101" charset="-122"/>
                <a:cs typeface="隶书" panose="02010509060101010101" charset="-122"/>
              </a:rPr>
              <a:t>、藤野先生</a:t>
            </a:r>
            <a:r>
              <a:rPr lang="zh-CN" altLang="en-US"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一位日本医学教授，因为表现出平等待人的态度，关心弱国子民的学业，所以他朴素而伟大的人格令人肃然起敬。他所做的一切都很平凡，没有民族歧视，如果我们设身处地地想象鲁迅当时的处境，便不难感受到这位老师的伟大之处。（</a:t>
            </a:r>
            <a:r>
              <a:rPr lang="zh-CN" altLang="en-US" sz="4400" b="1" dirty="0">
                <a:solidFill>
                  <a:srgbClr val="FF0000"/>
                </a:solidFill>
                <a:latin typeface="隶书" panose="02010509060101010101" charset="-122"/>
                <a:ea typeface="隶书" panose="02010509060101010101" charset="-122"/>
                <a:cs typeface="隶书" panose="02010509060101010101" charset="-122"/>
              </a:rPr>
              <a:t>治学严谨、平等待人、和蔼可亲</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073" name="标题 4097"/>
          <p:cNvSpPr>
            <a:spLocks noGrp="1"/>
          </p:cNvSpPr>
          <p:nvPr>
            <p:ph type="title"/>
          </p:nvPr>
        </p:nvSpPr>
        <p:spPr>
          <a:xfrm>
            <a:off x="6331585" y="287020"/>
            <a:ext cx="3861435" cy="836930"/>
          </a:xfrm>
        </p:spPr>
        <p:txBody>
          <a:bodyPr anchor="ctr"/>
          <a:p>
            <a:r>
              <a:rPr lang="zh-CN" altLang="en-US" sz="4800" b="1" dirty="0">
                <a:solidFill>
                  <a:srgbClr val="FF0000"/>
                </a:solidFill>
                <a:latin typeface="隶书" panose="02010509060101010101" charset="-122"/>
                <a:ea typeface="隶书" panose="02010509060101010101" charset="-122"/>
              </a:rPr>
              <a:t>作者简介</a:t>
            </a:r>
            <a:endParaRPr lang="zh-CN" altLang="en-US" sz="4800" b="1" dirty="0">
              <a:solidFill>
                <a:srgbClr val="FF0000"/>
              </a:solidFill>
              <a:latin typeface="隶书" panose="02010509060101010101" charset="-122"/>
              <a:ea typeface="隶书" panose="02010509060101010101" charset="-122"/>
            </a:endParaRPr>
          </a:p>
        </p:txBody>
      </p:sp>
      <p:sp>
        <p:nvSpPr>
          <p:cNvPr id="3074" name="文本占位符 4098"/>
          <p:cNvSpPr>
            <a:spLocks noGrp="1"/>
          </p:cNvSpPr>
          <p:nvPr>
            <p:ph idx="1"/>
          </p:nvPr>
        </p:nvSpPr>
        <p:spPr>
          <a:xfrm>
            <a:off x="1524000" y="836613"/>
            <a:ext cx="9144000" cy="6021387"/>
          </a:xfrm>
        </p:spPr>
        <p:txBody>
          <a:bodyPr anchor="t"/>
          <a:p>
            <a:pPr>
              <a:buNone/>
            </a:pPr>
            <a:endParaRPr lang="en-US" altLang="zh-CN" dirty="0"/>
          </a:p>
          <a:p>
            <a:pPr>
              <a:buNone/>
            </a:pPr>
            <a:endParaRPr lang="en-US" altLang="zh-CN" dirty="0"/>
          </a:p>
        </p:txBody>
      </p:sp>
      <p:pic>
        <p:nvPicPr>
          <p:cNvPr id="3075" name="图片 4100" descr="t0102d15bbc06399664"/>
          <p:cNvPicPr>
            <a:picLocks noChangeAspect="1"/>
          </p:cNvPicPr>
          <p:nvPr/>
        </p:nvPicPr>
        <p:blipFill>
          <a:blip r:embed="rId1"/>
          <a:stretch>
            <a:fillRect/>
          </a:stretch>
        </p:blipFill>
        <p:spPr>
          <a:xfrm>
            <a:off x="239395" y="980440"/>
            <a:ext cx="3582035" cy="4926330"/>
          </a:xfrm>
          <a:prstGeom prst="rect">
            <a:avLst/>
          </a:prstGeom>
          <a:noFill/>
          <a:ln w="9525">
            <a:noFill/>
          </a:ln>
        </p:spPr>
      </p:pic>
      <p:sp>
        <p:nvSpPr>
          <p:cNvPr id="3076" name="文本框 4101"/>
          <p:cNvSpPr txBox="1"/>
          <p:nvPr/>
        </p:nvSpPr>
        <p:spPr>
          <a:xfrm>
            <a:off x="4530090" y="1455420"/>
            <a:ext cx="7067550" cy="4153535"/>
          </a:xfrm>
          <a:prstGeom prst="rect">
            <a:avLst/>
          </a:prstGeom>
          <a:noFill/>
          <a:ln w="9525">
            <a:noFill/>
          </a:ln>
        </p:spPr>
        <p:txBody>
          <a:bodyPr wrap="square">
            <a:spAutoFit/>
          </a:bodyPr>
          <a:p>
            <a:pPr marL="571500" lvl="0" indent="-571500">
              <a:lnSpc>
                <a:spcPct val="120000"/>
              </a:lnSpc>
              <a:spcBef>
                <a:spcPct val="50000"/>
              </a:spcBef>
              <a:buFont typeface="Wingdings" panose="05000000000000000000" charset="0"/>
              <a:buChar char="Ø"/>
            </a:pPr>
            <a:r>
              <a:rPr lang="zh-CN" altLang="en-US" sz="4400" b="1" dirty="0">
                <a:latin typeface="隶书" panose="02010509060101010101" charset="-122"/>
                <a:ea typeface="隶书" panose="02010509060101010101" charset="-122"/>
                <a:cs typeface="隶书" panose="02010509060101010101" charset="-122"/>
              </a:rPr>
              <a:t>鲁迅（</a:t>
            </a:r>
            <a:r>
              <a:rPr lang="en-US" altLang="zh-CN" sz="4400" b="1">
                <a:latin typeface="隶书" panose="02010509060101010101" charset="-122"/>
                <a:ea typeface="隶书" panose="02010509060101010101" charset="-122"/>
                <a:cs typeface="隶书" panose="02010509060101010101" charset="-122"/>
              </a:rPr>
              <a:t>1881</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1936</a:t>
            </a:r>
            <a:r>
              <a:rPr lang="zh-CN" altLang="en-US" sz="4400" b="1" dirty="0">
                <a:latin typeface="隶书" panose="02010509060101010101" charset="-122"/>
                <a:ea typeface="隶书" panose="02010509060101010101" charset="-122"/>
                <a:cs typeface="隶书" panose="02010509060101010101" charset="-122"/>
              </a:rPr>
              <a:t>），原名</a:t>
            </a:r>
            <a:r>
              <a:rPr lang="zh-CN" altLang="en-US" sz="4400" b="1" dirty="0">
                <a:solidFill>
                  <a:srgbClr val="FF0000"/>
                </a:solidFill>
                <a:latin typeface="隶书" panose="02010509060101010101" charset="-122"/>
                <a:ea typeface="隶书" panose="02010509060101010101" charset="-122"/>
                <a:cs typeface="隶书" panose="02010509060101010101" charset="-122"/>
              </a:rPr>
              <a:t>周树人，</a:t>
            </a:r>
            <a:r>
              <a:rPr lang="zh-CN" altLang="en-US" sz="4400" b="1" dirty="0">
                <a:latin typeface="隶书" panose="02010509060101010101" charset="-122"/>
                <a:ea typeface="隶书" panose="02010509060101010101" charset="-122"/>
                <a:cs typeface="隶书" panose="02010509060101010101" charset="-122"/>
              </a:rPr>
              <a:t>字</a:t>
            </a:r>
            <a:r>
              <a:rPr lang="zh-CN" altLang="en-US" sz="4400" b="1" dirty="0">
                <a:solidFill>
                  <a:srgbClr val="FF0000"/>
                </a:solidFill>
                <a:latin typeface="隶书" panose="02010509060101010101" charset="-122"/>
                <a:ea typeface="隶书" panose="02010509060101010101" charset="-122"/>
                <a:cs typeface="隶书" panose="02010509060101010101" charset="-122"/>
              </a:rPr>
              <a:t>豫才</a:t>
            </a:r>
            <a:r>
              <a:rPr lang="zh-CN" altLang="en-US" sz="4400" b="1" dirty="0">
                <a:latin typeface="隶书" panose="02010509060101010101" charset="-122"/>
                <a:ea typeface="隶书" panose="02010509060101010101" charset="-122"/>
                <a:cs typeface="隶书" panose="02010509060101010101" charset="-122"/>
              </a:rPr>
              <a:t>，浙江绍兴会稽县人，中国现代伟大的无产阶级</a:t>
            </a:r>
            <a:r>
              <a:rPr lang="zh-CN" altLang="en-US" sz="4400" b="1" dirty="0">
                <a:solidFill>
                  <a:srgbClr val="FF0000"/>
                </a:solidFill>
                <a:latin typeface="隶书" panose="02010509060101010101" charset="-122"/>
                <a:ea typeface="隶书" panose="02010509060101010101" charset="-122"/>
                <a:cs typeface="隶书" panose="02010509060101010101" charset="-122"/>
              </a:rPr>
              <a:t>文学家</a:t>
            </a:r>
            <a:r>
              <a:rPr lang="zh-CN" altLang="en-US" sz="4400" b="1" dirty="0">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思想家</a:t>
            </a:r>
            <a:r>
              <a:rPr lang="zh-CN" altLang="en-US" sz="4400" b="1" dirty="0">
                <a:latin typeface="隶书" panose="02010509060101010101" charset="-122"/>
                <a:ea typeface="隶书" panose="02010509060101010101" charset="-122"/>
                <a:cs typeface="隶书" panose="02010509060101010101" charset="-122"/>
              </a:rPr>
              <a:t>和</a:t>
            </a:r>
            <a:r>
              <a:rPr lang="zh-CN" altLang="en-US" sz="4400" b="1" dirty="0">
                <a:solidFill>
                  <a:srgbClr val="FF0000"/>
                </a:solidFill>
                <a:latin typeface="隶书" panose="02010509060101010101" charset="-122"/>
                <a:ea typeface="隶书" panose="02010509060101010101" charset="-122"/>
                <a:cs typeface="隶书" panose="02010509060101010101" charset="-122"/>
              </a:rPr>
              <a:t>革命家</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
        <p:nvSpPr>
          <p:cNvPr id="8" name="文本框 4101"/>
          <p:cNvSpPr txBox="1"/>
          <p:nvPr/>
        </p:nvSpPr>
        <p:spPr>
          <a:xfrm>
            <a:off x="4530090" y="1445260"/>
            <a:ext cx="7067550" cy="4153535"/>
          </a:xfrm>
          <a:prstGeom prst="rect">
            <a:avLst/>
          </a:prstGeom>
          <a:noFill/>
          <a:ln w="9525">
            <a:noFill/>
          </a:ln>
        </p:spPr>
        <p:txBody>
          <a:bodyPr wrap="square">
            <a:spAutoFit/>
          </a:bodyPr>
          <a:p>
            <a:pPr marL="571500" lvl="0" indent="-571500">
              <a:lnSpc>
                <a:spcPct val="120000"/>
              </a:lnSpc>
              <a:spcBef>
                <a:spcPct val="50000"/>
              </a:spcBef>
              <a:buFont typeface="Wingdings" panose="05000000000000000000" charset="0"/>
              <a:buChar char="Ø"/>
            </a:pPr>
            <a:r>
              <a:rPr lang="zh-CN" altLang="en-US" sz="4400" b="1" dirty="0">
                <a:latin typeface="隶书" panose="02010509060101010101" charset="-122"/>
                <a:ea typeface="隶书" panose="02010509060101010101" charset="-122"/>
                <a:cs typeface="隶书" panose="02010509060101010101" charset="-122"/>
              </a:rPr>
              <a:t>鲁迅（</a:t>
            </a:r>
            <a:r>
              <a:rPr lang="en-US" altLang="zh-CN" sz="4400" b="1">
                <a:latin typeface="隶书" panose="02010509060101010101" charset="-122"/>
                <a:ea typeface="隶书" panose="02010509060101010101" charset="-122"/>
                <a:cs typeface="隶书" panose="02010509060101010101" charset="-122"/>
              </a:rPr>
              <a:t>1881</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1936</a:t>
            </a:r>
            <a:r>
              <a:rPr lang="zh-CN" altLang="en-US" sz="4400" b="1" dirty="0">
                <a:latin typeface="隶书" panose="02010509060101010101" charset="-122"/>
                <a:ea typeface="隶书" panose="02010509060101010101" charset="-122"/>
                <a:cs typeface="隶书" panose="02010509060101010101" charset="-122"/>
              </a:rPr>
              <a:t>），原名</a:t>
            </a:r>
            <a:r>
              <a:rPr lang="zh-CN" altLang="en-US" sz="4400" b="1" dirty="0">
                <a:solidFill>
                  <a:srgbClr val="FF0000"/>
                </a:solidFill>
                <a:latin typeface="隶书" panose="02010509060101010101" charset="-122"/>
                <a:ea typeface="隶书" panose="02010509060101010101" charset="-122"/>
                <a:cs typeface="隶书" panose="02010509060101010101" charset="-122"/>
              </a:rPr>
              <a:t>周树人，</a:t>
            </a:r>
            <a:r>
              <a:rPr lang="zh-CN" altLang="en-US" sz="4400" b="1" dirty="0">
                <a:latin typeface="隶书" panose="02010509060101010101" charset="-122"/>
                <a:ea typeface="隶书" panose="02010509060101010101" charset="-122"/>
                <a:cs typeface="隶书" panose="02010509060101010101" charset="-122"/>
              </a:rPr>
              <a:t>字</a:t>
            </a:r>
            <a:r>
              <a:rPr lang="zh-CN" altLang="en-US" sz="4400" b="1" dirty="0">
                <a:solidFill>
                  <a:srgbClr val="FF0000"/>
                </a:solidFill>
                <a:latin typeface="隶书" panose="02010509060101010101" charset="-122"/>
                <a:ea typeface="隶书" panose="02010509060101010101" charset="-122"/>
                <a:cs typeface="隶书" panose="02010509060101010101" charset="-122"/>
              </a:rPr>
              <a:t>豫才</a:t>
            </a:r>
            <a:r>
              <a:rPr lang="zh-CN" altLang="en-US" sz="4400" b="1" dirty="0">
                <a:latin typeface="隶书" panose="02010509060101010101" charset="-122"/>
                <a:ea typeface="隶书" panose="02010509060101010101" charset="-122"/>
                <a:cs typeface="隶书" panose="02010509060101010101" charset="-122"/>
              </a:rPr>
              <a:t>，浙江绍兴会稽县人，中国现代伟大的无产阶级</a:t>
            </a:r>
            <a:r>
              <a:rPr lang="zh-CN" altLang="en-US" sz="4400" b="1" dirty="0">
                <a:solidFill>
                  <a:srgbClr val="FF0000"/>
                </a:solidFill>
                <a:latin typeface="隶书" panose="02010509060101010101" charset="-122"/>
                <a:ea typeface="隶书" panose="02010509060101010101" charset="-122"/>
                <a:cs typeface="隶书" panose="02010509060101010101" charset="-122"/>
              </a:rPr>
              <a:t>文学家</a:t>
            </a:r>
            <a:r>
              <a:rPr lang="zh-CN" altLang="en-US" sz="4400" b="1" dirty="0">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思想家</a:t>
            </a:r>
            <a:r>
              <a:rPr lang="zh-CN" altLang="en-US" sz="4400" b="1" dirty="0">
                <a:latin typeface="隶书" panose="02010509060101010101" charset="-122"/>
                <a:ea typeface="隶书" panose="02010509060101010101" charset="-122"/>
                <a:cs typeface="隶书" panose="02010509060101010101" charset="-122"/>
              </a:rPr>
              <a:t>和</a:t>
            </a:r>
            <a:r>
              <a:rPr lang="zh-CN" altLang="en-US" sz="4400" b="1" dirty="0">
                <a:solidFill>
                  <a:srgbClr val="FF0000"/>
                </a:solidFill>
                <a:latin typeface="隶书" panose="02010509060101010101" charset="-122"/>
                <a:ea typeface="隶书" panose="02010509060101010101" charset="-122"/>
                <a:cs typeface="隶书" panose="02010509060101010101" charset="-122"/>
              </a:rPr>
              <a:t>革命家</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1505" name="标题 62465"/>
          <p:cNvSpPr>
            <a:spLocks noGrp="1"/>
          </p:cNvSpPr>
          <p:nvPr>
            <p:ph type="title"/>
          </p:nvPr>
        </p:nvSpPr>
        <p:spPr/>
        <p:txBody>
          <a:bodyPr anchor="ctr"/>
          <a:p>
            <a:br>
              <a:rPr lang="en-US" altLang="zh-CN" sz="4000"/>
            </a:br>
            <a:endParaRPr lang="en-US" altLang="zh-CN" sz="4000"/>
          </a:p>
        </p:txBody>
      </p:sp>
      <p:sp>
        <p:nvSpPr>
          <p:cNvPr id="21506" name="文本占位符 62466"/>
          <p:cNvSpPr>
            <a:spLocks noGrp="1"/>
          </p:cNvSpPr>
          <p:nvPr>
            <p:ph idx="1"/>
          </p:nvPr>
        </p:nvSpPr>
        <p:spPr>
          <a:xfrm>
            <a:off x="319405" y="1004570"/>
            <a:ext cx="11400155" cy="393763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3</a:t>
            </a:r>
            <a:r>
              <a:rPr lang="zh-CN" altLang="en-US" sz="4400" b="1" dirty="0">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范爱农</a:t>
            </a:r>
            <a:r>
              <a:rPr lang="zh-CN" altLang="en-US"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一位觉醒的知识分子，但是无法在黑暗社会立足。</a:t>
            </a:r>
            <a:r>
              <a:rPr lang="zh-CN" altLang="en-US" sz="4400" b="1" dirty="0">
                <a:latin typeface="隶书" panose="02010509060101010101" charset="-122"/>
                <a:ea typeface="隶书" panose="02010509060101010101" charset="-122"/>
                <a:cs typeface="隶书" panose="02010509060101010101" charset="-122"/>
              </a:rPr>
              <a:t>他无法与狂人一样，最终与这个社会妥协，也无法像</a:t>
            </a:r>
            <a:r>
              <a:rPr lang="en-US" altLang="zh-CN" sz="4400" b="1">
                <a:latin typeface="隶书" panose="02010509060101010101" charset="-122"/>
                <a:ea typeface="隶书" panose="02010509060101010101" charset="-122"/>
                <a:cs typeface="隶书" panose="02010509060101010101" charset="-122"/>
              </a:rPr>
              <a:t>N</a:t>
            </a:r>
            <a:r>
              <a:rPr lang="zh-CN" altLang="en-US" sz="4400" b="1" dirty="0">
                <a:latin typeface="隶书" panose="02010509060101010101" charset="-122"/>
                <a:ea typeface="隶书" panose="02010509060101010101" charset="-122"/>
                <a:cs typeface="隶书" panose="02010509060101010101" charset="-122"/>
              </a:rPr>
              <a:t>次方先生一样忘却，所以他的内心痛苦、悲凉，我们和鲁迅先生一样，疑心他是自杀的。</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正直、倔强</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2529" name="标题 63489"/>
          <p:cNvSpPr>
            <a:spLocks noGrp="1"/>
          </p:cNvSpPr>
          <p:nvPr>
            <p:ph type="title"/>
          </p:nvPr>
        </p:nvSpPr>
        <p:spPr/>
        <p:txBody>
          <a:bodyPr anchor="ctr"/>
          <a:p>
            <a:br>
              <a:rPr lang="en-US" altLang="zh-CN" sz="4000"/>
            </a:br>
            <a:endParaRPr lang="en-US" altLang="zh-CN" sz="4000"/>
          </a:p>
        </p:txBody>
      </p:sp>
      <p:sp>
        <p:nvSpPr>
          <p:cNvPr id="22530" name="文本占位符 63490"/>
          <p:cNvSpPr>
            <a:spLocks noGrp="1"/>
          </p:cNvSpPr>
          <p:nvPr>
            <p:ph idx="1"/>
          </p:nvPr>
        </p:nvSpPr>
        <p:spPr>
          <a:xfrm>
            <a:off x="125095" y="502285"/>
            <a:ext cx="11807190" cy="529145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4</a:t>
            </a:r>
            <a:r>
              <a:rPr lang="zh-CN" altLang="en-US" sz="4400" b="1" dirty="0">
                <a:latin typeface="隶书" panose="02010509060101010101" charset="-122"/>
                <a:ea typeface="隶书" panose="02010509060101010101" charset="-122"/>
                <a:cs typeface="隶书" panose="02010509060101010101" charset="-122"/>
              </a:rPr>
              <a:t>、父亲</a:t>
            </a:r>
            <a:r>
              <a:rPr lang="zh-CN" altLang="en-US"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父亲曾让童年鲁迅困惑过，因为在他兴高采烈地要去看五猖会时，勒令他背书。但是，鲁迅从来没有指责过自己的父亲，他忏悔的是自己没有让父亲安静地死去，这让他的心灵永远不安永远痛苦（在父亲去世之际，听从衍</a:t>
            </a:r>
            <a:r>
              <a:rPr lang="en-US" altLang="zh-CN" sz="4400" b="1" err="1">
                <a:solidFill>
                  <a:srgbClr val="FF0000"/>
                </a:solidFill>
                <a:latin typeface="隶书" panose="02010509060101010101" charset="-122"/>
                <a:ea typeface="隶书" panose="02010509060101010101" charset="-122"/>
                <a:cs typeface="隶书" panose="02010509060101010101" charset="-122"/>
              </a:rPr>
              <a:t>yǎn</a:t>
            </a:r>
            <a:r>
              <a:rPr lang="zh-CN" altLang="en-US" sz="4400" b="1" dirty="0">
                <a:latin typeface="隶书" panose="02010509060101010101" charset="-122"/>
                <a:ea typeface="隶书" panose="02010509060101010101" charset="-122"/>
                <a:cs typeface="隶书" panose="02010509060101010101" charset="-122"/>
              </a:rPr>
              <a:t>太太的指示，一直在床边大喊大叫）。由此我们可以感到鲁迅先生对父亲强烈的爱。（</a:t>
            </a:r>
            <a:r>
              <a:rPr lang="zh-CN" altLang="en-US" sz="4400" b="1" dirty="0">
                <a:solidFill>
                  <a:srgbClr val="FF0000"/>
                </a:solidFill>
                <a:latin typeface="隶书" panose="02010509060101010101" charset="-122"/>
                <a:ea typeface="隶书" panose="02010509060101010101" charset="-122"/>
                <a:cs typeface="隶书" panose="02010509060101010101" charset="-122"/>
              </a:rPr>
              <a:t>严厉、慈爱</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3553" name="标题 64513"/>
          <p:cNvSpPr>
            <a:spLocks noGrp="1"/>
          </p:cNvSpPr>
          <p:nvPr>
            <p:ph type="title"/>
          </p:nvPr>
        </p:nvSpPr>
        <p:spPr/>
        <p:txBody>
          <a:bodyPr anchor="ctr"/>
          <a:p>
            <a:br>
              <a:rPr lang="en-US" altLang="zh-CN" sz="4000"/>
            </a:br>
            <a:endParaRPr lang="en-US" altLang="zh-CN" sz="4000"/>
          </a:p>
        </p:txBody>
      </p:sp>
      <p:sp>
        <p:nvSpPr>
          <p:cNvPr id="23554" name="文本占位符 64514"/>
          <p:cNvSpPr>
            <a:spLocks noGrp="1"/>
          </p:cNvSpPr>
          <p:nvPr>
            <p:ph idx="1"/>
          </p:nvPr>
        </p:nvSpPr>
        <p:spPr>
          <a:xfrm>
            <a:off x="176530" y="390525"/>
            <a:ext cx="11767185" cy="610298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5</a:t>
            </a:r>
            <a:r>
              <a:rPr lang="zh-CN" altLang="en-US" sz="4400" b="1" dirty="0">
                <a:latin typeface="隶书" panose="02010509060101010101" charset="-122"/>
                <a:ea typeface="隶书" panose="02010509060101010101" charset="-122"/>
                <a:cs typeface="隶书" panose="02010509060101010101" charset="-122"/>
              </a:rPr>
              <a:t>、衍</a:t>
            </a:r>
            <a:r>
              <a:rPr lang="en-US" altLang="zh-CN" sz="4400" b="1" err="1">
                <a:solidFill>
                  <a:srgbClr val="FF0000"/>
                </a:solidFill>
                <a:latin typeface="隶书" panose="02010509060101010101" charset="-122"/>
                <a:ea typeface="隶书" panose="02010509060101010101" charset="-122"/>
                <a:cs typeface="隶书" panose="02010509060101010101" charset="-122"/>
              </a:rPr>
              <a:t>yǎn</a:t>
            </a:r>
            <a:r>
              <a:rPr lang="zh-CN" altLang="en-US" sz="4400" b="1" dirty="0">
                <a:latin typeface="隶书" panose="02010509060101010101" charset="-122"/>
                <a:ea typeface="隶书" panose="02010509060101010101" charset="-122"/>
                <a:cs typeface="隶书" panose="02010509060101010101" charset="-122"/>
              </a:rPr>
              <a:t>太太</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给鲁迅看不健康的画，唆使鲁迅偷母亲的首饰变卖。而衍</a:t>
            </a:r>
            <a:r>
              <a:rPr lang="en-US" altLang="zh-CN" sz="4400" b="1" err="1">
                <a:solidFill>
                  <a:srgbClr val="FF0000"/>
                </a:solidFill>
                <a:latin typeface="隶书" panose="02010509060101010101" charset="-122"/>
                <a:ea typeface="隶书" panose="02010509060101010101" charset="-122"/>
                <a:cs typeface="隶书" panose="02010509060101010101" charset="-122"/>
              </a:rPr>
              <a:t>yǎn</a:t>
            </a:r>
            <a:r>
              <a:rPr lang="zh-CN" altLang="en-US" sz="4400" b="1" dirty="0">
                <a:latin typeface="隶书" panose="02010509060101010101" charset="-122"/>
                <a:ea typeface="隶书" panose="02010509060101010101" charset="-122"/>
                <a:cs typeface="隶书" panose="02010509060101010101" charset="-122"/>
              </a:rPr>
              <a:t>太太自己的孩子顽皮弄脏了自己的衣服，衍太太却是要打骂的。鲁迅表面上赞扬她，实际心中却是鄙视衍太太的，因为这是个</a:t>
            </a:r>
            <a:r>
              <a:rPr lang="zh-CN" altLang="en-US" sz="4400" b="1" dirty="0">
                <a:solidFill>
                  <a:srgbClr val="FF0000"/>
                </a:solidFill>
                <a:latin typeface="隶书" panose="02010509060101010101" charset="-122"/>
                <a:ea typeface="隶书" panose="02010509060101010101" charset="-122"/>
                <a:cs typeface="隶书" panose="02010509060101010101" charset="-122"/>
              </a:rPr>
              <a:t>自私自利，多嘴多舌，喜欢使坏的妇人。</a:t>
            </a:r>
            <a:r>
              <a:rPr lang="zh-CN" altLang="en-US" sz="4400" b="1" dirty="0">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自私、阴险</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latin typeface="隶书" panose="02010509060101010101" charset="-122"/>
                <a:ea typeface="隶书" panose="02010509060101010101" charset="-122"/>
                <a:cs typeface="隶书" panose="02010509060101010101" charset="-122"/>
              </a:rPr>
              <a:t>6</a:t>
            </a:r>
            <a:r>
              <a:rPr lang="zh-CN" altLang="en-US" sz="4400" b="1" dirty="0">
                <a:latin typeface="隶书" panose="02010509060101010101" charset="-122"/>
                <a:ea typeface="隶书" panose="02010509060101010101" charset="-122"/>
                <a:cs typeface="隶书" panose="02010509060101010101" charset="-122"/>
              </a:rPr>
              <a:t>、寿镜吾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方正、质朴、博学、严而不厉，</a:t>
            </a:r>
            <a:r>
              <a:rPr lang="zh-CN" altLang="en-US" sz="4400" b="1" dirty="0">
                <a:latin typeface="隶书" panose="02010509060101010101" charset="-122"/>
                <a:ea typeface="隶书" panose="02010509060101010101" charset="-122"/>
                <a:cs typeface="隶书" panose="02010509060101010101" charset="-122"/>
              </a:rPr>
              <a:t>是鲁迅先生颇为敬畏之人。</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4577" name="标题 65537"/>
          <p:cNvSpPr>
            <a:spLocks noGrp="1"/>
          </p:cNvSpPr>
          <p:nvPr>
            <p:ph type="title"/>
          </p:nvPr>
        </p:nvSpPr>
        <p:spPr>
          <a:xfrm>
            <a:off x="906145" y="215265"/>
            <a:ext cx="10269220" cy="765175"/>
          </a:xfrm>
        </p:spPr>
        <p:txBody>
          <a:bodyPr anchor="ctr"/>
          <a:p>
            <a:r>
              <a:rPr lang="zh-CN" altLang="en-US" b="1" dirty="0">
                <a:solidFill>
                  <a:srgbClr val="FF0000"/>
                </a:solidFill>
                <a:latin typeface="隶书" panose="02010509060101010101" charset="-122"/>
                <a:ea typeface="隶书" panose="02010509060101010101" charset="-122"/>
              </a:rPr>
              <a:t>其他人物</a:t>
            </a:r>
            <a:endParaRPr lang="zh-CN" altLang="en-US" b="1" dirty="0">
              <a:solidFill>
                <a:srgbClr val="FF0000"/>
              </a:solidFill>
              <a:latin typeface="隶书" panose="02010509060101010101" charset="-122"/>
              <a:ea typeface="隶书" panose="02010509060101010101" charset="-122"/>
            </a:endParaRPr>
          </a:p>
        </p:txBody>
      </p:sp>
      <p:sp>
        <p:nvSpPr>
          <p:cNvPr id="24578" name="文本占位符 65538"/>
          <p:cNvSpPr>
            <a:spLocks noGrp="1"/>
          </p:cNvSpPr>
          <p:nvPr>
            <p:ph idx="1"/>
          </p:nvPr>
        </p:nvSpPr>
        <p:spPr>
          <a:xfrm>
            <a:off x="328930" y="1267460"/>
            <a:ext cx="11410315" cy="4867910"/>
          </a:xfrm>
        </p:spPr>
        <p:txBody>
          <a:bodyPr anchor="t"/>
          <a:p>
            <a:pPr>
              <a:buNone/>
            </a:pPr>
            <a:r>
              <a:rPr lang="en-US" altLang="zh-CN" sz="4400" b="1">
                <a:latin typeface="隶书" panose="02010509060101010101" charset="-122"/>
                <a:ea typeface="隶书" panose="02010509060101010101" charset="-122"/>
                <a:cs typeface="隶书" panose="02010509060101010101" charset="-122"/>
              </a:rPr>
              <a:t>1</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父亲的病</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中两个庸医陈莲河和叶天士：自高身价，毫无真才实学，医蛊</a:t>
            </a:r>
            <a:r>
              <a:rPr lang="en-US" altLang="zh-CN" sz="4400" b="1" err="1">
                <a:solidFill>
                  <a:srgbClr val="FF0000"/>
                </a:solidFill>
                <a:latin typeface="隶书" panose="02010509060101010101" charset="-122"/>
                <a:ea typeface="隶书" panose="02010509060101010101" charset="-122"/>
                <a:cs typeface="隶书" panose="02010509060101010101" charset="-122"/>
              </a:rPr>
              <a:t>gǔ</a:t>
            </a:r>
            <a:r>
              <a:rPr lang="zh-CN" altLang="en-US" sz="4400" b="1" dirty="0">
                <a:latin typeface="隶书" panose="02010509060101010101" charset="-122"/>
                <a:ea typeface="隶书" panose="02010509060101010101" charset="-122"/>
                <a:cs typeface="隶书" panose="02010509060101010101" charset="-122"/>
              </a:rPr>
              <a:t>不分，草菅</a:t>
            </a:r>
            <a:r>
              <a:rPr lang="en-US" altLang="zh-CN" sz="4400" b="1" err="1">
                <a:solidFill>
                  <a:srgbClr val="FF0000"/>
                </a:solidFill>
                <a:latin typeface="隶书" panose="02010509060101010101" charset="-122"/>
                <a:ea typeface="隶书" panose="02010509060101010101" charset="-122"/>
                <a:cs typeface="隶书" panose="02010509060101010101" charset="-122"/>
              </a:rPr>
              <a:t>jiān</a:t>
            </a:r>
            <a:r>
              <a:rPr lang="zh-CN" altLang="en-US" sz="4400" b="1" dirty="0">
                <a:latin typeface="隶书" panose="02010509060101010101" charset="-122"/>
                <a:ea typeface="隶书" panose="02010509060101010101" charset="-122"/>
                <a:cs typeface="隶书" panose="02010509060101010101" charset="-122"/>
              </a:rPr>
              <a:t>人命。</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、母亲</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朴实，慈爱，爱护孩子，端庄，知书达理。</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、无常：爽直，公正，善良，颇具人情味。</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5601" name="标题 66561"/>
          <p:cNvSpPr>
            <a:spLocks noGrp="1"/>
          </p:cNvSpPr>
          <p:nvPr>
            <p:ph type="title"/>
          </p:nvPr>
        </p:nvSpPr>
        <p:spPr/>
        <p:txBody>
          <a:bodyPr anchor="ctr"/>
          <a:p>
            <a:br>
              <a:rPr lang="en-US" altLang="zh-CN" sz="4000"/>
            </a:br>
            <a:endParaRPr lang="en-US" altLang="zh-CN" sz="4000"/>
          </a:p>
        </p:txBody>
      </p:sp>
      <p:sp>
        <p:nvSpPr>
          <p:cNvPr id="25602" name="文本占位符 66562"/>
          <p:cNvSpPr>
            <a:spLocks noGrp="1"/>
          </p:cNvSpPr>
          <p:nvPr>
            <p:ph idx="1"/>
          </p:nvPr>
        </p:nvSpPr>
        <p:spPr>
          <a:xfrm>
            <a:off x="313055" y="789305"/>
            <a:ext cx="11565890" cy="4438015"/>
          </a:xfrm>
        </p:spPr>
        <p:txBody>
          <a:bodyPr anchor="t"/>
          <a:p>
            <a:pPr>
              <a:buNone/>
            </a:pPr>
            <a:r>
              <a:rPr lang="en-US" altLang="zh-CN" sz="4400" b="1">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阿长与〈山海经〉</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中的远房叔祖：爱花的读书人，藏书，字画，花草众多；喜欢舞文弄墨，寂寞，悠闲而疏懒，喜爱并尊重小孩子；胖而和蔼。</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5</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藤野先生</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中的“正人君子”之流：虚伪，追名逐利，迂腐。</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6625" name="标题 13313"/>
          <p:cNvSpPr>
            <a:spLocks noGrp="1"/>
          </p:cNvSpPr>
          <p:nvPr>
            <p:ph type="title"/>
          </p:nvPr>
        </p:nvSpPr>
        <p:spPr>
          <a:xfrm>
            <a:off x="814070" y="574040"/>
            <a:ext cx="10591165" cy="765175"/>
          </a:xfrm>
        </p:spPr>
        <p:txBody>
          <a:bodyPr anchor="ctr"/>
          <a:p>
            <a:r>
              <a:rPr lang="zh-CN" altLang="en-US" b="1" dirty="0">
                <a:solidFill>
                  <a:srgbClr val="FF0000"/>
                </a:solidFill>
                <a:latin typeface="隶书" panose="02010509060101010101" charset="-122"/>
                <a:ea typeface="隶书" panose="02010509060101010101" charset="-122"/>
              </a:rPr>
              <a:t>艺术特色</a:t>
            </a:r>
            <a:endParaRPr lang="zh-CN" altLang="en-US" b="1" dirty="0">
              <a:solidFill>
                <a:srgbClr val="FF0000"/>
              </a:solidFill>
              <a:latin typeface="隶书" panose="02010509060101010101" charset="-122"/>
              <a:ea typeface="隶书" panose="02010509060101010101" charset="-122"/>
            </a:endParaRPr>
          </a:p>
        </p:txBody>
      </p:sp>
      <p:sp>
        <p:nvSpPr>
          <p:cNvPr id="26626" name="文本占位符 13314"/>
          <p:cNvSpPr>
            <a:spLocks noGrp="1"/>
          </p:cNvSpPr>
          <p:nvPr>
            <p:ph idx="1"/>
          </p:nvPr>
        </p:nvSpPr>
        <p:spPr>
          <a:xfrm>
            <a:off x="227330" y="1554480"/>
            <a:ext cx="11767820" cy="4050665"/>
          </a:xfrm>
        </p:spPr>
        <p:txBody>
          <a:bodyPr anchor="t"/>
          <a:p>
            <a:pPr>
              <a:buNone/>
            </a:pPr>
            <a:r>
              <a:rPr lang="en-US" altLang="zh-CN" sz="4400" b="1">
                <a:latin typeface="隶书" panose="02010509060101010101" charset="-122"/>
                <a:ea typeface="隶书" panose="02010509060101010101" charset="-122"/>
                <a:cs typeface="隶书" panose="02010509060101010101" charset="-122"/>
              </a:rPr>
              <a:t>1</a:t>
            </a:r>
            <a:r>
              <a:rPr lang="zh-CN" altLang="en-US" sz="4400" b="1" dirty="0">
                <a:latin typeface="隶书" panose="02010509060101010101" charset="-122"/>
                <a:ea typeface="隶书" panose="02010509060101010101" charset="-122"/>
                <a:cs typeface="隶书" panose="02010509060101010101" charset="-122"/>
              </a:rPr>
              <a:t>、记叙、描写、抒情和议论有机地融合在一起；</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、常摄取生活中的小细节，以小见大；</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、在批判、讽刺封建旧制度、旧道德时，多用反讽手法；</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、常用对比手法。</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7649" name="标题 14337"/>
          <p:cNvSpPr>
            <a:spLocks noGrp="1"/>
          </p:cNvSpPr>
          <p:nvPr>
            <p:ph type="title"/>
          </p:nvPr>
        </p:nvSpPr>
        <p:spPr>
          <a:xfrm>
            <a:off x="685800" y="215265"/>
            <a:ext cx="10810875" cy="549275"/>
          </a:xfrm>
        </p:spPr>
        <p:txBody>
          <a:bodyPr anchor="ctr"/>
          <a:p>
            <a:r>
              <a:rPr lang="zh-CN" altLang="en-US" sz="4000" b="1" dirty="0">
                <a:solidFill>
                  <a:srgbClr val="FF0000"/>
                </a:solidFill>
                <a:latin typeface="隶书" panose="02010509060101010101" charset="-122"/>
                <a:ea typeface="隶书" panose="02010509060101010101" charset="-122"/>
              </a:rPr>
              <a:t>精彩片段</a:t>
            </a:r>
            <a:endParaRPr lang="zh-CN" altLang="en-US" sz="4000" b="1" dirty="0">
              <a:solidFill>
                <a:srgbClr val="FF0000"/>
              </a:solidFill>
              <a:latin typeface="隶书" panose="02010509060101010101" charset="-122"/>
              <a:ea typeface="隶书" panose="02010509060101010101" charset="-122"/>
            </a:endParaRPr>
          </a:p>
        </p:txBody>
      </p:sp>
      <p:sp>
        <p:nvSpPr>
          <p:cNvPr id="27650" name="文本占位符 14338"/>
          <p:cNvSpPr>
            <a:spLocks noGrp="1"/>
          </p:cNvSpPr>
          <p:nvPr>
            <p:ph idx="1"/>
          </p:nvPr>
        </p:nvSpPr>
        <p:spPr>
          <a:xfrm>
            <a:off x="84455" y="908050"/>
            <a:ext cx="12012930" cy="5685790"/>
          </a:xfrm>
        </p:spPr>
        <p:txBody>
          <a:bodyPr anchor="t"/>
          <a:p>
            <a:pPr>
              <a:buNone/>
            </a:pPr>
            <a:r>
              <a:rPr lang="en-US" altLang="zh-CN" sz="4000" b="1">
                <a:latin typeface="隶书" panose="02010509060101010101" charset="-122"/>
                <a:ea typeface="隶书" panose="02010509060101010101" charset="-122"/>
                <a:cs typeface="隶书" panose="02010509060101010101" charset="-122"/>
              </a:rPr>
              <a:t>     </a:t>
            </a:r>
            <a:r>
              <a:rPr lang="zh-CN" altLang="en-US" sz="4000" b="1" dirty="0">
                <a:latin typeface="隶书" panose="02010509060101010101" charset="-122"/>
                <a:ea typeface="隶书" panose="02010509060101010101" charset="-122"/>
                <a:cs typeface="隶书" panose="02010509060101010101" charset="-122"/>
              </a:rPr>
              <a:t>中国是弱国，所以中国人当然是低能儿，分数在</a:t>
            </a:r>
            <a:r>
              <a:rPr lang="en-US" altLang="zh-CN" sz="4000" b="1">
                <a:latin typeface="隶书" panose="02010509060101010101" charset="-122"/>
                <a:ea typeface="隶书" panose="02010509060101010101" charset="-122"/>
                <a:cs typeface="隶书" panose="02010509060101010101" charset="-122"/>
              </a:rPr>
              <a:t>60</a:t>
            </a:r>
            <a:r>
              <a:rPr lang="zh-CN" altLang="en-US" sz="4000" b="1" dirty="0">
                <a:latin typeface="隶书" panose="02010509060101010101" charset="-122"/>
                <a:ea typeface="隶书" panose="02010509060101010101" charset="-122"/>
                <a:cs typeface="隶书" panose="02010509060101010101" charset="-122"/>
              </a:rPr>
              <a:t>分以上，便不是自己的能力了：也无怪他们疑惑。但我接着便有参观枪毙中国人的命运了。第二年添教霉菌学，细菌的形状是全用电影来显示的，一段落已完而还没有到下课的时候，便影几片时事的片子，自然都是日本战胜俄国的情形。但偏有中国人夹在里边：给俄国人做侦探，被日本军捕获，要枪毙了，围着看的也是一群中国人；在讲堂里的还有一个我。             </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藤野先生</a:t>
            </a:r>
            <a:r>
              <a:rPr lang="en-US" altLang="zh-CN" sz="4000" b="1">
                <a:latin typeface="隶书" panose="02010509060101010101" charset="-122"/>
                <a:ea typeface="隶书" panose="02010509060101010101" charset="-122"/>
                <a:cs typeface="隶书" panose="02010509060101010101" charset="-122"/>
              </a:rPr>
              <a:t>》</a:t>
            </a:r>
            <a:endParaRPr lang="en-US" altLang="zh-CN" sz="4000" b="1">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8673" name="标题 15361"/>
          <p:cNvSpPr>
            <a:spLocks noGrp="1"/>
          </p:cNvSpPr>
          <p:nvPr>
            <p:ph type="title"/>
          </p:nvPr>
        </p:nvSpPr>
        <p:spPr/>
        <p:txBody>
          <a:bodyPr anchor="ctr"/>
          <a:p>
            <a:br>
              <a:rPr lang="en-US" altLang="zh-CN" sz="4000"/>
            </a:br>
            <a:endParaRPr lang="en-US" altLang="zh-CN" sz="4000"/>
          </a:p>
        </p:txBody>
      </p:sp>
      <p:sp>
        <p:nvSpPr>
          <p:cNvPr id="28674" name="文本占位符 15362"/>
          <p:cNvSpPr>
            <a:spLocks noGrp="1"/>
          </p:cNvSpPr>
          <p:nvPr>
            <p:ph idx="1"/>
          </p:nvPr>
        </p:nvSpPr>
        <p:spPr>
          <a:xfrm>
            <a:off x="53340" y="645795"/>
            <a:ext cx="12033250" cy="6470650"/>
          </a:xfrm>
        </p:spPr>
        <p:txBody>
          <a:bodyPr anchor="t"/>
          <a:p>
            <a:pPr>
              <a:buNone/>
            </a:pPr>
            <a:r>
              <a:rPr lang="en-US" altLang="zh-CN" sz="4000" b="1">
                <a:latin typeface="隶书" panose="02010509060101010101" charset="-122"/>
                <a:ea typeface="隶书" panose="02010509060101010101" charset="-122"/>
                <a:cs typeface="隶书" panose="02010509060101010101" charset="-122"/>
              </a:rPr>
              <a:t>    </a:t>
            </a:r>
            <a:r>
              <a:rPr lang="zh-CN" altLang="en-US" sz="4000" b="1" dirty="0">
                <a:latin typeface="隶书" panose="02010509060101010101" charset="-122"/>
                <a:ea typeface="隶书" panose="02010509060101010101" charset="-122"/>
                <a:cs typeface="隶书" panose="02010509060101010101" charset="-122"/>
              </a:rPr>
              <a:t>不知怎地我们便都笑了起来，是互相的嘲笑和悲哀。他眼睛还是那样，然而奇怪，只这几年，头上却有了白发了，但也许本来就有，我先前没有留心到。他穿着很旧的布马褂，破布鞋，显得很寒素。谈起自己的经历来，他说他后来没有了学费，不能再留学，便回来了。回到故乡之后，又受着轻蔑，排斥，迫害，几乎无地可容。现在是躲在乡下，教着几个小学生糊口。但因为有时觉得很气闷，所以也趁了航船进城来。        </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范爱农</a:t>
            </a:r>
            <a:r>
              <a:rPr lang="en-US" altLang="zh-CN" sz="4000" b="1">
                <a:latin typeface="隶书" panose="02010509060101010101" charset="-122"/>
                <a:ea typeface="隶书" panose="02010509060101010101" charset="-122"/>
                <a:cs typeface="隶书" panose="02010509060101010101" charset="-122"/>
              </a:rPr>
              <a:t>》 </a:t>
            </a:r>
            <a:endParaRPr lang="en-US" altLang="zh-CN" sz="4000" b="1">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29697" name="标题 16385"/>
          <p:cNvSpPr>
            <a:spLocks noGrp="1"/>
          </p:cNvSpPr>
          <p:nvPr>
            <p:ph type="title"/>
          </p:nvPr>
        </p:nvSpPr>
        <p:spPr>
          <a:xfrm>
            <a:off x="842010" y="215265"/>
            <a:ext cx="10572115" cy="692150"/>
          </a:xfrm>
        </p:spPr>
        <p:txBody>
          <a:bodyPr anchor="ctr"/>
          <a:p>
            <a:r>
              <a:rPr lang="zh-CN" altLang="en-US" sz="4000" b="1" dirty="0">
                <a:solidFill>
                  <a:srgbClr val="FF0000"/>
                </a:solidFill>
                <a:latin typeface="隶书" panose="02010509060101010101" charset="-122"/>
                <a:ea typeface="隶书" panose="02010509060101010101" charset="-122"/>
              </a:rPr>
              <a:t>课堂练习</a:t>
            </a:r>
            <a:endParaRPr lang="zh-CN" altLang="en-US" sz="4000" b="1" dirty="0">
              <a:solidFill>
                <a:srgbClr val="FF0000"/>
              </a:solidFill>
              <a:latin typeface="隶书" panose="02010509060101010101" charset="-122"/>
              <a:ea typeface="隶书" panose="02010509060101010101" charset="-122"/>
            </a:endParaRPr>
          </a:p>
        </p:txBody>
      </p:sp>
      <p:sp>
        <p:nvSpPr>
          <p:cNvPr id="29698" name="文本占位符 16386"/>
          <p:cNvSpPr>
            <a:spLocks noGrp="1"/>
          </p:cNvSpPr>
          <p:nvPr>
            <p:ph idx="1"/>
          </p:nvPr>
        </p:nvSpPr>
        <p:spPr>
          <a:xfrm>
            <a:off x="257810" y="980440"/>
            <a:ext cx="11746865" cy="6092825"/>
          </a:xfrm>
        </p:spPr>
        <p:txBody>
          <a:bodyPr anchor="t"/>
          <a:p>
            <a:pPr>
              <a:buNone/>
            </a:pPr>
            <a:r>
              <a:rPr lang="en-US" altLang="zh-CN" sz="4000" b="1">
                <a:latin typeface="隶书" panose="02010509060101010101" charset="-122"/>
                <a:ea typeface="隶书" panose="02010509060101010101" charset="-122"/>
                <a:cs typeface="隶书" panose="02010509060101010101" charset="-122"/>
              </a:rPr>
              <a:t>1 </a:t>
            </a:r>
            <a:r>
              <a:rPr lang="zh-CN" altLang="en-US" sz="4000" b="1" dirty="0">
                <a:latin typeface="隶书" panose="02010509060101010101" charset="-122"/>
                <a:ea typeface="隶书" panose="02010509060101010101" charset="-122"/>
                <a:cs typeface="隶书" panose="02010509060101010101" charset="-122"/>
              </a:rPr>
              <a:t>、填空。鲁迅先生回忆自己青少年时期生活经历的一部散文集是</a:t>
            </a:r>
            <a:r>
              <a:rPr lang="en-US" altLang="zh-CN" sz="4000" b="1">
                <a:latin typeface="隶书" panose="02010509060101010101" charset="-122"/>
                <a:ea typeface="隶书" panose="02010509060101010101" charset="-122"/>
                <a:cs typeface="隶书" panose="02010509060101010101" charset="-122"/>
              </a:rPr>
              <a:t>《 ① 》</a:t>
            </a:r>
            <a:r>
              <a:rPr lang="zh-CN" altLang="en-US" sz="4000" b="1">
                <a:latin typeface="隶书" panose="02010509060101010101" charset="-122"/>
                <a:ea typeface="隶书" panose="02010509060101010101" charset="-122"/>
                <a:cs typeface="隶书" panose="02010509060101010101" charset="-122"/>
              </a:rPr>
              <a:t>，</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藤野先生</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是其中的一篇。这篇散文记叙了作者在日本 </a:t>
            </a:r>
            <a:r>
              <a:rPr lang="en-US" altLang="zh-CN" sz="4000" b="1">
                <a:latin typeface="隶书" panose="02010509060101010101" charset="-122"/>
                <a:ea typeface="隶书" panose="02010509060101010101" charset="-122"/>
                <a:cs typeface="隶书" panose="02010509060101010101" charset="-122"/>
              </a:rPr>
              <a:t>② </a:t>
            </a:r>
            <a:r>
              <a:rPr lang="zh-CN" altLang="en-US" sz="4000" b="1" dirty="0">
                <a:latin typeface="隶书" panose="02010509060101010101" charset="-122"/>
                <a:ea typeface="隶书" panose="02010509060101010101" charset="-122"/>
                <a:cs typeface="隶书" panose="02010509060101010101" charset="-122"/>
              </a:rPr>
              <a:t>（地名）学医的生活，其中的匿名信事件和看电影（幻灯片）事件令他感受到身为弱国国民遭受的屈辱，同时也看到国人的麻木，这使他产生了 </a:t>
            </a:r>
            <a:r>
              <a:rPr lang="en-US" altLang="zh-CN" sz="4000" b="1">
                <a:latin typeface="隶书" panose="02010509060101010101" charset="-122"/>
                <a:ea typeface="隶书" panose="02010509060101010101" charset="-122"/>
                <a:cs typeface="隶书" panose="02010509060101010101" charset="-122"/>
              </a:rPr>
              <a:t>③ </a:t>
            </a:r>
            <a:r>
              <a:rPr lang="zh-CN" altLang="en-US" sz="4000" b="1" dirty="0">
                <a:latin typeface="隶书" panose="02010509060101010101" charset="-122"/>
                <a:ea typeface="隶书" panose="02010509060101010101" charset="-122"/>
                <a:cs typeface="隶书" panose="02010509060101010101" charset="-122"/>
              </a:rPr>
              <a:t>的想法。</a:t>
            </a:r>
            <a:endParaRPr lang="zh-CN" altLang="en-US" sz="4000" b="1" dirty="0">
              <a:latin typeface="隶书" panose="02010509060101010101" charset="-122"/>
              <a:ea typeface="隶书" panose="02010509060101010101" charset="-122"/>
              <a:cs typeface="隶书" panose="02010509060101010101" charset="-122"/>
            </a:endParaRPr>
          </a:p>
        </p:txBody>
      </p:sp>
      <p:sp>
        <p:nvSpPr>
          <p:cNvPr id="16388" name="文本框 16387"/>
          <p:cNvSpPr txBox="1"/>
          <p:nvPr/>
        </p:nvSpPr>
        <p:spPr>
          <a:xfrm>
            <a:off x="1348105" y="5519420"/>
            <a:ext cx="9988550" cy="706755"/>
          </a:xfrm>
          <a:prstGeom prst="rect">
            <a:avLst/>
          </a:prstGeom>
          <a:noFill/>
          <a:ln w="9525">
            <a:noFill/>
          </a:ln>
        </p:spPr>
        <p:txBody>
          <a:bodyPr wrap="square">
            <a:spAutoFit/>
          </a:bodyPr>
          <a:p>
            <a:pPr lvl="0">
              <a:spcBef>
                <a:spcPct val="50000"/>
              </a:spcBef>
            </a:pPr>
            <a:r>
              <a:rPr lang="en-US" altLang="zh-CN" sz="4000" b="1">
                <a:solidFill>
                  <a:srgbClr val="FF0000"/>
                </a:solidFill>
                <a:latin typeface="隶书" panose="02010509060101010101" charset="-122"/>
                <a:ea typeface="隶书" panose="02010509060101010101" charset="-122"/>
                <a:cs typeface="隶书" panose="02010509060101010101" charset="-122"/>
              </a:rPr>
              <a:t>①</a:t>
            </a:r>
            <a:r>
              <a:rPr lang="zh-CN" altLang="en-US" sz="4000" b="1" dirty="0">
                <a:solidFill>
                  <a:srgbClr val="FF0000"/>
                </a:solidFill>
                <a:latin typeface="隶书" panose="02010509060101010101" charset="-122"/>
                <a:ea typeface="隶书" panose="02010509060101010101" charset="-122"/>
                <a:cs typeface="隶书" panose="02010509060101010101" charset="-122"/>
              </a:rPr>
              <a:t>朝花夕拾 </a:t>
            </a:r>
            <a:r>
              <a:rPr lang="en-US" altLang="zh-CN" sz="4000" b="1">
                <a:solidFill>
                  <a:srgbClr val="FF0000"/>
                </a:solidFill>
                <a:latin typeface="隶书" panose="02010509060101010101" charset="-122"/>
                <a:ea typeface="隶书" panose="02010509060101010101" charset="-122"/>
                <a:cs typeface="隶书" panose="02010509060101010101" charset="-122"/>
              </a:rPr>
              <a:t>②</a:t>
            </a:r>
            <a:r>
              <a:rPr lang="zh-CN" altLang="en-US" sz="4000" b="1" dirty="0">
                <a:solidFill>
                  <a:srgbClr val="FF0000"/>
                </a:solidFill>
                <a:latin typeface="隶书" panose="02010509060101010101" charset="-122"/>
                <a:ea typeface="隶书" panose="02010509060101010101" charset="-122"/>
                <a:cs typeface="隶书" panose="02010509060101010101" charset="-122"/>
              </a:rPr>
              <a:t>仙台 </a:t>
            </a:r>
            <a:r>
              <a:rPr lang="en-US" altLang="zh-CN" sz="4000" b="1">
                <a:solidFill>
                  <a:srgbClr val="FF0000"/>
                </a:solidFill>
                <a:latin typeface="隶书" panose="02010509060101010101" charset="-122"/>
                <a:ea typeface="隶书" panose="02010509060101010101" charset="-122"/>
                <a:cs typeface="隶书" panose="02010509060101010101" charset="-122"/>
              </a:rPr>
              <a:t>③</a:t>
            </a:r>
            <a:r>
              <a:rPr lang="zh-CN" altLang="en-US" sz="4000" b="1" dirty="0">
                <a:solidFill>
                  <a:srgbClr val="FF0000"/>
                </a:solidFill>
                <a:latin typeface="隶书" panose="02010509060101010101" charset="-122"/>
                <a:ea typeface="隶书" panose="02010509060101010101" charset="-122"/>
                <a:cs typeface="隶书" panose="02010509060101010101" charset="-122"/>
              </a:rPr>
              <a:t>弃医从文</a:t>
            </a:r>
            <a:endParaRPr lang="zh-CN" altLang="en-US" sz="4000" b="1" dirty="0">
              <a:solidFill>
                <a:srgbClr val="FF0000"/>
              </a:solidFill>
              <a:latin typeface="隶书" panose="02010509060101010101" charset="-122"/>
              <a:ea typeface="隶书" panose="02010509060101010101" charset="-122"/>
              <a:cs typeface="隶书" panose="02010509060101010101" charset="-122"/>
            </a:endParaRPr>
          </a:p>
        </p:txBody>
      </p:sp>
      <p:pic>
        <p:nvPicPr>
          <p:cNvPr id="29700" name="图片 16388" descr="草"/>
          <p:cNvPicPr>
            <a:picLocks noChangeAspect="1"/>
          </p:cNvPicPr>
          <p:nvPr/>
        </p:nvPicPr>
        <p:blipFill>
          <a:blip r:embed="rId1"/>
          <a:stretch>
            <a:fillRect/>
          </a:stretch>
        </p:blipFill>
        <p:spPr>
          <a:xfrm>
            <a:off x="9480550" y="5157788"/>
            <a:ext cx="1187450" cy="17002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8">
                                            <p:txEl>
                                              <p:charRg st="0" end="16"/>
                                            </p:txEl>
                                          </p:spTgt>
                                        </p:tgtEl>
                                        <p:attrNameLst>
                                          <p:attrName>style.visibility</p:attrName>
                                        </p:attrNameLst>
                                      </p:cBhvr>
                                      <p:to>
                                        <p:strVal val="visible"/>
                                      </p:to>
                                    </p:set>
                                    <p:animEffect transition="in" filter="blinds(horizontal)">
                                      <p:cBhvr>
                                        <p:cTn id="7" dur="500"/>
                                        <p:tgtEl>
                                          <p:spTgt spid="16388">
                                            <p:txEl>
                                              <p:charRg st="0"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0721" name="标题 20481"/>
          <p:cNvSpPr>
            <a:spLocks noGrp="1"/>
          </p:cNvSpPr>
          <p:nvPr>
            <p:ph type="title"/>
          </p:nvPr>
        </p:nvSpPr>
        <p:spPr/>
        <p:txBody>
          <a:bodyPr anchor="ctr"/>
          <a:p>
            <a:br>
              <a:rPr lang="en-US" altLang="zh-CN" sz="4000"/>
            </a:br>
            <a:endParaRPr lang="en-US" altLang="zh-CN" sz="4000"/>
          </a:p>
        </p:txBody>
      </p:sp>
      <p:sp>
        <p:nvSpPr>
          <p:cNvPr id="20483" name="内容占位符 20482"/>
          <p:cNvSpPr>
            <a:spLocks noGrp="1"/>
          </p:cNvSpPr>
          <p:nvPr>
            <p:ph idx="1"/>
          </p:nvPr>
        </p:nvSpPr>
        <p:spPr>
          <a:xfrm>
            <a:off x="95250" y="861060"/>
            <a:ext cx="11929745" cy="6010910"/>
          </a:xfrm>
        </p:spPr>
        <p:txBody>
          <a:bodyPr anchor="t"/>
          <a:p>
            <a:pPr>
              <a:lnSpc>
                <a:spcPct val="90000"/>
              </a:lnSpc>
              <a:buNone/>
            </a:pPr>
            <a:r>
              <a:rPr lang="en-US" altLang="zh-CN" sz="4000" b="1">
                <a:latin typeface="隶书" panose="02010509060101010101" charset="-122"/>
                <a:ea typeface="隶书" panose="02010509060101010101" charset="-122"/>
                <a:cs typeface="隶书" panose="02010509060101010101" charset="-122"/>
              </a:rPr>
              <a:t>2</a:t>
            </a:r>
            <a:r>
              <a:rPr lang="zh-CN" altLang="en-US" sz="4000" b="1" dirty="0">
                <a:latin typeface="隶书" panose="02010509060101010101" charset="-122"/>
                <a:ea typeface="隶书" panose="02010509060101010101" charset="-122"/>
                <a:cs typeface="隶书" panose="02010509060101010101" charset="-122"/>
              </a:rPr>
              <a:t>、鲁迅在</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父亲的病</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一文的最后，叙述了父亲临终时“我”在衍太太的催促下不断大声呼叫父亲的一幕，结尾处，作者为什么说“我现在还听到那时的自己的这声音，每听到时，就觉得这却是我对于父亲的最大的错处”？表达了作者怎样的感情？</a:t>
            </a:r>
            <a:endParaRPr lang="zh-CN" altLang="en-US" sz="4000" b="1" dirty="0">
              <a:latin typeface="隶书" panose="02010509060101010101" charset="-122"/>
              <a:ea typeface="隶书" panose="02010509060101010101" charset="-122"/>
              <a:cs typeface="隶书" panose="02010509060101010101" charset="-122"/>
            </a:endParaRPr>
          </a:p>
          <a:p>
            <a:pPr>
              <a:lnSpc>
                <a:spcPct val="90000"/>
              </a:lnSpc>
              <a:buNone/>
            </a:pPr>
            <a:r>
              <a:rPr lang="zh-CN" altLang="en-US" sz="4000" b="1" dirty="0">
                <a:latin typeface="隶书" panose="02010509060101010101" charset="-122"/>
                <a:ea typeface="隶书" panose="02010509060101010101" charset="-122"/>
                <a:cs typeface="隶书" panose="02010509060101010101" charset="-122"/>
              </a:rPr>
              <a:t>  </a:t>
            </a:r>
            <a:r>
              <a:rPr lang="zh-CN" altLang="en-US" sz="4000" b="1" dirty="0">
                <a:solidFill>
                  <a:srgbClr val="FF0000"/>
                </a:solidFill>
                <a:latin typeface="隶书" panose="02010509060101010101" charset="-122"/>
                <a:ea typeface="隶书" panose="02010509060101010101" charset="-122"/>
                <a:cs typeface="隶书" panose="02010509060101010101" charset="-122"/>
              </a:rPr>
              <a:t>【</a:t>
            </a:r>
            <a:r>
              <a:rPr lang="en-US" altLang="zh-CN" sz="4000" b="1">
                <a:solidFill>
                  <a:srgbClr val="FF0000"/>
                </a:solidFill>
                <a:latin typeface="隶书" panose="02010509060101010101" charset="-122"/>
                <a:ea typeface="隶书" panose="02010509060101010101" charset="-122"/>
                <a:cs typeface="隶书" panose="02010509060101010101" charset="-122"/>
              </a:rPr>
              <a:t>1</a:t>
            </a:r>
            <a:r>
              <a:rPr lang="zh-CN" altLang="en-US" sz="4000" b="1" dirty="0">
                <a:solidFill>
                  <a:srgbClr val="FF0000"/>
                </a:solidFill>
                <a:latin typeface="隶书" panose="02010509060101010101" charset="-122"/>
                <a:ea typeface="隶书" panose="02010509060101010101" charset="-122"/>
                <a:cs typeface="隶书" panose="02010509060101010101" charset="-122"/>
              </a:rPr>
              <a:t>】懊悔并自责于没有让父亲安静地离去。 </a:t>
            </a:r>
            <a:endParaRPr lang="zh-CN" altLang="en-US" sz="4000" b="1" dirty="0">
              <a:solidFill>
                <a:srgbClr val="FF0000"/>
              </a:solidFill>
              <a:latin typeface="隶书" panose="02010509060101010101" charset="-122"/>
              <a:ea typeface="隶书" panose="02010509060101010101" charset="-122"/>
              <a:cs typeface="隶书" panose="02010509060101010101" charset="-122"/>
            </a:endParaRPr>
          </a:p>
          <a:p>
            <a:pPr>
              <a:lnSpc>
                <a:spcPct val="90000"/>
              </a:lnSpc>
              <a:buNone/>
            </a:pPr>
            <a:r>
              <a:rPr lang="zh-CN" altLang="en-US" sz="4000" b="1" dirty="0">
                <a:latin typeface="隶书" panose="02010509060101010101" charset="-122"/>
                <a:ea typeface="隶书" panose="02010509060101010101" charset="-122"/>
                <a:cs typeface="隶书" panose="02010509060101010101" charset="-122"/>
              </a:rPr>
              <a:t>  </a:t>
            </a:r>
            <a:r>
              <a:rPr lang="zh-CN" altLang="en-US" sz="4000" b="1" dirty="0">
                <a:solidFill>
                  <a:srgbClr val="FF0000"/>
                </a:solidFill>
                <a:latin typeface="隶书" panose="02010509060101010101" charset="-122"/>
                <a:ea typeface="隶书" panose="02010509060101010101" charset="-122"/>
                <a:cs typeface="隶书" panose="02010509060101010101" charset="-122"/>
              </a:rPr>
              <a:t>【</a:t>
            </a:r>
            <a:r>
              <a:rPr lang="en-US" altLang="zh-CN" sz="4000" b="1">
                <a:solidFill>
                  <a:srgbClr val="FF0000"/>
                </a:solidFill>
                <a:latin typeface="隶书" panose="02010509060101010101" charset="-122"/>
                <a:ea typeface="隶书" panose="02010509060101010101" charset="-122"/>
                <a:cs typeface="隶书" panose="02010509060101010101" charset="-122"/>
              </a:rPr>
              <a:t>2</a:t>
            </a:r>
            <a:r>
              <a:rPr lang="zh-CN" altLang="en-US" sz="4000" b="1" dirty="0">
                <a:solidFill>
                  <a:srgbClr val="FF0000"/>
                </a:solidFill>
                <a:latin typeface="隶书" panose="02010509060101010101" charset="-122"/>
                <a:ea typeface="隶书" panose="02010509060101010101" charset="-122"/>
                <a:cs typeface="隶书" panose="02010509060101010101" charset="-122"/>
              </a:rPr>
              <a:t>】作者每念及此的不安、痛苦，以及对父亲的疼爱和痛惜。</a:t>
            </a:r>
            <a:endParaRPr lang="zh-CN" altLang="en-US" sz="40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3">
                                            <p:txEl>
                                              <p:charRg st="111" end="142"/>
                                            </p:txEl>
                                          </p:spTgt>
                                        </p:tgtEl>
                                        <p:attrNameLst>
                                          <p:attrName>style.visibility</p:attrName>
                                        </p:attrNameLst>
                                      </p:cBhvr>
                                      <p:to>
                                        <p:strVal val="visible"/>
                                      </p:to>
                                    </p:set>
                                    <p:animEffect transition="in" filter="box(in)">
                                      <p:cBhvr>
                                        <p:cTn id="7" dur="500"/>
                                        <p:tgtEl>
                                          <p:spTgt spid="20483">
                                            <p:txEl>
                                              <p:charRg st="111" end="1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charRg st="142" end="179"/>
                                            </p:txEl>
                                          </p:spTgt>
                                        </p:tgtEl>
                                        <p:attrNameLst>
                                          <p:attrName>style.visibility</p:attrName>
                                        </p:attrNameLst>
                                      </p:cBhvr>
                                      <p:to>
                                        <p:strVal val="visible"/>
                                      </p:to>
                                    </p:set>
                                    <p:animEffect transition="in" filter="box(in)">
                                      <p:cBhvr>
                                        <p:cTn id="12" dur="500"/>
                                        <p:tgtEl>
                                          <p:spTgt spid="20483">
                                            <p:txEl>
                                              <p:charRg st="142" end="1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4097" name="标题 5121"/>
          <p:cNvSpPr>
            <a:spLocks noGrp="1"/>
          </p:cNvSpPr>
          <p:nvPr>
            <p:ph type="title"/>
          </p:nvPr>
        </p:nvSpPr>
        <p:spPr>
          <a:xfrm>
            <a:off x="1981200" y="131128"/>
            <a:ext cx="8229600" cy="1143000"/>
          </a:xfrm>
        </p:spPr>
        <p:txBody>
          <a:bodyPr anchor="ctr"/>
          <a:p>
            <a:br>
              <a:rPr lang="en-US" altLang="zh-CN" sz="4000"/>
            </a:br>
            <a:endParaRPr lang="en-US" altLang="zh-CN" sz="4000"/>
          </a:p>
        </p:txBody>
      </p:sp>
      <p:sp>
        <p:nvSpPr>
          <p:cNvPr id="4098" name="文本占位符 5122"/>
          <p:cNvSpPr>
            <a:spLocks noGrp="1"/>
          </p:cNvSpPr>
          <p:nvPr>
            <p:ph idx="1"/>
          </p:nvPr>
        </p:nvSpPr>
        <p:spPr>
          <a:xfrm>
            <a:off x="615315" y="407035"/>
            <a:ext cx="11144885" cy="6043295"/>
          </a:xfrm>
        </p:spPr>
        <p:txBody>
          <a:bodyPr anchor="t"/>
          <a:p>
            <a:pPr>
              <a:lnSpc>
                <a:spcPct val="120000"/>
              </a:lnSpc>
              <a:buFont typeface="Wingdings" panose="05000000000000000000" charset="0"/>
              <a:buChar char="Ø"/>
            </a:pPr>
            <a:r>
              <a:rPr lang="en-US" altLang="zh-CN" sz="4400" b="1">
                <a:latin typeface="隶书" panose="02010509060101010101" charset="-122"/>
                <a:ea typeface="隶书" panose="02010509060101010101" charset="-122"/>
                <a:cs typeface="隶书" panose="02010509060101010101" charset="-122"/>
              </a:rPr>
              <a:t>1918</a:t>
            </a:r>
            <a:r>
              <a:rPr lang="zh-CN" altLang="en-US" sz="4400" b="1" dirty="0">
                <a:latin typeface="隶书" panose="02010509060101010101" charset="-122"/>
                <a:ea typeface="隶书" panose="02010509060101010101" charset="-122"/>
                <a:cs typeface="隶书" panose="02010509060101010101" charset="-122"/>
              </a:rPr>
              <a:t>年</a:t>
            </a:r>
            <a:r>
              <a:rPr lang="en-US" altLang="zh-CN" sz="4400" b="1">
                <a:latin typeface="隶书" panose="02010509060101010101" charset="-122"/>
                <a:ea typeface="隶书" panose="02010509060101010101" charset="-122"/>
                <a:cs typeface="隶书" panose="02010509060101010101" charset="-122"/>
              </a:rPr>
              <a:t>5</a:t>
            </a:r>
            <a:r>
              <a:rPr lang="zh-CN" altLang="en-US" sz="4400" b="1" dirty="0">
                <a:latin typeface="隶书" panose="02010509060101010101" charset="-122"/>
                <a:ea typeface="隶书" panose="02010509060101010101" charset="-122"/>
                <a:cs typeface="隶书" panose="02010509060101010101" charset="-122"/>
              </a:rPr>
              <a:t>月</a:t>
            </a:r>
            <a:r>
              <a:rPr lang="en-US" altLang="zh-CN" sz="4400" b="1">
                <a:latin typeface="隶书" panose="02010509060101010101" charset="-122"/>
                <a:ea typeface="隶书" panose="02010509060101010101" charset="-122"/>
                <a:cs typeface="隶书" panose="02010509060101010101" charset="-122"/>
              </a:rPr>
              <a:t>15</a:t>
            </a:r>
            <a:r>
              <a:rPr lang="zh-CN" altLang="en-US" sz="4400" b="1" dirty="0">
                <a:latin typeface="隶书" panose="02010509060101010101" charset="-122"/>
                <a:ea typeface="隶书" panose="02010509060101010101" charset="-122"/>
                <a:cs typeface="隶书" panose="02010509060101010101" charset="-122"/>
              </a:rPr>
              <a:t>日</a:t>
            </a:r>
            <a:r>
              <a:rPr lang="en-US" altLang="zh-CN" sz="4400" b="1">
                <a:latin typeface="隶书" panose="02010509060101010101" charset="-122"/>
                <a:ea typeface="隶书" panose="02010509060101010101" charset="-122"/>
                <a:cs typeface="隶书" panose="02010509060101010101" charset="-122"/>
              </a:rPr>
              <a:t>,</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狂人日记</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是中国第一部现代白话文小说。</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pPr>
              <a:lnSpc>
                <a:spcPct val="120000"/>
              </a:lnSpc>
              <a:buFont typeface="Wingdings" panose="05000000000000000000" charset="0"/>
              <a:buChar char="Ø"/>
            </a:pPr>
            <a:r>
              <a:rPr lang="en-US" altLang="zh-CN" sz="4400" b="1">
                <a:latin typeface="隶书" panose="02010509060101010101" charset="-122"/>
                <a:ea typeface="隶书" panose="02010509060101010101" charset="-122"/>
                <a:cs typeface="隶书" panose="02010509060101010101" charset="-122"/>
              </a:rPr>
              <a:t>1921</a:t>
            </a:r>
            <a:r>
              <a:rPr lang="zh-CN" altLang="en-US" sz="4400" b="1" dirty="0">
                <a:solidFill>
                  <a:srgbClr val="FF0000"/>
                </a:solidFill>
                <a:latin typeface="隶书" panose="02010509060101010101" charset="-122"/>
                <a:ea typeface="隶书" panose="02010509060101010101" charset="-122"/>
                <a:cs typeface="隶书" panose="02010509060101010101" charset="-122"/>
              </a:rPr>
              <a:t>中篇白话小说</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阿</a:t>
            </a:r>
            <a:r>
              <a:rPr lang="en-US" altLang="zh-CN" sz="4400" b="1">
                <a:solidFill>
                  <a:srgbClr val="FF0000"/>
                </a:solidFill>
                <a:latin typeface="隶书" panose="02010509060101010101" charset="-122"/>
                <a:ea typeface="隶书" panose="02010509060101010101" charset="-122"/>
                <a:cs typeface="隶书" panose="02010509060101010101" charset="-122"/>
              </a:rPr>
              <a:t>Q</a:t>
            </a:r>
            <a:r>
              <a:rPr lang="zh-CN" altLang="en-US" sz="4400" b="1" dirty="0">
                <a:solidFill>
                  <a:srgbClr val="FF0000"/>
                </a:solidFill>
                <a:latin typeface="隶书" panose="02010509060101010101" charset="-122"/>
                <a:ea typeface="隶书" panose="02010509060101010101" charset="-122"/>
                <a:cs typeface="隶书" panose="02010509060101010101" charset="-122"/>
              </a:rPr>
              <a:t>正传</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lnSpc>
                <a:spcPct val="120000"/>
              </a:lnSpc>
              <a:buFont typeface="Wingdings" panose="05000000000000000000" charset="0"/>
              <a:buChar char="Ø"/>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鲁迅以笔代戈，奋笔疾书，战斗一生，被誉为“</a:t>
            </a:r>
            <a:r>
              <a:rPr lang="zh-CN" altLang="en-US" sz="4400" b="1" dirty="0">
                <a:solidFill>
                  <a:srgbClr val="FF0000"/>
                </a:solidFill>
                <a:latin typeface="隶书" panose="02010509060101010101" charset="-122"/>
                <a:ea typeface="隶书" panose="02010509060101010101" charset="-122"/>
                <a:cs typeface="隶书" panose="02010509060101010101" charset="-122"/>
              </a:rPr>
              <a:t>民族魂</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lnSpc>
                <a:spcPct val="120000"/>
              </a:lnSpc>
              <a:buFont typeface="Wingdings" panose="05000000000000000000" charset="0"/>
              <a:buChar char="Ø"/>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横眉冷对千夫指，俯首甘为孺子牛”</a:t>
            </a:r>
            <a:r>
              <a:rPr lang="zh-CN" altLang="en-US" sz="4400" b="1" dirty="0">
                <a:solidFill>
                  <a:schemeClr val="tx1"/>
                </a:solidFill>
                <a:latin typeface="隶书" panose="02010509060101010101" charset="-122"/>
                <a:ea typeface="隶书" panose="02010509060101010101" charset="-122"/>
                <a:cs typeface="隶书" panose="02010509060101010101" charset="-122"/>
              </a:rPr>
              <a:t>是鲁迅一生</a:t>
            </a:r>
            <a:r>
              <a:rPr lang="zh-CN" altLang="en-US" sz="4400" b="1" dirty="0">
                <a:solidFill>
                  <a:srgbClr val="FF0000"/>
                </a:solidFill>
                <a:latin typeface="隶书" panose="02010509060101010101" charset="-122"/>
                <a:ea typeface="隶书" panose="02010509060101010101" charset="-122"/>
                <a:cs typeface="隶书" panose="02010509060101010101" charset="-122"/>
              </a:rPr>
              <a:t>精神</a:t>
            </a:r>
            <a:r>
              <a:rPr lang="zh-CN" altLang="en-US" sz="4400" b="1" dirty="0">
                <a:solidFill>
                  <a:schemeClr val="tx1"/>
                </a:solidFill>
                <a:latin typeface="隶书" panose="02010509060101010101" charset="-122"/>
                <a:ea typeface="隶书" panose="02010509060101010101" charset="-122"/>
                <a:cs typeface="隶书" panose="02010509060101010101" charset="-122"/>
              </a:rPr>
              <a:t>的写照</a:t>
            </a:r>
            <a:r>
              <a:rPr lang="zh-CN" altLang="en-US" sz="4400" b="1" dirty="0">
                <a:solidFill>
                  <a:srgbClr val="FF0000"/>
                </a:solidFill>
                <a:latin typeface="隶书" panose="02010509060101010101" charset="-122"/>
                <a:ea typeface="隶书" panose="02010509060101010101" charset="-122"/>
                <a:cs typeface="隶书" panose="02010509060101010101" charset="-122"/>
              </a:rPr>
              <a:t>。</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1745" name="标题 21505"/>
          <p:cNvSpPr>
            <a:spLocks noGrp="1"/>
          </p:cNvSpPr>
          <p:nvPr>
            <p:ph type="title"/>
          </p:nvPr>
        </p:nvSpPr>
        <p:spPr/>
        <p:txBody>
          <a:bodyPr anchor="ctr"/>
          <a:p>
            <a:br>
              <a:rPr lang="en-US" altLang="zh-CN" sz="4000"/>
            </a:br>
            <a:endParaRPr lang="en-US" altLang="zh-CN" sz="4000"/>
          </a:p>
        </p:txBody>
      </p:sp>
      <p:sp>
        <p:nvSpPr>
          <p:cNvPr id="31746" name="文本占位符 21506"/>
          <p:cNvSpPr>
            <a:spLocks noGrp="1"/>
          </p:cNvSpPr>
          <p:nvPr>
            <p:ph idx="1"/>
          </p:nvPr>
        </p:nvSpPr>
        <p:spPr>
          <a:xfrm>
            <a:off x="335280" y="697230"/>
            <a:ext cx="11522075" cy="6041390"/>
          </a:xfrm>
        </p:spPr>
        <p:txBody>
          <a:bodyPr anchor="t"/>
          <a:p>
            <a:pPr>
              <a:buNone/>
            </a:pPr>
            <a:r>
              <a:rPr lang="en-US" altLang="zh-CN" sz="4400" b="1">
                <a:latin typeface="隶书" panose="02010509060101010101" charset="-122"/>
                <a:ea typeface="隶书" panose="02010509060101010101" charset="-122"/>
                <a:cs typeface="隶书" panose="02010509060101010101" charset="-122"/>
              </a:rPr>
              <a:t> 3</a:t>
            </a:r>
            <a:r>
              <a:rPr lang="zh-CN" altLang="en-US" sz="4400" b="1" dirty="0">
                <a:latin typeface="隶书" panose="02010509060101010101" charset="-122"/>
                <a:ea typeface="隶书" panose="02010509060101010101" charset="-122"/>
                <a:cs typeface="隶书" panose="02010509060101010101" charset="-122"/>
              </a:rPr>
              <a:t>、填空。</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作者 </a:t>
            </a:r>
            <a:r>
              <a:rPr lang="zh-CN" altLang="en-US" sz="4400" b="1" u="sng" dirty="0">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原名 </a:t>
            </a:r>
            <a:r>
              <a:rPr lang="zh-CN" altLang="en-US" sz="4400" b="1" u="sng" dirty="0">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，字 </a:t>
            </a:r>
            <a:r>
              <a:rPr lang="zh-CN" altLang="en-US" sz="4400" b="1" u="sng" dirty="0">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。体裁是 </a:t>
            </a:r>
            <a:r>
              <a:rPr lang="zh-CN" altLang="en-US" sz="4400" b="1" u="sng" dirty="0">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p:txBody>
      </p:sp>
      <p:sp>
        <p:nvSpPr>
          <p:cNvPr id="21508" name="文本框 21507"/>
          <p:cNvSpPr txBox="1"/>
          <p:nvPr/>
        </p:nvSpPr>
        <p:spPr>
          <a:xfrm>
            <a:off x="6732588" y="1232218"/>
            <a:ext cx="2592387" cy="92202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鲁迅</a:t>
            </a:r>
            <a:r>
              <a:rPr lang="zh-CN" altLang="en-US" sz="5400" b="1" dirty="0">
                <a:solidFill>
                  <a:srgbClr val="FF0000"/>
                </a:solidFill>
                <a:latin typeface="Arial" panose="020B0604020202020204" pitchFamily="34" charset="0"/>
                <a:ea typeface="宋体" panose="02010600030101010101" pitchFamily="2" charset="-122"/>
              </a:rPr>
              <a:t> </a:t>
            </a:r>
            <a:endParaRPr lang="zh-CN" altLang="en-US" sz="5400" b="1" dirty="0">
              <a:solidFill>
                <a:srgbClr val="FF0000"/>
              </a:solidFill>
              <a:latin typeface="Arial" panose="020B0604020202020204" pitchFamily="34" charset="0"/>
              <a:ea typeface="宋体" panose="02010600030101010101" pitchFamily="2" charset="-122"/>
            </a:endParaRPr>
          </a:p>
        </p:txBody>
      </p:sp>
      <p:sp>
        <p:nvSpPr>
          <p:cNvPr id="21509" name="文本框 21508"/>
          <p:cNvSpPr txBox="1"/>
          <p:nvPr/>
        </p:nvSpPr>
        <p:spPr>
          <a:xfrm>
            <a:off x="1766253" y="2154555"/>
            <a:ext cx="2159000" cy="76835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周树人 </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21510" name="文本框 21509"/>
          <p:cNvSpPr txBox="1"/>
          <p:nvPr/>
        </p:nvSpPr>
        <p:spPr>
          <a:xfrm>
            <a:off x="5098733" y="2154555"/>
            <a:ext cx="2520950" cy="76835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豫才</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21511" name="文本框 21510"/>
          <p:cNvSpPr txBox="1"/>
          <p:nvPr/>
        </p:nvSpPr>
        <p:spPr>
          <a:xfrm>
            <a:off x="9169083" y="2154555"/>
            <a:ext cx="2519362" cy="76835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散文集</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8">
                                            <p:txEl>
                                              <p:charRg st="0" end="4"/>
                                            </p:txEl>
                                          </p:spTgt>
                                        </p:tgtEl>
                                        <p:attrNameLst>
                                          <p:attrName>style.visibility</p:attrName>
                                        </p:attrNameLst>
                                      </p:cBhvr>
                                      <p:to>
                                        <p:strVal val="visible"/>
                                      </p:to>
                                    </p:set>
                                    <p:animEffect transition="in" filter="blinds(horizontal)">
                                      <p:cBhvr>
                                        <p:cTn id="7" dur="500"/>
                                        <p:tgtEl>
                                          <p:spTgt spid="21508">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9">
                                            <p:txEl>
                                              <p:charRg st="0" end="5"/>
                                            </p:txEl>
                                          </p:spTgt>
                                        </p:tgtEl>
                                        <p:attrNameLst>
                                          <p:attrName>style.visibility</p:attrName>
                                        </p:attrNameLst>
                                      </p:cBhvr>
                                      <p:to>
                                        <p:strVal val="visible"/>
                                      </p:to>
                                    </p:set>
                                    <p:animEffect transition="in" filter="box(in)">
                                      <p:cBhvr>
                                        <p:cTn id="12" dur="500"/>
                                        <p:tgtEl>
                                          <p:spTgt spid="21509">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510">
                                            <p:txEl>
                                              <p:charRg st="0" end="4"/>
                                            </p:txEl>
                                          </p:spTgt>
                                        </p:tgtEl>
                                        <p:attrNameLst>
                                          <p:attrName>style.visibility</p:attrName>
                                        </p:attrNameLst>
                                      </p:cBhvr>
                                      <p:to>
                                        <p:strVal val="visible"/>
                                      </p:to>
                                    </p:set>
                                    <p:animEffect transition="in" filter="box(in)">
                                      <p:cBhvr>
                                        <p:cTn id="17" dur="500"/>
                                        <p:tgtEl>
                                          <p:spTgt spid="21510">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1511">
                                            <p:txEl>
                                              <p:charRg st="0" end="5"/>
                                            </p:txEl>
                                          </p:spTgt>
                                        </p:tgtEl>
                                        <p:attrNameLst>
                                          <p:attrName>style.visibility</p:attrName>
                                        </p:attrNameLst>
                                      </p:cBhvr>
                                      <p:to>
                                        <p:strVal val="visible"/>
                                      </p:to>
                                    </p:set>
                                    <p:animEffect transition="in" filter="diamond(in)">
                                      <p:cBhvr>
                                        <p:cTn id="22" dur="2000"/>
                                        <p:tgtEl>
                                          <p:spTgt spid="21511">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2769" name="标题 23553"/>
          <p:cNvSpPr>
            <a:spLocks noGrp="1"/>
          </p:cNvSpPr>
          <p:nvPr>
            <p:ph type="title"/>
          </p:nvPr>
        </p:nvSpPr>
        <p:spPr/>
        <p:txBody>
          <a:bodyPr anchor="ctr"/>
          <a:p>
            <a:br>
              <a:rPr lang="en-US" altLang="zh-CN" sz="4000"/>
            </a:br>
            <a:endParaRPr lang="en-US" altLang="zh-CN" sz="4000"/>
          </a:p>
        </p:txBody>
      </p:sp>
      <p:sp>
        <p:nvSpPr>
          <p:cNvPr id="23555" name="内容占位符 23554"/>
          <p:cNvSpPr>
            <a:spLocks noGrp="1"/>
          </p:cNvSpPr>
          <p:nvPr>
            <p:ph idx="1"/>
          </p:nvPr>
        </p:nvSpPr>
        <p:spPr>
          <a:xfrm>
            <a:off x="268605" y="789305"/>
            <a:ext cx="11736070" cy="5418455"/>
          </a:xfrm>
        </p:spPr>
        <p:txBody>
          <a:bodyPr anchor="t"/>
          <a:p>
            <a:pPr>
              <a:buNone/>
            </a:pPr>
            <a:r>
              <a:rPr lang="en-US" altLang="zh-CN" sz="4400" b="1">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、分析</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狗 猫鼠</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buNone/>
            </a:pPr>
            <a:r>
              <a:rPr lang="en-US" altLang="zh-CN" sz="4400" b="1">
                <a:solidFill>
                  <a:srgbClr val="FF0000"/>
                </a:solidFill>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狗 猫鼠</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是针对“正人君子”的攻击引发的。嘲讽了他们散布的“流言”，表述了对猫“尽情折磨”弱者、“到处嗥叫”，时而“一副媚态”等特性的憎恶</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追忆童年时救养的一只可爱的隐鼠遭到摧残的经历和感受，表现了对弱小者的同情和对暴虐者的憎恨。 </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charRg st="22" end="147"/>
                                            </p:txEl>
                                          </p:spTgt>
                                        </p:tgtEl>
                                        <p:attrNameLst>
                                          <p:attrName>style.visibility</p:attrName>
                                        </p:attrNameLst>
                                      </p:cBhvr>
                                      <p:to>
                                        <p:strVal val="visible"/>
                                      </p:to>
                                    </p:set>
                                    <p:animEffect transition="in" filter="blinds(horizontal)">
                                      <p:cBhvr>
                                        <p:cTn id="7" dur="500"/>
                                        <p:tgtEl>
                                          <p:spTgt spid="23555">
                                            <p:txEl>
                                              <p:charRg st="22"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3793" name="标题 7169"/>
          <p:cNvSpPr>
            <a:spLocks noGrp="1"/>
          </p:cNvSpPr>
          <p:nvPr>
            <p:ph type="title"/>
          </p:nvPr>
        </p:nvSpPr>
        <p:spPr/>
        <p:txBody>
          <a:bodyPr anchor="ctr"/>
          <a:p>
            <a:br>
              <a:rPr lang="en-US" altLang="zh-CN" sz="4000"/>
            </a:br>
            <a:endParaRPr lang="en-US" altLang="zh-CN" sz="4000"/>
          </a:p>
        </p:txBody>
      </p:sp>
      <p:sp>
        <p:nvSpPr>
          <p:cNvPr id="7171" name="内容占位符 7170"/>
          <p:cNvSpPr>
            <a:spLocks noGrp="1"/>
          </p:cNvSpPr>
          <p:nvPr>
            <p:ph idx="1"/>
          </p:nvPr>
        </p:nvSpPr>
        <p:spPr>
          <a:xfrm>
            <a:off x="165735" y="502285"/>
            <a:ext cx="11849100" cy="5939790"/>
          </a:xfrm>
        </p:spPr>
        <p:txBody>
          <a:bodyPr anchor="t"/>
          <a:p>
            <a:pPr>
              <a:buNone/>
            </a:pPr>
            <a:r>
              <a:rPr lang="en-US" altLang="zh-CN" sz="4400" b="1">
                <a:latin typeface="隶书" panose="02010509060101010101" charset="-122"/>
                <a:ea typeface="隶书" panose="02010509060101010101" charset="-122"/>
                <a:cs typeface="隶书" panose="02010509060101010101" charset="-122"/>
              </a:rPr>
              <a:t>5</a:t>
            </a:r>
            <a:r>
              <a:rPr lang="zh-CN" altLang="en-US" sz="4400" b="1" dirty="0">
                <a:latin typeface="隶书" panose="02010509060101010101" charset="-122"/>
                <a:ea typeface="隶书" panose="02010509060101010101" charset="-122"/>
                <a:cs typeface="隶书" panose="02010509060101010101" charset="-122"/>
              </a:rPr>
              <a:t>、分析</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二十四孝图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二十四孝图</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从当时的儿童读物谈起，记述儿时阅读</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二十四孝图</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的感受，揭示 封建孝道的虚伪和残酷 。作品着重分析了“ 卧冰求鲤”、“ 老莱娱亲”、“郭巨埋儿”等孝道故事，指斥这类封建孝道不顾儿童的性命，将“肉麻当作有趣”，“以不情为伦纪，诬蔑了古人，教坏了后人”。</a:t>
            </a:r>
            <a:r>
              <a:rPr lang="zh-CN" altLang="en-US" sz="4400" dirty="0">
                <a:solidFill>
                  <a:srgbClr val="FF0000"/>
                </a:solidFill>
                <a:latin typeface="隶书" panose="02010509060101010101" charset="-122"/>
                <a:ea typeface="隶书" panose="02010509060101010101" charset="-122"/>
                <a:cs typeface="隶书" panose="02010509060101010101" charset="-122"/>
              </a:rPr>
              <a:t> </a:t>
            </a:r>
            <a:endParaRPr lang="zh-CN" altLang="en-US" sz="4400"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71">
                                            <p:txEl>
                                              <p:charRg st="13" end="155"/>
                                            </p:txEl>
                                          </p:spTgt>
                                        </p:tgtEl>
                                        <p:attrNameLst>
                                          <p:attrName>style.visibility</p:attrName>
                                        </p:attrNameLst>
                                      </p:cBhvr>
                                      <p:to>
                                        <p:strVal val="visible"/>
                                      </p:to>
                                    </p:set>
                                    <p:animEffect transition="in" filter="box(in)">
                                      <p:cBhvr>
                                        <p:cTn id="7" dur="500"/>
                                        <p:tgtEl>
                                          <p:spTgt spid="7171">
                                            <p:txEl>
                                              <p:charRg st="13"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4817" name="标题 25601"/>
          <p:cNvSpPr>
            <a:spLocks noGrp="1"/>
          </p:cNvSpPr>
          <p:nvPr>
            <p:ph type="title"/>
          </p:nvPr>
        </p:nvSpPr>
        <p:spPr/>
        <p:txBody>
          <a:bodyPr anchor="ctr"/>
          <a:p>
            <a:br>
              <a:rPr lang="en-US" altLang="zh-CN" sz="4000"/>
            </a:br>
            <a:endParaRPr lang="en-US" altLang="zh-CN" sz="4000"/>
          </a:p>
        </p:txBody>
      </p:sp>
      <p:sp>
        <p:nvSpPr>
          <p:cNvPr id="25603" name="内容占位符 25602"/>
          <p:cNvSpPr>
            <a:spLocks noGrp="1"/>
          </p:cNvSpPr>
          <p:nvPr>
            <p:ph idx="1"/>
          </p:nvPr>
        </p:nvSpPr>
        <p:spPr>
          <a:xfrm>
            <a:off x="176530" y="215265"/>
            <a:ext cx="11797665" cy="6480810"/>
          </a:xfrm>
        </p:spPr>
        <p:txBody>
          <a:bodyPr anchor="t"/>
          <a:p>
            <a:pPr>
              <a:lnSpc>
                <a:spcPct val="90000"/>
              </a:lnSpc>
              <a:buNone/>
            </a:pPr>
            <a:r>
              <a:rPr lang="en-US" altLang="zh-CN" sz="4400" b="1">
                <a:latin typeface="隶书" panose="02010509060101010101" charset="-122"/>
                <a:ea typeface="隶书" panose="02010509060101010101" charset="-122"/>
                <a:cs typeface="隶书" panose="02010509060101010101" charset="-122"/>
              </a:rPr>
              <a:t>6</a:t>
            </a:r>
            <a:r>
              <a:rPr lang="zh-CN" altLang="en-US" sz="4400" b="1" dirty="0">
                <a:latin typeface="隶书" panose="02010509060101010101" charset="-122"/>
                <a:ea typeface="隶书" panose="02010509060101010101" charset="-122"/>
                <a:cs typeface="隶书" panose="02010509060101010101" charset="-122"/>
              </a:rPr>
              <a:t>、分析</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阿长与</a:t>
            </a:r>
            <a:r>
              <a:rPr lang="en-US" altLang="zh-CN" sz="4400" b="1">
                <a:latin typeface="隶书" panose="02010509060101010101" charset="-122"/>
                <a:ea typeface="隶书" panose="02010509060101010101" charset="-122"/>
                <a:cs typeface="隶书" panose="02010509060101010101" charset="-122"/>
              </a:rPr>
              <a:t>&lt;</a:t>
            </a:r>
            <a:r>
              <a:rPr lang="zh-CN" altLang="en-US" sz="4400" b="1" dirty="0">
                <a:latin typeface="隶书" panose="02010509060101010101" charset="-122"/>
                <a:ea typeface="隶书" panose="02010509060101010101" charset="-122"/>
                <a:cs typeface="隶书" panose="02010509060101010101" charset="-122"/>
              </a:rPr>
              <a:t>山海经</a:t>
            </a:r>
            <a:r>
              <a:rPr lang="en-US" altLang="zh-CN" sz="4400" b="1">
                <a:latin typeface="隶书" panose="02010509060101010101" charset="-122"/>
                <a:ea typeface="隶书" panose="02010509060101010101" charset="-122"/>
                <a:cs typeface="隶书" panose="02010509060101010101" charset="-122"/>
              </a:rPr>
              <a:t>&gt;》</a:t>
            </a:r>
            <a:r>
              <a:rPr lang="zh-CN" altLang="en-US" sz="4400" b="1" dirty="0">
                <a:latin typeface="隶书" panose="02010509060101010101" charset="-122"/>
                <a:ea typeface="隶书" panose="02010509060101010101" charset="-122"/>
                <a:cs typeface="隶书" panose="02010509060101010101" charset="-122"/>
              </a:rPr>
              <a:t>。 </a:t>
            </a:r>
            <a:endParaRPr lang="zh-CN" altLang="en-US" sz="4400" b="1" dirty="0">
              <a:latin typeface="隶书" panose="02010509060101010101" charset="-122"/>
              <a:ea typeface="隶书" panose="02010509060101010101" charset="-122"/>
              <a:cs typeface="隶书" panose="02010509060101010101" charset="-122"/>
            </a:endParaRPr>
          </a:p>
          <a:p>
            <a:pPr>
              <a:lnSpc>
                <a:spcPct val="90000"/>
              </a:lnSpc>
              <a:buNone/>
            </a:pPr>
            <a:r>
              <a:rPr lang="zh-CN" altLang="en-US" sz="4400" b="1" dirty="0">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a:t>
            </a:r>
            <a:r>
              <a:rPr lang="en-US" altLang="zh-CN" sz="4400" b="1">
                <a:solidFill>
                  <a:srgbClr val="FF0000"/>
                </a:solidFill>
                <a:latin typeface="隶书" panose="02010509060101010101" charset="-122"/>
                <a:ea typeface="隶书" panose="02010509060101010101" charset="-122"/>
                <a:cs typeface="隶书" panose="02010509060101010101" charset="-122"/>
              </a:rPr>
              <a:t>1</a:t>
            </a:r>
            <a:r>
              <a:rPr lang="zh-CN" altLang="en-US" sz="4400" b="1" dirty="0">
                <a:solidFill>
                  <a:srgbClr val="FF0000"/>
                </a:solidFill>
                <a:latin typeface="隶书" panose="02010509060101010101" charset="-122"/>
                <a:ea typeface="隶书" panose="02010509060101010101" charset="-122"/>
                <a:cs typeface="隶书" panose="02010509060101010101" charset="-122"/>
              </a:rPr>
              <a:t>】“我”平时叫保姆长妈妈“阿妈”。叫她“阿长”是在“憎恶她的时候”，这个称呼不大客气，平时只有年辈最大的祖母才这样叫她。 </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pPr>
              <a:lnSpc>
                <a:spcPct val="90000"/>
              </a:lnSpc>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】“实在不大佩服她”的原因是她“喜欢切切察察，向人们低声絮说些什么事”</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又不许“我”走动，并动辄以告状相威协</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睡觉的姿态不好，占了过多的地方</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满肚子麻烦的礼节，等等。</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17" end="90"/>
                                            </p:txEl>
                                          </p:spTgt>
                                        </p:tgtEl>
                                        <p:attrNameLst>
                                          <p:attrName>style.visibility</p:attrName>
                                        </p:attrNameLst>
                                      </p:cBhvr>
                                      <p:to>
                                        <p:strVal val="visible"/>
                                      </p:to>
                                    </p:set>
                                    <p:animEffect transition="in" filter="blinds(horizontal)">
                                      <p:cBhvr>
                                        <p:cTn id="7" dur="500"/>
                                        <p:tgtEl>
                                          <p:spTgt spid="25603">
                                            <p:txEl>
                                              <p:charRg st="17" end="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03">
                                            <p:txEl>
                                              <p:charRg st="90" end="184"/>
                                            </p:txEl>
                                          </p:spTgt>
                                        </p:tgtEl>
                                        <p:attrNameLst>
                                          <p:attrName>style.visibility</p:attrName>
                                        </p:attrNameLst>
                                      </p:cBhvr>
                                      <p:to>
                                        <p:strVal val="visible"/>
                                      </p:to>
                                    </p:set>
                                    <p:animEffect transition="in" filter="box(in)">
                                      <p:cBhvr>
                                        <p:cTn id="12" dur="500"/>
                                        <p:tgtEl>
                                          <p:spTgt spid="25603">
                                            <p:txEl>
                                              <p:charRg st="90" end="1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5841" name="标题 26625"/>
          <p:cNvSpPr>
            <a:spLocks noGrp="1"/>
          </p:cNvSpPr>
          <p:nvPr>
            <p:ph type="title"/>
          </p:nvPr>
        </p:nvSpPr>
        <p:spPr/>
        <p:txBody>
          <a:bodyPr anchor="ctr"/>
          <a:p>
            <a:br>
              <a:rPr lang="en-US" altLang="zh-CN" sz="4000"/>
            </a:br>
            <a:endParaRPr lang="en-US" altLang="zh-CN" sz="4000"/>
          </a:p>
        </p:txBody>
      </p:sp>
      <p:sp>
        <p:nvSpPr>
          <p:cNvPr id="35842" name="文本占位符 26626"/>
          <p:cNvSpPr>
            <a:spLocks noGrp="1"/>
          </p:cNvSpPr>
          <p:nvPr>
            <p:ph idx="1"/>
          </p:nvPr>
        </p:nvSpPr>
        <p:spPr>
          <a:xfrm>
            <a:off x="257810" y="717550"/>
            <a:ext cx="11716385" cy="5194300"/>
          </a:xfrm>
        </p:spPr>
        <p:txBody>
          <a:bodyPr anchor="t"/>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 “对她发生过空前的敬意”，是因为她常对“我”讲“长毛”的故事，某些情况表明她似乎有“伟大的神力”，于是对她“有了特别的敬意”。后来因为她给“我”弄到了绘图的</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山海经</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，这是“别人不肯做，或不能做的事，她却能够做成功”，又使“我”对她发生了“新的敬意”。</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6865" name="标题 27649"/>
          <p:cNvSpPr>
            <a:spLocks noGrp="1"/>
          </p:cNvSpPr>
          <p:nvPr>
            <p:ph type="title"/>
          </p:nvPr>
        </p:nvSpPr>
        <p:spPr/>
        <p:txBody>
          <a:bodyPr anchor="ctr"/>
          <a:p>
            <a:br>
              <a:rPr lang="en-US" altLang="zh-CN" sz="4000"/>
            </a:br>
            <a:endParaRPr lang="en-US" altLang="zh-CN" sz="4000"/>
          </a:p>
        </p:txBody>
      </p:sp>
      <p:sp>
        <p:nvSpPr>
          <p:cNvPr id="27651" name="内容占位符 27650"/>
          <p:cNvSpPr>
            <a:spLocks noGrp="1"/>
          </p:cNvSpPr>
          <p:nvPr>
            <p:ph idx="1"/>
          </p:nvPr>
        </p:nvSpPr>
        <p:spPr>
          <a:xfrm>
            <a:off x="370205" y="645795"/>
            <a:ext cx="11522075" cy="461200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7</a:t>
            </a:r>
            <a:r>
              <a:rPr lang="zh-CN" altLang="en-US" sz="4400" b="1" dirty="0">
                <a:latin typeface="隶书" panose="02010509060101010101" charset="-122"/>
                <a:ea typeface="隶书" panose="02010509060101010101" charset="-122"/>
                <a:cs typeface="隶书" panose="02010509060101010101" charset="-122"/>
              </a:rPr>
              <a:t>、阅读</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五猖会</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，回答问题。</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latin typeface="隶书" panose="02010509060101010101" charset="-122"/>
                <a:ea typeface="隶书" panose="02010509060101010101" charset="-122"/>
                <a:cs typeface="隶书" panose="02010509060101010101" charset="-122"/>
              </a:rPr>
              <a:t>1</a:t>
            </a:r>
            <a:r>
              <a:rPr lang="zh-CN" altLang="en-US" sz="4400" b="1" dirty="0">
                <a:latin typeface="隶书" panose="02010509060101010101" charset="-122"/>
                <a:ea typeface="隶书" panose="02010509060101010101" charset="-122"/>
                <a:cs typeface="隶书" panose="02010509060101010101" charset="-122"/>
              </a:rPr>
              <a:t>】请概括</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五猖会</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的主要思想内容。</a:t>
            </a:r>
            <a:endParaRPr lang="zh-CN" altLang="en-US" sz="4400" b="1" dirty="0">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     </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五猖会</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记述儿时盼望观看迎神赛会的急切、兴奋的心情，和被父亲强迫背诵</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鉴略</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的扫兴而痛苦的感受。指出强制的封建教育对儿童的伤害 ，批判了封建思想习俗的不合理。</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56" end="145"/>
                                            </p:txEl>
                                          </p:spTgt>
                                        </p:tgtEl>
                                        <p:attrNameLst>
                                          <p:attrName>style.visibility</p:attrName>
                                        </p:attrNameLst>
                                      </p:cBhvr>
                                      <p:to>
                                        <p:strVal val="visible"/>
                                      </p:to>
                                    </p:set>
                                    <p:animEffect transition="in" filter="blinds(horizontal)">
                                      <p:cBhvr>
                                        <p:cTn id="7" dur="500"/>
                                        <p:tgtEl>
                                          <p:spTgt spid="27651">
                                            <p:txEl>
                                              <p:charRg st="56" end="1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7889" name="标题 28673"/>
          <p:cNvSpPr>
            <a:spLocks noGrp="1"/>
          </p:cNvSpPr>
          <p:nvPr>
            <p:ph type="title"/>
          </p:nvPr>
        </p:nvSpPr>
        <p:spPr/>
        <p:txBody>
          <a:bodyPr anchor="ctr"/>
          <a:p>
            <a:br>
              <a:rPr lang="en-US" altLang="zh-CN" sz="4000"/>
            </a:br>
            <a:endParaRPr lang="en-US" altLang="zh-CN" sz="4000"/>
          </a:p>
        </p:txBody>
      </p:sp>
      <p:sp>
        <p:nvSpPr>
          <p:cNvPr id="28675" name="内容占位符 28674"/>
          <p:cNvSpPr>
            <a:spLocks noGrp="1"/>
          </p:cNvSpPr>
          <p:nvPr>
            <p:ph idx="1"/>
          </p:nvPr>
        </p:nvSpPr>
        <p:spPr>
          <a:xfrm>
            <a:off x="319405" y="430530"/>
            <a:ext cx="11634470" cy="6010910"/>
          </a:xfrm>
        </p:spPr>
        <p:txBody>
          <a:bodyPr anchor="t"/>
          <a:p>
            <a:pPr>
              <a:buNone/>
            </a:pP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】文章开头写家人为看五猖会做准备的忙碌场景和结尾部分“家中由忙乱转成静肃了”形成鲜明的对比，这样写的作用是什么</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烘托了父亲让我背书给我带来的痛苦感受，突出文章的主题思想。</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pPr>
              <a:buNone/>
            </a:pP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】从文中可以看出父亲是一个什么样的人</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solidFill>
                  <a:srgbClr val="FF0000"/>
                </a:solidFill>
                <a:latin typeface="隶书" panose="02010509060101010101" charset="-122"/>
                <a:ea typeface="隶书" panose="02010509060101010101" charset="-122"/>
                <a:cs typeface="隶书" panose="02010509060101010101" charset="-122"/>
              </a:rPr>
              <a:t>父亲是一个专制、不了解儿童心理的封建家长。</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pPr>
              <a:buNone/>
            </a:pP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59" end="99"/>
                                            </p:txEl>
                                          </p:spTgt>
                                        </p:tgtEl>
                                        <p:attrNameLst>
                                          <p:attrName>style.visibility</p:attrName>
                                        </p:attrNameLst>
                                      </p:cBhvr>
                                      <p:to>
                                        <p:strVal val="visible"/>
                                      </p:to>
                                    </p:set>
                                    <p:animEffect transition="in" filter="blinds(horizontal)">
                                      <p:cBhvr>
                                        <p:cTn id="7" dur="500"/>
                                        <p:tgtEl>
                                          <p:spTgt spid="28675">
                                            <p:txEl>
                                              <p:charRg st="59" end="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charRg st="121" end="153"/>
                                            </p:txEl>
                                          </p:spTgt>
                                        </p:tgtEl>
                                        <p:attrNameLst>
                                          <p:attrName>style.visibility</p:attrName>
                                        </p:attrNameLst>
                                      </p:cBhvr>
                                      <p:to>
                                        <p:strVal val="visible"/>
                                      </p:to>
                                    </p:set>
                                    <p:animEffect transition="in" filter="blinds(horizontal)">
                                      <p:cBhvr>
                                        <p:cTn id="12" dur="500"/>
                                        <p:tgtEl>
                                          <p:spTgt spid="28675">
                                            <p:txEl>
                                              <p:charRg st="121"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8913" name="标题 30721"/>
          <p:cNvSpPr>
            <a:spLocks noGrp="1"/>
          </p:cNvSpPr>
          <p:nvPr>
            <p:ph type="title"/>
          </p:nvPr>
        </p:nvSpPr>
        <p:spPr/>
        <p:txBody>
          <a:bodyPr anchor="ctr"/>
          <a:p>
            <a:br>
              <a:rPr lang="en-US" altLang="zh-CN" sz="4000"/>
            </a:br>
            <a:endParaRPr lang="en-US" altLang="zh-CN" sz="4000"/>
          </a:p>
        </p:txBody>
      </p:sp>
      <p:sp>
        <p:nvSpPr>
          <p:cNvPr id="30723" name="内容占位符 30722"/>
          <p:cNvSpPr>
            <a:spLocks noGrp="1"/>
          </p:cNvSpPr>
          <p:nvPr>
            <p:ph idx="1"/>
          </p:nvPr>
        </p:nvSpPr>
        <p:spPr>
          <a:xfrm>
            <a:off x="328930" y="932815"/>
            <a:ext cx="11553190" cy="3978910"/>
          </a:xfrm>
        </p:spPr>
        <p:txBody>
          <a:bodyPr anchor="t"/>
          <a:p>
            <a:pPr>
              <a:buNone/>
            </a:pP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】读后你有什么感受</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en-US" altLang="zh-CN" sz="4400" b="1">
                <a:solidFill>
                  <a:srgbClr val="FF3300"/>
                </a:solidFill>
                <a:latin typeface="隶书" panose="02010509060101010101" charset="-122"/>
                <a:ea typeface="隶书" panose="02010509060101010101" charset="-122"/>
                <a:cs typeface="隶书" panose="02010509060101010101" charset="-122"/>
              </a:rPr>
              <a:t>①</a:t>
            </a:r>
            <a:r>
              <a:rPr lang="zh-CN" altLang="en-US" sz="4400" b="1" dirty="0">
                <a:solidFill>
                  <a:srgbClr val="FF0000"/>
                </a:solidFill>
                <a:latin typeface="隶书" panose="02010509060101010101" charset="-122"/>
                <a:ea typeface="隶书" panose="02010509060101010101" charset="-122"/>
                <a:cs typeface="隶书" panose="02010509060101010101" charset="-122"/>
              </a:rPr>
              <a:t>家长应了解孩子的心理，要注重培养孩子的学习兴趣，强制学习是收不到预期的效果的 。</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pPr>
              <a:buNone/>
            </a:pPr>
            <a:r>
              <a:rPr lang="zh-CN" altLang="en-US" sz="4400" b="1" dirty="0">
                <a:solidFill>
                  <a:srgbClr val="FF0000"/>
                </a:solidFill>
                <a:latin typeface="隶书" panose="02010509060101010101" charset="-122"/>
                <a:ea typeface="隶书" panose="02010509060101010101" charset="-122"/>
                <a:cs typeface="隶书" panose="02010509060101010101" charset="-122"/>
              </a:rPr>
              <a:t>     </a:t>
            </a:r>
            <a:r>
              <a:rPr lang="en-US" altLang="zh-CN" sz="4400" b="1">
                <a:solidFill>
                  <a:srgbClr val="FF3300"/>
                </a:solidFill>
                <a:latin typeface="隶书" panose="02010509060101010101" charset="-122"/>
                <a:ea typeface="隶书" panose="02010509060101010101" charset="-122"/>
                <a:cs typeface="隶书" panose="02010509060101010101" charset="-122"/>
              </a:rPr>
              <a:t>②</a:t>
            </a:r>
            <a:r>
              <a:rPr lang="zh-CN" altLang="en-US" sz="4400" b="1" dirty="0">
                <a:solidFill>
                  <a:srgbClr val="FF0000"/>
                </a:solidFill>
                <a:latin typeface="隶书" panose="02010509060101010101" charset="-122"/>
                <a:ea typeface="隶书" panose="02010509060101010101" charset="-122"/>
                <a:cs typeface="隶书" panose="02010509060101010101" charset="-122"/>
              </a:rPr>
              <a:t>本文表现了父亲对儿童心理的无知和隔膜，含蓄地批判了封建思想习俗的不合理 。</a:t>
            </a:r>
            <a:r>
              <a:rPr lang="zh-CN" altLang="en-US" sz="4400" b="1" dirty="0">
                <a:latin typeface="隶书" panose="02010509060101010101" charset="-122"/>
                <a:ea typeface="隶书" panose="02010509060101010101" charset="-122"/>
                <a:cs typeface="隶书" panose="02010509060101010101" charset="-122"/>
              </a:rPr>
              <a:t> </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13" end="64"/>
                                            </p:txEl>
                                          </p:spTgt>
                                        </p:tgtEl>
                                        <p:attrNameLst>
                                          <p:attrName>style.visibility</p:attrName>
                                        </p:attrNameLst>
                                      </p:cBhvr>
                                      <p:to>
                                        <p:strVal val="visible"/>
                                      </p:to>
                                    </p:set>
                                    <p:animEffect transition="in" filter="blinds(horizontal)">
                                      <p:cBhvr>
                                        <p:cTn id="7" dur="500"/>
                                        <p:tgtEl>
                                          <p:spTgt spid="30723">
                                            <p:txEl>
                                              <p:charRg st="13"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charRg st="64" end="114"/>
                                            </p:txEl>
                                          </p:spTgt>
                                        </p:tgtEl>
                                        <p:attrNameLst>
                                          <p:attrName>style.visibility</p:attrName>
                                        </p:attrNameLst>
                                      </p:cBhvr>
                                      <p:to>
                                        <p:strVal val="visible"/>
                                      </p:to>
                                    </p:set>
                                    <p:animEffect transition="in" filter="blinds(horizontal)">
                                      <p:cBhvr>
                                        <p:cTn id="12" dur="500"/>
                                        <p:tgtEl>
                                          <p:spTgt spid="30723">
                                            <p:txEl>
                                              <p:charRg st="64"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39937" name="标题 44033"/>
          <p:cNvSpPr>
            <a:spLocks noGrp="1"/>
          </p:cNvSpPr>
          <p:nvPr>
            <p:ph type="title"/>
          </p:nvPr>
        </p:nvSpPr>
        <p:spPr>
          <a:xfrm>
            <a:off x="1101090" y="761365"/>
            <a:ext cx="10205720" cy="556260"/>
          </a:xfrm>
        </p:spPr>
        <p:txBody>
          <a:bodyPr anchor="ctr"/>
          <a:p>
            <a:r>
              <a:rPr lang="zh-CN" altLang="en-US" b="1" dirty="0">
                <a:solidFill>
                  <a:srgbClr val="FF0000"/>
                </a:solidFill>
                <a:latin typeface="隶书" panose="02010509060101010101" charset="-122"/>
                <a:ea typeface="隶书" panose="02010509060101010101" charset="-122"/>
                <a:cs typeface="隶书" panose="02010509060101010101" charset="-122"/>
              </a:rPr>
              <a:t>阅读启示</a:t>
            </a:r>
            <a:r>
              <a:rPr lang="zh-CN" altLang="en-US" dirty="0">
                <a:latin typeface="隶书" panose="02010509060101010101" charset="-122"/>
                <a:ea typeface="隶书" panose="02010509060101010101" charset="-122"/>
                <a:cs typeface="隶书" panose="02010509060101010101" charset="-122"/>
              </a:rPr>
              <a:t> </a:t>
            </a:r>
            <a:endParaRPr lang="zh-CN" altLang="en-US" dirty="0">
              <a:latin typeface="隶书" panose="02010509060101010101" charset="-122"/>
              <a:ea typeface="隶书" panose="02010509060101010101" charset="-122"/>
              <a:cs typeface="隶书" panose="02010509060101010101" charset="-122"/>
            </a:endParaRPr>
          </a:p>
        </p:txBody>
      </p:sp>
      <p:sp>
        <p:nvSpPr>
          <p:cNvPr id="39938" name="文本占位符 44034"/>
          <p:cNvSpPr>
            <a:spLocks noGrp="1"/>
          </p:cNvSpPr>
          <p:nvPr>
            <p:ph idx="1"/>
          </p:nvPr>
        </p:nvSpPr>
        <p:spPr>
          <a:xfrm>
            <a:off x="533400" y="1624965"/>
            <a:ext cx="11339830" cy="389953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温馨的回忆与理性的批判使我了解到封建社会的腐朽制度和当时社会的冷酷，更加懂得了作者内心的复杂又是对新生活的向往和追求。从中告诉了我们要对新事物追求。</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40961" name="标题 45057"/>
          <p:cNvSpPr>
            <a:spLocks noGrp="1"/>
          </p:cNvSpPr>
          <p:nvPr>
            <p:ph type="title"/>
          </p:nvPr>
        </p:nvSpPr>
        <p:spPr/>
        <p:txBody>
          <a:bodyPr anchor="ctr"/>
          <a:p>
            <a:br>
              <a:rPr lang="en-US" altLang="zh-CN" sz="4000"/>
            </a:br>
            <a:endParaRPr lang="en-US" altLang="zh-CN" sz="4000"/>
          </a:p>
        </p:txBody>
      </p:sp>
      <p:sp>
        <p:nvSpPr>
          <p:cNvPr id="40962" name="文本占位符 45058"/>
          <p:cNvSpPr>
            <a:spLocks noGrp="1"/>
          </p:cNvSpPr>
          <p:nvPr>
            <p:ph idx="1"/>
          </p:nvPr>
        </p:nvSpPr>
        <p:spPr>
          <a:xfrm>
            <a:off x="278130" y="1148080"/>
            <a:ext cx="11563350" cy="3999865"/>
          </a:xfrm>
        </p:spPr>
        <p:txBody>
          <a:bodyPr anchor="t"/>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这本散文集中的每个故事都深深的感动着人的心，牵引着人心中的感情与感受。作者每一个文章都是通过自己深深的感悟才下笔写的，每一个故事背后都有不同的意义，但又统一说了作者当时对以前事物的思顾，和对每个事件自己的不同的看法。 </a:t>
            </a:r>
            <a:endParaRPr lang="zh-CN" altLang="en-US" sz="4400" b="1" dirty="0">
              <a:latin typeface="隶书" panose="02010509060101010101" charset="-122"/>
              <a:ea typeface="隶书" panose="02010509060101010101" charset="-122"/>
              <a:cs typeface="隶书" panose="02010509060101010101" charset="-122"/>
            </a:endParaRPr>
          </a:p>
          <a:p>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5121" name="标题 46081"/>
          <p:cNvSpPr>
            <a:spLocks noGrp="1"/>
          </p:cNvSpPr>
          <p:nvPr>
            <p:ph type="title"/>
          </p:nvPr>
        </p:nvSpPr>
        <p:spPr>
          <a:xfrm>
            <a:off x="1981200" y="430530"/>
            <a:ext cx="8229600" cy="765175"/>
          </a:xfrm>
        </p:spPr>
        <p:txBody>
          <a:bodyPr anchor="ctr"/>
          <a:p>
            <a:r>
              <a:rPr lang="zh-CN" altLang="en-US" sz="4800" b="1" dirty="0">
                <a:solidFill>
                  <a:srgbClr val="FF0000"/>
                </a:solidFill>
                <a:latin typeface="隶书" panose="02010509060101010101" charset="-122"/>
                <a:ea typeface="隶书" panose="02010509060101010101" charset="-122"/>
              </a:rPr>
              <a:t>写作背景</a:t>
            </a:r>
            <a:endParaRPr lang="zh-CN" altLang="en-US" sz="4800" b="1" dirty="0">
              <a:solidFill>
                <a:srgbClr val="FF0000"/>
              </a:solidFill>
              <a:latin typeface="隶书" panose="02010509060101010101" charset="-122"/>
              <a:ea typeface="隶书" panose="02010509060101010101" charset="-122"/>
            </a:endParaRPr>
          </a:p>
        </p:txBody>
      </p:sp>
      <p:sp>
        <p:nvSpPr>
          <p:cNvPr id="5122" name="文本占位符 46082"/>
          <p:cNvSpPr>
            <a:spLocks noGrp="1"/>
          </p:cNvSpPr>
          <p:nvPr>
            <p:ph idx="1"/>
          </p:nvPr>
        </p:nvSpPr>
        <p:spPr>
          <a:xfrm>
            <a:off x="217805" y="1482725"/>
            <a:ext cx="11757025" cy="4867910"/>
          </a:xfrm>
        </p:spPr>
        <p:txBody>
          <a:bodyPr anchor="t"/>
          <a:p>
            <a:pPr>
              <a:lnSpc>
                <a:spcPct val="130000"/>
              </a:lnSpc>
              <a:buFont typeface="Wingdings" panose="05000000000000000000" charset="0"/>
              <a:buChar char="Ø"/>
            </a:pP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创作从</a:t>
            </a:r>
            <a:r>
              <a:rPr lang="en-US" altLang="zh-CN" sz="4400" b="1">
                <a:latin typeface="隶书" panose="02010509060101010101" charset="-122"/>
                <a:ea typeface="隶书" panose="02010509060101010101" charset="-122"/>
                <a:cs typeface="隶书" panose="02010509060101010101" charset="-122"/>
              </a:rPr>
              <a:t>1926</a:t>
            </a:r>
            <a:r>
              <a:rPr lang="zh-CN" altLang="en-US" sz="4400" b="1" dirty="0">
                <a:latin typeface="隶书" panose="02010509060101010101" charset="-122"/>
                <a:ea typeface="隶书" panose="02010509060101010101" charset="-122"/>
                <a:cs typeface="隶书" panose="02010509060101010101" charset="-122"/>
              </a:rPr>
              <a:t>年</a:t>
            </a:r>
            <a:r>
              <a:rPr lang="en-US" altLang="zh-CN" sz="4400" b="1">
                <a:latin typeface="隶书" panose="02010509060101010101" charset="-122"/>
                <a:ea typeface="隶书" panose="02010509060101010101" charset="-122"/>
                <a:cs typeface="隶书" panose="02010509060101010101" charset="-122"/>
              </a:rPr>
              <a:t>2</a:t>
            </a:r>
            <a:r>
              <a:rPr lang="zh-CN" altLang="en-US" sz="4400" b="1" dirty="0">
                <a:latin typeface="隶书" panose="02010509060101010101" charset="-122"/>
                <a:ea typeface="隶书" panose="02010509060101010101" charset="-122"/>
                <a:cs typeface="隶书" panose="02010509060101010101" charset="-122"/>
              </a:rPr>
              <a:t>月开始，最初以</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旧事重提</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为总题，陆续发表于</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莽原</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半月刊。</a:t>
            </a:r>
            <a:r>
              <a:rPr lang="en-US" altLang="zh-CN" sz="4400" b="1">
                <a:latin typeface="隶书" panose="02010509060101010101" charset="-122"/>
                <a:ea typeface="隶书" panose="02010509060101010101" charset="-122"/>
                <a:cs typeface="隶书" panose="02010509060101010101" charset="-122"/>
              </a:rPr>
              <a:t>1927</a:t>
            </a:r>
            <a:r>
              <a:rPr lang="zh-CN" altLang="en-US" sz="4400" b="1" dirty="0">
                <a:latin typeface="隶书" panose="02010509060101010101" charset="-122"/>
                <a:ea typeface="隶书" panose="02010509060101010101" charset="-122"/>
                <a:cs typeface="隶书" panose="02010509060101010101" charset="-122"/>
              </a:rPr>
              <a:t>年</a:t>
            </a:r>
            <a:r>
              <a:rPr lang="en-US" altLang="zh-CN" sz="4400" b="1">
                <a:latin typeface="隶书" panose="02010509060101010101" charset="-122"/>
                <a:ea typeface="隶书" panose="02010509060101010101" charset="-122"/>
                <a:cs typeface="隶书" panose="02010509060101010101" charset="-122"/>
              </a:rPr>
              <a:t>7</a:t>
            </a:r>
            <a:r>
              <a:rPr lang="zh-CN" altLang="en-US" sz="4400" b="1" dirty="0">
                <a:latin typeface="隶书" panose="02010509060101010101" charset="-122"/>
                <a:ea typeface="隶书" panose="02010509060101010101" charset="-122"/>
                <a:cs typeface="隶书" panose="02010509060101010101" charset="-122"/>
              </a:rPr>
              <a:t>月，鲁迅在广州重新加以编订，并添写</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小引</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和</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后记</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1928</a:t>
            </a:r>
            <a:r>
              <a:rPr lang="zh-CN" altLang="en-US" sz="4400" b="1" dirty="0">
                <a:latin typeface="隶书" panose="02010509060101010101" charset="-122"/>
                <a:ea typeface="隶书" panose="02010509060101010101" charset="-122"/>
                <a:cs typeface="隶书" panose="02010509060101010101" charset="-122"/>
              </a:rPr>
              <a:t>年</a:t>
            </a:r>
            <a:r>
              <a:rPr lang="en-US" altLang="zh-CN" sz="4400" b="1">
                <a:latin typeface="隶书" panose="02010509060101010101" charset="-122"/>
                <a:ea typeface="隶书" panose="02010509060101010101" charset="-122"/>
                <a:cs typeface="隶书" panose="02010509060101010101" charset="-122"/>
              </a:rPr>
              <a:t>9</a:t>
            </a:r>
            <a:r>
              <a:rPr lang="zh-CN" altLang="en-US" sz="4400" b="1" dirty="0">
                <a:latin typeface="隶书" panose="02010509060101010101" charset="-122"/>
                <a:ea typeface="隶书" panose="02010509060101010101" charset="-122"/>
                <a:cs typeface="隶书" panose="02010509060101010101" charset="-122"/>
              </a:rPr>
              <a:t>月结集时改名为</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solidFill>
                  <a:srgbClr val="FF0000"/>
                </a:solidFill>
                <a:latin typeface="隶书" panose="02010509060101010101" charset="-122"/>
                <a:ea typeface="隶书" panose="02010509060101010101" charset="-122"/>
                <a:cs typeface="隶书" panose="02010509060101010101" charset="-122"/>
              </a:rPr>
              <a:t>朝花夕拾</a:t>
            </a:r>
            <a:r>
              <a:rPr lang="en-US" altLang="zh-CN" sz="4400" b="1">
                <a:solidFill>
                  <a:srgbClr val="FF0000"/>
                </a:solidFill>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　 </a:t>
            </a:r>
            <a:endParaRPr lang="zh-CN" altLang="en-US" sz="40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41985" name="标题 31745"/>
          <p:cNvSpPr>
            <a:spLocks noGrp="1"/>
          </p:cNvSpPr>
          <p:nvPr>
            <p:ph type="title"/>
          </p:nvPr>
        </p:nvSpPr>
        <p:spPr>
          <a:xfrm>
            <a:off x="973455" y="861060"/>
            <a:ext cx="10259695" cy="836930"/>
          </a:xfrm>
        </p:spPr>
        <p:txBody>
          <a:bodyPr anchor="ctr"/>
          <a:p>
            <a:r>
              <a:rPr lang="zh-CN" altLang="en-US" b="1" dirty="0">
                <a:solidFill>
                  <a:srgbClr val="FF0000"/>
                </a:solidFill>
                <a:latin typeface="隶书" panose="02010509060101010101" charset="-122"/>
                <a:ea typeface="隶书" panose="02010509060101010101" charset="-122"/>
              </a:rPr>
              <a:t>小结</a:t>
            </a:r>
            <a:endParaRPr lang="zh-CN" altLang="en-US" b="1" dirty="0">
              <a:solidFill>
                <a:srgbClr val="FF0000"/>
              </a:solidFill>
              <a:latin typeface="隶书" panose="02010509060101010101" charset="-122"/>
              <a:ea typeface="隶书" panose="02010509060101010101" charset="-122"/>
            </a:endParaRPr>
          </a:p>
        </p:txBody>
      </p:sp>
      <p:sp>
        <p:nvSpPr>
          <p:cNvPr id="41986" name="文本占位符 31746"/>
          <p:cNvSpPr>
            <a:spLocks noGrp="1"/>
          </p:cNvSpPr>
          <p:nvPr>
            <p:ph idx="1"/>
          </p:nvPr>
        </p:nvSpPr>
        <p:spPr>
          <a:xfrm>
            <a:off x="391795" y="1769110"/>
            <a:ext cx="11399520" cy="4408170"/>
          </a:xfrm>
        </p:spPr>
        <p:txBody>
          <a:bodyPr anchor="t"/>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是一本家喻户晓的散文集，是一本必读的文集。虽然</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不是为少年儿童写的，但写了许多关于少年儿童的事，读起来兴趣盎然，这本书是鲁迅回忆童年、少年和青年时期中不同生活经历和体验的文字。</a:t>
            </a:r>
            <a:endParaRPr lang="zh-CN" altLang="en-US" sz="4400" b="1" dirty="0">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43010" name="文本占位符 24578"/>
          <p:cNvSpPr>
            <a:spLocks noGrp="1"/>
          </p:cNvSpPr>
          <p:nvPr>
            <p:ph idx="1"/>
          </p:nvPr>
        </p:nvSpPr>
        <p:spPr>
          <a:xfrm>
            <a:off x="58420" y="727710"/>
            <a:ext cx="11788775" cy="5010150"/>
          </a:xfrm>
        </p:spPr>
        <p:txBody>
          <a:bodyPr anchor="t"/>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全书由</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小引》</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狗</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猫</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鼠</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阿长与〈山海经〉</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二十四孝图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五猖会</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无常</a:t>
            </a: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从百草园到三味书屋</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父亲的病</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琐记</a:t>
            </a: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藤野先生</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范爱农</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后记</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等</a:t>
            </a:r>
            <a:r>
              <a:rPr lang="en-US" altLang="zh-CN" sz="4400" b="1">
                <a:latin typeface="隶书" panose="02010509060101010101" charset="-122"/>
                <a:ea typeface="隶书" panose="02010509060101010101" charset="-122"/>
                <a:cs typeface="隶书" panose="02010509060101010101" charset="-122"/>
              </a:rPr>
              <a:t>12</a:t>
            </a:r>
            <a:r>
              <a:rPr lang="zh-CN" altLang="en-US" sz="4400" b="1" dirty="0">
                <a:latin typeface="隶书" panose="02010509060101010101" charset="-122"/>
                <a:ea typeface="隶书" panose="02010509060101010101" charset="-122"/>
                <a:cs typeface="隶书" panose="02010509060101010101" charset="-122"/>
              </a:rPr>
              <a:t>部分组成。</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朝花夕拾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一书使得更多的青少年能够分享鲁迅的“</a:t>
            </a:r>
            <a:r>
              <a:rPr lang="zh-CN" altLang="en-US" sz="4400" b="1" dirty="0">
                <a:solidFill>
                  <a:srgbClr val="FF0000"/>
                </a:solidFill>
                <a:latin typeface="隶书" panose="02010509060101010101" charset="-122"/>
                <a:ea typeface="隶书" panose="02010509060101010101" charset="-122"/>
                <a:cs typeface="隶书" panose="02010509060101010101" charset="-122"/>
              </a:rPr>
              <a:t>温馨的回忆和理性的批判”。 </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a:p>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6145" name="标题 11265"/>
          <p:cNvSpPr>
            <a:spLocks noGrp="1"/>
          </p:cNvSpPr>
          <p:nvPr>
            <p:ph type="title"/>
          </p:nvPr>
        </p:nvSpPr>
        <p:spPr>
          <a:xfrm>
            <a:off x="1784985" y="430530"/>
            <a:ext cx="8301038" cy="765175"/>
          </a:xfrm>
        </p:spPr>
        <p:txBody>
          <a:bodyPr anchor="ctr"/>
          <a:p>
            <a:r>
              <a:rPr lang="zh-CN" altLang="en-US" sz="4800" b="1" dirty="0">
                <a:solidFill>
                  <a:srgbClr val="FF0000"/>
                </a:solidFill>
                <a:latin typeface="隶书" panose="02010509060101010101" charset="-122"/>
                <a:ea typeface="隶书" panose="02010509060101010101" charset="-122"/>
              </a:rPr>
              <a:t>内容概览</a:t>
            </a:r>
            <a:endParaRPr lang="zh-CN" altLang="en-US" sz="4800" b="1" dirty="0">
              <a:solidFill>
                <a:srgbClr val="FF0000"/>
              </a:solidFill>
              <a:latin typeface="隶书" panose="02010509060101010101" charset="-122"/>
              <a:ea typeface="隶书" panose="02010509060101010101" charset="-122"/>
            </a:endParaRPr>
          </a:p>
        </p:txBody>
      </p:sp>
      <p:sp>
        <p:nvSpPr>
          <p:cNvPr id="6146" name="文本占位符 11266"/>
          <p:cNvSpPr>
            <a:spLocks noGrp="1"/>
          </p:cNvSpPr>
          <p:nvPr>
            <p:ph idx="1"/>
          </p:nvPr>
        </p:nvSpPr>
        <p:spPr>
          <a:xfrm>
            <a:off x="360680" y="1626235"/>
            <a:ext cx="11440160" cy="3380105"/>
          </a:xfrm>
        </p:spPr>
        <p:txBody>
          <a:bodyPr anchor="t"/>
          <a:p>
            <a:pPr>
              <a:buNone/>
            </a:pPr>
            <a:r>
              <a:rPr lang="en-US" altLang="zh-CN" sz="4800" b="1">
                <a:latin typeface="隶书" panose="02010509060101010101" charset="-122"/>
                <a:ea typeface="隶书" panose="02010509060101010101" charset="-122"/>
                <a:cs typeface="隶书" panose="02010509060101010101" charset="-122"/>
              </a:rPr>
              <a:t>1</a:t>
            </a:r>
            <a:r>
              <a:rPr lang="zh-CN" altLang="en-US" sz="4800" b="1" dirty="0">
                <a:latin typeface="隶书" panose="02010509060101010101" charset="-122"/>
                <a:ea typeface="隶书" panose="02010509060101010101" charset="-122"/>
                <a:cs typeface="隶书" panose="02010509060101010101" charset="-122"/>
              </a:rPr>
              <a:t>、</a:t>
            </a:r>
            <a:r>
              <a:rPr lang="en-US" altLang="zh-CN" sz="4800" b="1">
                <a:latin typeface="隶书" panose="02010509060101010101" charset="-122"/>
                <a:ea typeface="隶书" panose="02010509060101010101" charset="-122"/>
                <a:cs typeface="隶书" panose="02010509060101010101" charset="-122"/>
              </a:rPr>
              <a:t>《</a:t>
            </a:r>
            <a:r>
              <a:rPr lang="zh-CN" altLang="en-US" sz="4800" b="1" dirty="0">
                <a:latin typeface="隶书" panose="02010509060101010101" charset="-122"/>
                <a:ea typeface="隶书" panose="02010509060101010101" charset="-122"/>
                <a:cs typeface="隶书" panose="02010509060101010101" charset="-122"/>
              </a:rPr>
              <a:t>小引</a:t>
            </a:r>
            <a:r>
              <a:rPr lang="en-US" altLang="zh-CN" sz="4800" b="1">
                <a:latin typeface="隶书" panose="02010509060101010101" charset="-122"/>
                <a:ea typeface="隶书" panose="02010509060101010101" charset="-122"/>
                <a:cs typeface="隶书" panose="02010509060101010101" charset="-122"/>
              </a:rPr>
              <a:t>》</a:t>
            </a:r>
            <a:endParaRPr lang="en-US" altLang="zh-CN" sz="4800" b="1">
              <a:latin typeface="隶书" panose="02010509060101010101" charset="-122"/>
              <a:ea typeface="隶书" panose="02010509060101010101" charset="-122"/>
              <a:cs typeface="隶书" panose="02010509060101010101" charset="-122"/>
            </a:endParaRPr>
          </a:p>
          <a:p>
            <a:pPr>
              <a:buNone/>
            </a:pPr>
            <a:r>
              <a:rPr lang="en-US" altLang="zh-CN" sz="4800" b="1">
                <a:latin typeface="隶书" panose="02010509060101010101" charset="-122"/>
                <a:ea typeface="隶书" panose="02010509060101010101" charset="-122"/>
                <a:cs typeface="隶书" panose="02010509060101010101" charset="-122"/>
              </a:rPr>
              <a:t>     </a:t>
            </a:r>
            <a:r>
              <a:rPr lang="zh-CN" altLang="en-US" sz="4800" b="1" dirty="0">
                <a:solidFill>
                  <a:srgbClr val="FF0000"/>
                </a:solidFill>
                <a:latin typeface="隶书" panose="02010509060101010101" charset="-122"/>
                <a:ea typeface="隶书" panose="02010509060101010101" charset="-122"/>
                <a:cs typeface="隶书" panose="02010509060101010101" charset="-122"/>
              </a:rPr>
              <a:t>一个人做到只剩了回忆的时候，生涯大概总要算是无聊了罢，但有时竟会连回忆都没有</a:t>
            </a:r>
            <a:r>
              <a:rPr lang="en-US" altLang="zh-CN" sz="4800" b="1">
                <a:solidFill>
                  <a:srgbClr val="FF0000"/>
                </a:solidFill>
                <a:latin typeface="隶书" panose="02010509060101010101" charset="-122"/>
                <a:ea typeface="隶书" panose="02010509060101010101" charset="-122"/>
                <a:cs typeface="隶书" panose="02010509060101010101" charset="-122"/>
              </a:rPr>
              <a:t>......</a:t>
            </a:r>
            <a:endParaRPr lang="en-US" altLang="zh-CN" sz="4800" b="1">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7169" name="标题 48129"/>
          <p:cNvSpPr>
            <a:spLocks noGrp="1"/>
          </p:cNvSpPr>
          <p:nvPr>
            <p:ph type="title"/>
          </p:nvPr>
        </p:nvSpPr>
        <p:spPr/>
        <p:txBody>
          <a:bodyPr anchor="ctr"/>
          <a:p>
            <a:br>
              <a:rPr lang="en-US" altLang="zh-CN" sz="4000"/>
            </a:br>
            <a:endParaRPr lang="en-US" altLang="zh-CN" sz="4000"/>
          </a:p>
        </p:txBody>
      </p:sp>
      <p:sp>
        <p:nvSpPr>
          <p:cNvPr id="7170" name="文本占位符 48130"/>
          <p:cNvSpPr>
            <a:spLocks noGrp="1"/>
          </p:cNvSpPr>
          <p:nvPr>
            <p:ph idx="1"/>
          </p:nvPr>
        </p:nvSpPr>
        <p:spPr>
          <a:xfrm>
            <a:off x="13970" y="287020"/>
            <a:ext cx="11908790" cy="6858000"/>
          </a:xfrm>
        </p:spPr>
        <p:txBody>
          <a:bodyPr anchor="t"/>
          <a:p>
            <a:pPr>
              <a:buNone/>
            </a:pPr>
            <a:r>
              <a:rPr lang="en-US" altLang="zh-CN" sz="4000" b="1">
                <a:latin typeface="隶书" panose="02010509060101010101" charset="-122"/>
                <a:ea typeface="隶书" panose="02010509060101010101" charset="-122"/>
                <a:cs typeface="隶书" panose="02010509060101010101" charset="-122"/>
              </a:rPr>
              <a:t>2</a:t>
            </a:r>
            <a:r>
              <a:rPr lang="zh-CN" altLang="en-US" sz="4000" b="1" dirty="0">
                <a:latin typeface="隶书" panose="02010509060101010101" charset="-122"/>
                <a:ea typeface="隶书" panose="02010509060101010101" charset="-122"/>
                <a:cs typeface="隶书" panose="02010509060101010101" charset="-122"/>
              </a:rPr>
              <a:t>、</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狗</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猫</a:t>
            </a:r>
            <a:r>
              <a:rPr lang="en-US" altLang="zh-CN" sz="4000" b="1">
                <a:latin typeface="隶书" panose="02010509060101010101" charset="-122"/>
                <a:ea typeface="隶书" panose="02010509060101010101" charset="-122"/>
                <a:cs typeface="隶书" panose="02010509060101010101" charset="-122"/>
              </a:rPr>
              <a:t>·</a:t>
            </a:r>
            <a:r>
              <a:rPr lang="zh-CN" altLang="en-US" sz="4000" b="1" dirty="0">
                <a:latin typeface="隶书" panose="02010509060101010101" charset="-122"/>
                <a:ea typeface="隶书" panose="02010509060101010101" charset="-122"/>
                <a:cs typeface="隶书" panose="02010509060101010101" charset="-122"/>
              </a:rPr>
              <a:t>鼠</a:t>
            </a:r>
            <a:r>
              <a:rPr lang="en-US" altLang="zh-CN" sz="4000" b="1">
                <a:latin typeface="隶书" panose="02010509060101010101" charset="-122"/>
                <a:ea typeface="隶书" panose="02010509060101010101" charset="-122"/>
                <a:cs typeface="隶书" panose="02010509060101010101" charset="-122"/>
              </a:rPr>
              <a:t>》</a:t>
            </a:r>
            <a:endParaRPr lang="en-US" altLang="zh-CN" sz="4000" b="1">
              <a:latin typeface="隶书" panose="02010509060101010101" charset="-122"/>
              <a:ea typeface="隶书" panose="02010509060101010101" charset="-122"/>
              <a:cs typeface="隶书" panose="02010509060101010101" charset="-122"/>
            </a:endParaRPr>
          </a:p>
          <a:p>
            <a:pPr>
              <a:buNone/>
            </a:pPr>
            <a:r>
              <a:rPr lang="en-US" altLang="zh-CN" sz="4000" b="1">
                <a:latin typeface="隶书" panose="02010509060101010101" charset="-122"/>
                <a:ea typeface="隶书" panose="02010509060101010101" charset="-122"/>
                <a:cs typeface="隶书" panose="02010509060101010101" charset="-122"/>
              </a:rPr>
              <a:t>     </a:t>
            </a:r>
            <a:r>
              <a:rPr lang="zh-CN" altLang="en-US" sz="4000" b="1" dirty="0">
                <a:latin typeface="隶书" panose="02010509060101010101" charset="-122"/>
                <a:ea typeface="隶书" panose="02010509060101010101" charset="-122"/>
                <a:cs typeface="隶书" panose="02010509060101010101" charset="-122"/>
              </a:rPr>
              <a:t>在这篇文章里，鲁迅先生清算猫的罪行：第一，猫对自己捉到的猎物，总是尽情玩弄够了，才吃下去；第二，它与狮虎同族，却时而一副媚态；第三，它吃了“我”小时候心爱的一只小隐鼠（鲁迅救的一只小鼠，并把它当做自己的墨猴）。虽然后来证实并非猫所害，但“我”对猫是不会产生好感的，何况它后来确实吃了小兔子！</a:t>
            </a:r>
            <a:r>
              <a:rPr lang="zh-CN" altLang="en-US" sz="4000" b="1" dirty="0">
                <a:solidFill>
                  <a:srgbClr val="FF0000"/>
                </a:solidFill>
                <a:latin typeface="隶书" panose="02010509060101010101" charset="-122"/>
                <a:ea typeface="隶书" panose="02010509060101010101" charset="-122"/>
                <a:cs typeface="隶书" panose="02010509060101010101" charset="-122"/>
              </a:rPr>
              <a:t>这篇文章取了“猫”这样一个类型，尖锐而又形象地讽刺了生活中与猫相似的人。</a:t>
            </a:r>
            <a:endParaRPr lang="zh-CN" altLang="en-US" sz="40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8193" name="标题 49153"/>
          <p:cNvSpPr>
            <a:spLocks noGrp="1"/>
          </p:cNvSpPr>
          <p:nvPr>
            <p:ph type="title"/>
          </p:nvPr>
        </p:nvSpPr>
        <p:spPr/>
        <p:txBody>
          <a:bodyPr anchor="ctr"/>
          <a:p>
            <a:br>
              <a:rPr lang="en-US" altLang="zh-CN" sz="4000"/>
            </a:br>
            <a:endParaRPr lang="en-US" altLang="zh-CN" sz="4000"/>
          </a:p>
        </p:txBody>
      </p:sp>
      <p:sp>
        <p:nvSpPr>
          <p:cNvPr id="8194" name="文本占位符 49154"/>
          <p:cNvSpPr>
            <a:spLocks noGrp="1"/>
          </p:cNvSpPr>
          <p:nvPr>
            <p:ph idx="1"/>
          </p:nvPr>
        </p:nvSpPr>
        <p:spPr>
          <a:xfrm>
            <a:off x="217170" y="287020"/>
            <a:ext cx="11757025" cy="6388100"/>
          </a:xfrm>
        </p:spPr>
        <p:txBody>
          <a:bodyPr anchor="t"/>
          <a:p>
            <a:pPr>
              <a:lnSpc>
                <a:spcPct val="100000"/>
              </a:lnSpc>
              <a:buNone/>
            </a:pPr>
            <a:r>
              <a:rPr lang="en-US" altLang="zh-CN" sz="4400" b="1">
                <a:latin typeface="隶书" panose="02010509060101010101" charset="-122"/>
                <a:ea typeface="隶书" panose="02010509060101010101" charset="-122"/>
                <a:cs typeface="隶书" panose="02010509060101010101" charset="-122"/>
              </a:rPr>
              <a:t>3</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阿长与〈山海经〉</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lnSpc>
                <a:spcPct val="100000"/>
              </a:lnSpc>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阿长是鲁迅先生小时候的保姆。本文记述儿时与阿长相处的情景，描写了长妈妈</a:t>
            </a:r>
            <a:r>
              <a:rPr lang="zh-CN" altLang="en-US" sz="4400" b="1" dirty="0">
                <a:solidFill>
                  <a:srgbClr val="FF0000"/>
                </a:solidFill>
                <a:latin typeface="隶书" panose="02010509060101010101" charset="-122"/>
                <a:ea typeface="隶书" panose="02010509060101010101" charset="-122"/>
                <a:cs typeface="隶书" panose="02010509060101010101" charset="-122"/>
              </a:rPr>
              <a:t>善良、朴实而又迷信、唠叨</a:t>
            </a:r>
            <a:r>
              <a:rPr lang="zh-CN" altLang="en-US" sz="4400" b="1" dirty="0">
                <a:latin typeface="隶书" panose="02010509060101010101" charset="-122"/>
                <a:ea typeface="隶书" panose="02010509060101010101" charset="-122"/>
                <a:cs typeface="隶书" panose="02010509060101010101" charset="-122"/>
              </a:rPr>
              <a:t>、“满肚子是麻烦的礼节”的性格；对她害死了自己的隐鼠，充满了憎恨和厌恶；而对于她寻购赠送自己渴求已久的绘图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山海经</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，却又充满了尊敬和感激之情。</a:t>
            </a:r>
            <a:r>
              <a:rPr lang="zh-CN" altLang="en-US" sz="4400" b="1" dirty="0">
                <a:solidFill>
                  <a:srgbClr val="FF0000"/>
                </a:solidFill>
                <a:latin typeface="隶书" panose="02010509060101010101" charset="-122"/>
                <a:ea typeface="隶书" panose="02010509060101010101" charset="-122"/>
                <a:cs typeface="隶书" panose="02010509060101010101" charset="-122"/>
              </a:rPr>
              <a:t>文章用深情的语言，表达了作者对这位劳动妇女真诚的怀念。</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9217" name="标题 50177"/>
          <p:cNvSpPr>
            <a:spLocks noGrp="1"/>
          </p:cNvSpPr>
          <p:nvPr>
            <p:ph type="title"/>
          </p:nvPr>
        </p:nvSpPr>
        <p:spPr/>
        <p:txBody>
          <a:bodyPr anchor="ctr"/>
          <a:p>
            <a:br>
              <a:rPr lang="en-US" altLang="zh-CN" sz="4000"/>
            </a:br>
            <a:endParaRPr lang="en-US" altLang="zh-CN" sz="4000"/>
          </a:p>
        </p:txBody>
      </p:sp>
      <p:sp>
        <p:nvSpPr>
          <p:cNvPr id="9218" name="文本占位符 50178"/>
          <p:cNvSpPr>
            <a:spLocks noGrp="1"/>
          </p:cNvSpPr>
          <p:nvPr>
            <p:ph idx="1"/>
          </p:nvPr>
        </p:nvSpPr>
        <p:spPr>
          <a:xfrm>
            <a:off x="146050" y="215265"/>
            <a:ext cx="11910060" cy="6316345"/>
          </a:xfrm>
        </p:spPr>
        <p:txBody>
          <a:bodyPr anchor="t"/>
          <a:p>
            <a:pPr>
              <a:lnSpc>
                <a:spcPct val="90000"/>
              </a:lnSpc>
              <a:buNone/>
            </a:pPr>
            <a:r>
              <a:rPr lang="en-US" altLang="zh-CN" sz="4400" b="1">
                <a:latin typeface="隶书" panose="02010509060101010101" charset="-122"/>
                <a:ea typeface="隶书" panose="02010509060101010101" charset="-122"/>
                <a:cs typeface="隶书" panose="02010509060101010101" charset="-122"/>
              </a:rPr>
              <a:t>4</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二十四孝图</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lnSpc>
                <a:spcPct val="90000"/>
              </a:lnSpc>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所谓</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二十四孝图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是一本讲中国古代二十四个孝子故事的书，配有图画，主要目的是宣扬封建的孝道。鲁迅先生从自己小时候阅读</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二十四孝图</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的感受入手，重点描写了在阅读“老莱娱亲”和“郭巨埋儿”两个故事时所引起的强烈反感，</a:t>
            </a:r>
            <a:r>
              <a:rPr lang="zh-CN" altLang="en-US" sz="4400" b="1" dirty="0">
                <a:solidFill>
                  <a:srgbClr val="FF0000"/>
                </a:solidFill>
                <a:latin typeface="隶书" panose="02010509060101010101" charset="-122"/>
                <a:ea typeface="隶书" panose="02010509060101010101" charset="-122"/>
                <a:cs typeface="隶书" panose="02010509060101010101" charset="-122"/>
              </a:rPr>
              <a:t>形象地揭露了封建孝道的虚伪和残酷，揭示了旧中国儿童那可怜的悲惨处境。作品也对当时反对白话文，提倡复古的倾向予以了尖锐的抨击。</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sp>
        <p:nvSpPr>
          <p:cNvPr id="10241" name="标题 51201"/>
          <p:cNvSpPr>
            <a:spLocks noGrp="1"/>
          </p:cNvSpPr>
          <p:nvPr>
            <p:ph type="title"/>
          </p:nvPr>
        </p:nvSpPr>
        <p:spPr/>
        <p:txBody>
          <a:bodyPr anchor="ctr"/>
          <a:p>
            <a:br>
              <a:rPr lang="en-US" altLang="zh-CN" sz="4000"/>
            </a:br>
            <a:endParaRPr lang="en-US" altLang="zh-CN" sz="4000"/>
          </a:p>
        </p:txBody>
      </p:sp>
      <p:sp>
        <p:nvSpPr>
          <p:cNvPr id="10242" name="文本占位符 51202"/>
          <p:cNvSpPr>
            <a:spLocks noGrp="1"/>
          </p:cNvSpPr>
          <p:nvPr>
            <p:ph idx="1"/>
          </p:nvPr>
        </p:nvSpPr>
        <p:spPr>
          <a:xfrm>
            <a:off x="431165" y="861060"/>
            <a:ext cx="11503025" cy="4612640"/>
          </a:xfrm>
        </p:spPr>
        <p:txBody>
          <a:bodyPr anchor="t"/>
          <a:p>
            <a:pPr>
              <a:buNone/>
            </a:pPr>
            <a:r>
              <a:rPr lang="en-US" altLang="zh-CN" sz="4400" b="1">
                <a:latin typeface="隶书" panose="02010509060101010101" charset="-122"/>
                <a:ea typeface="隶书" panose="02010509060101010101" charset="-122"/>
                <a:cs typeface="隶书" panose="02010509060101010101" charset="-122"/>
              </a:rPr>
              <a:t>5</a:t>
            </a:r>
            <a:r>
              <a:rPr lang="zh-CN" altLang="en-US" sz="4400" b="1" dirty="0">
                <a:latin typeface="隶书" panose="02010509060101010101" charset="-122"/>
                <a:ea typeface="隶书" panose="02010509060101010101" charset="-122"/>
                <a:cs typeface="隶书" panose="02010509060101010101" charset="-122"/>
              </a:rPr>
              <a:t>、</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五猖会</a:t>
            </a:r>
            <a:r>
              <a:rPr lang="en-US" altLang="zh-CN" sz="4400" b="1">
                <a:latin typeface="隶书" panose="02010509060101010101" charset="-122"/>
                <a:ea typeface="隶书" panose="02010509060101010101" charset="-122"/>
                <a:cs typeface="隶书" panose="02010509060101010101" charset="-122"/>
              </a:rPr>
              <a:t>》</a:t>
            </a:r>
            <a:endParaRPr lang="en-US" altLang="zh-CN" sz="4400" b="1">
              <a:latin typeface="隶书" panose="02010509060101010101" charset="-122"/>
              <a:ea typeface="隶书" panose="02010509060101010101" charset="-122"/>
              <a:cs typeface="隶书" panose="02010509060101010101" charset="-122"/>
            </a:endParaRPr>
          </a:p>
          <a:p>
            <a:pPr>
              <a:buNone/>
            </a:pPr>
            <a:r>
              <a:rPr lang="en-US" altLang="zh-CN" sz="4400" b="1">
                <a:latin typeface="隶书" panose="02010509060101010101" charset="-122"/>
                <a:ea typeface="隶书" panose="02010509060101010101" charset="-122"/>
                <a:cs typeface="隶书" panose="02010509060101010101" charset="-122"/>
              </a:rPr>
              <a:t>     </a:t>
            </a:r>
            <a:r>
              <a:rPr lang="zh-CN" altLang="en-US" sz="4400" b="1" dirty="0">
                <a:latin typeface="隶书" panose="02010509060101010101" charset="-122"/>
                <a:ea typeface="隶书" panose="02010509060101010101" charset="-122"/>
                <a:cs typeface="隶书" panose="02010509060101010101" charset="-122"/>
              </a:rPr>
              <a:t>五猖会是一个</a:t>
            </a:r>
            <a:r>
              <a:rPr lang="zh-CN" altLang="en-US" sz="4400" b="1" dirty="0">
                <a:solidFill>
                  <a:srgbClr val="FF0000"/>
                </a:solidFill>
                <a:latin typeface="隶书" panose="02010509060101010101" charset="-122"/>
                <a:ea typeface="隶书" panose="02010509060101010101" charset="-122"/>
                <a:cs typeface="隶书" panose="02010509060101010101" charset="-122"/>
              </a:rPr>
              <a:t>迎神赛会</a:t>
            </a:r>
            <a:r>
              <a:rPr lang="zh-CN" altLang="en-US" sz="4400" b="1" dirty="0">
                <a:latin typeface="隶书" panose="02010509060101010101" charset="-122"/>
                <a:ea typeface="隶书" panose="02010509060101010101" charset="-122"/>
                <a:cs typeface="隶书" panose="02010509060101010101" charset="-122"/>
              </a:rPr>
              <a:t>，在童年的“我”的心目中是一个节日。记述儿时盼望观看迎神赛会的急切、兴奋的心情，和被父亲强迫背诵</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鉴略</a:t>
            </a:r>
            <a:r>
              <a:rPr lang="en-US" altLang="zh-CN" sz="4400" b="1">
                <a:latin typeface="隶书" panose="02010509060101010101" charset="-122"/>
                <a:ea typeface="隶书" panose="02010509060101010101" charset="-122"/>
                <a:cs typeface="隶书" panose="02010509060101010101" charset="-122"/>
              </a:rPr>
              <a:t>》</a:t>
            </a:r>
            <a:r>
              <a:rPr lang="zh-CN" altLang="en-US" sz="4400" b="1" dirty="0">
                <a:latin typeface="隶书" panose="02010509060101010101" charset="-122"/>
                <a:ea typeface="隶书" panose="02010509060101010101" charset="-122"/>
                <a:cs typeface="隶书" panose="02010509060101010101" charset="-122"/>
              </a:rPr>
              <a:t>的扫兴而痛苦的感受。</a:t>
            </a:r>
            <a:r>
              <a:rPr lang="zh-CN" altLang="en-US" sz="4400" b="1" dirty="0">
                <a:solidFill>
                  <a:srgbClr val="FF0000"/>
                </a:solidFill>
                <a:latin typeface="隶书" panose="02010509060101010101" charset="-122"/>
                <a:ea typeface="隶书" panose="02010509060101010101" charset="-122"/>
                <a:cs typeface="隶书" panose="02010509060101010101" charset="-122"/>
              </a:rPr>
              <a:t>指出强制的封建教育对儿童天性的压制和摧残。</a:t>
            </a:r>
            <a:endParaRPr lang="zh-CN" altLang="en-US" sz="4400" b="1"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spd="med">
    <p:wheel spokes="8"/>
  </p:transition>
</p:sld>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5140</Words>
  <Application>WPS 演示</Application>
  <PresentationFormat>在屏幕上显示</PresentationFormat>
  <Paragraphs>225</Paragraphs>
  <Slides>41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隶书</vt:lpstr>
      <vt:lpstr>Wingdings</vt:lpstr>
      <vt:lpstr>微软雅黑</vt:lpstr>
      <vt:lpstr>Arial Unicode MS</vt:lpstr>
      <vt:lpstr>Calibri</vt:lpstr>
      <vt:lpstr>默认设计模板</vt:lpstr>
      <vt:lpstr>名著导读1</vt:lpstr>
      <vt:lpstr>作者简介</vt:lpstr>
      <vt:lpstr> </vt:lpstr>
      <vt:lpstr>写作背景</vt:lpstr>
      <vt:lpstr>内容概览</vt:lpstr>
      <vt:lpstr> </vt:lpstr>
      <vt:lpstr> </vt:lpstr>
      <vt:lpstr> </vt:lpstr>
      <vt:lpstr> </vt:lpstr>
      <vt:lpstr> </vt:lpstr>
      <vt:lpstr> </vt:lpstr>
      <vt:lpstr> </vt:lpstr>
      <vt:lpstr> </vt:lpstr>
      <vt:lpstr> </vt:lpstr>
      <vt:lpstr> </vt:lpstr>
      <vt:lpstr> </vt:lpstr>
      <vt:lpstr>人物形象</vt:lpstr>
      <vt:lpstr> </vt:lpstr>
      <vt:lpstr> </vt:lpstr>
      <vt:lpstr> </vt:lpstr>
      <vt:lpstr> </vt:lpstr>
      <vt:lpstr> </vt:lpstr>
      <vt:lpstr>其他人物</vt:lpstr>
      <vt:lpstr> </vt:lpstr>
      <vt:lpstr>艺术特色</vt:lpstr>
      <vt:lpstr>精彩片段</vt:lpstr>
      <vt:lpstr> </vt:lpstr>
      <vt:lpstr>课堂练习</vt:lpstr>
      <vt:lpstr> </vt:lpstr>
      <vt:lpstr> </vt:lpstr>
      <vt:lpstr> </vt:lpstr>
      <vt:lpstr> </vt:lpstr>
      <vt:lpstr> </vt:lpstr>
      <vt:lpstr> </vt:lpstr>
      <vt:lpstr> </vt:lpstr>
      <vt:lpstr> </vt:lpstr>
      <vt:lpstr> </vt:lpstr>
      <vt:lpstr>阅读启示 </vt:lpstr>
      <vt:lpstr> </vt:lpstr>
      <vt:lpstr>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meili</cp:lastModifiedBy>
  <cp:revision>22</cp:revision>
  <dcterms:created xsi:type="dcterms:W3CDTF">2016-10-24T14:25:00Z</dcterms:created>
  <dcterms:modified xsi:type="dcterms:W3CDTF">2018-10-24T11:05:31Z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2052-10.1.0.7578</vt:lpwstr>
  </property>
</Properties>
</file>