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83" r:id="rId2"/>
    <p:sldId id="369" r:id="rId3"/>
    <p:sldId id="270" r:id="rId4"/>
    <p:sldId id="297" r:id="rId5"/>
    <p:sldId id="269" r:id="rId6"/>
    <p:sldId id="268" r:id="rId7"/>
    <p:sldId id="273" r:id="rId8"/>
    <p:sldId id="321" r:id="rId9"/>
    <p:sldId id="267" r:id="rId10"/>
    <p:sldId id="271" r:id="rId11"/>
    <p:sldId id="371" r:id="rId12"/>
    <p:sldId id="311" r:id="rId13"/>
    <p:sldId id="378" r:id="rId14"/>
    <p:sldId id="313" r:id="rId15"/>
    <p:sldId id="314" r:id="rId16"/>
    <p:sldId id="315" r:id="rId17"/>
    <p:sldId id="375" r:id="rId18"/>
    <p:sldId id="319" r:id="rId19"/>
    <p:sldId id="320" r:id="rId20"/>
    <p:sldId id="322" r:id="rId21"/>
    <p:sldId id="382" r:id="rId22"/>
    <p:sldId id="455" r:id="rId23"/>
    <p:sldId id="456" r:id="rId24"/>
    <p:sldId id="383" r:id="rId25"/>
    <p:sldId id="384" r:id="rId26"/>
    <p:sldId id="386" r:id="rId27"/>
    <p:sldId id="387" r:id="rId28"/>
    <p:sldId id="388" r:id="rId29"/>
    <p:sldId id="389" r:id="rId30"/>
    <p:sldId id="390" r:id="rId31"/>
    <p:sldId id="391" r:id="rId32"/>
    <p:sldId id="392" r:id="rId33"/>
    <p:sldId id="393" r:id="rId34"/>
    <p:sldId id="394" r:id="rId35"/>
    <p:sldId id="408" r:id="rId36"/>
    <p:sldId id="409" r:id="rId37"/>
    <p:sldId id="410" r:id="rId38"/>
    <p:sldId id="411" r:id="rId39"/>
    <p:sldId id="412" r:id="rId40"/>
    <p:sldId id="417" r:id="rId41"/>
    <p:sldId id="418" r:id="rId42"/>
    <p:sldId id="395" r:id="rId43"/>
    <p:sldId id="396" r:id="rId44"/>
    <p:sldId id="397" r:id="rId45"/>
    <p:sldId id="398" r:id="rId46"/>
    <p:sldId id="399" r:id="rId47"/>
    <p:sldId id="400" r:id="rId48"/>
    <p:sldId id="407" r:id="rId49"/>
    <p:sldId id="428" r:id="rId50"/>
    <p:sldId id="429" r:id="rId51"/>
    <p:sldId id="430" r:id="rId52"/>
    <p:sldId id="419" r:id="rId53"/>
    <p:sldId id="420" r:id="rId54"/>
    <p:sldId id="421" r:id="rId55"/>
    <p:sldId id="422" r:id="rId56"/>
    <p:sldId id="423" r:id="rId57"/>
    <p:sldId id="424" r:id="rId58"/>
  </p:sldIdLst>
  <p:sldSz cx="9144000" cy="6858000" type="screen4x3"/>
  <p:notesSz cx="6858000" cy="9144000"/>
  <p:custDataLst>
    <p:tags r:id="rId5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0">
          <p15:clr>
            <a:srgbClr val="A4A3A4"/>
          </p15:clr>
        </p15:guide>
        <p15:guide id="2" pos="292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3" d="100"/>
          <a:sy n="73" d="100"/>
        </p:scale>
        <p:origin x="594" y="78"/>
      </p:cViewPr>
      <p:guideLst>
        <p:guide orient="horz" pos="2150"/>
        <p:guide pos="292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tags" Target="tags/tag9.xml" /><Relationship Id="rId6" Type="http://schemas.openxmlformats.org/officeDocument/2006/relationships/slide" Target="slides/slide5.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a:latin typeface="Arial" panose="020b0604020202020204" pitchFamily="34" charset="0"/>
              </a:rPr>
              <a:t>‹#›</a:t>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8.xml" /><Relationship Id="rId4" Type="http://schemas.openxmlformats.org/officeDocument/2006/relationships/image" Target="../media/image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Rectangle 2"/>
          <p:cNvSpPr>
            <a:spLocks noGrp="1"/>
          </p:cNvSpPr>
          <p:nvPr>
            <p:ph type="ctrTitle"/>
          </p:nvPr>
        </p:nvSpPr>
        <p:spPr>
          <a:xfrm>
            <a:off x="609600" y="381000"/>
            <a:ext cx="8319770" cy="1154430"/>
          </a:xfrm>
        </p:spPr>
        <p:txBody>
          <a:bodyPr vert="horz" wrap="square" lIns="91440" tIns="45720" rIns="91440" bIns="45720" anchor="ctr" anchorCtr="0">
            <a:scene3d>
              <a:camera prst="orthographicFront"/>
              <a:lightRig rig="threePt" dir="t"/>
            </a:scene3d>
          </a:bodyPr>
          <a:lstStyle/>
          <a:p>
            <a:pPr algn="l" eaLnBrk="1" hangingPunct="1">
              <a:buClrTx/>
              <a:buSzTx/>
              <a:buFontTx/>
            </a:pPr>
            <a:r>
              <a:rPr lang="zh-CN" altLang="en-US" sz="6000" b="1">
                <a:ln w="22225">
                  <a:solidFill>
                    <a:schemeClr val="accent2"/>
                  </a:solidFill>
                  <a:prstDash val="solid"/>
                </a:ln>
                <a:solidFill>
                  <a:srgbClr val="FF0000"/>
                </a:solidFill>
                <a:effectLst/>
              </a:rPr>
              <a:t>中考语文一轮复习</a:t>
            </a:r>
            <a:br>
              <a:rPr lang="zh-CN" altLang="en-US" sz="6000" b="1">
                <a:ln w="22225">
                  <a:solidFill>
                    <a:schemeClr val="accent2"/>
                  </a:solidFill>
                  <a:prstDash val="solid"/>
                </a:ln>
                <a:solidFill>
                  <a:schemeClr val="accent2">
                    <a:lumMod val="40000"/>
                    <a:lumOff val="60000"/>
                  </a:schemeClr>
                </a:solidFill>
                <a:effectLst/>
              </a:rPr>
            </a:br>
            <a:r>
              <a:rPr lang="zh-CN" altLang="en-US" sz="6000" b="1">
                <a:ln w="22225">
                  <a:solidFill>
                    <a:schemeClr val="accent2"/>
                  </a:solidFill>
                  <a:prstDash val="solid"/>
                </a:ln>
                <a:solidFill>
                  <a:schemeClr val="accent2">
                    <a:lumMod val="40000"/>
                    <a:lumOff val="60000"/>
                  </a:schemeClr>
                </a:solidFill>
                <a:effectLst/>
              </a:rPr>
              <a:t>阅读入门</a:t>
            </a:r>
          </a:p>
        </p:txBody>
      </p:sp>
      <p:pic>
        <p:nvPicPr>
          <p:cNvPr id="100" name="图片 99"/>
          <p:cNvPicPr/>
          <p:nvPr/>
        </p:nvPicPr>
        <p:blipFill>
          <a:blip r:embed="rId2"/>
          <a:stretch>
            <a:fillRect/>
          </a:stretch>
        </p:blipFill>
        <p:spPr>
          <a:xfrm>
            <a:off x="-62865" y="2192655"/>
            <a:ext cx="9283065" cy="4665345"/>
          </a:xfrm>
          <a:prstGeom prst="rect">
            <a:avLst/>
          </a:prstGeom>
          <a:noFill/>
          <a:ln w="9525">
            <a:noFill/>
          </a:ln>
        </p:spPr>
      </p:pic>
      <p:sp>
        <p:nvSpPr>
          <p:cNvPr id="2" name="Rectangle 2"/>
          <p:cNvSpPr>
            <a:spLocks noGrp="1"/>
          </p:cNvSpPr>
          <p:nvPr/>
        </p:nvSpPr>
        <p:spPr>
          <a:xfrm>
            <a:off x="2895600" y="1219200"/>
            <a:ext cx="6967220" cy="135001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buClrTx/>
              <a:buSzTx/>
              <a:buFontTx/>
            </a:pPr>
            <a:r>
              <a:rPr lang="zh-CN" altLang="en-US" sz="5400" b="1">
                <a:solidFill>
                  <a:srgbClr val="FF9933"/>
                </a:solidFill>
              </a:rPr>
              <a:t>议论文阅读</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3" name="Rectangle 3"/>
          <p:cNvSpPr>
            <a:spLocks noGrp="1"/>
          </p:cNvSpPr>
          <p:nvPr>
            <p:ph idx="1"/>
          </p:nvPr>
        </p:nvSpPr>
        <p:spPr>
          <a:xfrm>
            <a:off x="228600" y="152400"/>
            <a:ext cx="8458200" cy="5897563"/>
          </a:xfrm>
        </p:spPr>
        <p:txBody>
          <a:bodyPr vert="horz" wrap="square" lIns="91440" tIns="45720" rIns="91440" bIns="45720" anchor="t" anchorCtr="0"/>
          <a:lstStyle/>
          <a:p>
            <a:pPr marL="0" indent="0" eaLnBrk="1" hangingPunct="1">
              <a:buNone/>
            </a:pPr>
            <a:r>
              <a:rPr lang="en-US" altLang="zh-CN" sz="4000" b="1"/>
              <a:t>⑤</a:t>
            </a:r>
            <a:r>
              <a:rPr lang="zh-CN" altLang="en-US" sz="4000" b="1">
                <a:solidFill>
                  <a:srgbClr val="CC0000"/>
                </a:solidFill>
              </a:rPr>
              <a:t>引用论证</a:t>
            </a:r>
            <a:r>
              <a:rPr lang="zh-CN" altLang="en-US" sz="4000" b="1"/>
              <a:t>：“道理论证”的一种，引用名家名言等作为论据。引用的方法有两种：一是</a:t>
            </a:r>
            <a:r>
              <a:rPr lang="zh-CN" altLang="en-US" sz="4000" b="1">
                <a:solidFill>
                  <a:srgbClr val="CC0000"/>
                </a:solidFill>
              </a:rPr>
              <a:t>明引</a:t>
            </a:r>
            <a:r>
              <a:rPr lang="zh-CN" altLang="en-US" sz="4000" b="1"/>
              <a:t>，交代所引的话是谁说的，或交代其出处，一种是</a:t>
            </a:r>
            <a:r>
              <a:rPr lang="zh-CN" altLang="en-US" sz="4000" b="1">
                <a:solidFill>
                  <a:srgbClr val="CC0000"/>
                </a:solidFill>
              </a:rPr>
              <a:t>暗引</a:t>
            </a:r>
            <a:r>
              <a:rPr lang="zh-CN" altLang="en-US" sz="4000" b="1"/>
              <a:t>，即不交代所引的话是谁说的或出处。</a:t>
            </a:r>
          </a:p>
        </p:txBody>
      </p:sp>
      <p:sp>
        <p:nvSpPr>
          <p:cNvPr id="11267" name="Rectangle 3"/>
          <p:cNvSpPr>
            <a:spLocks noGrp="1"/>
          </p:cNvSpPr>
          <p:nvPr/>
        </p:nvSpPr>
        <p:spPr>
          <a:xfrm>
            <a:off x="127635" y="4343400"/>
            <a:ext cx="9016365" cy="160147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buNone/>
            </a:pPr>
            <a:r>
              <a:rPr lang="en-US" altLang="zh-CN" sz="4000"/>
              <a:t> </a:t>
            </a:r>
            <a:r>
              <a:rPr lang="zh-CN" altLang="en-US" sz="4000" b="1"/>
              <a:t>在驳论中，往往还采用“</a:t>
            </a:r>
            <a:r>
              <a:rPr lang="zh-CN" altLang="en-US" sz="4000" b="1">
                <a:solidFill>
                  <a:srgbClr val="FF0000"/>
                </a:solidFill>
              </a:rPr>
              <a:t>以子之矛，攻子之盾</a:t>
            </a:r>
            <a:r>
              <a:rPr lang="zh-CN" altLang="en-US" sz="4000" b="1"/>
              <a:t>”的批驳方法和“</a:t>
            </a:r>
            <a:r>
              <a:rPr lang="zh-CN" altLang="en-US" sz="4000" b="1">
                <a:solidFill>
                  <a:srgbClr val="FF0000"/>
                </a:solidFill>
              </a:rPr>
              <a:t>归谬法</a:t>
            </a:r>
            <a:r>
              <a:rPr lang="zh-CN" altLang="en-US" sz="4000" b="1"/>
              <a:t>”。</a:t>
            </a:r>
          </a:p>
        </p:txBody>
      </p:sp>
      <p:pic>
        <p:nvPicPr>
          <p:cNvPr id="127" name="图片 126"/>
          <p:cNvPicPr/>
          <p:nvPr/>
        </p:nvPicPr>
        <p:blipFill>
          <a:blip r:embed="rId2"/>
          <a:stretch>
            <a:fillRect/>
          </a:stretch>
        </p:blipFill>
        <p:spPr>
          <a:xfrm>
            <a:off x="7459980" y="5590540"/>
            <a:ext cx="1683385" cy="12674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additive="base">
                                        <p:cTn id="13" dur="500" fill="hold"/>
                                        <p:tgtEl>
                                          <p:spTgt spid="11267"/>
                                        </p:tgtEl>
                                        <p:attrNameLst>
                                          <p:attrName>ppt_x</p:attrName>
                                        </p:attrNameLst>
                                      </p:cBhvr>
                                      <p:tavLst>
                                        <p:tav tm="0">
                                          <p:val>
                                            <p:strVal val="#ppt_x"/>
                                          </p:val>
                                        </p:tav>
                                        <p:tav tm="100000">
                                          <p:val>
                                            <p:strVal val="#ppt_x"/>
                                          </p:val>
                                        </p:tav>
                                      </p:tavLst>
                                    </p:anim>
                                    <p:anim calcmode="lin" valueType="num">
                                      <p:cBhvr additive="base">
                                        <p:cTn id="14"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81000" y="48895"/>
            <a:ext cx="8229600" cy="864870"/>
          </a:xfrm>
        </p:spPr>
        <p:txBody>
          <a:bodyPr/>
          <a:lstStyle/>
          <a:p>
            <a:r>
              <a:rPr lang="zh-CN" altLang="en-US" sz="4800" b="1">
                <a:solidFill>
                  <a:schemeClr val="accent6">
                    <a:lumMod val="50000"/>
                  </a:schemeClr>
                </a:solidFill>
                <a:sym typeface="+mn-ea"/>
              </a:rPr>
              <a:t>常考题型答题方法指要</a:t>
            </a:r>
          </a:p>
        </p:txBody>
      </p:sp>
      <p:sp>
        <p:nvSpPr>
          <p:cNvPr id="3" name="内容占位符 2"/>
          <p:cNvSpPr>
            <a:spLocks noGrp="1"/>
          </p:cNvSpPr>
          <p:nvPr>
            <p:ph idx="1"/>
          </p:nvPr>
        </p:nvSpPr>
        <p:spPr>
          <a:xfrm>
            <a:off x="0" y="762000"/>
            <a:ext cx="8229600" cy="582295"/>
          </a:xfrm>
        </p:spPr>
        <p:txBody>
          <a:bodyPr/>
          <a:lstStyle/>
          <a:p>
            <a:pPr marL="0" indent="0">
              <a:buNone/>
            </a:pPr>
            <a:r>
              <a:rPr lang="en-US" altLang="zh-CN" sz="4400" b="1">
                <a:solidFill>
                  <a:schemeClr val="tx1"/>
                </a:solidFill>
              </a:rPr>
              <a:t>1.</a:t>
            </a:r>
            <a:r>
              <a:rPr lang="zh-CN" altLang="zh-CN" sz="4400" b="1">
                <a:solidFill>
                  <a:srgbClr val="FF0000"/>
                </a:solidFill>
              </a:rPr>
              <a:t>找出文章的中心论点</a:t>
            </a:r>
          </a:p>
        </p:txBody>
      </p:sp>
      <p:sp>
        <p:nvSpPr>
          <p:cNvPr id="161794" name="标题 161793"/>
          <p:cNvSpPr>
            <a:spLocks noGrp="1"/>
          </p:cNvSpPr>
          <p:nvPr/>
        </p:nvSpPr>
        <p:spPr>
          <a:xfrm>
            <a:off x="0" y="1447800"/>
            <a:ext cx="4308475" cy="662305"/>
          </a:xfrm>
          <a:prstGeom prst="rect">
            <a:avLst/>
          </a:prstGeom>
          <a:noFill/>
          <a:ln w="9525">
            <a:noFill/>
          </a:ln>
        </p:spPr>
        <p:txBody>
          <a:bodyPr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zh-CN" altLang="en-US" sz="4000" b="1"/>
              <a:t>中心论点的位置：</a:t>
            </a:r>
          </a:p>
        </p:txBody>
      </p:sp>
      <p:sp>
        <p:nvSpPr>
          <p:cNvPr id="4" name="文本框 3"/>
          <p:cNvSpPr txBox="1"/>
          <p:nvPr/>
        </p:nvSpPr>
        <p:spPr>
          <a:xfrm>
            <a:off x="3886200" y="1447800"/>
            <a:ext cx="5260340" cy="645160"/>
          </a:xfrm>
          <a:prstGeom prst="rect">
            <a:avLst/>
          </a:prstGeom>
          <a:noFill/>
        </p:spPr>
        <p:txBody>
          <a:bodyPr wrap="square" rtlCol="0" anchor="t">
            <a:spAutoFit/>
          </a:bodyPr>
          <a:lstStyle/>
          <a:p>
            <a:r>
              <a:rPr lang="zh-CN" altLang="en-US" sz="3600" b="1">
                <a:solidFill>
                  <a:srgbClr val="CC0000"/>
                </a:solidFill>
                <a:sym typeface="+mn-ea"/>
              </a:rPr>
              <a:t>标题、开头、文中、结尾</a:t>
            </a:r>
          </a:p>
        </p:txBody>
      </p:sp>
      <p:sp>
        <p:nvSpPr>
          <p:cNvPr id="161795" name="文本占位符 161794"/>
          <p:cNvSpPr>
            <a:spLocks noGrp="1"/>
          </p:cNvSpPr>
          <p:nvPr/>
        </p:nvSpPr>
        <p:spPr>
          <a:xfrm>
            <a:off x="62230" y="2133600"/>
            <a:ext cx="9067800" cy="456057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nSpc>
                <a:spcPct val="80000"/>
              </a:lnSpc>
              <a:buNone/>
            </a:pPr>
            <a:r>
              <a:rPr lang="zh-CN" altLang="en-US" sz="3600" b="1"/>
              <a:t>（</a:t>
            </a:r>
            <a:r>
              <a:rPr lang="en-US" altLang="zh-CN" sz="3600" b="1"/>
              <a:t>1</a:t>
            </a:r>
            <a:r>
              <a:rPr lang="zh-CN" altLang="en-US" sz="3600" b="1"/>
              <a:t>）有的文章的</a:t>
            </a:r>
            <a:r>
              <a:rPr lang="zh-CN" altLang="en-US" sz="3600" b="1">
                <a:solidFill>
                  <a:srgbClr val="CC0000"/>
                </a:solidFill>
              </a:rPr>
              <a:t>标题</a:t>
            </a:r>
            <a:r>
              <a:rPr lang="zh-CN" altLang="en-US" sz="3600" b="1"/>
              <a:t>即为全文中心论点。</a:t>
            </a:r>
          </a:p>
          <a:p>
            <a:pPr marL="0" indent="0">
              <a:lnSpc>
                <a:spcPct val="80000"/>
              </a:lnSpc>
              <a:buNone/>
            </a:pPr>
            <a:r>
              <a:rPr lang="en-US" altLang="zh-CN" sz="3600" b="1"/>
              <a:t>    </a:t>
            </a:r>
            <a:r>
              <a:rPr lang="zh-CN" altLang="en-US" sz="3600" b="1"/>
              <a:t>这种论点形式一般都是主谓句式，判断句式，或谓语中心句，表达一个完整的内容。</a:t>
            </a:r>
            <a:endParaRPr lang="zh-CN" altLang="en-US" sz="800" b="1"/>
          </a:p>
          <a:p>
            <a:pPr marL="0" indent="0">
              <a:lnSpc>
                <a:spcPct val="80000"/>
              </a:lnSpc>
              <a:buNone/>
            </a:pPr>
            <a:endParaRPr lang="zh-CN" altLang="en-US" sz="800" b="1"/>
          </a:p>
          <a:p>
            <a:pPr marL="0" indent="0">
              <a:lnSpc>
                <a:spcPct val="80000"/>
              </a:lnSpc>
              <a:buNone/>
            </a:pPr>
            <a:r>
              <a:rPr lang="zh-CN" altLang="en-US" sz="3600" b="1"/>
              <a:t>（</a:t>
            </a:r>
            <a:r>
              <a:rPr lang="en-US" altLang="zh-CN" sz="3600" b="1"/>
              <a:t>2</a:t>
            </a:r>
            <a:r>
              <a:rPr lang="zh-CN" altLang="en-US" sz="3600" b="1"/>
              <a:t>）</a:t>
            </a:r>
            <a:r>
              <a:rPr lang="zh-CN" altLang="en-US" sz="3600" b="1">
                <a:sym typeface="+mn-ea"/>
              </a:rPr>
              <a:t>有的文章在</a:t>
            </a:r>
            <a:r>
              <a:rPr lang="zh-CN" altLang="en-US" sz="3600" b="1">
                <a:solidFill>
                  <a:srgbClr val="CC0000"/>
                </a:solidFill>
              </a:rPr>
              <a:t>第一段</a:t>
            </a:r>
            <a:r>
              <a:rPr lang="zh-CN" altLang="en-US" sz="3600" b="1"/>
              <a:t>开门见山提出中心论点。这种提出论点的方式，更能直接表现作者的观点和主张，达到吸引读者的目的。</a:t>
            </a:r>
          </a:p>
          <a:p>
            <a:pPr marL="0" indent="0">
              <a:lnSpc>
                <a:spcPct val="80000"/>
              </a:lnSpc>
              <a:buNone/>
            </a:pPr>
            <a:r>
              <a:rPr lang="zh-CN" altLang="en-US" sz="3600" b="1">
                <a:sym typeface="+mn-ea"/>
              </a:rPr>
              <a:t>有的文章开头用一两个段通过典故或生活实例</a:t>
            </a:r>
            <a:r>
              <a:rPr lang="zh-CN" altLang="en-US" sz="3600" b="1">
                <a:solidFill>
                  <a:srgbClr val="FF0000"/>
                </a:solidFill>
                <a:sym typeface="+mn-ea"/>
              </a:rPr>
              <a:t>引出中心论点</a:t>
            </a:r>
            <a:r>
              <a:rPr lang="zh-CN" altLang="en-US" sz="3600" b="1">
                <a:sym typeface="+mn-ea"/>
              </a:rPr>
              <a:t>。</a:t>
            </a:r>
            <a:endParaRPr lang="zh-CN" altLang="en-US" sz="3600" b="1"/>
          </a:p>
        </p:txBody>
      </p:sp>
      <p:pic>
        <p:nvPicPr>
          <p:cNvPr id="103" name="图片 102"/>
          <p:cNvPicPr/>
          <p:nvPr/>
        </p:nvPicPr>
        <p:blipFill>
          <a:blip r:embed="rId2"/>
          <a:stretch>
            <a:fillRect/>
          </a:stretch>
        </p:blipFill>
        <p:spPr>
          <a:xfrm>
            <a:off x="6705600" y="5715000"/>
            <a:ext cx="2512695" cy="11976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1794"/>
                                        </p:tgtEl>
                                        <p:attrNameLst>
                                          <p:attrName>style.visibility</p:attrName>
                                        </p:attrNameLst>
                                      </p:cBhvr>
                                      <p:to>
                                        <p:strVal val="visible"/>
                                      </p:to>
                                    </p:set>
                                    <p:anim calcmode="lin" valueType="num">
                                      <p:cBhvr additive="base">
                                        <p:cTn id="13" dur="500" fill="hold"/>
                                        <p:tgtEl>
                                          <p:spTgt spid="161794"/>
                                        </p:tgtEl>
                                        <p:attrNameLst>
                                          <p:attrName>ppt_x</p:attrName>
                                        </p:attrNameLst>
                                      </p:cBhvr>
                                      <p:tavLst>
                                        <p:tav tm="0">
                                          <p:val>
                                            <p:strVal val="#ppt_x"/>
                                          </p:val>
                                        </p:tav>
                                        <p:tav tm="100000">
                                          <p:val>
                                            <p:strVal val="#ppt_x"/>
                                          </p:val>
                                        </p:tav>
                                      </p:tavLst>
                                    </p:anim>
                                    <p:anim calcmode="lin" valueType="num">
                                      <p:cBhvr additive="base">
                                        <p:cTn id="14" dur="500" fill="hold"/>
                                        <p:tgtEl>
                                          <p:spTgt spid="16179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1795">
                                            <p:txEl>
                                              <p:pRg st="0" end="0"/>
                                            </p:txEl>
                                          </p:spTgt>
                                        </p:tgtEl>
                                        <p:attrNameLst>
                                          <p:attrName>style.visibility</p:attrName>
                                        </p:attrNameLst>
                                      </p:cBhvr>
                                      <p:to>
                                        <p:strVal val="visible"/>
                                      </p:to>
                                    </p:set>
                                    <p:anim calcmode="lin" valueType="num">
                                      <p:cBhvr additive="base">
                                        <p:cTn id="25" dur="500" fill="hold"/>
                                        <p:tgtEl>
                                          <p:spTgt spid="16179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1795">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61795">
                                            <p:txEl>
                                              <p:pRg st="1" end="1"/>
                                            </p:txEl>
                                          </p:spTgt>
                                        </p:tgtEl>
                                        <p:attrNameLst>
                                          <p:attrName>style.visibility</p:attrName>
                                        </p:attrNameLst>
                                      </p:cBhvr>
                                      <p:to>
                                        <p:strVal val="visible"/>
                                      </p:to>
                                    </p:set>
                                    <p:anim calcmode="lin" valueType="num">
                                      <p:cBhvr additive="base">
                                        <p:cTn id="29" dur="500" fill="hold"/>
                                        <p:tgtEl>
                                          <p:spTgt spid="16179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61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61795">
                                            <p:txEl>
                                              <p:pRg st="3" end="3"/>
                                            </p:txEl>
                                          </p:spTgt>
                                        </p:tgtEl>
                                        <p:attrNameLst>
                                          <p:attrName>style.visibility</p:attrName>
                                        </p:attrNameLst>
                                      </p:cBhvr>
                                      <p:to>
                                        <p:strVal val="visible"/>
                                      </p:to>
                                    </p:set>
                                    <p:anim calcmode="lin" valueType="num">
                                      <p:cBhvr additive="base">
                                        <p:cTn id="35" dur="500" fill="hold"/>
                                        <p:tgtEl>
                                          <p:spTgt spid="161795">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61795">
                                            <p:txEl>
                                              <p:pRg st="3" end="3"/>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61795">
                                            <p:txEl>
                                              <p:pRg st="4" end="4"/>
                                            </p:txEl>
                                          </p:spTgt>
                                        </p:tgtEl>
                                        <p:attrNameLst>
                                          <p:attrName>style.visibility</p:attrName>
                                        </p:attrNameLst>
                                      </p:cBhvr>
                                      <p:to>
                                        <p:strVal val="visible"/>
                                      </p:to>
                                    </p:set>
                                    <p:anim calcmode="lin" valueType="num">
                                      <p:cBhvr additive="base">
                                        <p:cTn id="39" dur="500" fill="hold"/>
                                        <p:tgtEl>
                                          <p:spTgt spid="161795">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6179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1794"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2819" name="文本占位符 162818"/>
          <p:cNvSpPr>
            <a:spLocks noGrp="1"/>
          </p:cNvSpPr>
          <p:nvPr>
            <p:ph type="body" idx="1"/>
          </p:nvPr>
        </p:nvSpPr>
        <p:spPr>
          <a:xfrm>
            <a:off x="15875" y="228600"/>
            <a:ext cx="9174480" cy="6858000"/>
          </a:xfrm>
        </p:spPr>
        <p:txBody>
          <a:bodyPr/>
          <a:lstStyle/>
          <a:p>
            <a:pPr marL="0" indent="0">
              <a:lnSpc>
                <a:spcPct val="80000"/>
              </a:lnSpc>
              <a:buNone/>
            </a:pPr>
            <a:r>
              <a:rPr lang="zh-CN" altLang="en-US" sz="4000" b="1">
                <a:sym typeface="+mn-ea"/>
              </a:rPr>
              <a:t>（</a:t>
            </a:r>
            <a:r>
              <a:rPr lang="en-US" altLang="zh-CN" sz="4000" b="1">
                <a:sym typeface="+mn-ea"/>
              </a:rPr>
              <a:t>3</a:t>
            </a:r>
            <a:r>
              <a:rPr lang="zh-CN" altLang="en-US" sz="4000" b="1">
                <a:sym typeface="+mn-ea"/>
              </a:rPr>
              <a:t>）有的文章</a:t>
            </a:r>
            <a:r>
              <a:rPr lang="zh-CN" altLang="en-US" sz="4000" b="1"/>
              <a:t>在</a:t>
            </a:r>
            <a:r>
              <a:rPr lang="zh-CN" altLang="en-US" sz="4000" b="1">
                <a:solidFill>
                  <a:srgbClr val="CC0000"/>
                </a:solidFill>
              </a:rPr>
              <a:t>结尾</a:t>
            </a:r>
            <a:r>
              <a:rPr lang="zh-CN" altLang="en-US" sz="4000" b="1"/>
              <a:t>处总结中心论点。</a:t>
            </a:r>
            <a:r>
              <a:rPr lang="en-US" altLang="zh-CN" sz="4000" b="1"/>
              <a:t>  </a:t>
            </a:r>
          </a:p>
          <a:p>
            <a:pPr marL="0" indent="0">
              <a:lnSpc>
                <a:spcPct val="80000"/>
              </a:lnSpc>
              <a:buNone/>
            </a:pPr>
            <a:r>
              <a:rPr lang="en-US" altLang="zh-CN" sz="4000" b="1"/>
              <a:t>     </a:t>
            </a:r>
            <a:r>
              <a:rPr lang="zh-CN" altLang="en-US" sz="4000" b="1"/>
              <a:t>文章在认识事物、揭示客观规律的基础上</a:t>
            </a:r>
            <a:r>
              <a:rPr lang="zh-CN" altLang="en-US" sz="4000" b="1">
                <a:sym typeface="+mn-ea"/>
              </a:rPr>
              <a:t>归纳出中心论点，</a:t>
            </a:r>
            <a:r>
              <a:rPr lang="zh-CN" altLang="en-US" sz="4000" b="1"/>
              <a:t>更具有概括性。</a:t>
            </a:r>
          </a:p>
          <a:p>
            <a:pPr marL="0" indent="0">
              <a:lnSpc>
                <a:spcPct val="80000"/>
              </a:lnSpc>
              <a:buNone/>
            </a:pPr>
            <a:endParaRPr lang="zh-CN" altLang="en-US" sz="4000" b="1">
              <a:sym typeface="+mn-ea"/>
            </a:endParaRPr>
          </a:p>
          <a:p>
            <a:pPr marL="0" indent="0">
              <a:lnSpc>
                <a:spcPct val="80000"/>
              </a:lnSpc>
              <a:buNone/>
            </a:pPr>
            <a:r>
              <a:rPr lang="zh-CN" altLang="en-US" sz="4000" b="1">
                <a:sym typeface="+mn-ea"/>
              </a:rPr>
              <a:t>（</a:t>
            </a:r>
            <a:r>
              <a:rPr lang="en-US" altLang="zh-CN" sz="4000" b="1">
                <a:sym typeface="+mn-ea"/>
              </a:rPr>
              <a:t>4</a:t>
            </a:r>
            <a:r>
              <a:rPr lang="zh-CN" altLang="en-US" sz="4000" b="1">
                <a:sym typeface="+mn-ea"/>
              </a:rPr>
              <a:t>）有的文章的论点隐含在文中，需要读者读后</a:t>
            </a:r>
            <a:r>
              <a:rPr lang="zh-CN" altLang="en-US" sz="4000" b="1">
                <a:solidFill>
                  <a:srgbClr val="C00000"/>
                </a:solidFill>
                <a:sym typeface="+mn-ea"/>
              </a:rPr>
              <a:t>自己概括</a:t>
            </a:r>
            <a:r>
              <a:rPr lang="zh-CN" altLang="en-US" sz="4000" b="1">
                <a:sym typeface="+mn-ea"/>
              </a:rPr>
              <a:t>。</a:t>
            </a:r>
          </a:p>
          <a:p>
            <a:pPr marL="0" indent="0">
              <a:lnSpc>
                <a:spcPct val="80000"/>
              </a:lnSpc>
              <a:buNone/>
            </a:pPr>
            <a:r>
              <a:rPr lang="en-US" altLang="zh-CN" sz="4000" b="1">
                <a:sym typeface="+mn-ea"/>
              </a:rPr>
              <a:t>      </a:t>
            </a:r>
            <a:r>
              <a:rPr lang="zh-CN" altLang="en-US" sz="4000" b="1">
                <a:sym typeface="+mn-ea"/>
              </a:rPr>
              <a:t>在概括论点的时候，要通读全文，对内容有一个全面的理解和掌握</a:t>
            </a:r>
            <a:r>
              <a:rPr lang="en-US" altLang="zh-CN" sz="4000" b="1">
                <a:sym typeface="+mn-ea"/>
              </a:rPr>
              <a:t>，</a:t>
            </a:r>
            <a:r>
              <a:rPr lang="zh-CN" altLang="en-US" sz="4000" b="1">
                <a:sym typeface="+mn-ea"/>
              </a:rPr>
              <a:t>重点注意文章反复论述的问题</a:t>
            </a:r>
            <a:r>
              <a:rPr lang="en-US" altLang="zh-CN" sz="4000" b="1">
                <a:sym typeface="+mn-ea"/>
              </a:rPr>
              <a:t>。</a:t>
            </a:r>
            <a:endParaRPr lang="en-US" altLang="zh-CN" sz="4000"/>
          </a:p>
          <a:p>
            <a:pPr>
              <a:lnSpc>
                <a:spcPct val="80000"/>
              </a:lnSpc>
            </a:pPr>
            <a:endParaRPr lang="zh-CN" altLang="en-US" sz="4000" b="1"/>
          </a:p>
        </p:txBody>
      </p:sp>
      <p:pic>
        <p:nvPicPr>
          <p:cNvPr id="103" name="图片 102"/>
          <p:cNvPicPr/>
          <p:nvPr/>
        </p:nvPicPr>
        <p:blipFill>
          <a:blip r:embed="rId2"/>
          <a:stretch>
            <a:fillRect/>
          </a:stretch>
        </p:blipFill>
        <p:spPr>
          <a:xfrm>
            <a:off x="6400800" y="5181600"/>
            <a:ext cx="2513330" cy="1671955"/>
          </a:xfrm>
          <a:prstGeom prst="rect">
            <a:avLst/>
          </a:prstGeom>
          <a:noFill/>
          <a:ln w="9525">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7" name="文本占位符 36866"/>
          <p:cNvSpPr>
            <a:spLocks noGrp="1"/>
          </p:cNvSpPr>
          <p:nvPr>
            <p:ph type="body" idx="1"/>
          </p:nvPr>
        </p:nvSpPr>
        <p:spPr>
          <a:xfrm>
            <a:off x="76200" y="1887220"/>
            <a:ext cx="8845550" cy="4805045"/>
          </a:xfrm>
        </p:spPr>
        <p:txBody>
          <a:bodyPr/>
          <a:lstStyle/>
          <a:p>
            <a:pPr marL="0" indent="0">
              <a:lnSpc>
                <a:spcPct val="90000"/>
              </a:lnSpc>
              <a:buNone/>
            </a:pPr>
            <a:r>
              <a:rPr lang="zh-CN" altLang="en-US" sz="3600" b="1"/>
              <a:t>答题语言示例（注意按得分点分点答题）</a:t>
            </a:r>
          </a:p>
          <a:p>
            <a:pPr marL="0" indent="0">
              <a:lnSpc>
                <a:spcPct val="90000"/>
              </a:lnSpc>
              <a:buNone/>
            </a:pPr>
            <a:r>
              <a:rPr lang="zh-CN" altLang="en-US" sz="3600"/>
              <a:t>答：</a:t>
            </a:r>
            <a:r>
              <a:rPr lang="zh-CN" altLang="en-US" sz="3600" b="1"/>
              <a:t>运用了</a:t>
            </a:r>
            <a:r>
              <a:rPr lang="zh-CN" altLang="en-US" sz="3600"/>
              <a:t>（</a:t>
            </a:r>
            <a:r>
              <a:rPr lang="zh-CN" altLang="en-US" sz="3600" b="1">
                <a:solidFill>
                  <a:srgbClr val="CC0000"/>
                </a:solidFill>
              </a:rPr>
              <a:t>举例论证或道理论证、比喻论证、对比论证、引用论证</a:t>
            </a:r>
            <a:r>
              <a:rPr lang="zh-CN" altLang="en-US" sz="3600"/>
              <a:t>），</a:t>
            </a:r>
            <a:r>
              <a:rPr lang="zh-CN" altLang="en-US" sz="3600" b="1"/>
              <a:t>        </a:t>
            </a:r>
          </a:p>
          <a:p>
            <a:pPr marL="0" indent="0">
              <a:lnSpc>
                <a:spcPct val="90000"/>
              </a:lnSpc>
              <a:buNone/>
            </a:pPr>
            <a:r>
              <a:rPr lang="zh-CN" altLang="en-US" sz="3600" b="1">
                <a:solidFill>
                  <a:srgbClr val="CC0000"/>
                </a:solidFill>
              </a:rPr>
              <a:t>引用了</a:t>
            </a:r>
            <a:r>
              <a:rPr lang="zh-CN" altLang="en-US" sz="3600" b="1"/>
              <a:t>XX</a:t>
            </a:r>
            <a:r>
              <a:rPr lang="zh-CN" altLang="en-US" sz="3600" b="1">
                <a:solidFill>
                  <a:srgbClr val="CC0000"/>
                </a:solidFill>
              </a:rPr>
              <a:t>的具体典型事例 （或者XX的名言、言论）</a:t>
            </a:r>
            <a:r>
              <a:rPr lang="en-US" altLang="zh-CN" sz="3600" b="1"/>
              <a:t>,</a:t>
            </a:r>
          </a:p>
          <a:p>
            <a:pPr marL="0" indent="0">
              <a:lnSpc>
                <a:spcPct val="90000"/>
              </a:lnSpc>
              <a:buNone/>
            </a:pPr>
            <a:r>
              <a:rPr lang="zh-CN" altLang="en-US" sz="3600" b="1">
                <a:solidFill>
                  <a:srgbClr val="CC0000"/>
                </a:solidFill>
              </a:rPr>
              <a:t>充分、具体、有力地证明了</a:t>
            </a:r>
            <a:r>
              <a:rPr lang="zh-CN" altLang="en-US" sz="3600" b="1"/>
              <a:t>“</a:t>
            </a:r>
            <a:r>
              <a:rPr lang="en-US" altLang="zh-CN" sz="3600" b="1">
                <a:latin typeface="Arial" panose="020b0604020202020204" pitchFamily="34" charset="0"/>
              </a:rPr>
              <a:t>……</a:t>
            </a:r>
            <a:r>
              <a:rPr lang="zh-CN" altLang="en-US" sz="3600" b="1"/>
              <a:t>”</a:t>
            </a:r>
            <a:r>
              <a:rPr lang="zh-CN" altLang="en-US" sz="3600" b="1">
                <a:solidFill>
                  <a:srgbClr val="CC0000"/>
                </a:solidFill>
              </a:rPr>
              <a:t>的观点</a:t>
            </a:r>
            <a:r>
              <a:rPr lang="zh-CN" altLang="en-US" sz="3600" b="1"/>
              <a:t>。</a:t>
            </a:r>
            <a:r>
              <a:rPr lang="zh-CN" altLang="en-US" sz="3600" b="1">
                <a:solidFill>
                  <a:srgbClr val="CC0000"/>
                </a:solidFill>
              </a:rPr>
              <a:t>从而论证了文章的中心论点</a:t>
            </a:r>
            <a:r>
              <a:rPr lang="zh-CN" altLang="en-US" sz="3600" b="1"/>
              <a:t>：</a:t>
            </a:r>
            <a:r>
              <a:rPr lang="en-US" altLang="zh-CN" sz="3600" b="1">
                <a:latin typeface="Arial" panose="020b0604020202020204" pitchFamily="34" charset="0"/>
              </a:rPr>
              <a:t>……</a:t>
            </a:r>
            <a:r>
              <a:rPr lang="zh-CN" altLang="en-US" sz="3600" b="1"/>
              <a:t>（如果是引用名言、权威材料，则要加上</a:t>
            </a:r>
            <a:r>
              <a:rPr lang="zh-CN" altLang="en-US" sz="3600" b="1">
                <a:solidFill>
                  <a:srgbClr val="CC0000"/>
                </a:solidFill>
              </a:rPr>
              <a:t>更有权威性和说服力</a:t>
            </a:r>
            <a:r>
              <a:rPr lang="zh-CN" altLang="en-US" sz="3600" b="1"/>
              <a:t>。）</a:t>
            </a:r>
            <a:endParaRPr lang="en-US" altLang="zh-CN" sz="3600" b="1"/>
          </a:p>
          <a:p>
            <a:pPr>
              <a:lnSpc>
                <a:spcPct val="90000"/>
              </a:lnSpc>
            </a:pPr>
            <a:endParaRPr lang="zh-CN" altLang="en-US" sz="3600"/>
          </a:p>
        </p:txBody>
      </p:sp>
      <p:sp>
        <p:nvSpPr>
          <p:cNvPr id="35843" name="文本占位符 35842"/>
          <p:cNvSpPr>
            <a:spLocks noGrp="1"/>
          </p:cNvSpPr>
          <p:nvPr/>
        </p:nvSpPr>
        <p:spPr>
          <a:xfrm>
            <a:off x="614680" y="0"/>
            <a:ext cx="8229600" cy="96266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en-US" altLang="zh-CN" sz="4400" b="1"/>
              <a:t>2.</a:t>
            </a:r>
            <a:r>
              <a:rPr lang="zh-CN" altLang="en-US" sz="4400" b="1">
                <a:solidFill>
                  <a:srgbClr val="FF0000"/>
                </a:solidFill>
              </a:rPr>
              <a:t>论证方法</a:t>
            </a:r>
            <a:r>
              <a:rPr lang="en-US" altLang="zh-CN" sz="4400" b="1">
                <a:solidFill>
                  <a:srgbClr val="FF0000"/>
                </a:solidFill>
              </a:rPr>
              <a:t>类</a:t>
            </a:r>
            <a:r>
              <a:rPr lang="zh-CN" altLang="en-US" sz="4400" b="1">
                <a:solidFill>
                  <a:srgbClr val="FF0000"/>
                </a:solidFill>
              </a:rPr>
              <a:t>考题</a:t>
            </a:r>
          </a:p>
        </p:txBody>
      </p:sp>
      <p:pic>
        <p:nvPicPr>
          <p:cNvPr id="134" name="图片 133"/>
          <p:cNvPicPr/>
          <p:nvPr/>
        </p:nvPicPr>
        <p:blipFill>
          <a:blip r:embed="rId2"/>
          <a:stretch>
            <a:fillRect/>
          </a:stretch>
        </p:blipFill>
        <p:spPr>
          <a:xfrm>
            <a:off x="7909560" y="0"/>
            <a:ext cx="1094740" cy="744220"/>
          </a:xfrm>
          <a:prstGeom prst="rect">
            <a:avLst/>
          </a:prstGeom>
          <a:noFill/>
          <a:ln w="9525">
            <a:noFill/>
          </a:ln>
        </p:spPr>
      </p:pic>
      <p:sp>
        <p:nvSpPr>
          <p:cNvPr id="45058" name="标题 45057"/>
          <p:cNvSpPr>
            <a:spLocks noGrp="1"/>
          </p:cNvSpPr>
          <p:nvPr>
            <p:ph type="title"/>
          </p:nvPr>
        </p:nvSpPr>
        <p:spPr>
          <a:xfrm>
            <a:off x="152400" y="744220"/>
            <a:ext cx="8992235" cy="1143000"/>
          </a:xfrm>
        </p:spPr>
        <p:txBody>
          <a:bodyPr anchor="ctr" anchorCtr="0"/>
          <a:lstStyle/>
          <a:p>
            <a:pPr algn="l"/>
            <a:r>
              <a:rPr lang="zh-CN" altLang="en-US" sz="4000" b="1">
                <a:solidFill>
                  <a:srgbClr val="002060"/>
                </a:solidFill>
                <a:sym typeface="+mn-ea"/>
              </a:rPr>
              <a:t>一般题型：</a:t>
            </a:r>
            <a:r>
              <a:rPr lang="en-US" altLang="zh-CN" sz="4000" b="1">
                <a:solidFill>
                  <a:srgbClr val="002060"/>
                </a:solidFill>
                <a:sym typeface="+mn-ea"/>
              </a:rPr>
              <a:t>文章第X段主要运用了哪种论证方法？有何作用？</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4866" name="Rectangle 2"/>
          <p:cNvSpPr>
            <a:spLocks noGrp="1"/>
          </p:cNvSpPr>
          <p:nvPr>
            <p:ph type="title" idx="4294967295"/>
          </p:nvPr>
        </p:nvSpPr>
        <p:spPr>
          <a:xfrm>
            <a:off x="228600" y="76200"/>
            <a:ext cx="8763000" cy="1143000"/>
          </a:xfrm>
        </p:spPr>
        <p:txBody>
          <a:bodyPr vert="horz" wrap="square" anchor="ctr" anchorCtr="0"/>
          <a:lstStyle/>
          <a:p>
            <a:pPr algn="l" eaLnBrk="1" hangingPunct="1"/>
            <a:r>
              <a:rPr lang="en-US" altLang="zh-CN" sz="4000" b="1">
                <a:solidFill>
                  <a:schemeClr val="tx1"/>
                </a:solidFill>
              </a:rPr>
              <a:t>3.</a:t>
            </a:r>
            <a:r>
              <a:rPr lang="zh-CN" altLang="en-US" sz="4000" b="1">
                <a:solidFill>
                  <a:srgbClr val="FF0000"/>
                </a:solidFill>
              </a:rPr>
              <a:t>文章引用某种材料（某个事例、某个人的话）有什么作用？</a:t>
            </a:r>
          </a:p>
        </p:txBody>
      </p:sp>
      <p:sp>
        <p:nvSpPr>
          <p:cNvPr id="164867" name="Rectangle 3"/>
          <p:cNvSpPr>
            <a:spLocks noGrp="1"/>
          </p:cNvSpPr>
          <p:nvPr>
            <p:ph type="body" idx="4294967295"/>
          </p:nvPr>
        </p:nvSpPr>
        <p:spPr>
          <a:xfrm>
            <a:off x="0" y="1143000"/>
            <a:ext cx="9296400" cy="807720"/>
          </a:xfrm>
        </p:spPr>
        <p:txBody>
          <a:bodyPr vert="horz" wrap="square" anchor="t" anchorCtr="0"/>
          <a:lstStyle/>
          <a:p>
            <a:pPr marL="0" indent="0" eaLnBrk="1" hangingPunct="1">
              <a:lnSpc>
                <a:spcPct val="90000"/>
              </a:lnSpc>
              <a:buNone/>
            </a:pPr>
            <a:r>
              <a:rPr lang="zh-CN" altLang="en-US" sz="3600" b="1"/>
              <a:t>方法：</a:t>
            </a:r>
            <a:r>
              <a:rPr lang="zh-CN" altLang="en-US" sz="3600" b="1">
                <a:solidFill>
                  <a:srgbClr val="6600FF"/>
                </a:solidFill>
              </a:rPr>
              <a:t>要根据引用材料的位置来分析</a:t>
            </a:r>
          </a:p>
          <a:p>
            <a:pPr marL="0" indent="0" eaLnBrk="1" hangingPunct="1">
              <a:lnSpc>
                <a:spcPct val="90000"/>
              </a:lnSpc>
              <a:buNone/>
            </a:pPr>
            <a:r>
              <a:rPr lang="en-US" altLang="zh-CN" sz="3600" b="1">
                <a:solidFill>
                  <a:srgbClr val="FF0066"/>
                </a:solidFill>
              </a:rPr>
              <a:t>A </a:t>
            </a:r>
            <a:r>
              <a:rPr lang="zh-CN" altLang="en-US" sz="3600" b="1">
                <a:solidFill>
                  <a:srgbClr val="FF0066"/>
                </a:solidFill>
              </a:rPr>
              <a:t>开头部分</a:t>
            </a:r>
            <a:r>
              <a:rPr lang="zh-CN" altLang="en-US" sz="3600" b="1">
                <a:solidFill>
                  <a:schemeClr val="tx1"/>
                </a:solidFill>
              </a:rPr>
              <a:t>引用</a:t>
            </a:r>
            <a:r>
              <a:rPr lang="zh-CN" altLang="en-US" sz="3600" b="1"/>
              <a:t> </a:t>
            </a:r>
          </a:p>
          <a:p>
            <a:pPr marL="0" indent="0" eaLnBrk="1" hangingPunct="1">
              <a:lnSpc>
                <a:spcPct val="90000"/>
              </a:lnSpc>
              <a:buNone/>
            </a:pPr>
            <a:r>
              <a:rPr lang="en-US" altLang="zh-CN" sz="3600" b="1"/>
              <a:t>     </a:t>
            </a:r>
            <a:r>
              <a:rPr lang="zh-CN" altLang="en-US" sz="3600" b="1">
                <a:sym typeface="+mn-ea"/>
              </a:rPr>
              <a:t>答题语言示例：</a:t>
            </a:r>
            <a:r>
              <a:rPr lang="zh-CN" altLang="en-US" sz="3600" b="1"/>
              <a:t>通过引用 </a:t>
            </a:r>
            <a:r>
              <a:rPr lang="en-US" altLang="zh-CN" sz="3600" b="1">
                <a:latin typeface="Arial" panose="020b0604020202020204" pitchFamily="34" charset="0"/>
              </a:rPr>
              <a:t>……</a:t>
            </a:r>
            <a:r>
              <a:rPr lang="zh-CN" altLang="en-US" sz="3600" b="1"/>
              <a:t> </a:t>
            </a:r>
            <a:r>
              <a:rPr lang="en-US" altLang="zh-CN" sz="3600" b="1"/>
              <a:t>，提出</a:t>
            </a:r>
            <a:r>
              <a:rPr lang="en-US" altLang="zh-CN" sz="3600" b="1">
                <a:latin typeface="Arial" panose="020b0604020202020204" pitchFamily="34" charset="0"/>
                <a:sym typeface="+mn-ea"/>
              </a:rPr>
              <a:t>……</a:t>
            </a:r>
            <a:r>
              <a:rPr lang="zh-CN" altLang="en-US" sz="3600" b="1"/>
              <a:t>中心论点（或引出</a:t>
            </a:r>
            <a:r>
              <a:rPr lang="en-US" altLang="zh-CN" sz="3600" b="1">
                <a:latin typeface="Arial" panose="020b0604020202020204" pitchFamily="34" charset="0"/>
              </a:rPr>
              <a:t>……</a:t>
            </a:r>
            <a:r>
              <a:rPr lang="zh-CN" altLang="en-US" sz="3600" b="1"/>
              <a:t>的论题），有时也起到吸引读者，激发阅读兴趣的作用，增强了论述的趣味性。</a:t>
            </a:r>
          </a:p>
          <a:p>
            <a:pPr marL="0" indent="0" eaLnBrk="1" hangingPunct="1">
              <a:lnSpc>
                <a:spcPct val="90000"/>
              </a:lnSpc>
              <a:buNone/>
            </a:pPr>
            <a:endParaRPr lang="zh-CN" altLang="en-US" sz="3600"/>
          </a:p>
          <a:p>
            <a:pPr eaLnBrk="1" hangingPunct="1">
              <a:lnSpc>
                <a:spcPct val="90000"/>
              </a:lnSpc>
            </a:pPr>
            <a:endParaRPr lang="zh-CN" altLang="en-US" sz="3600" b="1"/>
          </a:p>
        </p:txBody>
      </p:sp>
      <p:pic>
        <p:nvPicPr>
          <p:cNvPr id="134" name="图片 133"/>
          <p:cNvPicPr/>
          <p:nvPr/>
        </p:nvPicPr>
        <p:blipFill>
          <a:blip r:embed="rId2"/>
          <a:stretch>
            <a:fillRect/>
          </a:stretch>
        </p:blipFill>
        <p:spPr>
          <a:xfrm>
            <a:off x="8119745" y="5953760"/>
            <a:ext cx="853440" cy="973455"/>
          </a:xfrm>
          <a:prstGeom prst="rect">
            <a:avLst/>
          </a:prstGeom>
          <a:noFill/>
          <a:ln w="9525">
            <a:noFill/>
          </a:ln>
        </p:spPr>
      </p:pic>
      <p:sp>
        <p:nvSpPr>
          <p:cNvPr id="2" name="文本框 1"/>
          <p:cNvSpPr txBox="1"/>
          <p:nvPr/>
        </p:nvSpPr>
        <p:spPr>
          <a:xfrm>
            <a:off x="152400" y="4275455"/>
            <a:ext cx="8592185" cy="2582545"/>
          </a:xfrm>
          <a:prstGeom prst="rect">
            <a:avLst/>
          </a:prstGeom>
          <a:noFill/>
        </p:spPr>
        <p:txBody>
          <a:bodyPr wrap="square" rtlCol="0" anchor="t">
            <a:spAutoFit/>
          </a:bodyPr>
          <a:lstStyle/>
          <a:p>
            <a:pPr marL="0" indent="0" eaLnBrk="1" hangingPunct="1">
              <a:lnSpc>
                <a:spcPct val="90000"/>
              </a:lnSpc>
              <a:buNone/>
            </a:pPr>
            <a:r>
              <a:rPr lang="en-US" altLang="zh-CN" sz="3600" b="1">
                <a:solidFill>
                  <a:srgbClr val="FF0066"/>
                </a:solidFill>
                <a:sym typeface="+mn-ea"/>
              </a:rPr>
              <a:t>B </a:t>
            </a:r>
            <a:r>
              <a:rPr lang="zh-CN" altLang="en-US" sz="3600" b="1">
                <a:solidFill>
                  <a:srgbClr val="FF0066"/>
                </a:solidFill>
                <a:sym typeface="+mn-ea"/>
              </a:rPr>
              <a:t>结尾部分</a:t>
            </a:r>
            <a:r>
              <a:rPr lang="zh-CN" altLang="en-US" sz="3600" b="1">
                <a:sym typeface="+mn-ea"/>
              </a:rPr>
              <a:t>引用：</a:t>
            </a:r>
          </a:p>
          <a:p>
            <a:pPr marL="0" indent="0" eaLnBrk="1" hangingPunct="1">
              <a:lnSpc>
                <a:spcPct val="90000"/>
              </a:lnSpc>
              <a:buNone/>
            </a:pPr>
            <a:r>
              <a:rPr lang="zh-CN" altLang="en-US" sz="3600" b="1">
                <a:sym typeface="+mn-ea"/>
              </a:rPr>
              <a:t>（</a:t>
            </a:r>
            <a:r>
              <a:rPr lang="en-US" altLang="zh-CN" sz="3600" b="1">
                <a:sym typeface="+mn-ea"/>
              </a:rPr>
              <a:t>1</a:t>
            </a:r>
            <a:r>
              <a:rPr lang="zh-CN" altLang="en-US" sz="3600" b="1">
                <a:sym typeface="+mn-ea"/>
              </a:rPr>
              <a:t>）深化中心论点，提出</a:t>
            </a:r>
            <a:r>
              <a:rPr lang="en-US" altLang="zh-CN" sz="3600" b="1">
                <a:sym typeface="+mn-ea"/>
              </a:rPr>
              <a:t>……</a:t>
            </a:r>
            <a:r>
              <a:rPr lang="zh-CN" altLang="en-US" sz="3600" b="1">
                <a:sym typeface="+mn-ea"/>
              </a:rPr>
              <a:t>的结论；</a:t>
            </a:r>
            <a:br>
              <a:rPr lang="zh-CN" altLang="en-US" sz="3600" b="1">
                <a:sym typeface="+mn-ea"/>
              </a:rPr>
            </a:br>
            <a:r>
              <a:rPr lang="zh-CN" altLang="en-US" sz="3600" b="1">
                <a:sym typeface="+mn-ea"/>
              </a:rPr>
              <a:t>（</a:t>
            </a:r>
            <a:r>
              <a:rPr lang="en-US" altLang="zh-CN" sz="3600" b="1">
                <a:sym typeface="+mn-ea"/>
              </a:rPr>
              <a:t>2</a:t>
            </a:r>
            <a:r>
              <a:rPr lang="zh-CN" altLang="en-US" sz="3600" b="1">
                <a:sym typeface="+mn-ea"/>
              </a:rPr>
              <a:t>）重复或强化</a:t>
            </a:r>
            <a:r>
              <a:rPr lang="en-US" altLang="zh-CN" sz="3600" b="1">
                <a:sym typeface="+mn-ea"/>
              </a:rPr>
              <a:t>……</a:t>
            </a:r>
            <a:r>
              <a:rPr lang="zh-CN" altLang="en-US" sz="3600" b="1">
                <a:sym typeface="+mn-ea"/>
              </a:rPr>
              <a:t>的中心论点</a:t>
            </a:r>
            <a:br>
              <a:rPr lang="zh-CN" altLang="en-US" sz="3600" b="1">
                <a:sym typeface="+mn-ea"/>
              </a:rPr>
            </a:br>
            <a:r>
              <a:rPr lang="zh-CN" altLang="en-US" sz="3600" b="1">
                <a:sym typeface="+mn-ea"/>
              </a:rPr>
              <a:t>（</a:t>
            </a:r>
            <a:r>
              <a:rPr lang="en-US" altLang="zh-CN" sz="3600" b="1">
                <a:sym typeface="+mn-ea"/>
              </a:rPr>
              <a:t>3</a:t>
            </a:r>
            <a:r>
              <a:rPr lang="zh-CN" altLang="en-US" sz="3600" b="1">
                <a:sym typeface="+mn-ea"/>
              </a:rPr>
              <a:t>）发出</a:t>
            </a:r>
            <a:r>
              <a:rPr lang="en-US" altLang="zh-CN" sz="3600" b="1">
                <a:sym typeface="+mn-ea"/>
              </a:rPr>
              <a:t>……</a:t>
            </a:r>
            <a:r>
              <a:rPr lang="zh-CN" altLang="en-US" sz="3600" b="1">
                <a:sym typeface="+mn-ea"/>
              </a:rPr>
              <a:t>的号召或劝勉人们</a:t>
            </a:r>
            <a:r>
              <a:rPr lang="en-US" altLang="zh-CN" sz="3600" b="1">
                <a:sym typeface="+mn-ea"/>
              </a:rPr>
              <a:t>……</a:t>
            </a:r>
            <a:r>
              <a:rPr lang="zh-CN" altLang="en-US" sz="3600" b="1">
                <a:sym typeface="+mn-ea"/>
              </a:rPr>
              <a:t>；</a:t>
            </a:r>
            <a:br>
              <a:rPr lang="zh-CN" altLang="en-US" sz="3600" b="1">
                <a:sym typeface="+mn-ea"/>
              </a:rPr>
            </a:br>
            <a:r>
              <a:rPr lang="zh-CN" altLang="en-US" sz="3600" b="1">
                <a:sym typeface="+mn-ea"/>
              </a:rPr>
              <a:t>（</a:t>
            </a:r>
            <a:r>
              <a:rPr lang="en-US" altLang="zh-CN" sz="3600" b="1">
                <a:sym typeface="+mn-ea"/>
              </a:rPr>
              <a:t>4</a:t>
            </a:r>
            <a:r>
              <a:rPr lang="zh-CN" altLang="en-US" sz="3600" b="1">
                <a:sym typeface="+mn-ea"/>
              </a:rPr>
              <a:t>）补充论证了</a:t>
            </a:r>
            <a:r>
              <a:rPr lang="en-US" altLang="zh-CN" sz="3600" b="1">
                <a:sym typeface="+mn-ea"/>
              </a:rPr>
              <a:t>……</a:t>
            </a:r>
            <a:r>
              <a:rPr lang="zh-CN" altLang="en-US" sz="3600" b="1">
                <a:sym typeface="+mn-ea"/>
              </a:rPr>
              <a:t>，使论证更严密。</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4867">
                                            <p:txEl>
                                              <p:pRg st="0" end="0"/>
                                            </p:txEl>
                                          </p:spTgt>
                                        </p:tgtEl>
                                        <p:attrNameLst>
                                          <p:attrName>style.visibility</p:attrName>
                                        </p:attrNameLst>
                                      </p:cBhvr>
                                      <p:to>
                                        <p:strVal val="visible"/>
                                      </p:to>
                                    </p:set>
                                    <p:anim calcmode="lin" valueType="num">
                                      <p:cBhvr additive="base">
                                        <p:cTn id="7" dur="500" fill="hold"/>
                                        <p:tgtEl>
                                          <p:spTgt spid="164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4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4867">
                                            <p:txEl>
                                              <p:pRg st="1" end="1"/>
                                            </p:txEl>
                                          </p:spTgt>
                                        </p:tgtEl>
                                        <p:attrNameLst>
                                          <p:attrName>style.visibility</p:attrName>
                                        </p:attrNameLst>
                                      </p:cBhvr>
                                      <p:to>
                                        <p:strVal val="visible"/>
                                      </p:to>
                                    </p:set>
                                    <p:anim calcmode="lin" valueType="num">
                                      <p:cBhvr additive="base">
                                        <p:cTn id="13" dur="500" fill="hold"/>
                                        <p:tgtEl>
                                          <p:spTgt spid="164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48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4867">
                                            <p:txEl>
                                              <p:pRg st="2" end="2"/>
                                            </p:txEl>
                                          </p:spTgt>
                                        </p:tgtEl>
                                        <p:attrNameLst>
                                          <p:attrName>style.visibility</p:attrName>
                                        </p:attrNameLst>
                                      </p:cBhvr>
                                      <p:to>
                                        <p:strVal val="visible"/>
                                      </p:to>
                                    </p:set>
                                    <p:anim calcmode="lin" valueType="num">
                                      <p:cBhvr additive="base">
                                        <p:cTn id="19" dur="500" fill="hold"/>
                                        <p:tgtEl>
                                          <p:spTgt spid="1648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48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uiExpand="1" build="p"/>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5890" name="标题 1"/>
          <p:cNvSpPr>
            <a:spLocks noGrp="1"/>
          </p:cNvSpPr>
          <p:nvPr>
            <p:ph type="title" idx="4294967295"/>
          </p:nvPr>
        </p:nvSpPr>
        <p:spPr>
          <a:xfrm>
            <a:off x="228600" y="0"/>
            <a:ext cx="8229600" cy="1143000"/>
          </a:xfrm>
        </p:spPr>
        <p:txBody>
          <a:bodyPr vert="horz" wrap="square" anchor="ctr" anchorCtr="0"/>
          <a:lstStyle/>
          <a:p>
            <a:pPr algn="l" eaLnBrk="1" hangingPunct="1"/>
            <a:r>
              <a:rPr lang="en-US" altLang="zh-CN" b="1">
                <a:solidFill>
                  <a:srgbClr val="FF0066"/>
                </a:solidFill>
                <a:sym typeface="+mn-ea"/>
              </a:rPr>
              <a:t>C </a:t>
            </a:r>
            <a:r>
              <a:rPr lang="zh-CN" altLang="en-US" b="1"/>
              <a:t>文章</a:t>
            </a:r>
            <a:r>
              <a:rPr lang="zh-CN" altLang="en-US" b="1">
                <a:solidFill>
                  <a:srgbClr val="FF0066"/>
                </a:solidFill>
              </a:rPr>
              <a:t>中间</a:t>
            </a:r>
            <a:r>
              <a:rPr lang="zh-CN" altLang="en-US" b="1"/>
              <a:t>引用：</a:t>
            </a:r>
          </a:p>
        </p:txBody>
      </p:sp>
      <p:sp>
        <p:nvSpPr>
          <p:cNvPr id="165891" name="内容占位符 2"/>
          <p:cNvSpPr>
            <a:spLocks noGrp="1"/>
          </p:cNvSpPr>
          <p:nvPr>
            <p:ph idx="1"/>
          </p:nvPr>
        </p:nvSpPr>
        <p:spPr>
          <a:xfrm>
            <a:off x="76200" y="990600"/>
            <a:ext cx="9144000" cy="4983163"/>
          </a:xfrm>
        </p:spPr>
        <p:txBody>
          <a:bodyPr vert="horz" wrap="square" anchor="t" anchorCtr="0"/>
          <a:lstStyle/>
          <a:p>
            <a:pPr marL="0" indent="0" eaLnBrk="1" hangingPunct="1">
              <a:buNone/>
            </a:pPr>
            <a:r>
              <a:rPr lang="en-US" altLang="zh-CN" sz="4000" b="1"/>
              <a:t>  </a:t>
            </a:r>
            <a:r>
              <a:rPr lang="zh-CN" altLang="en-US" sz="4000" b="1">
                <a:sym typeface="+mn-ea"/>
              </a:rPr>
              <a:t>答题语言示例：</a:t>
            </a:r>
          </a:p>
          <a:p>
            <a:pPr marL="0" indent="0" eaLnBrk="1" hangingPunct="1">
              <a:buNone/>
            </a:pPr>
            <a:r>
              <a:rPr lang="en-US" altLang="zh-CN" sz="4000" b="1"/>
              <a:t>    </a:t>
            </a:r>
            <a:r>
              <a:rPr lang="zh-CN" altLang="en-US" sz="4000" b="1"/>
              <a:t>作为事实论据或道理论据，有力地论证了（补充论证了）中心论点（或分论点）： </a:t>
            </a:r>
            <a:r>
              <a:rPr lang="en-US" altLang="zh-CN" sz="4000" b="1">
                <a:latin typeface="Arial" panose="020b0604020202020204" pitchFamily="34" charset="0"/>
              </a:rPr>
              <a:t>……</a:t>
            </a:r>
            <a:r>
              <a:rPr lang="zh-CN" altLang="en-US" sz="4000" b="1"/>
              <a:t> ，更有权威性和说服力； 使论证更严密。</a:t>
            </a:r>
          </a:p>
        </p:txBody>
      </p:sp>
      <p:pic>
        <p:nvPicPr>
          <p:cNvPr id="103" name="图片 102"/>
          <p:cNvPicPr/>
          <p:nvPr/>
        </p:nvPicPr>
        <p:blipFill>
          <a:blip r:embed="rId2"/>
          <a:stretch>
            <a:fillRect/>
          </a:stretch>
        </p:blipFill>
        <p:spPr>
          <a:xfrm>
            <a:off x="5105400" y="4495800"/>
            <a:ext cx="3975100" cy="2654300"/>
          </a:xfrm>
          <a:prstGeom prst="rect">
            <a:avLst/>
          </a:prstGeom>
          <a:noFill/>
          <a:ln w="9525">
            <a:noFill/>
          </a:ln>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7938" name="Rectangle 2"/>
          <p:cNvSpPr>
            <a:spLocks noGrp="1"/>
          </p:cNvSpPr>
          <p:nvPr>
            <p:ph type="title" idx="4294967295"/>
          </p:nvPr>
        </p:nvSpPr>
        <p:spPr>
          <a:xfrm>
            <a:off x="228600" y="761683"/>
            <a:ext cx="8229600" cy="1143000"/>
          </a:xfrm>
        </p:spPr>
        <p:txBody>
          <a:bodyPr vert="horz" wrap="square" anchor="ctr" anchorCtr="0"/>
          <a:lstStyle/>
          <a:p>
            <a:pPr algn="l" eaLnBrk="1" hangingPunct="1"/>
            <a:r>
              <a:rPr lang="en-US" altLang="zh-CN" b="1"/>
              <a:t> </a:t>
            </a:r>
            <a:r>
              <a:rPr lang="zh-CN" altLang="en-US" b="1">
                <a:sym typeface="+mn-ea"/>
              </a:rPr>
              <a:t>答题语言示例</a:t>
            </a:r>
            <a:endParaRPr lang="en-US" altLang="zh-CN" b="1">
              <a:solidFill>
                <a:srgbClr val="6600FF"/>
              </a:solidFill>
            </a:endParaRPr>
          </a:p>
        </p:txBody>
      </p:sp>
      <p:sp>
        <p:nvSpPr>
          <p:cNvPr id="167939" name="Rectangle 3"/>
          <p:cNvSpPr>
            <a:spLocks noGrp="1"/>
          </p:cNvSpPr>
          <p:nvPr>
            <p:ph type="body" idx="4294967295"/>
          </p:nvPr>
        </p:nvSpPr>
        <p:spPr>
          <a:xfrm>
            <a:off x="457200" y="1752600"/>
            <a:ext cx="8686800" cy="4525963"/>
          </a:xfrm>
        </p:spPr>
        <p:txBody>
          <a:bodyPr vert="horz" wrap="square" anchor="t" anchorCtr="0"/>
          <a:lstStyle/>
          <a:p>
            <a:pPr marL="0" indent="0" eaLnBrk="1" hangingPunct="1">
              <a:buNone/>
            </a:pPr>
            <a:r>
              <a:rPr lang="zh-CN" altLang="en-US" sz="4400" b="1">
                <a:solidFill>
                  <a:schemeClr val="accent6"/>
                </a:solidFill>
              </a:rPr>
              <a:t>文章首先阐述</a:t>
            </a:r>
            <a:r>
              <a:rPr lang="zh-CN" altLang="en-US" sz="4400" b="1" u="sng">
                <a:solidFill>
                  <a:schemeClr val="accent6"/>
                </a:solidFill>
              </a:rPr>
              <a:t>                   </a:t>
            </a:r>
            <a:r>
              <a:rPr lang="zh-CN" altLang="en-US" sz="4400" b="1">
                <a:solidFill>
                  <a:schemeClr val="accent6"/>
                </a:solidFill>
              </a:rPr>
              <a:t> ；</a:t>
            </a:r>
          </a:p>
          <a:p>
            <a:pPr eaLnBrk="1" hangingPunct="1">
              <a:buNone/>
            </a:pPr>
            <a:r>
              <a:rPr lang="zh-CN" altLang="en-US" sz="4400" b="1">
                <a:solidFill>
                  <a:schemeClr val="accent6"/>
                </a:solidFill>
              </a:rPr>
              <a:t>进而通过（举例论证</a:t>
            </a:r>
            <a:r>
              <a:rPr lang="en-US" altLang="zh-CN" sz="4400" b="1">
                <a:solidFill>
                  <a:schemeClr val="accent6"/>
                </a:solidFill>
              </a:rPr>
              <a:t>/</a:t>
            </a:r>
            <a:r>
              <a:rPr lang="zh-CN" altLang="en-US" sz="4400" b="1">
                <a:solidFill>
                  <a:schemeClr val="accent6"/>
                </a:solidFill>
              </a:rPr>
              <a:t>道理论证</a:t>
            </a:r>
            <a:r>
              <a:rPr lang="en-US" altLang="zh-CN" sz="4400" b="1">
                <a:solidFill>
                  <a:schemeClr val="accent6"/>
                </a:solidFill>
              </a:rPr>
              <a:t>/</a:t>
            </a:r>
            <a:r>
              <a:rPr lang="zh-CN" altLang="en-US" sz="4400" b="1">
                <a:solidFill>
                  <a:schemeClr val="accent6"/>
                </a:solidFill>
              </a:rPr>
              <a:t>比喻论证）论述了</a:t>
            </a:r>
            <a:r>
              <a:rPr lang="zh-CN" altLang="en-US" sz="4400" b="1" u="sng">
                <a:solidFill>
                  <a:schemeClr val="accent6"/>
                </a:solidFill>
              </a:rPr>
              <a:t>              </a:t>
            </a:r>
            <a:r>
              <a:rPr lang="zh-CN" altLang="en-US" sz="4400" b="1">
                <a:solidFill>
                  <a:schemeClr val="accent6"/>
                </a:solidFill>
              </a:rPr>
              <a:t>；</a:t>
            </a:r>
          </a:p>
          <a:p>
            <a:pPr eaLnBrk="1" hangingPunct="1">
              <a:buNone/>
            </a:pPr>
            <a:r>
              <a:rPr lang="zh-CN" altLang="en-US" sz="4400" b="1">
                <a:solidFill>
                  <a:schemeClr val="accent6"/>
                </a:solidFill>
              </a:rPr>
              <a:t>从而得出结论</a:t>
            </a:r>
            <a:r>
              <a:rPr lang="zh-CN" altLang="en-US" sz="4400" b="1" u="sng">
                <a:solidFill>
                  <a:schemeClr val="accent6"/>
                </a:solidFill>
              </a:rPr>
              <a:t>                        </a:t>
            </a:r>
            <a:r>
              <a:rPr lang="zh-CN" altLang="en-US" sz="4400" b="1">
                <a:solidFill>
                  <a:schemeClr val="accent6"/>
                </a:solidFill>
              </a:rPr>
              <a:t> 。</a:t>
            </a:r>
          </a:p>
        </p:txBody>
      </p:sp>
      <p:sp>
        <p:nvSpPr>
          <p:cNvPr id="2" name="文本框 1"/>
          <p:cNvSpPr txBox="1"/>
          <p:nvPr/>
        </p:nvSpPr>
        <p:spPr>
          <a:xfrm>
            <a:off x="228600" y="84455"/>
            <a:ext cx="8710930" cy="829945"/>
          </a:xfrm>
          <a:prstGeom prst="rect">
            <a:avLst/>
          </a:prstGeom>
          <a:noFill/>
        </p:spPr>
        <p:txBody>
          <a:bodyPr wrap="square" rtlCol="0" anchor="t">
            <a:spAutoFit/>
          </a:bodyPr>
          <a:lstStyle/>
          <a:p>
            <a:r>
              <a:rPr lang="en-US" altLang="zh-CN" sz="4800" b="1">
                <a:solidFill>
                  <a:schemeClr val="tx1"/>
                </a:solidFill>
                <a:sym typeface="+mn-ea"/>
              </a:rPr>
              <a:t>4.</a:t>
            </a:r>
            <a:r>
              <a:rPr lang="zh-CN" altLang="en-US" sz="4800" b="1">
                <a:solidFill>
                  <a:srgbClr val="FF0000"/>
                </a:solidFill>
                <a:sym typeface="+mn-ea"/>
              </a:rPr>
              <a:t>分析文章（语段）的论证思路</a:t>
            </a:r>
          </a:p>
        </p:txBody>
      </p:sp>
      <p:pic>
        <p:nvPicPr>
          <p:cNvPr id="103" name="图片 102"/>
          <p:cNvPicPr/>
          <p:nvPr/>
        </p:nvPicPr>
        <p:blipFill>
          <a:blip r:embed="rId2"/>
          <a:stretch>
            <a:fillRect/>
          </a:stretch>
        </p:blipFill>
        <p:spPr>
          <a:xfrm>
            <a:off x="5257800" y="4858385"/>
            <a:ext cx="3242310" cy="1999615"/>
          </a:xfrm>
          <a:prstGeom prst="rect">
            <a:avLst/>
          </a:prstGeom>
          <a:noFill/>
          <a:ln w="9525">
            <a:noFill/>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3" name="文本占位符 30722"/>
          <p:cNvSpPr>
            <a:spLocks noGrp="1"/>
          </p:cNvSpPr>
          <p:nvPr>
            <p:ph type="body" idx="1"/>
          </p:nvPr>
        </p:nvSpPr>
        <p:spPr>
          <a:xfrm>
            <a:off x="152400" y="609600"/>
            <a:ext cx="9050020" cy="1617345"/>
          </a:xfrm>
        </p:spPr>
        <p:txBody>
          <a:bodyPr/>
          <a:lstStyle/>
          <a:p>
            <a:pPr marL="0" indent="0">
              <a:buNone/>
            </a:pPr>
            <a:r>
              <a:rPr lang="zh-CN" altLang="en-US" sz="4400" b="1"/>
              <a:t>选文</a:t>
            </a:r>
            <a:r>
              <a:rPr lang="en-US" altLang="zh-CN" sz="4400" b="1"/>
              <a:t>A</a:t>
            </a:r>
            <a:r>
              <a:rPr lang="zh-CN" altLang="zh-CN" sz="4400" b="1"/>
              <a:t>、</a:t>
            </a:r>
            <a:r>
              <a:rPr lang="en-US" altLang="zh-CN" sz="4400" b="1"/>
              <a:t>B</a:t>
            </a:r>
            <a:r>
              <a:rPr lang="zh-CN" altLang="en-US" sz="4400" b="1"/>
              <a:t>段的</a:t>
            </a:r>
            <a:r>
              <a:rPr lang="zh-CN" altLang="en-US" sz="4400" b="1">
                <a:solidFill>
                  <a:srgbClr val="FF0000"/>
                </a:solidFill>
              </a:rPr>
              <a:t>顺序能否调换</a:t>
            </a:r>
            <a:r>
              <a:rPr lang="zh-CN" altLang="en-US" sz="4400" b="1"/>
              <a:t>？为什么？</a:t>
            </a:r>
            <a:endParaRPr lang="zh-CN" altLang="en-US" sz="4800" b="1"/>
          </a:p>
        </p:txBody>
      </p:sp>
      <p:sp>
        <p:nvSpPr>
          <p:cNvPr id="23554" name="标题 23553"/>
          <p:cNvSpPr>
            <a:spLocks noGrp="1"/>
          </p:cNvSpPr>
          <p:nvPr>
            <p:ph type="title"/>
          </p:nvPr>
        </p:nvSpPr>
        <p:spPr>
          <a:xfrm>
            <a:off x="0" y="0"/>
            <a:ext cx="8229600" cy="777875"/>
          </a:xfrm>
        </p:spPr>
        <p:txBody>
          <a:bodyPr anchor="ctr" anchorCtr="0"/>
          <a:lstStyle/>
          <a:p>
            <a:r>
              <a:rPr lang="zh-CN" altLang="en-US" b="1">
                <a:sym typeface="+mn-ea"/>
              </a:rPr>
              <a:t>有的论证思路类考题这样出题：</a:t>
            </a:r>
          </a:p>
        </p:txBody>
      </p:sp>
      <p:sp>
        <p:nvSpPr>
          <p:cNvPr id="34819" name="文本占位符 34818"/>
          <p:cNvSpPr>
            <a:spLocks noGrp="1"/>
          </p:cNvSpPr>
          <p:nvPr/>
        </p:nvSpPr>
        <p:spPr>
          <a:xfrm>
            <a:off x="107950" y="1981200"/>
            <a:ext cx="8959850" cy="374904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zh-CN" altLang="en-US" sz="4000" b="1"/>
              <a:t>一般答题语言示例：</a:t>
            </a:r>
          </a:p>
          <a:p>
            <a:pPr marL="0" indent="0">
              <a:buNone/>
            </a:pPr>
            <a:r>
              <a:rPr lang="zh-CN" altLang="en-US" sz="4000" b="1"/>
              <a:t>答：不能调换。因为</a:t>
            </a:r>
            <a:r>
              <a:rPr lang="en-US" altLang="zh-CN" sz="4000" b="1"/>
              <a:t>A</a:t>
            </a:r>
            <a:r>
              <a:rPr lang="zh-CN" altLang="en-US" sz="4000" b="1"/>
              <a:t>段讲的是</a:t>
            </a:r>
            <a:r>
              <a:rPr lang="zh-CN" altLang="en-US" sz="4000" b="1">
                <a:sym typeface="+mn-ea"/>
              </a:rPr>
              <a:t> </a:t>
            </a:r>
            <a:r>
              <a:rPr lang="en-US" altLang="zh-CN" sz="4000" b="1">
                <a:latin typeface="Arial" panose="020b0604020202020204" pitchFamily="34" charset="0"/>
                <a:sym typeface="+mn-ea"/>
              </a:rPr>
              <a:t>……</a:t>
            </a:r>
            <a:r>
              <a:rPr lang="zh-CN" altLang="en-US" sz="4000" b="1">
                <a:latin typeface="宋体" panose="02010600030101010101" pitchFamily="2" charset="-122"/>
                <a:ea typeface="宋体" panose="02010600030101010101" pitchFamily="2" charset="-122"/>
                <a:sym typeface="+mn-ea"/>
              </a:rPr>
              <a:t>，</a:t>
            </a:r>
            <a:r>
              <a:rPr lang="en-US" altLang="zh-CN" sz="4000" b="1"/>
              <a:t>B</a:t>
            </a:r>
            <a:r>
              <a:rPr lang="zh-CN" altLang="en-US" sz="4000" b="1"/>
              <a:t>段讲的是</a:t>
            </a:r>
            <a:r>
              <a:rPr lang="zh-CN" altLang="en-US" sz="4000" b="1">
                <a:sym typeface="+mn-ea"/>
              </a:rPr>
              <a:t> </a:t>
            </a:r>
            <a:r>
              <a:rPr lang="en-US" altLang="zh-CN" sz="4000" b="1">
                <a:latin typeface="Arial" panose="020b0604020202020204" pitchFamily="34" charset="0"/>
                <a:sym typeface="+mn-ea"/>
              </a:rPr>
              <a:t>……</a:t>
            </a:r>
            <a:r>
              <a:rPr lang="zh-CN" altLang="en-US" sz="4000" b="1"/>
              <a:t>（即分析各段主要内</a:t>
            </a:r>
            <a:r>
              <a:rPr lang="en-US" altLang="zh-CN" sz="4000" b="1"/>
              <a:t> </a:t>
            </a:r>
            <a:r>
              <a:rPr lang="zh-CN" altLang="en-US" sz="4000" b="1"/>
              <a:t>容）</a:t>
            </a:r>
            <a:r>
              <a:rPr lang="zh-CN" altLang="en-US" sz="4000" b="1">
                <a:sym typeface="+mn-ea"/>
              </a:rPr>
              <a:t>。</a:t>
            </a:r>
            <a:r>
              <a:rPr lang="zh-CN" altLang="en-US" sz="4000" b="1"/>
              <a:t>这两段的内容是</a:t>
            </a:r>
            <a:r>
              <a:rPr lang="zh-CN" altLang="en-US" sz="4000" b="1">
                <a:sym typeface="+mn-ea"/>
              </a:rPr>
              <a:t> </a:t>
            </a:r>
            <a:r>
              <a:rPr lang="en-US" altLang="zh-CN" sz="4000" b="1">
                <a:latin typeface="Arial" panose="020b0604020202020204" pitchFamily="34" charset="0"/>
                <a:sym typeface="+mn-ea"/>
              </a:rPr>
              <a:t>……</a:t>
            </a:r>
            <a:r>
              <a:rPr lang="zh-CN" altLang="en-US" sz="4000" b="1"/>
              <a:t>（递进或层层深入等）的关系。</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
          <p:cNvSpPr>
            <a:spLocks noGrp="1"/>
          </p:cNvSpPr>
          <p:nvPr>
            <p:ph type="title"/>
          </p:nvPr>
        </p:nvSpPr>
        <p:spPr>
          <a:xfrm>
            <a:off x="121285" y="1905000"/>
            <a:ext cx="8229600" cy="2245995"/>
          </a:xfrm>
        </p:spPr>
        <p:txBody>
          <a:bodyPr vert="horz" wrap="square" lIns="91440" tIns="45720" rIns="91440" bIns="45720" anchor="ctr" anchorCtr="0"/>
          <a:lstStyle/>
          <a:p>
            <a:pPr algn="l"/>
            <a:r>
              <a:rPr lang="zh-CN" altLang="en-US" sz="4000" b="1">
                <a:sym typeface="+mn-ea"/>
              </a:rPr>
              <a:t>（</a:t>
            </a:r>
            <a:r>
              <a:rPr lang="en-US" altLang="zh-CN" sz="4000" b="1">
                <a:sym typeface="+mn-ea"/>
              </a:rPr>
              <a:t>1</a:t>
            </a:r>
            <a:r>
              <a:rPr lang="zh-CN" altLang="en-US" sz="4000" b="1">
                <a:sym typeface="+mn-ea"/>
              </a:rPr>
              <a:t>）</a:t>
            </a:r>
            <a:r>
              <a:rPr lang="zh-CN" altLang="en-US" sz="4000" b="1"/>
              <a:t>议论文第一段的作用</a:t>
            </a:r>
            <a:r>
              <a:rPr lang="zh-CN" altLang="en-US" sz="4000"/>
              <a:t>： </a:t>
            </a:r>
            <a:br>
              <a:rPr lang="zh-CN" altLang="en-US" sz="4000"/>
            </a:br>
            <a:r>
              <a:rPr lang="en-US" altLang="zh-CN" sz="4000"/>
              <a:t>          </a:t>
            </a:r>
            <a:r>
              <a:rPr lang="zh-CN" altLang="en-US" sz="4000">
                <a:latin typeface="Calibri" panose="020f0502020204030204" charset="0"/>
              </a:rPr>
              <a:t>①</a:t>
            </a:r>
            <a:r>
              <a:rPr lang="zh-CN" altLang="en-US" sz="4000" b="1">
                <a:solidFill>
                  <a:srgbClr val="FF0000"/>
                </a:solidFill>
              </a:rPr>
              <a:t>提出中心论点</a:t>
            </a:r>
            <a:br>
              <a:rPr lang="en-US" altLang="zh-CN" sz="4000" b="1"/>
            </a:br>
            <a:r>
              <a:rPr lang="en-US" altLang="zh-CN" sz="4000" b="1"/>
              <a:t>          </a:t>
            </a:r>
            <a:r>
              <a:rPr lang="zh-CN" altLang="en-US" sz="4000" b="1">
                <a:latin typeface="Calibri" panose="020f0502020204030204" charset="0"/>
              </a:rPr>
              <a:t>②</a:t>
            </a:r>
            <a:r>
              <a:rPr lang="zh-CN" altLang="en-US" sz="4000" b="1">
                <a:solidFill>
                  <a:srgbClr val="FF0000"/>
                </a:solidFill>
              </a:rPr>
              <a:t>引出论题</a:t>
            </a:r>
            <a:r>
              <a:rPr lang="zh-CN" altLang="en-US" sz="4000"/>
              <a:t>　</a:t>
            </a:r>
          </a:p>
        </p:txBody>
      </p:sp>
      <p:sp>
        <p:nvSpPr>
          <p:cNvPr id="12291" name="内容占位符 2"/>
          <p:cNvSpPr>
            <a:spLocks noGrp="1"/>
          </p:cNvSpPr>
          <p:nvPr>
            <p:ph idx="1"/>
          </p:nvPr>
        </p:nvSpPr>
        <p:spPr>
          <a:xfrm>
            <a:off x="121285" y="3810000"/>
            <a:ext cx="8994775" cy="4525645"/>
          </a:xfrm>
        </p:spPr>
        <p:txBody>
          <a:bodyPr vert="horz" wrap="square" lIns="91440" tIns="45720" rIns="91440" bIns="45720" anchor="t" anchorCtr="0"/>
          <a:lstStyle/>
          <a:p>
            <a:pPr marL="0" indent="0">
              <a:buNone/>
            </a:pPr>
            <a:r>
              <a:rPr lang="zh-CN" altLang="en-US" sz="3600" b="1"/>
              <a:t>注意：以上两个方面，要回答出提出中心论点或引出论题的具体方式，</a:t>
            </a:r>
            <a:r>
              <a:rPr lang="en-US" altLang="zh-CN" sz="3600" b="1"/>
              <a:t> </a:t>
            </a:r>
            <a:r>
              <a:rPr lang="zh-CN" altLang="en-US" sz="3600" b="1"/>
              <a:t>如：有的是通过名人名言、有的是通过名人轶事、有的是通过趣闻笑话等。</a:t>
            </a:r>
          </a:p>
        </p:txBody>
      </p:sp>
      <p:pic>
        <p:nvPicPr>
          <p:cNvPr id="127" name="图片 126"/>
          <p:cNvPicPr/>
          <p:nvPr/>
        </p:nvPicPr>
        <p:blipFill>
          <a:blip r:embed="rId2"/>
          <a:stretch>
            <a:fillRect/>
          </a:stretch>
        </p:blipFill>
        <p:spPr>
          <a:xfrm>
            <a:off x="121285" y="6118860"/>
            <a:ext cx="9022715" cy="666115"/>
          </a:xfrm>
          <a:prstGeom prst="rect">
            <a:avLst/>
          </a:prstGeom>
          <a:noFill/>
          <a:ln w="9525">
            <a:noFill/>
          </a:ln>
        </p:spPr>
      </p:pic>
      <p:sp>
        <p:nvSpPr>
          <p:cNvPr id="2" name="文本框 1"/>
          <p:cNvSpPr txBox="1"/>
          <p:nvPr/>
        </p:nvSpPr>
        <p:spPr>
          <a:xfrm>
            <a:off x="245110" y="0"/>
            <a:ext cx="8774430" cy="768350"/>
          </a:xfrm>
          <a:prstGeom prst="rect">
            <a:avLst/>
          </a:prstGeom>
          <a:noFill/>
        </p:spPr>
        <p:txBody>
          <a:bodyPr wrap="square" rtlCol="0" anchor="t">
            <a:spAutoFit/>
          </a:bodyPr>
          <a:lstStyle/>
          <a:p>
            <a:r>
              <a:rPr lang="en-US" altLang="zh-CN" sz="4400" b="1">
                <a:solidFill>
                  <a:schemeClr val="tx1"/>
                </a:solidFill>
                <a:sym typeface="+mn-ea"/>
              </a:rPr>
              <a:t>5.</a:t>
            </a:r>
            <a:r>
              <a:rPr lang="zh-CN" altLang="en-US" sz="4400" b="1">
                <a:solidFill>
                  <a:schemeClr val="tx1"/>
                </a:solidFill>
                <a:sym typeface="+mn-ea"/>
              </a:rPr>
              <a:t>分析</a:t>
            </a:r>
            <a:r>
              <a:rPr lang="zh-CN" altLang="en-US" sz="4400" b="1">
                <a:solidFill>
                  <a:srgbClr val="FF0000"/>
                </a:solidFill>
                <a:sym typeface="+mn-ea"/>
              </a:rPr>
              <a:t>某一段的作用是什么</a:t>
            </a:r>
          </a:p>
        </p:txBody>
      </p:sp>
      <p:sp>
        <p:nvSpPr>
          <p:cNvPr id="3" name="文本框 2"/>
          <p:cNvSpPr txBox="1"/>
          <p:nvPr/>
        </p:nvSpPr>
        <p:spPr>
          <a:xfrm>
            <a:off x="381000" y="774700"/>
            <a:ext cx="8862060" cy="1322070"/>
          </a:xfrm>
          <a:prstGeom prst="rect">
            <a:avLst/>
          </a:prstGeom>
          <a:noFill/>
        </p:spPr>
        <p:txBody>
          <a:bodyPr wrap="none" rtlCol="0" anchor="t">
            <a:spAutoFit/>
          </a:bodyPr>
          <a:lstStyle/>
          <a:p>
            <a:r>
              <a:rPr lang="zh-CN" altLang="en-US" sz="4000" b="1">
                <a:sym typeface="+mn-ea"/>
              </a:rPr>
              <a:t>要结合文段在文中的位置作具体分析。</a:t>
            </a:r>
          </a:p>
          <a:p>
            <a:r>
              <a:rPr lang="zh-CN" altLang="en-US" sz="4000" b="1">
                <a:sym typeface="+mn-ea"/>
              </a:rPr>
              <a:t>常考第一段和最后一段的作用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0"/>
                                        </p:tgtEl>
                                        <p:attrNameLst>
                                          <p:attrName>style.visibility</p:attrName>
                                        </p:attrNameLst>
                                      </p:cBhvr>
                                      <p:to>
                                        <p:strVal val="visible"/>
                                      </p:to>
                                    </p:set>
                                    <p:anim calcmode="lin" valueType="num">
                                      <p:cBhvr additive="base">
                                        <p:cTn id="13" dur="500" fill="hold"/>
                                        <p:tgtEl>
                                          <p:spTgt spid="12290"/>
                                        </p:tgtEl>
                                        <p:attrNameLst>
                                          <p:attrName>ppt_x</p:attrName>
                                        </p:attrNameLst>
                                      </p:cBhvr>
                                      <p:tavLst>
                                        <p:tav tm="0">
                                          <p:val>
                                            <p:strVal val="#ppt_x"/>
                                          </p:val>
                                        </p:tav>
                                        <p:tav tm="100000">
                                          <p:val>
                                            <p:strVal val="#ppt_x"/>
                                          </p:val>
                                        </p:tav>
                                      </p:tavLst>
                                    </p:anim>
                                    <p:anim calcmode="lin" valueType="num">
                                      <p:cBhvr additive="base">
                                        <p:cTn id="14"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pRg st="0" end="0"/>
                                            </p:txEl>
                                          </p:spTgt>
                                        </p:tgtEl>
                                        <p:attrNameLst>
                                          <p:attrName>style.visibility</p:attrName>
                                        </p:attrNameLst>
                                      </p:cBhvr>
                                      <p:to>
                                        <p:strVal val="visible"/>
                                      </p:to>
                                    </p:set>
                                    <p:anim calcmode="lin" valueType="num">
                                      <p:cBhvr additive="base">
                                        <p:cTn id="19"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标题 1"/>
          <p:cNvSpPr>
            <a:spLocks noGrp="1"/>
          </p:cNvSpPr>
          <p:nvPr>
            <p:ph type="title"/>
          </p:nvPr>
        </p:nvSpPr>
        <p:spPr>
          <a:xfrm>
            <a:off x="152400" y="0"/>
            <a:ext cx="8229600" cy="934720"/>
          </a:xfrm>
        </p:spPr>
        <p:txBody>
          <a:bodyPr vert="horz" wrap="square" lIns="91440" tIns="45720" rIns="91440" bIns="45720" anchor="ctr" anchorCtr="0"/>
          <a:lstStyle/>
          <a:p>
            <a:pPr algn="l"/>
            <a:r>
              <a:rPr lang="zh-CN" altLang="en-US" sz="4000" b="1">
                <a:solidFill>
                  <a:srgbClr val="002060"/>
                </a:solidFill>
                <a:sym typeface="+mn-ea"/>
              </a:rPr>
              <a:t>答题语言示例</a:t>
            </a:r>
            <a:r>
              <a:rPr lang="zh-CN" altLang="en-US" sz="4000" b="1">
                <a:solidFill>
                  <a:srgbClr val="002060"/>
                </a:solidFill>
              </a:rPr>
              <a:t>：</a:t>
            </a:r>
            <a:r>
              <a:rPr lang="zh-CN" altLang="en-US" sz="4000" b="1"/>
              <a:t> </a:t>
            </a:r>
            <a:r>
              <a:rPr lang="zh-CN" altLang="en-US" sz="4000" b="1">
                <a:solidFill>
                  <a:srgbClr val="002060"/>
                </a:solidFill>
              </a:rPr>
              <a:t> </a:t>
            </a:r>
          </a:p>
        </p:txBody>
      </p:sp>
      <p:sp>
        <p:nvSpPr>
          <p:cNvPr id="13315" name="内容占位符 2"/>
          <p:cNvSpPr>
            <a:spLocks noGrp="1"/>
          </p:cNvSpPr>
          <p:nvPr>
            <p:ph idx="1"/>
          </p:nvPr>
        </p:nvSpPr>
        <p:spPr>
          <a:xfrm>
            <a:off x="50165" y="685800"/>
            <a:ext cx="9017635" cy="2501900"/>
          </a:xfrm>
        </p:spPr>
        <p:txBody>
          <a:bodyPr vert="horz" wrap="square" lIns="91440" tIns="45720" rIns="91440" bIns="45720" anchor="t" anchorCtr="0"/>
          <a:lstStyle/>
          <a:p>
            <a:pPr>
              <a:buNone/>
            </a:pPr>
            <a:r>
              <a:rPr lang="zh-CN" altLang="en-US" sz="3600" b="1"/>
              <a:t>①开头</a:t>
            </a:r>
            <a:r>
              <a:rPr lang="zh-CN" altLang="en-US" sz="3600" b="1">
                <a:solidFill>
                  <a:schemeClr val="tx1"/>
                </a:solidFill>
              </a:rPr>
              <a:t>通过写</a:t>
            </a:r>
            <a:r>
              <a:rPr lang="en-US" altLang="zh-CN" sz="3600" b="1">
                <a:solidFill>
                  <a:schemeClr val="tx1"/>
                </a:solidFill>
              </a:rPr>
              <a:t>××</a:t>
            </a:r>
            <a:r>
              <a:rPr lang="zh-CN" altLang="en-US" sz="3600" b="1">
                <a:solidFill>
                  <a:schemeClr val="tx1"/>
                </a:solidFill>
              </a:rPr>
              <a:t>事例</a:t>
            </a:r>
            <a:r>
              <a:rPr lang="zh-CN" altLang="en-US" sz="3600" b="1"/>
              <a:t>，提出</a:t>
            </a:r>
            <a:r>
              <a:rPr lang="en-US" altLang="zh-CN" sz="3600" b="1"/>
              <a:t>××</a:t>
            </a:r>
            <a:r>
              <a:rPr lang="zh-CN" altLang="en-US" sz="3600" b="1"/>
              <a:t>中心论点（或引出</a:t>
            </a:r>
            <a:r>
              <a:rPr lang="en-US" altLang="zh-CN" sz="3600" b="1"/>
              <a:t>××</a:t>
            </a:r>
            <a:r>
              <a:rPr lang="zh-CN" altLang="en-US" sz="3600" b="1"/>
              <a:t>论题），也起到吸引读者阅读兴趣的作用，增强了论述的趣味性。　　 </a:t>
            </a:r>
            <a:br>
              <a:rPr lang="zh-CN" altLang="en-US" sz="3600" b="1"/>
            </a:br>
            <a:endParaRPr lang="zh-CN" altLang="en-US" sz="3600"/>
          </a:p>
        </p:txBody>
      </p:sp>
      <p:sp>
        <p:nvSpPr>
          <p:cNvPr id="14339" name="内容占位符 2"/>
          <p:cNvSpPr>
            <a:spLocks noGrp="1"/>
          </p:cNvSpPr>
          <p:nvPr/>
        </p:nvSpPr>
        <p:spPr>
          <a:xfrm>
            <a:off x="62865" y="2419985"/>
            <a:ext cx="8992870" cy="334518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zh-CN" altLang="en-US" sz="3600" b="1"/>
              <a:t>②开头通过引用名言，提出</a:t>
            </a:r>
            <a:r>
              <a:rPr lang="en-US" altLang="zh-CN" sz="3600" b="1"/>
              <a:t>××</a:t>
            </a:r>
            <a:r>
              <a:rPr lang="zh-CN" altLang="en-US" sz="3600" b="1"/>
              <a:t>中心论点（或引出</a:t>
            </a:r>
            <a:r>
              <a:rPr lang="en-US" altLang="zh-CN" sz="3600" b="1"/>
              <a:t>××</a:t>
            </a:r>
            <a:r>
              <a:rPr lang="zh-CN" altLang="en-US" sz="3600" b="1"/>
              <a:t>论题），也起到吸引读者阅读兴趣的作用，增强了论述的趣味性</a:t>
            </a:r>
            <a:r>
              <a:rPr lang="en-US" altLang="zh-CN" sz="3600" b="1"/>
              <a:t>(</a:t>
            </a:r>
            <a:r>
              <a:rPr lang="zh-CN" altLang="en-US" sz="3600" b="1"/>
              <a:t>权威性</a:t>
            </a:r>
            <a:r>
              <a:rPr lang="en-US" altLang="zh-CN" sz="3600" b="1"/>
              <a:t>)</a:t>
            </a:r>
            <a:r>
              <a:rPr lang="zh-CN" altLang="en-US" sz="3600" b="1"/>
              <a:t>。　　 </a:t>
            </a:r>
            <a:br>
              <a:rPr lang="zh-CN" altLang="en-US" sz="3600" b="1"/>
            </a:br>
            <a:endParaRPr lang="zh-CN" altLang="en-US" sz="3600" b="1"/>
          </a:p>
          <a:p>
            <a:endParaRPr lang="zh-CN" altLang="en-US" sz="3600"/>
          </a:p>
        </p:txBody>
      </p:sp>
      <p:sp>
        <p:nvSpPr>
          <p:cNvPr id="15363" name="内容占位符 2"/>
          <p:cNvSpPr>
            <a:spLocks noGrp="1"/>
          </p:cNvSpPr>
          <p:nvPr/>
        </p:nvSpPr>
        <p:spPr>
          <a:xfrm>
            <a:off x="152400" y="4343400"/>
            <a:ext cx="8763000" cy="269240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zh-CN" altLang="en-US" sz="3600" b="1"/>
              <a:t>③开头通过引用名人趣事，提出</a:t>
            </a:r>
            <a:r>
              <a:rPr lang="en-US" altLang="zh-CN" sz="3600" b="1"/>
              <a:t>××</a:t>
            </a:r>
            <a:r>
              <a:rPr lang="zh-CN" altLang="en-US" sz="3600" b="1"/>
              <a:t>中心论点（或引出</a:t>
            </a:r>
            <a:r>
              <a:rPr lang="en-US" altLang="zh-CN" sz="3600" b="1"/>
              <a:t>……</a:t>
            </a:r>
            <a:r>
              <a:rPr lang="zh-CN" altLang="en-US" sz="3600" b="1"/>
              <a:t>的论题），也起到吸引读者阅读兴趣的作用，增强了论述的趣味性。　　</a:t>
            </a:r>
          </a:p>
        </p:txBody>
      </p:sp>
      <p:pic>
        <p:nvPicPr>
          <p:cNvPr id="127" name="图片 126"/>
          <p:cNvPicPr/>
          <p:nvPr/>
        </p:nvPicPr>
        <p:blipFill>
          <a:blip r:embed="rId2"/>
          <a:stretch>
            <a:fillRect/>
          </a:stretch>
        </p:blipFill>
        <p:spPr>
          <a:xfrm>
            <a:off x="1391920" y="6191885"/>
            <a:ext cx="7675880" cy="66611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additive="base">
                                        <p:cTn id="13" dur="500" fill="hold"/>
                                        <p:tgtEl>
                                          <p:spTgt spid="15363"/>
                                        </p:tgtEl>
                                        <p:attrNameLst>
                                          <p:attrName>ppt_x</p:attrName>
                                        </p:attrNameLst>
                                      </p:cBhvr>
                                      <p:tavLst>
                                        <p:tav tm="0">
                                          <p:val>
                                            <p:strVal val="#ppt_x"/>
                                          </p:val>
                                        </p:tav>
                                        <p:tav tm="100000">
                                          <p:val>
                                            <p:strVal val="#ppt_x"/>
                                          </p:val>
                                        </p:tav>
                                      </p:tavLst>
                                    </p:anim>
                                    <p:anim calcmode="lin" valueType="num">
                                      <p:cBhvr additive="base">
                                        <p:cTn id="1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536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0771" name="Rectangle 3"/>
          <p:cNvSpPr>
            <a:spLocks noGrp="1"/>
          </p:cNvSpPr>
          <p:nvPr>
            <p:ph type="body" idx="4294967295"/>
          </p:nvPr>
        </p:nvSpPr>
        <p:spPr>
          <a:xfrm>
            <a:off x="81280" y="30480"/>
            <a:ext cx="8961755" cy="5486400"/>
          </a:xfrm>
        </p:spPr>
        <p:txBody>
          <a:bodyPr vert="horz" wrap="square" anchor="t" anchorCtr="0"/>
          <a:lstStyle/>
          <a:p>
            <a:pPr marL="0" indent="0" eaLnBrk="1" hangingPunct="1">
              <a:buNone/>
            </a:pPr>
            <a:r>
              <a:rPr lang="zh-CN" altLang="en-US" sz="4400" b="1">
                <a:solidFill>
                  <a:srgbClr val="FF0066"/>
                </a:solidFill>
                <a:sym typeface="+mn-ea"/>
              </a:rPr>
              <a:t>议论文</a:t>
            </a:r>
            <a:r>
              <a:rPr lang="zh-CN" altLang="en-US" sz="4400" b="1">
                <a:solidFill>
                  <a:schemeClr val="accent6"/>
                </a:solidFill>
                <a:sym typeface="+mn-ea"/>
              </a:rPr>
              <a:t>常考</a:t>
            </a:r>
            <a:r>
              <a:rPr lang="en-US" altLang="zh-CN" sz="4400" b="1">
                <a:solidFill>
                  <a:schemeClr val="accent6"/>
                </a:solidFill>
              </a:rPr>
              <a:t>考</a:t>
            </a:r>
            <a:r>
              <a:rPr lang="zh-CN" altLang="en-US" sz="4400" b="1">
                <a:solidFill>
                  <a:schemeClr val="accent6"/>
                </a:solidFill>
              </a:rPr>
              <a:t>点</a:t>
            </a:r>
            <a:r>
              <a:rPr lang="zh-CN" altLang="en-US" sz="4400" b="1"/>
              <a:t>：</a:t>
            </a:r>
          </a:p>
          <a:p>
            <a:pPr marL="0" indent="0" eaLnBrk="1" hangingPunct="1">
              <a:buNone/>
            </a:pPr>
            <a:r>
              <a:rPr lang="en-US" altLang="zh-CN" sz="4400" b="1"/>
              <a:t>（1</a:t>
            </a:r>
            <a:r>
              <a:rPr lang="zh-CN" altLang="en-US" sz="4400" b="1"/>
              <a:t>）本文中心论点是什么？ </a:t>
            </a:r>
            <a:endParaRPr lang="en-US" altLang="zh-CN" sz="4400" b="1"/>
          </a:p>
          <a:p>
            <a:pPr marL="0" indent="0" eaLnBrk="1" hangingPunct="1">
              <a:buNone/>
            </a:pPr>
            <a:r>
              <a:rPr lang="zh-CN" altLang="en-US" sz="4400" b="1"/>
              <a:t>（</a:t>
            </a:r>
            <a:r>
              <a:rPr lang="en-US" altLang="zh-CN" sz="4400" b="1"/>
              <a:t>2</a:t>
            </a:r>
            <a:r>
              <a:rPr lang="zh-CN" altLang="en-US" sz="4400" b="1"/>
              <a:t>）根据语境理解文中划线词语</a:t>
            </a:r>
            <a:endParaRPr lang="en-US" altLang="zh-CN" sz="4400" b="1"/>
          </a:p>
          <a:p>
            <a:pPr marL="0" indent="0" eaLnBrk="1" hangingPunct="1">
              <a:buNone/>
            </a:pPr>
            <a:r>
              <a:rPr lang="zh-CN" altLang="en-US" sz="4400" b="1"/>
              <a:t>（</a:t>
            </a:r>
            <a:r>
              <a:rPr lang="en-US" altLang="zh-CN" sz="4400" b="1"/>
              <a:t>3</a:t>
            </a:r>
            <a:r>
              <a:rPr lang="zh-CN" altLang="en-US" sz="4400" b="1"/>
              <a:t>）理解文中句子的意思。 </a:t>
            </a:r>
            <a:endParaRPr lang="en-US" altLang="zh-CN" sz="4400" b="1"/>
          </a:p>
          <a:p>
            <a:pPr marL="0" indent="0" eaLnBrk="1" hangingPunct="1">
              <a:buNone/>
            </a:pPr>
            <a:r>
              <a:rPr lang="zh-CN" altLang="en-US" sz="4400" b="1"/>
              <a:t>（</a:t>
            </a:r>
            <a:r>
              <a:rPr lang="en-US" altLang="zh-CN" sz="4400" b="1"/>
              <a:t>4</a:t>
            </a:r>
            <a:r>
              <a:rPr lang="zh-CN" altLang="en-US" sz="4400" b="1"/>
              <a:t>）文章引用某种材料（某个事例、某个人的话）有什么作用？ </a:t>
            </a:r>
            <a:endParaRPr lang="en-US" altLang="zh-CN" sz="4400" b="1"/>
          </a:p>
          <a:p>
            <a:pPr marL="0" indent="0" eaLnBrk="1" hangingPunct="1">
              <a:buNone/>
            </a:pPr>
            <a:r>
              <a:rPr lang="zh-CN" altLang="en-US" sz="4400" b="1"/>
              <a:t>（</a:t>
            </a:r>
            <a:r>
              <a:rPr lang="en-US" altLang="zh-CN" sz="4400" b="1"/>
              <a:t>5</a:t>
            </a:r>
            <a:r>
              <a:rPr lang="zh-CN" altLang="en-US" sz="4400" b="1"/>
              <a:t>）分析论证思路。</a:t>
            </a:r>
          </a:p>
        </p:txBody>
      </p:sp>
      <p:pic>
        <p:nvPicPr>
          <p:cNvPr id="134" name="图片 133"/>
          <p:cNvPicPr/>
          <p:nvPr/>
        </p:nvPicPr>
        <p:blipFill>
          <a:blip r:embed="rId2"/>
          <a:stretch>
            <a:fillRect/>
          </a:stretch>
        </p:blipFill>
        <p:spPr>
          <a:xfrm>
            <a:off x="6523355" y="4696460"/>
            <a:ext cx="2449830" cy="2230755"/>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标题 21505"/>
          <p:cNvSpPr>
            <a:spLocks noGrp="1"/>
          </p:cNvSpPr>
          <p:nvPr>
            <p:ph type="title"/>
          </p:nvPr>
        </p:nvSpPr>
        <p:spPr>
          <a:xfrm>
            <a:off x="228600" y="228283"/>
            <a:ext cx="8229600" cy="1143000"/>
          </a:xfrm>
        </p:spPr>
        <p:txBody>
          <a:bodyPr anchor="ctr" anchorCtr="0"/>
          <a:lstStyle/>
          <a:p>
            <a:r>
              <a:rPr lang="zh-CN" altLang="en-US" b="1">
                <a:sym typeface="+mn-ea"/>
              </a:rPr>
              <a:t>（</a:t>
            </a:r>
            <a:r>
              <a:rPr lang="en-US" altLang="zh-CN" b="1">
                <a:sym typeface="+mn-ea"/>
              </a:rPr>
              <a:t>2</a:t>
            </a:r>
            <a:r>
              <a:rPr lang="zh-CN" altLang="en-US" b="1">
                <a:sym typeface="+mn-ea"/>
              </a:rPr>
              <a:t>）</a:t>
            </a:r>
            <a:r>
              <a:rPr lang="zh-CN" altLang="en-US" b="1">
                <a:solidFill>
                  <a:srgbClr val="FF0000"/>
                </a:solidFill>
                <a:sym typeface="+mn-ea"/>
              </a:rPr>
              <a:t>议论文最后一段的作用 </a:t>
            </a:r>
            <a:br>
              <a:rPr lang="zh-CN" altLang="en-US" b="1">
                <a:solidFill>
                  <a:srgbClr val="FF0000"/>
                </a:solidFill>
              </a:rPr>
            </a:br>
            <a:endParaRPr lang="zh-CN" altLang="en-US" b="1">
              <a:solidFill>
                <a:srgbClr val="FF0000"/>
              </a:solidFill>
            </a:endParaRPr>
          </a:p>
        </p:txBody>
      </p:sp>
      <p:sp>
        <p:nvSpPr>
          <p:cNvPr id="21507" name="文本占位符 21506"/>
          <p:cNvSpPr>
            <a:spLocks noGrp="1"/>
          </p:cNvSpPr>
          <p:nvPr>
            <p:ph type="body" idx="1"/>
          </p:nvPr>
        </p:nvSpPr>
        <p:spPr>
          <a:xfrm>
            <a:off x="457200" y="3886200"/>
            <a:ext cx="9148445" cy="953135"/>
          </a:xfrm>
        </p:spPr>
        <p:txBody>
          <a:bodyPr/>
          <a:lstStyle/>
          <a:p>
            <a:pPr marL="0" indent="0">
              <a:buNone/>
            </a:pPr>
            <a:r>
              <a:rPr lang="zh-CN" altLang="en-US" sz="4000">
                <a:latin typeface="微软雅黑" panose="020b0503020204020204" charset="-122"/>
                <a:ea typeface="微软雅黑" panose="020b0503020204020204" charset="-122"/>
                <a:sym typeface="+mn-ea"/>
              </a:rPr>
              <a:t>④</a:t>
            </a:r>
            <a:r>
              <a:rPr lang="zh-CN" altLang="en-US" sz="4000" b="1">
                <a:sym typeface="+mn-ea"/>
              </a:rPr>
              <a:t>补充论证了</a:t>
            </a:r>
            <a:r>
              <a:rPr lang="en-US" altLang="zh-CN" sz="4000" b="1">
                <a:latin typeface="Arial" panose="020b0604020202020204" pitchFamily="34" charset="0"/>
                <a:sym typeface="+mn-ea"/>
              </a:rPr>
              <a:t>……</a:t>
            </a:r>
            <a:r>
              <a:rPr lang="en-US" altLang="zh-CN" sz="4000" b="1">
                <a:sym typeface="+mn-ea"/>
              </a:rPr>
              <a:t>,</a:t>
            </a:r>
            <a:r>
              <a:rPr lang="zh-CN" altLang="en-US" sz="4000" b="1">
                <a:sym typeface="+mn-ea"/>
              </a:rPr>
              <a:t>使论证更严密。</a:t>
            </a:r>
            <a:endParaRPr lang="zh-CN" altLang="en-US" sz="4000" b="1"/>
          </a:p>
        </p:txBody>
      </p:sp>
      <p:sp>
        <p:nvSpPr>
          <p:cNvPr id="2" name="文本框 1"/>
          <p:cNvSpPr txBox="1"/>
          <p:nvPr/>
        </p:nvSpPr>
        <p:spPr>
          <a:xfrm>
            <a:off x="170180" y="1447800"/>
            <a:ext cx="7835900" cy="706755"/>
          </a:xfrm>
          <a:prstGeom prst="rect">
            <a:avLst/>
          </a:prstGeom>
          <a:noFill/>
        </p:spPr>
        <p:txBody>
          <a:bodyPr wrap="none" rtlCol="0" anchor="t">
            <a:spAutoFit/>
          </a:bodyPr>
          <a:lstStyle/>
          <a:p>
            <a:r>
              <a:rPr lang="zh-CN" altLang="en-US" sz="4000" b="1">
                <a:latin typeface="Calibri" panose="020f0502020204030204" charset="0"/>
                <a:sym typeface="+mn-ea"/>
              </a:rPr>
              <a:t>①</a:t>
            </a:r>
            <a:r>
              <a:rPr lang="zh-CN" altLang="en-US" sz="4000" b="1">
                <a:sym typeface="+mn-ea"/>
              </a:rPr>
              <a:t>深化中心论点，提出</a:t>
            </a:r>
            <a:r>
              <a:rPr lang="en-US" altLang="zh-CN" sz="4000" b="1">
                <a:sym typeface="+mn-ea"/>
              </a:rPr>
              <a:t>……</a:t>
            </a:r>
            <a:r>
              <a:rPr lang="zh-CN" altLang="en-US" sz="4000" b="1">
                <a:sym typeface="+mn-ea"/>
              </a:rPr>
              <a:t>的结论</a:t>
            </a:r>
            <a:endParaRPr lang="zh-CN" altLang="en-US" sz="4000"/>
          </a:p>
        </p:txBody>
      </p:sp>
      <p:sp>
        <p:nvSpPr>
          <p:cNvPr id="3" name="文本框 2"/>
          <p:cNvSpPr txBox="1"/>
          <p:nvPr/>
        </p:nvSpPr>
        <p:spPr>
          <a:xfrm>
            <a:off x="304800" y="2209800"/>
            <a:ext cx="7325360" cy="706755"/>
          </a:xfrm>
          <a:prstGeom prst="rect">
            <a:avLst/>
          </a:prstGeom>
          <a:noFill/>
        </p:spPr>
        <p:txBody>
          <a:bodyPr wrap="none" rtlCol="0" anchor="t">
            <a:spAutoFit/>
          </a:bodyPr>
          <a:lstStyle/>
          <a:p>
            <a:r>
              <a:rPr lang="zh-CN" altLang="en-US" sz="4000" b="1">
                <a:latin typeface="Calibri" panose="020f0502020204030204" charset="0"/>
                <a:sym typeface="+mn-ea"/>
              </a:rPr>
              <a:t>②</a:t>
            </a:r>
            <a:r>
              <a:rPr lang="zh-CN" altLang="en-US" sz="4000" b="1">
                <a:sym typeface="+mn-ea"/>
              </a:rPr>
              <a:t>重复或强化</a:t>
            </a:r>
            <a:r>
              <a:rPr lang="en-US" altLang="zh-CN" sz="4000" b="1">
                <a:sym typeface="+mn-ea"/>
              </a:rPr>
              <a:t>……</a:t>
            </a:r>
            <a:r>
              <a:rPr lang="zh-CN" altLang="en-US" sz="4000" b="1">
                <a:sym typeface="+mn-ea"/>
              </a:rPr>
              <a:t>的中心论点；</a:t>
            </a:r>
            <a:endParaRPr lang="zh-CN" altLang="en-US" sz="4000"/>
          </a:p>
        </p:txBody>
      </p:sp>
      <p:sp>
        <p:nvSpPr>
          <p:cNvPr id="4" name="文本框 3"/>
          <p:cNvSpPr txBox="1"/>
          <p:nvPr/>
        </p:nvSpPr>
        <p:spPr>
          <a:xfrm>
            <a:off x="381000" y="3124200"/>
            <a:ext cx="8341360" cy="706755"/>
          </a:xfrm>
          <a:prstGeom prst="rect">
            <a:avLst/>
          </a:prstGeom>
          <a:noFill/>
        </p:spPr>
        <p:txBody>
          <a:bodyPr wrap="square" rtlCol="0" anchor="t">
            <a:spAutoFit/>
          </a:bodyPr>
          <a:lstStyle/>
          <a:p>
            <a:r>
              <a:rPr lang="zh-CN" altLang="en-US" sz="4000" b="1">
                <a:latin typeface="Calibri" panose="020f0502020204030204" charset="0"/>
                <a:sym typeface="+mn-ea"/>
              </a:rPr>
              <a:t>③</a:t>
            </a:r>
            <a:r>
              <a:rPr lang="zh-CN" altLang="en-US" sz="4000" b="1">
                <a:sym typeface="+mn-ea"/>
              </a:rPr>
              <a:t>发出</a:t>
            </a:r>
            <a:r>
              <a:rPr lang="en-US" altLang="zh-CN" sz="4000" b="1">
                <a:sym typeface="+mn-ea"/>
              </a:rPr>
              <a:t>……</a:t>
            </a:r>
            <a:r>
              <a:rPr lang="zh-CN" altLang="en-US" sz="4000" b="1">
                <a:sym typeface="+mn-ea"/>
              </a:rPr>
              <a:t>的号召或劝勉人们</a:t>
            </a:r>
            <a:r>
              <a:rPr lang="en-US" altLang="zh-CN" sz="4000" b="1">
                <a:sym typeface="+mn-ea"/>
              </a:rPr>
              <a:t>……</a:t>
            </a:r>
            <a:r>
              <a:rPr lang="zh-CN" altLang="en-US" sz="4000" b="1">
                <a:sym typeface="+mn-ea"/>
              </a:rPr>
              <a:t>；</a:t>
            </a:r>
            <a:endParaRPr lang="zh-CN" altLang="en-US" sz="4000"/>
          </a:p>
        </p:txBody>
      </p:sp>
      <p:pic>
        <p:nvPicPr>
          <p:cNvPr id="134" name="图片 133"/>
          <p:cNvPicPr/>
          <p:nvPr/>
        </p:nvPicPr>
        <p:blipFill>
          <a:blip r:embed="rId2"/>
          <a:stretch>
            <a:fillRect/>
          </a:stretch>
        </p:blipFill>
        <p:spPr>
          <a:xfrm>
            <a:off x="6316980" y="4452620"/>
            <a:ext cx="2656205" cy="2474595"/>
          </a:xfrm>
          <a:prstGeom prst="rect">
            <a:avLst/>
          </a:prstGeom>
          <a:noFill/>
          <a:ln w="9525">
            <a:noFill/>
          </a:ln>
        </p:spPr>
      </p:pic>
      <p:sp>
        <p:nvSpPr>
          <p:cNvPr id="5" name="文本框 4"/>
          <p:cNvSpPr txBox="1"/>
          <p:nvPr/>
        </p:nvSpPr>
        <p:spPr>
          <a:xfrm>
            <a:off x="228600" y="762000"/>
            <a:ext cx="4244975" cy="706755"/>
          </a:xfrm>
          <a:prstGeom prst="rect">
            <a:avLst/>
          </a:prstGeom>
          <a:noFill/>
        </p:spPr>
        <p:txBody>
          <a:bodyPr wrap="square" rtlCol="0" anchor="t">
            <a:spAutoFit/>
          </a:bodyPr>
          <a:lstStyle/>
          <a:p>
            <a:r>
              <a:rPr lang="zh-CN" altLang="en-US" sz="4000" b="1">
                <a:solidFill>
                  <a:srgbClr val="002060"/>
                </a:solidFill>
                <a:sym typeface="+mn-ea"/>
              </a:rPr>
              <a:t>答题语言示例：</a:t>
            </a:r>
            <a:endParaRPr lang="zh-CN" altLang="en-US" sz="40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8" name="标题 65537"/>
          <p:cNvSpPr>
            <a:spLocks noGrp="1"/>
          </p:cNvSpPr>
          <p:nvPr>
            <p:ph type="title"/>
          </p:nvPr>
        </p:nvSpPr>
        <p:spPr>
          <a:xfrm>
            <a:off x="228600" y="76200"/>
            <a:ext cx="8229600" cy="527050"/>
          </a:xfrm>
        </p:spPr>
        <p:txBody>
          <a:bodyPr anchor="ctr" anchorCtr="0"/>
          <a:lstStyle/>
          <a:p>
            <a:pPr algn="l"/>
            <a:r>
              <a:rPr lang="en-US" altLang="zh-CN" sz="4000" b="1">
                <a:sym typeface="+mn-ea"/>
              </a:rPr>
              <a:t>6.</a:t>
            </a:r>
            <a:r>
              <a:rPr lang="zh-CN" altLang="en-US" sz="4000" b="1">
                <a:sym typeface="+mn-ea"/>
              </a:rPr>
              <a:t>议论文</a:t>
            </a:r>
            <a:r>
              <a:rPr lang="zh-CN" altLang="en-US" sz="4000" b="1">
                <a:solidFill>
                  <a:srgbClr val="FF0000"/>
                </a:solidFill>
                <a:sym typeface="+mn-ea"/>
              </a:rPr>
              <a:t>语言赏析</a:t>
            </a:r>
            <a:r>
              <a:rPr lang="zh-CN" altLang="en-US" sz="4000" b="1">
                <a:sym typeface="+mn-ea"/>
              </a:rPr>
              <a:t>类</a:t>
            </a:r>
            <a:r>
              <a:rPr lang="en-US" altLang="zh-CN" sz="4000" b="1">
                <a:sym typeface="+mn-ea"/>
              </a:rPr>
              <a:t> </a:t>
            </a:r>
            <a:endParaRPr lang="zh-CN" altLang="en-US" b="1"/>
          </a:p>
        </p:txBody>
      </p:sp>
      <p:sp>
        <p:nvSpPr>
          <p:cNvPr id="65539" name="文本占位符 65538"/>
          <p:cNvSpPr>
            <a:spLocks noGrp="1"/>
          </p:cNvSpPr>
          <p:nvPr>
            <p:ph type="body" idx="1"/>
          </p:nvPr>
        </p:nvSpPr>
        <p:spPr>
          <a:xfrm>
            <a:off x="133350" y="2667000"/>
            <a:ext cx="9053195" cy="1941830"/>
          </a:xfrm>
        </p:spPr>
        <p:txBody>
          <a:bodyPr/>
          <a:lstStyle/>
          <a:p>
            <a:pPr marL="0" indent="0">
              <a:buNone/>
            </a:pPr>
            <a:r>
              <a:rPr lang="zh-CN" altLang="en-US" sz="3600" b="1">
                <a:latin typeface="Calibri" panose="020f0502020204030204" charset="0"/>
              </a:rPr>
              <a:t>②</a:t>
            </a:r>
            <a:r>
              <a:rPr lang="zh-CN" altLang="en-US" sz="3600" b="1"/>
              <a:t>有些句子语言优美、含义隽永，可以从语言之美（如</a:t>
            </a:r>
            <a:r>
              <a:rPr lang="zh-CN" altLang="en-US" sz="3600" b="1">
                <a:solidFill>
                  <a:srgbClr val="FF0000"/>
                </a:solidFill>
                <a:sym typeface="+mn-ea"/>
              </a:rPr>
              <a:t>修辞之美</a:t>
            </a:r>
            <a:r>
              <a:rPr lang="en-US" altLang="zh-CN" sz="3600" b="1">
                <a:solidFill>
                  <a:srgbClr val="FF0000"/>
                </a:solidFill>
                <a:sym typeface="+mn-ea"/>
              </a:rPr>
              <a:t>——</a:t>
            </a:r>
            <a:r>
              <a:rPr lang="zh-CN" altLang="en-US" sz="3600" b="1">
                <a:sym typeface="+mn-ea"/>
              </a:rPr>
              <a:t>用的修辞方法、作用或</a:t>
            </a:r>
            <a:r>
              <a:rPr lang="zh-CN" altLang="en-US" sz="3600" b="1">
                <a:solidFill>
                  <a:srgbClr val="FF0000"/>
                </a:solidFill>
                <a:sym typeface="+mn-ea"/>
              </a:rPr>
              <a:t>哲理之美</a:t>
            </a:r>
            <a:r>
              <a:rPr lang="en-US" altLang="zh-CN" sz="3600" b="1">
                <a:sym typeface="+mn-ea"/>
              </a:rPr>
              <a:t>———</a:t>
            </a:r>
            <a:r>
              <a:rPr lang="zh-CN" altLang="en-US" sz="3600" b="1">
                <a:sym typeface="+mn-ea"/>
              </a:rPr>
              <a:t>富有哲理，给人以启迪教育等</a:t>
            </a:r>
            <a:r>
              <a:rPr lang="zh-CN" altLang="en-US" sz="3600" b="1"/>
              <a:t>）角度作赏析。</a:t>
            </a:r>
            <a:endParaRPr lang="zh-CN" altLang="en-US" sz="2800" b="1"/>
          </a:p>
        </p:txBody>
      </p:sp>
      <p:sp>
        <p:nvSpPr>
          <p:cNvPr id="2" name="文本框 1"/>
          <p:cNvSpPr txBox="1"/>
          <p:nvPr/>
        </p:nvSpPr>
        <p:spPr>
          <a:xfrm>
            <a:off x="175895" y="685800"/>
            <a:ext cx="9010650" cy="1322070"/>
          </a:xfrm>
          <a:prstGeom prst="rect">
            <a:avLst/>
          </a:prstGeom>
          <a:noFill/>
        </p:spPr>
        <p:txBody>
          <a:bodyPr wrap="square" rtlCol="0" anchor="t">
            <a:spAutoFit/>
          </a:bodyPr>
          <a:lstStyle/>
          <a:p>
            <a:pPr algn="l"/>
            <a:r>
              <a:rPr lang="zh-CN" altLang="en-US" sz="4000" b="1">
                <a:latin typeface="Calibri" panose="020f0502020204030204" charset="0"/>
                <a:sym typeface="+mn-ea"/>
              </a:rPr>
              <a:t>①</a:t>
            </a:r>
            <a:r>
              <a:rPr lang="zh-CN" altLang="en-US" sz="4000" b="1">
                <a:sym typeface="+mn-ea"/>
              </a:rPr>
              <a:t>从议论文语言特征的角度（</a:t>
            </a:r>
            <a:r>
              <a:rPr lang="zh-CN" altLang="en-US" sz="4000" b="1">
                <a:solidFill>
                  <a:srgbClr val="CC0000"/>
                </a:solidFill>
                <a:effectLst>
                  <a:outerShdw blurRad="38100" dist="38100" dir="2700000">
                    <a:srgbClr val="C0C0C0"/>
                  </a:outerShdw>
                </a:effectLst>
                <a:sym typeface="+mn-ea"/>
              </a:rPr>
              <a:t>议论文语言的准确性、严密性</a:t>
            </a:r>
            <a:r>
              <a:rPr lang="zh-CN" altLang="en-US" sz="4000" b="1">
                <a:solidFill>
                  <a:schemeClr val="tx1"/>
                </a:solidFill>
                <a:effectLst>
                  <a:outerShdw blurRad="38100" dist="38100" dir="2700000">
                    <a:srgbClr val="C0C0C0"/>
                  </a:outerShdw>
                </a:effectLst>
                <a:sym typeface="+mn-ea"/>
              </a:rPr>
              <a:t>）</a:t>
            </a:r>
            <a:r>
              <a:rPr lang="zh-CN" altLang="en-US" sz="4000" b="1">
                <a:sym typeface="+mn-ea"/>
              </a:rPr>
              <a:t>进行赏析</a:t>
            </a:r>
          </a:p>
        </p:txBody>
      </p:sp>
      <p:pic>
        <p:nvPicPr>
          <p:cNvPr id="103" name="图片 102"/>
          <p:cNvPicPr/>
          <p:nvPr/>
        </p:nvPicPr>
        <p:blipFill>
          <a:blip r:embed="rId2"/>
          <a:stretch>
            <a:fillRect/>
          </a:stretch>
        </p:blipFill>
        <p:spPr>
          <a:xfrm>
            <a:off x="5638800" y="4800600"/>
            <a:ext cx="3212465" cy="1958975"/>
          </a:xfrm>
          <a:prstGeom prst="rect">
            <a:avLst/>
          </a:prstGeom>
          <a:noFill/>
          <a:ln w="9525">
            <a:noFill/>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标题 68609"/>
          <p:cNvSpPr>
            <a:spLocks noGrp="1"/>
          </p:cNvSpPr>
          <p:nvPr>
            <p:ph type="title"/>
          </p:nvPr>
        </p:nvSpPr>
        <p:spPr>
          <a:xfrm>
            <a:off x="0" y="-76200"/>
            <a:ext cx="9648190" cy="1143000"/>
          </a:xfrm>
        </p:spPr>
        <p:txBody>
          <a:bodyPr anchor="ctr" anchorCtr="0"/>
          <a:lstStyle/>
          <a:p>
            <a:pPr algn="l"/>
            <a:r>
              <a:rPr lang="zh-CN" altLang="en-US" sz="4000" b="1"/>
              <a:t>从议论文语言特征的角度</a:t>
            </a:r>
            <a:r>
              <a:rPr lang="zh-CN" altLang="en-US" sz="4000" b="1">
                <a:sym typeface="+mn-ea"/>
              </a:rPr>
              <a:t>赏析加点词语</a:t>
            </a:r>
            <a:r>
              <a:rPr lang="zh-CN" altLang="en-US" sz="4000" b="1"/>
              <a:t>。</a:t>
            </a:r>
          </a:p>
        </p:txBody>
      </p:sp>
      <p:sp>
        <p:nvSpPr>
          <p:cNvPr id="68611" name="文本占位符 68610"/>
          <p:cNvSpPr>
            <a:spLocks noGrp="1"/>
          </p:cNvSpPr>
          <p:nvPr>
            <p:ph type="body" idx="1"/>
          </p:nvPr>
        </p:nvSpPr>
        <p:spPr>
          <a:xfrm>
            <a:off x="0" y="914400"/>
            <a:ext cx="9067800" cy="3986530"/>
          </a:xfrm>
        </p:spPr>
        <p:txBody>
          <a:bodyPr/>
          <a:lstStyle/>
          <a:p>
            <a:pPr marL="0" indent="0">
              <a:lnSpc>
                <a:spcPct val="80000"/>
              </a:lnSpc>
              <a:buNone/>
            </a:pPr>
            <a:r>
              <a:rPr lang="en-US" altLang="zh-CN" sz="3600" b="1"/>
              <a:t>   </a:t>
            </a:r>
            <a:r>
              <a:rPr lang="zh-CN" altLang="en-US" sz="3600" b="1"/>
              <a:t>对</a:t>
            </a:r>
            <a:r>
              <a:rPr lang="zh-CN" altLang="en-US" sz="3600" b="1" u="dashHeavy">
                <a:solidFill>
                  <a:schemeClr val="tx1"/>
                </a:solidFill>
                <a:uFillTx/>
              </a:rPr>
              <a:t>绝大多数</a:t>
            </a:r>
            <a:r>
              <a:rPr lang="zh-CN" altLang="en-US" sz="3600" b="1"/>
              <a:t>人来说，的确不可能拥有航天英雄们的机遇，也很难创造奥运冠军们的辉煌，不会也不期望遭遇“最美司机”吴斌、“最美教师”张丽莉那样献出生命和健康的“非常瞬间”，甚至于，许多人也可能缺一点“草根明星”的幸运。（</a:t>
            </a:r>
            <a:r>
              <a:rPr lang="en-US" altLang="zh-CN" sz="2800" b="1">
                <a:sym typeface="+mn-ea"/>
              </a:rPr>
              <a:t>《</a:t>
            </a:r>
            <a:r>
              <a:rPr lang="zh-CN" altLang="en-US" sz="2800" b="1">
                <a:sym typeface="+mn-ea"/>
              </a:rPr>
              <a:t>不“泥其迹”</a:t>
            </a:r>
            <a:r>
              <a:rPr lang="en-US" altLang="zh-CN" sz="2800" b="1">
                <a:sym typeface="+mn-ea"/>
              </a:rPr>
              <a:t>,</a:t>
            </a:r>
            <a:r>
              <a:rPr lang="zh-CN" altLang="en-US" sz="2800" b="1">
                <a:sym typeface="+mn-ea"/>
              </a:rPr>
              <a:t>要“师其意”</a:t>
            </a:r>
            <a:r>
              <a:rPr lang="en-US" altLang="zh-CN" sz="2800" b="1">
                <a:sym typeface="+mn-ea"/>
              </a:rPr>
              <a:t>》</a:t>
            </a:r>
            <a:r>
              <a:rPr lang="zh-CN" altLang="en-US" sz="3600" b="1">
                <a:sym typeface="+mn-ea"/>
              </a:rPr>
              <a:t>）</a:t>
            </a:r>
          </a:p>
        </p:txBody>
      </p:sp>
      <p:sp>
        <p:nvSpPr>
          <p:cNvPr id="69635" name="文本占位符 69634"/>
          <p:cNvSpPr>
            <a:spLocks noGrp="1"/>
          </p:cNvSpPr>
          <p:nvPr/>
        </p:nvSpPr>
        <p:spPr>
          <a:xfrm>
            <a:off x="0" y="4191000"/>
            <a:ext cx="9110980" cy="246507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nSpc>
                <a:spcPct val="90000"/>
              </a:lnSpc>
              <a:buNone/>
            </a:pPr>
            <a:r>
              <a:rPr lang="en-US" altLang="zh-CN" sz="3600" b="1"/>
              <a:t> </a:t>
            </a:r>
            <a:r>
              <a:rPr lang="zh-CN" altLang="en-US" sz="3600" b="1"/>
              <a:t>答：“绝大多数”</a:t>
            </a:r>
            <a:r>
              <a:rPr lang="zh-CN" altLang="en-US" sz="3600" b="1">
                <a:solidFill>
                  <a:srgbClr val="CC0000"/>
                </a:solidFill>
              </a:rPr>
              <a:t>指的是</a:t>
            </a:r>
            <a:r>
              <a:rPr lang="zh-CN" altLang="en-US" sz="3600" b="1"/>
              <a:t>多数但不是所有，</a:t>
            </a:r>
            <a:r>
              <a:rPr lang="zh-CN" altLang="en-US" sz="3600" b="1">
                <a:solidFill>
                  <a:srgbClr val="CC0000"/>
                </a:solidFill>
              </a:rPr>
              <a:t>去掉后意思是</a:t>
            </a:r>
            <a:r>
              <a:rPr lang="zh-CN" altLang="en-US" sz="3600" b="1"/>
              <a:t>“所有人都不可能拥有航天英雄们的机遇，也很难创造奥运冠军们的辉煌”，太绝对了。</a:t>
            </a:r>
            <a:r>
              <a:rPr lang="zh-CN" altLang="en-US" sz="3600" b="1">
                <a:solidFill>
                  <a:srgbClr val="CC0000"/>
                </a:solidFill>
              </a:rPr>
              <a:t>用</a:t>
            </a:r>
            <a:r>
              <a:rPr lang="zh-CN" altLang="en-US" sz="3600" b="1"/>
              <a:t>“绝大多数”</a:t>
            </a:r>
            <a:r>
              <a:rPr lang="zh-CN" altLang="en-US" sz="3600" b="1">
                <a:solidFill>
                  <a:srgbClr val="CC0000"/>
                </a:solidFill>
                <a:effectLst>
                  <a:outerShdw blurRad="38100" dist="38100" dir="2700000">
                    <a:srgbClr val="C0C0C0"/>
                  </a:outerShdw>
                </a:effectLst>
              </a:rPr>
              <a:t>体现了议论文语言的准确性、严密性</a:t>
            </a:r>
            <a:r>
              <a:rPr lang="zh-CN" altLang="en-US" sz="3600" b="1"/>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ppt_x"/>
                                          </p:val>
                                        </p:tav>
                                        <p:tav tm="100000">
                                          <p:val>
                                            <p:strVal val="#ppt_x"/>
                                          </p:val>
                                        </p:tav>
                                      </p:tavLst>
                                    </p:anim>
                                    <p:anim calcmode="lin" valueType="num">
                                      <p:cBhvr additive="base">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8" name="标题 70657"/>
          <p:cNvSpPr>
            <a:spLocks noGrp="1"/>
          </p:cNvSpPr>
          <p:nvPr>
            <p:ph type="title"/>
          </p:nvPr>
        </p:nvSpPr>
        <p:spPr>
          <a:xfrm>
            <a:off x="1905" y="76200"/>
            <a:ext cx="9639300" cy="1143000"/>
          </a:xfrm>
        </p:spPr>
        <p:txBody>
          <a:bodyPr anchor="ctr" anchorCtr="0"/>
          <a:lstStyle/>
          <a:p>
            <a:pPr algn="l"/>
            <a:r>
              <a:rPr lang="zh-CN" altLang="en-US" sz="4000" b="1"/>
              <a:t>下面一段话中加点的“往往”能否删去？ 为什么？</a:t>
            </a:r>
            <a:endParaRPr lang="en-US" altLang="zh-CN" sz="4000" b="1"/>
          </a:p>
        </p:txBody>
      </p:sp>
      <p:sp>
        <p:nvSpPr>
          <p:cNvPr id="70659" name="文本占位符 70658"/>
          <p:cNvSpPr>
            <a:spLocks noGrp="1"/>
          </p:cNvSpPr>
          <p:nvPr>
            <p:ph type="body" idx="1"/>
          </p:nvPr>
        </p:nvSpPr>
        <p:spPr>
          <a:xfrm>
            <a:off x="0" y="1219200"/>
            <a:ext cx="9303385" cy="3123565"/>
          </a:xfrm>
        </p:spPr>
        <p:txBody>
          <a:bodyPr/>
          <a:lstStyle/>
          <a:p>
            <a:pPr marL="0" indent="0">
              <a:buNone/>
            </a:pPr>
            <a:r>
              <a:rPr lang="en-US" altLang="zh-CN" sz="3700" b="1"/>
              <a:t>        </a:t>
            </a:r>
            <a:r>
              <a:rPr lang="zh-CN" altLang="en-US" sz="3700" b="1"/>
              <a:t>一个人，只有淡然处世，忘却了自我，才能实现自我并超脱自我。人是社会的动</a:t>
            </a:r>
            <a:r>
              <a:rPr lang="en-US" altLang="zh-CN" sz="3700" b="1"/>
              <a:t>  </a:t>
            </a:r>
            <a:r>
              <a:rPr lang="zh-CN" altLang="en-US" sz="3700" b="1"/>
              <a:t>物，只有和别人打成一片，才能自我实现、自我超越，而超越他人，</a:t>
            </a:r>
            <a:r>
              <a:rPr lang="zh-CN" altLang="en-US" sz="3700" b="1" u="dashHeavy">
                <a:solidFill>
                  <a:schemeClr val="tx1"/>
                </a:solidFill>
                <a:uFillTx/>
              </a:rPr>
              <a:t>往往</a:t>
            </a:r>
            <a:r>
              <a:rPr lang="zh-CN" altLang="en-US" sz="3700" b="1"/>
              <a:t>都是通过超越自我来实现的。</a:t>
            </a:r>
            <a:r>
              <a:rPr lang="zh-CN" altLang="en-US" b="1"/>
              <a:t>（</a:t>
            </a:r>
            <a:r>
              <a:rPr lang="en-US" altLang="zh-CN">
                <a:sym typeface="+mn-ea"/>
              </a:rPr>
              <a:t>《</a:t>
            </a:r>
            <a:r>
              <a:rPr lang="zh-CN" altLang="en-US">
                <a:sym typeface="+mn-ea"/>
              </a:rPr>
              <a:t>人生有味是清欢</a:t>
            </a:r>
            <a:r>
              <a:rPr lang="en-US" altLang="zh-CN">
                <a:sym typeface="+mn-ea"/>
              </a:rPr>
              <a:t>》</a:t>
            </a:r>
            <a:r>
              <a:rPr lang="zh-CN" altLang="en-US">
                <a:sym typeface="+mn-ea"/>
              </a:rPr>
              <a:t>李丹崖）</a:t>
            </a:r>
            <a:endParaRPr lang="zh-CN" altLang="en-US" b="1"/>
          </a:p>
        </p:txBody>
      </p:sp>
      <p:sp>
        <p:nvSpPr>
          <p:cNvPr id="71683" name="文本占位符 71682"/>
          <p:cNvSpPr>
            <a:spLocks noGrp="1"/>
          </p:cNvSpPr>
          <p:nvPr/>
        </p:nvSpPr>
        <p:spPr>
          <a:xfrm>
            <a:off x="3810" y="4038600"/>
            <a:ext cx="9140190" cy="477901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None/>
            </a:pPr>
            <a:r>
              <a:rPr lang="zh-CN" altLang="en-US" sz="3600" b="1">
                <a:solidFill>
                  <a:schemeClr val="accent6">
                    <a:lumMod val="50000"/>
                  </a:schemeClr>
                </a:solidFill>
              </a:rPr>
              <a:t>答：不能删去。“往往”是“常常”之意，表明超越他人在很多情况下是通过超越自我来实现的，但并非绝对如此。删去后显得绝对化了。用“往往”体现了议论文语言的准确性、严密性。</a:t>
            </a:r>
          </a:p>
        </p:txBody>
      </p:sp>
      <p:pic>
        <p:nvPicPr>
          <p:cNvPr id="134" name="图片 133"/>
          <p:cNvPicPr/>
          <p:nvPr/>
        </p:nvPicPr>
        <p:blipFill>
          <a:blip r:embed="rId2"/>
          <a:stretch>
            <a:fillRect/>
          </a:stretch>
        </p:blipFill>
        <p:spPr>
          <a:xfrm>
            <a:off x="7891145" y="6303645"/>
            <a:ext cx="1082040" cy="62357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ppt_x"/>
                                          </p:val>
                                        </p:tav>
                                        <p:tav tm="100000">
                                          <p:val>
                                            <p:strVal val="#ppt_x"/>
                                          </p:val>
                                        </p:tav>
                                      </p:tavLst>
                                    </p:anim>
                                    <p:anim calcmode="lin" valueType="num">
                                      <p:cBhvr additive="base">
                                        <p:cTn id="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457200"/>
            <a:ext cx="8229600" cy="4525963"/>
          </a:xfrm>
        </p:spPr>
        <p:txBody>
          <a:bodyPr/>
          <a:lstStyle/>
          <a:p>
            <a:pPr marL="0" indent="0">
              <a:buNone/>
            </a:pPr>
            <a:r>
              <a:rPr lang="zh-CN" altLang="en-US" sz="8000">
                <a:solidFill>
                  <a:srgbClr val="FF0000"/>
                </a:solidFill>
              </a:rPr>
              <a:t>实战训练场</a:t>
            </a:r>
          </a:p>
        </p:txBody>
      </p:sp>
      <p:pic>
        <p:nvPicPr>
          <p:cNvPr id="131" name="图片 130"/>
          <p:cNvPicPr/>
          <p:nvPr/>
        </p:nvPicPr>
        <p:blipFill>
          <a:blip r:embed="rId2"/>
          <a:stretch>
            <a:fillRect/>
          </a:stretch>
        </p:blipFill>
        <p:spPr>
          <a:xfrm>
            <a:off x="0" y="1981200"/>
            <a:ext cx="9144635" cy="4996815"/>
          </a:xfrm>
          <a:prstGeom prst="rect">
            <a:avLst/>
          </a:prstGeom>
          <a:noFill/>
          <a:ln w="9525">
            <a:noFill/>
          </a:ln>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700" y="762000"/>
            <a:ext cx="9130665" cy="4380230"/>
          </a:xfrm>
        </p:spPr>
        <p:txBody>
          <a:bodyPr/>
          <a:lstStyle/>
          <a:p>
            <a:pPr marL="0" indent="0">
              <a:buNone/>
            </a:pPr>
            <a:r>
              <a:rPr lang="en-US" altLang="zh-CN" sz="3600" b="1"/>
              <a:t>         </a:t>
            </a:r>
            <a:r>
              <a:rPr lang="zh-CN" altLang="en-US" sz="3600" b="1">
                <a:solidFill>
                  <a:schemeClr val="accent6"/>
                </a:solidFill>
              </a:rPr>
              <a:t>善用语言的力量</a:t>
            </a:r>
            <a:r>
              <a:rPr lang="zh-CN" altLang="en-US" sz="3600" b="1"/>
              <a:t> </a:t>
            </a:r>
            <a:r>
              <a:rPr lang="zh-CN" altLang="en-US" sz="2800" b="1"/>
              <a:t>（2021黑龙江绥化）</a:t>
            </a:r>
            <a:r>
              <a:rPr lang="en-US" altLang="zh-CN" sz="2800" b="1"/>
              <a:t>        </a:t>
            </a:r>
          </a:p>
          <a:p>
            <a:pPr marL="0" indent="0">
              <a:buNone/>
            </a:pPr>
            <a:r>
              <a:rPr lang="zh-CN" altLang="en-US" sz="3400" b="1"/>
              <a:t>①生活中，有人喜欢高谈阔论，有人习惯低声细语，有人说话绵里藏针……无论是日常攀谈还是正式发言，语言都可谓交流的工具、思维的载体。重视语言、善用语言，让语言有理有德亦有情，往往能达到事半功倍的效果。  </a:t>
            </a:r>
          </a:p>
          <a:p>
            <a:pPr marL="0" indent="0">
              <a:buNone/>
            </a:pPr>
            <a:r>
              <a:rPr lang="zh-CN" altLang="en-US" sz="3400" b="1"/>
              <a:t>②语言的力量，在言之成理。“言贵于有物，无物，非古也。”就拿开会发言来说，一个人的讲话之所以能振奋人心、引起共鸣，关键在于相关语言都找到了恰当的支点，在事实和逻辑层面无懈可击，有说服力。</a:t>
            </a:r>
            <a:endParaRPr lang="zh-CN" altLang="en-US" b="1"/>
          </a:p>
          <a:p>
            <a:pPr marL="0" indent="0">
              <a:buNone/>
            </a:pPr>
            <a:endParaRPr lang="zh-CN" altLang="en-US" b="1"/>
          </a:p>
          <a:p>
            <a:pPr marL="0" indent="0">
              <a:buNone/>
            </a:pPr>
            <a:endParaRPr lang="zh-CN" altLang="en-US" b="1"/>
          </a:p>
        </p:txBody>
      </p:sp>
      <p:sp>
        <p:nvSpPr>
          <p:cNvPr id="175106" name="标题 175105"/>
          <p:cNvSpPr>
            <a:spLocks noGrp="1"/>
          </p:cNvSpPr>
          <p:nvPr>
            <p:ph type="title"/>
          </p:nvPr>
        </p:nvSpPr>
        <p:spPr>
          <a:xfrm>
            <a:off x="304800" y="635"/>
            <a:ext cx="8229600" cy="913765"/>
          </a:xfrm>
        </p:spPr>
        <p:txBody>
          <a:bodyPr anchor="ctr" anchorCtr="0"/>
          <a:lstStyle/>
          <a:p>
            <a:r>
              <a:rPr lang="zh-CN" altLang="en-US" b="1">
                <a:solidFill>
                  <a:srgbClr val="FF0000"/>
                </a:solidFill>
              </a:rPr>
              <a:t>中考真题演练</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35" y="101600"/>
            <a:ext cx="9109075" cy="5955665"/>
          </a:xfrm>
        </p:spPr>
        <p:txBody>
          <a:bodyPr/>
          <a:lstStyle/>
          <a:p>
            <a:pPr marL="0" indent="0">
              <a:buNone/>
            </a:pPr>
            <a:r>
              <a:rPr lang="zh-CN" altLang="en-US" sz="3600" b="1"/>
              <a:t>③语言的力量，在言之有德。同样一句话，不同的人讲往往会产生不一样的效果。纵观历史长河，誓言 “舍身为国”、发出惊人之语者不在少数，他们终能流芳千古，为民族精神注入生动元素。反观那些“两面人”、投机者，纵然信誓旦旦、巧舌如簧，由于没有人格的光亮、缺少修养的支撑，说出来的话自然无法令人信服。 </a:t>
            </a:r>
          </a:p>
          <a:p>
            <a:pPr marL="0" indent="0">
              <a:buNone/>
            </a:pPr>
            <a:r>
              <a:rPr lang="zh-CN" altLang="en-US" sz="3600" b="1"/>
              <a:t> ④语言的力量，在言之共情。</a:t>
            </a:r>
            <a:r>
              <a:rPr lang="zh-CN" altLang="en-US" sz="3600" b="1" u="sng"/>
              <a:t>《文心雕龙》有言，“情者文之经，辞者理之纬；经正而后纬成，理定而后辞畅”，这是行文的典范</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9525"/>
            <a:ext cx="9024620" cy="6116955"/>
          </a:xfrm>
        </p:spPr>
        <p:txBody>
          <a:bodyPr/>
          <a:lstStyle/>
          <a:p>
            <a:pPr marL="0" indent="0">
              <a:buNone/>
            </a:pPr>
            <a:r>
              <a:rPr lang="zh-CN" altLang="en-US" sz="3600" b="1" u="sng">
                <a:sym typeface="+mn-ea"/>
              </a:rPr>
              <a:t>又何尝不是语言的真义？话语真情充沛，</a:t>
            </a:r>
            <a:r>
              <a:rPr lang="en-US" altLang="zh-CN" sz="3600" b="1" u="sng">
                <a:sym typeface="+mn-ea"/>
              </a:rPr>
              <a:t>  </a:t>
            </a:r>
            <a:r>
              <a:rPr lang="zh-CN" altLang="en-US" sz="3600" b="1" u="sng">
                <a:sym typeface="+mn-ea"/>
              </a:rPr>
              <a:t>逻辑严谨，自然能生发出直抵人心的力量，穆青采访焦裕禄事违时情动于衷、挥洒热</a:t>
            </a:r>
            <a:r>
              <a:rPr lang="en-US" altLang="zh-CN" sz="3600" b="1" u="sng">
                <a:sym typeface="+mn-ea"/>
              </a:rPr>
              <a:t> </a:t>
            </a:r>
            <a:r>
              <a:rPr lang="zh-CN" altLang="en-US" sz="3600" b="1" u="sng">
                <a:sym typeface="+mn-ea"/>
              </a:rPr>
              <a:t>泪，多年后，其采访日记上仍依稀可见斑斑泪痕。</a:t>
            </a:r>
            <a:r>
              <a:rPr lang="zh-CN" altLang="en-US" sz="3600" b="1">
                <a:sym typeface="+mn-ea"/>
              </a:rPr>
              <a:t>有了真情的贯注，那么语言和作品就都有了永不枯竭的活力，可以抵御时光而历久弥新。</a:t>
            </a:r>
          </a:p>
          <a:p>
            <a:pPr marL="0" indent="0">
              <a:buNone/>
            </a:pPr>
            <a:r>
              <a:rPr lang="zh-CN" altLang="en-US" sz="3600" b="1">
                <a:sym typeface="+mn-ea"/>
              </a:rPr>
              <a:t>⑤反过来看，轻视语言的力量、忽视沟通的艺术，往往容易言不由衷、表意不明，甚至造成误解、触发矛盾。现实中，有的干部一讲话，群众便皱眉接头，原因何在？问题就</a:t>
            </a:r>
            <a:endParaRPr lang="zh-CN" altLang="en-US" sz="3600"/>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6835" y="108585"/>
            <a:ext cx="8934450" cy="6017895"/>
          </a:xfrm>
        </p:spPr>
        <p:txBody>
          <a:bodyPr/>
          <a:lstStyle/>
          <a:p>
            <a:pPr marL="0" indent="0">
              <a:buNone/>
            </a:pPr>
            <a:r>
              <a:rPr lang="zh-CN" altLang="en-US" sz="4000" b="1">
                <a:sym typeface="+mn-ea"/>
              </a:rPr>
              <a:t>在于这些讲话内容干瘪、细咂无味，要么是脱离实践的空话套话，要么是违背情理的废话假话。譬如，有的乡村动员植树，长篇累牍都是绿化的道理，对大家最关心的树苗供应等现实议题只字不提。再如，发生安全事故，人们最关切的是伤亡情况和救援进展动态，个别地方的新闻发布却大篇幅着墨于“地方领导重视”，缺少事件本身的信息。凡此种种，消解的都是群众的信任。</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8585" y="76200"/>
            <a:ext cx="9035415" cy="5915025"/>
          </a:xfrm>
        </p:spPr>
        <p:txBody>
          <a:bodyPr/>
          <a:lstStyle/>
          <a:p>
            <a:pPr marL="0" indent="0">
              <a:buNone/>
            </a:pPr>
            <a:r>
              <a:rPr lang="zh-CN" altLang="en-US" sz="4000" b="1"/>
              <a:t>⑥“口能言之，身能行之，国宝也。”当然，强调善用语言，也并不是提倡夸夸其谈，更不是否定行为的力量、落实的价值。语言是行动的影子，行动是语言的土壤。这个角度说，从真理中汲取营养，在信仰中涵养定力，于情感中激发共鸣，有利于激发语言的力量。</a:t>
            </a:r>
          </a:p>
        </p:txBody>
      </p:sp>
      <p:pic>
        <p:nvPicPr>
          <p:cNvPr id="103" name="图片 102"/>
          <p:cNvPicPr/>
          <p:nvPr/>
        </p:nvPicPr>
        <p:blipFill>
          <a:blip r:embed="rId2"/>
          <a:stretch>
            <a:fillRect/>
          </a:stretch>
        </p:blipFill>
        <p:spPr>
          <a:xfrm>
            <a:off x="4343400" y="4572000"/>
            <a:ext cx="3975100" cy="2654300"/>
          </a:xfrm>
          <a:prstGeom prst="rect">
            <a:avLst/>
          </a:prstGeom>
          <a:noFill/>
          <a:ln w="9525">
            <a:noFill/>
          </a:ln>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5" name="Rectangle 3"/>
          <p:cNvSpPr>
            <a:spLocks noGrp="1"/>
          </p:cNvSpPr>
          <p:nvPr>
            <p:ph idx="1"/>
          </p:nvPr>
        </p:nvSpPr>
        <p:spPr>
          <a:xfrm>
            <a:off x="152400" y="304800"/>
            <a:ext cx="8360410" cy="4513580"/>
          </a:xfrm>
        </p:spPr>
        <p:txBody>
          <a:bodyPr vert="horz" wrap="square" lIns="91440" tIns="45720" rIns="91440" bIns="45720" anchor="t" anchorCtr="0"/>
          <a:lstStyle/>
          <a:p>
            <a:pPr marL="0" indent="0" eaLnBrk="1" hangingPunct="1">
              <a:buNone/>
            </a:pPr>
            <a:r>
              <a:rPr lang="zh-CN" altLang="en-US" sz="6000" b="1">
                <a:solidFill>
                  <a:srgbClr val="FF0000"/>
                </a:solidFill>
              </a:rPr>
              <a:t>议论文</a:t>
            </a:r>
            <a:r>
              <a:rPr lang="zh-CN" altLang="en-US" sz="4400" b="1"/>
              <a:t>是对某个问题或某件事进行分析、评论，表明自己的观点、立场、态度、看法和主张的一种文体。</a:t>
            </a:r>
            <a:r>
              <a:rPr lang="zh-CN" altLang="en-US" sz="4400"/>
              <a:t> </a:t>
            </a:r>
          </a:p>
        </p:txBody>
      </p:sp>
      <p:pic>
        <p:nvPicPr>
          <p:cNvPr id="103" name="图片 102"/>
          <p:cNvPicPr/>
          <p:nvPr/>
        </p:nvPicPr>
        <p:blipFill>
          <a:blip r:embed="rId2"/>
          <a:stretch>
            <a:fillRect/>
          </a:stretch>
        </p:blipFill>
        <p:spPr>
          <a:xfrm>
            <a:off x="4495800" y="3249930"/>
            <a:ext cx="4443095" cy="3366770"/>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03200" y="260985"/>
            <a:ext cx="8896985" cy="5865495"/>
          </a:xfrm>
        </p:spPr>
        <p:txBody>
          <a:bodyPr/>
          <a:lstStyle/>
          <a:p>
            <a:pPr marL="0" indent="0">
              <a:buNone/>
            </a:pPr>
            <a:r>
              <a:rPr lang="zh-CN" altLang="en-US" sz="3600" b="1"/>
              <a:t>1．第①段有什么作用？（2分） </a:t>
            </a:r>
            <a:r>
              <a:rPr lang="zh-CN" altLang="en-US" sz="1000" b="1"/>
              <a:t>   </a:t>
            </a:r>
          </a:p>
          <a:p>
            <a:pPr marL="0" indent="0">
              <a:buNone/>
            </a:pPr>
            <a:r>
              <a:rPr lang="zh-CN" altLang="en-US" sz="1000" b="1"/>
              <a:t> </a:t>
            </a:r>
          </a:p>
          <a:p>
            <a:pPr marL="0" indent="0">
              <a:buNone/>
            </a:pPr>
            <a:r>
              <a:rPr lang="zh-CN" altLang="en-US" sz="3600" b="1"/>
              <a:t>2．第④段画线句子运用了哪些论证方法？结合具体内容分析作用。（2分）</a:t>
            </a:r>
            <a:r>
              <a:rPr lang="zh-CN" altLang="en-US" sz="1000" b="1"/>
              <a:t>    </a:t>
            </a:r>
          </a:p>
          <a:p>
            <a:pPr marL="0" indent="0">
              <a:buNone/>
            </a:pPr>
            <a:r>
              <a:rPr lang="zh-CN" altLang="en-US" sz="1000" b="1"/>
              <a:t> </a:t>
            </a:r>
          </a:p>
          <a:p>
            <a:pPr marL="0" indent="0">
              <a:buNone/>
            </a:pPr>
            <a:r>
              <a:rPr lang="zh-CN" altLang="en-US" sz="3600" b="1"/>
              <a:t>3．文中②③④段能否调换位置，为什么？（2分）</a:t>
            </a:r>
            <a:r>
              <a:rPr lang="zh-CN" altLang="en-US" sz="1000" b="1"/>
              <a:t>     </a:t>
            </a:r>
          </a:p>
          <a:p>
            <a:pPr marL="0" indent="0">
              <a:buNone/>
            </a:pPr>
            <a:endParaRPr lang="zh-CN" altLang="en-US" sz="1000" b="1"/>
          </a:p>
          <a:p>
            <a:pPr marL="0" indent="0">
              <a:buNone/>
            </a:pPr>
            <a:r>
              <a:rPr lang="zh-CN" altLang="en-US" sz="3600" b="1"/>
              <a:t>4．语言的力量是无穷的，好的语言起到事半功倍的效果。学校要举行秋季运动会，王刚要参加，父母不同意，假如你是他的好朋友，你如何帮他劝说父母？ （2分）</a:t>
            </a:r>
          </a:p>
        </p:txBody>
      </p:sp>
      <p:pic>
        <p:nvPicPr>
          <p:cNvPr id="120" name="图片 119"/>
          <p:cNvPicPr/>
          <p:nvPr/>
        </p:nvPicPr>
        <p:blipFill>
          <a:blip r:embed="rId2"/>
          <a:stretch>
            <a:fillRect/>
          </a:stretch>
        </p:blipFill>
        <p:spPr>
          <a:xfrm>
            <a:off x="8049895" y="5986145"/>
            <a:ext cx="1030605" cy="790575"/>
          </a:xfrm>
          <a:prstGeom prst="rect">
            <a:avLst/>
          </a:prstGeom>
          <a:noFill/>
          <a:ln w="9525">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457200"/>
            <a:ext cx="8229600" cy="513715"/>
          </a:xfrm>
        </p:spPr>
        <p:txBody>
          <a:bodyPr/>
          <a:lstStyle/>
          <a:p>
            <a:r>
              <a:rPr lang="zh-CN" altLang="en-US" b="1">
                <a:solidFill>
                  <a:schemeClr val="accent6"/>
                </a:solidFill>
                <a:sym typeface="+mn-ea"/>
              </a:rPr>
              <a:t>题目分析、解答</a:t>
            </a:r>
            <a:br>
              <a:rPr lang="zh-CN" altLang="en-US" b="1">
                <a:solidFill>
                  <a:schemeClr val="accent6"/>
                </a:solidFill>
              </a:rPr>
            </a:br>
            <a:endParaRPr lang="zh-CN" altLang="en-US"/>
          </a:p>
        </p:txBody>
      </p:sp>
      <p:sp>
        <p:nvSpPr>
          <p:cNvPr id="3" name="内容占位符 2"/>
          <p:cNvSpPr>
            <a:spLocks noGrp="1"/>
          </p:cNvSpPr>
          <p:nvPr>
            <p:ph idx="1"/>
          </p:nvPr>
        </p:nvSpPr>
        <p:spPr>
          <a:xfrm>
            <a:off x="304800" y="838200"/>
            <a:ext cx="8340725" cy="758825"/>
          </a:xfrm>
        </p:spPr>
        <p:txBody>
          <a:bodyPr/>
          <a:lstStyle/>
          <a:p>
            <a:pPr marL="0" indent="0">
              <a:buNone/>
            </a:pPr>
            <a:r>
              <a:rPr lang="zh-CN" altLang="en-US" sz="4400" b="1">
                <a:sym typeface="+mn-ea"/>
              </a:rPr>
              <a:t>1．第①段有什么作用？</a:t>
            </a:r>
          </a:p>
        </p:txBody>
      </p:sp>
      <p:sp>
        <p:nvSpPr>
          <p:cNvPr id="4" name="文本框 3"/>
          <p:cNvSpPr txBox="1"/>
          <p:nvPr/>
        </p:nvSpPr>
        <p:spPr>
          <a:xfrm>
            <a:off x="250190" y="4800600"/>
            <a:ext cx="8532495" cy="1753235"/>
          </a:xfrm>
          <a:prstGeom prst="rect">
            <a:avLst/>
          </a:prstGeom>
          <a:noFill/>
        </p:spPr>
        <p:txBody>
          <a:bodyPr wrap="square" rtlCol="0" anchor="t">
            <a:spAutoFit/>
          </a:bodyPr>
          <a:lstStyle/>
          <a:p>
            <a:r>
              <a:rPr lang="zh-CN" altLang="en-US" sz="3600" b="1">
                <a:solidFill>
                  <a:schemeClr val="accent6"/>
                </a:solidFill>
                <a:sym typeface="+mn-ea"/>
              </a:rPr>
              <a:t>解答这类题目，应结合文体特点，分析文段内容及所起的作用，有时候还要联系上下文。</a:t>
            </a:r>
          </a:p>
        </p:txBody>
      </p:sp>
      <p:sp>
        <p:nvSpPr>
          <p:cNvPr id="5" name="文本框 4"/>
          <p:cNvSpPr txBox="1"/>
          <p:nvPr/>
        </p:nvSpPr>
        <p:spPr>
          <a:xfrm>
            <a:off x="171450" y="1597025"/>
            <a:ext cx="8794750" cy="3169285"/>
          </a:xfrm>
          <a:prstGeom prst="rect">
            <a:avLst/>
          </a:prstGeom>
          <a:noFill/>
        </p:spPr>
        <p:txBody>
          <a:bodyPr wrap="square" rtlCol="0" anchor="t">
            <a:spAutoFit/>
          </a:bodyPr>
          <a:lstStyle/>
          <a:p>
            <a:r>
              <a:rPr lang="zh-CN" altLang="en-US" sz="4000" b="1">
                <a:sym typeface="+mn-ea"/>
              </a:rPr>
              <a:t>参考答案：</a:t>
            </a:r>
            <a:r>
              <a:rPr lang="zh-CN" altLang="en-US" sz="4000" b="1"/>
              <a:t>①举生活中的事例引出中心论点：重视语言、善用语言，让语言有理有德亦有情，往往能达到事半功倍的效果。②充当事实论据证明本文中心论点；③激发读者阅读兴趣。</a:t>
            </a:r>
          </a:p>
        </p:txBody>
      </p:sp>
      <p:pic>
        <p:nvPicPr>
          <p:cNvPr id="134" name="图片 133"/>
          <p:cNvPicPr/>
          <p:nvPr>
            <p:custDataLst>
              <p:tags r:id="rId3"/>
            </p:custDataLst>
          </p:nvPr>
        </p:nvPicPr>
        <p:blipFill>
          <a:blip r:embed="rId2"/>
          <a:stretch>
            <a:fillRect/>
          </a:stretch>
        </p:blipFill>
        <p:spPr>
          <a:xfrm>
            <a:off x="8038465" y="6037580"/>
            <a:ext cx="1045210" cy="84963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17475" y="274955"/>
            <a:ext cx="8973820" cy="1143000"/>
          </a:xfrm>
        </p:spPr>
        <p:txBody>
          <a:bodyPr/>
          <a:lstStyle/>
          <a:p>
            <a:pPr algn="l"/>
            <a:r>
              <a:rPr lang="zh-CN" altLang="en-US" b="1">
                <a:sym typeface="+mn-ea"/>
              </a:rPr>
              <a:t>2．第④段画线句子运用了哪些论证方法？结合具体内容分析作用。</a:t>
            </a:r>
            <a:endParaRPr lang="zh-CN" altLang="en-US"/>
          </a:p>
        </p:txBody>
      </p:sp>
      <p:sp>
        <p:nvSpPr>
          <p:cNvPr id="3" name="内容占位符 2"/>
          <p:cNvSpPr>
            <a:spLocks noGrp="1"/>
          </p:cNvSpPr>
          <p:nvPr>
            <p:ph idx="1"/>
          </p:nvPr>
        </p:nvSpPr>
        <p:spPr>
          <a:xfrm>
            <a:off x="117475" y="1524000"/>
            <a:ext cx="9026525" cy="3371850"/>
          </a:xfrm>
        </p:spPr>
        <p:txBody>
          <a:bodyPr/>
          <a:lstStyle/>
          <a:p>
            <a:pPr marL="0" indent="0">
              <a:buNone/>
            </a:pPr>
            <a:r>
              <a:rPr lang="zh-CN" altLang="en-US" sz="3800" b="1">
                <a:sym typeface="+mn-ea"/>
              </a:rPr>
              <a:t>参考答案：</a:t>
            </a:r>
            <a:r>
              <a:rPr lang="zh-CN" altLang="en-US" sz="3800" b="1"/>
              <a:t>运用了道理论证（引用论证）和举例论证。引用《文心雕龙》中的话和列举穆青采访焦裕禄的事例，具体有力地论证了“语言的力</a:t>
            </a:r>
            <a:r>
              <a:rPr lang="en-US" altLang="zh-CN" sz="3800" b="1"/>
              <a:t> </a:t>
            </a:r>
            <a:r>
              <a:rPr lang="zh-CN" altLang="en-US" sz="3800" b="1"/>
              <a:t>量，在言之共情”的观点，从而证明了本文的中心论点，增强说服力。</a:t>
            </a:r>
          </a:p>
        </p:txBody>
      </p:sp>
      <p:sp>
        <p:nvSpPr>
          <p:cNvPr id="4" name="文本框 3"/>
          <p:cNvSpPr txBox="1"/>
          <p:nvPr/>
        </p:nvSpPr>
        <p:spPr>
          <a:xfrm>
            <a:off x="304800" y="5029200"/>
            <a:ext cx="8532495" cy="1568450"/>
          </a:xfrm>
          <a:prstGeom prst="rect">
            <a:avLst/>
          </a:prstGeom>
          <a:noFill/>
        </p:spPr>
        <p:txBody>
          <a:bodyPr wrap="square" rtlCol="0" anchor="t">
            <a:spAutoFit/>
          </a:bodyPr>
          <a:lstStyle/>
          <a:p>
            <a:r>
              <a:rPr lang="zh-CN" altLang="en-US" sz="3200" b="1">
                <a:solidFill>
                  <a:schemeClr val="accent6"/>
                </a:solidFill>
                <a:sym typeface="+mn-ea"/>
              </a:rPr>
              <a:t>此题考查论证方法。要求掌握常见的论证方法及其作用。</a:t>
            </a:r>
            <a:r>
              <a:rPr lang="zh-CN" altLang="en-US" sz="3200" b="1">
                <a:solidFill>
                  <a:schemeClr val="accent2"/>
                </a:solidFill>
                <a:sym typeface="+mn-ea"/>
              </a:rPr>
              <a:t>特别注意：有多种论证方法时，要分析全面，不要遗漏</a:t>
            </a:r>
            <a:r>
              <a:rPr lang="zh-CN" altLang="en-US" sz="3200" b="1">
                <a:solidFill>
                  <a:schemeClr val="accent6"/>
                </a:solidFill>
                <a:sym typeface="+mn-ea"/>
              </a:rPr>
              <a:t>。</a:t>
            </a:r>
          </a:p>
        </p:txBody>
      </p:sp>
      <p:pic>
        <p:nvPicPr>
          <p:cNvPr id="134" name="图片 133"/>
          <p:cNvPicPr/>
          <p:nvPr>
            <p:custDataLst>
              <p:tags r:id="rId3"/>
            </p:custDataLst>
          </p:nvPr>
        </p:nvPicPr>
        <p:blipFill>
          <a:blip r:embed="rId2"/>
          <a:stretch>
            <a:fillRect/>
          </a:stretch>
        </p:blipFill>
        <p:spPr>
          <a:xfrm>
            <a:off x="8007985" y="6166485"/>
            <a:ext cx="1075690" cy="7207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0650" y="274955"/>
            <a:ext cx="8566150" cy="1143000"/>
          </a:xfrm>
        </p:spPr>
        <p:txBody>
          <a:bodyPr/>
          <a:lstStyle/>
          <a:p>
            <a:pPr algn="l"/>
            <a:r>
              <a:rPr lang="zh-CN" altLang="en-US" b="1">
                <a:sym typeface="+mn-ea"/>
              </a:rPr>
              <a:t>3．文中②③④段能否调换位置，为什么？</a:t>
            </a:r>
            <a:endParaRPr lang="zh-CN" altLang="en-US"/>
          </a:p>
        </p:txBody>
      </p:sp>
      <p:sp>
        <p:nvSpPr>
          <p:cNvPr id="3" name="内容占位符 2"/>
          <p:cNvSpPr>
            <a:spLocks noGrp="1"/>
          </p:cNvSpPr>
          <p:nvPr>
            <p:ph idx="1"/>
          </p:nvPr>
        </p:nvSpPr>
        <p:spPr>
          <a:xfrm>
            <a:off x="120650" y="1524000"/>
            <a:ext cx="8966835" cy="3886200"/>
          </a:xfrm>
        </p:spPr>
        <p:txBody>
          <a:bodyPr/>
          <a:lstStyle/>
          <a:p>
            <a:pPr marL="0" indent="0">
              <a:buNone/>
            </a:pPr>
            <a:r>
              <a:rPr lang="zh-CN" altLang="en-US" sz="3600" b="1">
                <a:sym typeface="+mn-ea"/>
              </a:rPr>
              <a:t>参考答案：</a:t>
            </a:r>
            <a:r>
              <a:rPr lang="zh-CN" altLang="en-US" sz="3600" b="1"/>
              <a:t>不能</a:t>
            </a:r>
            <a:r>
              <a:rPr lang="zh-CN" altLang="en-US" sz="3600" b="1">
                <a:sym typeface="+mn-ea"/>
              </a:rPr>
              <a:t>调换位置</a:t>
            </a:r>
            <a:r>
              <a:rPr lang="zh-CN" altLang="en-US" sz="3600" b="1"/>
              <a:t>。②③④这三段分别从理、德、情三个方面论证本文的中心论点，并与第①段中“有理有德亦有情”（或与第⑥段中“从真理中汲取营养，在信仰中涵养定力，于情感中激发共鸣，有利于激发语言的力量。”）相对应，所以不能调换位置。</a:t>
            </a:r>
          </a:p>
        </p:txBody>
      </p:sp>
      <p:sp>
        <p:nvSpPr>
          <p:cNvPr id="4" name="文本框 3"/>
          <p:cNvSpPr txBox="1"/>
          <p:nvPr/>
        </p:nvSpPr>
        <p:spPr>
          <a:xfrm>
            <a:off x="228600" y="5410200"/>
            <a:ext cx="8532495" cy="1568450"/>
          </a:xfrm>
          <a:prstGeom prst="rect">
            <a:avLst/>
          </a:prstGeom>
          <a:noFill/>
        </p:spPr>
        <p:txBody>
          <a:bodyPr wrap="square" rtlCol="0" anchor="t">
            <a:spAutoFit/>
          </a:bodyPr>
          <a:lstStyle/>
          <a:p>
            <a:r>
              <a:rPr lang="zh-CN" altLang="en-US" sz="3200" b="1">
                <a:solidFill>
                  <a:schemeClr val="accent6"/>
                </a:solidFill>
                <a:sym typeface="+mn-ea"/>
              </a:rPr>
              <a:t>此题考查论证思路。应结合各段内容及所起的作用（一般是论证了中心论点），有时候还要结合文段之间的逻辑关系。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40970" y="304800"/>
            <a:ext cx="8736965" cy="1726565"/>
          </a:xfrm>
        </p:spPr>
        <p:txBody>
          <a:bodyPr/>
          <a:lstStyle/>
          <a:p>
            <a:pPr algn="l"/>
            <a:r>
              <a:rPr lang="zh-CN" altLang="en-US" sz="3600" b="1">
                <a:sym typeface="+mn-ea"/>
              </a:rPr>
              <a:t>4．语言的力量是无穷的，好的语言起到事半功倍的效果。学校要举行秋季运动会，王刚要参加，父母不同意，假如你是他的好朋友，你如何帮他劝说父母？</a:t>
            </a:r>
          </a:p>
        </p:txBody>
      </p:sp>
      <p:sp>
        <p:nvSpPr>
          <p:cNvPr id="3" name="内容占位符 2"/>
          <p:cNvSpPr>
            <a:spLocks noGrp="1"/>
          </p:cNvSpPr>
          <p:nvPr>
            <p:ph idx="1"/>
          </p:nvPr>
        </p:nvSpPr>
        <p:spPr>
          <a:xfrm>
            <a:off x="140970" y="2286000"/>
            <a:ext cx="8958580" cy="1548765"/>
          </a:xfrm>
        </p:spPr>
        <p:txBody>
          <a:bodyPr/>
          <a:lstStyle/>
          <a:p>
            <a:pPr marL="0" indent="0">
              <a:buNone/>
            </a:pPr>
            <a:r>
              <a:rPr lang="zh-CN" altLang="en-US" b="1">
                <a:sym typeface="+mn-ea"/>
              </a:rPr>
              <a:t>示例：</a:t>
            </a:r>
            <a:r>
              <a:rPr lang="en-US" altLang="zh-CN" b="1">
                <a:sym typeface="+mn-ea"/>
              </a:rPr>
              <a:t> </a:t>
            </a:r>
            <a:r>
              <a:rPr lang="zh-CN" altLang="en-US" b="1"/>
              <a:t>叔叔（阿姨）您好，参加运动会是为班级争荣誉，集体荣誉是集体成员共同奋斗的结果，集体的力量来源于成员共同的目标和团结协作；作为集体的一员，我们应该积极地发挥自己的光和热。参加运动会也能够学习他人的经验，</a:t>
            </a:r>
            <a:r>
              <a:rPr lang="zh-CN" altLang="en-US" b="1">
                <a:sym typeface="+mn-ea"/>
              </a:rPr>
              <a:t>有助于我们</a:t>
            </a:r>
            <a:r>
              <a:rPr lang="zh-CN" altLang="en-US" b="1"/>
              <a:t>健康成长。请你们让王刚参加吧，好吗？</a:t>
            </a:r>
          </a:p>
        </p:txBody>
      </p:sp>
      <p:sp>
        <p:nvSpPr>
          <p:cNvPr id="4" name="文本框 3"/>
          <p:cNvSpPr txBox="1"/>
          <p:nvPr/>
        </p:nvSpPr>
        <p:spPr>
          <a:xfrm>
            <a:off x="243205" y="5334000"/>
            <a:ext cx="8532495" cy="1076325"/>
          </a:xfrm>
          <a:prstGeom prst="rect">
            <a:avLst/>
          </a:prstGeom>
          <a:noFill/>
        </p:spPr>
        <p:txBody>
          <a:bodyPr wrap="square" rtlCol="0" anchor="t">
            <a:spAutoFit/>
          </a:bodyPr>
          <a:lstStyle/>
          <a:p>
            <a:r>
              <a:rPr lang="zh-CN" altLang="en-US" sz="3200" b="1">
                <a:solidFill>
                  <a:schemeClr val="accent6"/>
                </a:solidFill>
                <a:sym typeface="+mn-ea"/>
              </a:rPr>
              <a:t>此类型题目考查学生语言表达的能力。答题时既要结合原文，又要注意语言得体。</a:t>
            </a:r>
          </a:p>
        </p:txBody>
      </p:sp>
      <p:pic>
        <p:nvPicPr>
          <p:cNvPr id="134" name="图片 133"/>
          <p:cNvPicPr/>
          <p:nvPr>
            <p:custDataLst>
              <p:tags r:id="rId3"/>
            </p:custDataLst>
          </p:nvPr>
        </p:nvPicPr>
        <p:blipFill>
          <a:blip r:embed="rId2"/>
          <a:stretch>
            <a:fillRect/>
          </a:stretch>
        </p:blipFill>
        <p:spPr>
          <a:xfrm>
            <a:off x="7967345" y="6004560"/>
            <a:ext cx="1116330" cy="8826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4455" y="1075690"/>
            <a:ext cx="9013825" cy="5050790"/>
          </a:xfrm>
        </p:spPr>
        <p:txBody>
          <a:bodyPr/>
          <a:lstStyle/>
          <a:p>
            <a:pPr marL="0" indent="0">
              <a:buNone/>
            </a:pPr>
            <a:r>
              <a:rPr lang="zh-CN" altLang="en-US" b="1"/>
              <a:t>①12月10日，习近平总书记致信祝贺首届全国职业技能大赛举办，强调“大力弘扬劳模精神、劳动精神、工匠精神”“培养更多高技能人才和大国工匠”。在长期实践中，我们培育形成了“执着专注、精益求精、一丝不苟、追求卓越的工匠精神”。迈向新征程，扬帆再出发，急需一大批具有工匠精神的劳动者，亟待让工匠精神在全社会更加深入人心。  </a:t>
            </a:r>
          </a:p>
          <a:p>
            <a:pPr marL="0" indent="0">
              <a:buNone/>
            </a:pPr>
            <a:r>
              <a:rPr lang="zh-CN" altLang="en-US" b="1"/>
              <a:t>②不论是传统制造业还是新兴制造业，不论是工业经济还是数字经济，工匠始终是中国制造业的</a:t>
            </a:r>
          </a:p>
        </p:txBody>
      </p:sp>
      <p:sp>
        <p:nvSpPr>
          <p:cNvPr id="2" name="文本框 1"/>
          <p:cNvSpPr txBox="1"/>
          <p:nvPr/>
        </p:nvSpPr>
        <p:spPr>
          <a:xfrm>
            <a:off x="0" y="76200"/>
            <a:ext cx="2225040" cy="706755"/>
          </a:xfrm>
          <a:prstGeom prst="rect">
            <a:avLst/>
          </a:prstGeom>
          <a:noFill/>
        </p:spPr>
        <p:txBody>
          <a:bodyPr wrap="none" rtlCol="0" anchor="t">
            <a:spAutoFit/>
          </a:bodyPr>
          <a:lstStyle/>
          <a:p>
            <a:r>
              <a:rPr lang="zh-CN" altLang="en-US" sz="4000" b="1">
                <a:solidFill>
                  <a:srgbClr val="C00000"/>
                </a:solidFill>
              </a:rPr>
              <a:t>强化训练</a:t>
            </a:r>
          </a:p>
        </p:txBody>
      </p:sp>
      <p:sp>
        <p:nvSpPr>
          <p:cNvPr id="4" name="文本框 3"/>
          <p:cNvSpPr txBox="1"/>
          <p:nvPr/>
        </p:nvSpPr>
        <p:spPr>
          <a:xfrm>
            <a:off x="2514600" y="152400"/>
            <a:ext cx="6838950" cy="706755"/>
          </a:xfrm>
          <a:prstGeom prst="rect">
            <a:avLst/>
          </a:prstGeom>
          <a:noFill/>
        </p:spPr>
        <p:txBody>
          <a:bodyPr wrap="square" rtlCol="0" anchor="t">
            <a:spAutoFit/>
          </a:bodyPr>
          <a:lstStyle/>
          <a:p>
            <a:r>
              <a:rPr lang="zh-CN" altLang="en-US" sz="4000" b="1">
                <a:solidFill>
                  <a:schemeClr val="accent6"/>
                </a:solidFill>
              </a:rPr>
              <a:t>让工匠精神深入人心</a:t>
            </a:r>
            <a:r>
              <a:rPr lang="zh-CN" altLang="en-US"/>
              <a:t> （2021龙东地区）</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6200" y="76200"/>
            <a:ext cx="8969375" cy="4098925"/>
          </a:xfrm>
        </p:spPr>
        <p:txBody>
          <a:bodyPr/>
          <a:lstStyle/>
          <a:p>
            <a:pPr algn="l"/>
            <a:r>
              <a:rPr lang="zh-CN" altLang="en-US" sz="3200" b="1">
                <a:sym typeface="+mn-ea"/>
              </a:rPr>
              <a:t>重要力量，工匠精神始终是创新创业的重要精神源泉。中国制造、中国创造需要培养更多高技能人才和大国工匠，需要激励更多劳动者特别是青年人走技能成才、技能报国之路，更需要大力弘扬工匠精神，造就一支有理想守信念、懂技术会创新、敢担当讲奉献的庞大产业工人队伍，为经济社会发展注入充沛动力。</a:t>
            </a:r>
            <a:br>
              <a:rPr lang="zh-CN" altLang="en-US" sz="3200" b="1"/>
            </a:br>
            <a:endParaRPr lang="zh-CN" altLang="en-US" sz="3200"/>
          </a:p>
        </p:txBody>
      </p:sp>
      <p:sp>
        <p:nvSpPr>
          <p:cNvPr id="3" name="内容占位符 2"/>
          <p:cNvSpPr>
            <a:spLocks noGrp="1"/>
          </p:cNvSpPr>
          <p:nvPr>
            <p:ph idx="1"/>
          </p:nvPr>
        </p:nvSpPr>
        <p:spPr>
          <a:xfrm>
            <a:off x="152400" y="3657600"/>
            <a:ext cx="8780780" cy="2917190"/>
          </a:xfrm>
        </p:spPr>
        <p:txBody>
          <a:bodyPr/>
          <a:lstStyle/>
          <a:p>
            <a:pPr marL="0" indent="0">
              <a:buNone/>
            </a:pPr>
            <a:r>
              <a:rPr lang="zh-CN" altLang="en-US" b="1"/>
              <a:t>③让工匠精神深入人心， 就要创造更多“工匠故事”。</a:t>
            </a:r>
            <a:r>
              <a:rPr lang="zh-CN" altLang="en-US" b="1" u="sng"/>
              <a:t>做好电线电缆“守门员”的叶金龙，与马达结缘一辈子的吴玉泉。以精湛技能完美诠释“钳工”意义的赵永林……一批批国家级技能大师。坚守产业报国的初心，在平凡的岗位上成就了不平凡的业绩。</a:t>
            </a:r>
            <a:r>
              <a:rPr lang="zh-CN" altLang="en-US" b="1"/>
              <a:t>深入贯彻尊重劳动、尊重知识</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480" y="15875"/>
            <a:ext cx="9143365" cy="6110605"/>
          </a:xfrm>
        </p:spPr>
        <p:txBody>
          <a:bodyPr/>
          <a:lstStyle/>
          <a:p>
            <a:pPr marL="0" indent="0">
              <a:buNone/>
            </a:pPr>
            <a:r>
              <a:rPr lang="zh-CN" altLang="en-US" sz="3400" b="1">
                <a:sym typeface="+mn-ea"/>
              </a:rPr>
              <a:t>尊重人才、尊重创造方针，完善工匠政策，提升工匠地位，落实工匠待遇，才能为广大技能人才提供广阔舞台，推动更多工匠竞相涌现。</a:t>
            </a:r>
            <a:endParaRPr lang="zh-CN" altLang="en-US" sz="3400" b="1"/>
          </a:p>
          <a:p>
            <a:pPr marL="0" indent="0">
              <a:buNone/>
            </a:pPr>
            <a:r>
              <a:rPr lang="zh-CN" altLang="en-US" sz="3400" b="1"/>
              <a:t>④让工匠精神深入人心，还要进一步讲好“工匠故事”。工匠精神是在生产实践中凝聚而</a:t>
            </a:r>
            <a:r>
              <a:rPr lang="en-US" altLang="zh-CN" sz="3400" b="1"/>
              <a:t>   </a:t>
            </a:r>
            <a:r>
              <a:rPr lang="zh-CN" altLang="en-US" sz="3400" b="1"/>
              <a:t>成的可贵品质，充分展现着劳动之美、精神之美、时代之美。讲好“工匠故事”，能让人们从大国工匠身上感受到劳动的光荣、精神的魅力。开展以弘扬工匠精神为主题的宣传教育，把崇尚工匠精神纳入人才培养全过程，贯通大中小学各学段和家庭、学校、社会各方面，才能让一个个“工匠故事”激励青少年乃至更多人追求卓越。</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910" y="0"/>
            <a:ext cx="9059545" cy="4568190"/>
          </a:xfrm>
        </p:spPr>
        <p:txBody>
          <a:bodyPr/>
          <a:lstStyle/>
          <a:p>
            <a:pPr marL="0" indent="0">
              <a:buNone/>
            </a:pPr>
            <a:r>
              <a:rPr lang="zh-CN" altLang="en-US" b="1"/>
              <a:t>⑤自2019年起，杭州将每年的9月26日设为“工匠日”，成为全国第一个为工匠设立专属节日的城市。设立“工匠日”，是为了激励工匠们创新创造，也是为了培厚工匠精神的土壤。无论是开展“杭州工匠”评选与表彰、打造劳模工匠文化公园与工匠元素特色街区，还是创立“杭工云</a:t>
            </a:r>
            <a:r>
              <a:rPr lang="en-US" altLang="zh-CN" b="1"/>
              <a:t>   </a:t>
            </a:r>
            <a:r>
              <a:rPr lang="zh-CN" altLang="en-US" b="1"/>
              <a:t>课”等平台、建立健全“工匠带徒”制度，众多举措让工匠有荣誉感、成就感，让崇尚工匠精神成为一种时尚。 </a:t>
            </a:r>
          </a:p>
          <a:p>
            <a:pPr marL="0" indent="0">
              <a:buNone/>
            </a:pPr>
            <a:r>
              <a:rPr lang="zh-CN" altLang="en-US" b="1"/>
              <a:t> </a:t>
            </a:r>
            <a:endParaRPr lang="zh-CN" altLang="en-US" sz="2400" b="1"/>
          </a:p>
        </p:txBody>
      </p:sp>
      <p:sp>
        <p:nvSpPr>
          <p:cNvPr id="2" name="文本框 1"/>
          <p:cNvSpPr txBox="1"/>
          <p:nvPr/>
        </p:nvSpPr>
        <p:spPr>
          <a:xfrm>
            <a:off x="635" y="4343400"/>
            <a:ext cx="9143365" cy="2553335"/>
          </a:xfrm>
          <a:prstGeom prst="rect">
            <a:avLst/>
          </a:prstGeom>
          <a:noFill/>
        </p:spPr>
        <p:txBody>
          <a:bodyPr wrap="square" rtlCol="0" anchor="t">
            <a:spAutoFit/>
          </a:bodyPr>
          <a:lstStyle/>
          <a:p>
            <a:pPr marL="0" indent="0">
              <a:buNone/>
            </a:pPr>
            <a:r>
              <a:rPr lang="zh-CN" altLang="en-US" sz="3200" b="1">
                <a:sym typeface="+mn-ea"/>
              </a:rPr>
              <a:t>⑥时代发展需要大国工匠。站在实现“两个一百年”奋斗目标的历史交汇点上，全社会都要大力弘扬工匠精神，让崇尚工匠精神理念深入人心，让每一位劳动者在新时代书写出更多更精彩更动人的“工匠故事”。  </a:t>
            </a:r>
            <a:r>
              <a:rPr lang="zh-CN" altLang="en-US" sz="2400" b="1">
                <a:sym typeface="+mn-ea"/>
              </a:rPr>
              <a:t>（选自《人民日报》，有改动）</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1755" y="287020"/>
            <a:ext cx="9065260" cy="5839460"/>
          </a:xfrm>
        </p:spPr>
        <p:txBody>
          <a:bodyPr/>
          <a:lstStyle/>
          <a:p>
            <a:pPr marL="0" indent="0">
              <a:buNone/>
            </a:pPr>
            <a:r>
              <a:rPr lang="zh-CN" altLang="en-US" sz="3600" b="1"/>
              <a:t>1．本文的</a:t>
            </a:r>
            <a:r>
              <a:rPr lang="zh-CN" altLang="en-US" sz="3600" b="1">
                <a:solidFill>
                  <a:schemeClr val="accent6"/>
                </a:solidFill>
              </a:rPr>
              <a:t>中心论点</a:t>
            </a:r>
            <a:r>
              <a:rPr lang="zh-CN" altLang="en-US" sz="3600" b="1"/>
              <a:t>是什么？（2分）</a:t>
            </a:r>
          </a:p>
          <a:p>
            <a:pPr marL="0" indent="0">
              <a:buNone/>
            </a:pPr>
            <a:r>
              <a:rPr lang="zh-CN" altLang="en-US" sz="3600" b="1"/>
              <a:t>    </a:t>
            </a:r>
          </a:p>
          <a:p>
            <a:pPr marL="0" indent="0">
              <a:buNone/>
            </a:pPr>
            <a:r>
              <a:rPr lang="zh-CN" altLang="en-US" sz="3600" b="1"/>
              <a:t> 2．第③段画横线的句子运用了什么</a:t>
            </a:r>
            <a:r>
              <a:rPr lang="zh-CN" altLang="en-US" sz="3600" b="1">
                <a:solidFill>
                  <a:schemeClr val="accent6"/>
                </a:solidFill>
              </a:rPr>
              <a:t>论证方法</a:t>
            </a:r>
            <a:r>
              <a:rPr lang="zh-CN" altLang="en-US" sz="3600" b="1"/>
              <a:t>？有什么作用？（2分）</a:t>
            </a:r>
          </a:p>
          <a:p>
            <a:pPr marL="0" indent="0">
              <a:buNone/>
            </a:pPr>
            <a:r>
              <a:rPr lang="zh-CN" altLang="en-US" sz="3600" b="1"/>
              <a:t>     </a:t>
            </a:r>
          </a:p>
          <a:p>
            <a:pPr marL="0" indent="0">
              <a:buNone/>
            </a:pPr>
            <a:r>
              <a:rPr lang="zh-CN" altLang="en-US" sz="3600" b="1"/>
              <a:t>3．本文的</a:t>
            </a:r>
            <a:r>
              <a:rPr lang="zh-CN" altLang="en-US" sz="3600" b="1">
                <a:solidFill>
                  <a:schemeClr val="accent6"/>
                </a:solidFill>
              </a:rPr>
              <a:t>论证思路</a:t>
            </a:r>
            <a:r>
              <a:rPr lang="zh-CN" altLang="en-US" sz="3600" b="1"/>
              <a:t>是什么？（3分）</a:t>
            </a:r>
          </a:p>
          <a:p>
            <a:pPr marL="0" indent="0">
              <a:buNone/>
            </a:pPr>
            <a:r>
              <a:rPr lang="zh-CN" altLang="en-US" sz="3600" b="1"/>
              <a:t>    </a:t>
            </a:r>
          </a:p>
          <a:p>
            <a:pPr marL="0" indent="0">
              <a:buNone/>
            </a:pPr>
            <a:r>
              <a:rPr lang="zh-CN" altLang="en-US" sz="3600" b="1"/>
              <a:t> 4．请</a:t>
            </a:r>
            <a:r>
              <a:rPr lang="zh-CN" altLang="en-US" sz="3600" b="1">
                <a:solidFill>
                  <a:schemeClr val="accent6"/>
                </a:solidFill>
              </a:rPr>
              <a:t>结合本文内容</a:t>
            </a:r>
            <a:r>
              <a:rPr lang="zh-CN" altLang="en-US" sz="3600" b="1">
                <a:solidFill>
                  <a:schemeClr val="tx1"/>
                </a:solidFill>
              </a:rPr>
              <a:t>，</a:t>
            </a:r>
            <a:r>
              <a:rPr lang="zh-CN" altLang="en-US" sz="3600" b="1">
                <a:solidFill>
                  <a:schemeClr val="accent6"/>
                </a:solidFill>
              </a:rPr>
              <a:t>联系生活实际</a:t>
            </a:r>
            <a:r>
              <a:rPr lang="zh-CN" altLang="en-US" sz="3600" b="1"/>
              <a:t>，谈谈作为新时代的中学生，你将如何书写自己精彩动人的“工匠故事”？（2分）</a:t>
            </a:r>
          </a:p>
        </p:txBody>
      </p:sp>
      <p:pic>
        <p:nvPicPr>
          <p:cNvPr id="120" name="图片 119"/>
          <p:cNvPicPr/>
          <p:nvPr/>
        </p:nvPicPr>
        <p:blipFill>
          <a:blip r:embed="rId2"/>
          <a:stretch>
            <a:fillRect/>
          </a:stretch>
        </p:blipFill>
        <p:spPr>
          <a:xfrm>
            <a:off x="7696200" y="304800"/>
            <a:ext cx="1257935" cy="814705"/>
          </a:xfrm>
          <a:prstGeom prst="rect">
            <a:avLst/>
          </a:prstGeom>
          <a:noFill/>
          <a:ln w="9525">
            <a:noFill/>
          </a:ln>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7" name="图片 126"/>
          <p:cNvPicPr/>
          <p:nvPr/>
        </p:nvPicPr>
        <p:blipFill>
          <a:blip r:embed="rId2"/>
          <a:stretch>
            <a:fillRect/>
          </a:stretch>
        </p:blipFill>
        <p:spPr>
          <a:xfrm>
            <a:off x="2667000" y="3810000"/>
            <a:ext cx="5727700" cy="2851150"/>
          </a:xfrm>
          <a:prstGeom prst="rect">
            <a:avLst/>
          </a:prstGeom>
          <a:noFill/>
          <a:ln w="9525">
            <a:noFill/>
          </a:ln>
        </p:spPr>
      </p:pic>
      <p:sp>
        <p:nvSpPr>
          <p:cNvPr id="4098" name="Rectangle 2"/>
          <p:cNvSpPr>
            <a:spLocks noGrp="1"/>
          </p:cNvSpPr>
          <p:nvPr/>
        </p:nvSpPr>
        <p:spPr>
          <a:xfrm>
            <a:off x="25400" y="380683"/>
            <a:ext cx="8229600" cy="11430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800" b="1"/>
              <a:t>议论文的三要素： </a:t>
            </a:r>
            <a:br>
              <a:rPr lang="zh-CN" altLang="en-US" sz="4800" b="1"/>
            </a:br>
            <a:endParaRPr lang="zh-CN" altLang="en-US" sz="4800" b="1"/>
          </a:p>
        </p:txBody>
      </p:sp>
      <p:sp>
        <p:nvSpPr>
          <p:cNvPr id="4" name="文本框 3"/>
          <p:cNvSpPr txBox="1"/>
          <p:nvPr/>
        </p:nvSpPr>
        <p:spPr>
          <a:xfrm>
            <a:off x="1250950" y="1287145"/>
            <a:ext cx="3820795" cy="829945"/>
          </a:xfrm>
          <a:prstGeom prst="rect">
            <a:avLst/>
          </a:prstGeom>
          <a:noFill/>
        </p:spPr>
        <p:txBody>
          <a:bodyPr wrap="square" rtlCol="0" anchor="t">
            <a:spAutoFit/>
          </a:bodyPr>
          <a:lstStyle/>
          <a:p>
            <a:r>
              <a:rPr lang="en-US" altLang="zh-CN" sz="4800" b="1">
                <a:sym typeface="+mn-ea"/>
              </a:rPr>
              <a:t>1 </a:t>
            </a:r>
            <a:r>
              <a:rPr lang="zh-CN" altLang="en-US" sz="4800" b="1">
                <a:solidFill>
                  <a:srgbClr val="FF0000"/>
                </a:solidFill>
                <a:sym typeface="+mn-ea"/>
              </a:rPr>
              <a:t>论点</a:t>
            </a:r>
            <a:endParaRPr lang="zh-CN" altLang="en-US" sz="4800"/>
          </a:p>
        </p:txBody>
      </p:sp>
      <p:sp>
        <p:nvSpPr>
          <p:cNvPr id="5" name="文本框 4"/>
          <p:cNvSpPr txBox="1"/>
          <p:nvPr/>
        </p:nvSpPr>
        <p:spPr>
          <a:xfrm>
            <a:off x="1304925" y="2294890"/>
            <a:ext cx="3683635" cy="829945"/>
          </a:xfrm>
          <a:prstGeom prst="rect">
            <a:avLst/>
          </a:prstGeom>
          <a:noFill/>
        </p:spPr>
        <p:txBody>
          <a:bodyPr wrap="square" rtlCol="0" anchor="t">
            <a:spAutoFit/>
          </a:bodyPr>
          <a:lstStyle/>
          <a:p>
            <a:r>
              <a:rPr lang="en-US" altLang="zh-CN" sz="4800" b="1">
                <a:sym typeface="+mn-ea"/>
              </a:rPr>
              <a:t>2 </a:t>
            </a:r>
            <a:r>
              <a:rPr lang="zh-CN" altLang="en-US" sz="4800" b="1">
                <a:solidFill>
                  <a:srgbClr val="FF0000"/>
                </a:solidFill>
                <a:sym typeface="+mn-ea"/>
              </a:rPr>
              <a:t>论据</a:t>
            </a:r>
            <a:endParaRPr lang="zh-CN" altLang="en-US" sz="4800"/>
          </a:p>
        </p:txBody>
      </p:sp>
      <p:sp>
        <p:nvSpPr>
          <p:cNvPr id="6" name="文本框 5"/>
          <p:cNvSpPr txBox="1"/>
          <p:nvPr/>
        </p:nvSpPr>
        <p:spPr>
          <a:xfrm>
            <a:off x="1304925" y="3352800"/>
            <a:ext cx="3068320" cy="829945"/>
          </a:xfrm>
          <a:prstGeom prst="rect">
            <a:avLst/>
          </a:prstGeom>
          <a:noFill/>
        </p:spPr>
        <p:txBody>
          <a:bodyPr wrap="square" rtlCol="0" anchor="t">
            <a:spAutoFit/>
          </a:bodyPr>
          <a:lstStyle/>
          <a:p>
            <a:r>
              <a:rPr lang="en-US" altLang="zh-CN" sz="4800" b="1">
                <a:solidFill>
                  <a:schemeClr val="tx1"/>
                </a:solidFill>
                <a:sym typeface="+mn-ea"/>
              </a:rPr>
              <a:t>3 </a:t>
            </a:r>
            <a:r>
              <a:rPr lang="zh-CN" altLang="en-US" sz="4800" b="1">
                <a:solidFill>
                  <a:srgbClr val="FF0000"/>
                </a:solidFill>
                <a:sym typeface="+mn-ea"/>
              </a:rPr>
              <a:t>论证</a:t>
            </a:r>
            <a:endParaRPr lang="zh-CN" altLang="en-US" sz="4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6200" y="609600"/>
            <a:ext cx="9065260" cy="2974975"/>
          </a:xfrm>
        </p:spPr>
        <p:txBody>
          <a:bodyPr/>
          <a:lstStyle/>
          <a:p>
            <a:pPr marL="0" indent="0">
              <a:buNone/>
            </a:pPr>
            <a:r>
              <a:rPr lang="zh-CN" altLang="en-US" sz="4000" b="1"/>
              <a:t>1．本文的</a:t>
            </a:r>
            <a:r>
              <a:rPr lang="zh-CN" altLang="en-US" sz="4000" b="1">
                <a:solidFill>
                  <a:schemeClr val="accent6"/>
                </a:solidFill>
              </a:rPr>
              <a:t>中心论点</a:t>
            </a:r>
            <a:r>
              <a:rPr lang="zh-CN" altLang="en-US" sz="4000" b="1"/>
              <a:t>是什么？</a:t>
            </a:r>
            <a:r>
              <a:rPr lang="zh-CN" altLang="en-US" b="1"/>
              <a:t>（2分）</a:t>
            </a:r>
            <a:endParaRPr lang="zh-CN" altLang="en-US" sz="4000" b="1"/>
          </a:p>
          <a:p>
            <a:pPr marL="0" indent="0">
              <a:buNone/>
            </a:pPr>
            <a:r>
              <a:rPr lang="zh-CN" altLang="en-US" sz="4000" b="1"/>
              <a:t>    </a:t>
            </a:r>
          </a:p>
          <a:p>
            <a:pPr marL="0" indent="0">
              <a:buNone/>
            </a:pPr>
            <a:r>
              <a:rPr lang="zh-CN" altLang="en-US" sz="4000" b="1"/>
              <a:t> </a:t>
            </a:r>
          </a:p>
          <a:p>
            <a:pPr marL="0" indent="0">
              <a:buNone/>
            </a:pPr>
            <a:endParaRPr lang="zh-CN" altLang="en-US" sz="4000" b="1"/>
          </a:p>
          <a:p>
            <a:pPr marL="0" indent="0">
              <a:buNone/>
            </a:pPr>
            <a:endParaRPr lang="zh-CN" altLang="en-US" sz="3200" b="1"/>
          </a:p>
          <a:p>
            <a:pPr marL="0" indent="0">
              <a:buNone/>
            </a:pPr>
            <a:r>
              <a:rPr lang="zh-CN" altLang="en-US" sz="4000" b="1"/>
              <a:t>     </a:t>
            </a:r>
          </a:p>
          <a:p>
            <a:pPr marL="0" indent="0">
              <a:buNone/>
            </a:pPr>
            <a:endParaRPr lang="zh-CN" altLang="en-US" sz="4000" b="1"/>
          </a:p>
        </p:txBody>
      </p:sp>
      <p:sp>
        <p:nvSpPr>
          <p:cNvPr id="2" name="文本框 1"/>
          <p:cNvSpPr txBox="1"/>
          <p:nvPr/>
        </p:nvSpPr>
        <p:spPr>
          <a:xfrm>
            <a:off x="76200" y="0"/>
            <a:ext cx="2735580" cy="706755"/>
          </a:xfrm>
          <a:prstGeom prst="rect">
            <a:avLst/>
          </a:prstGeom>
          <a:noFill/>
        </p:spPr>
        <p:txBody>
          <a:bodyPr wrap="none" rtlCol="0" anchor="t">
            <a:spAutoFit/>
          </a:bodyPr>
          <a:lstStyle/>
          <a:p>
            <a:r>
              <a:rPr lang="zh-CN" altLang="en-US" sz="4000" b="1">
                <a:solidFill>
                  <a:schemeClr val="accent6"/>
                </a:solidFill>
                <a:sym typeface="+mn-ea"/>
              </a:rPr>
              <a:t>参考答案：</a:t>
            </a:r>
          </a:p>
        </p:txBody>
      </p:sp>
      <p:sp>
        <p:nvSpPr>
          <p:cNvPr id="4" name="文本框 3"/>
          <p:cNvSpPr txBox="1"/>
          <p:nvPr/>
        </p:nvSpPr>
        <p:spPr>
          <a:xfrm>
            <a:off x="152400" y="1143000"/>
            <a:ext cx="8872220" cy="2553335"/>
          </a:xfrm>
          <a:prstGeom prst="rect">
            <a:avLst/>
          </a:prstGeom>
          <a:noFill/>
        </p:spPr>
        <p:txBody>
          <a:bodyPr wrap="square" rtlCol="0" anchor="t">
            <a:spAutoFit/>
          </a:bodyPr>
          <a:lstStyle/>
          <a:p>
            <a:r>
              <a:rPr lang="zh-CN" altLang="en-US" sz="3200" b="1"/>
              <a:t>答：让工匠精神深入人心。</a:t>
            </a:r>
          </a:p>
          <a:p>
            <a:r>
              <a:rPr lang="zh-CN" altLang="en-US" sz="3200" b="1"/>
              <a:t>（或：让工匠精神在全社会更加深入人心。</a:t>
            </a:r>
          </a:p>
          <a:p>
            <a:r>
              <a:rPr lang="zh-CN" altLang="en-US" sz="3200" b="1">
                <a:sym typeface="+mn-ea"/>
              </a:rPr>
              <a:t>或：</a:t>
            </a:r>
            <a:r>
              <a:rPr lang="zh-CN" altLang="en-US" sz="3200" b="1"/>
              <a:t>全社会都要大力弘扬工匠精神，让崇尚工匠精神的理念深入人心。）  </a:t>
            </a:r>
          </a:p>
          <a:p>
            <a:endParaRPr lang="zh-CN" altLang="en-US" sz="3200" b="1"/>
          </a:p>
        </p:txBody>
      </p:sp>
      <p:sp>
        <p:nvSpPr>
          <p:cNvPr id="5" name="文本框 4"/>
          <p:cNvSpPr txBox="1"/>
          <p:nvPr/>
        </p:nvSpPr>
        <p:spPr>
          <a:xfrm>
            <a:off x="85725" y="3048000"/>
            <a:ext cx="9135110" cy="1322070"/>
          </a:xfrm>
          <a:prstGeom prst="rect">
            <a:avLst/>
          </a:prstGeom>
          <a:noFill/>
        </p:spPr>
        <p:txBody>
          <a:bodyPr wrap="square" rtlCol="0" anchor="t">
            <a:spAutoFit/>
          </a:bodyPr>
          <a:lstStyle/>
          <a:p>
            <a:pPr marL="0" indent="0">
              <a:buNone/>
            </a:pPr>
            <a:r>
              <a:rPr lang="zh-CN" altLang="en-US" sz="4000" b="1">
                <a:sym typeface="+mn-ea"/>
              </a:rPr>
              <a:t>2．第③段画横线的句子运用了什么</a:t>
            </a:r>
            <a:r>
              <a:rPr lang="zh-CN" altLang="en-US" sz="4000" b="1">
                <a:solidFill>
                  <a:schemeClr val="accent6"/>
                </a:solidFill>
                <a:sym typeface="+mn-ea"/>
              </a:rPr>
              <a:t>论证方法</a:t>
            </a:r>
            <a:r>
              <a:rPr lang="zh-CN" altLang="en-US" sz="4000" b="1">
                <a:sym typeface="+mn-ea"/>
              </a:rPr>
              <a:t>？有什么作用？</a:t>
            </a:r>
            <a:r>
              <a:rPr lang="zh-CN" altLang="en-US" sz="2800" b="1">
                <a:sym typeface="+mn-ea"/>
              </a:rPr>
              <a:t>（2分）</a:t>
            </a:r>
            <a:endParaRPr lang="zh-CN" altLang="en-US" sz="2800"/>
          </a:p>
        </p:txBody>
      </p:sp>
      <p:sp>
        <p:nvSpPr>
          <p:cNvPr id="6" name="文本框 5"/>
          <p:cNvSpPr txBox="1"/>
          <p:nvPr/>
        </p:nvSpPr>
        <p:spPr>
          <a:xfrm>
            <a:off x="107315" y="4267200"/>
            <a:ext cx="9003665" cy="2553335"/>
          </a:xfrm>
          <a:prstGeom prst="rect">
            <a:avLst/>
          </a:prstGeom>
          <a:noFill/>
        </p:spPr>
        <p:txBody>
          <a:bodyPr wrap="square" rtlCol="0" anchor="t">
            <a:spAutoFit/>
          </a:bodyPr>
          <a:lstStyle/>
          <a:p>
            <a:r>
              <a:rPr lang="zh-CN" altLang="en-US" sz="3200" b="1">
                <a:sym typeface="+mn-ea"/>
              </a:rPr>
              <a:t>答：</a:t>
            </a:r>
            <a:r>
              <a:rPr lang="zh-CN" altLang="en-US" sz="3200" b="1"/>
              <a:t>运用了</a:t>
            </a:r>
            <a:r>
              <a:rPr lang="zh-CN" altLang="en-US" sz="3200" b="1">
                <a:solidFill>
                  <a:schemeClr val="accent6"/>
                </a:solidFill>
              </a:rPr>
              <a:t>举例论证</a:t>
            </a:r>
            <a:r>
              <a:rPr lang="zh-CN" altLang="en-US" sz="3200" b="1"/>
              <a:t>的方法。</a:t>
            </a:r>
            <a:r>
              <a:rPr lang="zh-CN" altLang="en-US" sz="3200" b="1">
                <a:solidFill>
                  <a:schemeClr val="accent6"/>
                </a:solidFill>
              </a:rPr>
              <a:t>列举了</a:t>
            </a:r>
            <a:r>
              <a:rPr lang="zh-CN" altLang="en-US" sz="3200" b="1"/>
              <a:t>叶金龙、吴玉泉。赵水林等人</a:t>
            </a:r>
            <a:r>
              <a:rPr lang="zh-CN" altLang="en-US" sz="3200" b="1">
                <a:solidFill>
                  <a:schemeClr val="accent6"/>
                </a:solidFill>
              </a:rPr>
              <a:t>的事例，具体有力地论证了</a:t>
            </a:r>
            <a:r>
              <a:rPr lang="zh-CN" altLang="en-US" sz="3200" b="1"/>
              <a:t>“让工匠精神深入人心，就要创造更多‘工匠故事’”的观点。</a:t>
            </a:r>
            <a:r>
              <a:rPr lang="zh-CN" altLang="en-US" sz="3200" b="1">
                <a:solidFill>
                  <a:schemeClr val="accent6"/>
                </a:solidFill>
              </a:rPr>
              <a:t>从而证明了本文的中心论点，使论证更有说服力</a:t>
            </a:r>
            <a:r>
              <a:rPr lang="zh-CN" altLang="en-US" sz="3200" b="1"/>
              <a:t>。</a:t>
            </a:r>
          </a:p>
        </p:txBody>
      </p:sp>
      <p:pic>
        <p:nvPicPr>
          <p:cNvPr id="134" name="图片 133"/>
          <p:cNvPicPr/>
          <p:nvPr>
            <p:custDataLst>
              <p:tags r:id="rId3"/>
            </p:custDataLst>
          </p:nvPr>
        </p:nvPicPr>
        <p:blipFill>
          <a:blip r:embed="rId2"/>
          <a:stretch>
            <a:fillRect/>
          </a:stretch>
        </p:blipFill>
        <p:spPr>
          <a:xfrm>
            <a:off x="8122920" y="6335395"/>
            <a:ext cx="850265" cy="59182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1755" y="287020"/>
            <a:ext cx="9065260" cy="1639570"/>
          </a:xfrm>
        </p:spPr>
        <p:txBody>
          <a:bodyPr/>
          <a:lstStyle/>
          <a:p>
            <a:pPr marL="0" indent="0">
              <a:buNone/>
            </a:pPr>
            <a:r>
              <a:rPr lang="zh-CN" altLang="en-US" sz="3600" b="1"/>
              <a:t>3．</a:t>
            </a:r>
            <a:r>
              <a:rPr lang="zh-CN" altLang="en-US" sz="3600" b="1">
                <a:solidFill>
                  <a:schemeClr val="accent6"/>
                </a:solidFill>
              </a:rPr>
              <a:t>本文的论证思路</a:t>
            </a:r>
            <a:r>
              <a:rPr lang="zh-CN" altLang="en-US" sz="3600" b="1"/>
              <a:t>是什么？</a:t>
            </a:r>
            <a:r>
              <a:rPr lang="zh-CN" altLang="en-US" sz="2800" b="1"/>
              <a:t>（3分）</a:t>
            </a:r>
            <a:endParaRPr lang="zh-CN" altLang="en-US" sz="3600" b="1"/>
          </a:p>
          <a:p>
            <a:pPr marL="0" indent="0">
              <a:buNone/>
            </a:pPr>
            <a:r>
              <a:rPr lang="zh-CN" altLang="en-US" sz="3600" b="1"/>
              <a:t>    </a:t>
            </a:r>
          </a:p>
          <a:p>
            <a:pPr marL="0" indent="0">
              <a:buNone/>
            </a:pPr>
            <a:r>
              <a:rPr lang="zh-CN" altLang="en-US" sz="3600" b="1"/>
              <a:t> </a:t>
            </a:r>
          </a:p>
        </p:txBody>
      </p:sp>
      <p:sp>
        <p:nvSpPr>
          <p:cNvPr id="2" name="文本框 1"/>
          <p:cNvSpPr txBox="1"/>
          <p:nvPr/>
        </p:nvSpPr>
        <p:spPr>
          <a:xfrm>
            <a:off x="228600" y="3505200"/>
            <a:ext cx="8907780" cy="1753235"/>
          </a:xfrm>
          <a:prstGeom prst="rect">
            <a:avLst/>
          </a:prstGeom>
          <a:noFill/>
        </p:spPr>
        <p:txBody>
          <a:bodyPr wrap="square" rtlCol="0" anchor="t">
            <a:spAutoFit/>
          </a:bodyPr>
          <a:lstStyle/>
          <a:p>
            <a:pPr marL="0" indent="0">
              <a:buNone/>
            </a:pPr>
            <a:r>
              <a:rPr lang="zh-CN" altLang="en-US" sz="3600" b="1">
                <a:sym typeface="+mn-ea"/>
              </a:rPr>
              <a:t>4．请结合本文内容，联系生活实际，谈谈作为新时代的中学生，你将如何书写自己精彩动人的“工匠故事”？</a:t>
            </a:r>
            <a:r>
              <a:rPr lang="zh-CN" altLang="en-US" sz="2800" b="1">
                <a:sym typeface="+mn-ea"/>
              </a:rPr>
              <a:t>（2分）</a:t>
            </a:r>
          </a:p>
        </p:txBody>
      </p:sp>
      <p:sp>
        <p:nvSpPr>
          <p:cNvPr id="4" name="文本框 3"/>
          <p:cNvSpPr txBox="1"/>
          <p:nvPr/>
        </p:nvSpPr>
        <p:spPr>
          <a:xfrm>
            <a:off x="111125" y="914400"/>
            <a:ext cx="9025255" cy="2553335"/>
          </a:xfrm>
          <a:prstGeom prst="rect">
            <a:avLst/>
          </a:prstGeom>
          <a:noFill/>
        </p:spPr>
        <p:txBody>
          <a:bodyPr wrap="square" rtlCol="0" anchor="t">
            <a:spAutoFit/>
          </a:bodyPr>
          <a:lstStyle/>
          <a:p>
            <a:r>
              <a:rPr lang="zh-CN" altLang="en-US" sz="3200" b="1"/>
              <a:t>首先引用习近平总书记的话提出中心论点：</a:t>
            </a:r>
            <a:r>
              <a:rPr lang="zh-CN" altLang="en-US" sz="3200" b="1">
                <a:sym typeface="+mn-ea"/>
              </a:rPr>
              <a:t>让工匠精神深入人心。</a:t>
            </a:r>
            <a:r>
              <a:rPr lang="zh-CN" altLang="en-US" sz="3200" b="1"/>
              <a:t>然后分析了大力弘扬工匠精神的原因；接着通过两个分论点及杭州设立“工匠日”的事例对中心论点加以论述；最后进一步重申中心论点，发出号召。</a:t>
            </a:r>
          </a:p>
        </p:txBody>
      </p:sp>
      <p:sp>
        <p:nvSpPr>
          <p:cNvPr id="5" name="文本框 4"/>
          <p:cNvSpPr txBox="1"/>
          <p:nvPr/>
        </p:nvSpPr>
        <p:spPr>
          <a:xfrm>
            <a:off x="349885" y="5295900"/>
            <a:ext cx="8504555" cy="1076325"/>
          </a:xfrm>
          <a:prstGeom prst="rect">
            <a:avLst/>
          </a:prstGeom>
          <a:noFill/>
        </p:spPr>
        <p:txBody>
          <a:bodyPr wrap="square" rtlCol="0" anchor="t">
            <a:spAutoFit/>
          </a:bodyPr>
          <a:lstStyle/>
          <a:p>
            <a:r>
              <a:rPr lang="zh-CN" altLang="en-US" sz="3200" b="1"/>
              <a:t>围绕文中体现的工匠精神结合自身学习、生活经历来谈即可。</a:t>
            </a:r>
          </a:p>
        </p:txBody>
      </p:sp>
      <p:pic>
        <p:nvPicPr>
          <p:cNvPr id="134" name="图片 133"/>
          <p:cNvPicPr/>
          <p:nvPr>
            <p:custDataLst>
              <p:tags r:id="rId3"/>
            </p:custDataLst>
          </p:nvPr>
        </p:nvPicPr>
        <p:blipFill>
          <a:blip r:embed="rId2"/>
          <a:stretch>
            <a:fillRect/>
          </a:stretch>
        </p:blipFill>
        <p:spPr>
          <a:xfrm>
            <a:off x="7924800" y="5791200"/>
            <a:ext cx="1158875" cy="10960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209800" y="152400"/>
            <a:ext cx="7082155" cy="1143000"/>
          </a:xfrm>
        </p:spPr>
        <p:txBody>
          <a:bodyPr/>
          <a:lstStyle/>
          <a:p>
            <a:pPr algn="l"/>
            <a:r>
              <a:rPr lang="zh-CN" altLang="en-US" sz="4000" b="1">
                <a:solidFill>
                  <a:schemeClr val="accent6"/>
                </a:solidFill>
              </a:rPr>
              <a:t>“咬牙”是一种修炼</a:t>
            </a:r>
            <a:r>
              <a:rPr lang="zh-CN" altLang="en-US" sz="2800" b="1">
                <a:solidFill>
                  <a:schemeClr val="tx1"/>
                </a:solidFill>
              </a:rPr>
              <a:t>（向贤彪 ）</a:t>
            </a:r>
            <a:br>
              <a:rPr lang="zh-CN" altLang="en-US" sz="2800" b="1">
                <a:solidFill>
                  <a:schemeClr val="tx1"/>
                </a:solidFill>
              </a:rPr>
            </a:br>
            <a:r>
              <a:rPr lang="zh-CN" altLang="en-US" sz="2800" b="1">
                <a:solidFill>
                  <a:schemeClr val="tx1"/>
                </a:solidFill>
              </a:rPr>
              <a:t> </a:t>
            </a:r>
            <a:r>
              <a:rPr lang="en-US" altLang="zh-CN" sz="2800" b="1">
                <a:solidFill>
                  <a:schemeClr val="tx1"/>
                </a:solidFill>
              </a:rPr>
              <a:t>          </a:t>
            </a:r>
            <a:r>
              <a:rPr lang="zh-CN" altLang="en-US" sz="2800" b="1"/>
              <a:t>（2021四川广安）</a:t>
            </a:r>
          </a:p>
        </p:txBody>
      </p:sp>
      <p:sp>
        <p:nvSpPr>
          <p:cNvPr id="3" name="内容占位符 2"/>
          <p:cNvSpPr>
            <a:spLocks noGrp="1"/>
          </p:cNvSpPr>
          <p:nvPr>
            <p:ph idx="1"/>
          </p:nvPr>
        </p:nvSpPr>
        <p:spPr>
          <a:xfrm>
            <a:off x="228600" y="1143000"/>
            <a:ext cx="8621395" cy="4907280"/>
          </a:xfrm>
        </p:spPr>
        <p:txBody>
          <a:bodyPr/>
          <a:lstStyle/>
          <a:p>
            <a:pPr marL="0" indent="0">
              <a:buNone/>
            </a:pPr>
            <a:r>
              <a:rPr lang="zh-CN" altLang="en-US" b="1"/>
              <a:t>①</a:t>
            </a:r>
            <a:r>
              <a:rPr lang="zh-CN" altLang="en-US" b="1" u="sng"/>
              <a:t>宝剑锋从磨砺出，梅花香自苦寒来。</a:t>
            </a:r>
            <a:r>
              <a:rPr lang="zh-CN" altLang="en-US" b="1"/>
              <a:t>干事创业，往往需要一番“咬咬牙”的坚持。  </a:t>
            </a:r>
          </a:p>
          <a:p>
            <a:pPr marL="0" indent="0">
              <a:buNone/>
            </a:pPr>
            <a:r>
              <a:rPr lang="zh-CN" altLang="en-US" b="1"/>
              <a:t>②党史上，有位干部因“咬牙”而闻名。1943年，冀南抗日根据地斗争异常艰苦与残酷：战斗频繁，严重旱灾，庄稼颗粒无收，痢疾、</a:t>
            </a:r>
            <a:r>
              <a:rPr lang="en-US" altLang="zh-CN" b="1"/>
              <a:t>   </a:t>
            </a:r>
            <a:r>
              <a:rPr lang="zh-CN" altLang="en-US" b="1"/>
              <a:t>霍乱盛行。时任冀南区党委书记、行署主任兼冀南军区政治委员的宋任穷，一边坚持对敌作战，一边组织生产自救，还深入敌后做群众工作，累得多次吐血。凭着顽强的意志和乐观主义精神，他率领冀南军民咬紧牙关度过了最艰难的时期，因此得名“咬牙干部”。</a:t>
            </a:r>
          </a:p>
        </p:txBody>
      </p:sp>
      <p:sp>
        <p:nvSpPr>
          <p:cNvPr id="5" name="文本框 4"/>
          <p:cNvSpPr txBox="1"/>
          <p:nvPr/>
        </p:nvSpPr>
        <p:spPr>
          <a:xfrm>
            <a:off x="228600" y="152400"/>
            <a:ext cx="2225040" cy="706755"/>
          </a:xfrm>
          <a:prstGeom prst="rect">
            <a:avLst/>
          </a:prstGeom>
          <a:noFill/>
        </p:spPr>
        <p:txBody>
          <a:bodyPr wrap="none" rtlCol="0" anchor="t">
            <a:spAutoFit/>
          </a:bodyPr>
          <a:lstStyle/>
          <a:p>
            <a:r>
              <a:rPr lang="zh-CN" altLang="en-US" sz="4000" b="1">
                <a:solidFill>
                  <a:srgbClr val="C00000"/>
                </a:solidFill>
              </a:rPr>
              <a:t>强化训练</a:t>
            </a: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35" y="59055"/>
            <a:ext cx="9048115" cy="6067425"/>
          </a:xfrm>
        </p:spPr>
        <p:txBody>
          <a:bodyPr/>
          <a:lstStyle/>
          <a:p>
            <a:pPr marL="0" indent="0">
              <a:buNone/>
            </a:pPr>
            <a:r>
              <a:rPr lang="zh-CN" altLang="en-US" sz="3600" b="1"/>
              <a:t>③“咬牙”体现的是坚韧。人生之路难以一帆风顺，惟有不畏艰险、直面挑战，坚持不懈、持之以恒，才能采撷成功的果实。</a:t>
            </a:r>
            <a:r>
              <a:rPr lang="zh-CN" altLang="en-US" sz="3600" b="1" u="sng"/>
              <a:t>习近平总书记当年在梁家河插队时，什么活儿都干，开荒、种地、放羊、拉煤、挑粪……从不惜力，磨砺出不畏艰险、百折不挠的意志品格。</a:t>
            </a:r>
            <a:r>
              <a:rPr lang="zh-CN" altLang="en-US" sz="3600" b="1"/>
              <a:t>成功往往只奖赏那些坚韧的人。一件工作、一项事业干到最艰难的时候，往往最需要咬紧牙关。而一旦坚持下来，就容易突出重围、打开局面。 </a:t>
            </a:r>
          </a:p>
          <a:p>
            <a:pPr marL="0" indent="0">
              <a:buNone/>
            </a:pPr>
            <a:r>
              <a:rPr lang="zh-CN" altLang="en-US" sz="3600" b="1"/>
              <a:t> ④“咬牙”彰显的是智慧。京剧《沙家浜》中，18名新四军伤病员被困芦苇荡，因连续</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0"/>
            <a:ext cx="9107805" cy="5991860"/>
          </a:xfrm>
        </p:spPr>
        <p:txBody>
          <a:bodyPr/>
          <a:lstStyle/>
          <a:p>
            <a:pPr marL="0" indent="0">
              <a:buNone/>
            </a:pPr>
            <a:r>
              <a:rPr lang="zh-CN" altLang="en-US" b="1">
                <a:sym typeface="+mn-ea"/>
              </a:rPr>
              <a:t>多日面临日伪军的“扫荡”，体力和毅力几近于极限。指导员郭建光激励大家：有利的情况和主动的恢复，往往产生于再坚持一下的努力之中。最终，他们以“再坚持一下”的顽强精神，迎来了大部队的反“扫荡”。咬紧牙关的坚持精神，不仅需要不畏艰难的勇敢，也需要透过现象看本质的智慧。咬紧牙关坚持，就能变被动为主动。</a:t>
            </a:r>
            <a:endParaRPr lang="zh-CN" altLang="en-US" b="1"/>
          </a:p>
          <a:p>
            <a:pPr marL="0" indent="0">
              <a:buNone/>
            </a:pPr>
            <a:r>
              <a:rPr lang="zh-CN" altLang="en-US" b="1"/>
              <a:t>⑤“咬牙”蕴含的是担当。在重压和困难面前“咬牙”坚持，强健的是人的内心。“拼命黄郎”黄大年，平均每年出差130多天，一回来就一头扎进办公室。他的研究首次推动我国快速移动平台探测技术装备研发，攻克了技术瓶颈。正是“咬牙”背后的担当精神，成就了他无悔的人生。</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415" y="0"/>
            <a:ext cx="9083040" cy="6715125"/>
          </a:xfrm>
        </p:spPr>
        <p:txBody>
          <a:bodyPr/>
          <a:lstStyle/>
          <a:p>
            <a:pPr marL="0" indent="0">
              <a:buNone/>
            </a:pPr>
            <a:r>
              <a:rPr lang="zh-CN" altLang="en-US" sz="3300" b="1"/>
              <a:t>⑥行百里者半九十。越接近成功就越艰难，越艰难就越要坚持，否则就会前功尽弃、半途而废。从某种意义上说，“咬牙”是成功的序曲。没</a:t>
            </a:r>
            <a:r>
              <a:rPr lang="en-US" altLang="zh-CN" sz="3300" b="1"/>
              <a:t> </a:t>
            </a:r>
            <a:r>
              <a:rPr lang="zh-CN" altLang="en-US" sz="3300" b="1"/>
              <a:t>有松骨峰战斗中志愿军的“咬牙”，就没有以“气”胜“钢”的功绩；没有谷文昌一次次面对失败后的“咬牙”，就没有沙海变绿洲的奇迹。拿出不达目的誓不罢休的执着，砥砺千磨万击还坚劲的意志，知难而进、久久为功，多经历几次“咬牙”，一个人必能闯关夺隘、化险为夷，用奋斗之犁开辟前行之路。</a:t>
            </a:r>
          </a:p>
          <a:p>
            <a:pPr marL="0" indent="0">
              <a:buNone/>
            </a:pPr>
            <a:r>
              <a:rPr lang="zh-CN" altLang="en-US" sz="3300" b="1"/>
              <a:t>⑦惟其艰难，更显勇毅。“咬牙”是一种修炼，在一次次“咬牙”中，软弱将变得坚强，稚嫩将变得成熟，徘徊将变得坚定。</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4140" y="0"/>
            <a:ext cx="9099550" cy="5902325"/>
          </a:xfrm>
        </p:spPr>
        <p:txBody>
          <a:bodyPr/>
          <a:lstStyle/>
          <a:p>
            <a:pPr marL="0" indent="0">
              <a:buNone/>
            </a:pPr>
            <a:r>
              <a:rPr lang="zh-CN" altLang="en-US" sz="3600" b="1"/>
              <a:t>1</a:t>
            </a:r>
            <a:r>
              <a:rPr lang="en-US" altLang="zh-CN" sz="3600" b="1"/>
              <a:t>.</a:t>
            </a:r>
            <a:r>
              <a:rPr lang="zh-CN" altLang="en-US" sz="3600" b="1"/>
              <a:t>结合全文</a:t>
            </a:r>
            <a:r>
              <a:rPr lang="en-US" altLang="zh-CN" sz="3600" b="1"/>
              <a:t>,</a:t>
            </a:r>
            <a:r>
              <a:rPr lang="zh-CN" altLang="en-US" sz="3600" b="1"/>
              <a:t>谈谈第①段划线句的作用</a:t>
            </a:r>
            <a:r>
              <a:rPr lang="zh-CN" altLang="en-US" sz="2800" b="1"/>
              <a:t>。</a:t>
            </a:r>
            <a:r>
              <a:rPr lang="zh-CN" altLang="en-US" sz="2400" b="1"/>
              <a:t>（2分）</a:t>
            </a:r>
            <a:endParaRPr lang="zh-CN" altLang="en-US" sz="1600" b="1"/>
          </a:p>
          <a:p>
            <a:pPr marL="0" indent="0">
              <a:buNone/>
            </a:pPr>
            <a:endParaRPr lang="zh-CN" altLang="en-US" sz="2800" b="1"/>
          </a:p>
          <a:p>
            <a:pPr marL="0" indent="0">
              <a:buNone/>
            </a:pPr>
            <a:r>
              <a:rPr lang="zh-CN" altLang="en-US" sz="3600" b="1"/>
              <a:t>2</a:t>
            </a:r>
            <a:r>
              <a:rPr lang="en-US" altLang="zh-CN" sz="3600" b="1"/>
              <a:t>.   </a:t>
            </a:r>
            <a:r>
              <a:rPr lang="zh-CN" altLang="en-US" sz="3600" b="1"/>
              <a:t>选文是从哪几个方面论述“咬牙”精神的？</a:t>
            </a:r>
            <a:r>
              <a:rPr lang="zh-CN" altLang="en-US" sz="2400" b="1"/>
              <a:t>（3分）</a:t>
            </a:r>
            <a:endParaRPr lang="zh-CN" altLang="en-US" b="1"/>
          </a:p>
          <a:p>
            <a:pPr marL="0" indent="0">
              <a:buNone/>
            </a:pPr>
            <a:endParaRPr lang="zh-CN" altLang="en-US" b="1"/>
          </a:p>
          <a:p>
            <a:pPr marL="0" indent="0">
              <a:buNone/>
            </a:pPr>
            <a:r>
              <a:rPr lang="zh-CN" altLang="en-US" b="1"/>
              <a:t>     </a:t>
            </a:r>
          </a:p>
          <a:p>
            <a:pPr marL="0" indent="0">
              <a:buNone/>
            </a:pPr>
            <a:r>
              <a:rPr lang="zh-CN" altLang="en-US" sz="3600" b="1"/>
              <a:t>3</a:t>
            </a:r>
            <a:r>
              <a:rPr lang="en-US" altLang="zh-CN" sz="3600" b="1"/>
              <a:t>.</a:t>
            </a:r>
            <a:r>
              <a:rPr lang="zh-CN" altLang="en-US" sz="3600" b="1"/>
              <a:t>第③段划线句运用了什么论证方法？请分析其作用。</a:t>
            </a:r>
            <a:r>
              <a:rPr lang="zh-CN" altLang="en-US" sz="2400" b="1"/>
              <a:t>（3分）  </a:t>
            </a:r>
            <a:r>
              <a:rPr lang="zh-CN" altLang="en-US" sz="3600" b="1"/>
              <a:t>  </a:t>
            </a:r>
          </a:p>
          <a:p>
            <a:pPr marL="0" indent="0">
              <a:buNone/>
            </a:pPr>
            <a:endParaRPr lang="zh-CN" altLang="en-US" sz="3600" b="1"/>
          </a:p>
        </p:txBody>
      </p:sp>
      <p:sp>
        <p:nvSpPr>
          <p:cNvPr id="4" name="文本框 3"/>
          <p:cNvSpPr txBox="1"/>
          <p:nvPr/>
        </p:nvSpPr>
        <p:spPr>
          <a:xfrm>
            <a:off x="0" y="609600"/>
            <a:ext cx="9584690" cy="583565"/>
          </a:xfrm>
          <a:prstGeom prst="rect">
            <a:avLst/>
          </a:prstGeom>
          <a:noFill/>
        </p:spPr>
        <p:txBody>
          <a:bodyPr wrap="square" rtlCol="0" anchor="t">
            <a:spAutoFit/>
          </a:bodyPr>
          <a:lstStyle/>
          <a:p>
            <a:r>
              <a:rPr lang="zh-CN" altLang="en-US" sz="3200" b="1">
                <a:solidFill>
                  <a:schemeClr val="accent6"/>
                </a:solidFill>
                <a:sym typeface="+mn-ea"/>
              </a:rPr>
              <a:t>答：引用诗句（名言），引出议论的话题（论题）。</a:t>
            </a:r>
          </a:p>
        </p:txBody>
      </p:sp>
      <p:sp>
        <p:nvSpPr>
          <p:cNvPr id="5" name="文本框 4"/>
          <p:cNvSpPr txBox="1"/>
          <p:nvPr/>
        </p:nvSpPr>
        <p:spPr>
          <a:xfrm>
            <a:off x="132715" y="2286000"/>
            <a:ext cx="9070975" cy="1198880"/>
          </a:xfrm>
          <a:prstGeom prst="rect">
            <a:avLst/>
          </a:prstGeom>
          <a:noFill/>
        </p:spPr>
        <p:txBody>
          <a:bodyPr wrap="square" rtlCol="0" anchor="t">
            <a:spAutoFit/>
          </a:bodyPr>
          <a:lstStyle/>
          <a:p>
            <a:r>
              <a:rPr lang="zh-CN" altLang="en-US" sz="3600" b="1">
                <a:solidFill>
                  <a:schemeClr val="accent6"/>
                </a:solidFill>
                <a:sym typeface="+mn-ea"/>
              </a:rPr>
              <a:t>答：“咬牙”体现的是坚韧；“咬牙”彰显的是智慧；“咬牙”蕴含的是担当。</a:t>
            </a:r>
          </a:p>
        </p:txBody>
      </p:sp>
      <p:sp>
        <p:nvSpPr>
          <p:cNvPr id="6" name="文本框 5"/>
          <p:cNvSpPr txBox="1"/>
          <p:nvPr/>
        </p:nvSpPr>
        <p:spPr>
          <a:xfrm>
            <a:off x="132715" y="4724400"/>
            <a:ext cx="8757285" cy="1568450"/>
          </a:xfrm>
          <a:prstGeom prst="rect">
            <a:avLst/>
          </a:prstGeom>
          <a:noFill/>
        </p:spPr>
        <p:txBody>
          <a:bodyPr wrap="square" rtlCol="0" anchor="t">
            <a:spAutoFit/>
          </a:bodyPr>
          <a:lstStyle/>
          <a:p>
            <a:r>
              <a:rPr lang="zh-CN" altLang="en-US" sz="3200" b="1">
                <a:solidFill>
                  <a:schemeClr val="accent6"/>
                </a:solidFill>
                <a:sym typeface="+mn-ea"/>
              </a:rPr>
              <a:t>答：举例论证，举了习近平总书记当年在梁家河插队时艰苦努力的例子，论证了“咬牙体现的是坚韧”这一观点，使论证更具体、更具说服力。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7010" y="152400"/>
            <a:ext cx="8841105" cy="1143000"/>
          </a:xfrm>
        </p:spPr>
        <p:txBody>
          <a:bodyPr/>
          <a:lstStyle/>
          <a:p>
            <a:pPr algn="l"/>
            <a:r>
              <a:rPr lang="zh-CN" altLang="en-US" sz="4000" b="1">
                <a:sym typeface="+mn-ea"/>
              </a:rPr>
              <a:t> 4</a:t>
            </a:r>
            <a:r>
              <a:rPr lang="en-US" altLang="zh-CN" sz="4000" b="1">
                <a:sym typeface="+mn-ea"/>
              </a:rPr>
              <a:t>.</a:t>
            </a:r>
            <a:r>
              <a:rPr lang="zh-CN" altLang="en-US" sz="4000" b="1">
                <a:sym typeface="+mn-ea"/>
              </a:rPr>
              <a:t>简要分析</a:t>
            </a:r>
            <a:r>
              <a:rPr lang="zh-CN" altLang="en-US" sz="4000" b="1">
                <a:solidFill>
                  <a:schemeClr val="accent6"/>
                </a:solidFill>
                <a:sym typeface="+mn-ea"/>
              </a:rPr>
              <a:t>第⑤段</a:t>
            </a:r>
            <a:r>
              <a:rPr lang="zh-CN" altLang="en-US" sz="4000" b="1">
                <a:sym typeface="+mn-ea"/>
              </a:rPr>
              <a:t>的</a:t>
            </a:r>
            <a:r>
              <a:rPr lang="zh-CN" altLang="en-US" sz="4000" b="1">
                <a:solidFill>
                  <a:schemeClr val="accent6"/>
                </a:solidFill>
                <a:sym typeface="+mn-ea"/>
              </a:rPr>
              <a:t>论证思路</a:t>
            </a:r>
            <a:r>
              <a:rPr lang="zh-CN" altLang="en-US" sz="4000" b="1">
                <a:sym typeface="+mn-ea"/>
              </a:rPr>
              <a:t>。</a:t>
            </a:r>
            <a:r>
              <a:rPr lang="zh-CN" altLang="en-US" sz="3200" b="1">
                <a:sym typeface="+mn-ea"/>
              </a:rPr>
              <a:t>（3分）  </a:t>
            </a:r>
          </a:p>
        </p:txBody>
      </p:sp>
      <p:sp>
        <p:nvSpPr>
          <p:cNvPr id="3" name="内容占位符 2"/>
          <p:cNvSpPr>
            <a:spLocks noGrp="1"/>
          </p:cNvSpPr>
          <p:nvPr>
            <p:ph idx="1"/>
          </p:nvPr>
        </p:nvSpPr>
        <p:spPr>
          <a:xfrm>
            <a:off x="533400" y="1219200"/>
            <a:ext cx="8229600" cy="2692400"/>
          </a:xfrm>
        </p:spPr>
        <p:txBody>
          <a:bodyPr/>
          <a:lstStyle/>
          <a:p>
            <a:pPr marL="0" indent="0">
              <a:buNone/>
            </a:pPr>
            <a:r>
              <a:rPr lang="zh-CN" altLang="en-US" sz="4000" b="1">
                <a:solidFill>
                  <a:schemeClr val="accent6"/>
                </a:solidFill>
                <a:sym typeface="+mn-ea"/>
              </a:rPr>
              <a:t>答：首先</a:t>
            </a:r>
            <a:r>
              <a:rPr lang="zh-CN" altLang="en-US" sz="4000" b="1">
                <a:sym typeface="+mn-ea"/>
              </a:rPr>
              <a:t>提出“咬牙蕴含的是担当”这一分论点，</a:t>
            </a:r>
            <a:r>
              <a:rPr lang="zh-CN" altLang="en-US" sz="4000" b="1">
                <a:solidFill>
                  <a:schemeClr val="accent6"/>
                </a:solidFill>
                <a:sym typeface="+mn-ea"/>
              </a:rPr>
              <a:t>然后</a:t>
            </a:r>
            <a:r>
              <a:rPr lang="zh-CN" altLang="en-US" sz="4000" b="1">
                <a:sym typeface="+mn-ea"/>
              </a:rPr>
              <a:t>举黄大年的例子论证这一观点，</a:t>
            </a:r>
            <a:r>
              <a:rPr lang="zh-CN" altLang="en-US" sz="4000" b="1">
                <a:solidFill>
                  <a:schemeClr val="accent6"/>
                </a:solidFill>
                <a:sym typeface="+mn-ea"/>
              </a:rPr>
              <a:t>最后</a:t>
            </a:r>
            <a:r>
              <a:rPr lang="zh-CN" altLang="en-US" sz="4000" b="1">
                <a:sym typeface="+mn-ea"/>
              </a:rPr>
              <a:t>得出“正是‘咬牙’背后的担当精神，成就了黄大年无悔的人生”的结论。</a:t>
            </a:r>
            <a:endParaRPr lang="zh-CN" altLang="en-US" sz="4000"/>
          </a:p>
        </p:txBody>
      </p:sp>
      <p:pic>
        <p:nvPicPr>
          <p:cNvPr id="134" name="图片 133"/>
          <p:cNvPicPr/>
          <p:nvPr>
            <p:custDataLst>
              <p:tags r:id="rId3"/>
            </p:custDataLst>
          </p:nvPr>
        </p:nvPicPr>
        <p:blipFill>
          <a:blip r:embed="rId2"/>
          <a:stretch>
            <a:fillRect/>
          </a:stretch>
        </p:blipFill>
        <p:spPr>
          <a:xfrm>
            <a:off x="6696075" y="4791710"/>
            <a:ext cx="2277110" cy="2135505"/>
          </a:xfrm>
          <a:prstGeom prst="rect">
            <a:avLst/>
          </a:prstGeom>
          <a:noFill/>
          <a:ln w="9525">
            <a:noFill/>
          </a:ln>
        </p:spPr>
      </p:pic>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36245" y="758825"/>
            <a:ext cx="8250555" cy="659130"/>
          </a:xfrm>
        </p:spPr>
        <p:txBody>
          <a:bodyPr/>
          <a:lstStyle/>
          <a:p>
            <a:pPr algn="l"/>
            <a:r>
              <a:rPr lang="zh-CN" altLang="en-US" sz="4000" b="1"/>
              <a:t>创造宣言 谈创造性思维 </a:t>
            </a:r>
            <a:r>
              <a:rPr lang="zh-CN" altLang="en-US" sz="2400" b="1"/>
              <a:t>（2020贵州铜仁）</a:t>
            </a:r>
          </a:p>
        </p:txBody>
      </p:sp>
      <p:sp>
        <p:nvSpPr>
          <p:cNvPr id="3" name="内容占位符 2"/>
          <p:cNvSpPr>
            <a:spLocks noGrp="1"/>
          </p:cNvSpPr>
          <p:nvPr>
            <p:ph idx="1"/>
          </p:nvPr>
        </p:nvSpPr>
        <p:spPr>
          <a:xfrm>
            <a:off x="14605" y="1353820"/>
            <a:ext cx="9060180" cy="5503545"/>
          </a:xfrm>
        </p:spPr>
        <p:txBody>
          <a:bodyPr/>
          <a:lstStyle/>
          <a:p>
            <a:pPr marL="0" indent="0">
              <a:buNone/>
            </a:pPr>
            <a:r>
              <a:rPr lang="zh-CN" altLang="en-US" b="1"/>
              <a:t>［甲］</a:t>
            </a:r>
          </a:p>
          <a:p>
            <a:pPr marL="0" indent="0">
              <a:buNone/>
            </a:pPr>
            <a:r>
              <a:rPr lang="zh-CN" altLang="en-US" b="1"/>
              <a:t>  ① 有人说：环境太平凡了，不能创造。平凡无过于一张白纸，八大山人挥毫画几笔， 便成为一幅名贵的杰作。平凡也无过于一块石头，到了米开朗基罗的手里，可以成为不朽的塑像。 </a:t>
            </a:r>
          </a:p>
          <a:p>
            <a:pPr marL="0" indent="0">
              <a:buNone/>
            </a:pPr>
            <a:r>
              <a:rPr lang="zh-CN" altLang="en-US" b="1"/>
              <a:t> ② 有人说：生活太单调了，不能创造。单调无过于坐监牢，但是就在监牢中，产生了 《易经》之卦辞，产生了《正气歌》，产生了苏联的国歌，产生了《尼赫鲁自传》。单调又无过于沙漠了，而雷塞布竟能在沙漠中造成苏伊士运河，</a:t>
            </a:r>
          </a:p>
        </p:txBody>
      </p:sp>
      <p:sp>
        <p:nvSpPr>
          <p:cNvPr id="5" name="文本框 4"/>
          <p:cNvSpPr txBox="1"/>
          <p:nvPr/>
        </p:nvSpPr>
        <p:spPr>
          <a:xfrm>
            <a:off x="228600" y="152400"/>
            <a:ext cx="2225040" cy="706755"/>
          </a:xfrm>
          <a:prstGeom prst="rect">
            <a:avLst/>
          </a:prstGeom>
          <a:noFill/>
        </p:spPr>
        <p:txBody>
          <a:bodyPr wrap="none" rtlCol="0" anchor="t">
            <a:spAutoFit/>
          </a:bodyPr>
          <a:lstStyle/>
          <a:p>
            <a:r>
              <a:rPr lang="zh-CN" altLang="en-US" sz="4000" b="1">
                <a:solidFill>
                  <a:srgbClr val="C00000"/>
                </a:solidFill>
              </a:rPr>
              <a:t>强化训练</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275" y="33655"/>
            <a:ext cx="9102725" cy="6565900"/>
          </a:xfrm>
        </p:spPr>
        <p:txBody>
          <a:bodyPr/>
          <a:lstStyle/>
          <a:p>
            <a:pPr marL="0" indent="0">
              <a:buNone/>
            </a:pPr>
            <a:r>
              <a:rPr lang="zh-CN" altLang="en-US" sz="3400" b="1">
                <a:sym typeface="+mn-ea"/>
              </a:rPr>
              <a:t>把地中海与红海贯通起来。单调又无过于开肉包铺子，而竟在这里面，产生了平凡而伟大的平静。</a:t>
            </a:r>
          </a:p>
          <a:p>
            <a:pPr marL="0" indent="0">
              <a:buNone/>
            </a:pPr>
            <a:r>
              <a:rPr lang="zh-CN" altLang="en-US" sz="3400" b="1">
                <a:sym typeface="+mn-ea"/>
              </a:rPr>
              <a:t>③ 可见平凡单调，只是懒惰者之遁词。既已不平凡不单调了，又何须乎创造。我们是要在平凡上造出不平凡，在单调上造出不单调。  </a:t>
            </a:r>
          </a:p>
          <a:p>
            <a:pPr marL="0" indent="0">
              <a:buNone/>
            </a:pPr>
            <a:r>
              <a:rPr lang="zh-CN" altLang="en-US" sz="3400" b="1">
                <a:sym typeface="+mn-ea"/>
              </a:rPr>
              <a:t>④ 有人说：年纪太小，不能创造，见着幼年研究生之名而哈哈大笑。但是当你把莫扎特、爱迪生及冲破父亲教学层层封锁之帕斯卡的幼年研究生活翻给他看，他又只好哑口无言了。</a:t>
            </a:r>
          </a:p>
          <a:p>
            <a:pPr marL="0" indent="0">
              <a:buNone/>
            </a:pPr>
            <a:r>
              <a:rPr lang="zh-CN" altLang="en-US" sz="3400" b="1">
                <a:sym typeface="+mn-ea"/>
              </a:rPr>
              <a:t>⑤ 有人说：我是太无能了，不能创造，但是鲁钝的曾参，传了孔子的道统；不识字的慧能，</a:t>
            </a:r>
            <a:endParaRPr lang="zh-CN" altLang="en-US" sz="34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9" name="Rectangle 3"/>
          <p:cNvSpPr>
            <a:spLocks noGrp="1"/>
          </p:cNvSpPr>
          <p:nvPr>
            <p:ph idx="1"/>
          </p:nvPr>
        </p:nvSpPr>
        <p:spPr>
          <a:xfrm>
            <a:off x="0" y="152400"/>
            <a:ext cx="9144000" cy="5288280"/>
          </a:xfrm>
        </p:spPr>
        <p:txBody>
          <a:bodyPr vert="horz" wrap="square" lIns="91440" tIns="45720" rIns="91440" bIns="45720" anchor="t" anchorCtr="0"/>
          <a:lstStyle/>
          <a:p>
            <a:pPr eaLnBrk="1" hangingPunct="1">
              <a:lnSpc>
                <a:spcPct val="90000"/>
              </a:lnSpc>
              <a:buNone/>
            </a:pPr>
            <a:r>
              <a:rPr lang="en-US" altLang="zh-CN" sz="4000" b="1"/>
              <a:t>1</a:t>
            </a:r>
            <a:r>
              <a:rPr lang="zh-CN" altLang="en-US" sz="4000" b="1"/>
              <a:t>、</a:t>
            </a:r>
            <a:r>
              <a:rPr lang="zh-CN" altLang="en-US" sz="4000" b="1">
                <a:solidFill>
                  <a:srgbClr val="FF0000"/>
                </a:solidFill>
              </a:rPr>
              <a:t>论点</a:t>
            </a:r>
            <a:r>
              <a:rPr lang="zh-CN" altLang="en-US" sz="4000" b="1"/>
              <a:t>  是作者对所论述的问题所持的基本观点、见解、看法或主张。 </a:t>
            </a:r>
          </a:p>
          <a:p>
            <a:pPr eaLnBrk="1" hangingPunct="1">
              <a:lnSpc>
                <a:spcPct val="90000"/>
              </a:lnSpc>
              <a:buNone/>
            </a:pPr>
            <a:r>
              <a:rPr lang="zh-CN" altLang="en-US" sz="4000" b="1"/>
              <a:t>议论文只有一个 “</a:t>
            </a:r>
            <a:r>
              <a:rPr lang="zh-CN" altLang="en-US" sz="4000" b="1">
                <a:solidFill>
                  <a:srgbClr val="FF0000"/>
                </a:solidFill>
              </a:rPr>
              <a:t>中心论点</a:t>
            </a:r>
            <a:r>
              <a:rPr lang="zh-CN" altLang="en-US" sz="4000" b="1"/>
              <a:t>”。</a:t>
            </a:r>
          </a:p>
          <a:p>
            <a:pPr eaLnBrk="1" hangingPunct="1">
              <a:lnSpc>
                <a:spcPct val="90000"/>
              </a:lnSpc>
              <a:buNone/>
            </a:pPr>
            <a:r>
              <a:rPr lang="zh-CN" altLang="en-US" sz="4000" b="1"/>
              <a:t>有的议论文除中心论点外，还有 “</a:t>
            </a:r>
            <a:r>
              <a:rPr lang="zh-CN" altLang="en-US" sz="4000" b="1">
                <a:solidFill>
                  <a:srgbClr val="FF0000"/>
                </a:solidFill>
              </a:rPr>
              <a:t>分论点</a:t>
            </a:r>
            <a:r>
              <a:rPr lang="zh-CN" altLang="en-US" sz="4000" b="1"/>
              <a:t>”， “分论点”是为中心论点服务的。 </a:t>
            </a:r>
          </a:p>
        </p:txBody>
      </p:sp>
      <p:pic>
        <p:nvPicPr>
          <p:cNvPr id="126" name="图片 125"/>
          <p:cNvPicPr/>
          <p:nvPr/>
        </p:nvPicPr>
        <p:blipFill>
          <a:blip r:embed="rId2"/>
          <a:stretch>
            <a:fillRect/>
          </a:stretch>
        </p:blipFill>
        <p:spPr>
          <a:xfrm>
            <a:off x="6695440" y="4344035"/>
            <a:ext cx="2409825" cy="2402205"/>
          </a:xfrm>
          <a:prstGeom prst="rect">
            <a:avLst/>
          </a:prstGeom>
          <a:noFill/>
          <a:ln w="9525">
            <a:noFill/>
          </a:ln>
        </p:spPr>
      </p:pic>
      <p:sp>
        <p:nvSpPr>
          <p:cNvPr id="5123" name="Rectangle 3"/>
          <p:cNvSpPr>
            <a:spLocks noGrp="1"/>
          </p:cNvSpPr>
          <p:nvPr/>
        </p:nvSpPr>
        <p:spPr>
          <a:xfrm>
            <a:off x="76200" y="4038600"/>
            <a:ext cx="6263640" cy="2054860"/>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buNone/>
            </a:pPr>
            <a:r>
              <a:rPr lang="zh-CN" altLang="en-US" sz="4000" b="1">
                <a:solidFill>
                  <a:schemeClr val="accent6"/>
                </a:solidFill>
              </a:rPr>
              <a:t>论点的作用</a:t>
            </a:r>
            <a:r>
              <a:rPr lang="zh-CN" altLang="en-US" sz="4000" b="1"/>
              <a:t>：论点对文章起统帅作用，是选择和组织材料的依据，也是论证的出发点和落脚点。 </a:t>
            </a:r>
          </a:p>
          <a:p>
            <a:pPr eaLnBrk="1" hangingPunct="1">
              <a:buNone/>
            </a:pPr>
            <a:endParaRPr lang="zh-CN" altLang="en-US" sz="4000" b="1"/>
          </a:p>
          <a:p>
            <a:pPr eaLnBrk="1" hangingPunct="1"/>
            <a:endParaRPr lang="en-US" altLang="zh-CN"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 calcmode="lin" valueType="num">
                                      <p:cBhvr additive="base">
                                        <p:cTn id="7" dur="5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xEl>
                                              <p:pRg st="2" end="2"/>
                                            </p:txEl>
                                          </p:spTgt>
                                        </p:tgtEl>
                                        <p:attrNameLst>
                                          <p:attrName>style.visibility</p:attrName>
                                        </p:attrNameLst>
                                      </p:cBhvr>
                                      <p:to>
                                        <p:strVal val="visible"/>
                                      </p:to>
                                    </p:set>
                                    <p:anim calcmode="lin" valueType="num">
                                      <p:cBhvr additive="base">
                                        <p:cTn id="13"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6200" y="76200"/>
            <a:ext cx="8987155" cy="2306955"/>
          </a:xfrm>
          <a:prstGeom prst="rect">
            <a:avLst/>
          </a:prstGeom>
          <a:noFill/>
        </p:spPr>
        <p:txBody>
          <a:bodyPr wrap="square" rtlCol="0" anchor="t">
            <a:spAutoFit/>
          </a:bodyPr>
          <a:lstStyle/>
          <a:p>
            <a:pPr marL="0" indent="0">
              <a:buNone/>
            </a:pPr>
            <a:r>
              <a:rPr lang="zh-CN" altLang="en-US" sz="3600" b="1">
                <a:sym typeface="+mn-ea"/>
              </a:rPr>
              <a:t>传了黄梅的教义。慧能说：“下下人有上上智。”我们岂可以自暴自弃呀！可见无能也是借口。蚕吃桑叶，尚能吐丝，难道我们天天吃白米饭，除造粪之外，便一无贡献吗？</a:t>
            </a:r>
          </a:p>
        </p:txBody>
      </p:sp>
      <p:sp>
        <p:nvSpPr>
          <p:cNvPr id="5" name="文本框 4"/>
          <p:cNvSpPr txBox="1"/>
          <p:nvPr/>
        </p:nvSpPr>
        <p:spPr>
          <a:xfrm>
            <a:off x="106045" y="2438400"/>
            <a:ext cx="8927465" cy="4030980"/>
          </a:xfrm>
          <a:prstGeom prst="rect">
            <a:avLst/>
          </a:prstGeom>
          <a:noFill/>
        </p:spPr>
        <p:txBody>
          <a:bodyPr wrap="square" rtlCol="0" anchor="t">
            <a:spAutoFit/>
          </a:bodyPr>
          <a:lstStyle/>
          <a:p>
            <a:pPr marL="0" indent="0">
              <a:buNone/>
            </a:pPr>
            <a:r>
              <a:rPr lang="zh-CN" altLang="en-US" sz="3200" b="1">
                <a:sym typeface="+mn-ea"/>
              </a:rPr>
              <a:t>⑥ </a:t>
            </a:r>
            <a:r>
              <a:rPr lang="en-US" altLang="zh-CN" sz="3200" b="1">
                <a:sym typeface="+mn-ea"/>
              </a:rPr>
              <a:t> </a:t>
            </a:r>
            <a:r>
              <a:rPr lang="zh-CN" altLang="en-US" sz="3200" b="1">
                <a:sym typeface="+mn-ea"/>
              </a:rPr>
              <a:t>有人说：山穷水尽，走投无路，陷入绝境，等死而已，不能创造。但是遭遇八十一 难之玄奘，毕竟取得佛经；冻饿病三重压迫下之莫扎特，毕竟写出了《安魂曲》。绝望是懦夫的幻想。歌德说：“没有勇气一切都完。”是的，生路是要勇气探出来、走出来、造出来的。这只是一半真理；当英雄无用武之地，他除了大无畏之斧，还得有智慧之剑，金刚之信念与意志，才能开出</a:t>
            </a:r>
            <a:endParaRPr lang="zh-CN" altLang="en-US" sz="3200"/>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8265" y="152400"/>
            <a:ext cx="9039225" cy="4529455"/>
          </a:xfrm>
        </p:spPr>
        <p:txBody>
          <a:bodyPr/>
          <a:lstStyle/>
          <a:p>
            <a:pPr marL="0" indent="0">
              <a:buNone/>
            </a:pPr>
            <a:r>
              <a:rPr lang="zh-CN" altLang="en-US" sz="3600" b="1">
                <a:sym typeface="+mn-ea"/>
              </a:rPr>
              <a:t>一条生路。古语说：穷则变，变则通。要有智慧才知道怎样变得通,要有大无畏之精神及金刚之信念与意志才变得过来。  </a:t>
            </a:r>
          </a:p>
          <a:p>
            <a:pPr marL="0" indent="0">
              <a:buNone/>
            </a:pPr>
            <a:r>
              <a:rPr lang="zh-CN" altLang="en-US" sz="3600" b="1">
                <a:sym typeface="+mn-ea"/>
              </a:rPr>
              <a:t>⑦ 所以处处是创造之地，天天是创造之时，人人是创造之人，让我们向着创造之路迈进吧。</a:t>
            </a:r>
          </a:p>
          <a:p>
            <a:pPr marL="0" indent="0">
              <a:buNone/>
            </a:pPr>
            <a:r>
              <a:rPr lang="zh-CN" altLang="en-US" sz="3600" b="1">
                <a:sym typeface="+mn-ea"/>
              </a:rPr>
              <a:t> </a:t>
            </a:r>
            <a:r>
              <a:rPr lang="en-US" altLang="zh-CN" sz="3600" b="1">
                <a:sym typeface="+mn-ea"/>
              </a:rPr>
              <a:t>               </a:t>
            </a:r>
            <a:r>
              <a:rPr lang="zh-CN" altLang="en-US" sz="3600" b="1">
                <a:sym typeface="+mn-ea"/>
              </a:rPr>
              <a:t>（节选自陶行知《创造宣言》）</a:t>
            </a:r>
          </a:p>
          <a:p>
            <a:pPr marL="0" indent="0">
              <a:buNone/>
            </a:pPr>
            <a:endParaRPr lang="zh-CN" altLang="en-US" sz="3600"/>
          </a:p>
        </p:txBody>
      </p:sp>
      <p:pic>
        <p:nvPicPr>
          <p:cNvPr id="103" name="图片 102"/>
          <p:cNvPicPr/>
          <p:nvPr/>
        </p:nvPicPr>
        <p:blipFill>
          <a:blip r:embed="rId2"/>
          <a:stretch>
            <a:fillRect/>
          </a:stretch>
        </p:blipFill>
        <p:spPr>
          <a:xfrm>
            <a:off x="4419600" y="4343400"/>
            <a:ext cx="3975100" cy="2459355"/>
          </a:xfrm>
          <a:prstGeom prst="rect">
            <a:avLst/>
          </a:prstGeom>
          <a:noFill/>
          <a:ln w="9525">
            <a:noFill/>
          </a:ln>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635"/>
            <a:ext cx="9015095" cy="6125845"/>
          </a:xfrm>
        </p:spPr>
        <p:txBody>
          <a:bodyPr/>
          <a:lstStyle/>
          <a:p>
            <a:pPr marL="0" indent="0">
              <a:buNone/>
            </a:pPr>
            <a:r>
              <a:rPr lang="zh-CN" altLang="en-US" b="1"/>
              <a:t>［乙］ </a:t>
            </a:r>
          </a:p>
          <a:p>
            <a:pPr marL="0" indent="0">
              <a:buNone/>
            </a:pPr>
            <a:r>
              <a:rPr lang="zh-CN" altLang="en-US" b="1"/>
              <a:t>① 这种创造性思维是否任何人都具备呢？是否存在富有创造力的人和缺乏创造力的人的区别呢？  </a:t>
            </a:r>
          </a:p>
          <a:p>
            <a:pPr marL="0" indent="0">
              <a:buNone/>
            </a:pPr>
            <a:r>
              <a:rPr lang="zh-CN" altLang="en-US" b="1"/>
              <a:t>② 某心理学专家小组以实际从事创造性工作的人与不从事此类工作的人为对象进行了调查研究，并得出如下结论：“富于创造力的人，认为自己具有创造力；缺乏创造力的人，不认为自己具有创造力。” </a:t>
            </a:r>
          </a:p>
          <a:p>
            <a:pPr marL="0" indent="0">
              <a:buNone/>
            </a:pPr>
            <a:r>
              <a:rPr lang="zh-CN" altLang="en-US" b="1"/>
              <a:t> ③ 认为“我不具有创造力”的人当中，有的觉得创造力仅仅是贝多芬、爱因斯坦、莎士比亚他们的，从而进行自我压制。不言而喻，在创造的宇宙里，这些人是光辉灿烂的明星。然而在大多数</a:t>
            </a:r>
            <a:r>
              <a:rPr lang="zh-CN" altLang="en-US" b="1">
                <a:sym typeface="+mn-ea"/>
              </a:rPr>
              <a:t>情况下，即便是他们，也并非轻而易举就能获得</a:t>
            </a:r>
            <a:endParaRPr lang="zh-CN" altLang="en-US" b="1"/>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9055" y="0"/>
            <a:ext cx="9025890" cy="6126480"/>
          </a:xfrm>
        </p:spPr>
        <p:txBody>
          <a:bodyPr/>
          <a:lstStyle/>
          <a:p>
            <a:pPr marL="0" indent="0">
              <a:buNone/>
            </a:pPr>
            <a:r>
              <a:rPr lang="zh-CN" altLang="en-US" sz="3000" b="1">
                <a:sym typeface="+mn-ea"/>
              </a:rPr>
              <a:t>如此非凡的灵感。相反, 这种非凡的灵感，往往产生于这样的过程：关注极其普通，甚至一闪念的想法，并对它反复推敲，逐渐充实。</a:t>
            </a:r>
          </a:p>
          <a:p>
            <a:pPr marL="0" indent="0">
              <a:buNone/>
            </a:pPr>
            <a:r>
              <a:rPr lang="zh-CN" altLang="en-US" sz="3000" b="1">
                <a:sym typeface="+mn-ea"/>
              </a:rPr>
              <a:t>④ 由此看来，区分一个人是否拥有创造力，主要根据之一是，拥有创造力的人留意自己细小的想法。</a:t>
            </a:r>
            <a:r>
              <a:rPr lang="en-US" altLang="zh-CN" sz="3000" b="1">
                <a:sym typeface="+mn-ea"/>
              </a:rPr>
              <a:t> </a:t>
            </a:r>
            <a:r>
              <a:rPr lang="zh-CN" altLang="en-US" sz="3000" b="1">
                <a:sym typeface="+mn-ea"/>
              </a:rPr>
              <a:t>即使他们不知道将来会产生怎样的结果，但他们很清楚，小的创意会打开大的突破口，并坚信自己一定能使之变为现实。  </a:t>
            </a:r>
          </a:p>
          <a:p>
            <a:pPr marL="0" indent="0">
              <a:buNone/>
            </a:pPr>
            <a:r>
              <a:rPr lang="zh-CN" altLang="en-US" sz="3000" b="1">
                <a:sym typeface="+mn-ea"/>
              </a:rPr>
              <a:t>⑤ 任何人都拥有创造力，首先要坚信这一点。关键是要经常保持好奇心，不断积累知 识；不满足于一个答案，而去探求新思路，去运用所得的知识；一旦产生小的灵感，相信它的价值，并锲而不舍地把它发展下去。如果能做到这些，你一定会成为一个富有创造力 的人。  </a:t>
            </a:r>
            <a:r>
              <a:rPr lang="zh-CN" altLang="en-US" sz="2400" b="1">
                <a:sym typeface="+mn-ea"/>
              </a:rPr>
              <a:t>（节选自罗迦•费•因格《谈创造性思维》）</a:t>
            </a:r>
          </a:p>
          <a:p>
            <a:pPr marL="0" indent="0">
              <a:buNone/>
            </a:pPr>
            <a:endParaRPr lang="zh-CN" altLang="en-US" sz="2400"/>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6200" y="76200"/>
            <a:ext cx="8969375" cy="4526280"/>
          </a:xfrm>
        </p:spPr>
        <p:txBody>
          <a:bodyPr/>
          <a:lstStyle/>
          <a:p>
            <a:pPr marL="0" indent="0">
              <a:buNone/>
            </a:pPr>
            <a:r>
              <a:rPr lang="zh-CN" altLang="en-US" sz="2800" b="1"/>
              <a:t>1．文本甲和文本乙都强调了什么观点？（2分）</a:t>
            </a:r>
          </a:p>
          <a:p>
            <a:pPr marL="0" indent="0">
              <a:buNone/>
            </a:pPr>
            <a:r>
              <a:rPr lang="zh-CN" altLang="en-US" sz="2800" b="1"/>
              <a:t>2．“粮水断绝、众叛亲离之哥伦布，毕竟发现了美洲”这句话作为论据插入文本甲哪一 段最合适？请为该段再补充一个事实论据。（3分）  </a:t>
            </a:r>
          </a:p>
          <a:p>
            <a:pPr marL="0" indent="0">
              <a:buNone/>
            </a:pPr>
            <a:r>
              <a:rPr lang="zh-CN" altLang="en-US" sz="2800" b="1"/>
              <a:t>3．写出下列两个句子使用的论证方法，并分析其作用。（6分）  </a:t>
            </a:r>
          </a:p>
          <a:p>
            <a:pPr marL="0" indent="0">
              <a:buNone/>
            </a:pPr>
            <a:r>
              <a:rPr lang="zh-CN" altLang="en-US" sz="2800" b="1"/>
              <a:t>（1）平凡无过于一张白纸，八大山人挥毫画他几笔，便成为一幅名贵的杰作。  </a:t>
            </a:r>
          </a:p>
          <a:p>
            <a:pPr marL="0" indent="0">
              <a:buNone/>
            </a:pPr>
            <a:r>
              <a:rPr lang="zh-CN" altLang="en-US" sz="2800" b="1"/>
              <a:t>（2）某心理学专家小组以实际从事创造性工作的人与不从事此类工作的人为对象进行了 调查研究，并得出如下结论：“富于创造力的人，认为自己具有创造力；缺乏创造力 的人，不认为自己具有创造力。” </a:t>
            </a:r>
          </a:p>
          <a:p>
            <a:pPr marL="0" indent="0">
              <a:buNone/>
            </a:pPr>
            <a:r>
              <a:rPr lang="zh-CN" altLang="en-US" sz="2800" b="1"/>
              <a:t> 4．甲乙两个文本的论证方式有何不同？请结合文本内容简要分析。（8分）</a:t>
            </a:r>
          </a:p>
        </p:txBody>
      </p:sp>
      <p:pic>
        <p:nvPicPr>
          <p:cNvPr id="120" name="图片 119"/>
          <p:cNvPicPr/>
          <p:nvPr/>
        </p:nvPicPr>
        <p:blipFill>
          <a:blip r:embed="rId2"/>
          <a:stretch>
            <a:fillRect/>
          </a:stretch>
        </p:blipFill>
        <p:spPr>
          <a:xfrm>
            <a:off x="8229600" y="6096000"/>
            <a:ext cx="850900" cy="680720"/>
          </a:xfrm>
          <a:prstGeom prst="rect">
            <a:avLst/>
          </a:prstGeom>
          <a:noFill/>
          <a:ln w="9525">
            <a:noFill/>
          </a:ln>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762000"/>
            <a:ext cx="9143365" cy="1143000"/>
          </a:xfrm>
        </p:spPr>
        <p:txBody>
          <a:bodyPr/>
          <a:lstStyle/>
          <a:p>
            <a:pPr algn="l"/>
            <a:r>
              <a:rPr lang="zh-CN" altLang="en-US" sz="3600" b="1">
                <a:sym typeface="+mn-ea"/>
              </a:rPr>
              <a:t>1．文本甲和文本乙都强调了什么观点？</a:t>
            </a:r>
            <a:r>
              <a:rPr lang="zh-CN" altLang="en-US" sz="1800" b="1">
                <a:sym typeface="+mn-ea"/>
              </a:rPr>
              <a:t>（2分）</a:t>
            </a:r>
            <a:br>
              <a:rPr lang="zh-CN" altLang="en-US" sz="1800" b="1"/>
            </a:br>
            <a:endParaRPr lang="zh-CN" altLang="en-US" sz="1800"/>
          </a:p>
        </p:txBody>
      </p:sp>
      <p:sp>
        <p:nvSpPr>
          <p:cNvPr id="3" name="内容占位符 2"/>
          <p:cNvSpPr>
            <a:spLocks noGrp="1"/>
          </p:cNvSpPr>
          <p:nvPr>
            <p:ph idx="1"/>
          </p:nvPr>
        </p:nvSpPr>
        <p:spPr>
          <a:xfrm>
            <a:off x="457200" y="1600200"/>
            <a:ext cx="8229600" cy="644525"/>
          </a:xfrm>
        </p:spPr>
        <p:txBody>
          <a:bodyPr/>
          <a:lstStyle/>
          <a:p>
            <a:pPr marL="0" indent="0">
              <a:buNone/>
            </a:pPr>
            <a:r>
              <a:rPr lang="zh-CN" altLang="en-US" sz="3600" b="1">
                <a:solidFill>
                  <a:schemeClr val="accent6"/>
                </a:solidFill>
              </a:rPr>
              <a:t>答：任何人都具有创造力。</a:t>
            </a:r>
          </a:p>
        </p:txBody>
      </p:sp>
      <p:sp>
        <p:nvSpPr>
          <p:cNvPr id="4" name="文本框 3"/>
          <p:cNvSpPr txBox="1"/>
          <p:nvPr/>
        </p:nvSpPr>
        <p:spPr>
          <a:xfrm>
            <a:off x="76200" y="0"/>
            <a:ext cx="2735580" cy="706755"/>
          </a:xfrm>
          <a:prstGeom prst="rect">
            <a:avLst/>
          </a:prstGeom>
          <a:noFill/>
        </p:spPr>
        <p:txBody>
          <a:bodyPr wrap="none" rtlCol="0" anchor="t">
            <a:spAutoFit/>
          </a:bodyPr>
          <a:lstStyle/>
          <a:p>
            <a:r>
              <a:rPr lang="zh-CN" altLang="en-US" sz="4000" b="1">
                <a:solidFill>
                  <a:schemeClr val="accent6"/>
                </a:solidFill>
                <a:sym typeface="+mn-ea"/>
              </a:rPr>
              <a:t>参考答案：</a:t>
            </a:r>
          </a:p>
        </p:txBody>
      </p:sp>
      <p:sp>
        <p:nvSpPr>
          <p:cNvPr id="5" name="文本框 4"/>
          <p:cNvSpPr txBox="1"/>
          <p:nvPr/>
        </p:nvSpPr>
        <p:spPr>
          <a:xfrm>
            <a:off x="103505" y="2244725"/>
            <a:ext cx="8936990" cy="2306955"/>
          </a:xfrm>
          <a:prstGeom prst="rect">
            <a:avLst/>
          </a:prstGeom>
          <a:noFill/>
        </p:spPr>
        <p:txBody>
          <a:bodyPr wrap="square" rtlCol="0" anchor="t">
            <a:spAutoFit/>
          </a:bodyPr>
          <a:lstStyle/>
          <a:p>
            <a:r>
              <a:rPr lang="zh-CN" altLang="en-US" sz="3600" b="1">
                <a:sym typeface="+mn-ea"/>
              </a:rPr>
              <a:t>2．“粮水断绝、众叛亲离之哥伦布，毕竟发现了美洲”这句话作为论据插入文本甲哪一 段最合适？请为该段再补充一个事实论据。</a:t>
            </a:r>
            <a:r>
              <a:rPr lang="zh-CN" altLang="en-US" sz="2000" b="1">
                <a:sym typeface="+mn-ea"/>
              </a:rPr>
              <a:t>（3分）</a:t>
            </a:r>
            <a:r>
              <a:rPr lang="zh-CN" altLang="en-US" sz="3600" b="1">
                <a:sym typeface="+mn-ea"/>
              </a:rPr>
              <a:t> </a:t>
            </a:r>
          </a:p>
        </p:txBody>
      </p:sp>
      <p:sp>
        <p:nvSpPr>
          <p:cNvPr id="6" name="文本框 5"/>
          <p:cNvSpPr txBox="1"/>
          <p:nvPr/>
        </p:nvSpPr>
        <p:spPr>
          <a:xfrm>
            <a:off x="304800" y="4800600"/>
            <a:ext cx="8194040" cy="1198880"/>
          </a:xfrm>
          <a:prstGeom prst="rect">
            <a:avLst/>
          </a:prstGeom>
          <a:noFill/>
        </p:spPr>
        <p:txBody>
          <a:bodyPr wrap="square" rtlCol="0" anchor="t">
            <a:spAutoFit/>
          </a:bodyPr>
          <a:lstStyle/>
          <a:p>
            <a:r>
              <a:rPr lang="zh-CN" altLang="en-US" sz="3600" b="1">
                <a:solidFill>
                  <a:schemeClr val="accent6"/>
                </a:solidFill>
                <a:sym typeface="+mn-ea"/>
              </a:rPr>
              <a:t>答：</a:t>
            </a:r>
            <a:r>
              <a:rPr lang="zh-CN" altLang="en-US" sz="3600" b="1"/>
              <a:t>插入第六段最合适。遭到楚王疏远放逐之屈原，毕竟写下了《离 骚》。</a:t>
            </a:r>
          </a:p>
        </p:txBody>
      </p:sp>
      <p:pic>
        <p:nvPicPr>
          <p:cNvPr id="134" name="图片 133"/>
          <p:cNvPicPr/>
          <p:nvPr>
            <p:custDataLst>
              <p:tags r:id="rId3"/>
            </p:custDataLst>
          </p:nvPr>
        </p:nvPicPr>
        <p:blipFill>
          <a:blip r:embed="rId2"/>
          <a:stretch>
            <a:fillRect/>
          </a:stretch>
        </p:blipFill>
        <p:spPr>
          <a:xfrm>
            <a:off x="7686675" y="5588000"/>
            <a:ext cx="1286510" cy="133921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800" y="99060"/>
            <a:ext cx="9010015" cy="6027420"/>
          </a:xfrm>
        </p:spPr>
        <p:txBody>
          <a:bodyPr/>
          <a:lstStyle/>
          <a:p>
            <a:pPr marL="0" indent="0">
              <a:buNone/>
            </a:pPr>
            <a:r>
              <a:rPr lang="zh-CN" altLang="en-US" b="1">
                <a:sym typeface="+mn-ea"/>
              </a:rPr>
              <a:t>3．写出下列两个句子使用的论证方法，并分析其作用。（6分）  </a:t>
            </a:r>
            <a:endParaRPr lang="zh-CN" altLang="en-US" b="1"/>
          </a:p>
          <a:p>
            <a:pPr marL="0" indent="0">
              <a:buNone/>
            </a:pPr>
            <a:r>
              <a:rPr lang="zh-CN" altLang="en-US" b="1">
                <a:sym typeface="+mn-ea"/>
              </a:rPr>
              <a:t>（1）平凡无过于一张白纸，八大山人挥毫画他几笔，便成为一幅名贵的杰作。  </a:t>
            </a:r>
            <a:endParaRPr lang="zh-CN" altLang="en-US" b="1"/>
          </a:p>
          <a:p>
            <a:pPr marL="0" indent="0">
              <a:buNone/>
            </a:pPr>
            <a:endParaRPr lang="zh-CN" altLang="en-US" b="1">
              <a:sym typeface="+mn-ea"/>
            </a:endParaRPr>
          </a:p>
          <a:p>
            <a:pPr marL="0" indent="0">
              <a:buNone/>
            </a:pPr>
            <a:endParaRPr lang="zh-CN" altLang="en-US" b="1">
              <a:sym typeface="+mn-ea"/>
            </a:endParaRPr>
          </a:p>
          <a:p>
            <a:pPr marL="0" indent="0">
              <a:buNone/>
            </a:pPr>
            <a:r>
              <a:rPr lang="zh-CN" altLang="en-US" sz="3000" b="1">
                <a:sym typeface="+mn-ea"/>
              </a:rPr>
              <a:t>（2）某心理学专家小组以实际从事创造性工作的人与不从事此类工作的人为对象进行了 调查研究，并得出如下结论：“富于创造力的人，认为自己具有创造力；缺乏创造力 的人，不认为自己具有创造力</a:t>
            </a:r>
            <a:r>
              <a:rPr lang="zh-CN" altLang="en-US" sz="2400" b="1">
                <a:sym typeface="+mn-ea"/>
              </a:rPr>
              <a:t>。”</a:t>
            </a:r>
            <a:endParaRPr lang="zh-CN" altLang="en-US" sz="2400"/>
          </a:p>
        </p:txBody>
      </p:sp>
      <p:sp>
        <p:nvSpPr>
          <p:cNvPr id="4" name="文本框 3"/>
          <p:cNvSpPr txBox="1"/>
          <p:nvPr/>
        </p:nvSpPr>
        <p:spPr>
          <a:xfrm>
            <a:off x="50800" y="2057400"/>
            <a:ext cx="9163685" cy="1568450"/>
          </a:xfrm>
          <a:prstGeom prst="rect">
            <a:avLst/>
          </a:prstGeom>
          <a:noFill/>
        </p:spPr>
        <p:txBody>
          <a:bodyPr wrap="square" rtlCol="0" anchor="t">
            <a:spAutoFit/>
          </a:bodyPr>
          <a:lstStyle/>
          <a:p>
            <a:r>
              <a:rPr lang="zh-CN" altLang="en-US" sz="3200" b="1">
                <a:solidFill>
                  <a:schemeClr val="accent6"/>
                </a:solidFill>
              </a:rPr>
              <a:t>答：（1）示例：比喻论证，把平凡比做白纸，生动形象地论证了最平凡的地方也可以创造出不朽作品的观点。  </a:t>
            </a:r>
          </a:p>
        </p:txBody>
      </p:sp>
      <p:sp>
        <p:nvSpPr>
          <p:cNvPr id="5" name="文本框 4"/>
          <p:cNvSpPr txBox="1"/>
          <p:nvPr/>
        </p:nvSpPr>
        <p:spPr>
          <a:xfrm>
            <a:off x="98425" y="5334000"/>
            <a:ext cx="9067800" cy="1476375"/>
          </a:xfrm>
          <a:prstGeom prst="rect">
            <a:avLst/>
          </a:prstGeom>
          <a:noFill/>
        </p:spPr>
        <p:txBody>
          <a:bodyPr wrap="square" rtlCol="0" anchor="t">
            <a:spAutoFit/>
          </a:bodyPr>
          <a:lstStyle/>
          <a:p>
            <a:r>
              <a:rPr lang="zh-CN" altLang="en-US" sz="3000" b="1">
                <a:solidFill>
                  <a:schemeClr val="accent6"/>
                </a:solidFill>
                <a:sym typeface="+mn-ea"/>
              </a:rPr>
              <a:t>答：（2）示例：举例论证（对比论证），举心理学专家两组对比实验的事例，具体真实地证明创造力与一个人的自信心有关的观点（任何人都具有创造力）。</a:t>
            </a:r>
            <a:endParaRPr lang="zh-CN" altLang="en-US" sz="3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4625" y="381000"/>
            <a:ext cx="8813800" cy="1143000"/>
          </a:xfrm>
        </p:spPr>
        <p:txBody>
          <a:bodyPr/>
          <a:lstStyle/>
          <a:p>
            <a:pPr algn="l"/>
            <a:r>
              <a:rPr lang="zh-CN" altLang="en-US" sz="4000" b="1">
                <a:sym typeface="+mn-ea"/>
              </a:rPr>
              <a:t>4．甲乙两文的</a:t>
            </a:r>
            <a:r>
              <a:rPr lang="zh-CN" altLang="en-US" sz="4000" b="1">
                <a:solidFill>
                  <a:schemeClr val="accent6"/>
                </a:solidFill>
                <a:sym typeface="+mn-ea"/>
              </a:rPr>
              <a:t>论证方式</a:t>
            </a:r>
            <a:r>
              <a:rPr lang="zh-CN" altLang="en-US" sz="4000" b="1">
                <a:sym typeface="+mn-ea"/>
              </a:rPr>
              <a:t>有何不同？请结合文本内容简要分析。（8分）</a:t>
            </a:r>
            <a:br>
              <a:rPr lang="zh-CN" altLang="en-US" sz="4000" b="1"/>
            </a:br>
            <a:endParaRPr lang="zh-CN" altLang="en-US" sz="4000"/>
          </a:p>
        </p:txBody>
      </p:sp>
      <p:sp>
        <p:nvSpPr>
          <p:cNvPr id="3" name="内容占位符 2"/>
          <p:cNvSpPr>
            <a:spLocks noGrp="1"/>
          </p:cNvSpPr>
          <p:nvPr>
            <p:ph idx="1"/>
          </p:nvPr>
        </p:nvSpPr>
        <p:spPr>
          <a:xfrm>
            <a:off x="52070" y="1295400"/>
            <a:ext cx="9091930" cy="5001260"/>
          </a:xfrm>
        </p:spPr>
        <p:txBody>
          <a:bodyPr/>
          <a:lstStyle/>
          <a:p>
            <a:pPr marL="0" indent="0">
              <a:buNone/>
            </a:pPr>
            <a:r>
              <a:rPr lang="zh-CN" altLang="en-US" b="1"/>
              <a:t>答：文本甲的论证方式是驳论，（1分）文本乙的论证方式是立论，（1分）  </a:t>
            </a:r>
          </a:p>
          <a:p>
            <a:pPr marL="0" indent="0">
              <a:buNone/>
            </a:pPr>
            <a:r>
              <a:rPr lang="zh-CN" altLang="en-US" b="1"/>
              <a:t>甲</a:t>
            </a:r>
            <a:r>
              <a:rPr lang="zh-CN" altLang="en-US" b="1">
                <a:sym typeface="+mn-ea"/>
              </a:rPr>
              <a:t>文</a:t>
            </a:r>
            <a:r>
              <a:rPr lang="zh-CN" altLang="en-US" b="1"/>
              <a:t>首先以“有人说"的形式，列出错误观点，作为批驳的靶子。然后举古今中外的名人创造出不平凡的事例，最后总结出随时随地人人都可以创造的观点（号召大家走向创造之路）。  </a:t>
            </a:r>
          </a:p>
          <a:p>
            <a:pPr marL="0" indent="0">
              <a:buNone/>
            </a:pPr>
            <a:r>
              <a:rPr lang="zh-CN" altLang="en-US" b="1"/>
              <a:t>乙</a:t>
            </a:r>
            <a:r>
              <a:rPr lang="zh-CN" altLang="en-US" b="1">
                <a:sym typeface="+mn-ea"/>
              </a:rPr>
              <a:t>文</a:t>
            </a:r>
            <a:r>
              <a:rPr lang="zh-CN" altLang="en-US" b="1"/>
              <a:t>首先提出是否人人都具备创造性思维的问题</a:t>
            </a:r>
            <a:r>
              <a:rPr lang="zh-CN" altLang="en-US" sz="2400" b="1"/>
              <a:t>，</a:t>
            </a:r>
            <a:r>
              <a:rPr lang="zh-CN" altLang="en-US" b="1"/>
              <a:t>然后用心理学专家的实验为例，证明如何成为一个富有创造性的人，最后总结创造性思维的必备条件。</a:t>
            </a:r>
          </a:p>
        </p:txBody>
      </p:sp>
      <p:pic>
        <p:nvPicPr>
          <p:cNvPr id="134" name="图片 133"/>
          <p:cNvPicPr/>
          <p:nvPr>
            <p:custDataLst>
              <p:tags r:id="rId3"/>
            </p:custDataLst>
          </p:nvPr>
        </p:nvPicPr>
        <p:blipFill>
          <a:blip r:embed="rId2"/>
          <a:stretch>
            <a:fillRect/>
          </a:stretch>
        </p:blipFill>
        <p:spPr>
          <a:xfrm>
            <a:off x="7654290" y="6042660"/>
            <a:ext cx="1318895" cy="884555"/>
          </a:xfrm>
          <a:prstGeom prst="rect">
            <a:avLst/>
          </a:prstGeom>
          <a:noFill/>
          <a:ln w="9525">
            <a:noFill/>
          </a:ln>
        </p:spPr>
      </p:pic>
      <p:pic>
        <p:nvPicPr>
          <p:cNvPr id="135" name="New picture"/>
          <p:cNvPicPr/>
          <p:nvPr/>
        </p:nvPicPr>
        <p:blipFill>
          <a:blip r:embed="rId4"/>
          <a:stretch>
            <a:fillRect/>
          </a:stretch>
        </p:blipFill>
        <p:spPr>
          <a:xfrm>
            <a:off x="11061700" y="125984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2"/>
          <p:cNvSpPr>
            <a:spLocks noGrp="1"/>
          </p:cNvSpPr>
          <p:nvPr>
            <p:ph type="title"/>
          </p:nvPr>
        </p:nvSpPr>
        <p:spPr>
          <a:xfrm>
            <a:off x="73660" y="228600"/>
            <a:ext cx="8996045" cy="1295400"/>
          </a:xfrm>
        </p:spPr>
        <p:txBody>
          <a:bodyPr vert="horz" wrap="square" lIns="91440" tIns="45720" rIns="91440" bIns="45720" anchor="ctr" anchorCtr="0"/>
          <a:lstStyle/>
          <a:p>
            <a:pPr algn="l" eaLnBrk="1" hangingPunct="1"/>
            <a:r>
              <a:rPr lang="en-US" altLang="zh-CN" b="1"/>
              <a:t>2 </a:t>
            </a:r>
            <a:r>
              <a:rPr lang="zh-CN" altLang="en-US" b="1">
                <a:solidFill>
                  <a:srgbClr val="FF0000"/>
                </a:solidFill>
              </a:rPr>
              <a:t>论据</a:t>
            </a:r>
            <a:r>
              <a:rPr lang="zh-CN" altLang="en-US" b="1">
                <a:solidFill>
                  <a:srgbClr val="FF9933"/>
                </a:solidFill>
              </a:rPr>
              <a:t>   </a:t>
            </a:r>
            <a:r>
              <a:rPr lang="zh-CN" altLang="en-US" b="1">
                <a:solidFill>
                  <a:schemeClr val="accent6"/>
                </a:solidFill>
              </a:rPr>
              <a:t>用来证明论点的理由和根据</a:t>
            </a:r>
            <a:br>
              <a:rPr lang="zh-CN" altLang="en-US" b="1">
                <a:solidFill>
                  <a:srgbClr val="FF9933"/>
                </a:solidFill>
              </a:rPr>
            </a:br>
            <a:endParaRPr lang="zh-CN" altLang="en-US" b="1">
              <a:solidFill>
                <a:srgbClr val="FF9933"/>
              </a:solidFill>
            </a:endParaRPr>
          </a:p>
        </p:txBody>
      </p:sp>
      <p:sp>
        <p:nvSpPr>
          <p:cNvPr id="6147" name="Rectangle 3"/>
          <p:cNvSpPr>
            <a:spLocks noGrp="1"/>
          </p:cNvSpPr>
          <p:nvPr>
            <p:ph idx="1"/>
          </p:nvPr>
        </p:nvSpPr>
        <p:spPr>
          <a:xfrm>
            <a:off x="152400" y="990600"/>
            <a:ext cx="8686800" cy="4525963"/>
          </a:xfrm>
        </p:spPr>
        <p:txBody>
          <a:bodyPr vert="horz" wrap="square" lIns="91440" tIns="45720" rIns="91440" bIns="45720" anchor="t" anchorCtr="0"/>
          <a:lstStyle/>
          <a:p>
            <a:pPr eaLnBrk="1" hangingPunct="1">
              <a:buNone/>
            </a:pPr>
            <a:r>
              <a:rPr lang="zh-CN" altLang="en-US" sz="4000" b="1"/>
              <a:t>论据分类：</a:t>
            </a:r>
          </a:p>
          <a:p>
            <a:pPr eaLnBrk="1" hangingPunct="1">
              <a:buNone/>
            </a:pPr>
            <a:r>
              <a:rPr lang="en-US" altLang="zh-CN" sz="4000" b="1"/>
              <a:t>A </a:t>
            </a:r>
            <a:r>
              <a:rPr lang="zh-CN" altLang="en-US" sz="4000" b="1">
                <a:solidFill>
                  <a:srgbClr val="FF0000"/>
                </a:solidFill>
              </a:rPr>
              <a:t>事实论据</a:t>
            </a:r>
            <a:r>
              <a:rPr lang="en-US" altLang="zh-CN" sz="4000" b="1"/>
              <a:t>——</a:t>
            </a:r>
            <a:r>
              <a:rPr lang="zh-CN" altLang="en-US" sz="4000" b="1"/>
              <a:t>包括具体事例、历史事实、亲身经验、统计数字等。 </a:t>
            </a:r>
          </a:p>
          <a:p>
            <a:pPr eaLnBrk="1" hangingPunct="1">
              <a:buNone/>
            </a:pPr>
            <a:endParaRPr lang="en-US" altLang="zh-CN" sz="1000" b="1"/>
          </a:p>
          <a:p>
            <a:pPr eaLnBrk="1" hangingPunct="1">
              <a:buNone/>
            </a:pPr>
            <a:r>
              <a:rPr lang="en-US" altLang="zh-CN" sz="4000" b="1"/>
              <a:t>B</a:t>
            </a:r>
            <a:r>
              <a:rPr lang="zh-CN" altLang="en-US" sz="4000" b="1">
                <a:solidFill>
                  <a:srgbClr val="FF0000"/>
                </a:solidFill>
              </a:rPr>
              <a:t>理论论据</a:t>
            </a:r>
            <a:r>
              <a:rPr lang="en-US" altLang="zh-CN" sz="4000" b="1"/>
              <a:t>——</a:t>
            </a:r>
            <a:r>
              <a:rPr lang="zh-CN" altLang="en-US" sz="4000" b="1"/>
              <a:t>包括各种科学原理、科学定义、法则定律，以及被公认为正确的名言、格言和谚语等。 </a:t>
            </a:r>
          </a:p>
        </p:txBody>
      </p:sp>
      <p:pic>
        <p:nvPicPr>
          <p:cNvPr id="103" name="图片 102"/>
          <p:cNvPicPr/>
          <p:nvPr/>
        </p:nvPicPr>
        <p:blipFill>
          <a:blip r:embed="rId2"/>
          <a:stretch>
            <a:fillRect/>
          </a:stretch>
        </p:blipFill>
        <p:spPr>
          <a:xfrm>
            <a:off x="5943600" y="5100320"/>
            <a:ext cx="3035935" cy="175768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 calcmode="lin" valueType="num">
                                      <p:cBhvr additive="base">
                                        <p:cTn id="7" dur="500" fill="hold"/>
                                        <p:tgtEl>
                                          <p:spTgt spid="61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7">
                                            <p:txEl>
                                              <p:pRg st="3" end="3"/>
                                            </p:txEl>
                                          </p:spTgt>
                                        </p:tgtEl>
                                        <p:attrNameLst>
                                          <p:attrName>style.visibility</p:attrName>
                                        </p:attrNameLst>
                                      </p:cBhvr>
                                      <p:to>
                                        <p:strVal val="visible"/>
                                      </p:to>
                                    </p:set>
                                    <p:anim calcmode="lin" valueType="num">
                                      <p:cBhvr additive="base">
                                        <p:cTn id="13" dur="500" fill="hold"/>
                                        <p:tgtEl>
                                          <p:spTgt spid="614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2"/>
          <p:cNvSpPr>
            <a:spLocks noGrp="1"/>
          </p:cNvSpPr>
          <p:nvPr>
            <p:ph type="title"/>
          </p:nvPr>
        </p:nvSpPr>
        <p:spPr/>
        <p:txBody>
          <a:bodyPr vert="horz" wrap="square" lIns="91440" tIns="45720" rIns="91440" bIns="45720" anchor="ctr" anchorCtr="0"/>
          <a:lstStyle/>
          <a:p>
            <a:pPr eaLnBrk="1" hangingPunct="1"/>
            <a:r>
              <a:rPr lang="zh-CN" altLang="en-US" b="1">
                <a:solidFill>
                  <a:srgbClr val="FF0000"/>
                </a:solidFill>
                <a:sym typeface="+mn-ea"/>
              </a:rPr>
              <a:t>论据作用：</a:t>
            </a:r>
          </a:p>
        </p:txBody>
      </p:sp>
      <p:sp>
        <p:nvSpPr>
          <p:cNvPr id="7171" name="Rectangle 3"/>
          <p:cNvSpPr>
            <a:spLocks noGrp="1"/>
          </p:cNvSpPr>
          <p:nvPr>
            <p:ph idx="1"/>
          </p:nvPr>
        </p:nvSpPr>
        <p:spPr>
          <a:xfrm>
            <a:off x="166370" y="1600200"/>
            <a:ext cx="8520430" cy="4526280"/>
          </a:xfrm>
        </p:spPr>
        <p:txBody>
          <a:bodyPr vert="horz" wrap="square" lIns="91440" tIns="45720" rIns="91440" bIns="45720" anchor="t" anchorCtr="0"/>
          <a:lstStyle/>
          <a:p>
            <a:pPr eaLnBrk="1" hangingPunct="1">
              <a:buNone/>
            </a:pPr>
            <a:r>
              <a:rPr lang="en-US" altLang="zh-CN" sz="4000" b="1"/>
              <a:t>         </a:t>
            </a:r>
            <a:r>
              <a:rPr lang="zh-CN" altLang="en-US" sz="4000" b="1"/>
              <a:t>论据为论点服务，论点因为有了论据的支持，才持之有据，言之成理，具有让人信服的力量。</a:t>
            </a:r>
          </a:p>
          <a:p>
            <a:pPr eaLnBrk="1" hangingPunct="1">
              <a:buNone/>
            </a:pPr>
            <a:endParaRPr lang="zh-CN" altLang="en-US" sz="4000"/>
          </a:p>
          <a:p>
            <a:pPr eaLnBrk="1" hangingPunct="1"/>
            <a:endParaRPr lang="en-US" altLang="zh-CN" sz="4000"/>
          </a:p>
        </p:txBody>
      </p:sp>
      <p:pic>
        <p:nvPicPr>
          <p:cNvPr id="101" name="图片 100"/>
          <p:cNvPicPr/>
          <p:nvPr/>
        </p:nvPicPr>
        <p:blipFill>
          <a:blip r:embed="rId2"/>
          <a:stretch>
            <a:fillRect/>
          </a:stretch>
        </p:blipFill>
        <p:spPr>
          <a:xfrm>
            <a:off x="5638800" y="3581400"/>
            <a:ext cx="3396615" cy="3185160"/>
          </a:xfrm>
          <a:prstGeom prst="rect">
            <a:avLst/>
          </a:prstGeom>
          <a:noFill/>
          <a:ln w="9525">
            <a:noFill/>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2"/>
          <p:cNvSpPr>
            <a:spLocks noGrp="1"/>
          </p:cNvSpPr>
          <p:nvPr>
            <p:ph type="title" idx="4294967295"/>
          </p:nvPr>
        </p:nvSpPr>
        <p:spPr>
          <a:xfrm>
            <a:off x="635" y="228600"/>
            <a:ext cx="9144000" cy="1143000"/>
          </a:xfrm>
        </p:spPr>
        <p:txBody>
          <a:bodyPr vert="horz" wrap="square" anchor="ctr" anchorCtr="0"/>
          <a:lstStyle/>
          <a:p>
            <a:pPr algn="l" eaLnBrk="1" hangingPunct="1"/>
            <a:r>
              <a:rPr lang="en-US" altLang="zh-CN" sz="4800">
                <a:solidFill>
                  <a:srgbClr val="FF0000"/>
                </a:solidFill>
                <a:sym typeface="+mn-ea"/>
              </a:rPr>
              <a:t>3 </a:t>
            </a:r>
            <a:r>
              <a:rPr lang="zh-CN" altLang="en-US" sz="4800">
                <a:solidFill>
                  <a:srgbClr val="FF0000"/>
                </a:solidFill>
                <a:sym typeface="+mn-ea"/>
              </a:rPr>
              <a:t>论证</a:t>
            </a:r>
            <a:r>
              <a:rPr lang="en-US" altLang="zh-CN" sz="4800">
                <a:solidFill>
                  <a:srgbClr val="FF0000"/>
                </a:solidFill>
                <a:sym typeface="+mn-ea"/>
              </a:rPr>
              <a:t> </a:t>
            </a:r>
            <a:r>
              <a:rPr lang="zh-CN" altLang="en-US" sz="4800">
                <a:sym typeface="+mn-ea"/>
              </a:rPr>
              <a:t> </a:t>
            </a:r>
            <a:r>
              <a:rPr lang="zh-CN" altLang="en-US" sz="4800" b="1">
                <a:solidFill>
                  <a:schemeClr val="accent6"/>
                </a:solidFill>
                <a:sym typeface="+mn-ea"/>
              </a:rPr>
              <a:t>就是运用论据来证明论点的过程和方法。</a:t>
            </a:r>
            <a:endParaRPr lang="en-US" altLang="zh-CN"/>
          </a:p>
        </p:txBody>
      </p:sp>
      <p:sp>
        <p:nvSpPr>
          <p:cNvPr id="11267" name="Rectangle 3"/>
          <p:cNvSpPr>
            <a:spLocks noGrp="1"/>
          </p:cNvSpPr>
          <p:nvPr>
            <p:ph type="body" idx="4294967295"/>
          </p:nvPr>
        </p:nvSpPr>
        <p:spPr>
          <a:xfrm>
            <a:off x="944245" y="1676400"/>
            <a:ext cx="6964045" cy="3305175"/>
          </a:xfrm>
        </p:spPr>
        <p:txBody>
          <a:bodyPr vert="horz" wrap="square" anchor="t" anchorCtr="0"/>
          <a:lstStyle/>
          <a:p>
            <a:pPr eaLnBrk="1" hangingPunct="1">
              <a:buNone/>
            </a:pPr>
            <a:r>
              <a:rPr lang="zh-CN" altLang="en-US" sz="4400" b="1"/>
              <a:t>常见的论证方式有：</a:t>
            </a:r>
          </a:p>
          <a:p>
            <a:pPr eaLnBrk="1" hangingPunct="1">
              <a:buNone/>
            </a:pPr>
            <a:r>
              <a:rPr lang="en-US" altLang="zh-CN" sz="4400" b="1"/>
              <a:t>A</a:t>
            </a:r>
            <a:r>
              <a:rPr lang="zh-CN" altLang="en-US" sz="4400" b="1">
                <a:solidFill>
                  <a:srgbClr val="CC0000"/>
                </a:solidFill>
              </a:rPr>
              <a:t>立论</a:t>
            </a:r>
            <a:endParaRPr lang="zh-CN" altLang="en-US" sz="4400" b="1"/>
          </a:p>
          <a:p>
            <a:pPr eaLnBrk="1" hangingPunct="1">
              <a:buNone/>
            </a:pPr>
            <a:r>
              <a:rPr lang="en-US" altLang="zh-CN" sz="4400" b="1"/>
              <a:t>B</a:t>
            </a:r>
            <a:r>
              <a:rPr lang="zh-CN" altLang="en-US" sz="4400" b="1">
                <a:solidFill>
                  <a:srgbClr val="CC0000"/>
                </a:solidFill>
              </a:rPr>
              <a:t>驳论</a:t>
            </a:r>
            <a:r>
              <a:rPr lang="zh-CN" altLang="en-US" sz="4400" b="1"/>
              <a:t> </a:t>
            </a:r>
          </a:p>
          <a:p>
            <a:pPr eaLnBrk="1" hangingPunct="1">
              <a:buNone/>
            </a:pPr>
            <a:r>
              <a:rPr lang="en-US" altLang="zh-CN" sz="4400" b="1"/>
              <a:t>C</a:t>
            </a:r>
            <a:r>
              <a:rPr lang="zh-CN" altLang="en-US" sz="4400" b="1"/>
              <a:t>立论和驳论相结合</a:t>
            </a:r>
          </a:p>
          <a:p>
            <a:pPr eaLnBrk="1" hangingPunct="1">
              <a:buNone/>
            </a:pPr>
            <a:r>
              <a:rPr lang="zh-CN" altLang="en-US" sz="4400"/>
              <a:t> </a:t>
            </a:r>
          </a:p>
        </p:txBody>
      </p:sp>
      <p:pic>
        <p:nvPicPr>
          <p:cNvPr id="127" name="图片 126"/>
          <p:cNvPicPr/>
          <p:nvPr/>
        </p:nvPicPr>
        <p:blipFill>
          <a:blip r:embed="rId2"/>
          <a:stretch>
            <a:fillRect/>
          </a:stretch>
        </p:blipFill>
        <p:spPr>
          <a:xfrm>
            <a:off x="6599555" y="4982210"/>
            <a:ext cx="2543810" cy="18757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2000" fill="hold"/>
                                        <p:tgtEl>
                                          <p:spTgt spid="11266"/>
                                        </p:tgtEl>
                                        <p:attrNameLst>
                                          <p:attrName>ppt_x</p:attrName>
                                        </p:attrNameLst>
                                      </p:cBhvr>
                                      <p:tavLst>
                                        <p:tav tm="0">
                                          <p:val>
                                            <p:strVal val="#ppt_x"/>
                                          </p:val>
                                        </p:tav>
                                        <p:tav tm="100000">
                                          <p:val>
                                            <p:strVal val="#ppt_x"/>
                                          </p:val>
                                        </p:tav>
                                      </p:tavLst>
                                    </p:anim>
                                    <p:anim calcmode="lin" valueType="num">
                                      <p:cBhvr additive="base">
                                        <p:cTn id="8" dur="20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2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xEl>
                                              <p:pRg st="1" end="1"/>
                                            </p:txEl>
                                          </p:spTgt>
                                        </p:tgtEl>
                                        <p:attrNameLst>
                                          <p:attrName>style.visibility</p:attrName>
                                        </p:attrNameLst>
                                      </p:cBhvr>
                                      <p:to>
                                        <p:strVal val="visible"/>
                                      </p:to>
                                    </p:set>
                                    <p:anim calcmode="lin" valueType="num">
                                      <p:cBhvr additive="base">
                                        <p:cTn id="19" dur="20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xEl>
                                              <p:pRg st="2" end="2"/>
                                            </p:txEl>
                                          </p:spTgt>
                                        </p:tgtEl>
                                        <p:attrNameLst>
                                          <p:attrName>style.visibility</p:attrName>
                                        </p:attrNameLst>
                                      </p:cBhvr>
                                      <p:to>
                                        <p:strVal val="visible"/>
                                      </p:to>
                                    </p:set>
                                    <p:anim calcmode="lin" valueType="num">
                                      <p:cBhvr additive="base">
                                        <p:cTn id="25" dur="20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7">
                                            <p:txEl>
                                              <p:pRg st="3" end="3"/>
                                            </p:txEl>
                                          </p:spTgt>
                                        </p:tgtEl>
                                        <p:attrNameLst>
                                          <p:attrName>style.visibility</p:attrName>
                                        </p:attrNameLst>
                                      </p:cBhvr>
                                      <p:to>
                                        <p:strVal val="visible"/>
                                      </p:to>
                                    </p:set>
                                    <p:anim calcmode="lin" valueType="num">
                                      <p:cBhvr additive="base">
                                        <p:cTn id="31" dur="20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67">
                                            <p:txEl>
                                              <p:pRg st="4" end="4"/>
                                            </p:txEl>
                                          </p:spTgt>
                                        </p:tgtEl>
                                        <p:attrNameLst>
                                          <p:attrName>style.visibility</p:attrName>
                                        </p:attrNameLst>
                                      </p:cBhvr>
                                      <p:to>
                                        <p:strVal val="visible"/>
                                      </p:to>
                                    </p:set>
                                    <p:anim calcmode="lin" valueType="num">
                                      <p:cBhvr additive="base">
                                        <p:cTn id="37" dur="20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2"/>
          <p:cNvSpPr>
            <a:spLocks noGrp="1"/>
          </p:cNvSpPr>
          <p:nvPr>
            <p:ph type="title"/>
          </p:nvPr>
        </p:nvSpPr>
        <p:spPr>
          <a:xfrm>
            <a:off x="214630" y="228600"/>
            <a:ext cx="8867140" cy="811530"/>
          </a:xfrm>
        </p:spPr>
        <p:txBody>
          <a:bodyPr vert="horz" wrap="square" lIns="91440" tIns="45720" rIns="91440" bIns="45720" anchor="ctr" anchorCtr="0"/>
          <a:lstStyle/>
          <a:p>
            <a:pPr algn="l" eaLnBrk="1" hangingPunct="1"/>
            <a:r>
              <a:rPr lang="zh-CN" altLang="en-US" b="1">
                <a:sym typeface="+mn-ea"/>
              </a:rPr>
              <a:t>常见的</a:t>
            </a:r>
            <a:r>
              <a:rPr lang="zh-CN" altLang="en-US" b="1">
                <a:solidFill>
                  <a:srgbClr val="FF0000"/>
                </a:solidFill>
                <a:sym typeface="+mn-ea"/>
              </a:rPr>
              <a:t>论证方法</a:t>
            </a:r>
            <a:r>
              <a:rPr lang="zh-CN" altLang="en-US" b="1">
                <a:sym typeface="+mn-ea"/>
              </a:rPr>
              <a:t> </a:t>
            </a:r>
            <a:br>
              <a:rPr lang="zh-CN" altLang="en-US" b="1"/>
            </a:br>
            <a:endParaRPr lang="zh-CN" altLang="en-US" b="1"/>
          </a:p>
        </p:txBody>
      </p:sp>
      <p:sp>
        <p:nvSpPr>
          <p:cNvPr id="15363" name="Rectangle 3"/>
          <p:cNvSpPr>
            <a:spLocks noGrp="1"/>
          </p:cNvSpPr>
          <p:nvPr>
            <p:ph idx="1"/>
          </p:nvPr>
        </p:nvSpPr>
        <p:spPr>
          <a:xfrm>
            <a:off x="76200" y="2819400"/>
            <a:ext cx="9144000" cy="5486400"/>
          </a:xfrm>
        </p:spPr>
        <p:txBody>
          <a:bodyPr vert="horz" wrap="square" lIns="91440" tIns="45720" rIns="91440" bIns="45720" anchor="t" anchorCtr="0"/>
          <a:lstStyle/>
          <a:p>
            <a:pPr eaLnBrk="1" hangingPunct="1">
              <a:lnSpc>
                <a:spcPct val="90000"/>
              </a:lnSpc>
              <a:buNone/>
            </a:pPr>
            <a:endParaRPr lang="zh-CN" altLang="en-US" sz="4000" b="1"/>
          </a:p>
          <a:p>
            <a:pPr eaLnBrk="1" hangingPunct="1">
              <a:lnSpc>
                <a:spcPct val="90000"/>
              </a:lnSpc>
              <a:buNone/>
            </a:pPr>
            <a:endParaRPr lang="zh-CN" altLang="en-US" sz="4000" b="1"/>
          </a:p>
          <a:p>
            <a:pPr eaLnBrk="1" hangingPunct="1">
              <a:lnSpc>
                <a:spcPct val="90000"/>
              </a:lnSpc>
              <a:buNone/>
            </a:pPr>
            <a:r>
              <a:rPr lang="zh-CN" altLang="en-US" sz="4000"/>
              <a:t> </a:t>
            </a:r>
          </a:p>
        </p:txBody>
      </p:sp>
      <p:pic>
        <p:nvPicPr>
          <p:cNvPr id="127" name="图片 126"/>
          <p:cNvPicPr/>
          <p:nvPr/>
        </p:nvPicPr>
        <p:blipFill>
          <a:blip r:embed="rId2"/>
          <a:stretch>
            <a:fillRect/>
          </a:stretch>
        </p:blipFill>
        <p:spPr>
          <a:xfrm>
            <a:off x="7459980" y="5590540"/>
            <a:ext cx="1683385" cy="1267460"/>
          </a:xfrm>
          <a:prstGeom prst="rect">
            <a:avLst/>
          </a:prstGeom>
          <a:noFill/>
          <a:ln w="9525">
            <a:noFill/>
          </a:ln>
        </p:spPr>
      </p:pic>
      <p:sp>
        <p:nvSpPr>
          <p:cNvPr id="2" name="文本框 1"/>
          <p:cNvSpPr txBox="1"/>
          <p:nvPr/>
        </p:nvSpPr>
        <p:spPr>
          <a:xfrm>
            <a:off x="76200" y="5181600"/>
            <a:ext cx="8427085" cy="1322070"/>
          </a:xfrm>
          <a:prstGeom prst="rect">
            <a:avLst/>
          </a:prstGeom>
          <a:noFill/>
        </p:spPr>
        <p:txBody>
          <a:bodyPr wrap="square" rtlCol="0" anchor="t">
            <a:spAutoFit/>
          </a:bodyPr>
          <a:lstStyle/>
          <a:p>
            <a:r>
              <a:rPr lang="en-US" altLang="zh-CN" sz="4000" b="1">
                <a:sym typeface="+mn-ea"/>
              </a:rPr>
              <a:t>④</a:t>
            </a:r>
            <a:r>
              <a:rPr lang="zh-CN" altLang="en-US" sz="4000" b="1">
                <a:solidFill>
                  <a:srgbClr val="CC0000"/>
                </a:solidFill>
                <a:sym typeface="+mn-ea"/>
              </a:rPr>
              <a:t>比喻论证</a:t>
            </a:r>
            <a:r>
              <a:rPr lang="zh-CN" altLang="en-US" sz="4000" b="1">
                <a:sym typeface="+mn-ea"/>
              </a:rPr>
              <a:t>：用人们熟知的事物作比喻来证明论点。</a:t>
            </a:r>
            <a:endParaRPr lang="zh-CN" altLang="en-US" sz="4000"/>
          </a:p>
        </p:txBody>
      </p:sp>
      <p:sp>
        <p:nvSpPr>
          <p:cNvPr id="3" name="文本框 2"/>
          <p:cNvSpPr txBox="1"/>
          <p:nvPr/>
        </p:nvSpPr>
        <p:spPr>
          <a:xfrm>
            <a:off x="214630" y="899795"/>
            <a:ext cx="8622665" cy="1198880"/>
          </a:xfrm>
          <a:prstGeom prst="rect">
            <a:avLst/>
          </a:prstGeom>
          <a:noFill/>
        </p:spPr>
        <p:txBody>
          <a:bodyPr wrap="square" rtlCol="0" anchor="t">
            <a:spAutoFit/>
          </a:bodyPr>
          <a:lstStyle/>
          <a:p>
            <a:pPr eaLnBrk="1" hangingPunct="1">
              <a:lnSpc>
                <a:spcPct val="90000"/>
              </a:lnSpc>
              <a:buNone/>
            </a:pPr>
            <a:r>
              <a:rPr lang="zh-CN" altLang="en-US" sz="4000" b="1">
                <a:sym typeface="+mn-ea"/>
              </a:rPr>
              <a:t>①</a:t>
            </a:r>
            <a:r>
              <a:rPr lang="zh-CN" altLang="en-US" sz="4000" b="1">
                <a:solidFill>
                  <a:srgbClr val="CC0000"/>
                </a:solidFill>
                <a:sym typeface="+mn-ea"/>
              </a:rPr>
              <a:t>举例论证</a:t>
            </a:r>
            <a:r>
              <a:rPr lang="zh-CN" altLang="en-US" sz="4000" b="1">
                <a:sym typeface="+mn-ea"/>
              </a:rPr>
              <a:t>：列举确凿、充分，有代表性的事例证明论点。</a:t>
            </a:r>
            <a:endParaRPr lang="zh-CN" altLang="en-US" sz="4000"/>
          </a:p>
        </p:txBody>
      </p:sp>
      <p:sp>
        <p:nvSpPr>
          <p:cNvPr id="4" name="文本框 3"/>
          <p:cNvSpPr txBox="1"/>
          <p:nvPr/>
        </p:nvSpPr>
        <p:spPr>
          <a:xfrm>
            <a:off x="76200" y="2286000"/>
            <a:ext cx="9598025" cy="1322070"/>
          </a:xfrm>
          <a:prstGeom prst="rect">
            <a:avLst/>
          </a:prstGeom>
          <a:noFill/>
        </p:spPr>
        <p:txBody>
          <a:bodyPr wrap="square" rtlCol="0" anchor="t">
            <a:spAutoFit/>
          </a:bodyPr>
          <a:lstStyle/>
          <a:p>
            <a:r>
              <a:rPr lang="zh-CN" altLang="en-US" sz="4000" b="1">
                <a:sym typeface="+mn-ea"/>
              </a:rPr>
              <a:t>②</a:t>
            </a:r>
            <a:r>
              <a:rPr lang="zh-CN" altLang="en-US" sz="4000" b="1">
                <a:solidFill>
                  <a:srgbClr val="CC0000"/>
                </a:solidFill>
                <a:sym typeface="+mn-ea"/>
              </a:rPr>
              <a:t>道理论证</a:t>
            </a:r>
            <a:r>
              <a:rPr lang="zh-CN" altLang="en-US" sz="4000" b="1">
                <a:sym typeface="+mn-ea"/>
              </a:rPr>
              <a:t>：用经典著作中的精辟见解、古今中外名人的名言警句等来证明论点。</a:t>
            </a:r>
            <a:endParaRPr lang="zh-CN" altLang="en-US" sz="4000"/>
          </a:p>
        </p:txBody>
      </p:sp>
      <p:sp>
        <p:nvSpPr>
          <p:cNvPr id="5" name="文本框 4"/>
          <p:cNvSpPr txBox="1"/>
          <p:nvPr/>
        </p:nvSpPr>
        <p:spPr>
          <a:xfrm>
            <a:off x="37465" y="3795395"/>
            <a:ext cx="8853170" cy="1198880"/>
          </a:xfrm>
          <a:prstGeom prst="rect">
            <a:avLst/>
          </a:prstGeom>
          <a:noFill/>
        </p:spPr>
        <p:txBody>
          <a:bodyPr wrap="square" rtlCol="0" anchor="t">
            <a:spAutoFit/>
          </a:bodyPr>
          <a:lstStyle/>
          <a:p>
            <a:pPr eaLnBrk="1" hangingPunct="1">
              <a:lnSpc>
                <a:spcPct val="90000"/>
              </a:lnSpc>
              <a:buNone/>
            </a:pPr>
            <a:r>
              <a:rPr lang="en-US" altLang="zh-CN" sz="4000" b="1">
                <a:sym typeface="+mn-ea"/>
              </a:rPr>
              <a:t>③</a:t>
            </a:r>
            <a:r>
              <a:rPr lang="zh-CN" altLang="en-US" sz="4000" b="1">
                <a:solidFill>
                  <a:srgbClr val="CC0000"/>
                </a:solidFill>
                <a:sym typeface="+mn-ea"/>
              </a:rPr>
              <a:t>对比论证</a:t>
            </a:r>
            <a:r>
              <a:rPr lang="zh-CN" altLang="en-US" sz="4000" b="1">
                <a:sym typeface="+mn-ea"/>
              </a:rPr>
              <a:t>：拿正反两方面的论点或论据作对比，在对比中证明论点。</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tags/tag1.xml><?xml version="1.0" encoding="utf-8"?>
<p:tagLst xmlns:p="http://schemas.openxmlformats.org/presentationml/2006/main">
  <p:tag name="KSO_WM_UNIT_PLACING_PICTURE_USER_VIEWPORT" val="{&quot;height&quot;:2144,&quot;width&quot;:3021}"/>
</p:tagLst>
</file>

<file path=ppt/tags/tag2.xml><?xml version="1.0" encoding="utf-8"?>
<p:tagLst xmlns:p="http://schemas.openxmlformats.org/presentationml/2006/main">
  <p:tag name="KSO_WM_UNIT_PLACING_PICTURE_USER_VIEWPORT" val="{&quot;height&quot;:2144,&quot;width&quot;:3021}"/>
</p:tagLst>
</file>

<file path=ppt/tags/tag3.xml><?xml version="1.0" encoding="utf-8"?>
<p:tagLst xmlns:p="http://schemas.openxmlformats.org/presentationml/2006/main">
  <p:tag name="KSO_WM_UNIT_PLACING_PICTURE_USER_VIEWPORT" val="{&quot;height&quot;:2144,&quot;width&quot;:3021}"/>
</p:tagLst>
</file>

<file path=ppt/tags/tag4.xml><?xml version="1.0" encoding="utf-8"?>
<p:tagLst xmlns:p="http://schemas.openxmlformats.org/presentationml/2006/main">
  <p:tag name="KSO_WM_UNIT_PLACING_PICTURE_USER_VIEWPORT" val="{&quot;height&quot;:2144,&quot;width&quot;:3021}"/>
</p:tagLst>
</file>

<file path=ppt/tags/tag5.xml><?xml version="1.0" encoding="utf-8"?>
<p:tagLst xmlns:p="http://schemas.openxmlformats.org/presentationml/2006/main">
  <p:tag name="KSO_WM_UNIT_PLACING_PICTURE_USER_VIEWPORT" val="{&quot;height&quot;:2144,&quot;width&quot;:3021}"/>
</p:tagLst>
</file>

<file path=ppt/tags/tag6.xml><?xml version="1.0" encoding="utf-8"?>
<p:tagLst xmlns:p="http://schemas.openxmlformats.org/presentationml/2006/main">
  <p:tag name="KSO_WM_UNIT_PLACING_PICTURE_USER_VIEWPORT" val="{&quot;height&quot;:2144,&quot;width&quot;:3021}"/>
</p:tagLst>
</file>

<file path=ppt/tags/tag7.xml><?xml version="1.0" encoding="utf-8"?>
<p:tagLst xmlns:p="http://schemas.openxmlformats.org/presentationml/2006/main">
  <p:tag name="KSO_WM_UNIT_PLACING_PICTURE_USER_VIEWPORT" val="{&quot;height&quot;:2144,&quot;width&quot;:3021}"/>
</p:tagLst>
</file>

<file path=ppt/tags/tag8.xml><?xml version="1.0" encoding="utf-8"?>
<p:tagLst xmlns:p="http://schemas.openxmlformats.org/presentationml/2006/main">
  <p:tag name="KSO_WM_UNIT_PLACING_PICTURE_USER_VIEWPORT" val="{&quot;height&quot;:2144,&quot;width&quot;:3021}"/>
</p:tagLst>
</file>

<file path=ppt/tags/tag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221</Paragraphs>
  <Slides>57</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57</vt:i4>
      </vt:variant>
    </vt:vector>
  </HeadingPairs>
  <TitlesOfParts>
    <vt:vector baseType="lpstr" size="62">
      <vt:lpstr>Arial</vt:lpstr>
      <vt:lpstr>宋体</vt:lpstr>
      <vt:lpstr>Calibri</vt:lpstr>
      <vt:lpstr>微软雅黑</vt:lpstr>
      <vt:lpstr>默认设计模板</vt:lpstr>
      <vt:lpstr>中考语文一轮复习阅读入门</vt:lpstr>
      <vt:lpstr>PowerPoint Presentation</vt:lpstr>
      <vt:lpstr>PowerPoint Presentation</vt:lpstr>
      <vt:lpstr>PowerPoint Presentation</vt:lpstr>
      <vt:lpstr>PowerPoint Presentation</vt:lpstr>
      <vt:lpstr>2 论据   用来证明论点的理由和根据</vt:lpstr>
      <vt:lpstr>论据作用：</vt:lpstr>
      <vt:lpstr>3 论证  就是运用论据来证明论点的过程和方法。</vt:lpstr>
      <vt:lpstr>常见的论证方法 </vt:lpstr>
      <vt:lpstr>PowerPoint Presentation</vt:lpstr>
      <vt:lpstr>常考题型答题方法指要</vt:lpstr>
      <vt:lpstr>PowerPoint Presentation</vt:lpstr>
      <vt:lpstr>一般题型：文章第X段主要运用了哪种论证方法？有何作用？</vt:lpstr>
      <vt:lpstr>3.文章引用某种材料（某个事例、某个人的话）有什么作用？</vt:lpstr>
      <vt:lpstr>C 文章中间引用：</vt:lpstr>
      <vt:lpstr> 答题语言示例</vt:lpstr>
      <vt:lpstr>有的论证思路类考题这样出题：</vt:lpstr>
      <vt:lpstr>（1）议论文第一段的作用：           ①提出中心论点          ②引出论题　</vt:lpstr>
      <vt:lpstr>答题语言示例：  </vt:lpstr>
      <vt:lpstr>（2）议论文最后一段的作用 </vt:lpstr>
      <vt:lpstr>6.议论文语言赏析类 </vt:lpstr>
      <vt:lpstr>从议论文语言特征的角度赏析加点词语。</vt:lpstr>
      <vt:lpstr>下面一段话中加点的“往往”能否删去？ 为什么？</vt:lpstr>
      <vt:lpstr>PowerPoint Presentation</vt:lpstr>
      <vt:lpstr>中考真题演练</vt:lpstr>
      <vt:lpstr>PowerPoint Presentation</vt:lpstr>
      <vt:lpstr>PowerPoint Presentation</vt:lpstr>
      <vt:lpstr>PowerPoint Presentation</vt:lpstr>
      <vt:lpstr>PowerPoint Presentation</vt:lpstr>
      <vt:lpstr>PowerPoint Presentation</vt:lpstr>
      <vt:lpstr>题目分析、解答</vt:lpstr>
      <vt:lpstr>2．第④段画线句子运用了哪些论证方法？结合具体内容分析作用。</vt:lpstr>
      <vt:lpstr>3．文中②③④段能否调换位置，为什么？</vt:lpstr>
      <vt:lpstr>4．语言的力量是无穷的，好的语言起到事半功倍的效果。学校要举行秋季运动会，王刚要参加，父母不同意，假如你是他的好朋友，你如何帮他劝说父母？</vt:lpstr>
      <vt:lpstr>PowerPoint Presentation</vt:lpstr>
      <vt:lpstr>重要力量，工匠精神始终是创新创业的重要精神源泉。中国制造、中国创造需要培养更多高技能人才和大国工匠，需要激励更多劳动者特别是青年人走技能成才、技能报国之路，更需要大力弘扬工匠精神，造就一支有理想守信念、懂技术会创新、敢担当讲奉献的庞大产业工人队伍，为经济社会发展注入充沛动力。</vt:lpstr>
      <vt:lpstr>PowerPoint Presentation</vt:lpstr>
      <vt:lpstr>PowerPoint Presentation</vt:lpstr>
      <vt:lpstr>PowerPoint Presentation</vt:lpstr>
      <vt:lpstr>PowerPoint Presentation</vt:lpstr>
      <vt:lpstr>PowerPoint Presentation</vt:lpstr>
      <vt:lpstr>“咬牙”是一种修炼（向贤彪 ）           （2021四川广安）</vt:lpstr>
      <vt:lpstr>PowerPoint Presentation</vt:lpstr>
      <vt:lpstr>PowerPoint Presentation</vt:lpstr>
      <vt:lpstr>PowerPoint Presentation</vt:lpstr>
      <vt:lpstr>PowerPoint Presentation</vt:lpstr>
      <vt:lpstr> 4.简要分析第⑤段的论证思路。（3分）  </vt:lpstr>
      <vt:lpstr>创造宣言 谈创造性思维 （2020贵州铜仁）</vt:lpstr>
      <vt:lpstr>PowerPoint Presentation</vt:lpstr>
      <vt:lpstr>PowerPoint Presentation</vt:lpstr>
      <vt:lpstr>PowerPoint Presentation</vt:lpstr>
      <vt:lpstr>PowerPoint Presentation</vt:lpstr>
      <vt:lpstr>PowerPoint Presentation</vt:lpstr>
      <vt:lpstr>PowerPoint Presentation</vt:lpstr>
      <vt:lpstr>1．文本甲和文本乙都强调了什么观点？（2分）</vt:lpstr>
      <vt:lpstr>PowerPoint Presentation</vt:lpstr>
      <vt:lpstr>4．甲乙两文的论证方式有何不同？请结合文本内容简要分析。（8分）</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2021-08-07T14:02:44.353</cp:lastPrinted>
  <dcterms:created xsi:type="dcterms:W3CDTF">2021-08-07T14:02:44Z</dcterms:created>
  <dcterms:modified xsi:type="dcterms:W3CDTF">2021-08-07T06:02:46Z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